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89"/>
  </p:notesMasterIdLst>
  <p:handoutMasterIdLst>
    <p:handoutMasterId r:id="rId90"/>
  </p:handoutMasterIdLst>
  <p:sldIdLst>
    <p:sldId id="330" r:id="rId2"/>
    <p:sldId id="331" r:id="rId3"/>
    <p:sldId id="335" r:id="rId4"/>
    <p:sldId id="332" r:id="rId5"/>
    <p:sldId id="336" r:id="rId6"/>
    <p:sldId id="338" r:id="rId7"/>
    <p:sldId id="337" r:id="rId8"/>
    <p:sldId id="339" r:id="rId9"/>
    <p:sldId id="340" r:id="rId10"/>
    <p:sldId id="341" r:id="rId11"/>
    <p:sldId id="345" r:id="rId12"/>
    <p:sldId id="348" r:id="rId13"/>
    <p:sldId id="349" r:id="rId14"/>
    <p:sldId id="350" r:id="rId15"/>
    <p:sldId id="346" r:id="rId16"/>
    <p:sldId id="347" r:id="rId17"/>
    <p:sldId id="355" r:id="rId18"/>
    <p:sldId id="354" r:id="rId19"/>
    <p:sldId id="356" r:id="rId20"/>
    <p:sldId id="357" r:id="rId21"/>
    <p:sldId id="358" r:id="rId22"/>
    <p:sldId id="359" r:id="rId23"/>
    <p:sldId id="360" r:id="rId24"/>
    <p:sldId id="361" r:id="rId25"/>
    <p:sldId id="362" r:id="rId26"/>
    <p:sldId id="363" r:id="rId27"/>
    <p:sldId id="364" r:id="rId28"/>
    <p:sldId id="366" r:id="rId29"/>
    <p:sldId id="368" r:id="rId30"/>
    <p:sldId id="369" r:id="rId31"/>
    <p:sldId id="372" r:id="rId32"/>
    <p:sldId id="370" r:id="rId33"/>
    <p:sldId id="379" r:id="rId34"/>
    <p:sldId id="376" r:id="rId35"/>
    <p:sldId id="377" r:id="rId36"/>
    <p:sldId id="378" r:id="rId37"/>
    <p:sldId id="380" r:id="rId38"/>
    <p:sldId id="381" r:id="rId39"/>
    <p:sldId id="382" r:id="rId40"/>
    <p:sldId id="390" r:id="rId41"/>
    <p:sldId id="373" r:id="rId42"/>
    <p:sldId id="388" r:id="rId43"/>
    <p:sldId id="383" r:id="rId44"/>
    <p:sldId id="389" r:id="rId45"/>
    <p:sldId id="391" r:id="rId46"/>
    <p:sldId id="392" r:id="rId47"/>
    <p:sldId id="393" r:id="rId48"/>
    <p:sldId id="394" r:id="rId49"/>
    <p:sldId id="384" r:id="rId50"/>
    <p:sldId id="395" r:id="rId51"/>
    <p:sldId id="396" r:id="rId52"/>
    <p:sldId id="397" r:id="rId53"/>
    <p:sldId id="398" r:id="rId54"/>
    <p:sldId id="399" r:id="rId55"/>
    <p:sldId id="400" r:id="rId56"/>
    <p:sldId id="385" r:id="rId57"/>
    <p:sldId id="401" r:id="rId58"/>
    <p:sldId id="402" r:id="rId59"/>
    <p:sldId id="403" r:id="rId60"/>
    <p:sldId id="386" r:id="rId61"/>
    <p:sldId id="387" r:id="rId62"/>
    <p:sldId id="404" r:id="rId63"/>
    <p:sldId id="405" r:id="rId64"/>
    <p:sldId id="406" r:id="rId65"/>
    <p:sldId id="413" r:id="rId66"/>
    <p:sldId id="367" r:id="rId67"/>
    <p:sldId id="407" r:id="rId68"/>
    <p:sldId id="411" r:id="rId69"/>
    <p:sldId id="412" r:id="rId70"/>
    <p:sldId id="415" r:id="rId71"/>
    <p:sldId id="416" r:id="rId72"/>
    <p:sldId id="417" r:id="rId73"/>
    <p:sldId id="408" r:id="rId74"/>
    <p:sldId id="418" r:id="rId75"/>
    <p:sldId id="419" r:id="rId76"/>
    <p:sldId id="420" r:id="rId77"/>
    <p:sldId id="428" r:id="rId78"/>
    <p:sldId id="429" r:id="rId79"/>
    <p:sldId id="409" r:id="rId80"/>
    <p:sldId id="421" r:id="rId81"/>
    <p:sldId id="422" r:id="rId82"/>
    <p:sldId id="423" r:id="rId83"/>
    <p:sldId id="424" r:id="rId84"/>
    <p:sldId id="427" r:id="rId85"/>
    <p:sldId id="342" r:id="rId86"/>
    <p:sldId id="425" r:id="rId87"/>
    <p:sldId id="426" r:id="rId88"/>
  </p:sldIdLst>
  <p:sldSz cx="9144000" cy="6858000" type="screen4x3"/>
  <p:notesSz cx="9942513" cy="6815138"/>
  <p:defaultTextStyle>
    <a:defPPr>
      <a:defRPr lang="ko-KR"/>
    </a:defPPr>
    <a:lvl1pPr algn="ctr" rtl="0" fontAlgn="base">
      <a:spcBef>
        <a:spcPct val="0"/>
      </a:spcBef>
      <a:spcAft>
        <a:spcPct val="0"/>
      </a:spcAft>
      <a:defRPr kumimoji="1" sz="20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kumimoji="1" sz="20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kumimoji="1" sz="20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kumimoji="1" sz="20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kumimoji="1" sz="2000" b="1" kern="1200">
        <a:solidFill>
          <a:schemeClr val="tx2"/>
        </a:solidFill>
        <a:latin typeface="Times New Roman" pitchFamily="18" charset="0"/>
        <a:ea typeface="宋体" pitchFamily="2" charset="-122"/>
        <a:cs typeface="+mn-cs"/>
      </a:defRPr>
    </a:lvl5pPr>
    <a:lvl6pPr marL="2286000" algn="l" defTabSz="914400" rtl="0" eaLnBrk="1" latinLnBrk="0" hangingPunct="1">
      <a:defRPr kumimoji="1" sz="2000" b="1" kern="1200">
        <a:solidFill>
          <a:schemeClr val="tx2"/>
        </a:solidFill>
        <a:latin typeface="Times New Roman" pitchFamily="18" charset="0"/>
        <a:ea typeface="宋体" pitchFamily="2" charset="-122"/>
        <a:cs typeface="+mn-cs"/>
      </a:defRPr>
    </a:lvl6pPr>
    <a:lvl7pPr marL="2743200" algn="l" defTabSz="914400" rtl="0" eaLnBrk="1" latinLnBrk="0" hangingPunct="1">
      <a:defRPr kumimoji="1" sz="2000" b="1" kern="1200">
        <a:solidFill>
          <a:schemeClr val="tx2"/>
        </a:solidFill>
        <a:latin typeface="Times New Roman" pitchFamily="18" charset="0"/>
        <a:ea typeface="宋体" pitchFamily="2" charset="-122"/>
        <a:cs typeface="+mn-cs"/>
      </a:defRPr>
    </a:lvl7pPr>
    <a:lvl8pPr marL="3200400" algn="l" defTabSz="914400" rtl="0" eaLnBrk="1" latinLnBrk="0" hangingPunct="1">
      <a:defRPr kumimoji="1" sz="2000" b="1" kern="1200">
        <a:solidFill>
          <a:schemeClr val="tx2"/>
        </a:solidFill>
        <a:latin typeface="Times New Roman" pitchFamily="18" charset="0"/>
        <a:ea typeface="宋体" pitchFamily="2" charset="-122"/>
        <a:cs typeface="+mn-cs"/>
      </a:defRPr>
    </a:lvl8pPr>
    <a:lvl9pPr marL="3657600" algn="l" defTabSz="914400" rtl="0" eaLnBrk="1" latinLnBrk="0" hangingPunct="1">
      <a:defRPr kumimoji="1" sz="2000" b="1" kern="1200">
        <a:solidFill>
          <a:schemeClr val="tx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CC0066"/>
    <a:srgbClr val="000000"/>
    <a:srgbClr val="993366"/>
    <a:srgbClr val="990099"/>
    <a:srgbClr val="D60093"/>
    <a:srgbClr val="993300"/>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57" autoAdjust="0"/>
    <p:restoredTop sz="93482" autoAdjust="0"/>
  </p:normalViewPr>
  <p:slideViewPr>
    <p:cSldViewPr>
      <p:cViewPr>
        <p:scale>
          <a:sx n="100" d="100"/>
          <a:sy n="100" d="100"/>
        </p:scale>
        <p:origin x="-168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3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wmf"/><Relationship Id="rId1"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6.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60.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57.wmf"/><Relationship Id="rId7" Type="http://schemas.openxmlformats.org/officeDocument/2006/relationships/image" Target="../media/image83.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2.wmf"/><Relationship Id="rId7" Type="http://schemas.openxmlformats.org/officeDocument/2006/relationships/image" Target="../media/image94.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8.wmf"/><Relationship Id="rId7" Type="http://schemas.openxmlformats.org/officeDocument/2006/relationships/image" Target="../media/image111.wmf"/><Relationship Id="rId2" Type="http://schemas.openxmlformats.org/officeDocument/2006/relationships/image" Target="../media/image100.wmf"/><Relationship Id="rId1" Type="http://schemas.openxmlformats.org/officeDocument/2006/relationships/image" Target="../media/image107.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3.wmf"/><Relationship Id="rId10" Type="http://schemas.openxmlformats.org/officeDocument/2006/relationships/image" Target="../media/image114.wmf"/><Relationship Id="rId4" Type="http://schemas.openxmlformats.org/officeDocument/2006/relationships/image" Target="../media/image109.wmf"/><Relationship Id="rId9" Type="http://schemas.openxmlformats.org/officeDocument/2006/relationships/image" Target="../media/image11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3.wmf"/><Relationship Id="rId3" Type="http://schemas.openxmlformats.org/officeDocument/2006/relationships/image" Target="../media/image125.wmf"/><Relationship Id="rId7" Type="http://schemas.openxmlformats.org/officeDocument/2006/relationships/image" Target="../media/image94.wmf"/><Relationship Id="rId12" Type="http://schemas.openxmlformats.org/officeDocument/2006/relationships/image" Target="../media/image132.wmf"/><Relationship Id="rId17" Type="http://schemas.openxmlformats.org/officeDocument/2006/relationships/image" Target="../media/image137.wmf"/><Relationship Id="rId2" Type="http://schemas.openxmlformats.org/officeDocument/2006/relationships/image" Target="../media/image124.wmf"/><Relationship Id="rId16" Type="http://schemas.openxmlformats.org/officeDocument/2006/relationships/image" Target="../media/image136.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1.wmf"/><Relationship Id="rId5" Type="http://schemas.openxmlformats.org/officeDocument/2006/relationships/image" Target="../media/image127.wmf"/><Relationship Id="rId15" Type="http://schemas.openxmlformats.org/officeDocument/2006/relationships/image" Target="../media/image135.wmf"/><Relationship Id="rId10" Type="http://schemas.openxmlformats.org/officeDocument/2006/relationships/image" Target="../media/image130.wmf"/><Relationship Id="rId4" Type="http://schemas.openxmlformats.org/officeDocument/2006/relationships/image" Target="../media/image126.wmf"/><Relationship Id="rId9" Type="http://schemas.openxmlformats.org/officeDocument/2006/relationships/image" Target="../media/image30.wmf"/><Relationship Id="rId14" Type="http://schemas.openxmlformats.org/officeDocument/2006/relationships/image" Target="../media/image13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5.wmf"/><Relationship Id="rId7" Type="http://schemas.openxmlformats.org/officeDocument/2006/relationships/image" Target="../media/image94.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154.wmf"/><Relationship Id="rId2" Type="http://schemas.openxmlformats.org/officeDocument/2006/relationships/image" Target="../media/image86.wmf"/><Relationship Id="rId1" Type="http://schemas.openxmlformats.org/officeDocument/2006/relationships/image" Target="../media/image150.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5" Type="http://schemas.openxmlformats.org/officeDocument/2006/relationships/image" Target="../media/image166.wmf"/><Relationship Id="rId4" Type="http://schemas.openxmlformats.org/officeDocument/2006/relationships/image" Target="../media/image16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87.wmf"/><Relationship Id="rId1" Type="http://schemas.openxmlformats.org/officeDocument/2006/relationships/image" Target="../media/image167.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9" Type="http://schemas.openxmlformats.org/officeDocument/2006/relationships/image" Target="../media/image17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2.wmf"/><Relationship Id="rId7" Type="http://schemas.openxmlformats.org/officeDocument/2006/relationships/image" Target="../media/image181.wmf"/><Relationship Id="rId2" Type="http://schemas.openxmlformats.org/officeDocument/2006/relationships/image" Target="../media/image171.wmf"/><Relationship Id="rId1" Type="http://schemas.openxmlformats.org/officeDocument/2006/relationships/image" Target="../media/image169.wmf"/><Relationship Id="rId6" Type="http://schemas.openxmlformats.org/officeDocument/2006/relationships/image" Target="../media/image179.wmf"/><Relationship Id="rId5" Type="http://schemas.openxmlformats.org/officeDocument/2006/relationships/image" Target="../media/image167.wmf"/><Relationship Id="rId4" Type="http://schemas.openxmlformats.org/officeDocument/2006/relationships/image" Target="../media/image1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70.wmf"/><Relationship Id="rId2" Type="http://schemas.openxmlformats.org/officeDocument/2006/relationships/image" Target="../media/image179.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6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emf"/><Relationship Id="rId4" Type="http://schemas.openxmlformats.org/officeDocument/2006/relationships/image" Target="../media/image19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92.wmf"/><Relationship Id="rId1" Type="http://schemas.openxmlformats.org/officeDocument/2006/relationships/image" Target="../media/image191.emf"/><Relationship Id="rId6" Type="http://schemas.openxmlformats.org/officeDocument/2006/relationships/image" Target="../media/image194.wmf"/><Relationship Id="rId5" Type="http://schemas.openxmlformats.org/officeDocument/2006/relationships/image" Target="../media/image190.wmf"/><Relationship Id="rId4" Type="http://schemas.openxmlformats.org/officeDocument/2006/relationships/image" Target="../media/image19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image" Target="../media/image19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205.e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10" Type="http://schemas.openxmlformats.org/officeDocument/2006/relationships/image" Target="../media/image221.wmf"/><Relationship Id="rId4" Type="http://schemas.openxmlformats.org/officeDocument/2006/relationships/image" Target="../media/image215.wmf"/><Relationship Id="rId9" Type="http://schemas.openxmlformats.org/officeDocument/2006/relationships/image" Target="../media/image22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6.wmf"/><Relationship Id="rId1" Type="http://schemas.openxmlformats.org/officeDocument/2006/relationships/image" Target="../media/image222.wmf"/><Relationship Id="rId5" Type="http://schemas.openxmlformats.org/officeDocument/2006/relationships/image" Target="../media/image224.wmf"/><Relationship Id="rId4" Type="http://schemas.openxmlformats.org/officeDocument/2006/relationships/image" Target="../media/image2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5" Type="http://schemas.openxmlformats.org/officeDocument/2006/relationships/image" Target="../media/image235.wmf"/><Relationship Id="rId4" Type="http://schemas.openxmlformats.org/officeDocument/2006/relationships/image" Target="../media/image23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 Id="rId9" Type="http://schemas.openxmlformats.org/officeDocument/2006/relationships/image" Target="../media/image246.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image" Target="../media/image249.wmf"/><Relationship Id="rId7" Type="http://schemas.openxmlformats.org/officeDocument/2006/relationships/image" Target="../media/image252.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3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4" Type="http://schemas.openxmlformats.org/officeDocument/2006/relationships/image" Target="../media/image25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image" Target="../media/image258.wmf"/><Relationship Id="rId7" Type="http://schemas.openxmlformats.org/officeDocument/2006/relationships/image" Target="../media/image261.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0.wmf"/><Relationship Id="rId5" Type="http://schemas.openxmlformats.org/officeDocument/2006/relationships/image" Target="../media/image252.wmf"/><Relationship Id="rId4" Type="http://schemas.openxmlformats.org/officeDocument/2006/relationships/image" Target="../media/image25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0.wmf"/><Relationship Id="rId1" Type="http://schemas.openxmlformats.org/officeDocument/2006/relationships/image" Target="../media/image263.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196.emf"/><Relationship Id="rId1" Type="http://schemas.openxmlformats.org/officeDocument/2006/relationships/image" Target="../media/image276.wmf"/><Relationship Id="rId6" Type="http://schemas.openxmlformats.org/officeDocument/2006/relationships/image" Target="../media/image280.wmf"/><Relationship Id="rId5" Type="http://schemas.openxmlformats.org/officeDocument/2006/relationships/image" Target="../media/image279.wmf"/><Relationship Id="rId10" Type="http://schemas.openxmlformats.org/officeDocument/2006/relationships/image" Target="../media/image284.wmf"/><Relationship Id="rId4" Type="http://schemas.openxmlformats.org/officeDocument/2006/relationships/image" Target="../media/image278.wmf"/><Relationship Id="rId9" Type="http://schemas.openxmlformats.org/officeDocument/2006/relationships/image" Target="../media/image28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5" Type="http://schemas.openxmlformats.org/officeDocument/2006/relationships/image" Target="../media/image289.wmf"/><Relationship Id="rId4" Type="http://schemas.openxmlformats.org/officeDocument/2006/relationships/image" Target="../media/image28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18" Type="http://schemas.openxmlformats.org/officeDocument/2006/relationships/image" Target="../media/image37.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17" Type="http://schemas.openxmlformats.org/officeDocument/2006/relationships/image" Target="../media/image36.wmf"/><Relationship Id="rId2" Type="http://schemas.openxmlformats.org/officeDocument/2006/relationships/image" Target="../media/image21.wmf"/><Relationship Id="rId16" Type="http://schemas.openxmlformats.org/officeDocument/2006/relationships/image" Target="../media/image35.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5" Type="http://schemas.openxmlformats.org/officeDocument/2006/relationships/image" Target="../media/image3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 Id="rId14" Type="http://schemas.openxmlformats.org/officeDocument/2006/relationships/image" Target="../media/image33.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image" Target="../media/image292.wmf"/><Relationship Id="rId7" Type="http://schemas.openxmlformats.org/officeDocument/2006/relationships/image" Target="../media/image296.wmf"/><Relationship Id="rId2" Type="http://schemas.openxmlformats.org/officeDocument/2006/relationships/image" Target="../media/image291.wmf"/><Relationship Id="rId1" Type="http://schemas.openxmlformats.org/officeDocument/2006/relationships/image" Target="../media/image290.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 Id="rId9" Type="http://schemas.openxmlformats.org/officeDocument/2006/relationships/image" Target="../media/image298.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image" Target="../media/image301.wmf"/><Relationship Id="rId7" Type="http://schemas.openxmlformats.org/officeDocument/2006/relationships/image" Target="../media/image305.wmf"/><Relationship Id="rId2" Type="http://schemas.openxmlformats.org/officeDocument/2006/relationships/image" Target="../media/image300.wmf"/><Relationship Id="rId1" Type="http://schemas.openxmlformats.org/officeDocument/2006/relationships/image" Target="../media/image273.wmf"/><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 Id="rId9" Type="http://schemas.openxmlformats.org/officeDocument/2006/relationships/image" Target="../media/image307.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image" Target="../media/image310.wmf"/><Relationship Id="rId7" Type="http://schemas.openxmlformats.org/officeDocument/2006/relationships/image" Target="../media/image314.wmf"/><Relationship Id="rId2" Type="http://schemas.openxmlformats.org/officeDocument/2006/relationships/image" Target="../media/image309.wmf"/><Relationship Id="rId1" Type="http://schemas.openxmlformats.org/officeDocument/2006/relationships/image" Target="../media/image308.wmf"/><Relationship Id="rId6" Type="http://schemas.openxmlformats.org/officeDocument/2006/relationships/image" Target="../media/image313.wmf"/><Relationship Id="rId5" Type="http://schemas.openxmlformats.org/officeDocument/2006/relationships/image" Target="../media/image312.wmf"/><Relationship Id="rId4" Type="http://schemas.openxmlformats.org/officeDocument/2006/relationships/image" Target="../media/image311.wmf"/><Relationship Id="rId9" Type="http://schemas.openxmlformats.org/officeDocument/2006/relationships/image" Target="../media/image3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318.wmf"/><Relationship Id="rId1" Type="http://schemas.openxmlformats.org/officeDocument/2006/relationships/image" Target="../media/image317.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image" Target="../media/image321.emf"/><Relationship Id="rId7" Type="http://schemas.openxmlformats.org/officeDocument/2006/relationships/image" Target="../media/image325.wmf"/><Relationship Id="rId2" Type="http://schemas.openxmlformats.org/officeDocument/2006/relationships/image" Target="../media/image320.emf"/><Relationship Id="rId1" Type="http://schemas.openxmlformats.org/officeDocument/2006/relationships/image" Target="../media/image319.emf"/><Relationship Id="rId6" Type="http://schemas.openxmlformats.org/officeDocument/2006/relationships/image" Target="../media/image324.wmf"/><Relationship Id="rId5" Type="http://schemas.openxmlformats.org/officeDocument/2006/relationships/image" Target="../media/image323.wmf"/><Relationship Id="rId4" Type="http://schemas.openxmlformats.org/officeDocument/2006/relationships/image" Target="../media/image322.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25.wmf"/><Relationship Id="rId3" Type="http://schemas.openxmlformats.org/officeDocument/2006/relationships/image" Target="../media/image329.wmf"/><Relationship Id="rId7" Type="http://schemas.openxmlformats.org/officeDocument/2006/relationships/image" Target="../media/image324.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23.wmf"/><Relationship Id="rId5" Type="http://schemas.openxmlformats.org/officeDocument/2006/relationships/image" Target="../media/image331.wmf"/><Relationship Id="rId4" Type="http://schemas.openxmlformats.org/officeDocument/2006/relationships/image" Target="../media/image330.wmf"/><Relationship Id="rId9" Type="http://schemas.openxmlformats.org/officeDocument/2006/relationships/image" Target="../media/image32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34.emf"/><Relationship Id="rId2" Type="http://schemas.openxmlformats.org/officeDocument/2006/relationships/image" Target="../media/image333.emf"/><Relationship Id="rId1" Type="http://schemas.openxmlformats.org/officeDocument/2006/relationships/image" Target="../media/image33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35.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3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14.wmf"/><Relationship Id="rId4" Type="http://schemas.openxmlformats.org/officeDocument/2006/relationships/image" Target="../media/image4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41.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5" Type="http://schemas.openxmlformats.org/officeDocument/2006/relationships/image" Target="../media/image343.wmf"/><Relationship Id="rId4" Type="http://schemas.openxmlformats.org/officeDocument/2006/relationships/image" Target="../media/image342.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image" Target="../media/image347.wmf"/><Relationship Id="rId7" Type="http://schemas.openxmlformats.org/officeDocument/2006/relationships/image" Target="../media/image351.wmf"/><Relationship Id="rId2" Type="http://schemas.openxmlformats.org/officeDocument/2006/relationships/image" Target="../media/image346.wmf"/><Relationship Id="rId1" Type="http://schemas.openxmlformats.org/officeDocument/2006/relationships/image" Target="../media/image345.wmf"/><Relationship Id="rId6" Type="http://schemas.openxmlformats.org/officeDocument/2006/relationships/image" Target="../media/image350.wmf"/><Relationship Id="rId5" Type="http://schemas.openxmlformats.org/officeDocument/2006/relationships/image" Target="../media/image349.wmf"/><Relationship Id="rId10" Type="http://schemas.openxmlformats.org/officeDocument/2006/relationships/image" Target="../media/image354.wmf"/><Relationship Id="rId4" Type="http://schemas.openxmlformats.org/officeDocument/2006/relationships/image" Target="../media/image348.wmf"/><Relationship Id="rId9" Type="http://schemas.openxmlformats.org/officeDocument/2006/relationships/image" Target="../media/image353.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image" Target="../media/image357.wmf"/><Relationship Id="rId7" Type="http://schemas.openxmlformats.org/officeDocument/2006/relationships/image" Target="../media/image361.wmf"/><Relationship Id="rId12" Type="http://schemas.openxmlformats.org/officeDocument/2006/relationships/image" Target="../media/image366.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11" Type="http://schemas.openxmlformats.org/officeDocument/2006/relationships/image" Target="../media/image365.wmf"/><Relationship Id="rId5" Type="http://schemas.openxmlformats.org/officeDocument/2006/relationships/image" Target="../media/image359.wmf"/><Relationship Id="rId10" Type="http://schemas.openxmlformats.org/officeDocument/2006/relationships/image" Target="../media/image364.wmf"/><Relationship Id="rId4" Type="http://schemas.openxmlformats.org/officeDocument/2006/relationships/image" Target="../media/image358.wmf"/><Relationship Id="rId9" Type="http://schemas.openxmlformats.org/officeDocument/2006/relationships/image" Target="../media/image363.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73.wmf"/><Relationship Id="rId3" Type="http://schemas.openxmlformats.org/officeDocument/2006/relationships/image" Target="../media/image368.wmf"/><Relationship Id="rId7" Type="http://schemas.openxmlformats.org/officeDocument/2006/relationships/image" Target="../media/image372.wmf"/><Relationship Id="rId2" Type="http://schemas.openxmlformats.org/officeDocument/2006/relationships/image" Target="../media/image346.wmf"/><Relationship Id="rId1" Type="http://schemas.openxmlformats.org/officeDocument/2006/relationships/image" Target="../media/image345.wmf"/><Relationship Id="rId6" Type="http://schemas.openxmlformats.org/officeDocument/2006/relationships/image" Target="../media/image371.wmf"/><Relationship Id="rId5" Type="http://schemas.openxmlformats.org/officeDocument/2006/relationships/image" Target="../media/image370.wmf"/><Relationship Id="rId4" Type="http://schemas.openxmlformats.org/officeDocument/2006/relationships/image" Target="../media/image369.wmf"/><Relationship Id="rId9" Type="http://schemas.openxmlformats.org/officeDocument/2006/relationships/image" Target="../media/image37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77.wmf"/><Relationship Id="rId7" Type="http://schemas.openxmlformats.org/officeDocument/2006/relationships/image" Target="../media/image381.wmf"/><Relationship Id="rId2" Type="http://schemas.openxmlformats.org/officeDocument/2006/relationships/image" Target="../media/image376.wmf"/><Relationship Id="rId1" Type="http://schemas.openxmlformats.org/officeDocument/2006/relationships/image" Target="../media/image375.wmf"/><Relationship Id="rId6" Type="http://schemas.openxmlformats.org/officeDocument/2006/relationships/image" Target="../media/image380.wmf"/><Relationship Id="rId5" Type="http://schemas.openxmlformats.org/officeDocument/2006/relationships/image" Target="../media/image379.wmf"/><Relationship Id="rId4" Type="http://schemas.openxmlformats.org/officeDocument/2006/relationships/image" Target="../media/image378.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83.wmf"/><Relationship Id="rId1" Type="http://schemas.openxmlformats.org/officeDocument/2006/relationships/image" Target="../media/image38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 Id="rId5" Type="http://schemas.openxmlformats.org/officeDocument/2006/relationships/image" Target="../media/image388.wmf"/><Relationship Id="rId4" Type="http://schemas.openxmlformats.org/officeDocument/2006/relationships/image" Target="../media/image387.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91.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93.wmf"/><Relationship Id="rId1" Type="http://schemas.openxmlformats.org/officeDocument/2006/relationships/image" Target="../media/image392.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9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95.wmf"/><Relationship Id="rId1" Type="http://schemas.openxmlformats.org/officeDocument/2006/relationships/image" Target="../media/image4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98.emf"/><Relationship Id="rId2" Type="http://schemas.openxmlformats.org/officeDocument/2006/relationships/image" Target="../media/image397.wmf"/><Relationship Id="rId1" Type="http://schemas.openxmlformats.org/officeDocument/2006/relationships/image" Target="../media/image396.emf"/><Relationship Id="rId5" Type="http://schemas.openxmlformats.org/officeDocument/2006/relationships/image" Target="../media/image400.wmf"/><Relationship Id="rId4" Type="http://schemas.openxmlformats.org/officeDocument/2006/relationships/image" Target="../media/image399.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408.wmf"/><Relationship Id="rId3" Type="http://schemas.openxmlformats.org/officeDocument/2006/relationships/image" Target="../media/image403.wmf"/><Relationship Id="rId7" Type="http://schemas.openxmlformats.org/officeDocument/2006/relationships/image" Target="../media/image407.wmf"/><Relationship Id="rId2" Type="http://schemas.openxmlformats.org/officeDocument/2006/relationships/image" Target="../media/image402.wmf"/><Relationship Id="rId1" Type="http://schemas.openxmlformats.org/officeDocument/2006/relationships/image" Target="../media/image401.wmf"/><Relationship Id="rId6" Type="http://schemas.openxmlformats.org/officeDocument/2006/relationships/image" Target="../media/image406.wmf"/><Relationship Id="rId5" Type="http://schemas.openxmlformats.org/officeDocument/2006/relationships/image" Target="../media/image405.wmf"/><Relationship Id="rId4" Type="http://schemas.openxmlformats.org/officeDocument/2006/relationships/image" Target="../media/image40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2917" tIns="46459" rIns="92917" bIns="46459" numCol="1" anchor="t" anchorCtr="0" compatLnSpc="1">
            <a:prstTxWarp prst="textNoShape">
              <a:avLst/>
            </a:prstTxWarp>
          </a:bodyPr>
          <a:lstStyle>
            <a:lvl1pPr algn="l"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31747" name="Rectangle 3"/>
          <p:cNvSpPr>
            <a:spLocks noGrp="1" noChangeArrowheads="1"/>
          </p:cNvSpPr>
          <p:nvPr>
            <p:ph type="dt" sz="quarter" idx="1"/>
          </p:nvPr>
        </p:nvSpPr>
        <p:spPr bwMode="auto">
          <a:xfrm>
            <a:off x="5632450" y="0"/>
            <a:ext cx="4308475" cy="341313"/>
          </a:xfrm>
          <a:prstGeom prst="rect">
            <a:avLst/>
          </a:prstGeom>
          <a:noFill/>
          <a:ln w="9525">
            <a:noFill/>
            <a:miter lim="800000"/>
            <a:headEnd/>
            <a:tailEnd/>
          </a:ln>
          <a:effectLst/>
        </p:spPr>
        <p:txBody>
          <a:bodyPr vert="horz" wrap="square" lIns="92917" tIns="46459" rIns="92917" bIns="46459" numCol="1" anchor="t" anchorCtr="0" compatLnSpc="1">
            <a:prstTxWarp prst="textNoShape">
              <a:avLst/>
            </a:prstTxWarp>
          </a:bodyPr>
          <a:lstStyle>
            <a:lvl1pPr algn="r"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31748" name="Rectangle 4"/>
          <p:cNvSpPr>
            <a:spLocks noGrp="1" noChangeArrowheads="1"/>
          </p:cNvSpPr>
          <p:nvPr>
            <p:ph type="ftr" sz="quarter" idx="2"/>
          </p:nvPr>
        </p:nvSpPr>
        <p:spPr bwMode="auto">
          <a:xfrm>
            <a:off x="0" y="6473825"/>
            <a:ext cx="4308475" cy="339725"/>
          </a:xfrm>
          <a:prstGeom prst="rect">
            <a:avLst/>
          </a:prstGeom>
          <a:noFill/>
          <a:ln w="9525">
            <a:noFill/>
            <a:miter lim="800000"/>
            <a:headEnd/>
            <a:tailEnd/>
          </a:ln>
          <a:effectLst/>
        </p:spPr>
        <p:txBody>
          <a:bodyPr vert="horz" wrap="square" lIns="92917" tIns="46459" rIns="92917" bIns="46459" numCol="1" anchor="b" anchorCtr="0" compatLnSpc="1">
            <a:prstTxWarp prst="textNoShape">
              <a:avLst/>
            </a:prstTxWarp>
          </a:bodyPr>
          <a:lstStyle>
            <a:lvl1pPr algn="l"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31749" name="Rectangle 5"/>
          <p:cNvSpPr>
            <a:spLocks noGrp="1" noChangeArrowheads="1"/>
          </p:cNvSpPr>
          <p:nvPr>
            <p:ph type="sldNum" sz="quarter" idx="3"/>
          </p:nvPr>
        </p:nvSpPr>
        <p:spPr bwMode="auto">
          <a:xfrm>
            <a:off x="5632450" y="6473825"/>
            <a:ext cx="4308475" cy="339725"/>
          </a:xfrm>
          <a:prstGeom prst="rect">
            <a:avLst/>
          </a:prstGeom>
          <a:noFill/>
          <a:ln w="9525">
            <a:noFill/>
            <a:miter lim="800000"/>
            <a:headEnd/>
            <a:tailEnd/>
          </a:ln>
          <a:effectLst/>
        </p:spPr>
        <p:txBody>
          <a:bodyPr vert="horz" wrap="square" lIns="92917" tIns="46459" rIns="92917" bIns="46459" numCol="1" anchor="b" anchorCtr="0" compatLnSpc="1">
            <a:prstTxWarp prst="textNoShape">
              <a:avLst/>
            </a:prstTxWarp>
          </a:bodyPr>
          <a:lstStyle>
            <a:lvl1pPr algn="r" defTabSz="928688" latinLnBrk="1">
              <a:defRPr sz="1200" b="0">
                <a:solidFill>
                  <a:schemeClr val="tx1"/>
                </a:solidFill>
                <a:latin typeface="Gulim" pitchFamily="34" charset="-127"/>
                <a:ea typeface="Gulim" pitchFamily="34" charset="-127"/>
              </a:defRPr>
            </a:lvl1pPr>
          </a:lstStyle>
          <a:p>
            <a:pPr>
              <a:defRPr/>
            </a:pPr>
            <a:fld id="{E1100981-F847-4F33-B3D6-A1EB90E582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2917" tIns="46459" rIns="92917" bIns="46459" numCol="1" anchor="t" anchorCtr="0" compatLnSpc="1">
            <a:prstTxWarp prst="textNoShape">
              <a:avLst/>
            </a:prstTxWarp>
          </a:bodyPr>
          <a:lstStyle>
            <a:lvl1pPr algn="l"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4099" name="Rectangle 3"/>
          <p:cNvSpPr>
            <a:spLocks noGrp="1" noChangeArrowheads="1"/>
          </p:cNvSpPr>
          <p:nvPr>
            <p:ph type="dt" idx="1"/>
          </p:nvPr>
        </p:nvSpPr>
        <p:spPr bwMode="auto">
          <a:xfrm>
            <a:off x="5632450" y="0"/>
            <a:ext cx="4308475" cy="341313"/>
          </a:xfrm>
          <a:prstGeom prst="rect">
            <a:avLst/>
          </a:prstGeom>
          <a:noFill/>
          <a:ln w="9525">
            <a:noFill/>
            <a:miter lim="800000"/>
            <a:headEnd/>
            <a:tailEnd/>
          </a:ln>
          <a:effectLst/>
        </p:spPr>
        <p:txBody>
          <a:bodyPr vert="horz" wrap="square" lIns="92917" tIns="46459" rIns="92917" bIns="46459" numCol="1" anchor="t" anchorCtr="0" compatLnSpc="1">
            <a:prstTxWarp prst="textNoShape">
              <a:avLst/>
            </a:prstTxWarp>
          </a:bodyPr>
          <a:lstStyle>
            <a:lvl1pPr algn="r"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91140" name="Rectangle 4"/>
          <p:cNvSpPr>
            <a:spLocks noRot="1" noChangeArrowheads="1" noTextEdit="1"/>
          </p:cNvSpPr>
          <p:nvPr>
            <p:ph type="sldImg" idx="2"/>
          </p:nvPr>
        </p:nvSpPr>
        <p:spPr bwMode="auto">
          <a:xfrm>
            <a:off x="3267075" y="511175"/>
            <a:ext cx="3408363" cy="25558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93775" y="3236913"/>
            <a:ext cx="7954963" cy="3067050"/>
          </a:xfrm>
          <a:prstGeom prst="rect">
            <a:avLst/>
          </a:prstGeom>
          <a:noFill/>
          <a:ln w="9525">
            <a:noFill/>
            <a:miter lim="800000"/>
            <a:headEnd/>
            <a:tailEnd/>
          </a:ln>
          <a:effectLst/>
        </p:spPr>
        <p:txBody>
          <a:bodyPr vert="horz" wrap="square" lIns="92917" tIns="46459" rIns="92917" bIns="46459"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4102" name="Rectangle 6"/>
          <p:cNvSpPr>
            <a:spLocks noGrp="1" noChangeArrowheads="1"/>
          </p:cNvSpPr>
          <p:nvPr>
            <p:ph type="ftr" sz="quarter" idx="4"/>
          </p:nvPr>
        </p:nvSpPr>
        <p:spPr bwMode="auto">
          <a:xfrm>
            <a:off x="0" y="6473825"/>
            <a:ext cx="4308475" cy="339725"/>
          </a:xfrm>
          <a:prstGeom prst="rect">
            <a:avLst/>
          </a:prstGeom>
          <a:noFill/>
          <a:ln w="9525">
            <a:noFill/>
            <a:miter lim="800000"/>
            <a:headEnd/>
            <a:tailEnd/>
          </a:ln>
          <a:effectLst/>
        </p:spPr>
        <p:txBody>
          <a:bodyPr vert="horz" wrap="square" lIns="92917" tIns="46459" rIns="92917" bIns="46459" numCol="1" anchor="b" anchorCtr="0" compatLnSpc="1">
            <a:prstTxWarp prst="textNoShape">
              <a:avLst/>
            </a:prstTxWarp>
          </a:bodyPr>
          <a:lstStyle>
            <a:lvl1pPr algn="l" defTabSz="928688" latinLnBrk="1">
              <a:defRPr sz="1200" b="0">
                <a:solidFill>
                  <a:schemeClr val="tx1"/>
                </a:solidFill>
                <a:latin typeface="Gulim" pitchFamily="34" charset="-127"/>
                <a:ea typeface="Gulim" pitchFamily="34" charset="-127"/>
              </a:defRPr>
            </a:lvl1pPr>
          </a:lstStyle>
          <a:p>
            <a:pPr>
              <a:defRPr/>
            </a:pPr>
            <a:endParaRPr lang="en-US" altLang="ko-KR"/>
          </a:p>
        </p:txBody>
      </p:sp>
      <p:sp>
        <p:nvSpPr>
          <p:cNvPr id="4103" name="Rectangle 7"/>
          <p:cNvSpPr>
            <a:spLocks noGrp="1" noChangeArrowheads="1"/>
          </p:cNvSpPr>
          <p:nvPr>
            <p:ph type="sldNum" sz="quarter" idx="5"/>
          </p:nvPr>
        </p:nvSpPr>
        <p:spPr bwMode="auto">
          <a:xfrm>
            <a:off x="5632450" y="6473825"/>
            <a:ext cx="4308475" cy="339725"/>
          </a:xfrm>
          <a:prstGeom prst="rect">
            <a:avLst/>
          </a:prstGeom>
          <a:noFill/>
          <a:ln w="9525">
            <a:noFill/>
            <a:miter lim="800000"/>
            <a:headEnd/>
            <a:tailEnd/>
          </a:ln>
          <a:effectLst/>
        </p:spPr>
        <p:txBody>
          <a:bodyPr vert="horz" wrap="square" lIns="92917" tIns="46459" rIns="92917" bIns="46459" numCol="1" anchor="b" anchorCtr="0" compatLnSpc="1">
            <a:prstTxWarp prst="textNoShape">
              <a:avLst/>
            </a:prstTxWarp>
          </a:bodyPr>
          <a:lstStyle>
            <a:lvl1pPr algn="r" defTabSz="928688" latinLnBrk="1">
              <a:defRPr sz="1200" b="0">
                <a:solidFill>
                  <a:schemeClr val="tx1"/>
                </a:solidFill>
                <a:latin typeface="Gulim" pitchFamily="34" charset="-127"/>
                <a:ea typeface="Gulim" pitchFamily="34" charset="-127"/>
              </a:defRPr>
            </a:lvl1pPr>
          </a:lstStyle>
          <a:p>
            <a:pPr>
              <a:defRPr/>
            </a:pPr>
            <a:fld id="{A94D87F6-7B26-43D2-934D-8D982608904F}"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Rot="1" noChangeArrowheads="1" noTextEdit="1"/>
          </p:cNvSpPr>
          <p:nvPr>
            <p:ph type="sldImg"/>
          </p:nvPr>
        </p:nvSpPr>
        <p:spPr>
          <a:ln/>
        </p:spPr>
      </p:sp>
      <p:sp>
        <p:nvSpPr>
          <p:cNvPr id="10445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Rot="1" noChangeArrowheads="1" noTextEdit="1"/>
          </p:cNvSpPr>
          <p:nvPr>
            <p:ph type="sldImg"/>
          </p:nvPr>
        </p:nvSpPr>
        <p:spPr>
          <a:ln/>
        </p:spPr>
      </p:sp>
      <p:sp>
        <p:nvSpPr>
          <p:cNvPr id="11366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Rot="1" noChangeArrowheads="1" noTextEdit="1"/>
          </p:cNvSpPr>
          <p:nvPr>
            <p:ph type="sldImg"/>
          </p:nvPr>
        </p:nvSpPr>
        <p:spPr>
          <a:ln/>
        </p:spPr>
      </p:sp>
      <p:sp>
        <p:nvSpPr>
          <p:cNvPr id="11469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D8A1C49-FCFE-4718-8070-17FF91AD576F}" type="slidenum">
              <a:rPr lang="en-US" altLang="ko-KR" smtClean="0"/>
              <a:pPr/>
              <a:t>12</a:t>
            </a:fld>
            <a:endParaRPr lang="en-US" altLang="ko-KR"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zh-CN" altLang="en-US" smtClean="0">
                <a:ea typeface="宋体" pitchFamily="2" charset="-122"/>
              </a:rPr>
              <a:t>注：</a:t>
            </a:r>
            <a:r>
              <a:rPr lang="en-US" altLang="zh-CN" smtClean="0">
                <a:ea typeface="宋体" pitchFamily="2" charset="-122"/>
              </a:rPr>
              <a:t>ξ</a:t>
            </a:r>
            <a:r>
              <a:rPr lang="zh-CN" altLang="en-US" smtClean="0"/>
              <a:t>念</a:t>
            </a:r>
            <a:r>
              <a:rPr lang="zh-CN" altLang="en-US" smtClean="0">
                <a:latin typeface="Arial" charset="0"/>
              </a:rPr>
              <a:t>“</a:t>
            </a:r>
            <a:r>
              <a:rPr lang="zh-CN" altLang="en-US" smtClean="0"/>
              <a:t>克塞</a:t>
            </a:r>
            <a:r>
              <a:rPr lang="zh-CN" altLang="en-US" smtClean="0">
                <a:latin typeface="Arial" charset="0"/>
              </a:rPr>
              <a:t>”</a:t>
            </a: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Rot="1" noChangeArrowheads="1" noTextEdit="1"/>
          </p:cNvSpPr>
          <p:nvPr>
            <p:ph type="sldImg"/>
          </p:nvPr>
        </p:nvSpPr>
        <p:spPr>
          <a:ln/>
        </p:spPr>
      </p:sp>
      <p:sp>
        <p:nvSpPr>
          <p:cNvPr id="11571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Rot="1" noChangeArrowheads="1" noTextEdit="1"/>
          </p:cNvSpPr>
          <p:nvPr>
            <p:ph type="sldImg"/>
          </p:nvPr>
        </p:nvSpPr>
        <p:spPr>
          <a:ln/>
        </p:spPr>
      </p:sp>
      <p:sp>
        <p:nvSpPr>
          <p:cNvPr id="11673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Rot="1" noChangeArrowheads="1" noTextEdit="1"/>
          </p:cNvSpPr>
          <p:nvPr>
            <p:ph type="sldImg"/>
          </p:nvPr>
        </p:nvSpPr>
        <p:spPr>
          <a:ln/>
        </p:spPr>
      </p:sp>
      <p:sp>
        <p:nvSpPr>
          <p:cNvPr id="11776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Rot="1" noChangeArrowheads="1" noTextEdit="1"/>
          </p:cNvSpPr>
          <p:nvPr>
            <p:ph type="sldImg"/>
          </p:nvPr>
        </p:nvSpPr>
        <p:spPr>
          <a:ln/>
        </p:spPr>
      </p:sp>
      <p:sp>
        <p:nvSpPr>
          <p:cNvPr id="11878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Rot="1" noChangeArrowheads="1" noTextEdit="1"/>
          </p:cNvSpPr>
          <p:nvPr>
            <p:ph type="sldImg"/>
          </p:nvPr>
        </p:nvSpPr>
        <p:spPr>
          <a:ln/>
        </p:spPr>
      </p:sp>
      <p:sp>
        <p:nvSpPr>
          <p:cNvPr id="11981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Rot="1" noChangeArrowheads="1" noTextEdit="1"/>
          </p:cNvSpPr>
          <p:nvPr>
            <p:ph type="sldImg"/>
          </p:nvPr>
        </p:nvSpPr>
        <p:spPr>
          <a:ln/>
        </p:spPr>
      </p:sp>
      <p:sp>
        <p:nvSpPr>
          <p:cNvPr id="12083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Rot="1" noChangeArrowheads="1" noTextEdit="1"/>
          </p:cNvSpPr>
          <p:nvPr>
            <p:ph type="sldImg"/>
          </p:nvPr>
        </p:nvSpPr>
        <p:spPr>
          <a:ln/>
        </p:spPr>
      </p:sp>
      <p:sp>
        <p:nvSpPr>
          <p:cNvPr id="12185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Rot="1" noChangeArrowheads="1" noTextEdit="1"/>
          </p:cNvSpPr>
          <p:nvPr>
            <p:ph type="sldImg"/>
          </p:nvPr>
        </p:nvSpPr>
        <p:spPr>
          <a:ln/>
        </p:spPr>
      </p:sp>
      <p:sp>
        <p:nvSpPr>
          <p:cNvPr id="10547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Rot="1" noChangeArrowheads="1" noTextEdit="1"/>
          </p:cNvSpPr>
          <p:nvPr>
            <p:ph type="sldImg"/>
          </p:nvPr>
        </p:nvSpPr>
        <p:spPr>
          <a:ln/>
        </p:spPr>
      </p:sp>
      <p:sp>
        <p:nvSpPr>
          <p:cNvPr id="12288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Rot="1" noChangeArrowheads="1" noTextEdit="1"/>
          </p:cNvSpPr>
          <p:nvPr>
            <p:ph type="sldImg"/>
          </p:nvPr>
        </p:nvSpPr>
        <p:spPr>
          <a:ln/>
        </p:spPr>
      </p:sp>
      <p:sp>
        <p:nvSpPr>
          <p:cNvPr id="12390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Rot="1" noChangeArrowheads="1" noTextEdit="1"/>
          </p:cNvSpPr>
          <p:nvPr>
            <p:ph type="sldImg"/>
          </p:nvPr>
        </p:nvSpPr>
        <p:spPr>
          <a:ln/>
        </p:spPr>
      </p:sp>
      <p:sp>
        <p:nvSpPr>
          <p:cNvPr id="12493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Rot="1" noChangeArrowheads="1" noTextEdit="1"/>
          </p:cNvSpPr>
          <p:nvPr>
            <p:ph type="sldImg"/>
          </p:nvPr>
        </p:nvSpPr>
        <p:spPr>
          <a:ln/>
        </p:spPr>
      </p:sp>
      <p:sp>
        <p:nvSpPr>
          <p:cNvPr id="12595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Rot="1" noChangeArrowheads="1" noTextEdit="1"/>
          </p:cNvSpPr>
          <p:nvPr>
            <p:ph type="sldImg"/>
          </p:nvPr>
        </p:nvSpPr>
        <p:spPr>
          <a:ln/>
        </p:spPr>
      </p:sp>
      <p:sp>
        <p:nvSpPr>
          <p:cNvPr id="12697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Rot="1" noChangeArrowheads="1" noTextEdit="1"/>
          </p:cNvSpPr>
          <p:nvPr>
            <p:ph type="sldImg"/>
          </p:nvPr>
        </p:nvSpPr>
        <p:spPr>
          <a:ln/>
        </p:spPr>
      </p:sp>
      <p:sp>
        <p:nvSpPr>
          <p:cNvPr id="12800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Rot="1" noChangeArrowheads="1" noTextEdit="1"/>
          </p:cNvSpPr>
          <p:nvPr>
            <p:ph type="sldImg"/>
          </p:nvPr>
        </p:nvSpPr>
        <p:spPr>
          <a:ln/>
        </p:spPr>
      </p:sp>
      <p:sp>
        <p:nvSpPr>
          <p:cNvPr id="12902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Rot="1" noChangeArrowheads="1" noTextEdit="1"/>
          </p:cNvSpPr>
          <p:nvPr>
            <p:ph type="sldImg"/>
          </p:nvPr>
        </p:nvSpPr>
        <p:spPr>
          <a:ln/>
        </p:spPr>
      </p:sp>
      <p:sp>
        <p:nvSpPr>
          <p:cNvPr id="13005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Rot="1" noChangeArrowheads="1" noTextEdit="1"/>
          </p:cNvSpPr>
          <p:nvPr>
            <p:ph type="sldImg"/>
          </p:nvPr>
        </p:nvSpPr>
        <p:spPr>
          <a:ln/>
        </p:spPr>
      </p:sp>
      <p:sp>
        <p:nvSpPr>
          <p:cNvPr id="13107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Rot="1" noChangeArrowheads="1" noTextEdit="1"/>
          </p:cNvSpPr>
          <p:nvPr>
            <p:ph type="sldImg"/>
          </p:nvPr>
        </p:nvSpPr>
        <p:spPr>
          <a:ln/>
        </p:spPr>
      </p:sp>
      <p:sp>
        <p:nvSpPr>
          <p:cNvPr id="13209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Rot="1" noChangeArrowheads="1" noTextEdit="1"/>
          </p:cNvSpPr>
          <p:nvPr>
            <p:ph type="sldImg"/>
          </p:nvPr>
        </p:nvSpPr>
        <p:spPr>
          <a:ln/>
        </p:spPr>
      </p:sp>
      <p:sp>
        <p:nvSpPr>
          <p:cNvPr id="10649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Rot="1" noChangeArrowheads="1" noTextEdit="1"/>
          </p:cNvSpPr>
          <p:nvPr>
            <p:ph type="sldImg"/>
          </p:nvPr>
        </p:nvSpPr>
        <p:spPr>
          <a:ln/>
        </p:spPr>
      </p:sp>
      <p:sp>
        <p:nvSpPr>
          <p:cNvPr id="13312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Rot="1" noChangeArrowheads="1" noTextEdit="1"/>
          </p:cNvSpPr>
          <p:nvPr>
            <p:ph type="sldImg"/>
          </p:nvPr>
        </p:nvSpPr>
        <p:spPr>
          <a:ln/>
        </p:spPr>
      </p:sp>
      <p:sp>
        <p:nvSpPr>
          <p:cNvPr id="13414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Rot="1" noChangeArrowheads="1" noTextEdit="1"/>
          </p:cNvSpPr>
          <p:nvPr>
            <p:ph type="sldImg"/>
          </p:nvPr>
        </p:nvSpPr>
        <p:spPr>
          <a:ln/>
        </p:spPr>
      </p:sp>
      <p:sp>
        <p:nvSpPr>
          <p:cNvPr id="13517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Rot="1" noChangeArrowheads="1" noTextEdit="1"/>
          </p:cNvSpPr>
          <p:nvPr>
            <p:ph type="sldImg"/>
          </p:nvPr>
        </p:nvSpPr>
        <p:spPr>
          <a:ln/>
        </p:spPr>
      </p:sp>
      <p:sp>
        <p:nvSpPr>
          <p:cNvPr id="13619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Rot="1" noChangeArrowheads="1" noTextEdit="1"/>
          </p:cNvSpPr>
          <p:nvPr>
            <p:ph type="sldImg"/>
          </p:nvPr>
        </p:nvSpPr>
        <p:spPr>
          <a:ln/>
        </p:spPr>
      </p:sp>
      <p:sp>
        <p:nvSpPr>
          <p:cNvPr id="13721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Rot="1" noChangeArrowheads="1" noTextEdit="1"/>
          </p:cNvSpPr>
          <p:nvPr>
            <p:ph type="sldImg"/>
          </p:nvPr>
        </p:nvSpPr>
        <p:spPr>
          <a:ln/>
        </p:spPr>
      </p:sp>
      <p:sp>
        <p:nvSpPr>
          <p:cNvPr id="13824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Rot="1" noChangeArrowheads="1" noTextEdit="1"/>
          </p:cNvSpPr>
          <p:nvPr>
            <p:ph type="sldImg"/>
          </p:nvPr>
        </p:nvSpPr>
        <p:spPr>
          <a:ln/>
        </p:spPr>
      </p:sp>
      <p:sp>
        <p:nvSpPr>
          <p:cNvPr id="13926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Rot="1" noChangeArrowheads="1" noTextEdit="1"/>
          </p:cNvSpPr>
          <p:nvPr>
            <p:ph type="sldImg"/>
          </p:nvPr>
        </p:nvSpPr>
        <p:spPr>
          <a:ln/>
        </p:spPr>
      </p:sp>
      <p:sp>
        <p:nvSpPr>
          <p:cNvPr id="14029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Rot="1" noChangeArrowheads="1" noTextEdit="1"/>
          </p:cNvSpPr>
          <p:nvPr>
            <p:ph type="sldImg"/>
          </p:nvPr>
        </p:nvSpPr>
        <p:spPr>
          <a:ln/>
        </p:spPr>
      </p:sp>
      <p:sp>
        <p:nvSpPr>
          <p:cNvPr id="14131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Rot="1" noChangeArrowheads="1" noTextEdit="1"/>
          </p:cNvSpPr>
          <p:nvPr>
            <p:ph type="sldImg"/>
          </p:nvPr>
        </p:nvSpPr>
        <p:spPr>
          <a:ln/>
        </p:spPr>
      </p:sp>
      <p:sp>
        <p:nvSpPr>
          <p:cNvPr id="14233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Rot="1" noChangeArrowheads="1" noTextEdit="1"/>
          </p:cNvSpPr>
          <p:nvPr>
            <p:ph type="sldImg"/>
          </p:nvPr>
        </p:nvSpPr>
        <p:spPr>
          <a:ln/>
        </p:spPr>
      </p:sp>
      <p:sp>
        <p:nvSpPr>
          <p:cNvPr id="14336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Rot="1" noChangeArrowheads="1" noTextEdit="1"/>
          </p:cNvSpPr>
          <p:nvPr>
            <p:ph type="sldImg"/>
          </p:nvPr>
        </p:nvSpPr>
        <p:spPr>
          <a:ln/>
        </p:spPr>
      </p:sp>
      <p:sp>
        <p:nvSpPr>
          <p:cNvPr id="14438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Rot="1" noChangeArrowheads="1" noTextEdit="1"/>
          </p:cNvSpPr>
          <p:nvPr>
            <p:ph type="sldImg"/>
          </p:nvPr>
        </p:nvSpPr>
        <p:spPr>
          <a:ln/>
        </p:spPr>
      </p:sp>
      <p:sp>
        <p:nvSpPr>
          <p:cNvPr id="14541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Rot="1" noChangeArrowheads="1" noTextEdit="1"/>
          </p:cNvSpPr>
          <p:nvPr>
            <p:ph type="sldImg"/>
          </p:nvPr>
        </p:nvSpPr>
        <p:spPr>
          <a:ln/>
        </p:spPr>
      </p:sp>
      <p:sp>
        <p:nvSpPr>
          <p:cNvPr id="14643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Rot="1" noChangeArrowheads="1" noTextEdit="1"/>
          </p:cNvSpPr>
          <p:nvPr>
            <p:ph type="sldImg"/>
          </p:nvPr>
        </p:nvSpPr>
        <p:spPr>
          <a:ln/>
        </p:spPr>
      </p:sp>
      <p:sp>
        <p:nvSpPr>
          <p:cNvPr id="14745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Rot="1" noChangeArrowheads="1" noTextEdit="1"/>
          </p:cNvSpPr>
          <p:nvPr>
            <p:ph type="sldImg"/>
          </p:nvPr>
        </p:nvSpPr>
        <p:spPr>
          <a:ln/>
        </p:spPr>
      </p:sp>
      <p:sp>
        <p:nvSpPr>
          <p:cNvPr id="14848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Rot="1" noChangeArrowheads="1" noTextEdit="1"/>
          </p:cNvSpPr>
          <p:nvPr>
            <p:ph type="sldImg"/>
          </p:nvPr>
        </p:nvSpPr>
        <p:spPr>
          <a:ln/>
        </p:spPr>
      </p:sp>
      <p:sp>
        <p:nvSpPr>
          <p:cNvPr id="14950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Rot="1" noChangeArrowheads="1" noTextEdit="1"/>
          </p:cNvSpPr>
          <p:nvPr>
            <p:ph type="sldImg"/>
          </p:nvPr>
        </p:nvSpPr>
        <p:spPr>
          <a:ln/>
        </p:spPr>
      </p:sp>
      <p:sp>
        <p:nvSpPr>
          <p:cNvPr id="15053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Rot="1" noChangeArrowheads="1" noTextEdit="1"/>
          </p:cNvSpPr>
          <p:nvPr>
            <p:ph type="sldImg"/>
          </p:nvPr>
        </p:nvSpPr>
        <p:spPr>
          <a:ln/>
        </p:spPr>
      </p:sp>
      <p:sp>
        <p:nvSpPr>
          <p:cNvPr id="15155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Rot="1" noChangeArrowheads="1" noTextEdit="1"/>
          </p:cNvSpPr>
          <p:nvPr>
            <p:ph type="sldImg"/>
          </p:nvPr>
        </p:nvSpPr>
        <p:spPr>
          <a:ln/>
        </p:spPr>
      </p:sp>
      <p:sp>
        <p:nvSpPr>
          <p:cNvPr id="15257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Rot="1" noChangeArrowheads="1" noTextEdit="1"/>
          </p:cNvSpPr>
          <p:nvPr>
            <p:ph type="sldImg"/>
          </p:nvPr>
        </p:nvSpPr>
        <p:spPr>
          <a:ln/>
        </p:spPr>
      </p:sp>
      <p:sp>
        <p:nvSpPr>
          <p:cNvPr id="10854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Rot="1" noChangeArrowheads="1" noTextEdit="1"/>
          </p:cNvSpPr>
          <p:nvPr>
            <p:ph type="sldImg"/>
          </p:nvPr>
        </p:nvSpPr>
        <p:spPr>
          <a:ln/>
        </p:spPr>
      </p:sp>
      <p:sp>
        <p:nvSpPr>
          <p:cNvPr id="15360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Rot="1" noChangeArrowheads="1" noTextEdit="1"/>
          </p:cNvSpPr>
          <p:nvPr>
            <p:ph type="sldImg"/>
          </p:nvPr>
        </p:nvSpPr>
        <p:spPr>
          <a:ln/>
        </p:spPr>
      </p:sp>
      <p:sp>
        <p:nvSpPr>
          <p:cNvPr id="15462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Rot="1" noChangeArrowheads="1" noTextEdit="1"/>
          </p:cNvSpPr>
          <p:nvPr>
            <p:ph type="sldImg"/>
          </p:nvPr>
        </p:nvSpPr>
        <p:spPr>
          <a:ln/>
        </p:spPr>
      </p:sp>
      <p:sp>
        <p:nvSpPr>
          <p:cNvPr id="15565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Rot="1" noChangeArrowheads="1" noTextEdit="1"/>
          </p:cNvSpPr>
          <p:nvPr>
            <p:ph type="sldImg"/>
          </p:nvPr>
        </p:nvSpPr>
        <p:spPr>
          <a:ln/>
        </p:spPr>
      </p:sp>
      <p:sp>
        <p:nvSpPr>
          <p:cNvPr id="15667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Rot="1" noChangeArrowheads="1" noTextEdit="1"/>
          </p:cNvSpPr>
          <p:nvPr>
            <p:ph type="sldImg"/>
          </p:nvPr>
        </p:nvSpPr>
        <p:spPr>
          <a:ln/>
        </p:spPr>
      </p:sp>
      <p:sp>
        <p:nvSpPr>
          <p:cNvPr id="15769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Rot="1" noChangeArrowheads="1" noTextEdit="1"/>
          </p:cNvSpPr>
          <p:nvPr>
            <p:ph type="sldImg"/>
          </p:nvPr>
        </p:nvSpPr>
        <p:spPr>
          <a:ln/>
        </p:spPr>
      </p:sp>
      <p:sp>
        <p:nvSpPr>
          <p:cNvPr id="15872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Rot="1" noChangeArrowheads="1" noTextEdit="1"/>
          </p:cNvSpPr>
          <p:nvPr>
            <p:ph type="sldImg"/>
          </p:nvPr>
        </p:nvSpPr>
        <p:spPr>
          <a:ln/>
        </p:spPr>
      </p:sp>
      <p:sp>
        <p:nvSpPr>
          <p:cNvPr id="15974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Rot="1" noChangeArrowheads="1" noTextEdit="1"/>
          </p:cNvSpPr>
          <p:nvPr>
            <p:ph type="sldImg"/>
          </p:nvPr>
        </p:nvSpPr>
        <p:spPr>
          <a:ln/>
        </p:spPr>
      </p:sp>
      <p:sp>
        <p:nvSpPr>
          <p:cNvPr id="16077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Rot="1" noChangeArrowheads="1" noTextEdit="1"/>
          </p:cNvSpPr>
          <p:nvPr>
            <p:ph type="sldImg"/>
          </p:nvPr>
        </p:nvSpPr>
        <p:spPr>
          <a:ln/>
        </p:spPr>
      </p:sp>
      <p:sp>
        <p:nvSpPr>
          <p:cNvPr id="16179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Rot="1" noChangeArrowheads="1" noTextEdit="1"/>
          </p:cNvSpPr>
          <p:nvPr>
            <p:ph type="sldImg"/>
          </p:nvPr>
        </p:nvSpPr>
        <p:spPr>
          <a:ln/>
        </p:spPr>
      </p:sp>
      <p:sp>
        <p:nvSpPr>
          <p:cNvPr id="16281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Rot="1" noChangeArrowheads="1" noTextEdit="1"/>
          </p:cNvSpPr>
          <p:nvPr>
            <p:ph type="sldImg"/>
          </p:nvPr>
        </p:nvSpPr>
        <p:spPr>
          <a:ln/>
        </p:spPr>
      </p:sp>
      <p:sp>
        <p:nvSpPr>
          <p:cNvPr id="10957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Rot="1" noChangeArrowheads="1" noTextEdit="1"/>
          </p:cNvSpPr>
          <p:nvPr>
            <p:ph type="sldImg"/>
          </p:nvPr>
        </p:nvSpPr>
        <p:spPr>
          <a:ln/>
        </p:spPr>
      </p:sp>
      <p:sp>
        <p:nvSpPr>
          <p:cNvPr id="16384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Rot="1" noChangeArrowheads="1" noTextEdit="1"/>
          </p:cNvSpPr>
          <p:nvPr>
            <p:ph type="sldImg"/>
          </p:nvPr>
        </p:nvSpPr>
        <p:spPr>
          <a:ln/>
        </p:spPr>
      </p:sp>
      <p:sp>
        <p:nvSpPr>
          <p:cNvPr id="16486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Rot="1" noChangeArrowheads="1" noTextEdit="1"/>
          </p:cNvSpPr>
          <p:nvPr>
            <p:ph type="sldImg"/>
          </p:nvPr>
        </p:nvSpPr>
        <p:spPr>
          <a:ln/>
        </p:spPr>
      </p:sp>
      <p:sp>
        <p:nvSpPr>
          <p:cNvPr id="16589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Rot="1" noChangeArrowheads="1" noTextEdit="1"/>
          </p:cNvSpPr>
          <p:nvPr>
            <p:ph type="sldImg"/>
          </p:nvPr>
        </p:nvSpPr>
        <p:spPr>
          <a:ln/>
        </p:spPr>
      </p:sp>
      <p:sp>
        <p:nvSpPr>
          <p:cNvPr id="16691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Rot="1" noChangeArrowheads="1" noTextEdit="1"/>
          </p:cNvSpPr>
          <p:nvPr>
            <p:ph type="sldImg"/>
          </p:nvPr>
        </p:nvSpPr>
        <p:spPr>
          <a:ln/>
        </p:spPr>
      </p:sp>
      <p:sp>
        <p:nvSpPr>
          <p:cNvPr id="16793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Rot="1" noChangeArrowheads="1" noTextEdit="1"/>
          </p:cNvSpPr>
          <p:nvPr>
            <p:ph type="sldImg"/>
          </p:nvPr>
        </p:nvSpPr>
        <p:spPr>
          <a:ln/>
        </p:spPr>
      </p:sp>
      <p:sp>
        <p:nvSpPr>
          <p:cNvPr id="16896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Rot="1" noChangeArrowheads="1" noTextEdit="1"/>
          </p:cNvSpPr>
          <p:nvPr>
            <p:ph type="sldImg"/>
          </p:nvPr>
        </p:nvSpPr>
        <p:spPr>
          <a:ln/>
        </p:spPr>
      </p:sp>
      <p:sp>
        <p:nvSpPr>
          <p:cNvPr id="16998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Rot="1" noChangeArrowheads="1" noTextEdit="1"/>
          </p:cNvSpPr>
          <p:nvPr>
            <p:ph type="sldImg"/>
          </p:nvPr>
        </p:nvSpPr>
        <p:spPr>
          <a:ln/>
        </p:spPr>
      </p:sp>
      <p:sp>
        <p:nvSpPr>
          <p:cNvPr id="17101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Rot="1" noChangeArrowheads="1" noTextEdit="1"/>
          </p:cNvSpPr>
          <p:nvPr>
            <p:ph type="sldImg"/>
          </p:nvPr>
        </p:nvSpPr>
        <p:spPr>
          <a:ln/>
        </p:spPr>
      </p:sp>
      <p:sp>
        <p:nvSpPr>
          <p:cNvPr id="17203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Rot="1" noChangeArrowheads="1" noTextEdit="1"/>
          </p:cNvSpPr>
          <p:nvPr>
            <p:ph type="sldImg"/>
          </p:nvPr>
        </p:nvSpPr>
        <p:spPr>
          <a:ln/>
        </p:spPr>
      </p:sp>
      <p:sp>
        <p:nvSpPr>
          <p:cNvPr id="17305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Rot="1" noChangeArrowheads="1" noTextEdit="1"/>
          </p:cNvSpPr>
          <p:nvPr>
            <p:ph type="sldImg"/>
          </p:nvPr>
        </p:nvSpPr>
        <p:spPr>
          <a:ln/>
        </p:spPr>
      </p:sp>
      <p:sp>
        <p:nvSpPr>
          <p:cNvPr id="11059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Rot="1" noChangeArrowheads="1" noTextEdit="1"/>
          </p:cNvSpPr>
          <p:nvPr>
            <p:ph type="sldImg"/>
          </p:nvPr>
        </p:nvSpPr>
        <p:spPr>
          <a:ln/>
        </p:spPr>
      </p:sp>
      <p:sp>
        <p:nvSpPr>
          <p:cNvPr id="17408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Rot="1" noChangeArrowheads="1" noTextEdit="1"/>
          </p:cNvSpPr>
          <p:nvPr>
            <p:ph type="sldImg"/>
          </p:nvPr>
        </p:nvSpPr>
        <p:spPr>
          <a:ln/>
        </p:spPr>
      </p:sp>
      <p:sp>
        <p:nvSpPr>
          <p:cNvPr id="17510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Rot="1" noChangeArrowheads="1" noTextEdit="1"/>
          </p:cNvSpPr>
          <p:nvPr>
            <p:ph type="sldImg"/>
          </p:nvPr>
        </p:nvSpPr>
        <p:spPr>
          <a:ln/>
        </p:spPr>
      </p:sp>
      <p:sp>
        <p:nvSpPr>
          <p:cNvPr id="17613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Rot="1" noChangeArrowheads="1" noTextEdit="1"/>
          </p:cNvSpPr>
          <p:nvPr>
            <p:ph type="sldImg"/>
          </p:nvPr>
        </p:nvSpPr>
        <p:spPr>
          <a:ln/>
        </p:spPr>
      </p:sp>
      <p:sp>
        <p:nvSpPr>
          <p:cNvPr id="17715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Rot="1" noChangeArrowheads="1" noTextEdit="1"/>
          </p:cNvSpPr>
          <p:nvPr>
            <p:ph type="sldImg"/>
          </p:nvPr>
        </p:nvSpPr>
        <p:spPr>
          <a:ln/>
        </p:spPr>
      </p:sp>
      <p:sp>
        <p:nvSpPr>
          <p:cNvPr id="17817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Rot="1" noChangeArrowheads="1" noTextEdit="1"/>
          </p:cNvSpPr>
          <p:nvPr>
            <p:ph type="sldImg"/>
          </p:nvPr>
        </p:nvSpPr>
        <p:spPr>
          <a:ln/>
        </p:spPr>
      </p:sp>
      <p:sp>
        <p:nvSpPr>
          <p:cNvPr id="17920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Rot="1" noChangeArrowheads="1" noTextEdit="1"/>
          </p:cNvSpPr>
          <p:nvPr>
            <p:ph type="sldImg"/>
          </p:nvPr>
        </p:nvSpPr>
        <p:spPr>
          <a:ln/>
        </p:spPr>
      </p:sp>
      <p:sp>
        <p:nvSpPr>
          <p:cNvPr id="18022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Rot="1" noChangeArrowheads="1" noTextEdit="1"/>
          </p:cNvSpPr>
          <p:nvPr>
            <p:ph type="sldImg"/>
          </p:nvPr>
        </p:nvSpPr>
        <p:spPr>
          <a:ln/>
        </p:spPr>
      </p:sp>
      <p:sp>
        <p:nvSpPr>
          <p:cNvPr id="18125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Rot="1" noChangeArrowheads="1" noTextEdit="1"/>
          </p:cNvSpPr>
          <p:nvPr>
            <p:ph type="sldImg"/>
          </p:nvPr>
        </p:nvSpPr>
        <p:spPr>
          <a:ln/>
        </p:spPr>
      </p:sp>
      <p:sp>
        <p:nvSpPr>
          <p:cNvPr id="18227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Rot="1" noChangeArrowheads="1" noTextEdit="1"/>
          </p:cNvSpPr>
          <p:nvPr>
            <p:ph type="sldImg"/>
          </p:nvPr>
        </p:nvSpPr>
        <p:spPr>
          <a:ln/>
        </p:spPr>
      </p:sp>
      <p:sp>
        <p:nvSpPr>
          <p:cNvPr id="18329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Rot="1" noChangeArrowheads="1" noTextEdit="1"/>
          </p:cNvSpPr>
          <p:nvPr>
            <p:ph type="sldImg"/>
          </p:nvPr>
        </p:nvSpPr>
        <p:spPr>
          <a:ln/>
        </p:spPr>
      </p:sp>
      <p:sp>
        <p:nvSpPr>
          <p:cNvPr id="11161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Rot="1" noChangeArrowheads="1" noTextEdit="1"/>
          </p:cNvSpPr>
          <p:nvPr>
            <p:ph type="sldImg"/>
          </p:nvPr>
        </p:nvSpPr>
        <p:spPr>
          <a:ln/>
        </p:spPr>
      </p:sp>
      <p:sp>
        <p:nvSpPr>
          <p:cNvPr id="18432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Rot="1" noChangeArrowheads="1" noTextEdit="1"/>
          </p:cNvSpPr>
          <p:nvPr>
            <p:ph type="sldImg"/>
          </p:nvPr>
        </p:nvSpPr>
        <p:spPr>
          <a:ln/>
        </p:spPr>
      </p:sp>
      <p:sp>
        <p:nvSpPr>
          <p:cNvPr id="185347"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Rot="1" noChangeArrowheads="1" noTextEdit="1"/>
          </p:cNvSpPr>
          <p:nvPr>
            <p:ph type="sldImg"/>
          </p:nvPr>
        </p:nvSpPr>
        <p:spPr>
          <a:ln/>
        </p:spPr>
      </p:sp>
      <p:sp>
        <p:nvSpPr>
          <p:cNvPr id="186371"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Rot="1" noChangeArrowheads="1" noTextEdit="1"/>
          </p:cNvSpPr>
          <p:nvPr>
            <p:ph type="sldImg"/>
          </p:nvPr>
        </p:nvSpPr>
        <p:spPr>
          <a:ln/>
        </p:spPr>
      </p:sp>
      <p:sp>
        <p:nvSpPr>
          <p:cNvPr id="187395"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Rot="1" noChangeArrowheads="1" noTextEdit="1"/>
          </p:cNvSpPr>
          <p:nvPr>
            <p:ph type="sldImg"/>
          </p:nvPr>
        </p:nvSpPr>
        <p:spPr>
          <a:ln/>
        </p:spPr>
      </p:sp>
      <p:sp>
        <p:nvSpPr>
          <p:cNvPr id="188419"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Rot="1" noChangeArrowheads="1" noTextEdit="1"/>
          </p:cNvSpPr>
          <p:nvPr>
            <p:ph type="sldImg"/>
          </p:nvPr>
        </p:nvSpPr>
        <p:spPr>
          <a:ln/>
        </p:spPr>
      </p:sp>
      <p:sp>
        <p:nvSpPr>
          <p:cNvPr id="18944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Rot="1" noChangeArrowheads="1" noTextEdit="1"/>
          </p:cNvSpPr>
          <p:nvPr>
            <p:ph type="sldImg"/>
          </p:nvPr>
        </p:nvSpPr>
        <p:spPr>
          <a:ln/>
        </p:spPr>
      </p:sp>
      <p:sp>
        <p:nvSpPr>
          <p:cNvPr id="112643" name="Rectangle 3"/>
          <p:cNvSpPr>
            <a:spLocks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914400"/>
            <a:ext cx="8305800" cy="1600200"/>
          </a:xfrm>
          <a:prstGeom prst="rect">
            <a:avLst/>
          </a:prstGeom>
          <a:noFill/>
          <a:ln w="57150" cmpd="thickThin">
            <a:solidFill>
              <a:srgbClr val="3366FF"/>
            </a:solidFill>
            <a:miter lim="800000"/>
            <a:headEnd/>
            <a:tailEnd/>
          </a:ln>
          <a:effectLst/>
        </p:spPr>
        <p:txBody>
          <a:bodyPr anchor="ctr"/>
          <a:lstStyle/>
          <a:p>
            <a:pPr latinLnBrk="1">
              <a:defRPr/>
            </a:pPr>
            <a:r>
              <a:rPr lang="zh-CN" altLang="en-US" sz="4800">
                <a:solidFill>
                  <a:srgbClr val="000099"/>
                </a:solidFill>
                <a:latin typeface="Tahoma" pitchFamily="34" charset="0"/>
                <a:ea typeface="楷体_GB2312" pitchFamily="49" charset="-122"/>
              </a:rPr>
              <a:t>通信电子线路</a:t>
            </a:r>
          </a:p>
        </p:txBody>
      </p:sp>
      <p:sp>
        <p:nvSpPr>
          <p:cNvPr id="3" name="Text Box 3"/>
          <p:cNvSpPr txBox="1">
            <a:spLocks noChangeArrowheads="1"/>
          </p:cNvSpPr>
          <p:nvPr/>
        </p:nvSpPr>
        <p:spPr bwMode="auto">
          <a:xfrm>
            <a:off x="838200" y="2895600"/>
            <a:ext cx="7848600" cy="1427163"/>
          </a:xfrm>
          <a:prstGeom prst="rect">
            <a:avLst/>
          </a:prstGeom>
          <a:noFill/>
          <a:ln w="9525">
            <a:noFill/>
            <a:miter lim="800000"/>
            <a:headEnd/>
            <a:tailEnd/>
          </a:ln>
          <a:effectLst>
            <a:outerShdw dist="35921" dir="2700000" algn="ctr" rotWithShape="0">
              <a:schemeClr val="bg2"/>
            </a:outerShdw>
          </a:effectLst>
        </p:spPr>
        <p:txBody>
          <a:bodyPr>
            <a:spAutoFit/>
          </a:bodyPr>
          <a:lstStyle/>
          <a:p>
            <a:pPr latinLnBrk="1">
              <a:lnSpc>
                <a:spcPct val="90000"/>
              </a:lnSpc>
              <a:spcBef>
                <a:spcPct val="50000"/>
              </a:spcBef>
              <a:defRPr/>
            </a:pPr>
            <a:r>
              <a:rPr lang="zh-CN" altLang="en-US" sz="2400">
                <a:solidFill>
                  <a:srgbClr val="000099"/>
                </a:solidFill>
                <a:latin typeface="Comic Sans MS" pitchFamily="66" charset="0"/>
                <a:ea typeface="楷体_GB2312" pitchFamily="49" charset="-122"/>
              </a:rPr>
              <a:t>朱广信</a:t>
            </a:r>
          </a:p>
          <a:p>
            <a:pPr latinLnBrk="1">
              <a:lnSpc>
                <a:spcPct val="90000"/>
              </a:lnSpc>
              <a:spcBef>
                <a:spcPct val="50000"/>
              </a:spcBef>
              <a:defRPr/>
            </a:pPr>
            <a:r>
              <a:rPr lang="en-US" altLang="zh-CN" b="0">
                <a:solidFill>
                  <a:srgbClr val="000099"/>
                </a:solidFill>
                <a:latin typeface="Comic Sans MS" pitchFamily="66" charset="0"/>
                <a:ea typeface="Gulim" pitchFamily="34" charset="-127"/>
              </a:rPr>
              <a:t>zgx</a:t>
            </a:r>
            <a:r>
              <a:rPr lang="en-US" altLang="ko-KR" b="0">
                <a:solidFill>
                  <a:srgbClr val="000099"/>
                </a:solidFill>
                <a:latin typeface="Comic Sans MS" pitchFamily="66" charset="0"/>
                <a:ea typeface="Gulim" pitchFamily="34" charset="-127"/>
              </a:rPr>
              <a:t>@</a:t>
            </a:r>
            <a:r>
              <a:rPr lang="en-US" altLang="zh-CN" b="0">
                <a:solidFill>
                  <a:srgbClr val="000099"/>
                </a:solidFill>
                <a:latin typeface="Comic Sans MS" pitchFamily="66" charset="0"/>
                <a:ea typeface="Gulim" pitchFamily="34" charset="-127"/>
              </a:rPr>
              <a:t>zjut.edu.cn</a:t>
            </a:r>
            <a:endParaRPr lang="en-US" altLang="ko-KR" b="0">
              <a:solidFill>
                <a:srgbClr val="000099"/>
              </a:solidFill>
              <a:latin typeface="Comic Sans MS" pitchFamily="66" charset="0"/>
              <a:ea typeface="Gulim" pitchFamily="34" charset="-127"/>
            </a:endParaRPr>
          </a:p>
          <a:p>
            <a:pPr latinLnBrk="1">
              <a:defRPr/>
            </a:pPr>
            <a:endParaRPr lang="en-US" altLang="zh-CN" b="0">
              <a:solidFill>
                <a:srgbClr val="000099"/>
              </a:solidFill>
              <a:latin typeface="Comic Sans MS" pitchFamily="66" charset="0"/>
              <a:ea typeface="한양해서" pitchFamily="18" charset="-127"/>
            </a:endParaRPr>
          </a:p>
          <a:p>
            <a:pPr latinLnBrk="1">
              <a:defRPr/>
            </a:pPr>
            <a:r>
              <a:rPr lang="en-US" altLang="ko-KR" sz="1800" b="0" i="1">
                <a:solidFill>
                  <a:srgbClr val="000099"/>
                </a:solidFill>
                <a:latin typeface="Comic Sans MS" pitchFamily="66" charset="0"/>
                <a:ea typeface="Gulim" pitchFamily="34" charset="-127"/>
              </a:rPr>
              <a:t>200</a:t>
            </a:r>
            <a:r>
              <a:rPr lang="en-US" altLang="zh-CN" sz="1800" b="0" i="1">
                <a:solidFill>
                  <a:srgbClr val="000099"/>
                </a:solidFill>
                <a:latin typeface="Comic Sans MS" pitchFamily="66" charset="0"/>
                <a:ea typeface="Gulim" pitchFamily="34" charset="-127"/>
              </a:rPr>
              <a:t>5.9</a:t>
            </a:r>
            <a:endParaRPr lang="en-US" altLang="ko-KR" sz="1800" b="0">
              <a:solidFill>
                <a:srgbClr val="000099"/>
              </a:solidFill>
              <a:latin typeface="Comic Sans MS" pitchFamily="66" charset="0"/>
              <a:ea typeface="한양해서" pitchFamily="18" charset="-127"/>
            </a:endParaRPr>
          </a:p>
        </p:txBody>
      </p:sp>
      <p:sp>
        <p:nvSpPr>
          <p:cNvPr id="4" name="Text Box 4"/>
          <p:cNvSpPr txBox="1">
            <a:spLocks noChangeArrowheads="1"/>
          </p:cNvSpPr>
          <p:nvPr/>
        </p:nvSpPr>
        <p:spPr bwMode="auto">
          <a:xfrm>
            <a:off x="644525" y="6232525"/>
            <a:ext cx="2862263" cy="274638"/>
          </a:xfrm>
          <a:prstGeom prst="rect">
            <a:avLst/>
          </a:prstGeom>
          <a:noFill/>
          <a:ln w="9525">
            <a:noFill/>
            <a:miter lim="800000"/>
            <a:headEnd/>
            <a:tailEnd/>
          </a:ln>
          <a:effectLst/>
        </p:spPr>
        <p:txBody>
          <a:bodyPr wrap="none">
            <a:spAutoFit/>
          </a:bodyPr>
          <a:lstStyle/>
          <a:p>
            <a:pPr algn="l" eaLnBrk="0" hangingPunct="0">
              <a:defRPr/>
            </a:pPr>
            <a:r>
              <a:rPr kumimoji="0" lang="en-US" altLang="zh-CN" sz="1200">
                <a:solidFill>
                  <a:srgbClr val="0066CC"/>
                </a:solidFill>
                <a:latin typeface="Arial" charset="0"/>
                <a:ea typeface="Gulim" pitchFamily="34" charset="-127"/>
              </a:rPr>
              <a:t>Zhejiang Fiber Optic</a:t>
            </a:r>
            <a:r>
              <a:rPr kumimoji="0" lang="en-US" altLang="zh-CN" sz="1200">
                <a:solidFill>
                  <a:schemeClr val="accent1"/>
                </a:solidFill>
                <a:latin typeface="Arial" charset="0"/>
                <a:ea typeface="Gulim" pitchFamily="34" charset="-127"/>
              </a:rPr>
              <a:t> </a:t>
            </a:r>
            <a:r>
              <a:rPr kumimoji="0" lang="en-US" altLang="zh-CN" sz="1200">
                <a:solidFill>
                  <a:srgbClr val="0066CC"/>
                </a:solidFill>
                <a:latin typeface="Arial" charset="0"/>
                <a:ea typeface="Gulim" pitchFamily="34" charset="-127"/>
              </a:rPr>
              <a:t>Comm. key</a:t>
            </a:r>
            <a:r>
              <a:rPr kumimoji="0" lang="en-US" altLang="ko-KR" sz="1200">
                <a:solidFill>
                  <a:srgbClr val="0066CC"/>
                </a:solidFill>
                <a:latin typeface="Arial" charset="0"/>
                <a:ea typeface="Gulim" pitchFamily="34" charset="-127"/>
              </a:rPr>
              <a:t> Lab</a:t>
            </a:r>
            <a:r>
              <a:rPr kumimoji="0" lang="en-US" altLang="ko-KR" sz="900">
                <a:solidFill>
                  <a:srgbClr val="0066CC"/>
                </a:solidFill>
                <a:latin typeface="Arial" charset="0"/>
                <a:ea typeface="Gulim" pitchFamily="34" charset="-127"/>
              </a:rPr>
              <a:t>.</a:t>
            </a:r>
            <a:endParaRPr kumimoji="0" lang="en-US" altLang="ko-KR" sz="1400">
              <a:solidFill>
                <a:srgbClr val="0066CC"/>
              </a:solidFill>
              <a:latin typeface="Arial" charset="0"/>
              <a:ea typeface="Gulim" pitchFamily="34" charset="-127"/>
            </a:endParaRPr>
          </a:p>
        </p:txBody>
      </p:sp>
      <p:sp>
        <p:nvSpPr>
          <p:cNvPr id="5" name="Rectangle 5"/>
          <p:cNvSpPr>
            <a:spLocks noChangeArrowheads="1"/>
          </p:cNvSpPr>
          <p:nvPr/>
        </p:nvSpPr>
        <p:spPr bwMode="auto">
          <a:xfrm>
            <a:off x="685800" y="6477000"/>
            <a:ext cx="7783513" cy="152400"/>
          </a:xfrm>
          <a:prstGeom prst="rect">
            <a:avLst/>
          </a:prstGeom>
          <a:gradFill rotWithShape="1">
            <a:gsLst>
              <a:gs pos="0">
                <a:srgbClr val="0066CC"/>
              </a:gs>
              <a:gs pos="100000">
                <a:srgbClr val="FFFFFF"/>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6" name="Text Box 36"/>
          <p:cNvSpPr txBox="1">
            <a:spLocks noChangeArrowheads="1"/>
          </p:cNvSpPr>
          <p:nvPr userDrawn="1"/>
        </p:nvSpPr>
        <p:spPr bwMode="auto">
          <a:xfrm>
            <a:off x="971550" y="4797425"/>
            <a:ext cx="7848600" cy="841375"/>
          </a:xfrm>
          <a:prstGeom prst="rect">
            <a:avLst/>
          </a:prstGeom>
          <a:noFill/>
          <a:ln w="9525">
            <a:noFill/>
            <a:miter lim="800000"/>
            <a:headEnd/>
            <a:tailEnd/>
          </a:ln>
          <a:effectLst/>
        </p:spPr>
        <p:txBody>
          <a:bodyPr>
            <a:spAutoFit/>
          </a:bodyPr>
          <a:lstStyle/>
          <a:p>
            <a:pPr latinLnBrk="1">
              <a:lnSpc>
                <a:spcPct val="90000"/>
              </a:lnSpc>
              <a:spcBef>
                <a:spcPct val="50000"/>
              </a:spcBef>
              <a:defRPr/>
            </a:pPr>
            <a:r>
              <a:rPr lang="zh-CN" altLang="en-US" sz="2800">
                <a:solidFill>
                  <a:srgbClr val="000099"/>
                </a:solidFill>
                <a:latin typeface="Comic Sans MS" pitchFamily="66" charset="0"/>
                <a:ea typeface="幼圆" pitchFamily="49" charset="-122"/>
              </a:rPr>
              <a:t>浙江工业大学信息工程学院</a:t>
            </a:r>
          </a:p>
          <a:p>
            <a:pPr latinLnBrk="1">
              <a:defRPr/>
            </a:pPr>
            <a:r>
              <a:rPr lang="en-US" altLang="zh-CN" sz="2400" b="0">
                <a:solidFill>
                  <a:srgbClr val="000099"/>
                </a:solidFill>
                <a:latin typeface="Arial" charset="0"/>
                <a:ea typeface="幼圆" pitchFamily="49" charset="-122"/>
              </a:rPr>
              <a:t>Zhejiang University of</a:t>
            </a:r>
            <a:r>
              <a:rPr lang="en-US" altLang="ko-KR" sz="2400" b="0">
                <a:solidFill>
                  <a:srgbClr val="000099"/>
                </a:solidFill>
                <a:latin typeface="Arial" charset="0"/>
                <a:ea typeface="幼圆" pitchFamily="49" charset="-122"/>
              </a:rPr>
              <a:t> Technology</a:t>
            </a:r>
            <a:endParaRPr lang="en-US" altLang="zh-CN" sz="2400" b="0">
              <a:solidFill>
                <a:srgbClr val="000099"/>
              </a:solidFill>
              <a:latin typeface="Arial" charset="0"/>
              <a:ea typeface="幼圆" pitchFamily="49" charset="-122"/>
            </a:endParaRPr>
          </a:p>
        </p:txBody>
      </p:sp>
      <p:pic>
        <p:nvPicPr>
          <p:cNvPr id="7" name="Picture 38"/>
          <p:cNvPicPr>
            <a:picLocks noChangeAspect="1" noChangeArrowheads="1"/>
          </p:cNvPicPr>
          <p:nvPr userDrawn="1"/>
        </p:nvPicPr>
        <p:blipFill>
          <a:blip r:embed="rId3" cstate="print"/>
          <a:srcRect/>
          <a:stretch>
            <a:fillRect/>
          </a:stretch>
        </p:blipFill>
        <p:spPr bwMode="auto">
          <a:xfrm>
            <a:off x="7235825" y="6381750"/>
            <a:ext cx="366713" cy="327025"/>
          </a:xfrm>
          <a:prstGeom prst="rect">
            <a:avLst/>
          </a:prstGeom>
          <a:noFill/>
          <a:ln w="9525">
            <a:noFill/>
            <a:miter lim="800000"/>
            <a:headEnd/>
            <a:tailEnd/>
          </a:ln>
        </p:spPr>
      </p:pic>
      <p:pic>
        <p:nvPicPr>
          <p:cNvPr id="8" name="Picture 39"/>
          <p:cNvPicPr>
            <a:picLocks noChangeAspect="1" noChangeArrowheads="1"/>
          </p:cNvPicPr>
          <p:nvPr userDrawn="1"/>
        </p:nvPicPr>
        <p:blipFill>
          <a:blip r:embed="rId4" cstate="print"/>
          <a:srcRect/>
          <a:stretch>
            <a:fillRect/>
          </a:stretch>
        </p:blipFill>
        <p:spPr bwMode="auto">
          <a:xfrm>
            <a:off x="8150225" y="6381750"/>
            <a:ext cx="238125" cy="360363"/>
          </a:xfrm>
          <a:prstGeom prst="rect">
            <a:avLst/>
          </a:prstGeom>
          <a:noFill/>
          <a:ln w="9525" algn="ctr">
            <a:noFill/>
            <a:miter lim="800000"/>
            <a:headEnd/>
            <a:tailEnd/>
          </a:ln>
        </p:spPr>
      </p:pic>
      <p:graphicFrame>
        <p:nvGraphicFramePr>
          <p:cNvPr id="9" name="Object 40"/>
          <p:cNvGraphicFramePr>
            <a:graphicFrameLocks noChangeAspect="1"/>
          </p:cNvGraphicFramePr>
          <p:nvPr/>
        </p:nvGraphicFramePr>
        <p:xfrm>
          <a:off x="7667625" y="6381750"/>
          <a:ext cx="360363" cy="104775"/>
        </p:xfrm>
        <a:graphic>
          <a:graphicData uri="http://schemas.openxmlformats.org/presentationml/2006/ole">
            <p:oleObj spid="_x0000_s190466" name="Visio" r:id="rId5" imgW="1117702" imgH="325831" progId="Visio.Drawing.11">
              <p:embed/>
            </p:oleObj>
          </a:graphicData>
        </a:graphic>
      </p:graphicFrame>
      <p:sp>
        <p:nvSpPr>
          <p:cNvPr id="10" name="Text Box 41"/>
          <p:cNvSpPr txBox="1">
            <a:spLocks noChangeArrowheads="1"/>
          </p:cNvSpPr>
          <p:nvPr userDrawn="1"/>
        </p:nvSpPr>
        <p:spPr bwMode="invGray">
          <a:xfrm>
            <a:off x="2214563" y="6415088"/>
            <a:ext cx="4229100" cy="274637"/>
          </a:xfrm>
          <a:prstGeom prst="rect">
            <a:avLst/>
          </a:prstGeom>
          <a:noFill/>
          <a:ln w="9525">
            <a:noFill/>
            <a:miter lim="800000"/>
            <a:headEnd/>
            <a:tailEnd/>
          </a:ln>
          <a:effectLst/>
        </p:spPr>
        <p:txBody>
          <a:bodyPr wrap="none">
            <a:spAutoFit/>
          </a:bodyPr>
          <a:lstStyle/>
          <a:p>
            <a:pPr>
              <a:defRPr/>
            </a:pPr>
            <a:r>
              <a:rPr lang="en-US" altLang="zh-CN" sz="1200">
                <a:solidFill>
                  <a:schemeClr val="tx1"/>
                </a:solidFill>
                <a:latin typeface="Arial" charset="0"/>
                <a:ea typeface="宋体" charset="-122"/>
              </a:rPr>
              <a:t>By Zhu Guangxin, Department of Communication, ZJUT</a:t>
            </a:r>
            <a:endParaRPr lang="en-US" altLang="zh-CN">
              <a:ea typeface="宋体" charset="-122"/>
            </a:endParaRPr>
          </a:p>
        </p:txBody>
      </p:sp>
      <p:sp>
        <p:nvSpPr>
          <p:cNvPr id="11" name="Text Box 42"/>
          <p:cNvSpPr txBox="1">
            <a:spLocks noChangeArrowheads="1"/>
          </p:cNvSpPr>
          <p:nvPr userDrawn="1"/>
        </p:nvSpPr>
        <p:spPr bwMode="invGray">
          <a:xfrm>
            <a:off x="636588" y="6419850"/>
            <a:ext cx="1622425" cy="274638"/>
          </a:xfrm>
          <a:prstGeom prst="rect">
            <a:avLst/>
          </a:prstGeom>
          <a:noFill/>
          <a:ln w="9525">
            <a:noFill/>
            <a:miter lim="800000"/>
            <a:headEnd/>
            <a:tailEnd/>
          </a:ln>
          <a:effectLst/>
        </p:spPr>
        <p:txBody>
          <a:bodyPr wrap="none">
            <a:spAutoFit/>
          </a:bodyPr>
          <a:lstStyle/>
          <a:p>
            <a:pPr>
              <a:defRPr/>
            </a:pPr>
            <a:r>
              <a:rPr lang="en-US" altLang="zh-CN" sz="1200">
                <a:solidFill>
                  <a:schemeClr val="tx1"/>
                </a:solidFill>
                <a:latin typeface="Arial" charset="0"/>
                <a:ea typeface="宋体" charset="-122"/>
              </a:rPr>
              <a:t>All Rights Reserved</a:t>
            </a:r>
            <a:endParaRPr lang="en-US" altLang="zh-CN">
              <a:ea typeface="宋体" charset="-122"/>
            </a:endParaRPr>
          </a:p>
        </p:txBody>
      </p:sp>
      <p:sp>
        <p:nvSpPr>
          <p:cNvPr id="12" name="Rectangle 9"/>
          <p:cNvSpPr>
            <a:spLocks noGrp="1" noChangeArrowheads="1"/>
          </p:cNvSpPr>
          <p:nvPr>
            <p:ph type="sldNum" sz="quarter" idx="10"/>
          </p:nvPr>
        </p:nvSpPr>
        <p:spPr bwMode="auto">
          <a:xfrm>
            <a:off x="6965950" y="6530975"/>
            <a:ext cx="2133600" cy="2603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latinLnBrk="1">
              <a:defRPr sz="1400">
                <a:latin typeface="Verdana" pitchFamily="34" charset="0"/>
                <a:ea typeface="Gulim" pitchFamily="34" charset="-127"/>
              </a:defRPr>
            </a:lvl1pPr>
          </a:lstStyle>
          <a:p>
            <a:pPr>
              <a:defRPr/>
            </a:pPr>
            <a:fld id="{9C6160F8-D47A-41B0-984A-E11DA7F60154}" type="slidenum">
              <a:rPr lang="en-US" altLang="ko-KR"/>
              <a:pPr>
                <a:defRPr/>
              </a:pPr>
              <a:t>‹#›</a:t>
            </a:fld>
            <a:r>
              <a:rPr lang="en-US" altLang="ko-KR"/>
              <a:t> </a:t>
            </a: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33375"/>
            <a:ext cx="194310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8487"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196975"/>
            <a:ext cx="380365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0263" y="1196975"/>
            <a:ext cx="380365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685800" y="333375"/>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标题</a:t>
            </a:r>
          </a:p>
        </p:txBody>
      </p:sp>
      <p:sp>
        <p:nvSpPr>
          <p:cNvPr id="13315" name="Line 3"/>
          <p:cNvSpPr>
            <a:spLocks noChangeShapeType="1"/>
          </p:cNvSpPr>
          <p:nvPr/>
        </p:nvSpPr>
        <p:spPr bwMode="auto">
          <a:xfrm>
            <a:off x="684213" y="1042988"/>
            <a:ext cx="7773987" cy="0"/>
          </a:xfrm>
          <a:prstGeom prst="line">
            <a:avLst/>
          </a:prstGeom>
          <a:noFill/>
          <a:ln w="31750">
            <a:solidFill>
              <a:srgbClr val="3333CC"/>
            </a:solidFill>
            <a:round/>
            <a:headEnd/>
            <a:tailEnd/>
          </a:ln>
          <a:effectLst/>
        </p:spPr>
        <p:txBody>
          <a:bodyPr/>
          <a:lstStyle/>
          <a:p>
            <a:pPr>
              <a:defRPr/>
            </a:pPr>
            <a:endParaRPr lang="zh-CN" altLang="en-US">
              <a:ea typeface="宋体" charset="-122"/>
            </a:endParaRPr>
          </a:p>
        </p:txBody>
      </p:sp>
      <p:sp>
        <p:nvSpPr>
          <p:cNvPr id="75780" name="Rectangle 4"/>
          <p:cNvSpPr>
            <a:spLocks noGrp="1" noChangeArrowheads="1"/>
          </p:cNvSpPr>
          <p:nvPr>
            <p:ph type="body" idx="1"/>
          </p:nvPr>
        </p:nvSpPr>
        <p:spPr bwMode="auto">
          <a:xfrm>
            <a:off x="684213" y="1196975"/>
            <a:ext cx="7759700" cy="5111750"/>
          </a:xfrm>
          <a:prstGeom prst="rect">
            <a:avLst/>
          </a:prstGeom>
          <a:noFill/>
          <a:ln w="9525">
            <a:noFill/>
            <a:miter lim="800000"/>
            <a:headEnd/>
            <a:tailEnd/>
          </a:ln>
        </p:spPr>
        <p:txBody>
          <a:bodyPr vert="horz" wrap="square" lIns="82058" tIns="41029" rIns="82058" bIns="41029"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第三级</a:t>
            </a:r>
          </a:p>
        </p:txBody>
      </p:sp>
      <p:sp>
        <p:nvSpPr>
          <p:cNvPr id="13317" name="Text Box 5"/>
          <p:cNvSpPr txBox="1">
            <a:spLocks noChangeArrowheads="1"/>
          </p:cNvSpPr>
          <p:nvPr/>
        </p:nvSpPr>
        <p:spPr bwMode="auto">
          <a:xfrm>
            <a:off x="7620000" y="6405563"/>
            <a:ext cx="1403350" cy="336550"/>
          </a:xfrm>
          <a:prstGeom prst="rect">
            <a:avLst/>
          </a:prstGeom>
          <a:noFill/>
          <a:ln w="9525">
            <a:noFill/>
            <a:miter lim="800000"/>
            <a:headEnd/>
            <a:tailEnd/>
          </a:ln>
          <a:effectLst/>
        </p:spPr>
        <p:txBody>
          <a:bodyPr>
            <a:spAutoFit/>
          </a:bodyPr>
          <a:lstStyle/>
          <a:p>
            <a:pPr algn="r" eaLnBrk="0" hangingPunct="0">
              <a:defRPr/>
            </a:pPr>
            <a:fld id="{113AA8E8-C958-4082-9724-4FD866BDB4FB}" type="slidenum">
              <a:rPr kumimoji="0" lang="en-US" altLang="ko-KR" sz="1600" b="0" i="1">
                <a:solidFill>
                  <a:srgbClr val="6600CC"/>
                </a:solidFill>
                <a:latin typeface="Tahoma" pitchFamily="34" charset="0"/>
                <a:ea typeface="Gulim" pitchFamily="34" charset="-127"/>
              </a:rPr>
              <a:pPr algn="r" eaLnBrk="0" hangingPunct="0">
                <a:defRPr/>
              </a:pPr>
              <a:t>‹#›</a:t>
            </a:fld>
            <a:endParaRPr kumimoji="0" lang="en-US" altLang="ko-KR" sz="1600" b="0" i="1">
              <a:solidFill>
                <a:srgbClr val="006600"/>
              </a:solidFill>
              <a:latin typeface="Tahoma" pitchFamily="34" charset="0"/>
              <a:ea typeface="Gulim" pitchFamily="34" charset="-127"/>
            </a:endParaRPr>
          </a:p>
        </p:txBody>
      </p:sp>
      <p:sp>
        <p:nvSpPr>
          <p:cNvPr id="13318" name="Text Box 6"/>
          <p:cNvSpPr txBox="1">
            <a:spLocks noChangeArrowheads="1"/>
          </p:cNvSpPr>
          <p:nvPr/>
        </p:nvSpPr>
        <p:spPr bwMode="auto">
          <a:xfrm>
            <a:off x="639763" y="6270625"/>
            <a:ext cx="2873375" cy="274638"/>
          </a:xfrm>
          <a:prstGeom prst="rect">
            <a:avLst/>
          </a:prstGeom>
          <a:noFill/>
          <a:ln w="9525">
            <a:noFill/>
            <a:miter lim="800000"/>
            <a:headEnd/>
            <a:tailEnd/>
          </a:ln>
          <a:effectLst/>
        </p:spPr>
        <p:txBody>
          <a:bodyPr wrap="none">
            <a:spAutoFit/>
          </a:bodyPr>
          <a:lstStyle/>
          <a:p>
            <a:pPr algn="l" eaLnBrk="0" hangingPunct="0">
              <a:defRPr/>
            </a:pPr>
            <a:r>
              <a:rPr kumimoji="0" lang="en-US" altLang="zh-CN" sz="1200">
                <a:solidFill>
                  <a:srgbClr val="0066CC"/>
                </a:solidFill>
                <a:latin typeface="Arial" charset="0"/>
                <a:ea typeface="Gulim" pitchFamily="34" charset="-127"/>
              </a:rPr>
              <a:t>Zhejiang Fiber Optic Comm. key</a:t>
            </a:r>
            <a:r>
              <a:rPr kumimoji="0" lang="en-US" altLang="ko-KR" sz="1200">
                <a:solidFill>
                  <a:srgbClr val="0066CC"/>
                </a:solidFill>
                <a:latin typeface="Arial" charset="0"/>
                <a:ea typeface="Gulim" pitchFamily="34" charset="-127"/>
              </a:rPr>
              <a:t> Lab.</a:t>
            </a:r>
          </a:p>
        </p:txBody>
      </p:sp>
      <p:sp>
        <p:nvSpPr>
          <p:cNvPr id="13319" name="Rectangle 7"/>
          <p:cNvSpPr>
            <a:spLocks noChangeArrowheads="1"/>
          </p:cNvSpPr>
          <p:nvPr/>
        </p:nvSpPr>
        <p:spPr bwMode="auto">
          <a:xfrm>
            <a:off x="685800" y="6489700"/>
            <a:ext cx="7783513" cy="152400"/>
          </a:xfrm>
          <a:prstGeom prst="rect">
            <a:avLst/>
          </a:prstGeom>
          <a:gradFill rotWithShape="1">
            <a:gsLst>
              <a:gs pos="0">
                <a:srgbClr val="0066CC"/>
              </a:gs>
              <a:gs pos="100000">
                <a:srgbClr val="FFFFFF"/>
              </a:gs>
            </a:gsLst>
            <a:lin ang="0" scaled="1"/>
          </a:gradFill>
          <a:ln w="9525">
            <a:noFill/>
            <a:miter lim="800000"/>
            <a:headEnd/>
            <a:tailEnd/>
          </a:ln>
          <a:effectLst/>
        </p:spPr>
        <p:txBody>
          <a:bodyPr wrap="none" anchor="ctr"/>
          <a:lstStyle/>
          <a:p>
            <a:pPr latinLnBrk="1">
              <a:defRPr/>
            </a:pPr>
            <a:endParaRPr lang="zh-CN" altLang="en-US" sz="1600" b="0">
              <a:solidFill>
                <a:srgbClr val="993366"/>
              </a:solidFill>
              <a:latin typeface="Comic Sans MS" pitchFamily="66" charset="0"/>
              <a:ea typeface="宋体" charset="-122"/>
            </a:endParaRPr>
          </a:p>
        </p:txBody>
      </p:sp>
      <p:sp>
        <p:nvSpPr>
          <p:cNvPr id="13346" name="Rectangle 34"/>
          <p:cNvSpPr>
            <a:spLocks noChangeArrowheads="1"/>
          </p:cNvSpPr>
          <p:nvPr userDrawn="1"/>
        </p:nvSpPr>
        <p:spPr bwMode="auto">
          <a:xfrm>
            <a:off x="0" y="1027113"/>
            <a:ext cx="684213" cy="5616575"/>
          </a:xfrm>
          <a:prstGeom prst="rect">
            <a:avLst/>
          </a:prstGeom>
          <a:gradFill rotWithShape="1">
            <a:gsLst>
              <a:gs pos="0">
                <a:srgbClr val="0033CC"/>
              </a:gs>
              <a:gs pos="100000">
                <a:srgbClr val="0033CC">
                  <a:gamma/>
                  <a:tint val="79216"/>
                  <a:invGamma/>
                </a:srgbClr>
              </a:gs>
            </a:gsLst>
            <a:lin ang="5400000" scaled="1"/>
          </a:gradFill>
          <a:ln w="28575" algn="ctr">
            <a:noFill/>
            <a:miter lim="800000"/>
            <a:headEnd/>
            <a:tailEnd/>
          </a:ln>
          <a:effectLst/>
        </p:spPr>
        <p:txBody>
          <a:bodyPr anchor="ctr">
            <a:spAutoFit/>
          </a:bodyPr>
          <a:lstStyle/>
          <a:p>
            <a:pPr>
              <a:defRPr/>
            </a:pPr>
            <a:endParaRPr lang="zh-CN" altLang="en-US">
              <a:ea typeface="宋体" charset="-122"/>
            </a:endParaRPr>
          </a:p>
        </p:txBody>
      </p:sp>
      <p:sp>
        <p:nvSpPr>
          <p:cNvPr id="13347" name="Text Box 35"/>
          <p:cNvSpPr txBox="1">
            <a:spLocks noChangeArrowheads="1"/>
          </p:cNvSpPr>
          <p:nvPr userDrawn="1"/>
        </p:nvSpPr>
        <p:spPr bwMode="auto">
          <a:xfrm>
            <a:off x="82550" y="1198563"/>
            <a:ext cx="488950" cy="4108450"/>
          </a:xfrm>
          <a:prstGeom prst="rect">
            <a:avLst/>
          </a:prstGeom>
          <a:noFill/>
          <a:ln w="28575" algn="ctr">
            <a:noFill/>
            <a:miter lim="800000"/>
            <a:headEnd/>
            <a:tailEnd/>
          </a:ln>
          <a:effectLst/>
        </p:spPr>
        <p:txBody>
          <a:bodyPr wrap="none">
            <a:spAutoFit/>
          </a:bodyPr>
          <a:lstStyle/>
          <a:p>
            <a:pPr latinLnBrk="1">
              <a:defRPr/>
            </a:pPr>
            <a:r>
              <a:rPr lang="zh-CN" altLang="en-US" sz="2400" b="0">
                <a:solidFill>
                  <a:schemeClr val="tx1"/>
                </a:solidFill>
                <a:latin typeface="Comic Sans MS" pitchFamily="66" charset="0"/>
                <a:ea typeface="幼圆" pitchFamily="49" charset="-122"/>
              </a:rPr>
              <a:t>通</a:t>
            </a:r>
          </a:p>
          <a:p>
            <a:pPr latinLnBrk="1">
              <a:defRPr/>
            </a:pPr>
            <a:endParaRPr lang="zh-CN" altLang="en-US" sz="2400" b="0">
              <a:solidFill>
                <a:schemeClr val="tx1"/>
              </a:solidFill>
              <a:latin typeface="Comic Sans MS" pitchFamily="66" charset="0"/>
              <a:ea typeface="幼圆" pitchFamily="49" charset="-122"/>
            </a:endParaRPr>
          </a:p>
          <a:p>
            <a:pPr latinLnBrk="1">
              <a:defRPr/>
            </a:pPr>
            <a:r>
              <a:rPr lang="zh-CN" altLang="en-US" sz="2400" b="0">
                <a:solidFill>
                  <a:schemeClr val="tx1"/>
                </a:solidFill>
                <a:latin typeface="Comic Sans MS" pitchFamily="66" charset="0"/>
                <a:ea typeface="幼圆" pitchFamily="49" charset="-122"/>
              </a:rPr>
              <a:t>信</a:t>
            </a:r>
          </a:p>
          <a:p>
            <a:pPr latinLnBrk="1">
              <a:defRPr/>
            </a:pPr>
            <a:endParaRPr lang="zh-CN" altLang="en-US" sz="2400" b="0">
              <a:solidFill>
                <a:schemeClr val="tx1"/>
              </a:solidFill>
              <a:latin typeface="Comic Sans MS" pitchFamily="66" charset="0"/>
              <a:ea typeface="幼圆" pitchFamily="49" charset="-122"/>
            </a:endParaRPr>
          </a:p>
          <a:p>
            <a:pPr latinLnBrk="1">
              <a:defRPr/>
            </a:pPr>
            <a:r>
              <a:rPr lang="zh-CN" altLang="en-US" sz="2400" b="0">
                <a:solidFill>
                  <a:schemeClr val="tx1"/>
                </a:solidFill>
                <a:latin typeface="Comic Sans MS" pitchFamily="66" charset="0"/>
                <a:ea typeface="幼圆" pitchFamily="49" charset="-122"/>
              </a:rPr>
              <a:t>电</a:t>
            </a:r>
          </a:p>
          <a:p>
            <a:pPr latinLnBrk="1">
              <a:defRPr/>
            </a:pPr>
            <a:endParaRPr lang="zh-CN" altLang="en-US" sz="2400" b="0">
              <a:solidFill>
                <a:schemeClr val="tx1"/>
              </a:solidFill>
              <a:latin typeface="Comic Sans MS" pitchFamily="66" charset="0"/>
              <a:ea typeface="幼圆" pitchFamily="49" charset="-122"/>
            </a:endParaRPr>
          </a:p>
          <a:p>
            <a:pPr latinLnBrk="1">
              <a:defRPr/>
            </a:pPr>
            <a:r>
              <a:rPr lang="zh-CN" altLang="en-US" sz="2400" b="0">
                <a:solidFill>
                  <a:schemeClr val="tx1"/>
                </a:solidFill>
                <a:latin typeface="Comic Sans MS" pitchFamily="66" charset="0"/>
                <a:ea typeface="幼圆" pitchFamily="49" charset="-122"/>
              </a:rPr>
              <a:t>子</a:t>
            </a:r>
          </a:p>
          <a:p>
            <a:pPr latinLnBrk="1">
              <a:defRPr/>
            </a:pPr>
            <a:endParaRPr lang="zh-CN" altLang="en-US" sz="2400" b="0">
              <a:solidFill>
                <a:schemeClr val="tx1"/>
              </a:solidFill>
              <a:latin typeface="Comic Sans MS" pitchFamily="66" charset="0"/>
              <a:ea typeface="幼圆" pitchFamily="49" charset="-122"/>
            </a:endParaRPr>
          </a:p>
          <a:p>
            <a:pPr latinLnBrk="1">
              <a:defRPr/>
            </a:pPr>
            <a:r>
              <a:rPr lang="zh-CN" altLang="en-US" sz="2400" b="0">
                <a:solidFill>
                  <a:schemeClr val="tx1"/>
                </a:solidFill>
                <a:latin typeface="Comic Sans MS" pitchFamily="66" charset="0"/>
                <a:ea typeface="幼圆" pitchFamily="49" charset="-122"/>
              </a:rPr>
              <a:t>线</a:t>
            </a:r>
          </a:p>
          <a:p>
            <a:pPr latinLnBrk="1">
              <a:defRPr/>
            </a:pPr>
            <a:endParaRPr lang="zh-CN" altLang="en-US" sz="2400" b="0">
              <a:solidFill>
                <a:schemeClr val="tx1"/>
              </a:solidFill>
              <a:latin typeface="Comic Sans MS" pitchFamily="66" charset="0"/>
              <a:ea typeface="幼圆" pitchFamily="49" charset="-122"/>
            </a:endParaRPr>
          </a:p>
          <a:p>
            <a:pPr latinLnBrk="1">
              <a:defRPr/>
            </a:pPr>
            <a:r>
              <a:rPr lang="zh-CN" altLang="en-US" sz="2400" b="0">
                <a:solidFill>
                  <a:schemeClr val="tx1"/>
                </a:solidFill>
                <a:latin typeface="Comic Sans MS" pitchFamily="66" charset="0"/>
                <a:ea typeface="幼圆" pitchFamily="49" charset="-122"/>
              </a:rPr>
              <a:t>路</a:t>
            </a:r>
          </a:p>
        </p:txBody>
      </p:sp>
      <p:pic>
        <p:nvPicPr>
          <p:cNvPr id="75786" name="Picture 41" descr="radio"/>
          <p:cNvPicPr>
            <a:picLocks noChangeAspect="1" noChangeArrowheads="1" noCrop="1"/>
          </p:cNvPicPr>
          <p:nvPr userDrawn="1"/>
        </p:nvPicPr>
        <p:blipFill>
          <a:blip r:embed="rId13" cstate="print"/>
          <a:srcRect/>
          <a:stretch>
            <a:fillRect/>
          </a:stretch>
        </p:blipFill>
        <p:spPr bwMode="auto">
          <a:xfrm>
            <a:off x="8101013" y="6218238"/>
            <a:ext cx="514350" cy="523875"/>
          </a:xfrm>
          <a:prstGeom prst="rect">
            <a:avLst/>
          </a:prstGeom>
          <a:noFill/>
          <a:ln w="9525">
            <a:noFill/>
            <a:miter lim="800000"/>
            <a:headEnd/>
            <a:tailEnd/>
          </a:ln>
        </p:spPr>
      </p:pic>
      <p:pic>
        <p:nvPicPr>
          <p:cNvPr id="75787" name="Picture 42"/>
          <p:cNvPicPr>
            <a:picLocks noChangeAspect="1" noChangeArrowheads="1"/>
          </p:cNvPicPr>
          <p:nvPr userDrawn="1"/>
        </p:nvPicPr>
        <p:blipFill>
          <a:blip r:embed="rId14" cstate="print"/>
          <a:srcRect/>
          <a:stretch>
            <a:fillRect/>
          </a:stretch>
        </p:blipFill>
        <p:spPr bwMode="auto">
          <a:xfrm>
            <a:off x="23813" y="285750"/>
            <a:ext cx="647700" cy="647700"/>
          </a:xfrm>
          <a:prstGeom prst="rect">
            <a:avLst/>
          </a:prstGeom>
          <a:noFill/>
          <a:ln w="38100" algn="ctr">
            <a:noFill/>
            <a:miter lim="800000"/>
            <a:headEnd/>
            <a:tailEnd/>
          </a:ln>
        </p:spPr>
      </p:pic>
      <p:sp>
        <p:nvSpPr>
          <p:cNvPr id="13355" name="AutoShape 43">
            <a:hlinkClick r:id="" action="ppaction://hlinkshowjump?jump=nextslide" highlightClick="1">
              <a:snd r:embed="rId15" name="chimes.wav"/>
            </a:hlinkClick>
          </p:cNvPr>
          <p:cNvSpPr>
            <a:spLocks noChangeAspect="1" noChangeArrowheads="1"/>
          </p:cNvSpPr>
          <p:nvPr userDrawn="1"/>
        </p:nvSpPr>
        <p:spPr bwMode="auto">
          <a:xfrm>
            <a:off x="8510588" y="26988"/>
            <a:ext cx="306387" cy="306387"/>
          </a:xfrm>
          <a:prstGeom prst="actionButtonForwardNext">
            <a:avLst/>
          </a:prstGeom>
          <a:solidFill>
            <a:srgbClr val="969696"/>
          </a:solidFill>
          <a:ln w="9525">
            <a:noFill/>
            <a:miter lim="800000"/>
            <a:headEnd/>
            <a:tailEnd/>
          </a:ln>
          <a:effectLst/>
        </p:spPr>
        <p:txBody>
          <a:bodyPr wrap="none" anchor="ctr"/>
          <a:lstStyle/>
          <a:p>
            <a:pPr>
              <a:defRPr/>
            </a:pPr>
            <a:endParaRPr lang="zh-CN" altLang="en-US">
              <a:ea typeface="宋体" charset="-122"/>
            </a:endParaRPr>
          </a:p>
        </p:txBody>
      </p:sp>
      <p:sp>
        <p:nvSpPr>
          <p:cNvPr id="13356" name="AutoShape 44">
            <a:hlinkClick r:id="" action="ppaction://hlinkshowjump?jump=lastslideviewed" highlightClick="1"/>
          </p:cNvPr>
          <p:cNvSpPr>
            <a:spLocks noChangeAspect="1" noChangeArrowheads="1"/>
          </p:cNvSpPr>
          <p:nvPr userDrawn="1"/>
        </p:nvSpPr>
        <p:spPr bwMode="auto">
          <a:xfrm>
            <a:off x="7900988" y="26988"/>
            <a:ext cx="306387" cy="306387"/>
          </a:xfrm>
          <a:prstGeom prst="actionButtonReturn">
            <a:avLst/>
          </a:prstGeom>
          <a:solidFill>
            <a:srgbClr val="969696"/>
          </a:solidFill>
          <a:ln w="9525">
            <a:noFill/>
            <a:miter lim="800000"/>
            <a:headEnd/>
            <a:tailEnd/>
          </a:ln>
          <a:effectLst/>
        </p:spPr>
        <p:txBody>
          <a:bodyPr wrap="none" anchor="ctr"/>
          <a:lstStyle/>
          <a:p>
            <a:pPr>
              <a:defRPr/>
            </a:pPr>
            <a:endParaRPr lang="zh-CN" altLang="en-US">
              <a:ea typeface="宋体" charset="-122"/>
            </a:endParaRPr>
          </a:p>
        </p:txBody>
      </p:sp>
      <p:sp>
        <p:nvSpPr>
          <p:cNvPr id="13357" name="AutoShape 45">
            <a:hlinkClick r:id="" action="ppaction://hlinkshowjump?jump=firstslide" highlightClick="1"/>
          </p:cNvPr>
          <p:cNvSpPr>
            <a:spLocks noChangeAspect="1" noChangeArrowheads="1"/>
          </p:cNvSpPr>
          <p:nvPr userDrawn="1"/>
        </p:nvSpPr>
        <p:spPr bwMode="auto">
          <a:xfrm>
            <a:off x="7596188" y="26988"/>
            <a:ext cx="306387" cy="306387"/>
          </a:xfrm>
          <a:prstGeom prst="actionButtonHome">
            <a:avLst/>
          </a:prstGeom>
          <a:solidFill>
            <a:srgbClr val="969696"/>
          </a:solidFill>
          <a:ln w="9525">
            <a:noFill/>
            <a:miter lim="800000"/>
            <a:headEnd/>
            <a:tailEnd/>
          </a:ln>
          <a:effectLst/>
        </p:spPr>
        <p:txBody>
          <a:bodyPr wrap="none" anchor="ctr"/>
          <a:lstStyle/>
          <a:p>
            <a:pPr>
              <a:defRPr/>
            </a:pPr>
            <a:endParaRPr lang="zh-CN" altLang="en-US">
              <a:ea typeface="宋体" charset="-122"/>
            </a:endParaRPr>
          </a:p>
        </p:txBody>
      </p:sp>
      <p:sp>
        <p:nvSpPr>
          <p:cNvPr id="13358" name="AutoShape 46">
            <a:hlinkClick r:id="" action="ppaction://hlinkshowjump?jump=endshow" highlightClick="1"/>
          </p:cNvPr>
          <p:cNvSpPr>
            <a:spLocks noChangeAspect="1" noChangeArrowheads="1"/>
          </p:cNvSpPr>
          <p:nvPr userDrawn="1"/>
        </p:nvSpPr>
        <p:spPr bwMode="auto">
          <a:xfrm>
            <a:off x="8813800" y="26988"/>
            <a:ext cx="306388" cy="306387"/>
          </a:xfrm>
          <a:prstGeom prst="actionButtonBlank">
            <a:avLst/>
          </a:prstGeom>
          <a:solidFill>
            <a:srgbClr val="969696"/>
          </a:solidFill>
          <a:ln w="9525">
            <a:noFill/>
            <a:miter lim="800000"/>
            <a:headEnd/>
            <a:tailEnd/>
          </a:ln>
          <a:effectLst/>
        </p:spPr>
        <p:txBody>
          <a:bodyPr wrap="none" anchor="ctr"/>
          <a:lstStyle/>
          <a:p>
            <a:pPr>
              <a:defRPr/>
            </a:pPr>
            <a:r>
              <a:rPr lang="en-US" altLang="zh-CN" b="0">
                <a:solidFill>
                  <a:srgbClr val="204060"/>
                </a:solidFill>
                <a:latin typeface="Arial Black" pitchFamily="34" charset="0"/>
                <a:ea typeface="隶书" pitchFamily="49" charset="-122"/>
              </a:rPr>
              <a:t>X</a:t>
            </a:r>
          </a:p>
        </p:txBody>
      </p:sp>
      <p:sp>
        <p:nvSpPr>
          <p:cNvPr id="13359" name="AutoShape 47">
            <a:hlinkClick r:id="" action="ppaction://hlinkshowjump?jump=previousslide" highlightClick="1">
              <a:snd r:embed="rId16" name="LASER.WAV"/>
            </a:hlinkClick>
          </p:cNvPr>
          <p:cNvSpPr>
            <a:spLocks noChangeAspect="1" noChangeArrowheads="1"/>
          </p:cNvSpPr>
          <p:nvPr userDrawn="1"/>
        </p:nvSpPr>
        <p:spPr bwMode="auto">
          <a:xfrm>
            <a:off x="8205788" y="25400"/>
            <a:ext cx="306387" cy="306388"/>
          </a:xfrm>
          <a:prstGeom prst="actionButtonBackPrevious">
            <a:avLst/>
          </a:prstGeom>
          <a:solidFill>
            <a:srgbClr val="969696"/>
          </a:solidFill>
          <a:ln w="9525">
            <a:noFill/>
            <a:miter lim="800000"/>
            <a:headEnd/>
            <a:tailEnd/>
          </a:ln>
          <a:effectLst/>
        </p:spPr>
        <p:txBody>
          <a:bodyPr wrap="none" anchor="ctr"/>
          <a:lstStyle/>
          <a:p>
            <a:pPr>
              <a:defRPr/>
            </a:pPr>
            <a:endParaRPr lang="zh-CN" altLang="en-US" sz="2400" b="0">
              <a:solidFill>
                <a:schemeClr val="tx1"/>
              </a:solidFill>
              <a:ea typeface="宋体" charset="-122"/>
            </a:endParaRPr>
          </a:p>
        </p:txBody>
      </p:sp>
      <p:sp>
        <p:nvSpPr>
          <p:cNvPr id="13360" name="Text Box 48"/>
          <p:cNvSpPr txBox="1">
            <a:spLocks noChangeArrowheads="1"/>
          </p:cNvSpPr>
          <p:nvPr userDrawn="1"/>
        </p:nvSpPr>
        <p:spPr bwMode="invGray">
          <a:xfrm>
            <a:off x="2214563" y="6415088"/>
            <a:ext cx="4229100" cy="274637"/>
          </a:xfrm>
          <a:prstGeom prst="rect">
            <a:avLst/>
          </a:prstGeom>
          <a:noFill/>
          <a:ln w="9525">
            <a:noFill/>
            <a:miter lim="800000"/>
            <a:headEnd/>
            <a:tailEnd/>
          </a:ln>
          <a:effectLst/>
        </p:spPr>
        <p:txBody>
          <a:bodyPr wrap="none">
            <a:spAutoFit/>
          </a:bodyPr>
          <a:lstStyle/>
          <a:p>
            <a:pPr>
              <a:defRPr/>
            </a:pPr>
            <a:r>
              <a:rPr lang="en-US" altLang="zh-CN" sz="1200">
                <a:solidFill>
                  <a:schemeClr val="tx1"/>
                </a:solidFill>
                <a:latin typeface="Arial" charset="0"/>
                <a:ea typeface="宋体" charset="-122"/>
              </a:rPr>
              <a:t>By Zhu Guangxin, Department of Communication, ZJUT</a:t>
            </a:r>
            <a:endParaRPr lang="en-US" altLang="zh-CN">
              <a:ea typeface="宋体" charset="-122"/>
            </a:endParaRPr>
          </a:p>
        </p:txBody>
      </p:sp>
      <p:sp>
        <p:nvSpPr>
          <p:cNvPr id="13361" name="Text Box 49"/>
          <p:cNvSpPr txBox="1">
            <a:spLocks noChangeArrowheads="1"/>
          </p:cNvSpPr>
          <p:nvPr userDrawn="1"/>
        </p:nvSpPr>
        <p:spPr bwMode="invGray">
          <a:xfrm>
            <a:off x="636588" y="6419850"/>
            <a:ext cx="1622425" cy="274638"/>
          </a:xfrm>
          <a:prstGeom prst="rect">
            <a:avLst/>
          </a:prstGeom>
          <a:noFill/>
          <a:ln w="9525">
            <a:noFill/>
            <a:miter lim="800000"/>
            <a:headEnd/>
            <a:tailEnd/>
          </a:ln>
          <a:effectLst/>
        </p:spPr>
        <p:txBody>
          <a:bodyPr wrap="none">
            <a:spAutoFit/>
          </a:bodyPr>
          <a:lstStyle/>
          <a:p>
            <a:pPr>
              <a:defRPr/>
            </a:pPr>
            <a:r>
              <a:rPr lang="en-US" altLang="zh-CN" sz="1200">
                <a:solidFill>
                  <a:schemeClr val="tx1"/>
                </a:solidFill>
                <a:latin typeface="Arial" charset="0"/>
                <a:ea typeface="宋体" charset="-122"/>
              </a:rPr>
              <a:t>All Rights Reserved</a:t>
            </a:r>
            <a:endParaRPr lang="en-US" altLang="zh-CN">
              <a:ea typeface="宋体" charset="-122"/>
            </a:endParaRPr>
          </a:p>
        </p:txBody>
      </p:sp>
    </p:spTree>
  </p:cSld>
  <p:clrMap bg1="dk2" tx1="lt1" bg2="dk1" tx2="lt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ransition>
    <p:pull dir="ru"/>
  </p:transition>
  <p:timing>
    <p:tnLst>
      <p:par>
        <p:cTn id="1" dur="indefinite" restart="never" nodeType="tmRoot"/>
      </p:par>
    </p:tnLst>
  </p:timing>
  <p:txStyles>
    <p:titleStyle>
      <a:lvl1pPr algn="ctr" rtl="0" eaLnBrk="0" fontAlgn="base" latinLnBrk="1" hangingPunct="0">
        <a:spcBef>
          <a:spcPct val="0"/>
        </a:spcBef>
        <a:spcAft>
          <a:spcPct val="0"/>
        </a:spcAft>
        <a:defRPr kumimoji="1" sz="2800" b="1">
          <a:solidFill>
            <a:srgbClr val="000099"/>
          </a:solidFill>
          <a:latin typeface="+mj-lt"/>
          <a:ea typeface="+mj-ea"/>
          <a:cs typeface="+mj-cs"/>
        </a:defRPr>
      </a:lvl1pPr>
      <a:lvl2pPr algn="ctr" rtl="0" eaLnBrk="0" fontAlgn="base" latinLnBrk="1" hangingPunct="0">
        <a:spcBef>
          <a:spcPct val="0"/>
        </a:spcBef>
        <a:spcAft>
          <a:spcPct val="0"/>
        </a:spcAft>
        <a:defRPr kumimoji="1" sz="2800" b="1">
          <a:solidFill>
            <a:srgbClr val="000099"/>
          </a:solidFill>
          <a:latin typeface="宋体" charset="-122"/>
          <a:ea typeface="宋体" charset="-122"/>
        </a:defRPr>
      </a:lvl2pPr>
      <a:lvl3pPr algn="ctr" rtl="0" eaLnBrk="0" fontAlgn="base" latinLnBrk="1" hangingPunct="0">
        <a:spcBef>
          <a:spcPct val="0"/>
        </a:spcBef>
        <a:spcAft>
          <a:spcPct val="0"/>
        </a:spcAft>
        <a:defRPr kumimoji="1" sz="2800" b="1">
          <a:solidFill>
            <a:srgbClr val="000099"/>
          </a:solidFill>
          <a:latin typeface="宋体" charset="-122"/>
          <a:ea typeface="宋体" charset="-122"/>
        </a:defRPr>
      </a:lvl3pPr>
      <a:lvl4pPr algn="ctr" rtl="0" eaLnBrk="0" fontAlgn="base" latinLnBrk="1" hangingPunct="0">
        <a:spcBef>
          <a:spcPct val="0"/>
        </a:spcBef>
        <a:spcAft>
          <a:spcPct val="0"/>
        </a:spcAft>
        <a:defRPr kumimoji="1" sz="2800" b="1">
          <a:solidFill>
            <a:srgbClr val="000099"/>
          </a:solidFill>
          <a:latin typeface="宋体" charset="-122"/>
          <a:ea typeface="宋体" charset="-122"/>
        </a:defRPr>
      </a:lvl4pPr>
      <a:lvl5pPr algn="ctr" rtl="0" eaLnBrk="0" fontAlgn="base" latinLnBrk="1" hangingPunct="0">
        <a:spcBef>
          <a:spcPct val="0"/>
        </a:spcBef>
        <a:spcAft>
          <a:spcPct val="0"/>
        </a:spcAft>
        <a:defRPr kumimoji="1" sz="2800" b="1">
          <a:solidFill>
            <a:srgbClr val="000099"/>
          </a:solidFill>
          <a:latin typeface="宋体" charset="-122"/>
          <a:ea typeface="宋体" charset="-122"/>
        </a:defRPr>
      </a:lvl5pPr>
      <a:lvl6pPr marL="457200" algn="ctr" rtl="0" fontAlgn="base" latinLnBrk="1">
        <a:spcBef>
          <a:spcPct val="0"/>
        </a:spcBef>
        <a:spcAft>
          <a:spcPct val="0"/>
        </a:spcAft>
        <a:defRPr kumimoji="1" sz="2800" b="1">
          <a:solidFill>
            <a:srgbClr val="000099"/>
          </a:solidFill>
          <a:latin typeface="宋体" charset="-122"/>
          <a:ea typeface="宋体" charset="-122"/>
        </a:defRPr>
      </a:lvl6pPr>
      <a:lvl7pPr marL="914400" algn="ctr" rtl="0" fontAlgn="base" latinLnBrk="1">
        <a:spcBef>
          <a:spcPct val="0"/>
        </a:spcBef>
        <a:spcAft>
          <a:spcPct val="0"/>
        </a:spcAft>
        <a:defRPr kumimoji="1" sz="2800" b="1">
          <a:solidFill>
            <a:srgbClr val="000099"/>
          </a:solidFill>
          <a:latin typeface="宋体" charset="-122"/>
          <a:ea typeface="宋体" charset="-122"/>
        </a:defRPr>
      </a:lvl7pPr>
      <a:lvl8pPr marL="1371600" algn="ctr" rtl="0" fontAlgn="base" latinLnBrk="1">
        <a:spcBef>
          <a:spcPct val="0"/>
        </a:spcBef>
        <a:spcAft>
          <a:spcPct val="0"/>
        </a:spcAft>
        <a:defRPr kumimoji="1" sz="2800" b="1">
          <a:solidFill>
            <a:srgbClr val="000099"/>
          </a:solidFill>
          <a:latin typeface="宋体" charset="-122"/>
          <a:ea typeface="宋体" charset="-122"/>
        </a:defRPr>
      </a:lvl8pPr>
      <a:lvl9pPr marL="1828800" algn="ctr" rtl="0" fontAlgn="base" latinLnBrk="1">
        <a:spcBef>
          <a:spcPct val="0"/>
        </a:spcBef>
        <a:spcAft>
          <a:spcPct val="0"/>
        </a:spcAft>
        <a:defRPr kumimoji="1" sz="2800" b="1">
          <a:solidFill>
            <a:srgbClr val="000099"/>
          </a:solidFill>
          <a:latin typeface="宋体" charset="-122"/>
          <a:ea typeface="宋体" charset="-122"/>
        </a:defRPr>
      </a:lvl9pPr>
    </p:titleStyle>
    <p:bodyStyle>
      <a:lvl1pPr marL="342900" indent="-342900" algn="l" rtl="0" eaLnBrk="0" fontAlgn="base" latinLnBrk="1" hangingPunct="0">
        <a:spcBef>
          <a:spcPct val="20000"/>
        </a:spcBef>
        <a:spcAft>
          <a:spcPct val="0"/>
        </a:spcAft>
        <a:buClr>
          <a:srgbClr val="3971AF"/>
        </a:buClr>
        <a:buFont typeface="Wingdings" pitchFamily="2" charset="2"/>
        <a:buChar char="v"/>
        <a:defRPr kumimoji="1" sz="2400" b="1">
          <a:solidFill>
            <a:schemeClr val="tx2"/>
          </a:solidFill>
          <a:latin typeface="+mn-lt"/>
          <a:ea typeface="+mn-ea"/>
          <a:cs typeface="+mn-cs"/>
        </a:defRPr>
      </a:lvl1pPr>
      <a:lvl2pPr marL="742950" indent="-285750" algn="l" rtl="0" eaLnBrk="0" fontAlgn="base" latinLnBrk="1" hangingPunct="0">
        <a:spcBef>
          <a:spcPct val="20000"/>
        </a:spcBef>
        <a:spcAft>
          <a:spcPct val="0"/>
        </a:spcAft>
        <a:buClr>
          <a:srgbClr val="3971AF"/>
        </a:buClr>
        <a:buFont typeface="Wingdings" pitchFamily="2" charset="2"/>
        <a:buChar char="§"/>
        <a:defRPr kumimoji="1" sz="2000" b="1">
          <a:solidFill>
            <a:schemeClr val="tx2"/>
          </a:solidFill>
          <a:latin typeface="+mn-lt"/>
          <a:ea typeface="+mn-ea"/>
        </a:defRPr>
      </a:lvl2pPr>
      <a:lvl3pPr marL="1143000" indent="-228600" algn="l" rtl="0" eaLnBrk="0" fontAlgn="base" latinLnBrk="1" hangingPunct="0">
        <a:spcBef>
          <a:spcPct val="20000"/>
        </a:spcBef>
        <a:spcAft>
          <a:spcPct val="0"/>
        </a:spcAft>
        <a:buClr>
          <a:srgbClr val="5486AC"/>
        </a:buClr>
        <a:buFont typeface="Tahoma" pitchFamily="34" charset="0"/>
        <a:buChar char="−"/>
        <a:defRPr kumimoji="1" b="1">
          <a:solidFill>
            <a:schemeClr val="tx2"/>
          </a:solidFill>
          <a:latin typeface="+mn-lt"/>
          <a:ea typeface="+mn-ea"/>
        </a:defRPr>
      </a:lvl3pPr>
      <a:lvl4pPr marL="1600200" indent="-228600" algn="l" rtl="0" eaLnBrk="0" fontAlgn="base" latinLnBrk="1" hangingPunct="0">
        <a:spcBef>
          <a:spcPct val="20000"/>
        </a:spcBef>
        <a:spcAft>
          <a:spcPct val="0"/>
        </a:spcAft>
        <a:defRPr kumimoji="1" sz="1600">
          <a:solidFill>
            <a:schemeClr val="tx2"/>
          </a:solidFill>
          <a:latin typeface="+mj-lt"/>
          <a:ea typeface="+mj-ea"/>
        </a:defRPr>
      </a:lvl4pPr>
      <a:lvl5pPr marL="2057400" indent="-228600" algn="l" rtl="0" eaLnBrk="0" fontAlgn="base" latinLnBrk="1" hangingPunct="0">
        <a:spcBef>
          <a:spcPct val="20000"/>
        </a:spcBef>
        <a:spcAft>
          <a:spcPct val="0"/>
        </a:spcAft>
        <a:buChar char="»"/>
        <a:defRPr kumimoji="1" sz="1600">
          <a:solidFill>
            <a:schemeClr val="tx2"/>
          </a:solidFill>
          <a:latin typeface="+mn-lt"/>
          <a:ea typeface="Gulim" pitchFamily="34" charset="-127"/>
        </a:defRPr>
      </a:lvl5pPr>
      <a:lvl6pPr marL="2514600" indent="-228600" algn="l" rtl="0" fontAlgn="base" latinLnBrk="1">
        <a:spcBef>
          <a:spcPct val="20000"/>
        </a:spcBef>
        <a:spcAft>
          <a:spcPct val="0"/>
        </a:spcAft>
        <a:buChar char="»"/>
        <a:defRPr kumimoji="1" sz="1600">
          <a:solidFill>
            <a:schemeClr val="tx2"/>
          </a:solidFill>
          <a:latin typeface="+mn-lt"/>
          <a:ea typeface="Gulim" pitchFamily="34" charset="-127"/>
        </a:defRPr>
      </a:lvl6pPr>
      <a:lvl7pPr marL="2971800" indent="-228600" algn="l" rtl="0" fontAlgn="base" latinLnBrk="1">
        <a:spcBef>
          <a:spcPct val="20000"/>
        </a:spcBef>
        <a:spcAft>
          <a:spcPct val="0"/>
        </a:spcAft>
        <a:buChar char="»"/>
        <a:defRPr kumimoji="1" sz="1600">
          <a:solidFill>
            <a:schemeClr val="tx2"/>
          </a:solidFill>
          <a:latin typeface="+mn-lt"/>
          <a:ea typeface="Gulim" pitchFamily="34" charset="-127"/>
        </a:defRPr>
      </a:lvl7pPr>
      <a:lvl8pPr marL="3429000" indent="-228600" algn="l" rtl="0" fontAlgn="base" latinLnBrk="1">
        <a:spcBef>
          <a:spcPct val="20000"/>
        </a:spcBef>
        <a:spcAft>
          <a:spcPct val="0"/>
        </a:spcAft>
        <a:buChar char="»"/>
        <a:defRPr kumimoji="1" sz="1600">
          <a:solidFill>
            <a:schemeClr val="tx2"/>
          </a:solidFill>
          <a:latin typeface="+mn-lt"/>
          <a:ea typeface="Gulim" pitchFamily="34" charset="-127"/>
        </a:defRPr>
      </a:lvl8pPr>
      <a:lvl9pPr marL="3886200" indent="-228600" algn="l" rtl="0" fontAlgn="base" latinLnBrk="1">
        <a:spcBef>
          <a:spcPct val="20000"/>
        </a:spcBef>
        <a:spcAft>
          <a:spcPct val="0"/>
        </a:spcAft>
        <a:buChar char="»"/>
        <a:defRPr kumimoji="1" sz="1600">
          <a:solidFill>
            <a:schemeClr val="tx2"/>
          </a:solidFill>
          <a:latin typeface="+mn-lt"/>
          <a:ea typeface="Gulim" pitchFamily="34"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0.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3.bin"/><Relationship Id="rId11" Type="http://schemas.openxmlformats.org/officeDocument/2006/relationships/oleObject" Target="../embeddings/oleObject48.bin"/><Relationship Id="rId5" Type="http://schemas.openxmlformats.org/officeDocument/2006/relationships/oleObject" Target="../embeddings/oleObject42.bin"/><Relationship Id="rId10" Type="http://schemas.openxmlformats.org/officeDocument/2006/relationships/oleObject" Target="../embeddings/oleObject47.bin"/><Relationship Id="rId4" Type="http://schemas.openxmlformats.org/officeDocument/2006/relationships/oleObject" Target="../embeddings/oleObject41.bin"/><Relationship Id="rId9" Type="http://schemas.openxmlformats.org/officeDocument/2006/relationships/oleObject" Target="../embeddings/oleObject4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11.xml"/><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12.xml"/><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6.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77.png"/><Relationship Id="rId3" Type="http://schemas.openxmlformats.org/officeDocument/2006/relationships/notesSlide" Target="../notesSlides/notesSlide14.xml"/><Relationship Id="rId7" Type="http://schemas.openxmlformats.org/officeDocument/2006/relationships/oleObject" Target="../embeddings/oleObject67.bin"/><Relationship Id="rId12"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oleObject" Target="../embeddings/oleObject75.bin"/><Relationship Id="rId1" Type="http://schemas.openxmlformats.org/officeDocument/2006/relationships/vmlDrawing" Target="../drawings/vmlDrawing11.vml"/><Relationship Id="rId6" Type="http://schemas.openxmlformats.org/officeDocument/2006/relationships/oleObject" Target="../embeddings/oleObject66.bin"/><Relationship Id="rId11" Type="http://schemas.openxmlformats.org/officeDocument/2006/relationships/oleObject" Target="../embeddings/oleObject71.bin"/><Relationship Id="rId5" Type="http://schemas.openxmlformats.org/officeDocument/2006/relationships/oleObject" Target="../embeddings/oleObject65.bin"/><Relationship Id="rId15" Type="http://schemas.openxmlformats.org/officeDocument/2006/relationships/oleObject" Target="../embeddings/oleObject74.bin"/><Relationship Id="rId10" Type="http://schemas.openxmlformats.org/officeDocument/2006/relationships/oleObject" Target="../embeddings/oleObject70.bin"/><Relationship Id="rId4" Type="http://schemas.openxmlformats.org/officeDocument/2006/relationships/oleObject" Target="../embeddings/oleObject64.bin"/><Relationship Id="rId9" Type="http://schemas.openxmlformats.org/officeDocument/2006/relationships/oleObject" Target="../embeddings/oleObject69.bin"/><Relationship Id="rId14" Type="http://schemas.openxmlformats.org/officeDocument/2006/relationships/oleObject" Target="../embeddings/oleObject7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15.xml"/><Relationship Id="rId7" Type="http://schemas.openxmlformats.org/officeDocument/2006/relationships/oleObject" Target="../embeddings/oleObject79.bin"/><Relationship Id="rId12"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8.bin"/><Relationship Id="rId11" Type="http://schemas.openxmlformats.org/officeDocument/2006/relationships/oleObject" Target="../embeddings/oleObject83.bin"/><Relationship Id="rId5" Type="http://schemas.openxmlformats.org/officeDocument/2006/relationships/oleObject" Target="../embeddings/oleObject77.bin"/><Relationship Id="rId10" Type="http://schemas.openxmlformats.org/officeDocument/2006/relationships/oleObject" Target="../embeddings/oleObject82.bin"/><Relationship Id="rId4" Type="http://schemas.openxmlformats.org/officeDocument/2006/relationships/oleObject" Target="../embeddings/oleObject76.bin"/><Relationship Id="rId9" Type="http://schemas.openxmlformats.org/officeDocument/2006/relationships/oleObject" Target="../embeddings/oleObject8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oleObject" Target="../embeddings/oleObject94.bin"/><Relationship Id="rId3" Type="http://schemas.openxmlformats.org/officeDocument/2006/relationships/notesSlide" Target="../notesSlides/notesSlide16.xml"/><Relationship Id="rId7" Type="http://schemas.openxmlformats.org/officeDocument/2006/relationships/oleObject" Target="../embeddings/oleObject88.bin"/><Relationship Id="rId12"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7.bin"/><Relationship Id="rId11" Type="http://schemas.openxmlformats.org/officeDocument/2006/relationships/oleObject" Target="../embeddings/oleObject92.bin"/><Relationship Id="rId5" Type="http://schemas.openxmlformats.org/officeDocument/2006/relationships/oleObject" Target="../embeddings/oleObject86.bin"/><Relationship Id="rId10" Type="http://schemas.openxmlformats.org/officeDocument/2006/relationships/oleObject" Target="../embeddings/oleObject91.bin"/><Relationship Id="rId4" Type="http://schemas.openxmlformats.org/officeDocument/2006/relationships/oleObject" Target="../embeddings/oleObject85.bin"/><Relationship Id="rId9" Type="http://schemas.openxmlformats.org/officeDocument/2006/relationships/oleObject" Target="../embeddings/oleObject90.bin"/><Relationship Id="rId14" Type="http://schemas.openxmlformats.org/officeDocument/2006/relationships/oleObject" Target="../embeddings/oleObject9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9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notesSlide" Target="../notesSlides/notesSlide21.xml"/><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06.bin"/><Relationship Id="rId11" Type="http://schemas.openxmlformats.org/officeDocument/2006/relationships/oleObject" Target="../embeddings/oleObject111.bin"/><Relationship Id="rId5" Type="http://schemas.openxmlformats.org/officeDocument/2006/relationships/oleObject" Target="../embeddings/oleObject105.bin"/><Relationship Id="rId10" Type="http://schemas.openxmlformats.org/officeDocument/2006/relationships/oleObject" Target="../embeddings/oleObject110.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21.bin"/><Relationship Id="rId3" Type="http://schemas.openxmlformats.org/officeDocument/2006/relationships/notesSlide" Target="../notesSlides/notesSlide22.xml"/><Relationship Id="rId7" Type="http://schemas.openxmlformats.org/officeDocument/2006/relationships/oleObject" Target="../embeddings/oleObject115.bin"/><Relationship Id="rId12"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14.bin"/><Relationship Id="rId11" Type="http://schemas.openxmlformats.org/officeDocument/2006/relationships/oleObject" Target="../embeddings/oleObject119.bin"/><Relationship Id="rId5" Type="http://schemas.openxmlformats.org/officeDocument/2006/relationships/oleObject" Target="../embeddings/oleObject113.bin"/><Relationship Id="rId10" Type="http://schemas.openxmlformats.org/officeDocument/2006/relationships/oleObject" Target="../embeddings/oleObject118.bin"/><Relationship Id="rId4" Type="http://schemas.openxmlformats.org/officeDocument/2006/relationships/oleObject" Target="../embeddings/oleObject112.bin"/><Relationship Id="rId9" Type="http://schemas.openxmlformats.org/officeDocument/2006/relationships/oleObject" Target="../embeddings/oleObject117.bin"/><Relationship Id="rId14" Type="http://schemas.openxmlformats.org/officeDocument/2006/relationships/oleObject" Target="../embeddings/oleObject12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notesSlide" Target="../notesSlides/notesSlide23.xml"/><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25.bin"/><Relationship Id="rId5" Type="http://schemas.openxmlformats.org/officeDocument/2006/relationships/oleObject" Target="../embeddings/oleObject12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oleObject" Target="../embeddings/oleObject139.bin"/><Relationship Id="rId18" Type="http://schemas.openxmlformats.org/officeDocument/2006/relationships/oleObject" Target="../embeddings/oleObject144.bin"/><Relationship Id="rId3" Type="http://schemas.openxmlformats.org/officeDocument/2006/relationships/notesSlide" Target="../notesSlides/notesSlide24.xml"/><Relationship Id="rId7" Type="http://schemas.openxmlformats.org/officeDocument/2006/relationships/oleObject" Target="../embeddings/oleObject133.bin"/><Relationship Id="rId12" Type="http://schemas.openxmlformats.org/officeDocument/2006/relationships/oleObject" Target="../embeddings/oleObject138.bin"/><Relationship Id="rId17" Type="http://schemas.openxmlformats.org/officeDocument/2006/relationships/oleObject" Target="../embeddings/oleObject143.bin"/><Relationship Id="rId2" Type="http://schemas.openxmlformats.org/officeDocument/2006/relationships/slideLayout" Target="../slideLayouts/slideLayout2.xml"/><Relationship Id="rId16" Type="http://schemas.openxmlformats.org/officeDocument/2006/relationships/oleObject" Target="../embeddings/oleObject142.bin"/><Relationship Id="rId20" Type="http://schemas.openxmlformats.org/officeDocument/2006/relationships/oleObject" Target="../embeddings/oleObject146.bin"/><Relationship Id="rId1" Type="http://schemas.openxmlformats.org/officeDocument/2006/relationships/vmlDrawing" Target="../drawings/vmlDrawing20.vml"/><Relationship Id="rId6" Type="http://schemas.openxmlformats.org/officeDocument/2006/relationships/oleObject" Target="../embeddings/oleObject132.bin"/><Relationship Id="rId11" Type="http://schemas.openxmlformats.org/officeDocument/2006/relationships/oleObject" Target="../embeddings/oleObject137.bin"/><Relationship Id="rId5" Type="http://schemas.openxmlformats.org/officeDocument/2006/relationships/oleObject" Target="../embeddings/oleObject131.bin"/><Relationship Id="rId15" Type="http://schemas.openxmlformats.org/officeDocument/2006/relationships/oleObject" Target="../embeddings/oleObject141.bin"/><Relationship Id="rId10" Type="http://schemas.openxmlformats.org/officeDocument/2006/relationships/oleObject" Target="../embeddings/oleObject136.bin"/><Relationship Id="rId19" Type="http://schemas.openxmlformats.org/officeDocument/2006/relationships/oleObject" Target="../embeddings/oleObject145.bin"/><Relationship Id="rId4" Type="http://schemas.openxmlformats.org/officeDocument/2006/relationships/oleObject" Target="../embeddings/oleObject130.bin"/><Relationship Id="rId9" Type="http://schemas.openxmlformats.org/officeDocument/2006/relationships/oleObject" Target="../embeddings/oleObject135.bin"/><Relationship Id="rId14" Type="http://schemas.openxmlformats.org/officeDocument/2006/relationships/oleObject" Target="../embeddings/oleObject14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25.xml"/><Relationship Id="rId7"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49.bin"/><Relationship Id="rId5" Type="http://schemas.openxmlformats.org/officeDocument/2006/relationships/oleObject" Target="../embeddings/oleObject148.bin"/><Relationship Id="rId4" Type="http://schemas.openxmlformats.org/officeDocument/2006/relationships/oleObject" Target="../embeddings/oleObject14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notesSlide" Target="../notesSlides/notesSlide26.xml"/><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oleObject" Target="../embeddings/oleObject15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notesSlide" Target="../notesSlides/notesSlide27.xml"/><Relationship Id="rId7" Type="http://schemas.openxmlformats.org/officeDocument/2006/relationships/oleObject" Target="../embeddings/oleObject163.bin"/><Relationship Id="rId12"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62.bin"/><Relationship Id="rId11" Type="http://schemas.openxmlformats.org/officeDocument/2006/relationships/oleObject" Target="../embeddings/oleObject167.bin"/><Relationship Id="rId5" Type="http://schemas.openxmlformats.org/officeDocument/2006/relationships/oleObject" Target="../embeddings/oleObject161.bin"/><Relationship Id="rId10" Type="http://schemas.openxmlformats.org/officeDocument/2006/relationships/oleObject" Target="../embeddings/oleObject166.bin"/><Relationship Id="rId4" Type="http://schemas.openxmlformats.org/officeDocument/2006/relationships/oleObject" Target="../embeddings/oleObject160.bin"/><Relationship Id="rId9" Type="http://schemas.openxmlformats.org/officeDocument/2006/relationships/oleObject" Target="../embeddings/oleObject16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notesSlide" Target="../notesSlides/notesSlide30.xml"/><Relationship Id="rId7"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71.bin"/><Relationship Id="rId5" Type="http://schemas.openxmlformats.org/officeDocument/2006/relationships/oleObject" Target="../embeddings/oleObject170.bin"/><Relationship Id="rId10" Type="http://schemas.openxmlformats.org/officeDocument/2006/relationships/oleObject" Target="../embeddings/oleObject175.bin"/><Relationship Id="rId4" Type="http://schemas.openxmlformats.org/officeDocument/2006/relationships/oleObject" Target="../embeddings/oleObject169.bin"/><Relationship Id="rId9" Type="http://schemas.openxmlformats.org/officeDocument/2006/relationships/oleObject" Target="../embeddings/oleObject17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notesSlide" Target="../notesSlides/notesSlide31.xml"/><Relationship Id="rId7"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 Id="rId9" Type="http://schemas.openxmlformats.org/officeDocument/2006/relationships/oleObject" Target="../embeddings/oleObject18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5.bin"/><Relationship Id="rId13" Type="http://schemas.openxmlformats.org/officeDocument/2006/relationships/oleObject" Target="../embeddings/oleObject190.bin"/><Relationship Id="rId3" Type="http://schemas.openxmlformats.org/officeDocument/2006/relationships/notesSlide" Target="../notesSlides/notesSlide32.xml"/><Relationship Id="rId7" Type="http://schemas.openxmlformats.org/officeDocument/2006/relationships/oleObject" Target="../embeddings/oleObject184.bin"/><Relationship Id="rId12"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83.bin"/><Relationship Id="rId11" Type="http://schemas.openxmlformats.org/officeDocument/2006/relationships/oleObject" Target="../embeddings/oleObject188.bin"/><Relationship Id="rId5" Type="http://schemas.openxmlformats.org/officeDocument/2006/relationships/oleObject" Target="../embeddings/oleObject182.bin"/><Relationship Id="rId10" Type="http://schemas.openxmlformats.org/officeDocument/2006/relationships/oleObject" Target="../embeddings/oleObject187.bin"/><Relationship Id="rId4" Type="http://schemas.openxmlformats.org/officeDocument/2006/relationships/image" Target="../media/image175.png"/><Relationship Id="rId9" Type="http://schemas.openxmlformats.org/officeDocument/2006/relationships/oleObject" Target="../embeddings/oleObject18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94.bin"/><Relationship Id="rId5" Type="http://schemas.openxmlformats.org/officeDocument/2006/relationships/oleObject" Target="../embeddings/oleObject193.bin"/><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oleObject" Target="../embeddings/oleObject203.bin"/><Relationship Id="rId3" Type="http://schemas.openxmlformats.org/officeDocument/2006/relationships/notesSlide" Target="../notesSlides/notesSlide35.xml"/><Relationship Id="rId7" Type="http://schemas.openxmlformats.org/officeDocument/2006/relationships/oleObject" Target="../embeddings/oleObject197.bin"/><Relationship Id="rId12"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96.bin"/><Relationship Id="rId11" Type="http://schemas.openxmlformats.org/officeDocument/2006/relationships/oleObject" Target="../embeddings/oleObject201.bin"/><Relationship Id="rId5" Type="http://schemas.openxmlformats.org/officeDocument/2006/relationships/oleObject" Target="../embeddings/oleObject195.bin"/><Relationship Id="rId10" Type="http://schemas.openxmlformats.org/officeDocument/2006/relationships/oleObject" Target="../embeddings/oleObject200.bin"/><Relationship Id="rId4" Type="http://schemas.openxmlformats.org/officeDocument/2006/relationships/image" Target="../media/image183.png"/><Relationship Id="rId9" Type="http://schemas.openxmlformats.org/officeDocument/2006/relationships/oleObject" Target="../embeddings/oleObject199.bin"/><Relationship Id="rId14" Type="http://schemas.openxmlformats.org/officeDocument/2006/relationships/oleObject" Target="../embeddings/oleObject20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oleObject" Target="../embeddings/oleObject213.bin"/><Relationship Id="rId3" Type="http://schemas.openxmlformats.org/officeDocument/2006/relationships/notesSlide" Target="../notesSlides/notesSlide36.xml"/><Relationship Id="rId7" Type="http://schemas.openxmlformats.org/officeDocument/2006/relationships/oleObject" Target="../embeddings/oleObject207.bin"/><Relationship Id="rId12"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206.bin"/><Relationship Id="rId11" Type="http://schemas.openxmlformats.org/officeDocument/2006/relationships/oleObject" Target="../embeddings/oleObject211.bin"/><Relationship Id="rId5" Type="http://schemas.openxmlformats.org/officeDocument/2006/relationships/oleObject" Target="../embeddings/oleObject205.bin"/><Relationship Id="rId15" Type="http://schemas.openxmlformats.org/officeDocument/2006/relationships/image" Target="../media/image186.gif"/><Relationship Id="rId10" Type="http://schemas.openxmlformats.org/officeDocument/2006/relationships/oleObject" Target="../embeddings/oleObject210.bin"/><Relationship Id="rId4" Type="http://schemas.openxmlformats.org/officeDocument/2006/relationships/image" Target="../media/image185.png"/><Relationship Id="rId9" Type="http://schemas.openxmlformats.org/officeDocument/2006/relationships/oleObject" Target="../embeddings/oleObject209.bin"/><Relationship Id="rId14" Type="http://schemas.openxmlformats.org/officeDocument/2006/relationships/slide" Target="slide8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oleObject" Target="../embeddings/oleObject21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216.bin"/><Relationship Id="rId5" Type="http://schemas.openxmlformats.org/officeDocument/2006/relationships/oleObject" Target="../embeddings/oleObject215.bin"/><Relationship Id="rId4" Type="http://schemas.openxmlformats.org/officeDocument/2006/relationships/oleObject" Target="../embeddings/oleObject21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notesSlide" Target="../notesSlides/notesSlide38.xml"/><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20.bin"/><Relationship Id="rId5" Type="http://schemas.openxmlformats.org/officeDocument/2006/relationships/oleObject" Target="../embeddings/oleObject219.bin"/><Relationship Id="rId4" Type="http://schemas.openxmlformats.org/officeDocument/2006/relationships/oleObject" Target="../embeddings/oleObject218.bin"/><Relationship Id="rId9" Type="http://schemas.openxmlformats.org/officeDocument/2006/relationships/oleObject" Target="../embeddings/oleObject22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30.bin"/><Relationship Id="rId3" Type="http://schemas.openxmlformats.org/officeDocument/2006/relationships/notesSlide" Target="../notesSlides/notesSlide42.xml"/><Relationship Id="rId7"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28.bin"/><Relationship Id="rId11" Type="http://schemas.openxmlformats.org/officeDocument/2006/relationships/oleObject" Target="../embeddings/oleObject233.bin"/><Relationship Id="rId5" Type="http://schemas.openxmlformats.org/officeDocument/2006/relationships/oleObject" Target="../embeddings/oleObject227.bin"/><Relationship Id="rId10" Type="http://schemas.openxmlformats.org/officeDocument/2006/relationships/oleObject" Target="../embeddings/oleObject232.bin"/><Relationship Id="rId4" Type="http://schemas.openxmlformats.org/officeDocument/2006/relationships/oleObject" Target="../embeddings/oleObject226.bin"/><Relationship Id="rId9" Type="http://schemas.openxmlformats.org/officeDocument/2006/relationships/oleObject" Target="../embeddings/oleObject231.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8.bin"/><Relationship Id="rId3" Type="http://schemas.openxmlformats.org/officeDocument/2006/relationships/notesSlide" Target="../notesSlides/notesSlide43.xml"/><Relationship Id="rId7"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36.bin"/><Relationship Id="rId5" Type="http://schemas.openxmlformats.org/officeDocument/2006/relationships/oleObject" Target="../embeddings/oleObject235.bin"/><Relationship Id="rId10" Type="http://schemas.openxmlformats.org/officeDocument/2006/relationships/oleObject" Target="../embeddings/oleObject240.bin"/><Relationship Id="rId4" Type="http://schemas.openxmlformats.org/officeDocument/2006/relationships/oleObject" Target="../embeddings/oleObject234.bin"/><Relationship Id="rId9" Type="http://schemas.openxmlformats.org/officeDocument/2006/relationships/oleObject" Target="../embeddings/oleObject23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oleObject" Target="../embeddings/oleObject250.bin"/><Relationship Id="rId3" Type="http://schemas.openxmlformats.org/officeDocument/2006/relationships/notesSlide" Target="../notesSlides/notesSlide44.xml"/><Relationship Id="rId7" Type="http://schemas.openxmlformats.org/officeDocument/2006/relationships/oleObject" Target="../embeddings/oleObject244.bin"/><Relationship Id="rId12"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43.bin"/><Relationship Id="rId11" Type="http://schemas.openxmlformats.org/officeDocument/2006/relationships/oleObject" Target="../embeddings/oleObject248.bin"/><Relationship Id="rId5" Type="http://schemas.openxmlformats.org/officeDocument/2006/relationships/oleObject" Target="../embeddings/oleObject242.bin"/><Relationship Id="rId10" Type="http://schemas.openxmlformats.org/officeDocument/2006/relationships/oleObject" Target="../embeddings/oleObject247.bin"/><Relationship Id="rId4" Type="http://schemas.openxmlformats.org/officeDocument/2006/relationships/oleObject" Target="../embeddings/oleObject241.bin"/><Relationship Id="rId9" Type="http://schemas.openxmlformats.org/officeDocument/2006/relationships/oleObject" Target="../embeddings/oleObject24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5.bin"/><Relationship Id="rId3" Type="http://schemas.openxmlformats.org/officeDocument/2006/relationships/notesSlide" Target="../notesSlides/notesSlide45.xml"/><Relationship Id="rId7"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53.bin"/><Relationship Id="rId5" Type="http://schemas.openxmlformats.org/officeDocument/2006/relationships/oleObject" Target="../embeddings/oleObject252.bin"/><Relationship Id="rId10" Type="http://schemas.openxmlformats.org/officeDocument/2006/relationships/image" Target="../media/image186.gif"/><Relationship Id="rId4" Type="http://schemas.openxmlformats.org/officeDocument/2006/relationships/oleObject" Target="../embeddings/oleObject251.bin"/><Relationship Id="rId9" Type="http://schemas.openxmlformats.org/officeDocument/2006/relationships/slide" Target="slide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58.bin"/><Relationship Id="rId5" Type="http://schemas.openxmlformats.org/officeDocument/2006/relationships/oleObject" Target="../embeddings/oleObject257.bin"/><Relationship Id="rId4" Type="http://schemas.openxmlformats.org/officeDocument/2006/relationships/oleObject" Target="../embeddings/oleObject25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261.bin"/><Relationship Id="rId4" Type="http://schemas.openxmlformats.org/officeDocument/2006/relationships/oleObject" Target="../embeddings/oleObject26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66.bin"/><Relationship Id="rId3" Type="http://schemas.openxmlformats.org/officeDocument/2006/relationships/notesSlide" Target="../notesSlides/notesSlide48.xml"/><Relationship Id="rId7"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264.bin"/><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186.gi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slide" Target="slide45.xml"/><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73.bin"/><Relationship Id="rId3" Type="http://schemas.openxmlformats.org/officeDocument/2006/relationships/notesSlide" Target="../notesSlides/notesSlide50.xml"/><Relationship Id="rId7" Type="http://schemas.openxmlformats.org/officeDocument/2006/relationships/oleObject" Target="../embeddings/oleObject272.bin"/><Relationship Id="rId12" Type="http://schemas.openxmlformats.org/officeDocument/2006/relationships/oleObject" Target="../embeddings/oleObject27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71.bin"/><Relationship Id="rId11" Type="http://schemas.openxmlformats.org/officeDocument/2006/relationships/oleObject" Target="../embeddings/oleObject276.bin"/><Relationship Id="rId5" Type="http://schemas.openxmlformats.org/officeDocument/2006/relationships/oleObject" Target="../embeddings/oleObject270.bin"/><Relationship Id="rId10" Type="http://schemas.openxmlformats.org/officeDocument/2006/relationships/oleObject" Target="../embeddings/oleObject275.bin"/><Relationship Id="rId4" Type="http://schemas.openxmlformats.org/officeDocument/2006/relationships/oleObject" Target="../embeddings/oleObject269.bin"/><Relationship Id="rId9" Type="http://schemas.openxmlformats.org/officeDocument/2006/relationships/oleObject" Target="../embeddings/oleObject27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82.bin"/><Relationship Id="rId3" Type="http://schemas.openxmlformats.org/officeDocument/2006/relationships/notesSlide" Target="../notesSlides/notesSlide51.xml"/><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80.bin"/><Relationship Id="rId11" Type="http://schemas.openxmlformats.org/officeDocument/2006/relationships/oleObject" Target="../embeddings/oleObject285.bin"/><Relationship Id="rId5" Type="http://schemas.openxmlformats.org/officeDocument/2006/relationships/oleObject" Target="../embeddings/oleObject279.bin"/><Relationship Id="rId10" Type="http://schemas.openxmlformats.org/officeDocument/2006/relationships/oleObject" Target="../embeddings/oleObject284.bin"/><Relationship Id="rId4" Type="http://schemas.openxmlformats.org/officeDocument/2006/relationships/oleObject" Target="../embeddings/oleObject278.bin"/><Relationship Id="rId9" Type="http://schemas.openxmlformats.org/officeDocument/2006/relationships/oleObject" Target="../embeddings/oleObject28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oleObject" Target="../embeddings/oleObject28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288.bin"/><Relationship Id="rId5" Type="http://schemas.openxmlformats.org/officeDocument/2006/relationships/oleObject" Target="../embeddings/oleObject287.bin"/><Relationship Id="rId4" Type="http://schemas.openxmlformats.org/officeDocument/2006/relationships/oleObject" Target="../embeddings/oleObject286.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94.bin"/><Relationship Id="rId3" Type="http://schemas.openxmlformats.org/officeDocument/2006/relationships/notesSlide" Target="../notesSlides/notesSlide53.xml"/><Relationship Id="rId7"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292.bin"/><Relationship Id="rId11" Type="http://schemas.openxmlformats.org/officeDocument/2006/relationships/oleObject" Target="../embeddings/oleObject297.bin"/><Relationship Id="rId5" Type="http://schemas.openxmlformats.org/officeDocument/2006/relationships/oleObject" Target="../embeddings/oleObject291.bin"/><Relationship Id="rId10" Type="http://schemas.openxmlformats.org/officeDocument/2006/relationships/oleObject" Target="../embeddings/oleObject296.bin"/><Relationship Id="rId4" Type="http://schemas.openxmlformats.org/officeDocument/2006/relationships/oleObject" Target="../embeddings/oleObject290.bin"/><Relationship Id="rId9" Type="http://schemas.openxmlformats.org/officeDocument/2006/relationships/oleObject" Target="../embeddings/oleObject295.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notesSlide" Target="../notesSlides/notesSlide54.xml"/><Relationship Id="rId7" Type="http://schemas.openxmlformats.org/officeDocument/2006/relationships/oleObject" Target="../embeddings/oleObject301.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300.bin"/><Relationship Id="rId5" Type="http://schemas.openxmlformats.org/officeDocument/2006/relationships/oleObject" Target="../embeddings/oleObject299.bin"/><Relationship Id="rId10" Type="http://schemas.openxmlformats.org/officeDocument/2006/relationships/oleObject" Target="../embeddings/oleObject304.bin"/><Relationship Id="rId4" Type="http://schemas.openxmlformats.org/officeDocument/2006/relationships/oleObject" Target="../embeddings/oleObject298.bin"/><Relationship Id="rId9" Type="http://schemas.openxmlformats.org/officeDocument/2006/relationships/oleObject" Target="../embeddings/oleObject303.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09.bin"/><Relationship Id="rId3" Type="http://schemas.openxmlformats.org/officeDocument/2006/relationships/notesSlide" Target="../notesSlides/notesSlide55.xml"/><Relationship Id="rId7" Type="http://schemas.openxmlformats.org/officeDocument/2006/relationships/oleObject" Target="../embeddings/oleObject308.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307.bin"/><Relationship Id="rId5" Type="http://schemas.openxmlformats.org/officeDocument/2006/relationships/oleObject" Target="../embeddings/oleObject306.bin"/><Relationship Id="rId10" Type="http://schemas.openxmlformats.org/officeDocument/2006/relationships/oleObject" Target="../embeddings/oleObject311.bin"/><Relationship Id="rId4" Type="http://schemas.openxmlformats.org/officeDocument/2006/relationships/oleObject" Target="../embeddings/oleObject305.bin"/><Relationship Id="rId9" Type="http://schemas.openxmlformats.org/officeDocument/2006/relationships/oleObject" Target="../embeddings/oleObject310.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oleObject" Target="../embeddings/oleObject321.bin"/><Relationship Id="rId3" Type="http://schemas.openxmlformats.org/officeDocument/2006/relationships/notesSlide" Target="../notesSlides/notesSlide56.xml"/><Relationship Id="rId7" Type="http://schemas.openxmlformats.org/officeDocument/2006/relationships/oleObject" Target="../embeddings/oleObject315.bin"/><Relationship Id="rId12" Type="http://schemas.openxmlformats.org/officeDocument/2006/relationships/oleObject" Target="../embeddings/oleObject320.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314.bin"/><Relationship Id="rId11" Type="http://schemas.openxmlformats.org/officeDocument/2006/relationships/oleObject" Target="../embeddings/oleObject319.bin"/><Relationship Id="rId5" Type="http://schemas.openxmlformats.org/officeDocument/2006/relationships/oleObject" Target="../embeddings/oleObject313.bin"/><Relationship Id="rId10" Type="http://schemas.openxmlformats.org/officeDocument/2006/relationships/oleObject" Target="../embeddings/oleObject318.bin"/><Relationship Id="rId4" Type="http://schemas.openxmlformats.org/officeDocument/2006/relationships/oleObject" Target="../embeddings/oleObject312.bin"/><Relationship Id="rId9" Type="http://schemas.openxmlformats.org/officeDocument/2006/relationships/oleObject" Target="../embeddings/oleObject317.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26.bin"/><Relationship Id="rId3" Type="http://schemas.openxmlformats.org/officeDocument/2006/relationships/notesSlide" Target="../notesSlides/notesSlide57.xml"/><Relationship Id="rId7" Type="http://schemas.openxmlformats.org/officeDocument/2006/relationships/oleObject" Target="../embeddings/oleObject325.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324.bin"/><Relationship Id="rId5" Type="http://schemas.openxmlformats.org/officeDocument/2006/relationships/oleObject" Target="../embeddings/oleObject323.bin"/><Relationship Id="rId10" Type="http://schemas.openxmlformats.org/officeDocument/2006/relationships/image" Target="../media/image186.gif"/><Relationship Id="rId4" Type="http://schemas.openxmlformats.org/officeDocument/2006/relationships/oleObject" Target="../embeddings/oleObject322.bin"/><Relationship Id="rId9" Type="http://schemas.openxmlformats.org/officeDocument/2006/relationships/slide" Target="slide55.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30.bin"/><Relationship Id="rId13" Type="http://schemas.openxmlformats.org/officeDocument/2006/relationships/oleObject" Target="../embeddings/oleObject335.bin"/><Relationship Id="rId3" Type="http://schemas.openxmlformats.org/officeDocument/2006/relationships/notesSlide" Target="../notesSlides/notesSlide58.xml"/><Relationship Id="rId7" Type="http://schemas.openxmlformats.org/officeDocument/2006/relationships/oleObject" Target="../embeddings/oleObject329.bin"/><Relationship Id="rId12"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328.bin"/><Relationship Id="rId11" Type="http://schemas.openxmlformats.org/officeDocument/2006/relationships/oleObject" Target="../embeddings/oleObject333.bin"/><Relationship Id="rId5" Type="http://schemas.openxmlformats.org/officeDocument/2006/relationships/image" Target="../media/image299.png"/><Relationship Id="rId10" Type="http://schemas.openxmlformats.org/officeDocument/2006/relationships/oleObject" Target="../embeddings/oleObject332.bin"/><Relationship Id="rId4" Type="http://schemas.openxmlformats.org/officeDocument/2006/relationships/oleObject" Target="../embeddings/oleObject327.bin"/><Relationship Id="rId9" Type="http://schemas.openxmlformats.org/officeDocument/2006/relationships/oleObject" Target="../embeddings/oleObject331.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40.bin"/><Relationship Id="rId13" Type="http://schemas.openxmlformats.org/officeDocument/2006/relationships/oleObject" Target="../embeddings/oleObject345.bin"/><Relationship Id="rId3" Type="http://schemas.openxmlformats.org/officeDocument/2006/relationships/notesSlide" Target="../notesSlides/notesSlide59.xml"/><Relationship Id="rId7" Type="http://schemas.openxmlformats.org/officeDocument/2006/relationships/oleObject" Target="../embeddings/oleObject339.bin"/><Relationship Id="rId12" Type="http://schemas.openxmlformats.org/officeDocument/2006/relationships/oleObject" Target="../embeddings/oleObject344.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338.bin"/><Relationship Id="rId11" Type="http://schemas.openxmlformats.org/officeDocument/2006/relationships/oleObject" Target="../embeddings/oleObject343.bin"/><Relationship Id="rId5" Type="http://schemas.openxmlformats.org/officeDocument/2006/relationships/oleObject" Target="../embeddings/oleObject337.bin"/><Relationship Id="rId10" Type="http://schemas.openxmlformats.org/officeDocument/2006/relationships/oleObject" Target="../embeddings/oleObject342.bin"/><Relationship Id="rId4" Type="http://schemas.openxmlformats.org/officeDocument/2006/relationships/oleObject" Target="../embeddings/oleObject336.bin"/><Relationship Id="rId9" Type="http://schemas.openxmlformats.org/officeDocument/2006/relationships/oleObject" Target="../embeddings/oleObject34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50.bin"/><Relationship Id="rId3" Type="http://schemas.openxmlformats.org/officeDocument/2006/relationships/notesSlide" Target="../notesSlides/notesSlide60.xml"/><Relationship Id="rId7" Type="http://schemas.openxmlformats.org/officeDocument/2006/relationships/oleObject" Target="../embeddings/oleObject349.bin"/><Relationship Id="rId12" Type="http://schemas.openxmlformats.org/officeDocument/2006/relationships/oleObject" Target="../embeddings/oleObject354.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348.bin"/><Relationship Id="rId11" Type="http://schemas.openxmlformats.org/officeDocument/2006/relationships/oleObject" Target="../embeddings/oleObject353.bin"/><Relationship Id="rId5" Type="http://schemas.openxmlformats.org/officeDocument/2006/relationships/oleObject" Target="../embeddings/oleObject347.bin"/><Relationship Id="rId10" Type="http://schemas.openxmlformats.org/officeDocument/2006/relationships/oleObject" Target="../embeddings/oleObject352.bin"/><Relationship Id="rId4" Type="http://schemas.openxmlformats.org/officeDocument/2006/relationships/oleObject" Target="../embeddings/oleObject346.bin"/><Relationship Id="rId9" Type="http://schemas.openxmlformats.org/officeDocument/2006/relationships/oleObject" Target="../embeddings/oleObject351.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oleObject" Target="../embeddings/oleObject356.bin"/><Relationship Id="rId4" Type="http://schemas.openxmlformats.org/officeDocument/2006/relationships/oleObject" Target="../embeddings/oleObject355.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61.bin"/><Relationship Id="rId3" Type="http://schemas.openxmlformats.org/officeDocument/2006/relationships/notesSlide" Target="../notesSlides/notesSlide62.xml"/><Relationship Id="rId7" Type="http://schemas.openxmlformats.org/officeDocument/2006/relationships/oleObject" Target="../embeddings/oleObject360.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359.bin"/><Relationship Id="rId11" Type="http://schemas.openxmlformats.org/officeDocument/2006/relationships/oleObject" Target="../embeddings/oleObject364.bin"/><Relationship Id="rId5" Type="http://schemas.openxmlformats.org/officeDocument/2006/relationships/oleObject" Target="../embeddings/oleObject358.bin"/><Relationship Id="rId10" Type="http://schemas.openxmlformats.org/officeDocument/2006/relationships/oleObject" Target="../embeddings/oleObject363.bin"/><Relationship Id="rId4" Type="http://schemas.openxmlformats.org/officeDocument/2006/relationships/oleObject" Target="../embeddings/oleObject357.bin"/><Relationship Id="rId9" Type="http://schemas.openxmlformats.org/officeDocument/2006/relationships/oleObject" Target="../embeddings/oleObject362.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69.bin"/><Relationship Id="rId3" Type="http://schemas.openxmlformats.org/officeDocument/2006/relationships/notesSlide" Target="../notesSlides/notesSlide63.xml"/><Relationship Id="rId7" Type="http://schemas.openxmlformats.org/officeDocument/2006/relationships/oleObject" Target="../embeddings/oleObject368.bin"/><Relationship Id="rId12" Type="http://schemas.openxmlformats.org/officeDocument/2006/relationships/oleObject" Target="../embeddings/oleObject373.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367.bin"/><Relationship Id="rId11" Type="http://schemas.openxmlformats.org/officeDocument/2006/relationships/oleObject" Target="../embeddings/oleObject372.bin"/><Relationship Id="rId5" Type="http://schemas.openxmlformats.org/officeDocument/2006/relationships/oleObject" Target="../embeddings/oleObject366.bin"/><Relationship Id="rId10" Type="http://schemas.openxmlformats.org/officeDocument/2006/relationships/oleObject" Target="../embeddings/oleObject371.bin"/><Relationship Id="rId4" Type="http://schemas.openxmlformats.org/officeDocument/2006/relationships/oleObject" Target="../embeddings/oleObject365.bin"/><Relationship Id="rId9" Type="http://schemas.openxmlformats.org/officeDocument/2006/relationships/oleObject" Target="../embeddings/oleObject370.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376.bin"/><Relationship Id="rId5" Type="http://schemas.openxmlformats.org/officeDocument/2006/relationships/oleObject" Target="../embeddings/oleObject375.bin"/><Relationship Id="rId4" Type="http://schemas.openxmlformats.org/officeDocument/2006/relationships/oleObject" Target="../embeddings/oleObject37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oleObject" Target="../embeddings/oleObject377.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37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379.bin"/><Relationship Id="rId4" Type="http://schemas.openxmlformats.org/officeDocument/2006/relationships/image" Target="../media/image338.png"/></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84.bin"/><Relationship Id="rId3" Type="http://schemas.openxmlformats.org/officeDocument/2006/relationships/notesSlide" Target="../notesSlides/notesSlide69.xml"/><Relationship Id="rId7" Type="http://schemas.openxmlformats.org/officeDocument/2006/relationships/oleObject" Target="../embeddings/oleObject383.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382.bin"/><Relationship Id="rId5" Type="http://schemas.openxmlformats.org/officeDocument/2006/relationships/oleObject" Target="../embeddings/oleObject381.bin"/><Relationship Id="rId4" Type="http://schemas.openxmlformats.org/officeDocument/2006/relationships/oleObject" Target="../embeddings/oleObject380.bin"/><Relationship Id="rId9" Type="http://schemas.openxmlformats.org/officeDocument/2006/relationships/oleObject" Target="../embeddings/oleObject38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oleObject" Target="../embeddings/oleObject395.bin"/><Relationship Id="rId3" Type="http://schemas.openxmlformats.org/officeDocument/2006/relationships/notesSlide" Target="../notesSlides/notesSlide70.xml"/><Relationship Id="rId7" Type="http://schemas.openxmlformats.org/officeDocument/2006/relationships/oleObject" Target="../embeddings/oleObject389.bin"/><Relationship Id="rId12" Type="http://schemas.openxmlformats.org/officeDocument/2006/relationships/oleObject" Target="../embeddings/oleObject394.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388.bin"/><Relationship Id="rId11" Type="http://schemas.openxmlformats.org/officeDocument/2006/relationships/oleObject" Target="../embeddings/oleObject393.bin"/><Relationship Id="rId5" Type="http://schemas.openxmlformats.org/officeDocument/2006/relationships/oleObject" Target="../embeddings/oleObject387.bin"/><Relationship Id="rId10" Type="http://schemas.openxmlformats.org/officeDocument/2006/relationships/oleObject" Target="../embeddings/oleObject392.bin"/><Relationship Id="rId4" Type="http://schemas.openxmlformats.org/officeDocument/2006/relationships/oleObject" Target="../embeddings/oleObject386.bin"/><Relationship Id="rId9" Type="http://schemas.openxmlformats.org/officeDocument/2006/relationships/oleObject" Target="../embeddings/oleObject391.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99.bin"/><Relationship Id="rId13" Type="http://schemas.openxmlformats.org/officeDocument/2006/relationships/oleObject" Target="../embeddings/oleObject404.bin"/><Relationship Id="rId3" Type="http://schemas.openxmlformats.org/officeDocument/2006/relationships/notesSlide" Target="../notesSlides/notesSlide71.xml"/><Relationship Id="rId7" Type="http://schemas.openxmlformats.org/officeDocument/2006/relationships/oleObject" Target="../embeddings/oleObject398.bin"/><Relationship Id="rId12" Type="http://schemas.openxmlformats.org/officeDocument/2006/relationships/oleObject" Target="../embeddings/oleObject403.bin"/><Relationship Id="rId17" Type="http://schemas.openxmlformats.org/officeDocument/2006/relationships/oleObject" Target="../embeddings/oleObject408.bin"/><Relationship Id="rId2" Type="http://schemas.openxmlformats.org/officeDocument/2006/relationships/slideLayout" Target="../slideLayouts/slideLayout2.xml"/><Relationship Id="rId16" Type="http://schemas.openxmlformats.org/officeDocument/2006/relationships/oleObject" Target="../embeddings/oleObject407.bin"/><Relationship Id="rId1" Type="http://schemas.openxmlformats.org/officeDocument/2006/relationships/vmlDrawing" Target="../drawings/vmlDrawing62.vml"/><Relationship Id="rId6" Type="http://schemas.openxmlformats.org/officeDocument/2006/relationships/oleObject" Target="../embeddings/oleObject397.bin"/><Relationship Id="rId11" Type="http://schemas.openxmlformats.org/officeDocument/2006/relationships/oleObject" Target="../embeddings/oleObject402.bin"/><Relationship Id="rId5" Type="http://schemas.openxmlformats.org/officeDocument/2006/relationships/oleObject" Target="../embeddings/oleObject396.bin"/><Relationship Id="rId15" Type="http://schemas.openxmlformats.org/officeDocument/2006/relationships/oleObject" Target="../embeddings/oleObject406.bin"/><Relationship Id="rId10" Type="http://schemas.openxmlformats.org/officeDocument/2006/relationships/oleObject" Target="../embeddings/oleObject401.bin"/><Relationship Id="rId4" Type="http://schemas.openxmlformats.org/officeDocument/2006/relationships/image" Target="../media/image367.png"/><Relationship Id="rId9" Type="http://schemas.openxmlformats.org/officeDocument/2006/relationships/oleObject" Target="../embeddings/oleObject400.bin"/><Relationship Id="rId14" Type="http://schemas.openxmlformats.org/officeDocument/2006/relationships/oleObject" Target="../embeddings/oleObject405.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13.bin"/><Relationship Id="rId13" Type="http://schemas.openxmlformats.org/officeDocument/2006/relationships/oleObject" Target="../embeddings/oleObject418.bin"/><Relationship Id="rId3" Type="http://schemas.openxmlformats.org/officeDocument/2006/relationships/notesSlide" Target="../notesSlides/notesSlide72.xml"/><Relationship Id="rId7" Type="http://schemas.openxmlformats.org/officeDocument/2006/relationships/oleObject" Target="../embeddings/oleObject412.bin"/><Relationship Id="rId12" Type="http://schemas.openxmlformats.org/officeDocument/2006/relationships/oleObject" Target="../embeddings/oleObject417.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411.bin"/><Relationship Id="rId11" Type="http://schemas.openxmlformats.org/officeDocument/2006/relationships/oleObject" Target="../embeddings/oleObject416.bin"/><Relationship Id="rId5" Type="http://schemas.openxmlformats.org/officeDocument/2006/relationships/oleObject" Target="../embeddings/oleObject410.bin"/><Relationship Id="rId10" Type="http://schemas.openxmlformats.org/officeDocument/2006/relationships/oleObject" Target="../embeddings/oleObject415.bin"/><Relationship Id="rId4" Type="http://schemas.openxmlformats.org/officeDocument/2006/relationships/oleObject" Target="../embeddings/oleObject409.bin"/><Relationship Id="rId9" Type="http://schemas.openxmlformats.org/officeDocument/2006/relationships/oleObject" Target="../embeddings/oleObject414.bin"/><Relationship Id="rId14" Type="http://schemas.openxmlformats.org/officeDocument/2006/relationships/oleObject" Target="../embeddings/oleObject419.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424.bin"/><Relationship Id="rId3" Type="http://schemas.openxmlformats.org/officeDocument/2006/relationships/notesSlide" Target="../notesSlides/notesSlide74.xml"/><Relationship Id="rId7" Type="http://schemas.openxmlformats.org/officeDocument/2006/relationships/oleObject" Target="../embeddings/oleObject423.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422.bin"/><Relationship Id="rId5" Type="http://schemas.openxmlformats.org/officeDocument/2006/relationships/oleObject" Target="../embeddings/oleObject421.bin"/><Relationship Id="rId10" Type="http://schemas.openxmlformats.org/officeDocument/2006/relationships/oleObject" Target="../embeddings/oleObject426.bin"/><Relationship Id="rId4" Type="http://schemas.openxmlformats.org/officeDocument/2006/relationships/oleObject" Target="../embeddings/oleObject420.bin"/><Relationship Id="rId9" Type="http://schemas.openxmlformats.org/officeDocument/2006/relationships/oleObject" Target="../embeddings/oleObject425.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oleObject" Target="../embeddings/oleObject428.bin"/><Relationship Id="rId4" Type="http://schemas.openxmlformats.org/officeDocument/2006/relationships/oleObject" Target="../embeddings/oleObject427.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433.bin"/><Relationship Id="rId3" Type="http://schemas.openxmlformats.org/officeDocument/2006/relationships/notesSlide" Target="../notesSlides/notesSlide76.xml"/><Relationship Id="rId7" Type="http://schemas.openxmlformats.org/officeDocument/2006/relationships/oleObject" Target="../embeddings/oleObject432.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431.bin"/><Relationship Id="rId5" Type="http://schemas.openxmlformats.org/officeDocument/2006/relationships/oleObject" Target="../embeddings/oleObject430.bin"/><Relationship Id="rId4" Type="http://schemas.openxmlformats.org/officeDocument/2006/relationships/oleObject" Target="../embeddings/oleObject429.bin"/><Relationship Id="rId9" Type="http://schemas.openxmlformats.org/officeDocument/2006/relationships/image" Target="../media/image38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8.bin"/><Relationship Id="rId18" Type="http://schemas.openxmlformats.org/officeDocument/2006/relationships/oleObject" Target="../embeddings/oleObject33.bin"/><Relationship Id="rId3" Type="http://schemas.openxmlformats.org/officeDocument/2006/relationships/notesSlide" Target="../notesSlides/notesSlide8.xml"/><Relationship Id="rId21" Type="http://schemas.openxmlformats.org/officeDocument/2006/relationships/oleObject" Target="../embeddings/oleObject36.bin"/><Relationship Id="rId7" Type="http://schemas.openxmlformats.org/officeDocument/2006/relationships/oleObject" Target="../embeddings/oleObject22.bin"/><Relationship Id="rId12" Type="http://schemas.openxmlformats.org/officeDocument/2006/relationships/oleObject" Target="../embeddings/oleObject27.bin"/><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5.bin"/><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5" Type="http://schemas.openxmlformats.org/officeDocument/2006/relationships/oleObject" Target="../embeddings/oleObject30.bin"/><Relationship Id="rId10" Type="http://schemas.openxmlformats.org/officeDocument/2006/relationships/oleObject" Target="../embeddings/oleObject25.bin"/><Relationship Id="rId19" Type="http://schemas.openxmlformats.org/officeDocument/2006/relationships/oleObject" Target="../embeddings/oleObject34.bin"/><Relationship Id="rId4" Type="http://schemas.openxmlformats.org/officeDocument/2006/relationships/oleObject" Target="../embeddings/oleObject19.bin"/><Relationship Id="rId9" Type="http://schemas.openxmlformats.org/officeDocument/2006/relationships/oleObject" Target="../embeddings/oleObject24.bin"/><Relationship Id="rId14" Type="http://schemas.openxmlformats.org/officeDocument/2006/relationships/oleObject" Target="../embeddings/oleObject29.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oleObject" Target="../embeddings/oleObject434.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oleObject" Target="../embeddings/oleObject436.bin"/><Relationship Id="rId4" Type="http://schemas.openxmlformats.org/officeDocument/2006/relationships/oleObject" Target="../embeddings/oleObject435.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oleObject" Target="../embeddings/oleObject437.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186.gi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slide" Target="slide9.xml"/><Relationship Id="rId5" Type="http://schemas.openxmlformats.org/officeDocument/2006/relationships/oleObject" Target="../embeddings/oleObject439.bin"/><Relationship Id="rId4" Type="http://schemas.openxmlformats.org/officeDocument/2006/relationships/oleObject" Target="../embeddings/oleObject438.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44.bin"/><Relationship Id="rId3" Type="http://schemas.openxmlformats.org/officeDocument/2006/relationships/notesSlide" Target="../notesSlides/notesSlide84.xml"/><Relationship Id="rId7" Type="http://schemas.openxmlformats.org/officeDocument/2006/relationships/oleObject" Target="../embeddings/oleObject443.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442.bin"/><Relationship Id="rId5" Type="http://schemas.openxmlformats.org/officeDocument/2006/relationships/oleObject" Target="../embeddings/oleObject441.bin"/><Relationship Id="rId4" Type="http://schemas.openxmlformats.org/officeDocument/2006/relationships/oleObject" Target="../embeddings/oleObject440.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449.bin"/><Relationship Id="rId13" Type="http://schemas.openxmlformats.org/officeDocument/2006/relationships/image" Target="../media/image186.gif"/><Relationship Id="rId3" Type="http://schemas.openxmlformats.org/officeDocument/2006/relationships/notesSlide" Target="../notesSlides/notesSlide85.xml"/><Relationship Id="rId7" Type="http://schemas.openxmlformats.org/officeDocument/2006/relationships/oleObject" Target="../embeddings/oleObject448.bin"/><Relationship Id="rId12" Type="http://schemas.openxmlformats.org/officeDocument/2006/relationships/slide" Target="slide37.xml"/><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447.bin"/><Relationship Id="rId11" Type="http://schemas.openxmlformats.org/officeDocument/2006/relationships/oleObject" Target="../embeddings/oleObject452.bin"/><Relationship Id="rId5" Type="http://schemas.openxmlformats.org/officeDocument/2006/relationships/oleObject" Target="../embeddings/oleObject446.bin"/><Relationship Id="rId10" Type="http://schemas.openxmlformats.org/officeDocument/2006/relationships/oleObject" Target="../embeddings/oleObject451.bin"/><Relationship Id="rId4" Type="http://schemas.openxmlformats.org/officeDocument/2006/relationships/oleObject" Target="../embeddings/oleObject445.bin"/><Relationship Id="rId9" Type="http://schemas.openxmlformats.org/officeDocument/2006/relationships/oleObject" Target="../embeddings/oleObject450.bin"/></Relationships>
</file>

<file path=ppt/slides/_rels/slide9.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notesSlide" Target="../notesSlides/notesSlide9.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9.bin"/><Relationship Id="rId5" Type="http://schemas.openxmlformats.org/officeDocument/2006/relationships/oleObject" Target="../embeddings/oleObject38.bin"/><Relationship Id="rId10" Type="http://schemas.openxmlformats.org/officeDocument/2006/relationships/image" Target="../media/image42.gif"/><Relationship Id="rId4" Type="http://schemas.openxmlformats.org/officeDocument/2006/relationships/oleObject" Target="../embeddings/oleObject37.bin"/><Relationship Id="rId9"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endParaRPr lang="zh-CN" altLang="en-US" smtClean="0"/>
          </a:p>
        </p:txBody>
      </p:sp>
      <p:sp>
        <p:nvSpPr>
          <p:cNvPr id="76803" name="Rectangle 3"/>
          <p:cNvSpPr>
            <a:spLocks noGrp="1" noChangeArrowheads="1"/>
          </p:cNvSpPr>
          <p:nvPr>
            <p:ph type="body" idx="1"/>
          </p:nvPr>
        </p:nvSpPr>
        <p:spPr/>
        <p:txBody>
          <a:bodyPr/>
          <a:lstStyle/>
          <a:p>
            <a:pPr eaLnBrk="1" hangingPunct="1">
              <a:buFont typeface="Wingdings" pitchFamily="2" charset="2"/>
              <a:buNone/>
            </a:pPr>
            <a:endParaRPr lang="zh-CN" altLang="en-US" sz="3200" smtClean="0"/>
          </a:p>
          <a:p>
            <a:pPr eaLnBrk="1" hangingPunct="1">
              <a:buFont typeface="Wingdings" pitchFamily="2" charset="2"/>
              <a:buNone/>
            </a:pPr>
            <a:endParaRPr lang="zh-CN" altLang="en-US" sz="3200" smtClean="0"/>
          </a:p>
          <a:p>
            <a:pPr eaLnBrk="1" hangingPunct="1">
              <a:buFont typeface="Wingdings" pitchFamily="2" charset="2"/>
              <a:buNone/>
            </a:pPr>
            <a:endParaRPr lang="zh-CN" altLang="en-US" sz="3200" smtClean="0"/>
          </a:p>
          <a:p>
            <a:pPr algn="ctr" eaLnBrk="1" hangingPunct="1">
              <a:buFont typeface="Wingdings" pitchFamily="2" charset="2"/>
              <a:buNone/>
            </a:pPr>
            <a:r>
              <a:rPr lang="zh-CN" altLang="en-US" sz="4000" smtClean="0">
                <a:solidFill>
                  <a:schemeClr val="bg1"/>
                </a:solidFill>
              </a:rPr>
              <a:t>第</a:t>
            </a:r>
            <a:r>
              <a:rPr lang="en-US" altLang="zh-CN" sz="4000" smtClean="0">
                <a:solidFill>
                  <a:schemeClr val="bg1"/>
                </a:solidFill>
              </a:rPr>
              <a:t>2</a:t>
            </a:r>
            <a:r>
              <a:rPr lang="zh-CN" altLang="en-US" sz="4000" smtClean="0">
                <a:solidFill>
                  <a:schemeClr val="bg1"/>
                </a:solidFill>
              </a:rPr>
              <a:t>章  选频网络</a:t>
            </a: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Grp="1" noChangeArrowheads="1"/>
          </p:cNvSpPr>
          <p:nvPr>
            <p:ph type="title"/>
          </p:nvPr>
        </p:nvSpPr>
        <p:spPr/>
        <p:txBody>
          <a:bodyPr/>
          <a:lstStyle/>
          <a:p>
            <a:pPr eaLnBrk="1" hangingPunct="1"/>
            <a:r>
              <a:rPr lang="en-US" altLang="zh-CN" smtClean="0"/>
              <a:t>2.1.3 </a:t>
            </a:r>
            <a:r>
              <a:rPr lang="zh-CN" altLang="en-US" smtClean="0"/>
              <a:t>谐振特性（续</a:t>
            </a:r>
            <a:r>
              <a:rPr lang="en-US" altLang="zh-CN" smtClean="0"/>
              <a:t>2</a:t>
            </a:r>
            <a:r>
              <a:rPr lang="zh-CN" altLang="en-US" smtClean="0"/>
              <a:t>）</a:t>
            </a:r>
          </a:p>
        </p:txBody>
      </p:sp>
      <p:sp>
        <p:nvSpPr>
          <p:cNvPr id="7179" name="Rectangle 3"/>
          <p:cNvSpPr>
            <a:spLocks noGrp="1" noChangeArrowheads="1"/>
          </p:cNvSpPr>
          <p:nvPr>
            <p:ph type="body" idx="1"/>
          </p:nvPr>
        </p:nvSpPr>
        <p:spPr/>
        <p:txBody>
          <a:bodyPr/>
          <a:lstStyle/>
          <a:p>
            <a:pPr eaLnBrk="1" hangingPunct="1"/>
            <a:endParaRPr lang="zh-CN" altLang="en-US" smtClean="0"/>
          </a:p>
        </p:txBody>
      </p:sp>
      <p:sp>
        <p:nvSpPr>
          <p:cNvPr id="7180" name="Line 34"/>
          <p:cNvSpPr>
            <a:spLocks noChangeShapeType="1"/>
          </p:cNvSpPr>
          <p:nvPr/>
        </p:nvSpPr>
        <p:spPr bwMode="auto">
          <a:xfrm>
            <a:off x="4084638" y="3716338"/>
            <a:ext cx="1408112"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7181" name="Text Box 35"/>
          <p:cNvSpPr txBox="1">
            <a:spLocks noChangeArrowheads="1"/>
          </p:cNvSpPr>
          <p:nvPr/>
        </p:nvSpPr>
        <p:spPr bwMode="auto">
          <a:xfrm>
            <a:off x="3767138" y="3536950"/>
            <a:ext cx="404812" cy="336550"/>
          </a:xfrm>
          <a:prstGeom prst="rect">
            <a:avLst/>
          </a:prstGeom>
          <a:noFill/>
          <a:ln w="12700">
            <a:noFill/>
            <a:miter lim="800000"/>
            <a:headEnd/>
            <a:tailEnd/>
          </a:ln>
        </p:spPr>
        <p:txBody>
          <a:bodyPr>
            <a:spAutoFit/>
          </a:bodyPr>
          <a:lstStyle/>
          <a:p>
            <a:pPr>
              <a:spcBef>
                <a:spcPct val="50000"/>
              </a:spcBef>
            </a:pPr>
            <a:r>
              <a:rPr lang="en-US" altLang="zh-CN" sz="1600"/>
              <a:t>O</a:t>
            </a:r>
          </a:p>
        </p:txBody>
      </p:sp>
      <p:graphicFrame>
        <p:nvGraphicFramePr>
          <p:cNvPr id="7170" name="Object 36"/>
          <p:cNvGraphicFramePr>
            <a:graphicFrameLocks noChangeAspect="1"/>
          </p:cNvGraphicFramePr>
          <p:nvPr/>
        </p:nvGraphicFramePr>
        <p:xfrm>
          <a:off x="5484813" y="3686175"/>
          <a:ext cx="295275" cy="461963"/>
        </p:xfrm>
        <a:graphic>
          <a:graphicData uri="http://schemas.openxmlformats.org/presentationml/2006/ole">
            <p:oleObj spid="_x0000_s7170" name="Equation" r:id="rId4" imgW="164880" imgH="241200" progId="Equation.DSMT4">
              <p:embed/>
            </p:oleObj>
          </a:graphicData>
        </a:graphic>
      </p:graphicFrame>
      <p:graphicFrame>
        <p:nvGraphicFramePr>
          <p:cNvPr id="7171" name="Object 39"/>
          <p:cNvGraphicFramePr>
            <a:graphicFrameLocks noChangeAspect="1"/>
          </p:cNvGraphicFramePr>
          <p:nvPr/>
        </p:nvGraphicFramePr>
        <p:xfrm>
          <a:off x="4714875" y="3717925"/>
          <a:ext cx="295275" cy="430213"/>
        </p:xfrm>
        <a:graphic>
          <a:graphicData uri="http://schemas.openxmlformats.org/presentationml/2006/ole">
            <p:oleObj spid="_x0000_s7171" name="Equation" r:id="rId5" imgW="177480" imgH="241200" progId="Equation.3">
              <p:embed/>
            </p:oleObj>
          </a:graphicData>
        </a:graphic>
      </p:graphicFrame>
      <p:grpSp>
        <p:nvGrpSpPr>
          <p:cNvPr id="2" name="Group 55"/>
          <p:cNvGrpSpPr>
            <a:grpSpLocks/>
          </p:cNvGrpSpPr>
          <p:nvPr/>
        </p:nvGrpSpPr>
        <p:grpSpPr bwMode="auto">
          <a:xfrm>
            <a:off x="4065588" y="2058988"/>
            <a:ext cx="2736850" cy="1673225"/>
            <a:chOff x="2561" y="1297"/>
            <a:chExt cx="1724" cy="1054"/>
          </a:xfrm>
        </p:grpSpPr>
        <p:sp>
          <p:nvSpPr>
            <p:cNvPr id="7191" name="Line 40"/>
            <p:cNvSpPr>
              <a:spLocks noChangeShapeType="1"/>
            </p:cNvSpPr>
            <p:nvPr/>
          </p:nvSpPr>
          <p:spPr bwMode="auto">
            <a:xfrm flipV="1">
              <a:off x="2567" y="1406"/>
              <a:ext cx="439" cy="0"/>
            </a:xfrm>
            <a:prstGeom prst="line">
              <a:avLst/>
            </a:prstGeom>
            <a:noFill/>
            <a:ln w="19050">
              <a:solidFill>
                <a:srgbClr val="993300"/>
              </a:solidFill>
              <a:prstDash val="dash"/>
              <a:round/>
              <a:headEnd/>
              <a:tailEnd type="none" w="sm" len="lg"/>
            </a:ln>
          </p:spPr>
          <p:txBody>
            <a:bodyPr wrap="none" anchor="ctr"/>
            <a:lstStyle/>
            <a:p>
              <a:endParaRPr lang="zh-CN" altLang="en-US"/>
            </a:p>
          </p:txBody>
        </p:sp>
        <p:sp>
          <p:nvSpPr>
            <p:cNvPr id="7192" name="Line 41"/>
            <p:cNvSpPr>
              <a:spLocks noChangeShapeType="1"/>
            </p:cNvSpPr>
            <p:nvPr/>
          </p:nvSpPr>
          <p:spPr bwMode="auto">
            <a:xfrm flipV="1">
              <a:off x="3020" y="1400"/>
              <a:ext cx="0" cy="951"/>
            </a:xfrm>
            <a:prstGeom prst="line">
              <a:avLst/>
            </a:prstGeom>
            <a:noFill/>
            <a:ln w="19050">
              <a:solidFill>
                <a:srgbClr val="993300"/>
              </a:solidFill>
              <a:prstDash val="dash"/>
              <a:round/>
              <a:headEnd/>
              <a:tailEnd type="none" w="sm" len="lg"/>
            </a:ln>
          </p:spPr>
          <p:txBody>
            <a:bodyPr wrap="none" anchor="ctr"/>
            <a:lstStyle/>
            <a:p>
              <a:endParaRPr lang="zh-CN" altLang="en-US"/>
            </a:p>
          </p:txBody>
        </p:sp>
        <p:sp>
          <p:nvSpPr>
            <p:cNvPr id="7193" name="Line 42"/>
            <p:cNvSpPr>
              <a:spLocks noChangeShapeType="1"/>
            </p:cNvSpPr>
            <p:nvPr/>
          </p:nvSpPr>
          <p:spPr bwMode="auto">
            <a:xfrm flipV="1">
              <a:off x="2561" y="1406"/>
              <a:ext cx="451" cy="935"/>
            </a:xfrm>
            <a:prstGeom prst="line">
              <a:avLst/>
            </a:prstGeom>
            <a:noFill/>
            <a:ln w="38100">
              <a:solidFill>
                <a:srgbClr val="993300"/>
              </a:solidFill>
              <a:round/>
              <a:headEnd/>
              <a:tailEnd type="triangle" w="sm" len="lg"/>
            </a:ln>
          </p:spPr>
          <p:txBody>
            <a:bodyPr wrap="none" anchor="ctr"/>
            <a:lstStyle/>
            <a:p>
              <a:endParaRPr lang="zh-CN" altLang="en-US"/>
            </a:p>
          </p:txBody>
        </p:sp>
        <p:graphicFrame>
          <p:nvGraphicFramePr>
            <p:cNvPr id="7175" name="Object 43"/>
            <p:cNvGraphicFramePr>
              <a:graphicFrameLocks noChangeAspect="1"/>
            </p:cNvGraphicFramePr>
            <p:nvPr/>
          </p:nvGraphicFramePr>
          <p:xfrm>
            <a:off x="3072" y="1297"/>
            <a:ext cx="1213" cy="301"/>
          </p:xfrm>
          <a:graphic>
            <a:graphicData uri="http://schemas.openxmlformats.org/presentationml/2006/ole">
              <p:oleObj spid="_x0000_s7175" name="Equation" r:id="rId6" imgW="1117440" imgH="279360" progId="Equation.DSMT4">
                <p:embed/>
              </p:oleObj>
            </a:graphicData>
          </a:graphic>
        </p:graphicFrame>
        <p:grpSp>
          <p:nvGrpSpPr>
            <p:cNvPr id="7194" name="Group 53"/>
            <p:cNvGrpSpPr>
              <a:grpSpLocks/>
            </p:cNvGrpSpPr>
            <p:nvPr/>
          </p:nvGrpSpPr>
          <p:grpSpPr bwMode="auto">
            <a:xfrm>
              <a:off x="2698" y="1936"/>
              <a:ext cx="545" cy="396"/>
              <a:chOff x="2697" y="1936"/>
              <a:chExt cx="545" cy="396"/>
            </a:xfrm>
          </p:grpSpPr>
          <p:sp>
            <p:nvSpPr>
              <p:cNvPr id="7195" name="Line 45"/>
              <p:cNvSpPr>
                <a:spLocks noChangeShapeType="1"/>
              </p:cNvSpPr>
              <p:nvPr/>
            </p:nvSpPr>
            <p:spPr bwMode="auto">
              <a:xfrm>
                <a:off x="2697" y="2068"/>
                <a:ext cx="156" cy="264"/>
              </a:xfrm>
              <a:prstGeom prst="line">
                <a:avLst/>
              </a:prstGeom>
              <a:noFill/>
              <a:ln w="28575">
                <a:solidFill>
                  <a:srgbClr val="993300"/>
                </a:solidFill>
                <a:round/>
                <a:headEnd type="triangle" w="sm" len="lg"/>
                <a:tailEnd type="triangle" w="sm" len="lg"/>
              </a:ln>
            </p:spPr>
            <p:txBody>
              <a:bodyPr wrap="none" anchor="ctr"/>
              <a:lstStyle/>
              <a:p>
                <a:endParaRPr lang="zh-CN" altLang="en-US"/>
              </a:p>
            </p:txBody>
          </p:sp>
          <p:graphicFrame>
            <p:nvGraphicFramePr>
              <p:cNvPr id="7177" name="Object 46"/>
              <p:cNvGraphicFramePr>
                <a:graphicFrameLocks noChangeAspect="1"/>
              </p:cNvGraphicFramePr>
              <p:nvPr/>
            </p:nvGraphicFramePr>
            <p:xfrm>
              <a:off x="2786" y="1936"/>
              <a:ext cx="456" cy="223"/>
            </p:xfrm>
            <a:graphic>
              <a:graphicData uri="http://schemas.openxmlformats.org/presentationml/2006/ole">
                <p:oleObj spid="_x0000_s7177" name="Equation" r:id="rId7" imgW="495000" imgH="228600" progId="Equation.DSMT4">
                  <p:embed/>
                </p:oleObj>
              </a:graphicData>
            </a:graphic>
          </p:graphicFrame>
        </p:grpSp>
        <p:graphicFrame>
          <p:nvGraphicFramePr>
            <p:cNvPr id="7176" name="Object 47"/>
            <p:cNvGraphicFramePr>
              <a:graphicFrameLocks noChangeAspect="1"/>
            </p:cNvGraphicFramePr>
            <p:nvPr/>
          </p:nvGraphicFramePr>
          <p:xfrm>
            <a:off x="3388" y="1604"/>
            <a:ext cx="489" cy="238"/>
          </p:xfrm>
          <a:graphic>
            <a:graphicData uri="http://schemas.openxmlformats.org/presentationml/2006/ole">
              <p:oleObj spid="_x0000_s7176" name="Equation" r:id="rId8" imgW="469800" imgH="228600" progId="Equation.3">
                <p:embed/>
              </p:oleObj>
            </a:graphicData>
          </a:graphic>
        </p:graphicFrame>
      </p:grpSp>
      <p:sp>
        <p:nvSpPr>
          <p:cNvPr id="7183" name="Line 48"/>
          <p:cNvSpPr>
            <a:spLocks noChangeShapeType="1"/>
          </p:cNvSpPr>
          <p:nvPr/>
        </p:nvSpPr>
        <p:spPr bwMode="auto">
          <a:xfrm>
            <a:off x="4065588" y="3740150"/>
            <a:ext cx="720725" cy="0"/>
          </a:xfrm>
          <a:prstGeom prst="line">
            <a:avLst/>
          </a:prstGeom>
          <a:noFill/>
          <a:ln w="38100">
            <a:solidFill>
              <a:schemeClr val="tx2"/>
            </a:solidFill>
            <a:round/>
            <a:headEnd/>
            <a:tailEnd type="triangle" w="sm" len="lg"/>
          </a:ln>
        </p:spPr>
        <p:txBody>
          <a:bodyPr wrap="none" anchor="ctr"/>
          <a:lstStyle/>
          <a:p>
            <a:endParaRPr lang="zh-CN" altLang="en-US"/>
          </a:p>
        </p:txBody>
      </p:sp>
      <p:grpSp>
        <p:nvGrpSpPr>
          <p:cNvPr id="4" name="Group 54"/>
          <p:cNvGrpSpPr>
            <a:grpSpLocks/>
          </p:cNvGrpSpPr>
          <p:nvPr/>
        </p:nvGrpSpPr>
        <p:grpSpPr bwMode="auto">
          <a:xfrm>
            <a:off x="2627313" y="2132013"/>
            <a:ext cx="2951162" cy="3095625"/>
            <a:chOff x="1655" y="1343"/>
            <a:chExt cx="1859" cy="1950"/>
          </a:xfrm>
        </p:grpSpPr>
        <p:grpSp>
          <p:nvGrpSpPr>
            <p:cNvPr id="7187" name="Group 52"/>
            <p:cNvGrpSpPr>
              <a:grpSpLocks/>
            </p:cNvGrpSpPr>
            <p:nvPr/>
          </p:nvGrpSpPr>
          <p:grpSpPr bwMode="auto">
            <a:xfrm>
              <a:off x="1655" y="1343"/>
              <a:ext cx="907" cy="1950"/>
              <a:chOff x="1655" y="1343"/>
              <a:chExt cx="907" cy="1950"/>
            </a:xfrm>
          </p:grpSpPr>
          <p:sp>
            <p:nvSpPr>
              <p:cNvPr id="7189" name="Line 27"/>
              <p:cNvSpPr>
                <a:spLocks noChangeShapeType="1"/>
              </p:cNvSpPr>
              <p:nvPr/>
            </p:nvSpPr>
            <p:spPr bwMode="auto">
              <a:xfrm flipV="1">
                <a:off x="2561" y="1390"/>
                <a:ext cx="1" cy="951"/>
              </a:xfrm>
              <a:prstGeom prst="line">
                <a:avLst/>
              </a:prstGeom>
              <a:noFill/>
              <a:ln w="38100">
                <a:solidFill>
                  <a:schemeClr val="bg1"/>
                </a:solidFill>
                <a:round/>
                <a:headEnd/>
                <a:tailEnd type="triangle" w="sm" len="lg"/>
              </a:ln>
            </p:spPr>
            <p:txBody>
              <a:bodyPr wrap="none" anchor="ctr"/>
              <a:lstStyle/>
              <a:p>
                <a:endParaRPr lang="zh-CN" altLang="en-US"/>
              </a:p>
            </p:txBody>
          </p:sp>
          <p:graphicFrame>
            <p:nvGraphicFramePr>
              <p:cNvPr id="7173" name="Object 28"/>
              <p:cNvGraphicFramePr>
                <a:graphicFrameLocks noChangeAspect="1"/>
              </p:cNvGraphicFramePr>
              <p:nvPr/>
            </p:nvGraphicFramePr>
            <p:xfrm>
              <a:off x="1700" y="1343"/>
              <a:ext cx="816" cy="272"/>
            </p:xfrm>
            <a:graphic>
              <a:graphicData uri="http://schemas.openxmlformats.org/presentationml/2006/ole">
                <p:oleObj spid="_x0000_s7173" name="Equation" r:id="rId9" imgW="723600" imgH="241200" progId="Equation.3">
                  <p:embed/>
                </p:oleObj>
              </a:graphicData>
            </a:graphic>
          </p:graphicFrame>
          <p:sp>
            <p:nvSpPr>
              <p:cNvPr id="7190" name="Line 30"/>
              <p:cNvSpPr>
                <a:spLocks noChangeShapeType="1"/>
              </p:cNvSpPr>
              <p:nvPr/>
            </p:nvSpPr>
            <p:spPr bwMode="auto">
              <a:xfrm rot="10800000" flipV="1">
                <a:off x="2561" y="2341"/>
                <a:ext cx="0" cy="951"/>
              </a:xfrm>
              <a:prstGeom prst="line">
                <a:avLst/>
              </a:prstGeom>
              <a:noFill/>
              <a:ln w="38100">
                <a:solidFill>
                  <a:schemeClr val="hlink"/>
                </a:solidFill>
                <a:round/>
                <a:headEnd/>
                <a:tailEnd type="triangle" w="sm" len="lg"/>
              </a:ln>
            </p:spPr>
            <p:txBody>
              <a:bodyPr wrap="none" anchor="ctr"/>
              <a:lstStyle/>
              <a:p>
                <a:endParaRPr lang="zh-CN" altLang="en-US"/>
              </a:p>
            </p:txBody>
          </p:sp>
          <p:graphicFrame>
            <p:nvGraphicFramePr>
              <p:cNvPr id="7174" name="Object 31"/>
              <p:cNvGraphicFramePr>
                <a:graphicFrameLocks noChangeAspect="1"/>
              </p:cNvGraphicFramePr>
              <p:nvPr/>
            </p:nvGraphicFramePr>
            <p:xfrm>
              <a:off x="1655" y="3023"/>
              <a:ext cx="861" cy="270"/>
            </p:xfrm>
            <a:graphic>
              <a:graphicData uri="http://schemas.openxmlformats.org/presentationml/2006/ole">
                <p:oleObj spid="_x0000_s7174" name="Equation" r:id="rId10" imgW="825480" imgH="241200" progId="Equation.DSMT4">
                  <p:embed/>
                </p:oleObj>
              </a:graphicData>
            </a:graphic>
          </p:graphicFrame>
        </p:grpSp>
        <p:graphicFrame>
          <p:nvGraphicFramePr>
            <p:cNvPr id="7172" name="Object 32"/>
            <p:cNvGraphicFramePr>
              <a:graphicFrameLocks noChangeAspect="1"/>
            </p:cNvGraphicFramePr>
            <p:nvPr/>
          </p:nvGraphicFramePr>
          <p:xfrm>
            <a:off x="3015" y="2068"/>
            <a:ext cx="499" cy="268"/>
          </p:xfrm>
          <a:graphic>
            <a:graphicData uri="http://schemas.openxmlformats.org/presentationml/2006/ole">
              <p:oleObj spid="_x0000_s7172" name="Equation" r:id="rId11" imgW="482400" imgH="241200" progId="Equation.3">
                <p:embed/>
              </p:oleObj>
            </a:graphicData>
          </a:graphic>
        </p:graphicFrame>
        <p:sp>
          <p:nvSpPr>
            <p:cNvPr id="7188" name="Line 49"/>
            <p:cNvSpPr>
              <a:spLocks noChangeShapeType="1"/>
            </p:cNvSpPr>
            <p:nvPr/>
          </p:nvSpPr>
          <p:spPr bwMode="auto">
            <a:xfrm>
              <a:off x="2561" y="2323"/>
              <a:ext cx="454" cy="0"/>
            </a:xfrm>
            <a:prstGeom prst="line">
              <a:avLst/>
            </a:prstGeom>
            <a:noFill/>
            <a:ln w="38100">
              <a:solidFill>
                <a:srgbClr val="FF6600"/>
              </a:solidFill>
              <a:round/>
              <a:headEnd/>
              <a:tailEnd type="triangle" w="sm" len="lg"/>
            </a:ln>
          </p:spPr>
          <p:txBody>
            <a:bodyPr wrap="none" anchor="ctr"/>
            <a:lstStyle/>
            <a:p>
              <a:endParaRPr lang="zh-CN" altLang="en-US"/>
            </a:p>
          </p:txBody>
        </p:sp>
      </p:grpSp>
      <p:sp>
        <p:nvSpPr>
          <p:cNvPr id="233522" name="Text Box 50"/>
          <p:cNvSpPr txBox="1">
            <a:spLocks noChangeArrowheads="1"/>
          </p:cNvSpPr>
          <p:nvPr/>
        </p:nvSpPr>
        <p:spPr bwMode="auto">
          <a:xfrm>
            <a:off x="4786313" y="1700213"/>
            <a:ext cx="2413000" cy="396875"/>
          </a:xfrm>
          <a:prstGeom prst="rect">
            <a:avLst/>
          </a:prstGeom>
          <a:noFill/>
          <a:ln w="38100" algn="ctr">
            <a:noFill/>
            <a:miter lim="800000"/>
            <a:headEnd/>
            <a:tailEnd/>
          </a:ln>
        </p:spPr>
        <p:txBody>
          <a:bodyPr wrap="none">
            <a:spAutoFit/>
          </a:bodyPr>
          <a:lstStyle/>
          <a:p>
            <a:r>
              <a:rPr lang="zh-CN" altLang="en-US">
                <a:solidFill>
                  <a:srgbClr val="993300"/>
                </a:solidFill>
                <a:latin typeface="Arial" charset="0"/>
                <a:ea typeface="幼圆" pitchFamily="49" charset="-122"/>
              </a:rPr>
              <a:t>实际电感包括损耗</a:t>
            </a:r>
            <a:r>
              <a:rPr lang="en-US" altLang="zh-CN" i="1">
                <a:solidFill>
                  <a:srgbClr val="993300"/>
                </a:solidFill>
                <a:latin typeface="Arial" charset="0"/>
                <a:ea typeface="幼圆" pitchFamily="49" charset="-122"/>
              </a:rPr>
              <a:t>R</a:t>
            </a:r>
          </a:p>
        </p:txBody>
      </p:sp>
      <p:sp>
        <p:nvSpPr>
          <p:cNvPr id="7186" name="Text Box 51"/>
          <p:cNvSpPr txBox="1">
            <a:spLocks noChangeArrowheads="1"/>
          </p:cNvSpPr>
          <p:nvPr/>
        </p:nvSpPr>
        <p:spPr bwMode="auto">
          <a:xfrm>
            <a:off x="2555875" y="5372100"/>
            <a:ext cx="3960813"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串联谐振时电流与电压关系</a:t>
            </a:r>
            <a:endParaRPr lang="en-US" altLang="zh-CN">
              <a:solidFill>
                <a:srgbClr val="990099"/>
              </a:solidFill>
              <a:latin typeface="Arial" charset="0"/>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3522"/>
                                        </p:tgtEl>
                                        <p:attrNameLst>
                                          <p:attrName>style.visibility</p:attrName>
                                        </p:attrNameLst>
                                      </p:cBhvr>
                                      <p:to>
                                        <p:strVal val="visible"/>
                                      </p:to>
                                    </p:set>
                                    <p:anim calcmode="lin" valueType="num">
                                      <p:cBhvr additive="base">
                                        <p:cTn id="13" dur="500" fill="hold"/>
                                        <p:tgtEl>
                                          <p:spTgt spid="233522"/>
                                        </p:tgtEl>
                                        <p:attrNameLst>
                                          <p:attrName>ppt_x</p:attrName>
                                        </p:attrNameLst>
                                      </p:cBhvr>
                                      <p:tavLst>
                                        <p:tav tm="0">
                                          <p:val>
                                            <p:strVal val="#ppt_x"/>
                                          </p:val>
                                        </p:tav>
                                        <p:tav tm="100000">
                                          <p:val>
                                            <p:strVal val="#ppt_x"/>
                                          </p:val>
                                        </p:tav>
                                      </p:tavLst>
                                    </p:anim>
                                    <p:anim calcmode="lin" valueType="num">
                                      <p:cBhvr additive="base">
                                        <p:cTn id="14" dur="500" fill="hold"/>
                                        <p:tgtEl>
                                          <p:spTgt spid="23352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lstStyle/>
          <a:p>
            <a:pPr eaLnBrk="1" hangingPunct="1"/>
            <a:r>
              <a:rPr lang="en-US" altLang="zh-CN" smtClean="0"/>
              <a:t>2.1.4 </a:t>
            </a:r>
            <a:r>
              <a:rPr lang="zh-CN" altLang="en-US" smtClean="0"/>
              <a:t>谐振曲线和通频带</a:t>
            </a:r>
          </a:p>
        </p:txBody>
      </p:sp>
      <p:sp>
        <p:nvSpPr>
          <p:cNvPr id="237571" name="Rectangle 3"/>
          <p:cNvSpPr>
            <a:spLocks noGrp="1" noChangeArrowheads="1"/>
          </p:cNvSpPr>
          <p:nvPr>
            <p:ph type="body" idx="1"/>
          </p:nvPr>
        </p:nvSpPr>
        <p:spPr/>
        <p:txBody>
          <a:bodyPr/>
          <a:lstStyle/>
          <a:p>
            <a:pPr eaLnBrk="1" hangingPunct="1"/>
            <a:r>
              <a:rPr lang="zh-CN" altLang="en-US" smtClean="0"/>
              <a:t>谐振曲线</a:t>
            </a:r>
          </a:p>
          <a:p>
            <a:pPr eaLnBrk="1" hangingPunct="1">
              <a:buFont typeface="Wingdings" pitchFamily="2" charset="2"/>
              <a:buNone/>
            </a:pPr>
            <a:r>
              <a:rPr lang="zh-CN" altLang="en-US" smtClean="0"/>
              <a:t>	</a:t>
            </a:r>
          </a:p>
          <a:p>
            <a:pPr eaLnBrk="1" hangingPunct="1">
              <a:buFont typeface="Wingdings" pitchFamily="2" charset="2"/>
              <a:buNone/>
            </a:pPr>
            <a:r>
              <a:rPr lang="zh-CN" altLang="en-US" smtClean="0"/>
              <a:t>	</a:t>
            </a:r>
          </a:p>
          <a:p>
            <a:pPr eaLnBrk="1" hangingPunct="1">
              <a:buFont typeface="Wingdings" pitchFamily="2" charset="2"/>
              <a:buNone/>
            </a:pPr>
            <a:r>
              <a:rPr lang="zh-CN" altLang="en-US" smtClean="0"/>
              <a:t>	令    为任意频率下的回路电流，  为谐振时的回路电流，则有</a:t>
            </a:r>
          </a:p>
        </p:txBody>
      </p:sp>
      <p:sp>
        <p:nvSpPr>
          <p:cNvPr id="237572" name="Rectangle 4"/>
          <p:cNvSpPr>
            <a:spLocks noChangeArrowheads="1"/>
          </p:cNvSpPr>
          <p:nvPr/>
        </p:nvSpPr>
        <p:spPr bwMode="auto">
          <a:xfrm>
            <a:off x="1042988" y="1670050"/>
            <a:ext cx="7345362" cy="822325"/>
          </a:xfrm>
          <a:prstGeom prst="rect">
            <a:avLst/>
          </a:prstGeom>
          <a:solidFill>
            <a:schemeClr val="bg2">
              <a:alpha val="50195"/>
            </a:schemeClr>
          </a:solidFill>
          <a:ln w="28575" algn="ctr">
            <a:noFill/>
            <a:miter lim="800000"/>
            <a:headEnd/>
            <a:tailEnd/>
          </a:ln>
        </p:spPr>
        <p:txBody>
          <a:bodyPr anchor="ctr">
            <a:spAutoFit/>
          </a:bodyPr>
          <a:lstStyle/>
          <a:p>
            <a:pPr algn="l"/>
            <a:r>
              <a:rPr lang="zh-CN" altLang="en-US" sz="2400">
                <a:solidFill>
                  <a:srgbClr val="006600"/>
                </a:solidFill>
                <a:ea typeface="幼圆" pitchFamily="49" charset="-122"/>
              </a:rPr>
              <a:t>回路中电流幅值与外加电压频率之间的关系曲线称为谐振曲线。</a:t>
            </a:r>
          </a:p>
        </p:txBody>
      </p:sp>
      <p:sp>
        <p:nvSpPr>
          <p:cNvPr id="8202" name="Rectangle 6"/>
          <p:cNvSpPr>
            <a:spLocks noChangeArrowheads="1"/>
          </p:cNvSpPr>
          <p:nvPr/>
        </p:nvSpPr>
        <p:spPr bwMode="auto">
          <a:xfrm>
            <a:off x="0" y="33337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7573" name="Object 5"/>
          <p:cNvGraphicFramePr>
            <a:graphicFrameLocks noChangeAspect="1"/>
          </p:cNvGraphicFramePr>
          <p:nvPr/>
        </p:nvGraphicFramePr>
        <p:xfrm>
          <a:off x="1187450" y="2565400"/>
          <a:ext cx="234950" cy="360363"/>
        </p:xfrm>
        <a:graphic>
          <a:graphicData uri="http://schemas.openxmlformats.org/presentationml/2006/ole">
            <p:oleObj spid="_x0000_s8194" name="Equation" r:id="rId4" imgW="126890" imgH="190335" progId="Equation.DSMT4">
              <p:embed/>
            </p:oleObj>
          </a:graphicData>
        </a:graphic>
      </p:graphicFrame>
      <p:graphicFrame>
        <p:nvGraphicFramePr>
          <p:cNvPr id="237575" name="Object 7"/>
          <p:cNvGraphicFramePr>
            <a:graphicFrameLocks noChangeAspect="1"/>
          </p:cNvGraphicFramePr>
          <p:nvPr/>
        </p:nvGraphicFramePr>
        <p:xfrm>
          <a:off x="4932363" y="2565400"/>
          <a:ext cx="293687" cy="431800"/>
        </p:xfrm>
        <a:graphic>
          <a:graphicData uri="http://schemas.openxmlformats.org/presentationml/2006/ole">
            <p:oleObj spid="_x0000_s8195" name="Equation" r:id="rId5" imgW="164957" imgH="241091" progId="Equation.DSMT4">
              <p:embed/>
            </p:oleObj>
          </a:graphicData>
        </a:graphic>
      </p:graphicFrame>
      <p:graphicFrame>
        <p:nvGraphicFramePr>
          <p:cNvPr id="237577" name="Object 9"/>
          <p:cNvGraphicFramePr>
            <a:graphicFrameLocks noChangeAspect="1"/>
          </p:cNvGraphicFramePr>
          <p:nvPr/>
        </p:nvGraphicFramePr>
        <p:xfrm>
          <a:off x="1620838" y="3208338"/>
          <a:ext cx="6767512" cy="1312862"/>
        </p:xfrm>
        <a:graphic>
          <a:graphicData uri="http://schemas.openxmlformats.org/presentationml/2006/ole">
            <p:oleObj spid="_x0000_s8196" name="Equation" r:id="rId6" imgW="4076700" imgH="787400" progId="Equation.DSMT4">
              <p:embed/>
            </p:oleObj>
          </a:graphicData>
        </a:graphic>
      </p:graphicFrame>
      <p:sp>
        <p:nvSpPr>
          <p:cNvPr id="8203" name="Rectangle 12"/>
          <p:cNvSpPr>
            <a:spLocks noChangeArrowheads="1"/>
          </p:cNvSpPr>
          <p:nvPr/>
        </p:nvSpPr>
        <p:spPr bwMode="auto">
          <a:xfrm>
            <a:off x="0" y="31003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7579" name="Object 11"/>
          <p:cNvGraphicFramePr>
            <a:graphicFrameLocks noChangeAspect="1"/>
          </p:cNvGraphicFramePr>
          <p:nvPr/>
        </p:nvGraphicFramePr>
        <p:xfrm>
          <a:off x="1908175" y="4481513"/>
          <a:ext cx="5111750" cy="1035050"/>
        </p:xfrm>
        <a:graphic>
          <a:graphicData uri="http://schemas.openxmlformats.org/presentationml/2006/ole">
            <p:oleObj spid="_x0000_s8197" name="Equation" r:id="rId7" imgW="3251200" imgH="660400" progId="Equation.DSMT4">
              <p:embed/>
            </p:oleObj>
          </a:graphicData>
        </a:graphic>
      </p:graphicFrame>
      <p:sp>
        <p:nvSpPr>
          <p:cNvPr id="8204" name="Rectangle 14"/>
          <p:cNvSpPr>
            <a:spLocks noChangeArrowheads="1"/>
          </p:cNvSpPr>
          <p:nvPr/>
        </p:nvSpPr>
        <p:spPr bwMode="auto">
          <a:xfrm>
            <a:off x="0" y="31099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7581" name="Object 13"/>
          <p:cNvGraphicFramePr>
            <a:graphicFrameLocks noChangeAspect="1"/>
          </p:cNvGraphicFramePr>
          <p:nvPr/>
        </p:nvGraphicFramePr>
        <p:xfrm>
          <a:off x="1908175" y="5445125"/>
          <a:ext cx="1800225" cy="941388"/>
        </p:xfrm>
        <a:graphic>
          <a:graphicData uri="http://schemas.openxmlformats.org/presentationml/2006/ole">
            <p:oleObj spid="_x0000_s8198" name="Equation" r:id="rId8" imgW="1218671" imgH="634725"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25000"/>
                                  </p:iterate>
                                  <p:childTnLst>
                                    <p:set>
                                      <p:cBhvr>
                                        <p:cTn id="6" dur="1" fill="hold">
                                          <p:stCondLst>
                                            <p:cond delay="0"/>
                                          </p:stCondLst>
                                        </p:cTn>
                                        <p:tgtEl>
                                          <p:spTgt spid="237572"/>
                                        </p:tgtEl>
                                        <p:attrNameLst>
                                          <p:attrName>style.visibility</p:attrName>
                                        </p:attrNameLst>
                                      </p:cBhvr>
                                      <p:to>
                                        <p:strVal val="visible"/>
                                      </p:to>
                                    </p:set>
                                    <p:animEffect transition="in" filter="dissolve">
                                      <p:cBhvr>
                                        <p:cTn id="7" dur="500"/>
                                        <p:tgtEl>
                                          <p:spTgt spid="2375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237571">
                                            <p:txEl>
                                              <p:pRg st="3" end="3"/>
                                            </p:txEl>
                                          </p:spTgt>
                                        </p:tgtEl>
                                        <p:attrNameLst>
                                          <p:attrName>style.visibility</p:attrName>
                                        </p:attrNameLst>
                                      </p:cBhvr>
                                      <p:to>
                                        <p:strVal val="visible"/>
                                      </p:to>
                                    </p:set>
                                    <p:animEffect transition="in" filter="dissolve">
                                      <p:cBhvr>
                                        <p:cTn id="12" dur="500"/>
                                        <p:tgtEl>
                                          <p:spTgt spid="237571">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37573"/>
                                        </p:tgtEl>
                                        <p:attrNameLst>
                                          <p:attrName>style.visibility</p:attrName>
                                        </p:attrNameLst>
                                      </p:cBhvr>
                                      <p:to>
                                        <p:strVal val="visible"/>
                                      </p:to>
                                    </p:set>
                                    <p:animEffect transition="in" filter="dissolve">
                                      <p:cBhvr>
                                        <p:cTn id="15" dur="500"/>
                                        <p:tgtEl>
                                          <p:spTgt spid="237573"/>
                                        </p:tgtEl>
                                      </p:cBhvr>
                                    </p:animEffect>
                                  </p:childTnLst>
                                </p:cTn>
                              </p:par>
                              <p:par>
                                <p:cTn id="16" presetID="9" presetClass="entr" presetSubtype="0" fill="hold" nodeType="withEffect">
                                  <p:stCondLst>
                                    <p:cond delay="0"/>
                                  </p:stCondLst>
                                  <p:childTnLst>
                                    <p:set>
                                      <p:cBhvr>
                                        <p:cTn id="17" dur="1" fill="hold">
                                          <p:stCondLst>
                                            <p:cond delay="0"/>
                                          </p:stCondLst>
                                        </p:cTn>
                                        <p:tgtEl>
                                          <p:spTgt spid="237575"/>
                                        </p:tgtEl>
                                        <p:attrNameLst>
                                          <p:attrName>style.visibility</p:attrName>
                                        </p:attrNameLst>
                                      </p:cBhvr>
                                      <p:to>
                                        <p:strVal val="visible"/>
                                      </p:to>
                                    </p:set>
                                    <p:animEffect transition="in" filter="dissolve">
                                      <p:cBhvr>
                                        <p:cTn id="18" dur="500"/>
                                        <p:tgtEl>
                                          <p:spTgt spid="23757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37577"/>
                                        </p:tgtEl>
                                        <p:attrNameLst>
                                          <p:attrName>style.visibility</p:attrName>
                                        </p:attrNameLst>
                                      </p:cBhvr>
                                      <p:to>
                                        <p:strVal val="visible"/>
                                      </p:to>
                                    </p:set>
                                    <p:animEffect transition="in" filter="dissolve">
                                      <p:cBhvr>
                                        <p:cTn id="23" dur="500"/>
                                        <p:tgtEl>
                                          <p:spTgt spid="23757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37579"/>
                                        </p:tgtEl>
                                        <p:attrNameLst>
                                          <p:attrName>style.visibility</p:attrName>
                                        </p:attrNameLst>
                                      </p:cBhvr>
                                      <p:to>
                                        <p:strVal val="visible"/>
                                      </p:to>
                                    </p:set>
                                    <p:animEffect transition="in" filter="dissolve">
                                      <p:cBhvr>
                                        <p:cTn id="28" dur="500"/>
                                        <p:tgtEl>
                                          <p:spTgt spid="23757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7581"/>
                                        </p:tgtEl>
                                        <p:attrNameLst>
                                          <p:attrName>style.visibility</p:attrName>
                                        </p:attrNameLst>
                                      </p:cBhvr>
                                      <p:to>
                                        <p:strVal val="visible"/>
                                      </p:to>
                                    </p:set>
                                    <p:animEffect transition="in" filter="dissolve">
                                      <p:cBhvr>
                                        <p:cTn id="33" dur="500"/>
                                        <p:tgtEl>
                                          <p:spTgt spid="237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2"/>
          <p:cNvSpPr>
            <a:spLocks noGrp="1" noChangeArrowheads="1"/>
          </p:cNvSpPr>
          <p:nvPr>
            <p:ph type="title"/>
          </p:nvPr>
        </p:nvSpPr>
        <p:spPr/>
        <p:txBody>
          <a:bodyPr/>
          <a:lstStyle/>
          <a:p>
            <a:pPr eaLnBrk="1" hangingPunct="1"/>
            <a:r>
              <a:rPr lang="en-US" altLang="zh-CN" smtClean="0"/>
              <a:t>2.1.4 </a:t>
            </a:r>
            <a:r>
              <a:rPr lang="zh-CN" altLang="en-US" smtClean="0"/>
              <a:t>谐振曲线和通频带（续</a:t>
            </a:r>
            <a:r>
              <a:rPr lang="en-US" altLang="zh-CN" smtClean="0"/>
              <a:t>1</a:t>
            </a:r>
            <a:r>
              <a:rPr lang="zh-CN" altLang="en-US" smtClean="0"/>
              <a:t>）</a:t>
            </a:r>
          </a:p>
        </p:txBody>
      </p:sp>
      <p:sp>
        <p:nvSpPr>
          <p:cNvPr id="240643" name="Rectangle 3"/>
          <p:cNvSpPr>
            <a:spLocks noGrp="1" noChangeArrowheads="1"/>
          </p:cNvSpPr>
          <p:nvPr>
            <p:ph type="body" idx="1"/>
          </p:nvPr>
        </p:nvSpPr>
        <p:spPr/>
        <p:txBody>
          <a:bodyPr/>
          <a:lstStyle/>
          <a:p>
            <a:pPr eaLnBrk="1" hangingPunct="1">
              <a:buFont typeface="Wingdings" pitchFamily="2" charset="2"/>
              <a:buNone/>
            </a:pPr>
            <a:r>
              <a:rPr lang="zh-CN" altLang="en-US" smtClean="0"/>
              <a:t> 	令                  ，称其为</a:t>
            </a:r>
            <a:r>
              <a:rPr lang="zh-CN" altLang="en-US" smtClean="0">
                <a:solidFill>
                  <a:srgbClr val="006600"/>
                </a:solidFill>
              </a:rPr>
              <a:t>失谐量</a:t>
            </a:r>
            <a:r>
              <a:rPr lang="zh-CN" altLang="en-US" smtClean="0"/>
              <a:t>，表示外加电压频率     偏离谐振的程度；</a:t>
            </a:r>
          </a:p>
          <a:p>
            <a:pPr eaLnBrk="1" hangingPunct="1">
              <a:buFont typeface="Wingdings" pitchFamily="2" charset="2"/>
              <a:buNone/>
            </a:pPr>
            <a:r>
              <a:rPr lang="zh-CN" altLang="en-US" smtClean="0"/>
              <a:t>	再定义</a:t>
            </a:r>
            <a:r>
              <a:rPr lang="zh-CN" altLang="en-US" smtClean="0">
                <a:solidFill>
                  <a:srgbClr val="006600"/>
                </a:solidFill>
              </a:rPr>
              <a:t>广义（或一般）失谐量</a:t>
            </a:r>
          </a:p>
          <a:p>
            <a:pPr eaLnBrk="1" hangingPunct="1">
              <a:buFont typeface="Wingdings" pitchFamily="2" charset="2"/>
              <a:buNone/>
            </a:pPr>
            <a:r>
              <a:rPr lang="zh-CN" altLang="en-US" smtClean="0"/>
              <a:t>	当失谐不大时，即          时，有</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则</a:t>
            </a:r>
          </a:p>
          <a:p>
            <a:pPr eaLnBrk="1" hangingPunct="1">
              <a:buFont typeface="Wingdings" pitchFamily="2" charset="2"/>
              <a:buNone/>
            </a:pPr>
            <a:r>
              <a:rPr lang="zh-CN" altLang="en-US" smtClean="0"/>
              <a:t>	其模值为</a:t>
            </a:r>
          </a:p>
        </p:txBody>
      </p:sp>
      <p:sp>
        <p:nvSpPr>
          <p:cNvPr id="9227"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9218" name="Object 4"/>
          <p:cNvGraphicFramePr>
            <a:graphicFrameLocks noChangeAspect="1"/>
          </p:cNvGraphicFramePr>
          <p:nvPr/>
        </p:nvGraphicFramePr>
        <p:xfrm>
          <a:off x="1403350" y="1196975"/>
          <a:ext cx="1584325" cy="436563"/>
        </p:xfrm>
        <a:graphic>
          <a:graphicData uri="http://schemas.openxmlformats.org/presentationml/2006/ole">
            <p:oleObj spid="_x0000_s9218" name="Equation" r:id="rId4" imgW="825500" imgH="228600" progId="Equation.DSMT4">
              <p:embed/>
            </p:oleObj>
          </a:graphicData>
        </a:graphic>
      </p:graphicFrame>
      <p:sp>
        <p:nvSpPr>
          <p:cNvPr id="9228" name="Rectangle 7"/>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9219" name="Object 6"/>
          <p:cNvGraphicFramePr>
            <a:graphicFrameLocks noChangeAspect="1"/>
          </p:cNvGraphicFramePr>
          <p:nvPr/>
        </p:nvGraphicFramePr>
        <p:xfrm>
          <a:off x="7885113" y="1341438"/>
          <a:ext cx="288925" cy="271462"/>
        </p:xfrm>
        <a:graphic>
          <a:graphicData uri="http://schemas.openxmlformats.org/presentationml/2006/ole">
            <p:oleObj spid="_x0000_s9219" name="Equation" r:id="rId5" imgW="152334" imgH="139639" progId="Equation.DSMT4">
              <p:embed/>
            </p:oleObj>
          </a:graphicData>
        </a:graphic>
      </p:graphicFrame>
      <p:sp>
        <p:nvSpPr>
          <p:cNvPr id="9229" name="Rectangle 9"/>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sp>
        <p:nvSpPr>
          <p:cNvPr id="9230" name="Rectangle 11"/>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0650" name="Object 10"/>
          <p:cNvGraphicFramePr>
            <a:graphicFrameLocks noChangeAspect="1"/>
          </p:cNvGraphicFramePr>
          <p:nvPr/>
        </p:nvGraphicFramePr>
        <p:xfrm>
          <a:off x="5151438" y="1700213"/>
          <a:ext cx="3021012" cy="908050"/>
        </p:xfrm>
        <a:graphic>
          <a:graphicData uri="http://schemas.openxmlformats.org/presentationml/2006/ole">
            <p:oleObj spid="_x0000_s9220" name="Equation" r:id="rId6" imgW="2044440" imgH="609480" progId="Equation.DSMT4">
              <p:embed/>
            </p:oleObj>
          </a:graphicData>
        </a:graphic>
      </p:graphicFrame>
      <p:graphicFrame>
        <p:nvGraphicFramePr>
          <p:cNvPr id="240652" name="Object 12"/>
          <p:cNvGraphicFramePr>
            <a:graphicFrameLocks noChangeAspect="1"/>
          </p:cNvGraphicFramePr>
          <p:nvPr/>
        </p:nvGraphicFramePr>
        <p:xfrm>
          <a:off x="3563938" y="2492375"/>
          <a:ext cx="852487" cy="436563"/>
        </p:xfrm>
        <a:graphic>
          <a:graphicData uri="http://schemas.openxmlformats.org/presentationml/2006/ole">
            <p:oleObj spid="_x0000_s9221" name="Equation" r:id="rId7" imgW="444240" imgH="228600" progId="Equation.DSMT4">
              <p:embed/>
            </p:oleObj>
          </a:graphicData>
        </a:graphic>
      </p:graphicFrame>
      <p:sp>
        <p:nvSpPr>
          <p:cNvPr id="9231" name="Rectangle 14"/>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0653" name="Object 13"/>
          <p:cNvGraphicFramePr>
            <a:graphicFrameLocks noChangeAspect="1"/>
          </p:cNvGraphicFramePr>
          <p:nvPr/>
        </p:nvGraphicFramePr>
        <p:xfrm>
          <a:off x="3217863" y="2884488"/>
          <a:ext cx="2506662" cy="688975"/>
        </p:xfrm>
        <a:graphic>
          <a:graphicData uri="http://schemas.openxmlformats.org/presentationml/2006/ole">
            <p:oleObj spid="_x0000_s9222" name="Equation" r:id="rId8" imgW="1587240" imgH="431640" progId="Equation.DSMT4">
              <p:embed/>
            </p:oleObj>
          </a:graphicData>
        </a:graphic>
      </p:graphicFrame>
      <p:sp>
        <p:nvSpPr>
          <p:cNvPr id="9232" name="Rectangle 16"/>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0655" name="Object 15"/>
          <p:cNvGraphicFramePr>
            <a:graphicFrameLocks noChangeAspect="1"/>
          </p:cNvGraphicFramePr>
          <p:nvPr/>
        </p:nvGraphicFramePr>
        <p:xfrm>
          <a:off x="3132138" y="3573463"/>
          <a:ext cx="1223962" cy="735012"/>
        </p:xfrm>
        <a:graphic>
          <a:graphicData uri="http://schemas.openxmlformats.org/presentationml/2006/ole">
            <p:oleObj spid="_x0000_s9223" name="Equation" r:id="rId9" imgW="762000" imgH="457200" progId="Equation.DSMT4">
              <p:embed/>
            </p:oleObj>
          </a:graphicData>
        </a:graphic>
      </p:graphicFrame>
      <p:graphicFrame>
        <p:nvGraphicFramePr>
          <p:cNvPr id="240657" name="Object 17"/>
          <p:cNvGraphicFramePr>
            <a:graphicFrameLocks noChangeAspect="1"/>
          </p:cNvGraphicFramePr>
          <p:nvPr/>
        </p:nvGraphicFramePr>
        <p:xfrm>
          <a:off x="1800225" y="4656138"/>
          <a:ext cx="5580063" cy="1236662"/>
        </p:xfrm>
        <a:graphic>
          <a:graphicData uri="http://schemas.openxmlformats.org/presentationml/2006/ole">
            <p:oleObj spid="_x0000_s9224" name="Equation" r:id="rId10" imgW="3377880" imgH="74916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dissolve">
                                      <p:cBhvr>
                                        <p:cTn id="7" dur="500"/>
                                        <p:tgtEl>
                                          <p:spTgt spid="240643">
                                            <p:txEl>
                                              <p:pRg st="1" end="1"/>
                                            </p:txEl>
                                          </p:spTgt>
                                        </p:tgtEl>
                                      </p:cBhvr>
                                    </p:animEffect>
                                  </p:childTnLst>
                                </p:cTn>
                              </p:par>
                            </p:childTnLst>
                          </p:cTn>
                        </p:par>
                        <p:par>
                          <p:cTn id="8" fill="hold">
                            <p:stCondLst>
                              <p:cond delay="1500"/>
                            </p:stCondLst>
                            <p:childTnLst>
                              <p:par>
                                <p:cTn id="9" presetID="9" presetClass="entr" presetSubtype="0" fill="hold" nodeType="afterEffect">
                                  <p:stCondLst>
                                    <p:cond delay="0"/>
                                  </p:stCondLst>
                                  <p:childTnLst>
                                    <p:set>
                                      <p:cBhvr>
                                        <p:cTn id="10" dur="1" fill="hold">
                                          <p:stCondLst>
                                            <p:cond delay="0"/>
                                          </p:stCondLst>
                                        </p:cTn>
                                        <p:tgtEl>
                                          <p:spTgt spid="240650"/>
                                        </p:tgtEl>
                                        <p:attrNameLst>
                                          <p:attrName>style.visibility</p:attrName>
                                        </p:attrNameLst>
                                      </p:cBhvr>
                                      <p:to>
                                        <p:strVal val="visible"/>
                                      </p:to>
                                    </p:set>
                                    <p:animEffect transition="in" filter="dissolve">
                                      <p:cBhvr>
                                        <p:cTn id="11" dur="500"/>
                                        <p:tgtEl>
                                          <p:spTgt spid="24065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iterate type="wd">
                                    <p:tmPct val="25000"/>
                                  </p:iterate>
                                  <p:childTnLst>
                                    <p:set>
                                      <p:cBhvr>
                                        <p:cTn id="15" dur="1" fill="hold">
                                          <p:stCondLst>
                                            <p:cond delay="0"/>
                                          </p:stCondLst>
                                        </p:cTn>
                                        <p:tgtEl>
                                          <p:spTgt spid="240643">
                                            <p:txEl>
                                              <p:pRg st="2" end="2"/>
                                            </p:txEl>
                                          </p:spTgt>
                                        </p:tgtEl>
                                        <p:attrNameLst>
                                          <p:attrName>style.visibility</p:attrName>
                                        </p:attrNameLst>
                                      </p:cBhvr>
                                      <p:to>
                                        <p:strVal val="visible"/>
                                      </p:to>
                                    </p:set>
                                    <p:animEffect transition="in" filter="dissolve">
                                      <p:cBhvr>
                                        <p:cTn id="16" dur="500"/>
                                        <p:tgtEl>
                                          <p:spTgt spid="240643">
                                            <p:txEl>
                                              <p:pRg st="2" end="2"/>
                                            </p:txEl>
                                          </p:spTgt>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240652"/>
                                        </p:tgtEl>
                                        <p:attrNameLst>
                                          <p:attrName>style.visibility</p:attrName>
                                        </p:attrNameLst>
                                      </p:cBhvr>
                                      <p:to>
                                        <p:strVal val="visible"/>
                                      </p:to>
                                    </p:set>
                                    <p:animEffect transition="in" filter="dissolve">
                                      <p:cBhvr>
                                        <p:cTn id="20" dur="500"/>
                                        <p:tgtEl>
                                          <p:spTgt spid="240652"/>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240653"/>
                                        </p:tgtEl>
                                        <p:attrNameLst>
                                          <p:attrName>style.visibility</p:attrName>
                                        </p:attrNameLst>
                                      </p:cBhvr>
                                      <p:to>
                                        <p:strVal val="visible"/>
                                      </p:to>
                                    </p:set>
                                    <p:animEffect transition="in" filter="dissolve">
                                      <p:cBhvr>
                                        <p:cTn id="24" dur="500"/>
                                        <p:tgtEl>
                                          <p:spTgt spid="24065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40643">
                                            <p:txEl>
                                              <p:pRg st="5" end="5"/>
                                            </p:txEl>
                                          </p:spTgt>
                                        </p:tgtEl>
                                        <p:attrNameLst>
                                          <p:attrName>style.visibility</p:attrName>
                                        </p:attrNameLst>
                                      </p:cBhvr>
                                      <p:to>
                                        <p:strVal val="visible"/>
                                      </p:to>
                                    </p:set>
                                    <p:animEffect transition="in" filter="dissolve">
                                      <p:cBhvr>
                                        <p:cTn id="29" dur="500"/>
                                        <p:tgtEl>
                                          <p:spTgt spid="240643">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40655"/>
                                        </p:tgtEl>
                                        <p:attrNameLst>
                                          <p:attrName>style.visibility</p:attrName>
                                        </p:attrNameLst>
                                      </p:cBhvr>
                                      <p:to>
                                        <p:strVal val="visible"/>
                                      </p:to>
                                    </p:set>
                                    <p:animEffect transition="in" filter="dissolve">
                                      <p:cBhvr>
                                        <p:cTn id="33" dur="500"/>
                                        <p:tgtEl>
                                          <p:spTgt spid="24065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iterate type="wd">
                                    <p:tmPct val="25000"/>
                                  </p:iterate>
                                  <p:childTnLst>
                                    <p:set>
                                      <p:cBhvr>
                                        <p:cTn id="37" dur="1" fill="hold">
                                          <p:stCondLst>
                                            <p:cond delay="0"/>
                                          </p:stCondLst>
                                        </p:cTn>
                                        <p:tgtEl>
                                          <p:spTgt spid="240643">
                                            <p:txEl>
                                              <p:pRg st="6" end="6"/>
                                            </p:txEl>
                                          </p:spTgt>
                                        </p:tgtEl>
                                        <p:attrNameLst>
                                          <p:attrName>style.visibility</p:attrName>
                                        </p:attrNameLst>
                                      </p:cBhvr>
                                      <p:to>
                                        <p:strVal val="visible"/>
                                      </p:to>
                                    </p:set>
                                    <p:animEffect transition="in" filter="dissolve">
                                      <p:cBhvr>
                                        <p:cTn id="38" dur="500"/>
                                        <p:tgtEl>
                                          <p:spTgt spid="240643">
                                            <p:txEl>
                                              <p:pRg st="6" end="6"/>
                                            </p:txEl>
                                          </p:spTgt>
                                        </p:tgtEl>
                                      </p:cBhvr>
                                    </p:animEffect>
                                  </p:childTnLst>
                                </p:cTn>
                              </p:par>
                            </p:childTnLst>
                          </p:cTn>
                        </p:par>
                        <p:par>
                          <p:cTn id="39" fill="hold">
                            <p:stCondLst>
                              <p:cond delay="875"/>
                            </p:stCondLst>
                            <p:childTnLst>
                              <p:par>
                                <p:cTn id="40" presetID="9" presetClass="entr" presetSubtype="0" fill="hold" nodeType="afterEffect">
                                  <p:stCondLst>
                                    <p:cond delay="0"/>
                                  </p:stCondLst>
                                  <p:childTnLst>
                                    <p:set>
                                      <p:cBhvr>
                                        <p:cTn id="41" dur="1" fill="hold">
                                          <p:stCondLst>
                                            <p:cond delay="0"/>
                                          </p:stCondLst>
                                        </p:cTn>
                                        <p:tgtEl>
                                          <p:spTgt spid="240657"/>
                                        </p:tgtEl>
                                        <p:attrNameLst>
                                          <p:attrName>style.visibility</p:attrName>
                                        </p:attrNameLst>
                                      </p:cBhvr>
                                      <p:to>
                                        <p:strVal val="visible"/>
                                      </p:to>
                                    </p:set>
                                    <p:animEffect transition="in" filter="dissolve">
                                      <p:cBhvr>
                                        <p:cTn id="42" dur="500"/>
                                        <p:tgtEl>
                                          <p:spTgt spid="240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zh-CN" smtClean="0"/>
              <a:t>2.1.4 </a:t>
            </a:r>
            <a:r>
              <a:rPr lang="zh-CN" altLang="en-US" smtClean="0"/>
              <a:t>谐振曲线和通频带（续</a:t>
            </a:r>
            <a:r>
              <a:rPr lang="en-US" altLang="zh-CN" smtClean="0"/>
              <a:t>2</a:t>
            </a:r>
            <a:r>
              <a:rPr lang="zh-CN" altLang="en-US" smtClean="0"/>
              <a:t>）</a:t>
            </a:r>
          </a:p>
        </p:txBody>
      </p:sp>
      <p:sp>
        <p:nvSpPr>
          <p:cNvPr id="242691" name="Rectangle 3"/>
          <p:cNvSpPr>
            <a:spLocks noGrp="1" noChangeArrowheads="1"/>
          </p:cNvSpPr>
          <p:nvPr>
            <p:ph type="body" idx="1"/>
          </p:nvPr>
        </p:nvSpPr>
        <p:spPr/>
        <p:txBody>
          <a:bodyPr/>
          <a:lstStyle/>
          <a:p>
            <a:pPr eaLnBrk="1" hangingPunct="1">
              <a:buFont typeface="Wingdings" pitchFamily="2" charset="2"/>
              <a:buNone/>
            </a:pPr>
            <a:r>
              <a:rPr lang="zh-CN" altLang="en-US" smtClean="0"/>
              <a:t>	以    为纵坐标，以   为横坐标可得谐振曲线：</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由图可知回路的</a:t>
            </a:r>
            <a:r>
              <a:rPr lang="en-US" altLang="zh-CN" i="1" smtClean="0"/>
              <a:t>Q</a:t>
            </a:r>
            <a:r>
              <a:rPr lang="zh-CN" altLang="en-US" smtClean="0"/>
              <a:t>值越高选择性就越好。</a:t>
            </a:r>
          </a:p>
        </p:txBody>
      </p:sp>
      <p:graphicFrame>
        <p:nvGraphicFramePr>
          <p:cNvPr id="10242" name="Object 4"/>
          <p:cNvGraphicFramePr>
            <a:graphicFrameLocks noChangeAspect="1"/>
          </p:cNvGraphicFramePr>
          <p:nvPr/>
        </p:nvGraphicFramePr>
        <p:xfrm>
          <a:off x="1403350" y="1085850"/>
          <a:ext cx="381000" cy="614363"/>
        </p:xfrm>
        <a:graphic>
          <a:graphicData uri="http://schemas.openxmlformats.org/presentationml/2006/ole">
            <p:oleObj spid="_x0000_s10242" name="Equation" r:id="rId4" imgW="266400" imgH="431640" progId="Equation.DSMT4">
              <p:embed/>
            </p:oleObj>
          </a:graphicData>
        </a:graphic>
      </p:graphicFrame>
      <p:graphicFrame>
        <p:nvGraphicFramePr>
          <p:cNvPr id="10243" name="Object 5"/>
          <p:cNvGraphicFramePr>
            <a:graphicFrameLocks noChangeAspect="1"/>
          </p:cNvGraphicFramePr>
          <p:nvPr/>
        </p:nvGraphicFramePr>
        <p:xfrm>
          <a:off x="3563938" y="1341438"/>
          <a:ext cx="292100" cy="268287"/>
        </p:xfrm>
        <a:graphic>
          <a:graphicData uri="http://schemas.openxmlformats.org/presentationml/2006/ole">
            <p:oleObj spid="_x0000_s10243" name="Equation" r:id="rId5" imgW="152280" imgH="139680" progId="Equation.DSMT4">
              <p:embed/>
            </p:oleObj>
          </a:graphicData>
        </a:graphic>
      </p:graphicFrame>
      <p:graphicFrame>
        <p:nvGraphicFramePr>
          <p:cNvPr id="242694" name="Object 6"/>
          <p:cNvGraphicFramePr>
            <a:graphicFrameLocks noChangeAspect="1"/>
          </p:cNvGraphicFramePr>
          <p:nvPr/>
        </p:nvGraphicFramePr>
        <p:xfrm>
          <a:off x="1836738" y="1412875"/>
          <a:ext cx="5256212" cy="4149725"/>
        </p:xfrm>
        <a:graphic>
          <a:graphicData uri="http://schemas.openxmlformats.org/presentationml/2006/ole">
            <p:oleObj spid="_x0000_s10244" name="Visio" r:id="rId6" imgW="3042209" imgH="2404567" progId="Visio.Drawing.11">
              <p:embed/>
            </p:oleObj>
          </a:graphicData>
        </a:graphic>
      </p:graphicFrame>
      <p:sp>
        <p:nvSpPr>
          <p:cNvPr id="242695" name="Text Box 7"/>
          <p:cNvSpPr txBox="1">
            <a:spLocks noChangeArrowheads="1"/>
          </p:cNvSpPr>
          <p:nvPr/>
        </p:nvSpPr>
        <p:spPr bwMode="auto">
          <a:xfrm>
            <a:off x="2411413" y="5229225"/>
            <a:ext cx="3960812"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串联谐振回路的谐振曲线</a:t>
            </a:r>
            <a:endParaRPr lang="en-US" altLang="zh-CN">
              <a:solidFill>
                <a:srgbClr val="990099"/>
              </a:solidFill>
              <a:latin typeface="Arial" charset="0"/>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695"/>
                                        </p:tgtEl>
                                        <p:attrNameLst>
                                          <p:attrName>style.visibility</p:attrName>
                                        </p:attrNameLst>
                                      </p:cBhvr>
                                      <p:to>
                                        <p:strVal val="visible"/>
                                      </p:to>
                                    </p:set>
                                    <p:animEffect transition="in" filter="dissolve">
                                      <p:cBhvr>
                                        <p:cTn id="7" dur="500"/>
                                        <p:tgtEl>
                                          <p:spTgt spid="242695"/>
                                        </p:tgtEl>
                                      </p:cBhvr>
                                    </p:animEffect>
                                  </p:childTnLst>
                                </p:cTn>
                              </p:par>
                              <p:par>
                                <p:cTn id="8" presetID="9" presetClass="entr" presetSubtype="0" fill="hold" nodeType="withEffect">
                                  <p:stCondLst>
                                    <p:cond delay="0"/>
                                  </p:stCondLst>
                                  <p:childTnLst>
                                    <p:set>
                                      <p:cBhvr>
                                        <p:cTn id="9" dur="1" fill="hold">
                                          <p:stCondLst>
                                            <p:cond delay="0"/>
                                          </p:stCondLst>
                                        </p:cTn>
                                        <p:tgtEl>
                                          <p:spTgt spid="242694"/>
                                        </p:tgtEl>
                                        <p:attrNameLst>
                                          <p:attrName>style.visibility</p:attrName>
                                        </p:attrNameLst>
                                      </p:cBhvr>
                                      <p:to>
                                        <p:strVal val="visible"/>
                                      </p:to>
                                    </p:set>
                                    <p:animEffect transition="in" filter="dissolve">
                                      <p:cBhvr>
                                        <p:cTn id="10" dur="500"/>
                                        <p:tgtEl>
                                          <p:spTgt spid="24269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iterate type="wd">
                                    <p:tmPct val="25000"/>
                                  </p:iterate>
                                  <p:childTnLst>
                                    <p:set>
                                      <p:cBhvr>
                                        <p:cTn id="14" dur="1" fill="hold">
                                          <p:stCondLst>
                                            <p:cond delay="0"/>
                                          </p:stCondLst>
                                        </p:cTn>
                                        <p:tgtEl>
                                          <p:spTgt spid="242691">
                                            <p:txEl>
                                              <p:pRg st="10" end="10"/>
                                            </p:txEl>
                                          </p:spTgt>
                                        </p:tgtEl>
                                        <p:attrNameLst>
                                          <p:attrName>style.visibility</p:attrName>
                                        </p:attrNameLst>
                                      </p:cBhvr>
                                      <p:to>
                                        <p:strVal val="visible"/>
                                      </p:to>
                                    </p:set>
                                    <p:animEffect transition="in" filter="dissolve">
                                      <p:cBhvr>
                                        <p:cTn id="15" dur="500"/>
                                        <p:tgtEl>
                                          <p:spTgt spid="2426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Rectangle 2"/>
          <p:cNvSpPr>
            <a:spLocks noGrp="1" noChangeArrowheads="1"/>
          </p:cNvSpPr>
          <p:nvPr>
            <p:ph type="title"/>
          </p:nvPr>
        </p:nvSpPr>
        <p:spPr/>
        <p:txBody>
          <a:bodyPr/>
          <a:lstStyle/>
          <a:p>
            <a:pPr eaLnBrk="1" hangingPunct="1"/>
            <a:r>
              <a:rPr lang="en-US" altLang="zh-CN" smtClean="0"/>
              <a:t>2.1.4 </a:t>
            </a:r>
            <a:r>
              <a:rPr lang="zh-CN" altLang="en-US" smtClean="0"/>
              <a:t>谐振曲线和通频带（续</a:t>
            </a:r>
            <a:r>
              <a:rPr lang="en-US" altLang="zh-CN" smtClean="0"/>
              <a:t>3</a:t>
            </a:r>
            <a:r>
              <a:rPr lang="zh-CN" altLang="en-US" smtClean="0"/>
              <a:t>）</a:t>
            </a:r>
          </a:p>
        </p:txBody>
      </p:sp>
      <p:sp>
        <p:nvSpPr>
          <p:cNvPr id="243715" name="Rectangle 3"/>
          <p:cNvSpPr>
            <a:spLocks noGrp="1" noChangeArrowheads="1"/>
          </p:cNvSpPr>
          <p:nvPr>
            <p:ph type="body" idx="1"/>
          </p:nvPr>
        </p:nvSpPr>
        <p:spPr/>
        <p:txBody>
          <a:bodyPr/>
          <a:lstStyle/>
          <a:p>
            <a:pPr eaLnBrk="1" hangingPunct="1"/>
            <a:r>
              <a:rPr lang="zh-CN" altLang="en-US" smtClean="0"/>
              <a:t>通频带</a:t>
            </a:r>
          </a:p>
          <a:p>
            <a:pPr eaLnBrk="1" hangingPunct="1">
              <a:buFont typeface="Wingdings" pitchFamily="2" charset="2"/>
              <a:buNone/>
            </a:pPr>
            <a:r>
              <a:rPr lang="zh-CN" altLang="en-US" smtClean="0"/>
              <a:t>	回路外加信号电压的幅值保持不变，角频率改变为 或           ，此时回路电流均等于谐振值的       倍。</a:t>
            </a:r>
          </a:p>
          <a:p>
            <a:pPr eaLnBrk="1" hangingPunct="1">
              <a:buFont typeface="Wingdings" pitchFamily="2" charset="2"/>
              <a:buNone/>
            </a:pPr>
            <a:r>
              <a:rPr lang="zh-CN" altLang="en-US" smtClean="0"/>
              <a:t>	称           为回路的</a:t>
            </a:r>
            <a:r>
              <a:rPr lang="zh-CN" altLang="en-US" smtClean="0">
                <a:solidFill>
                  <a:srgbClr val="006600"/>
                </a:solidFill>
              </a:rPr>
              <a:t>通频带</a:t>
            </a:r>
            <a:r>
              <a:rPr lang="zh-CN" altLang="en-US" smtClean="0"/>
              <a:t>，用          或          表示。有如下公式：</a:t>
            </a:r>
          </a:p>
        </p:txBody>
      </p:sp>
      <p:sp>
        <p:nvSpPr>
          <p:cNvPr id="11280"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1266" name="Object 4"/>
          <p:cNvGraphicFramePr>
            <a:graphicFrameLocks noChangeAspect="1"/>
          </p:cNvGraphicFramePr>
          <p:nvPr/>
        </p:nvGraphicFramePr>
        <p:xfrm>
          <a:off x="7885113" y="1700213"/>
          <a:ext cx="863600" cy="414337"/>
        </p:xfrm>
        <a:graphic>
          <a:graphicData uri="http://schemas.openxmlformats.org/presentationml/2006/ole">
            <p:oleObj spid="_x0000_s11266" name="Equation" r:id="rId4" imgW="457002" imgH="215806" progId="Equation.DSMT4">
              <p:embed/>
            </p:oleObj>
          </a:graphicData>
        </a:graphic>
      </p:graphicFrame>
      <p:graphicFrame>
        <p:nvGraphicFramePr>
          <p:cNvPr id="11267" name="Object 6"/>
          <p:cNvGraphicFramePr>
            <a:graphicFrameLocks noChangeAspect="1"/>
          </p:cNvGraphicFramePr>
          <p:nvPr/>
        </p:nvGraphicFramePr>
        <p:xfrm>
          <a:off x="1487488" y="2047875"/>
          <a:ext cx="839787" cy="439738"/>
        </p:xfrm>
        <a:graphic>
          <a:graphicData uri="http://schemas.openxmlformats.org/presentationml/2006/ole">
            <p:oleObj spid="_x0000_s11267" name="Equation" r:id="rId5" imgW="444240" imgH="228600" progId="Equation.DSMT4">
              <p:embed/>
            </p:oleObj>
          </a:graphicData>
        </a:graphic>
      </p:graphicFrame>
      <p:sp>
        <p:nvSpPr>
          <p:cNvPr id="11281" name="Rectangle 8"/>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1268" name="Object 7"/>
          <p:cNvGraphicFramePr>
            <a:graphicFrameLocks noChangeAspect="1"/>
          </p:cNvGraphicFramePr>
          <p:nvPr/>
        </p:nvGraphicFramePr>
        <p:xfrm>
          <a:off x="6661150" y="2060575"/>
          <a:ext cx="574675" cy="387350"/>
        </p:xfrm>
        <a:graphic>
          <a:graphicData uri="http://schemas.openxmlformats.org/presentationml/2006/ole">
            <p:oleObj spid="_x0000_s11268" name="Equation" r:id="rId6" imgW="355446" imgH="241195" progId="Equation.DSMT4">
              <p:embed/>
            </p:oleObj>
          </a:graphicData>
        </a:graphic>
      </p:graphicFrame>
      <p:sp>
        <p:nvSpPr>
          <p:cNvPr id="11282" name="Rectangle 10"/>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3721" name="Object 9"/>
          <p:cNvGraphicFramePr>
            <a:graphicFrameLocks noChangeAspect="1"/>
          </p:cNvGraphicFramePr>
          <p:nvPr/>
        </p:nvGraphicFramePr>
        <p:xfrm>
          <a:off x="1403350" y="2420938"/>
          <a:ext cx="1008063" cy="439737"/>
        </p:xfrm>
        <a:graphic>
          <a:graphicData uri="http://schemas.openxmlformats.org/presentationml/2006/ole">
            <p:oleObj spid="_x0000_s11269" name="Equation" r:id="rId7" imgW="507780" imgH="215806" progId="Equation.DSMT4">
              <p:embed/>
            </p:oleObj>
          </a:graphicData>
        </a:graphic>
      </p:graphicFrame>
      <p:sp>
        <p:nvSpPr>
          <p:cNvPr id="11283" name="Rectangle 12"/>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3723" name="Object 11"/>
          <p:cNvGraphicFramePr>
            <a:graphicFrameLocks noChangeAspect="1"/>
          </p:cNvGraphicFramePr>
          <p:nvPr/>
        </p:nvGraphicFramePr>
        <p:xfrm>
          <a:off x="5100638" y="2492375"/>
          <a:ext cx="815975" cy="434975"/>
        </p:xfrm>
        <a:graphic>
          <a:graphicData uri="http://schemas.openxmlformats.org/presentationml/2006/ole">
            <p:oleObj spid="_x0000_s11270" name="Equation" r:id="rId8" imgW="431640" imgH="228600" progId="Equation.DSMT4">
              <p:embed/>
            </p:oleObj>
          </a:graphicData>
        </a:graphic>
      </p:graphicFrame>
      <p:graphicFrame>
        <p:nvGraphicFramePr>
          <p:cNvPr id="243725" name="Object 13"/>
          <p:cNvGraphicFramePr>
            <a:graphicFrameLocks noChangeAspect="1"/>
          </p:cNvGraphicFramePr>
          <p:nvPr/>
        </p:nvGraphicFramePr>
        <p:xfrm>
          <a:off x="6300788" y="2492375"/>
          <a:ext cx="719137" cy="434975"/>
        </p:xfrm>
        <a:graphic>
          <a:graphicData uri="http://schemas.openxmlformats.org/presentationml/2006/ole">
            <p:oleObj spid="_x0000_s11271" name="Equation" r:id="rId9" imgW="380880" imgH="228600" progId="Equation.DSMT4">
              <p:embed/>
            </p:oleObj>
          </a:graphicData>
        </a:graphic>
      </p:graphicFrame>
      <p:sp>
        <p:nvSpPr>
          <p:cNvPr id="11284" name="Rectangle 1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3726" name="Object 14"/>
          <p:cNvGraphicFramePr>
            <a:graphicFrameLocks noChangeAspect="1"/>
          </p:cNvGraphicFramePr>
          <p:nvPr/>
        </p:nvGraphicFramePr>
        <p:xfrm>
          <a:off x="2411413" y="3141663"/>
          <a:ext cx="1512887" cy="782637"/>
        </p:xfrm>
        <a:graphic>
          <a:graphicData uri="http://schemas.openxmlformats.org/presentationml/2006/ole">
            <p:oleObj spid="_x0000_s11272" name="Equation" r:id="rId10" imgW="825500" imgH="431800" progId="Equation.DSMT4">
              <p:embed/>
            </p:oleObj>
          </a:graphicData>
        </a:graphic>
      </p:graphicFrame>
      <p:graphicFrame>
        <p:nvGraphicFramePr>
          <p:cNvPr id="243728" name="Object 16"/>
          <p:cNvGraphicFramePr>
            <a:graphicFrameLocks noChangeAspect="1"/>
          </p:cNvGraphicFramePr>
          <p:nvPr/>
        </p:nvGraphicFramePr>
        <p:xfrm>
          <a:off x="2547938" y="4037013"/>
          <a:ext cx="1303337" cy="760412"/>
        </p:xfrm>
        <a:graphic>
          <a:graphicData uri="http://schemas.openxmlformats.org/presentationml/2006/ole">
            <p:oleObj spid="_x0000_s11273" name="Equation" r:id="rId11" imgW="711000" imgH="419040" progId="Equation.DSMT4">
              <p:embed/>
            </p:oleObj>
          </a:graphicData>
        </a:graphic>
      </p:graphicFrame>
      <p:graphicFrame>
        <p:nvGraphicFramePr>
          <p:cNvPr id="11274" name="Object 17"/>
          <p:cNvGraphicFramePr>
            <a:graphicFrameLocks noChangeAspect="1"/>
          </p:cNvGraphicFramePr>
          <p:nvPr/>
        </p:nvGraphicFramePr>
        <p:xfrm>
          <a:off x="4716463" y="2924175"/>
          <a:ext cx="4105275" cy="3241675"/>
        </p:xfrm>
        <a:graphic>
          <a:graphicData uri="http://schemas.openxmlformats.org/presentationml/2006/ole">
            <p:oleObj spid="_x0000_s11274" name="Visio" r:id="rId12" imgW="3042209" imgH="2404567" progId="Visio.Drawing.11">
              <p:embed/>
            </p:oleObj>
          </a:graphicData>
        </a:graphic>
      </p:graphicFrame>
      <p:pic>
        <p:nvPicPr>
          <p:cNvPr id="243737" name="Picture 25"/>
          <p:cNvPicPr preferRelativeResize="0">
            <a:picLocks noChangeAspect="1" noChangeArrowheads="1"/>
          </p:cNvPicPr>
          <p:nvPr/>
        </p:nvPicPr>
        <p:blipFill>
          <a:blip r:embed="rId13" cstate="print"/>
          <a:srcRect/>
          <a:stretch>
            <a:fillRect/>
          </a:stretch>
        </p:blipFill>
        <p:spPr bwMode="auto">
          <a:xfrm>
            <a:off x="4002088" y="5056188"/>
            <a:ext cx="714375" cy="1181100"/>
          </a:xfrm>
          <a:prstGeom prst="rect">
            <a:avLst/>
          </a:prstGeom>
          <a:noFill/>
          <a:ln w="38100" algn="ctr">
            <a:noFill/>
            <a:miter lim="800000"/>
            <a:headEnd/>
            <a:tailEnd/>
          </a:ln>
        </p:spPr>
      </p:pic>
      <p:grpSp>
        <p:nvGrpSpPr>
          <p:cNvPr id="2" name="Group 27"/>
          <p:cNvGrpSpPr>
            <a:grpSpLocks/>
          </p:cNvGrpSpPr>
          <p:nvPr/>
        </p:nvGrpSpPr>
        <p:grpSpPr bwMode="auto">
          <a:xfrm>
            <a:off x="3851275" y="3500438"/>
            <a:ext cx="720725" cy="2736850"/>
            <a:chOff x="2426" y="2205"/>
            <a:chExt cx="454" cy="1724"/>
          </a:xfrm>
        </p:grpSpPr>
        <p:sp>
          <p:nvSpPr>
            <p:cNvPr id="11290" name="AutoShape 21"/>
            <p:cNvSpPr>
              <a:spLocks/>
            </p:cNvSpPr>
            <p:nvPr/>
          </p:nvSpPr>
          <p:spPr bwMode="auto">
            <a:xfrm>
              <a:off x="2426" y="3203"/>
              <a:ext cx="91" cy="726"/>
            </a:xfrm>
            <a:prstGeom prst="rightBrace">
              <a:avLst>
                <a:gd name="adj1" fmla="val 66484"/>
                <a:gd name="adj2" fmla="val 50000"/>
              </a:avLst>
            </a:prstGeom>
            <a:noFill/>
            <a:ln w="38100">
              <a:solidFill>
                <a:schemeClr val="hlink"/>
              </a:solidFill>
              <a:round/>
              <a:headEnd/>
              <a:tailEnd/>
            </a:ln>
          </p:spPr>
          <p:txBody>
            <a:bodyPr wrap="none" anchor="ctr"/>
            <a:lstStyle/>
            <a:p>
              <a:endParaRPr lang="zh-CN" altLang="en-US"/>
            </a:p>
          </p:txBody>
        </p:sp>
        <p:sp>
          <p:nvSpPr>
            <p:cNvPr id="11291" name="AutoShape 23"/>
            <p:cNvSpPr>
              <a:spLocks noChangeArrowheads="1"/>
            </p:cNvSpPr>
            <p:nvPr/>
          </p:nvSpPr>
          <p:spPr bwMode="auto">
            <a:xfrm rot="-5400000">
              <a:off x="1972" y="2841"/>
              <a:ext cx="1543" cy="272"/>
            </a:xfrm>
            <a:prstGeom prst="curvedUpArrow">
              <a:avLst>
                <a:gd name="adj1" fmla="val 113456"/>
                <a:gd name="adj2" fmla="val 226912"/>
                <a:gd name="adj3" fmla="val 33333"/>
              </a:avLst>
            </a:prstGeom>
            <a:solidFill>
              <a:schemeClr val="accent1"/>
            </a:solidFill>
            <a:ln w="38100">
              <a:solidFill>
                <a:schemeClr val="tx1"/>
              </a:solidFill>
              <a:miter lim="800000"/>
              <a:headEnd/>
              <a:tailEnd/>
            </a:ln>
          </p:spPr>
          <p:txBody>
            <a:bodyPr wrap="none" anchor="ctr"/>
            <a:lstStyle/>
            <a:p>
              <a:endParaRPr lang="zh-CN" altLang="en-US"/>
            </a:p>
          </p:txBody>
        </p:sp>
      </p:grpSp>
      <p:grpSp>
        <p:nvGrpSpPr>
          <p:cNvPr id="3" name="Group 30"/>
          <p:cNvGrpSpPr>
            <a:grpSpLocks/>
          </p:cNvGrpSpPr>
          <p:nvPr/>
        </p:nvGrpSpPr>
        <p:grpSpPr bwMode="auto">
          <a:xfrm>
            <a:off x="1073150" y="4797425"/>
            <a:ext cx="2706688" cy="1584325"/>
            <a:chOff x="676" y="3022"/>
            <a:chExt cx="1705" cy="998"/>
          </a:xfrm>
        </p:grpSpPr>
        <p:graphicFrame>
          <p:nvGraphicFramePr>
            <p:cNvPr id="11275" name="Object 18"/>
            <p:cNvGraphicFramePr>
              <a:graphicFrameLocks noChangeAspect="1"/>
            </p:cNvGraphicFramePr>
            <p:nvPr/>
          </p:nvGraphicFramePr>
          <p:xfrm>
            <a:off x="713" y="3022"/>
            <a:ext cx="1668" cy="422"/>
          </p:xfrm>
          <a:graphic>
            <a:graphicData uri="http://schemas.openxmlformats.org/presentationml/2006/ole">
              <p:oleObj spid="_x0000_s11275" name="Equation" r:id="rId14" imgW="1854000" imgH="469800" progId="Equation.DSMT4">
                <p:embed/>
              </p:oleObj>
            </a:graphicData>
          </a:graphic>
        </p:graphicFrame>
        <p:graphicFrame>
          <p:nvGraphicFramePr>
            <p:cNvPr id="11276" name="Object 20"/>
            <p:cNvGraphicFramePr>
              <a:graphicFrameLocks noChangeAspect="1"/>
            </p:cNvGraphicFramePr>
            <p:nvPr/>
          </p:nvGraphicFramePr>
          <p:xfrm>
            <a:off x="676" y="3404"/>
            <a:ext cx="1579" cy="434"/>
          </p:xfrm>
          <a:graphic>
            <a:graphicData uri="http://schemas.openxmlformats.org/presentationml/2006/ole">
              <p:oleObj spid="_x0000_s11276" name="Equation" r:id="rId15" imgW="1587240" imgH="431640" progId="Equation.DSMT4">
                <p:embed/>
              </p:oleObj>
            </a:graphicData>
          </a:graphic>
        </p:graphicFrame>
        <p:sp>
          <p:nvSpPr>
            <p:cNvPr id="11289" name="Rectangle 24"/>
            <p:cNvSpPr>
              <a:spLocks noChangeArrowheads="1"/>
            </p:cNvSpPr>
            <p:nvPr/>
          </p:nvSpPr>
          <p:spPr bwMode="auto">
            <a:xfrm>
              <a:off x="1746" y="3113"/>
              <a:ext cx="454" cy="771"/>
            </a:xfrm>
            <a:prstGeom prst="rect">
              <a:avLst/>
            </a:prstGeom>
            <a:noFill/>
            <a:ln w="38100" algn="ctr">
              <a:noFill/>
              <a:miter lim="800000"/>
              <a:headEnd/>
              <a:tailEnd/>
            </a:ln>
          </p:spPr>
          <p:txBody>
            <a:bodyPr wrap="none" anchor="ctr"/>
            <a:lstStyle/>
            <a:p>
              <a:endParaRPr lang="zh-CN" altLang="en-US"/>
            </a:p>
          </p:txBody>
        </p:sp>
        <p:graphicFrame>
          <p:nvGraphicFramePr>
            <p:cNvPr id="11277" name="Object 28"/>
            <p:cNvGraphicFramePr>
              <a:graphicFrameLocks noChangeAspect="1"/>
            </p:cNvGraphicFramePr>
            <p:nvPr/>
          </p:nvGraphicFramePr>
          <p:xfrm>
            <a:off x="1796" y="3816"/>
            <a:ext cx="494" cy="204"/>
          </p:xfrm>
          <a:graphic>
            <a:graphicData uri="http://schemas.openxmlformats.org/presentationml/2006/ole">
              <p:oleObj spid="_x0000_s11277" name="Equation" r:id="rId16" imgW="495000" imgH="203040" progId="Equation.DSMT4">
                <p:embed/>
              </p:oleObj>
            </a:graphicData>
          </a:graphic>
        </p:graphicFrame>
      </p:grpSp>
      <p:sp>
        <p:nvSpPr>
          <p:cNvPr id="243743" name="Text Box 31"/>
          <p:cNvSpPr txBox="1">
            <a:spLocks noChangeArrowheads="1"/>
          </p:cNvSpPr>
          <p:nvPr/>
        </p:nvSpPr>
        <p:spPr bwMode="auto">
          <a:xfrm>
            <a:off x="4284663" y="6021388"/>
            <a:ext cx="2228850" cy="396875"/>
          </a:xfrm>
          <a:prstGeom prst="rect">
            <a:avLst/>
          </a:prstGeom>
          <a:noFill/>
          <a:ln w="38100" algn="ctr">
            <a:noFill/>
            <a:miter lim="800000"/>
            <a:headEnd/>
            <a:tailEnd/>
          </a:ln>
        </p:spPr>
        <p:txBody>
          <a:bodyPr wrap="none">
            <a:spAutoFit/>
          </a:bodyPr>
          <a:lstStyle/>
          <a:p>
            <a:r>
              <a:rPr lang="zh-CN" altLang="en-US">
                <a:solidFill>
                  <a:srgbClr val="990099"/>
                </a:solidFill>
                <a:ea typeface="幼圆" pitchFamily="49" charset="-122"/>
              </a:rPr>
              <a:t>或按书本方法推导</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43715">
                                            <p:txEl>
                                              <p:pRg st="2" end="2"/>
                                            </p:txEl>
                                          </p:spTgt>
                                        </p:tgtEl>
                                        <p:attrNameLst>
                                          <p:attrName>style.visibility</p:attrName>
                                        </p:attrNameLst>
                                      </p:cBhvr>
                                      <p:to>
                                        <p:strVal val="visible"/>
                                      </p:to>
                                    </p:set>
                                    <p:animEffect transition="in" filter="dissolve">
                                      <p:cBhvr>
                                        <p:cTn id="7" dur="500"/>
                                        <p:tgtEl>
                                          <p:spTgt spid="24371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3721"/>
                                        </p:tgtEl>
                                        <p:attrNameLst>
                                          <p:attrName>style.visibility</p:attrName>
                                        </p:attrNameLst>
                                      </p:cBhvr>
                                      <p:to>
                                        <p:strVal val="visible"/>
                                      </p:to>
                                    </p:set>
                                    <p:animEffect transition="in" filter="dissolve">
                                      <p:cBhvr>
                                        <p:cTn id="10" dur="500"/>
                                        <p:tgtEl>
                                          <p:spTgt spid="243721"/>
                                        </p:tgtEl>
                                      </p:cBhvr>
                                    </p:animEffect>
                                  </p:childTnLst>
                                </p:cTn>
                              </p:par>
                              <p:par>
                                <p:cTn id="11" presetID="9" presetClass="entr" presetSubtype="0" fill="hold" nodeType="withEffect">
                                  <p:stCondLst>
                                    <p:cond delay="0"/>
                                  </p:stCondLst>
                                  <p:childTnLst>
                                    <p:set>
                                      <p:cBhvr>
                                        <p:cTn id="12" dur="1" fill="hold">
                                          <p:stCondLst>
                                            <p:cond delay="0"/>
                                          </p:stCondLst>
                                        </p:cTn>
                                        <p:tgtEl>
                                          <p:spTgt spid="243723"/>
                                        </p:tgtEl>
                                        <p:attrNameLst>
                                          <p:attrName>style.visibility</p:attrName>
                                        </p:attrNameLst>
                                      </p:cBhvr>
                                      <p:to>
                                        <p:strVal val="visible"/>
                                      </p:to>
                                    </p:set>
                                    <p:animEffect transition="in" filter="dissolve">
                                      <p:cBhvr>
                                        <p:cTn id="13" dur="500"/>
                                        <p:tgtEl>
                                          <p:spTgt spid="243723"/>
                                        </p:tgtEl>
                                      </p:cBhvr>
                                    </p:animEffect>
                                  </p:childTnLst>
                                </p:cTn>
                              </p:par>
                              <p:par>
                                <p:cTn id="14" presetID="9" presetClass="entr" presetSubtype="0" fill="hold" nodeType="withEffect">
                                  <p:stCondLst>
                                    <p:cond delay="0"/>
                                  </p:stCondLst>
                                  <p:childTnLst>
                                    <p:set>
                                      <p:cBhvr>
                                        <p:cTn id="15" dur="1" fill="hold">
                                          <p:stCondLst>
                                            <p:cond delay="0"/>
                                          </p:stCondLst>
                                        </p:cTn>
                                        <p:tgtEl>
                                          <p:spTgt spid="243725"/>
                                        </p:tgtEl>
                                        <p:attrNameLst>
                                          <p:attrName>style.visibility</p:attrName>
                                        </p:attrNameLst>
                                      </p:cBhvr>
                                      <p:to>
                                        <p:strVal val="visible"/>
                                      </p:to>
                                    </p:set>
                                    <p:animEffect transition="in" filter="dissolve">
                                      <p:cBhvr>
                                        <p:cTn id="16" dur="500"/>
                                        <p:tgtEl>
                                          <p:spTgt spid="24372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3728"/>
                                        </p:tgtEl>
                                        <p:attrNameLst>
                                          <p:attrName>style.visibility</p:attrName>
                                        </p:attrNameLst>
                                      </p:cBhvr>
                                      <p:to>
                                        <p:strVal val="visible"/>
                                      </p:to>
                                    </p:set>
                                    <p:animEffect transition="in" filter="dissolve">
                                      <p:cBhvr>
                                        <p:cTn id="21" dur="500"/>
                                        <p:tgtEl>
                                          <p:spTgt spid="243728"/>
                                        </p:tgtEl>
                                      </p:cBhvr>
                                    </p:animEffect>
                                  </p:childTnLst>
                                </p:cTn>
                              </p:par>
                              <p:par>
                                <p:cTn id="22" presetID="9" presetClass="entr" presetSubtype="0" fill="hold" nodeType="withEffect">
                                  <p:stCondLst>
                                    <p:cond delay="0"/>
                                  </p:stCondLst>
                                  <p:childTnLst>
                                    <p:set>
                                      <p:cBhvr>
                                        <p:cTn id="23" dur="1" fill="hold">
                                          <p:stCondLst>
                                            <p:cond delay="0"/>
                                          </p:stCondLst>
                                        </p:cTn>
                                        <p:tgtEl>
                                          <p:spTgt spid="243726"/>
                                        </p:tgtEl>
                                        <p:attrNameLst>
                                          <p:attrName>style.visibility</p:attrName>
                                        </p:attrNameLst>
                                      </p:cBhvr>
                                      <p:to>
                                        <p:strVal val="visible"/>
                                      </p:to>
                                    </p:set>
                                    <p:animEffect transition="in" filter="dissolve">
                                      <p:cBhvr>
                                        <p:cTn id="24" dur="500"/>
                                        <p:tgtEl>
                                          <p:spTgt spid="2437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37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43737"/>
                                        </p:tgtEl>
                                        <p:attrNameLst>
                                          <p:attrName>style.visibility</p:attrName>
                                        </p:attrNameLst>
                                      </p:cBhvr>
                                      <p:to>
                                        <p:strVal val="hidden"/>
                                      </p:to>
                                    </p:set>
                                  </p:childTnLst>
                                </p:cTn>
                              </p:par>
                              <p:par>
                                <p:cTn id="35" presetID="1" presetClass="entr" presetSubtype="0" fill="hold" nodeType="withEffect">
                                  <p:stCondLst>
                                    <p:cond delay="50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1000"/>
                                  </p:stCondLst>
                                  <p:childTnLst>
                                    <p:set>
                                      <p:cBhvr>
                                        <p:cTn id="38" dur="1" fill="hold">
                                          <p:stCondLst>
                                            <p:cond delay="0"/>
                                          </p:stCondLst>
                                        </p:cTn>
                                        <p:tgtEl>
                                          <p:spTgt spid="243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17"/>
          <p:cNvGraphicFramePr>
            <a:graphicFrameLocks noChangeAspect="1"/>
          </p:cNvGraphicFramePr>
          <p:nvPr/>
        </p:nvGraphicFramePr>
        <p:xfrm>
          <a:off x="5207000" y="4437063"/>
          <a:ext cx="2389188" cy="2379662"/>
        </p:xfrm>
        <a:graphic>
          <a:graphicData uri="http://schemas.openxmlformats.org/presentationml/2006/ole">
            <p:oleObj spid="_x0000_s12290" name="Visio" r:id="rId4" imgW="2856960" imgH="2845800" progId="Visio.Drawing.11">
              <p:embed/>
            </p:oleObj>
          </a:graphicData>
        </a:graphic>
      </p:graphicFrame>
      <p:sp>
        <p:nvSpPr>
          <p:cNvPr id="12299" name="Rectangle 2"/>
          <p:cNvSpPr>
            <a:spLocks noGrp="1" noChangeArrowheads="1"/>
          </p:cNvSpPr>
          <p:nvPr>
            <p:ph type="title"/>
          </p:nvPr>
        </p:nvSpPr>
        <p:spPr/>
        <p:txBody>
          <a:bodyPr/>
          <a:lstStyle/>
          <a:p>
            <a:pPr eaLnBrk="1" hangingPunct="1"/>
            <a:r>
              <a:rPr lang="en-US" altLang="zh-CN" smtClean="0"/>
              <a:t>2.1.5 </a:t>
            </a:r>
            <a:r>
              <a:rPr lang="zh-CN" altLang="en-US" smtClean="0"/>
              <a:t>相频特性曲线</a:t>
            </a:r>
          </a:p>
        </p:txBody>
      </p:sp>
      <p:sp>
        <p:nvSpPr>
          <p:cNvPr id="238595" name="Rectangle 3"/>
          <p:cNvSpPr>
            <a:spLocks noGrp="1" noChangeArrowheads="1"/>
          </p:cNvSpPr>
          <p:nvPr>
            <p:ph type="body" idx="1"/>
          </p:nvPr>
        </p:nvSpPr>
        <p:spPr/>
        <p:txBody>
          <a:bodyPr/>
          <a:lstStyle/>
          <a:p>
            <a:pPr eaLnBrk="1" hangingPunct="1"/>
            <a:r>
              <a:rPr lang="zh-CN" altLang="en-US" smtClean="0"/>
              <a:t>相频特性曲线</a:t>
            </a:r>
          </a:p>
          <a:p>
            <a:pPr eaLnBrk="1" hangingPunct="1">
              <a:buFont typeface="Wingdings" pitchFamily="2" charset="2"/>
              <a:buNone/>
            </a:pPr>
            <a:r>
              <a:rPr lang="zh-CN" altLang="en-US" smtClean="0"/>
              <a:t>	指回路电流的相角    随角频率   变化的曲线。</a:t>
            </a:r>
          </a:p>
          <a:p>
            <a:pPr eaLnBrk="1" hangingPunct="1">
              <a:buFont typeface="Wingdings" pitchFamily="2" charset="2"/>
              <a:buNone/>
            </a:pPr>
            <a:r>
              <a:rPr lang="zh-CN" altLang="en-US" smtClean="0"/>
              <a:t>	根据</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p>
          <a:p>
            <a:pPr eaLnBrk="1" hangingPunct="1">
              <a:buFont typeface="Wingdings" pitchFamily="2" charset="2"/>
              <a:buNone/>
            </a:pPr>
            <a:r>
              <a:rPr lang="zh-CN" altLang="en-US" smtClean="0"/>
              <a:t>	若以    也即    的方向为参考方向，则   的相角为</a:t>
            </a:r>
            <a:endParaRPr lang="en-US" altLang="zh-CN" smtClean="0"/>
          </a:p>
        </p:txBody>
      </p:sp>
      <p:sp>
        <p:nvSpPr>
          <p:cNvPr id="12301"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2291" name="Object 4"/>
          <p:cNvGraphicFramePr>
            <a:graphicFrameLocks noChangeAspect="1"/>
          </p:cNvGraphicFramePr>
          <p:nvPr/>
        </p:nvGraphicFramePr>
        <p:xfrm>
          <a:off x="3582988" y="1700213"/>
          <a:ext cx="341312" cy="360362"/>
        </p:xfrm>
        <a:graphic>
          <a:graphicData uri="http://schemas.openxmlformats.org/presentationml/2006/ole">
            <p:oleObj spid="_x0000_s12291" name="Equation" r:id="rId5" imgW="152268" imgH="164957" progId="Equation.DSMT4">
              <p:embed/>
            </p:oleObj>
          </a:graphicData>
        </a:graphic>
      </p:graphicFrame>
      <p:sp>
        <p:nvSpPr>
          <p:cNvPr id="12302" name="Rectangle 7"/>
          <p:cNvSpPr>
            <a:spLocks noChangeArrowheads="1"/>
          </p:cNvSpPr>
          <p:nvPr/>
        </p:nvSpPr>
        <p:spPr bwMode="auto">
          <a:xfrm>
            <a:off x="0" y="33575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2292" name="Object 6"/>
          <p:cNvGraphicFramePr>
            <a:graphicFrameLocks noChangeAspect="1"/>
          </p:cNvGraphicFramePr>
          <p:nvPr/>
        </p:nvGraphicFramePr>
        <p:xfrm>
          <a:off x="5076825" y="1700213"/>
          <a:ext cx="360363" cy="338137"/>
        </p:xfrm>
        <a:graphic>
          <a:graphicData uri="http://schemas.openxmlformats.org/presentationml/2006/ole">
            <p:oleObj spid="_x0000_s12292" name="Equation" r:id="rId6" imgW="152334" imgH="139639" progId="Equation.DSMT4">
              <p:embed/>
            </p:oleObj>
          </a:graphicData>
        </a:graphic>
      </p:graphicFrame>
      <p:graphicFrame>
        <p:nvGraphicFramePr>
          <p:cNvPr id="238600" name="Object 8"/>
          <p:cNvGraphicFramePr>
            <a:graphicFrameLocks noChangeAspect="1"/>
          </p:cNvGraphicFramePr>
          <p:nvPr/>
        </p:nvGraphicFramePr>
        <p:xfrm>
          <a:off x="1763713" y="2224088"/>
          <a:ext cx="4991100" cy="1133475"/>
        </p:xfrm>
        <a:graphic>
          <a:graphicData uri="http://schemas.openxmlformats.org/presentationml/2006/ole">
            <p:oleObj spid="_x0000_s12293" name="Equation" r:id="rId7" imgW="3365280" imgH="761760" progId="Equation.DSMT4">
              <p:embed/>
            </p:oleObj>
          </a:graphicData>
        </a:graphic>
      </p:graphicFrame>
      <p:graphicFrame>
        <p:nvGraphicFramePr>
          <p:cNvPr id="238602" name="Object 10"/>
          <p:cNvGraphicFramePr>
            <a:graphicFrameLocks noChangeAspect="1"/>
          </p:cNvGraphicFramePr>
          <p:nvPr/>
        </p:nvGraphicFramePr>
        <p:xfrm>
          <a:off x="6732588" y="2492375"/>
          <a:ext cx="923925" cy="615950"/>
        </p:xfrm>
        <a:graphic>
          <a:graphicData uri="http://schemas.openxmlformats.org/presentationml/2006/ole">
            <p:oleObj spid="_x0000_s12294" name="Equation" r:id="rId8" imgW="647640" imgH="431640" progId="Equation.DSMT4">
              <p:embed/>
            </p:oleObj>
          </a:graphicData>
        </a:graphic>
      </p:graphicFrame>
      <p:graphicFrame>
        <p:nvGraphicFramePr>
          <p:cNvPr id="238603" name="Object 11"/>
          <p:cNvGraphicFramePr>
            <a:graphicFrameLocks noChangeAspect="1"/>
          </p:cNvGraphicFramePr>
          <p:nvPr/>
        </p:nvGraphicFramePr>
        <p:xfrm>
          <a:off x="1763713" y="3500438"/>
          <a:ext cx="225425" cy="358775"/>
        </p:xfrm>
        <a:graphic>
          <a:graphicData uri="http://schemas.openxmlformats.org/presentationml/2006/ole">
            <p:oleObj spid="_x0000_s12295" name="Equation" r:id="rId9" imgW="152280" imgH="241200" progId="Equation.DSMT4">
              <p:embed/>
            </p:oleObj>
          </a:graphicData>
        </a:graphic>
      </p:graphicFrame>
      <p:graphicFrame>
        <p:nvGraphicFramePr>
          <p:cNvPr id="238605" name="Object 13"/>
          <p:cNvGraphicFramePr>
            <a:graphicFrameLocks noChangeAspect="1"/>
          </p:cNvGraphicFramePr>
          <p:nvPr/>
        </p:nvGraphicFramePr>
        <p:xfrm>
          <a:off x="2741613" y="3500438"/>
          <a:ext cx="246062" cy="358775"/>
        </p:xfrm>
        <a:graphic>
          <a:graphicData uri="http://schemas.openxmlformats.org/presentationml/2006/ole">
            <p:oleObj spid="_x0000_s12296" name="Equation" r:id="rId10" imgW="164880" imgH="241200" progId="Equation.DSMT4">
              <p:embed/>
            </p:oleObj>
          </a:graphicData>
        </a:graphic>
      </p:graphicFrame>
      <p:graphicFrame>
        <p:nvGraphicFramePr>
          <p:cNvPr id="238606" name="Object 14"/>
          <p:cNvGraphicFramePr>
            <a:graphicFrameLocks noChangeAspect="1"/>
          </p:cNvGraphicFramePr>
          <p:nvPr/>
        </p:nvGraphicFramePr>
        <p:xfrm>
          <a:off x="6102350" y="3465513"/>
          <a:ext cx="188913" cy="284162"/>
        </p:xfrm>
        <a:graphic>
          <a:graphicData uri="http://schemas.openxmlformats.org/presentationml/2006/ole">
            <p:oleObj spid="_x0000_s12297" name="Equation" r:id="rId11" imgW="126720" imgH="190440" progId="Equation.DSMT4">
              <p:embed/>
            </p:oleObj>
          </a:graphicData>
        </a:graphic>
      </p:graphicFrame>
      <p:sp>
        <p:nvSpPr>
          <p:cNvPr id="12303" name="Rectangle 16"/>
          <p:cNvSpPr>
            <a:spLocks noChangeArrowheads="1"/>
          </p:cNvSpPr>
          <p:nvPr/>
        </p:nvSpPr>
        <p:spPr bwMode="auto">
          <a:xfrm>
            <a:off x="0" y="31861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8607" name="Object 15"/>
          <p:cNvGraphicFramePr>
            <a:graphicFrameLocks noChangeAspect="1"/>
          </p:cNvGraphicFramePr>
          <p:nvPr/>
        </p:nvGraphicFramePr>
        <p:xfrm>
          <a:off x="873125" y="3860800"/>
          <a:ext cx="7424738" cy="857250"/>
        </p:xfrm>
        <a:graphic>
          <a:graphicData uri="http://schemas.openxmlformats.org/presentationml/2006/ole">
            <p:oleObj spid="_x0000_s12298" name="Equation" r:id="rId12" imgW="4203360" imgH="482400" progId="Equation.DSMT4">
              <p:embed/>
            </p:oleObj>
          </a:graphicData>
        </a:graphic>
      </p:graphicFrame>
      <p:sp>
        <p:nvSpPr>
          <p:cNvPr id="12304" name="Text Box 18"/>
          <p:cNvSpPr txBox="1">
            <a:spLocks noChangeArrowheads="1"/>
          </p:cNvSpPr>
          <p:nvPr/>
        </p:nvSpPr>
        <p:spPr bwMode="auto">
          <a:xfrm>
            <a:off x="1044575" y="5840413"/>
            <a:ext cx="4248150"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串联谐振回路的相频特性曲线</a:t>
            </a:r>
            <a:endParaRPr lang="en-US" altLang="zh-CN">
              <a:solidFill>
                <a:srgbClr val="990099"/>
              </a:solidFill>
              <a:latin typeface="Arial" charset="0"/>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8595">
                                            <p:txEl>
                                              <p:pRg st="2" end="2"/>
                                            </p:txEl>
                                          </p:spTgt>
                                        </p:tgtEl>
                                        <p:attrNameLst>
                                          <p:attrName>style.visibility</p:attrName>
                                        </p:attrNameLst>
                                      </p:cBhvr>
                                      <p:to>
                                        <p:strVal val="visible"/>
                                      </p:to>
                                    </p:set>
                                    <p:animEffect transition="in" filter="dissolve">
                                      <p:cBhvr>
                                        <p:cTn id="7" dur="500"/>
                                        <p:tgtEl>
                                          <p:spTgt spid="238595">
                                            <p:txEl>
                                              <p:pRg st="2" end="2"/>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8600"/>
                                        </p:tgtEl>
                                        <p:attrNameLst>
                                          <p:attrName>style.visibility</p:attrName>
                                        </p:attrNameLst>
                                      </p:cBhvr>
                                      <p:to>
                                        <p:strVal val="visible"/>
                                      </p:to>
                                    </p:set>
                                    <p:animEffect transition="in" filter="dissolve">
                                      <p:cBhvr>
                                        <p:cTn id="11" dur="500"/>
                                        <p:tgtEl>
                                          <p:spTgt spid="23860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38602"/>
                                        </p:tgtEl>
                                        <p:attrNameLst>
                                          <p:attrName>style.visibility</p:attrName>
                                        </p:attrNameLst>
                                      </p:cBhvr>
                                      <p:to>
                                        <p:strVal val="visible"/>
                                      </p:to>
                                    </p:set>
                                    <p:animEffect transition="in" filter="dissolve">
                                      <p:cBhvr>
                                        <p:cTn id="15" dur="500"/>
                                        <p:tgtEl>
                                          <p:spTgt spid="23860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38595">
                                            <p:txEl>
                                              <p:pRg st="5" end="5"/>
                                            </p:txEl>
                                          </p:spTgt>
                                        </p:tgtEl>
                                        <p:attrNameLst>
                                          <p:attrName>style.visibility</p:attrName>
                                        </p:attrNameLst>
                                      </p:cBhvr>
                                      <p:to>
                                        <p:strVal val="visible"/>
                                      </p:to>
                                    </p:set>
                                    <p:animEffect transition="in" filter="dissolve">
                                      <p:cBhvr>
                                        <p:cTn id="20" dur="500"/>
                                        <p:tgtEl>
                                          <p:spTgt spid="238595">
                                            <p:txEl>
                                              <p:pRg st="5" end="5"/>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38603"/>
                                        </p:tgtEl>
                                        <p:attrNameLst>
                                          <p:attrName>style.visibility</p:attrName>
                                        </p:attrNameLst>
                                      </p:cBhvr>
                                      <p:to>
                                        <p:strVal val="visible"/>
                                      </p:to>
                                    </p:set>
                                    <p:animEffect transition="in" filter="dissolve">
                                      <p:cBhvr>
                                        <p:cTn id="24" dur="500"/>
                                        <p:tgtEl>
                                          <p:spTgt spid="238603"/>
                                        </p:tgtEl>
                                      </p:cBhvr>
                                    </p:animEffect>
                                  </p:childTnLst>
                                </p:cTn>
                              </p:par>
                              <p:par>
                                <p:cTn id="25" presetID="9" presetClass="entr" presetSubtype="0" fill="hold" nodeType="withEffect">
                                  <p:stCondLst>
                                    <p:cond delay="0"/>
                                  </p:stCondLst>
                                  <p:childTnLst>
                                    <p:set>
                                      <p:cBhvr>
                                        <p:cTn id="26" dur="1" fill="hold">
                                          <p:stCondLst>
                                            <p:cond delay="0"/>
                                          </p:stCondLst>
                                        </p:cTn>
                                        <p:tgtEl>
                                          <p:spTgt spid="238605"/>
                                        </p:tgtEl>
                                        <p:attrNameLst>
                                          <p:attrName>style.visibility</p:attrName>
                                        </p:attrNameLst>
                                      </p:cBhvr>
                                      <p:to>
                                        <p:strVal val="visible"/>
                                      </p:to>
                                    </p:set>
                                    <p:animEffect transition="in" filter="dissolve">
                                      <p:cBhvr>
                                        <p:cTn id="27" dur="500"/>
                                        <p:tgtEl>
                                          <p:spTgt spid="238605"/>
                                        </p:tgtEl>
                                      </p:cBhvr>
                                    </p:animEffect>
                                  </p:childTnLst>
                                </p:cTn>
                              </p:par>
                              <p:par>
                                <p:cTn id="28" presetID="9" presetClass="entr" presetSubtype="0" fill="hold" nodeType="withEffect">
                                  <p:stCondLst>
                                    <p:cond delay="0"/>
                                  </p:stCondLst>
                                  <p:childTnLst>
                                    <p:set>
                                      <p:cBhvr>
                                        <p:cTn id="29" dur="1" fill="hold">
                                          <p:stCondLst>
                                            <p:cond delay="0"/>
                                          </p:stCondLst>
                                        </p:cTn>
                                        <p:tgtEl>
                                          <p:spTgt spid="238606"/>
                                        </p:tgtEl>
                                        <p:attrNameLst>
                                          <p:attrName>style.visibility</p:attrName>
                                        </p:attrNameLst>
                                      </p:cBhvr>
                                      <p:to>
                                        <p:strVal val="visible"/>
                                      </p:to>
                                    </p:set>
                                    <p:animEffect transition="in" filter="dissolve">
                                      <p:cBhvr>
                                        <p:cTn id="30" dur="500"/>
                                        <p:tgtEl>
                                          <p:spTgt spid="238606"/>
                                        </p:tgtEl>
                                      </p:cBhvr>
                                    </p:animEffec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238607"/>
                                        </p:tgtEl>
                                        <p:attrNameLst>
                                          <p:attrName>style.visibility</p:attrName>
                                        </p:attrNameLst>
                                      </p:cBhvr>
                                      <p:to>
                                        <p:strVal val="visible"/>
                                      </p:to>
                                    </p:set>
                                    <p:animEffect transition="in" filter="dissolve">
                                      <p:cBhvr>
                                        <p:cTn id="34" dur="500"/>
                                        <p:tgtEl>
                                          <p:spTgt spid="23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2"/>
          <p:cNvSpPr>
            <a:spLocks noGrp="1" noChangeArrowheads="1"/>
          </p:cNvSpPr>
          <p:nvPr>
            <p:ph type="title"/>
          </p:nvPr>
        </p:nvSpPr>
        <p:spPr/>
        <p:txBody>
          <a:bodyPr/>
          <a:lstStyle/>
          <a:p>
            <a:pPr eaLnBrk="1" hangingPunct="1"/>
            <a:r>
              <a:rPr lang="en-US" altLang="zh-CN" smtClean="0"/>
              <a:t>2.1.6 </a:t>
            </a:r>
            <a:r>
              <a:rPr lang="zh-CN" altLang="en-US" smtClean="0"/>
              <a:t>信号源内阻及负载对串联谐振回路的影响</a:t>
            </a:r>
          </a:p>
        </p:txBody>
      </p:sp>
      <p:sp>
        <p:nvSpPr>
          <p:cNvPr id="239619" name="Rectangle 3"/>
          <p:cNvSpPr>
            <a:spLocks noGrp="1" noChangeArrowheads="1"/>
          </p:cNvSpPr>
          <p:nvPr>
            <p:ph type="body" idx="1"/>
          </p:nvPr>
        </p:nvSpPr>
        <p:spPr/>
        <p:txBody>
          <a:bodyPr/>
          <a:lstStyle/>
          <a:p>
            <a:pPr eaLnBrk="1" hangingPunct="1">
              <a:buFont typeface="Wingdings" pitchFamily="2" charset="2"/>
              <a:buNone/>
            </a:pPr>
            <a:r>
              <a:rPr lang="zh-CN" altLang="en-US" smtClean="0"/>
              <a:t>	考虑信号源内阻    和负载电阻    后串联回路的电路如图所示。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由于     和     的接入，使回路的    值下降，串联回路谐振时的等效品质因数为    ，称为</a:t>
            </a:r>
            <a:r>
              <a:rPr lang="zh-CN" altLang="en-US" smtClean="0">
                <a:solidFill>
                  <a:srgbClr val="006600"/>
                </a:solidFill>
              </a:rPr>
              <a:t>有载    值</a:t>
            </a:r>
            <a:r>
              <a:rPr lang="zh-CN" altLang="en-US" smtClean="0"/>
              <a:t>。</a:t>
            </a:r>
          </a:p>
        </p:txBody>
      </p:sp>
      <p:sp>
        <p:nvSpPr>
          <p:cNvPr id="13327"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3314" name="Object 4"/>
          <p:cNvGraphicFramePr>
            <a:graphicFrameLocks noChangeAspect="1"/>
          </p:cNvGraphicFramePr>
          <p:nvPr/>
        </p:nvGraphicFramePr>
        <p:xfrm>
          <a:off x="3275013" y="1217613"/>
          <a:ext cx="360362" cy="431800"/>
        </p:xfrm>
        <a:graphic>
          <a:graphicData uri="http://schemas.openxmlformats.org/presentationml/2006/ole">
            <p:oleObj spid="_x0000_s13314" name="Equation" r:id="rId4" imgW="190500" imgH="228600" progId="Equation.DSMT4">
              <p:embed/>
            </p:oleObj>
          </a:graphicData>
        </a:graphic>
      </p:graphicFrame>
      <p:graphicFrame>
        <p:nvGraphicFramePr>
          <p:cNvPr id="13315" name="Object 6"/>
          <p:cNvGraphicFramePr>
            <a:graphicFrameLocks noChangeAspect="1"/>
          </p:cNvGraphicFramePr>
          <p:nvPr/>
        </p:nvGraphicFramePr>
        <p:xfrm>
          <a:off x="5076825" y="1222375"/>
          <a:ext cx="360363" cy="431800"/>
        </p:xfrm>
        <a:graphic>
          <a:graphicData uri="http://schemas.openxmlformats.org/presentationml/2006/ole">
            <p:oleObj spid="_x0000_s13315" name="Equation" r:id="rId5" imgW="190440" imgH="228600" progId="Equation.DSMT4">
              <p:embed/>
            </p:oleObj>
          </a:graphicData>
        </a:graphic>
      </p:graphicFrame>
      <p:sp>
        <p:nvSpPr>
          <p:cNvPr id="13328" name="Rectangle 8"/>
          <p:cNvSpPr>
            <a:spLocks noChangeArrowheads="1"/>
          </p:cNvSpPr>
          <p:nvPr/>
        </p:nvSpPr>
        <p:spPr bwMode="auto">
          <a:xfrm>
            <a:off x="0" y="27432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3316" name="Object 7"/>
          <p:cNvGraphicFramePr>
            <a:graphicFrameLocks noChangeAspect="1"/>
          </p:cNvGraphicFramePr>
          <p:nvPr/>
        </p:nvGraphicFramePr>
        <p:xfrm>
          <a:off x="2484438" y="1773238"/>
          <a:ext cx="4032250" cy="2322512"/>
        </p:xfrm>
        <a:graphic>
          <a:graphicData uri="http://schemas.openxmlformats.org/presentationml/2006/ole">
            <p:oleObj spid="_x0000_s13316" name="Visio" r:id="rId6" imgW="2381250" imgH="1371600" progId="Visio.Drawing.11">
              <p:embed/>
            </p:oleObj>
          </a:graphicData>
        </a:graphic>
      </p:graphicFrame>
      <p:graphicFrame>
        <p:nvGraphicFramePr>
          <p:cNvPr id="239625" name="Object 9"/>
          <p:cNvGraphicFramePr>
            <a:graphicFrameLocks noChangeAspect="1"/>
          </p:cNvGraphicFramePr>
          <p:nvPr/>
        </p:nvGraphicFramePr>
        <p:xfrm>
          <a:off x="1763713" y="4678363"/>
          <a:ext cx="360362" cy="431800"/>
        </p:xfrm>
        <a:graphic>
          <a:graphicData uri="http://schemas.openxmlformats.org/presentationml/2006/ole">
            <p:oleObj spid="_x0000_s13317" name="Equation" r:id="rId7" imgW="190500" imgH="228600" progId="Equation.DSMT4">
              <p:embed/>
            </p:oleObj>
          </a:graphicData>
        </a:graphic>
      </p:graphicFrame>
      <p:graphicFrame>
        <p:nvGraphicFramePr>
          <p:cNvPr id="239626" name="Object 10"/>
          <p:cNvGraphicFramePr>
            <a:graphicFrameLocks noChangeAspect="1"/>
          </p:cNvGraphicFramePr>
          <p:nvPr/>
        </p:nvGraphicFramePr>
        <p:xfrm>
          <a:off x="2497138" y="4665663"/>
          <a:ext cx="360362" cy="431800"/>
        </p:xfrm>
        <a:graphic>
          <a:graphicData uri="http://schemas.openxmlformats.org/presentationml/2006/ole">
            <p:oleObj spid="_x0000_s13318" name="Equation" r:id="rId8" imgW="190440" imgH="228600" progId="Equation.DSMT4">
              <p:embed/>
            </p:oleObj>
          </a:graphicData>
        </a:graphic>
      </p:graphicFrame>
      <p:sp>
        <p:nvSpPr>
          <p:cNvPr id="13329" name="Rectangle 12"/>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9627" name="Object 11"/>
          <p:cNvGraphicFramePr>
            <a:graphicFrameLocks noChangeAspect="1"/>
          </p:cNvGraphicFramePr>
          <p:nvPr/>
        </p:nvGraphicFramePr>
        <p:xfrm>
          <a:off x="5341938" y="4678363"/>
          <a:ext cx="309562" cy="406400"/>
        </p:xfrm>
        <a:graphic>
          <a:graphicData uri="http://schemas.openxmlformats.org/presentationml/2006/ole">
            <p:oleObj spid="_x0000_s13319" name="Equation" r:id="rId9" imgW="152268" imgH="203024" progId="Equation.DSMT4">
              <p:embed/>
            </p:oleObj>
          </a:graphicData>
        </a:graphic>
      </p:graphicFrame>
      <p:sp>
        <p:nvSpPr>
          <p:cNvPr id="13330" name="Rectangle 14"/>
          <p:cNvSpPr>
            <a:spLocks noChangeArrowheads="1"/>
          </p:cNvSpPr>
          <p:nvPr/>
        </p:nvSpPr>
        <p:spPr bwMode="auto">
          <a:xfrm>
            <a:off x="0" y="33194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9629" name="Object 13"/>
          <p:cNvGraphicFramePr>
            <a:graphicFrameLocks noChangeAspect="1"/>
          </p:cNvGraphicFramePr>
          <p:nvPr/>
        </p:nvGraphicFramePr>
        <p:xfrm>
          <a:off x="4465638" y="5013325"/>
          <a:ext cx="393700" cy="431800"/>
        </p:xfrm>
        <a:graphic>
          <a:graphicData uri="http://schemas.openxmlformats.org/presentationml/2006/ole">
            <p:oleObj spid="_x0000_s13320" name="Equation" r:id="rId10" imgW="203024" imgH="215713" progId="Equation.DSMT4">
              <p:embed/>
            </p:oleObj>
          </a:graphicData>
        </a:graphic>
      </p:graphicFrame>
      <p:sp>
        <p:nvSpPr>
          <p:cNvPr id="13331" name="Rectangle 16"/>
          <p:cNvSpPr>
            <a:spLocks noChangeArrowheads="1"/>
          </p:cNvSpPr>
          <p:nvPr/>
        </p:nvSpPr>
        <p:spPr bwMode="auto">
          <a:xfrm>
            <a:off x="0" y="32146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9631" name="Object 15"/>
          <p:cNvGraphicFramePr>
            <a:graphicFrameLocks noChangeAspect="1"/>
          </p:cNvGraphicFramePr>
          <p:nvPr/>
        </p:nvGraphicFramePr>
        <p:xfrm>
          <a:off x="1979613" y="5419725"/>
          <a:ext cx="2089150" cy="817563"/>
        </p:xfrm>
        <a:graphic>
          <a:graphicData uri="http://schemas.openxmlformats.org/presentationml/2006/ole">
            <p:oleObj spid="_x0000_s13321" name="Equation" r:id="rId11" imgW="1091726" imgH="431613" progId="Equation.DSMT4">
              <p:embed/>
            </p:oleObj>
          </a:graphicData>
        </a:graphic>
      </p:graphicFrame>
      <p:graphicFrame>
        <p:nvGraphicFramePr>
          <p:cNvPr id="239633" name="Object 17"/>
          <p:cNvGraphicFramePr>
            <a:graphicFrameLocks noChangeAspect="1"/>
          </p:cNvGraphicFramePr>
          <p:nvPr/>
        </p:nvGraphicFramePr>
        <p:xfrm>
          <a:off x="6350000" y="5038725"/>
          <a:ext cx="309563" cy="406400"/>
        </p:xfrm>
        <a:graphic>
          <a:graphicData uri="http://schemas.openxmlformats.org/presentationml/2006/ole">
            <p:oleObj spid="_x0000_s13322" name="Equation" r:id="rId12" imgW="152268" imgH="203024" progId="Equation.DSMT4">
              <p:embed/>
            </p:oleObj>
          </a:graphicData>
        </a:graphic>
      </p:graphicFrame>
      <p:grpSp>
        <p:nvGrpSpPr>
          <p:cNvPr id="13332" name="Group 22"/>
          <p:cNvGrpSpPr>
            <a:grpSpLocks/>
          </p:cNvGrpSpPr>
          <p:nvPr/>
        </p:nvGrpSpPr>
        <p:grpSpPr bwMode="auto">
          <a:xfrm>
            <a:off x="2124075" y="4149725"/>
            <a:ext cx="4465638" cy="465138"/>
            <a:chOff x="1519" y="2614"/>
            <a:chExt cx="2813" cy="293"/>
          </a:xfrm>
        </p:grpSpPr>
        <p:sp>
          <p:nvSpPr>
            <p:cNvPr id="13334" name="Text Box 18"/>
            <p:cNvSpPr txBox="1">
              <a:spLocks noChangeArrowheads="1"/>
            </p:cNvSpPr>
            <p:nvPr/>
          </p:nvSpPr>
          <p:spPr bwMode="auto">
            <a:xfrm>
              <a:off x="1519" y="2614"/>
              <a:ext cx="2813" cy="250"/>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     </a:t>
              </a:r>
              <a:r>
                <a:rPr lang="zh-CN" altLang="zh-CN">
                  <a:solidFill>
                    <a:srgbClr val="990099"/>
                  </a:solidFill>
                  <a:latin typeface="幼圆" pitchFamily="49" charset="-122"/>
                  <a:ea typeface="幼圆" pitchFamily="49" charset="-122"/>
                </a:rPr>
                <a:t>考虑</a:t>
              </a:r>
              <a:r>
                <a:rPr lang="zh-CN" altLang="en-US">
                  <a:solidFill>
                    <a:srgbClr val="990099"/>
                  </a:solidFill>
                  <a:latin typeface="幼圆" pitchFamily="49" charset="-122"/>
                  <a:ea typeface="幼圆" pitchFamily="49" charset="-122"/>
                </a:rPr>
                <a:t>   </a:t>
              </a:r>
              <a:r>
                <a:rPr lang="zh-CN" altLang="zh-CN">
                  <a:solidFill>
                    <a:srgbClr val="990099"/>
                  </a:solidFill>
                  <a:latin typeface="幼圆" pitchFamily="49" charset="-122"/>
                  <a:ea typeface="幼圆" pitchFamily="49" charset="-122"/>
                </a:rPr>
                <a:t>和</a:t>
              </a:r>
              <a:r>
                <a:rPr lang="zh-CN" altLang="en-US">
                  <a:solidFill>
                    <a:srgbClr val="990099"/>
                  </a:solidFill>
                  <a:latin typeface="幼圆" pitchFamily="49" charset="-122"/>
                  <a:ea typeface="幼圆" pitchFamily="49" charset="-122"/>
                </a:rPr>
                <a:t>   </a:t>
              </a:r>
              <a:r>
                <a:rPr lang="zh-CN" altLang="zh-CN">
                  <a:solidFill>
                    <a:srgbClr val="990099"/>
                  </a:solidFill>
                  <a:latin typeface="幼圆" pitchFamily="49" charset="-122"/>
                  <a:ea typeface="幼圆" pitchFamily="49" charset="-122"/>
                </a:rPr>
                <a:t>后的串联谐振回路</a:t>
              </a:r>
              <a:endParaRPr lang="en-US" altLang="zh-CN">
                <a:solidFill>
                  <a:srgbClr val="990099"/>
                </a:solidFill>
                <a:latin typeface="幼圆" pitchFamily="49" charset="-122"/>
                <a:ea typeface="幼圆" pitchFamily="49" charset="-122"/>
              </a:endParaRPr>
            </a:p>
          </p:txBody>
        </p:sp>
        <p:graphicFrame>
          <p:nvGraphicFramePr>
            <p:cNvPr id="13323" name="Object 19"/>
            <p:cNvGraphicFramePr>
              <a:graphicFrameLocks noChangeAspect="1"/>
            </p:cNvGraphicFramePr>
            <p:nvPr/>
          </p:nvGraphicFramePr>
          <p:xfrm>
            <a:off x="2336" y="2635"/>
            <a:ext cx="227" cy="272"/>
          </p:xfrm>
          <a:graphic>
            <a:graphicData uri="http://schemas.openxmlformats.org/presentationml/2006/ole">
              <p:oleObj spid="_x0000_s13323" name="Equation" r:id="rId13" imgW="190500" imgH="228600" progId="Equation.DSMT4">
                <p:embed/>
              </p:oleObj>
            </a:graphicData>
          </a:graphic>
        </p:graphicFrame>
        <p:graphicFrame>
          <p:nvGraphicFramePr>
            <p:cNvPr id="13324" name="Object 20"/>
            <p:cNvGraphicFramePr>
              <a:graphicFrameLocks noChangeAspect="1"/>
            </p:cNvGraphicFramePr>
            <p:nvPr/>
          </p:nvGraphicFramePr>
          <p:xfrm>
            <a:off x="2744" y="2630"/>
            <a:ext cx="227" cy="272"/>
          </p:xfrm>
          <a:graphic>
            <a:graphicData uri="http://schemas.openxmlformats.org/presentationml/2006/ole">
              <p:oleObj spid="_x0000_s13324" name="Equation" r:id="rId14" imgW="190440" imgH="228600" progId="Equation.DSMT4">
                <p:embed/>
              </p:oleObj>
            </a:graphicData>
          </a:graphic>
        </p:graphicFrame>
      </p:grpSp>
      <p:sp>
        <p:nvSpPr>
          <p:cNvPr id="239637" name="Text Box 21"/>
          <p:cNvSpPr txBox="1">
            <a:spLocks noChangeArrowheads="1"/>
          </p:cNvSpPr>
          <p:nvPr/>
        </p:nvSpPr>
        <p:spPr bwMode="auto">
          <a:xfrm>
            <a:off x="4140200" y="5445125"/>
            <a:ext cx="4392613" cy="701675"/>
          </a:xfrm>
          <a:prstGeom prst="rect">
            <a:avLst/>
          </a:prstGeom>
          <a:noFill/>
          <a:ln w="38100" algn="ctr">
            <a:noFill/>
            <a:miter lim="800000"/>
            <a:headEnd/>
            <a:tailEnd/>
          </a:ln>
        </p:spPr>
        <p:txBody>
          <a:bodyPr>
            <a:spAutoFit/>
          </a:bodyPr>
          <a:lstStyle/>
          <a:p>
            <a:pPr algn="l"/>
            <a:r>
              <a:rPr lang="zh-CN" altLang="zh-CN">
                <a:solidFill>
                  <a:srgbClr val="990099"/>
                </a:solidFill>
                <a:ea typeface="幼圆" pitchFamily="49" charset="-122"/>
              </a:rPr>
              <a:t>串联谐振回路适用于信号源内阻很小（恒压源）和负载电阻也不大的情况</a:t>
            </a:r>
            <a:endParaRPr lang="en-US" altLang="zh-CN">
              <a:solidFill>
                <a:srgbClr val="990099"/>
              </a:solidFill>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9619">
                                            <p:txEl>
                                              <p:pRg st="7" end="7"/>
                                            </p:txEl>
                                          </p:spTgt>
                                        </p:tgtEl>
                                        <p:attrNameLst>
                                          <p:attrName>style.visibility</p:attrName>
                                        </p:attrNameLst>
                                      </p:cBhvr>
                                      <p:to>
                                        <p:strVal val="visible"/>
                                      </p:to>
                                    </p:set>
                                    <p:animEffect transition="in" filter="dissolve">
                                      <p:cBhvr>
                                        <p:cTn id="7" dur="500"/>
                                        <p:tgtEl>
                                          <p:spTgt spid="239619">
                                            <p:txEl>
                                              <p:pRg st="7" end="7"/>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9625"/>
                                        </p:tgtEl>
                                        <p:attrNameLst>
                                          <p:attrName>style.visibility</p:attrName>
                                        </p:attrNameLst>
                                      </p:cBhvr>
                                      <p:to>
                                        <p:strVal val="visible"/>
                                      </p:to>
                                    </p:set>
                                    <p:animEffect transition="in" filter="dissolve">
                                      <p:cBhvr>
                                        <p:cTn id="11" dur="500"/>
                                        <p:tgtEl>
                                          <p:spTgt spid="239625"/>
                                        </p:tgtEl>
                                      </p:cBhvr>
                                    </p:animEffect>
                                  </p:childTnLst>
                                </p:cTn>
                              </p:par>
                              <p:par>
                                <p:cTn id="12" presetID="9" presetClass="entr" presetSubtype="0" fill="hold" nodeType="withEffect">
                                  <p:stCondLst>
                                    <p:cond delay="0"/>
                                  </p:stCondLst>
                                  <p:childTnLst>
                                    <p:set>
                                      <p:cBhvr>
                                        <p:cTn id="13" dur="1" fill="hold">
                                          <p:stCondLst>
                                            <p:cond delay="0"/>
                                          </p:stCondLst>
                                        </p:cTn>
                                        <p:tgtEl>
                                          <p:spTgt spid="239626"/>
                                        </p:tgtEl>
                                        <p:attrNameLst>
                                          <p:attrName>style.visibility</p:attrName>
                                        </p:attrNameLst>
                                      </p:cBhvr>
                                      <p:to>
                                        <p:strVal val="visible"/>
                                      </p:to>
                                    </p:set>
                                    <p:animEffect transition="in" filter="dissolve">
                                      <p:cBhvr>
                                        <p:cTn id="14" dur="500"/>
                                        <p:tgtEl>
                                          <p:spTgt spid="239626"/>
                                        </p:tgtEl>
                                      </p:cBhvr>
                                    </p:animEffect>
                                  </p:childTnLst>
                                </p:cTn>
                              </p:par>
                              <p:par>
                                <p:cTn id="15" presetID="9" presetClass="entr" presetSubtype="0" fill="hold" nodeType="withEffect">
                                  <p:stCondLst>
                                    <p:cond delay="0"/>
                                  </p:stCondLst>
                                  <p:childTnLst>
                                    <p:set>
                                      <p:cBhvr>
                                        <p:cTn id="16" dur="1" fill="hold">
                                          <p:stCondLst>
                                            <p:cond delay="0"/>
                                          </p:stCondLst>
                                        </p:cTn>
                                        <p:tgtEl>
                                          <p:spTgt spid="239627"/>
                                        </p:tgtEl>
                                        <p:attrNameLst>
                                          <p:attrName>style.visibility</p:attrName>
                                        </p:attrNameLst>
                                      </p:cBhvr>
                                      <p:to>
                                        <p:strVal val="visible"/>
                                      </p:to>
                                    </p:set>
                                    <p:animEffect transition="in" filter="dissolve">
                                      <p:cBhvr>
                                        <p:cTn id="17" dur="500"/>
                                        <p:tgtEl>
                                          <p:spTgt spid="239627"/>
                                        </p:tgtEl>
                                      </p:cBhvr>
                                    </p:animEffect>
                                  </p:childTnLst>
                                </p:cTn>
                              </p:par>
                              <p:par>
                                <p:cTn id="18" presetID="9" presetClass="entr" presetSubtype="0" fill="hold" nodeType="withEffect">
                                  <p:stCondLst>
                                    <p:cond delay="0"/>
                                  </p:stCondLst>
                                  <p:childTnLst>
                                    <p:set>
                                      <p:cBhvr>
                                        <p:cTn id="19" dur="1" fill="hold">
                                          <p:stCondLst>
                                            <p:cond delay="0"/>
                                          </p:stCondLst>
                                        </p:cTn>
                                        <p:tgtEl>
                                          <p:spTgt spid="239629"/>
                                        </p:tgtEl>
                                        <p:attrNameLst>
                                          <p:attrName>style.visibility</p:attrName>
                                        </p:attrNameLst>
                                      </p:cBhvr>
                                      <p:to>
                                        <p:strVal val="visible"/>
                                      </p:to>
                                    </p:set>
                                    <p:animEffect transition="in" filter="dissolve">
                                      <p:cBhvr>
                                        <p:cTn id="20" dur="500"/>
                                        <p:tgtEl>
                                          <p:spTgt spid="239629"/>
                                        </p:tgtEl>
                                      </p:cBhvr>
                                    </p:animEffect>
                                  </p:childTnLst>
                                </p:cTn>
                              </p:par>
                              <p:par>
                                <p:cTn id="21" presetID="9" presetClass="entr" presetSubtype="0" fill="hold" nodeType="withEffect">
                                  <p:stCondLst>
                                    <p:cond delay="0"/>
                                  </p:stCondLst>
                                  <p:childTnLst>
                                    <p:set>
                                      <p:cBhvr>
                                        <p:cTn id="22" dur="1" fill="hold">
                                          <p:stCondLst>
                                            <p:cond delay="0"/>
                                          </p:stCondLst>
                                        </p:cTn>
                                        <p:tgtEl>
                                          <p:spTgt spid="239633"/>
                                        </p:tgtEl>
                                        <p:attrNameLst>
                                          <p:attrName>style.visibility</p:attrName>
                                        </p:attrNameLst>
                                      </p:cBhvr>
                                      <p:to>
                                        <p:strVal val="visible"/>
                                      </p:to>
                                    </p:set>
                                    <p:animEffect transition="in" filter="dissolve">
                                      <p:cBhvr>
                                        <p:cTn id="23" dur="500"/>
                                        <p:tgtEl>
                                          <p:spTgt spid="2396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39631"/>
                                        </p:tgtEl>
                                        <p:attrNameLst>
                                          <p:attrName>style.visibility</p:attrName>
                                        </p:attrNameLst>
                                      </p:cBhvr>
                                      <p:to>
                                        <p:strVal val="visible"/>
                                      </p:to>
                                    </p:set>
                                    <p:animEffect transition="in" filter="dissolve">
                                      <p:cBhvr>
                                        <p:cTn id="28" dur="500"/>
                                        <p:tgtEl>
                                          <p:spTgt spid="23963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9637"/>
                                        </p:tgtEl>
                                        <p:attrNameLst>
                                          <p:attrName>style.visibility</p:attrName>
                                        </p:attrNameLst>
                                      </p:cBhvr>
                                      <p:to>
                                        <p:strVal val="visible"/>
                                      </p:to>
                                    </p:set>
                                    <p:animEffect transition="in" filter="dissolve">
                                      <p:cBhvr>
                                        <p:cTn id="31" dur="500"/>
                                        <p:tgtEl>
                                          <p:spTgt spid="23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2.2 </a:t>
            </a:r>
            <a:r>
              <a:rPr lang="zh-CN" altLang="en-US" smtClean="0"/>
              <a:t>并联谐振回路</a:t>
            </a:r>
          </a:p>
        </p:txBody>
      </p:sp>
      <p:sp>
        <p:nvSpPr>
          <p:cNvPr id="80899" name="Rectangle 3"/>
          <p:cNvSpPr>
            <a:spLocks noGrp="1" noChangeArrowheads="1"/>
          </p:cNvSpPr>
          <p:nvPr>
            <p:ph type="body" idx="1"/>
          </p:nvPr>
        </p:nvSpPr>
        <p:spPr/>
        <p:txBody>
          <a:bodyPr/>
          <a:lstStyle/>
          <a:p>
            <a:pPr eaLnBrk="1" hangingPunct="1"/>
            <a:r>
              <a:rPr lang="en-US" altLang="zh-CN" smtClean="0"/>
              <a:t>2.2.1 </a:t>
            </a:r>
            <a:r>
              <a:rPr lang="zh-CN" altLang="en-US" smtClean="0"/>
              <a:t>概述</a:t>
            </a:r>
          </a:p>
          <a:p>
            <a:pPr eaLnBrk="1" hangingPunct="1"/>
            <a:r>
              <a:rPr lang="en-US" altLang="zh-CN" smtClean="0"/>
              <a:t>2.2.2 </a:t>
            </a:r>
            <a:r>
              <a:rPr lang="zh-CN" altLang="en-US" smtClean="0"/>
              <a:t>谐振条件</a:t>
            </a:r>
          </a:p>
          <a:p>
            <a:pPr eaLnBrk="1" hangingPunct="1"/>
            <a:r>
              <a:rPr lang="en-US" altLang="zh-CN" smtClean="0"/>
              <a:t>2.2.3 </a:t>
            </a:r>
            <a:r>
              <a:rPr lang="zh-CN" altLang="en-US" smtClean="0"/>
              <a:t>谐振特性</a:t>
            </a:r>
          </a:p>
          <a:p>
            <a:pPr eaLnBrk="1" hangingPunct="1"/>
            <a:r>
              <a:rPr lang="en-US" altLang="zh-CN" smtClean="0"/>
              <a:t>2.2.4 </a:t>
            </a:r>
            <a:r>
              <a:rPr lang="zh-CN" altLang="en-US" smtClean="0"/>
              <a:t>谐振曲线、相频特性曲线和通频带</a:t>
            </a:r>
          </a:p>
          <a:p>
            <a:pPr eaLnBrk="1" hangingPunct="1"/>
            <a:r>
              <a:rPr lang="en-US" altLang="zh-CN" smtClean="0"/>
              <a:t>2.2.5 </a:t>
            </a:r>
            <a:r>
              <a:rPr lang="zh-CN" altLang="en-US" smtClean="0"/>
              <a:t>信号源内阻及负载对并联谐振回路的影响</a:t>
            </a:r>
          </a:p>
        </p:txBody>
      </p: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mtClean="0"/>
              <a:t>2.2.1 </a:t>
            </a:r>
            <a:r>
              <a:rPr lang="zh-CN" altLang="en-US" smtClean="0"/>
              <a:t>概述</a:t>
            </a:r>
          </a:p>
        </p:txBody>
      </p:sp>
      <p:sp>
        <p:nvSpPr>
          <p:cNvPr id="14340" name="Rectangle 3"/>
          <p:cNvSpPr>
            <a:spLocks noGrp="1" noChangeArrowheads="1"/>
          </p:cNvSpPr>
          <p:nvPr>
            <p:ph type="body" idx="1"/>
          </p:nvPr>
        </p:nvSpPr>
        <p:spPr/>
        <p:txBody>
          <a:bodyPr/>
          <a:lstStyle/>
          <a:p>
            <a:pPr eaLnBrk="1" hangingPunct="1">
              <a:buFont typeface="Wingdings" pitchFamily="2" charset="2"/>
              <a:buNone/>
            </a:pPr>
            <a:r>
              <a:rPr lang="zh-CN" altLang="en-US" smtClean="0"/>
              <a:t>	如果信号源内阻或负载电阻很大时，采用串联谐振回路将严重降低回路的品质因数，使回路的选择性显著变差，在这种情况下，宜采用并联谐振回路。</a:t>
            </a:r>
          </a:p>
        </p:txBody>
      </p:sp>
      <p:sp>
        <p:nvSpPr>
          <p:cNvPr id="14341" name="Rectangle 5"/>
          <p:cNvSpPr>
            <a:spLocks noChangeArrowheads="1"/>
          </p:cNvSpPr>
          <p:nvPr/>
        </p:nvSpPr>
        <p:spPr bwMode="auto">
          <a:xfrm>
            <a:off x="0" y="2733675"/>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2627313" y="2636838"/>
          <a:ext cx="3960812" cy="2628900"/>
        </p:xfrm>
        <a:graphic>
          <a:graphicData uri="http://schemas.openxmlformats.org/presentationml/2006/ole">
            <p:oleObj spid="_x0000_s14338" name="Visio" r:id="rId4" imgW="2095500" imgH="1390650" progId="Visio.Drawing.11">
              <p:embed/>
            </p:oleObj>
          </a:graphicData>
        </a:graphic>
      </p:graphicFrame>
      <p:sp>
        <p:nvSpPr>
          <p:cNvPr id="14342" name="Text Box 6"/>
          <p:cNvSpPr txBox="1">
            <a:spLocks noChangeArrowheads="1"/>
          </p:cNvSpPr>
          <p:nvPr/>
        </p:nvSpPr>
        <p:spPr bwMode="auto">
          <a:xfrm>
            <a:off x="1116013" y="5805488"/>
            <a:ext cx="3854450" cy="396875"/>
          </a:xfrm>
          <a:prstGeom prst="rect">
            <a:avLst/>
          </a:prstGeom>
          <a:noFill/>
          <a:ln w="38100" algn="ctr">
            <a:noFill/>
            <a:miter lim="800000"/>
            <a:headEnd/>
            <a:tailEnd/>
          </a:ln>
        </p:spPr>
        <p:txBody>
          <a:bodyPr>
            <a:spAutoFit/>
          </a:bodyPr>
          <a:lstStyle/>
          <a:p>
            <a:r>
              <a:rPr lang="en-US" altLang="zh-CN" i="1">
                <a:latin typeface="Arial" charset="0"/>
                <a:ea typeface="幼圆" pitchFamily="49" charset="-122"/>
              </a:rPr>
              <a:t>R</a:t>
            </a:r>
            <a:r>
              <a:rPr lang="zh-CN" altLang="en-US">
                <a:latin typeface="Arial" charset="0"/>
                <a:ea typeface="幼圆" pitchFamily="49" charset="-122"/>
              </a:rPr>
              <a:t>通常为电感</a:t>
            </a:r>
            <a:r>
              <a:rPr lang="en-US" altLang="zh-CN" i="1">
                <a:latin typeface="Arial" charset="0"/>
                <a:ea typeface="幼圆" pitchFamily="49" charset="-122"/>
              </a:rPr>
              <a:t>L</a:t>
            </a:r>
            <a:r>
              <a:rPr lang="zh-CN" altLang="en-US">
                <a:latin typeface="Arial" charset="0"/>
                <a:ea typeface="幼圆" pitchFamily="49" charset="-122"/>
              </a:rPr>
              <a:t>损耗的等效电阻。</a:t>
            </a:r>
          </a:p>
        </p:txBody>
      </p:sp>
      <p:sp>
        <p:nvSpPr>
          <p:cNvPr id="14343" name="Text Box 7"/>
          <p:cNvSpPr txBox="1">
            <a:spLocks noChangeArrowheads="1"/>
          </p:cNvSpPr>
          <p:nvPr/>
        </p:nvSpPr>
        <p:spPr bwMode="auto">
          <a:xfrm>
            <a:off x="3708400" y="5373688"/>
            <a:ext cx="2592388"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并联谐振回路</a:t>
            </a:r>
          </a:p>
        </p:txBody>
      </p:sp>
    </p:spTree>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mtClean="0"/>
              <a:t>2.2.2 </a:t>
            </a:r>
            <a:r>
              <a:rPr lang="zh-CN" altLang="en-US" smtClean="0"/>
              <a:t>谐振条件</a:t>
            </a:r>
          </a:p>
        </p:txBody>
      </p:sp>
      <p:sp>
        <p:nvSpPr>
          <p:cNvPr id="249859" name="Rectangle 3"/>
          <p:cNvSpPr>
            <a:spLocks noGrp="1" noChangeArrowheads="1"/>
          </p:cNvSpPr>
          <p:nvPr>
            <p:ph type="body" idx="1"/>
          </p:nvPr>
        </p:nvSpPr>
        <p:spPr/>
        <p:txBody>
          <a:bodyPr/>
          <a:lstStyle/>
          <a:p>
            <a:pPr eaLnBrk="1" hangingPunct="1">
              <a:buFont typeface="Wingdings" pitchFamily="2" charset="2"/>
              <a:buNone/>
            </a:pPr>
            <a:r>
              <a:rPr lang="zh-CN" altLang="en-US" smtClean="0"/>
              <a:t>	并联谐振回路两端间的阻抗为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通常都满足               ，因此 </a:t>
            </a:r>
          </a:p>
        </p:txBody>
      </p:sp>
      <p:sp>
        <p:nvSpPr>
          <p:cNvPr id="15367" name="Rectangle 5"/>
          <p:cNvSpPr>
            <a:spLocks noChangeArrowheads="1"/>
          </p:cNvSpPr>
          <p:nvPr/>
        </p:nvSpPr>
        <p:spPr bwMode="auto">
          <a:xfrm>
            <a:off x="0" y="30099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9860" name="Object 4"/>
          <p:cNvGraphicFramePr>
            <a:graphicFrameLocks noChangeAspect="1"/>
          </p:cNvGraphicFramePr>
          <p:nvPr/>
        </p:nvGraphicFramePr>
        <p:xfrm>
          <a:off x="1619250" y="1773238"/>
          <a:ext cx="4537075" cy="1530350"/>
        </p:xfrm>
        <a:graphic>
          <a:graphicData uri="http://schemas.openxmlformats.org/presentationml/2006/ole">
            <p:oleObj spid="_x0000_s15362" name="Equation" r:id="rId4" imgW="2489200" imgH="838200" progId="Equation.DSMT4">
              <p:embed/>
            </p:oleObj>
          </a:graphicData>
        </a:graphic>
      </p:graphicFrame>
      <p:sp>
        <p:nvSpPr>
          <p:cNvPr id="15368" name="Rectangle 7"/>
          <p:cNvSpPr>
            <a:spLocks noChangeArrowheads="1"/>
          </p:cNvSpPr>
          <p:nvPr/>
        </p:nvSpPr>
        <p:spPr bwMode="auto">
          <a:xfrm>
            <a:off x="0" y="33385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2700338" y="3429000"/>
          <a:ext cx="1079500" cy="341313"/>
        </p:xfrm>
        <a:graphic>
          <a:graphicData uri="http://schemas.openxmlformats.org/presentationml/2006/ole">
            <p:oleObj spid="_x0000_s15363" name="Equation" r:id="rId5" imgW="571004" imgH="177646" progId="Equation.DSMT4">
              <p:embed/>
            </p:oleObj>
          </a:graphicData>
        </a:graphic>
      </p:graphicFrame>
      <p:sp>
        <p:nvSpPr>
          <p:cNvPr id="15369" name="Rectangle 9"/>
          <p:cNvSpPr>
            <a:spLocks noChangeArrowheads="1"/>
          </p:cNvSpPr>
          <p:nvPr/>
        </p:nvSpPr>
        <p:spPr bwMode="auto">
          <a:xfrm>
            <a:off x="0" y="30337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49864" name="Object 8"/>
          <p:cNvGraphicFramePr>
            <a:graphicFrameLocks noChangeAspect="1"/>
          </p:cNvGraphicFramePr>
          <p:nvPr/>
        </p:nvGraphicFramePr>
        <p:xfrm>
          <a:off x="1619250" y="3789363"/>
          <a:ext cx="4752975" cy="1435100"/>
        </p:xfrm>
        <a:graphic>
          <a:graphicData uri="http://schemas.openxmlformats.org/presentationml/2006/ole">
            <p:oleObj spid="_x0000_s15364" name="Equation" r:id="rId6" imgW="2616200" imgH="7874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dissolve">
                                      <p:cBhvr>
                                        <p:cTn id="7" dur="500"/>
                                        <p:tgtEl>
                                          <p:spTgt spid="2498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249859">
                                            <p:txEl>
                                              <p:pRg st="5" end="5"/>
                                            </p:txEl>
                                          </p:spTgt>
                                        </p:tgtEl>
                                        <p:attrNameLst>
                                          <p:attrName>style.visibility</p:attrName>
                                        </p:attrNameLst>
                                      </p:cBhvr>
                                      <p:to>
                                        <p:strVal val="visible"/>
                                      </p:to>
                                    </p:set>
                                    <p:animEffect transition="in" filter="dissolve">
                                      <p:cBhvr>
                                        <p:cTn id="12" dur="500"/>
                                        <p:tgtEl>
                                          <p:spTgt spid="249859">
                                            <p:txEl>
                                              <p:pRg st="5" end="5"/>
                                            </p:txEl>
                                          </p:spTgt>
                                        </p:tgtEl>
                                      </p:cBhvr>
                                    </p:animEffect>
                                  </p:childTnLst>
                                </p:cTn>
                              </p:par>
                            </p:childTnLst>
                          </p:cTn>
                        </p:par>
                        <p:par>
                          <p:cTn id="13" fill="hold">
                            <p:stCondLst>
                              <p:cond delay="1125"/>
                            </p:stCondLst>
                            <p:childTnLst>
                              <p:par>
                                <p:cTn id="14" presetID="9" presetClass="entr" presetSubtype="0" fill="hold" nodeType="afterEffect">
                                  <p:stCondLst>
                                    <p:cond delay="0"/>
                                  </p:stCondLst>
                                  <p:childTnLst>
                                    <p:set>
                                      <p:cBhvr>
                                        <p:cTn id="15" dur="1" fill="hold">
                                          <p:stCondLst>
                                            <p:cond delay="0"/>
                                          </p:stCondLst>
                                        </p:cTn>
                                        <p:tgtEl>
                                          <p:spTgt spid="249862"/>
                                        </p:tgtEl>
                                        <p:attrNameLst>
                                          <p:attrName>style.visibility</p:attrName>
                                        </p:attrNameLst>
                                      </p:cBhvr>
                                      <p:to>
                                        <p:strVal val="visible"/>
                                      </p:to>
                                    </p:set>
                                    <p:animEffect transition="in" filter="dissolve">
                                      <p:cBhvr>
                                        <p:cTn id="16" dur="500"/>
                                        <p:tgtEl>
                                          <p:spTgt spid="24986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9864"/>
                                        </p:tgtEl>
                                        <p:attrNameLst>
                                          <p:attrName>style.visibility</p:attrName>
                                        </p:attrNameLst>
                                      </p:cBhvr>
                                      <p:to>
                                        <p:strVal val="visible"/>
                                      </p:to>
                                    </p:set>
                                    <p:animEffect transition="in" filter="dissolve">
                                      <p:cBhvr>
                                        <p:cTn id="21"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主要内容</a:t>
            </a:r>
          </a:p>
        </p:txBody>
      </p:sp>
      <p:sp>
        <p:nvSpPr>
          <p:cNvPr id="77827" name="Rectangle 3"/>
          <p:cNvSpPr>
            <a:spLocks noGrp="1" noChangeArrowheads="1"/>
          </p:cNvSpPr>
          <p:nvPr>
            <p:ph type="body" idx="1"/>
          </p:nvPr>
        </p:nvSpPr>
        <p:spPr/>
        <p:txBody>
          <a:bodyPr/>
          <a:lstStyle/>
          <a:p>
            <a:pPr eaLnBrk="1" hangingPunct="1"/>
            <a:r>
              <a:rPr lang="en-US" altLang="zh-CN" smtClean="0"/>
              <a:t>2.0 </a:t>
            </a:r>
            <a:r>
              <a:rPr lang="zh-CN" altLang="en-US" smtClean="0"/>
              <a:t>概述</a:t>
            </a:r>
            <a:endParaRPr lang="en-US" altLang="zh-CN" smtClean="0"/>
          </a:p>
          <a:p>
            <a:pPr eaLnBrk="1" hangingPunct="1"/>
            <a:r>
              <a:rPr lang="en-US" altLang="zh-CN" smtClean="0"/>
              <a:t>2.1 </a:t>
            </a:r>
            <a:r>
              <a:rPr lang="zh-CN" altLang="en-US" smtClean="0"/>
              <a:t>串联谐振回路</a:t>
            </a:r>
          </a:p>
          <a:p>
            <a:pPr eaLnBrk="1" hangingPunct="1"/>
            <a:r>
              <a:rPr lang="en-US" altLang="zh-CN" smtClean="0"/>
              <a:t>2.2 </a:t>
            </a:r>
            <a:r>
              <a:rPr lang="zh-CN" altLang="en-US" smtClean="0"/>
              <a:t>并联谐振回路</a:t>
            </a:r>
          </a:p>
          <a:p>
            <a:pPr eaLnBrk="1" hangingPunct="1"/>
            <a:r>
              <a:rPr lang="en-US" altLang="zh-CN" smtClean="0"/>
              <a:t>2.3 </a:t>
            </a:r>
            <a:r>
              <a:rPr lang="zh-CN" altLang="en-US" smtClean="0"/>
              <a:t>谐振回路的阻抗变换</a:t>
            </a:r>
          </a:p>
          <a:p>
            <a:pPr eaLnBrk="1" hangingPunct="1"/>
            <a:r>
              <a:rPr lang="en-US" altLang="zh-CN" smtClean="0"/>
              <a:t>2.4 </a:t>
            </a:r>
            <a:r>
              <a:rPr lang="zh-CN" altLang="en-US" smtClean="0"/>
              <a:t>耦合型谐振回路</a:t>
            </a:r>
          </a:p>
          <a:p>
            <a:pPr eaLnBrk="1" hangingPunct="1"/>
            <a:r>
              <a:rPr lang="en-US" altLang="zh-CN" smtClean="0"/>
              <a:t>2.5 </a:t>
            </a:r>
            <a:r>
              <a:rPr lang="zh-CN" altLang="en-US" smtClean="0"/>
              <a:t>滤波器的其它形式</a:t>
            </a: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p:txBody>
          <a:bodyPr/>
          <a:lstStyle/>
          <a:p>
            <a:pPr eaLnBrk="1" hangingPunct="1"/>
            <a:r>
              <a:rPr lang="en-US" altLang="zh-CN" smtClean="0"/>
              <a:t>2.2.2 </a:t>
            </a:r>
            <a:r>
              <a:rPr lang="zh-CN" altLang="en-US" smtClean="0"/>
              <a:t>谐振条件（续</a:t>
            </a:r>
            <a:r>
              <a:rPr lang="en-US" altLang="zh-CN" smtClean="0"/>
              <a:t>1</a:t>
            </a:r>
            <a:r>
              <a:rPr lang="zh-CN" altLang="en-US" smtClean="0"/>
              <a:t>）</a:t>
            </a:r>
          </a:p>
        </p:txBody>
      </p:sp>
      <p:sp>
        <p:nvSpPr>
          <p:cNvPr id="250883" name="Rectangle 3"/>
          <p:cNvSpPr>
            <a:spLocks noGrp="1" noChangeArrowheads="1"/>
          </p:cNvSpPr>
          <p:nvPr>
            <p:ph type="body" idx="1"/>
          </p:nvPr>
        </p:nvSpPr>
        <p:spPr/>
        <p:txBody>
          <a:bodyPr/>
          <a:lstStyle/>
          <a:p>
            <a:pPr eaLnBrk="1" hangingPunct="1">
              <a:buFont typeface="Wingdings" pitchFamily="2" charset="2"/>
              <a:buNone/>
            </a:pPr>
            <a:r>
              <a:rPr lang="zh-CN" altLang="en-US" smtClean="0"/>
              <a:t>	设外加电流源的电流为    ，则并联回路两端的电压为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为便于分析，引入并联谐振回路的导纳  </a:t>
            </a:r>
          </a:p>
        </p:txBody>
      </p:sp>
      <p:sp>
        <p:nvSpPr>
          <p:cNvPr id="16392" name="Rectangle 5"/>
          <p:cNvSpPr>
            <a:spLocks noChangeArrowheads="1"/>
          </p:cNvSpPr>
          <p:nvPr/>
        </p:nvSpPr>
        <p:spPr bwMode="auto">
          <a:xfrm>
            <a:off x="0" y="33099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6386" name="Object 4"/>
          <p:cNvGraphicFramePr>
            <a:graphicFrameLocks noChangeAspect="1"/>
          </p:cNvGraphicFramePr>
          <p:nvPr/>
        </p:nvGraphicFramePr>
        <p:xfrm>
          <a:off x="4189413" y="1196975"/>
          <a:ext cx="315912" cy="465138"/>
        </p:xfrm>
        <a:graphic>
          <a:graphicData uri="http://schemas.openxmlformats.org/presentationml/2006/ole">
            <p:oleObj spid="_x0000_s16386" name="Equation" r:id="rId4" imgW="164957" imgH="241091" progId="Equation.DSMT4">
              <p:embed/>
            </p:oleObj>
          </a:graphicData>
        </a:graphic>
      </p:graphicFrame>
      <p:sp>
        <p:nvSpPr>
          <p:cNvPr id="16393" name="Rectangle 7"/>
          <p:cNvSpPr>
            <a:spLocks noChangeArrowheads="1"/>
          </p:cNvSpPr>
          <p:nvPr/>
        </p:nvSpPr>
        <p:spPr bwMode="auto">
          <a:xfrm>
            <a:off x="0" y="31194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6387" name="Object 6"/>
          <p:cNvGraphicFramePr>
            <a:graphicFrameLocks noChangeAspect="1"/>
          </p:cNvGraphicFramePr>
          <p:nvPr/>
        </p:nvGraphicFramePr>
        <p:xfrm>
          <a:off x="2771775" y="1628775"/>
          <a:ext cx="3671888" cy="1243013"/>
        </p:xfrm>
        <a:graphic>
          <a:graphicData uri="http://schemas.openxmlformats.org/presentationml/2006/ole">
            <p:oleObj spid="_x0000_s16387" name="Equation" r:id="rId5" imgW="1828800" imgH="622300" progId="Equation.DSMT4">
              <p:embed/>
            </p:oleObj>
          </a:graphicData>
        </a:graphic>
      </p:graphicFrame>
      <p:graphicFrame>
        <p:nvGraphicFramePr>
          <p:cNvPr id="250888" name="Object 8"/>
          <p:cNvGraphicFramePr>
            <a:graphicFrameLocks noChangeAspect="1"/>
          </p:cNvGraphicFramePr>
          <p:nvPr/>
        </p:nvGraphicFramePr>
        <p:xfrm>
          <a:off x="2411413" y="3357563"/>
          <a:ext cx="4895850" cy="812800"/>
        </p:xfrm>
        <a:graphic>
          <a:graphicData uri="http://schemas.openxmlformats.org/presentationml/2006/ole">
            <p:oleObj spid="_x0000_s16388" name="Equation" r:id="rId6" imgW="2349500" imgH="393700" progId="Equation.DSMT4">
              <p:embed/>
            </p:oleObj>
          </a:graphicData>
        </a:graphic>
      </p:graphicFrame>
      <p:sp>
        <p:nvSpPr>
          <p:cNvPr id="250890" name="Text Box 10"/>
          <p:cNvSpPr txBox="1">
            <a:spLocks noChangeArrowheads="1"/>
          </p:cNvSpPr>
          <p:nvPr/>
        </p:nvSpPr>
        <p:spPr bwMode="auto">
          <a:xfrm>
            <a:off x="3635375" y="4076700"/>
            <a:ext cx="504825" cy="7016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电</a:t>
            </a:r>
          </a:p>
          <a:p>
            <a:r>
              <a:rPr lang="zh-CN" altLang="en-US">
                <a:solidFill>
                  <a:srgbClr val="990099"/>
                </a:solidFill>
                <a:latin typeface="Arial" charset="0"/>
                <a:ea typeface="幼圆" pitchFamily="49" charset="-122"/>
              </a:rPr>
              <a:t>导</a:t>
            </a:r>
            <a:endParaRPr lang="en-US" altLang="zh-CN">
              <a:solidFill>
                <a:srgbClr val="990099"/>
              </a:solidFill>
              <a:latin typeface="Arial" charset="0"/>
              <a:ea typeface="幼圆" pitchFamily="49" charset="-122"/>
            </a:endParaRPr>
          </a:p>
        </p:txBody>
      </p:sp>
      <p:sp>
        <p:nvSpPr>
          <p:cNvPr id="250891" name="Text Box 11"/>
          <p:cNvSpPr txBox="1">
            <a:spLocks noChangeArrowheads="1"/>
          </p:cNvSpPr>
          <p:nvPr/>
        </p:nvSpPr>
        <p:spPr bwMode="auto">
          <a:xfrm>
            <a:off x="4283075" y="4076700"/>
            <a:ext cx="504825" cy="7016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电</a:t>
            </a:r>
          </a:p>
          <a:p>
            <a:r>
              <a:rPr lang="zh-CN" altLang="en-US">
                <a:solidFill>
                  <a:srgbClr val="990099"/>
                </a:solidFill>
                <a:latin typeface="Arial" charset="0"/>
                <a:ea typeface="幼圆" pitchFamily="49" charset="-122"/>
              </a:rPr>
              <a:t>纳</a:t>
            </a:r>
          </a:p>
        </p:txBody>
      </p:sp>
      <p:sp>
        <p:nvSpPr>
          <p:cNvPr id="250892" name="Line 12"/>
          <p:cNvSpPr>
            <a:spLocks noChangeShapeType="1"/>
          </p:cNvSpPr>
          <p:nvPr/>
        </p:nvSpPr>
        <p:spPr bwMode="auto">
          <a:xfrm>
            <a:off x="3779838" y="3933825"/>
            <a:ext cx="144462" cy="0"/>
          </a:xfrm>
          <a:prstGeom prst="line">
            <a:avLst/>
          </a:prstGeom>
          <a:noFill/>
          <a:ln w="38100">
            <a:solidFill>
              <a:schemeClr val="hlink"/>
            </a:solidFill>
            <a:round/>
            <a:headEnd/>
            <a:tailEnd/>
          </a:ln>
        </p:spPr>
        <p:txBody>
          <a:bodyPr wrap="none" anchor="ctr"/>
          <a:lstStyle/>
          <a:p>
            <a:endParaRPr lang="zh-CN" altLang="en-US"/>
          </a:p>
        </p:txBody>
      </p:sp>
      <p:sp>
        <p:nvSpPr>
          <p:cNvPr id="250893" name="Line 13"/>
          <p:cNvSpPr>
            <a:spLocks noChangeShapeType="1"/>
          </p:cNvSpPr>
          <p:nvPr/>
        </p:nvSpPr>
        <p:spPr bwMode="auto">
          <a:xfrm>
            <a:off x="4427538" y="3933825"/>
            <a:ext cx="144462" cy="0"/>
          </a:xfrm>
          <a:prstGeom prst="line">
            <a:avLst/>
          </a:prstGeom>
          <a:noFill/>
          <a:ln w="38100">
            <a:solidFill>
              <a:schemeClr val="hlink"/>
            </a:solidFill>
            <a:round/>
            <a:headEnd/>
            <a:tailEnd/>
          </a:ln>
        </p:spPr>
        <p:txBody>
          <a:bodyPr wrap="none" anchor="ctr"/>
          <a:lstStyle/>
          <a:p>
            <a:endParaRPr lang="zh-CN" altLang="en-US"/>
          </a:p>
        </p:txBody>
      </p:sp>
      <p:sp>
        <p:nvSpPr>
          <p:cNvPr id="16398" name="Rectangle 15"/>
          <p:cNvSpPr>
            <a:spLocks noChangeArrowheads="1"/>
          </p:cNvSpPr>
          <p:nvPr/>
        </p:nvSpPr>
        <p:spPr bwMode="auto">
          <a:xfrm>
            <a:off x="0" y="29146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6389" name="Object 14"/>
          <p:cNvGraphicFramePr>
            <a:graphicFrameLocks noChangeAspect="1"/>
          </p:cNvGraphicFramePr>
          <p:nvPr/>
        </p:nvGraphicFramePr>
        <p:xfrm>
          <a:off x="4572000" y="4283075"/>
          <a:ext cx="3887788" cy="1882775"/>
        </p:xfrm>
        <a:graphic>
          <a:graphicData uri="http://schemas.openxmlformats.org/presentationml/2006/ole">
            <p:oleObj spid="_x0000_s16389" name="Visio" r:id="rId7" imgW="2130552" imgH="1028700" progId="Visio.Drawing.11">
              <p:embed/>
            </p:oleObj>
          </a:graphicData>
        </a:graphic>
      </p:graphicFrame>
      <p:sp>
        <p:nvSpPr>
          <p:cNvPr id="16399" name="Text Box 16"/>
          <p:cNvSpPr txBox="1">
            <a:spLocks noChangeArrowheads="1"/>
          </p:cNvSpPr>
          <p:nvPr/>
        </p:nvSpPr>
        <p:spPr bwMode="auto">
          <a:xfrm>
            <a:off x="3924300" y="6092825"/>
            <a:ext cx="4681538"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并联谐振回路的另一种表示方法</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50883">
                                            <p:txEl>
                                              <p:pRg st="4" end="4"/>
                                            </p:txEl>
                                          </p:spTgt>
                                        </p:tgtEl>
                                        <p:attrNameLst>
                                          <p:attrName>style.visibility</p:attrName>
                                        </p:attrNameLst>
                                      </p:cBhvr>
                                      <p:to>
                                        <p:strVal val="visible"/>
                                      </p:to>
                                    </p:set>
                                    <p:animEffect transition="in" filter="dissolve">
                                      <p:cBhvr>
                                        <p:cTn id="7" dur="500"/>
                                        <p:tgtEl>
                                          <p:spTgt spid="25088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0888"/>
                                        </p:tgtEl>
                                        <p:attrNameLst>
                                          <p:attrName>style.visibility</p:attrName>
                                        </p:attrNameLst>
                                      </p:cBhvr>
                                      <p:to>
                                        <p:strVal val="visible"/>
                                      </p:to>
                                    </p:set>
                                    <p:animEffect transition="in" filter="dissolve">
                                      <p:cBhvr>
                                        <p:cTn id="12" dur="500"/>
                                        <p:tgtEl>
                                          <p:spTgt spid="25088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0892"/>
                                        </p:tgtEl>
                                        <p:attrNameLst>
                                          <p:attrName>style.visibility</p:attrName>
                                        </p:attrNameLst>
                                      </p:cBhvr>
                                      <p:to>
                                        <p:strVal val="visible"/>
                                      </p:to>
                                    </p:set>
                                    <p:animEffect transition="in" filter="fade">
                                      <p:cBhvr>
                                        <p:cTn id="16" dur="1000"/>
                                        <p:tgtEl>
                                          <p:spTgt spid="25089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0893"/>
                                        </p:tgtEl>
                                        <p:attrNameLst>
                                          <p:attrName>style.visibility</p:attrName>
                                        </p:attrNameLst>
                                      </p:cBhvr>
                                      <p:to>
                                        <p:strVal val="visible"/>
                                      </p:to>
                                    </p:set>
                                    <p:animEffect transition="in" filter="fade">
                                      <p:cBhvr>
                                        <p:cTn id="19" dur="1000"/>
                                        <p:tgtEl>
                                          <p:spTgt spid="2508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0890"/>
                                        </p:tgtEl>
                                        <p:attrNameLst>
                                          <p:attrName>style.visibility</p:attrName>
                                        </p:attrNameLst>
                                      </p:cBhvr>
                                      <p:to>
                                        <p:strVal val="visible"/>
                                      </p:to>
                                    </p:set>
                                    <p:animEffect transition="in" filter="fade">
                                      <p:cBhvr>
                                        <p:cTn id="22" dur="1000"/>
                                        <p:tgtEl>
                                          <p:spTgt spid="2508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0891"/>
                                        </p:tgtEl>
                                        <p:attrNameLst>
                                          <p:attrName>style.visibility</p:attrName>
                                        </p:attrNameLst>
                                      </p:cBhvr>
                                      <p:to>
                                        <p:strVal val="visible"/>
                                      </p:to>
                                    </p:set>
                                    <p:animEffect transition="in" filter="fade">
                                      <p:cBhvr>
                                        <p:cTn id="25" dur="1000"/>
                                        <p:tgtEl>
                                          <p:spTgt spid="25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0" grpId="0"/>
      <p:bldP spid="250891" grpId="0"/>
      <p:bldP spid="250892" grpId="0" animBg="1"/>
      <p:bldP spid="2508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2"/>
          <p:cNvSpPr>
            <a:spLocks noGrp="1" noChangeArrowheads="1"/>
          </p:cNvSpPr>
          <p:nvPr>
            <p:ph type="title"/>
          </p:nvPr>
        </p:nvSpPr>
        <p:spPr/>
        <p:txBody>
          <a:bodyPr/>
          <a:lstStyle/>
          <a:p>
            <a:pPr eaLnBrk="1" hangingPunct="1"/>
            <a:r>
              <a:rPr lang="en-US" altLang="zh-CN" smtClean="0"/>
              <a:t>2.2.2 </a:t>
            </a:r>
            <a:r>
              <a:rPr lang="zh-CN" altLang="en-US" smtClean="0"/>
              <a:t>谐振条件（续</a:t>
            </a:r>
            <a:r>
              <a:rPr lang="en-US" altLang="zh-CN" smtClean="0"/>
              <a:t>2</a:t>
            </a:r>
            <a:r>
              <a:rPr lang="zh-CN" altLang="en-US" smtClean="0"/>
              <a:t>）</a:t>
            </a:r>
          </a:p>
        </p:txBody>
      </p:sp>
      <p:sp>
        <p:nvSpPr>
          <p:cNvPr id="251907" name="Rectangle 3"/>
          <p:cNvSpPr>
            <a:spLocks noGrp="1" noChangeArrowheads="1"/>
          </p:cNvSpPr>
          <p:nvPr>
            <p:ph type="body" idx="1"/>
          </p:nvPr>
        </p:nvSpPr>
        <p:spPr/>
        <p:txBody>
          <a:bodyPr/>
          <a:lstStyle/>
          <a:p>
            <a:pPr eaLnBrk="1" hangingPunct="1">
              <a:buFont typeface="Wingdings" pitchFamily="2" charset="2"/>
              <a:buNone/>
            </a:pPr>
            <a:r>
              <a:rPr lang="zh-CN" altLang="en-US" smtClean="0"/>
              <a:t>	当        时，                   ，回路电压    与电流     同</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相。这种状态称为并联回路对外加信号源频率发生并联谐振。并联谐振的条件为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当              的条件不满足时有</a:t>
            </a:r>
          </a:p>
        </p:txBody>
      </p:sp>
      <p:graphicFrame>
        <p:nvGraphicFramePr>
          <p:cNvPr id="17410" name="Object 4"/>
          <p:cNvGraphicFramePr>
            <a:graphicFrameLocks noChangeAspect="1"/>
          </p:cNvGraphicFramePr>
          <p:nvPr/>
        </p:nvGraphicFramePr>
        <p:xfrm>
          <a:off x="1403350" y="1268413"/>
          <a:ext cx="720725" cy="341312"/>
        </p:xfrm>
        <a:graphic>
          <a:graphicData uri="http://schemas.openxmlformats.org/presentationml/2006/ole">
            <p:oleObj spid="_x0000_s17410" name="Equation" r:id="rId4" imgW="380670" imgH="177646" progId="Equation.DSMT4">
              <p:embed/>
            </p:oleObj>
          </a:graphicData>
        </a:graphic>
      </p:graphicFrame>
      <p:graphicFrame>
        <p:nvGraphicFramePr>
          <p:cNvPr id="17411" name="Object 6"/>
          <p:cNvGraphicFramePr>
            <a:graphicFrameLocks noChangeAspect="1"/>
          </p:cNvGraphicFramePr>
          <p:nvPr/>
        </p:nvGraphicFramePr>
        <p:xfrm>
          <a:off x="2484438" y="1098550"/>
          <a:ext cx="1871662" cy="746125"/>
        </p:xfrm>
        <a:graphic>
          <a:graphicData uri="http://schemas.openxmlformats.org/presentationml/2006/ole">
            <p:oleObj spid="_x0000_s17411" name="Equation" r:id="rId5" imgW="977476" imgH="393529" progId="Equation.DSMT4">
              <p:embed/>
            </p:oleObj>
          </a:graphicData>
        </a:graphic>
      </p:graphicFrame>
      <p:graphicFrame>
        <p:nvGraphicFramePr>
          <p:cNvPr id="17412" name="Object 8"/>
          <p:cNvGraphicFramePr>
            <a:graphicFrameLocks noChangeAspect="1"/>
          </p:cNvGraphicFramePr>
          <p:nvPr/>
        </p:nvGraphicFramePr>
        <p:xfrm>
          <a:off x="5845175" y="1196975"/>
          <a:ext cx="382588" cy="503238"/>
        </p:xfrm>
        <a:graphic>
          <a:graphicData uri="http://schemas.openxmlformats.org/presentationml/2006/ole">
            <p:oleObj spid="_x0000_s17412" name="Equation" r:id="rId6" imgW="177646" imgH="241091" progId="Equation.DSMT4">
              <p:embed/>
            </p:oleObj>
          </a:graphicData>
        </a:graphic>
      </p:graphicFrame>
      <p:graphicFrame>
        <p:nvGraphicFramePr>
          <p:cNvPr id="17413" name="Object 10"/>
          <p:cNvGraphicFramePr>
            <a:graphicFrameLocks noChangeAspect="1"/>
          </p:cNvGraphicFramePr>
          <p:nvPr/>
        </p:nvGraphicFramePr>
        <p:xfrm>
          <a:off x="7164388" y="1196975"/>
          <a:ext cx="342900" cy="503238"/>
        </p:xfrm>
        <a:graphic>
          <a:graphicData uri="http://schemas.openxmlformats.org/presentationml/2006/ole">
            <p:oleObj spid="_x0000_s17413" name="Equation" r:id="rId7" imgW="164957" imgH="241091" progId="Equation.DSMT4">
              <p:embed/>
            </p:oleObj>
          </a:graphicData>
        </a:graphic>
      </p:graphicFrame>
      <p:graphicFrame>
        <p:nvGraphicFramePr>
          <p:cNvPr id="251916" name="Object 12"/>
          <p:cNvGraphicFramePr>
            <a:graphicFrameLocks noChangeAspect="1"/>
          </p:cNvGraphicFramePr>
          <p:nvPr/>
        </p:nvGraphicFramePr>
        <p:xfrm>
          <a:off x="2843213" y="2852738"/>
          <a:ext cx="1368425" cy="792162"/>
        </p:xfrm>
        <a:graphic>
          <a:graphicData uri="http://schemas.openxmlformats.org/presentationml/2006/ole">
            <p:oleObj spid="_x0000_s17414" name="Equation" r:id="rId8" imgW="723586" imgH="418918" progId="Equation.DSMT4">
              <p:embed/>
            </p:oleObj>
          </a:graphicData>
        </a:graphic>
      </p:graphicFrame>
      <p:graphicFrame>
        <p:nvGraphicFramePr>
          <p:cNvPr id="251918" name="Object 14"/>
          <p:cNvGraphicFramePr>
            <a:graphicFrameLocks noChangeAspect="1"/>
          </p:cNvGraphicFramePr>
          <p:nvPr/>
        </p:nvGraphicFramePr>
        <p:xfrm>
          <a:off x="4787900" y="2827338"/>
          <a:ext cx="1727200" cy="817562"/>
        </p:xfrm>
        <a:graphic>
          <a:graphicData uri="http://schemas.openxmlformats.org/presentationml/2006/ole">
            <p:oleObj spid="_x0000_s17415" name="Equation" r:id="rId9" imgW="889000" imgH="419100" progId="Equation.DSMT4">
              <p:embed/>
            </p:oleObj>
          </a:graphicData>
        </a:graphic>
      </p:graphicFrame>
      <p:graphicFrame>
        <p:nvGraphicFramePr>
          <p:cNvPr id="251920" name="Object 16"/>
          <p:cNvGraphicFramePr>
            <a:graphicFrameLocks noChangeAspect="1"/>
          </p:cNvGraphicFramePr>
          <p:nvPr/>
        </p:nvGraphicFramePr>
        <p:xfrm>
          <a:off x="1474788" y="3805238"/>
          <a:ext cx="1081087" cy="344487"/>
        </p:xfrm>
        <a:graphic>
          <a:graphicData uri="http://schemas.openxmlformats.org/presentationml/2006/ole">
            <p:oleObj spid="_x0000_s17416" name="Equation" r:id="rId10" imgW="571004" imgH="177646" progId="Equation.DSMT4">
              <p:embed/>
            </p:oleObj>
          </a:graphicData>
        </a:graphic>
      </p:graphicFrame>
      <p:graphicFrame>
        <p:nvGraphicFramePr>
          <p:cNvPr id="251922" name="Object 18"/>
          <p:cNvGraphicFramePr>
            <a:graphicFrameLocks noChangeAspect="1"/>
          </p:cNvGraphicFramePr>
          <p:nvPr/>
        </p:nvGraphicFramePr>
        <p:xfrm>
          <a:off x="2843213" y="4213225"/>
          <a:ext cx="2089150" cy="871538"/>
        </p:xfrm>
        <a:graphic>
          <a:graphicData uri="http://schemas.openxmlformats.org/presentationml/2006/ole">
            <p:oleObj spid="_x0000_s17417" name="Equation" r:id="rId11" imgW="1092200" imgH="457200" progId="Equation.DSMT4">
              <p:embed/>
            </p:oleObj>
          </a:graphicData>
        </a:graphic>
      </p:graphicFrame>
      <p:sp>
        <p:nvSpPr>
          <p:cNvPr id="251924" name="Text Box 20"/>
          <p:cNvSpPr txBox="1">
            <a:spLocks noChangeArrowheads="1"/>
          </p:cNvSpPr>
          <p:nvPr/>
        </p:nvSpPr>
        <p:spPr bwMode="auto">
          <a:xfrm>
            <a:off x="5219700" y="4508500"/>
            <a:ext cx="1800225"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推导见书本</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1916"/>
                                        </p:tgtEl>
                                        <p:attrNameLst>
                                          <p:attrName>style.visibility</p:attrName>
                                        </p:attrNameLst>
                                      </p:cBhvr>
                                      <p:to>
                                        <p:strVal val="visible"/>
                                      </p:to>
                                    </p:set>
                                    <p:animEffect transition="in" filter="dissolve">
                                      <p:cBhvr>
                                        <p:cTn id="7" dur="500"/>
                                        <p:tgtEl>
                                          <p:spTgt spid="251916"/>
                                        </p:tgtEl>
                                      </p:cBhvr>
                                    </p:animEffect>
                                  </p:childTnLst>
                                </p:cTn>
                              </p:par>
                              <p:par>
                                <p:cTn id="8" presetID="9" presetClass="entr" presetSubtype="0" fill="hold" nodeType="withEffect">
                                  <p:stCondLst>
                                    <p:cond delay="0"/>
                                  </p:stCondLst>
                                  <p:childTnLst>
                                    <p:set>
                                      <p:cBhvr>
                                        <p:cTn id="9" dur="1" fill="hold">
                                          <p:stCondLst>
                                            <p:cond delay="0"/>
                                          </p:stCondLst>
                                        </p:cTn>
                                        <p:tgtEl>
                                          <p:spTgt spid="251918"/>
                                        </p:tgtEl>
                                        <p:attrNameLst>
                                          <p:attrName>style.visibility</p:attrName>
                                        </p:attrNameLst>
                                      </p:cBhvr>
                                      <p:to>
                                        <p:strVal val="visible"/>
                                      </p:to>
                                    </p:set>
                                    <p:animEffect transition="in" filter="dissolve">
                                      <p:cBhvr>
                                        <p:cTn id="10" dur="500"/>
                                        <p:tgtEl>
                                          <p:spTgt spid="2519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iterate type="wd">
                                    <p:tmPct val="25000"/>
                                  </p:iterate>
                                  <p:childTnLst>
                                    <p:set>
                                      <p:cBhvr>
                                        <p:cTn id="14" dur="1" fill="hold">
                                          <p:stCondLst>
                                            <p:cond delay="0"/>
                                          </p:stCondLst>
                                        </p:cTn>
                                        <p:tgtEl>
                                          <p:spTgt spid="251907">
                                            <p:txEl>
                                              <p:pRg st="5" end="5"/>
                                            </p:txEl>
                                          </p:spTgt>
                                        </p:tgtEl>
                                        <p:attrNameLst>
                                          <p:attrName>style.visibility</p:attrName>
                                        </p:attrNameLst>
                                      </p:cBhvr>
                                      <p:to>
                                        <p:strVal val="visible"/>
                                      </p:to>
                                    </p:set>
                                    <p:animEffect transition="in" filter="dissolve">
                                      <p:cBhvr>
                                        <p:cTn id="15" dur="500"/>
                                        <p:tgtEl>
                                          <p:spTgt spid="251907">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1920"/>
                                        </p:tgtEl>
                                        <p:attrNameLst>
                                          <p:attrName>style.visibility</p:attrName>
                                        </p:attrNameLst>
                                      </p:cBhvr>
                                      <p:to>
                                        <p:strVal val="visible"/>
                                      </p:to>
                                    </p:set>
                                    <p:animEffect transition="in" filter="dissolve">
                                      <p:cBhvr>
                                        <p:cTn id="18" dur="500"/>
                                        <p:tgtEl>
                                          <p:spTgt spid="25192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51922"/>
                                        </p:tgtEl>
                                        <p:attrNameLst>
                                          <p:attrName>style.visibility</p:attrName>
                                        </p:attrNameLst>
                                      </p:cBhvr>
                                      <p:to>
                                        <p:strVal val="visible"/>
                                      </p:to>
                                    </p:set>
                                    <p:animEffect transition="in" filter="dissolve">
                                      <p:cBhvr>
                                        <p:cTn id="23" dur="500"/>
                                        <p:tgtEl>
                                          <p:spTgt spid="25192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1924"/>
                                        </p:tgtEl>
                                        <p:attrNameLst>
                                          <p:attrName>style.visibility</p:attrName>
                                        </p:attrNameLst>
                                      </p:cBhvr>
                                      <p:to>
                                        <p:strVal val="visible"/>
                                      </p:to>
                                    </p:set>
                                    <p:animEffect transition="in" filter="dissolve">
                                      <p:cBhvr>
                                        <p:cTn id="26" dur="500"/>
                                        <p:tgtEl>
                                          <p:spTgt spid="25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5" name="Rectangle 2"/>
          <p:cNvSpPr>
            <a:spLocks noGrp="1" noChangeArrowheads="1"/>
          </p:cNvSpPr>
          <p:nvPr>
            <p:ph type="title"/>
          </p:nvPr>
        </p:nvSpPr>
        <p:spPr/>
        <p:txBody>
          <a:bodyPr/>
          <a:lstStyle/>
          <a:p>
            <a:pPr eaLnBrk="1" hangingPunct="1"/>
            <a:r>
              <a:rPr lang="en-US" altLang="zh-CN" smtClean="0"/>
              <a:t>2.2.3 </a:t>
            </a:r>
            <a:r>
              <a:rPr lang="zh-CN" altLang="en-US" smtClean="0"/>
              <a:t>谐振特性</a:t>
            </a:r>
          </a:p>
        </p:txBody>
      </p:sp>
      <p:sp>
        <p:nvSpPr>
          <p:cNvPr id="252931" name="Rectangle 3"/>
          <p:cNvSpPr>
            <a:spLocks noGrp="1" noChangeArrowheads="1"/>
          </p:cNvSpPr>
          <p:nvPr>
            <p:ph type="body" idx="1"/>
          </p:nvPr>
        </p:nvSpPr>
        <p:spPr/>
        <p:txBody>
          <a:bodyPr/>
          <a:lstStyle/>
          <a:p>
            <a:pPr eaLnBrk="1" hangingPunct="1"/>
            <a:r>
              <a:rPr lang="zh-CN" altLang="en-US" smtClean="0"/>
              <a:t>谐振时</a:t>
            </a:r>
          </a:p>
          <a:p>
            <a:pPr eaLnBrk="1" hangingPunct="1">
              <a:buFont typeface="Wingdings" pitchFamily="2" charset="2"/>
              <a:buNone/>
            </a:pPr>
            <a:r>
              <a:rPr lang="zh-CN" altLang="en-US" smtClean="0"/>
              <a:t>	电纳         ，所以回路导纳                 达到最小值，电压                相应达到最大值且与电流     同相。</a:t>
            </a:r>
          </a:p>
          <a:p>
            <a:pPr eaLnBrk="1" hangingPunct="1">
              <a:buFont typeface="Wingdings" pitchFamily="2" charset="2"/>
              <a:buNone/>
            </a:pPr>
            <a:r>
              <a:rPr lang="zh-CN" altLang="en-US" smtClean="0"/>
              <a:t>	    称为</a:t>
            </a:r>
            <a:r>
              <a:rPr lang="zh-CN" altLang="en-US" smtClean="0">
                <a:solidFill>
                  <a:srgbClr val="006600"/>
                </a:solidFill>
              </a:rPr>
              <a:t>谐振电导</a:t>
            </a:r>
            <a:r>
              <a:rPr lang="zh-CN" altLang="en-US" smtClean="0"/>
              <a:t>，其倒数称为</a:t>
            </a:r>
            <a:r>
              <a:rPr lang="zh-CN" altLang="en-US" smtClean="0">
                <a:solidFill>
                  <a:srgbClr val="006600"/>
                </a:solidFill>
              </a:rPr>
              <a:t>谐振电阻</a:t>
            </a:r>
            <a:r>
              <a:rPr lang="zh-CN" altLang="en-US" smtClean="0"/>
              <a:t>，用    表示，即</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其值达到最大。</a:t>
            </a:r>
          </a:p>
          <a:p>
            <a:pPr eaLnBrk="1" hangingPunct="1">
              <a:buFont typeface="Wingdings" pitchFamily="2" charset="2"/>
              <a:buNone/>
            </a:pPr>
            <a:r>
              <a:rPr lang="zh-CN" altLang="en-US" smtClean="0"/>
              <a:t>	在并联谐振时，回路的</a:t>
            </a:r>
            <a:r>
              <a:rPr lang="zh-CN" altLang="en-US" smtClean="0">
                <a:solidFill>
                  <a:srgbClr val="006600"/>
                </a:solidFill>
              </a:rPr>
              <a:t>品质因数</a:t>
            </a:r>
            <a:r>
              <a:rPr lang="zh-CN" altLang="en-US" smtClean="0"/>
              <a:t>     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式中，            即为谐振电路的</a:t>
            </a:r>
            <a:r>
              <a:rPr lang="zh-CN" altLang="en-US" smtClean="0">
                <a:solidFill>
                  <a:srgbClr val="006600"/>
                </a:solidFill>
              </a:rPr>
              <a:t>特性阻抗</a:t>
            </a:r>
            <a:r>
              <a:rPr lang="zh-CN" altLang="en-US" smtClean="0"/>
              <a:t>。</a:t>
            </a:r>
          </a:p>
        </p:txBody>
      </p:sp>
      <p:graphicFrame>
        <p:nvGraphicFramePr>
          <p:cNvPr id="18434" name="Object 4"/>
          <p:cNvGraphicFramePr>
            <a:graphicFrameLocks noChangeAspect="1"/>
          </p:cNvGraphicFramePr>
          <p:nvPr/>
        </p:nvGraphicFramePr>
        <p:xfrm>
          <a:off x="2063750" y="1230313"/>
          <a:ext cx="911225" cy="482600"/>
        </p:xfrm>
        <a:graphic>
          <a:graphicData uri="http://schemas.openxmlformats.org/presentationml/2006/ole">
            <p:oleObj spid="_x0000_s18434" name="Equation" r:id="rId4" imgW="457200" imgH="241200" progId="Equation.DSMT4">
              <p:embed/>
            </p:oleObj>
          </a:graphicData>
        </a:graphic>
      </p:graphicFrame>
      <p:graphicFrame>
        <p:nvGraphicFramePr>
          <p:cNvPr id="18435" name="Object 5"/>
          <p:cNvGraphicFramePr>
            <a:graphicFrameLocks noChangeAspect="1"/>
          </p:cNvGraphicFramePr>
          <p:nvPr/>
        </p:nvGraphicFramePr>
        <p:xfrm>
          <a:off x="1692275" y="1700213"/>
          <a:ext cx="720725" cy="341312"/>
        </p:xfrm>
        <a:graphic>
          <a:graphicData uri="http://schemas.openxmlformats.org/presentationml/2006/ole">
            <p:oleObj spid="_x0000_s18435" name="Equation" r:id="rId5" imgW="380670" imgH="177646" progId="Equation.DSMT4">
              <p:embed/>
            </p:oleObj>
          </a:graphicData>
        </a:graphic>
      </p:graphicFrame>
      <p:graphicFrame>
        <p:nvGraphicFramePr>
          <p:cNvPr id="18436" name="Object 6"/>
          <p:cNvGraphicFramePr>
            <a:graphicFrameLocks noChangeAspect="1"/>
          </p:cNvGraphicFramePr>
          <p:nvPr/>
        </p:nvGraphicFramePr>
        <p:xfrm>
          <a:off x="4643438" y="1681163"/>
          <a:ext cx="1330325" cy="441325"/>
        </p:xfrm>
        <a:graphic>
          <a:graphicData uri="http://schemas.openxmlformats.org/presentationml/2006/ole">
            <p:oleObj spid="_x0000_s18436" name="Equation" r:id="rId6" imgW="723600" imgH="241200" progId="Equation.DSMT4">
              <p:embed/>
            </p:oleObj>
          </a:graphicData>
        </a:graphic>
      </p:graphicFrame>
      <p:graphicFrame>
        <p:nvGraphicFramePr>
          <p:cNvPr id="18437" name="Object 8"/>
          <p:cNvGraphicFramePr>
            <a:graphicFrameLocks noChangeAspect="1"/>
          </p:cNvGraphicFramePr>
          <p:nvPr/>
        </p:nvGraphicFramePr>
        <p:xfrm>
          <a:off x="1476375" y="2060575"/>
          <a:ext cx="1295400" cy="442913"/>
        </p:xfrm>
        <a:graphic>
          <a:graphicData uri="http://schemas.openxmlformats.org/presentationml/2006/ole">
            <p:oleObj spid="_x0000_s18437" name="Equation" r:id="rId7" imgW="748975" imgH="253890" progId="Equation.DSMT4">
              <p:embed/>
            </p:oleObj>
          </a:graphicData>
        </a:graphic>
      </p:graphicFrame>
      <p:graphicFrame>
        <p:nvGraphicFramePr>
          <p:cNvPr id="18438" name="Object 10"/>
          <p:cNvGraphicFramePr>
            <a:graphicFrameLocks noChangeAspect="1"/>
          </p:cNvGraphicFramePr>
          <p:nvPr/>
        </p:nvGraphicFramePr>
        <p:xfrm>
          <a:off x="6227763" y="1989138"/>
          <a:ext cx="342900" cy="503237"/>
        </p:xfrm>
        <a:graphic>
          <a:graphicData uri="http://schemas.openxmlformats.org/presentationml/2006/ole">
            <p:oleObj spid="_x0000_s18438" name="Equation" r:id="rId8" imgW="164957" imgH="241091" progId="Equation.DSMT4">
              <p:embed/>
            </p:oleObj>
          </a:graphicData>
        </a:graphic>
      </p:graphicFrame>
      <p:graphicFrame>
        <p:nvGraphicFramePr>
          <p:cNvPr id="252939" name="Object 11"/>
          <p:cNvGraphicFramePr>
            <a:graphicFrameLocks noChangeAspect="1"/>
          </p:cNvGraphicFramePr>
          <p:nvPr/>
        </p:nvGraphicFramePr>
        <p:xfrm>
          <a:off x="1077913" y="2492375"/>
          <a:ext cx="398462" cy="431800"/>
        </p:xfrm>
        <a:graphic>
          <a:graphicData uri="http://schemas.openxmlformats.org/presentationml/2006/ole">
            <p:oleObj spid="_x0000_s18439" name="Equation" r:id="rId9" imgW="215713" imgH="241091" progId="Equation.DSMT4">
              <p:embed/>
            </p:oleObj>
          </a:graphicData>
        </a:graphic>
      </p:graphicFrame>
      <p:graphicFrame>
        <p:nvGraphicFramePr>
          <p:cNvPr id="252941" name="Object 13"/>
          <p:cNvGraphicFramePr>
            <a:graphicFrameLocks noChangeAspect="1"/>
          </p:cNvGraphicFramePr>
          <p:nvPr/>
        </p:nvGraphicFramePr>
        <p:xfrm>
          <a:off x="6948488" y="2492375"/>
          <a:ext cx="361950" cy="431800"/>
        </p:xfrm>
        <a:graphic>
          <a:graphicData uri="http://schemas.openxmlformats.org/presentationml/2006/ole">
            <p:oleObj spid="_x0000_s18440" name="Equation" r:id="rId10" imgW="203112" imgH="241195" progId="Equation.DSMT4">
              <p:embed/>
            </p:oleObj>
          </a:graphicData>
        </a:graphic>
      </p:graphicFrame>
      <p:sp>
        <p:nvSpPr>
          <p:cNvPr id="18447" name="Rectangle 16"/>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2943" name="Object 15"/>
          <p:cNvGraphicFramePr>
            <a:graphicFrameLocks noChangeAspect="1"/>
          </p:cNvGraphicFramePr>
          <p:nvPr/>
        </p:nvGraphicFramePr>
        <p:xfrm>
          <a:off x="2124075" y="2997200"/>
          <a:ext cx="1800225" cy="812800"/>
        </p:xfrm>
        <a:graphic>
          <a:graphicData uri="http://schemas.openxmlformats.org/presentationml/2006/ole">
            <p:oleObj spid="_x0000_s18441" name="Equation" r:id="rId11" imgW="990170" imgH="444307" progId="Equation.DSMT4">
              <p:embed/>
            </p:oleObj>
          </a:graphicData>
        </a:graphic>
      </p:graphicFrame>
      <p:graphicFrame>
        <p:nvGraphicFramePr>
          <p:cNvPr id="252945" name="Object 17"/>
          <p:cNvGraphicFramePr>
            <a:graphicFrameLocks noChangeAspect="1"/>
          </p:cNvGraphicFramePr>
          <p:nvPr/>
        </p:nvGraphicFramePr>
        <p:xfrm>
          <a:off x="5435600" y="4148138"/>
          <a:ext cx="398463" cy="433387"/>
        </p:xfrm>
        <a:graphic>
          <a:graphicData uri="http://schemas.openxmlformats.org/presentationml/2006/ole">
            <p:oleObj spid="_x0000_s18442" name="Equation" r:id="rId12" imgW="215713" imgH="241091" progId="Equation.DSMT4">
              <p:embed/>
            </p:oleObj>
          </a:graphicData>
        </a:graphic>
      </p:graphicFrame>
      <p:sp>
        <p:nvSpPr>
          <p:cNvPr id="18448" name="Rectangle 20"/>
          <p:cNvSpPr>
            <a:spLocks noChangeArrowheads="1"/>
          </p:cNvSpPr>
          <p:nvPr/>
        </p:nvSpPr>
        <p:spPr bwMode="auto">
          <a:xfrm>
            <a:off x="0" y="31861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2947" name="Object 19"/>
          <p:cNvGraphicFramePr>
            <a:graphicFrameLocks noChangeAspect="1"/>
          </p:cNvGraphicFramePr>
          <p:nvPr/>
        </p:nvGraphicFramePr>
        <p:xfrm>
          <a:off x="2268538" y="4527550"/>
          <a:ext cx="3167062" cy="846138"/>
        </p:xfrm>
        <a:graphic>
          <a:graphicData uri="http://schemas.openxmlformats.org/presentationml/2006/ole">
            <p:oleObj spid="_x0000_s18443" name="Equation" r:id="rId13" imgW="1816100" imgH="482600" progId="Equation.DSMT4">
              <p:embed/>
            </p:oleObj>
          </a:graphicData>
        </a:graphic>
      </p:graphicFrame>
      <p:sp>
        <p:nvSpPr>
          <p:cNvPr id="18449" name="Rectangle 22"/>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2949" name="Object 21"/>
          <p:cNvGraphicFramePr>
            <a:graphicFrameLocks noChangeAspect="1"/>
          </p:cNvGraphicFramePr>
          <p:nvPr/>
        </p:nvGraphicFramePr>
        <p:xfrm>
          <a:off x="1979613" y="5229225"/>
          <a:ext cx="1008062" cy="801688"/>
        </p:xfrm>
        <a:graphic>
          <a:graphicData uri="http://schemas.openxmlformats.org/presentationml/2006/ole">
            <p:oleObj spid="_x0000_s18444" name="Equation" r:id="rId14" imgW="558558" imgH="444307"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2939"/>
                                        </p:tgtEl>
                                        <p:attrNameLst>
                                          <p:attrName>style.visibility</p:attrName>
                                        </p:attrNameLst>
                                      </p:cBhvr>
                                      <p:to>
                                        <p:strVal val="visible"/>
                                      </p:to>
                                    </p:set>
                                    <p:animEffect transition="in" filter="dissolve">
                                      <p:cBhvr>
                                        <p:cTn id="7" dur="500"/>
                                        <p:tgtEl>
                                          <p:spTgt spid="252939"/>
                                        </p:tgtEl>
                                      </p:cBhvr>
                                    </p:animEffect>
                                  </p:childTnLst>
                                </p:cTn>
                              </p:par>
                            </p:childTnLst>
                          </p:cTn>
                        </p:par>
                        <p:par>
                          <p:cTn id="8" fill="hold">
                            <p:stCondLst>
                              <p:cond delay="500"/>
                            </p:stCondLst>
                            <p:childTnLst>
                              <p:par>
                                <p:cTn id="9" presetID="9" presetClass="entr" presetSubtype="0" fill="hold" nodeType="afterEffect">
                                  <p:stCondLst>
                                    <p:cond delay="0"/>
                                  </p:stCondLst>
                                  <p:iterate type="wd">
                                    <p:tmPct val="25000"/>
                                  </p:iterate>
                                  <p:childTnLst>
                                    <p:set>
                                      <p:cBhvr>
                                        <p:cTn id="10" dur="1" fill="hold">
                                          <p:stCondLst>
                                            <p:cond delay="0"/>
                                          </p:stCondLst>
                                        </p:cTn>
                                        <p:tgtEl>
                                          <p:spTgt spid="252931">
                                            <p:txEl>
                                              <p:pRg st="2" end="2"/>
                                            </p:txEl>
                                          </p:spTgt>
                                        </p:tgtEl>
                                        <p:attrNameLst>
                                          <p:attrName>style.visibility</p:attrName>
                                        </p:attrNameLst>
                                      </p:cBhvr>
                                      <p:to>
                                        <p:strVal val="visible"/>
                                      </p:to>
                                    </p:set>
                                    <p:animEffect transition="in" filter="dissolve">
                                      <p:cBhvr>
                                        <p:cTn id="11" dur="500"/>
                                        <p:tgtEl>
                                          <p:spTgt spid="252931">
                                            <p:txEl>
                                              <p:pRg st="2" end="2"/>
                                            </p:txEl>
                                          </p:spTgt>
                                        </p:tgtEl>
                                      </p:cBhvr>
                                    </p:animEffect>
                                  </p:childTnLst>
                                </p:cTn>
                              </p:par>
                            </p:childTnLst>
                          </p:cTn>
                        </p:par>
                        <p:par>
                          <p:cTn id="12" fill="hold">
                            <p:stCondLst>
                              <p:cond delay="2625"/>
                            </p:stCondLst>
                            <p:childTnLst>
                              <p:par>
                                <p:cTn id="13" presetID="9" presetClass="entr" presetSubtype="0" fill="hold" nodeType="afterEffect">
                                  <p:stCondLst>
                                    <p:cond delay="0"/>
                                  </p:stCondLst>
                                  <p:childTnLst>
                                    <p:set>
                                      <p:cBhvr>
                                        <p:cTn id="14" dur="1" fill="hold">
                                          <p:stCondLst>
                                            <p:cond delay="0"/>
                                          </p:stCondLst>
                                        </p:cTn>
                                        <p:tgtEl>
                                          <p:spTgt spid="252941"/>
                                        </p:tgtEl>
                                        <p:attrNameLst>
                                          <p:attrName>style.visibility</p:attrName>
                                        </p:attrNameLst>
                                      </p:cBhvr>
                                      <p:to>
                                        <p:strVal val="visible"/>
                                      </p:to>
                                    </p:set>
                                    <p:animEffect transition="in" filter="dissolve">
                                      <p:cBhvr>
                                        <p:cTn id="15" dur="500"/>
                                        <p:tgtEl>
                                          <p:spTgt spid="252941"/>
                                        </p:tgtEl>
                                      </p:cBhvr>
                                    </p:animEffect>
                                  </p:childTnLst>
                                </p:cTn>
                              </p:par>
                            </p:childTnLst>
                          </p:cTn>
                        </p:par>
                        <p:par>
                          <p:cTn id="16" fill="hold">
                            <p:stCondLst>
                              <p:cond delay="3125"/>
                            </p:stCondLst>
                            <p:childTnLst>
                              <p:par>
                                <p:cTn id="17" presetID="9" presetClass="entr" presetSubtype="0" fill="hold" nodeType="after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par>
                          <p:cTn id="20" fill="hold">
                            <p:stCondLst>
                              <p:cond delay="3625"/>
                            </p:stCondLst>
                            <p:childTnLst>
                              <p:par>
                                <p:cTn id="21" presetID="9" presetClass="entr" presetSubtype="0" fill="hold" grpId="0" nodeType="afterEffect">
                                  <p:stCondLst>
                                    <p:cond delay="0"/>
                                  </p:stCondLst>
                                  <p:iterate type="wd">
                                    <p:tmPct val="25000"/>
                                  </p:iterate>
                                  <p:childTnLst>
                                    <p:set>
                                      <p:cBhvr>
                                        <p:cTn id="22" dur="1" fill="hold">
                                          <p:stCondLst>
                                            <p:cond delay="0"/>
                                          </p:stCondLst>
                                        </p:cTn>
                                        <p:tgtEl>
                                          <p:spTgt spid="252931">
                                            <p:txEl>
                                              <p:pRg st="4" end="4"/>
                                            </p:txEl>
                                          </p:spTgt>
                                        </p:tgtEl>
                                        <p:attrNameLst>
                                          <p:attrName>style.visibility</p:attrName>
                                        </p:attrNameLst>
                                      </p:cBhvr>
                                      <p:to>
                                        <p:strVal val="visible"/>
                                      </p:to>
                                    </p:set>
                                    <p:animEffect transition="in" filter="dissolve">
                                      <p:cBhvr>
                                        <p:cTn id="23" dur="500"/>
                                        <p:tgtEl>
                                          <p:spTgt spid="2529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iterate type="wd">
                                    <p:tmPct val="25000"/>
                                  </p:iterate>
                                  <p:childTnLst>
                                    <p:set>
                                      <p:cBhvr>
                                        <p:cTn id="27" dur="1" fill="hold">
                                          <p:stCondLst>
                                            <p:cond delay="0"/>
                                          </p:stCondLst>
                                        </p:cTn>
                                        <p:tgtEl>
                                          <p:spTgt spid="252931">
                                            <p:txEl>
                                              <p:pRg st="5" end="5"/>
                                            </p:txEl>
                                          </p:spTgt>
                                        </p:tgtEl>
                                        <p:attrNameLst>
                                          <p:attrName>style.visibility</p:attrName>
                                        </p:attrNameLst>
                                      </p:cBhvr>
                                      <p:to>
                                        <p:strVal val="visible"/>
                                      </p:to>
                                    </p:set>
                                    <p:animEffect transition="in" filter="dissolve">
                                      <p:cBhvr>
                                        <p:cTn id="28" dur="500"/>
                                        <p:tgtEl>
                                          <p:spTgt spid="252931">
                                            <p:txEl>
                                              <p:pRg st="5" end="5"/>
                                            </p:txEl>
                                          </p:spTgt>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252945"/>
                                        </p:tgtEl>
                                        <p:attrNameLst>
                                          <p:attrName>style.visibility</p:attrName>
                                        </p:attrNameLst>
                                      </p:cBhvr>
                                      <p:to>
                                        <p:strVal val="visible"/>
                                      </p:to>
                                    </p:set>
                                    <p:animEffect transition="in" filter="dissolve">
                                      <p:cBhvr>
                                        <p:cTn id="32" dur="500"/>
                                        <p:tgtEl>
                                          <p:spTgt spid="2529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2947"/>
                                        </p:tgtEl>
                                        <p:attrNameLst>
                                          <p:attrName>style.visibility</p:attrName>
                                        </p:attrNameLst>
                                      </p:cBhvr>
                                      <p:to>
                                        <p:strVal val="visible"/>
                                      </p:to>
                                    </p:set>
                                    <p:animEffect transition="in" filter="dissolve">
                                      <p:cBhvr>
                                        <p:cTn id="37" dur="500"/>
                                        <p:tgtEl>
                                          <p:spTgt spid="25294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iterate type="wd">
                                    <p:tmPct val="25000"/>
                                  </p:iterate>
                                  <p:childTnLst>
                                    <p:set>
                                      <p:cBhvr>
                                        <p:cTn id="41" dur="1" fill="hold">
                                          <p:stCondLst>
                                            <p:cond delay="0"/>
                                          </p:stCondLst>
                                        </p:cTn>
                                        <p:tgtEl>
                                          <p:spTgt spid="252931">
                                            <p:txEl>
                                              <p:pRg st="8" end="8"/>
                                            </p:txEl>
                                          </p:spTgt>
                                        </p:tgtEl>
                                        <p:attrNameLst>
                                          <p:attrName>style.visibility</p:attrName>
                                        </p:attrNameLst>
                                      </p:cBhvr>
                                      <p:to>
                                        <p:strVal val="visible"/>
                                      </p:to>
                                    </p:set>
                                    <p:animEffect transition="in" filter="dissolve">
                                      <p:cBhvr>
                                        <p:cTn id="42" dur="500"/>
                                        <p:tgtEl>
                                          <p:spTgt spid="252931">
                                            <p:txEl>
                                              <p:pRg st="8" end="8"/>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52949"/>
                                        </p:tgtEl>
                                        <p:attrNameLst>
                                          <p:attrName>style.visibility</p:attrName>
                                        </p:attrNameLst>
                                      </p:cBhvr>
                                      <p:to>
                                        <p:strVal val="visible"/>
                                      </p:to>
                                    </p:set>
                                    <p:animEffect transition="in" filter="dissolve">
                                      <p:cBhvr>
                                        <p:cTn id="45" dur="500"/>
                                        <p:tgtEl>
                                          <p:spTgt spid="25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Rectangle 2"/>
          <p:cNvSpPr>
            <a:spLocks noGrp="1" noChangeArrowheads="1"/>
          </p:cNvSpPr>
          <p:nvPr>
            <p:ph type="title"/>
          </p:nvPr>
        </p:nvSpPr>
        <p:spPr/>
        <p:txBody>
          <a:bodyPr/>
          <a:lstStyle/>
          <a:p>
            <a:pPr eaLnBrk="1" hangingPunct="1"/>
            <a:r>
              <a:rPr lang="en-US" altLang="zh-CN" smtClean="0"/>
              <a:t>2.2.3 </a:t>
            </a:r>
            <a:r>
              <a:rPr lang="zh-CN" altLang="en-US" smtClean="0"/>
              <a:t>谐振特性（续</a:t>
            </a:r>
            <a:r>
              <a:rPr lang="en-US" altLang="zh-CN" smtClean="0"/>
              <a:t>1</a:t>
            </a:r>
            <a:r>
              <a:rPr lang="zh-CN" altLang="en-US" smtClean="0"/>
              <a:t>）</a:t>
            </a:r>
          </a:p>
        </p:txBody>
      </p:sp>
      <p:sp>
        <p:nvSpPr>
          <p:cNvPr id="253955" name="Rectangle 3"/>
          <p:cNvSpPr>
            <a:spLocks noGrp="1" noChangeArrowheads="1"/>
          </p:cNvSpPr>
          <p:nvPr>
            <p:ph type="body" idx="1"/>
          </p:nvPr>
        </p:nvSpPr>
        <p:spPr/>
        <p:txBody>
          <a:bodyPr/>
          <a:lstStyle/>
          <a:p>
            <a:pPr eaLnBrk="1" hangingPunct="1">
              <a:buFont typeface="Wingdings" pitchFamily="2" charset="2"/>
              <a:buNone/>
            </a:pPr>
            <a:r>
              <a:rPr lang="zh-CN" altLang="en-US" smtClean="0"/>
              <a:t>	谐振电阻也可表示为 </a:t>
            </a:r>
          </a:p>
          <a:p>
            <a:pPr eaLnBrk="1" hangingPunct="1">
              <a:buFont typeface="Wingdings" pitchFamily="2" charset="2"/>
              <a:buNone/>
            </a:pPr>
            <a:r>
              <a:rPr lang="zh-CN" altLang="en-US" smtClean="0"/>
              <a:t>	                                       或</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由上两式也可得</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lvl="1" eaLnBrk="1" hangingPunct="1"/>
            <a:r>
              <a:rPr lang="zh-CN" altLang="en-US" smtClean="0"/>
              <a:t>谐振时，为纯电阻，并达到最大值；</a:t>
            </a:r>
          </a:p>
          <a:p>
            <a:pPr lvl="1" eaLnBrk="1" hangingPunct="1"/>
            <a:r>
              <a:rPr lang="zh-CN" altLang="en-US" smtClean="0"/>
              <a:t>谐振时电感及电容中的电流幅值为外加电流源    的     倍。  </a:t>
            </a:r>
          </a:p>
        </p:txBody>
      </p:sp>
      <p:sp>
        <p:nvSpPr>
          <p:cNvPr id="19467" name="Rectangle 5"/>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9458" name="Object 4"/>
          <p:cNvGraphicFramePr>
            <a:graphicFrameLocks noChangeAspect="1"/>
          </p:cNvGraphicFramePr>
          <p:nvPr/>
        </p:nvGraphicFramePr>
        <p:xfrm>
          <a:off x="1187450" y="1557338"/>
          <a:ext cx="2952750" cy="758825"/>
        </p:xfrm>
        <a:graphic>
          <a:graphicData uri="http://schemas.openxmlformats.org/presentationml/2006/ole">
            <p:oleObj spid="_x0000_s19458" name="Equation" r:id="rId4" imgW="1739900" imgH="444500" progId="Equation.DSMT4">
              <p:embed/>
            </p:oleObj>
          </a:graphicData>
        </a:graphic>
      </p:graphicFrame>
      <p:sp>
        <p:nvSpPr>
          <p:cNvPr id="19468" name="Rectangle 7"/>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19459" name="Object 6"/>
          <p:cNvGraphicFramePr>
            <a:graphicFrameLocks noChangeAspect="1"/>
          </p:cNvGraphicFramePr>
          <p:nvPr/>
        </p:nvGraphicFramePr>
        <p:xfrm>
          <a:off x="4932363" y="1566863"/>
          <a:ext cx="3311525" cy="782637"/>
        </p:xfrm>
        <a:graphic>
          <a:graphicData uri="http://schemas.openxmlformats.org/presentationml/2006/ole">
            <p:oleObj spid="_x0000_s19459" name="Equation" r:id="rId5" imgW="1930400" imgH="457200" progId="Equation.DSMT4">
              <p:embed/>
            </p:oleObj>
          </a:graphicData>
        </a:graphic>
      </p:graphicFrame>
      <p:graphicFrame>
        <p:nvGraphicFramePr>
          <p:cNvPr id="253960" name="Object 8"/>
          <p:cNvGraphicFramePr>
            <a:graphicFrameLocks noChangeAspect="1"/>
          </p:cNvGraphicFramePr>
          <p:nvPr/>
        </p:nvGraphicFramePr>
        <p:xfrm>
          <a:off x="2339975" y="2924175"/>
          <a:ext cx="4464050" cy="855663"/>
        </p:xfrm>
        <a:graphic>
          <a:graphicData uri="http://schemas.openxmlformats.org/presentationml/2006/ole">
            <p:oleObj spid="_x0000_s19460" name="Equation" r:id="rId6" imgW="2425700" imgH="469900" progId="Equation.DSMT4">
              <p:embed/>
            </p:oleObj>
          </a:graphicData>
        </a:graphic>
      </p:graphicFrame>
      <p:graphicFrame>
        <p:nvGraphicFramePr>
          <p:cNvPr id="253962" name="Object 10"/>
          <p:cNvGraphicFramePr>
            <a:graphicFrameLocks noChangeAspect="1"/>
          </p:cNvGraphicFramePr>
          <p:nvPr/>
        </p:nvGraphicFramePr>
        <p:xfrm>
          <a:off x="6659563" y="4149725"/>
          <a:ext cx="276225" cy="444500"/>
        </p:xfrm>
        <a:graphic>
          <a:graphicData uri="http://schemas.openxmlformats.org/presentationml/2006/ole">
            <p:oleObj spid="_x0000_s19461" name="Equation" r:id="rId7" imgW="152280" imgH="241200" progId="Equation.DSMT4">
              <p:embed/>
            </p:oleObj>
          </a:graphicData>
        </a:graphic>
      </p:graphicFrame>
      <p:graphicFrame>
        <p:nvGraphicFramePr>
          <p:cNvPr id="253964" name="Object 12"/>
          <p:cNvGraphicFramePr>
            <a:graphicFrameLocks noChangeAspect="1"/>
          </p:cNvGraphicFramePr>
          <p:nvPr/>
        </p:nvGraphicFramePr>
        <p:xfrm>
          <a:off x="7164388" y="4149725"/>
          <a:ext cx="361950" cy="431800"/>
        </p:xfrm>
        <a:graphic>
          <a:graphicData uri="http://schemas.openxmlformats.org/presentationml/2006/ole">
            <p:oleObj spid="_x0000_s19462" name="Equation" r:id="rId8" imgW="203112" imgH="241195" progId="Equation.DSMT4">
              <p:embed/>
            </p:oleObj>
          </a:graphicData>
        </a:graphic>
      </p:graphicFrame>
      <p:graphicFrame>
        <p:nvGraphicFramePr>
          <p:cNvPr id="253966" name="Object 14"/>
          <p:cNvGraphicFramePr>
            <a:graphicFrameLocks noChangeAspect="1"/>
          </p:cNvGraphicFramePr>
          <p:nvPr/>
        </p:nvGraphicFramePr>
        <p:xfrm>
          <a:off x="1870075" y="4602163"/>
          <a:ext cx="6049963" cy="842962"/>
        </p:xfrm>
        <a:graphic>
          <a:graphicData uri="http://schemas.openxmlformats.org/presentationml/2006/ole">
            <p:oleObj spid="_x0000_s19463" name="Equation" r:id="rId9" imgW="3213000" imgH="444240" progId="Equation.DSMT4">
              <p:embed/>
            </p:oleObj>
          </a:graphicData>
        </a:graphic>
      </p:graphicFrame>
      <p:graphicFrame>
        <p:nvGraphicFramePr>
          <p:cNvPr id="253968" name="Object 16"/>
          <p:cNvGraphicFramePr>
            <a:graphicFrameLocks noChangeAspect="1"/>
          </p:cNvGraphicFramePr>
          <p:nvPr/>
        </p:nvGraphicFramePr>
        <p:xfrm>
          <a:off x="1835150" y="5470525"/>
          <a:ext cx="4968875" cy="479425"/>
        </p:xfrm>
        <a:graphic>
          <a:graphicData uri="http://schemas.openxmlformats.org/presentationml/2006/ole">
            <p:oleObj spid="_x0000_s19464" name="Equation" r:id="rId10" imgW="2667000" imgH="2540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par>
                          <p:cTn id="8" fill="hold">
                            <p:stCondLst>
                              <p:cond delay="1125"/>
                            </p:stCondLst>
                            <p:childTnLst>
                              <p:par>
                                <p:cTn id="9" presetID="9" presetClass="entr" presetSubtype="0" fill="hold" nodeType="afterEffect">
                                  <p:stCondLst>
                                    <p:cond delay="0"/>
                                  </p:stCondLst>
                                  <p:childTnLst>
                                    <p:set>
                                      <p:cBhvr>
                                        <p:cTn id="10" dur="1" fill="hold">
                                          <p:stCondLst>
                                            <p:cond delay="0"/>
                                          </p:stCondLst>
                                        </p:cTn>
                                        <p:tgtEl>
                                          <p:spTgt spid="253960"/>
                                        </p:tgtEl>
                                        <p:attrNameLst>
                                          <p:attrName>style.visibility</p:attrName>
                                        </p:attrNameLst>
                                      </p:cBhvr>
                                      <p:to>
                                        <p:strVal val="visible"/>
                                      </p:to>
                                    </p:set>
                                    <p:animEffect transition="in" filter="dissolve">
                                      <p:cBhvr>
                                        <p:cTn id="11" dur="500"/>
                                        <p:tgtEl>
                                          <p:spTgt spid="25396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iterate type="wd">
                                    <p:tmPct val="25000"/>
                                  </p:iterate>
                                  <p:childTnLst>
                                    <p:set>
                                      <p:cBhvr>
                                        <p:cTn id="15" dur="1" fill="hold">
                                          <p:stCondLst>
                                            <p:cond delay="0"/>
                                          </p:stCondLst>
                                        </p:cTn>
                                        <p:tgtEl>
                                          <p:spTgt spid="253955">
                                            <p:txEl>
                                              <p:pRg st="6" end="6"/>
                                            </p:txEl>
                                          </p:spTgt>
                                        </p:tgtEl>
                                        <p:attrNameLst>
                                          <p:attrName>style.visibility</p:attrName>
                                        </p:attrNameLst>
                                      </p:cBhvr>
                                      <p:to>
                                        <p:strVal val="visible"/>
                                      </p:to>
                                    </p:set>
                                    <p:animEffect transition="in" filter="dissolve">
                                      <p:cBhvr>
                                        <p:cTn id="16" dur="500"/>
                                        <p:tgtEl>
                                          <p:spTgt spid="25395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iterate type="wd">
                                    <p:tmPct val="25000"/>
                                  </p:iterate>
                                  <p:childTnLst>
                                    <p:set>
                                      <p:cBhvr>
                                        <p:cTn id="20" dur="1" fill="hold">
                                          <p:stCondLst>
                                            <p:cond delay="0"/>
                                          </p:stCondLst>
                                        </p:cTn>
                                        <p:tgtEl>
                                          <p:spTgt spid="253955">
                                            <p:txEl>
                                              <p:pRg st="7" end="7"/>
                                            </p:txEl>
                                          </p:spTgt>
                                        </p:tgtEl>
                                        <p:attrNameLst>
                                          <p:attrName>style.visibility</p:attrName>
                                        </p:attrNameLst>
                                      </p:cBhvr>
                                      <p:to>
                                        <p:strVal val="visible"/>
                                      </p:to>
                                    </p:set>
                                    <p:animEffect transition="in" filter="dissolve">
                                      <p:cBhvr>
                                        <p:cTn id="21" dur="500"/>
                                        <p:tgtEl>
                                          <p:spTgt spid="253955">
                                            <p:txEl>
                                              <p:pRg st="7" end="7"/>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253962"/>
                                        </p:tgtEl>
                                        <p:attrNameLst>
                                          <p:attrName>style.visibility</p:attrName>
                                        </p:attrNameLst>
                                      </p:cBhvr>
                                      <p:to>
                                        <p:strVal val="visible"/>
                                      </p:to>
                                    </p:set>
                                    <p:animEffect transition="in" filter="dissolve">
                                      <p:cBhvr>
                                        <p:cTn id="25" dur="500"/>
                                        <p:tgtEl>
                                          <p:spTgt spid="253962"/>
                                        </p:tgtEl>
                                      </p:cBhvr>
                                    </p:animEffect>
                                  </p:childTnLst>
                                </p:cTn>
                              </p:par>
                              <p:par>
                                <p:cTn id="26" presetID="9" presetClass="entr" presetSubtype="0" fill="hold" nodeType="withEffect">
                                  <p:stCondLst>
                                    <p:cond delay="0"/>
                                  </p:stCondLst>
                                  <p:childTnLst>
                                    <p:set>
                                      <p:cBhvr>
                                        <p:cTn id="27" dur="1" fill="hold">
                                          <p:stCondLst>
                                            <p:cond delay="0"/>
                                          </p:stCondLst>
                                        </p:cTn>
                                        <p:tgtEl>
                                          <p:spTgt spid="253964"/>
                                        </p:tgtEl>
                                        <p:attrNameLst>
                                          <p:attrName>style.visibility</p:attrName>
                                        </p:attrNameLst>
                                      </p:cBhvr>
                                      <p:to>
                                        <p:strVal val="visible"/>
                                      </p:to>
                                    </p:set>
                                    <p:animEffect transition="in" filter="dissolve">
                                      <p:cBhvr>
                                        <p:cTn id="28" dur="500"/>
                                        <p:tgtEl>
                                          <p:spTgt spid="253964"/>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253966"/>
                                        </p:tgtEl>
                                        <p:attrNameLst>
                                          <p:attrName>style.visibility</p:attrName>
                                        </p:attrNameLst>
                                      </p:cBhvr>
                                      <p:to>
                                        <p:strVal val="visible"/>
                                      </p:to>
                                    </p:set>
                                    <p:animEffect transition="in" filter="dissolve">
                                      <p:cBhvr>
                                        <p:cTn id="32" dur="500"/>
                                        <p:tgtEl>
                                          <p:spTgt spid="253966"/>
                                        </p:tgtEl>
                                      </p:cBhvr>
                                    </p:animEffect>
                                  </p:childTnLst>
                                </p:cTn>
                              </p:par>
                            </p:childTnLst>
                          </p:cTn>
                        </p:par>
                        <p:par>
                          <p:cTn id="33" fill="hold">
                            <p:stCondLst>
                              <p:cond delay="3500"/>
                            </p:stCondLst>
                            <p:childTnLst>
                              <p:par>
                                <p:cTn id="34" presetID="9" presetClass="entr" presetSubtype="0" fill="hold" nodeType="afterEffect">
                                  <p:stCondLst>
                                    <p:cond delay="0"/>
                                  </p:stCondLst>
                                  <p:childTnLst>
                                    <p:set>
                                      <p:cBhvr>
                                        <p:cTn id="35" dur="1" fill="hold">
                                          <p:stCondLst>
                                            <p:cond delay="0"/>
                                          </p:stCondLst>
                                        </p:cTn>
                                        <p:tgtEl>
                                          <p:spTgt spid="253968"/>
                                        </p:tgtEl>
                                        <p:attrNameLst>
                                          <p:attrName>style.visibility</p:attrName>
                                        </p:attrNameLst>
                                      </p:cBhvr>
                                      <p:to>
                                        <p:strVal val="visible"/>
                                      </p:to>
                                    </p:set>
                                    <p:animEffect transition="in" filter="dissolve">
                                      <p:cBhvr>
                                        <p:cTn id="36" dur="500"/>
                                        <p:tgtEl>
                                          <p:spTgt spid="253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9" name="Rectangle 2"/>
          <p:cNvSpPr>
            <a:spLocks noGrp="1" noChangeArrowheads="1"/>
          </p:cNvSpPr>
          <p:nvPr>
            <p:ph type="title"/>
          </p:nvPr>
        </p:nvSpPr>
        <p:spPr/>
        <p:txBody>
          <a:bodyPr/>
          <a:lstStyle/>
          <a:p>
            <a:pPr eaLnBrk="1" hangingPunct="1"/>
            <a:r>
              <a:rPr lang="en-US" altLang="zh-CN" smtClean="0"/>
              <a:t>2.2.3 </a:t>
            </a:r>
            <a:r>
              <a:rPr lang="zh-CN" altLang="en-US" smtClean="0"/>
              <a:t>谐振特性（续</a:t>
            </a:r>
            <a:r>
              <a:rPr lang="en-US" altLang="zh-CN" smtClean="0"/>
              <a:t>2</a:t>
            </a:r>
            <a:r>
              <a:rPr lang="zh-CN" altLang="en-US" smtClean="0"/>
              <a:t>）</a:t>
            </a:r>
          </a:p>
        </p:txBody>
      </p:sp>
      <p:sp>
        <p:nvSpPr>
          <p:cNvPr id="20500" name="Rectangle 3"/>
          <p:cNvSpPr>
            <a:spLocks noGrp="1" noChangeArrowheads="1"/>
          </p:cNvSpPr>
          <p:nvPr>
            <p:ph type="body" idx="1"/>
          </p:nvPr>
        </p:nvSpPr>
        <p:spPr/>
        <p:txBody>
          <a:bodyPr/>
          <a:lstStyle/>
          <a:p>
            <a:pPr eaLnBrk="1" hangingPunct="1"/>
            <a:r>
              <a:rPr lang="zh-CN" altLang="en-US" smtClean="0"/>
              <a:t>失谐时，与串联谐振回路情形相反。 </a:t>
            </a:r>
          </a:p>
          <a:p>
            <a:pPr lvl="1" eaLnBrk="1" hangingPunct="1"/>
            <a:r>
              <a:rPr lang="zh-CN" altLang="en-US" smtClean="0"/>
              <a:t>当              时，               ，           ，回路呈容性；</a:t>
            </a:r>
          </a:p>
          <a:p>
            <a:pPr lvl="1" eaLnBrk="1" hangingPunct="1">
              <a:buFont typeface="Wingdings" pitchFamily="2" charset="2"/>
              <a:buNone/>
            </a:pPr>
            <a:r>
              <a:rPr lang="zh-CN" altLang="en-US" smtClean="0"/>
              <a:t> </a:t>
            </a:r>
          </a:p>
          <a:p>
            <a:pPr lvl="1" eaLnBrk="1" hangingPunct="1"/>
            <a:r>
              <a:rPr lang="zh-CN" altLang="en-US" smtClean="0"/>
              <a:t>当              时，               ，           ，回路呈感性。</a:t>
            </a:r>
          </a:p>
        </p:txBody>
      </p:sp>
      <p:graphicFrame>
        <p:nvGraphicFramePr>
          <p:cNvPr id="20482" name="Object 5"/>
          <p:cNvGraphicFramePr>
            <a:graphicFrameLocks noChangeAspect="1"/>
          </p:cNvGraphicFramePr>
          <p:nvPr/>
        </p:nvGraphicFramePr>
        <p:xfrm>
          <a:off x="1763713" y="1566863"/>
          <a:ext cx="1008062" cy="493712"/>
        </p:xfrm>
        <a:graphic>
          <a:graphicData uri="http://schemas.openxmlformats.org/presentationml/2006/ole">
            <p:oleObj spid="_x0000_s20482" name="Equation" r:id="rId4" imgW="482391" imgH="241195" progId="Equation.DSMT4">
              <p:embed/>
            </p:oleObj>
          </a:graphicData>
        </a:graphic>
      </p:graphicFrame>
      <p:graphicFrame>
        <p:nvGraphicFramePr>
          <p:cNvPr id="20483" name="Object 7"/>
          <p:cNvGraphicFramePr>
            <a:graphicFrameLocks noChangeAspect="1"/>
          </p:cNvGraphicFramePr>
          <p:nvPr/>
        </p:nvGraphicFramePr>
        <p:xfrm>
          <a:off x="1763713" y="2349500"/>
          <a:ext cx="1008062" cy="495300"/>
        </p:xfrm>
        <a:graphic>
          <a:graphicData uri="http://schemas.openxmlformats.org/presentationml/2006/ole">
            <p:oleObj spid="_x0000_s20483" name="Equation" r:id="rId5" imgW="482391" imgH="241195" progId="Equation.DSMT4">
              <p:embed/>
            </p:oleObj>
          </a:graphicData>
        </a:graphic>
      </p:graphicFrame>
      <p:graphicFrame>
        <p:nvGraphicFramePr>
          <p:cNvPr id="20484" name="Object 9"/>
          <p:cNvGraphicFramePr>
            <a:graphicFrameLocks noChangeAspect="1"/>
          </p:cNvGraphicFramePr>
          <p:nvPr/>
        </p:nvGraphicFramePr>
        <p:xfrm>
          <a:off x="3132138" y="1484313"/>
          <a:ext cx="1152525" cy="727075"/>
        </p:xfrm>
        <a:graphic>
          <a:graphicData uri="http://schemas.openxmlformats.org/presentationml/2006/ole">
            <p:oleObj spid="_x0000_s20484" name="Equation" r:id="rId6" imgW="622080" imgH="393480" progId="Equation.DSMT4">
              <p:embed/>
            </p:oleObj>
          </a:graphicData>
        </a:graphic>
      </p:graphicFrame>
      <p:graphicFrame>
        <p:nvGraphicFramePr>
          <p:cNvPr id="20485" name="Object 10"/>
          <p:cNvGraphicFramePr>
            <a:graphicFrameLocks noChangeAspect="1"/>
          </p:cNvGraphicFramePr>
          <p:nvPr/>
        </p:nvGraphicFramePr>
        <p:xfrm>
          <a:off x="3132138" y="2197100"/>
          <a:ext cx="1152525" cy="727075"/>
        </p:xfrm>
        <a:graphic>
          <a:graphicData uri="http://schemas.openxmlformats.org/presentationml/2006/ole">
            <p:oleObj spid="_x0000_s20485" name="Equation" r:id="rId7" imgW="622080" imgH="393480" progId="Equation.DSMT4">
              <p:embed/>
            </p:oleObj>
          </a:graphicData>
        </a:graphic>
      </p:graphicFrame>
      <p:graphicFrame>
        <p:nvGraphicFramePr>
          <p:cNvPr id="20486" name="Object 11"/>
          <p:cNvGraphicFramePr>
            <a:graphicFrameLocks noChangeAspect="1"/>
          </p:cNvGraphicFramePr>
          <p:nvPr/>
        </p:nvGraphicFramePr>
        <p:xfrm>
          <a:off x="4500563" y="1700213"/>
          <a:ext cx="720725" cy="341312"/>
        </p:xfrm>
        <a:graphic>
          <a:graphicData uri="http://schemas.openxmlformats.org/presentationml/2006/ole">
            <p:oleObj spid="_x0000_s20486" name="Equation" r:id="rId8" imgW="380880" imgH="177480" progId="Equation.DSMT4">
              <p:embed/>
            </p:oleObj>
          </a:graphicData>
        </a:graphic>
      </p:graphicFrame>
      <p:graphicFrame>
        <p:nvGraphicFramePr>
          <p:cNvPr id="20487" name="Object 12"/>
          <p:cNvGraphicFramePr>
            <a:graphicFrameLocks noChangeAspect="1"/>
          </p:cNvGraphicFramePr>
          <p:nvPr/>
        </p:nvGraphicFramePr>
        <p:xfrm>
          <a:off x="4522788" y="2420938"/>
          <a:ext cx="696912" cy="341312"/>
        </p:xfrm>
        <a:graphic>
          <a:graphicData uri="http://schemas.openxmlformats.org/presentationml/2006/ole">
            <p:oleObj spid="_x0000_s20487" name="Equation" r:id="rId9" imgW="368280" imgH="177480" progId="Equation.DSMT4">
              <p:embed/>
            </p:oleObj>
          </a:graphicData>
        </a:graphic>
      </p:graphicFrame>
      <p:grpSp>
        <p:nvGrpSpPr>
          <p:cNvPr id="20501" name="Group 433"/>
          <p:cNvGrpSpPr>
            <a:grpSpLocks/>
          </p:cNvGrpSpPr>
          <p:nvPr/>
        </p:nvGrpSpPr>
        <p:grpSpPr bwMode="auto">
          <a:xfrm>
            <a:off x="3049588" y="3708400"/>
            <a:ext cx="915987" cy="422275"/>
            <a:chOff x="1921" y="2336"/>
            <a:chExt cx="577" cy="266"/>
          </a:xfrm>
        </p:grpSpPr>
        <p:sp>
          <p:nvSpPr>
            <p:cNvPr id="20581" name="Rectangle 102"/>
            <p:cNvSpPr>
              <a:spLocks noChangeArrowheads="1"/>
            </p:cNvSpPr>
            <p:nvPr/>
          </p:nvSpPr>
          <p:spPr bwMode="auto">
            <a:xfrm>
              <a:off x="1921" y="2353"/>
              <a:ext cx="577" cy="186"/>
            </a:xfrm>
            <a:prstGeom prst="rect">
              <a:avLst/>
            </a:prstGeom>
            <a:noFill/>
            <a:ln w="9525">
              <a:noFill/>
              <a:miter lim="800000"/>
              <a:headEnd/>
              <a:tailEnd/>
            </a:ln>
          </p:spPr>
          <p:txBody>
            <a:bodyPr/>
            <a:lstStyle/>
            <a:p>
              <a:endParaRPr lang="zh-CN" altLang="en-US"/>
            </a:p>
          </p:txBody>
        </p:sp>
        <p:sp>
          <p:nvSpPr>
            <p:cNvPr id="20582" name="Rectangle 109"/>
            <p:cNvSpPr>
              <a:spLocks noChangeArrowheads="1"/>
            </p:cNvSpPr>
            <p:nvPr/>
          </p:nvSpPr>
          <p:spPr bwMode="auto">
            <a:xfrm>
              <a:off x="2225" y="2336"/>
              <a:ext cx="230" cy="266"/>
            </a:xfrm>
            <a:prstGeom prst="rect">
              <a:avLst/>
            </a:prstGeom>
            <a:noFill/>
            <a:ln w="9525">
              <a:noFill/>
              <a:miter lim="800000"/>
              <a:headEnd/>
              <a:tailEnd/>
            </a:ln>
          </p:spPr>
          <p:txBody>
            <a:bodyPr/>
            <a:lstStyle/>
            <a:p>
              <a:endParaRPr lang="zh-CN" altLang="en-US"/>
            </a:p>
          </p:txBody>
        </p:sp>
      </p:grpSp>
      <p:grpSp>
        <p:nvGrpSpPr>
          <p:cNvPr id="3" name="Group 396"/>
          <p:cNvGrpSpPr>
            <a:grpSpLocks/>
          </p:cNvGrpSpPr>
          <p:nvPr/>
        </p:nvGrpSpPr>
        <p:grpSpPr bwMode="auto">
          <a:xfrm>
            <a:off x="3563938" y="3078163"/>
            <a:ext cx="2784475" cy="2366962"/>
            <a:chOff x="2448" y="1933"/>
            <a:chExt cx="1754" cy="1491"/>
          </a:xfrm>
        </p:grpSpPr>
        <p:sp>
          <p:nvSpPr>
            <p:cNvPr id="20569" name="Line 354"/>
            <p:cNvSpPr>
              <a:spLocks noChangeShapeType="1"/>
            </p:cNvSpPr>
            <p:nvPr/>
          </p:nvSpPr>
          <p:spPr bwMode="auto">
            <a:xfrm flipV="1">
              <a:off x="2629" y="3237"/>
              <a:ext cx="1528" cy="2"/>
            </a:xfrm>
            <a:prstGeom prst="line">
              <a:avLst/>
            </a:prstGeom>
            <a:noFill/>
            <a:ln w="15875">
              <a:solidFill>
                <a:srgbClr val="000000"/>
              </a:solidFill>
              <a:round/>
              <a:headEnd/>
              <a:tailEnd/>
            </a:ln>
          </p:spPr>
          <p:txBody>
            <a:bodyPr/>
            <a:lstStyle/>
            <a:p>
              <a:endParaRPr lang="zh-CN" altLang="en-US"/>
            </a:p>
          </p:txBody>
        </p:sp>
        <p:sp>
          <p:nvSpPr>
            <p:cNvPr id="20570" name="Freeform 355"/>
            <p:cNvSpPr>
              <a:spLocks/>
            </p:cNvSpPr>
            <p:nvPr/>
          </p:nvSpPr>
          <p:spPr bwMode="auto">
            <a:xfrm>
              <a:off x="4088" y="3222"/>
              <a:ext cx="114" cy="32"/>
            </a:xfrm>
            <a:custGeom>
              <a:avLst/>
              <a:gdLst>
                <a:gd name="T0" fmla="*/ 114 w 114"/>
                <a:gd name="T1" fmla="*/ 15 h 32"/>
                <a:gd name="T2" fmla="*/ 0 w 114"/>
                <a:gd name="T3" fmla="*/ 0 h 32"/>
                <a:gd name="T4" fmla="*/ 0 w 114"/>
                <a:gd name="T5" fmla="*/ 32 h 32"/>
                <a:gd name="T6" fmla="*/ 114 w 114"/>
                <a:gd name="T7" fmla="*/ 15 h 32"/>
                <a:gd name="T8" fmla="*/ 0 60000 65536"/>
                <a:gd name="T9" fmla="*/ 0 60000 65536"/>
                <a:gd name="T10" fmla="*/ 0 60000 65536"/>
                <a:gd name="T11" fmla="*/ 0 60000 65536"/>
                <a:gd name="T12" fmla="*/ 0 w 114"/>
                <a:gd name="T13" fmla="*/ 0 h 32"/>
                <a:gd name="T14" fmla="*/ 114 w 114"/>
                <a:gd name="T15" fmla="*/ 32 h 32"/>
              </a:gdLst>
              <a:ahLst/>
              <a:cxnLst>
                <a:cxn ang="T8">
                  <a:pos x="T0" y="T1"/>
                </a:cxn>
                <a:cxn ang="T9">
                  <a:pos x="T2" y="T3"/>
                </a:cxn>
                <a:cxn ang="T10">
                  <a:pos x="T4" y="T5"/>
                </a:cxn>
                <a:cxn ang="T11">
                  <a:pos x="T6" y="T7"/>
                </a:cxn>
              </a:cxnLst>
              <a:rect l="T12" t="T13" r="T14" b="T15"/>
              <a:pathLst>
                <a:path w="114" h="32">
                  <a:moveTo>
                    <a:pt x="114" y="15"/>
                  </a:moveTo>
                  <a:lnTo>
                    <a:pt x="0" y="0"/>
                  </a:lnTo>
                  <a:lnTo>
                    <a:pt x="0" y="32"/>
                  </a:lnTo>
                  <a:lnTo>
                    <a:pt x="114" y="15"/>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71" name="Freeform 356"/>
            <p:cNvSpPr>
              <a:spLocks/>
            </p:cNvSpPr>
            <p:nvPr/>
          </p:nvSpPr>
          <p:spPr bwMode="auto">
            <a:xfrm>
              <a:off x="2611" y="1933"/>
              <a:ext cx="33" cy="112"/>
            </a:xfrm>
            <a:custGeom>
              <a:avLst/>
              <a:gdLst>
                <a:gd name="T0" fmla="*/ 16 w 33"/>
                <a:gd name="T1" fmla="*/ 0 h 112"/>
                <a:gd name="T2" fmla="*/ 0 w 33"/>
                <a:gd name="T3" fmla="*/ 112 h 112"/>
                <a:gd name="T4" fmla="*/ 33 w 33"/>
                <a:gd name="T5" fmla="*/ 112 h 112"/>
                <a:gd name="T6" fmla="*/ 16 w 33"/>
                <a:gd name="T7" fmla="*/ 0 h 112"/>
                <a:gd name="T8" fmla="*/ 0 60000 65536"/>
                <a:gd name="T9" fmla="*/ 0 60000 65536"/>
                <a:gd name="T10" fmla="*/ 0 60000 65536"/>
                <a:gd name="T11" fmla="*/ 0 60000 65536"/>
                <a:gd name="T12" fmla="*/ 0 w 33"/>
                <a:gd name="T13" fmla="*/ 0 h 112"/>
                <a:gd name="T14" fmla="*/ 33 w 33"/>
                <a:gd name="T15" fmla="*/ 112 h 112"/>
              </a:gdLst>
              <a:ahLst/>
              <a:cxnLst>
                <a:cxn ang="T8">
                  <a:pos x="T0" y="T1"/>
                </a:cxn>
                <a:cxn ang="T9">
                  <a:pos x="T2" y="T3"/>
                </a:cxn>
                <a:cxn ang="T10">
                  <a:pos x="T4" y="T5"/>
                </a:cxn>
                <a:cxn ang="T11">
                  <a:pos x="T6" y="T7"/>
                </a:cxn>
              </a:cxnLst>
              <a:rect l="T12" t="T13" r="T14" b="T15"/>
              <a:pathLst>
                <a:path w="33" h="112">
                  <a:moveTo>
                    <a:pt x="16" y="0"/>
                  </a:moveTo>
                  <a:lnTo>
                    <a:pt x="0" y="112"/>
                  </a:lnTo>
                  <a:lnTo>
                    <a:pt x="33" y="112"/>
                  </a:lnTo>
                  <a:lnTo>
                    <a:pt x="16"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72" name="Line 357"/>
            <p:cNvSpPr>
              <a:spLocks noChangeShapeType="1"/>
            </p:cNvSpPr>
            <p:nvPr/>
          </p:nvSpPr>
          <p:spPr bwMode="auto">
            <a:xfrm>
              <a:off x="2629" y="2033"/>
              <a:ext cx="1" cy="1202"/>
            </a:xfrm>
            <a:prstGeom prst="line">
              <a:avLst/>
            </a:prstGeom>
            <a:noFill/>
            <a:ln w="15875">
              <a:solidFill>
                <a:srgbClr val="000000"/>
              </a:solidFill>
              <a:round/>
              <a:headEnd/>
              <a:tailEnd/>
            </a:ln>
          </p:spPr>
          <p:txBody>
            <a:bodyPr/>
            <a:lstStyle/>
            <a:p>
              <a:endParaRPr lang="zh-CN" altLang="en-US"/>
            </a:p>
          </p:txBody>
        </p:sp>
        <p:graphicFrame>
          <p:nvGraphicFramePr>
            <p:cNvPr id="20497" name="Object 358"/>
            <p:cNvGraphicFramePr>
              <a:graphicFrameLocks noChangeAspect="1"/>
            </p:cNvGraphicFramePr>
            <p:nvPr/>
          </p:nvGraphicFramePr>
          <p:xfrm>
            <a:off x="2452" y="1946"/>
            <a:ext cx="157" cy="208"/>
          </p:xfrm>
          <a:graphic>
            <a:graphicData uri="http://schemas.openxmlformats.org/presentationml/2006/ole">
              <p:oleObj spid="_x0000_s20497" name="Equation" r:id="rId10" imgW="190440" imgH="253800" progId="Equation.DSMT4">
                <p:embed/>
              </p:oleObj>
            </a:graphicData>
          </a:graphic>
        </p:graphicFrame>
        <p:sp>
          <p:nvSpPr>
            <p:cNvPr id="20573" name="Rectangle 359"/>
            <p:cNvSpPr>
              <a:spLocks noChangeArrowheads="1"/>
            </p:cNvSpPr>
            <p:nvPr/>
          </p:nvSpPr>
          <p:spPr bwMode="auto">
            <a:xfrm>
              <a:off x="2459" y="3133"/>
              <a:ext cx="197" cy="192"/>
            </a:xfrm>
            <a:prstGeom prst="rect">
              <a:avLst/>
            </a:prstGeom>
            <a:noFill/>
            <a:ln w="19050">
              <a:noFill/>
              <a:miter lim="800000"/>
              <a:headEnd/>
              <a:tailEnd/>
            </a:ln>
          </p:spPr>
          <p:txBody>
            <a:bodyPr wrap="none">
              <a:spAutoFit/>
            </a:bodyPr>
            <a:lstStyle/>
            <a:p>
              <a:r>
                <a:rPr lang="en-US" altLang="zh-CN" sz="1400" b="0">
                  <a:solidFill>
                    <a:srgbClr val="000000"/>
                  </a:solidFill>
                </a:rPr>
                <a:t>O</a:t>
              </a:r>
            </a:p>
          </p:txBody>
        </p:sp>
        <p:sp>
          <p:nvSpPr>
            <p:cNvPr id="20574" name="Rectangle 360"/>
            <p:cNvSpPr>
              <a:spLocks noChangeArrowheads="1"/>
            </p:cNvSpPr>
            <p:nvPr/>
          </p:nvSpPr>
          <p:spPr bwMode="auto">
            <a:xfrm>
              <a:off x="2457" y="2866"/>
              <a:ext cx="175" cy="225"/>
            </a:xfrm>
            <a:prstGeom prst="rect">
              <a:avLst/>
            </a:prstGeom>
            <a:noFill/>
            <a:ln w="9525">
              <a:noFill/>
              <a:miter lim="800000"/>
              <a:headEnd/>
              <a:tailEnd/>
            </a:ln>
          </p:spPr>
          <p:txBody>
            <a:bodyPr/>
            <a:lstStyle/>
            <a:p>
              <a:endParaRPr lang="zh-CN" altLang="en-US"/>
            </a:p>
          </p:txBody>
        </p:sp>
        <p:sp>
          <p:nvSpPr>
            <p:cNvPr id="20575" name="Freeform 361"/>
            <p:cNvSpPr>
              <a:spLocks/>
            </p:cNvSpPr>
            <p:nvPr/>
          </p:nvSpPr>
          <p:spPr bwMode="auto">
            <a:xfrm>
              <a:off x="2940" y="2549"/>
              <a:ext cx="762" cy="575"/>
            </a:xfrm>
            <a:custGeom>
              <a:avLst/>
              <a:gdLst>
                <a:gd name="T0" fmla="*/ 8 w 762"/>
                <a:gd name="T1" fmla="*/ 32 h 575"/>
                <a:gd name="T2" fmla="*/ 33 w 762"/>
                <a:gd name="T3" fmla="*/ 32 h 575"/>
                <a:gd name="T4" fmla="*/ 41 w 762"/>
                <a:gd name="T5" fmla="*/ 32 h 575"/>
                <a:gd name="T6" fmla="*/ 71 w 762"/>
                <a:gd name="T7" fmla="*/ 34 h 575"/>
                <a:gd name="T8" fmla="*/ 81 w 762"/>
                <a:gd name="T9" fmla="*/ 56 h 575"/>
                <a:gd name="T10" fmla="*/ 116 w 762"/>
                <a:gd name="T11" fmla="*/ 95 h 575"/>
                <a:gd name="T12" fmla="*/ 142 w 762"/>
                <a:gd name="T13" fmla="*/ 141 h 575"/>
                <a:gd name="T14" fmla="*/ 188 w 762"/>
                <a:gd name="T15" fmla="*/ 245 h 575"/>
                <a:gd name="T16" fmla="*/ 259 w 762"/>
                <a:gd name="T17" fmla="*/ 406 h 575"/>
                <a:gd name="T18" fmla="*/ 315 w 762"/>
                <a:gd name="T19" fmla="*/ 510 h 575"/>
                <a:gd name="T20" fmla="*/ 351 w 762"/>
                <a:gd name="T21" fmla="*/ 556 h 575"/>
                <a:gd name="T22" fmla="*/ 373 w 762"/>
                <a:gd name="T23" fmla="*/ 569 h 575"/>
                <a:gd name="T24" fmla="*/ 394 w 762"/>
                <a:gd name="T25" fmla="*/ 575 h 575"/>
                <a:gd name="T26" fmla="*/ 415 w 762"/>
                <a:gd name="T27" fmla="*/ 569 h 575"/>
                <a:gd name="T28" fmla="*/ 436 w 762"/>
                <a:gd name="T29" fmla="*/ 554 h 575"/>
                <a:gd name="T30" fmla="*/ 472 w 762"/>
                <a:gd name="T31" fmla="*/ 510 h 575"/>
                <a:gd name="T32" fmla="*/ 524 w 762"/>
                <a:gd name="T33" fmla="*/ 406 h 575"/>
                <a:gd name="T34" fmla="*/ 579 w 762"/>
                <a:gd name="T35" fmla="*/ 275 h 575"/>
                <a:gd name="T36" fmla="*/ 626 w 762"/>
                <a:gd name="T37" fmla="*/ 161 h 575"/>
                <a:gd name="T38" fmla="*/ 636 w 762"/>
                <a:gd name="T39" fmla="*/ 138 h 575"/>
                <a:gd name="T40" fmla="*/ 662 w 762"/>
                <a:gd name="T41" fmla="*/ 90 h 575"/>
                <a:gd name="T42" fmla="*/ 673 w 762"/>
                <a:gd name="T43" fmla="*/ 75 h 575"/>
                <a:gd name="T44" fmla="*/ 700 w 762"/>
                <a:gd name="T45" fmla="*/ 42 h 575"/>
                <a:gd name="T46" fmla="*/ 707 w 762"/>
                <a:gd name="T47" fmla="*/ 24 h 575"/>
                <a:gd name="T48" fmla="*/ 735 w 762"/>
                <a:gd name="T49" fmla="*/ 24 h 575"/>
                <a:gd name="T50" fmla="*/ 740 w 762"/>
                <a:gd name="T51" fmla="*/ 24 h 575"/>
                <a:gd name="T52" fmla="*/ 756 w 762"/>
                <a:gd name="T53" fmla="*/ 20 h 575"/>
                <a:gd name="T54" fmla="*/ 740 w 762"/>
                <a:gd name="T55" fmla="*/ 5 h 575"/>
                <a:gd name="T56" fmla="*/ 747 w 762"/>
                <a:gd name="T57" fmla="*/ 1 h 575"/>
                <a:gd name="T58" fmla="*/ 726 w 762"/>
                <a:gd name="T59" fmla="*/ 5 h 575"/>
                <a:gd name="T60" fmla="*/ 699 w 762"/>
                <a:gd name="T61" fmla="*/ 15 h 575"/>
                <a:gd name="T62" fmla="*/ 676 w 762"/>
                <a:gd name="T63" fmla="*/ 35 h 575"/>
                <a:gd name="T64" fmla="*/ 647 w 762"/>
                <a:gd name="T65" fmla="*/ 76 h 575"/>
                <a:gd name="T66" fmla="*/ 635 w 762"/>
                <a:gd name="T67" fmla="*/ 97 h 575"/>
                <a:gd name="T68" fmla="*/ 605 w 762"/>
                <a:gd name="T69" fmla="*/ 161 h 575"/>
                <a:gd name="T70" fmla="*/ 574 w 762"/>
                <a:gd name="T71" fmla="*/ 236 h 575"/>
                <a:gd name="T72" fmla="*/ 534 w 762"/>
                <a:gd name="T73" fmla="*/ 359 h 575"/>
                <a:gd name="T74" fmla="*/ 491 w 762"/>
                <a:gd name="T75" fmla="*/ 428 h 575"/>
                <a:gd name="T76" fmla="*/ 437 w 762"/>
                <a:gd name="T77" fmla="*/ 520 h 575"/>
                <a:gd name="T78" fmla="*/ 411 w 762"/>
                <a:gd name="T79" fmla="*/ 547 h 575"/>
                <a:gd name="T80" fmla="*/ 406 w 762"/>
                <a:gd name="T81" fmla="*/ 551 h 575"/>
                <a:gd name="T82" fmla="*/ 403 w 762"/>
                <a:gd name="T83" fmla="*/ 552 h 575"/>
                <a:gd name="T84" fmla="*/ 385 w 762"/>
                <a:gd name="T85" fmla="*/ 563 h 575"/>
                <a:gd name="T86" fmla="*/ 373 w 762"/>
                <a:gd name="T87" fmla="*/ 546 h 575"/>
                <a:gd name="T88" fmla="*/ 366 w 762"/>
                <a:gd name="T89" fmla="*/ 541 h 575"/>
                <a:gd name="T90" fmla="*/ 330 w 762"/>
                <a:gd name="T91" fmla="*/ 495 h 575"/>
                <a:gd name="T92" fmla="*/ 275 w 762"/>
                <a:gd name="T93" fmla="*/ 391 h 575"/>
                <a:gd name="T94" fmla="*/ 204 w 762"/>
                <a:gd name="T95" fmla="*/ 229 h 575"/>
                <a:gd name="T96" fmla="*/ 157 w 762"/>
                <a:gd name="T97" fmla="*/ 126 h 575"/>
                <a:gd name="T98" fmla="*/ 130 w 762"/>
                <a:gd name="T99" fmla="*/ 80 h 575"/>
                <a:gd name="T100" fmla="*/ 97 w 762"/>
                <a:gd name="T101" fmla="*/ 41 h 575"/>
                <a:gd name="T102" fmla="*/ 74 w 762"/>
                <a:gd name="T103" fmla="*/ 24 h 575"/>
                <a:gd name="T104" fmla="*/ 47 w 762"/>
                <a:gd name="T105" fmla="*/ 13 h 575"/>
                <a:gd name="T106" fmla="*/ 14 w 762"/>
                <a:gd name="T107" fmla="*/ 12 h 575"/>
                <a:gd name="T108" fmla="*/ 10 w 762"/>
                <a:gd name="T109" fmla="*/ 12 h 5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2"/>
                <a:gd name="T166" fmla="*/ 0 h 575"/>
                <a:gd name="T167" fmla="*/ 762 w 762"/>
                <a:gd name="T168" fmla="*/ 575 h 5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2" h="575">
                  <a:moveTo>
                    <a:pt x="10" y="12"/>
                  </a:moveTo>
                  <a:lnTo>
                    <a:pt x="0" y="29"/>
                  </a:lnTo>
                  <a:lnTo>
                    <a:pt x="8" y="32"/>
                  </a:lnTo>
                  <a:lnTo>
                    <a:pt x="14" y="32"/>
                  </a:lnTo>
                  <a:lnTo>
                    <a:pt x="22" y="32"/>
                  </a:lnTo>
                  <a:lnTo>
                    <a:pt x="33" y="32"/>
                  </a:lnTo>
                  <a:lnTo>
                    <a:pt x="47" y="34"/>
                  </a:lnTo>
                  <a:lnTo>
                    <a:pt x="47" y="24"/>
                  </a:lnTo>
                  <a:lnTo>
                    <a:pt x="41" y="32"/>
                  </a:lnTo>
                  <a:lnTo>
                    <a:pt x="57" y="37"/>
                  </a:lnTo>
                  <a:lnTo>
                    <a:pt x="66" y="42"/>
                  </a:lnTo>
                  <a:lnTo>
                    <a:pt x="71" y="34"/>
                  </a:lnTo>
                  <a:lnTo>
                    <a:pt x="62" y="41"/>
                  </a:lnTo>
                  <a:lnTo>
                    <a:pt x="71" y="47"/>
                  </a:lnTo>
                  <a:lnTo>
                    <a:pt x="81" y="56"/>
                  </a:lnTo>
                  <a:lnTo>
                    <a:pt x="92" y="66"/>
                  </a:lnTo>
                  <a:lnTo>
                    <a:pt x="104" y="78"/>
                  </a:lnTo>
                  <a:lnTo>
                    <a:pt x="116" y="95"/>
                  </a:lnTo>
                  <a:lnTo>
                    <a:pt x="121" y="104"/>
                  </a:lnTo>
                  <a:lnTo>
                    <a:pt x="128" y="114"/>
                  </a:lnTo>
                  <a:lnTo>
                    <a:pt x="142" y="141"/>
                  </a:lnTo>
                  <a:lnTo>
                    <a:pt x="155" y="172"/>
                  </a:lnTo>
                  <a:lnTo>
                    <a:pt x="171" y="207"/>
                  </a:lnTo>
                  <a:lnTo>
                    <a:pt x="188" y="245"/>
                  </a:lnTo>
                  <a:lnTo>
                    <a:pt x="206" y="285"/>
                  </a:lnTo>
                  <a:lnTo>
                    <a:pt x="240" y="367"/>
                  </a:lnTo>
                  <a:lnTo>
                    <a:pt x="259" y="406"/>
                  </a:lnTo>
                  <a:lnTo>
                    <a:pt x="278" y="445"/>
                  </a:lnTo>
                  <a:lnTo>
                    <a:pt x="297" y="479"/>
                  </a:lnTo>
                  <a:lnTo>
                    <a:pt x="315" y="510"/>
                  </a:lnTo>
                  <a:lnTo>
                    <a:pt x="334" y="535"/>
                  </a:lnTo>
                  <a:lnTo>
                    <a:pt x="342" y="546"/>
                  </a:lnTo>
                  <a:lnTo>
                    <a:pt x="351" y="556"/>
                  </a:lnTo>
                  <a:lnTo>
                    <a:pt x="361" y="563"/>
                  </a:lnTo>
                  <a:lnTo>
                    <a:pt x="365" y="564"/>
                  </a:lnTo>
                  <a:lnTo>
                    <a:pt x="373" y="569"/>
                  </a:lnTo>
                  <a:lnTo>
                    <a:pt x="382" y="573"/>
                  </a:lnTo>
                  <a:lnTo>
                    <a:pt x="385" y="573"/>
                  </a:lnTo>
                  <a:lnTo>
                    <a:pt x="394" y="575"/>
                  </a:lnTo>
                  <a:lnTo>
                    <a:pt x="403" y="573"/>
                  </a:lnTo>
                  <a:lnTo>
                    <a:pt x="406" y="573"/>
                  </a:lnTo>
                  <a:lnTo>
                    <a:pt x="415" y="569"/>
                  </a:lnTo>
                  <a:lnTo>
                    <a:pt x="424" y="564"/>
                  </a:lnTo>
                  <a:lnTo>
                    <a:pt x="427" y="563"/>
                  </a:lnTo>
                  <a:lnTo>
                    <a:pt x="436" y="554"/>
                  </a:lnTo>
                  <a:lnTo>
                    <a:pt x="444" y="546"/>
                  </a:lnTo>
                  <a:lnTo>
                    <a:pt x="453" y="535"/>
                  </a:lnTo>
                  <a:lnTo>
                    <a:pt x="472" y="510"/>
                  </a:lnTo>
                  <a:lnTo>
                    <a:pt x="489" y="479"/>
                  </a:lnTo>
                  <a:lnTo>
                    <a:pt x="507" y="444"/>
                  </a:lnTo>
                  <a:lnTo>
                    <a:pt x="524" y="406"/>
                  </a:lnTo>
                  <a:lnTo>
                    <a:pt x="543" y="365"/>
                  </a:lnTo>
                  <a:lnTo>
                    <a:pt x="545" y="359"/>
                  </a:lnTo>
                  <a:lnTo>
                    <a:pt x="579" y="275"/>
                  </a:lnTo>
                  <a:lnTo>
                    <a:pt x="595" y="236"/>
                  </a:lnTo>
                  <a:lnTo>
                    <a:pt x="610" y="197"/>
                  </a:lnTo>
                  <a:lnTo>
                    <a:pt x="626" y="161"/>
                  </a:lnTo>
                  <a:lnTo>
                    <a:pt x="615" y="161"/>
                  </a:lnTo>
                  <a:lnTo>
                    <a:pt x="622" y="170"/>
                  </a:lnTo>
                  <a:lnTo>
                    <a:pt x="636" y="138"/>
                  </a:lnTo>
                  <a:lnTo>
                    <a:pt x="650" y="112"/>
                  </a:lnTo>
                  <a:lnTo>
                    <a:pt x="655" y="100"/>
                  </a:lnTo>
                  <a:lnTo>
                    <a:pt x="662" y="90"/>
                  </a:lnTo>
                  <a:lnTo>
                    <a:pt x="654" y="83"/>
                  </a:lnTo>
                  <a:lnTo>
                    <a:pt x="660" y="90"/>
                  </a:lnTo>
                  <a:lnTo>
                    <a:pt x="673" y="75"/>
                  </a:lnTo>
                  <a:lnTo>
                    <a:pt x="683" y="63"/>
                  </a:lnTo>
                  <a:lnTo>
                    <a:pt x="692" y="51"/>
                  </a:lnTo>
                  <a:lnTo>
                    <a:pt x="700" y="42"/>
                  </a:lnTo>
                  <a:lnTo>
                    <a:pt x="707" y="35"/>
                  </a:lnTo>
                  <a:lnTo>
                    <a:pt x="714" y="30"/>
                  </a:lnTo>
                  <a:lnTo>
                    <a:pt x="707" y="24"/>
                  </a:lnTo>
                  <a:lnTo>
                    <a:pt x="711" y="32"/>
                  </a:lnTo>
                  <a:lnTo>
                    <a:pt x="724" y="27"/>
                  </a:lnTo>
                  <a:lnTo>
                    <a:pt x="735" y="24"/>
                  </a:lnTo>
                  <a:lnTo>
                    <a:pt x="730" y="15"/>
                  </a:lnTo>
                  <a:lnTo>
                    <a:pt x="730" y="25"/>
                  </a:lnTo>
                  <a:lnTo>
                    <a:pt x="740" y="24"/>
                  </a:lnTo>
                  <a:lnTo>
                    <a:pt x="747" y="22"/>
                  </a:lnTo>
                  <a:lnTo>
                    <a:pt x="752" y="22"/>
                  </a:lnTo>
                  <a:lnTo>
                    <a:pt x="756" y="20"/>
                  </a:lnTo>
                  <a:lnTo>
                    <a:pt x="762" y="17"/>
                  </a:lnTo>
                  <a:lnTo>
                    <a:pt x="750" y="0"/>
                  </a:lnTo>
                  <a:lnTo>
                    <a:pt x="740" y="5"/>
                  </a:lnTo>
                  <a:lnTo>
                    <a:pt x="743" y="3"/>
                  </a:lnTo>
                  <a:lnTo>
                    <a:pt x="747" y="12"/>
                  </a:lnTo>
                  <a:lnTo>
                    <a:pt x="747" y="1"/>
                  </a:lnTo>
                  <a:lnTo>
                    <a:pt x="740" y="3"/>
                  </a:lnTo>
                  <a:lnTo>
                    <a:pt x="730" y="5"/>
                  </a:lnTo>
                  <a:lnTo>
                    <a:pt x="726" y="5"/>
                  </a:lnTo>
                  <a:lnTo>
                    <a:pt x="716" y="8"/>
                  </a:lnTo>
                  <a:lnTo>
                    <a:pt x="702" y="13"/>
                  </a:lnTo>
                  <a:lnTo>
                    <a:pt x="699" y="15"/>
                  </a:lnTo>
                  <a:lnTo>
                    <a:pt x="692" y="20"/>
                  </a:lnTo>
                  <a:lnTo>
                    <a:pt x="685" y="27"/>
                  </a:lnTo>
                  <a:lnTo>
                    <a:pt x="676" y="35"/>
                  </a:lnTo>
                  <a:lnTo>
                    <a:pt x="667" y="47"/>
                  </a:lnTo>
                  <a:lnTo>
                    <a:pt x="657" y="59"/>
                  </a:lnTo>
                  <a:lnTo>
                    <a:pt x="647" y="76"/>
                  </a:lnTo>
                  <a:lnTo>
                    <a:pt x="640" y="85"/>
                  </a:lnTo>
                  <a:lnTo>
                    <a:pt x="635" y="97"/>
                  </a:lnTo>
                  <a:lnTo>
                    <a:pt x="621" y="122"/>
                  </a:lnTo>
                  <a:lnTo>
                    <a:pt x="607" y="155"/>
                  </a:lnTo>
                  <a:lnTo>
                    <a:pt x="605" y="161"/>
                  </a:lnTo>
                  <a:lnTo>
                    <a:pt x="590" y="197"/>
                  </a:lnTo>
                  <a:lnTo>
                    <a:pt x="574" y="236"/>
                  </a:lnTo>
                  <a:lnTo>
                    <a:pt x="558" y="275"/>
                  </a:lnTo>
                  <a:lnTo>
                    <a:pt x="524" y="359"/>
                  </a:lnTo>
                  <a:lnTo>
                    <a:pt x="534" y="359"/>
                  </a:lnTo>
                  <a:lnTo>
                    <a:pt x="527" y="350"/>
                  </a:lnTo>
                  <a:lnTo>
                    <a:pt x="508" y="391"/>
                  </a:lnTo>
                  <a:lnTo>
                    <a:pt x="491" y="428"/>
                  </a:lnTo>
                  <a:lnTo>
                    <a:pt x="474" y="464"/>
                  </a:lnTo>
                  <a:lnTo>
                    <a:pt x="456" y="495"/>
                  </a:lnTo>
                  <a:lnTo>
                    <a:pt x="437" y="520"/>
                  </a:lnTo>
                  <a:lnTo>
                    <a:pt x="429" y="530"/>
                  </a:lnTo>
                  <a:lnTo>
                    <a:pt x="420" y="539"/>
                  </a:lnTo>
                  <a:lnTo>
                    <a:pt x="411" y="547"/>
                  </a:lnTo>
                  <a:lnTo>
                    <a:pt x="420" y="554"/>
                  </a:lnTo>
                  <a:lnTo>
                    <a:pt x="415" y="546"/>
                  </a:lnTo>
                  <a:lnTo>
                    <a:pt x="406" y="551"/>
                  </a:lnTo>
                  <a:lnTo>
                    <a:pt x="398" y="554"/>
                  </a:lnTo>
                  <a:lnTo>
                    <a:pt x="403" y="563"/>
                  </a:lnTo>
                  <a:lnTo>
                    <a:pt x="403" y="552"/>
                  </a:lnTo>
                  <a:lnTo>
                    <a:pt x="394" y="554"/>
                  </a:lnTo>
                  <a:lnTo>
                    <a:pt x="385" y="552"/>
                  </a:lnTo>
                  <a:lnTo>
                    <a:pt x="385" y="563"/>
                  </a:lnTo>
                  <a:lnTo>
                    <a:pt x="391" y="554"/>
                  </a:lnTo>
                  <a:lnTo>
                    <a:pt x="382" y="551"/>
                  </a:lnTo>
                  <a:lnTo>
                    <a:pt x="373" y="546"/>
                  </a:lnTo>
                  <a:lnTo>
                    <a:pt x="368" y="554"/>
                  </a:lnTo>
                  <a:lnTo>
                    <a:pt x="377" y="547"/>
                  </a:lnTo>
                  <a:lnTo>
                    <a:pt x="366" y="541"/>
                  </a:lnTo>
                  <a:lnTo>
                    <a:pt x="358" y="530"/>
                  </a:lnTo>
                  <a:lnTo>
                    <a:pt x="349" y="520"/>
                  </a:lnTo>
                  <a:lnTo>
                    <a:pt x="330" y="495"/>
                  </a:lnTo>
                  <a:lnTo>
                    <a:pt x="313" y="464"/>
                  </a:lnTo>
                  <a:lnTo>
                    <a:pt x="294" y="430"/>
                  </a:lnTo>
                  <a:lnTo>
                    <a:pt x="275" y="391"/>
                  </a:lnTo>
                  <a:lnTo>
                    <a:pt x="256" y="352"/>
                  </a:lnTo>
                  <a:lnTo>
                    <a:pt x="221" y="270"/>
                  </a:lnTo>
                  <a:lnTo>
                    <a:pt x="204" y="229"/>
                  </a:lnTo>
                  <a:lnTo>
                    <a:pt x="187" y="192"/>
                  </a:lnTo>
                  <a:lnTo>
                    <a:pt x="171" y="156"/>
                  </a:lnTo>
                  <a:lnTo>
                    <a:pt x="157" y="126"/>
                  </a:lnTo>
                  <a:lnTo>
                    <a:pt x="143" y="98"/>
                  </a:lnTo>
                  <a:lnTo>
                    <a:pt x="136" y="88"/>
                  </a:lnTo>
                  <a:lnTo>
                    <a:pt x="130" y="80"/>
                  </a:lnTo>
                  <a:lnTo>
                    <a:pt x="119" y="63"/>
                  </a:lnTo>
                  <a:lnTo>
                    <a:pt x="107" y="51"/>
                  </a:lnTo>
                  <a:lnTo>
                    <a:pt x="97" y="41"/>
                  </a:lnTo>
                  <a:lnTo>
                    <a:pt x="86" y="32"/>
                  </a:lnTo>
                  <a:lnTo>
                    <a:pt x="78" y="25"/>
                  </a:lnTo>
                  <a:lnTo>
                    <a:pt x="74" y="24"/>
                  </a:lnTo>
                  <a:lnTo>
                    <a:pt x="66" y="18"/>
                  </a:lnTo>
                  <a:lnTo>
                    <a:pt x="50" y="13"/>
                  </a:lnTo>
                  <a:lnTo>
                    <a:pt x="47" y="13"/>
                  </a:lnTo>
                  <a:lnTo>
                    <a:pt x="33" y="12"/>
                  </a:lnTo>
                  <a:lnTo>
                    <a:pt x="22" y="12"/>
                  </a:lnTo>
                  <a:lnTo>
                    <a:pt x="14" y="12"/>
                  </a:lnTo>
                  <a:lnTo>
                    <a:pt x="14" y="22"/>
                  </a:lnTo>
                  <a:lnTo>
                    <a:pt x="17" y="13"/>
                  </a:lnTo>
                  <a:lnTo>
                    <a:pt x="10" y="12"/>
                  </a:lnTo>
                  <a:close/>
                </a:path>
              </a:pathLst>
            </a:custGeom>
            <a:solidFill>
              <a:srgbClr val="000000"/>
            </a:solidFill>
            <a:ln w="9525">
              <a:noFill/>
              <a:round/>
              <a:headEnd/>
              <a:tailEnd/>
            </a:ln>
          </p:spPr>
          <p:txBody>
            <a:bodyPr/>
            <a:lstStyle/>
            <a:p>
              <a:endParaRPr lang="zh-CN" altLang="en-US"/>
            </a:p>
          </p:txBody>
        </p:sp>
        <p:sp>
          <p:nvSpPr>
            <p:cNvPr id="20576" name="Rectangle 362"/>
            <p:cNvSpPr>
              <a:spLocks noChangeArrowheads="1"/>
            </p:cNvSpPr>
            <p:nvPr/>
          </p:nvSpPr>
          <p:spPr bwMode="auto">
            <a:xfrm>
              <a:off x="3346" y="3328"/>
              <a:ext cx="40" cy="96"/>
            </a:xfrm>
            <a:prstGeom prst="rect">
              <a:avLst/>
            </a:prstGeom>
            <a:noFill/>
            <a:ln w="9525">
              <a:noFill/>
              <a:miter lim="800000"/>
              <a:headEnd/>
              <a:tailEnd/>
            </a:ln>
          </p:spPr>
          <p:txBody>
            <a:bodyPr wrap="none" lIns="0" tIns="0" rIns="0" bIns="0">
              <a:spAutoFit/>
            </a:bodyPr>
            <a:lstStyle/>
            <a:p>
              <a:r>
                <a:rPr lang="en-US" altLang="zh-CN" sz="1000" b="0">
                  <a:solidFill>
                    <a:srgbClr val="000000"/>
                  </a:solidFill>
                </a:rPr>
                <a:t>p</a:t>
              </a:r>
              <a:endParaRPr lang="en-US" altLang="zh-CN" b="0">
                <a:solidFill>
                  <a:schemeClr val="tx1"/>
                </a:solidFill>
              </a:endParaRPr>
            </a:p>
          </p:txBody>
        </p:sp>
        <p:sp>
          <p:nvSpPr>
            <p:cNvPr id="20577" name="Rectangle 363"/>
            <p:cNvSpPr>
              <a:spLocks noChangeArrowheads="1"/>
            </p:cNvSpPr>
            <p:nvPr/>
          </p:nvSpPr>
          <p:spPr bwMode="auto">
            <a:xfrm>
              <a:off x="3253" y="324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aphicFrame>
          <p:nvGraphicFramePr>
            <p:cNvPr id="20498" name="Object 364"/>
            <p:cNvGraphicFramePr>
              <a:graphicFrameLocks noChangeAspect="1"/>
            </p:cNvGraphicFramePr>
            <p:nvPr/>
          </p:nvGraphicFramePr>
          <p:xfrm>
            <a:off x="2448" y="2976"/>
            <a:ext cx="143" cy="153"/>
          </p:xfrm>
          <a:graphic>
            <a:graphicData uri="http://schemas.openxmlformats.org/presentationml/2006/ole">
              <p:oleObj spid="_x0000_s20498" name="Equation" r:id="rId11" imgW="164880" imgH="177480" progId="Equation.DSMT4">
                <p:embed/>
              </p:oleObj>
            </a:graphicData>
          </a:graphic>
        </p:graphicFrame>
        <p:sp>
          <p:nvSpPr>
            <p:cNvPr id="20578" name="Line 365"/>
            <p:cNvSpPr>
              <a:spLocks noChangeShapeType="1"/>
            </p:cNvSpPr>
            <p:nvPr/>
          </p:nvSpPr>
          <p:spPr bwMode="auto">
            <a:xfrm>
              <a:off x="3334" y="2336"/>
              <a:ext cx="0" cy="907"/>
            </a:xfrm>
            <a:prstGeom prst="line">
              <a:avLst/>
            </a:prstGeom>
            <a:noFill/>
            <a:ln w="19050">
              <a:solidFill>
                <a:schemeClr val="tx2"/>
              </a:solidFill>
              <a:prstDash val="sysDot"/>
              <a:round/>
              <a:headEnd/>
              <a:tailEnd/>
            </a:ln>
          </p:spPr>
          <p:txBody>
            <a:bodyPr wrap="none" anchor="ctr"/>
            <a:lstStyle/>
            <a:p>
              <a:endParaRPr lang="zh-CN" altLang="en-US"/>
            </a:p>
          </p:txBody>
        </p:sp>
        <p:sp>
          <p:nvSpPr>
            <p:cNvPr id="20579" name="Line 366"/>
            <p:cNvSpPr>
              <a:spLocks noChangeShapeType="1"/>
            </p:cNvSpPr>
            <p:nvPr/>
          </p:nvSpPr>
          <p:spPr bwMode="auto">
            <a:xfrm>
              <a:off x="2626" y="3119"/>
              <a:ext cx="1451" cy="0"/>
            </a:xfrm>
            <a:prstGeom prst="line">
              <a:avLst/>
            </a:prstGeom>
            <a:noFill/>
            <a:ln w="19050">
              <a:solidFill>
                <a:schemeClr val="tx2"/>
              </a:solidFill>
              <a:prstDash val="dash"/>
              <a:round/>
              <a:headEnd/>
              <a:tailEnd/>
            </a:ln>
          </p:spPr>
          <p:txBody>
            <a:bodyPr wrap="none" anchor="ctr"/>
            <a:lstStyle/>
            <a:p>
              <a:endParaRPr lang="zh-CN" altLang="en-US"/>
            </a:p>
          </p:txBody>
        </p:sp>
        <p:sp>
          <p:nvSpPr>
            <p:cNvPr id="20580" name="Rectangle 367"/>
            <p:cNvSpPr>
              <a:spLocks noChangeArrowheads="1"/>
            </p:cNvSpPr>
            <p:nvPr/>
          </p:nvSpPr>
          <p:spPr bwMode="auto">
            <a:xfrm>
              <a:off x="4059" y="324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pSp>
      <p:grpSp>
        <p:nvGrpSpPr>
          <p:cNvPr id="4" name="Group 386"/>
          <p:cNvGrpSpPr>
            <a:grpSpLocks/>
          </p:cNvGrpSpPr>
          <p:nvPr/>
        </p:nvGrpSpPr>
        <p:grpSpPr bwMode="auto">
          <a:xfrm>
            <a:off x="6210300" y="3068638"/>
            <a:ext cx="2898775" cy="2366962"/>
            <a:chOff x="4184" y="1933"/>
            <a:chExt cx="1826" cy="1491"/>
          </a:xfrm>
        </p:grpSpPr>
        <p:sp>
          <p:nvSpPr>
            <p:cNvPr id="20557" name="Line 371"/>
            <p:cNvSpPr>
              <a:spLocks noChangeShapeType="1"/>
            </p:cNvSpPr>
            <p:nvPr/>
          </p:nvSpPr>
          <p:spPr bwMode="auto">
            <a:xfrm flipV="1">
              <a:off x="4437" y="3237"/>
              <a:ext cx="1528" cy="2"/>
            </a:xfrm>
            <a:prstGeom prst="line">
              <a:avLst/>
            </a:prstGeom>
            <a:noFill/>
            <a:ln w="15875">
              <a:solidFill>
                <a:srgbClr val="000000"/>
              </a:solidFill>
              <a:round/>
              <a:headEnd/>
              <a:tailEnd/>
            </a:ln>
          </p:spPr>
          <p:txBody>
            <a:bodyPr/>
            <a:lstStyle/>
            <a:p>
              <a:endParaRPr lang="zh-CN" altLang="en-US"/>
            </a:p>
          </p:txBody>
        </p:sp>
        <p:sp>
          <p:nvSpPr>
            <p:cNvPr id="20558" name="Freeform 372"/>
            <p:cNvSpPr>
              <a:spLocks/>
            </p:cNvSpPr>
            <p:nvPr/>
          </p:nvSpPr>
          <p:spPr bwMode="auto">
            <a:xfrm>
              <a:off x="5896" y="3222"/>
              <a:ext cx="114" cy="32"/>
            </a:xfrm>
            <a:custGeom>
              <a:avLst/>
              <a:gdLst>
                <a:gd name="T0" fmla="*/ 114 w 114"/>
                <a:gd name="T1" fmla="*/ 15 h 32"/>
                <a:gd name="T2" fmla="*/ 0 w 114"/>
                <a:gd name="T3" fmla="*/ 0 h 32"/>
                <a:gd name="T4" fmla="*/ 0 w 114"/>
                <a:gd name="T5" fmla="*/ 32 h 32"/>
                <a:gd name="T6" fmla="*/ 114 w 114"/>
                <a:gd name="T7" fmla="*/ 15 h 32"/>
                <a:gd name="T8" fmla="*/ 0 60000 65536"/>
                <a:gd name="T9" fmla="*/ 0 60000 65536"/>
                <a:gd name="T10" fmla="*/ 0 60000 65536"/>
                <a:gd name="T11" fmla="*/ 0 60000 65536"/>
                <a:gd name="T12" fmla="*/ 0 w 114"/>
                <a:gd name="T13" fmla="*/ 0 h 32"/>
                <a:gd name="T14" fmla="*/ 114 w 114"/>
                <a:gd name="T15" fmla="*/ 32 h 32"/>
              </a:gdLst>
              <a:ahLst/>
              <a:cxnLst>
                <a:cxn ang="T8">
                  <a:pos x="T0" y="T1"/>
                </a:cxn>
                <a:cxn ang="T9">
                  <a:pos x="T2" y="T3"/>
                </a:cxn>
                <a:cxn ang="T10">
                  <a:pos x="T4" y="T5"/>
                </a:cxn>
                <a:cxn ang="T11">
                  <a:pos x="T6" y="T7"/>
                </a:cxn>
              </a:cxnLst>
              <a:rect l="T12" t="T13" r="T14" b="T15"/>
              <a:pathLst>
                <a:path w="114" h="32">
                  <a:moveTo>
                    <a:pt x="114" y="15"/>
                  </a:moveTo>
                  <a:lnTo>
                    <a:pt x="0" y="0"/>
                  </a:lnTo>
                  <a:lnTo>
                    <a:pt x="0" y="32"/>
                  </a:lnTo>
                  <a:lnTo>
                    <a:pt x="114" y="15"/>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59" name="Freeform 373"/>
            <p:cNvSpPr>
              <a:spLocks/>
            </p:cNvSpPr>
            <p:nvPr/>
          </p:nvSpPr>
          <p:spPr bwMode="auto">
            <a:xfrm>
              <a:off x="4419" y="1933"/>
              <a:ext cx="33" cy="112"/>
            </a:xfrm>
            <a:custGeom>
              <a:avLst/>
              <a:gdLst>
                <a:gd name="T0" fmla="*/ 16 w 33"/>
                <a:gd name="T1" fmla="*/ 0 h 112"/>
                <a:gd name="T2" fmla="*/ 0 w 33"/>
                <a:gd name="T3" fmla="*/ 112 h 112"/>
                <a:gd name="T4" fmla="*/ 33 w 33"/>
                <a:gd name="T5" fmla="*/ 112 h 112"/>
                <a:gd name="T6" fmla="*/ 16 w 33"/>
                <a:gd name="T7" fmla="*/ 0 h 112"/>
                <a:gd name="T8" fmla="*/ 0 60000 65536"/>
                <a:gd name="T9" fmla="*/ 0 60000 65536"/>
                <a:gd name="T10" fmla="*/ 0 60000 65536"/>
                <a:gd name="T11" fmla="*/ 0 60000 65536"/>
                <a:gd name="T12" fmla="*/ 0 w 33"/>
                <a:gd name="T13" fmla="*/ 0 h 112"/>
                <a:gd name="T14" fmla="*/ 33 w 33"/>
                <a:gd name="T15" fmla="*/ 112 h 112"/>
              </a:gdLst>
              <a:ahLst/>
              <a:cxnLst>
                <a:cxn ang="T8">
                  <a:pos x="T0" y="T1"/>
                </a:cxn>
                <a:cxn ang="T9">
                  <a:pos x="T2" y="T3"/>
                </a:cxn>
                <a:cxn ang="T10">
                  <a:pos x="T4" y="T5"/>
                </a:cxn>
                <a:cxn ang="T11">
                  <a:pos x="T6" y="T7"/>
                </a:cxn>
              </a:cxnLst>
              <a:rect l="T12" t="T13" r="T14" b="T15"/>
              <a:pathLst>
                <a:path w="33" h="112">
                  <a:moveTo>
                    <a:pt x="16" y="0"/>
                  </a:moveTo>
                  <a:lnTo>
                    <a:pt x="0" y="112"/>
                  </a:lnTo>
                  <a:lnTo>
                    <a:pt x="33" y="112"/>
                  </a:lnTo>
                  <a:lnTo>
                    <a:pt x="16"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60" name="Line 374"/>
            <p:cNvSpPr>
              <a:spLocks noChangeShapeType="1"/>
            </p:cNvSpPr>
            <p:nvPr/>
          </p:nvSpPr>
          <p:spPr bwMode="auto">
            <a:xfrm>
              <a:off x="4437" y="2033"/>
              <a:ext cx="1" cy="1202"/>
            </a:xfrm>
            <a:prstGeom prst="line">
              <a:avLst/>
            </a:prstGeom>
            <a:noFill/>
            <a:ln w="15875">
              <a:solidFill>
                <a:srgbClr val="000000"/>
              </a:solidFill>
              <a:round/>
              <a:headEnd/>
              <a:tailEnd/>
            </a:ln>
          </p:spPr>
          <p:txBody>
            <a:bodyPr/>
            <a:lstStyle/>
            <a:p>
              <a:endParaRPr lang="zh-CN" altLang="en-US"/>
            </a:p>
          </p:txBody>
        </p:sp>
        <p:graphicFrame>
          <p:nvGraphicFramePr>
            <p:cNvPr id="20495" name="Object 375"/>
            <p:cNvGraphicFramePr>
              <a:graphicFrameLocks noChangeAspect="1"/>
            </p:cNvGraphicFramePr>
            <p:nvPr/>
          </p:nvGraphicFramePr>
          <p:xfrm>
            <a:off x="4255" y="1946"/>
            <a:ext cx="167" cy="208"/>
          </p:xfrm>
          <a:graphic>
            <a:graphicData uri="http://schemas.openxmlformats.org/presentationml/2006/ole">
              <p:oleObj spid="_x0000_s20495" name="Equation" r:id="rId12" imgW="203040" imgH="253800" progId="Equation.DSMT4">
                <p:embed/>
              </p:oleObj>
            </a:graphicData>
          </a:graphic>
        </p:graphicFrame>
        <p:sp>
          <p:nvSpPr>
            <p:cNvPr id="20561" name="Rectangle 376"/>
            <p:cNvSpPr>
              <a:spLocks noChangeArrowheads="1"/>
            </p:cNvSpPr>
            <p:nvPr/>
          </p:nvSpPr>
          <p:spPr bwMode="auto">
            <a:xfrm>
              <a:off x="4267" y="3133"/>
              <a:ext cx="197" cy="192"/>
            </a:xfrm>
            <a:prstGeom prst="rect">
              <a:avLst/>
            </a:prstGeom>
            <a:noFill/>
            <a:ln w="19050">
              <a:noFill/>
              <a:miter lim="800000"/>
              <a:headEnd/>
              <a:tailEnd/>
            </a:ln>
          </p:spPr>
          <p:txBody>
            <a:bodyPr wrap="none">
              <a:spAutoFit/>
            </a:bodyPr>
            <a:lstStyle/>
            <a:p>
              <a:r>
                <a:rPr lang="en-US" altLang="zh-CN" sz="1400" b="0">
                  <a:solidFill>
                    <a:srgbClr val="000000"/>
                  </a:solidFill>
                </a:rPr>
                <a:t>O</a:t>
              </a:r>
            </a:p>
          </p:txBody>
        </p:sp>
        <p:sp>
          <p:nvSpPr>
            <p:cNvPr id="20562" name="Rectangle 377"/>
            <p:cNvSpPr>
              <a:spLocks noChangeArrowheads="1"/>
            </p:cNvSpPr>
            <p:nvPr/>
          </p:nvSpPr>
          <p:spPr bwMode="auto">
            <a:xfrm>
              <a:off x="4265" y="2866"/>
              <a:ext cx="175" cy="225"/>
            </a:xfrm>
            <a:prstGeom prst="rect">
              <a:avLst/>
            </a:prstGeom>
            <a:noFill/>
            <a:ln w="9525">
              <a:noFill/>
              <a:miter lim="800000"/>
              <a:headEnd/>
              <a:tailEnd/>
            </a:ln>
          </p:spPr>
          <p:txBody>
            <a:bodyPr/>
            <a:lstStyle/>
            <a:p>
              <a:endParaRPr lang="zh-CN" altLang="en-US"/>
            </a:p>
          </p:txBody>
        </p:sp>
        <p:sp>
          <p:nvSpPr>
            <p:cNvPr id="20563" name="Freeform 378"/>
            <p:cNvSpPr>
              <a:spLocks/>
            </p:cNvSpPr>
            <p:nvPr/>
          </p:nvSpPr>
          <p:spPr bwMode="auto">
            <a:xfrm rot="10800000">
              <a:off x="4773" y="2628"/>
              <a:ext cx="762" cy="575"/>
            </a:xfrm>
            <a:custGeom>
              <a:avLst/>
              <a:gdLst>
                <a:gd name="T0" fmla="*/ 8 w 762"/>
                <a:gd name="T1" fmla="*/ 32 h 575"/>
                <a:gd name="T2" fmla="*/ 33 w 762"/>
                <a:gd name="T3" fmla="*/ 32 h 575"/>
                <a:gd name="T4" fmla="*/ 41 w 762"/>
                <a:gd name="T5" fmla="*/ 32 h 575"/>
                <a:gd name="T6" fmla="*/ 71 w 762"/>
                <a:gd name="T7" fmla="*/ 34 h 575"/>
                <a:gd name="T8" fmla="*/ 81 w 762"/>
                <a:gd name="T9" fmla="*/ 56 h 575"/>
                <a:gd name="T10" fmla="*/ 116 w 762"/>
                <a:gd name="T11" fmla="*/ 95 h 575"/>
                <a:gd name="T12" fmla="*/ 142 w 762"/>
                <a:gd name="T13" fmla="*/ 141 h 575"/>
                <a:gd name="T14" fmla="*/ 188 w 762"/>
                <a:gd name="T15" fmla="*/ 245 h 575"/>
                <a:gd name="T16" fmla="*/ 259 w 762"/>
                <a:gd name="T17" fmla="*/ 406 h 575"/>
                <a:gd name="T18" fmla="*/ 315 w 762"/>
                <a:gd name="T19" fmla="*/ 510 h 575"/>
                <a:gd name="T20" fmla="*/ 351 w 762"/>
                <a:gd name="T21" fmla="*/ 556 h 575"/>
                <a:gd name="T22" fmla="*/ 373 w 762"/>
                <a:gd name="T23" fmla="*/ 569 h 575"/>
                <a:gd name="T24" fmla="*/ 394 w 762"/>
                <a:gd name="T25" fmla="*/ 575 h 575"/>
                <a:gd name="T26" fmla="*/ 415 w 762"/>
                <a:gd name="T27" fmla="*/ 569 h 575"/>
                <a:gd name="T28" fmla="*/ 436 w 762"/>
                <a:gd name="T29" fmla="*/ 554 h 575"/>
                <a:gd name="T30" fmla="*/ 472 w 762"/>
                <a:gd name="T31" fmla="*/ 510 h 575"/>
                <a:gd name="T32" fmla="*/ 524 w 762"/>
                <a:gd name="T33" fmla="*/ 406 h 575"/>
                <a:gd name="T34" fmla="*/ 579 w 762"/>
                <a:gd name="T35" fmla="*/ 275 h 575"/>
                <a:gd name="T36" fmla="*/ 626 w 762"/>
                <a:gd name="T37" fmla="*/ 161 h 575"/>
                <a:gd name="T38" fmla="*/ 636 w 762"/>
                <a:gd name="T39" fmla="*/ 138 h 575"/>
                <a:gd name="T40" fmla="*/ 662 w 762"/>
                <a:gd name="T41" fmla="*/ 90 h 575"/>
                <a:gd name="T42" fmla="*/ 673 w 762"/>
                <a:gd name="T43" fmla="*/ 75 h 575"/>
                <a:gd name="T44" fmla="*/ 700 w 762"/>
                <a:gd name="T45" fmla="*/ 42 h 575"/>
                <a:gd name="T46" fmla="*/ 707 w 762"/>
                <a:gd name="T47" fmla="*/ 24 h 575"/>
                <a:gd name="T48" fmla="*/ 735 w 762"/>
                <a:gd name="T49" fmla="*/ 24 h 575"/>
                <a:gd name="T50" fmla="*/ 740 w 762"/>
                <a:gd name="T51" fmla="*/ 24 h 575"/>
                <a:gd name="T52" fmla="*/ 756 w 762"/>
                <a:gd name="T53" fmla="*/ 20 h 575"/>
                <a:gd name="T54" fmla="*/ 740 w 762"/>
                <a:gd name="T55" fmla="*/ 5 h 575"/>
                <a:gd name="T56" fmla="*/ 747 w 762"/>
                <a:gd name="T57" fmla="*/ 1 h 575"/>
                <a:gd name="T58" fmla="*/ 726 w 762"/>
                <a:gd name="T59" fmla="*/ 5 h 575"/>
                <a:gd name="T60" fmla="*/ 699 w 762"/>
                <a:gd name="T61" fmla="*/ 15 h 575"/>
                <a:gd name="T62" fmla="*/ 676 w 762"/>
                <a:gd name="T63" fmla="*/ 35 h 575"/>
                <a:gd name="T64" fmla="*/ 647 w 762"/>
                <a:gd name="T65" fmla="*/ 76 h 575"/>
                <a:gd name="T66" fmla="*/ 635 w 762"/>
                <a:gd name="T67" fmla="*/ 97 h 575"/>
                <a:gd name="T68" fmla="*/ 605 w 762"/>
                <a:gd name="T69" fmla="*/ 161 h 575"/>
                <a:gd name="T70" fmla="*/ 574 w 762"/>
                <a:gd name="T71" fmla="*/ 236 h 575"/>
                <a:gd name="T72" fmla="*/ 534 w 762"/>
                <a:gd name="T73" fmla="*/ 359 h 575"/>
                <a:gd name="T74" fmla="*/ 491 w 762"/>
                <a:gd name="T75" fmla="*/ 428 h 575"/>
                <a:gd name="T76" fmla="*/ 437 w 762"/>
                <a:gd name="T77" fmla="*/ 520 h 575"/>
                <a:gd name="T78" fmla="*/ 411 w 762"/>
                <a:gd name="T79" fmla="*/ 547 h 575"/>
                <a:gd name="T80" fmla="*/ 406 w 762"/>
                <a:gd name="T81" fmla="*/ 551 h 575"/>
                <a:gd name="T82" fmla="*/ 403 w 762"/>
                <a:gd name="T83" fmla="*/ 552 h 575"/>
                <a:gd name="T84" fmla="*/ 385 w 762"/>
                <a:gd name="T85" fmla="*/ 563 h 575"/>
                <a:gd name="T86" fmla="*/ 373 w 762"/>
                <a:gd name="T87" fmla="*/ 546 h 575"/>
                <a:gd name="T88" fmla="*/ 366 w 762"/>
                <a:gd name="T89" fmla="*/ 541 h 575"/>
                <a:gd name="T90" fmla="*/ 330 w 762"/>
                <a:gd name="T91" fmla="*/ 495 h 575"/>
                <a:gd name="T92" fmla="*/ 275 w 762"/>
                <a:gd name="T93" fmla="*/ 391 h 575"/>
                <a:gd name="T94" fmla="*/ 204 w 762"/>
                <a:gd name="T95" fmla="*/ 229 h 575"/>
                <a:gd name="T96" fmla="*/ 157 w 762"/>
                <a:gd name="T97" fmla="*/ 126 h 575"/>
                <a:gd name="T98" fmla="*/ 130 w 762"/>
                <a:gd name="T99" fmla="*/ 80 h 575"/>
                <a:gd name="T100" fmla="*/ 97 w 762"/>
                <a:gd name="T101" fmla="*/ 41 h 575"/>
                <a:gd name="T102" fmla="*/ 74 w 762"/>
                <a:gd name="T103" fmla="*/ 24 h 575"/>
                <a:gd name="T104" fmla="*/ 47 w 762"/>
                <a:gd name="T105" fmla="*/ 13 h 575"/>
                <a:gd name="T106" fmla="*/ 14 w 762"/>
                <a:gd name="T107" fmla="*/ 12 h 575"/>
                <a:gd name="T108" fmla="*/ 10 w 762"/>
                <a:gd name="T109" fmla="*/ 12 h 5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2"/>
                <a:gd name="T166" fmla="*/ 0 h 575"/>
                <a:gd name="T167" fmla="*/ 762 w 762"/>
                <a:gd name="T168" fmla="*/ 575 h 5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2" h="575">
                  <a:moveTo>
                    <a:pt x="10" y="12"/>
                  </a:moveTo>
                  <a:lnTo>
                    <a:pt x="0" y="29"/>
                  </a:lnTo>
                  <a:lnTo>
                    <a:pt x="8" y="32"/>
                  </a:lnTo>
                  <a:lnTo>
                    <a:pt x="14" y="32"/>
                  </a:lnTo>
                  <a:lnTo>
                    <a:pt x="22" y="32"/>
                  </a:lnTo>
                  <a:lnTo>
                    <a:pt x="33" y="32"/>
                  </a:lnTo>
                  <a:lnTo>
                    <a:pt x="47" y="34"/>
                  </a:lnTo>
                  <a:lnTo>
                    <a:pt x="47" y="24"/>
                  </a:lnTo>
                  <a:lnTo>
                    <a:pt x="41" y="32"/>
                  </a:lnTo>
                  <a:lnTo>
                    <a:pt x="57" y="37"/>
                  </a:lnTo>
                  <a:lnTo>
                    <a:pt x="66" y="42"/>
                  </a:lnTo>
                  <a:lnTo>
                    <a:pt x="71" y="34"/>
                  </a:lnTo>
                  <a:lnTo>
                    <a:pt x="62" y="41"/>
                  </a:lnTo>
                  <a:lnTo>
                    <a:pt x="71" y="47"/>
                  </a:lnTo>
                  <a:lnTo>
                    <a:pt x="81" y="56"/>
                  </a:lnTo>
                  <a:lnTo>
                    <a:pt x="92" y="66"/>
                  </a:lnTo>
                  <a:lnTo>
                    <a:pt x="104" y="78"/>
                  </a:lnTo>
                  <a:lnTo>
                    <a:pt x="116" y="95"/>
                  </a:lnTo>
                  <a:lnTo>
                    <a:pt x="121" y="104"/>
                  </a:lnTo>
                  <a:lnTo>
                    <a:pt x="128" y="114"/>
                  </a:lnTo>
                  <a:lnTo>
                    <a:pt x="142" y="141"/>
                  </a:lnTo>
                  <a:lnTo>
                    <a:pt x="155" y="172"/>
                  </a:lnTo>
                  <a:lnTo>
                    <a:pt x="171" y="207"/>
                  </a:lnTo>
                  <a:lnTo>
                    <a:pt x="188" y="245"/>
                  </a:lnTo>
                  <a:lnTo>
                    <a:pt x="206" y="285"/>
                  </a:lnTo>
                  <a:lnTo>
                    <a:pt x="240" y="367"/>
                  </a:lnTo>
                  <a:lnTo>
                    <a:pt x="259" y="406"/>
                  </a:lnTo>
                  <a:lnTo>
                    <a:pt x="278" y="445"/>
                  </a:lnTo>
                  <a:lnTo>
                    <a:pt x="297" y="479"/>
                  </a:lnTo>
                  <a:lnTo>
                    <a:pt x="315" y="510"/>
                  </a:lnTo>
                  <a:lnTo>
                    <a:pt x="334" y="535"/>
                  </a:lnTo>
                  <a:lnTo>
                    <a:pt x="342" y="546"/>
                  </a:lnTo>
                  <a:lnTo>
                    <a:pt x="351" y="556"/>
                  </a:lnTo>
                  <a:lnTo>
                    <a:pt x="361" y="563"/>
                  </a:lnTo>
                  <a:lnTo>
                    <a:pt x="365" y="564"/>
                  </a:lnTo>
                  <a:lnTo>
                    <a:pt x="373" y="569"/>
                  </a:lnTo>
                  <a:lnTo>
                    <a:pt x="382" y="573"/>
                  </a:lnTo>
                  <a:lnTo>
                    <a:pt x="385" y="573"/>
                  </a:lnTo>
                  <a:lnTo>
                    <a:pt x="394" y="575"/>
                  </a:lnTo>
                  <a:lnTo>
                    <a:pt x="403" y="573"/>
                  </a:lnTo>
                  <a:lnTo>
                    <a:pt x="406" y="573"/>
                  </a:lnTo>
                  <a:lnTo>
                    <a:pt x="415" y="569"/>
                  </a:lnTo>
                  <a:lnTo>
                    <a:pt x="424" y="564"/>
                  </a:lnTo>
                  <a:lnTo>
                    <a:pt x="427" y="563"/>
                  </a:lnTo>
                  <a:lnTo>
                    <a:pt x="436" y="554"/>
                  </a:lnTo>
                  <a:lnTo>
                    <a:pt x="444" y="546"/>
                  </a:lnTo>
                  <a:lnTo>
                    <a:pt x="453" y="535"/>
                  </a:lnTo>
                  <a:lnTo>
                    <a:pt x="472" y="510"/>
                  </a:lnTo>
                  <a:lnTo>
                    <a:pt x="489" y="479"/>
                  </a:lnTo>
                  <a:lnTo>
                    <a:pt x="507" y="444"/>
                  </a:lnTo>
                  <a:lnTo>
                    <a:pt x="524" y="406"/>
                  </a:lnTo>
                  <a:lnTo>
                    <a:pt x="543" y="365"/>
                  </a:lnTo>
                  <a:lnTo>
                    <a:pt x="545" y="359"/>
                  </a:lnTo>
                  <a:lnTo>
                    <a:pt x="579" y="275"/>
                  </a:lnTo>
                  <a:lnTo>
                    <a:pt x="595" y="236"/>
                  </a:lnTo>
                  <a:lnTo>
                    <a:pt x="610" y="197"/>
                  </a:lnTo>
                  <a:lnTo>
                    <a:pt x="626" y="161"/>
                  </a:lnTo>
                  <a:lnTo>
                    <a:pt x="615" y="161"/>
                  </a:lnTo>
                  <a:lnTo>
                    <a:pt x="622" y="170"/>
                  </a:lnTo>
                  <a:lnTo>
                    <a:pt x="636" y="138"/>
                  </a:lnTo>
                  <a:lnTo>
                    <a:pt x="650" y="112"/>
                  </a:lnTo>
                  <a:lnTo>
                    <a:pt x="655" y="100"/>
                  </a:lnTo>
                  <a:lnTo>
                    <a:pt x="662" y="90"/>
                  </a:lnTo>
                  <a:lnTo>
                    <a:pt x="654" y="83"/>
                  </a:lnTo>
                  <a:lnTo>
                    <a:pt x="660" y="90"/>
                  </a:lnTo>
                  <a:lnTo>
                    <a:pt x="673" y="75"/>
                  </a:lnTo>
                  <a:lnTo>
                    <a:pt x="683" y="63"/>
                  </a:lnTo>
                  <a:lnTo>
                    <a:pt x="692" y="51"/>
                  </a:lnTo>
                  <a:lnTo>
                    <a:pt x="700" y="42"/>
                  </a:lnTo>
                  <a:lnTo>
                    <a:pt x="707" y="35"/>
                  </a:lnTo>
                  <a:lnTo>
                    <a:pt x="714" y="30"/>
                  </a:lnTo>
                  <a:lnTo>
                    <a:pt x="707" y="24"/>
                  </a:lnTo>
                  <a:lnTo>
                    <a:pt x="711" y="32"/>
                  </a:lnTo>
                  <a:lnTo>
                    <a:pt x="724" y="27"/>
                  </a:lnTo>
                  <a:lnTo>
                    <a:pt x="735" y="24"/>
                  </a:lnTo>
                  <a:lnTo>
                    <a:pt x="730" y="15"/>
                  </a:lnTo>
                  <a:lnTo>
                    <a:pt x="730" y="25"/>
                  </a:lnTo>
                  <a:lnTo>
                    <a:pt x="740" y="24"/>
                  </a:lnTo>
                  <a:lnTo>
                    <a:pt x="747" y="22"/>
                  </a:lnTo>
                  <a:lnTo>
                    <a:pt x="752" y="22"/>
                  </a:lnTo>
                  <a:lnTo>
                    <a:pt x="756" y="20"/>
                  </a:lnTo>
                  <a:lnTo>
                    <a:pt x="762" y="17"/>
                  </a:lnTo>
                  <a:lnTo>
                    <a:pt x="750" y="0"/>
                  </a:lnTo>
                  <a:lnTo>
                    <a:pt x="740" y="5"/>
                  </a:lnTo>
                  <a:lnTo>
                    <a:pt x="743" y="3"/>
                  </a:lnTo>
                  <a:lnTo>
                    <a:pt x="747" y="12"/>
                  </a:lnTo>
                  <a:lnTo>
                    <a:pt x="747" y="1"/>
                  </a:lnTo>
                  <a:lnTo>
                    <a:pt x="740" y="3"/>
                  </a:lnTo>
                  <a:lnTo>
                    <a:pt x="730" y="5"/>
                  </a:lnTo>
                  <a:lnTo>
                    <a:pt x="726" y="5"/>
                  </a:lnTo>
                  <a:lnTo>
                    <a:pt x="716" y="8"/>
                  </a:lnTo>
                  <a:lnTo>
                    <a:pt x="702" y="13"/>
                  </a:lnTo>
                  <a:lnTo>
                    <a:pt x="699" y="15"/>
                  </a:lnTo>
                  <a:lnTo>
                    <a:pt x="692" y="20"/>
                  </a:lnTo>
                  <a:lnTo>
                    <a:pt x="685" y="27"/>
                  </a:lnTo>
                  <a:lnTo>
                    <a:pt x="676" y="35"/>
                  </a:lnTo>
                  <a:lnTo>
                    <a:pt x="667" y="47"/>
                  </a:lnTo>
                  <a:lnTo>
                    <a:pt x="657" y="59"/>
                  </a:lnTo>
                  <a:lnTo>
                    <a:pt x="647" y="76"/>
                  </a:lnTo>
                  <a:lnTo>
                    <a:pt x="640" y="85"/>
                  </a:lnTo>
                  <a:lnTo>
                    <a:pt x="635" y="97"/>
                  </a:lnTo>
                  <a:lnTo>
                    <a:pt x="621" y="122"/>
                  </a:lnTo>
                  <a:lnTo>
                    <a:pt x="607" y="155"/>
                  </a:lnTo>
                  <a:lnTo>
                    <a:pt x="605" y="161"/>
                  </a:lnTo>
                  <a:lnTo>
                    <a:pt x="590" y="197"/>
                  </a:lnTo>
                  <a:lnTo>
                    <a:pt x="574" y="236"/>
                  </a:lnTo>
                  <a:lnTo>
                    <a:pt x="558" y="275"/>
                  </a:lnTo>
                  <a:lnTo>
                    <a:pt x="524" y="359"/>
                  </a:lnTo>
                  <a:lnTo>
                    <a:pt x="534" y="359"/>
                  </a:lnTo>
                  <a:lnTo>
                    <a:pt x="527" y="350"/>
                  </a:lnTo>
                  <a:lnTo>
                    <a:pt x="508" y="391"/>
                  </a:lnTo>
                  <a:lnTo>
                    <a:pt x="491" y="428"/>
                  </a:lnTo>
                  <a:lnTo>
                    <a:pt x="474" y="464"/>
                  </a:lnTo>
                  <a:lnTo>
                    <a:pt x="456" y="495"/>
                  </a:lnTo>
                  <a:lnTo>
                    <a:pt x="437" y="520"/>
                  </a:lnTo>
                  <a:lnTo>
                    <a:pt x="429" y="530"/>
                  </a:lnTo>
                  <a:lnTo>
                    <a:pt x="420" y="539"/>
                  </a:lnTo>
                  <a:lnTo>
                    <a:pt x="411" y="547"/>
                  </a:lnTo>
                  <a:lnTo>
                    <a:pt x="420" y="554"/>
                  </a:lnTo>
                  <a:lnTo>
                    <a:pt x="415" y="546"/>
                  </a:lnTo>
                  <a:lnTo>
                    <a:pt x="406" y="551"/>
                  </a:lnTo>
                  <a:lnTo>
                    <a:pt x="398" y="554"/>
                  </a:lnTo>
                  <a:lnTo>
                    <a:pt x="403" y="563"/>
                  </a:lnTo>
                  <a:lnTo>
                    <a:pt x="403" y="552"/>
                  </a:lnTo>
                  <a:lnTo>
                    <a:pt x="394" y="554"/>
                  </a:lnTo>
                  <a:lnTo>
                    <a:pt x="385" y="552"/>
                  </a:lnTo>
                  <a:lnTo>
                    <a:pt x="385" y="563"/>
                  </a:lnTo>
                  <a:lnTo>
                    <a:pt x="391" y="554"/>
                  </a:lnTo>
                  <a:lnTo>
                    <a:pt x="382" y="551"/>
                  </a:lnTo>
                  <a:lnTo>
                    <a:pt x="373" y="546"/>
                  </a:lnTo>
                  <a:lnTo>
                    <a:pt x="368" y="554"/>
                  </a:lnTo>
                  <a:lnTo>
                    <a:pt x="377" y="547"/>
                  </a:lnTo>
                  <a:lnTo>
                    <a:pt x="366" y="541"/>
                  </a:lnTo>
                  <a:lnTo>
                    <a:pt x="358" y="530"/>
                  </a:lnTo>
                  <a:lnTo>
                    <a:pt x="349" y="520"/>
                  </a:lnTo>
                  <a:lnTo>
                    <a:pt x="330" y="495"/>
                  </a:lnTo>
                  <a:lnTo>
                    <a:pt x="313" y="464"/>
                  </a:lnTo>
                  <a:lnTo>
                    <a:pt x="294" y="430"/>
                  </a:lnTo>
                  <a:lnTo>
                    <a:pt x="275" y="391"/>
                  </a:lnTo>
                  <a:lnTo>
                    <a:pt x="256" y="352"/>
                  </a:lnTo>
                  <a:lnTo>
                    <a:pt x="221" y="270"/>
                  </a:lnTo>
                  <a:lnTo>
                    <a:pt x="204" y="229"/>
                  </a:lnTo>
                  <a:lnTo>
                    <a:pt x="187" y="192"/>
                  </a:lnTo>
                  <a:lnTo>
                    <a:pt x="171" y="156"/>
                  </a:lnTo>
                  <a:lnTo>
                    <a:pt x="157" y="126"/>
                  </a:lnTo>
                  <a:lnTo>
                    <a:pt x="143" y="98"/>
                  </a:lnTo>
                  <a:lnTo>
                    <a:pt x="136" y="88"/>
                  </a:lnTo>
                  <a:lnTo>
                    <a:pt x="130" y="80"/>
                  </a:lnTo>
                  <a:lnTo>
                    <a:pt x="119" y="63"/>
                  </a:lnTo>
                  <a:lnTo>
                    <a:pt x="107" y="51"/>
                  </a:lnTo>
                  <a:lnTo>
                    <a:pt x="97" y="41"/>
                  </a:lnTo>
                  <a:lnTo>
                    <a:pt x="86" y="32"/>
                  </a:lnTo>
                  <a:lnTo>
                    <a:pt x="78" y="25"/>
                  </a:lnTo>
                  <a:lnTo>
                    <a:pt x="74" y="24"/>
                  </a:lnTo>
                  <a:lnTo>
                    <a:pt x="66" y="18"/>
                  </a:lnTo>
                  <a:lnTo>
                    <a:pt x="50" y="13"/>
                  </a:lnTo>
                  <a:lnTo>
                    <a:pt x="47" y="13"/>
                  </a:lnTo>
                  <a:lnTo>
                    <a:pt x="33" y="12"/>
                  </a:lnTo>
                  <a:lnTo>
                    <a:pt x="22" y="12"/>
                  </a:lnTo>
                  <a:lnTo>
                    <a:pt x="14" y="12"/>
                  </a:lnTo>
                  <a:lnTo>
                    <a:pt x="14" y="22"/>
                  </a:lnTo>
                  <a:lnTo>
                    <a:pt x="17" y="13"/>
                  </a:lnTo>
                  <a:lnTo>
                    <a:pt x="10" y="12"/>
                  </a:lnTo>
                  <a:close/>
                </a:path>
              </a:pathLst>
            </a:custGeom>
            <a:solidFill>
              <a:srgbClr val="000000"/>
            </a:solidFill>
            <a:ln w="9525">
              <a:noFill/>
              <a:round/>
              <a:headEnd/>
              <a:tailEnd/>
            </a:ln>
          </p:spPr>
          <p:txBody>
            <a:bodyPr/>
            <a:lstStyle/>
            <a:p>
              <a:endParaRPr lang="zh-CN" altLang="en-US"/>
            </a:p>
          </p:txBody>
        </p:sp>
        <p:sp>
          <p:nvSpPr>
            <p:cNvPr id="20564" name="Rectangle 379"/>
            <p:cNvSpPr>
              <a:spLocks noChangeArrowheads="1"/>
            </p:cNvSpPr>
            <p:nvPr/>
          </p:nvSpPr>
          <p:spPr bwMode="auto">
            <a:xfrm>
              <a:off x="5154" y="3328"/>
              <a:ext cx="40" cy="96"/>
            </a:xfrm>
            <a:prstGeom prst="rect">
              <a:avLst/>
            </a:prstGeom>
            <a:noFill/>
            <a:ln w="9525">
              <a:noFill/>
              <a:miter lim="800000"/>
              <a:headEnd/>
              <a:tailEnd/>
            </a:ln>
          </p:spPr>
          <p:txBody>
            <a:bodyPr wrap="none" lIns="0" tIns="0" rIns="0" bIns="0">
              <a:spAutoFit/>
            </a:bodyPr>
            <a:lstStyle/>
            <a:p>
              <a:r>
                <a:rPr lang="en-US" altLang="zh-CN" sz="1000" b="0">
                  <a:solidFill>
                    <a:srgbClr val="000000"/>
                  </a:solidFill>
                </a:rPr>
                <a:t>p</a:t>
              </a:r>
              <a:endParaRPr lang="en-US" altLang="zh-CN" b="0">
                <a:solidFill>
                  <a:schemeClr val="tx1"/>
                </a:solidFill>
              </a:endParaRPr>
            </a:p>
          </p:txBody>
        </p:sp>
        <p:sp>
          <p:nvSpPr>
            <p:cNvPr id="20565" name="Rectangle 380"/>
            <p:cNvSpPr>
              <a:spLocks noChangeArrowheads="1"/>
            </p:cNvSpPr>
            <p:nvPr/>
          </p:nvSpPr>
          <p:spPr bwMode="auto">
            <a:xfrm>
              <a:off x="5061" y="324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aphicFrame>
          <p:nvGraphicFramePr>
            <p:cNvPr id="20496" name="Object 381"/>
            <p:cNvGraphicFramePr>
              <a:graphicFrameLocks noChangeAspect="1"/>
            </p:cNvGraphicFramePr>
            <p:nvPr/>
          </p:nvGraphicFramePr>
          <p:xfrm>
            <a:off x="4184" y="2461"/>
            <a:ext cx="253" cy="153"/>
          </p:xfrm>
          <a:graphic>
            <a:graphicData uri="http://schemas.openxmlformats.org/presentationml/2006/ole">
              <p:oleObj spid="_x0000_s20496" name="Equation" r:id="rId13" imgW="291960" imgH="177480" progId="Equation.DSMT4">
                <p:embed/>
              </p:oleObj>
            </a:graphicData>
          </a:graphic>
        </p:graphicFrame>
        <p:sp>
          <p:nvSpPr>
            <p:cNvPr id="20566" name="Line 382"/>
            <p:cNvSpPr>
              <a:spLocks noChangeShapeType="1"/>
            </p:cNvSpPr>
            <p:nvPr/>
          </p:nvSpPr>
          <p:spPr bwMode="auto">
            <a:xfrm>
              <a:off x="5142" y="2336"/>
              <a:ext cx="0" cy="907"/>
            </a:xfrm>
            <a:prstGeom prst="line">
              <a:avLst/>
            </a:prstGeom>
            <a:noFill/>
            <a:ln w="19050">
              <a:solidFill>
                <a:schemeClr val="tx2"/>
              </a:solidFill>
              <a:prstDash val="sysDot"/>
              <a:round/>
              <a:headEnd/>
              <a:tailEnd/>
            </a:ln>
          </p:spPr>
          <p:txBody>
            <a:bodyPr wrap="none" anchor="ctr"/>
            <a:lstStyle/>
            <a:p>
              <a:endParaRPr lang="zh-CN" altLang="en-US"/>
            </a:p>
          </p:txBody>
        </p:sp>
        <p:sp>
          <p:nvSpPr>
            <p:cNvPr id="20567" name="Line 383"/>
            <p:cNvSpPr>
              <a:spLocks noChangeShapeType="1"/>
            </p:cNvSpPr>
            <p:nvPr/>
          </p:nvSpPr>
          <p:spPr bwMode="auto">
            <a:xfrm>
              <a:off x="4434" y="2626"/>
              <a:ext cx="1451" cy="0"/>
            </a:xfrm>
            <a:prstGeom prst="line">
              <a:avLst/>
            </a:prstGeom>
            <a:noFill/>
            <a:ln w="19050">
              <a:solidFill>
                <a:schemeClr val="tx2"/>
              </a:solidFill>
              <a:prstDash val="dash"/>
              <a:round/>
              <a:headEnd/>
              <a:tailEnd/>
            </a:ln>
          </p:spPr>
          <p:txBody>
            <a:bodyPr wrap="none" anchor="ctr"/>
            <a:lstStyle/>
            <a:p>
              <a:endParaRPr lang="zh-CN" altLang="en-US"/>
            </a:p>
          </p:txBody>
        </p:sp>
        <p:sp>
          <p:nvSpPr>
            <p:cNvPr id="20568" name="Rectangle 384"/>
            <p:cNvSpPr>
              <a:spLocks noChangeArrowheads="1"/>
            </p:cNvSpPr>
            <p:nvPr/>
          </p:nvSpPr>
          <p:spPr bwMode="auto">
            <a:xfrm>
              <a:off x="5867" y="324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pSp>
      <p:grpSp>
        <p:nvGrpSpPr>
          <p:cNvPr id="5" name="Group 394"/>
          <p:cNvGrpSpPr>
            <a:grpSpLocks/>
          </p:cNvGrpSpPr>
          <p:nvPr/>
        </p:nvGrpSpPr>
        <p:grpSpPr bwMode="auto">
          <a:xfrm>
            <a:off x="611188" y="3017838"/>
            <a:ext cx="2951162" cy="2498725"/>
            <a:chOff x="431" y="1901"/>
            <a:chExt cx="1859" cy="1574"/>
          </a:xfrm>
        </p:grpSpPr>
        <p:sp>
          <p:nvSpPr>
            <p:cNvPr id="20531" name="Freeform 83"/>
            <p:cNvSpPr>
              <a:spLocks/>
            </p:cNvSpPr>
            <p:nvPr/>
          </p:nvSpPr>
          <p:spPr bwMode="auto">
            <a:xfrm>
              <a:off x="571" y="1901"/>
              <a:ext cx="29" cy="93"/>
            </a:xfrm>
            <a:custGeom>
              <a:avLst/>
              <a:gdLst>
                <a:gd name="T0" fmla="*/ 14 w 29"/>
                <a:gd name="T1" fmla="*/ 0 h 93"/>
                <a:gd name="T2" fmla="*/ 0 w 29"/>
                <a:gd name="T3" fmla="*/ 93 h 93"/>
                <a:gd name="T4" fmla="*/ 29 w 29"/>
                <a:gd name="T5" fmla="*/ 93 h 93"/>
                <a:gd name="T6" fmla="*/ 14 w 29"/>
                <a:gd name="T7" fmla="*/ 0 h 93"/>
                <a:gd name="T8" fmla="*/ 0 60000 65536"/>
                <a:gd name="T9" fmla="*/ 0 60000 65536"/>
                <a:gd name="T10" fmla="*/ 0 60000 65536"/>
                <a:gd name="T11" fmla="*/ 0 60000 65536"/>
                <a:gd name="T12" fmla="*/ 0 w 29"/>
                <a:gd name="T13" fmla="*/ 0 h 93"/>
                <a:gd name="T14" fmla="*/ 29 w 29"/>
                <a:gd name="T15" fmla="*/ 93 h 93"/>
              </a:gdLst>
              <a:ahLst/>
              <a:cxnLst>
                <a:cxn ang="T8">
                  <a:pos x="T0" y="T1"/>
                </a:cxn>
                <a:cxn ang="T9">
                  <a:pos x="T2" y="T3"/>
                </a:cxn>
                <a:cxn ang="T10">
                  <a:pos x="T4" y="T5"/>
                </a:cxn>
                <a:cxn ang="T11">
                  <a:pos x="T6" y="T7"/>
                </a:cxn>
              </a:cxnLst>
              <a:rect l="T12" t="T13" r="T14" b="T15"/>
              <a:pathLst>
                <a:path w="29" h="93">
                  <a:moveTo>
                    <a:pt x="14" y="0"/>
                  </a:moveTo>
                  <a:lnTo>
                    <a:pt x="0" y="93"/>
                  </a:lnTo>
                  <a:lnTo>
                    <a:pt x="29" y="93"/>
                  </a:lnTo>
                  <a:lnTo>
                    <a:pt x="14"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32" name="Line 84"/>
            <p:cNvSpPr>
              <a:spLocks noChangeShapeType="1"/>
            </p:cNvSpPr>
            <p:nvPr/>
          </p:nvSpPr>
          <p:spPr bwMode="auto">
            <a:xfrm>
              <a:off x="586" y="1970"/>
              <a:ext cx="1" cy="1321"/>
            </a:xfrm>
            <a:prstGeom prst="line">
              <a:avLst/>
            </a:prstGeom>
            <a:noFill/>
            <a:ln w="14288">
              <a:solidFill>
                <a:srgbClr val="000000"/>
              </a:solidFill>
              <a:round/>
              <a:headEnd/>
              <a:tailEnd/>
            </a:ln>
          </p:spPr>
          <p:txBody>
            <a:bodyPr/>
            <a:lstStyle/>
            <a:p>
              <a:endParaRPr lang="zh-CN" altLang="en-US"/>
            </a:p>
          </p:txBody>
        </p:sp>
        <p:sp>
          <p:nvSpPr>
            <p:cNvPr id="20533" name="Line 85"/>
            <p:cNvSpPr>
              <a:spLocks noChangeShapeType="1"/>
            </p:cNvSpPr>
            <p:nvPr/>
          </p:nvSpPr>
          <p:spPr bwMode="auto">
            <a:xfrm>
              <a:off x="586" y="2712"/>
              <a:ext cx="1542" cy="1"/>
            </a:xfrm>
            <a:prstGeom prst="line">
              <a:avLst/>
            </a:prstGeom>
            <a:noFill/>
            <a:ln w="14288">
              <a:solidFill>
                <a:srgbClr val="000000"/>
              </a:solidFill>
              <a:round/>
              <a:headEnd/>
              <a:tailEnd/>
            </a:ln>
          </p:spPr>
          <p:txBody>
            <a:bodyPr/>
            <a:lstStyle/>
            <a:p>
              <a:endParaRPr lang="zh-CN" altLang="en-US"/>
            </a:p>
          </p:txBody>
        </p:sp>
        <p:sp>
          <p:nvSpPr>
            <p:cNvPr id="20534" name="Freeform 86"/>
            <p:cNvSpPr>
              <a:spLocks/>
            </p:cNvSpPr>
            <p:nvPr/>
          </p:nvSpPr>
          <p:spPr bwMode="auto">
            <a:xfrm>
              <a:off x="2114" y="2699"/>
              <a:ext cx="102" cy="27"/>
            </a:xfrm>
            <a:custGeom>
              <a:avLst/>
              <a:gdLst>
                <a:gd name="T0" fmla="*/ 102 w 102"/>
                <a:gd name="T1" fmla="*/ 13 h 27"/>
                <a:gd name="T2" fmla="*/ 0 w 102"/>
                <a:gd name="T3" fmla="*/ 0 h 27"/>
                <a:gd name="T4" fmla="*/ 0 w 102"/>
                <a:gd name="T5" fmla="*/ 27 h 27"/>
                <a:gd name="T6" fmla="*/ 102 w 102"/>
                <a:gd name="T7" fmla="*/ 13 h 27"/>
                <a:gd name="T8" fmla="*/ 0 60000 65536"/>
                <a:gd name="T9" fmla="*/ 0 60000 65536"/>
                <a:gd name="T10" fmla="*/ 0 60000 65536"/>
                <a:gd name="T11" fmla="*/ 0 60000 65536"/>
                <a:gd name="T12" fmla="*/ 0 w 102"/>
                <a:gd name="T13" fmla="*/ 0 h 27"/>
                <a:gd name="T14" fmla="*/ 102 w 102"/>
                <a:gd name="T15" fmla="*/ 27 h 27"/>
              </a:gdLst>
              <a:ahLst/>
              <a:cxnLst>
                <a:cxn ang="T8">
                  <a:pos x="T0" y="T1"/>
                </a:cxn>
                <a:cxn ang="T9">
                  <a:pos x="T2" y="T3"/>
                </a:cxn>
                <a:cxn ang="T10">
                  <a:pos x="T4" y="T5"/>
                </a:cxn>
                <a:cxn ang="T11">
                  <a:pos x="T6" y="T7"/>
                </a:cxn>
              </a:cxnLst>
              <a:rect l="T12" t="T13" r="T14" b="T15"/>
              <a:pathLst>
                <a:path w="102" h="27">
                  <a:moveTo>
                    <a:pt x="102" y="13"/>
                  </a:moveTo>
                  <a:lnTo>
                    <a:pt x="0" y="0"/>
                  </a:lnTo>
                  <a:lnTo>
                    <a:pt x="0" y="27"/>
                  </a:lnTo>
                  <a:lnTo>
                    <a:pt x="102" y="1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35" name="Rectangle 87"/>
            <p:cNvSpPr>
              <a:spLocks noChangeArrowheads="1"/>
            </p:cNvSpPr>
            <p:nvPr/>
          </p:nvSpPr>
          <p:spPr bwMode="auto">
            <a:xfrm>
              <a:off x="474" y="1904"/>
              <a:ext cx="7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rPr>
                <a:t>B</a:t>
              </a:r>
              <a:endParaRPr lang="en-US" altLang="zh-CN" sz="1600" b="0">
                <a:solidFill>
                  <a:schemeClr val="tx1"/>
                </a:solidFill>
              </a:endParaRPr>
            </a:p>
          </p:txBody>
        </p:sp>
        <p:sp>
          <p:nvSpPr>
            <p:cNvPr id="20536" name="Rectangle 88"/>
            <p:cNvSpPr>
              <a:spLocks noChangeArrowheads="1"/>
            </p:cNvSpPr>
            <p:nvPr/>
          </p:nvSpPr>
          <p:spPr bwMode="auto">
            <a:xfrm>
              <a:off x="2061" y="2681"/>
              <a:ext cx="157" cy="155"/>
            </a:xfrm>
            <a:prstGeom prst="rect">
              <a:avLst/>
            </a:prstGeom>
            <a:noFill/>
            <a:ln w="9525">
              <a:noFill/>
              <a:miter lim="800000"/>
              <a:headEnd/>
              <a:tailEnd/>
            </a:ln>
          </p:spPr>
          <p:txBody>
            <a:bodyPr/>
            <a:lstStyle/>
            <a:p>
              <a:endParaRPr lang="zh-CN" altLang="en-US"/>
            </a:p>
          </p:txBody>
        </p:sp>
        <p:sp>
          <p:nvSpPr>
            <p:cNvPr id="20537" name="Rectangle 90"/>
            <p:cNvSpPr>
              <a:spLocks noChangeArrowheads="1"/>
            </p:cNvSpPr>
            <p:nvPr/>
          </p:nvSpPr>
          <p:spPr bwMode="auto">
            <a:xfrm>
              <a:off x="493" y="2667"/>
              <a:ext cx="81" cy="134"/>
            </a:xfrm>
            <a:prstGeom prst="rect">
              <a:avLst/>
            </a:prstGeom>
            <a:noFill/>
            <a:ln w="9525">
              <a:noFill/>
              <a:miter lim="800000"/>
              <a:headEnd/>
              <a:tailEnd/>
            </a:ln>
          </p:spPr>
          <p:txBody>
            <a:bodyPr wrap="none" lIns="0" tIns="0" rIns="0" bIns="0">
              <a:spAutoFit/>
            </a:bodyPr>
            <a:lstStyle/>
            <a:p>
              <a:r>
                <a:rPr lang="en-US" altLang="zh-CN" sz="1400" b="0">
                  <a:solidFill>
                    <a:srgbClr val="000000"/>
                  </a:solidFill>
                </a:rPr>
                <a:t>O</a:t>
              </a:r>
              <a:endParaRPr lang="en-US" altLang="zh-CN" sz="1400" b="0">
                <a:solidFill>
                  <a:schemeClr val="tx1"/>
                </a:solidFill>
              </a:endParaRPr>
            </a:p>
          </p:txBody>
        </p:sp>
        <p:sp>
          <p:nvSpPr>
            <p:cNvPr id="20538" name="Rectangle 91"/>
            <p:cNvSpPr>
              <a:spLocks noChangeArrowheads="1"/>
            </p:cNvSpPr>
            <p:nvPr/>
          </p:nvSpPr>
          <p:spPr bwMode="auto">
            <a:xfrm>
              <a:off x="622" y="1925"/>
              <a:ext cx="224" cy="134"/>
            </a:xfrm>
            <a:prstGeom prst="rect">
              <a:avLst/>
            </a:prstGeom>
            <a:noFill/>
            <a:ln w="9525">
              <a:noFill/>
              <a:miter lim="800000"/>
              <a:headEnd/>
              <a:tailEnd/>
            </a:ln>
          </p:spPr>
          <p:txBody>
            <a:bodyPr wrap="none" lIns="0" tIns="0" rIns="0" bIns="0">
              <a:spAutoFit/>
            </a:bodyPr>
            <a:lstStyle/>
            <a:p>
              <a:r>
                <a:rPr lang="zh-CN" altLang="en-US" sz="1400">
                  <a:solidFill>
                    <a:schemeClr val="tx1"/>
                  </a:solidFill>
                  <a:latin typeface="宋体" pitchFamily="2" charset="-122"/>
                </a:rPr>
                <a:t>电纳</a:t>
              </a:r>
            </a:p>
          </p:txBody>
        </p:sp>
        <p:sp>
          <p:nvSpPr>
            <p:cNvPr id="20539" name="Rectangle 92"/>
            <p:cNvSpPr>
              <a:spLocks noChangeArrowheads="1"/>
            </p:cNvSpPr>
            <p:nvPr/>
          </p:nvSpPr>
          <p:spPr bwMode="auto">
            <a:xfrm>
              <a:off x="650" y="2106"/>
              <a:ext cx="291" cy="186"/>
            </a:xfrm>
            <a:prstGeom prst="rect">
              <a:avLst/>
            </a:prstGeom>
            <a:noFill/>
            <a:ln w="9525">
              <a:noFill/>
              <a:miter lim="800000"/>
              <a:headEnd/>
              <a:tailEnd/>
            </a:ln>
          </p:spPr>
          <p:txBody>
            <a:bodyPr/>
            <a:lstStyle/>
            <a:p>
              <a:endParaRPr lang="zh-CN" altLang="en-US"/>
            </a:p>
          </p:txBody>
        </p:sp>
        <p:sp>
          <p:nvSpPr>
            <p:cNvPr id="20540" name="Rectangle 93"/>
            <p:cNvSpPr>
              <a:spLocks noChangeArrowheads="1"/>
            </p:cNvSpPr>
            <p:nvPr/>
          </p:nvSpPr>
          <p:spPr bwMode="auto">
            <a:xfrm>
              <a:off x="431" y="2634"/>
              <a:ext cx="157" cy="188"/>
            </a:xfrm>
            <a:prstGeom prst="rect">
              <a:avLst/>
            </a:prstGeom>
            <a:noFill/>
            <a:ln w="9525">
              <a:noFill/>
              <a:miter lim="800000"/>
              <a:headEnd/>
              <a:tailEnd/>
            </a:ln>
          </p:spPr>
          <p:txBody>
            <a:bodyPr/>
            <a:lstStyle/>
            <a:p>
              <a:endParaRPr lang="zh-CN" altLang="en-US"/>
            </a:p>
          </p:txBody>
        </p:sp>
        <p:sp>
          <p:nvSpPr>
            <p:cNvPr id="20541" name="Rectangle 94"/>
            <p:cNvSpPr>
              <a:spLocks noChangeArrowheads="1"/>
            </p:cNvSpPr>
            <p:nvPr/>
          </p:nvSpPr>
          <p:spPr bwMode="auto">
            <a:xfrm>
              <a:off x="1490" y="2066"/>
              <a:ext cx="293" cy="187"/>
            </a:xfrm>
            <a:prstGeom prst="rect">
              <a:avLst/>
            </a:prstGeom>
            <a:noFill/>
            <a:ln w="9525">
              <a:noFill/>
              <a:miter lim="800000"/>
              <a:headEnd/>
              <a:tailEnd/>
            </a:ln>
          </p:spPr>
          <p:txBody>
            <a:bodyPr/>
            <a:lstStyle/>
            <a:p>
              <a:endParaRPr lang="zh-CN" altLang="en-US"/>
            </a:p>
          </p:txBody>
        </p:sp>
        <p:sp>
          <p:nvSpPr>
            <p:cNvPr id="20542" name="Rectangle 95"/>
            <p:cNvSpPr>
              <a:spLocks noChangeArrowheads="1"/>
            </p:cNvSpPr>
            <p:nvPr/>
          </p:nvSpPr>
          <p:spPr bwMode="auto">
            <a:xfrm>
              <a:off x="1772" y="2117"/>
              <a:ext cx="230" cy="186"/>
            </a:xfrm>
            <a:prstGeom prst="rect">
              <a:avLst/>
            </a:prstGeom>
            <a:noFill/>
            <a:ln w="9525">
              <a:noFill/>
              <a:miter lim="800000"/>
              <a:headEnd/>
              <a:tailEnd/>
            </a:ln>
          </p:spPr>
          <p:txBody>
            <a:bodyPr/>
            <a:lstStyle/>
            <a:p>
              <a:endParaRPr lang="zh-CN" altLang="en-US"/>
            </a:p>
          </p:txBody>
        </p:sp>
        <p:sp>
          <p:nvSpPr>
            <p:cNvPr id="20543" name="Line 97"/>
            <p:cNvSpPr>
              <a:spLocks noChangeShapeType="1"/>
            </p:cNvSpPr>
            <p:nvPr/>
          </p:nvSpPr>
          <p:spPr bwMode="auto">
            <a:xfrm flipV="1">
              <a:off x="585" y="2217"/>
              <a:ext cx="1211" cy="492"/>
            </a:xfrm>
            <a:prstGeom prst="line">
              <a:avLst/>
            </a:prstGeom>
            <a:noFill/>
            <a:ln w="25400">
              <a:solidFill>
                <a:srgbClr val="000000"/>
              </a:solidFill>
              <a:round/>
              <a:headEnd/>
              <a:tailEnd/>
            </a:ln>
          </p:spPr>
          <p:txBody>
            <a:bodyPr/>
            <a:lstStyle/>
            <a:p>
              <a:endParaRPr lang="zh-CN" altLang="en-US"/>
            </a:p>
          </p:txBody>
        </p:sp>
        <p:sp>
          <p:nvSpPr>
            <p:cNvPr id="20544" name="Freeform 101"/>
            <p:cNvSpPr>
              <a:spLocks/>
            </p:cNvSpPr>
            <p:nvPr/>
          </p:nvSpPr>
          <p:spPr bwMode="auto">
            <a:xfrm>
              <a:off x="613" y="2440"/>
              <a:ext cx="1276" cy="798"/>
            </a:xfrm>
            <a:custGeom>
              <a:avLst/>
              <a:gdLst>
                <a:gd name="T0" fmla="*/ 1273 w 1276"/>
                <a:gd name="T1" fmla="*/ 0 h 798"/>
                <a:gd name="T2" fmla="*/ 1237 w 1276"/>
                <a:gd name="T3" fmla="*/ 3 h 798"/>
                <a:gd name="T4" fmla="*/ 1186 w 1276"/>
                <a:gd name="T5" fmla="*/ 6 h 798"/>
                <a:gd name="T6" fmla="*/ 1121 w 1276"/>
                <a:gd name="T7" fmla="*/ 16 h 798"/>
                <a:gd name="T8" fmla="*/ 1079 w 1276"/>
                <a:gd name="T9" fmla="*/ 27 h 798"/>
                <a:gd name="T10" fmla="*/ 994 w 1276"/>
                <a:gd name="T11" fmla="*/ 58 h 798"/>
                <a:gd name="T12" fmla="*/ 894 w 1276"/>
                <a:gd name="T13" fmla="*/ 99 h 798"/>
                <a:gd name="T14" fmla="*/ 783 w 1276"/>
                <a:gd name="T15" fmla="*/ 152 h 798"/>
                <a:gd name="T16" fmla="*/ 721 w 1276"/>
                <a:gd name="T17" fmla="*/ 187 h 798"/>
                <a:gd name="T18" fmla="*/ 626 w 1276"/>
                <a:gd name="T19" fmla="*/ 246 h 798"/>
                <a:gd name="T20" fmla="*/ 561 w 1276"/>
                <a:gd name="T21" fmla="*/ 293 h 798"/>
                <a:gd name="T22" fmla="*/ 485 w 1276"/>
                <a:gd name="T23" fmla="*/ 352 h 798"/>
                <a:gd name="T24" fmla="*/ 404 w 1276"/>
                <a:gd name="T25" fmla="*/ 420 h 798"/>
                <a:gd name="T26" fmla="*/ 277 w 1276"/>
                <a:gd name="T27" fmla="*/ 532 h 798"/>
                <a:gd name="T28" fmla="*/ 156 w 1276"/>
                <a:gd name="T29" fmla="*/ 642 h 798"/>
                <a:gd name="T30" fmla="*/ 83 w 1276"/>
                <a:gd name="T31" fmla="*/ 707 h 798"/>
                <a:gd name="T32" fmla="*/ 23 w 1276"/>
                <a:gd name="T33" fmla="*/ 762 h 798"/>
                <a:gd name="T34" fmla="*/ 10 w 1276"/>
                <a:gd name="T35" fmla="*/ 798 h 798"/>
                <a:gd name="T36" fmla="*/ 65 w 1276"/>
                <a:gd name="T37" fmla="*/ 749 h 798"/>
                <a:gd name="T38" fmla="*/ 133 w 1276"/>
                <a:gd name="T39" fmla="*/ 689 h 798"/>
                <a:gd name="T40" fmla="*/ 209 w 1276"/>
                <a:gd name="T41" fmla="*/ 619 h 798"/>
                <a:gd name="T42" fmla="*/ 376 w 1276"/>
                <a:gd name="T43" fmla="*/ 470 h 798"/>
                <a:gd name="T44" fmla="*/ 459 w 1276"/>
                <a:gd name="T45" fmla="*/ 399 h 798"/>
                <a:gd name="T46" fmla="*/ 538 w 1276"/>
                <a:gd name="T47" fmla="*/ 334 h 798"/>
                <a:gd name="T48" fmla="*/ 607 w 1276"/>
                <a:gd name="T49" fmla="*/ 282 h 798"/>
                <a:gd name="T50" fmla="*/ 673 w 1276"/>
                <a:gd name="T51" fmla="*/ 238 h 798"/>
                <a:gd name="T52" fmla="*/ 727 w 1276"/>
                <a:gd name="T53" fmla="*/ 193 h 798"/>
                <a:gd name="T54" fmla="*/ 790 w 1276"/>
                <a:gd name="T55" fmla="*/ 167 h 798"/>
                <a:gd name="T56" fmla="*/ 902 w 1276"/>
                <a:gd name="T57" fmla="*/ 115 h 798"/>
                <a:gd name="T58" fmla="*/ 1001 w 1276"/>
                <a:gd name="T59" fmla="*/ 74 h 798"/>
                <a:gd name="T60" fmla="*/ 1087 w 1276"/>
                <a:gd name="T61" fmla="*/ 43 h 798"/>
                <a:gd name="T62" fmla="*/ 1121 w 1276"/>
                <a:gd name="T63" fmla="*/ 25 h 798"/>
                <a:gd name="T64" fmla="*/ 1155 w 1276"/>
                <a:gd name="T65" fmla="*/ 27 h 798"/>
                <a:gd name="T66" fmla="*/ 1214 w 1276"/>
                <a:gd name="T67" fmla="*/ 22 h 798"/>
                <a:gd name="T68" fmla="*/ 1257 w 1276"/>
                <a:gd name="T69" fmla="*/ 19 h 7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6"/>
                <a:gd name="T106" fmla="*/ 0 h 798"/>
                <a:gd name="T107" fmla="*/ 1276 w 1276"/>
                <a:gd name="T108" fmla="*/ 798 h 7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6" h="798">
                  <a:moveTo>
                    <a:pt x="1276" y="17"/>
                  </a:moveTo>
                  <a:lnTo>
                    <a:pt x="1273" y="0"/>
                  </a:lnTo>
                  <a:lnTo>
                    <a:pt x="1257" y="2"/>
                  </a:lnTo>
                  <a:lnTo>
                    <a:pt x="1237" y="3"/>
                  </a:lnTo>
                  <a:lnTo>
                    <a:pt x="1214" y="5"/>
                  </a:lnTo>
                  <a:lnTo>
                    <a:pt x="1186" y="6"/>
                  </a:lnTo>
                  <a:lnTo>
                    <a:pt x="1155" y="10"/>
                  </a:lnTo>
                  <a:lnTo>
                    <a:pt x="1121" y="16"/>
                  </a:lnTo>
                  <a:lnTo>
                    <a:pt x="1116" y="17"/>
                  </a:lnTo>
                  <a:lnTo>
                    <a:pt x="1079" y="27"/>
                  </a:lnTo>
                  <a:lnTo>
                    <a:pt x="1039" y="41"/>
                  </a:lnTo>
                  <a:lnTo>
                    <a:pt x="994" y="58"/>
                  </a:lnTo>
                  <a:lnTo>
                    <a:pt x="945" y="77"/>
                  </a:lnTo>
                  <a:lnTo>
                    <a:pt x="894" y="99"/>
                  </a:lnTo>
                  <a:lnTo>
                    <a:pt x="840" y="123"/>
                  </a:lnTo>
                  <a:lnTo>
                    <a:pt x="783" y="152"/>
                  </a:lnTo>
                  <a:lnTo>
                    <a:pt x="724" y="186"/>
                  </a:lnTo>
                  <a:lnTo>
                    <a:pt x="721" y="187"/>
                  </a:lnTo>
                  <a:lnTo>
                    <a:pt x="659" y="225"/>
                  </a:lnTo>
                  <a:lnTo>
                    <a:pt x="626" y="246"/>
                  </a:lnTo>
                  <a:lnTo>
                    <a:pt x="597" y="268"/>
                  </a:lnTo>
                  <a:lnTo>
                    <a:pt x="561" y="293"/>
                  </a:lnTo>
                  <a:lnTo>
                    <a:pt x="524" y="321"/>
                  </a:lnTo>
                  <a:lnTo>
                    <a:pt x="485" y="352"/>
                  </a:lnTo>
                  <a:lnTo>
                    <a:pt x="445" y="386"/>
                  </a:lnTo>
                  <a:lnTo>
                    <a:pt x="404" y="420"/>
                  </a:lnTo>
                  <a:lnTo>
                    <a:pt x="362" y="457"/>
                  </a:lnTo>
                  <a:lnTo>
                    <a:pt x="277" y="532"/>
                  </a:lnTo>
                  <a:lnTo>
                    <a:pt x="195" y="607"/>
                  </a:lnTo>
                  <a:lnTo>
                    <a:pt x="156" y="642"/>
                  </a:lnTo>
                  <a:lnTo>
                    <a:pt x="119" y="676"/>
                  </a:lnTo>
                  <a:lnTo>
                    <a:pt x="83" y="707"/>
                  </a:lnTo>
                  <a:lnTo>
                    <a:pt x="51" y="737"/>
                  </a:lnTo>
                  <a:lnTo>
                    <a:pt x="23" y="762"/>
                  </a:lnTo>
                  <a:lnTo>
                    <a:pt x="0" y="785"/>
                  </a:lnTo>
                  <a:lnTo>
                    <a:pt x="10" y="798"/>
                  </a:lnTo>
                  <a:lnTo>
                    <a:pt x="37" y="775"/>
                  </a:lnTo>
                  <a:lnTo>
                    <a:pt x="65" y="749"/>
                  </a:lnTo>
                  <a:lnTo>
                    <a:pt x="97" y="720"/>
                  </a:lnTo>
                  <a:lnTo>
                    <a:pt x="133" y="689"/>
                  </a:lnTo>
                  <a:lnTo>
                    <a:pt x="170" y="655"/>
                  </a:lnTo>
                  <a:lnTo>
                    <a:pt x="209" y="619"/>
                  </a:lnTo>
                  <a:lnTo>
                    <a:pt x="291" y="545"/>
                  </a:lnTo>
                  <a:lnTo>
                    <a:pt x="376" y="470"/>
                  </a:lnTo>
                  <a:lnTo>
                    <a:pt x="418" y="433"/>
                  </a:lnTo>
                  <a:lnTo>
                    <a:pt x="459" y="399"/>
                  </a:lnTo>
                  <a:lnTo>
                    <a:pt x="499" y="365"/>
                  </a:lnTo>
                  <a:lnTo>
                    <a:pt x="538" y="334"/>
                  </a:lnTo>
                  <a:lnTo>
                    <a:pt x="575" y="306"/>
                  </a:lnTo>
                  <a:lnTo>
                    <a:pt x="607" y="282"/>
                  </a:lnTo>
                  <a:lnTo>
                    <a:pt x="640" y="259"/>
                  </a:lnTo>
                  <a:lnTo>
                    <a:pt x="673" y="238"/>
                  </a:lnTo>
                  <a:lnTo>
                    <a:pt x="735" y="200"/>
                  </a:lnTo>
                  <a:lnTo>
                    <a:pt x="727" y="193"/>
                  </a:lnTo>
                  <a:lnTo>
                    <a:pt x="731" y="201"/>
                  </a:lnTo>
                  <a:lnTo>
                    <a:pt x="790" y="167"/>
                  </a:lnTo>
                  <a:lnTo>
                    <a:pt x="848" y="139"/>
                  </a:lnTo>
                  <a:lnTo>
                    <a:pt x="902" y="115"/>
                  </a:lnTo>
                  <a:lnTo>
                    <a:pt x="953" y="92"/>
                  </a:lnTo>
                  <a:lnTo>
                    <a:pt x="1001" y="74"/>
                  </a:lnTo>
                  <a:lnTo>
                    <a:pt x="1046" y="57"/>
                  </a:lnTo>
                  <a:lnTo>
                    <a:pt x="1087" y="43"/>
                  </a:lnTo>
                  <a:lnTo>
                    <a:pt x="1124" y="33"/>
                  </a:lnTo>
                  <a:lnTo>
                    <a:pt x="1121" y="25"/>
                  </a:lnTo>
                  <a:lnTo>
                    <a:pt x="1121" y="33"/>
                  </a:lnTo>
                  <a:lnTo>
                    <a:pt x="1155" y="27"/>
                  </a:lnTo>
                  <a:lnTo>
                    <a:pt x="1186" y="23"/>
                  </a:lnTo>
                  <a:lnTo>
                    <a:pt x="1214" y="22"/>
                  </a:lnTo>
                  <a:lnTo>
                    <a:pt x="1237" y="20"/>
                  </a:lnTo>
                  <a:lnTo>
                    <a:pt x="1257" y="19"/>
                  </a:lnTo>
                  <a:lnTo>
                    <a:pt x="1276" y="17"/>
                  </a:lnTo>
                  <a:close/>
                </a:path>
              </a:pathLst>
            </a:custGeom>
            <a:solidFill>
              <a:srgbClr val="000000"/>
            </a:solidFill>
            <a:ln w="9525">
              <a:noFill/>
              <a:round/>
              <a:headEnd/>
              <a:tailEnd/>
            </a:ln>
          </p:spPr>
          <p:txBody>
            <a:bodyPr/>
            <a:lstStyle/>
            <a:p>
              <a:endParaRPr lang="zh-CN" altLang="en-US"/>
            </a:p>
          </p:txBody>
        </p:sp>
        <p:sp>
          <p:nvSpPr>
            <p:cNvPr id="20545" name="Freeform 118"/>
            <p:cNvSpPr>
              <a:spLocks/>
            </p:cNvSpPr>
            <p:nvPr/>
          </p:nvSpPr>
          <p:spPr bwMode="auto">
            <a:xfrm>
              <a:off x="836" y="2829"/>
              <a:ext cx="975" cy="440"/>
            </a:xfrm>
            <a:custGeom>
              <a:avLst/>
              <a:gdLst>
                <a:gd name="T0" fmla="*/ 975 w 975"/>
                <a:gd name="T1" fmla="*/ 17 h 440"/>
                <a:gd name="T2" fmla="*/ 974 w 975"/>
                <a:gd name="T3" fmla="*/ 0 h 440"/>
                <a:gd name="T4" fmla="*/ 957 w 975"/>
                <a:gd name="T5" fmla="*/ 2 h 440"/>
                <a:gd name="T6" fmla="*/ 935 w 975"/>
                <a:gd name="T7" fmla="*/ 2 h 440"/>
                <a:gd name="T8" fmla="*/ 909 w 975"/>
                <a:gd name="T9" fmla="*/ 3 h 440"/>
                <a:gd name="T10" fmla="*/ 879 w 975"/>
                <a:gd name="T11" fmla="*/ 4 h 440"/>
                <a:gd name="T12" fmla="*/ 848 w 975"/>
                <a:gd name="T13" fmla="*/ 7 h 440"/>
                <a:gd name="T14" fmla="*/ 814 w 975"/>
                <a:gd name="T15" fmla="*/ 11 h 440"/>
                <a:gd name="T16" fmla="*/ 778 w 975"/>
                <a:gd name="T17" fmla="*/ 17 h 440"/>
                <a:gd name="T18" fmla="*/ 774 w 975"/>
                <a:gd name="T19" fmla="*/ 18 h 440"/>
                <a:gd name="T20" fmla="*/ 738 w 975"/>
                <a:gd name="T21" fmla="*/ 28 h 440"/>
                <a:gd name="T22" fmla="*/ 698 w 975"/>
                <a:gd name="T23" fmla="*/ 40 h 440"/>
                <a:gd name="T24" fmla="*/ 656 w 975"/>
                <a:gd name="T25" fmla="*/ 54 h 440"/>
                <a:gd name="T26" fmla="*/ 611 w 975"/>
                <a:gd name="T27" fmla="*/ 71 h 440"/>
                <a:gd name="T28" fmla="*/ 564 w 975"/>
                <a:gd name="T29" fmla="*/ 89 h 440"/>
                <a:gd name="T30" fmla="*/ 516 w 975"/>
                <a:gd name="T31" fmla="*/ 109 h 440"/>
                <a:gd name="T32" fmla="*/ 468 w 975"/>
                <a:gd name="T33" fmla="*/ 132 h 440"/>
                <a:gd name="T34" fmla="*/ 422 w 975"/>
                <a:gd name="T35" fmla="*/ 154 h 440"/>
                <a:gd name="T36" fmla="*/ 374 w 975"/>
                <a:gd name="T37" fmla="*/ 180 h 440"/>
                <a:gd name="T38" fmla="*/ 350 w 975"/>
                <a:gd name="T39" fmla="*/ 192 h 440"/>
                <a:gd name="T40" fmla="*/ 325 w 975"/>
                <a:gd name="T41" fmla="*/ 206 h 440"/>
                <a:gd name="T42" fmla="*/ 322 w 975"/>
                <a:gd name="T43" fmla="*/ 208 h 440"/>
                <a:gd name="T44" fmla="*/ 271 w 975"/>
                <a:gd name="T45" fmla="*/ 239 h 440"/>
                <a:gd name="T46" fmla="*/ 218 w 975"/>
                <a:gd name="T47" fmla="*/ 274 h 440"/>
                <a:gd name="T48" fmla="*/ 167 w 975"/>
                <a:gd name="T49" fmla="*/ 310 h 440"/>
                <a:gd name="T50" fmla="*/ 118 w 975"/>
                <a:gd name="T51" fmla="*/ 344 h 440"/>
                <a:gd name="T52" fmla="*/ 71 w 975"/>
                <a:gd name="T53" fmla="*/ 376 h 440"/>
                <a:gd name="T54" fmla="*/ 49 w 975"/>
                <a:gd name="T55" fmla="*/ 390 h 440"/>
                <a:gd name="T56" fmla="*/ 31 w 975"/>
                <a:gd name="T57" fmla="*/ 404 h 440"/>
                <a:gd name="T58" fmla="*/ 14 w 975"/>
                <a:gd name="T59" fmla="*/ 416 h 440"/>
                <a:gd name="T60" fmla="*/ 0 w 975"/>
                <a:gd name="T61" fmla="*/ 425 h 440"/>
                <a:gd name="T62" fmla="*/ 11 w 975"/>
                <a:gd name="T63" fmla="*/ 440 h 440"/>
                <a:gd name="T64" fmla="*/ 28 w 975"/>
                <a:gd name="T65" fmla="*/ 428 h 440"/>
                <a:gd name="T66" fmla="*/ 45 w 975"/>
                <a:gd name="T67" fmla="*/ 417 h 440"/>
                <a:gd name="T68" fmla="*/ 63 w 975"/>
                <a:gd name="T69" fmla="*/ 403 h 440"/>
                <a:gd name="T70" fmla="*/ 85 w 975"/>
                <a:gd name="T71" fmla="*/ 389 h 440"/>
                <a:gd name="T72" fmla="*/ 132 w 975"/>
                <a:gd name="T73" fmla="*/ 356 h 440"/>
                <a:gd name="T74" fmla="*/ 181 w 975"/>
                <a:gd name="T75" fmla="*/ 322 h 440"/>
                <a:gd name="T76" fmla="*/ 232 w 975"/>
                <a:gd name="T77" fmla="*/ 287 h 440"/>
                <a:gd name="T78" fmla="*/ 285 w 975"/>
                <a:gd name="T79" fmla="*/ 252 h 440"/>
                <a:gd name="T80" fmla="*/ 336 w 975"/>
                <a:gd name="T81" fmla="*/ 221 h 440"/>
                <a:gd name="T82" fmla="*/ 330 w 975"/>
                <a:gd name="T83" fmla="*/ 215 h 440"/>
                <a:gd name="T84" fmla="*/ 333 w 975"/>
                <a:gd name="T85" fmla="*/ 222 h 440"/>
                <a:gd name="T86" fmla="*/ 358 w 975"/>
                <a:gd name="T87" fmla="*/ 208 h 440"/>
                <a:gd name="T88" fmla="*/ 383 w 975"/>
                <a:gd name="T89" fmla="*/ 194 h 440"/>
                <a:gd name="T90" fmla="*/ 429 w 975"/>
                <a:gd name="T91" fmla="*/ 170 h 440"/>
                <a:gd name="T92" fmla="*/ 476 w 975"/>
                <a:gd name="T93" fmla="*/ 147 h 440"/>
                <a:gd name="T94" fmla="*/ 524 w 975"/>
                <a:gd name="T95" fmla="*/ 124 h 440"/>
                <a:gd name="T96" fmla="*/ 572 w 975"/>
                <a:gd name="T97" fmla="*/ 105 h 440"/>
                <a:gd name="T98" fmla="*/ 619 w 975"/>
                <a:gd name="T99" fmla="*/ 86 h 440"/>
                <a:gd name="T100" fmla="*/ 664 w 975"/>
                <a:gd name="T101" fmla="*/ 69 h 440"/>
                <a:gd name="T102" fmla="*/ 705 w 975"/>
                <a:gd name="T103" fmla="*/ 55 h 440"/>
                <a:gd name="T104" fmla="*/ 744 w 975"/>
                <a:gd name="T105" fmla="*/ 44 h 440"/>
                <a:gd name="T106" fmla="*/ 781 w 975"/>
                <a:gd name="T107" fmla="*/ 34 h 440"/>
                <a:gd name="T108" fmla="*/ 778 w 975"/>
                <a:gd name="T109" fmla="*/ 26 h 440"/>
                <a:gd name="T110" fmla="*/ 778 w 975"/>
                <a:gd name="T111" fmla="*/ 34 h 440"/>
                <a:gd name="T112" fmla="*/ 814 w 975"/>
                <a:gd name="T113" fmla="*/ 28 h 440"/>
                <a:gd name="T114" fmla="*/ 848 w 975"/>
                <a:gd name="T115" fmla="*/ 24 h 440"/>
                <a:gd name="T116" fmla="*/ 879 w 975"/>
                <a:gd name="T117" fmla="*/ 21 h 440"/>
                <a:gd name="T118" fmla="*/ 909 w 975"/>
                <a:gd name="T119" fmla="*/ 20 h 440"/>
                <a:gd name="T120" fmla="*/ 935 w 975"/>
                <a:gd name="T121" fmla="*/ 18 h 440"/>
                <a:gd name="T122" fmla="*/ 957 w 975"/>
                <a:gd name="T123" fmla="*/ 18 h 440"/>
                <a:gd name="T124" fmla="*/ 975 w 975"/>
                <a:gd name="T125" fmla="*/ 17 h 4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5"/>
                <a:gd name="T190" fmla="*/ 0 h 440"/>
                <a:gd name="T191" fmla="*/ 975 w 975"/>
                <a:gd name="T192" fmla="*/ 440 h 4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5" h="440">
                  <a:moveTo>
                    <a:pt x="975" y="17"/>
                  </a:moveTo>
                  <a:lnTo>
                    <a:pt x="974" y="0"/>
                  </a:lnTo>
                  <a:lnTo>
                    <a:pt x="957" y="2"/>
                  </a:lnTo>
                  <a:lnTo>
                    <a:pt x="935" y="2"/>
                  </a:lnTo>
                  <a:lnTo>
                    <a:pt x="909" y="3"/>
                  </a:lnTo>
                  <a:lnTo>
                    <a:pt x="879" y="4"/>
                  </a:lnTo>
                  <a:lnTo>
                    <a:pt x="848" y="7"/>
                  </a:lnTo>
                  <a:lnTo>
                    <a:pt x="814" y="11"/>
                  </a:lnTo>
                  <a:lnTo>
                    <a:pt x="778" y="17"/>
                  </a:lnTo>
                  <a:lnTo>
                    <a:pt x="774" y="18"/>
                  </a:lnTo>
                  <a:lnTo>
                    <a:pt x="738" y="28"/>
                  </a:lnTo>
                  <a:lnTo>
                    <a:pt x="698" y="40"/>
                  </a:lnTo>
                  <a:lnTo>
                    <a:pt x="656" y="54"/>
                  </a:lnTo>
                  <a:lnTo>
                    <a:pt x="611" y="71"/>
                  </a:lnTo>
                  <a:lnTo>
                    <a:pt x="564" y="89"/>
                  </a:lnTo>
                  <a:lnTo>
                    <a:pt x="516" y="109"/>
                  </a:lnTo>
                  <a:lnTo>
                    <a:pt x="468" y="132"/>
                  </a:lnTo>
                  <a:lnTo>
                    <a:pt x="422" y="154"/>
                  </a:lnTo>
                  <a:lnTo>
                    <a:pt x="374" y="180"/>
                  </a:lnTo>
                  <a:lnTo>
                    <a:pt x="350" y="192"/>
                  </a:lnTo>
                  <a:lnTo>
                    <a:pt x="325" y="206"/>
                  </a:lnTo>
                  <a:lnTo>
                    <a:pt x="322" y="208"/>
                  </a:lnTo>
                  <a:lnTo>
                    <a:pt x="271" y="239"/>
                  </a:lnTo>
                  <a:lnTo>
                    <a:pt x="218" y="274"/>
                  </a:lnTo>
                  <a:lnTo>
                    <a:pt x="167" y="310"/>
                  </a:lnTo>
                  <a:lnTo>
                    <a:pt x="118" y="344"/>
                  </a:lnTo>
                  <a:lnTo>
                    <a:pt x="71" y="376"/>
                  </a:lnTo>
                  <a:lnTo>
                    <a:pt x="49" y="390"/>
                  </a:lnTo>
                  <a:lnTo>
                    <a:pt x="31" y="404"/>
                  </a:lnTo>
                  <a:lnTo>
                    <a:pt x="14" y="416"/>
                  </a:lnTo>
                  <a:lnTo>
                    <a:pt x="0" y="425"/>
                  </a:lnTo>
                  <a:lnTo>
                    <a:pt x="11" y="440"/>
                  </a:lnTo>
                  <a:lnTo>
                    <a:pt x="28" y="428"/>
                  </a:lnTo>
                  <a:lnTo>
                    <a:pt x="45" y="417"/>
                  </a:lnTo>
                  <a:lnTo>
                    <a:pt x="63" y="403"/>
                  </a:lnTo>
                  <a:lnTo>
                    <a:pt x="85" y="389"/>
                  </a:lnTo>
                  <a:lnTo>
                    <a:pt x="132" y="356"/>
                  </a:lnTo>
                  <a:lnTo>
                    <a:pt x="181" y="322"/>
                  </a:lnTo>
                  <a:lnTo>
                    <a:pt x="232" y="287"/>
                  </a:lnTo>
                  <a:lnTo>
                    <a:pt x="285" y="252"/>
                  </a:lnTo>
                  <a:lnTo>
                    <a:pt x="336" y="221"/>
                  </a:lnTo>
                  <a:lnTo>
                    <a:pt x="330" y="215"/>
                  </a:lnTo>
                  <a:lnTo>
                    <a:pt x="333" y="222"/>
                  </a:lnTo>
                  <a:lnTo>
                    <a:pt x="358" y="208"/>
                  </a:lnTo>
                  <a:lnTo>
                    <a:pt x="383" y="194"/>
                  </a:lnTo>
                  <a:lnTo>
                    <a:pt x="429" y="170"/>
                  </a:lnTo>
                  <a:lnTo>
                    <a:pt x="476" y="147"/>
                  </a:lnTo>
                  <a:lnTo>
                    <a:pt x="524" y="124"/>
                  </a:lnTo>
                  <a:lnTo>
                    <a:pt x="572" y="105"/>
                  </a:lnTo>
                  <a:lnTo>
                    <a:pt x="619" y="86"/>
                  </a:lnTo>
                  <a:lnTo>
                    <a:pt x="664" y="69"/>
                  </a:lnTo>
                  <a:lnTo>
                    <a:pt x="705" y="55"/>
                  </a:lnTo>
                  <a:lnTo>
                    <a:pt x="744" y="44"/>
                  </a:lnTo>
                  <a:lnTo>
                    <a:pt x="781" y="34"/>
                  </a:lnTo>
                  <a:lnTo>
                    <a:pt x="778" y="26"/>
                  </a:lnTo>
                  <a:lnTo>
                    <a:pt x="778" y="34"/>
                  </a:lnTo>
                  <a:lnTo>
                    <a:pt x="814" y="28"/>
                  </a:lnTo>
                  <a:lnTo>
                    <a:pt x="848" y="24"/>
                  </a:lnTo>
                  <a:lnTo>
                    <a:pt x="879" y="21"/>
                  </a:lnTo>
                  <a:lnTo>
                    <a:pt x="909" y="20"/>
                  </a:lnTo>
                  <a:lnTo>
                    <a:pt x="935" y="18"/>
                  </a:lnTo>
                  <a:lnTo>
                    <a:pt x="957" y="18"/>
                  </a:lnTo>
                  <a:lnTo>
                    <a:pt x="975" y="17"/>
                  </a:lnTo>
                  <a:close/>
                </a:path>
              </a:pathLst>
            </a:custGeom>
            <a:solidFill>
              <a:srgbClr val="000000"/>
            </a:solidFill>
            <a:ln w="9525">
              <a:noFill/>
              <a:round/>
              <a:headEnd/>
              <a:tailEnd/>
            </a:ln>
          </p:spPr>
          <p:txBody>
            <a:bodyPr/>
            <a:lstStyle/>
            <a:p>
              <a:endParaRPr lang="zh-CN" altLang="en-US"/>
            </a:p>
          </p:txBody>
        </p:sp>
        <p:sp>
          <p:nvSpPr>
            <p:cNvPr id="20546" name="Rectangle 120"/>
            <p:cNvSpPr>
              <a:spLocks noChangeArrowheads="1"/>
            </p:cNvSpPr>
            <p:nvPr/>
          </p:nvSpPr>
          <p:spPr bwMode="auto">
            <a:xfrm>
              <a:off x="1548" y="2883"/>
              <a:ext cx="228" cy="267"/>
            </a:xfrm>
            <a:prstGeom prst="rect">
              <a:avLst/>
            </a:prstGeom>
            <a:noFill/>
            <a:ln w="9525">
              <a:noFill/>
              <a:miter lim="800000"/>
              <a:headEnd/>
              <a:tailEnd/>
            </a:ln>
          </p:spPr>
          <p:txBody>
            <a:bodyPr/>
            <a:lstStyle/>
            <a:p>
              <a:endParaRPr lang="zh-CN" altLang="en-US"/>
            </a:p>
          </p:txBody>
        </p:sp>
        <p:sp>
          <p:nvSpPr>
            <p:cNvPr id="20547" name="Rectangle 122"/>
            <p:cNvSpPr>
              <a:spLocks noChangeArrowheads="1"/>
            </p:cNvSpPr>
            <p:nvPr/>
          </p:nvSpPr>
          <p:spPr bwMode="auto">
            <a:xfrm>
              <a:off x="1476" y="2910"/>
              <a:ext cx="157" cy="196"/>
            </a:xfrm>
            <a:prstGeom prst="rect">
              <a:avLst/>
            </a:prstGeom>
            <a:noFill/>
            <a:ln w="9525">
              <a:noFill/>
              <a:miter lim="800000"/>
              <a:headEnd/>
              <a:tailEnd/>
            </a:ln>
          </p:spPr>
          <p:txBody>
            <a:bodyPr/>
            <a:lstStyle/>
            <a:p>
              <a:endParaRPr lang="zh-CN" altLang="en-US"/>
            </a:p>
          </p:txBody>
        </p:sp>
        <p:sp>
          <p:nvSpPr>
            <p:cNvPr id="20548" name="Rectangle 124"/>
            <p:cNvSpPr>
              <a:spLocks noChangeArrowheads="1"/>
            </p:cNvSpPr>
            <p:nvPr/>
          </p:nvSpPr>
          <p:spPr bwMode="auto">
            <a:xfrm>
              <a:off x="793" y="2024"/>
              <a:ext cx="222" cy="134"/>
            </a:xfrm>
            <a:prstGeom prst="rect">
              <a:avLst/>
            </a:prstGeom>
            <a:noFill/>
            <a:ln w="9525">
              <a:noFill/>
              <a:miter lim="800000"/>
              <a:headEnd/>
              <a:tailEnd/>
            </a:ln>
          </p:spPr>
          <p:txBody>
            <a:bodyPr wrap="none" lIns="0" tIns="0" rIns="0" bIns="0">
              <a:spAutoFit/>
            </a:bodyPr>
            <a:lstStyle/>
            <a:p>
              <a:r>
                <a:rPr lang="zh-CN" altLang="en-US" sz="1400">
                  <a:solidFill>
                    <a:srgbClr val="FF0000"/>
                  </a:solidFill>
                  <a:latin typeface="宋体" pitchFamily="2" charset="-122"/>
                </a:rPr>
                <a:t>感性</a:t>
              </a:r>
              <a:endParaRPr lang="zh-CN" altLang="en-US" sz="1400">
                <a:solidFill>
                  <a:srgbClr val="FF0000"/>
                </a:solidFill>
              </a:endParaRPr>
            </a:p>
          </p:txBody>
        </p:sp>
        <p:sp>
          <p:nvSpPr>
            <p:cNvPr id="20549" name="Rectangle 125"/>
            <p:cNvSpPr>
              <a:spLocks noChangeArrowheads="1"/>
            </p:cNvSpPr>
            <p:nvPr/>
          </p:nvSpPr>
          <p:spPr bwMode="auto">
            <a:xfrm>
              <a:off x="1432" y="2024"/>
              <a:ext cx="226" cy="134"/>
            </a:xfrm>
            <a:prstGeom prst="rect">
              <a:avLst/>
            </a:prstGeom>
            <a:noFill/>
            <a:ln w="9525">
              <a:noFill/>
              <a:miter lim="800000"/>
              <a:headEnd/>
              <a:tailEnd/>
            </a:ln>
          </p:spPr>
          <p:txBody>
            <a:bodyPr wrap="none" lIns="0" tIns="0" rIns="0" bIns="0">
              <a:spAutoFit/>
            </a:bodyPr>
            <a:lstStyle/>
            <a:p>
              <a:r>
                <a:rPr lang="zh-CN" altLang="en-US" sz="1400">
                  <a:solidFill>
                    <a:srgbClr val="FF0000"/>
                  </a:solidFill>
                  <a:latin typeface="宋体" pitchFamily="2" charset="-122"/>
                </a:rPr>
                <a:t>容性</a:t>
              </a:r>
              <a:endParaRPr lang="zh-CN" altLang="en-US" sz="1400">
                <a:solidFill>
                  <a:srgbClr val="FF0000"/>
                </a:solidFill>
              </a:endParaRPr>
            </a:p>
          </p:txBody>
        </p:sp>
        <p:sp>
          <p:nvSpPr>
            <p:cNvPr id="20550" name="Rectangle 126"/>
            <p:cNvSpPr>
              <a:spLocks noChangeArrowheads="1"/>
            </p:cNvSpPr>
            <p:nvPr/>
          </p:nvSpPr>
          <p:spPr bwMode="auto">
            <a:xfrm>
              <a:off x="1194" y="2665"/>
              <a:ext cx="189" cy="182"/>
            </a:xfrm>
            <a:prstGeom prst="rect">
              <a:avLst/>
            </a:prstGeom>
            <a:noFill/>
            <a:ln w="9525">
              <a:noFill/>
              <a:miter lim="800000"/>
              <a:headEnd/>
              <a:tailEnd/>
            </a:ln>
          </p:spPr>
          <p:txBody>
            <a:bodyPr/>
            <a:lstStyle/>
            <a:p>
              <a:endParaRPr lang="zh-CN" altLang="en-US"/>
            </a:p>
          </p:txBody>
        </p:sp>
        <p:sp>
          <p:nvSpPr>
            <p:cNvPr id="20551" name="Oval 128"/>
            <p:cNvSpPr>
              <a:spLocks noChangeArrowheads="1"/>
            </p:cNvSpPr>
            <p:nvPr/>
          </p:nvSpPr>
          <p:spPr bwMode="auto">
            <a:xfrm>
              <a:off x="1200" y="2432"/>
              <a:ext cx="39" cy="34"/>
            </a:xfrm>
            <a:prstGeom prst="ellipse">
              <a:avLst/>
            </a:prstGeom>
            <a:solidFill>
              <a:srgbClr val="000000"/>
            </a:solidFill>
            <a:ln w="14288">
              <a:solidFill>
                <a:srgbClr val="000000"/>
              </a:solidFill>
              <a:round/>
              <a:headEnd/>
              <a:tailEnd/>
            </a:ln>
          </p:spPr>
          <p:txBody>
            <a:bodyPr/>
            <a:lstStyle/>
            <a:p>
              <a:endParaRPr lang="zh-CN" altLang="en-US"/>
            </a:p>
          </p:txBody>
        </p:sp>
        <p:sp>
          <p:nvSpPr>
            <p:cNvPr id="20552" name="Oval 129"/>
            <p:cNvSpPr>
              <a:spLocks noChangeArrowheads="1"/>
            </p:cNvSpPr>
            <p:nvPr/>
          </p:nvSpPr>
          <p:spPr bwMode="auto">
            <a:xfrm>
              <a:off x="1200" y="2993"/>
              <a:ext cx="39" cy="35"/>
            </a:xfrm>
            <a:prstGeom prst="ellipse">
              <a:avLst/>
            </a:prstGeom>
            <a:solidFill>
              <a:srgbClr val="000000"/>
            </a:solidFill>
            <a:ln w="14288">
              <a:solidFill>
                <a:srgbClr val="000000"/>
              </a:solidFill>
              <a:round/>
              <a:headEnd/>
              <a:tailEnd/>
            </a:ln>
          </p:spPr>
          <p:txBody>
            <a:bodyPr/>
            <a:lstStyle/>
            <a:p>
              <a:endParaRPr lang="zh-CN" altLang="en-US"/>
            </a:p>
          </p:txBody>
        </p:sp>
        <p:sp>
          <p:nvSpPr>
            <p:cNvPr id="20553" name="Rectangle 387"/>
            <p:cNvSpPr>
              <a:spLocks noChangeArrowheads="1"/>
            </p:cNvSpPr>
            <p:nvPr/>
          </p:nvSpPr>
          <p:spPr bwMode="auto">
            <a:xfrm>
              <a:off x="1385" y="2789"/>
              <a:ext cx="40" cy="96"/>
            </a:xfrm>
            <a:prstGeom prst="rect">
              <a:avLst/>
            </a:prstGeom>
            <a:noFill/>
            <a:ln w="9525">
              <a:noFill/>
              <a:miter lim="800000"/>
              <a:headEnd/>
              <a:tailEnd/>
            </a:ln>
          </p:spPr>
          <p:txBody>
            <a:bodyPr wrap="none" lIns="0" tIns="0" rIns="0" bIns="0">
              <a:spAutoFit/>
            </a:bodyPr>
            <a:lstStyle/>
            <a:p>
              <a:r>
                <a:rPr lang="en-US" altLang="zh-CN" sz="1000" b="0">
                  <a:solidFill>
                    <a:srgbClr val="000000"/>
                  </a:solidFill>
                </a:rPr>
                <a:t>p</a:t>
              </a:r>
              <a:endParaRPr lang="en-US" altLang="zh-CN" b="0">
                <a:solidFill>
                  <a:schemeClr val="tx1"/>
                </a:solidFill>
              </a:endParaRPr>
            </a:p>
          </p:txBody>
        </p:sp>
        <p:sp>
          <p:nvSpPr>
            <p:cNvPr id="20554" name="Rectangle 388"/>
            <p:cNvSpPr>
              <a:spLocks noChangeArrowheads="1"/>
            </p:cNvSpPr>
            <p:nvPr/>
          </p:nvSpPr>
          <p:spPr bwMode="auto">
            <a:xfrm>
              <a:off x="1292" y="2704"/>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sp>
          <p:nvSpPr>
            <p:cNvPr id="20555" name="Line 389"/>
            <p:cNvSpPr>
              <a:spLocks noChangeShapeType="1"/>
            </p:cNvSpPr>
            <p:nvPr/>
          </p:nvSpPr>
          <p:spPr bwMode="auto">
            <a:xfrm>
              <a:off x="1220" y="2041"/>
              <a:ext cx="0" cy="1202"/>
            </a:xfrm>
            <a:prstGeom prst="line">
              <a:avLst/>
            </a:prstGeom>
            <a:noFill/>
            <a:ln w="19050">
              <a:solidFill>
                <a:schemeClr val="tx2"/>
              </a:solidFill>
              <a:prstDash val="sysDot"/>
              <a:round/>
              <a:headEnd/>
              <a:tailEnd/>
            </a:ln>
          </p:spPr>
          <p:txBody>
            <a:bodyPr wrap="none" anchor="ctr"/>
            <a:lstStyle/>
            <a:p>
              <a:endParaRPr lang="zh-CN" altLang="en-US"/>
            </a:p>
          </p:txBody>
        </p:sp>
        <p:sp>
          <p:nvSpPr>
            <p:cNvPr id="20556" name="Rectangle 390"/>
            <p:cNvSpPr>
              <a:spLocks noChangeArrowheads="1"/>
            </p:cNvSpPr>
            <p:nvPr/>
          </p:nvSpPr>
          <p:spPr bwMode="auto">
            <a:xfrm>
              <a:off x="2066" y="2704"/>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aphicFrame>
          <p:nvGraphicFramePr>
            <p:cNvPr id="20492" name="Object 391"/>
            <p:cNvGraphicFramePr>
              <a:graphicFrameLocks noChangeAspect="1"/>
            </p:cNvGraphicFramePr>
            <p:nvPr/>
          </p:nvGraphicFramePr>
          <p:xfrm>
            <a:off x="1746" y="2059"/>
            <a:ext cx="210" cy="146"/>
          </p:xfrm>
          <a:graphic>
            <a:graphicData uri="http://schemas.openxmlformats.org/presentationml/2006/ole">
              <p:oleObj spid="_x0000_s20492" name="Equation" r:id="rId14" imgW="253800" imgH="177480" progId="Equation.DSMT4">
                <p:embed/>
              </p:oleObj>
            </a:graphicData>
          </a:graphic>
        </p:graphicFrame>
        <p:graphicFrame>
          <p:nvGraphicFramePr>
            <p:cNvPr id="20493" name="Object 392"/>
            <p:cNvGraphicFramePr>
              <a:graphicFrameLocks noChangeAspect="1"/>
            </p:cNvGraphicFramePr>
            <p:nvPr/>
          </p:nvGraphicFramePr>
          <p:xfrm>
            <a:off x="888" y="3152"/>
            <a:ext cx="305" cy="323"/>
          </p:xfrm>
          <a:graphic>
            <a:graphicData uri="http://schemas.openxmlformats.org/presentationml/2006/ole">
              <p:oleObj spid="_x0000_s20493" name="Equation" r:id="rId15" imgW="368280" imgH="393480" progId="Equation.DSMT4">
                <p:embed/>
              </p:oleObj>
            </a:graphicData>
          </a:graphic>
        </p:graphicFrame>
        <p:graphicFrame>
          <p:nvGraphicFramePr>
            <p:cNvPr id="20494" name="Object 393"/>
            <p:cNvGraphicFramePr>
              <a:graphicFrameLocks noChangeAspect="1"/>
            </p:cNvGraphicFramePr>
            <p:nvPr/>
          </p:nvGraphicFramePr>
          <p:xfrm>
            <a:off x="1610" y="2398"/>
            <a:ext cx="680" cy="306"/>
          </p:xfrm>
          <a:graphic>
            <a:graphicData uri="http://schemas.openxmlformats.org/presentationml/2006/ole">
              <p:oleObj spid="_x0000_s20494" name="Equation" r:id="rId16" imgW="863280" imgH="393480" progId="Equation.DSMT4">
                <p:embed/>
              </p:oleObj>
            </a:graphicData>
          </a:graphic>
        </p:graphicFrame>
      </p:grpSp>
      <p:grpSp>
        <p:nvGrpSpPr>
          <p:cNvPr id="6" name="Group 447"/>
          <p:cNvGrpSpPr>
            <a:grpSpLocks/>
          </p:cNvGrpSpPr>
          <p:nvPr/>
        </p:nvGrpSpPr>
        <p:grpSpPr bwMode="auto">
          <a:xfrm>
            <a:off x="6826250" y="1052513"/>
            <a:ext cx="2184400" cy="2303462"/>
            <a:chOff x="4300" y="663"/>
            <a:chExt cx="1376" cy="1451"/>
          </a:xfrm>
        </p:grpSpPr>
        <p:graphicFrame>
          <p:nvGraphicFramePr>
            <p:cNvPr id="20489" name="Object 418"/>
            <p:cNvGraphicFramePr>
              <a:graphicFrameLocks noChangeAspect="1"/>
            </p:cNvGraphicFramePr>
            <p:nvPr/>
          </p:nvGraphicFramePr>
          <p:xfrm>
            <a:off x="4300" y="1752"/>
            <a:ext cx="258" cy="362"/>
          </p:xfrm>
          <a:graphic>
            <a:graphicData uri="http://schemas.openxmlformats.org/presentationml/2006/ole">
              <p:oleObj spid="_x0000_s20489" name="Equation" r:id="rId17" imgW="279360" imgH="393480" progId="Equation.DSMT4">
                <p:embed/>
              </p:oleObj>
            </a:graphicData>
          </a:graphic>
        </p:graphicFrame>
        <p:grpSp>
          <p:nvGrpSpPr>
            <p:cNvPr id="20514" name="Group 442"/>
            <p:cNvGrpSpPr>
              <a:grpSpLocks/>
            </p:cNvGrpSpPr>
            <p:nvPr/>
          </p:nvGrpSpPr>
          <p:grpSpPr bwMode="auto">
            <a:xfrm>
              <a:off x="4391" y="663"/>
              <a:ext cx="1285" cy="1442"/>
              <a:chOff x="4391" y="665"/>
              <a:chExt cx="1285" cy="1442"/>
            </a:xfrm>
          </p:grpSpPr>
          <p:sp>
            <p:nvSpPr>
              <p:cNvPr id="20515" name="Rectangle 399"/>
              <p:cNvSpPr>
                <a:spLocks noChangeArrowheads="1"/>
              </p:cNvSpPr>
              <p:nvPr/>
            </p:nvSpPr>
            <p:spPr bwMode="auto">
              <a:xfrm>
                <a:off x="4452" y="694"/>
                <a:ext cx="40" cy="192"/>
              </a:xfrm>
              <a:prstGeom prst="rect">
                <a:avLst/>
              </a:prstGeom>
              <a:noFill/>
              <a:ln w="9525">
                <a:noFill/>
                <a:miter lim="800000"/>
                <a:headEnd/>
                <a:tailEnd/>
              </a:ln>
            </p:spPr>
            <p:txBody>
              <a:bodyPr wrap="none" lIns="0" tIns="0" rIns="0" bIns="0">
                <a:spAutoFit/>
              </a:bodyPr>
              <a:lstStyle/>
              <a:p>
                <a:r>
                  <a:rPr lang="zh-CN" altLang="en-US" b="0">
                    <a:solidFill>
                      <a:srgbClr val="000000"/>
                    </a:solidFill>
                  </a:rPr>
                  <a:t> </a:t>
                </a:r>
                <a:endParaRPr lang="zh-CN" altLang="en-US" b="0"/>
              </a:p>
            </p:txBody>
          </p:sp>
          <p:sp>
            <p:nvSpPr>
              <p:cNvPr id="20516" name="Line 400"/>
              <p:cNvSpPr>
                <a:spLocks noChangeShapeType="1"/>
              </p:cNvSpPr>
              <p:nvPr/>
            </p:nvSpPr>
            <p:spPr bwMode="auto">
              <a:xfrm>
                <a:off x="4559" y="1550"/>
                <a:ext cx="1071" cy="1"/>
              </a:xfrm>
              <a:prstGeom prst="line">
                <a:avLst/>
              </a:prstGeom>
              <a:noFill/>
              <a:ln w="15875">
                <a:solidFill>
                  <a:srgbClr val="000000"/>
                </a:solidFill>
                <a:round/>
                <a:headEnd/>
                <a:tailEnd/>
              </a:ln>
            </p:spPr>
            <p:txBody>
              <a:bodyPr/>
              <a:lstStyle/>
              <a:p>
                <a:endParaRPr lang="zh-CN" altLang="en-US"/>
              </a:p>
            </p:txBody>
          </p:sp>
          <p:sp>
            <p:nvSpPr>
              <p:cNvPr id="20517" name="Freeform 401"/>
              <p:cNvSpPr>
                <a:spLocks/>
              </p:cNvSpPr>
              <p:nvPr/>
            </p:nvSpPr>
            <p:spPr bwMode="auto">
              <a:xfrm>
                <a:off x="5592" y="1532"/>
                <a:ext cx="84" cy="35"/>
              </a:xfrm>
              <a:custGeom>
                <a:avLst/>
                <a:gdLst>
                  <a:gd name="T0" fmla="*/ 84 w 84"/>
                  <a:gd name="T1" fmla="*/ 16 h 35"/>
                  <a:gd name="T2" fmla="*/ 0 w 84"/>
                  <a:gd name="T3" fmla="*/ 0 h 35"/>
                  <a:gd name="T4" fmla="*/ 0 w 84"/>
                  <a:gd name="T5" fmla="*/ 35 h 35"/>
                  <a:gd name="T6" fmla="*/ 84 w 84"/>
                  <a:gd name="T7" fmla="*/ 16 h 35"/>
                  <a:gd name="T8" fmla="*/ 0 60000 65536"/>
                  <a:gd name="T9" fmla="*/ 0 60000 65536"/>
                  <a:gd name="T10" fmla="*/ 0 60000 65536"/>
                  <a:gd name="T11" fmla="*/ 0 60000 65536"/>
                  <a:gd name="T12" fmla="*/ 0 w 84"/>
                  <a:gd name="T13" fmla="*/ 0 h 35"/>
                  <a:gd name="T14" fmla="*/ 84 w 84"/>
                  <a:gd name="T15" fmla="*/ 35 h 35"/>
                </a:gdLst>
                <a:ahLst/>
                <a:cxnLst>
                  <a:cxn ang="T8">
                    <a:pos x="T0" y="T1"/>
                  </a:cxn>
                  <a:cxn ang="T9">
                    <a:pos x="T2" y="T3"/>
                  </a:cxn>
                  <a:cxn ang="T10">
                    <a:pos x="T4" y="T5"/>
                  </a:cxn>
                  <a:cxn ang="T11">
                    <a:pos x="T6" y="T7"/>
                  </a:cxn>
                </a:cxnLst>
                <a:rect l="T12" t="T13" r="T14" b="T15"/>
                <a:pathLst>
                  <a:path w="84" h="35">
                    <a:moveTo>
                      <a:pt x="84" y="16"/>
                    </a:moveTo>
                    <a:lnTo>
                      <a:pt x="0" y="0"/>
                    </a:lnTo>
                    <a:lnTo>
                      <a:pt x="0" y="35"/>
                    </a:lnTo>
                    <a:lnTo>
                      <a:pt x="84" y="16"/>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18" name="Freeform 402"/>
              <p:cNvSpPr>
                <a:spLocks/>
              </p:cNvSpPr>
              <p:nvPr/>
            </p:nvSpPr>
            <p:spPr bwMode="auto">
              <a:xfrm>
                <a:off x="4548" y="704"/>
                <a:ext cx="24" cy="122"/>
              </a:xfrm>
              <a:custGeom>
                <a:avLst/>
                <a:gdLst>
                  <a:gd name="T0" fmla="*/ 11 w 24"/>
                  <a:gd name="T1" fmla="*/ 0 h 122"/>
                  <a:gd name="T2" fmla="*/ 0 w 24"/>
                  <a:gd name="T3" fmla="*/ 122 h 122"/>
                  <a:gd name="T4" fmla="*/ 24 w 24"/>
                  <a:gd name="T5" fmla="*/ 122 h 122"/>
                  <a:gd name="T6" fmla="*/ 11 w 24"/>
                  <a:gd name="T7" fmla="*/ 0 h 122"/>
                  <a:gd name="T8" fmla="*/ 0 60000 65536"/>
                  <a:gd name="T9" fmla="*/ 0 60000 65536"/>
                  <a:gd name="T10" fmla="*/ 0 60000 65536"/>
                  <a:gd name="T11" fmla="*/ 0 60000 65536"/>
                  <a:gd name="T12" fmla="*/ 0 w 24"/>
                  <a:gd name="T13" fmla="*/ 0 h 122"/>
                  <a:gd name="T14" fmla="*/ 24 w 24"/>
                  <a:gd name="T15" fmla="*/ 122 h 122"/>
                </a:gdLst>
                <a:ahLst/>
                <a:cxnLst>
                  <a:cxn ang="T8">
                    <a:pos x="T0" y="T1"/>
                  </a:cxn>
                  <a:cxn ang="T9">
                    <a:pos x="T2" y="T3"/>
                  </a:cxn>
                  <a:cxn ang="T10">
                    <a:pos x="T4" y="T5"/>
                  </a:cxn>
                  <a:cxn ang="T11">
                    <a:pos x="T6" y="T7"/>
                  </a:cxn>
                </a:cxnLst>
                <a:rect l="T12" t="T13" r="T14" b="T15"/>
                <a:pathLst>
                  <a:path w="24" h="122">
                    <a:moveTo>
                      <a:pt x="11" y="0"/>
                    </a:moveTo>
                    <a:lnTo>
                      <a:pt x="0" y="122"/>
                    </a:lnTo>
                    <a:lnTo>
                      <a:pt x="24" y="122"/>
                    </a:lnTo>
                    <a:lnTo>
                      <a:pt x="11"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519" name="Line 403"/>
              <p:cNvSpPr>
                <a:spLocks noChangeShapeType="1"/>
              </p:cNvSpPr>
              <p:nvPr/>
            </p:nvSpPr>
            <p:spPr bwMode="auto">
              <a:xfrm>
                <a:off x="4559" y="794"/>
                <a:ext cx="1" cy="1313"/>
              </a:xfrm>
              <a:prstGeom prst="line">
                <a:avLst/>
              </a:prstGeom>
              <a:noFill/>
              <a:ln w="15875">
                <a:solidFill>
                  <a:srgbClr val="000000"/>
                </a:solidFill>
                <a:round/>
                <a:headEnd/>
                <a:tailEnd/>
              </a:ln>
            </p:spPr>
            <p:txBody>
              <a:bodyPr/>
              <a:lstStyle/>
              <a:p>
                <a:endParaRPr lang="zh-CN" altLang="en-US"/>
              </a:p>
            </p:txBody>
          </p:sp>
          <p:sp>
            <p:nvSpPr>
              <p:cNvPr id="20520" name="Rectangle 404"/>
              <p:cNvSpPr>
                <a:spLocks noChangeArrowheads="1"/>
              </p:cNvSpPr>
              <p:nvPr/>
            </p:nvSpPr>
            <p:spPr bwMode="auto">
              <a:xfrm>
                <a:off x="4436" y="665"/>
                <a:ext cx="107" cy="244"/>
              </a:xfrm>
              <a:prstGeom prst="rect">
                <a:avLst/>
              </a:prstGeom>
              <a:noFill/>
              <a:ln w="9525">
                <a:noFill/>
                <a:miter lim="800000"/>
                <a:headEnd/>
                <a:tailEnd/>
              </a:ln>
            </p:spPr>
            <p:txBody>
              <a:bodyPr/>
              <a:lstStyle/>
              <a:p>
                <a:endParaRPr lang="zh-CN" altLang="en-US"/>
              </a:p>
            </p:txBody>
          </p:sp>
          <p:sp>
            <p:nvSpPr>
              <p:cNvPr id="20521" name="Rectangle 405"/>
              <p:cNvSpPr>
                <a:spLocks noChangeArrowheads="1"/>
              </p:cNvSpPr>
              <p:nvPr/>
            </p:nvSpPr>
            <p:spPr bwMode="auto">
              <a:xfrm>
                <a:off x="4436" y="696"/>
                <a:ext cx="82" cy="163"/>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Symbol" pitchFamily="18" charset="2"/>
                  </a:rPr>
                  <a:t>j</a:t>
                </a:r>
                <a:endParaRPr lang="en-US" altLang="zh-CN" b="0"/>
              </a:p>
            </p:txBody>
          </p:sp>
          <p:sp>
            <p:nvSpPr>
              <p:cNvPr id="20522" name="Rectangle 407"/>
              <p:cNvSpPr>
                <a:spLocks noChangeArrowheads="1"/>
              </p:cNvSpPr>
              <p:nvPr/>
            </p:nvSpPr>
            <p:spPr bwMode="auto">
              <a:xfrm>
                <a:off x="5570" y="1564"/>
                <a:ext cx="93" cy="163"/>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Symbol" pitchFamily="18" charset="2"/>
                  </a:rPr>
                  <a:t>w</a:t>
                </a:r>
                <a:endParaRPr lang="en-US" altLang="zh-CN" b="0"/>
              </a:p>
            </p:txBody>
          </p:sp>
          <p:sp>
            <p:nvSpPr>
              <p:cNvPr id="20523" name="Rectangle 411"/>
              <p:cNvSpPr>
                <a:spLocks noChangeArrowheads="1"/>
              </p:cNvSpPr>
              <p:nvPr/>
            </p:nvSpPr>
            <p:spPr bwMode="auto">
              <a:xfrm>
                <a:off x="4442" y="1439"/>
                <a:ext cx="121" cy="246"/>
              </a:xfrm>
              <a:prstGeom prst="rect">
                <a:avLst/>
              </a:prstGeom>
              <a:noFill/>
              <a:ln w="9525">
                <a:noFill/>
                <a:miter lim="800000"/>
                <a:headEnd/>
                <a:tailEnd/>
              </a:ln>
            </p:spPr>
            <p:txBody>
              <a:bodyPr/>
              <a:lstStyle/>
              <a:p>
                <a:endParaRPr lang="zh-CN" altLang="en-US"/>
              </a:p>
            </p:txBody>
          </p:sp>
          <p:sp>
            <p:nvSpPr>
              <p:cNvPr id="20524" name="Rectangle 412"/>
              <p:cNvSpPr>
                <a:spLocks noChangeArrowheads="1"/>
              </p:cNvSpPr>
              <p:nvPr/>
            </p:nvSpPr>
            <p:spPr bwMode="auto">
              <a:xfrm>
                <a:off x="4436" y="1482"/>
                <a:ext cx="91" cy="134"/>
              </a:xfrm>
              <a:prstGeom prst="rect">
                <a:avLst/>
              </a:prstGeom>
              <a:noFill/>
              <a:ln w="9525">
                <a:noFill/>
                <a:miter lim="800000"/>
                <a:headEnd/>
                <a:tailEnd/>
              </a:ln>
            </p:spPr>
            <p:txBody>
              <a:bodyPr lIns="0" tIns="0" rIns="0" bIns="0">
                <a:spAutoFit/>
              </a:bodyPr>
              <a:lstStyle/>
              <a:p>
                <a:r>
                  <a:rPr lang="en-US" altLang="zh-CN" sz="1400" b="0">
                    <a:solidFill>
                      <a:srgbClr val="000000"/>
                    </a:solidFill>
                  </a:rPr>
                  <a:t>O</a:t>
                </a:r>
                <a:endParaRPr lang="en-US" altLang="zh-CN" sz="1400" b="0"/>
              </a:p>
            </p:txBody>
          </p:sp>
          <p:graphicFrame>
            <p:nvGraphicFramePr>
              <p:cNvPr id="20490" name="Object 415"/>
              <p:cNvGraphicFramePr>
                <a:graphicFrameLocks noChangeAspect="1"/>
              </p:cNvGraphicFramePr>
              <p:nvPr/>
            </p:nvGraphicFramePr>
            <p:xfrm>
              <a:off x="4876" y="1525"/>
              <a:ext cx="188" cy="227"/>
            </p:xfrm>
            <a:graphic>
              <a:graphicData uri="http://schemas.openxmlformats.org/presentationml/2006/ole">
                <p:oleObj spid="_x0000_s20490" name="Equation" r:id="rId18" imgW="190440" imgH="228600" progId="Equation.DSMT4">
                  <p:embed/>
                </p:oleObj>
              </a:graphicData>
            </a:graphic>
          </p:graphicFrame>
          <p:sp>
            <p:nvSpPr>
              <p:cNvPr id="20525" name="Line 416"/>
              <p:cNvSpPr>
                <a:spLocks noChangeShapeType="1"/>
              </p:cNvSpPr>
              <p:nvPr/>
            </p:nvSpPr>
            <p:spPr bwMode="auto">
              <a:xfrm>
                <a:off x="5071" y="1065"/>
                <a:ext cx="0" cy="953"/>
              </a:xfrm>
              <a:prstGeom prst="line">
                <a:avLst/>
              </a:prstGeom>
              <a:noFill/>
              <a:ln w="19050">
                <a:solidFill>
                  <a:schemeClr val="tx2"/>
                </a:solidFill>
                <a:prstDash val="sysDot"/>
                <a:round/>
                <a:headEnd/>
                <a:tailEnd/>
              </a:ln>
            </p:spPr>
            <p:txBody>
              <a:bodyPr wrap="none" anchor="ctr"/>
              <a:lstStyle/>
              <a:p>
                <a:endParaRPr lang="zh-CN" altLang="en-US"/>
              </a:p>
            </p:txBody>
          </p:sp>
          <p:graphicFrame>
            <p:nvGraphicFramePr>
              <p:cNvPr id="20491" name="Object 417"/>
              <p:cNvGraphicFramePr>
                <a:graphicFrameLocks noChangeAspect="1"/>
              </p:cNvGraphicFramePr>
              <p:nvPr/>
            </p:nvGraphicFramePr>
            <p:xfrm>
              <a:off x="4391" y="935"/>
              <a:ext cx="152" cy="362"/>
            </p:xfrm>
            <a:graphic>
              <a:graphicData uri="http://schemas.openxmlformats.org/presentationml/2006/ole">
                <p:oleObj spid="_x0000_s20491" name="Equation" r:id="rId19" imgW="164880" imgH="393480" progId="Equation.DSMT4">
                  <p:embed/>
                </p:oleObj>
              </a:graphicData>
            </a:graphic>
          </p:graphicFrame>
          <p:sp>
            <p:nvSpPr>
              <p:cNvPr id="20526" name="Line 419"/>
              <p:cNvSpPr>
                <a:spLocks noChangeShapeType="1"/>
              </p:cNvSpPr>
              <p:nvPr/>
            </p:nvSpPr>
            <p:spPr bwMode="auto">
              <a:xfrm>
                <a:off x="4555" y="1117"/>
                <a:ext cx="997" cy="0"/>
              </a:xfrm>
              <a:prstGeom prst="line">
                <a:avLst/>
              </a:prstGeom>
              <a:noFill/>
              <a:ln w="19050">
                <a:solidFill>
                  <a:schemeClr val="tx2"/>
                </a:solidFill>
                <a:prstDash val="dash"/>
                <a:round/>
                <a:headEnd/>
                <a:tailEnd/>
              </a:ln>
            </p:spPr>
            <p:txBody>
              <a:bodyPr wrap="none" anchor="ctr"/>
              <a:lstStyle/>
              <a:p>
                <a:endParaRPr lang="zh-CN" altLang="en-US"/>
              </a:p>
            </p:txBody>
          </p:sp>
          <p:sp>
            <p:nvSpPr>
              <p:cNvPr id="20527" name="Line 420"/>
              <p:cNvSpPr>
                <a:spLocks noChangeShapeType="1"/>
              </p:cNvSpPr>
              <p:nvPr/>
            </p:nvSpPr>
            <p:spPr bwMode="auto">
              <a:xfrm>
                <a:off x="4567" y="1973"/>
                <a:ext cx="1003" cy="5"/>
              </a:xfrm>
              <a:prstGeom prst="line">
                <a:avLst/>
              </a:prstGeom>
              <a:noFill/>
              <a:ln w="19050">
                <a:solidFill>
                  <a:schemeClr val="tx2"/>
                </a:solidFill>
                <a:prstDash val="dash"/>
                <a:round/>
                <a:headEnd/>
                <a:tailEnd/>
              </a:ln>
            </p:spPr>
            <p:txBody>
              <a:bodyPr wrap="none" anchor="ctr"/>
              <a:lstStyle/>
              <a:p>
                <a:endParaRPr lang="zh-CN" altLang="en-US"/>
              </a:p>
            </p:txBody>
          </p:sp>
          <p:grpSp>
            <p:nvGrpSpPr>
              <p:cNvPr id="20528" name="Group 441"/>
              <p:cNvGrpSpPr>
                <a:grpSpLocks/>
              </p:cNvGrpSpPr>
              <p:nvPr/>
            </p:nvGrpSpPr>
            <p:grpSpPr bwMode="auto">
              <a:xfrm>
                <a:off x="4572" y="1138"/>
                <a:ext cx="998" cy="817"/>
                <a:chOff x="4572" y="981"/>
                <a:chExt cx="998" cy="817"/>
              </a:xfrm>
            </p:grpSpPr>
            <p:sp>
              <p:nvSpPr>
                <p:cNvPr id="20529" name="Freeform 421"/>
                <p:cNvSpPr>
                  <a:spLocks/>
                </p:cNvSpPr>
                <p:nvPr/>
              </p:nvSpPr>
              <p:spPr bwMode="auto">
                <a:xfrm>
                  <a:off x="4572" y="981"/>
                  <a:ext cx="499" cy="409"/>
                </a:xfrm>
                <a:custGeom>
                  <a:avLst/>
                  <a:gdLst>
                    <a:gd name="T0" fmla="*/ 0 w 499"/>
                    <a:gd name="T1" fmla="*/ 0 h 409"/>
                    <a:gd name="T2" fmla="*/ 272 w 499"/>
                    <a:gd name="T3" fmla="*/ 91 h 409"/>
                    <a:gd name="T4" fmla="*/ 499 w 499"/>
                    <a:gd name="T5" fmla="*/ 409 h 409"/>
                    <a:gd name="T6" fmla="*/ 0 60000 65536"/>
                    <a:gd name="T7" fmla="*/ 0 60000 65536"/>
                    <a:gd name="T8" fmla="*/ 0 60000 65536"/>
                    <a:gd name="T9" fmla="*/ 0 w 499"/>
                    <a:gd name="T10" fmla="*/ 0 h 409"/>
                    <a:gd name="T11" fmla="*/ 499 w 499"/>
                    <a:gd name="T12" fmla="*/ 409 h 409"/>
                  </a:gdLst>
                  <a:ahLst/>
                  <a:cxnLst>
                    <a:cxn ang="T6">
                      <a:pos x="T0" y="T1"/>
                    </a:cxn>
                    <a:cxn ang="T7">
                      <a:pos x="T2" y="T3"/>
                    </a:cxn>
                    <a:cxn ang="T8">
                      <a:pos x="T4" y="T5"/>
                    </a:cxn>
                  </a:cxnLst>
                  <a:rect l="T9" t="T10" r="T11" b="T12"/>
                  <a:pathLst>
                    <a:path w="499" h="409">
                      <a:moveTo>
                        <a:pt x="0" y="0"/>
                      </a:moveTo>
                      <a:cubicBezTo>
                        <a:pt x="94" y="11"/>
                        <a:pt x="189" y="23"/>
                        <a:pt x="272" y="91"/>
                      </a:cubicBezTo>
                      <a:cubicBezTo>
                        <a:pt x="355" y="159"/>
                        <a:pt x="427" y="284"/>
                        <a:pt x="499" y="409"/>
                      </a:cubicBezTo>
                    </a:path>
                  </a:pathLst>
                </a:custGeom>
                <a:noFill/>
                <a:ln w="31750" cap="flat" cmpd="sng">
                  <a:solidFill>
                    <a:schemeClr val="tx2"/>
                  </a:solidFill>
                  <a:prstDash val="solid"/>
                  <a:round/>
                  <a:headEnd/>
                  <a:tailEnd/>
                </a:ln>
              </p:spPr>
              <p:txBody>
                <a:bodyPr wrap="none" anchor="ctr"/>
                <a:lstStyle/>
                <a:p>
                  <a:endParaRPr lang="zh-CN" altLang="en-US"/>
                </a:p>
              </p:txBody>
            </p:sp>
            <p:sp>
              <p:nvSpPr>
                <p:cNvPr id="20530" name="Freeform 422"/>
                <p:cNvSpPr>
                  <a:spLocks/>
                </p:cNvSpPr>
                <p:nvPr/>
              </p:nvSpPr>
              <p:spPr bwMode="auto">
                <a:xfrm rot="10800000">
                  <a:off x="5071" y="1389"/>
                  <a:ext cx="499" cy="409"/>
                </a:xfrm>
                <a:custGeom>
                  <a:avLst/>
                  <a:gdLst>
                    <a:gd name="T0" fmla="*/ 0 w 499"/>
                    <a:gd name="T1" fmla="*/ 0 h 409"/>
                    <a:gd name="T2" fmla="*/ 272 w 499"/>
                    <a:gd name="T3" fmla="*/ 91 h 409"/>
                    <a:gd name="T4" fmla="*/ 499 w 499"/>
                    <a:gd name="T5" fmla="*/ 409 h 409"/>
                    <a:gd name="T6" fmla="*/ 0 60000 65536"/>
                    <a:gd name="T7" fmla="*/ 0 60000 65536"/>
                    <a:gd name="T8" fmla="*/ 0 60000 65536"/>
                    <a:gd name="T9" fmla="*/ 0 w 499"/>
                    <a:gd name="T10" fmla="*/ 0 h 409"/>
                    <a:gd name="T11" fmla="*/ 499 w 499"/>
                    <a:gd name="T12" fmla="*/ 409 h 409"/>
                  </a:gdLst>
                  <a:ahLst/>
                  <a:cxnLst>
                    <a:cxn ang="T6">
                      <a:pos x="T0" y="T1"/>
                    </a:cxn>
                    <a:cxn ang="T7">
                      <a:pos x="T2" y="T3"/>
                    </a:cxn>
                    <a:cxn ang="T8">
                      <a:pos x="T4" y="T5"/>
                    </a:cxn>
                  </a:cxnLst>
                  <a:rect l="T9" t="T10" r="T11" b="T12"/>
                  <a:pathLst>
                    <a:path w="499" h="409">
                      <a:moveTo>
                        <a:pt x="0" y="0"/>
                      </a:moveTo>
                      <a:cubicBezTo>
                        <a:pt x="94" y="11"/>
                        <a:pt x="189" y="23"/>
                        <a:pt x="272" y="91"/>
                      </a:cubicBezTo>
                      <a:cubicBezTo>
                        <a:pt x="355" y="159"/>
                        <a:pt x="427" y="284"/>
                        <a:pt x="499" y="409"/>
                      </a:cubicBezTo>
                    </a:path>
                  </a:pathLst>
                </a:custGeom>
                <a:noFill/>
                <a:ln w="31750" cap="flat" cmpd="sng">
                  <a:solidFill>
                    <a:schemeClr val="tx2"/>
                  </a:solidFill>
                  <a:prstDash val="solid"/>
                  <a:round/>
                  <a:headEnd/>
                  <a:tailEnd/>
                </a:ln>
              </p:spPr>
              <p:txBody>
                <a:bodyPr wrap="none" anchor="ctr"/>
                <a:lstStyle/>
                <a:p>
                  <a:endParaRPr lang="zh-CN" altLang="en-US"/>
                </a:p>
              </p:txBody>
            </p:sp>
          </p:grpSp>
        </p:grpSp>
      </p:grpSp>
      <p:grpSp>
        <p:nvGrpSpPr>
          <p:cNvPr id="9" name="Group 444"/>
          <p:cNvGrpSpPr>
            <a:grpSpLocks/>
          </p:cNvGrpSpPr>
          <p:nvPr/>
        </p:nvGrpSpPr>
        <p:grpSpPr bwMode="auto">
          <a:xfrm>
            <a:off x="7337425" y="1157288"/>
            <a:ext cx="1698625" cy="1911350"/>
            <a:chOff x="4622" y="737"/>
            <a:chExt cx="1070" cy="1204"/>
          </a:xfrm>
        </p:grpSpPr>
        <p:grpSp>
          <p:nvGrpSpPr>
            <p:cNvPr id="20508" name="Group 428"/>
            <p:cNvGrpSpPr>
              <a:grpSpLocks/>
            </p:cNvGrpSpPr>
            <p:nvPr/>
          </p:nvGrpSpPr>
          <p:grpSpPr bwMode="auto">
            <a:xfrm>
              <a:off x="4622" y="1162"/>
              <a:ext cx="953" cy="779"/>
              <a:chOff x="4649" y="1169"/>
              <a:chExt cx="953" cy="779"/>
            </a:xfrm>
          </p:grpSpPr>
          <p:sp>
            <p:nvSpPr>
              <p:cNvPr id="20512" name="Freeform 426"/>
              <p:cNvSpPr>
                <a:spLocks/>
              </p:cNvSpPr>
              <p:nvPr/>
            </p:nvSpPr>
            <p:spPr bwMode="auto">
              <a:xfrm>
                <a:off x="4649" y="1169"/>
                <a:ext cx="454" cy="401"/>
              </a:xfrm>
              <a:custGeom>
                <a:avLst/>
                <a:gdLst>
                  <a:gd name="T0" fmla="*/ 454 w 454"/>
                  <a:gd name="T1" fmla="*/ 401 h 401"/>
                  <a:gd name="T2" fmla="*/ 181 w 454"/>
                  <a:gd name="T3" fmla="*/ 38 h 401"/>
                  <a:gd name="T4" fmla="*/ 0 w 454"/>
                  <a:gd name="T5" fmla="*/ 175 h 401"/>
                  <a:gd name="T6" fmla="*/ 0 60000 65536"/>
                  <a:gd name="T7" fmla="*/ 0 60000 65536"/>
                  <a:gd name="T8" fmla="*/ 0 60000 65536"/>
                  <a:gd name="T9" fmla="*/ 0 w 454"/>
                  <a:gd name="T10" fmla="*/ 0 h 401"/>
                  <a:gd name="T11" fmla="*/ 454 w 454"/>
                  <a:gd name="T12" fmla="*/ 401 h 401"/>
                </a:gdLst>
                <a:ahLst/>
                <a:cxnLst>
                  <a:cxn ang="T6">
                    <a:pos x="T0" y="T1"/>
                  </a:cxn>
                  <a:cxn ang="T7">
                    <a:pos x="T2" y="T3"/>
                  </a:cxn>
                  <a:cxn ang="T8">
                    <a:pos x="T4" y="T5"/>
                  </a:cxn>
                </a:cxnLst>
                <a:rect l="T9" t="T10" r="T11" b="T12"/>
                <a:pathLst>
                  <a:path w="454" h="401">
                    <a:moveTo>
                      <a:pt x="454" y="401"/>
                    </a:moveTo>
                    <a:cubicBezTo>
                      <a:pt x="355" y="238"/>
                      <a:pt x="257" y="76"/>
                      <a:pt x="181" y="38"/>
                    </a:cubicBezTo>
                    <a:cubicBezTo>
                      <a:pt x="105" y="0"/>
                      <a:pt x="30" y="152"/>
                      <a:pt x="0" y="175"/>
                    </a:cubicBezTo>
                  </a:path>
                </a:pathLst>
              </a:custGeom>
              <a:noFill/>
              <a:ln w="31750" cap="flat" cmpd="sng">
                <a:solidFill>
                  <a:schemeClr val="bg1"/>
                </a:solidFill>
                <a:prstDash val="solid"/>
                <a:round/>
                <a:headEnd/>
                <a:tailEnd/>
              </a:ln>
            </p:spPr>
            <p:txBody>
              <a:bodyPr wrap="none" anchor="ctr"/>
              <a:lstStyle/>
              <a:p>
                <a:endParaRPr lang="zh-CN" altLang="en-US"/>
              </a:p>
            </p:txBody>
          </p:sp>
          <p:sp>
            <p:nvSpPr>
              <p:cNvPr id="20513" name="Freeform 427"/>
              <p:cNvSpPr>
                <a:spLocks/>
              </p:cNvSpPr>
              <p:nvPr/>
            </p:nvSpPr>
            <p:spPr bwMode="auto">
              <a:xfrm>
                <a:off x="5103" y="1570"/>
                <a:ext cx="499" cy="378"/>
              </a:xfrm>
              <a:custGeom>
                <a:avLst/>
                <a:gdLst>
                  <a:gd name="T0" fmla="*/ 0 w 499"/>
                  <a:gd name="T1" fmla="*/ 0 h 378"/>
                  <a:gd name="T2" fmla="*/ 226 w 499"/>
                  <a:gd name="T3" fmla="*/ 318 h 378"/>
                  <a:gd name="T4" fmla="*/ 499 w 499"/>
                  <a:gd name="T5" fmla="*/ 363 h 378"/>
                  <a:gd name="T6" fmla="*/ 0 60000 65536"/>
                  <a:gd name="T7" fmla="*/ 0 60000 65536"/>
                  <a:gd name="T8" fmla="*/ 0 60000 65536"/>
                  <a:gd name="T9" fmla="*/ 0 w 499"/>
                  <a:gd name="T10" fmla="*/ 0 h 378"/>
                  <a:gd name="T11" fmla="*/ 499 w 499"/>
                  <a:gd name="T12" fmla="*/ 378 h 378"/>
                </a:gdLst>
                <a:ahLst/>
                <a:cxnLst>
                  <a:cxn ang="T6">
                    <a:pos x="T0" y="T1"/>
                  </a:cxn>
                  <a:cxn ang="T7">
                    <a:pos x="T2" y="T3"/>
                  </a:cxn>
                  <a:cxn ang="T8">
                    <a:pos x="T4" y="T5"/>
                  </a:cxn>
                </a:cxnLst>
                <a:rect l="T9" t="T10" r="T11" b="T12"/>
                <a:pathLst>
                  <a:path w="499" h="378">
                    <a:moveTo>
                      <a:pt x="0" y="0"/>
                    </a:moveTo>
                    <a:cubicBezTo>
                      <a:pt x="71" y="129"/>
                      <a:pt x="143" y="258"/>
                      <a:pt x="226" y="318"/>
                    </a:cubicBezTo>
                    <a:cubicBezTo>
                      <a:pt x="309" y="378"/>
                      <a:pt x="404" y="370"/>
                      <a:pt x="499" y="363"/>
                    </a:cubicBezTo>
                  </a:path>
                </a:pathLst>
              </a:custGeom>
              <a:noFill/>
              <a:ln w="38100" cap="flat" cmpd="sng">
                <a:solidFill>
                  <a:schemeClr val="bg1"/>
                </a:solidFill>
                <a:prstDash val="solid"/>
                <a:round/>
                <a:headEnd/>
                <a:tailEnd/>
              </a:ln>
            </p:spPr>
            <p:txBody>
              <a:bodyPr wrap="none" anchor="ctr"/>
              <a:lstStyle/>
              <a:p>
                <a:endParaRPr lang="zh-CN" altLang="en-US"/>
              </a:p>
            </p:txBody>
          </p:sp>
        </p:grpSp>
        <p:grpSp>
          <p:nvGrpSpPr>
            <p:cNvPr id="20509" name="Group 443"/>
            <p:cNvGrpSpPr>
              <a:grpSpLocks/>
            </p:cNvGrpSpPr>
            <p:nvPr/>
          </p:nvGrpSpPr>
          <p:grpSpPr bwMode="auto">
            <a:xfrm>
              <a:off x="4649" y="737"/>
              <a:ext cx="1043" cy="544"/>
              <a:chOff x="4649" y="737"/>
              <a:chExt cx="1043" cy="544"/>
            </a:xfrm>
          </p:grpSpPr>
          <p:graphicFrame>
            <p:nvGraphicFramePr>
              <p:cNvPr id="20488" name="Object 430"/>
              <p:cNvGraphicFramePr>
                <a:graphicFrameLocks noChangeAspect="1"/>
              </p:cNvGraphicFramePr>
              <p:nvPr/>
            </p:nvGraphicFramePr>
            <p:xfrm>
              <a:off x="4694" y="760"/>
              <a:ext cx="499" cy="158"/>
            </p:xfrm>
            <a:graphic>
              <a:graphicData uri="http://schemas.openxmlformats.org/presentationml/2006/ole">
                <p:oleObj spid="_x0000_s20488" name="Equation" r:id="rId20" imgW="571004" imgH="177646" progId="Equation.DSMT4">
                  <p:embed/>
                </p:oleObj>
              </a:graphicData>
            </a:graphic>
          </p:graphicFrame>
          <p:sp>
            <p:nvSpPr>
              <p:cNvPr id="20510" name="Line 431"/>
              <p:cNvSpPr>
                <a:spLocks noChangeShapeType="1"/>
              </p:cNvSpPr>
              <p:nvPr/>
            </p:nvSpPr>
            <p:spPr bwMode="auto">
              <a:xfrm flipH="1">
                <a:off x="4649" y="918"/>
                <a:ext cx="91" cy="363"/>
              </a:xfrm>
              <a:prstGeom prst="line">
                <a:avLst/>
              </a:prstGeom>
              <a:noFill/>
              <a:ln w="28575">
                <a:solidFill>
                  <a:schemeClr val="bg1"/>
                </a:solidFill>
                <a:round/>
                <a:headEnd/>
                <a:tailEnd type="triangle" w="med" len="med"/>
              </a:ln>
            </p:spPr>
            <p:txBody>
              <a:bodyPr wrap="none" anchor="ctr"/>
              <a:lstStyle/>
              <a:p>
                <a:endParaRPr lang="zh-CN" altLang="en-US"/>
              </a:p>
            </p:txBody>
          </p:sp>
          <p:sp>
            <p:nvSpPr>
              <p:cNvPr id="20511" name="Text Box 432"/>
              <p:cNvSpPr txBox="1">
                <a:spLocks noChangeArrowheads="1"/>
              </p:cNvSpPr>
              <p:nvPr/>
            </p:nvSpPr>
            <p:spPr bwMode="auto">
              <a:xfrm>
                <a:off x="5125" y="737"/>
                <a:ext cx="567" cy="192"/>
              </a:xfrm>
              <a:prstGeom prst="rect">
                <a:avLst/>
              </a:prstGeom>
              <a:noFill/>
              <a:ln w="38100" algn="ctr">
                <a:noFill/>
                <a:miter lim="800000"/>
                <a:headEnd/>
                <a:tailEnd/>
              </a:ln>
            </p:spPr>
            <p:txBody>
              <a:bodyPr>
                <a:spAutoFit/>
              </a:bodyPr>
              <a:lstStyle/>
              <a:p>
                <a:r>
                  <a:rPr lang="zh-CN" altLang="en-US" sz="1400">
                    <a:solidFill>
                      <a:schemeClr val="bg1"/>
                    </a:solidFill>
                    <a:latin typeface="Arial" charset="0"/>
                    <a:ea typeface="幼圆" pitchFamily="49" charset="-122"/>
                  </a:rPr>
                  <a:t>不成立时</a:t>
                </a:r>
                <a:endParaRPr lang="en-US" altLang="zh-CN" sz="1400">
                  <a:solidFill>
                    <a:schemeClr val="bg1"/>
                  </a:solidFill>
                  <a:latin typeface="Arial" charset="0"/>
                  <a:ea typeface="幼圆" pitchFamily="49" charset="-122"/>
                </a:endParaRPr>
              </a:p>
            </p:txBody>
          </p:sp>
        </p:grpSp>
      </p:grpSp>
      <p:sp>
        <p:nvSpPr>
          <p:cNvPr id="255421" name="Text Box 445"/>
          <p:cNvSpPr txBox="1">
            <a:spLocks noChangeArrowheads="1"/>
          </p:cNvSpPr>
          <p:nvPr/>
        </p:nvSpPr>
        <p:spPr bwMode="auto">
          <a:xfrm>
            <a:off x="5868988" y="1076325"/>
            <a:ext cx="1223962" cy="336550"/>
          </a:xfrm>
          <a:prstGeom prst="rect">
            <a:avLst/>
          </a:prstGeom>
          <a:noFill/>
          <a:ln w="38100" algn="ctr">
            <a:noFill/>
            <a:miter lim="800000"/>
            <a:headEnd/>
            <a:tailEnd/>
          </a:ln>
        </p:spPr>
        <p:txBody>
          <a:bodyPr>
            <a:spAutoFit/>
          </a:bodyPr>
          <a:lstStyle/>
          <a:p>
            <a:r>
              <a:rPr lang="zh-CN" altLang="en-US" sz="1600">
                <a:solidFill>
                  <a:srgbClr val="990099"/>
                </a:solidFill>
                <a:latin typeface="Arial" charset="0"/>
                <a:ea typeface="幼圆" pitchFamily="49" charset="-122"/>
              </a:rPr>
              <a:t>阻抗的辐角</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5421"/>
                                        </p:tgtEl>
                                        <p:attrNameLst>
                                          <p:attrName>style.visibility</p:attrName>
                                        </p:attrNameLst>
                                      </p:cBhvr>
                                      <p:to>
                                        <p:strVal val="visible"/>
                                      </p:to>
                                    </p:set>
                                    <p:animEffect transition="in" filter="fade">
                                      <p:cBhvr>
                                        <p:cTn id="25" dur="2000"/>
                                        <p:tgtEl>
                                          <p:spTgt spid="2554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4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2"/>
          <p:cNvSpPr>
            <a:spLocks noGrp="1" noChangeArrowheads="1"/>
          </p:cNvSpPr>
          <p:nvPr>
            <p:ph type="title"/>
          </p:nvPr>
        </p:nvSpPr>
        <p:spPr/>
        <p:txBody>
          <a:bodyPr/>
          <a:lstStyle/>
          <a:p>
            <a:pPr eaLnBrk="1" hangingPunct="1"/>
            <a:r>
              <a:rPr lang="en-US" altLang="zh-CN" smtClean="0"/>
              <a:t>2.2.4 </a:t>
            </a:r>
            <a:r>
              <a:rPr lang="zh-CN" altLang="en-US" smtClean="0"/>
              <a:t>谐振曲线、相频特性曲线和通频带</a:t>
            </a:r>
          </a:p>
        </p:txBody>
      </p:sp>
      <p:sp>
        <p:nvSpPr>
          <p:cNvPr id="21512" name="Rectangle 3"/>
          <p:cNvSpPr>
            <a:spLocks noGrp="1" noChangeArrowheads="1"/>
          </p:cNvSpPr>
          <p:nvPr>
            <p:ph type="body" idx="1"/>
          </p:nvPr>
        </p:nvSpPr>
        <p:spPr/>
        <p:txBody>
          <a:bodyPr/>
          <a:lstStyle/>
          <a:p>
            <a:pPr eaLnBrk="1" hangingPunct="1"/>
            <a:r>
              <a:rPr lang="zh-CN" altLang="en-US" smtClean="0"/>
              <a:t>谐振曲线</a:t>
            </a:r>
          </a:p>
          <a:p>
            <a:pPr eaLnBrk="1" hangingPunct="1">
              <a:buFont typeface="Wingdings" pitchFamily="2" charset="2"/>
              <a:buNone/>
            </a:pPr>
            <a:r>
              <a:rPr lang="zh-CN" altLang="en-US" smtClean="0"/>
              <a:t>	令    任意频率下的回路端电压，  为谐振时的回路端电压，则有</a:t>
            </a:r>
          </a:p>
        </p:txBody>
      </p:sp>
      <p:graphicFrame>
        <p:nvGraphicFramePr>
          <p:cNvPr id="21506" name="Object 4"/>
          <p:cNvGraphicFramePr>
            <a:graphicFrameLocks noChangeAspect="1"/>
          </p:cNvGraphicFramePr>
          <p:nvPr/>
        </p:nvGraphicFramePr>
        <p:xfrm>
          <a:off x="1476375" y="1687513"/>
          <a:ext cx="280988" cy="385762"/>
        </p:xfrm>
        <a:graphic>
          <a:graphicData uri="http://schemas.openxmlformats.org/presentationml/2006/ole">
            <p:oleObj spid="_x0000_s21506" name="Equation" r:id="rId4" imgW="152280" imgH="203040" progId="Equation.DSMT4">
              <p:embed/>
            </p:oleObj>
          </a:graphicData>
        </a:graphic>
      </p:graphicFrame>
      <p:graphicFrame>
        <p:nvGraphicFramePr>
          <p:cNvPr id="21507" name="Object 5"/>
          <p:cNvGraphicFramePr>
            <a:graphicFrameLocks noChangeAspect="1"/>
          </p:cNvGraphicFramePr>
          <p:nvPr/>
        </p:nvGraphicFramePr>
        <p:xfrm>
          <a:off x="5303838" y="1665288"/>
          <a:ext cx="303212" cy="457200"/>
        </p:xfrm>
        <a:graphic>
          <a:graphicData uri="http://schemas.openxmlformats.org/presentationml/2006/ole">
            <p:oleObj spid="_x0000_s21507" name="Equation" r:id="rId5" imgW="164880" imgH="241200" progId="Equation.DSMT4">
              <p:embed/>
            </p:oleObj>
          </a:graphicData>
        </a:graphic>
      </p:graphicFrame>
      <p:graphicFrame>
        <p:nvGraphicFramePr>
          <p:cNvPr id="21508" name="Object 6"/>
          <p:cNvGraphicFramePr>
            <a:graphicFrameLocks noChangeAspect="1"/>
          </p:cNvGraphicFramePr>
          <p:nvPr/>
        </p:nvGraphicFramePr>
        <p:xfrm>
          <a:off x="1270000" y="2420938"/>
          <a:ext cx="7178675" cy="1381125"/>
        </p:xfrm>
        <a:graphic>
          <a:graphicData uri="http://schemas.openxmlformats.org/presentationml/2006/ole">
            <p:oleObj spid="_x0000_s21508" name="Equation" r:id="rId6" imgW="4241520" imgH="812520" progId="Equation.DSMT4">
              <p:embed/>
            </p:oleObj>
          </a:graphicData>
        </a:graphic>
      </p:graphicFrame>
      <p:graphicFrame>
        <p:nvGraphicFramePr>
          <p:cNvPr id="256007" name="Object 7"/>
          <p:cNvGraphicFramePr>
            <a:graphicFrameLocks noChangeAspect="1"/>
          </p:cNvGraphicFramePr>
          <p:nvPr/>
        </p:nvGraphicFramePr>
        <p:xfrm>
          <a:off x="1619250" y="3743325"/>
          <a:ext cx="5011738" cy="1054100"/>
        </p:xfrm>
        <a:graphic>
          <a:graphicData uri="http://schemas.openxmlformats.org/presentationml/2006/ole">
            <p:oleObj spid="_x0000_s21509" name="Equation" r:id="rId7" imgW="3187440" imgH="672840" progId="Equation.DSMT4">
              <p:embed/>
            </p:oleObj>
          </a:graphicData>
        </a:graphic>
      </p:graphicFrame>
      <p:graphicFrame>
        <p:nvGraphicFramePr>
          <p:cNvPr id="256008" name="Object 8"/>
          <p:cNvGraphicFramePr>
            <a:graphicFrameLocks noChangeAspect="1"/>
          </p:cNvGraphicFramePr>
          <p:nvPr/>
        </p:nvGraphicFramePr>
        <p:xfrm>
          <a:off x="1636713" y="4797425"/>
          <a:ext cx="2071687" cy="1092200"/>
        </p:xfrm>
        <a:graphic>
          <a:graphicData uri="http://schemas.openxmlformats.org/presentationml/2006/ole">
            <p:oleObj spid="_x0000_s21510" name="Equation" r:id="rId8" imgW="1257120" imgH="66024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07"/>
                                        </p:tgtEl>
                                        <p:attrNameLst>
                                          <p:attrName>style.visibility</p:attrName>
                                        </p:attrNameLst>
                                      </p:cBhvr>
                                      <p:to>
                                        <p:strVal val="visible"/>
                                      </p:to>
                                    </p:set>
                                    <p:animEffect transition="in" filter="dissolve">
                                      <p:cBhvr>
                                        <p:cTn id="7" dur="500"/>
                                        <p:tgtEl>
                                          <p:spTgt spid="2560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6008"/>
                                        </p:tgtEl>
                                        <p:attrNameLst>
                                          <p:attrName>style.visibility</p:attrName>
                                        </p:attrNameLst>
                                      </p:cBhvr>
                                      <p:to>
                                        <p:strVal val="visible"/>
                                      </p:to>
                                    </p:set>
                                    <p:animEffect transition="in" filter="dissolve">
                                      <p:cBhvr>
                                        <p:cTn id="12" dur="5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8" name="Rectangle 2"/>
          <p:cNvSpPr>
            <a:spLocks noGrp="1" noChangeArrowheads="1"/>
          </p:cNvSpPr>
          <p:nvPr>
            <p:ph type="title"/>
          </p:nvPr>
        </p:nvSpPr>
        <p:spPr>
          <a:xfrm>
            <a:off x="685800" y="333375"/>
            <a:ext cx="8062913" cy="609600"/>
          </a:xfrm>
        </p:spPr>
        <p:txBody>
          <a:bodyPr/>
          <a:lstStyle/>
          <a:p>
            <a:pPr eaLnBrk="1" hangingPunct="1"/>
            <a:r>
              <a:rPr lang="en-US" altLang="zh-CN" smtClean="0"/>
              <a:t>2.2.4 </a:t>
            </a:r>
            <a:r>
              <a:rPr lang="zh-CN" altLang="en-US" smtClean="0"/>
              <a:t>谐振曲线、相频特性曲线和通频带（续</a:t>
            </a:r>
            <a:r>
              <a:rPr lang="en-US" altLang="zh-CN" smtClean="0"/>
              <a:t>1</a:t>
            </a:r>
            <a:r>
              <a:rPr lang="zh-CN" altLang="en-US" smtClean="0"/>
              <a:t>）</a:t>
            </a:r>
          </a:p>
        </p:txBody>
      </p:sp>
      <p:sp>
        <p:nvSpPr>
          <p:cNvPr id="257027" name="Rectangle 3"/>
          <p:cNvSpPr>
            <a:spLocks noGrp="1" noChangeArrowheads="1"/>
          </p:cNvSpPr>
          <p:nvPr>
            <p:ph type="body" idx="1"/>
          </p:nvPr>
        </p:nvSpPr>
        <p:spPr/>
        <p:txBody>
          <a:bodyPr/>
          <a:lstStyle/>
          <a:p>
            <a:pPr eaLnBrk="1" hangingPunct="1">
              <a:buFont typeface="Wingdings" pitchFamily="2" charset="2"/>
              <a:buNone/>
            </a:pPr>
            <a:r>
              <a:rPr lang="zh-CN" altLang="en-US" smtClean="0"/>
              <a:t>	上式与串联谐振回路类似。则类似有谐振曲线表示式和相频特性曲线表示式</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通频带</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相对通频带   </a:t>
            </a:r>
          </a:p>
        </p:txBody>
      </p:sp>
      <p:graphicFrame>
        <p:nvGraphicFramePr>
          <p:cNvPr id="257028" name="Object 4"/>
          <p:cNvGraphicFramePr>
            <a:graphicFrameLocks noChangeAspect="1"/>
          </p:cNvGraphicFramePr>
          <p:nvPr/>
        </p:nvGraphicFramePr>
        <p:xfrm>
          <a:off x="1476375" y="2133600"/>
          <a:ext cx="6505575" cy="1439863"/>
        </p:xfrm>
        <a:graphic>
          <a:graphicData uri="http://schemas.openxmlformats.org/presentationml/2006/ole">
            <p:oleObj spid="_x0000_s22530" name="Equation" r:id="rId4" imgW="3619440" imgH="799920" progId="Equation.DSMT4">
              <p:embed/>
            </p:oleObj>
          </a:graphicData>
        </a:graphic>
      </p:graphicFrame>
      <p:graphicFrame>
        <p:nvGraphicFramePr>
          <p:cNvPr id="257030" name="Object 6"/>
          <p:cNvGraphicFramePr>
            <a:graphicFrameLocks noChangeAspect="1"/>
          </p:cNvGraphicFramePr>
          <p:nvPr/>
        </p:nvGraphicFramePr>
        <p:xfrm>
          <a:off x="1503363" y="3667125"/>
          <a:ext cx="6021387" cy="914400"/>
        </p:xfrm>
        <a:graphic>
          <a:graphicData uri="http://schemas.openxmlformats.org/presentationml/2006/ole">
            <p:oleObj spid="_x0000_s22531" name="Equation" r:id="rId5" imgW="3314520" imgH="507960" progId="Equation.DSMT4">
              <p:embed/>
            </p:oleObj>
          </a:graphicData>
        </a:graphic>
      </p:graphicFrame>
      <p:graphicFrame>
        <p:nvGraphicFramePr>
          <p:cNvPr id="257032" name="Object 8"/>
          <p:cNvGraphicFramePr>
            <a:graphicFrameLocks noChangeAspect="1"/>
          </p:cNvGraphicFramePr>
          <p:nvPr/>
        </p:nvGraphicFramePr>
        <p:xfrm>
          <a:off x="3205163" y="4724400"/>
          <a:ext cx="1511300" cy="831850"/>
        </p:xfrm>
        <a:graphic>
          <a:graphicData uri="http://schemas.openxmlformats.org/presentationml/2006/ole">
            <p:oleObj spid="_x0000_s22532" name="Equation" r:id="rId6" imgW="850531" imgH="469696" progId="Equation.DSMT4">
              <p:embed/>
            </p:oleObj>
          </a:graphicData>
        </a:graphic>
      </p:graphicFrame>
      <p:graphicFrame>
        <p:nvGraphicFramePr>
          <p:cNvPr id="257034" name="Object 10"/>
          <p:cNvGraphicFramePr>
            <a:graphicFrameLocks noChangeAspect="1"/>
          </p:cNvGraphicFramePr>
          <p:nvPr/>
        </p:nvGraphicFramePr>
        <p:xfrm>
          <a:off x="5219700" y="4797425"/>
          <a:ext cx="1296988" cy="811213"/>
        </p:xfrm>
        <a:graphic>
          <a:graphicData uri="http://schemas.openxmlformats.org/presentationml/2006/ole">
            <p:oleObj spid="_x0000_s22533" name="Equation" r:id="rId7" imgW="749160" imgH="469800" progId="Equation.DSMT4">
              <p:embed/>
            </p:oleObj>
          </a:graphicData>
        </a:graphic>
      </p:graphicFrame>
      <p:graphicFrame>
        <p:nvGraphicFramePr>
          <p:cNvPr id="257035" name="Object 11"/>
          <p:cNvGraphicFramePr>
            <a:graphicFrameLocks noChangeAspect="1"/>
          </p:cNvGraphicFramePr>
          <p:nvPr/>
        </p:nvGraphicFramePr>
        <p:xfrm>
          <a:off x="3203575" y="5589588"/>
          <a:ext cx="1512888" cy="788987"/>
        </p:xfrm>
        <a:graphic>
          <a:graphicData uri="http://schemas.openxmlformats.org/presentationml/2006/ole">
            <p:oleObj spid="_x0000_s22534" name="Equation" r:id="rId8" imgW="876300" imgH="457200" progId="Equation.DSMT4">
              <p:embed/>
            </p:oleObj>
          </a:graphicData>
        </a:graphic>
      </p:graphicFrame>
      <p:graphicFrame>
        <p:nvGraphicFramePr>
          <p:cNvPr id="257037" name="Object 13"/>
          <p:cNvGraphicFramePr>
            <a:graphicFrameLocks noChangeAspect="1"/>
          </p:cNvGraphicFramePr>
          <p:nvPr/>
        </p:nvGraphicFramePr>
        <p:xfrm>
          <a:off x="5219700" y="5661025"/>
          <a:ext cx="1338263" cy="766763"/>
        </p:xfrm>
        <a:graphic>
          <a:graphicData uri="http://schemas.openxmlformats.org/presentationml/2006/ole">
            <p:oleObj spid="_x0000_s22535" name="Equation" r:id="rId9" imgW="774360" imgH="444240" progId="Equation.DSMT4">
              <p:embed/>
            </p:oleObj>
          </a:graphicData>
        </a:graphic>
      </p:graphicFrame>
      <p:graphicFrame>
        <p:nvGraphicFramePr>
          <p:cNvPr id="257038" name="Object 14"/>
          <p:cNvGraphicFramePr>
            <a:graphicFrameLocks noChangeAspect="1"/>
          </p:cNvGraphicFramePr>
          <p:nvPr/>
        </p:nvGraphicFramePr>
        <p:xfrm>
          <a:off x="684213" y="3500438"/>
          <a:ext cx="1008062" cy="319087"/>
        </p:xfrm>
        <a:graphic>
          <a:graphicData uri="http://schemas.openxmlformats.org/presentationml/2006/ole">
            <p:oleObj spid="_x0000_s22536" name="Equation" r:id="rId10" imgW="571004" imgH="177646" progId="Equation.DSMT4">
              <p:embed/>
            </p:oleObj>
          </a:graphicData>
        </a:graphic>
      </p:graphicFrame>
      <p:sp>
        <p:nvSpPr>
          <p:cNvPr id="257040" name="Text Box 16"/>
          <p:cNvSpPr txBox="1">
            <a:spLocks noChangeArrowheads="1"/>
          </p:cNvSpPr>
          <p:nvPr/>
        </p:nvSpPr>
        <p:spPr bwMode="auto">
          <a:xfrm>
            <a:off x="827088" y="2798763"/>
            <a:ext cx="720725" cy="701675"/>
          </a:xfrm>
          <a:prstGeom prst="rect">
            <a:avLst/>
          </a:prstGeom>
          <a:noFill/>
          <a:ln w="38100" algn="ctr">
            <a:noFill/>
            <a:miter lim="800000"/>
            <a:headEnd/>
            <a:tailEnd/>
          </a:ln>
        </p:spPr>
        <p:txBody>
          <a:bodyPr>
            <a:spAutoFit/>
          </a:bodyPr>
          <a:lstStyle/>
          <a:p>
            <a:r>
              <a:rPr lang="zh-CN" altLang="en-US">
                <a:solidFill>
                  <a:schemeClr val="hlink"/>
                </a:solidFill>
                <a:latin typeface="Arial" charset="0"/>
                <a:ea typeface="幼圆" pitchFamily="49" charset="-122"/>
              </a:rPr>
              <a:t>近似条件</a:t>
            </a:r>
            <a:endParaRPr lang="en-US" altLang="zh-CN">
              <a:solidFill>
                <a:schemeClr val="hlink"/>
              </a:solidFill>
              <a:latin typeface="Arial" charset="0"/>
              <a:ea typeface="幼圆" pitchFamily="49" charset="-122"/>
            </a:endParaRPr>
          </a:p>
        </p:txBody>
      </p:sp>
      <p:sp>
        <p:nvSpPr>
          <p:cNvPr id="257041" name="Line 17"/>
          <p:cNvSpPr>
            <a:spLocks noChangeShapeType="1"/>
          </p:cNvSpPr>
          <p:nvPr/>
        </p:nvSpPr>
        <p:spPr bwMode="auto">
          <a:xfrm flipH="1">
            <a:off x="1619250" y="2781300"/>
            <a:ext cx="360363" cy="57626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257042" name="Line 18"/>
          <p:cNvSpPr>
            <a:spLocks noChangeShapeType="1"/>
          </p:cNvSpPr>
          <p:nvPr/>
        </p:nvSpPr>
        <p:spPr bwMode="auto">
          <a:xfrm flipH="1" flipV="1">
            <a:off x="1619250" y="3429000"/>
            <a:ext cx="288925" cy="504825"/>
          </a:xfrm>
          <a:prstGeom prst="line">
            <a:avLst/>
          </a:prstGeom>
          <a:noFill/>
          <a:ln w="38100">
            <a:solidFill>
              <a:schemeClr val="hlink"/>
            </a:solidFill>
            <a:round/>
            <a:headEnd/>
            <a:tailEnd type="triangle" w="med" len="med"/>
          </a:ln>
        </p:spPr>
        <p:txBody>
          <a:bodyPr wrap="none" anchor="ctr"/>
          <a:lstStyle/>
          <a:p>
            <a:endParaRPr lang="zh-CN" altLang="en-US"/>
          </a:p>
        </p:txBody>
      </p:sp>
      <p:grpSp>
        <p:nvGrpSpPr>
          <p:cNvPr id="2" name="Group 24"/>
          <p:cNvGrpSpPr>
            <a:grpSpLocks/>
          </p:cNvGrpSpPr>
          <p:nvPr/>
        </p:nvGrpSpPr>
        <p:grpSpPr bwMode="auto">
          <a:xfrm>
            <a:off x="4284663" y="1503363"/>
            <a:ext cx="4032250" cy="701675"/>
            <a:chOff x="2699" y="947"/>
            <a:chExt cx="2540" cy="442"/>
          </a:xfrm>
        </p:grpSpPr>
        <p:sp>
          <p:nvSpPr>
            <p:cNvPr id="22544" name="Text Box 20"/>
            <p:cNvSpPr txBox="1">
              <a:spLocks noChangeArrowheads="1"/>
            </p:cNvSpPr>
            <p:nvPr/>
          </p:nvSpPr>
          <p:spPr bwMode="auto">
            <a:xfrm>
              <a:off x="2699" y="947"/>
              <a:ext cx="2540" cy="442"/>
            </a:xfrm>
            <a:prstGeom prst="rect">
              <a:avLst/>
            </a:prstGeom>
            <a:noFill/>
            <a:ln w="38100" algn="ctr">
              <a:noFill/>
              <a:miter lim="800000"/>
              <a:headEnd/>
              <a:tailEnd/>
            </a:ln>
          </p:spPr>
          <p:txBody>
            <a:bodyPr>
              <a:spAutoFit/>
            </a:bodyPr>
            <a:lstStyle/>
            <a:p>
              <a:pPr algn="l"/>
              <a:r>
                <a:rPr lang="zh-CN" altLang="en-US">
                  <a:solidFill>
                    <a:schemeClr val="hlink"/>
                  </a:solidFill>
                  <a:latin typeface="Arial" charset="0"/>
                  <a:ea typeface="幼圆" pitchFamily="49" charset="-122"/>
                </a:rPr>
                <a:t>如     很高，则对于谐振点附近频率均满足近似条件。</a:t>
              </a:r>
            </a:p>
          </p:txBody>
        </p:sp>
        <p:graphicFrame>
          <p:nvGraphicFramePr>
            <p:cNvPr id="22537" name="Object 21"/>
            <p:cNvGraphicFramePr>
              <a:graphicFrameLocks noChangeAspect="1"/>
            </p:cNvGraphicFramePr>
            <p:nvPr/>
          </p:nvGraphicFramePr>
          <p:xfrm>
            <a:off x="2937" y="954"/>
            <a:ext cx="227" cy="269"/>
          </p:xfrm>
          <a:graphic>
            <a:graphicData uri="http://schemas.openxmlformats.org/presentationml/2006/ole">
              <p:oleObj spid="_x0000_s22537" name="Equation" r:id="rId11" imgW="203040" imgH="241200" progId="Equation.DSMT4">
                <p:embed/>
              </p:oleObj>
            </a:graphicData>
          </a:graphic>
        </p:graphicFrame>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dissolve">
                                      <p:cBhvr>
                                        <p:cTn id="7" dur="500"/>
                                        <p:tgtEl>
                                          <p:spTgt spid="2570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7030"/>
                                        </p:tgtEl>
                                        <p:attrNameLst>
                                          <p:attrName>style.visibility</p:attrName>
                                        </p:attrNameLst>
                                      </p:cBhvr>
                                      <p:to>
                                        <p:strVal val="visible"/>
                                      </p:to>
                                    </p:set>
                                    <p:animEffect transition="in" filter="dissolve">
                                      <p:cBhvr>
                                        <p:cTn id="12" dur="500"/>
                                        <p:tgtEl>
                                          <p:spTgt spid="257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7042"/>
                                        </p:tgtEl>
                                        <p:attrNameLst>
                                          <p:attrName>style.visibility</p:attrName>
                                        </p:attrNameLst>
                                      </p:cBhvr>
                                      <p:to>
                                        <p:strVal val="visible"/>
                                      </p:to>
                                    </p:set>
                                    <p:animEffect transition="in" filter="fade">
                                      <p:cBhvr>
                                        <p:cTn id="17" dur="1000"/>
                                        <p:tgtEl>
                                          <p:spTgt spid="2570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7041"/>
                                        </p:tgtEl>
                                        <p:attrNameLst>
                                          <p:attrName>style.visibility</p:attrName>
                                        </p:attrNameLst>
                                      </p:cBhvr>
                                      <p:to>
                                        <p:strVal val="visible"/>
                                      </p:to>
                                    </p:set>
                                    <p:animEffect transition="in" filter="fade">
                                      <p:cBhvr>
                                        <p:cTn id="20" dur="1000"/>
                                        <p:tgtEl>
                                          <p:spTgt spid="25704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57040"/>
                                        </p:tgtEl>
                                        <p:attrNameLst>
                                          <p:attrName>style.visibility</p:attrName>
                                        </p:attrNameLst>
                                      </p:cBhvr>
                                      <p:to>
                                        <p:strVal val="visible"/>
                                      </p:to>
                                    </p:set>
                                    <p:animEffect transition="in" filter="fade">
                                      <p:cBhvr>
                                        <p:cTn id="24" dur="1000"/>
                                        <p:tgtEl>
                                          <p:spTgt spid="257040"/>
                                        </p:tgtEl>
                                      </p:cBhvr>
                                    </p:animEffect>
                                  </p:childTnLst>
                                </p:cTn>
                              </p:par>
                              <p:par>
                                <p:cTn id="25" presetID="10" presetClass="entr" presetSubtype="0" fill="hold" nodeType="withEffect">
                                  <p:stCondLst>
                                    <p:cond delay="0"/>
                                  </p:stCondLst>
                                  <p:childTnLst>
                                    <p:set>
                                      <p:cBhvr>
                                        <p:cTn id="26" dur="1" fill="hold">
                                          <p:stCondLst>
                                            <p:cond delay="0"/>
                                          </p:stCondLst>
                                        </p:cTn>
                                        <p:tgtEl>
                                          <p:spTgt spid="257038"/>
                                        </p:tgtEl>
                                        <p:attrNameLst>
                                          <p:attrName>style.visibility</p:attrName>
                                        </p:attrNameLst>
                                      </p:cBhvr>
                                      <p:to>
                                        <p:strVal val="visible"/>
                                      </p:to>
                                    </p:set>
                                    <p:animEffect transition="in" filter="fade">
                                      <p:cBhvr>
                                        <p:cTn id="27" dur="1000"/>
                                        <p:tgtEl>
                                          <p:spTgt spid="257038"/>
                                        </p:tgtEl>
                                      </p:cBhvr>
                                    </p:animEffect>
                                  </p:childTnLst>
                                </p:cTn>
                              </p:par>
                            </p:childTnLst>
                          </p:cTn>
                        </p:par>
                        <p:par>
                          <p:cTn id="28" fill="hold">
                            <p:stCondLst>
                              <p:cond delay="2000"/>
                            </p:stCondLst>
                            <p:childTnLst>
                              <p:par>
                                <p:cTn id="29" presetID="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iterate type="wd">
                                    <p:tmPct val="25000"/>
                                  </p:iterate>
                                  <p:childTnLst>
                                    <p:set>
                                      <p:cBhvr>
                                        <p:cTn id="35" dur="1" fill="hold">
                                          <p:stCondLst>
                                            <p:cond delay="0"/>
                                          </p:stCondLst>
                                        </p:cTn>
                                        <p:tgtEl>
                                          <p:spTgt spid="257027">
                                            <p:txEl>
                                              <p:pRg st="7" end="7"/>
                                            </p:txEl>
                                          </p:spTgt>
                                        </p:tgtEl>
                                        <p:attrNameLst>
                                          <p:attrName>style.visibility</p:attrName>
                                        </p:attrNameLst>
                                      </p:cBhvr>
                                      <p:to>
                                        <p:strVal val="visible"/>
                                      </p:to>
                                    </p:set>
                                    <p:animEffect transition="in" filter="dissolve">
                                      <p:cBhvr>
                                        <p:cTn id="36" dur="500"/>
                                        <p:tgtEl>
                                          <p:spTgt spid="257027">
                                            <p:txEl>
                                              <p:pRg st="7" end="7"/>
                                            </p:txEl>
                                          </p:spTgt>
                                        </p:tgtEl>
                                      </p:cBhvr>
                                    </p:animEffect>
                                  </p:childTnLst>
                                </p:cTn>
                              </p:par>
                            </p:childTnLst>
                          </p:cTn>
                        </p:par>
                        <p:par>
                          <p:cTn id="37" fill="hold">
                            <p:stCondLst>
                              <p:cond delay="625"/>
                            </p:stCondLst>
                            <p:childTnLst>
                              <p:par>
                                <p:cTn id="38" presetID="9" presetClass="entr" presetSubtype="0" fill="hold" nodeType="afterEffect">
                                  <p:stCondLst>
                                    <p:cond delay="0"/>
                                  </p:stCondLst>
                                  <p:childTnLst>
                                    <p:set>
                                      <p:cBhvr>
                                        <p:cTn id="39" dur="1" fill="hold">
                                          <p:stCondLst>
                                            <p:cond delay="0"/>
                                          </p:stCondLst>
                                        </p:cTn>
                                        <p:tgtEl>
                                          <p:spTgt spid="257032"/>
                                        </p:tgtEl>
                                        <p:attrNameLst>
                                          <p:attrName>style.visibility</p:attrName>
                                        </p:attrNameLst>
                                      </p:cBhvr>
                                      <p:to>
                                        <p:strVal val="visible"/>
                                      </p:to>
                                    </p:set>
                                    <p:animEffect transition="in" filter="dissolve">
                                      <p:cBhvr>
                                        <p:cTn id="40" dur="500"/>
                                        <p:tgtEl>
                                          <p:spTgt spid="257032"/>
                                        </p:tgtEl>
                                      </p:cBhvr>
                                    </p:animEffect>
                                  </p:childTnLst>
                                </p:cTn>
                              </p:par>
                              <p:par>
                                <p:cTn id="41" presetID="9" presetClass="entr" presetSubtype="0" fill="hold" nodeType="withEffect">
                                  <p:stCondLst>
                                    <p:cond delay="0"/>
                                  </p:stCondLst>
                                  <p:childTnLst>
                                    <p:set>
                                      <p:cBhvr>
                                        <p:cTn id="42" dur="1" fill="hold">
                                          <p:stCondLst>
                                            <p:cond delay="0"/>
                                          </p:stCondLst>
                                        </p:cTn>
                                        <p:tgtEl>
                                          <p:spTgt spid="257034"/>
                                        </p:tgtEl>
                                        <p:attrNameLst>
                                          <p:attrName>style.visibility</p:attrName>
                                        </p:attrNameLst>
                                      </p:cBhvr>
                                      <p:to>
                                        <p:strVal val="visible"/>
                                      </p:to>
                                    </p:set>
                                    <p:animEffect transition="in" filter="dissolve">
                                      <p:cBhvr>
                                        <p:cTn id="43" dur="500"/>
                                        <p:tgtEl>
                                          <p:spTgt spid="25703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iterate type="wd">
                                    <p:tmPct val="25000"/>
                                  </p:iterate>
                                  <p:childTnLst>
                                    <p:set>
                                      <p:cBhvr>
                                        <p:cTn id="47" dur="1" fill="hold">
                                          <p:stCondLst>
                                            <p:cond delay="0"/>
                                          </p:stCondLst>
                                        </p:cTn>
                                        <p:tgtEl>
                                          <p:spTgt spid="257027">
                                            <p:txEl>
                                              <p:pRg st="9" end="9"/>
                                            </p:txEl>
                                          </p:spTgt>
                                        </p:tgtEl>
                                        <p:attrNameLst>
                                          <p:attrName>style.visibility</p:attrName>
                                        </p:attrNameLst>
                                      </p:cBhvr>
                                      <p:to>
                                        <p:strVal val="visible"/>
                                      </p:to>
                                    </p:set>
                                    <p:animEffect transition="in" filter="dissolve">
                                      <p:cBhvr>
                                        <p:cTn id="48" dur="500"/>
                                        <p:tgtEl>
                                          <p:spTgt spid="257027">
                                            <p:txEl>
                                              <p:pRg st="9" end="9"/>
                                            </p:txEl>
                                          </p:spTgt>
                                        </p:tgtEl>
                                      </p:cBhvr>
                                    </p:animEffect>
                                  </p:childTnLst>
                                </p:cTn>
                              </p:par>
                            </p:childTnLst>
                          </p:cTn>
                        </p:par>
                        <p:par>
                          <p:cTn id="49" fill="hold">
                            <p:stCondLst>
                              <p:cond delay="875"/>
                            </p:stCondLst>
                            <p:childTnLst>
                              <p:par>
                                <p:cTn id="50" presetID="9" presetClass="entr" presetSubtype="0" fill="hold" nodeType="afterEffect">
                                  <p:stCondLst>
                                    <p:cond delay="0"/>
                                  </p:stCondLst>
                                  <p:childTnLst>
                                    <p:set>
                                      <p:cBhvr>
                                        <p:cTn id="51" dur="1" fill="hold">
                                          <p:stCondLst>
                                            <p:cond delay="0"/>
                                          </p:stCondLst>
                                        </p:cTn>
                                        <p:tgtEl>
                                          <p:spTgt spid="257035"/>
                                        </p:tgtEl>
                                        <p:attrNameLst>
                                          <p:attrName>style.visibility</p:attrName>
                                        </p:attrNameLst>
                                      </p:cBhvr>
                                      <p:to>
                                        <p:strVal val="visible"/>
                                      </p:to>
                                    </p:set>
                                    <p:animEffect transition="in" filter="dissolve">
                                      <p:cBhvr>
                                        <p:cTn id="52" dur="500"/>
                                        <p:tgtEl>
                                          <p:spTgt spid="257035"/>
                                        </p:tgtEl>
                                      </p:cBhvr>
                                    </p:animEffect>
                                  </p:childTnLst>
                                </p:cTn>
                              </p:par>
                              <p:par>
                                <p:cTn id="53" presetID="9" presetClass="entr" presetSubtype="0" fill="hold" nodeType="withEffect">
                                  <p:stCondLst>
                                    <p:cond delay="0"/>
                                  </p:stCondLst>
                                  <p:childTnLst>
                                    <p:set>
                                      <p:cBhvr>
                                        <p:cTn id="54" dur="1" fill="hold">
                                          <p:stCondLst>
                                            <p:cond delay="0"/>
                                          </p:stCondLst>
                                        </p:cTn>
                                        <p:tgtEl>
                                          <p:spTgt spid="257037"/>
                                        </p:tgtEl>
                                        <p:attrNameLst>
                                          <p:attrName>style.visibility</p:attrName>
                                        </p:attrNameLst>
                                      </p:cBhvr>
                                      <p:to>
                                        <p:strVal val="visible"/>
                                      </p:to>
                                    </p:set>
                                    <p:animEffect transition="in" filter="dissolve">
                                      <p:cBhvr>
                                        <p:cTn id="55" dur="500"/>
                                        <p:tgtEl>
                                          <p:spTgt spid="257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0" grpId="0"/>
      <p:bldP spid="257041" grpId="0" animBg="1"/>
      <p:bldP spid="2570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Rectangle 2"/>
          <p:cNvSpPr>
            <a:spLocks noGrp="1" noChangeArrowheads="1"/>
          </p:cNvSpPr>
          <p:nvPr>
            <p:ph type="title"/>
          </p:nvPr>
        </p:nvSpPr>
        <p:spPr/>
        <p:txBody>
          <a:bodyPr/>
          <a:lstStyle/>
          <a:p>
            <a:pPr eaLnBrk="1" hangingPunct="1"/>
            <a:r>
              <a:rPr lang="en-US" altLang="zh-CN" smtClean="0"/>
              <a:t>2.2.5 </a:t>
            </a:r>
            <a:r>
              <a:rPr lang="zh-CN" altLang="en-US" smtClean="0"/>
              <a:t>信号源内阻及负载对并联谐振回路的影响</a:t>
            </a:r>
          </a:p>
        </p:txBody>
      </p:sp>
      <p:sp>
        <p:nvSpPr>
          <p:cNvPr id="258051" name="Rectangle 3"/>
          <p:cNvSpPr>
            <a:spLocks noGrp="1" noChangeArrowheads="1"/>
          </p:cNvSpPr>
          <p:nvPr>
            <p:ph type="body" idx="1"/>
          </p:nvPr>
        </p:nvSpPr>
        <p:spPr/>
        <p:txBody>
          <a:bodyPr/>
          <a:lstStyle/>
          <a:p>
            <a:pPr eaLnBrk="1" hangingPunct="1">
              <a:buFont typeface="Wingdings" pitchFamily="2" charset="2"/>
              <a:buNone/>
            </a:pPr>
            <a:r>
              <a:rPr lang="zh-CN" altLang="en-US" smtClean="0"/>
              <a:t>	考虑  信号源内阻    和负载电阻    后串联回路的电路如图所示：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令</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则</a:t>
            </a:r>
          </a:p>
        </p:txBody>
      </p:sp>
      <p:sp>
        <p:nvSpPr>
          <p:cNvPr id="23565" name="Rectangle 5"/>
          <p:cNvSpPr>
            <a:spLocks noChangeArrowheads="1"/>
          </p:cNvSpPr>
          <p:nvPr/>
        </p:nvSpPr>
        <p:spPr bwMode="auto">
          <a:xfrm>
            <a:off x="0" y="29146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554" name="Object 4"/>
          <p:cNvGraphicFramePr>
            <a:graphicFrameLocks noChangeAspect="1"/>
          </p:cNvGraphicFramePr>
          <p:nvPr/>
        </p:nvGraphicFramePr>
        <p:xfrm>
          <a:off x="1835150" y="2060575"/>
          <a:ext cx="5113338" cy="1917700"/>
        </p:xfrm>
        <a:graphic>
          <a:graphicData uri="http://schemas.openxmlformats.org/presentationml/2006/ole">
            <p:oleObj spid="_x0000_s23554" name="Visio" r:id="rId4" imgW="2738628" imgH="1028700" progId="Visio.Drawing.11">
              <p:embed/>
            </p:oleObj>
          </a:graphicData>
        </a:graphic>
      </p:graphicFrame>
      <p:sp>
        <p:nvSpPr>
          <p:cNvPr id="23566" name="Text Box 6"/>
          <p:cNvSpPr txBox="1">
            <a:spLocks noChangeArrowheads="1"/>
          </p:cNvSpPr>
          <p:nvPr/>
        </p:nvSpPr>
        <p:spPr bwMode="auto">
          <a:xfrm>
            <a:off x="2482850" y="4149725"/>
            <a:ext cx="4465638" cy="396875"/>
          </a:xfrm>
          <a:prstGeom prst="rect">
            <a:avLst/>
          </a:prstGeom>
          <a:noFill/>
          <a:ln w="38100" algn="ctr">
            <a:noFill/>
            <a:miter lim="800000"/>
            <a:headEnd/>
            <a:tailEnd/>
          </a:ln>
        </p:spPr>
        <p:txBody>
          <a:bodyPr>
            <a:spAutoFit/>
          </a:bodyPr>
          <a:lstStyle/>
          <a:p>
            <a:r>
              <a:rPr lang="zh-CN" altLang="zh-CN">
                <a:solidFill>
                  <a:srgbClr val="990099"/>
                </a:solidFill>
                <a:latin typeface="幼圆" pitchFamily="49" charset="-122"/>
                <a:ea typeface="幼圆" pitchFamily="49" charset="-122"/>
              </a:rPr>
              <a:t>考虑</a:t>
            </a:r>
            <a:r>
              <a:rPr lang="zh-CN" altLang="en-US">
                <a:solidFill>
                  <a:srgbClr val="990099"/>
                </a:solidFill>
                <a:latin typeface="幼圆" pitchFamily="49" charset="-122"/>
                <a:ea typeface="幼圆" pitchFamily="49" charset="-122"/>
              </a:rPr>
              <a:t>   </a:t>
            </a:r>
            <a:r>
              <a:rPr lang="zh-CN" altLang="zh-CN">
                <a:solidFill>
                  <a:srgbClr val="990099"/>
                </a:solidFill>
                <a:latin typeface="幼圆" pitchFamily="49" charset="-122"/>
                <a:ea typeface="幼圆" pitchFamily="49" charset="-122"/>
              </a:rPr>
              <a:t>和</a:t>
            </a:r>
            <a:r>
              <a:rPr lang="zh-CN" altLang="en-US">
                <a:solidFill>
                  <a:srgbClr val="990099"/>
                </a:solidFill>
                <a:latin typeface="幼圆" pitchFamily="49" charset="-122"/>
                <a:ea typeface="幼圆" pitchFamily="49" charset="-122"/>
              </a:rPr>
              <a:t>   </a:t>
            </a:r>
            <a:r>
              <a:rPr lang="zh-CN" altLang="zh-CN">
                <a:solidFill>
                  <a:srgbClr val="990099"/>
                </a:solidFill>
                <a:latin typeface="幼圆" pitchFamily="49" charset="-122"/>
                <a:ea typeface="幼圆" pitchFamily="49" charset="-122"/>
              </a:rPr>
              <a:t>后的</a:t>
            </a:r>
            <a:r>
              <a:rPr lang="zh-CN" altLang="en-US">
                <a:solidFill>
                  <a:srgbClr val="990099"/>
                </a:solidFill>
                <a:latin typeface="幼圆" pitchFamily="49" charset="-122"/>
                <a:ea typeface="幼圆" pitchFamily="49" charset="-122"/>
              </a:rPr>
              <a:t>并</a:t>
            </a:r>
            <a:r>
              <a:rPr lang="zh-CN" altLang="zh-CN">
                <a:solidFill>
                  <a:srgbClr val="990099"/>
                </a:solidFill>
                <a:latin typeface="幼圆" pitchFamily="49" charset="-122"/>
                <a:ea typeface="幼圆" pitchFamily="49" charset="-122"/>
              </a:rPr>
              <a:t>联谐振回路</a:t>
            </a:r>
            <a:endParaRPr lang="en-US" altLang="zh-CN">
              <a:solidFill>
                <a:srgbClr val="990099"/>
              </a:solidFill>
              <a:latin typeface="幼圆" pitchFamily="49" charset="-122"/>
              <a:ea typeface="幼圆" pitchFamily="49" charset="-122"/>
            </a:endParaRPr>
          </a:p>
        </p:txBody>
      </p:sp>
      <p:graphicFrame>
        <p:nvGraphicFramePr>
          <p:cNvPr id="23555" name="Object 7"/>
          <p:cNvGraphicFramePr>
            <a:graphicFrameLocks noChangeAspect="1"/>
          </p:cNvGraphicFramePr>
          <p:nvPr/>
        </p:nvGraphicFramePr>
        <p:xfrm>
          <a:off x="3492500" y="4183063"/>
          <a:ext cx="360363" cy="431800"/>
        </p:xfrm>
        <a:graphic>
          <a:graphicData uri="http://schemas.openxmlformats.org/presentationml/2006/ole">
            <p:oleObj spid="_x0000_s23555" name="Equation" r:id="rId5" imgW="190500" imgH="228600" progId="Equation.DSMT4">
              <p:embed/>
            </p:oleObj>
          </a:graphicData>
        </a:graphic>
      </p:graphicFrame>
      <p:graphicFrame>
        <p:nvGraphicFramePr>
          <p:cNvPr id="23556" name="Object 8"/>
          <p:cNvGraphicFramePr>
            <a:graphicFrameLocks noChangeAspect="1"/>
          </p:cNvGraphicFramePr>
          <p:nvPr/>
        </p:nvGraphicFramePr>
        <p:xfrm>
          <a:off x="4140200" y="4175125"/>
          <a:ext cx="360363" cy="431800"/>
        </p:xfrm>
        <a:graphic>
          <a:graphicData uri="http://schemas.openxmlformats.org/presentationml/2006/ole">
            <p:oleObj spid="_x0000_s23556" name="Equation" r:id="rId6" imgW="190440" imgH="228600" progId="Equation.DSMT4">
              <p:embed/>
            </p:oleObj>
          </a:graphicData>
        </a:graphic>
      </p:graphicFrame>
      <p:graphicFrame>
        <p:nvGraphicFramePr>
          <p:cNvPr id="23557" name="Object 9"/>
          <p:cNvGraphicFramePr>
            <a:graphicFrameLocks noChangeAspect="1"/>
          </p:cNvGraphicFramePr>
          <p:nvPr/>
        </p:nvGraphicFramePr>
        <p:xfrm>
          <a:off x="3419475" y="1196975"/>
          <a:ext cx="360363" cy="431800"/>
        </p:xfrm>
        <a:graphic>
          <a:graphicData uri="http://schemas.openxmlformats.org/presentationml/2006/ole">
            <p:oleObj spid="_x0000_s23557" name="Equation" r:id="rId7" imgW="190500" imgH="228600" progId="Equation.DSMT4">
              <p:embed/>
            </p:oleObj>
          </a:graphicData>
        </a:graphic>
      </p:graphicFrame>
      <p:graphicFrame>
        <p:nvGraphicFramePr>
          <p:cNvPr id="23558" name="Object 10"/>
          <p:cNvGraphicFramePr>
            <a:graphicFrameLocks noChangeAspect="1"/>
          </p:cNvGraphicFramePr>
          <p:nvPr/>
        </p:nvGraphicFramePr>
        <p:xfrm>
          <a:off x="5219700" y="1196975"/>
          <a:ext cx="360363" cy="431800"/>
        </p:xfrm>
        <a:graphic>
          <a:graphicData uri="http://schemas.openxmlformats.org/presentationml/2006/ole">
            <p:oleObj spid="_x0000_s23558" name="Equation" r:id="rId8" imgW="190440" imgH="228600" progId="Equation.DSMT4">
              <p:embed/>
            </p:oleObj>
          </a:graphicData>
        </a:graphic>
      </p:graphicFrame>
      <p:sp>
        <p:nvSpPr>
          <p:cNvPr id="23567" name="Rectangle 12"/>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8059" name="Object 11"/>
          <p:cNvGraphicFramePr>
            <a:graphicFrameLocks noChangeAspect="1"/>
          </p:cNvGraphicFramePr>
          <p:nvPr/>
        </p:nvGraphicFramePr>
        <p:xfrm>
          <a:off x="1908175" y="4652963"/>
          <a:ext cx="1171575" cy="860425"/>
        </p:xfrm>
        <a:graphic>
          <a:graphicData uri="http://schemas.openxmlformats.org/presentationml/2006/ole">
            <p:oleObj spid="_x0000_s23559" name="Equation" r:id="rId9" imgW="609336" imgH="444307" progId="Equation.DSMT4">
              <p:embed/>
            </p:oleObj>
          </a:graphicData>
        </a:graphic>
      </p:graphicFrame>
      <p:sp>
        <p:nvSpPr>
          <p:cNvPr id="23568" name="Rectangle 14"/>
          <p:cNvSpPr>
            <a:spLocks noChangeArrowheads="1"/>
          </p:cNvSpPr>
          <p:nvPr/>
        </p:nvSpPr>
        <p:spPr bwMode="auto">
          <a:xfrm>
            <a:off x="0" y="32146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8061" name="Object 13"/>
          <p:cNvGraphicFramePr>
            <a:graphicFrameLocks noChangeAspect="1"/>
          </p:cNvGraphicFramePr>
          <p:nvPr/>
        </p:nvGraphicFramePr>
        <p:xfrm>
          <a:off x="3276600" y="4691063"/>
          <a:ext cx="1098550" cy="825500"/>
        </p:xfrm>
        <a:graphic>
          <a:graphicData uri="http://schemas.openxmlformats.org/presentationml/2006/ole">
            <p:oleObj spid="_x0000_s23560" name="Equation" r:id="rId10" imgW="571252" imgH="431613" progId="Equation.DSMT4">
              <p:embed/>
            </p:oleObj>
          </a:graphicData>
        </a:graphic>
      </p:graphicFrame>
      <p:sp>
        <p:nvSpPr>
          <p:cNvPr id="23569" name="Rectangle 16"/>
          <p:cNvSpPr>
            <a:spLocks noChangeArrowheads="1"/>
          </p:cNvSpPr>
          <p:nvPr/>
        </p:nvSpPr>
        <p:spPr bwMode="auto">
          <a:xfrm>
            <a:off x="0" y="32146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8063" name="Object 15"/>
          <p:cNvGraphicFramePr>
            <a:graphicFrameLocks noChangeAspect="1"/>
          </p:cNvGraphicFramePr>
          <p:nvPr/>
        </p:nvGraphicFramePr>
        <p:xfrm>
          <a:off x="4572000" y="4692650"/>
          <a:ext cx="1152525" cy="823913"/>
        </p:xfrm>
        <a:graphic>
          <a:graphicData uri="http://schemas.openxmlformats.org/presentationml/2006/ole">
            <p:oleObj spid="_x0000_s23561" name="Equation" r:id="rId11" imgW="596900" imgH="431800" progId="Equation.DSMT4">
              <p:embed/>
            </p:oleObj>
          </a:graphicData>
        </a:graphic>
      </p:graphicFrame>
      <p:sp>
        <p:nvSpPr>
          <p:cNvPr id="23570" name="Rectangle 18"/>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8065" name="Object 17"/>
          <p:cNvGraphicFramePr>
            <a:graphicFrameLocks noChangeAspect="1"/>
          </p:cNvGraphicFramePr>
          <p:nvPr/>
        </p:nvGraphicFramePr>
        <p:xfrm>
          <a:off x="1979613" y="5378450"/>
          <a:ext cx="4168775" cy="1146175"/>
        </p:xfrm>
        <a:graphic>
          <a:graphicData uri="http://schemas.openxmlformats.org/presentationml/2006/ole">
            <p:oleObj spid="_x0000_s23562" name="Equation" r:id="rId12" imgW="2412720" imgH="660240" progId="Equation.DSMT4">
              <p:embed/>
            </p:oleObj>
          </a:graphicData>
        </a:graphic>
      </p:graphicFrame>
      <p:sp>
        <p:nvSpPr>
          <p:cNvPr id="258067" name="Text Box 19"/>
          <p:cNvSpPr txBox="1">
            <a:spLocks noChangeArrowheads="1"/>
          </p:cNvSpPr>
          <p:nvPr/>
        </p:nvSpPr>
        <p:spPr bwMode="auto">
          <a:xfrm>
            <a:off x="6156325" y="5229225"/>
            <a:ext cx="2592388" cy="1006475"/>
          </a:xfrm>
          <a:prstGeom prst="rect">
            <a:avLst/>
          </a:prstGeom>
          <a:noFill/>
          <a:ln w="38100" algn="ctr">
            <a:noFill/>
            <a:miter lim="800000"/>
            <a:headEnd/>
            <a:tailEnd/>
          </a:ln>
        </p:spPr>
        <p:txBody>
          <a:bodyPr>
            <a:spAutoFit/>
          </a:bodyPr>
          <a:lstStyle/>
          <a:p>
            <a:pPr algn="l"/>
            <a:r>
              <a:rPr lang="zh-CN" altLang="zh-CN">
                <a:solidFill>
                  <a:srgbClr val="990099"/>
                </a:solidFill>
                <a:ea typeface="幼圆" pitchFamily="49" charset="-122"/>
              </a:rPr>
              <a:t>适用于信号源内阻</a:t>
            </a:r>
            <a:r>
              <a:rPr lang="zh-CN" altLang="en-US">
                <a:solidFill>
                  <a:srgbClr val="990099"/>
                </a:solidFill>
                <a:ea typeface="幼圆" pitchFamily="49" charset="-122"/>
              </a:rPr>
              <a:t>高</a:t>
            </a:r>
            <a:r>
              <a:rPr lang="zh-CN" altLang="zh-CN">
                <a:solidFill>
                  <a:srgbClr val="990099"/>
                </a:solidFill>
                <a:ea typeface="幼圆" pitchFamily="49" charset="-122"/>
              </a:rPr>
              <a:t>（恒</a:t>
            </a:r>
            <a:r>
              <a:rPr lang="zh-CN" altLang="en-US">
                <a:solidFill>
                  <a:srgbClr val="990099"/>
                </a:solidFill>
                <a:ea typeface="幼圆" pitchFamily="49" charset="-122"/>
              </a:rPr>
              <a:t>流</a:t>
            </a:r>
            <a:r>
              <a:rPr lang="zh-CN" altLang="zh-CN">
                <a:solidFill>
                  <a:srgbClr val="990099"/>
                </a:solidFill>
                <a:ea typeface="幼圆" pitchFamily="49" charset="-122"/>
              </a:rPr>
              <a:t>源）和负载电阻</a:t>
            </a:r>
            <a:r>
              <a:rPr lang="zh-CN" altLang="en-US">
                <a:solidFill>
                  <a:srgbClr val="990099"/>
                </a:solidFill>
                <a:ea typeface="幼圆" pitchFamily="49" charset="-122"/>
              </a:rPr>
              <a:t>高</a:t>
            </a:r>
            <a:r>
              <a:rPr lang="zh-CN" altLang="zh-CN">
                <a:solidFill>
                  <a:srgbClr val="990099"/>
                </a:solidFill>
                <a:ea typeface="幼圆" pitchFamily="49" charset="-122"/>
              </a:rPr>
              <a:t>的情况</a:t>
            </a:r>
            <a:endParaRPr lang="en-US" altLang="zh-CN">
              <a:solidFill>
                <a:srgbClr val="990099"/>
              </a:solidFill>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8051">
                                            <p:txEl>
                                              <p:pRg st="7" end="7"/>
                                            </p:txEl>
                                          </p:spTgt>
                                        </p:tgtEl>
                                        <p:attrNameLst>
                                          <p:attrName>style.visibility</p:attrName>
                                        </p:attrNameLst>
                                      </p:cBhvr>
                                      <p:to>
                                        <p:strVal val="visible"/>
                                      </p:to>
                                    </p:set>
                                    <p:animEffect transition="in" filter="dissolve">
                                      <p:cBhvr>
                                        <p:cTn id="7" dur="500"/>
                                        <p:tgtEl>
                                          <p:spTgt spid="258051">
                                            <p:txEl>
                                              <p:pRg st="7" end="7"/>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8059"/>
                                        </p:tgtEl>
                                        <p:attrNameLst>
                                          <p:attrName>style.visibility</p:attrName>
                                        </p:attrNameLst>
                                      </p:cBhvr>
                                      <p:to>
                                        <p:strVal val="visible"/>
                                      </p:to>
                                    </p:set>
                                    <p:animEffect transition="in" filter="dissolve">
                                      <p:cBhvr>
                                        <p:cTn id="11" dur="500"/>
                                        <p:tgtEl>
                                          <p:spTgt spid="258059"/>
                                        </p:tgtEl>
                                      </p:cBhvr>
                                    </p:animEffect>
                                  </p:childTnLst>
                                </p:cTn>
                              </p:par>
                              <p:par>
                                <p:cTn id="12" presetID="9" presetClass="entr" presetSubtype="0" fill="hold" nodeType="withEffect">
                                  <p:stCondLst>
                                    <p:cond delay="0"/>
                                  </p:stCondLst>
                                  <p:childTnLst>
                                    <p:set>
                                      <p:cBhvr>
                                        <p:cTn id="13" dur="1" fill="hold">
                                          <p:stCondLst>
                                            <p:cond delay="0"/>
                                          </p:stCondLst>
                                        </p:cTn>
                                        <p:tgtEl>
                                          <p:spTgt spid="258061"/>
                                        </p:tgtEl>
                                        <p:attrNameLst>
                                          <p:attrName>style.visibility</p:attrName>
                                        </p:attrNameLst>
                                      </p:cBhvr>
                                      <p:to>
                                        <p:strVal val="visible"/>
                                      </p:to>
                                    </p:set>
                                    <p:animEffect transition="in" filter="dissolve">
                                      <p:cBhvr>
                                        <p:cTn id="14" dur="500"/>
                                        <p:tgtEl>
                                          <p:spTgt spid="258061"/>
                                        </p:tgtEl>
                                      </p:cBhvr>
                                    </p:animEffect>
                                  </p:childTnLst>
                                </p:cTn>
                              </p:par>
                              <p:par>
                                <p:cTn id="15" presetID="9" presetClass="entr" presetSubtype="0" fill="hold" nodeType="with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8051">
                                            <p:txEl>
                                              <p:pRg st="9" end="9"/>
                                            </p:txEl>
                                          </p:spTgt>
                                        </p:tgtEl>
                                        <p:attrNameLst>
                                          <p:attrName>style.visibility</p:attrName>
                                        </p:attrNameLst>
                                      </p:cBhvr>
                                      <p:to>
                                        <p:strVal val="visible"/>
                                      </p:to>
                                    </p:set>
                                    <p:animEffect transition="in" filter="dissolve">
                                      <p:cBhvr>
                                        <p:cTn id="22" dur="500"/>
                                        <p:tgtEl>
                                          <p:spTgt spid="25805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8065"/>
                                        </p:tgtEl>
                                        <p:attrNameLst>
                                          <p:attrName>style.visibility</p:attrName>
                                        </p:attrNameLst>
                                      </p:cBhvr>
                                      <p:to>
                                        <p:strVal val="visible"/>
                                      </p:to>
                                    </p:set>
                                    <p:animEffect transition="in" filter="dissolve">
                                      <p:cBhvr>
                                        <p:cTn id="27" dur="500"/>
                                        <p:tgtEl>
                                          <p:spTgt spid="25806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25000"/>
                                  </p:iterate>
                                  <p:childTnLst>
                                    <p:set>
                                      <p:cBhvr>
                                        <p:cTn id="31" dur="1" fill="hold">
                                          <p:stCondLst>
                                            <p:cond delay="0"/>
                                          </p:stCondLst>
                                        </p:cTn>
                                        <p:tgtEl>
                                          <p:spTgt spid="258067"/>
                                        </p:tgtEl>
                                        <p:attrNameLst>
                                          <p:attrName>style.visibility</p:attrName>
                                        </p:attrNameLst>
                                      </p:cBhvr>
                                      <p:to>
                                        <p:strVal val="visible"/>
                                      </p:to>
                                    </p:set>
                                    <p:animEffect transition="in" filter="dissolve">
                                      <p:cBhvr>
                                        <p:cTn id="32" dur="500"/>
                                        <p:tgtEl>
                                          <p:spTgt spid="25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t>2.3 </a:t>
            </a:r>
            <a:r>
              <a:rPr lang="zh-CN" altLang="en-US" smtClean="0"/>
              <a:t>谐振回路的阻抗变换</a:t>
            </a:r>
          </a:p>
        </p:txBody>
      </p:sp>
      <p:sp>
        <p:nvSpPr>
          <p:cNvPr id="81923" name="Rectangle 3"/>
          <p:cNvSpPr>
            <a:spLocks noGrp="1" noChangeArrowheads="1"/>
          </p:cNvSpPr>
          <p:nvPr>
            <p:ph type="body" idx="1"/>
          </p:nvPr>
        </p:nvSpPr>
        <p:spPr/>
        <p:txBody>
          <a:bodyPr/>
          <a:lstStyle/>
          <a:p>
            <a:pPr eaLnBrk="1" hangingPunct="1"/>
            <a:r>
              <a:rPr lang="en-US" altLang="zh-CN" smtClean="0"/>
              <a:t>2.3.1 </a:t>
            </a:r>
            <a:r>
              <a:rPr lang="zh-CN" altLang="en-US" smtClean="0"/>
              <a:t>概述</a:t>
            </a:r>
          </a:p>
          <a:p>
            <a:pPr eaLnBrk="1" hangingPunct="1"/>
            <a:r>
              <a:rPr lang="en-US" altLang="zh-CN" smtClean="0"/>
              <a:t>2.3.2 </a:t>
            </a:r>
            <a:r>
              <a:rPr lang="zh-CN" altLang="en-US" smtClean="0"/>
              <a:t>串、并联阻抗的  等  效互换</a:t>
            </a:r>
          </a:p>
          <a:p>
            <a:pPr eaLnBrk="1" hangingPunct="1"/>
            <a:r>
              <a:rPr lang="en-US" altLang="zh-CN" smtClean="0"/>
              <a:t>2.3.3 </a:t>
            </a:r>
            <a:r>
              <a:rPr lang="zh-CN" altLang="en-US" smtClean="0"/>
              <a:t>阻抗变换电路</a:t>
            </a:r>
          </a:p>
          <a:p>
            <a:pPr eaLnBrk="1" hangingPunct="1"/>
            <a:endParaRPr lang="zh-CN" altLang="en-US" smtClean="0"/>
          </a:p>
        </p:txBody>
      </p:sp>
    </p:spTree>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2.3.1 </a:t>
            </a:r>
            <a:r>
              <a:rPr lang="zh-CN" altLang="en-US" smtClean="0"/>
              <a:t>概述</a:t>
            </a:r>
          </a:p>
        </p:txBody>
      </p:sp>
      <p:sp>
        <p:nvSpPr>
          <p:cNvPr id="264195" name="Rectangle 3"/>
          <p:cNvSpPr>
            <a:spLocks noGrp="1" noChangeArrowheads="1"/>
          </p:cNvSpPr>
          <p:nvPr>
            <p:ph type="body" idx="1"/>
          </p:nvPr>
        </p:nvSpPr>
        <p:spPr>
          <a:xfrm>
            <a:off x="684213" y="1196975"/>
            <a:ext cx="8208962" cy="5111750"/>
          </a:xfrm>
        </p:spPr>
        <p:txBody>
          <a:bodyPr/>
          <a:lstStyle/>
          <a:p>
            <a:pPr eaLnBrk="1" hangingPunct="1">
              <a:buFont typeface="Wingdings" pitchFamily="2" charset="2"/>
              <a:buNone/>
            </a:pPr>
            <a:r>
              <a:rPr lang="zh-CN" altLang="en-US" smtClean="0"/>
              <a:t>	串、并联阻抗等效互换可以根据实际分析的方便性选择合适的电路形式。</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阻抗变换电路用于解决信号源和负载与谐振回路之间的阻抗匹配问题，主要包括以下</a:t>
            </a:r>
            <a:r>
              <a:rPr lang="en-US" altLang="zh-CN" smtClean="0"/>
              <a:t>4</a:t>
            </a:r>
            <a:r>
              <a:rPr lang="zh-CN" altLang="en-US" smtClean="0"/>
              <a:t>类：</a:t>
            </a:r>
          </a:p>
          <a:p>
            <a:pPr lvl="1" eaLnBrk="1" hangingPunct="1"/>
            <a:r>
              <a:rPr lang="zh-CN" altLang="en-US" smtClean="0"/>
              <a:t>变压器耦合电路</a:t>
            </a:r>
          </a:p>
          <a:p>
            <a:pPr lvl="1" eaLnBrk="1" hangingPunct="1"/>
            <a:r>
              <a:rPr lang="zh-CN" altLang="en-US" smtClean="0"/>
              <a:t>自耦变压器抽头电路</a:t>
            </a:r>
          </a:p>
          <a:p>
            <a:pPr lvl="1" eaLnBrk="1" hangingPunct="1"/>
            <a:r>
              <a:rPr lang="zh-CN" altLang="en-US" smtClean="0"/>
              <a:t>电感抽头电路</a:t>
            </a:r>
          </a:p>
          <a:p>
            <a:pPr lvl="1" eaLnBrk="1" hangingPunct="1"/>
            <a:r>
              <a:rPr lang="zh-CN" altLang="en-US" smtClean="0"/>
              <a:t>电容抽头电路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64195">
                                            <p:txEl>
                                              <p:pRg st="2" end="2"/>
                                            </p:txEl>
                                          </p:spTgt>
                                        </p:tgtEl>
                                        <p:attrNameLst>
                                          <p:attrName>style.visibility</p:attrName>
                                        </p:attrNameLst>
                                      </p:cBhvr>
                                      <p:to>
                                        <p:strVal val="visible"/>
                                      </p:to>
                                    </p:set>
                                    <p:animEffect transition="in" filter="dissolve">
                                      <p:cBhvr>
                                        <p:cTn id="7" dur="500"/>
                                        <p:tgtEl>
                                          <p:spTgt spid="264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264195">
                                            <p:txEl>
                                              <p:pRg st="3" end="3"/>
                                            </p:txEl>
                                          </p:spTgt>
                                        </p:tgtEl>
                                        <p:attrNameLst>
                                          <p:attrName>style.visibility</p:attrName>
                                        </p:attrNameLst>
                                      </p:cBhvr>
                                      <p:to>
                                        <p:strVal val="visible"/>
                                      </p:to>
                                    </p:set>
                                    <p:animEffect transition="in" filter="dissolve">
                                      <p:cBhvr>
                                        <p:cTn id="12" dur="500"/>
                                        <p:tgtEl>
                                          <p:spTgt spid="2641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iterate type="wd">
                                    <p:tmPct val="25000"/>
                                  </p:iterate>
                                  <p:childTnLst>
                                    <p:set>
                                      <p:cBhvr>
                                        <p:cTn id="16" dur="1" fill="hold">
                                          <p:stCondLst>
                                            <p:cond delay="0"/>
                                          </p:stCondLst>
                                        </p:cTn>
                                        <p:tgtEl>
                                          <p:spTgt spid="264195">
                                            <p:txEl>
                                              <p:pRg st="4" end="4"/>
                                            </p:txEl>
                                          </p:spTgt>
                                        </p:tgtEl>
                                        <p:attrNameLst>
                                          <p:attrName>style.visibility</p:attrName>
                                        </p:attrNameLst>
                                      </p:cBhvr>
                                      <p:to>
                                        <p:strVal val="visible"/>
                                      </p:to>
                                    </p:set>
                                    <p:animEffect transition="in" filter="dissolve">
                                      <p:cBhvr>
                                        <p:cTn id="17" dur="500"/>
                                        <p:tgtEl>
                                          <p:spTgt spid="264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iterate type="wd">
                                    <p:tmPct val="25000"/>
                                  </p:iterate>
                                  <p:childTnLst>
                                    <p:set>
                                      <p:cBhvr>
                                        <p:cTn id="21" dur="1" fill="hold">
                                          <p:stCondLst>
                                            <p:cond delay="0"/>
                                          </p:stCondLst>
                                        </p:cTn>
                                        <p:tgtEl>
                                          <p:spTgt spid="264195">
                                            <p:txEl>
                                              <p:pRg st="5" end="5"/>
                                            </p:txEl>
                                          </p:spTgt>
                                        </p:tgtEl>
                                        <p:attrNameLst>
                                          <p:attrName>style.visibility</p:attrName>
                                        </p:attrNameLst>
                                      </p:cBhvr>
                                      <p:to>
                                        <p:strVal val="visible"/>
                                      </p:to>
                                    </p:set>
                                    <p:animEffect transition="in" filter="dissolve">
                                      <p:cBhvr>
                                        <p:cTn id="22" dur="500"/>
                                        <p:tgtEl>
                                          <p:spTgt spid="2641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iterate type="wd">
                                    <p:tmPct val="25000"/>
                                  </p:iterate>
                                  <p:childTnLst>
                                    <p:set>
                                      <p:cBhvr>
                                        <p:cTn id="26" dur="1" fill="hold">
                                          <p:stCondLst>
                                            <p:cond delay="0"/>
                                          </p:stCondLst>
                                        </p:cTn>
                                        <p:tgtEl>
                                          <p:spTgt spid="264195">
                                            <p:txEl>
                                              <p:pRg st="6" end="6"/>
                                            </p:txEl>
                                          </p:spTgt>
                                        </p:tgtEl>
                                        <p:attrNameLst>
                                          <p:attrName>style.visibility</p:attrName>
                                        </p:attrNameLst>
                                      </p:cBhvr>
                                      <p:to>
                                        <p:strVal val="visible"/>
                                      </p:to>
                                    </p:set>
                                    <p:animEffect transition="in" filter="dissolve">
                                      <p:cBhvr>
                                        <p:cTn id="27" dur="500"/>
                                        <p:tgtEl>
                                          <p:spTgt spid="264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t>2.0 </a:t>
            </a:r>
            <a:r>
              <a:rPr lang="zh-CN" altLang="en-US" smtClean="0"/>
              <a:t>概述</a:t>
            </a:r>
          </a:p>
        </p:txBody>
      </p:sp>
      <p:sp>
        <p:nvSpPr>
          <p:cNvPr id="227331" name="Rectangle 3"/>
          <p:cNvSpPr>
            <a:spLocks noGrp="1" noChangeArrowheads="1"/>
          </p:cNvSpPr>
          <p:nvPr>
            <p:ph type="body" idx="1"/>
          </p:nvPr>
        </p:nvSpPr>
        <p:spPr/>
        <p:txBody>
          <a:bodyPr/>
          <a:lstStyle/>
          <a:p>
            <a:pPr eaLnBrk="1" hangingPunct="1"/>
            <a:r>
              <a:rPr lang="zh-CN" altLang="en-US" smtClean="0">
                <a:solidFill>
                  <a:srgbClr val="006600"/>
                </a:solidFill>
              </a:rPr>
              <a:t>选频</a:t>
            </a:r>
            <a:r>
              <a:rPr lang="zh-CN" altLang="en-US" smtClean="0"/>
              <a:t>的基本概念</a:t>
            </a:r>
          </a:p>
          <a:p>
            <a:pPr eaLnBrk="1" hangingPunct="1"/>
            <a:endParaRPr lang="zh-CN" altLang="en-US" smtClean="0"/>
          </a:p>
          <a:p>
            <a:pPr eaLnBrk="1" hangingPunct="1"/>
            <a:endParaRPr lang="zh-CN" altLang="en-US" smtClean="0"/>
          </a:p>
          <a:p>
            <a:pPr eaLnBrk="1" hangingPunct="1"/>
            <a:r>
              <a:rPr lang="zh-CN" altLang="en-US" smtClean="0"/>
              <a:t>分类</a:t>
            </a:r>
          </a:p>
        </p:txBody>
      </p:sp>
      <p:sp>
        <p:nvSpPr>
          <p:cNvPr id="227332" name="Rectangle 4"/>
          <p:cNvSpPr>
            <a:spLocks noChangeArrowheads="1"/>
          </p:cNvSpPr>
          <p:nvPr/>
        </p:nvSpPr>
        <p:spPr bwMode="auto">
          <a:xfrm>
            <a:off x="1042988" y="1670050"/>
            <a:ext cx="7273925" cy="822325"/>
          </a:xfrm>
          <a:prstGeom prst="rect">
            <a:avLst/>
          </a:prstGeom>
          <a:solidFill>
            <a:schemeClr val="bg2">
              <a:alpha val="50195"/>
            </a:schemeClr>
          </a:solidFill>
          <a:ln w="28575" algn="ctr">
            <a:noFill/>
            <a:miter lim="800000"/>
            <a:headEnd/>
            <a:tailEnd/>
          </a:ln>
        </p:spPr>
        <p:txBody>
          <a:bodyPr anchor="ctr">
            <a:spAutoFit/>
          </a:bodyPr>
          <a:lstStyle/>
          <a:p>
            <a:pPr algn="l" latinLnBrk="1"/>
            <a:r>
              <a:rPr lang="zh-CN" altLang="en-US" sz="2400">
                <a:ea typeface="幼圆" pitchFamily="49" charset="-122"/>
              </a:rPr>
              <a:t>所谓选频就是</a:t>
            </a:r>
            <a:r>
              <a:rPr lang="zh-CN" altLang="en-US" sz="2400">
                <a:solidFill>
                  <a:srgbClr val="006600"/>
                </a:solidFill>
                <a:ea typeface="幼圆" pitchFamily="49" charset="-122"/>
              </a:rPr>
              <a:t>选出需要的频率分量和滤除不需要的频率分量</a:t>
            </a:r>
            <a:r>
              <a:rPr lang="zh-CN" altLang="en-US" sz="2400">
                <a:ea typeface="幼圆" pitchFamily="49" charset="-122"/>
              </a:rPr>
              <a:t>。（滤波）</a:t>
            </a:r>
          </a:p>
        </p:txBody>
      </p:sp>
      <p:sp>
        <p:nvSpPr>
          <p:cNvPr id="227366" name="Text Box 38"/>
          <p:cNvSpPr txBox="1">
            <a:spLocks noChangeArrowheads="1"/>
          </p:cNvSpPr>
          <p:nvPr/>
        </p:nvSpPr>
        <p:spPr bwMode="auto">
          <a:xfrm>
            <a:off x="1330325" y="3429000"/>
            <a:ext cx="796925" cy="822325"/>
          </a:xfrm>
          <a:prstGeom prst="rect">
            <a:avLst/>
          </a:prstGeom>
          <a:noFill/>
          <a:ln w="38100" algn="ctr">
            <a:noFill/>
            <a:miter lim="800000"/>
            <a:headEnd/>
            <a:tailEnd/>
          </a:ln>
        </p:spPr>
        <p:txBody>
          <a:bodyPr wrap="none">
            <a:spAutoFit/>
          </a:bodyPr>
          <a:lstStyle/>
          <a:p>
            <a:r>
              <a:rPr lang="zh-CN" altLang="en-US" sz="2400">
                <a:ea typeface="幼圆" pitchFamily="49" charset="-122"/>
              </a:rPr>
              <a:t>选频</a:t>
            </a:r>
          </a:p>
          <a:p>
            <a:r>
              <a:rPr lang="zh-CN" altLang="en-US" sz="2400">
                <a:ea typeface="幼圆" pitchFamily="49" charset="-122"/>
              </a:rPr>
              <a:t>网络</a:t>
            </a:r>
          </a:p>
        </p:txBody>
      </p:sp>
      <p:sp>
        <p:nvSpPr>
          <p:cNvPr id="227367" name="Text Box 39"/>
          <p:cNvSpPr txBox="1">
            <a:spLocks noChangeArrowheads="1"/>
          </p:cNvSpPr>
          <p:nvPr/>
        </p:nvSpPr>
        <p:spPr bwMode="auto">
          <a:xfrm>
            <a:off x="2268538" y="2781300"/>
            <a:ext cx="2447925" cy="822325"/>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振荡电路</a:t>
            </a:r>
          </a:p>
          <a:p>
            <a:r>
              <a:rPr lang="zh-CN" altLang="en-US" sz="2400">
                <a:latin typeface="幼圆" pitchFamily="49" charset="-122"/>
                <a:ea typeface="幼圆" pitchFamily="49" charset="-122"/>
              </a:rPr>
              <a:t>（由</a:t>
            </a:r>
            <a:r>
              <a:rPr lang="en-US" altLang="zh-CN" sz="2400">
                <a:latin typeface="Arial" charset="0"/>
                <a:ea typeface="幼圆" pitchFamily="49" charset="-122"/>
              </a:rPr>
              <a:t>L</a:t>
            </a:r>
            <a:r>
              <a:rPr lang="zh-CN" altLang="en-US" sz="2400">
                <a:latin typeface="幼圆" pitchFamily="49" charset="-122"/>
                <a:ea typeface="幼圆" pitchFamily="49" charset="-122"/>
              </a:rPr>
              <a:t>、</a:t>
            </a:r>
            <a:r>
              <a:rPr lang="en-US" altLang="zh-CN" sz="2400">
                <a:latin typeface="Arial" charset="0"/>
                <a:ea typeface="幼圆" pitchFamily="49" charset="-122"/>
              </a:rPr>
              <a:t>C</a:t>
            </a:r>
            <a:r>
              <a:rPr lang="zh-CN" altLang="en-US" sz="2400">
                <a:latin typeface="幼圆" pitchFamily="49" charset="-122"/>
                <a:ea typeface="幼圆" pitchFamily="49" charset="-122"/>
              </a:rPr>
              <a:t>组成）</a:t>
            </a:r>
          </a:p>
        </p:txBody>
      </p:sp>
      <p:sp>
        <p:nvSpPr>
          <p:cNvPr id="227368" name="Text Box 40"/>
          <p:cNvSpPr txBox="1">
            <a:spLocks noChangeArrowheads="1"/>
          </p:cNvSpPr>
          <p:nvPr/>
        </p:nvSpPr>
        <p:spPr bwMode="auto">
          <a:xfrm>
            <a:off x="2627313" y="4411663"/>
            <a:ext cx="1728787" cy="457200"/>
          </a:xfrm>
          <a:prstGeom prst="rect">
            <a:avLst/>
          </a:prstGeom>
          <a:noFill/>
          <a:ln w="38100" algn="ctr">
            <a:noFill/>
            <a:miter lim="800000"/>
            <a:headEnd/>
            <a:tailEnd/>
          </a:ln>
        </p:spPr>
        <p:txBody>
          <a:bodyPr>
            <a:spAutoFit/>
          </a:bodyPr>
          <a:lstStyle/>
          <a:p>
            <a:r>
              <a:rPr lang="zh-CN" altLang="en-US" sz="2400">
                <a:ea typeface="幼圆" pitchFamily="49" charset="-122"/>
              </a:rPr>
              <a:t>各种滤波器</a:t>
            </a:r>
          </a:p>
        </p:txBody>
      </p:sp>
      <p:sp>
        <p:nvSpPr>
          <p:cNvPr id="227369" name="AutoShape 41"/>
          <p:cNvSpPr>
            <a:spLocks/>
          </p:cNvSpPr>
          <p:nvPr/>
        </p:nvSpPr>
        <p:spPr bwMode="auto">
          <a:xfrm>
            <a:off x="2195513" y="3213100"/>
            <a:ext cx="215900" cy="1439863"/>
          </a:xfrm>
          <a:prstGeom prst="leftBrace">
            <a:avLst>
              <a:gd name="adj1" fmla="val 55576"/>
              <a:gd name="adj2" fmla="val 50000"/>
            </a:avLst>
          </a:prstGeom>
          <a:noFill/>
          <a:ln w="38100">
            <a:solidFill>
              <a:schemeClr val="tx2"/>
            </a:solidFill>
            <a:round/>
            <a:headEnd/>
            <a:tailEnd/>
          </a:ln>
        </p:spPr>
        <p:txBody>
          <a:bodyPr wrap="none" anchor="ctr"/>
          <a:lstStyle/>
          <a:p>
            <a:endParaRPr lang="zh-CN" altLang="en-US"/>
          </a:p>
        </p:txBody>
      </p:sp>
      <p:sp>
        <p:nvSpPr>
          <p:cNvPr id="227370" name="Text Box 42"/>
          <p:cNvSpPr txBox="1">
            <a:spLocks noChangeArrowheads="1"/>
          </p:cNvSpPr>
          <p:nvPr/>
        </p:nvSpPr>
        <p:spPr bwMode="auto">
          <a:xfrm>
            <a:off x="4941888" y="2684463"/>
            <a:ext cx="1728787" cy="457200"/>
          </a:xfrm>
          <a:prstGeom prst="rect">
            <a:avLst/>
          </a:prstGeom>
          <a:noFill/>
          <a:ln w="38100" algn="ctr">
            <a:noFill/>
            <a:miter lim="800000"/>
            <a:headEnd/>
            <a:tailEnd/>
          </a:ln>
        </p:spPr>
        <p:txBody>
          <a:bodyPr>
            <a:spAutoFit/>
          </a:bodyPr>
          <a:lstStyle/>
          <a:p>
            <a:r>
              <a:rPr lang="zh-CN" altLang="en-US" sz="2400">
                <a:ea typeface="幼圆" pitchFamily="49" charset="-122"/>
              </a:rPr>
              <a:t>单振荡回路</a:t>
            </a:r>
          </a:p>
        </p:txBody>
      </p:sp>
      <p:sp>
        <p:nvSpPr>
          <p:cNvPr id="227371" name="Text Box 43"/>
          <p:cNvSpPr txBox="1">
            <a:spLocks noChangeArrowheads="1"/>
          </p:cNvSpPr>
          <p:nvPr/>
        </p:nvSpPr>
        <p:spPr bwMode="auto">
          <a:xfrm>
            <a:off x="4870450" y="3141663"/>
            <a:ext cx="2149475" cy="457200"/>
          </a:xfrm>
          <a:prstGeom prst="rect">
            <a:avLst/>
          </a:prstGeom>
          <a:noFill/>
          <a:ln w="38100" algn="ctr">
            <a:noFill/>
            <a:miter lim="800000"/>
            <a:headEnd/>
            <a:tailEnd/>
          </a:ln>
        </p:spPr>
        <p:txBody>
          <a:bodyPr>
            <a:spAutoFit/>
          </a:bodyPr>
          <a:lstStyle/>
          <a:p>
            <a:r>
              <a:rPr lang="zh-CN" altLang="en-US" sz="2400">
                <a:ea typeface="幼圆" pitchFamily="49" charset="-122"/>
              </a:rPr>
              <a:t>耦合振荡回路</a:t>
            </a:r>
          </a:p>
        </p:txBody>
      </p:sp>
      <p:sp>
        <p:nvSpPr>
          <p:cNvPr id="227372" name="Text Box 44"/>
          <p:cNvSpPr txBox="1">
            <a:spLocks noChangeArrowheads="1"/>
          </p:cNvSpPr>
          <p:nvPr/>
        </p:nvSpPr>
        <p:spPr bwMode="auto">
          <a:xfrm>
            <a:off x="4859338" y="3789363"/>
            <a:ext cx="2328862" cy="457200"/>
          </a:xfrm>
          <a:prstGeom prst="rect">
            <a:avLst/>
          </a:prstGeom>
          <a:noFill/>
          <a:ln w="38100" algn="ctr">
            <a:noFill/>
            <a:miter lim="800000"/>
            <a:headEnd/>
            <a:tailEnd/>
          </a:ln>
        </p:spPr>
        <p:txBody>
          <a:bodyPr>
            <a:spAutoFit/>
          </a:bodyPr>
          <a:lstStyle/>
          <a:p>
            <a:r>
              <a:rPr lang="en-US" altLang="zh-CN" sz="2400">
                <a:latin typeface="Arial" charset="0"/>
                <a:ea typeface="幼圆" pitchFamily="49" charset="-122"/>
              </a:rPr>
              <a:t>LC</a:t>
            </a:r>
            <a:r>
              <a:rPr lang="zh-CN" altLang="en-US" sz="2400">
                <a:latin typeface="幼圆" pitchFamily="49" charset="-122"/>
                <a:ea typeface="幼圆" pitchFamily="49" charset="-122"/>
              </a:rPr>
              <a:t>集中滤波器</a:t>
            </a:r>
          </a:p>
        </p:txBody>
      </p:sp>
      <p:sp>
        <p:nvSpPr>
          <p:cNvPr id="227373" name="Text Box 45"/>
          <p:cNvSpPr txBox="1">
            <a:spLocks noChangeArrowheads="1"/>
          </p:cNvSpPr>
          <p:nvPr/>
        </p:nvSpPr>
        <p:spPr bwMode="auto">
          <a:xfrm>
            <a:off x="4887913" y="4221163"/>
            <a:ext cx="2420937" cy="457200"/>
          </a:xfrm>
          <a:prstGeom prst="rect">
            <a:avLst/>
          </a:prstGeom>
          <a:noFill/>
          <a:ln w="38100" algn="ctr">
            <a:noFill/>
            <a:miter lim="800000"/>
            <a:headEnd/>
            <a:tailEnd/>
          </a:ln>
        </p:spPr>
        <p:txBody>
          <a:bodyPr>
            <a:spAutoFit/>
          </a:bodyPr>
          <a:lstStyle/>
          <a:p>
            <a:r>
              <a:rPr lang="zh-CN" altLang="en-US" sz="2400">
                <a:ea typeface="幼圆" pitchFamily="49" charset="-122"/>
              </a:rPr>
              <a:t>石英晶体滤波器</a:t>
            </a:r>
          </a:p>
        </p:txBody>
      </p:sp>
      <p:sp>
        <p:nvSpPr>
          <p:cNvPr id="227375" name="Text Box 47"/>
          <p:cNvSpPr txBox="1">
            <a:spLocks noChangeArrowheads="1"/>
          </p:cNvSpPr>
          <p:nvPr/>
        </p:nvSpPr>
        <p:spPr bwMode="auto">
          <a:xfrm>
            <a:off x="4926013" y="4700588"/>
            <a:ext cx="1806575" cy="457200"/>
          </a:xfrm>
          <a:prstGeom prst="rect">
            <a:avLst/>
          </a:prstGeom>
          <a:noFill/>
          <a:ln w="38100" algn="ctr">
            <a:noFill/>
            <a:miter lim="800000"/>
            <a:headEnd/>
            <a:tailEnd/>
          </a:ln>
        </p:spPr>
        <p:txBody>
          <a:bodyPr>
            <a:spAutoFit/>
          </a:bodyPr>
          <a:lstStyle/>
          <a:p>
            <a:r>
              <a:rPr lang="zh-CN" altLang="en-US" sz="2400">
                <a:ea typeface="幼圆" pitchFamily="49" charset="-122"/>
              </a:rPr>
              <a:t>陶瓷滤波器</a:t>
            </a:r>
          </a:p>
        </p:txBody>
      </p:sp>
      <p:sp>
        <p:nvSpPr>
          <p:cNvPr id="227376" name="Text Box 48"/>
          <p:cNvSpPr txBox="1">
            <a:spLocks noChangeArrowheads="1"/>
          </p:cNvSpPr>
          <p:nvPr/>
        </p:nvSpPr>
        <p:spPr bwMode="auto">
          <a:xfrm>
            <a:off x="4859338" y="5203825"/>
            <a:ext cx="2492375" cy="457200"/>
          </a:xfrm>
          <a:prstGeom prst="rect">
            <a:avLst/>
          </a:prstGeom>
          <a:noFill/>
          <a:ln w="38100" algn="ctr">
            <a:noFill/>
            <a:miter lim="800000"/>
            <a:headEnd/>
            <a:tailEnd/>
          </a:ln>
        </p:spPr>
        <p:txBody>
          <a:bodyPr>
            <a:spAutoFit/>
          </a:bodyPr>
          <a:lstStyle/>
          <a:p>
            <a:r>
              <a:rPr lang="zh-CN" altLang="en-US" sz="2400">
                <a:ea typeface="幼圆" pitchFamily="49" charset="-122"/>
              </a:rPr>
              <a:t>声表面波滤波器</a:t>
            </a:r>
          </a:p>
        </p:txBody>
      </p:sp>
      <p:sp>
        <p:nvSpPr>
          <p:cNvPr id="227377" name="AutoShape 49"/>
          <p:cNvSpPr>
            <a:spLocks/>
          </p:cNvSpPr>
          <p:nvPr/>
        </p:nvSpPr>
        <p:spPr bwMode="auto">
          <a:xfrm>
            <a:off x="4643438" y="2852738"/>
            <a:ext cx="215900" cy="649287"/>
          </a:xfrm>
          <a:prstGeom prst="leftBrace">
            <a:avLst>
              <a:gd name="adj1" fmla="val 25061"/>
              <a:gd name="adj2" fmla="val 50000"/>
            </a:avLst>
          </a:prstGeom>
          <a:noFill/>
          <a:ln w="38100">
            <a:solidFill>
              <a:schemeClr val="tx2"/>
            </a:solidFill>
            <a:round/>
            <a:headEnd/>
            <a:tailEnd/>
          </a:ln>
        </p:spPr>
        <p:txBody>
          <a:bodyPr wrap="none" anchor="ctr"/>
          <a:lstStyle/>
          <a:p>
            <a:endParaRPr lang="zh-CN" altLang="en-US"/>
          </a:p>
        </p:txBody>
      </p:sp>
      <p:sp>
        <p:nvSpPr>
          <p:cNvPr id="227378" name="AutoShape 50"/>
          <p:cNvSpPr>
            <a:spLocks/>
          </p:cNvSpPr>
          <p:nvPr/>
        </p:nvSpPr>
        <p:spPr bwMode="auto">
          <a:xfrm>
            <a:off x="4572000" y="4005263"/>
            <a:ext cx="215900" cy="1439862"/>
          </a:xfrm>
          <a:prstGeom prst="leftBrace">
            <a:avLst>
              <a:gd name="adj1" fmla="val 55576"/>
              <a:gd name="adj2" fmla="val 50000"/>
            </a:avLst>
          </a:prstGeom>
          <a:noFill/>
          <a:ln w="38100">
            <a:solidFill>
              <a:schemeClr val="tx2"/>
            </a:solidFill>
            <a:round/>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25000"/>
                                  </p:iterate>
                                  <p:childTnLst>
                                    <p:set>
                                      <p:cBhvr>
                                        <p:cTn id="6" dur="1" fill="hold">
                                          <p:stCondLst>
                                            <p:cond delay="0"/>
                                          </p:stCondLst>
                                        </p:cTn>
                                        <p:tgtEl>
                                          <p:spTgt spid="227332"/>
                                        </p:tgtEl>
                                        <p:attrNameLst>
                                          <p:attrName>style.visibility</p:attrName>
                                        </p:attrNameLst>
                                      </p:cBhvr>
                                      <p:to>
                                        <p:strVal val="visible"/>
                                      </p:to>
                                    </p:set>
                                    <p:animEffect transition="in" filter="dissolve">
                                      <p:cBhvr>
                                        <p:cTn id="7" dur="500"/>
                                        <p:tgtEl>
                                          <p:spTgt spid="2273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7366"/>
                                        </p:tgtEl>
                                        <p:attrNameLst>
                                          <p:attrName>style.visibility</p:attrName>
                                        </p:attrNameLst>
                                      </p:cBhvr>
                                      <p:to>
                                        <p:strVal val="visible"/>
                                      </p:to>
                                    </p:set>
                                    <p:animEffect transition="in" filter="dissolve">
                                      <p:cBhvr>
                                        <p:cTn id="16" dur="500"/>
                                        <p:tgtEl>
                                          <p:spTgt spid="2273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7368"/>
                                        </p:tgtEl>
                                        <p:attrNameLst>
                                          <p:attrName>style.visibility</p:attrName>
                                        </p:attrNameLst>
                                      </p:cBhvr>
                                      <p:to>
                                        <p:strVal val="visible"/>
                                      </p:to>
                                    </p:set>
                                    <p:animEffect transition="in" filter="dissolve">
                                      <p:cBhvr>
                                        <p:cTn id="19" dur="500"/>
                                        <p:tgtEl>
                                          <p:spTgt spid="22736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7369"/>
                                        </p:tgtEl>
                                        <p:attrNameLst>
                                          <p:attrName>style.visibility</p:attrName>
                                        </p:attrNameLst>
                                      </p:cBhvr>
                                      <p:to>
                                        <p:strVal val="visible"/>
                                      </p:to>
                                    </p:set>
                                    <p:animEffect transition="in" filter="dissolve">
                                      <p:cBhvr>
                                        <p:cTn id="22" dur="500"/>
                                        <p:tgtEl>
                                          <p:spTgt spid="22736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7367"/>
                                        </p:tgtEl>
                                        <p:attrNameLst>
                                          <p:attrName>style.visibility</p:attrName>
                                        </p:attrNameLst>
                                      </p:cBhvr>
                                      <p:to>
                                        <p:strVal val="visible"/>
                                      </p:to>
                                    </p:set>
                                    <p:animEffect transition="in" filter="dissolve">
                                      <p:cBhvr>
                                        <p:cTn id="25" dur="500"/>
                                        <p:tgtEl>
                                          <p:spTgt spid="22736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27370"/>
                                        </p:tgtEl>
                                        <p:attrNameLst>
                                          <p:attrName>style.visibility</p:attrName>
                                        </p:attrNameLst>
                                      </p:cBhvr>
                                      <p:to>
                                        <p:strVal val="visible"/>
                                      </p:to>
                                    </p:set>
                                    <p:animEffect transition="in" filter="dissolve">
                                      <p:cBhvr>
                                        <p:cTn id="30" dur="500"/>
                                        <p:tgtEl>
                                          <p:spTgt spid="22737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7371"/>
                                        </p:tgtEl>
                                        <p:attrNameLst>
                                          <p:attrName>style.visibility</p:attrName>
                                        </p:attrNameLst>
                                      </p:cBhvr>
                                      <p:to>
                                        <p:strVal val="visible"/>
                                      </p:to>
                                    </p:set>
                                    <p:animEffect transition="in" filter="dissolve">
                                      <p:cBhvr>
                                        <p:cTn id="33" dur="500"/>
                                        <p:tgtEl>
                                          <p:spTgt spid="22737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7377"/>
                                        </p:tgtEl>
                                        <p:attrNameLst>
                                          <p:attrName>style.visibility</p:attrName>
                                        </p:attrNameLst>
                                      </p:cBhvr>
                                      <p:to>
                                        <p:strVal val="visible"/>
                                      </p:to>
                                    </p:set>
                                    <p:animEffect transition="in" filter="dissolve">
                                      <p:cBhvr>
                                        <p:cTn id="36" dur="500"/>
                                        <p:tgtEl>
                                          <p:spTgt spid="22737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7372"/>
                                        </p:tgtEl>
                                        <p:attrNameLst>
                                          <p:attrName>style.visibility</p:attrName>
                                        </p:attrNameLst>
                                      </p:cBhvr>
                                      <p:to>
                                        <p:strVal val="visible"/>
                                      </p:to>
                                    </p:set>
                                    <p:animEffect transition="in" filter="dissolve">
                                      <p:cBhvr>
                                        <p:cTn id="41" dur="500"/>
                                        <p:tgtEl>
                                          <p:spTgt spid="22737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27373"/>
                                        </p:tgtEl>
                                        <p:attrNameLst>
                                          <p:attrName>style.visibility</p:attrName>
                                        </p:attrNameLst>
                                      </p:cBhvr>
                                      <p:to>
                                        <p:strVal val="visible"/>
                                      </p:to>
                                    </p:set>
                                    <p:animEffect transition="in" filter="dissolve">
                                      <p:cBhvr>
                                        <p:cTn id="44" dur="500"/>
                                        <p:tgtEl>
                                          <p:spTgt spid="22737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27375"/>
                                        </p:tgtEl>
                                        <p:attrNameLst>
                                          <p:attrName>style.visibility</p:attrName>
                                        </p:attrNameLst>
                                      </p:cBhvr>
                                      <p:to>
                                        <p:strVal val="visible"/>
                                      </p:to>
                                    </p:set>
                                    <p:animEffect transition="in" filter="dissolve">
                                      <p:cBhvr>
                                        <p:cTn id="47" dur="500"/>
                                        <p:tgtEl>
                                          <p:spTgt spid="22737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27376"/>
                                        </p:tgtEl>
                                        <p:attrNameLst>
                                          <p:attrName>style.visibility</p:attrName>
                                        </p:attrNameLst>
                                      </p:cBhvr>
                                      <p:to>
                                        <p:strVal val="visible"/>
                                      </p:to>
                                    </p:set>
                                    <p:animEffect transition="in" filter="dissolve">
                                      <p:cBhvr>
                                        <p:cTn id="50" dur="500"/>
                                        <p:tgtEl>
                                          <p:spTgt spid="22737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27378"/>
                                        </p:tgtEl>
                                        <p:attrNameLst>
                                          <p:attrName>style.visibility</p:attrName>
                                        </p:attrNameLst>
                                      </p:cBhvr>
                                      <p:to>
                                        <p:strVal val="visible"/>
                                      </p:to>
                                    </p:set>
                                    <p:animEffect transition="in" filter="dissolve">
                                      <p:cBhvr>
                                        <p:cTn id="53" dur="500"/>
                                        <p:tgtEl>
                                          <p:spTgt spid="227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66" grpId="0"/>
      <p:bldP spid="227367" grpId="0"/>
      <p:bldP spid="227368" grpId="0"/>
      <p:bldP spid="227369" grpId="0" animBg="1"/>
      <p:bldP spid="227370" grpId="0"/>
      <p:bldP spid="227371" grpId="0"/>
      <p:bldP spid="227372" grpId="0"/>
      <p:bldP spid="227373" grpId="0"/>
      <p:bldP spid="227375" grpId="0"/>
      <p:bldP spid="227376" grpId="0"/>
      <p:bldP spid="227377" grpId="0" animBg="1"/>
      <p:bldP spid="22737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2"/>
          <p:cNvSpPr>
            <a:spLocks noGrp="1" noChangeArrowheads="1"/>
          </p:cNvSpPr>
          <p:nvPr>
            <p:ph type="title"/>
          </p:nvPr>
        </p:nvSpPr>
        <p:spPr/>
        <p:txBody>
          <a:bodyPr/>
          <a:lstStyle/>
          <a:p>
            <a:pPr eaLnBrk="1" hangingPunct="1"/>
            <a:r>
              <a:rPr lang="en-US" altLang="zh-CN" smtClean="0"/>
              <a:t>2.3.2 </a:t>
            </a:r>
            <a:r>
              <a:rPr lang="zh-CN" altLang="en-US" smtClean="0"/>
              <a:t>串、并联阻抗的等效互换</a:t>
            </a:r>
          </a:p>
        </p:txBody>
      </p:sp>
      <p:sp>
        <p:nvSpPr>
          <p:cNvPr id="24586" name="Rectangle 3"/>
          <p:cNvSpPr>
            <a:spLocks noGrp="1" noChangeArrowheads="1"/>
          </p:cNvSpPr>
          <p:nvPr>
            <p:ph type="body" idx="1"/>
          </p:nvPr>
        </p:nvSpPr>
        <p:spPr/>
        <p:txBody>
          <a:bodyPr/>
          <a:lstStyle/>
          <a:p>
            <a:pPr eaLnBrk="1" hangingPunct="1">
              <a:buFont typeface="Wingdings" pitchFamily="2" charset="2"/>
              <a:buNone/>
            </a:pPr>
            <a:r>
              <a:rPr lang="zh-CN" altLang="en-US" smtClean="0"/>
              <a:t>	所谓等效就是指电路工作在某一频率时，不管其内部的电路形式如何，从端口看过去其阻抗或者导纳是相等的。</a:t>
            </a:r>
          </a:p>
        </p:txBody>
      </p:sp>
      <p:sp>
        <p:nvSpPr>
          <p:cNvPr id="24587" name="Rectangle 5"/>
          <p:cNvSpPr>
            <a:spLocks noChangeArrowheads="1"/>
          </p:cNvSpPr>
          <p:nvPr/>
        </p:nvSpPr>
        <p:spPr bwMode="auto">
          <a:xfrm>
            <a:off x="0" y="23764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65220" name="Object 4"/>
          <p:cNvGraphicFramePr>
            <a:graphicFrameLocks noChangeAspect="1"/>
          </p:cNvGraphicFramePr>
          <p:nvPr/>
        </p:nvGraphicFramePr>
        <p:xfrm>
          <a:off x="890588" y="2565400"/>
          <a:ext cx="3033712" cy="3455988"/>
        </p:xfrm>
        <a:graphic>
          <a:graphicData uri="http://schemas.openxmlformats.org/presentationml/2006/ole">
            <p:oleObj spid="_x0000_s24578" name="Visio" r:id="rId4" imgW="1847088" imgH="2103120" progId="Visio.Drawing.11">
              <p:embed/>
            </p:oleObj>
          </a:graphicData>
        </a:graphic>
      </p:graphicFrame>
      <p:graphicFrame>
        <p:nvGraphicFramePr>
          <p:cNvPr id="265222" name="Object 6"/>
          <p:cNvGraphicFramePr>
            <a:graphicFrameLocks noChangeAspect="1"/>
          </p:cNvGraphicFramePr>
          <p:nvPr/>
        </p:nvGraphicFramePr>
        <p:xfrm>
          <a:off x="2484438" y="2276475"/>
          <a:ext cx="1874837" cy="457200"/>
        </p:xfrm>
        <a:graphic>
          <a:graphicData uri="http://schemas.openxmlformats.org/presentationml/2006/ole">
            <p:oleObj spid="_x0000_s24579" name="Equation" r:id="rId5" imgW="927000" imgH="228600" progId="Equation.DSMT4">
              <p:embed/>
            </p:oleObj>
          </a:graphicData>
        </a:graphic>
      </p:graphicFrame>
      <p:graphicFrame>
        <p:nvGraphicFramePr>
          <p:cNvPr id="265224" name="Object 8"/>
          <p:cNvGraphicFramePr>
            <a:graphicFrameLocks noChangeAspect="1"/>
          </p:cNvGraphicFramePr>
          <p:nvPr/>
        </p:nvGraphicFramePr>
        <p:xfrm>
          <a:off x="4284663" y="2060575"/>
          <a:ext cx="1463675" cy="863600"/>
        </p:xfrm>
        <a:graphic>
          <a:graphicData uri="http://schemas.openxmlformats.org/presentationml/2006/ole">
            <p:oleObj spid="_x0000_s24580" name="Equation" r:id="rId6" imgW="723600" imgH="431640" progId="Equation.DSMT4">
              <p:embed/>
            </p:oleObj>
          </a:graphicData>
        </a:graphic>
      </p:graphicFrame>
      <p:graphicFrame>
        <p:nvGraphicFramePr>
          <p:cNvPr id="265225" name="Object 9"/>
          <p:cNvGraphicFramePr>
            <a:graphicFrameLocks noChangeAspect="1"/>
          </p:cNvGraphicFramePr>
          <p:nvPr/>
        </p:nvGraphicFramePr>
        <p:xfrm>
          <a:off x="5748338" y="2009775"/>
          <a:ext cx="2927350" cy="914400"/>
        </p:xfrm>
        <a:graphic>
          <a:graphicData uri="http://schemas.openxmlformats.org/presentationml/2006/ole">
            <p:oleObj spid="_x0000_s24581" name="Equation" r:id="rId7" imgW="1447560" imgH="457200" progId="Equation.DSMT4">
              <p:embed/>
            </p:oleObj>
          </a:graphicData>
        </a:graphic>
      </p:graphicFrame>
      <p:graphicFrame>
        <p:nvGraphicFramePr>
          <p:cNvPr id="265226" name="Object 10"/>
          <p:cNvGraphicFramePr>
            <a:graphicFrameLocks noChangeAspect="1"/>
          </p:cNvGraphicFramePr>
          <p:nvPr/>
        </p:nvGraphicFramePr>
        <p:xfrm>
          <a:off x="4643438" y="3357563"/>
          <a:ext cx="2335212" cy="914400"/>
        </p:xfrm>
        <a:graphic>
          <a:graphicData uri="http://schemas.openxmlformats.org/presentationml/2006/ole">
            <p:oleObj spid="_x0000_s24582" name="Equation" r:id="rId8" imgW="1155600" imgH="457200" progId="Equation.DSMT4">
              <p:embed/>
            </p:oleObj>
          </a:graphicData>
        </a:graphic>
      </p:graphicFrame>
      <p:graphicFrame>
        <p:nvGraphicFramePr>
          <p:cNvPr id="265227" name="Object 11"/>
          <p:cNvGraphicFramePr>
            <a:graphicFrameLocks noChangeAspect="1"/>
          </p:cNvGraphicFramePr>
          <p:nvPr/>
        </p:nvGraphicFramePr>
        <p:xfrm>
          <a:off x="4643438" y="4314825"/>
          <a:ext cx="1798637" cy="914400"/>
        </p:xfrm>
        <a:graphic>
          <a:graphicData uri="http://schemas.openxmlformats.org/presentationml/2006/ole">
            <p:oleObj spid="_x0000_s24583" name="Equation" r:id="rId9" imgW="888840" imgH="457200" progId="Equation.DSMT4">
              <p:embed/>
            </p:oleObj>
          </a:graphicData>
        </a:graphic>
      </p:graphicFrame>
      <p:graphicFrame>
        <p:nvGraphicFramePr>
          <p:cNvPr id="265228" name="Object 12"/>
          <p:cNvGraphicFramePr>
            <a:graphicFrameLocks noChangeAspect="1"/>
          </p:cNvGraphicFramePr>
          <p:nvPr/>
        </p:nvGraphicFramePr>
        <p:xfrm>
          <a:off x="4424363" y="5553075"/>
          <a:ext cx="3176587" cy="869950"/>
        </p:xfrm>
        <a:graphic>
          <a:graphicData uri="http://schemas.openxmlformats.org/presentationml/2006/ole">
            <p:oleObj spid="_x0000_s24584" name="Equation" r:id="rId10" imgW="1587240" imgH="431640" progId="Equation.DSMT4">
              <p:embed/>
            </p:oleObj>
          </a:graphicData>
        </a:graphic>
      </p:graphicFrame>
      <p:sp>
        <p:nvSpPr>
          <p:cNvPr id="265230" name="AutoShape 14"/>
          <p:cNvSpPr>
            <a:spLocks/>
          </p:cNvSpPr>
          <p:nvPr/>
        </p:nvSpPr>
        <p:spPr bwMode="auto">
          <a:xfrm>
            <a:off x="4500563" y="3789363"/>
            <a:ext cx="144462" cy="1008062"/>
          </a:xfrm>
          <a:prstGeom prst="leftBrace">
            <a:avLst>
              <a:gd name="adj1" fmla="val 58150"/>
              <a:gd name="adj2" fmla="val 50000"/>
            </a:avLst>
          </a:prstGeom>
          <a:noFill/>
          <a:ln w="38100">
            <a:solidFill>
              <a:schemeClr val="bg1"/>
            </a:solidFill>
            <a:round/>
            <a:headEnd/>
            <a:tailEnd/>
          </a:ln>
        </p:spPr>
        <p:txBody>
          <a:bodyPr wrap="none" anchor="ctr"/>
          <a:lstStyle/>
          <a:p>
            <a:endParaRPr lang="zh-CN" altLang="en-US"/>
          </a:p>
        </p:txBody>
      </p:sp>
      <p:sp>
        <p:nvSpPr>
          <p:cNvPr id="265232" name="Text Box 16"/>
          <p:cNvSpPr txBox="1">
            <a:spLocks noChangeArrowheads="1"/>
          </p:cNvSpPr>
          <p:nvPr/>
        </p:nvSpPr>
        <p:spPr bwMode="auto">
          <a:xfrm>
            <a:off x="755650" y="5984875"/>
            <a:ext cx="3529013"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串并联阻抗的等效互换</a:t>
            </a:r>
            <a:r>
              <a:rPr lang="zh-CN" altLang="en-US" b="0"/>
              <a:t> </a:t>
            </a:r>
            <a:endParaRPr lang="en-US" altLang="zh-CN" b="0"/>
          </a:p>
        </p:txBody>
      </p:sp>
      <p:sp>
        <p:nvSpPr>
          <p:cNvPr id="265235" name="Text Box 19"/>
          <p:cNvSpPr txBox="1">
            <a:spLocks noChangeArrowheads="1"/>
          </p:cNvSpPr>
          <p:nvPr/>
        </p:nvSpPr>
        <p:spPr bwMode="auto">
          <a:xfrm>
            <a:off x="5219700" y="2781300"/>
            <a:ext cx="3529013" cy="7016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并联用串联表示的过程类似（用导纳相等的方法，见书）</a:t>
            </a:r>
            <a:endParaRPr lang="en-US" altLang="zh-CN" b="0"/>
          </a:p>
        </p:txBody>
      </p:sp>
      <p:sp>
        <p:nvSpPr>
          <p:cNvPr id="265236" name="Text Box 20"/>
          <p:cNvSpPr txBox="1">
            <a:spLocks noChangeArrowheads="1"/>
          </p:cNvSpPr>
          <p:nvPr/>
        </p:nvSpPr>
        <p:spPr bwMode="auto">
          <a:xfrm>
            <a:off x="4810125" y="5132388"/>
            <a:ext cx="4298950" cy="457200"/>
          </a:xfrm>
          <a:prstGeom prst="rect">
            <a:avLst/>
          </a:prstGeom>
          <a:noFill/>
          <a:ln w="38100" algn="ctr">
            <a:noFill/>
            <a:miter lim="800000"/>
            <a:headEnd/>
            <a:tailEnd/>
          </a:ln>
        </p:spPr>
        <p:txBody>
          <a:bodyPr wrap="none">
            <a:spAutoFit/>
          </a:bodyPr>
          <a:lstStyle/>
          <a:p>
            <a:r>
              <a:rPr lang="zh-CN" altLang="en-US" sz="2400">
                <a:solidFill>
                  <a:schemeClr val="hlink"/>
                </a:solidFill>
                <a:latin typeface="幼圆" pitchFamily="49" charset="-122"/>
                <a:ea typeface="幼圆" pitchFamily="49" charset="-122"/>
              </a:rPr>
              <a:t>串、并联电路的品质因数相等</a:t>
            </a:r>
            <a:r>
              <a:rPr lang="zh-CN" altLang="en-US" sz="2400">
                <a:latin typeface="幼圆" pitchFamily="49" charset="-122"/>
                <a:ea typeface="幼圆" pitchFamily="49" charset="-122"/>
              </a:rPr>
              <a:t>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fade">
                                      <p:cBhvr>
                                        <p:cTn id="7" dur="1000"/>
                                        <p:tgtEl>
                                          <p:spTgt spid="2652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5232"/>
                                        </p:tgtEl>
                                        <p:attrNameLst>
                                          <p:attrName>style.visibility</p:attrName>
                                        </p:attrNameLst>
                                      </p:cBhvr>
                                      <p:to>
                                        <p:strVal val="visible"/>
                                      </p:to>
                                    </p:set>
                                    <p:animEffect transition="in" filter="fade">
                                      <p:cBhvr>
                                        <p:cTn id="10" dur="1000"/>
                                        <p:tgtEl>
                                          <p:spTgt spid="26523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65222"/>
                                        </p:tgtEl>
                                        <p:attrNameLst>
                                          <p:attrName>style.visibility</p:attrName>
                                        </p:attrNameLst>
                                      </p:cBhvr>
                                      <p:to>
                                        <p:strVal val="visible"/>
                                      </p:to>
                                    </p:set>
                                    <p:animEffect transition="in" filter="dissolve">
                                      <p:cBhvr>
                                        <p:cTn id="15" dur="500"/>
                                        <p:tgtEl>
                                          <p:spTgt spid="2652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5224"/>
                                        </p:tgtEl>
                                        <p:attrNameLst>
                                          <p:attrName>style.visibility</p:attrName>
                                        </p:attrNameLst>
                                      </p:cBhvr>
                                      <p:to>
                                        <p:strVal val="visible"/>
                                      </p:to>
                                    </p:set>
                                    <p:animEffect transition="in" filter="dissolve">
                                      <p:cBhvr>
                                        <p:cTn id="20" dur="500"/>
                                        <p:tgtEl>
                                          <p:spTgt spid="2652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65225"/>
                                        </p:tgtEl>
                                        <p:attrNameLst>
                                          <p:attrName>style.visibility</p:attrName>
                                        </p:attrNameLst>
                                      </p:cBhvr>
                                      <p:to>
                                        <p:strVal val="visible"/>
                                      </p:to>
                                    </p:set>
                                    <p:animEffect transition="in" filter="dissolve">
                                      <p:cBhvr>
                                        <p:cTn id="25" dur="500"/>
                                        <p:tgtEl>
                                          <p:spTgt spid="2652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iterate type="wd">
                                    <p:tmPct val="25000"/>
                                  </p:iterate>
                                  <p:childTnLst>
                                    <p:set>
                                      <p:cBhvr>
                                        <p:cTn id="29" dur="1" fill="hold">
                                          <p:stCondLst>
                                            <p:cond delay="0"/>
                                          </p:stCondLst>
                                        </p:cTn>
                                        <p:tgtEl>
                                          <p:spTgt spid="265235"/>
                                        </p:tgtEl>
                                        <p:attrNameLst>
                                          <p:attrName>style.visibility</p:attrName>
                                        </p:attrNameLst>
                                      </p:cBhvr>
                                      <p:to>
                                        <p:strVal val="visible"/>
                                      </p:to>
                                    </p:set>
                                    <p:animEffect transition="in" filter="dissolve">
                                      <p:cBhvr>
                                        <p:cTn id="30" dur="500"/>
                                        <p:tgtEl>
                                          <p:spTgt spid="2652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65226"/>
                                        </p:tgtEl>
                                        <p:attrNameLst>
                                          <p:attrName>style.visibility</p:attrName>
                                        </p:attrNameLst>
                                      </p:cBhvr>
                                      <p:to>
                                        <p:strVal val="visible"/>
                                      </p:to>
                                    </p:set>
                                    <p:animEffect transition="in" filter="dissolve">
                                      <p:cBhvr>
                                        <p:cTn id="35" dur="500"/>
                                        <p:tgtEl>
                                          <p:spTgt spid="265226"/>
                                        </p:tgtEl>
                                      </p:cBhvr>
                                    </p:animEffect>
                                  </p:childTnLst>
                                </p:cTn>
                              </p:par>
                              <p:par>
                                <p:cTn id="36" presetID="9" presetClass="entr" presetSubtype="0" fill="hold" nodeType="withEffect">
                                  <p:stCondLst>
                                    <p:cond delay="0"/>
                                  </p:stCondLst>
                                  <p:childTnLst>
                                    <p:set>
                                      <p:cBhvr>
                                        <p:cTn id="37" dur="1" fill="hold">
                                          <p:stCondLst>
                                            <p:cond delay="0"/>
                                          </p:stCondLst>
                                        </p:cTn>
                                        <p:tgtEl>
                                          <p:spTgt spid="265227"/>
                                        </p:tgtEl>
                                        <p:attrNameLst>
                                          <p:attrName>style.visibility</p:attrName>
                                        </p:attrNameLst>
                                      </p:cBhvr>
                                      <p:to>
                                        <p:strVal val="visible"/>
                                      </p:to>
                                    </p:set>
                                    <p:animEffect transition="in" filter="dissolve">
                                      <p:cBhvr>
                                        <p:cTn id="38" dur="500"/>
                                        <p:tgtEl>
                                          <p:spTgt spid="26522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65230"/>
                                        </p:tgtEl>
                                        <p:attrNameLst>
                                          <p:attrName>style.visibility</p:attrName>
                                        </p:attrNameLst>
                                      </p:cBhvr>
                                      <p:to>
                                        <p:strVal val="visible"/>
                                      </p:to>
                                    </p:set>
                                    <p:animEffect transition="in" filter="dissolve">
                                      <p:cBhvr>
                                        <p:cTn id="41" dur="500"/>
                                        <p:tgtEl>
                                          <p:spTgt spid="26523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65228"/>
                                        </p:tgtEl>
                                        <p:attrNameLst>
                                          <p:attrName>style.visibility</p:attrName>
                                        </p:attrNameLst>
                                      </p:cBhvr>
                                      <p:to>
                                        <p:strVal val="visible"/>
                                      </p:to>
                                    </p:set>
                                    <p:animEffect transition="in" filter="dissolve">
                                      <p:cBhvr>
                                        <p:cTn id="46" dur="500"/>
                                        <p:tgtEl>
                                          <p:spTgt spid="26522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26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0" grpId="0" animBg="1"/>
      <p:bldP spid="265232" grpId="0"/>
      <p:bldP spid="265235" grpId="0"/>
      <p:bldP spid="2652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zh-CN" smtClean="0"/>
              <a:t>2.3.2 </a:t>
            </a:r>
            <a:r>
              <a:rPr lang="zh-CN" altLang="en-US" smtClean="0"/>
              <a:t>串、并联阻抗的等效互换（续</a:t>
            </a:r>
            <a:r>
              <a:rPr lang="en-US" altLang="zh-CN" smtClean="0"/>
              <a:t>1</a:t>
            </a:r>
            <a:r>
              <a:rPr lang="zh-CN" altLang="en-US" smtClean="0"/>
              <a:t>）</a:t>
            </a:r>
          </a:p>
        </p:txBody>
      </p:sp>
      <p:sp>
        <p:nvSpPr>
          <p:cNvPr id="25609" name="Rectangle 3"/>
          <p:cNvSpPr>
            <a:spLocks noGrp="1" noChangeArrowheads="1"/>
          </p:cNvSpPr>
          <p:nvPr>
            <p:ph type="body" idx="1"/>
          </p:nvPr>
        </p:nvSpPr>
        <p:spPr/>
        <p:txBody>
          <a:bodyPr/>
          <a:lstStyle/>
          <a:p>
            <a:pPr eaLnBrk="1" hangingPunct="1"/>
            <a:r>
              <a:rPr lang="zh-CN" altLang="en-US" smtClean="0"/>
              <a:t>几点结论</a:t>
            </a:r>
          </a:p>
          <a:p>
            <a:pPr lvl="1" eaLnBrk="1" hangingPunct="1"/>
            <a:r>
              <a:rPr lang="zh-CN" altLang="en-US" smtClean="0"/>
              <a:t>小的串联电阻化为大的并联电阻</a:t>
            </a:r>
          </a:p>
          <a:p>
            <a:pPr lvl="1" eaLnBrk="1" hangingPunct="1">
              <a:buFont typeface="Wingdings" pitchFamily="2" charset="2"/>
              <a:buNone/>
            </a:pPr>
            <a:r>
              <a:rPr lang="zh-CN" altLang="en-US" smtClean="0"/>
              <a:t>	在高       的条件下， </a:t>
            </a:r>
          </a:p>
          <a:p>
            <a:pPr lvl="1" eaLnBrk="1" hangingPunct="1"/>
            <a:endParaRPr lang="zh-CN" altLang="en-US" smtClean="0"/>
          </a:p>
          <a:p>
            <a:pPr lvl="1" eaLnBrk="1" hangingPunct="1"/>
            <a:r>
              <a:rPr lang="zh-CN" altLang="en-US" smtClean="0"/>
              <a:t>串联电抗化为同性质的并联电抗</a:t>
            </a:r>
          </a:p>
          <a:p>
            <a:pPr lvl="1" eaLnBrk="1" hangingPunct="1">
              <a:buFont typeface="Wingdings" pitchFamily="2" charset="2"/>
              <a:buNone/>
            </a:pPr>
            <a:r>
              <a:rPr lang="zh-CN" altLang="en-US" smtClean="0"/>
              <a:t>	在高       的条件下，</a:t>
            </a:r>
          </a:p>
          <a:p>
            <a:pPr lvl="1" eaLnBrk="1" hangingPunct="1"/>
            <a:endParaRPr lang="zh-CN" altLang="en-US" smtClean="0"/>
          </a:p>
          <a:p>
            <a:pPr lvl="1" eaLnBrk="1" hangingPunct="1"/>
            <a:endParaRPr lang="zh-CN" altLang="en-US" smtClean="0"/>
          </a:p>
          <a:p>
            <a:pPr lvl="1" eaLnBrk="1" hangingPunct="1"/>
            <a:endParaRPr lang="zh-CN" altLang="en-US" smtClean="0"/>
          </a:p>
        </p:txBody>
      </p:sp>
      <p:graphicFrame>
        <p:nvGraphicFramePr>
          <p:cNvPr id="25602" name="Object 4"/>
          <p:cNvGraphicFramePr>
            <a:graphicFrameLocks noChangeAspect="1"/>
          </p:cNvGraphicFramePr>
          <p:nvPr/>
        </p:nvGraphicFramePr>
        <p:xfrm>
          <a:off x="5219700" y="1557338"/>
          <a:ext cx="3276600" cy="536575"/>
        </p:xfrm>
        <a:graphic>
          <a:graphicData uri="http://schemas.openxmlformats.org/presentationml/2006/ole">
            <p:oleObj spid="_x0000_s25602" name="Equation" r:id="rId4" imgW="1459866" imgH="241195" progId="Equation.DSMT4">
              <p:embed/>
            </p:oleObj>
          </a:graphicData>
        </a:graphic>
      </p:graphicFrame>
      <p:graphicFrame>
        <p:nvGraphicFramePr>
          <p:cNvPr id="25603" name="Object 6"/>
          <p:cNvGraphicFramePr>
            <a:graphicFrameLocks noChangeAspect="1"/>
          </p:cNvGraphicFramePr>
          <p:nvPr/>
        </p:nvGraphicFramePr>
        <p:xfrm>
          <a:off x="2052638" y="1922463"/>
          <a:ext cx="503237" cy="498475"/>
        </p:xfrm>
        <a:graphic>
          <a:graphicData uri="http://schemas.openxmlformats.org/presentationml/2006/ole">
            <p:oleObj spid="_x0000_s25603" name="Equation" r:id="rId5" imgW="241200" imgH="241200" progId="Equation.DSMT4">
              <p:embed/>
            </p:oleObj>
          </a:graphicData>
        </a:graphic>
      </p:graphicFrame>
      <p:graphicFrame>
        <p:nvGraphicFramePr>
          <p:cNvPr id="25604" name="Object 7"/>
          <p:cNvGraphicFramePr>
            <a:graphicFrameLocks noChangeAspect="1"/>
          </p:cNvGraphicFramePr>
          <p:nvPr/>
        </p:nvGraphicFramePr>
        <p:xfrm>
          <a:off x="3708400" y="1965325"/>
          <a:ext cx="2592388" cy="527050"/>
        </p:xfrm>
        <a:graphic>
          <a:graphicData uri="http://schemas.openxmlformats.org/presentationml/2006/ole">
            <p:oleObj spid="_x0000_s25604" name="Equation" r:id="rId6" imgW="1168400" imgH="241300" progId="Equation.DSMT4">
              <p:embed/>
            </p:oleObj>
          </a:graphicData>
        </a:graphic>
      </p:graphicFrame>
      <p:sp>
        <p:nvSpPr>
          <p:cNvPr id="25610" name="Rectangle 10"/>
          <p:cNvSpPr>
            <a:spLocks noChangeArrowheads="1"/>
          </p:cNvSpPr>
          <p:nvPr/>
        </p:nvSpPr>
        <p:spPr bwMode="auto">
          <a:xfrm>
            <a:off x="0" y="318611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5605" name="Object 9"/>
          <p:cNvGraphicFramePr>
            <a:graphicFrameLocks noChangeAspect="1"/>
          </p:cNvGraphicFramePr>
          <p:nvPr/>
        </p:nvGraphicFramePr>
        <p:xfrm>
          <a:off x="5221288" y="2492375"/>
          <a:ext cx="2303462" cy="955675"/>
        </p:xfrm>
        <a:graphic>
          <a:graphicData uri="http://schemas.openxmlformats.org/presentationml/2006/ole">
            <p:oleObj spid="_x0000_s25605" name="Equation" r:id="rId7" imgW="1167893" imgH="482391" progId="Equation.DSMT4">
              <p:embed/>
            </p:oleObj>
          </a:graphicData>
        </a:graphic>
      </p:graphicFrame>
      <p:graphicFrame>
        <p:nvGraphicFramePr>
          <p:cNvPr id="25606" name="Object 11"/>
          <p:cNvGraphicFramePr>
            <a:graphicFrameLocks noChangeAspect="1"/>
          </p:cNvGraphicFramePr>
          <p:nvPr/>
        </p:nvGraphicFramePr>
        <p:xfrm>
          <a:off x="2052638" y="3001963"/>
          <a:ext cx="503237" cy="498475"/>
        </p:xfrm>
        <a:graphic>
          <a:graphicData uri="http://schemas.openxmlformats.org/presentationml/2006/ole">
            <p:oleObj spid="_x0000_s25606" name="Equation" r:id="rId8" imgW="241200" imgH="241200" progId="Equation.DSMT4">
              <p:embed/>
            </p:oleObj>
          </a:graphicData>
        </a:graphic>
      </p:graphicFrame>
      <p:graphicFrame>
        <p:nvGraphicFramePr>
          <p:cNvPr id="25607" name="Object 12"/>
          <p:cNvGraphicFramePr>
            <a:graphicFrameLocks noChangeAspect="1"/>
          </p:cNvGraphicFramePr>
          <p:nvPr/>
        </p:nvGraphicFramePr>
        <p:xfrm>
          <a:off x="3779838" y="3068638"/>
          <a:ext cx="1052512" cy="452437"/>
        </p:xfrm>
        <a:graphic>
          <a:graphicData uri="http://schemas.openxmlformats.org/presentationml/2006/ole">
            <p:oleObj spid="_x0000_s25607" name="Equation" r:id="rId9" imgW="533160" imgH="228600" progId="Equation.DSMT4">
              <p:embed/>
            </p:oleObj>
          </a:graphicData>
        </a:graphic>
      </p:graphicFrame>
    </p:spTree>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Rectangle 2"/>
          <p:cNvSpPr>
            <a:spLocks noGrp="1" noChangeArrowheads="1"/>
          </p:cNvSpPr>
          <p:nvPr>
            <p:ph type="title"/>
          </p:nvPr>
        </p:nvSpPr>
        <p:spPr/>
        <p:txBody>
          <a:bodyPr/>
          <a:lstStyle/>
          <a:p>
            <a:pPr eaLnBrk="1" hangingPunct="1"/>
            <a:r>
              <a:rPr lang="en-US" altLang="zh-CN" smtClean="0"/>
              <a:t>2.3.3 </a:t>
            </a:r>
            <a:r>
              <a:rPr lang="zh-CN" altLang="en-US" smtClean="0"/>
              <a:t>阻抗变换电路</a:t>
            </a:r>
          </a:p>
        </p:txBody>
      </p:sp>
      <p:sp>
        <p:nvSpPr>
          <p:cNvPr id="266243" name="Rectangle 3"/>
          <p:cNvSpPr>
            <a:spLocks noGrp="1" noChangeArrowheads="1"/>
          </p:cNvSpPr>
          <p:nvPr>
            <p:ph type="body" idx="1"/>
          </p:nvPr>
        </p:nvSpPr>
        <p:spPr/>
        <p:txBody>
          <a:bodyPr/>
          <a:lstStyle/>
          <a:p>
            <a:pPr eaLnBrk="1" hangingPunct="1">
              <a:buFont typeface="Wingdings" pitchFamily="2" charset="2"/>
              <a:buNone/>
            </a:pPr>
            <a:r>
              <a:rPr lang="zh-CN" altLang="en-US" smtClean="0"/>
              <a:t>	首先，以负载为例讨论阻抗变换电路。</a:t>
            </a:r>
          </a:p>
          <a:p>
            <a:pPr eaLnBrk="1" hangingPunct="1"/>
            <a:r>
              <a:rPr lang="zh-CN" altLang="en-US" smtClean="0"/>
              <a:t>变压器耦合电路</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Wingdings" pitchFamily="2" charset="2"/>
              <a:buNone/>
            </a:pPr>
            <a:r>
              <a:rPr lang="zh-CN" altLang="en-US" smtClean="0"/>
              <a:t>	</a:t>
            </a:r>
            <a:r>
              <a:rPr lang="en-US" altLang="zh-CN" smtClean="0"/>
              <a:t>(a)</a:t>
            </a:r>
            <a:r>
              <a:rPr lang="zh-CN" altLang="en-US" smtClean="0"/>
              <a:t>图中     上获得的功率与</a:t>
            </a:r>
            <a:r>
              <a:rPr lang="en-US" altLang="zh-CN" smtClean="0"/>
              <a:t>(b)</a:t>
            </a:r>
            <a:r>
              <a:rPr lang="zh-CN" altLang="en-US" smtClean="0"/>
              <a:t>图中     上获得的功率相同即</a:t>
            </a:r>
            <a:endParaRPr lang="en-US" altLang="zh-CN" smtClean="0"/>
          </a:p>
        </p:txBody>
      </p:sp>
      <p:pic>
        <p:nvPicPr>
          <p:cNvPr id="266244" name="Picture 4"/>
          <p:cNvPicPr>
            <a:picLocks noChangeAspect="1" noChangeArrowheads="1"/>
          </p:cNvPicPr>
          <p:nvPr/>
        </p:nvPicPr>
        <p:blipFill>
          <a:blip r:embed="rId4" cstate="print"/>
          <a:srcRect/>
          <a:stretch>
            <a:fillRect/>
          </a:stretch>
        </p:blipFill>
        <p:spPr bwMode="auto">
          <a:xfrm>
            <a:off x="900113" y="2205038"/>
            <a:ext cx="7488237" cy="2738437"/>
          </a:xfrm>
          <a:prstGeom prst="rect">
            <a:avLst/>
          </a:prstGeom>
          <a:noFill/>
          <a:ln w="38100" algn="ctr">
            <a:noFill/>
            <a:miter lim="800000"/>
            <a:headEnd/>
            <a:tailEnd/>
          </a:ln>
        </p:spPr>
      </p:pic>
      <p:sp>
        <p:nvSpPr>
          <p:cNvPr id="26638" name="Rectangle 6"/>
          <p:cNvSpPr>
            <a:spLocks noChangeArrowheads="1"/>
          </p:cNvSpPr>
          <p:nvPr/>
        </p:nvSpPr>
        <p:spPr bwMode="auto">
          <a:xfrm>
            <a:off x="0" y="31956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66245" name="Object 5"/>
          <p:cNvGraphicFramePr>
            <a:graphicFrameLocks noChangeAspect="1"/>
          </p:cNvGraphicFramePr>
          <p:nvPr/>
        </p:nvGraphicFramePr>
        <p:xfrm>
          <a:off x="3492500" y="5516563"/>
          <a:ext cx="2417763" cy="960437"/>
        </p:xfrm>
        <a:graphic>
          <a:graphicData uri="http://schemas.openxmlformats.org/presentationml/2006/ole">
            <p:oleObj spid="_x0000_s26626" name="Equation" r:id="rId5" imgW="1143000" imgH="457200" progId="Equation.DSMT4">
              <p:embed/>
            </p:oleObj>
          </a:graphicData>
        </a:graphic>
      </p:graphicFrame>
      <p:graphicFrame>
        <p:nvGraphicFramePr>
          <p:cNvPr id="266247" name="Object 7"/>
          <p:cNvGraphicFramePr>
            <a:graphicFrameLocks noChangeAspect="1"/>
          </p:cNvGraphicFramePr>
          <p:nvPr/>
        </p:nvGraphicFramePr>
        <p:xfrm>
          <a:off x="2124075" y="5157788"/>
          <a:ext cx="363538" cy="431800"/>
        </p:xfrm>
        <a:graphic>
          <a:graphicData uri="http://schemas.openxmlformats.org/presentationml/2006/ole">
            <p:oleObj spid="_x0000_s26627" name="Equation" r:id="rId6" imgW="190440" imgH="228600" progId="Equation.DSMT4">
              <p:embed/>
            </p:oleObj>
          </a:graphicData>
        </a:graphic>
      </p:graphicFrame>
      <p:graphicFrame>
        <p:nvGraphicFramePr>
          <p:cNvPr id="266248" name="Object 8"/>
          <p:cNvGraphicFramePr>
            <a:graphicFrameLocks noChangeAspect="1"/>
          </p:cNvGraphicFramePr>
          <p:nvPr/>
        </p:nvGraphicFramePr>
        <p:xfrm>
          <a:off x="5721350" y="5146675"/>
          <a:ext cx="363538" cy="455613"/>
        </p:xfrm>
        <a:graphic>
          <a:graphicData uri="http://schemas.openxmlformats.org/presentationml/2006/ole">
            <p:oleObj spid="_x0000_s26628" name="Equation" r:id="rId7" imgW="190440" imgH="241200" progId="Equation.DSMT4">
              <p:embed/>
            </p:oleObj>
          </a:graphicData>
        </a:graphic>
      </p:graphicFrame>
      <p:graphicFrame>
        <p:nvGraphicFramePr>
          <p:cNvPr id="266251" name="Object 11"/>
          <p:cNvGraphicFramePr>
            <a:graphicFrameLocks noChangeAspect="1"/>
          </p:cNvGraphicFramePr>
          <p:nvPr/>
        </p:nvGraphicFramePr>
        <p:xfrm>
          <a:off x="3754438" y="2708275"/>
          <a:ext cx="312737" cy="431800"/>
        </p:xfrm>
        <a:graphic>
          <a:graphicData uri="http://schemas.openxmlformats.org/presentationml/2006/ole">
            <p:oleObj spid="_x0000_s26629" name="Equation" r:id="rId8" imgW="164880" imgH="228600" progId="Equation.DSMT4">
              <p:embed/>
            </p:oleObj>
          </a:graphicData>
        </a:graphic>
      </p:graphicFrame>
      <p:graphicFrame>
        <p:nvGraphicFramePr>
          <p:cNvPr id="266252" name="Object 12"/>
          <p:cNvGraphicFramePr>
            <a:graphicFrameLocks noChangeAspect="1"/>
          </p:cNvGraphicFramePr>
          <p:nvPr/>
        </p:nvGraphicFramePr>
        <p:xfrm>
          <a:off x="7740650" y="2709863"/>
          <a:ext cx="287338" cy="431800"/>
        </p:xfrm>
        <a:graphic>
          <a:graphicData uri="http://schemas.openxmlformats.org/presentationml/2006/ole">
            <p:oleObj spid="_x0000_s26630" name="Equation" r:id="rId9" imgW="152280" imgH="228600" progId="Equation.DSMT4">
              <p:embed/>
            </p:oleObj>
          </a:graphicData>
        </a:graphic>
      </p:graphicFrame>
      <p:graphicFrame>
        <p:nvGraphicFramePr>
          <p:cNvPr id="266253" name="Object 13"/>
          <p:cNvGraphicFramePr>
            <a:graphicFrameLocks noChangeAspect="1"/>
          </p:cNvGraphicFramePr>
          <p:nvPr/>
        </p:nvGraphicFramePr>
        <p:xfrm>
          <a:off x="4140200" y="2708275"/>
          <a:ext cx="265113" cy="263525"/>
        </p:xfrm>
        <a:graphic>
          <a:graphicData uri="http://schemas.openxmlformats.org/presentationml/2006/ole">
            <p:oleObj spid="_x0000_s26631" name="Equation" r:id="rId10" imgW="139680" imgH="139680" progId="Equation.DSMT4">
              <p:embed/>
            </p:oleObj>
          </a:graphicData>
        </a:graphic>
      </p:graphicFrame>
      <p:graphicFrame>
        <p:nvGraphicFramePr>
          <p:cNvPr id="266254" name="Object 14"/>
          <p:cNvGraphicFramePr>
            <a:graphicFrameLocks noChangeAspect="1"/>
          </p:cNvGraphicFramePr>
          <p:nvPr/>
        </p:nvGraphicFramePr>
        <p:xfrm>
          <a:off x="4140200" y="3789363"/>
          <a:ext cx="241300" cy="192087"/>
        </p:xfrm>
        <a:graphic>
          <a:graphicData uri="http://schemas.openxmlformats.org/presentationml/2006/ole">
            <p:oleObj spid="_x0000_s26632" name="Equation" r:id="rId11" imgW="126720" imgH="101520" progId="Equation.DSMT4">
              <p:embed/>
            </p:oleObj>
          </a:graphicData>
        </a:graphic>
      </p:graphicFrame>
      <p:graphicFrame>
        <p:nvGraphicFramePr>
          <p:cNvPr id="266255" name="Object 15"/>
          <p:cNvGraphicFramePr>
            <a:graphicFrameLocks noChangeAspect="1"/>
          </p:cNvGraphicFramePr>
          <p:nvPr/>
        </p:nvGraphicFramePr>
        <p:xfrm>
          <a:off x="7524750" y="2708275"/>
          <a:ext cx="265113" cy="263525"/>
        </p:xfrm>
        <a:graphic>
          <a:graphicData uri="http://schemas.openxmlformats.org/presentationml/2006/ole">
            <p:oleObj spid="_x0000_s26633" name="Equation" r:id="rId12" imgW="139680" imgH="139680" progId="Equation.DSMT4">
              <p:embed/>
            </p:oleObj>
          </a:graphicData>
        </a:graphic>
      </p:graphicFrame>
      <p:graphicFrame>
        <p:nvGraphicFramePr>
          <p:cNvPr id="266256" name="Object 16"/>
          <p:cNvGraphicFramePr>
            <a:graphicFrameLocks noChangeAspect="1"/>
          </p:cNvGraphicFramePr>
          <p:nvPr/>
        </p:nvGraphicFramePr>
        <p:xfrm>
          <a:off x="7524750" y="3789363"/>
          <a:ext cx="241300" cy="192087"/>
        </p:xfrm>
        <a:graphic>
          <a:graphicData uri="http://schemas.openxmlformats.org/presentationml/2006/ole">
            <p:oleObj spid="_x0000_s26634" name="Equation" r:id="rId13" imgW="126720" imgH="101520" progId="Equation.DSMT4">
              <p:embed/>
            </p:oleObj>
          </a:graphicData>
        </a:graphic>
      </p:graphicFrame>
      <p:sp>
        <p:nvSpPr>
          <p:cNvPr id="266257" name="AutoShape 17"/>
          <p:cNvSpPr>
            <a:spLocks noChangeArrowheads="1"/>
          </p:cNvSpPr>
          <p:nvPr/>
        </p:nvSpPr>
        <p:spPr bwMode="auto">
          <a:xfrm>
            <a:off x="4500563" y="3068638"/>
            <a:ext cx="576262"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66243">
                                            <p:txEl>
                                              <p:pRg st="1" end="1"/>
                                            </p:txEl>
                                          </p:spTgt>
                                        </p:tgtEl>
                                        <p:attrNameLst>
                                          <p:attrName>style.visibility</p:attrName>
                                        </p:attrNameLst>
                                      </p:cBhvr>
                                      <p:to>
                                        <p:strVal val="visible"/>
                                      </p:to>
                                    </p:set>
                                    <p:animEffect transition="in" filter="dissolve">
                                      <p:cBhvr>
                                        <p:cTn id="7" dur="500"/>
                                        <p:tgtEl>
                                          <p:spTgt spid="266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fade">
                                      <p:cBhvr>
                                        <p:cTn id="12" dur="1000"/>
                                        <p:tgtEl>
                                          <p:spTgt spid="266244"/>
                                        </p:tgtEl>
                                      </p:cBhvr>
                                    </p:animEffect>
                                  </p:childTnLst>
                                </p:cTn>
                              </p:par>
                              <p:par>
                                <p:cTn id="13" presetID="10" presetClass="entr" presetSubtype="0" fill="hold" nodeType="withEffect">
                                  <p:stCondLst>
                                    <p:cond delay="0"/>
                                  </p:stCondLst>
                                  <p:childTnLst>
                                    <p:set>
                                      <p:cBhvr>
                                        <p:cTn id="14" dur="1" fill="hold">
                                          <p:stCondLst>
                                            <p:cond delay="0"/>
                                          </p:stCondLst>
                                        </p:cTn>
                                        <p:tgtEl>
                                          <p:spTgt spid="266251"/>
                                        </p:tgtEl>
                                        <p:attrNameLst>
                                          <p:attrName>style.visibility</p:attrName>
                                        </p:attrNameLst>
                                      </p:cBhvr>
                                      <p:to>
                                        <p:strVal val="visible"/>
                                      </p:to>
                                    </p:set>
                                    <p:animEffect transition="in" filter="fade">
                                      <p:cBhvr>
                                        <p:cTn id="15" dur="1000"/>
                                        <p:tgtEl>
                                          <p:spTgt spid="266251"/>
                                        </p:tgtEl>
                                      </p:cBhvr>
                                    </p:animEffect>
                                  </p:childTnLst>
                                </p:cTn>
                              </p:par>
                              <p:par>
                                <p:cTn id="16" presetID="10" presetClass="entr" presetSubtype="0" fill="hold" nodeType="withEffect">
                                  <p:stCondLst>
                                    <p:cond delay="0"/>
                                  </p:stCondLst>
                                  <p:childTnLst>
                                    <p:set>
                                      <p:cBhvr>
                                        <p:cTn id="17" dur="1" fill="hold">
                                          <p:stCondLst>
                                            <p:cond delay="0"/>
                                          </p:stCondLst>
                                        </p:cTn>
                                        <p:tgtEl>
                                          <p:spTgt spid="266252"/>
                                        </p:tgtEl>
                                        <p:attrNameLst>
                                          <p:attrName>style.visibility</p:attrName>
                                        </p:attrNameLst>
                                      </p:cBhvr>
                                      <p:to>
                                        <p:strVal val="visible"/>
                                      </p:to>
                                    </p:set>
                                    <p:animEffect transition="in" filter="fade">
                                      <p:cBhvr>
                                        <p:cTn id="18" dur="1000"/>
                                        <p:tgtEl>
                                          <p:spTgt spid="266252"/>
                                        </p:tgtEl>
                                      </p:cBhvr>
                                    </p:animEffect>
                                  </p:childTnLst>
                                </p:cTn>
                              </p:par>
                              <p:par>
                                <p:cTn id="19" presetID="10" presetClass="entr" presetSubtype="0" fill="hold" nodeType="withEffect">
                                  <p:stCondLst>
                                    <p:cond delay="0"/>
                                  </p:stCondLst>
                                  <p:childTnLst>
                                    <p:set>
                                      <p:cBhvr>
                                        <p:cTn id="20" dur="1" fill="hold">
                                          <p:stCondLst>
                                            <p:cond delay="0"/>
                                          </p:stCondLst>
                                        </p:cTn>
                                        <p:tgtEl>
                                          <p:spTgt spid="266253"/>
                                        </p:tgtEl>
                                        <p:attrNameLst>
                                          <p:attrName>style.visibility</p:attrName>
                                        </p:attrNameLst>
                                      </p:cBhvr>
                                      <p:to>
                                        <p:strVal val="visible"/>
                                      </p:to>
                                    </p:set>
                                    <p:animEffect transition="in" filter="fade">
                                      <p:cBhvr>
                                        <p:cTn id="21" dur="1000"/>
                                        <p:tgtEl>
                                          <p:spTgt spid="266253"/>
                                        </p:tgtEl>
                                      </p:cBhvr>
                                    </p:animEffect>
                                  </p:childTnLst>
                                </p:cTn>
                              </p:par>
                              <p:par>
                                <p:cTn id="22" presetID="10" presetClass="entr" presetSubtype="0" fill="hold" nodeType="withEffect">
                                  <p:stCondLst>
                                    <p:cond delay="0"/>
                                  </p:stCondLst>
                                  <p:childTnLst>
                                    <p:set>
                                      <p:cBhvr>
                                        <p:cTn id="23" dur="1" fill="hold">
                                          <p:stCondLst>
                                            <p:cond delay="0"/>
                                          </p:stCondLst>
                                        </p:cTn>
                                        <p:tgtEl>
                                          <p:spTgt spid="266254"/>
                                        </p:tgtEl>
                                        <p:attrNameLst>
                                          <p:attrName>style.visibility</p:attrName>
                                        </p:attrNameLst>
                                      </p:cBhvr>
                                      <p:to>
                                        <p:strVal val="visible"/>
                                      </p:to>
                                    </p:set>
                                    <p:animEffect transition="in" filter="fade">
                                      <p:cBhvr>
                                        <p:cTn id="24" dur="1000"/>
                                        <p:tgtEl>
                                          <p:spTgt spid="266254"/>
                                        </p:tgtEl>
                                      </p:cBhvr>
                                    </p:animEffect>
                                  </p:childTnLst>
                                </p:cTn>
                              </p:par>
                              <p:par>
                                <p:cTn id="25" presetID="10" presetClass="entr" presetSubtype="0" fill="hold" nodeType="withEffect">
                                  <p:stCondLst>
                                    <p:cond delay="0"/>
                                  </p:stCondLst>
                                  <p:childTnLst>
                                    <p:set>
                                      <p:cBhvr>
                                        <p:cTn id="26" dur="1" fill="hold">
                                          <p:stCondLst>
                                            <p:cond delay="0"/>
                                          </p:stCondLst>
                                        </p:cTn>
                                        <p:tgtEl>
                                          <p:spTgt spid="266255"/>
                                        </p:tgtEl>
                                        <p:attrNameLst>
                                          <p:attrName>style.visibility</p:attrName>
                                        </p:attrNameLst>
                                      </p:cBhvr>
                                      <p:to>
                                        <p:strVal val="visible"/>
                                      </p:to>
                                    </p:set>
                                    <p:animEffect transition="in" filter="fade">
                                      <p:cBhvr>
                                        <p:cTn id="27" dur="1000"/>
                                        <p:tgtEl>
                                          <p:spTgt spid="266255"/>
                                        </p:tgtEl>
                                      </p:cBhvr>
                                    </p:animEffect>
                                  </p:childTnLst>
                                </p:cTn>
                              </p:par>
                              <p:par>
                                <p:cTn id="28" presetID="10" presetClass="entr" presetSubtype="0" fill="hold" nodeType="withEffect">
                                  <p:stCondLst>
                                    <p:cond delay="0"/>
                                  </p:stCondLst>
                                  <p:childTnLst>
                                    <p:set>
                                      <p:cBhvr>
                                        <p:cTn id="29" dur="1" fill="hold">
                                          <p:stCondLst>
                                            <p:cond delay="0"/>
                                          </p:stCondLst>
                                        </p:cTn>
                                        <p:tgtEl>
                                          <p:spTgt spid="266256"/>
                                        </p:tgtEl>
                                        <p:attrNameLst>
                                          <p:attrName>style.visibility</p:attrName>
                                        </p:attrNameLst>
                                      </p:cBhvr>
                                      <p:to>
                                        <p:strVal val="visible"/>
                                      </p:to>
                                    </p:set>
                                    <p:animEffect transition="in" filter="fade">
                                      <p:cBhvr>
                                        <p:cTn id="30" dur="1000"/>
                                        <p:tgtEl>
                                          <p:spTgt spid="2662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57"/>
                                        </p:tgtEl>
                                        <p:attrNameLst>
                                          <p:attrName>style.visibility</p:attrName>
                                        </p:attrNameLst>
                                      </p:cBhvr>
                                      <p:to>
                                        <p:strVal val="visible"/>
                                      </p:to>
                                    </p:set>
                                    <p:animEffect transition="in" filter="fade">
                                      <p:cBhvr>
                                        <p:cTn id="33" dur="1000"/>
                                        <p:tgtEl>
                                          <p:spTgt spid="26625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iterate type="wd">
                                    <p:tmPct val="25000"/>
                                  </p:iterate>
                                  <p:childTnLst>
                                    <p:set>
                                      <p:cBhvr>
                                        <p:cTn id="37" dur="1" fill="hold">
                                          <p:stCondLst>
                                            <p:cond delay="0"/>
                                          </p:stCondLst>
                                        </p:cTn>
                                        <p:tgtEl>
                                          <p:spTgt spid="266243">
                                            <p:txEl>
                                              <p:pRg st="9" end="9"/>
                                            </p:txEl>
                                          </p:spTgt>
                                        </p:tgtEl>
                                        <p:attrNameLst>
                                          <p:attrName>style.visibility</p:attrName>
                                        </p:attrNameLst>
                                      </p:cBhvr>
                                      <p:to>
                                        <p:strVal val="visible"/>
                                      </p:to>
                                    </p:set>
                                    <p:animEffect transition="in" filter="dissolve">
                                      <p:cBhvr>
                                        <p:cTn id="38" dur="500"/>
                                        <p:tgtEl>
                                          <p:spTgt spid="266243">
                                            <p:txEl>
                                              <p:pRg st="9" end="9"/>
                                            </p:txEl>
                                          </p:spTgt>
                                        </p:tgtEl>
                                      </p:cBhvr>
                                    </p:animEffect>
                                  </p:childTnLst>
                                </p:cTn>
                              </p:par>
                              <p:par>
                                <p:cTn id="39" presetID="9" presetClass="entr" presetSubtype="0" fill="hold" nodeType="withEffect">
                                  <p:stCondLst>
                                    <p:cond delay="500"/>
                                  </p:stCondLst>
                                  <p:childTnLst>
                                    <p:set>
                                      <p:cBhvr>
                                        <p:cTn id="40" dur="1" fill="hold">
                                          <p:stCondLst>
                                            <p:cond delay="0"/>
                                          </p:stCondLst>
                                        </p:cTn>
                                        <p:tgtEl>
                                          <p:spTgt spid="266247"/>
                                        </p:tgtEl>
                                        <p:attrNameLst>
                                          <p:attrName>style.visibility</p:attrName>
                                        </p:attrNameLst>
                                      </p:cBhvr>
                                      <p:to>
                                        <p:strVal val="visible"/>
                                      </p:to>
                                    </p:set>
                                    <p:animEffect transition="in" filter="dissolve">
                                      <p:cBhvr>
                                        <p:cTn id="41" dur="500"/>
                                        <p:tgtEl>
                                          <p:spTgt spid="266247"/>
                                        </p:tgtEl>
                                      </p:cBhvr>
                                    </p:animEffect>
                                  </p:childTnLst>
                                </p:cTn>
                              </p:par>
                              <p:par>
                                <p:cTn id="42" presetID="9" presetClass="entr" presetSubtype="0" fill="hold" nodeType="withEffect">
                                  <p:stCondLst>
                                    <p:cond delay="2000"/>
                                  </p:stCondLst>
                                  <p:childTnLst>
                                    <p:set>
                                      <p:cBhvr>
                                        <p:cTn id="43" dur="1" fill="hold">
                                          <p:stCondLst>
                                            <p:cond delay="0"/>
                                          </p:stCondLst>
                                        </p:cTn>
                                        <p:tgtEl>
                                          <p:spTgt spid="266248"/>
                                        </p:tgtEl>
                                        <p:attrNameLst>
                                          <p:attrName>style.visibility</p:attrName>
                                        </p:attrNameLst>
                                      </p:cBhvr>
                                      <p:to>
                                        <p:strVal val="visible"/>
                                      </p:to>
                                    </p:set>
                                    <p:animEffect transition="in" filter="dissolve">
                                      <p:cBhvr>
                                        <p:cTn id="44" dur="500"/>
                                        <p:tgtEl>
                                          <p:spTgt spid="26624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66245"/>
                                        </p:tgtEl>
                                        <p:attrNameLst>
                                          <p:attrName>style.visibility</p:attrName>
                                        </p:attrNameLst>
                                      </p:cBhvr>
                                      <p:to>
                                        <p:strVal val="visible"/>
                                      </p:to>
                                    </p:set>
                                    <p:animEffect transition="in" filter="dissolve">
                                      <p:cBhvr>
                                        <p:cTn id="49" dur="5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1</a:t>
            </a:r>
            <a:r>
              <a:rPr lang="zh-CN" altLang="en-US" smtClean="0"/>
              <a:t>）</a:t>
            </a:r>
          </a:p>
        </p:txBody>
      </p:sp>
      <p:sp>
        <p:nvSpPr>
          <p:cNvPr id="275459" name="Rectangle 3"/>
          <p:cNvSpPr>
            <a:spLocks noGrp="1" noChangeArrowheads="1"/>
          </p:cNvSpPr>
          <p:nvPr>
            <p:ph type="body" idx="1"/>
          </p:nvPr>
        </p:nvSpPr>
        <p:spPr/>
        <p:txBody>
          <a:bodyPr/>
          <a:lstStyle/>
          <a:p>
            <a:pPr eaLnBrk="1" hangingPunct="1">
              <a:buFont typeface="Wingdings" pitchFamily="2" charset="2"/>
              <a:buNone/>
            </a:pPr>
            <a:r>
              <a:rPr lang="zh-CN" altLang="en-US" smtClean="0"/>
              <a:t>	则有</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其中</a:t>
            </a:r>
          </a:p>
        </p:txBody>
      </p:sp>
      <p:graphicFrame>
        <p:nvGraphicFramePr>
          <p:cNvPr id="27650" name="Object 4"/>
          <p:cNvGraphicFramePr>
            <a:graphicFrameLocks noChangeAspect="1"/>
          </p:cNvGraphicFramePr>
          <p:nvPr/>
        </p:nvGraphicFramePr>
        <p:xfrm>
          <a:off x="2370138" y="1196975"/>
          <a:ext cx="4217987" cy="1066800"/>
        </p:xfrm>
        <a:graphic>
          <a:graphicData uri="http://schemas.openxmlformats.org/presentationml/2006/ole">
            <p:oleObj spid="_x0000_s27650" name="Equation" r:id="rId4" imgW="1993680" imgH="507960" progId="Equation.DSMT4">
              <p:embed/>
            </p:oleObj>
          </a:graphicData>
        </a:graphic>
      </p:graphicFrame>
      <p:graphicFrame>
        <p:nvGraphicFramePr>
          <p:cNvPr id="275461" name="Object 5"/>
          <p:cNvGraphicFramePr>
            <a:graphicFrameLocks noChangeAspect="1"/>
          </p:cNvGraphicFramePr>
          <p:nvPr/>
        </p:nvGraphicFramePr>
        <p:xfrm>
          <a:off x="3649663" y="2420938"/>
          <a:ext cx="2146300" cy="906462"/>
        </p:xfrm>
        <a:graphic>
          <a:graphicData uri="http://schemas.openxmlformats.org/presentationml/2006/ole">
            <p:oleObj spid="_x0000_s27651" name="Equation" r:id="rId5" imgW="1015920" imgH="431640" progId="Equation.DSMT4">
              <p:embed/>
            </p:oleObj>
          </a:graphicData>
        </a:graphic>
      </p:graphicFrame>
      <p:sp>
        <p:nvSpPr>
          <p:cNvPr id="275462" name="Text Box 6"/>
          <p:cNvSpPr txBox="1">
            <a:spLocks noChangeArrowheads="1"/>
          </p:cNvSpPr>
          <p:nvPr/>
        </p:nvSpPr>
        <p:spPr bwMode="auto">
          <a:xfrm>
            <a:off x="2195513" y="2636838"/>
            <a:ext cx="1439862" cy="457200"/>
          </a:xfrm>
          <a:prstGeom prst="rect">
            <a:avLst/>
          </a:prstGeom>
          <a:noFill/>
          <a:ln w="38100" algn="ctr">
            <a:noFill/>
            <a:miter lim="800000"/>
            <a:headEnd/>
            <a:tailEnd/>
          </a:ln>
        </p:spPr>
        <p:txBody>
          <a:bodyPr>
            <a:spAutoFit/>
          </a:bodyPr>
          <a:lstStyle/>
          <a:p>
            <a:r>
              <a:rPr lang="zh-CN" altLang="en-US" sz="2400">
                <a:solidFill>
                  <a:srgbClr val="006600"/>
                </a:solidFill>
                <a:latin typeface="幼圆" pitchFamily="49" charset="-122"/>
                <a:ea typeface="幼圆" pitchFamily="49" charset="-122"/>
              </a:rPr>
              <a:t>接入系数</a:t>
            </a:r>
            <a:endParaRPr lang="en-US" altLang="zh-CN" sz="2400" b="0">
              <a:solidFill>
                <a:srgbClr val="006600"/>
              </a:solidFill>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75459">
                                            <p:txEl>
                                              <p:pRg st="2" end="2"/>
                                            </p:txEl>
                                          </p:spTgt>
                                        </p:tgtEl>
                                        <p:attrNameLst>
                                          <p:attrName>style.visibility</p:attrName>
                                        </p:attrNameLst>
                                      </p:cBhvr>
                                      <p:to>
                                        <p:strVal val="visible"/>
                                      </p:to>
                                    </p:set>
                                    <p:animEffect transition="in" filter="dissolve">
                                      <p:cBhvr>
                                        <p:cTn id="7" dur="500"/>
                                        <p:tgtEl>
                                          <p:spTgt spid="275459">
                                            <p:txEl>
                                              <p:pRg st="2" end="2"/>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iterate type="wd">
                                    <p:tmPct val="25000"/>
                                  </p:iterate>
                                  <p:childTnLst>
                                    <p:set>
                                      <p:cBhvr>
                                        <p:cTn id="10" dur="1" fill="hold">
                                          <p:stCondLst>
                                            <p:cond delay="0"/>
                                          </p:stCondLst>
                                        </p:cTn>
                                        <p:tgtEl>
                                          <p:spTgt spid="275462"/>
                                        </p:tgtEl>
                                        <p:attrNameLst>
                                          <p:attrName>style.visibility</p:attrName>
                                        </p:attrNameLst>
                                      </p:cBhvr>
                                      <p:to>
                                        <p:strVal val="visible"/>
                                      </p:to>
                                    </p:set>
                                    <p:animEffect transition="in" filter="dissolve">
                                      <p:cBhvr>
                                        <p:cTn id="11" dur="500"/>
                                        <p:tgtEl>
                                          <p:spTgt spid="275462"/>
                                        </p:tgtEl>
                                      </p:cBhvr>
                                    </p:animEffect>
                                  </p:childTnLst>
                                </p:cTn>
                              </p:par>
                            </p:childTnLst>
                          </p:cTn>
                        </p:par>
                        <p:par>
                          <p:cTn id="12" fill="hold">
                            <p:stCondLst>
                              <p:cond delay="1125"/>
                            </p:stCondLst>
                            <p:childTnLst>
                              <p:par>
                                <p:cTn id="13" presetID="9" presetClass="entr" presetSubtype="0" fill="hold" nodeType="afterEffect">
                                  <p:stCondLst>
                                    <p:cond delay="0"/>
                                  </p:stCondLst>
                                  <p:childTnLst>
                                    <p:set>
                                      <p:cBhvr>
                                        <p:cTn id="14" dur="1" fill="hold">
                                          <p:stCondLst>
                                            <p:cond delay="0"/>
                                          </p:stCondLst>
                                        </p:cTn>
                                        <p:tgtEl>
                                          <p:spTgt spid="275461"/>
                                        </p:tgtEl>
                                        <p:attrNameLst>
                                          <p:attrName>style.visibility</p:attrName>
                                        </p:attrNameLst>
                                      </p:cBhvr>
                                      <p:to>
                                        <p:strVal val="visible"/>
                                      </p:to>
                                    </p:set>
                                    <p:animEffect transition="in" filter="dissolve">
                                      <p:cBhvr>
                                        <p:cTn id="15"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2</a:t>
            </a:r>
            <a:r>
              <a:rPr lang="zh-CN" altLang="en-US" smtClean="0"/>
              <a:t>）</a:t>
            </a:r>
          </a:p>
        </p:txBody>
      </p:sp>
      <p:sp>
        <p:nvSpPr>
          <p:cNvPr id="272387" name="Rectangle 3"/>
          <p:cNvSpPr>
            <a:spLocks noGrp="1" noChangeArrowheads="1"/>
          </p:cNvSpPr>
          <p:nvPr>
            <p:ph type="body" idx="1"/>
          </p:nvPr>
        </p:nvSpPr>
        <p:spPr/>
        <p:txBody>
          <a:bodyPr/>
          <a:lstStyle/>
          <a:p>
            <a:pPr eaLnBrk="1" hangingPunct="1"/>
            <a:r>
              <a:rPr lang="zh-CN" altLang="en-US" smtClean="0"/>
              <a:t>自耦变压器抽头电路</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Wingdings" pitchFamily="2" charset="2"/>
              <a:buNone/>
            </a:pPr>
            <a:r>
              <a:rPr lang="zh-CN" altLang="en-US" smtClean="0"/>
              <a:t>	推导过程与前一样</a:t>
            </a:r>
          </a:p>
        </p:txBody>
      </p:sp>
      <p:pic>
        <p:nvPicPr>
          <p:cNvPr id="272389" name="Picture 5"/>
          <p:cNvPicPr>
            <a:picLocks noChangeAspect="1" noChangeArrowheads="1"/>
          </p:cNvPicPr>
          <p:nvPr/>
        </p:nvPicPr>
        <p:blipFill>
          <a:blip r:embed="rId4" cstate="print"/>
          <a:srcRect/>
          <a:stretch>
            <a:fillRect/>
          </a:stretch>
        </p:blipFill>
        <p:spPr bwMode="auto">
          <a:xfrm>
            <a:off x="971550" y="1773238"/>
            <a:ext cx="7345363" cy="2774950"/>
          </a:xfrm>
          <a:prstGeom prst="rect">
            <a:avLst/>
          </a:prstGeom>
          <a:noFill/>
          <a:ln w="38100" algn="ctr">
            <a:noFill/>
            <a:miter lim="800000"/>
            <a:headEnd/>
            <a:tailEnd/>
          </a:ln>
        </p:spPr>
      </p:pic>
      <p:graphicFrame>
        <p:nvGraphicFramePr>
          <p:cNvPr id="272390" name="Object 6"/>
          <p:cNvGraphicFramePr>
            <a:graphicFrameLocks noChangeAspect="1"/>
          </p:cNvGraphicFramePr>
          <p:nvPr/>
        </p:nvGraphicFramePr>
        <p:xfrm>
          <a:off x="2484438" y="5157788"/>
          <a:ext cx="1476375" cy="906462"/>
        </p:xfrm>
        <a:graphic>
          <a:graphicData uri="http://schemas.openxmlformats.org/presentationml/2006/ole">
            <p:oleObj spid="_x0000_s28674" name="Equation" r:id="rId5" imgW="698400" imgH="431640" progId="Equation.DSMT4">
              <p:embed/>
            </p:oleObj>
          </a:graphicData>
        </a:graphic>
      </p:graphicFrame>
      <p:sp>
        <p:nvSpPr>
          <p:cNvPr id="272391" name="Text Box 7"/>
          <p:cNvSpPr txBox="1">
            <a:spLocks noChangeArrowheads="1"/>
          </p:cNvSpPr>
          <p:nvPr/>
        </p:nvSpPr>
        <p:spPr bwMode="auto">
          <a:xfrm>
            <a:off x="1042988" y="5373688"/>
            <a:ext cx="1439862" cy="457200"/>
          </a:xfrm>
          <a:prstGeom prst="rect">
            <a:avLst/>
          </a:prstGeom>
          <a:noFill/>
          <a:ln w="38100" algn="ctr">
            <a:noFill/>
            <a:miter lim="800000"/>
            <a:headEnd/>
            <a:tailEnd/>
          </a:ln>
        </p:spPr>
        <p:txBody>
          <a:bodyPr>
            <a:spAutoFit/>
          </a:bodyPr>
          <a:lstStyle/>
          <a:p>
            <a:r>
              <a:rPr lang="zh-CN" altLang="en-US" sz="2400">
                <a:solidFill>
                  <a:srgbClr val="006600"/>
                </a:solidFill>
                <a:latin typeface="幼圆" pitchFamily="49" charset="-122"/>
                <a:ea typeface="幼圆" pitchFamily="49" charset="-122"/>
              </a:rPr>
              <a:t>接入系数</a:t>
            </a:r>
            <a:endParaRPr lang="en-US" altLang="zh-CN" sz="2400" b="0">
              <a:solidFill>
                <a:srgbClr val="006600"/>
              </a:solidFill>
            </a:endParaRPr>
          </a:p>
        </p:txBody>
      </p:sp>
      <p:sp>
        <p:nvSpPr>
          <p:cNvPr id="272392" name="Text Box 8"/>
          <p:cNvSpPr txBox="1">
            <a:spLocks noChangeArrowheads="1"/>
          </p:cNvSpPr>
          <p:nvPr/>
        </p:nvSpPr>
        <p:spPr bwMode="auto">
          <a:xfrm>
            <a:off x="4140200" y="4508500"/>
            <a:ext cx="4537075" cy="701675"/>
          </a:xfrm>
          <a:prstGeom prst="rect">
            <a:avLst/>
          </a:prstGeom>
          <a:noFill/>
          <a:ln w="38100" algn="ctr">
            <a:noFill/>
            <a:miter lim="800000"/>
            <a:headEnd/>
            <a:tailEnd/>
          </a:ln>
        </p:spPr>
        <p:txBody>
          <a:bodyPr>
            <a:spAutoFit/>
          </a:bodyPr>
          <a:lstStyle/>
          <a:p>
            <a:pPr algn="l"/>
            <a:r>
              <a:rPr lang="zh-CN" altLang="en-US">
                <a:solidFill>
                  <a:schemeClr val="bg1"/>
                </a:solidFill>
                <a:latin typeface="幼圆" pitchFamily="49" charset="-122"/>
                <a:ea typeface="幼圆" pitchFamily="49" charset="-122"/>
              </a:rPr>
              <a:t>好处：绕制方法简单，省了一些导线。</a:t>
            </a:r>
          </a:p>
          <a:p>
            <a:pPr algn="l"/>
            <a:r>
              <a:rPr lang="zh-CN" altLang="en-US">
                <a:solidFill>
                  <a:schemeClr val="bg1"/>
                </a:solidFill>
                <a:latin typeface="幼圆" pitchFamily="49" charset="-122"/>
                <a:ea typeface="幼圆" pitchFamily="49" charset="-122"/>
              </a:rPr>
              <a:t>缺点：负载与回路之间有直流通路。</a:t>
            </a:r>
            <a:endParaRPr lang="en-US" altLang="zh-CN">
              <a:solidFill>
                <a:schemeClr val="bg1"/>
              </a:solidFill>
              <a:latin typeface="幼圆" pitchFamily="49" charset="-122"/>
              <a:ea typeface="幼圆" pitchFamily="49" charset="-122"/>
            </a:endParaRPr>
          </a:p>
        </p:txBody>
      </p:sp>
      <p:graphicFrame>
        <p:nvGraphicFramePr>
          <p:cNvPr id="272397" name="Object 13"/>
          <p:cNvGraphicFramePr>
            <a:graphicFrameLocks noChangeAspect="1"/>
          </p:cNvGraphicFramePr>
          <p:nvPr/>
        </p:nvGraphicFramePr>
        <p:xfrm>
          <a:off x="4211638" y="5645150"/>
          <a:ext cx="1531937" cy="879475"/>
        </p:xfrm>
        <a:graphic>
          <a:graphicData uri="http://schemas.openxmlformats.org/presentationml/2006/ole">
            <p:oleObj spid="_x0000_s28675" name="Equation" r:id="rId6" imgW="723600" imgH="419040" progId="Equation.DSMT4">
              <p:embed/>
            </p:oleObj>
          </a:graphicData>
        </a:graphic>
      </p:graphicFrame>
      <p:sp>
        <p:nvSpPr>
          <p:cNvPr id="272398" name="AutoShape 14"/>
          <p:cNvSpPr>
            <a:spLocks noChangeArrowheads="1"/>
          </p:cNvSpPr>
          <p:nvPr/>
        </p:nvSpPr>
        <p:spPr bwMode="auto">
          <a:xfrm>
            <a:off x="4356100" y="2708275"/>
            <a:ext cx="576263"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389"/>
                                        </p:tgtEl>
                                        <p:attrNameLst>
                                          <p:attrName>style.visibility</p:attrName>
                                        </p:attrNameLst>
                                      </p:cBhvr>
                                      <p:to>
                                        <p:strVal val="visible"/>
                                      </p:to>
                                    </p:set>
                                    <p:animEffect transition="in" filter="fade">
                                      <p:cBhvr>
                                        <p:cTn id="7" dur="1000"/>
                                        <p:tgtEl>
                                          <p:spTgt spid="2723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2398"/>
                                        </p:tgtEl>
                                        <p:attrNameLst>
                                          <p:attrName>style.visibility</p:attrName>
                                        </p:attrNameLst>
                                      </p:cBhvr>
                                      <p:to>
                                        <p:strVal val="visible"/>
                                      </p:to>
                                    </p:set>
                                    <p:animEffect transition="in" filter="fade">
                                      <p:cBhvr>
                                        <p:cTn id="10" dur="1000"/>
                                        <p:tgtEl>
                                          <p:spTgt spid="27239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iterate type="wd">
                                    <p:tmPct val="25000"/>
                                  </p:iterate>
                                  <p:childTnLst>
                                    <p:set>
                                      <p:cBhvr>
                                        <p:cTn id="14" dur="1" fill="hold">
                                          <p:stCondLst>
                                            <p:cond delay="0"/>
                                          </p:stCondLst>
                                        </p:cTn>
                                        <p:tgtEl>
                                          <p:spTgt spid="272392"/>
                                        </p:tgtEl>
                                        <p:attrNameLst>
                                          <p:attrName>style.visibility</p:attrName>
                                        </p:attrNameLst>
                                      </p:cBhvr>
                                      <p:to>
                                        <p:strVal val="visible"/>
                                      </p:to>
                                    </p:set>
                                    <p:animEffect transition="in" filter="dissolve">
                                      <p:cBhvr>
                                        <p:cTn id="15" dur="500"/>
                                        <p:tgtEl>
                                          <p:spTgt spid="27239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iterate type="wd">
                                    <p:tmPct val="25000"/>
                                  </p:iterate>
                                  <p:childTnLst>
                                    <p:set>
                                      <p:cBhvr>
                                        <p:cTn id="19" dur="1" fill="hold">
                                          <p:stCondLst>
                                            <p:cond delay="0"/>
                                          </p:stCondLst>
                                        </p:cTn>
                                        <p:tgtEl>
                                          <p:spTgt spid="272387">
                                            <p:txEl>
                                              <p:pRg st="8" end="8"/>
                                            </p:txEl>
                                          </p:spTgt>
                                        </p:tgtEl>
                                        <p:attrNameLst>
                                          <p:attrName>style.visibility</p:attrName>
                                        </p:attrNameLst>
                                      </p:cBhvr>
                                      <p:to>
                                        <p:strVal val="visible"/>
                                      </p:to>
                                    </p:set>
                                    <p:animEffect transition="in" filter="dissolve">
                                      <p:cBhvr>
                                        <p:cTn id="20" dur="500"/>
                                        <p:tgtEl>
                                          <p:spTgt spid="27238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iterate type="wd">
                                    <p:tmPct val="25000"/>
                                  </p:iterate>
                                  <p:childTnLst>
                                    <p:set>
                                      <p:cBhvr>
                                        <p:cTn id="24" dur="1" fill="hold">
                                          <p:stCondLst>
                                            <p:cond delay="0"/>
                                          </p:stCondLst>
                                        </p:cTn>
                                        <p:tgtEl>
                                          <p:spTgt spid="272391"/>
                                        </p:tgtEl>
                                        <p:attrNameLst>
                                          <p:attrName>style.visibility</p:attrName>
                                        </p:attrNameLst>
                                      </p:cBhvr>
                                      <p:to>
                                        <p:strVal val="visible"/>
                                      </p:to>
                                    </p:set>
                                    <p:animEffect transition="in" filter="dissolve">
                                      <p:cBhvr>
                                        <p:cTn id="25" dur="500"/>
                                        <p:tgtEl>
                                          <p:spTgt spid="272391"/>
                                        </p:tgtEl>
                                      </p:cBhvr>
                                    </p:animEffect>
                                  </p:childTnLst>
                                </p:cTn>
                              </p:par>
                            </p:childTnLst>
                          </p:cTn>
                        </p:par>
                        <p:par>
                          <p:cTn id="26" fill="hold">
                            <p:stCondLst>
                              <p:cond delay="625"/>
                            </p:stCondLst>
                            <p:childTnLst>
                              <p:par>
                                <p:cTn id="27" presetID="9" presetClass="entr" presetSubtype="0" fill="hold" nodeType="afterEffect">
                                  <p:stCondLst>
                                    <p:cond delay="0"/>
                                  </p:stCondLst>
                                  <p:childTnLst>
                                    <p:set>
                                      <p:cBhvr>
                                        <p:cTn id="28" dur="1" fill="hold">
                                          <p:stCondLst>
                                            <p:cond delay="0"/>
                                          </p:stCondLst>
                                        </p:cTn>
                                        <p:tgtEl>
                                          <p:spTgt spid="272390"/>
                                        </p:tgtEl>
                                        <p:attrNameLst>
                                          <p:attrName>style.visibility</p:attrName>
                                        </p:attrNameLst>
                                      </p:cBhvr>
                                      <p:to>
                                        <p:strVal val="visible"/>
                                      </p:to>
                                    </p:set>
                                    <p:animEffect transition="in" filter="dissolve">
                                      <p:cBhvr>
                                        <p:cTn id="29" dur="500"/>
                                        <p:tgtEl>
                                          <p:spTgt spid="272390"/>
                                        </p:tgtEl>
                                      </p:cBhvr>
                                    </p:animEffect>
                                  </p:childTnLst>
                                </p:cTn>
                              </p:par>
                            </p:childTnLst>
                          </p:cTn>
                        </p:par>
                        <p:par>
                          <p:cTn id="30" fill="hold">
                            <p:stCondLst>
                              <p:cond delay="1125"/>
                            </p:stCondLst>
                            <p:childTnLst>
                              <p:par>
                                <p:cTn id="31" presetID="9" presetClass="entr" presetSubtype="0" fill="hold" nodeType="afterEffect">
                                  <p:stCondLst>
                                    <p:cond delay="0"/>
                                  </p:stCondLst>
                                  <p:childTnLst>
                                    <p:set>
                                      <p:cBhvr>
                                        <p:cTn id="32" dur="1" fill="hold">
                                          <p:stCondLst>
                                            <p:cond delay="0"/>
                                          </p:stCondLst>
                                        </p:cTn>
                                        <p:tgtEl>
                                          <p:spTgt spid="272397"/>
                                        </p:tgtEl>
                                        <p:attrNameLst>
                                          <p:attrName>style.visibility</p:attrName>
                                        </p:attrNameLst>
                                      </p:cBhvr>
                                      <p:to>
                                        <p:strVal val="visible"/>
                                      </p:to>
                                    </p:set>
                                    <p:animEffect transition="in" filter="dissolve">
                                      <p:cBhvr>
                                        <p:cTn id="33" dur="500"/>
                                        <p:tgtEl>
                                          <p:spTgt spid="272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1" grpId="0"/>
      <p:bldP spid="272392" grpId="0"/>
      <p:bldP spid="27239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3</a:t>
            </a:r>
            <a:r>
              <a:rPr lang="zh-CN" altLang="en-US" smtClean="0"/>
              <a:t>）</a:t>
            </a:r>
          </a:p>
        </p:txBody>
      </p:sp>
      <p:sp>
        <p:nvSpPr>
          <p:cNvPr id="273411" name="Rectangle 3"/>
          <p:cNvSpPr>
            <a:spLocks noGrp="1" noChangeArrowheads="1"/>
          </p:cNvSpPr>
          <p:nvPr>
            <p:ph type="body" idx="1"/>
          </p:nvPr>
        </p:nvSpPr>
        <p:spPr/>
        <p:txBody>
          <a:bodyPr/>
          <a:lstStyle/>
          <a:p>
            <a:pPr eaLnBrk="1" hangingPunct="1"/>
            <a:r>
              <a:rPr lang="zh-CN" altLang="en-US" smtClean="0"/>
              <a:t>电感抽头电路</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Wingdings" pitchFamily="2" charset="2"/>
              <a:buNone/>
            </a:pPr>
            <a:r>
              <a:rPr lang="zh-CN" altLang="en-US" smtClean="0"/>
              <a:t>	根据功率相同原则有</a:t>
            </a:r>
          </a:p>
        </p:txBody>
      </p:sp>
      <p:pic>
        <p:nvPicPr>
          <p:cNvPr id="273412" name="Picture 4"/>
          <p:cNvPicPr>
            <a:picLocks noChangeAspect="1" noChangeArrowheads="1"/>
          </p:cNvPicPr>
          <p:nvPr/>
        </p:nvPicPr>
        <p:blipFill>
          <a:blip r:embed="rId4" cstate="print"/>
          <a:srcRect/>
          <a:stretch>
            <a:fillRect/>
          </a:stretch>
        </p:blipFill>
        <p:spPr bwMode="auto">
          <a:xfrm>
            <a:off x="900113" y="1709738"/>
            <a:ext cx="7272337" cy="2798762"/>
          </a:xfrm>
          <a:prstGeom prst="rect">
            <a:avLst/>
          </a:prstGeom>
          <a:noFill/>
          <a:ln w="38100" algn="ctr">
            <a:noFill/>
            <a:miter lim="800000"/>
            <a:headEnd/>
            <a:tailEnd/>
          </a:ln>
        </p:spPr>
      </p:pic>
      <p:graphicFrame>
        <p:nvGraphicFramePr>
          <p:cNvPr id="273414" name="Object 6"/>
          <p:cNvGraphicFramePr>
            <a:graphicFrameLocks noChangeAspect="1"/>
          </p:cNvGraphicFramePr>
          <p:nvPr/>
        </p:nvGraphicFramePr>
        <p:xfrm>
          <a:off x="3779838" y="2420938"/>
          <a:ext cx="312737" cy="431800"/>
        </p:xfrm>
        <a:graphic>
          <a:graphicData uri="http://schemas.openxmlformats.org/presentationml/2006/ole">
            <p:oleObj spid="_x0000_s29698" name="Equation" r:id="rId5" imgW="164880" imgH="228600" progId="Equation.DSMT4">
              <p:embed/>
            </p:oleObj>
          </a:graphicData>
        </a:graphic>
      </p:graphicFrame>
      <p:graphicFrame>
        <p:nvGraphicFramePr>
          <p:cNvPr id="273415" name="Object 7"/>
          <p:cNvGraphicFramePr>
            <a:graphicFrameLocks noChangeAspect="1"/>
          </p:cNvGraphicFramePr>
          <p:nvPr/>
        </p:nvGraphicFramePr>
        <p:xfrm>
          <a:off x="4090988" y="2660650"/>
          <a:ext cx="265112" cy="263525"/>
        </p:xfrm>
        <a:graphic>
          <a:graphicData uri="http://schemas.openxmlformats.org/presentationml/2006/ole">
            <p:oleObj spid="_x0000_s29699" name="Equation" r:id="rId6" imgW="139680" imgH="139680" progId="Equation.DSMT4">
              <p:embed/>
            </p:oleObj>
          </a:graphicData>
        </a:graphic>
      </p:graphicFrame>
      <p:graphicFrame>
        <p:nvGraphicFramePr>
          <p:cNvPr id="273416" name="Object 8"/>
          <p:cNvGraphicFramePr>
            <a:graphicFrameLocks noChangeAspect="1"/>
          </p:cNvGraphicFramePr>
          <p:nvPr/>
        </p:nvGraphicFramePr>
        <p:xfrm>
          <a:off x="4090988" y="3741738"/>
          <a:ext cx="241300" cy="192087"/>
        </p:xfrm>
        <a:graphic>
          <a:graphicData uri="http://schemas.openxmlformats.org/presentationml/2006/ole">
            <p:oleObj spid="_x0000_s29700" name="Equation" r:id="rId7" imgW="126720" imgH="101520" progId="Equation.DSMT4">
              <p:embed/>
            </p:oleObj>
          </a:graphicData>
        </a:graphic>
      </p:graphicFrame>
      <p:graphicFrame>
        <p:nvGraphicFramePr>
          <p:cNvPr id="273417" name="Object 9"/>
          <p:cNvGraphicFramePr>
            <a:graphicFrameLocks noChangeAspect="1"/>
          </p:cNvGraphicFramePr>
          <p:nvPr/>
        </p:nvGraphicFramePr>
        <p:xfrm>
          <a:off x="7534275" y="2227263"/>
          <a:ext cx="287338" cy="431800"/>
        </p:xfrm>
        <a:graphic>
          <a:graphicData uri="http://schemas.openxmlformats.org/presentationml/2006/ole">
            <p:oleObj spid="_x0000_s29701" name="Equation" r:id="rId8" imgW="152280" imgH="228600" progId="Equation.DSMT4">
              <p:embed/>
            </p:oleObj>
          </a:graphicData>
        </a:graphic>
      </p:graphicFrame>
      <p:graphicFrame>
        <p:nvGraphicFramePr>
          <p:cNvPr id="273418" name="Object 10"/>
          <p:cNvGraphicFramePr>
            <a:graphicFrameLocks noChangeAspect="1"/>
          </p:cNvGraphicFramePr>
          <p:nvPr/>
        </p:nvGraphicFramePr>
        <p:xfrm>
          <a:off x="7907338" y="2227263"/>
          <a:ext cx="265112" cy="263525"/>
        </p:xfrm>
        <a:graphic>
          <a:graphicData uri="http://schemas.openxmlformats.org/presentationml/2006/ole">
            <p:oleObj spid="_x0000_s29702" name="Equation" r:id="rId9" imgW="139680" imgH="139680" progId="Equation.DSMT4">
              <p:embed/>
            </p:oleObj>
          </a:graphicData>
        </a:graphic>
      </p:graphicFrame>
      <p:graphicFrame>
        <p:nvGraphicFramePr>
          <p:cNvPr id="273419" name="Object 11"/>
          <p:cNvGraphicFramePr>
            <a:graphicFrameLocks noChangeAspect="1"/>
          </p:cNvGraphicFramePr>
          <p:nvPr/>
        </p:nvGraphicFramePr>
        <p:xfrm>
          <a:off x="7907338" y="3308350"/>
          <a:ext cx="241300" cy="192088"/>
        </p:xfrm>
        <a:graphic>
          <a:graphicData uri="http://schemas.openxmlformats.org/presentationml/2006/ole">
            <p:oleObj spid="_x0000_s29703" name="Equation" r:id="rId10" imgW="126720" imgH="101520" progId="Equation.DSMT4">
              <p:embed/>
            </p:oleObj>
          </a:graphicData>
        </a:graphic>
      </p:graphicFrame>
      <p:graphicFrame>
        <p:nvGraphicFramePr>
          <p:cNvPr id="273420" name="Object 12"/>
          <p:cNvGraphicFramePr>
            <a:graphicFrameLocks noChangeAspect="1"/>
          </p:cNvGraphicFramePr>
          <p:nvPr/>
        </p:nvGraphicFramePr>
        <p:xfrm>
          <a:off x="3954463" y="4484688"/>
          <a:ext cx="2417762" cy="960437"/>
        </p:xfrm>
        <a:graphic>
          <a:graphicData uri="http://schemas.openxmlformats.org/presentationml/2006/ole">
            <p:oleObj spid="_x0000_s29704" name="Equation" r:id="rId11" imgW="1143000" imgH="457200" progId="Equation.DSMT4">
              <p:embed/>
            </p:oleObj>
          </a:graphicData>
        </a:graphic>
      </p:graphicFrame>
      <p:sp>
        <p:nvSpPr>
          <p:cNvPr id="273422" name="Text Box 14"/>
          <p:cNvSpPr txBox="1">
            <a:spLocks noChangeArrowheads="1"/>
          </p:cNvSpPr>
          <p:nvPr/>
        </p:nvSpPr>
        <p:spPr bwMode="auto">
          <a:xfrm>
            <a:off x="1042988" y="5492750"/>
            <a:ext cx="1439862" cy="457200"/>
          </a:xfrm>
          <a:prstGeom prst="rect">
            <a:avLst/>
          </a:prstGeom>
          <a:noFill/>
          <a:ln w="38100" algn="ctr">
            <a:noFill/>
            <a:miter lim="800000"/>
            <a:headEnd/>
            <a:tailEnd/>
          </a:ln>
        </p:spPr>
        <p:txBody>
          <a:bodyPr>
            <a:spAutoFit/>
          </a:bodyPr>
          <a:lstStyle/>
          <a:p>
            <a:r>
              <a:rPr lang="zh-CN" altLang="en-US" sz="2400">
                <a:solidFill>
                  <a:srgbClr val="006600"/>
                </a:solidFill>
                <a:latin typeface="幼圆" pitchFamily="49" charset="-122"/>
                <a:ea typeface="幼圆" pitchFamily="49" charset="-122"/>
              </a:rPr>
              <a:t>接入系数</a:t>
            </a:r>
            <a:endParaRPr lang="en-US" altLang="zh-CN" sz="2400" b="0">
              <a:solidFill>
                <a:srgbClr val="006600"/>
              </a:solidFill>
            </a:endParaRPr>
          </a:p>
        </p:txBody>
      </p:sp>
      <p:graphicFrame>
        <p:nvGraphicFramePr>
          <p:cNvPr id="273423" name="Object 15"/>
          <p:cNvGraphicFramePr>
            <a:graphicFrameLocks noChangeAspect="1"/>
          </p:cNvGraphicFramePr>
          <p:nvPr/>
        </p:nvGraphicFramePr>
        <p:xfrm>
          <a:off x="6711950" y="4508500"/>
          <a:ext cx="1531938" cy="879475"/>
        </p:xfrm>
        <a:graphic>
          <a:graphicData uri="http://schemas.openxmlformats.org/presentationml/2006/ole">
            <p:oleObj spid="_x0000_s29705" name="Equation" r:id="rId12" imgW="723600" imgH="419040" progId="Equation.DSMT4">
              <p:embed/>
            </p:oleObj>
          </a:graphicData>
        </a:graphic>
      </p:graphicFrame>
      <p:graphicFrame>
        <p:nvGraphicFramePr>
          <p:cNvPr id="273424" name="Object 16"/>
          <p:cNvGraphicFramePr>
            <a:graphicFrameLocks noChangeAspect="1"/>
          </p:cNvGraphicFramePr>
          <p:nvPr/>
        </p:nvGraphicFramePr>
        <p:xfrm>
          <a:off x="2366963" y="5402263"/>
          <a:ext cx="4292600" cy="906462"/>
        </p:xfrm>
        <a:graphic>
          <a:graphicData uri="http://schemas.openxmlformats.org/presentationml/2006/ole">
            <p:oleObj spid="_x0000_s29706" name="Equation" r:id="rId13" imgW="2031840" imgH="431640" progId="Equation.DSMT4">
              <p:embed/>
            </p:oleObj>
          </a:graphicData>
        </a:graphic>
      </p:graphicFrame>
      <p:sp>
        <p:nvSpPr>
          <p:cNvPr id="273425" name="Text Box 17"/>
          <p:cNvSpPr txBox="1">
            <a:spLocks noChangeArrowheads="1"/>
          </p:cNvSpPr>
          <p:nvPr/>
        </p:nvSpPr>
        <p:spPr bwMode="auto">
          <a:xfrm>
            <a:off x="3851275" y="1412875"/>
            <a:ext cx="2592388"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屏蔽（无相互耦合）</a:t>
            </a:r>
            <a:endParaRPr lang="en-US" altLang="zh-CN">
              <a:solidFill>
                <a:srgbClr val="990099"/>
              </a:solidFill>
              <a:latin typeface="幼圆" pitchFamily="49" charset="-122"/>
              <a:ea typeface="幼圆" pitchFamily="49" charset="-122"/>
            </a:endParaRPr>
          </a:p>
        </p:txBody>
      </p:sp>
      <p:sp>
        <p:nvSpPr>
          <p:cNvPr id="273426" name="Line 18"/>
          <p:cNvSpPr>
            <a:spLocks noChangeShapeType="1"/>
          </p:cNvSpPr>
          <p:nvPr/>
        </p:nvSpPr>
        <p:spPr bwMode="auto">
          <a:xfrm flipH="1">
            <a:off x="3563938" y="1773238"/>
            <a:ext cx="431800" cy="142875"/>
          </a:xfrm>
          <a:prstGeom prst="line">
            <a:avLst/>
          </a:prstGeom>
          <a:noFill/>
          <a:ln w="38100">
            <a:solidFill>
              <a:srgbClr val="800080"/>
            </a:solidFill>
            <a:round/>
            <a:headEnd/>
            <a:tailEnd type="triangle" w="med" len="med"/>
          </a:ln>
        </p:spPr>
        <p:txBody>
          <a:bodyPr wrap="none" anchor="ctr"/>
          <a:lstStyle/>
          <a:p>
            <a:endParaRPr lang="zh-CN" altLang="en-US"/>
          </a:p>
        </p:txBody>
      </p:sp>
      <p:sp>
        <p:nvSpPr>
          <p:cNvPr id="273427" name="Line 19"/>
          <p:cNvSpPr>
            <a:spLocks noChangeShapeType="1"/>
          </p:cNvSpPr>
          <p:nvPr/>
        </p:nvSpPr>
        <p:spPr bwMode="auto">
          <a:xfrm flipH="1">
            <a:off x="3563938" y="1773238"/>
            <a:ext cx="431800" cy="1223962"/>
          </a:xfrm>
          <a:prstGeom prst="line">
            <a:avLst/>
          </a:prstGeom>
          <a:noFill/>
          <a:ln w="38100">
            <a:solidFill>
              <a:srgbClr val="800080"/>
            </a:solidFill>
            <a:round/>
            <a:headEnd/>
            <a:tailEnd type="triangle" w="med" len="med"/>
          </a:ln>
        </p:spPr>
        <p:txBody>
          <a:bodyPr wrap="none" anchor="ctr"/>
          <a:lstStyle/>
          <a:p>
            <a:endParaRPr lang="zh-CN" altLang="en-US"/>
          </a:p>
        </p:txBody>
      </p:sp>
      <p:sp>
        <p:nvSpPr>
          <p:cNvPr id="273428" name="Text Box 20"/>
          <p:cNvSpPr txBox="1">
            <a:spLocks noChangeArrowheads="1"/>
          </p:cNvSpPr>
          <p:nvPr/>
        </p:nvSpPr>
        <p:spPr bwMode="auto">
          <a:xfrm>
            <a:off x="684213" y="5911850"/>
            <a:ext cx="2124075"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（无相互耦合）</a:t>
            </a:r>
            <a:endParaRPr lang="en-US" altLang="zh-CN">
              <a:solidFill>
                <a:srgbClr val="990099"/>
              </a:solidFill>
              <a:latin typeface="幼圆" pitchFamily="49" charset="-122"/>
              <a:ea typeface="幼圆" pitchFamily="49" charset="-122"/>
            </a:endParaRPr>
          </a:p>
        </p:txBody>
      </p:sp>
      <p:graphicFrame>
        <p:nvGraphicFramePr>
          <p:cNvPr id="273429" name="Object 21"/>
          <p:cNvGraphicFramePr>
            <a:graphicFrameLocks noChangeAspect="1"/>
          </p:cNvGraphicFramePr>
          <p:nvPr/>
        </p:nvGraphicFramePr>
        <p:xfrm>
          <a:off x="6789738" y="5829300"/>
          <a:ext cx="1423987" cy="479425"/>
        </p:xfrm>
        <a:graphic>
          <a:graphicData uri="http://schemas.openxmlformats.org/presentationml/2006/ole">
            <p:oleObj spid="_x0000_s29707" name="Equation" r:id="rId14" imgW="672840" imgH="228600" progId="Equation.DSMT4">
              <p:embed/>
            </p:oleObj>
          </a:graphicData>
        </a:graphic>
      </p:graphicFrame>
      <p:sp>
        <p:nvSpPr>
          <p:cNvPr id="273430" name="Text Box 22"/>
          <p:cNvSpPr txBox="1">
            <a:spLocks noChangeArrowheads="1"/>
          </p:cNvSpPr>
          <p:nvPr/>
        </p:nvSpPr>
        <p:spPr bwMode="auto">
          <a:xfrm>
            <a:off x="6732588" y="5503863"/>
            <a:ext cx="1439862" cy="396875"/>
          </a:xfrm>
          <a:prstGeom prst="rect">
            <a:avLst/>
          </a:prstGeom>
          <a:noFill/>
          <a:ln w="38100" algn="ctr">
            <a:noFill/>
            <a:miter lim="800000"/>
            <a:headEnd/>
            <a:tailEnd/>
          </a:ln>
        </p:spPr>
        <p:txBody>
          <a:bodyPr>
            <a:spAutoFit/>
          </a:bodyPr>
          <a:lstStyle/>
          <a:p>
            <a:r>
              <a:rPr lang="zh-CN" altLang="en-US">
                <a:solidFill>
                  <a:schemeClr val="hlink"/>
                </a:solidFill>
                <a:latin typeface="幼圆" pitchFamily="49" charset="-122"/>
                <a:ea typeface="幼圆" pitchFamily="49" charset="-122"/>
              </a:rPr>
              <a:t>近似条件</a:t>
            </a:r>
            <a:endParaRPr lang="en-US" altLang="zh-CN">
              <a:solidFill>
                <a:schemeClr val="hlink"/>
              </a:solidFill>
              <a:latin typeface="幼圆" pitchFamily="49" charset="-122"/>
              <a:ea typeface="幼圆" pitchFamily="49" charset="-122"/>
            </a:endParaRPr>
          </a:p>
        </p:txBody>
      </p:sp>
      <p:sp>
        <p:nvSpPr>
          <p:cNvPr id="273431" name="AutoShape 23"/>
          <p:cNvSpPr>
            <a:spLocks noChangeArrowheads="1"/>
          </p:cNvSpPr>
          <p:nvPr/>
        </p:nvSpPr>
        <p:spPr bwMode="auto">
          <a:xfrm>
            <a:off x="4500563" y="2636838"/>
            <a:ext cx="576262"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414"/>
                                        </p:tgtEl>
                                        <p:attrNameLst>
                                          <p:attrName>style.visibility</p:attrName>
                                        </p:attrNameLst>
                                      </p:cBhvr>
                                      <p:to>
                                        <p:strVal val="visible"/>
                                      </p:to>
                                    </p:set>
                                    <p:animEffect transition="in" filter="fade">
                                      <p:cBhvr>
                                        <p:cTn id="7" dur="2000"/>
                                        <p:tgtEl>
                                          <p:spTgt spid="273414"/>
                                        </p:tgtEl>
                                      </p:cBhvr>
                                    </p:animEffect>
                                  </p:childTnLst>
                                </p:cTn>
                              </p:par>
                              <p:par>
                                <p:cTn id="8" presetID="10" presetClass="entr" presetSubtype="0" fill="hold" nodeType="withEffect">
                                  <p:stCondLst>
                                    <p:cond delay="0"/>
                                  </p:stCondLst>
                                  <p:childTnLst>
                                    <p:set>
                                      <p:cBhvr>
                                        <p:cTn id="9" dur="1" fill="hold">
                                          <p:stCondLst>
                                            <p:cond delay="0"/>
                                          </p:stCondLst>
                                        </p:cTn>
                                        <p:tgtEl>
                                          <p:spTgt spid="273415"/>
                                        </p:tgtEl>
                                        <p:attrNameLst>
                                          <p:attrName>style.visibility</p:attrName>
                                        </p:attrNameLst>
                                      </p:cBhvr>
                                      <p:to>
                                        <p:strVal val="visible"/>
                                      </p:to>
                                    </p:set>
                                    <p:animEffect transition="in" filter="fade">
                                      <p:cBhvr>
                                        <p:cTn id="10" dur="2000"/>
                                        <p:tgtEl>
                                          <p:spTgt spid="273415"/>
                                        </p:tgtEl>
                                      </p:cBhvr>
                                    </p:animEffect>
                                  </p:childTnLst>
                                </p:cTn>
                              </p:par>
                              <p:par>
                                <p:cTn id="11" presetID="10" presetClass="entr" presetSubtype="0" fill="hold" nodeType="withEffect">
                                  <p:stCondLst>
                                    <p:cond delay="0"/>
                                  </p:stCondLst>
                                  <p:childTnLst>
                                    <p:set>
                                      <p:cBhvr>
                                        <p:cTn id="12" dur="1" fill="hold">
                                          <p:stCondLst>
                                            <p:cond delay="0"/>
                                          </p:stCondLst>
                                        </p:cTn>
                                        <p:tgtEl>
                                          <p:spTgt spid="273416"/>
                                        </p:tgtEl>
                                        <p:attrNameLst>
                                          <p:attrName>style.visibility</p:attrName>
                                        </p:attrNameLst>
                                      </p:cBhvr>
                                      <p:to>
                                        <p:strVal val="visible"/>
                                      </p:to>
                                    </p:set>
                                    <p:animEffect transition="in" filter="fade">
                                      <p:cBhvr>
                                        <p:cTn id="13" dur="2000"/>
                                        <p:tgtEl>
                                          <p:spTgt spid="273416"/>
                                        </p:tgtEl>
                                      </p:cBhvr>
                                    </p:animEffect>
                                  </p:childTnLst>
                                </p:cTn>
                              </p:par>
                              <p:par>
                                <p:cTn id="14" presetID="10" presetClass="entr" presetSubtype="0" fill="hold" nodeType="withEffect">
                                  <p:stCondLst>
                                    <p:cond delay="0"/>
                                  </p:stCondLst>
                                  <p:childTnLst>
                                    <p:set>
                                      <p:cBhvr>
                                        <p:cTn id="15" dur="1" fill="hold">
                                          <p:stCondLst>
                                            <p:cond delay="0"/>
                                          </p:stCondLst>
                                        </p:cTn>
                                        <p:tgtEl>
                                          <p:spTgt spid="273417"/>
                                        </p:tgtEl>
                                        <p:attrNameLst>
                                          <p:attrName>style.visibility</p:attrName>
                                        </p:attrNameLst>
                                      </p:cBhvr>
                                      <p:to>
                                        <p:strVal val="visible"/>
                                      </p:to>
                                    </p:set>
                                    <p:animEffect transition="in" filter="fade">
                                      <p:cBhvr>
                                        <p:cTn id="16" dur="2000"/>
                                        <p:tgtEl>
                                          <p:spTgt spid="273417"/>
                                        </p:tgtEl>
                                      </p:cBhvr>
                                    </p:animEffect>
                                  </p:childTnLst>
                                </p:cTn>
                              </p:par>
                              <p:par>
                                <p:cTn id="17" presetID="10" presetClass="entr" presetSubtype="0" fill="hold" nodeType="withEffect">
                                  <p:stCondLst>
                                    <p:cond delay="0"/>
                                  </p:stCondLst>
                                  <p:childTnLst>
                                    <p:set>
                                      <p:cBhvr>
                                        <p:cTn id="18" dur="1" fill="hold">
                                          <p:stCondLst>
                                            <p:cond delay="0"/>
                                          </p:stCondLst>
                                        </p:cTn>
                                        <p:tgtEl>
                                          <p:spTgt spid="273418"/>
                                        </p:tgtEl>
                                        <p:attrNameLst>
                                          <p:attrName>style.visibility</p:attrName>
                                        </p:attrNameLst>
                                      </p:cBhvr>
                                      <p:to>
                                        <p:strVal val="visible"/>
                                      </p:to>
                                    </p:set>
                                    <p:animEffect transition="in" filter="fade">
                                      <p:cBhvr>
                                        <p:cTn id="19" dur="2000"/>
                                        <p:tgtEl>
                                          <p:spTgt spid="273418"/>
                                        </p:tgtEl>
                                      </p:cBhvr>
                                    </p:animEffect>
                                  </p:childTnLst>
                                </p:cTn>
                              </p:par>
                              <p:par>
                                <p:cTn id="20" presetID="10" presetClass="entr" presetSubtype="0" fill="hold" nodeType="withEffect">
                                  <p:stCondLst>
                                    <p:cond delay="0"/>
                                  </p:stCondLst>
                                  <p:childTnLst>
                                    <p:set>
                                      <p:cBhvr>
                                        <p:cTn id="21" dur="1" fill="hold">
                                          <p:stCondLst>
                                            <p:cond delay="0"/>
                                          </p:stCondLst>
                                        </p:cTn>
                                        <p:tgtEl>
                                          <p:spTgt spid="273419"/>
                                        </p:tgtEl>
                                        <p:attrNameLst>
                                          <p:attrName>style.visibility</p:attrName>
                                        </p:attrNameLst>
                                      </p:cBhvr>
                                      <p:to>
                                        <p:strVal val="visible"/>
                                      </p:to>
                                    </p:set>
                                    <p:animEffect transition="in" filter="fade">
                                      <p:cBhvr>
                                        <p:cTn id="22" dur="2000"/>
                                        <p:tgtEl>
                                          <p:spTgt spid="2734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3431"/>
                                        </p:tgtEl>
                                        <p:attrNameLst>
                                          <p:attrName>style.visibility</p:attrName>
                                        </p:attrNameLst>
                                      </p:cBhvr>
                                      <p:to>
                                        <p:strVal val="visible"/>
                                      </p:to>
                                    </p:set>
                                    <p:animEffect transition="in" filter="fade">
                                      <p:cBhvr>
                                        <p:cTn id="25" dur="2000"/>
                                        <p:tgtEl>
                                          <p:spTgt spid="273431"/>
                                        </p:tgtEl>
                                      </p:cBhvr>
                                    </p:animEffect>
                                  </p:childTnLst>
                                </p:cTn>
                              </p:par>
                              <p:par>
                                <p:cTn id="26" presetID="10" presetClass="entr" presetSubtype="0" fill="hold" nodeType="withEffect">
                                  <p:stCondLst>
                                    <p:cond delay="0"/>
                                  </p:stCondLst>
                                  <p:childTnLst>
                                    <p:set>
                                      <p:cBhvr>
                                        <p:cTn id="27" dur="1" fill="hold">
                                          <p:stCondLst>
                                            <p:cond delay="0"/>
                                          </p:stCondLst>
                                        </p:cTn>
                                        <p:tgtEl>
                                          <p:spTgt spid="273412"/>
                                        </p:tgtEl>
                                        <p:attrNameLst>
                                          <p:attrName>style.visibility</p:attrName>
                                        </p:attrNameLst>
                                      </p:cBhvr>
                                      <p:to>
                                        <p:strVal val="visible"/>
                                      </p:to>
                                    </p:set>
                                    <p:animEffect transition="in" filter="fade">
                                      <p:cBhvr>
                                        <p:cTn id="28" dur="2000"/>
                                        <p:tgtEl>
                                          <p:spTgt spid="2734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3426"/>
                                        </p:tgtEl>
                                        <p:attrNameLst>
                                          <p:attrName>style.visibility</p:attrName>
                                        </p:attrNameLst>
                                      </p:cBhvr>
                                      <p:to>
                                        <p:strVal val="visible"/>
                                      </p:to>
                                    </p:set>
                                    <p:animEffect transition="in" filter="fade">
                                      <p:cBhvr>
                                        <p:cTn id="33" dur="1000"/>
                                        <p:tgtEl>
                                          <p:spTgt spid="2734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3427"/>
                                        </p:tgtEl>
                                        <p:attrNameLst>
                                          <p:attrName>style.visibility</p:attrName>
                                        </p:attrNameLst>
                                      </p:cBhvr>
                                      <p:to>
                                        <p:strVal val="visible"/>
                                      </p:to>
                                    </p:set>
                                    <p:animEffect transition="in" filter="fade">
                                      <p:cBhvr>
                                        <p:cTn id="36" dur="1000"/>
                                        <p:tgtEl>
                                          <p:spTgt spid="2734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3425"/>
                                        </p:tgtEl>
                                        <p:attrNameLst>
                                          <p:attrName>style.visibility</p:attrName>
                                        </p:attrNameLst>
                                      </p:cBhvr>
                                      <p:to>
                                        <p:strVal val="visible"/>
                                      </p:to>
                                    </p:set>
                                    <p:animEffect transition="in" filter="fade">
                                      <p:cBhvr>
                                        <p:cTn id="39" dur="1000"/>
                                        <p:tgtEl>
                                          <p:spTgt spid="27342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iterate type="wd">
                                    <p:tmPct val="25000"/>
                                  </p:iterate>
                                  <p:childTnLst>
                                    <p:set>
                                      <p:cBhvr>
                                        <p:cTn id="43" dur="1" fill="hold">
                                          <p:stCondLst>
                                            <p:cond delay="0"/>
                                          </p:stCondLst>
                                        </p:cTn>
                                        <p:tgtEl>
                                          <p:spTgt spid="273411">
                                            <p:txEl>
                                              <p:pRg st="8" end="8"/>
                                            </p:txEl>
                                          </p:spTgt>
                                        </p:tgtEl>
                                        <p:attrNameLst>
                                          <p:attrName>style.visibility</p:attrName>
                                        </p:attrNameLst>
                                      </p:cBhvr>
                                      <p:to>
                                        <p:strVal val="visible"/>
                                      </p:to>
                                    </p:set>
                                    <p:animEffect transition="in" filter="dissolve">
                                      <p:cBhvr>
                                        <p:cTn id="44" dur="500"/>
                                        <p:tgtEl>
                                          <p:spTgt spid="273411">
                                            <p:txEl>
                                              <p:pRg st="8" end="8"/>
                                            </p:txEl>
                                          </p:spTgt>
                                        </p:tgtEl>
                                      </p:cBhvr>
                                    </p:animEffect>
                                  </p:childTnLst>
                                </p:cTn>
                              </p:par>
                            </p:childTnLst>
                          </p:cTn>
                        </p:par>
                        <p:par>
                          <p:cTn id="45" fill="hold">
                            <p:stCondLst>
                              <p:cond delay="1000"/>
                            </p:stCondLst>
                            <p:childTnLst>
                              <p:par>
                                <p:cTn id="46" presetID="9" presetClass="entr" presetSubtype="0" fill="hold" nodeType="afterEffect">
                                  <p:stCondLst>
                                    <p:cond delay="0"/>
                                  </p:stCondLst>
                                  <p:childTnLst>
                                    <p:set>
                                      <p:cBhvr>
                                        <p:cTn id="47" dur="1" fill="hold">
                                          <p:stCondLst>
                                            <p:cond delay="0"/>
                                          </p:stCondLst>
                                        </p:cTn>
                                        <p:tgtEl>
                                          <p:spTgt spid="273420"/>
                                        </p:tgtEl>
                                        <p:attrNameLst>
                                          <p:attrName>style.visibility</p:attrName>
                                        </p:attrNameLst>
                                      </p:cBhvr>
                                      <p:to>
                                        <p:strVal val="visible"/>
                                      </p:to>
                                    </p:set>
                                    <p:animEffect transition="in" filter="dissolve">
                                      <p:cBhvr>
                                        <p:cTn id="48" dur="500"/>
                                        <p:tgtEl>
                                          <p:spTgt spid="273420"/>
                                        </p:tgtEl>
                                      </p:cBhvr>
                                    </p:animEffect>
                                  </p:childTnLst>
                                </p:cTn>
                              </p:par>
                            </p:childTnLst>
                          </p:cTn>
                        </p:par>
                        <p:par>
                          <p:cTn id="49" fill="hold">
                            <p:stCondLst>
                              <p:cond delay="1500"/>
                            </p:stCondLst>
                            <p:childTnLst>
                              <p:par>
                                <p:cTn id="50" presetID="9" presetClass="entr" presetSubtype="0" fill="hold" nodeType="afterEffect">
                                  <p:stCondLst>
                                    <p:cond delay="0"/>
                                  </p:stCondLst>
                                  <p:childTnLst>
                                    <p:set>
                                      <p:cBhvr>
                                        <p:cTn id="51" dur="1" fill="hold">
                                          <p:stCondLst>
                                            <p:cond delay="0"/>
                                          </p:stCondLst>
                                        </p:cTn>
                                        <p:tgtEl>
                                          <p:spTgt spid="273423"/>
                                        </p:tgtEl>
                                        <p:attrNameLst>
                                          <p:attrName>style.visibility</p:attrName>
                                        </p:attrNameLst>
                                      </p:cBhvr>
                                      <p:to>
                                        <p:strVal val="visible"/>
                                      </p:to>
                                    </p:set>
                                    <p:animEffect transition="in" filter="dissolve">
                                      <p:cBhvr>
                                        <p:cTn id="52" dur="500"/>
                                        <p:tgtEl>
                                          <p:spTgt spid="27342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iterate type="wd">
                                    <p:tmPct val="25000"/>
                                  </p:iterate>
                                  <p:childTnLst>
                                    <p:set>
                                      <p:cBhvr>
                                        <p:cTn id="56" dur="1" fill="hold">
                                          <p:stCondLst>
                                            <p:cond delay="0"/>
                                          </p:stCondLst>
                                        </p:cTn>
                                        <p:tgtEl>
                                          <p:spTgt spid="273422">
                                            <p:txEl>
                                              <p:pRg st="0" end="0"/>
                                            </p:txEl>
                                          </p:spTgt>
                                        </p:tgtEl>
                                        <p:attrNameLst>
                                          <p:attrName>style.visibility</p:attrName>
                                        </p:attrNameLst>
                                      </p:cBhvr>
                                      <p:to>
                                        <p:strVal val="visible"/>
                                      </p:to>
                                    </p:set>
                                    <p:animEffect transition="in" filter="dissolve">
                                      <p:cBhvr>
                                        <p:cTn id="57" dur="500"/>
                                        <p:tgtEl>
                                          <p:spTgt spid="273422">
                                            <p:txEl>
                                              <p:pRg st="0" end="0"/>
                                            </p:txEl>
                                          </p:spTgt>
                                        </p:tgtEl>
                                      </p:cBhvr>
                                    </p:animEffect>
                                  </p:childTnLst>
                                </p:cTn>
                              </p:par>
                            </p:childTnLst>
                          </p:cTn>
                        </p:par>
                        <p:par>
                          <p:cTn id="58" fill="hold">
                            <p:stCondLst>
                              <p:cond delay="625"/>
                            </p:stCondLst>
                            <p:childTnLst>
                              <p:par>
                                <p:cTn id="59" presetID="9" presetClass="entr" presetSubtype="0" fill="hold" grpId="0" nodeType="afterEffect">
                                  <p:stCondLst>
                                    <p:cond delay="0"/>
                                  </p:stCondLst>
                                  <p:childTnLst>
                                    <p:set>
                                      <p:cBhvr>
                                        <p:cTn id="60" dur="1" fill="hold">
                                          <p:stCondLst>
                                            <p:cond delay="0"/>
                                          </p:stCondLst>
                                        </p:cTn>
                                        <p:tgtEl>
                                          <p:spTgt spid="273428"/>
                                        </p:tgtEl>
                                        <p:attrNameLst>
                                          <p:attrName>style.visibility</p:attrName>
                                        </p:attrNameLst>
                                      </p:cBhvr>
                                      <p:to>
                                        <p:strVal val="visible"/>
                                      </p:to>
                                    </p:set>
                                    <p:animEffect transition="in" filter="dissolve">
                                      <p:cBhvr>
                                        <p:cTn id="61" dur="500"/>
                                        <p:tgtEl>
                                          <p:spTgt spid="273428"/>
                                        </p:tgtEl>
                                      </p:cBhvr>
                                    </p:animEffect>
                                  </p:childTnLst>
                                </p:cTn>
                              </p:par>
                            </p:childTnLst>
                          </p:cTn>
                        </p:par>
                        <p:par>
                          <p:cTn id="62" fill="hold">
                            <p:stCondLst>
                              <p:cond delay="1125"/>
                            </p:stCondLst>
                            <p:childTnLst>
                              <p:par>
                                <p:cTn id="63" presetID="9" presetClass="entr" presetSubtype="0" fill="hold" nodeType="afterEffect">
                                  <p:stCondLst>
                                    <p:cond delay="0"/>
                                  </p:stCondLst>
                                  <p:childTnLst>
                                    <p:set>
                                      <p:cBhvr>
                                        <p:cTn id="64" dur="1" fill="hold">
                                          <p:stCondLst>
                                            <p:cond delay="0"/>
                                          </p:stCondLst>
                                        </p:cTn>
                                        <p:tgtEl>
                                          <p:spTgt spid="273424"/>
                                        </p:tgtEl>
                                        <p:attrNameLst>
                                          <p:attrName>style.visibility</p:attrName>
                                        </p:attrNameLst>
                                      </p:cBhvr>
                                      <p:to>
                                        <p:strVal val="visible"/>
                                      </p:to>
                                    </p:set>
                                    <p:animEffect transition="in" filter="dissolve">
                                      <p:cBhvr>
                                        <p:cTn id="65" dur="500"/>
                                        <p:tgtEl>
                                          <p:spTgt spid="273424"/>
                                        </p:tgtEl>
                                      </p:cBhvr>
                                    </p:animEffect>
                                  </p:childTnLst>
                                </p:cTn>
                              </p:par>
                            </p:childTnLst>
                          </p:cTn>
                        </p:par>
                        <p:par>
                          <p:cTn id="66" fill="hold">
                            <p:stCondLst>
                              <p:cond delay="1625"/>
                            </p:stCondLst>
                            <p:childTnLst>
                              <p:par>
                                <p:cTn id="67" presetID="10" presetClass="entr" presetSubtype="0" fill="hold" grpId="0" nodeType="afterEffect">
                                  <p:stCondLst>
                                    <p:cond delay="0"/>
                                  </p:stCondLst>
                                  <p:childTnLst>
                                    <p:set>
                                      <p:cBhvr>
                                        <p:cTn id="68" dur="1" fill="hold">
                                          <p:stCondLst>
                                            <p:cond delay="0"/>
                                          </p:stCondLst>
                                        </p:cTn>
                                        <p:tgtEl>
                                          <p:spTgt spid="273430"/>
                                        </p:tgtEl>
                                        <p:attrNameLst>
                                          <p:attrName>style.visibility</p:attrName>
                                        </p:attrNameLst>
                                      </p:cBhvr>
                                      <p:to>
                                        <p:strVal val="visible"/>
                                      </p:to>
                                    </p:set>
                                    <p:animEffect transition="in" filter="fade">
                                      <p:cBhvr>
                                        <p:cTn id="69" dur="1000"/>
                                        <p:tgtEl>
                                          <p:spTgt spid="273430"/>
                                        </p:tgtEl>
                                      </p:cBhvr>
                                    </p:animEffect>
                                  </p:childTnLst>
                                </p:cTn>
                              </p:par>
                              <p:par>
                                <p:cTn id="70" presetID="10" presetClass="entr" presetSubtype="0" fill="hold" nodeType="withEffect">
                                  <p:stCondLst>
                                    <p:cond delay="0"/>
                                  </p:stCondLst>
                                  <p:childTnLst>
                                    <p:set>
                                      <p:cBhvr>
                                        <p:cTn id="71" dur="1" fill="hold">
                                          <p:stCondLst>
                                            <p:cond delay="0"/>
                                          </p:stCondLst>
                                        </p:cTn>
                                        <p:tgtEl>
                                          <p:spTgt spid="273429"/>
                                        </p:tgtEl>
                                        <p:attrNameLst>
                                          <p:attrName>style.visibility</p:attrName>
                                        </p:attrNameLst>
                                      </p:cBhvr>
                                      <p:to>
                                        <p:strVal val="visible"/>
                                      </p:to>
                                    </p:set>
                                    <p:animEffect transition="in" filter="fade">
                                      <p:cBhvr>
                                        <p:cTn id="72" dur="1000"/>
                                        <p:tgtEl>
                                          <p:spTgt spid="27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5" grpId="0"/>
      <p:bldP spid="273426" grpId="0" animBg="1"/>
      <p:bldP spid="273427" grpId="0" animBg="1"/>
      <p:bldP spid="273428" grpId="0"/>
      <p:bldP spid="273430" grpId="0"/>
      <p:bldP spid="2734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4</a:t>
            </a:r>
            <a:r>
              <a:rPr lang="zh-CN" altLang="en-US" smtClean="0"/>
              <a:t>）</a:t>
            </a:r>
          </a:p>
        </p:txBody>
      </p:sp>
      <p:sp>
        <p:nvSpPr>
          <p:cNvPr id="274435" name="Rectangle 3"/>
          <p:cNvSpPr>
            <a:spLocks noGrp="1" noChangeArrowheads="1"/>
          </p:cNvSpPr>
          <p:nvPr>
            <p:ph type="body" idx="1"/>
          </p:nvPr>
        </p:nvSpPr>
        <p:spPr/>
        <p:txBody>
          <a:bodyPr/>
          <a:lstStyle/>
          <a:p>
            <a:pPr eaLnBrk="1" hangingPunct="1"/>
            <a:r>
              <a:rPr lang="zh-CN" altLang="en-US" smtClean="0"/>
              <a:t>电容抽头电路</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Wingdings" pitchFamily="2" charset="2"/>
              <a:buNone/>
            </a:pPr>
            <a:r>
              <a:rPr lang="zh-CN" altLang="en-US" smtClean="0"/>
              <a:t>	根据功率相同原则有</a:t>
            </a:r>
          </a:p>
        </p:txBody>
      </p:sp>
      <p:pic>
        <p:nvPicPr>
          <p:cNvPr id="274436" name="Picture 4"/>
          <p:cNvPicPr>
            <a:picLocks noChangeAspect="1" noChangeArrowheads="1"/>
          </p:cNvPicPr>
          <p:nvPr/>
        </p:nvPicPr>
        <p:blipFill>
          <a:blip r:embed="rId4" cstate="print"/>
          <a:srcRect/>
          <a:stretch>
            <a:fillRect/>
          </a:stretch>
        </p:blipFill>
        <p:spPr bwMode="auto">
          <a:xfrm>
            <a:off x="900113" y="1773238"/>
            <a:ext cx="7056437" cy="2693987"/>
          </a:xfrm>
          <a:prstGeom prst="rect">
            <a:avLst/>
          </a:prstGeom>
          <a:noFill/>
          <a:ln w="38100" algn="ctr">
            <a:noFill/>
            <a:miter lim="800000"/>
            <a:headEnd/>
            <a:tailEnd/>
          </a:ln>
        </p:spPr>
      </p:pic>
      <p:graphicFrame>
        <p:nvGraphicFramePr>
          <p:cNvPr id="274438" name="Object 6"/>
          <p:cNvGraphicFramePr>
            <a:graphicFrameLocks noChangeAspect="1"/>
          </p:cNvGraphicFramePr>
          <p:nvPr/>
        </p:nvGraphicFramePr>
        <p:xfrm>
          <a:off x="3954463" y="4484688"/>
          <a:ext cx="2417762" cy="960437"/>
        </p:xfrm>
        <a:graphic>
          <a:graphicData uri="http://schemas.openxmlformats.org/presentationml/2006/ole">
            <p:oleObj spid="_x0000_s30722" name="Equation" r:id="rId5" imgW="1143000" imgH="457200" progId="Equation.DSMT4">
              <p:embed/>
            </p:oleObj>
          </a:graphicData>
        </a:graphic>
      </p:graphicFrame>
      <p:graphicFrame>
        <p:nvGraphicFramePr>
          <p:cNvPr id="274439" name="Object 7"/>
          <p:cNvGraphicFramePr>
            <a:graphicFrameLocks noChangeAspect="1"/>
          </p:cNvGraphicFramePr>
          <p:nvPr/>
        </p:nvGraphicFramePr>
        <p:xfrm>
          <a:off x="6732588" y="4508500"/>
          <a:ext cx="1531937" cy="879475"/>
        </p:xfrm>
        <a:graphic>
          <a:graphicData uri="http://schemas.openxmlformats.org/presentationml/2006/ole">
            <p:oleObj spid="_x0000_s30723" name="Equation" r:id="rId6" imgW="723600" imgH="419040" progId="Equation.DSMT4">
              <p:embed/>
            </p:oleObj>
          </a:graphicData>
        </a:graphic>
      </p:graphicFrame>
      <p:sp>
        <p:nvSpPr>
          <p:cNvPr id="274440" name="Text Box 8"/>
          <p:cNvSpPr txBox="1">
            <a:spLocks noChangeArrowheads="1"/>
          </p:cNvSpPr>
          <p:nvPr/>
        </p:nvSpPr>
        <p:spPr bwMode="auto">
          <a:xfrm>
            <a:off x="1042988" y="5229225"/>
            <a:ext cx="1439862" cy="457200"/>
          </a:xfrm>
          <a:prstGeom prst="rect">
            <a:avLst/>
          </a:prstGeom>
          <a:noFill/>
          <a:ln w="38100" algn="ctr">
            <a:noFill/>
            <a:miter lim="800000"/>
            <a:headEnd/>
            <a:tailEnd/>
          </a:ln>
        </p:spPr>
        <p:txBody>
          <a:bodyPr>
            <a:spAutoFit/>
          </a:bodyPr>
          <a:lstStyle/>
          <a:p>
            <a:r>
              <a:rPr lang="zh-CN" altLang="en-US" sz="2400">
                <a:solidFill>
                  <a:srgbClr val="006600"/>
                </a:solidFill>
                <a:latin typeface="幼圆" pitchFamily="49" charset="-122"/>
                <a:ea typeface="幼圆" pitchFamily="49" charset="-122"/>
              </a:rPr>
              <a:t>接入系数</a:t>
            </a:r>
            <a:endParaRPr lang="en-US" altLang="zh-CN" sz="2400" b="0">
              <a:solidFill>
                <a:srgbClr val="006600"/>
              </a:solidFill>
            </a:endParaRPr>
          </a:p>
        </p:txBody>
      </p:sp>
      <p:graphicFrame>
        <p:nvGraphicFramePr>
          <p:cNvPr id="274441" name="Object 9"/>
          <p:cNvGraphicFramePr>
            <a:graphicFrameLocks noChangeAspect="1"/>
          </p:cNvGraphicFramePr>
          <p:nvPr/>
        </p:nvGraphicFramePr>
        <p:xfrm>
          <a:off x="1908175" y="5300663"/>
          <a:ext cx="6705600" cy="1441450"/>
        </p:xfrm>
        <a:graphic>
          <a:graphicData uri="http://schemas.openxmlformats.org/presentationml/2006/ole">
            <p:oleObj spid="_x0000_s30724" name="Equation" r:id="rId7" imgW="3174840" imgH="685800" progId="Equation.DSMT4">
              <p:embed/>
            </p:oleObj>
          </a:graphicData>
        </a:graphic>
      </p:graphicFrame>
      <p:graphicFrame>
        <p:nvGraphicFramePr>
          <p:cNvPr id="274442" name="Object 10"/>
          <p:cNvGraphicFramePr>
            <a:graphicFrameLocks noChangeAspect="1"/>
          </p:cNvGraphicFramePr>
          <p:nvPr/>
        </p:nvGraphicFramePr>
        <p:xfrm>
          <a:off x="3708400" y="2420938"/>
          <a:ext cx="312738" cy="431800"/>
        </p:xfrm>
        <a:graphic>
          <a:graphicData uri="http://schemas.openxmlformats.org/presentationml/2006/ole">
            <p:oleObj spid="_x0000_s30725" name="Equation" r:id="rId8" imgW="164880" imgH="228600" progId="Equation.DSMT4">
              <p:embed/>
            </p:oleObj>
          </a:graphicData>
        </a:graphic>
      </p:graphicFrame>
      <p:graphicFrame>
        <p:nvGraphicFramePr>
          <p:cNvPr id="274443" name="Object 11"/>
          <p:cNvGraphicFramePr>
            <a:graphicFrameLocks noChangeAspect="1"/>
          </p:cNvGraphicFramePr>
          <p:nvPr/>
        </p:nvGraphicFramePr>
        <p:xfrm>
          <a:off x="4019550" y="2660650"/>
          <a:ext cx="265113" cy="263525"/>
        </p:xfrm>
        <a:graphic>
          <a:graphicData uri="http://schemas.openxmlformats.org/presentationml/2006/ole">
            <p:oleObj spid="_x0000_s30726" name="Equation" r:id="rId9" imgW="139680" imgH="139680" progId="Equation.DSMT4">
              <p:embed/>
            </p:oleObj>
          </a:graphicData>
        </a:graphic>
      </p:graphicFrame>
      <p:graphicFrame>
        <p:nvGraphicFramePr>
          <p:cNvPr id="274444" name="Object 12"/>
          <p:cNvGraphicFramePr>
            <a:graphicFrameLocks noChangeAspect="1"/>
          </p:cNvGraphicFramePr>
          <p:nvPr/>
        </p:nvGraphicFramePr>
        <p:xfrm>
          <a:off x="4019550" y="3741738"/>
          <a:ext cx="241300" cy="192087"/>
        </p:xfrm>
        <a:graphic>
          <a:graphicData uri="http://schemas.openxmlformats.org/presentationml/2006/ole">
            <p:oleObj spid="_x0000_s30727" name="Equation" r:id="rId10" imgW="126720" imgH="101520" progId="Equation.DSMT4">
              <p:embed/>
            </p:oleObj>
          </a:graphicData>
        </a:graphic>
      </p:graphicFrame>
      <p:graphicFrame>
        <p:nvGraphicFramePr>
          <p:cNvPr id="274445" name="Object 13"/>
          <p:cNvGraphicFramePr>
            <a:graphicFrameLocks noChangeAspect="1"/>
          </p:cNvGraphicFramePr>
          <p:nvPr/>
        </p:nvGraphicFramePr>
        <p:xfrm>
          <a:off x="7237413" y="2060575"/>
          <a:ext cx="287337" cy="431800"/>
        </p:xfrm>
        <a:graphic>
          <a:graphicData uri="http://schemas.openxmlformats.org/presentationml/2006/ole">
            <p:oleObj spid="_x0000_s30728" name="Equation" r:id="rId11" imgW="152280" imgH="228600" progId="Equation.DSMT4">
              <p:embed/>
            </p:oleObj>
          </a:graphicData>
        </a:graphic>
      </p:graphicFrame>
      <p:graphicFrame>
        <p:nvGraphicFramePr>
          <p:cNvPr id="274446" name="Object 14"/>
          <p:cNvGraphicFramePr>
            <a:graphicFrameLocks noChangeAspect="1"/>
          </p:cNvGraphicFramePr>
          <p:nvPr/>
        </p:nvGraphicFramePr>
        <p:xfrm>
          <a:off x="7092950" y="2276475"/>
          <a:ext cx="265113" cy="263525"/>
        </p:xfrm>
        <a:graphic>
          <a:graphicData uri="http://schemas.openxmlformats.org/presentationml/2006/ole">
            <p:oleObj spid="_x0000_s30729" name="Equation" r:id="rId12" imgW="139680" imgH="139680" progId="Equation.DSMT4">
              <p:embed/>
            </p:oleObj>
          </a:graphicData>
        </a:graphic>
      </p:graphicFrame>
      <p:graphicFrame>
        <p:nvGraphicFramePr>
          <p:cNvPr id="274447" name="Object 15"/>
          <p:cNvGraphicFramePr>
            <a:graphicFrameLocks noChangeAspect="1"/>
          </p:cNvGraphicFramePr>
          <p:nvPr/>
        </p:nvGraphicFramePr>
        <p:xfrm>
          <a:off x="7092950" y="3213100"/>
          <a:ext cx="241300" cy="192088"/>
        </p:xfrm>
        <a:graphic>
          <a:graphicData uri="http://schemas.openxmlformats.org/presentationml/2006/ole">
            <p:oleObj spid="_x0000_s30730" name="Equation" r:id="rId13" imgW="126720" imgH="101520" progId="Equation.DSMT4">
              <p:embed/>
            </p:oleObj>
          </a:graphicData>
        </a:graphic>
      </p:graphicFrame>
      <p:sp>
        <p:nvSpPr>
          <p:cNvPr id="274448" name="AutoShape 16"/>
          <p:cNvSpPr>
            <a:spLocks noChangeArrowheads="1"/>
          </p:cNvSpPr>
          <p:nvPr/>
        </p:nvSpPr>
        <p:spPr bwMode="auto">
          <a:xfrm>
            <a:off x="4356100" y="2636838"/>
            <a:ext cx="576263"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pic>
        <p:nvPicPr>
          <p:cNvPr id="274449" name="Picture 17" descr="0050">
            <a:hlinkClick r:id="rId14" action="ppaction://hlinksldjump"/>
          </p:cNvPr>
          <p:cNvPicPr>
            <a:picLocks noChangeAspect="1" noChangeArrowheads="1" noCrop="1"/>
          </p:cNvPicPr>
          <p:nvPr/>
        </p:nvPicPr>
        <p:blipFill>
          <a:blip r:embed="rId15" cstate="print"/>
          <a:srcRect/>
          <a:stretch>
            <a:fillRect/>
          </a:stretch>
        </p:blipFill>
        <p:spPr bwMode="auto">
          <a:xfrm rot="10800000">
            <a:off x="8101013" y="1196975"/>
            <a:ext cx="360362" cy="276225"/>
          </a:xfrm>
          <a:prstGeom prst="rect">
            <a:avLst/>
          </a:prstGeom>
          <a:noFill/>
          <a:ln w="9525">
            <a:noFill/>
            <a:miter lim="800000"/>
            <a:headEnd/>
            <a:tailEnd/>
          </a:ln>
        </p:spPr>
      </p:pic>
      <p:sp>
        <p:nvSpPr>
          <p:cNvPr id="274450" name="Text Box 18"/>
          <p:cNvSpPr txBox="1">
            <a:spLocks noChangeArrowheads="1"/>
          </p:cNvSpPr>
          <p:nvPr/>
        </p:nvSpPr>
        <p:spPr bwMode="auto">
          <a:xfrm>
            <a:off x="6443663" y="1125538"/>
            <a:ext cx="1800225"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谐振频率？</a:t>
            </a:r>
            <a:endParaRPr lang="en-US" altLang="zh-CN">
              <a:solidFill>
                <a:srgbClr val="990099"/>
              </a:solidFill>
              <a:latin typeface="幼圆" pitchFamily="49" charset="-122"/>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fade">
                                      <p:cBhvr>
                                        <p:cTn id="7" dur="1000"/>
                                        <p:tgtEl>
                                          <p:spTgt spid="274436"/>
                                        </p:tgtEl>
                                      </p:cBhvr>
                                    </p:animEffect>
                                  </p:childTnLst>
                                </p:cTn>
                              </p:par>
                              <p:par>
                                <p:cTn id="8" presetID="10" presetClass="entr" presetSubtype="0" fill="hold" nodeType="withEffect">
                                  <p:stCondLst>
                                    <p:cond delay="0"/>
                                  </p:stCondLst>
                                  <p:childTnLst>
                                    <p:set>
                                      <p:cBhvr>
                                        <p:cTn id="9" dur="1" fill="hold">
                                          <p:stCondLst>
                                            <p:cond delay="0"/>
                                          </p:stCondLst>
                                        </p:cTn>
                                        <p:tgtEl>
                                          <p:spTgt spid="274442"/>
                                        </p:tgtEl>
                                        <p:attrNameLst>
                                          <p:attrName>style.visibility</p:attrName>
                                        </p:attrNameLst>
                                      </p:cBhvr>
                                      <p:to>
                                        <p:strVal val="visible"/>
                                      </p:to>
                                    </p:set>
                                    <p:animEffect transition="in" filter="fade">
                                      <p:cBhvr>
                                        <p:cTn id="10" dur="1000"/>
                                        <p:tgtEl>
                                          <p:spTgt spid="274442"/>
                                        </p:tgtEl>
                                      </p:cBhvr>
                                    </p:animEffect>
                                  </p:childTnLst>
                                </p:cTn>
                              </p:par>
                              <p:par>
                                <p:cTn id="11" presetID="10" presetClass="entr" presetSubtype="0" fill="hold" nodeType="withEffect">
                                  <p:stCondLst>
                                    <p:cond delay="0"/>
                                  </p:stCondLst>
                                  <p:childTnLst>
                                    <p:set>
                                      <p:cBhvr>
                                        <p:cTn id="12" dur="1" fill="hold">
                                          <p:stCondLst>
                                            <p:cond delay="0"/>
                                          </p:stCondLst>
                                        </p:cTn>
                                        <p:tgtEl>
                                          <p:spTgt spid="274443"/>
                                        </p:tgtEl>
                                        <p:attrNameLst>
                                          <p:attrName>style.visibility</p:attrName>
                                        </p:attrNameLst>
                                      </p:cBhvr>
                                      <p:to>
                                        <p:strVal val="visible"/>
                                      </p:to>
                                    </p:set>
                                    <p:animEffect transition="in" filter="fade">
                                      <p:cBhvr>
                                        <p:cTn id="13" dur="1000"/>
                                        <p:tgtEl>
                                          <p:spTgt spid="274443"/>
                                        </p:tgtEl>
                                      </p:cBhvr>
                                    </p:animEffect>
                                  </p:childTnLst>
                                </p:cTn>
                              </p:par>
                              <p:par>
                                <p:cTn id="14" presetID="10" presetClass="entr" presetSubtype="0" fill="hold" nodeType="withEffect">
                                  <p:stCondLst>
                                    <p:cond delay="0"/>
                                  </p:stCondLst>
                                  <p:childTnLst>
                                    <p:set>
                                      <p:cBhvr>
                                        <p:cTn id="15" dur="1" fill="hold">
                                          <p:stCondLst>
                                            <p:cond delay="0"/>
                                          </p:stCondLst>
                                        </p:cTn>
                                        <p:tgtEl>
                                          <p:spTgt spid="274444"/>
                                        </p:tgtEl>
                                        <p:attrNameLst>
                                          <p:attrName>style.visibility</p:attrName>
                                        </p:attrNameLst>
                                      </p:cBhvr>
                                      <p:to>
                                        <p:strVal val="visible"/>
                                      </p:to>
                                    </p:set>
                                    <p:animEffect transition="in" filter="fade">
                                      <p:cBhvr>
                                        <p:cTn id="16" dur="1000"/>
                                        <p:tgtEl>
                                          <p:spTgt spid="274444"/>
                                        </p:tgtEl>
                                      </p:cBhvr>
                                    </p:animEffect>
                                  </p:childTnLst>
                                </p:cTn>
                              </p:par>
                              <p:par>
                                <p:cTn id="17" presetID="10" presetClass="entr" presetSubtype="0" fill="hold" nodeType="withEffect">
                                  <p:stCondLst>
                                    <p:cond delay="0"/>
                                  </p:stCondLst>
                                  <p:childTnLst>
                                    <p:set>
                                      <p:cBhvr>
                                        <p:cTn id="18" dur="1" fill="hold">
                                          <p:stCondLst>
                                            <p:cond delay="0"/>
                                          </p:stCondLst>
                                        </p:cTn>
                                        <p:tgtEl>
                                          <p:spTgt spid="274445"/>
                                        </p:tgtEl>
                                        <p:attrNameLst>
                                          <p:attrName>style.visibility</p:attrName>
                                        </p:attrNameLst>
                                      </p:cBhvr>
                                      <p:to>
                                        <p:strVal val="visible"/>
                                      </p:to>
                                    </p:set>
                                    <p:animEffect transition="in" filter="fade">
                                      <p:cBhvr>
                                        <p:cTn id="19" dur="1000"/>
                                        <p:tgtEl>
                                          <p:spTgt spid="274445"/>
                                        </p:tgtEl>
                                      </p:cBhvr>
                                    </p:animEffect>
                                  </p:childTnLst>
                                </p:cTn>
                              </p:par>
                              <p:par>
                                <p:cTn id="20" presetID="10" presetClass="entr" presetSubtype="0" fill="hold" nodeType="withEffect">
                                  <p:stCondLst>
                                    <p:cond delay="0"/>
                                  </p:stCondLst>
                                  <p:childTnLst>
                                    <p:set>
                                      <p:cBhvr>
                                        <p:cTn id="21" dur="1" fill="hold">
                                          <p:stCondLst>
                                            <p:cond delay="0"/>
                                          </p:stCondLst>
                                        </p:cTn>
                                        <p:tgtEl>
                                          <p:spTgt spid="274446"/>
                                        </p:tgtEl>
                                        <p:attrNameLst>
                                          <p:attrName>style.visibility</p:attrName>
                                        </p:attrNameLst>
                                      </p:cBhvr>
                                      <p:to>
                                        <p:strVal val="visible"/>
                                      </p:to>
                                    </p:set>
                                    <p:animEffect transition="in" filter="fade">
                                      <p:cBhvr>
                                        <p:cTn id="22" dur="1000"/>
                                        <p:tgtEl>
                                          <p:spTgt spid="274446"/>
                                        </p:tgtEl>
                                      </p:cBhvr>
                                    </p:animEffect>
                                  </p:childTnLst>
                                </p:cTn>
                              </p:par>
                              <p:par>
                                <p:cTn id="23" presetID="10" presetClass="entr" presetSubtype="0" fill="hold" nodeType="withEffect">
                                  <p:stCondLst>
                                    <p:cond delay="0"/>
                                  </p:stCondLst>
                                  <p:childTnLst>
                                    <p:set>
                                      <p:cBhvr>
                                        <p:cTn id="24" dur="1" fill="hold">
                                          <p:stCondLst>
                                            <p:cond delay="0"/>
                                          </p:stCondLst>
                                        </p:cTn>
                                        <p:tgtEl>
                                          <p:spTgt spid="274447"/>
                                        </p:tgtEl>
                                        <p:attrNameLst>
                                          <p:attrName>style.visibility</p:attrName>
                                        </p:attrNameLst>
                                      </p:cBhvr>
                                      <p:to>
                                        <p:strVal val="visible"/>
                                      </p:to>
                                    </p:set>
                                    <p:animEffect transition="in" filter="fade">
                                      <p:cBhvr>
                                        <p:cTn id="25" dur="1000"/>
                                        <p:tgtEl>
                                          <p:spTgt spid="2744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4448"/>
                                        </p:tgtEl>
                                        <p:attrNameLst>
                                          <p:attrName>style.visibility</p:attrName>
                                        </p:attrNameLst>
                                      </p:cBhvr>
                                      <p:to>
                                        <p:strVal val="visible"/>
                                      </p:to>
                                    </p:set>
                                    <p:animEffect transition="in" filter="fade">
                                      <p:cBhvr>
                                        <p:cTn id="28" dur="1000"/>
                                        <p:tgtEl>
                                          <p:spTgt spid="27444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iterate type="wd">
                                    <p:tmPct val="25000"/>
                                  </p:iterate>
                                  <p:childTnLst>
                                    <p:set>
                                      <p:cBhvr>
                                        <p:cTn id="32" dur="1" fill="hold">
                                          <p:stCondLst>
                                            <p:cond delay="0"/>
                                          </p:stCondLst>
                                        </p:cTn>
                                        <p:tgtEl>
                                          <p:spTgt spid="274435">
                                            <p:txEl>
                                              <p:pRg st="8" end="8"/>
                                            </p:txEl>
                                          </p:spTgt>
                                        </p:tgtEl>
                                        <p:attrNameLst>
                                          <p:attrName>style.visibility</p:attrName>
                                        </p:attrNameLst>
                                      </p:cBhvr>
                                      <p:to>
                                        <p:strVal val="visible"/>
                                      </p:to>
                                    </p:set>
                                    <p:animEffect transition="in" filter="dissolve">
                                      <p:cBhvr>
                                        <p:cTn id="33" dur="500"/>
                                        <p:tgtEl>
                                          <p:spTgt spid="274435">
                                            <p:txEl>
                                              <p:pRg st="8" end="8"/>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274438"/>
                                        </p:tgtEl>
                                        <p:attrNameLst>
                                          <p:attrName>style.visibility</p:attrName>
                                        </p:attrNameLst>
                                      </p:cBhvr>
                                      <p:to>
                                        <p:strVal val="visible"/>
                                      </p:to>
                                    </p:set>
                                    <p:animEffect transition="in" filter="dissolve">
                                      <p:cBhvr>
                                        <p:cTn id="37" dur="500"/>
                                        <p:tgtEl>
                                          <p:spTgt spid="274438"/>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274439"/>
                                        </p:tgtEl>
                                        <p:attrNameLst>
                                          <p:attrName>style.visibility</p:attrName>
                                        </p:attrNameLst>
                                      </p:cBhvr>
                                      <p:to>
                                        <p:strVal val="visible"/>
                                      </p:to>
                                    </p:set>
                                    <p:animEffect transition="in" filter="dissolve">
                                      <p:cBhvr>
                                        <p:cTn id="41" dur="500"/>
                                        <p:tgtEl>
                                          <p:spTgt spid="27443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iterate type="wd">
                                    <p:tmPct val="25000"/>
                                  </p:iterate>
                                  <p:childTnLst>
                                    <p:set>
                                      <p:cBhvr>
                                        <p:cTn id="45" dur="1" fill="hold">
                                          <p:stCondLst>
                                            <p:cond delay="0"/>
                                          </p:stCondLst>
                                        </p:cTn>
                                        <p:tgtEl>
                                          <p:spTgt spid="274440">
                                            <p:txEl>
                                              <p:pRg st="0" end="0"/>
                                            </p:txEl>
                                          </p:spTgt>
                                        </p:tgtEl>
                                        <p:attrNameLst>
                                          <p:attrName>style.visibility</p:attrName>
                                        </p:attrNameLst>
                                      </p:cBhvr>
                                      <p:to>
                                        <p:strVal val="visible"/>
                                      </p:to>
                                    </p:set>
                                    <p:animEffect transition="in" filter="dissolve">
                                      <p:cBhvr>
                                        <p:cTn id="46" dur="500"/>
                                        <p:tgtEl>
                                          <p:spTgt spid="274440">
                                            <p:txEl>
                                              <p:pRg st="0" end="0"/>
                                            </p:txEl>
                                          </p:spTgt>
                                        </p:tgtEl>
                                      </p:cBhvr>
                                    </p:animEffect>
                                  </p:childTnLst>
                                </p:cTn>
                              </p:par>
                            </p:childTnLst>
                          </p:cTn>
                        </p:par>
                        <p:par>
                          <p:cTn id="47" fill="hold">
                            <p:stCondLst>
                              <p:cond delay="625"/>
                            </p:stCondLst>
                            <p:childTnLst>
                              <p:par>
                                <p:cTn id="48" presetID="9" presetClass="entr" presetSubtype="0" fill="hold" nodeType="afterEffect">
                                  <p:stCondLst>
                                    <p:cond delay="0"/>
                                  </p:stCondLst>
                                  <p:childTnLst>
                                    <p:set>
                                      <p:cBhvr>
                                        <p:cTn id="49" dur="1" fill="hold">
                                          <p:stCondLst>
                                            <p:cond delay="0"/>
                                          </p:stCondLst>
                                        </p:cTn>
                                        <p:tgtEl>
                                          <p:spTgt spid="274441"/>
                                        </p:tgtEl>
                                        <p:attrNameLst>
                                          <p:attrName>style.visibility</p:attrName>
                                        </p:attrNameLst>
                                      </p:cBhvr>
                                      <p:to>
                                        <p:strVal val="visible"/>
                                      </p:to>
                                    </p:set>
                                    <p:animEffect transition="in" filter="dissolve">
                                      <p:cBhvr>
                                        <p:cTn id="50" dur="500"/>
                                        <p:tgtEl>
                                          <p:spTgt spid="27444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44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4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5</a:t>
            </a:r>
            <a:r>
              <a:rPr lang="zh-CN" altLang="en-US" smtClean="0"/>
              <a:t>）</a:t>
            </a:r>
          </a:p>
        </p:txBody>
      </p:sp>
      <p:sp>
        <p:nvSpPr>
          <p:cNvPr id="277507" name="Rectangle 3"/>
          <p:cNvSpPr>
            <a:spLocks noGrp="1" noChangeArrowheads="1"/>
          </p:cNvSpPr>
          <p:nvPr>
            <p:ph type="body" idx="1"/>
          </p:nvPr>
        </p:nvSpPr>
        <p:spPr/>
        <p:txBody>
          <a:bodyPr/>
          <a:lstStyle/>
          <a:p>
            <a:pPr eaLnBrk="1" hangingPunct="1">
              <a:buFont typeface="Wingdings" pitchFamily="2" charset="2"/>
              <a:buNone/>
            </a:pPr>
            <a:r>
              <a:rPr lang="zh-CN" altLang="en-US" smtClean="0"/>
              <a:t>	信号源及其内阻接入时的阻抗变换。</a:t>
            </a:r>
          </a:p>
          <a:p>
            <a:pPr eaLnBrk="1" hangingPunct="1"/>
            <a:r>
              <a:rPr lang="zh-CN" altLang="en-US" smtClean="0"/>
              <a:t>电压源接入</a:t>
            </a:r>
          </a:p>
        </p:txBody>
      </p:sp>
      <p:sp>
        <p:nvSpPr>
          <p:cNvPr id="31752" name="Rectangle 5"/>
          <p:cNvSpPr>
            <a:spLocks noChangeArrowheads="1"/>
          </p:cNvSpPr>
          <p:nvPr/>
        </p:nvSpPr>
        <p:spPr bwMode="auto">
          <a:xfrm>
            <a:off x="0" y="1819275"/>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77510" name="Object 6"/>
          <p:cNvGraphicFramePr>
            <a:graphicFrameLocks noChangeAspect="1"/>
          </p:cNvGraphicFramePr>
          <p:nvPr/>
        </p:nvGraphicFramePr>
        <p:xfrm>
          <a:off x="1187450" y="2060575"/>
          <a:ext cx="7200900" cy="2471738"/>
        </p:xfrm>
        <a:graphic>
          <a:graphicData uri="http://schemas.openxmlformats.org/presentationml/2006/ole">
            <p:oleObj spid="_x0000_s31746" name="Visio" r:id="rId4" imgW="3863035" imgH="1352093" progId="Visio.Drawing.11">
              <p:embed/>
            </p:oleObj>
          </a:graphicData>
        </a:graphic>
      </p:graphicFrame>
      <p:graphicFrame>
        <p:nvGraphicFramePr>
          <p:cNvPr id="277512" name="Object 8"/>
          <p:cNvGraphicFramePr>
            <a:graphicFrameLocks noChangeAspect="1"/>
          </p:cNvGraphicFramePr>
          <p:nvPr/>
        </p:nvGraphicFramePr>
        <p:xfrm>
          <a:off x="2260600" y="4581525"/>
          <a:ext cx="1663700" cy="577850"/>
        </p:xfrm>
        <a:graphic>
          <a:graphicData uri="http://schemas.openxmlformats.org/presentationml/2006/ole">
            <p:oleObj spid="_x0000_s31747" name="Equation" r:id="rId5" imgW="685800" imgH="241300" progId="Equation.DSMT4">
              <p:embed/>
            </p:oleObj>
          </a:graphicData>
        </a:graphic>
      </p:graphicFrame>
      <p:graphicFrame>
        <p:nvGraphicFramePr>
          <p:cNvPr id="277514" name="Object 10"/>
          <p:cNvGraphicFramePr>
            <a:graphicFrameLocks noChangeAspect="1"/>
          </p:cNvGraphicFramePr>
          <p:nvPr/>
        </p:nvGraphicFramePr>
        <p:xfrm>
          <a:off x="2268538" y="5229225"/>
          <a:ext cx="1871662" cy="577850"/>
        </p:xfrm>
        <a:graphic>
          <a:graphicData uri="http://schemas.openxmlformats.org/presentationml/2006/ole">
            <p:oleObj spid="_x0000_s31748" name="Equation" r:id="rId6" imgW="774364" imgH="241195" progId="Equation.DSMT4">
              <p:embed/>
            </p:oleObj>
          </a:graphicData>
        </a:graphic>
      </p:graphicFrame>
      <p:graphicFrame>
        <p:nvGraphicFramePr>
          <p:cNvPr id="277516" name="Object 12"/>
          <p:cNvGraphicFramePr>
            <a:graphicFrameLocks noChangeAspect="1"/>
          </p:cNvGraphicFramePr>
          <p:nvPr/>
        </p:nvGraphicFramePr>
        <p:xfrm>
          <a:off x="4976813" y="4625975"/>
          <a:ext cx="1323975" cy="1035050"/>
        </p:xfrm>
        <a:graphic>
          <a:graphicData uri="http://schemas.openxmlformats.org/presentationml/2006/ole">
            <p:oleObj spid="_x0000_s31749" name="Equation" r:id="rId7" imgW="545760" imgH="431640" progId="Equation.DSMT4">
              <p:embed/>
            </p:oleObj>
          </a:graphicData>
        </a:graphic>
      </p:graphicFrame>
      <p:sp>
        <p:nvSpPr>
          <p:cNvPr id="277517" name="AutoShape 13"/>
          <p:cNvSpPr>
            <a:spLocks noChangeArrowheads="1"/>
          </p:cNvSpPr>
          <p:nvPr/>
        </p:nvSpPr>
        <p:spPr bwMode="auto">
          <a:xfrm>
            <a:off x="4572000" y="2997200"/>
            <a:ext cx="576263"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dissolve">
                                      <p:cBhvr>
                                        <p:cTn id="7" dur="500"/>
                                        <p:tgtEl>
                                          <p:spTgt spid="277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510"/>
                                        </p:tgtEl>
                                        <p:attrNameLst>
                                          <p:attrName>style.visibility</p:attrName>
                                        </p:attrNameLst>
                                      </p:cBhvr>
                                      <p:to>
                                        <p:strVal val="visible"/>
                                      </p:to>
                                    </p:set>
                                    <p:animEffect transition="in" filter="fade">
                                      <p:cBhvr>
                                        <p:cTn id="12" dur="1000"/>
                                        <p:tgtEl>
                                          <p:spTgt spid="2775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7517"/>
                                        </p:tgtEl>
                                        <p:attrNameLst>
                                          <p:attrName>style.visibility</p:attrName>
                                        </p:attrNameLst>
                                      </p:cBhvr>
                                      <p:to>
                                        <p:strVal val="visible"/>
                                      </p:to>
                                    </p:set>
                                    <p:animEffect transition="in" filter="fade">
                                      <p:cBhvr>
                                        <p:cTn id="15" dur="1000"/>
                                        <p:tgtEl>
                                          <p:spTgt spid="2775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77512"/>
                                        </p:tgtEl>
                                        <p:attrNameLst>
                                          <p:attrName>style.visibility</p:attrName>
                                        </p:attrNameLst>
                                      </p:cBhvr>
                                      <p:to>
                                        <p:strVal val="visible"/>
                                      </p:to>
                                    </p:set>
                                    <p:animEffect transition="in" filter="dissolve">
                                      <p:cBhvr>
                                        <p:cTn id="20" dur="500"/>
                                        <p:tgtEl>
                                          <p:spTgt spid="277512"/>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77514"/>
                                        </p:tgtEl>
                                        <p:attrNameLst>
                                          <p:attrName>style.visibility</p:attrName>
                                        </p:attrNameLst>
                                      </p:cBhvr>
                                      <p:to>
                                        <p:strVal val="visible"/>
                                      </p:to>
                                    </p:set>
                                    <p:animEffect transition="in" filter="dissolve">
                                      <p:cBhvr>
                                        <p:cTn id="24" dur="500"/>
                                        <p:tgtEl>
                                          <p:spTgt spid="277514"/>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277516"/>
                                        </p:tgtEl>
                                        <p:attrNameLst>
                                          <p:attrName>style.visibility</p:attrName>
                                        </p:attrNameLst>
                                      </p:cBhvr>
                                      <p:to>
                                        <p:strVal val="visible"/>
                                      </p:to>
                                    </p:set>
                                    <p:animEffect transition="in" filter="dissolve">
                                      <p:cBhvr>
                                        <p:cTn id="28" dur="500"/>
                                        <p:tgtEl>
                                          <p:spTgt spid="277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2"/>
          <p:cNvSpPr>
            <a:spLocks noGrp="1" noChangeArrowheads="1"/>
          </p:cNvSpPr>
          <p:nvPr>
            <p:ph type="title"/>
          </p:nvPr>
        </p:nvSpPr>
        <p:spPr/>
        <p:txBody>
          <a:bodyPr/>
          <a:lstStyle/>
          <a:p>
            <a:pPr eaLnBrk="1" hangingPunct="1"/>
            <a:r>
              <a:rPr lang="en-US" altLang="zh-CN" smtClean="0"/>
              <a:t>2.3.3 </a:t>
            </a:r>
            <a:r>
              <a:rPr lang="zh-CN" altLang="en-US" smtClean="0"/>
              <a:t>阻抗变换电路（续</a:t>
            </a:r>
            <a:r>
              <a:rPr lang="en-US" altLang="zh-CN" smtClean="0"/>
              <a:t>6</a:t>
            </a:r>
            <a:r>
              <a:rPr lang="zh-CN" altLang="en-US" smtClean="0"/>
              <a:t>）</a:t>
            </a:r>
          </a:p>
        </p:txBody>
      </p:sp>
      <p:sp>
        <p:nvSpPr>
          <p:cNvPr id="32777" name="Rectangle 3"/>
          <p:cNvSpPr>
            <a:spLocks noGrp="1" noChangeArrowheads="1"/>
          </p:cNvSpPr>
          <p:nvPr>
            <p:ph type="body" idx="1"/>
          </p:nvPr>
        </p:nvSpPr>
        <p:spPr/>
        <p:txBody>
          <a:bodyPr/>
          <a:lstStyle/>
          <a:p>
            <a:pPr eaLnBrk="1" hangingPunct="1"/>
            <a:r>
              <a:rPr lang="zh-CN" altLang="en-US" smtClean="0"/>
              <a:t>电流源接入</a:t>
            </a:r>
          </a:p>
        </p:txBody>
      </p:sp>
      <p:graphicFrame>
        <p:nvGraphicFramePr>
          <p:cNvPr id="278532" name="Object 4"/>
          <p:cNvGraphicFramePr>
            <a:graphicFrameLocks noChangeAspect="1"/>
          </p:cNvGraphicFramePr>
          <p:nvPr/>
        </p:nvGraphicFramePr>
        <p:xfrm>
          <a:off x="611188" y="1595438"/>
          <a:ext cx="8532812" cy="2568575"/>
        </p:xfrm>
        <a:graphic>
          <a:graphicData uri="http://schemas.openxmlformats.org/presentationml/2006/ole">
            <p:oleObj spid="_x0000_s32770" name="Visio" r:id="rId4" imgW="4395216" imgH="1352093" progId="Visio.Drawing.11">
              <p:embed/>
            </p:oleObj>
          </a:graphicData>
        </a:graphic>
      </p:graphicFrame>
      <p:sp>
        <p:nvSpPr>
          <p:cNvPr id="32778" name="Rectangle 6"/>
          <p:cNvSpPr>
            <a:spLocks noChangeArrowheads="1"/>
          </p:cNvSpPr>
          <p:nvPr/>
        </p:nvSpPr>
        <p:spPr bwMode="auto">
          <a:xfrm>
            <a:off x="0" y="33099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78533" name="Object 5"/>
          <p:cNvGraphicFramePr>
            <a:graphicFrameLocks noChangeAspect="1"/>
          </p:cNvGraphicFramePr>
          <p:nvPr/>
        </p:nvGraphicFramePr>
        <p:xfrm>
          <a:off x="2052638" y="4581525"/>
          <a:ext cx="1266825" cy="555625"/>
        </p:xfrm>
        <a:graphic>
          <a:graphicData uri="http://schemas.openxmlformats.org/presentationml/2006/ole">
            <p:oleObj spid="_x0000_s32771" name="Equation" r:id="rId5" imgW="545863" imgH="241195" progId="Equation.DSMT4">
              <p:embed/>
            </p:oleObj>
          </a:graphicData>
        </a:graphic>
      </p:graphicFrame>
      <p:sp>
        <p:nvSpPr>
          <p:cNvPr id="32779" name="Rectangle 8"/>
          <p:cNvSpPr>
            <a:spLocks noChangeArrowheads="1"/>
          </p:cNvSpPr>
          <p:nvPr/>
        </p:nvSpPr>
        <p:spPr bwMode="auto">
          <a:xfrm>
            <a:off x="0" y="33099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78535" name="Object 7"/>
          <p:cNvGraphicFramePr>
            <a:graphicFrameLocks noChangeAspect="1"/>
          </p:cNvGraphicFramePr>
          <p:nvPr/>
        </p:nvGraphicFramePr>
        <p:xfrm>
          <a:off x="1979613" y="5321300"/>
          <a:ext cx="1800225" cy="555625"/>
        </p:xfrm>
        <a:graphic>
          <a:graphicData uri="http://schemas.openxmlformats.org/presentationml/2006/ole">
            <p:oleObj spid="_x0000_s32772" name="Equation" r:id="rId6" imgW="774364" imgH="241195" progId="Equation.DSMT4">
              <p:embed/>
            </p:oleObj>
          </a:graphicData>
        </a:graphic>
      </p:graphicFrame>
      <p:sp>
        <p:nvSpPr>
          <p:cNvPr id="32780" name="Rectangle 10"/>
          <p:cNvSpPr>
            <a:spLocks noChangeArrowheads="1"/>
          </p:cNvSpPr>
          <p:nvPr/>
        </p:nvSpPr>
        <p:spPr bwMode="auto">
          <a:xfrm>
            <a:off x="0" y="33099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78537" name="Object 9"/>
          <p:cNvGraphicFramePr>
            <a:graphicFrameLocks noChangeAspect="1"/>
          </p:cNvGraphicFramePr>
          <p:nvPr/>
        </p:nvGraphicFramePr>
        <p:xfrm>
          <a:off x="4716463" y="4365625"/>
          <a:ext cx="1649412" cy="509588"/>
        </p:xfrm>
        <a:graphic>
          <a:graphicData uri="http://schemas.openxmlformats.org/presentationml/2006/ole">
            <p:oleObj spid="_x0000_s32773" name="Equation" r:id="rId7" imgW="774364" imgH="241195" progId="Equation.DSMT4">
              <p:embed/>
            </p:oleObj>
          </a:graphicData>
        </a:graphic>
      </p:graphicFrame>
      <p:sp>
        <p:nvSpPr>
          <p:cNvPr id="32781" name="Rectangle 12"/>
          <p:cNvSpPr>
            <a:spLocks noChangeArrowheads="1"/>
          </p:cNvSpPr>
          <p:nvPr/>
        </p:nvSpPr>
        <p:spPr bwMode="auto">
          <a:xfrm>
            <a:off x="0" y="33099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78541" name="Object 13"/>
          <p:cNvGraphicFramePr>
            <a:graphicFrameLocks noChangeAspect="1"/>
          </p:cNvGraphicFramePr>
          <p:nvPr/>
        </p:nvGraphicFramePr>
        <p:xfrm>
          <a:off x="4616450" y="5418138"/>
          <a:ext cx="1323975" cy="1035050"/>
        </p:xfrm>
        <a:graphic>
          <a:graphicData uri="http://schemas.openxmlformats.org/presentationml/2006/ole">
            <p:oleObj spid="_x0000_s32774" name="Equation" r:id="rId8" imgW="545760" imgH="431640" progId="Equation.DSMT4">
              <p:embed/>
            </p:oleObj>
          </a:graphicData>
        </a:graphic>
      </p:graphicFrame>
      <p:sp>
        <p:nvSpPr>
          <p:cNvPr id="278545" name="AutoShape 17"/>
          <p:cNvSpPr>
            <a:spLocks noChangeArrowheads="1"/>
          </p:cNvSpPr>
          <p:nvPr/>
        </p:nvSpPr>
        <p:spPr bwMode="auto">
          <a:xfrm>
            <a:off x="4716463" y="2636838"/>
            <a:ext cx="576262" cy="431800"/>
          </a:xfrm>
          <a:prstGeom prst="leftRightArrow">
            <a:avLst>
              <a:gd name="adj1" fmla="val 50000"/>
              <a:gd name="adj2" fmla="val 26691"/>
            </a:avLst>
          </a:prstGeom>
          <a:noFill/>
          <a:ln w="38100" algn="ctr">
            <a:solidFill>
              <a:schemeClr val="bg1"/>
            </a:solidFill>
            <a:miter lim="800000"/>
            <a:headEnd/>
            <a:tailEnd/>
          </a:ln>
        </p:spPr>
        <p:txBody>
          <a:bodyPr wrap="none" anchor="ctr"/>
          <a:lstStyle/>
          <a:p>
            <a:endParaRPr lang="zh-CN" altLang="en-US"/>
          </a:p>
        </p:txBody>
      </p:sp>
      <p:graphicFrame>
        <p:nvGraphicFramePr>
          <p:cNvPr id="32775" name="Object 18"/>
          <p:cNvGraphicFramePr>
            <a:graphicFrameLocks noChangeAspect="1"/>
          </p:cNvGraphicFramePr>
          <p:nvPr/>
        </p:nvGraphicFramePr>
        <p:xfrm>
          <a:off x="4514850" y="3321050"/>
          <a:ext cx="114300" cy="215900"/>
        </p:xfrm>
        <a:graphic>
          <a:graphicData uri="http://schemas.openxmlformats.org/presentationml/2006/ole">
            <p:oleObj spid="_x0000_s32775" name="公式" r:id="rId9" imgW="114120" imgH="215640" progId="Equation.3">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fade">
                                      <p:cBhvr>
                                        <p:cTn id="7" dur="1000"/>
                                        <p:tgtEl>
                                          <p:spTgt spid="2785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8545"/>
                                        </p:tgtEl>
                                        <p:attrNameLst>
                                          <p:attrName>style.visibility</p:attrName>
                                        </p:attrNameLst>
                                      </p:cBhvr>
                                      <p:to>
                                        <p:strVal val="visible"/>
                                      </p:to>
                                    </p:set>
                                    <p:animEffect transition="in" filter="fade">
                                      <p:cBhvr>
                                        <p:cTn id="10" dur="1000"/>
                                        <p:tgtEl>
                                          <p:spTgt spid="278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78541"/>
                                        </p:tgtEl>
                                        <p:attrNameLst>
                                          <p:attrName>style.visibility</p:attrName>
                                        </p:attrNameLst>
                                      </p:cBhvr>
                                      <p:to>
                                        <p:strVal val="visible"/>
                                      </p:to>
                                    </p:set>
                                    <p:animEffect transition="in" filter="dissolve">
                                      <p:cBhvr>
                                        <p:cTn id="15" dur="500"/>
                                        <p:tgtEl>
                                          <p:spTgt spid="278541"/>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78537"/>
                                        </p:tgtEl>
                                        <p:attrNameLst>
                                          <p:attrName>style.visibility</p:attrName>
                                        </p:attrNameLst>
                                      </p:cBhvr>
                                      <p:to>
                                        <p:strVal val="visible"/>
                                      </p:to>
                                    </p:set>
                                    <p:animEffect transition="in" filter="dissolve">
                                      <p:cBhvr>
                                        <p:cTn id="19" dur="500"/>
                                        <p:tgtEl>
                                          <p:spTgt spid="278537"/>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278533"/>
                                        </p:tgtEl>
                                        <p:attrNameLst>
                                          <p:attrName>style.visibility</p:attrName>
                                        </p:attrNameLst>
                                      </p:cBhvr>
                                      <p:to>
                                        <p:strVal val="visible"/>
                                      </p:to>
                                    </p:set>
                                    <p:animEffect transition="in" filter="dissolve">
                                      <p:cBhvr>
                                        <p:cTn id="23" dur="500"/>
                                        <p:tgtEl>
                                          <p:spTgt spid="278533"/>
                                        </p:tgtEl>
                                      </p:cBhvr>
                                    </p:animEffect>
                                  </p:childTnLst>
                                </p:cTn>
                              </p:par>
                              <p:par>
                                <p:cTn id="24" presetID="9" presetClass="entr" presetSubtype="0" fill="hold" nodeType="withEffect">
                                  <p:stCondLst>
                                    <p:cond delay="0"/>
                                  </p:stCondLst>
                                  <p:childTnLst>
                                    <p:set>
                                      <p:cBhvr>
                                        <p:cTn id="25" dur="1" fill="hold">
                                          <p:stCondLst>
                                            <p:cond delay="0"/>
                                          </p:stCondLst>
                                        </p:cTn>
                                        <p:tgtEl>
                                          <p:spTgt spid="278535"/>
                                        </p:tgtEl>
                                        <p:attrNameLst>
                                          <p:attrName>style.visibility</p:attrName>
                                        </p:attrNameLst>
                                      </p:cBhvr>
                                      <p:to>
                                        <p:strVal val="visible"/>
                                      </p:to>
                                    </p:set>
                                    <p:animEffect transition="in" filter="dissolve">
                                      <p:cBhvr>
                                        <p:cTn id="26" dur="500"/>
                                        <p:tgtEl>
                                          <p:spTgt spid="278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t>2.4 </a:t>
            </a:r>
            <a:r>
              <a:rPr lang="zh-CN" altLang="en-US" smtClean="0"/>
              <a:t>耦合型谐振回路</a:t>
            </a:r>
          </a:p>
        </p:txBody>
      </p:sp>
      <p:sp>
        <p:nvSpPr>
          <p:cNvPr id="83971" name="Rectangle 3"/>
          <p:cNvSpPr>
            <a:spLocks noGrp="1" noChangeArrowheads="1"/>
          </p:cNvSpPr>
          <p:nvPr>
            <p:ph type="body" idx="1"/>
          </p:nvPr>
        </p:nvSpPr>
        <p:spPr/>
        <p:txBody>
          <a:bodyPr/>
          <a:lstStyle/>
          <a:p>
            <a:pPr eaLnBrk="1" hangingPunct="1"/>
            <a:r>
              <a:rPr lang="en-US" altLang="zh-CN" smtClean="0"/>
              <a:t>2.4.1 </a:t>
            </a:r>
            <a:r>
              <a:rPr lang="zh-CN" altLang="en-US" smtClean="0"/>
              <a:t>概述</a:t>
            </a:r>
          </a:p>
          <a:p>
            <a:pPr eaLnBrk="1" hangingPunct="1"/>
            <a:r>
              <a:rPr lang="en-US" altLang="zh-CN" smtClean="0"/>
              <a:t>2.4.2 </a:t>
            </a:r>
            <a:r>
              <a:rPr lang="zh-CN" altLang="en-US" smtClean="0"/>
              <a:t>耦合回路的阻抗特性</a:t>
            </a:r>
          </a:p>
          <a:p>
            <a:pPr eaLnBrk="1" hangingPunct="1"/>
            <a:r>
              <a:rPr lang="en-US" altLang="zh-CN" smtClean="0">
                <a:solidFill>
                  <a:schemeClr val="folHlink"/>
                </a:solidFill>
              </a:rPr>
              <a:t>2.4.3 </a:t>
            </a:r>
            <a:r>
              <a:rPr lang="zh-CN" altLang="en-US" smtClean="0">
                <a:solidFill>
                  <a:schemeClr val="folHlink"/>
                </a:solidFill>
              </a:rPr>
              <a:t>耦合回路的调谐特性</a:t>
            </a:r>
          </a:p>
          <a:p>
            <a:pPr eaLnBrk="1" hangingPunct="1"/>
            <a:r>
              <a:rPr lang="en-US" altLang="zh-CN" smtClean="0"/>
              <a:t>2.4.4 </a:t>
            </a:r>
            <a:r>
              <a:rPr lang="zh-CN" altLang="en-US" smtClean="0"/>
              <a:t>耦合回路的频率特性</a:t>
            </a:r>
          </a:p>
          <a:p>
            <a:pPr eaLnBrk="1" hangingPunct="1"/>
            <a:r>
              <a:rPr lang="en-US" altLang="zh-CN" smtClean="0">
                <a:solidFill>
                  <a:schemeClr val="folHlink"/>
                </a:solidFill>
              </a:rPr>
              <a:t>2.4.5 </a:t>
            </a:r>
            <a:r>
              <a:rPr lang="zh-CN" altLang="en-US" smtClean="0">
                <a:solidFill>
                  <a:schemeClr val="folHlink"/>
                </a:solidFill>
              </a:rPr>
              <a:t>耦合回路的对偶关系</a:t>
            </a:r>
          </a:p>
          <a:p>
            <a:pPr eaLnBrk="1" hangingPunct="1"/>
            <a:r>
              <a:rPr lang="en-US" altLang="zh-CN" smtClean="0">
                <a:solidFill>
                  <a:schemeClr val="folHlink"/>
                </a:solidFill>
              </a:rPr>
              <a:t>2.4.6 </a:t>
            </a:r>
            <a:r>
              <a:rPr lang="zh-CN" altLang="en-US" smtClean="0">
                <a:solidFill>
                  <a:schemeClr val="folHlink"/>
                </a:solidFill>
              </a:rPr>
              <a:t>耦合回路的串、并联等效互换</a:t>
            </a:r>
            <a:r>
              <a:rPr lang="zh-CN" altLang="en-US" smtClean="0"/>
              <a:t> </a:t>
            </a: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t>2.1 </a:t>
            </a:r>
            <a:r>
              <a:rPr lang="zh-CN" altLang="en-US" smtClean="0"/>
              <a:t>串联谐振回路</a:t>
            </a:r>
            <a:endParaRPr lang="en-US" altLang="zh-CN" smtClean="0"/>
          </a:p>
        </p:txBody>
      </p:sp>
      <p:sp>
        <p:nvSpPr>
          <p:cNvPr id="79875" name="Rectangle 3"/>
          <p:cNvSpPr>
            <a:spLocks noGrp="1" noChangeArrowheads="1"/>
          </p:cNvSpPr>
          <p:nvPr>
            <p:ph type="body" idx="1"/>
          </p:nvPr>
        </p:nvSpPr>
        <p:spPr/>
        <p:txBody>
          <a:bodyPr/>
          <a:lstStyle/>
          <a:p>
            <a:pPr eaLnBrk="1" hangingPunct="1"/>
            <a:r>
              <a:rPr lang="en-US" altLang="zh-CN" smtClean="0"/>
              <a:t>2.1.1 </a:t>
            </a:r>
            <a:r>
              <a:rPr lang="zh-CN" altLang="en-US" smtClean="0"/>
              <a:t>概述</a:t>
            </a:r>
          </a:p>
          <a:p>
            <a:pPr eaLnBrk="1" hangingPunct="1"/>
            <a:r>
              <a:rPr lang="en-US" altLang="zh-CN" smtClean="0"/>
              <a:t>2.1.2 </a:t>
            </a:r>
            <a:r>
              <a:rPr lang="zh-CN" altLang="en-US" smtClean="0"/>
              <a:t>谐振和谐振条件</a:t>
            </a:r>
          </a:p>
          <a:p>
            <a:pPr eaLnBrk="1" hangingPunct="1"/>
            <a:r>
              <a:rPr lang="en-US" altLang="zh-CN" smtClean="0"/>
              <a:t>2.1.3 </a:t>
            </a:r>
            <a:r>
              <a:rPr lang="zh-CN" altLang="en-US" smtClean="0"/>
              <a:t>谐振特性</a:t>
            </a:r>
          </a:p>
          <a:p>
            <a:pPr eaLnBrk="1" hangingPunct="1"/>
            <a:r>
              <a:rPr lang="en-US" altLang="zh-CN" smtClean="0"/>
              <a:t>2.1.4 </a:t>
            </a:r>
            <a:r>
              <a:rPr lang="zh-CN" altLang="en-US" smtClean="0"/>
              <a:t>谐振曲线和通频带</a:t>
            </a:r>
          </a:p>
          <a:p>
            <a:pPr eaLnBrk="1" hangingPunct="1"/>
            <a:r>
              <a:rPr lang="en-US" altLang="zh-CN" smtClean="0"/>
              <a:t>2.1.5 </a:t>
            </a:r>
            <a:r>
              <a:rPr lang="zh-CN" altLang="en-US" smtClean="0"/>
              <a:t>相频特性曲线</a:t>
            </a:r>
          </a:p>
          <a:p>
            <a:pPr eaLnBrk="1" hangingPunct="1"/>
            <a:r>
              <a:rPr lang="en-US" altLang="zh-CN" smtClean="0"/>
              <a:t>2.1.6 </a:t>
            </a:r>
            <a:r>
              <a:rPr lang="zh-CN" altLang="en-US" smtClean="0"/>
              <a:t>信号源内阻及负载对串联谐振回路的影响</a:t>
            </a:r>
          </a:p>
        </p:txBody>
      </p:sp>
    </p:spTree>
  </p:cSld>
  <p:clrMapOvr>
    <a:masterClrMapping/>
  </p:clrMapOvr>
  <p:transition>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t>2.4.1 </a:t>
            </a:r>
            <a:r>
              <a:rPr lang="zh-CN" altLang="en-US" smtClean="0"/>
              <a:t>概述</a:t>
            </a:r>
          </a:p>
        </p:txBody>
      </p:sp>
      <p:sp>
        <p:nvSpPr>
          <p:cNvPr id="84995" name="Rectangle 3"/>
          <p:cNvSpPr>
            <a:spLocks noGrp="1" noChangeArrowheads="1"/>
          </p:cNvSpPr>
          <p:nvPr>
            <p:ph type="body" idx="1"/>
          </p:nvPr>
        </p:nvSpPr>
        <p:spPr/>
        <p:txBody>
          <a:bodyPr/>
          <a:lstStyle/>
          <a:p>
            <a:pPr eaLnBrk="1" hangingPunct="1">
              <a:buFont typeface="Wingdings" pitchFamily="2" charset="2"/>
              <a:buNone/>
            </a:pPr>
            <a:r>
              <a:rPr lang="zh-CN" altLang="en-US" smtClean="0"/>
              <a:t>	单谐振回路的缺点：</a:t>
            </a:r>
          </a:p>
          <a:p>
            <a:pPr lvl="1" eaLnBrk="1" hangingPunct="1"/>
            <a:r>
              <a:rPr lang="zh-CN" altLang="en-US" smtClean="0"/>
              <a:t>频率选择性不好</a:t>
            </a:r>
          </a:p>
          <a:p>
            <a:pPr lvl="1" eaLnBrk="1" hangingPunct="1"/>
            <a:r>
              <a:rPr lang="zh-CN" altLang="en-US" smtClean="0"/>
              <a:t>阻抗变换不灵活</a:t>
            </a:r>
          </a:p>
        </p:txBody>
      </p:sp>
      <p:pic>
        <p:nvPicPr>
          <p:cNvPr id="84996" name="Picture 5"/>
          <p:cNvPicPr>
            <a:picLocks noChangeAspect="1" noChangeArrowheads="1"/>
          </p:cNvPicPr>
          <p:nvPr/>
        </p:nvPicPr>
        <p:blipFill>
          <a:blip r:embed="rId3" cstate="print"/>
          <a:srcRect/>
          <a:stretch>
            <a:fillRect/>
          </a:stretch>
        </p:blipFill>
        <p:spPr bwMode="auto">
          <a:xfrm>
            <a:off x="3821113" y="2600325"/>
            <a:ext cx="4495800" cy="327660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smtClean="0"/>
              <a:t>2.4.1 </a:t>
            </a:r>
            <a:r>
              <a:rPr lang="zh-CN" altLang="en-US" smtClean="0"/>
              <a:t>概述（续</a:t>
            </a:r>
            <a:r>
              <a:rPr lang="en-US" altLang="zh-CN" smtClean="0"/>
              <a:t>1</a:t>
            </a:r>
            <a:r>
              <a:rPr lang="zh-CN" altLang="en-US" smtClean="0"/>
              <a:t>）</a:t>
            </a:r>
          </a:p>
        </p:txBody>
      </p:sp>
      <p:sp>
        <p:nvSpPr>
          <p:cNvPr id="269315" name="Rectangle 3"/>
          <p:cNvSpPr>
            <a:spLocks noGrp="1" noChangeArrowheads="1"/>
          </p:cNvSpPr>
          <p:nvPr>
            <p:ph type="body" idx="1"/>
          </p:nvPr>
        </p:nvSpPr>
        <p:spPr/>
        <p:txBody>
          <a:bodyPr/>
          <a:lstStyle/>
          <a:p>
            <a:pPr eaLnBrk="1" hangingPunct="1">
              <a:buFont typeface="Wingdings" pitchFamily="2" charset="2"/>
              <a:buNone/>
            </a:pPr>
            <a:r>
              <a:rPr lang="zh-CN" altLang="en-US" smtClean="0"/>
              <a:t>	</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p>
          <a:p>
            <a:pPr eaLnBrk="1" hangingPunct="1">
              <a:buFont typeface="Wingdings" pitchFamily="2" charset="2"/>
              <a:buNone/>
            </a:pPr>
            <a:r>
              <a:rPr lang="zh-CN" altLang="en-US" smtClean="0"/>
              <a:t>	两种类型：</a:t>
            </a:r>
          </a:p>
        </p:txBody>
      </p:sp>
      <p:sp>
        <p:nvSpPr>
          <p:cNvPr id="269316" name="Text Box 4"/>
          <p:cNvSpPr txBox="1">
            <a:spLocks noChangeArrowheads="1"/>
          </p:cNvSpPr>
          <p:nvPr/>
        </p:nvSpPr>
        <p:spPr bwMode="auto">
          <a:xfrm>
            <a:off x="2339975" y="2755900"/>
            <a:ext cx="1439863"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互感耦合</a:t>
            </a:r>
          </a:p>
        </p:txBody>
      </p:sp>
      <p:sp>
        <p:nvSpPr>
          <p:cNvPr id="269317" name="Text Box 5"/>
          <p:cNvSpPr txBox="1">
            <a:spLocks noChangeArrowheads="1"/>
          </p:cNvSpPr>
          <p:nvPr/>
        </p:nvSpPr>
        <p:spPr bwMode="auto">
          <a:xfrm>
            <a:off x="2339975" y="3451225"/>
            <a:ext cx="1439863"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电容耦合</a:t>
            </a:r>
          </a:p>
        </p:txBody>
      </p:sp>
      <p:sp>
        <p:nvSpPr>
          <p:cNvPr id="269318" name="Text Box 6"/>
          <p:cNvSpPr txBox="1">
            <a:spLocks noChangeArrowheads="1"/>
          </p:cNvSpPr>
          <p:nvPr/>
        </p:nvSpPr>
        <p:spPr bwMode="auto">
          <a:xfrm>
            <a:off x="4500563" y="2755900"/>
            <a:ext cx="1439862"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磁场耦合</a:t>
            </a:r>
          </a:p>
        </p:txBody>
      </p:sp>
      <p:sp>
        <p:nvSpPr>
          <p:cNvPr id="269319" name="Text Box 7"/>
          <p:cNvSpPr txBox="1">
            <a:spLocks noChangeArrowheads="1"/>
          </p:cNvSpPr>
          <p:nvPr/>
        </p:nvSpPr>
        <p:spPr bwMode="auto">
          <a:xfrm>
            <a:off x="4500563" y="3451225"/>
            <a:ext cx="1439862"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电场耦合</a:t>
            </a:r>
          </a:p>
        </p:txBody>
      </p:sp>
      <p:sp>
        <p:nvSpPr>
          <p:cNvPr id="269320" name="Line 8"/>
          <p:cNvSpPr>
            <a:spLocks noChangeShapeType="1"/>
          </p:cNvSpPr>
          <p:nvPr/>
        </p:nvSpPr>
        <p:spPr bwMode="auto">
          <a:xfrm>
            <a:off x="3851275" y="3043238"/>
            <a:ext cx="576263" cy="0"/>
          </a:xfrm>
          <a:prstGeom prst="line">
            <a:avLst/>
          </a:prstGeom>
          <a:noFill/>
          <a:ln w="38100">
            <a:solidFill>
              <a:schemeClr val="bg1"/>
            </a:solidFill>
            <a:round/>
            <a:headEnd/>
            <a:tailEnd type="triangle" w="med" len="med"/>
          </a:ln>
        </p:spPr>
        <p:txBody>
          <a:bodyPr wrap="none" anchor="ctr"/>
          <a:lstStyle/>
          <a:p>
            <a:endParaRPr lang="zh-CN" altLang="en-US"/>
          </a:p>
        </p:txBody>
      </p:sp>
      <p:sp>
        <p:nvSpPr>
          <p:cNvPr id="269321" name="Line 9"/>
          <p:cNvSpPr>
            <a:spLocks noChangeShapeType="1"/>
          </p:cNvSpPr>
          <p:nvPr/>
        </p:nvSpPr>
        <p:spPr bwMode="auto">
          <a:xfrm>
            <a:off x="3851275" y="3738563"/>
            <a:ext cx="576263" cy="0"/>
          </a:xfrm>
          <a:prstGeom prst="line">
            <a:avLst/>
          </a:prstGeom>
          <a:noFill/>
          <a:ln w="38100">
            <a:solidFill>
              <a:schemeClr val="bg1"/>
            </a:solidFill>
            <a:round/>
            <a:headEnd/>
            <a:tailEnd type="triangle" w="med" len="med"/>
          </a:ln>
        </p:spPr>
        <p:txBody>
          <a:bodyPr wrap="none" anchor="ctr"/>
          <a:lstStyle/>
          <a:p>
            <a:endParaRPr lang="zh-CN" altLang="en-US"/>
          </a:p>
        </p:txBody>
      </p:sp>
      <p:sp>
        <p:nvSpPr>
          <p:cNvPr id="269322" name="AutoShape 10"/>
          <p:cNvSpPr>
            <a:spLocks/>
          </p:cNvSpPr>
          <p:nvPr/>
        </p:nvSpPr>
        <p:spPr bwMode="auto">
          <a:xfrm>
            <a:off x="2195513" y="2971800"/>
            <a:ext cx="144462" cy="720725"/>
          </a:xfrm>
          <a:prstGeom prst="leftBrace">
            <a:avLst>
              <a:gd name="adj1" fmla="val 41575"/>
              <a:gd name="adj2" fmla="val 50000"/>
            </a:avLst>
          </a:prstGeom>
          <a:noFill/>
          <a:ln w="38100">
            <a:solidFill>
              <a:schemeClr val="bg1"/>
            </a:solidFill>
            <a:round/>
            <a:headEnd/>
            <a:tailEnd/>
          </a:ln>
        </p:spPr>
        <p:txBody>
          <a:bodyPr wrap="none" anchor="ctr"/>
          <a:lstStyle/>
          <a:p>
            <a:endParaRPr lang="zh-CN" altLang="en-US"/>
          </a:p>
        </p:txBody>
      </p:sp>
      <p:sp>
        <p:nvSpPr>
          <p:cNvPr id="269323" name="Text Box 11"/>
          <p:cNvSpPr txBox="1">
            <a:spLocks noChangeArrowheads="1"/>
          </p:cNvSpPr>
          <p:nvPr/>
        </p:nvSpPr>
        <p:spPr bwMode="auto">
          <a:xfrm>
            <a:off x="6156325" y="2586038"/>
            <a:ext cx="1439863" cy="457200"/>
          </a:xfrm>
          <a:prstGeom prst="rect">
            <a:avLst/>
          </a:prstGeom>
          <a:noFill/>
          <a:ln w="38100" algn="ctr">
            <a:noFill/>
            <a:miter lim="800000"/>
            <a:headEnd/>
            <a:tailEnd/>
          </a:ln>
        </p:spPr>
        <p:txBody>
          <a:bodyPr>
            <a:spAutoFit/>
          </a:bodyPr>
          <a:lstStyle/>
          <a:p>
            <a:r>
              <a:rPr lang="zh-CN" altLang="en-US" sz="2400">
                <a:solidFill>
                  <a:schemeClr val="hlink"/>
                </a:solidFill>
                <a:latin typeface="幼圆" pitchFamily="49" charset="-122"/>
                <a:ea typeface="幼圆" pitchFamily="49" charset="-122"/>
              </a:rPr>
              <a:t>串联型</a:t>
            </a:r>
          </a:p>
        </p:txBody>
      </p:sp>
      <p:sp>
        <p:nvSpPr>
          <p:cNvPr id="269324" name="Text Box 12"/>
          <p:cNvSpPr txBox="1">
            <a:spLocks noChangeArrowheads="1"/>
          </p:cNvSpPr>
          <p:nvPr/>
        </p:nvSpPr>
        <p:spPr bwMode="auto">
          <a:xfrm>
            <a:off x="6156325" y="2900363"/>
            <a:ext cx="1439863"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并联型</a:t>
            </a:r>
          </a:p>
        </p:txBody>
      </p:sp>
      <p:sp>
        <p:nvSpPr>
          <p:cNvPr id="269325" name="AutoShape 13"/>
          <p:cNvSpPr>
            <a:spLocks/>
          </p:cNvSpPr>
          <p:nvPr/>
        </p:nvSpPr>
        <p:spPr bwMode="auto">
          <a:xfrm>
            <a:off x="6227763" y="2755900"/>
            <a:ext cx="144462" cy="503238"/>
          </a:xfrm>
          <a:prstGeom prst="leftBrace">
            <a:avLst>
              <a:gd name="adj1" fmla="val 29029"/>
              <a:gd name="adj2" fmla="val 50000"/>
            </a:avLst>
          </a:prstGeom>
          <a:noFill/>
          <a:ln w="38100">
            <a:solidFill>
              <a:schemeClr val="tx2"/>
            </a:solidFill>
            <a:round/>
            <a:headEnd/>
            <a:tailEnd/>
          </a:ln>
        </p:spPr>
        <p:txBody>
          <a:bodyPr wrap="none" anchor="ctr"/>
          <a:lstStyle/>
          <a:p>
            <a:endParaRPr lang="zh-CN" altLang="en-US"/>
          </a:p>
        </p:txBody>
      </p:sp>
      <p:sp>
        <p:nvSpPr>
          <p:cNvPr id="269326" name="Text Box 14"/>
          <p:cNvSpPr txBox="1">
            <a:spLocks noChangeArrowheads="1"/>
          </p:cNvSpPr>
          <p:nvPr/>
        </p:nvSpPr>
        <p:spPr bwMode="auto">
          <a:xfrm>
            <a:off x="6156325" y="3306763"/>
            <a:ext cx="1439863"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串联型</a:t>
            </a:r>
          </a:p>
        </p:txBody>
      </p:sp>
      <p:sp>
        <p:nvSpPr>
          <p:cNvPr id="269327" name="Text Box 15"/>
          <p:cNvSpPr txBox="1">
            <a:spLocks noChangeArrowheads="1"/>
          </p:cNvSpPr>
          <p:nvPr/>
        </p:nvSpPr>
        <p:spPr bwMode="auto">
          <a:xfrm>
            <a:off x="6156325" y="3619500"/>
            <a:ext cx="1439863" cy="457200"/>
          </a:xfrm>
          <a:prstGeom prst="rect">
            <a:avLst/>
          </a:prstGeom>
          <a:noFill/>
          <a:ln w="38100" algn="ctr">
            <a:noFill/>
            <a:miter lim="800000"/>
            <a:headEnd/>
            <a:tailEnd/>
          </a:ln>
        </p:spPr>
        <p:txBody>
          <a:bodyPr>
            <a:spAutoFit/>
          </a:bodyPr>
          <a:lstStyle/>
          <a:p>
            <a:r>
              <a:rPr lang="zh-CN" altLang="en-US" sz="2400">
                <a:solidFill>
                  <a:schemeClr val="hlink"/>
                </a:solidFill>
                <a:latin typeface="幼圆" pitchFamily="49" charset="-122"/>
                <a:ea typeface="幼圆" pitchFamily="49" charset="-122"/>
              </a:rPr>
              <a:t>并联型</a:t>
            </a:r>
          </a:p>
        </p:txBody>
      </p:sp>
      <p:sp>
        <p:nvSpPr>
          <p:cNvPr id="269328" name="AutoShape 16"/>
          <p:cNvSpPr>
            <a:spLocks/>
          </p:cNvSpPr>
          <p:nvPr/>
        </p:nvSpPr>
        <p:spPr bwMode="auto">
          <a:xfrm>
            <a:off x="6227763" y="3475038"/>
            <a:ext cx="144462" cy="503237"/>
          </a:xfrm>
          <a:prstGeom prst="leftBrace">
            <a:avLst>
              <a:gd name="adj1" fmla="val 29029"/>
              <a:gd name="adj2" fmla="val 50000"/>
            </a:avLst>
          </a:prstGeom>
          <a:noFill/>
          <a:ln w="38100">
            <a:solidFill>
              <a:schemeClr val="tx2"/>
            </a:solidFill>
            <a:round/>
            <a:headEnd/>
            <a:tailEnd/>
          </a:ln>
        </p:spPr>
        <p:txBody>
          <a:bodyPr wrap="none" anchor="ctr"/>
          <a:lstStyle/>
          <a:p>
            <a:endParaRPr lang="zh-CN" altLang="en-US"/>
          </a:p>
        </p:txBody>
      </p:sp>
      <p:sp>
        <p:nvSpPr>
          <p:cNvPr id="33811" name="Rectangle 18"/>
          <p:cNvSpPr>
            <a:spLocks noChangeArrowheads="1"/>
          </p:cNvSpPr>
          <p:nvPr/>
        </p:nvSpPr>
        <p:spPr bwMode="auto">
          <a:xfrm>
            <a:off x="0" y="2062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69331" name="Object 19"/>
          <p:cNvGraphicFramePr>
            <a:graphicFrameLocks noChangeAspect="1"/>
          </p:cNvGraphicFramePr>
          <p:nvPr/>
        </p:nvGraphicFramePr>
        <p:xfrm>
          <a:off x="684213" y="4292600"/>
          <a:ext cx="4032250" cy="1520825"/>
        </p:xfrm>
        <a:graphic>
          <a:graphicData uri="http://schemas.openxmlformats.org/presentationml/2006/ole">
            <p:oleObj spid="_x0000_s33794" name="Visio" r:id="rId4" imgW="3115970" imgH="1180795" progId="Visio.Drawing.11">
              <p:embed/>
            </p:oleObj>
          </a:graphicData>
        </a:graphic>
      </p:graphicFrame>
      <p:graphicFrame>
        <p:nvGraphicFramePr>
          <p:cNvPr id="269332" name="Object 20"/>
          <p:cNvGraphicFramePr>
            <a:graphicFrameLocks noChangeAspect="1"/>
          </p:cNvGraphicFramePr>
          <p:nvPr/>
        </p:nvGraphicFramePr>
        <p:xfrm>
          <a:off x="4789488" y="4268788"/>
          <a:ext cx="4319587" cy="1463675"/>
        </p:xfrm>
        <a:graphic>
          <a:graphicData uri="http://schemas.openxmlformats.org/presentationml/2006/ole">
            <p:oleObj spid="_x0000_s33795" name="Visio" r:id="rId5" imgW="3331769" imgH="1128065" progId="Visio.Drawing.11">
              <p:embed/>
            </p:oleObj>
          </a:graphicData>
        </a:graphic>
      </p:graphicFrame>
      <p:sp>
        <p:nvSpPr>
          <p:cNvPr id="269333" name="Text Box 21"/>
          <p:cNvSpPr txBox="1">
            <a:spLocks noChangeArrowheads="1"/>
          </p:cNvSpPr>
          <p:nvPr/>
        </p:nvSpPr>
        <p:spPr bwMode="auto">
          <a:xfrm>
            <a:off x="1692275" y="5840413"/>
            <a:ext cx="2376488"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互感耦合串联型</a:t>
            </a:r>
            <a:endParaRPr lang="en-US" altLang="zh-CN">
              <a:solidFill>
                <a:srgbClr val="990099"/>
              </a:solidFill>
              <a:latin typeface="幼圆" pitchFamily="49" charset="-122"/>
              <a:ea typeface="幼圆" pitchFamily="49" charset="-122"/>
            </a:endParaRPr>
          </a:p>
        </p:txBody>
      </p:sp>
      <p:sp>
        <p:nvSpPr>
          <p:cNvPr id="269334" name="Text Box 22"/>
          <p:cNvSpPr txBox="1">
            <a:spLocks noChangeArrowheads="1"/>
          </p:cNvSpPr>
          <p:nvPr/>
        </p:nvSpPr>
        <p:spPr bwMode="auto">
          <a:xfrm>
            <a:off x="5795963" y="5840413"/>
            <a:ext cx="2376487"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电容耦合并联型</a:t>
            </a:r>
            <a:endParaRPr lang="en-US" altLang="zh-CN">
              <a:solidFill>
                <a:srgbClr val="990099"/>
              </a:solidFill>
              <a:latin typeface="幼圆" pitchFamily="49" charset="-122"/>
              <a:ea typeface="幼圆" pitchFamily="49" charset="-122"/>
            </a:endParaRPr>
          </a:p>
        </p:txBody>
      </p:sp>
      <p:sp>
        <p:nvSpPr>
          <p:cNvPr id="33814" name="Rectangle 23"/>
          <p:cNvSpPr>
            <a:spLocks noChangeArrowheads="1"/>
          </p:cNvSpPr>
          <p:nvPr/>
        </p:nvSpPr>
        <p:spPr bwMode="auto">
          <a:xfrm>
            <a:off x="971550" y="1162050"/>
            <a:ext cx="7273925" cy="1187450"/>
          </a:xfrm>
          <a:prstGeom prst="rect">
            <a:avLst/>
          </a:prstGeom>
          <a:solidFill>
            <a:schemeClr val="bg2">
              <a:alpha val="50195"/>
            </a:schemeClr>
          </a:solidFill>
          <a:ln w="28575" algn="ctr">
            <a:noFill/>
            <a:miter lim="800000"/>
            <a:headEnd/>
            <a:tailEnd/>
          </a:ln>
        </p:spPr>
        <p:txBody>
          <a:bodyPr anchor="ctr">
            <a:spAutoFit/>
          </a:bodyPr>
          <a:lstStyle/>
          <a:p>
            <a:pPr algn="l"/>
            <a:r>
              <a:rPr lang="zh-CN" altLang="en-US" sz="2400">
                <a:solidFill>
                  <a:srgbClr val="006600"/>
                </a:solidFill>
                <a:ea typeface="幼圆" pitchFamily="49" charset="-122"/>
              </a:rPr>
              <a:t>耦合型谐振回路</a:t>
            </a:r>
            <a:r>
              <a:rPr lang="zh-CN" altLang="en-US" sz="2400">
                <a:ea typeface="幼圆" pitchFamily="49" charset="-122"/>
              </a:rPr>
              <a:t>一般由两个或两个以上的单谐振回路通过不同的耦合方式组成，简称耦合回路。其选频特性比单谐振回路要好，阻抗变换也较灵活。</a:t>
            </a:r>
            <a:endParaRPr lang="zh-CN" altLang="en-US" sz="2400">
              <a:latin typeface="幼圆" pitchFamily="49" charset="-122"/>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69315">
                                            <p:txEl>
                                              <p:pRg st="3" end="3"/>
                                            </p:txEl>
                                          </p:spTgt>
                                        </p:tgtEl>
                                        <p:attrNameLst>
                                          <p:attrName>style.visibility</p:attrName>
                                        </p:attrNameLst>
                                      </p:cBhvr>
                                      <p:to>
                                        <p:strVal val="visible"/>
                                      </p:to>
                                    </p:set>
                                    <p:animEffect transition="in" filter="dissolve">
                                      <p:cBhvr>
                                        <p:cTn id="7" dur="500"/>
                                        <p:tgtEl>
                                          <p:spTgt spid="269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22"/>
                                        </p:tgtEl>
                                        <p:attrNameLst>
                                          <p:attrName>style.visibility</p:attrName>
                                        </p:attrNameLst>
                                      </p:cBhvr>
                                      <p:to>
                                        <p:strVal val="visible"/>
                                      </p:to>
                                    </p:set>
                                    <p:animEffect transition="in" filter="dissolve">
                                      <p:cBhvr>
                                        <p:cTn id="12" dur="500"/>
                                        <p:tgtEl>
                                          <p:spTgt spid="26932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9316"/>
                                        </p:tgtEl>
                                        <p:attrNameLst>
                                          <p:attrName>style.visibility</p:attrName>
                                        </p:attrNameLst>
                                      </p:cBhvr>
                                      <p:to>
                                        <p:strVal val="visible"/>
                                      </p:to>
                                    </p:set>
                                    <p:animEffect transition="in" filter="dissolve">
                                      <p:cBhvr>
                                        <p:cTn id="15" dur="500"/>
                                        <p:tgtEl>
                                          <p:spTgt spid="2693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9317"/>
                                        </p:tgtEl>
                                        <p:attrNameLst>
                                          <p:attrName>style.visibility</p:attrName>
                                        </p:attrNameLst>
                                      </p:cBhvr>
                                      <p:to>
                                        <p:strVal val="visible"/>
                                      </p:to>
                                    </p:set>
                                    <p:animEffect transition="in" filter="dissolve">
                                      <p:cBhvr>
                                        <p:cTn id="18" dur="500"/>
                                        <p:tgtEl>
                                          <p:spTgt spid="26931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20"/>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grpId="0" nodeType="afterEffect">
                                  <p:stCondLst>
                                    <p:cond delay="0"/>
                                  </p:stCondLst>
                                  <p:childTnLst>
                                    <p:set>
                                      <p:cBhvr>
                                        <p:cTn id="25" dur="1" fill="hold">
                                          <p:stCondLst>
                                            <p:cond delay="0"/>
                                          </p:stCondLst>
                                        </p:cTn>
                                        <p:tgtEl>
                                          <p:spTgt spid="269318"/>
                                        </p:tgtEl>
                                        <p:attrNameLst>
                                          <p:attrName>style.visibility</p:attrName>
                                        </p:attrNameLst>
                                      </p:cBhvr>
                                      <p:to>
                                        <p:strVal val="visible"/>
                                      </p:to>
                                    </p:set>
                                    <p:animEffect transition="in" filter="dissolve">
                                      <p:cBhvr>
                                        <p:cTn id="26" dur="500"/>
                                        <p:tgtEl>
                                          <p:spTgt spid="269318"/>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69323"/>
                                        </p:tgtEl>
                                        <p:attrNameLst>
                                          <p:attrName>style.visibility</p:attrName>
                                        </p:attrNameLst>
                                      </p:cBhvr>
                                      <p:to>
                                        <p:strVal val="visible"/>
                                      </p:to>
                                    </p:set>
                                    <p:animEffect transition="in" filter="dissolve">
                                      <p:cBhvr>
                                        <p:cTn id="30" dur="500"/>
                                        <p:tgtEl>
                                          <p:spTgt spid="26932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69324"/>
                                        </p:tgtEl>
                                        <p:attrNameLst>
                                          <p:attrName>style.visibility</p:attrName>
                                        </p:attrNameLst>
                                      </p:cBhvr>
                                      <p:to>
                                        <p:strVal val="visible"/>
                                      </p:to>
                                    </p:set>
                                    <p:animEffect transition="in" filter="dissolve">
                                      <p:cBhvr>
                                        <p:cTn id="33" dur="500"/>
                                        <p:tgtEl>
                                          <p:spTgt spid="2693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9325"/>
                                        </p:tgtEl>
                                        <p:attrNameLst>
                                          <p:attrName>style.visibility</p:attrName>
                                        </p:attrNameLst>
                                      </p:cBhvr>
                                      <p:to>
                                        <p:strVal val="visible"/>
                                      </p:to>
                                    </p:set>
                                    <p:animEffect transition="in" filter="dissolve">
                                      <p:cBhvr>
                                        <p:cTn id="36" dur="500"/>
                                        <p:tgtEl>
                                          <p:spTgt spid="2693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69331"/>
                                        </p:tgtEl>
                                        <p:attrNameLst>
                                          <p:attrName>style.visibility</p:attrName>
                                        </p:attrNameLst>
                                      </p:cBhvr>
                                      <p:to>
                                        <p:strVal val="visible"/>
                                      </p:to>
                                    </p:set>
                                    <p:animEffect transition="in" filter="fade">
                                      <p:cBhvr>
                                        <p:cTn id="41" dur="1000"/>
                                        <p:tgtEl>
                                          <p:spTgt spid="2693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9333"/>
                                        </p:tgtEl>
                                        <p:attrNameLst>
                                          <p:attrName>style.visibility</p:attrName>
                                        </p:attrNameLst>
                                      </p:cBhvr>
                                      <p:to>
                                        <p:strVal val="visible"/>
                                      </p:to>
                                    </p:set>
                                    <p:animEffect transition="in" filter="fade">
                                      <p:cBhvr>
                                        <p:cTn id="44" dur="1000"/>
                                        <p:tgtEl>
                                          <p:spTgt spid="2693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9321"/>
                                        </p:tgtEl>
                                        <p:attrNameLst>
                                          <p:attrName>style.visibility</p:attrName>
                                        </p:attrNameLst>
                                      </p:cBhvr>
                                      <p:to>
                                        <p:strVal val="visible"/>
                                      </p:to>
                                    </p:set>
                                  </p:childTnLst>
                                </p:cTn>
                              </p:par>
                            </p:childTnLst>
                          </p:cTn>
                        </p:par>
                        <p:par>
                          <p:cTn id="49" fill="hold">
                            <p:stCondLst>
                              <p:cond delay="0"/>
                            </p:stCondLst>
                            <p:childTnLst>
                              <p:par>
                                <p:cTn id="50" presetID="9" presetClass="entr" presetSubtype="0" fill="hold" grpId="0" nodeType="afterEffect">
                                  <p:stCondLst>
                                    <p:cond delay="0"/>
                                  </p:stCondLst>
                                  <p:childTnLst>
                                    <p:set>
                                      <p:cBhvr>
                                        <p:cTn id="51" dur="1" fill="hold">
                                          <p:stCondLst>
                                            <p:cond delay="0"/>
                                          </p:stCondLst>
                                        </p:cTn>
                                        <p:tgtEl>
                                          <p:spTgt spid="269319"/>
                                        </p:tgtEl>
                                        <p:attrNameLst>
                                          <p:attrName>style.visibility</p:attrName>
                                        </p:attrNameLst>
                                      </p:cBhvr>
                                      <p:to>
                                        <p:strVal val="visible"/>
                                      </p:to>
                                    </p:set>
                                    <p:animEffect transition="in" filter="dissolve">
                                      <p:cBhvr>
                                        <p:cTn id="52" dur="500"/>
                                        <p:tgtEl>
                                          <p:spTgt spid="269319"/>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269326"/>
                                        </p:tgtEl>
                                        <p:attrNameLst>
                                          <p:attrName>style.visibility</p:attrName>
                                        </p:attrNameLst>
                                      </p:cBhvr>
                                      <p:to>
                                        <p:strVal val="visible"/>
                                      </p:to>
                                    </p:set>
                                    <p:animEffect transition="in" filter="dissolve">
                                      <p:cBhvr>
                                        <p:cTn id="56" dur="500"/>
                                        <p:tgtEl>
                                          <p:spTgt spid="26932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69327"/>
                                        </p:tgtEl>
                                        <p:attrNameLst>
                                          <p:attrName>style.visibility</p:attrName>
                                        </p:attrNameLst>
                                      </p:cBhvr>
                                      <p:to>
                                        <p:strVal val="visible"/>
                                      </p:to>
                                    </p:set>
                                    <p:animEffect transition="in" filter="dissolve">
                                      <p:cBhvr>
                                        <p:cTn id="59" dur="500"/>
                                        <p:tgtEl>
                                          <p:spTgt spid="26932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9328"/>
                                        </p:tgtEl>
                                        <p:attrNameLst>
                                          <p:attrName>style.visibility</p:attrName>
                                        </p:attrNameLst>
                                      </p:cBhvr>
                                      <p:to>
                                        <p:strVal val="visible"/>
                                      </p:to>
                                    </p:set>
                                    <p:animEffect transition="in" filter="dissolve">
                                      <p:cBhvr>
                                        <p:cTn id="62" dur="500"/>
                                        <p:tgtEl>
                                          <p:spTgt spid="2693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69332"/>
                                        </p:tgtEl>
                                        <p:attrNameLst>
                                          <p:attrName>style.visibility</p:attrName>
                                        </p:attrNameLst>
                                      </p:cBhvr>
                                      <p:to>
                                        <p:strVal val="visible"/>
                                      </p:to>
                                    </p:set>
                                    <p:animEffect transition="in" filter="fade">
                                      <p:cBhvr>
                                        <p:cTn id="67" dur="1000"/>
                                        <p:tgtEl>
                                          <p:spTgt spid="2693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9334"/>
                                        </p:tgtEl>
                                        <p:attrNameLst>
                                          <p:attrName>style.visibility</p:attrName>
                                        </p:attrNameLst>
                                      </p:cBhvr>
                                      <p:to>
                                        <p:strVal val="visible"/>
                                      </p:to>
                                    </p:set>
                                    <p:animEffect transition="in" filter="fade">
                                      <p:cBhvr>
                                        <p:cTn id="70" dur="1000"/>
                                        <p:tgtEl>
                                          <p:spTgt spid="26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17" grpId="0"/>
      <p:bldP spid="269318" grpId="0"/>
      <p:bldP spid="269319" grpId="0"/>
      <p:bldP spid="269320" grpId="0" animBg="1"/>
      <p:bldP spid="269321" grpId="0" animBg="1"/>
      <p:bldP spid="269322" grpId="0" animBg="1"/>
      <p:bldP spid="269323" grpId="0"/>
      <p:bldP spid="269324" grpId="0"/>
      <p:bldP spid="269325" grpId="0" animBg="1"/>
      <p:bldP spid="269326" grpId="0"/>
      <p:bldP spid="269327" grpId="0"/>
      <p:bldP spid="269328" grpId="0" animBg="1"/>
      <p:bldP spid="269333" grpId="0"/>
      <p:bldP spid="2693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6" name="Rectangle 2"/>
          <p:cNvSpPr>
            <a:spLocks noGrp="1" noChangeArrowheads="1"/>
          </p:cNvSpPr>
          <p:nvPr>
            <p:ph type="title"/>
          </p:nvPr>
        </p:nvSpPr>
        <p:spPr/>
        <p:txBody>
          <a:bodyPr/>
          <a:lstStyle/>
          <a:p>
            <a:pPr eaLnBrk="1" hangingPunct="1"/>
            <a:r>
              <a:rPr lang="en-US" altLang="zh-CN" smtClean="0"/>
              <a:t>2.4.1 </a:t>
            </a:r>
            <a:r>
              <a:rPr lang="zh-CN" altLang="en-US" smtClean="0"/>
              <a:t>概述（续</a:t>
            </a:r>
            <a:r>
              <a:rPr lang="en-US" altLang="zh-CN" smtClean="0"/>
              <a:t>2</a:t>
            </a:r>
            <a:r>
              <a:rPr lang="zh-CN" altLang="en-US" smtClean="0"/>
              <a:t>）</a:t>
            </a:r>
          </a:p>
        </p:txBody>
      </p:sp>
      <p:sp>
        <p:nvSpPr>
          <p:cNvPr id="285699" name="Rectangle 3"/>
          <p:cNvSpPr>
            <a:spLocks noGrp="1" noChangeArrowheads="1"/>
          </p:cNvSpPr>
          <p:nvPr>
            <p:ph type="body" idx="1"/>
          </p:nvPr>
        </p:nvSpPr>
        <p:spPr/>
        <p:txBody>
          <a:bodyPr/>
          <a:lstStyle/>
          <a:p>
            <a:pPr eaLnBrk="1" hangingPunct="1"/>
            <a:endParaRPr lang="zh-CN" altLang="en-US" smtClean="0"/>
          </a:p>
          <a:p>
            <a:pPr eaLnBrk="1" hangingPunct="1"/>
            <a:endParaRPr lang="zh-CN" altLang="en-US" smtClean="0"/>
          </a:p>
          <a:p>
            <a:pPr eaLnBrk="1" hangingPunct="1">
              <a:buFont typeface="Wingdings" pitchFamily="2" charset="2"/>
              <a:buNone/>
            </a:pPr>
            <a:r>
              <a:rPr lang="zh-CN" altLang="en-US" smtClean="0"/>
              <a:t>	根据耦合参量的大小，耦合回路一般分为强耦合、弱耦合和临界耦合三种情况。</a:t>
            </a:r>
          </a:p>
          <a:p>
            <a:pPr eaLnBrk="1" hangingPunct="1">
              <a:buFont typeface="Wingdings" pitchFamily="2" charset="2"/>
              <a:buNone/>
            </a:pPr>
            <a:r>
              <a:rPr lang="zh-CN" altLang="en-US" smtClean="0"/>
              <a:t>	为说明耦合程度，引入耦合系数</a:t>
            </a:r>
            <a:r>
              <a:rPr lang="en-US" altLang="zh-CN" i="1" smtClean="0"/>
              <a:t>k</a:t>
            </a:r>
            <a:endParaRPr lang="en-US" altLang="zh-CN" smtClean="0"/>
          </a:p>
          <a:p>
            <a:pPr eaLnBrk="1" hangingPunct="1">
              <a:buFont typeface="Wingdings" pitchFamily="2" charset="2"/>
              <a:buNone/>
            </a:pPr>
            <a:endParaRPr lang="en-US" altLang="zh-CN" smtClean="0"/>
          </a:p>
          <a:p>
            <a:pPr eaLnBrk="1" hangingPunct="1">
              <a:buFont typeface="Wingdings" pitchFamily="2" charset="2"/>
              <a:buNone/>
            </a:pPr>
            <a:endParaRPr lang="en-US" altLang="zh-CN" smtClean="0"/>
          </a:p>
          <a:p>
            <a:pPr eaLnBrk="1" hangingPunct="1">
              <a:buFont typeface="Wingdings" pitchFamily="2" charset="2"/>
              <a:buNone/>
            </a:pPr>
            <a:r>
              <a:rPr lang="en-US" altLang="zh-CN" smtClean="0"/>
              <a:t>	</a:t>
            </a:r>
            <a:r>
              <a:rPr lang="zh-CN" altLang="en-US" smtClean="0"/>
              <a:t>式中，   </a:t>
            </a:r>
            <a:r>
              <a:rPr lang="en-US" altLang="zh-CN" smtClean="0"/>
              <a:t>       </a:t>
            </a:r>
            <a:r>
              <a:rPr lang="zh-CN" altLang="en-US" smtClean="0"/>
              <a:t>为耦合元件电抗</a:t>
            </a:r>
            <a:r>
              <a:rPr lang="en-US" altLang="zh-CN" smtClean="0"/>
              <a:t>/</a:t>
            </a:r>
            <a:r>
              <a:rPr lang="zh-CN" altLang="en-US" smtClean="0"/>
              <a:t>电纳；            和         分别为初、次级回路中与             同性质的总电抗</a:t>
            </a:r>
            <a:r>
              <a:rPr lang="en-US" altLang="zh-CN" smtClean="0"/>
              <a:t>/</a:t>
            </a:r>
            <a:r>
              <a:rPr lang="zh-CN" altLang="en-US" smtClean="0"/>
              <a:t>电纳。对于互感耦合串联型和电容耦合并联型分别有：</a:t>
            </a:r>
            <a:endParaRPr lang="en-US" altLang="zh-CN" smtClean="0"/>
          </a:p>
        </p:txBody>
      </p:sp>
      <p:sp>
        <p:nvSpPr>
          <p:cNvPr id="34828" name="Rectangle 4"/>
          <p:cNvSpPr>
            <a:spLocks noChangeArrowheads="1"/>
          </p:cNvSpPr>
          <p:nvPr/>
        </p:nvSpPr>
        <p:spPr bwMode="auto">
          <a:xfrm>
            <a:off x="1042988" y="1166813"/>
            <a:ext cx="7273925" cy="822325"/>
          </a:xfrm>
          <a:prstGeom prst="rect">
            <a:avLst/>
          </a:prstGeom>
          <a:solidFill>
            <a:schemeClr val="bg2">
              <a:alpha val="50195"/>
            </a:schemeClr>
          </a:solidFill>
          <a:ln w="28575" algn="ctr">
            <a:noFill/>
            <a:miter lim="800000"/>
            <a:headEnd/>
            <a:tailEnd/>
          </a:ln>
        </p:spPr>
        <p:txBody>
          <a:bodyPr anchor="ctr">
            <a:spAutoFit/>
          </a:bodyPr>
          <a:lstStyle/>
          <a:p>
            <a:pPr algn="l"/>
            <a:r>
              <a:rPr lang="zh-CN" altLang="en-US" sz="2400">
                <a:latin typeface="幼圆" pitchFamily="49" charset="-122"/>
                <a:ea typeface="幼圆" pitchFamily="49" charset="-122"/>
              </a:rPr>
              <a:t>将耦合回路中与信号源相接的回路称为</a:t>
            </a:r>
            <a:r>
              <a:rPr lang="zh-CN" altLang="en-US" sz="2400">
                <a:solidFill>
                  <a:srgbClr val="006600"/>
                </a:solidFill>
                <a:latin typeface="幼圆" pitchFamily="49" charset="-122"/>
                <a:ea typeface="幼圆" pitchFamily="49" charset="-122"/>
              </a:rPr>
              <a:t>初级回路</a:t>
            </a:r>
            <a:r>
              <a:rPr lang="zh-CN" altLang="en-US" sz="2400">
                <a:latin typeface="幼圆" pitchFamily="49" charset="-122"/>
                <a:ea typeface="幼圆" pitchFamily="49" charset="-122"/>
              </a:rPr>
              <a:t>，与负载相接的回路称为</a:t>
            </a:r>
            <a:r>
              <a:rPr lang="zh-CN" altLang="en-US" sz="2400">
                <a:solidFill>
                  <a:srgbClr val="006600"/>
                </a:solidFill>
                <a:latin typeface="幼圆" pitchFamily="49" charset="-122"/>
                <a:ea typeface="幼圆" pitchFamily="49" charset="-122"/>
              </a:rPr>
              <a:t>次级回路</a:t>
            </a:r>
            <a:r>
              <a:rPr lang="zh-CN" altLang="en-US" sz="2400">
                <a:latin typeface="幼圆" pitchFamily="49" charset="-122"/>
                <a:ea typeface="幼圆" pitchFamily="49" charset="-122"/>
              </a:rPr>
              <a:t>。</a:t>
            </a:r>
            <a:r>
              <a:rPr lang="zh-CN" altLang="en-US" sz="2400" b="0">
                <a:latin typeface="幼圆" pitchFamily="49" charset="-122"/>
                <a:ea typeface="幼圆" pitchFamily="49" charset="-122"/>
              </a:rPr>
              <a:t> </a:t>
            </a:r>
          </a:p>
        </p:txBody>
      </p:sp>
      <p:sp>
        <p:nvSpPr>
          <p:cNvPr id="34829" name="Rectangle 6"/>
          <p:cNvSpPr>
            <a:spLocks noChangeArrowheads="1"/>
          </p:cNvSpPr>
          <p:nvPr/>
        </p:nvSpPr>
        <p:spPr bwMode="auto">
          <a:xfrm>
            <a:off x="0" y="31813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01" name="Object 5"/>
          <p:cNvGraphicFramePr>
            <a:graphicFrameLocks noChangeAspect="1"/>
          </p:cNvGraphicFramePr>
          <p:nvPr/>
        </p:nvGraphicFramePr>
        <p:xfrm>
          <a:off x="2771775" y="3286125"/>
          <a:ext cx="1800225" cy="1006475"/>
        </p:xfrm>
        <a:graphic>
          <a:graphicData uri="http://schemas.openxmlformats.org/presentationml/2006/ole">
            <p:oleObj spid="_x0000_s34818" name="Equation" r:id="rId4" imgW="888614" imgH="495085" progId="Equation.DSMT4">
              <p:embed/>
            </p:oleObj>
          </a:graphicData>
        </a:graphic>
      </p:graphicFrame>
      <p:sp>
        <p:nvSpPr>
          <p:cNvPr id="34830" name="Rectangle 8"/>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03" name="Object 7"/>
          <p:cNvGraphicFramePr>
            <a:graphicFrameLocks noChangeAspect="1"/>
          </p:cNvGraphicFramePr>
          <p:nvPr/>
        </p:nvGraphicFramePr>
        <p:xfrm>
          <a:off x="1860550" y="4208463"/>
          <a:ext cx="1055688" cy="454025"/>
        </p:xfrm>
        <a:graphic>
          <a:graphicData uri="http://schemas.openxmlformats.org/presentationml/2006/ole">
            <p:oleObj spid="_x0000_s34819" name="Equation" r:id="rId5" imgW="533160" imgH="228600" progId="Equation.DSMT4">
              <p:embed/>
            </p:oleObj>
          </a:graphicData>
        </a:graphic>
      </p:graphicFrame>
      <p:sp>
        <p:nvSpPr>
          <p:cNvPr id="34831" name="Rectangle 10"/>
          <p:cNvSpPr>
            <a:spLocks noChangeArrowheads="1"/>
          </p:cNvSpPr>
          <p:nvPr/>
        </p:nvSpPr>
        <p:spPr bwMode="auto">
          <a:xfrm>
            <a:off x="0" y="33194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05" name="Object 9"/>
          <p:cNvGraphicFramePr>
            <a:graphicFrameLocks noChangeAspect="1"/>
          </p:cNvGraphicFramePr>
          <p:nvPr/>
        </p:nvGraphicFramePr>
        <p:xfrm>
          <a:off x="5988050" y="4221163"/>
          <a:ext cx="1031875" cy="454025"/>
        </p:xfrm>
        <a:graphic>
          <a:graphicData uri="http://schemas.openxmlformats.org/presentationml/2006/ole">
            <p:oleObj spid="_x0000_s34820" name="Equation" r:id="rId6" imgW="520560" imgH="228600" progId="Equation.DSMT4">
              <p:embed/>
            </p:oleObj>
          </a:graphicData>
        </a:graphic>
      </p:graphicFrame>
      <p:sp>
        <p:nvSpPr>
          <p:cNvPr id="34832" name="Rectangle 12"/>
          <p:cNvSpPr>
            <a:spLocks noChangeArrowheads="1"/>
          </p:cNvSpPr>
          <p:nvPr/>
        </p:nvSpPr>
        <p:spPr bwMode="auto">
          <a:xfrm>
            <a:off x="0" y="33194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07" name="Object 11"/>
          <p:cNvGraphicFramePr>
            <a:graphicFrameLocks noChangeAspect="1"/>
          </p:cNvGraphicFramePr>
          <p:nvPr/>
        </p:nvGraphicFramePr>
        <p:xfrm>
          <a:off x="7353300" y="4221163"/>
          <a:ext cx="1035050" cy="438150"/>
        </p:xfrm>
        <a:graphic>
          <a:graphicData uri="http://schemas.openxmlformats.org/presentationml/2006/ole">
            <p:oleObj spid="_x0000_s34821" name="Equation" r:id="rId7" imgW="545760" imgH="228600" progId="Equation.DSMT4">
              <p:embed/>
            </p:oleObj>
          </a:graphicData>
        </a:graphic>
      </p:graphicFrame>
      <p:graphicFrame>
        <p:nvGraphicFramePr>
          <p:cNvPr id="285709" name="Object 13"/>
          <p:cNvGraphicFramePr>
            <a:graphicFrameLocks noChangeAspect="1"/>
          </p:cNvGraphicFramePr>
          <p:nvPr/>
        </p:nvGraphicFramePr>
        <p:xfrm>
          <a:off x="4500563" y="4581525"/>
          <a:ext cx="1057275" cy="454025"/>
        </p:xfrm>
        <a:graphic>
          <a:graphicData uri="http://schemas.openxmlformats.org/presentationml/2006/ole">
            <p:oleObj spid="_x0000_s34822" name="Equation" r:id="rId8" imgW="533160" imgH="228600" progId="Equation.DSMT4">
              <p:embed/>
            </p:oleObj>
          </a:graphicData>
        </a:graphic>
      </p:graphicFrame>
      <p:sp>
        <p:nvSpPr>
          <p:cNvPr id="34833" name="Rectangle 15"/>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10" name="Object 14"/>
          <p:cNvGraphicFramePr>
            <a:graphicFrameLocks noChangeAspect="1"/>
          </p:cNvGraphicFramePr>
          <p:nvPr/>
        </p:nvGraphicFramePr>
        <p:xfrm>
          <a:off x="2124075" y="5300663"/>
          <a:ext cx="1436688" cy="919162"/>
        </p:xfrm>
        <a:graphic>
          <a:graphicData uri="http://schemas.openxmlformats.org/presentationml/2006/ole">
            <p:oleObj spid="_x0000_s34823" name="Equation" r:id="rId9" imgW="711200" imgH="457200" progId="Equation.DSMT4">
              <p:embed/>
            </p:oleObj>
          </a:graphicData>
        </a:graphic>
      </p:graphicFrame>
      <p:sp>
        <p:nvSpPr>
          <p:cNvPr id="34834" name="Rectangle 17"/>
          <p:cNvSpPr>
            <a:spLocks noChangeArrowheads="1"/>
          </p:cNvSpPr>
          <p:nvPr/>
        </p:nvSpPr>
        <p:spPr bwMode="auto">
          <a:xfrm>
            <a:off x="0" y="31956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85712" name="Object 16"/>
          <p:cNvGraphicFramePr>
            <a:graphicFrameLocks noChangeAspect="1"/>
          </p:cNvGraphicFramePr>
          <p:nvPr/>
        </p:nvGraphicFramePr>
        <p:xfrm>
          <a:off x="4356100" y="5300663"/>
          <a:ext cx="3384550" cy="938212"/>
        </p:xfrm>
        <a:graphic>
          <a:graphicData uri="http://schemas.openxmlformats.org/presentationml/2006/ole">
            <p:oleObj spid="_x0000_s34824" name="Equation" r:id="rId10" imgW="1689100" imgH="469900" progId="Equation.DSMT4">
              <p:embed/>
            </p:oleObj>
          </a:graphicData>
        </a:graphic>
      </p:graphicFrame>
      <p:sp>
        <p:nvSpPr>
          <p:cNvPr id="285714" name="Text Box 18"/>
          <p:cNvSpPr txBox="1">
            <a:spLocks noChangeArrowheads="1"/>
          </p:cNvSpPr>
          <p:nvPr/>
        </p:nvSpPr>
        <p:spPr bwMode="auto">
          <a:xfrm>
            <a:off x="3721100" y="5445125"/>
            <a:ext cx="490538" cy="457200"/>
          </a:xfrm>
          <a:prstGeom prst="rect">
            <a:avLst/>
          </a:prstGeom>
          <a:noFill/>
          <a:ln w="38100" algn="ctr">
            <a:noFill/>
            <a:miter lim="800000"/>
            <a:headEnd/>
            <a:tailEnd/>
          </a:ln>
        </p:spPr>
        <p:txBody>
          <a:bodyPr wrap="none">
            <a:spAutoFit/>
          </a:bodyPr>
          <a:lstStyle/>
          <a:p>
            <a:r>
              <a:rPr lang="zh-CN" altLang="en-US" sz="2400">
                <a:ea typeface="幼圆" pitchFamily="49" charset="-122"/>
              </a:rPr>
              <a:t>和</a:t>
            </a:r>
          </a:p>
        </p:txBody>
      </p:sp>
      <p:sp>
        <p:nvSpPr>
          <p:cNvPr id="285715" name="Text Box 19"/>
          <p:cNvSpPr txBox="1">
            <a:spLocks noChangeArrowheads="1"/>
          </p:cNvSpPr>
          <p:nvPr/>
        </p:nvSpPr>
        <p:spPr bwMode="auto">
          <a:xfrm>
            <a:off x="1692275" y="6165850"/>
            <a:ext cx="2808288"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初、次级回路分别开路</a:t>
            </a:r>
            <a:endParaRPr lang="en-US" altLang="zh-CN">
              <a:solidFill>
                <a:srgbClr val="990099"/>
              </a:solidFill>
              <a:latin typeface="幼圆" pitchFamily="49" charset="-122"/>
              <a:ea typeface="幼圆" pitchFamily="49" charset="-122"/>
            </a:endParaRPr>
          </a:p>
        </p:txBody>
      </p:sp>
      <p:sp>
        <p:nvSpPr>
          <p:cNvPr id="285716" name="Text Box 20"/>
          <p:cNvSpPr txBox="1">
            <a:spLocks noChangeArrowheads="1"/>
          </p:cNvSpPr>
          <p:nvPr/>
        </p:nvSpPr>
        <p:spPr bwMode="auto">
          <a:xfrm>
            <a:off x="4859338" y="6200775"/>
            <a:ext cx="2881312"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初、次级回路</a:t>
            </a:r>
            <a:r>
              <a:rPr lang="zh-CN" altLang="en-US">
                <a:solidFill>
                  <a:srgbClr val="990099"/>
                </a:solidFill>
              </a:rPr>
              <a:t>分别</a:t>
            </a:r>
            <a:r>
              <a:rPr lang="zh-CN" altLang="en-US">
                <a:solidFill>
                  <a:srgbClr val="990099"/>
                </a:solidFill>
                <a:latin typeface="幼圆" pitchFamily="49" charset="-122"/>
                <a:ea typeface="幼圆" pitchFamily="49" charset="-122"/>
              </a:rPr>
              <a:t>短路</a:t>
            </a:r>
            <a:endParaRPr lang="en-US" altLang="zh-CN">
              <a:solidFill>
                <a:srgbClr val="990099"/>
              </a:solidFill>
              <a:latin typeface="幼圆" pitchFamily="49" charset="-122"/>
              <a:ea typeface="幼圆" pitchFamily="49" charset="-122"/>
            </a:endParaRPr>
          </a:p>
        </p:txBody>
      </p:sp>
      <p:sp>
        <p:nvSpPr>
          <p:cNvPr id="285717" name="Line 21"/>
          <p:cNvSpPr>
            <a:spLocks noChangeShapeType="1"/>
          </p:cNvSpPr>
          <p:nvPr/>
        </p:nvSpPr>
        <p:spPr bwMode="auto">
          <a:xfrm>
            <a:off x="2890838" y="6191250"/>
            <a:ext cx="215900" cy="0"/>
          </a:xfrm>
          <a:prstGeom prst="line">
            <a:avLst/>
          </a:prstGeom>
          <a:noFill/>
          <a:ln w="38100">
            <a:solidFill>
              <a:srgbClr val="800080"/>
            </a:solidFill>
            <a:round/>
            <a:headEnd/>
            <a:tailEnd/>
          </a:ln>
        </p:spPr>
        <p:txBody>
          <a:bodyPr wrap="none" anchor="ctr"/>
          <a:lstStyle/>
          <a:p>
            <a:endParaRPr lang="zh-CN" altLang="en-US"/>
          </a:p>
        </p:txBody>
      </p:sp>
      <p:sp>
        <p:nvSpPr>
          <p:cNvPr id="285718" name="Line 22"/>
          <p:cNvSpPr>
            <a:spLocks noChangeShapeType="1"/>
          </p:cNvSpPr>
          <p:nvPr/>
        </p:nvSpPr>
        <p:spPr bwMode="auto">
          <a:xfrm>
            <a:off x="3157538" y="6191250"/>
            <a:ext cx="215900" cy="0"/>
          </a:xfrm>
          <a:prstGeom prst="line">
            <a:avLst/>
          </a:prstGeom>
          <a:noFill/>
          <a:ln w="38100">
            <a:solidFill>
              <a:srgbClr val="800080"/>
            </a:solidFill>
            <a:round/>
            <a:headEnd/>
            <a:tailEnd/>
          </a:ln>
        </p:spPr>
        <p:txBody>
          <a:bodyPr wrap="none" anchor="ctr"/>
          <a:lstStyle/>
          <a:p>
            <a:endParaRPr lang="zh-CN" altLang="en-US"/>
          </a:p>
        </p:txBody>
      </p:sp>
      <p:sp>
        <p:nvSpPr>
          <p:cNvPr id="285719" name="Line 23"/>
          <p:cNvSpPr>
            <a:spLocks noChangeShapeType="1"/>
          </p:cNvSpPr>
          <p:nvPr/>
        </p:nvSpPr>
        <p:spPr bwMode="auto">
          <a:xfrm>
            <a:off x="5219700" y="6237288"/>
            <a:ext cx="1008063" cy="0"/>
          </a:xfrm>
          <a:prstGeom prst="line">
            <a:avLst/>
          </a:prstGeom>
          <a:noFill/>
          <a:ln w="38100">
            <a:solidFill>
              <a:srgbClr val="800080"/>
            </a:solidFill>
            <a:round/>
            <a:headEnd/>
            <a:tailEnd/>
          </a:ln>
        </p:spPr>
        <p:txBody>
          <a:bodyPr wrap="none" anchor="ctr"/>
          <a:lstStyle/>
          <a:p>
            <a:endParaRPr lang="zh-CN" altLang="en-US"/>
          </a:p>
        </p:txBody>
      </p:sp>
      <p:sp>
        <p:nvSpPr>
          <p:cNvPr id="285721" name="Line 25"/>
          <p:cNvSpPr>
            <a:spLocks noChangeShapeType="1"/>
          </p:cNvSpPr>
          <p:nvPr/>
        </p:nvSpPr>
        <p:spPr bwMode="auto">
          <a:xfrm>
            <a:off x="6516688" y="6237288"/>
            <a:ext cx="1008062" cy="0"/>
          </a:xfrm>
          <a:prstGeom prst="line">
            <a:avLst/>
          </a:prstGeom>
          <a:noFill/>
          <a:ln w="38100">
            <a:solidFill>
              <a:srgbClr val="800080"/>
            </a:solidFill>
            <a:round/>
            <a:headEnd/>
            <a:tailEnd/>
          </a:ln>
        </p:spPr>
        <p:txBody>
          <a:bodyPr wrap="none" anchor="ctr"/>
          <a:lstStyle/>
          <a:p>
            <a:endParaRPr lang="zh-CN" altLang="en-US"/>
          </a:p>
        </p:txBody>
      </p:sp>
      <p:graphicFrame>
        <p:nvGraphicFramePr>
          <p:cNvPr id="285722" name="Object 26"/>
          <p:cNvGraphicFramePr>
            <a:graphicFrameLocks noChangeAspect="1"/>
          </p:cNvGraphicFramePr>
          <p:nvPr/>
        </p:nvGraphicFramePr>
        <p:xfrm>
          <a:off x="4932363" y="3297238"/>
          <a:ext cx="1593850" cy="981075"/>
        </p:xfrm>
        <a:graphic>
          <a:graphicData uri="http://schemas.openxmlformats.org/presentationml/2006/ole">
            <p:oleObj spid="_x0000_s34825" name="Equation" r:id="rId11" imgW="787320" imgH="482400" progId="Equation.DSMT4">
              <p:embed/>
            </p:oleObj>
          </a:graphicData>
        </a:graphic>
      </p:graphicFrame>
      <p:sp>
        <p:nvSpPr>
          <p:cNvPr id="285724" name="Text Box 28"/>
          <p:cNvSpPr txBox="1">
            <a:spLocks noChangeArrowheads="1"/>
          </p:cNvSpPr>
          <p:nvPr/>
        </p:nvSpPr>
        <p:spPr bwMode="auto">
          <a:xfrm>
            <a:off x="6732588" y="3573463"/>
            <a:ext cx="2089150"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课本定义有问题</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5699">
                                            <p:txEl>
                                              <p:pRg st="2" end="2"/>
                                            </p:txEl>
                                          </p:spTgt>
                                        </p:tgtEl>
                                        <p:attrNameLst>
                                          <p:attrName>style.visibility</p:attrName>
                                        </p:attrNameLst>
                                      </p:cBhvr>
                                      <p:to>
                                        <p:strVal val="visible"/>
                                      </p:to>
                                    </p:set>
                                    <p:animEffect transition="in" filter="dissolve">
                                      <p:cBhvr>
                                        <p:cTn id="7" dur="500"/>
                                        <p:tgtEl>
                                          <p:spTgt spid="2856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285699">
                                            <p:txEl>
                                              <p:pRg st="3" end="3"/>
                                            </p:txEl>
                                          </p:spTgt>
                                        </p:tgtEl>
                                        <p:attrNameLst>
                                          <p:attrName>style.visibility</p:attrName>
                                        </p:attrNameLst>
                                      </p:cBhvr>
                                      <p:to>
                                        <p:strVal val="visible"/>
                                      </p:to>
                                    </p:set>
                                    <p:animEffect transition="in" filter="dissolve">
                                      <p:cBhvr>
                                        <p:cTn id="12" dur="500"/>
                                        <p:tgtEl>
                                          <p:spTgt spid="2856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dissolve">
                                      <p:cBhvr>
                                        <p:cTn id="17" dur="500"/>
                                        <p:tgtEl>
                                          <p:spTgt spid="285701"/>
                                        </p:tgtEl>
                                      </p:cBhvr>
                                    </p:animEffect>
                                  </p:childTnLst>
                                </p:cTn>
                              </p:par>
                              <p:par>
                                <p:cTn id="18" presetID="9" presetClass="entr" presetSubtype="0" fill="hold" nodeType="withEffect">
                                  <p:stCondLst>
                                    <p:cond delay="0"/>
                                  </p:stCondLst>
                                  <p:childTnLst>
                                    <p:set>
                                      <p:cBhvr>
                                        <p:cTn id="19" dur="1" fill="hold">
                                          <p:stCondLst>
                                            <p:cond delay="0"/>
                                          </p:stCondLst>
                                        </p:cTn>
                                        <p:tgtEl>
                                          <p:spTgt spid="285722"/>
                                        </p:tgtEl>
                                        <p:attrNameLst>
                                          <p:attrName>style.visibility</p:attrName>
                                        </p:attrNameLst>
                                      </p:cBhvr>
                                      <p:to>
                                        <p:strVal val="visible"/>
                                      </p:to>
                                    </p:set>
                                    <p:animEffect transition="in" filter="dissolve">
                                      <p:cBhvr>
                                        <p:cTn id="20" dur="500"/>
                                        <p:tgtEl>
                                          <p:spTgt spid="28572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5724"/>
                                        </p:tgtEl>
                                        <p:attrNameLst>
                                          <p:attrName>style.visibility</p:attrName>
                                        </p:attrNameLst>
                                      </p:cBhvr>
                                      <p:to>
                                        <p:strVal val="visible"/>
                                      </p:to>
                                    </p:set>
                                    <p:animEffect transition="in" filter="dissolve">
                                      <p:cBhvr>
                                        <p:cTn id="23" dur="500"/>
                                        <p:tgtEl>
                                          <p:spTgt spid="2857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iterate type="wd">
                                    <p:tmPct val="25000"/>
                                  </p:iterate>
                                  <p:childTnLst>
                                    <p:set>
                                      <p:cBhvr>
                                        <p:cTn id="27" dur="1" fill="hold">
                                          <p:stCondLst>
                                            <p:cond delay="0"/>
                                          </p:stCondLst>
                                        </p:cTn>
                                        <p:tgtEl>
                                          <p:spTgt spid="285699">
                                            <p:txEl>
                                              <p:pRg st="6" end="6"/>
                                            </p:txEl>
                                          </p:spTgt>
                                        </p:tgtEl>
                                        <p:attrNameLst>
                                          <p:attrName>style.visibility</p:attrName>
                                        </p:attrNameLst>
                                      </p:cBhvr>
                                      <p:to>
                                        <p:strVal val="visible"/>
                                      </p:to>
                                    </p:set>
                                    <p:animEffect transition="in" filter="dissolve">
                                      <p:cBhvr>
                                        <p:cTn id="28" dur="500"/>
                                        <p:tgtEl>
                                          <p:spTgt spid="285699">
                                            <p:txEl>
                                              <p:pRg st="6" end="6"/>
                                            </p:txEl>
                                          </p:spTgt>
                                        </p:tgtEl>
                                      </p:cBhvr>
                                    </p:animEffect>
                                  </p:childTnLst>
                                </p:cTn>
                              </p:par>
                              <p:par>
                                <p:cTn id="29" presetID="9" presetClass="entr" presetSubtype="0" fill="hold" nodeType="withEffect">
                                  <p:stCondLst>
                                    <p:cond delay="500"/>
                                  </p:stCondLst>
                                  <p:childTnLst>
                                    <p:set>
                                      <p:cBhvr>
                                        <p:cTn id="30" dur="1" fill="hold">
                                          <p:stCondLst>
                                            <p:cond delay="0"/>
                                          </p:stCondLst>
                                        </p:cTn>
                                        <p:tgtEl>
                                          <p:spTgt spid="285703"/>
                                        </p:tgtEl>
                                        <p:attrNameLst>
                                          <p:attrName>style.visibility</p:attrName>
                                        </p:attrNameLst>
                                      </p:cBhvr>
                                      <p:to>
                                        <p:strVal val="visible"/>
                                      </p:to>
                                    </p:set>
                                    <p:animEffect transition="in" filter="dissolve">
                                      <p:cBhvr>
                                        <p:cTn id="31" dur="500"/>
                                        <p:tgtEl>
                                          <p:spTgt spid="285703"/>
                                        </p:tgtEl>
                                      </p:cBhvr>
                                    </p:animEffect>
                                  </p:childTnLst>
                                </p:cTn>
                              </p:par>
                              <p:par>
                                <p:cTn id="32" presetID="9" presetClass="entr" presetSubtype="0" fill="hold" nodeType="withEffect">
                                  <p:stCondLst>
                                    <p:cond delay="1000"/>
                                  </p:stCondLst>
                                  <p:childTnLst>
                                    <p:set>
                                      <p:cBhvr>
                                        <p:cTn id="33" dur="1" fill="hold">
                                          <p:stCondLst>
                                            <p:cond delay="0"/>
                                          </p:stCondLst>
                                        </p:cTn>
                                        <p:tgtEl>
                                          <p:spTgt spid="285705"/>
                                        </p:tgtEl>
                                        <p:attrNameLst>
                                          <p:attrName>style.visibility</p:attrName>
                                        </p:attrNameLst>
                                      </p:cBhvr>
                                      <p:to>
                                        <p:strVal val="visible"/>
                                      </p:to>
                                    </p:set>
                                    <p:animEffect transition="in" filter="dissolve">
                                      <p:cBhvr>
                                        <p:cTn id="34" dur="500"/>
                                        <p:tgtEl>
                                          <p:spTgt spid="285705"/>
                                        </p:tgtEl>
                                      </p:cBhvr>
                                    </p:animEffect>
                                  </p:childTnLst>
                                </p:cTn>
                              </p:par>
                              <p:par>
                                <p:cTn id="35" presetID="9" presetClass="entr" presetSubtype="0" fill="hold" nodeType="withEffect">
                                  <p:stCondLst>
                                    <p:cond delay="1500"/>
                                  </p:stCondLst>
                                  <p:childTnLst>
                                    <p:set>
                                      <p:cBhvr>
                                        <p:cTn id="36" dur="1" fill="hold">
                                          <p:stCondLst>
                                            <p:cond delay="0"/>
                                          </p:stCondLst>
                                        </p:cTn>
                                        <p:tgtEl>
                                          <p:spTgt spid="285707"/>
                                        </p:tgtEl>
                                        <p:attrNameLst>
                                          <p:attrName>style.visibility</p:attrName>
                                        </p:attrNameLst>
                                      </p:cBhvr>
                                      <p:to>
                                        <p:strVal val="visible"/>
                                      </p:to>
                                    </p:set>
                                    <p:animEffect transition="in" filter="dissolve">
                                      <p:cBhvr>
                                        <p:cTn id="37" dur="500"/>
                                        <p:tgtEl>
                                          <p:spTgt spid="285707"/>
                                        </p:tgtEl>
                                      </p:cBhvr>
                                    </p:animEffect>
                                  </p:childTnLst>
                                </p:cTn>
                              </p:par>
                              <p:par>
                                <p:cTn id="38" presetID="9" presetClass="entr" presetSubtype="0" fill="hold" nodeType="withEffect">
                                  <p:stCondLst>
                                    <p:cond delay="2000"/>
                                  </p:stCondLst>
                                  <p:childTnLst>
                                    <p:set>
                                      <p:cBhvr>
                                        <p:cTn id="39" dur="1" fill="hold">
                                          <p:stCondLst>
                                            <p:cond delay="0"/>
                                          </p:stCondLst>
                                        </p:cTn>
                                        <p:tgtEl>
                                          <p:spTgt spid="285709"/>
                                        </p:tgtEl>
                                        <p:attrNameLst>
                                          <p:attrName>style.visibility</p:attrName>
                                        </p:attrNameLst>
                                      </p:cBhvr>
                                      <p:to>
                                        <p:strVal val="visible"/>
                                      </p:to>
                                    </p:set>
                                    <p:animEffect transition="in" filter="dissolve">
                                      <p:cBhvr>
                                        <p:cTn id="40" dur="500"/>
                                        <p:tgtEl>
                                          <p:spTgt spid="28570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85710"/>
                                        </p:tgtEl>
                                        <p:attrNameLst>
                                          <p:attrName>style.visibility</p:attrName>
                                        </p:attrNameLst>
                                      </p:cBhvr>
                                      <p:to>
                                        <p:strVal val="visible"/>
                                      </p:to>
                                    </p:set>
                                    <p:animEffect transition="in" filter="dissolve">
                                      <p:cBhvr>
                                        <p:cTn id="45" dur="500"/>
                                        <p:tgtEl>
                                          <p:spTgt spid="285710"/>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285714"/>
                                        </p:tgtEl>
                                        <p:attrNameLst>
                                          <p:attrName>style.visibility</p:attrName>
                                        </p:attrNameLst>
                                      </p:cBhvr>
                                      <p:to>
                                        <p:strVal val="visible"/>
                                      </p:to>
                                    </p:set>
                                    <p:animEffect transition="in" filter="dissolve">
                                      <p:cBhvr>
                                        <p:cTn id="49" dur="500"/>
                                        <p:tgtEl>
                                          <p:spTgt spid="285714"/>
                                        </p:tgtEl>
                                      </p:cBhvr>
                                    </p:animEffect>
                                  </p:childTnLst>
                                </p:cTn>
                              </p:par>
                            </p:childTnLst>
                          </p:cTn>
                        </p:par>
                        <p:par>
                          <p:cTn id="50" fill="hold">
                            <p:stCondLst>
                              <p:cond delay="1000"/>
                            </p:stCondLst>
                            <p:childTnLst>
                              <p:par>
                                <p:cTn id="51" presetID="9" presetClass="entr" presetSubtype="0" fill="hold" nodeType="afterEffect">
                                  <p:stCondLst>
                                    <p:cond delay="0"/>
                                  </p:stCondLst>
                                  <p:childTnLst>
                                    <p:set>
                                      <p:cBhvr>
                                        <p:cTn id="52" dur="1" fill="hold">
                                          <p:stCondLst>
                                            <p:cond delay="0"/>
                                          </p:stCondLst>
                                        </p:cTn>
                                        <p:tgtEl>
                                          <p:spTgt spid="285712"/>
                                        </p:tgtEl>
                                        <p:attrNameLst>
                                          <p:attrName>style.visibility</p:attrName>
                                        </p:attrNameLst>
                                      </p:cBhvr>
                                      <p:to>
                                        <p:strVal val="visible"/>
                                      </p:to>
                                    </p:set>
                                    <p:animEffect transition="in" filter="dissolve">
                                      <p:cBhvr>
                                        <p:cTn id="53" dur="500"/>
                                        <p:tgtEl>
                                          <p:spTgt spid="2857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5715"/>
                                        </p:tgtEl>
                                        <p:attrNameLst>
                                          <p:attrName>style.visibility</p:attrName>
                                        </p:attrNameLst>
                                      </p:cBhvr>
                                      <p:to>
                                        <p:strVal val="visible"/>
                                      </p:to>
                                    </p:set>
                                    <p:animEffect transition="in" filter="fade">
                                      <p:cBhvr>
                                        <p:cTn id="58" dur="1000"/>
                                        <p:tgtEl>
                                          <p:spTgt spid="2857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5716"/>
                                        </p:tgtEl>
                                        <p:attrNameLst>
                                          <p:attrName>style.visibility</p:attrName>
                                        </p:attrNameLst>
                                      </p:cBhvr>
                                      <p:to>
                                        <p:strVal val="visible"/>
                                      </p:to>
                                    </p:set>
                                    <p:animEffect transition="in" filter="fade">
                                      <p:cBhvr>
                                        <p:cTn id="61" dur="1000"/>
                                        <p:tgtEl>
                                          <p:spTgt spid="2857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5717"/>
                                        </p:tgtEl>
                                        <p:attrNameLst>
                                          <p:attrName>style.visibility</p:attrName>
                                        </p:attrNameLst>
                                      </p:cBhvr>
                                      <p:to>
                                        <p:strVal val="visible"/>
                                      </p:to>
                                    </p:set>
                                    <p:animEffect transition="in" filter="fade">
                                      <p:cBhvr>
                                        <p:cTn id="64" dur="1000"/>
                                        <p:tgtEl>
                                          <p:spTgt spid="2857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5718"/>
                                        </p:tgtEl>
                                        <p:attrNameLst>
                                          <p:attrName>style.visibility</p:attrName>
                                        </p:attrNameLst>
                                      </p:cBhvr>
                                      <p:to>
                                        <p:strVal val="visible"/>
                                      </p:to>
                                    </p:set>
                                    <p:animEffect transition="in" filter="fade">
                                      <p:cBhvr>
                                        <p:cTn id="67" dur="1000"/>
                                        <p:tgtEl>
                                          <p:spTgt spid="2857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5719"/>
                                        </p:tgtEl>
                                        <p:attrNameLst>
                                          <p:attrName>style.visibility</p:attrName>
                                        </p:attrNameLst>
                                      </p:cBhvr>
                                      <p:to>
                                        <p:strVal val="visible"/>
                                      </p:to>
                                    </p:set>
                                    <p:animEffect transition="in" filter="fade">
                                      <p:cBhvr>
                                        <p:cTn id="70" dur="1000"/>
                                        <p:tgtEl>
                                          <p:spTgt spid="2857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5721"/>
                                        </p:tgtEl>
                                        <p:attrNameLst>
                                          <p:attrName>style.visibility</p:attrName>
                                        </p:attrNameLst>
                                      </p:cBhvr>
                                      <p:to>
                                        <p:strVal val="visible"/>
                                      </p:to>
                                    </p:set>
                                    <p:animEffect transition="in" filter="fade">
                                      <p:cBhvr>
                                        <p:cTn id="73" dur="1000"/>
                                        <p:tgtEl>
                                          <p:spTgt spid="285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4" grpId="0"/>
      <p:bldP spid="285715" grpId="0"/>
      <p:bldP spid="285716" grpId="0"/>
      <p:bldP spid="285717" grpId="0" animBg="1"/>
      <p:bldP spid="285718" grpId="0" animBg="1"/>
      <p:bldP spid="285719" grpId="0" animBg="1"/>
      <p:bldP spid="285721" grpId="0" animBg="1"/>
      <p:bldP spid="2857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a:t>
            </a:r>
          </a:p>
        </p:txBody>
      </p:sp>
      <p:sp>
        <p:nvSpPr>
          <p:cNvPr id="280579" name="Rectangle 3"/>
          <p:cNvSpPr>
            <a:spLocks noGrp="1" noChangeArrowheads="1"/>
          </p:cNvSpPr>
          <p:nvPr>
            <p:ph type="body" idx="1"/>
          </p:nvPr>
        </p:nvSpPr>
        <p:spPr/>
        <p:txBody>
          <a:bodyPr/>
          <a:lstStyle/>
          <a:p>
            <a:pPr eaLnBrk="1" hangingPunct="1">
              <a:buFont typeface="Wingdings" pitchFamily="2" charset="2"/>
              <a:buNone/>
            </a:pPr>
            <a:r>
              <a:rPr lang="zh-CN" altLang="en-US" smtClean="0"/>
              <a:t>	以互感耦合串联型回路为例分析：</a:t>
            </a:r>
          </a:p>
          <a:p>
            <a:pPr eaLnBrk="1" hangingPunct="1">
              <a:buFont typeface="Wingdings" pitchFamily="2" charset="2"/>
              <a:buNone/>
            </a:pPr>
            <a:r>
              <a:rPr lang="zh-CN" altLang="en-US" smtClean="0"/>
              <a:t>	对于串联型回路可写出初、次级回路的回路电压方程 </a:t>
            </a:r>
          </a:p>
        </p:txBody>
      </p:sp>
      <p:graphicFrame>
        <p:nvGraphicFramePr>
          <p:cNvPr id="35842" name="Object 4"/>
          <p:cNvGraphicFramePr>
            <a:graphicFrameLocks noChangeAspect="1"/>
          </p:cNvGraphicFramePr>
          <p:nvPr/>
        </p:nvGraphicFramePr>
        <p:xfrm>
          <a:off x="2124075" y="4429125"/>
          <a:ext cx="5364163" cy="2024063"/>
        </p:xfrm>
        <a:graphic>
          <a:graphicData uri="http://schemas.openxmlformats.org/presentationml/2006/ole">
            <p:oleObj spid="_x0000_s35842" name="Visio" r:id="rId4" imgW="3115970" imgH="1180795" progId="Visio.Drawing.11">
              <p:embed/>
            </p:oleObj>
          </a:graphicData>
        </a:graphic>
      </p:graphicFrame>
      <p:graphicFrame>
        <p:nvGraphicFramePr>
          <p:cNvPr id="280581" name="Object 5"/>
          <p:cNvGraphicFramePr>
            <a:graphicFrameLocks noChangeAspect="1"/>
          </p:cNvGraphicFramePr>
          <p:nvPr/>
        </p:nvGraphicFramePr>
        <p:xfrm>
          <a:off x="2854325" y="2060575"/>
          <a:ext cx="2208213" cy="474663"/>
        </p:xfrm>
        <a:graphic>
          <a:graphicData uri="http://schemas.openxmlformats.org/presentationml/2006/ole">
            <p:oleObj spid="_x0000_s35843" name="Equation" r:id="rId5" imgW="1143000" imgH="241200" progId="Equation.DSMT4">
              <p:embed/>
            </p:oleObj>
          </a:graphicData>
        </a:graphic>
      </p:graphicFrame>
      <p:graphicFrame>
        <p:nvGraphicFramePr>
          <p:cNvPr id="280583" name="Object 7"/>
          <p:cNvGraphicFramePr>
            <a:graphicFrameLocks noChangeAspect="1"/>
          </p:cNvGraphicFramePr>
          <p:nvPr/>
        </p:nvGraphicFramePr>
        <p:xfrm>
          <a:off x="2795588" y="2565400"/>
          <a:ext cx="2398712" cy="482600"/>
        </p:xfrm>
        <a:graphic>
          <a:graphicData uri="http://schemas.openxmlformats.org/presentationml/2006/ole">
            <p:oleObj spid="_x0000_s35844" name="Equation" r:id="rId6" imgW="1218960" imgH="241200" progId="Equation.DSMT4">
              <p:embed/>
            </p:oleObj>
          </a:graphicData>
        </a:graphic>
      </p:graphicFrame>
      <p:sp>
        <p:nvSpPr>
          <p:cNvPr id="280584" name="Text Box 8"/>
          <p:cNvSpPr txBox="1">
            <a:spLocks noChangeArrowheads="1"/>
          </p:cNvSpPr>
          <p:nvPr/>
        </p:nvSpPr>
        <p:spPr bwMode="auto">
          <a:xfrm>
            <a:off x="971550" y="3035300"/>
            <a:ext cx="2663825"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初级回路的</a:t>
            </a:r>
            <a:r>
              <a:rPr lang="zh-CN" altLang="en-US" sz="2400">
                <a:solidFill>
                  <a:srgbClr val="006600"/>
                </a:solidFill>
                <a:latin typeface="幼圆" pitchFamily="49" charset="-122"/>
                <a:ea typeface="幼圆" pitchFamily="49" charset="-122"/>
              </a:rPr>
              <a:t>自阻抗</a:t>
            </a:r>
            <a:r>
              <a:rPr lang="zh-CN" altLang="en-US" sz="2400">
                <a:latin typeface="幼圆" pitchFamily="49" charset="-122"/>
                <a:ea typeface="幼圆" pitchFamily="49" charset="-122"/>
              </a:rPr>
              <a:t> </a:t>
            </a:r>
          </a:p>
        </p:txBody>
      </p:sp>
      <p:graphicFrame>
        <p:nvGraphicFramePr>
          <p:cNvPr id="280590" name="Object 14"/>
          <p:cNvGraphicFramePr>
            <a:graphicFrameLocks noChangeAspect="1"/>
          </p:cNvGraphicFramePr>
          <p:nvPr/>
        </p:nvGraphicFramePr>
        <p:xfrm>
          <a:off x="3635375" y="3106738"/>
          <a:ext cx="2041525" cy="447675"/>
        </p:xfrm>
        <a:graphic>
          <a:graphicData uri="http://schemas.openxmlformats.org/presentationml/2006/ole">
            <p:oleObj spid="_x0000_s35845" name="Equation" r:id="rId7" imgW="1002865" imgH="215806" progId="Equation.DSMT4">
              <p:embed/>
            </p:oleObj>
          </a:graphicData>
        </a:graphic>
      </p:graphicFrame>
      <p:graphicFrame>
        <p:nvGraphicFramePr>
          <p:cNvPr id="280592" name="Object 16"/>
          <p:cNvGraphicFramePr>
            <a:graphicFrameLocks noChangeAspect="1"/>
          </p:cNvGraphicFramePr>
          <p:nvPr/>
        </p:nvGraphicFramePr>
        <p:xfrm>
          <a:off x="3635375" y="3886200"/>
          <a:ext cx="2160588" cy="447675"/>
        </p:xfrm>
        <a:graphic>
          <a:graphicData uri="http://schemas.openxmlformats.org/presentationml/2006/ole">
            <p:oleObj spid="_x0000_s35846" name="Equation" r:id="rId8" imgW="1053643" imgH="215806" progId="Equation.DSMT4">
              <p:embed/>
            </p:oleObj>
          </a:graphicData>
        </a:graphic>
      </p:graphicFrame>
      <p:sp>
        <p:nvSpPr>
          <p:cNvPr id="280594" name="Text Box 18"/>
          <p:cNvSpPr txBox="1">
            <a:spLocks noChangeArrowheads="1"/>
          </p:cNvSpPr>
          <p:nvPr/>
        </p:nvSpPr>
        <p:spPr bwMode="auto">
          <a:xfrm>
            <a:off x="971550" y="3805238"/>
            <a:ext cx="2663825" cy="457200"/>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次级回路的自阻抗 </a:t>
            </a:r>
          </a:p>
        </p:txBody>
      </p:sp>
      <p:sp>
        <p:nvSpPr>
          <p:cNvPr id="280595" name="AutoShape 19"/>
          <p:cNvSpPr>
            <a:spLocks/>
          </p:cNvSpPr>
          <p:nvPr/>
        </p:nvSpPr>
        <p:spPr bwMode="auto">
          <a:xfrm>
            <a:off x="2627313" y="2205038"/>
            <a:ext cx="144462" cy="720725"/>
          </a:xfrm>
          <a:prstGeom prst="leftBrace">
            <a:avLst>
              <a:gd name="adj1" fmla="val 41575"/>
              <a:gd name="adj2" fmla="val 50000"/>
            </a:avLst>
          </a:prstGeom>
          <a:noFill/>
          <a:ln w="38100">
            <a:solidFill>
              <a:schemeClr val="bg1"/>
            </a:solidFill>
            <a:round/>
            <a:headEnd/>
            <a:tailEnd/>
          </a:ln>
        </p:spPr>
        <p:txBody>
          <a:bodyPr wrap="none" anchor="ctr"/>
          <a:lstStyle/>
          <a:p>
            <a:endParaRPr lang="zh-CN" altLang="en-US"/>
          </a:p>
        </p:txBody>
      </p:sp>
      <p:graphicFrame>
        <p:nvGraphicFramePr>
          <p:cNvPr id="280596" name="Object 20"/>
          <p:cNvGraphicFramePr>
            <a:graphicFrameLocks noChangeAspect="1"/>
          </p:cNvGraphicFramePr>
          <p:nvPr/>
        </p:nvGraphicFramePr>
        <p:xfrm>
          <a:off x="5651500" y="2924175"/>
          <a:ext cx="2559050" cy="895350"/>
        </p:xfrm>
        <a:graphic>
          <a:graphicData uri="http://schemas.openxmlformats.org/presentationml/2006/ole">
            <p:oleObj spid="_x0000_s35847" name="Equation" r:id="rId9" imgW="1257120" imgH="431640" progId="Equation.DSMT4">
              <p:embed/>
            </p:oleObj>
          </a:graphicData>
        </a:graphic>
      </p:graphicFrame>
      <p:graphicFrame>
        <p:nvGraphicFramePr>
          <p:cNvPr id="280597" name="Object 21"/>
          <p:cNvGraphicFramePr>
            <a:graphicFrameLocks noChangeAspect="1"/>
          </p:cNvGraphicFramePr>
          <p:nvPr/>
        </p:nvGraphicFramePr>
        <p:xfrm>
          <a:off x="5724525" y="3686175"/>
          <a:ext cx="2662238" cy="895350"/>
        </p:xfrm>
        <a:graphic>
          <a:graphicData uri="http://schemas.openxmlformats.org/presentationml/2006/ole">
            <p:oleObj spid="_x0000_s35848" name="Equation" r:id="rId10" imgW="1307880" imgH="43164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dissolve">
                                      <p:cBhvr>
                                        <p:cTn id="7" dur="500"/>
                                        <p:tgtEl>
                                          <p:spTgt spid="280579">
                                            <p:txEl>
                                              <p:pRg st="1" end="1"/>
                                            </p:txEl>
                                          </p:spTgt>
                                        </p:tgtEl>
                                      </p:cBhvr>
                                    </p:animEffect>
                                  </p:childTnLst>
                                </p:cTn>
                              </p:par>
                            </p:childTnLst>
                          </p:cTn>
                        </p:par>
                        <p:par>
                          <p:cTn id="8" fill="hold">
                            <p:stCondLst>
                              <p:cond delay="2250"/>
                            </p:stCondLst>
                            <p:childTnLst>
                              <p:par>
                                <p:cTn id="9" presetID="9" presetClass="entr" presetSubtype="0" fill="hold" grpId="0" nodeType="afterEffect">
                                  <p:stCondLst>
                                    <p:cond delay="0"/>
                                  </p:stCondLst>
                                  <p:childTnLst>
                                    <p:set>
                                      <p:cBhvr>
                                        <p:cTn id="10" dur="1" fill="hold">
                                          <p:stCondLst>
                                            <p:cond delay="0"/>
                                          </p:stCondLst>
                                        </p:cTn>
                                        <p:tgtEl>
                                          <p:spTgt spid="280595"/>
                                        </p:tgtEl>
                                        <p:attrNameLst>
                                          <p:attrName>style.visibility</p:attrName>
                                        </p:attrNameLst>
                                      </p:cBhvr>
                                      <p:to>
                                        <p:strVal val="visible"/>
                                      </p:to>
                                    </p:set>
                                    <p:animEffect transition="in" filter="dissolve">
                                      <p:cBhvr>
                                        <p:cTn id="11" dur="500"/>
                                        <p:tgtEl>
                                          <p:spTgt spid="280595"/>
                                        </p:tgtEl>
                                      </p:cBhvr>
                                    </p:animEffect>
                                  </p:childTnLst>
                                </p:cTn>
                              </p:par>
                              <p:par>
                                <p:cTn id="12" presetID="9" presetClass="entr" presetSubtype="0" fill="hold" nodeType="withEffect">
                                  <p:stCondLst>
                                    <p:cond delay="0"/>
                                  </p:stCondLst>
                                  <p:childTnLst>
                                    <p:set>
                                      <p:cBhvr>
                                        <p:cTn id="13" dur="1" fill="hold">
                                          <p:stCondLst>
                                            <p:cond delay="0"/>
                                          </p:stCondLst>
                                        </p:cTn>
                                        <p:tgtEl>
                                          <p:spTgt spid="280581"/>
                                        </p:tgtEl>
                                        <p:attrNameLst>
                                          <p:attrName>style.visibility</p:attrName>
                                        </p:attrNameLst>
                                      </p:cBhvr>
                                      <p:to>
                                        <p:strVal val="visible"/>
                                      </p:to>
                                    </p:set>
                                    <p:animEffect transition="in" filter="dissolve">
                                      <p:cBhvr>
                                        <p:cTn id="14" dur="500"/>
                                        <p:tgtEl>
                                          <p:spTgt spid="280581"/>
                                        </p:tgtEl>
                                      </p:cBhvr>
                                    </p:animEffect>
                                  </p:childTnLst>
                                </p:cTn>
                              </p:par>
                              <p:par>
                                <p:cTn id="15" presetID="9" presetClass="entr" presetSubtype="0" fill="hold" nodeType="withEffect">
                                  <p:stCondLst>
                                    <p:cond delay="0"/>
                                  </p:stCondLst>
                                  <p:childTnLst>
                                    <p:set>
                                      <p:cBhvr>
                                        <p:cTn id="16" dur="1" fill="hold">
                                          <p:stCondLst>
                                            <p:cond delay="0"/>
                                          </p:stCondLst>
                                        </p:cTn>
                                        <p:tgtEl>
                                          <p:spTgt spid="280583"/>
                                        </p:tgtEl>
                                        <p:attrNameLst>
                                          <p:attrName>style.visibility</p:attrName>
                                        </p:attrNameLst>
                                      </p:cBhvr>
                                      <p:to>
                                        <p:strVal val="visible"/>
                                      </p:to>
                                    </p:set>
                                    <p:animEffect transition="in" filter="dissolve">
                                      <p:cBhvr>
                                        <p:cTn id="17" dur="500"/>
                                        <p:tgtEl>
                                          <p:spTgt spid="28058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iterate type="wd">
                                    <p:tmPct val="25000"/>
                                  </p:iterate>
                                  <p:childTnLst>
                                    <p:set>
                                      <p:cBhvr>
                                        <p:cTn id="21" dur="1" fill="hold">
                                          <p:stCondLst>
                                            <p:cond delay="0"/>
                                          </p:stCondLst>
                                        </p:cTn>
                                        <p:tgtEl>
                                          <p:spTgt spid="280584">
                                            <p:txEl>
                                              <p:pRg st="0" end="0"/>
                                            </p:txEl>
                                          </p:spTgt>
                                        </p:tgtEl>
                                        <p:attrNameLst>
                                          <p:attrName>style.visibility</p:attrName>
                                        </p:attrNameLst>
                                      </p:cBhvr>
                                      <p:to>
                                        <p:strVal val="visible"/>
                                      </p:to>
                                    </p:set>
                                    <p:animEffect transition="in" filter="dissolve">
                                      <p:cBhvr>
                                        <p:cTn id="22" dur="500"/>
                                        <p:tgtEl>
                                          <p:spTgt spid="280584">
                                            <p:txEl>
                                              <p:pRg st="0" end="0"/>
                                            </p:txEl>
                                          </p:spTgt>
                                        </p:tgtEl>
                                      </p:cBhvr>
                                    </p:animEffect>
                                  </p:childTnLst>
                                </p:cTn>
                              </p:par>
                            </p:childTnLst>
                          </p:cTn>
                        </p:par>
                        <p:par>
                          <p:cTn id="23" fill="hold">
                            <p:stCondLst>
                              <p:cond delay="1125"/>
                            </p:stCondLst>
                            <p:childTnLst>
                              <p:par>
                                <p:cTn id="24" presetID="9" presetClass="entr" presetSubtype="0" fill="hold" nodeType="afterEffect">
                                  <p:stCondLst>
                                    <p:cond delay="0"/>
                                  </p:stCondLst>
                                  <p:childTnLst>
                                    <p:set>
                                      <p:cBhvr>
                                        <p:cTn id="25" dur="1" fill="hold">
                                          <p:stCondLst>
                                            <p:cond delay="0"/>
                                          </p:stCondLst>
                                        </p:cTn>
                                        <p:tgtEl>
                                          <p:spTgt spid="280590"/>
                                        </p:tgtEl>
                                        <p:attrNameLst>
                                          <p:attrName>style.visibility</p:attrName>
                                        </p:attrNameLst>
                                      </p:cBhvr>
                                      <p:to>
                                        <p:strVal val="visible"/>
                                      </p:to>
                                    </p:set>
                                    <p:animEffect transition="in" filter="dissolve">
                                      <p:cBhvr>
                                        <p:cTn id="26" dur="500"/>
                                        <p:tgtEl>
                                          <p:spTgt spid="280590"/>
                                        </p:tgtEl>
                                      </p:cBhvr>
                                    </p:animEffect>
                                  </p:childTnLst>
                                </p:cTn>
                              </p:par>
                            </p:childTnLst>
                          </p:cTn>
                        </p:par>
                        <p:par>
                          <p:cTn id="27" fill="hold">
                            <p:stCondLst>
                              <p:cond delay="1625"/>
                            </p:stCondLst>
                            <p:childTnLst>
                              <p:par>
                                <p:cTn id="28" presetID="9" presetClass="entr" presetSubtype="0" fill="hold" nodeType="afterEffect">
                                  <p:stCondLst>
                                    <p:cond delay="0"/>
                                  </p:stCondLst>
                                  <p:childTnLst>
                                    <p:set>
                                      <p:cBhvr>
                                        <p:cTn id="29" dur="1" fill="hold">
                                          <p:stCondLst>
                                            <p:cond delay="0"/>
                                          </p:stCondLst>
                                        </p:cTn>
                                        <p:tgtEl>
                                          <p:spTgt spid="280596"/>
                                        </p:tgtEl>
                                        <p:attrNameLst>
                                          <p:attrName>style.visibility</p:attrName>
                                        </p:attrNameLst>
                                      </p:cBhvr>
                                      <p:to>
                                        <p:strVal val="visible"/>
                                      </p:to>
                                    </p:set>
                                    <p:animEffect transition="in" filter="dissolve">
                                      <p:cBhvr>
                                        <p:cTn id="30" dur="500"/>
                                        <p:tgtEl>
                                          <p:spTgt spid="28059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iterate type="wd">
                                    <p:tmPct val="25000"/>
                                  </p:iterate>
                                  <p:childTnLst>
                                    <p:set>
                                      <p:cBhvr>
                                        <p:cTn id="34" dur="1" fill="hold">
                                          <p:stCondLst>
                                            <p:cond delay="0"/>
                                          </p:stCondLst>
                                        </p:cTn>
                                        <p:tgtEl>
                                          <p:spTgt spid="280594">
                                            <p:txEl>
                                              <p:pRg st="0" end="0"/>
                                            </p:txEl>
                                          </p:spTgt>
                                        </p:tgtEl>
                                        <p:attrNameLst>
                                          <p:attrName>style.visibility</p:attrName>
                                        </p:attrNameLst>
                                      </p:cBhvr>
                                      <p:to>
                                        <p:strVal val="visible"/>
                                      </p:to>
                                    </p:set>
                                    <p:animEffect transition="in" filter="dissolve">
                                      <p:cBhvr>
                                        <p:cTn id="35" dur="500"/>
                                        <p:tgtEl>
                                          <p:spTgt spid="280594">
                                            <p:txEl>
                                              <p:pRg st="0" end="0"/>
                                            </p:txEl>
                                          </p:spTgt>
                                        </p:tgtEl>
                                      </p:cBhvr>
                                    </p:animEffect>
                                  </p:childTnLst>
                                </p:cTn>
                              </p:par>
                            </p:childTnLst>
                          </p:cTn>
                        </p:par>
                        <p:par>
                          <p:cTn id="36" fill="hold">
                            <p:stCondLst>
                              <p:cond delay="1125"/>
                            </p:stCondLst>
                            <p:childTnLst>
                              <p:par>
                                <p:cTn id="37" presetID="9" presetClass="entr" presetSubtype="0" fill="hold" nodeType="afterEffect">
                                  <p:stCondLst>
                                    <p:cond delay="0"/>
                                  </p:stCondLst>
                                  <p:childTnLst>
                                    <p:set>
                                      <p:cBhvr>
                                        <p:cTn id="38" dur="1" fill="hold">
                                          <p:stCondLst>
                                            <p:cond delay="0"/>
                                          </p:stCondLst>
                                        </p:cTn>
                                        <p:tgtEl>
                                          <p:spTgt spid="280592"/>
                                        </p:tgtEl>
                                        <p:attrNameLst>
                                          <p:attrName>style.visibility</p:attrName>
                                        </p:attrNameLst>
                                      </p:cBhvr>
                                      <p:to>
                                        <p:strVal val="visible"/>
                                      </p:to>
                                    </p:set>
                                    <p:animEffect transition="in" filter="dissolve">
                                      <p:cBhvr>
                                        <p:cTn id="39" dur="500"/>
                                        <p:tgtEl>
                                          <p:spTgt spid="280592"/>
                                        </p:tgtEl>
                                      </p:cBhvr>
                                    </p:animEffect>
                                  </p:childTnLst>
                                </p:cTn>
                              </p:par>
                            </p:childTnLst>
                          </p:cTn>
                        </p:par>
                        <p:par>
                          <p:cTn id="40" fill="hold">
                            <p:stCondLst>
                              <p:cond delay="1625"/>
                            </p:stCondLst>
                            <p:childTnLst>
                              <p:par>
                                <p:cTn id="41" presetID="9" presetClass="entr" presetSubtype="0" fill="hold" nodeType="afterEffect">
                                  <p:stCondLst>
                                    <p:cond delay="0"/>
                                  </p:stCondLst>
                                  <p:childTnLst>
                                    <p:set>
                                      <p:cBhvr>
                                        <p:cTn id="42" dur="1" fill="hold">
                                          <p:stCondLst>
                                            <p:cond delay="0"/>
                                          </p:stCondLst>
                                        </p:cTn>
                                        <p:tgtEl>
                                          <p:spTgt spid="280597"/>
                                        </p:tgtEl>
                                        <p:attrNameLst>
                                          <p:attrName>style.visibility</p:attrName>
                                        </p:attrNameLst>
                                      </p:cBhvr>
                                      <p:to>
                                        <p:strVal val="visible"/>
                                      </p:to>
                                    </p:set>
                                    <p:animEffect transition="in" filter="dissolve">
                                      <p:cBhvr>
                                        <p:cTn id="43" dur="500"/>
                                        <p:tgtEl>
                                          <p:spTgt spid="28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6"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耦合回路的阻抗特性（续</a:t>
            </a:r>
            <a:r>
              <a:rPr lang="en-US" altLang="zh-CN" smtClean="0"/>
              <a:t>1</a:t>
            </a:r>
            <a:r>
              <a:rPr lang="zh-CN" altLang="en-US" smtClean="0"/>
              <a:t>）</a:t>
            </a:r>
          </a:p>
        </p:txBody>
      </p:sp>
      <p:graphicFrame>
        <p:nvGraphicFramePr>
          <p:cNvPr id="36866" name="Object 4"/>
          <p:cNvGraphicFramePr>
            <a:graphicFrameLocks noChangeAspect="1"/>
          </p:cNvGraphicFramePr>
          <p:nvPr/>
        </p:nvGraphicFramePr>
        <p:xfrm>
          <a:off x="1560513" y="1789113"/>
          <a:ext cx="2003425" cy="1208087"/>
        </p:xfrm>
        <a:graphic>
          <a:graphicData uri="http://schemas.openxmlformats.org/presentationml/2006/ole">
            <p:oleObj spid="_x0000_s36866" name="Equation" r:id="rId4" imgW="1104840" imgH="660240" progId="Equation.DSMT4">
              <p:embed/>
            </p:oleObj>
          </a:graphicData>
        </a:graphic>
      </p:graphicFrame>
      <p:sp>
        <p:nvSpPr>
          <p:cNvPr id="36877" name="Text Box 5"/>
          <p:cNvSpPr txBox="1">
            <a:spLocks noChangeArrowheads="1"/>
          </p:cNvSpPr>
          <p:nvPr/>
        </p:nvSpPr>
        <p:spPr bwMode="auto">
          <a:xfrm>
            <a:off x="971550" y="1196975"/>
            <a:ext cx="7561263" cy="457200"/>
          </a:xfrm>
          <a:prstGeom prst="rect">
            <a:avLst/>
          </a:prstGeom>
          <a:noFill/>
          <a:ln w="38100" algn="ctr">
            <a:noFill/>
            <a:miter lim="800000"/>
            <a:headEnd/>
            <a:tailEnd/>
          </a:ln>
        </p:spPr>
        <p:txBody>
          <a:bodyPr>
            <a:spAutoFit/>
          </a:bodyPr>
          <a:lstStyle/>
          <a:p>
            <a:pPr algn="l"/>
            <a:r>
              <a:rPr lang="zh-CN" altLang="en-US" sz="2400">
                <a:ea typeface="幼圆" pitchFamily="49" charset="-122"/>
              </a:rPr>
              <a:t>解上列方程组可分别求出初、次级回路电流的表示式：</a:t>
            </a:r>
          </a:p>
        </p:txBody>
      </p:sp>
      <p:graphicFrame>
        <p:nvGraphicFramePr>
          <p:cNvPr id="36867" name="Object 6"/>
          <p:cNvGraphicFramePr>
            <a:graphicFrameLocks noChangeAspect="1"/>
          </p:cNvGraphicFramePr>
          <p:nvPr/>
        </p:nvGraphicFramePr>
        <p:xfrm>
          <a:off x="4754563" y="1628775"/>
          <a:ext cx="2049462" cy="1568450"/>
        </p:xfrm>
        <a:graphic>
          <a:graphicData uri="http://schemas.openxmlformats.org/presentationml/2006/ole">
            <p:oleObj spid="_x0000_s36867" name="Equation" r:id="rId5" imgW="1130040" imgH="863280" progId="Equation.DSMT4">
              <p:embed/>
            </p:oleObj>
          </a:graphicData>
        </a:graphic>
      </p:graphicFrame>
      <p:graphicFrame>
        <p:nvGraphicFramePr>
          <p:cNvPr id="286729" name="Object 9"/>
          <p:cNvGraphicFramePr>
            <a:graphicFrameLocks noChangeAspect="1"/>
          </p:cNvGraphicFramePr>
          <p:nvPr/>
        </p:nvGraphicFramePr>
        <p:xfrm>
          <a:off x="1150938" y="3933825"/>
          <a:ext cx="3130550" cy="868363"/>
        </p:xfrm>
        <a:graphic>
          <a:graphicData uri="http://schemas.openxmlformats.org/presentationml/2006/ole">
            <p:oleObj spid="_x0000_s36868" name="Equation" r:id="rId6" imgW="1650960" imgH="457200" progId="Equation.DSMT4">
              <p:embed/>
            </p:oleObj>
          </a:graphicData>
        </a:graphic>
      </p:graphicFrame>
      <p:graphicFrame>
        <p:nvGraphicFramePr>
          <p:cNvPr id="286731" name="Object 11"/>
          <p:cNvGraphicFramePr>
            <a:graphicFrameLocks noChangeAspect="1"/>
          </p:cNvGraphicFramePr>
          <p:nvPr/>
        </p:nvGraphicFramePr>
        <p:xfrm>
          <a:off x="4897438" y="3933825"/>
          <a:ext cx="3238500" cy="868363"/>
        </p:xfrm>
        <a:graphic>
          <a:graphicData uri="http://schemas.openxmlformats.org/presentationml/2006/ole">
            <p:oleObj spid="_x0000_s36869" name="Equation" r:id="rId7" imgW="1701720" imgH="457200" progId="Equation.DSMT4">
              <p:embed/>
            </p:oleObj>
          </a:graphicData>
        </a:graphic>
      </p:graphicFrame>
      <p:sp>
        <p:nvSpPr>
          <p:cNvPr id="286733" name="Text Box 13"/>
          <p:cNvSpPr txBox="1">
            <a:spLocks noChangeArrowheads="1"/>
          </p:cNvSpPr>
          <p:nvPr/>
        </p:nvSpPr>
        <p:spPr bwMode="auto">
          <a:xfrm>
            <a:off x="971550" y="3116263"/>
            <a:ext cx="7561263" cy="822325"/>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可定义次级回路对初级回路的</a:t>
            </a:r>
            <a:r>
              <a:rPr lang="zh-CN" altLang="en-US" sz="2400">
                <a:solidFill>
                  <a:srgbClr val="006600"/>
                </a:solidFill>
                <a:latin typeface="幼圆" pitchFamily="49" charset="-122"/>
                <a:ea typeface="幼圆" pitchFamily="49" charset="-122"/>
              </a:rPr>
              <a:t>反射阻抗</a:t>
            </a:r>
            <a:r>
              <a:rPr lang="zh-CN" altLang="en-US" sz="2400">
                <a:latin typeface="幼圆" pitchFamily="49" charset="-122"/>
                <a:ea typeface="幼圆" pitchFamily="49" charset="-122"/>
              </a:rPr>
              <a:t>   和初级回路对次级回路的反射阻抗</a:t>
            </a:r>
          </a:p>
        </p:txBody>
      </p:sp>
      <p:graphicFrame>
        <p:nvGraphicFramePr>
          <p:cNvPr id="286734" name="Object 14"/>
          <p:cNvGraphicFramePr>
            <a:graphicFrameLocks noChangeAspect="1"/>
          </p:cNvGraphicFramePr>
          <p:nvPr/>
        </p:nvGraphicFramePr>
        <p:xfrm>
          <a:off x="6227763" y="3178175"/>
          <a:ext cx="503237" cy="466725"/>
        </p:xfrm>
        <a:graphic>
          <a:graphicData uri="http://schemas.openxmlformats.org/presentationml/2006/ole">
            <p:oleObj spid="_x0000_s36870" name="Equation" r:id="rId8" imgW="253890" imgH="241195" progId="Equation.DSMT4">
              <p:embed/>
            </p:oleObj>
          </a:graphicData>
        </a:graphic>
      </p:graphicFrame>
      <p:graphicFrame>
        <p:nvGraphicFramePr>
          <p:cNvPr id="286736" name="Object 16"/>
          <p:cNvGraphicFramePr>
            <a:graphicFrameLocks noChangeAspect="1"/>
          </p:cNvGraphicFramePr>
          <p:nvPr/>
        </p:nvGraphicFramePr>
        <p:xfrm>
          <a:off x="4140200" y="3538538"/>
          <a:ext cx="503238" cy="466725"/>
        </p:xfrm>
        <a:graphic>
          <a:graphicData uri="http://schemas.openxmlformats.org/presentationml/2006/ole">
            <p:oleObj spid="_x0000_s36871" name="Equation" r:id="rId9" imgW="253800" imgH="241200" progId="Equation.DSMT4">
              <p:embed/>
            </p:oleObj>
          </a:graphicData>
        </a:graphic>
      </p:graphicFrame>
      <p:sp>
        <p:nvSpPr>
          <p:cNvPr id="286737" name="Text Box 17"/>
          <p:cNvSpPr txBox="1">
            <a:spLocks noChangeArrowheads="1"/>
          </p:cNvSpPr>
          <p:nvPr/>
        </p:nvSpPr>
        <p:spPr bwMode="auto">
          <a:xfrm>
            <a:off x="1042988" y="4868863"/>
            <a:ext cx="7561262" cy="1187450"/>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而         为次级开路时，初级电流      在次级线</a:t>
            </a:r>
          </a:p>
          <a:p>
            <a:pPr algn="l"/>
            <a:endParaRPr lang="zh-CN" altLang="en-US" sz="2400">
              <a:latin typeface="幼圆" pitchFamily="49" charset="-122"/>
              <a:ea typeface="幼圆" pitchFamily="49" charset="-122"/>
            </a:endParaRPr>
          </a:p>
          <a:p>
            <a:pPr algn="l"/>
            <a:r>
              <a:rPr lang="zh-CN" altLang="en-US" sz="2400">
                <a:latin typeface="幼圆" pitchFamily="49" charset="-122"/>
                <a:ea typeface="幼圆" pitchFamily="49" charset="-122"/>
              </a:rPr>
              <a:t>圈  中所感应的电动势，用电压表示为</a:t>
            </a:r>
          </a:p>
        </p:txBody>
      </p:sp>
      <p:graphicFrame>
        <p:nvGraphicFramePr>
          <p:cNvPr id="286738" name="Object 18"/>
          <p:cNvGraphicFramePr>
            <a:graphicFrameLocks noChangeAspect="1"/>
          </p:cNvGraphicFramePr>
          <p:nvPr/>
        </p:nvGraphicFramePr>
        <p:xfrm>
          <a:off x="1628775" y="4724400"/>
          <a:ext cx="1117600" cy="833438"/>
        </p:xfrm>
        <a:graphic>
          <a:graphicData uri="http://schemas.openxmlformats.org/presentationml/2006/ole">
            <p:oleObj spid="_x0000_s36872" name="Equation" r:id="rId10" imgW="609480" imgH="457200" progId="Equation.DSMT4">
              <p:embed/>
            </p:oleObj>
          </a:graphicData>
        </a:graphic>
      </p:graphicFrame>
      <p:graphicFrame>
        <p:nvGraphicFramePr>
          <p:cNvPr id="286739" name="Object 19"/>
          <p:cNvGraphicFramePr>
            <a:graphicFrameLocks noChangeAspect="1"/>
          </p:cNvGraphicFramePr>
          <p:nvPr/>
        </p:nvGraphicFramePr>
        <p:xfrm>
          <a:off x="6156325" y="4724400"/>
          <a:ext cx="1008063" cy="914400"/>
        </p:xfrm>
        <a:graphic>
          <a:graphicData uri="http://schemas.openxmlformats.org/presentationml/2006/ole">
            <p:oleObj spid="_x0000_s36873" r:id="rId11" imgW="406224" imgH="368140" progId="Equation.3">
              <p:embed/>
            </p:oleObj>
          </a:graphicData>
        </a:graphic>
      </p:graphicFrame>
      <p:graphicFrame>
        <p:nvGraphicFramePr>
          <p:cNvPr id="286740" name="Object 20"/>
          <p:cNvGraphicFramePr>
            <a:graphicFrameLocks noChangeAspect="1"/>
          </p:cNvGraphicFramePr>
          <p:nvPr/>
        </p:nvGraphicFramePr>
        <p:xfrm>
          <a:off x="1423988" y="5661025"/>
          <a:ext cx="339725" cy="433388"/>
        </p:xfrm>
        <a:graphic>
          <a:graphicData uri="http://schemas.openxmlformats.org/presentationml/2006/ole">
            <p:oleObj spid="_x0000_s36874" name="Equation" r:id="rId12" imgW="177480" imgH="228600" progId="Equation.DSMT4">
              <p:embed/>
            </p:oleObj>
          </a:graphicData>
        </a:graphic>
      </p:graphicFrame>
      <p:graphicFrame>
        <p:nvGraphicFramePr>
          <p:cNvPr id="286741" name="Object 21"/>
          <p:cNvGraphicFramePr>
            <a:graphicFrameLocks noChangeAspect="1"/>
          </p:cNvGraphicFramePr>
          <p:nvPr/>
        </p:nvGraphicFramePr>
        <p:xfrm>
          <a:off x="6389688" y="5445125"/>
          <a:ext cx="1779587" cy="885825"/>
        </p:xfrm>
        <a:graphic>
          <a:graphicData uri="http://schemas.openxmlformats.org/presentationml/2006/ole">
            <p:oleObj spid="_x0000_s36875" name="Equation" r:id="rId13" imgW="888840" imgH="4572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6733">
                                            <p:txEl>
                                              <p:pRg st="0" end="0"/>
                                            </p:txEl>
                                          </p:spTgt>
                                        </p:tgtEl>
                                        <p:attrNameLst>
                                          <p:attrName>style.visibility</p:attrName>
                                        </p:attrNameLst>
                                      </p:cBhvr>
                                      <p:to>
                                        <p:strVal val="visible"/>
                                      </p:to>
                                    </p:set>
                                    <p:animEffect transition="in" filter="dissolve">
                                      <p:cBhvr>
                                        <p:cTn id="7" dur="500"/>
                                        <p:tgtEl>
                                          <p:spTgt spid="286733">
                                            <p:txEl>
                                              <p:pRg st="0" end="0"/>
                                            </p:txEl>
                                          </p:spTgt>
                                        </p:tgtEl>
                                      </p:cBhvr>
                                    </p:animEffect>
                                  </p:childTnLst>
                                </p:cTn>
                              </p:par>
                              <p:par>
                                <p:cTn id="8" presetID="9" presetClass="entr" presetSubtype="0" fill="hold" nodeType="withEffect">
                                  <p:stCondLst>
                                    <p:cond delay="1000"/>
                                  </p:stCondLst>
                                  <p:childTnLst>
                                    <p:set>
                                      <p:cBhvr>
                                        <p:cTn id="9" dur="1" fill="hold">
                                          <p:stCondLst>
                                            <p:cond delay="0"/>
                                          </p:stCondLst>
                                        </p:cTn>
                                        <p:tgtEl>
                                          <p:spTgt spid="286734"/>
                                        </p:tgtEl>
                                        <p:attrNameLst>
                                          <p:attrName>style.visibility</p:attrName>
                                        </p:attrNameLst>
                                      </p:cBhvr>
                                      <p:to>
                                        <p:strVal val="visible"/>
                                      </p:to>
                                    </p:set>
                                    <p:animEffect transition="in" filter="dissolve">
                                      <p:cBhvr>
                                        <p:cTn id="10" dur="500"/>
                                        <p:tgtEl>
                                          <p:spTgt spid="286734"/>
                                        </p:tgtEl>
                                      </p:cBhvr>
                                    </p:animEffect>
                                  </p:childTnLst>
                                </p:cTn>
                              </p:par>
                              <p:par>
                                <p:cTn id="11" presetID="9" presetClass="entr" presetSubtype="0" fill="hold" nodeType="withEffect">
                                  <p:stCondLst>
                                    <p:cond delay="2000"/>
                                  </p:stCondLst>
                                  <p:childTnLst>
                                    <p:set>
                                      <p:cBhvr>
                                        <p:cTn id="12" dur="1" fill="hold">
                                          <p:stCondLst>
                                            <p:cond delay="0"/>
                                          </p:stCondLst>
                                        </p:cTn>
                                        <p:tgtEl>
                                          <p:spTgt spid="286736"/>
                                        </p:tgtEl>
                                        <p:attrNameLst>
                                          <p:attrName>style.visibility</p:attrName>
                                        </p:attrNameLst>
                                      </p:cBhvr>
                                      <p:to>
                                        <p:strVal val="visible"/>
                                      </p:to>
                                    </p:set>
                                    <p:animEffect transition="in" filter="dissolve">
                                      <p:cBhvr>
                                        <p:cTn id="13" dur="500"/>
                                        <p:tgtEl>
                                          <p:spTgt spid="28673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86729"/>
                                        </p:tgtEl>
                                        <p:attrNameLst>
                                          <p:attrName>style.visibility</p:attrName>
                                        </p:attrNameLst>
                                      </p:cBhvr>
                                      <p:to>
                                        <p:strVal val="visible"/>
                                      </p:to>
                                    </p:set>
                                    <p:animEffect transition="in" filter="dissolve">
                                      <p:cBhvr>
                                        <p:cTn id="18" dur="500"/>
                                        <p:tgtEl>
                                          <p:spTgt spid="2867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86731"/>
                                        </p:tgtEl>
                                        <p:attrNameLst>
                                          <p:attrName>style.visibility</p:attrName>
                                        </p:attrNameLst>
                                      </p:cBhvr>
                                      <p:to>
                                        <p:strVal val="visible"/>
                                      </p:to>
                                    </p:set>
                                    <p:animEffect transition="in" filter="dissolve">
                                      <p:cBhvr>
                                        <p:cTn id="23" dur="500"/>
                                        <p:tgtEl>
                                          <p:spTgt spid="2867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iterate type="wd">
                                    <p:tmPct val="25000"/>
                                  </p:iterate>
                                  <p:childTnLst>
                                    <p:set>
                                      <p:cBhvr>
                                        <p:cTn id="27" dur="1" fill="hold">
                                          <p:stCondLst>
                                            <p:cond delay="0"/>
                                          </p:stCondLst>
                                        </p:cTn>
                                        <p:tgtEl>
                                          <p:spTgt spid="286737">
                                            <p:txEl>
                                              <p:pRg st="0" end="0"/>
                                            </p:txEl>
                                          </p:spTgt>
                                        </p:tgtEl>
                                        <p:attrNameLst>
                                          <p:attrName>style.visibility</p:attrName>
                                        </p:attrNameLst>
                                      </p:cBhvr>
                                      <p:to>
                                        <p:strVal val="visible"/>
                                      </p:to>
                                    </p:set>
                                    <p:animEffect transition="in" filter="dissolve">
                                      <p:cBhvr>
                                        <p:cTn id="28" dur="500"/>
                                        <p:tgtEl>
                                          <p:spTgt spid="286737">
                                            <p:txEl>
                                              <p:pRg st="0" end="0"/>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86738"/>
                                        </p:tgtEl>
                                        <p:attrNameLst>
                                          <p:attrName>style.visibility</p:attrName>
                                        </p:attrNameLst>
                                      </p:cBhvr>
                                      <p:to>
                                        <p:strVal val="visible"/>
                                      </p:to>
                                    </p:set>
                                    <p:animEffect transition="in" filter="dissolve">
                                      <p:cBhvr>
                                        <p:cTn id="31" dur="500"/>
                                        <p:tgtEl>
                                          <p:spTgt spid="286738"/>
                                        </p:tgtEl>
                                      </p:cBhvr>
                                    </p:animEffect>
                                  </p:childTnLst>
                                </p:cTn>
                              </p:par>
                              <p:par>
                                <p:cTn id="32" presetID="9" presetClass="entr" presetSubtype="0" fill="hold" nodeType="withEffect">
                                  <p:stCondLst>
                                    <p:cond delay="500"/>
                                  </p:stCondLst>
                                  <p:childTnLst>
                                    <p:set>
                                      <p:cBhvr>
                                        <p:cTn id="33" dur="1" fill="hold">
                                          <p:stCondLst>
                                            <p:cond delay="0"/>
                                          </p:stCondLst>
                                        </p:cTn>
                                        <p:tgtEl>
                                          <p:spTgt spid="286739"/>
                                        </p:tgtEl>
                                        <p:attrNameLst>
                                          <p:attrName>style.visibility</p:attrName>
                                        </p:attrNameLst>
                                      </p:cBhvr>
                                      <p:to>
                                        <p:strVal val="visible"/>
                                      </p:to>
                                    </p:set>
                                    <p:animEffect transition="in" filter="dissolve">
                                      <p:cBhvr>
                                        <p:cTn id="34" dur="500"/>
                                        <p:tgtEl>
                                          <p:spTgt spid="286739"/>
                                        </p:tgtEl>
                                      </p:cBhvr>
                                    </p:animEffect>
                                  </p:childTnLst>
                                </p:cTn>
                              </p:par>
                            </p:childTnLst>
                          </p:cTn>
                        </p:par>
                        <p:par>
                          <p:cTn id="35" fill="hold">
                            <p:stCondLst>
                              <p:cond delay="1750"/>
                            </p:stCondLst>
                            <p:childTnLst>
                              <p:par>
                                <p:cTn id="36" presetID="9" presetClass="entr" presetSubtype="0" fill="hold" nodeType="afterEffect">
                                  <p:stCondLst>
                                    <p:cond delay="0"/>
                                  </p:stCondLst>
                                  <p:iterate type="wd">
                                    <p:tmPct val="25000"/>
                                  </p:iterate>
                                  <p:childTnLst>
                                    <p:set>
                                      <p:cBhvr>
                                        <p:cTn id="37" dur="1" fill="hold">
                                          <p:stCondLst>
                                            <p:cond delay="0"/>
                                          </p:stCondLst>
                                        </p:cTn>
                                        <p:tgtEl>
                                          <p:spTgt spid="286737">
                                            <p:txEl>
                                              <p:pRg st="2" end="2"/>
                                            </p:txEl>
                                          </p:spTgt>
                                        </p:tgtEl>
                                        <p:attrNameLst>
                                          <p:attrName>style.visibility</p:attrName>
                                        </p:attrNameLst>
                                      </p:cBhvr>
                                      <p:to>
                                        <p:strVal val="visible"/>
                                      </p:to>
                                    </p:set>
                                    <p:animEffect transition="in" filter="dissolve">
                                      <p:cBhvr>
                                        <p:cTn id="38" dur="500"/>
                                        <p:tgtEl>
                                          <p:spTgt spid="286737">
                                            <p:txEl>
                                              <p:pRg st="2" end="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286740"/>
                                        </p:tgtEl>
                                        <p:attrNameLst>
                                          <p:attrName>style.visibility</p:attrName>
                                        </p:attrNameLst>
                                      </p:cBhvr>
                                      <p:to>
                                        <p:strVal val="visible"/>
                                      </p:to>
                                    </p:set>
                                    <p:animEffect transition="in" filter="dissolve">
                                      <p:cBhvr>
                                        <p:cTn id="41" dur="500"/>
                                        <p:tgtEl>
                                          <p:spTgt spid="286740"/>
                                        </p:tgtEl>
                                      </p:cBhvr>
                                    </p:animEffect>
                                  </p:childTnLst>
                                </p:cTn>
                              </p:par>
                              <p:par>
                                <p:cTn id="42" presetID="9" presetClass="entr" presetSubtype="0" fill="hold" nodeType="withEffect">
                                  <p:stCondLst>
                                    <p:cond delay="1000"/>
                                  </p:stCondLst>
                                  <p:childTnLst>
                                    <p:set>
                                      <p:cBhvr>
                                        <p:cTn id="43" dur="1" fill="hold">
                                          <p:stCondLst>
                                            <p:cond delay="0"/>
                                          </p:stCondLst>
                                        </p:cTn>
                                        <p:tgtEl>
                                          <p:spTgt spid="286741"/>
                                        </p:tgtEl>
                                        <p:attrNameLst>
                                          <p:attrName>style.visibility</p:attrName>
                                        </p:attrNameLst>
                                      </p:cBhvr>
                                      <p:to>
                                        <p:strVal val="visible"/>
                                      </p:to>
                                    </p:set>
                                    <p:animEffect transition="in" filter="dissolve">
                                      <p:cBhvr>
                                        <p:cTn id="44" dur="500"/>
                                        <p:tgtEl>
                                          <p:spTgt spid="28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耦合回路的阻抗特性（续</a:t>
            </a:r>
            <a:r>
              <a:rPr lang="en-US" altLang="zh-CN" smtClean="0"/>
              <a:t>2</a:t>
            </a:r>
            <a:r>
              <a:rPr lang="zh-CN" altLang="en-US" smtClean="0"/>
              <a:t>）</a:t>
            </a:r>
          </a:p>
        </p:txBody>
      </p:sp>
      <p:graphicFrame>
        <p:nvGraphicFramePr>
          <p:cNvPr id="37890" name="Object 4"/>
          <p:cNvGraphicFramePr>
            <a:graphicFrameLocks noChangeAspect="1"/>
          </p:cNvGraphicFramePr>
          <p:nvPr/>
        </p:nvGraphicFramePr>
        <p:xfrm>
          <a:off x="755650" y="1087438"/>
          <a:ext cx="8064500" cy="2373312"/>
        </p:xfrm>
        <a:graphic>
          <a:graphicData uri="http://schemas.openxmlformats.org/presentationml/2006/ole">
            <p:oleObj spid="_x0000_s37890" name="图片" r:id="rId4" imgW="3895560" imgH="1095480" progId="Word.Picture.8">
              <p:embed/>
            </p:oleObj>
          </a:graphicData>
        </a:graphic>
      </p:graphicFrame>
      <p:sp>
        <p:nvSpPr>
          <p:cNvPr id="37896" name="Text Box 5"/>
          <p:cNvSpPr txBox="1">
            <a:spLocks noChangeArrowheads="1"/>
          </p:cNvSpPr>
          <p:nvPr/>
        </p:nvSpPr>
        <p:spPr bwMode="auto">
          <a:xfrm>
            <a:off x="1404938" y="3463925"/>
            <a:ext cx="1943100"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初级等效电路</a:t>
            </a:r>
            <a:endParaRPr lang="en-US" altLang="zh-CN">
              <a:solidFill>
                <a:srgbClr val="990099"/>
              </a:solidFill>
              <a:latin typeface="幼圆" pitchFamily="49" charset="-122"/>
              <a:ea typeface="幼圆" pitchFamily="49" charset="-122"/>
            </a:endParaRPr>
          </a:p>
        </p:txBody>
      </p:sp>
      <p:sp>
        <p:nvSpPr>
          <p:cNvPr id="37897" name="Text Box 6"/>
          <p:cNvSpPr txBox="1">
            <a:spLocks noChangeArrowheads="1"/>
          </p:cNvSpPr>
          <p:nvPr/>
        </p:nvSpPr>
        <p:spPr bwMode="auto">
          <a:xfrm>
            <a:off x="5938838" y="3463925"/>
            <a:ext cx="1943100"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次级等效电路</a:t>
            </a:r>
            <a:endParaRPr lang="en-US" altLang="zh-CN">
              <a:solidFill>
                <a:srgbClr val="990099"/>
              </a:solidFill>
              <a:latin typeface="幼圆" pitchFamily="49" charset="-122"/>
              <a:ea typeface="幼圆" pitchFamily="49" charset="-122"/>
            </a:endParaRPr>
          </a:p>
        </p:txBody>
      </p:sp>
      <p:sp>
        <p:nvSpPr>
          <p:cNvPr id="288775" name="Rectangle 7"/>
          <p:cNvSpPr>
            <a:spLocks noChangeArrowheads="1"/>
          </p:cNvSpPr>
          <p:nvPr/>
        </p:nvSpPr>
        <p:spPr bwMode="auto">
          <a:xfrm>
            <a:off x="827088" y="3860800"/>
            <a:ext cx="7921625" cy="2282825"/>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必须指出，在初级和次级回路中，</a:t>
            </a:r>
            <a:r>
              <a:rPr lang="zh-CN" altLang="en-US" sz="2400">
                <a:solidFill>
                  <a:schemeClr val="hlink"/>
                </a:solidFill>
                <a:latin typeface="幼圆" pitchFamily="49" charset="-122"/>
                <a:ea typeface="幼圆" pitchFamily="49" charset="-122"/>
              </a:rPr>
              <a:t>并不存在实体的反射阻抗</a:t>
            </a:r>
            <a:r>
              <a:rPr lang="zh-CN" altLang="en-US" sz="2400">
                <a:latin typeface="幼圆" pitchFamily="49" charset="-122"/>
                <a:ea typeface="幼圆" pitchFamily="49" charset="-122"/>
              </a:rPr>
              <a:t>。所谓</a:t>
            </a:r>
            <a:r>
              <a:rPr lang="zh-CN" altLang="en-US" sz="2400">
                <a:solidFill>
                  <a:srgbClr val="006600"/>
                </a:solidFill>
                <a:latin typeface="幼圆" pitchFamily="49" charset="-122"/>
                <a:ea typeface="幼圆" pitchFamily="49" charset="-122"/>
              </a:rPr>
              <a:t>反射阻抗</a:t>
            </a:r>
            <a:r>
              <a:rPr lang="zh-CN" altLang="en-US" sz="2400">
                <a:latin typeface="幼圆" pitchFamily="49" charset="-122"/>
                <a:ea typeface="幼圆" pitchFamily="49" charset="-122"/>
              </a:rPr>
              <a:t>，只不过是用来说明一个回路对另一个相互耦合回路的影响。例如，</a:t>
            </a:r>
            <a:r>
              <a:rPr lang="en-US" altLang="zh-CN" sz="2400">
                <a:latin typeface="幼圆" pitchFamily="49" charset="-122"/>
                <a:ea typeface="幼圆" pitchFamily="49" charset="-122"/>
              </a:rPr>
              <a:t>  </a:t>
            </a:r>
            <a:r>
              <a:rPr lang="zh-CN" altLang="en-US" sz="2400">
                <a:latin typeface="幼圆" pitchFamily="49" charset="-122"/>
                <a:ea typeface="幼圆" pitchFamily="49" charset="-122"/>
              </a:rPr>
              <a:t>表示次级电流通过线圈</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时，在初级线圈</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中所引起的互感电压        对初级电流的影响，且此电压用一个在其上通过电流的阻抗来代替，这就是反射阻抗的物理意义。</a:t>
            </a:r>
          </a:p>
        </p:txBody>
      </p:sp>
      <p:graphicFrame>
        <p:nvGraphicFramePr>
          <p:cNvPr id="288776" name="Object 8"/>
          <p:cNvGraphicFramePr>
            <a:graphicFrameLocks noChangeAspect="1"/>
          </p:cNvGraphicFramePr>
          <p:nvPr/>
        </p:nvGraphicFramePr>
        <p:xfrm>
          <a:off x="4716463" y="4618038"/>
          <a:ext cx="503237" cy="466725"/>
        </p:xfrm>
        <a:graphic>
          <a:graphicData uri="http://schemas.openxmlformats.org/presentationml/2006/ole">
            <p:oleObj spid="_x0000_s37891" name="Equation" r:id="rId5" imgW="253890" imgH="241195" progId="Equation.DSMT4">
              <p:embed/>
            </p:oleObj>
          </a:graphicData>
        </a:graphic>
      </p:graphicFrame>
      <p:graphicFrame>
        <p:nvGraphicFramePr>
          <p:cNvPr id="288777" name="Object 9"/>
          <p:cNvGraphicFramePr>
            <a:graphicFrameLocks noChangeAspect="1"/>
          </p:cNvGraphicFramePr>
          <p:nvPr/>
        </p:nvGraphicFramePr>
        <p:xfrm>
          <a:off x="8243888" y="4652963"/>
          <a:ext cx="339725" cy="433387"/>
        </p:xfrm>
        <a:graphic>
          <a:graphicData uri="http://schemas.openxmlformats.org/presentationml/2006/ole">
            <p:oleObj spid="_x0000_s37892" name="Equation" r:id="rId6" imgW="177480" imgH="228600" progId="Equation.DSMT4">
              <p:embed/>
            </p:oleObj>
          </a:graphicData>
        </a:graphic>
      </p:graphicFrame>
      <p:graphicFrame>
        <p:nvGraphicFramePr>
          <p:cNvPr id="288778" name="Object 10"/>
          <p:cNvGraphicFramePr>
            <a:graphicFrameLocks noChangeAspect="1"/>
          </p:cNvGraphicFramePr>
          <p:nvPr/>
        </p:nvGraphicFramePr>
        <p:xfrm>
          <a:off x="3090863" y="5011738"/>
          <a:ext cx="315912" cy="433387"/>
        </p:xfrm>
        <a:graphic>
          <a:graphicData uri="http://schemas.openxmlformats.org/presentationml/2006/ole">
            <p:oleObj spid="_x0000_s37893" name="Equation" r:id="rId7" imgW="164880" imgH="228600" progId="Equation.DSMT4">
              <p:embed/>
            </p:oleObj>
          </a:graphicData>
        </a:graphic>
      </p:graphicFrame>
      <p:graphicFrame>
        <p:nvGraphicFramePr>
          <p:cNvPr id="288779" name="Object 11"/>
          <p:cNvGraphicFramePr>
            <a:graphicFrameLocks noChangeAspect="1"/>
          </p:cNvGraphicFramePr>
          <p:nvPr/>
        </p:nvGraphicFramePr>
        <p:xfrm>
          <a:off x="6316663" y="4976813"/>
          <a:ext cx="915987" cy="468312"/>
        </p:xfrm>
        <a:graphic>
          <a:graphicData uri="http://schemas.openxmlformats.org/presentationml/2006/ole">
            <p:oleObj spid="_x0000_s37894" name="Equation" r:id="rId8" imgW="457200" imgH="241200" progId="Equation.DSMT4">
              <p:embed/>
            </p:oleObj>
          </a:graphicData>
        </a:graphic>
      </p:graphicFrame>
      <p:pic>
        <p:nvPicPr>
          <p:cNvPr id="37899" name="Picture 12" descr="0050">
            <a:hlinkClick r:id="rId9" action="ppaction://hlinksldjump"/>
          </p:cNvPr>
          <p:cNvPicPr>
            <a:picLocks noChangeAspect="1" noChangeArrowheads="1" noCrop="1"/>
          </p:cNvPicPr>
          <p:nvPr/>
        </p:nvPicPr>
        <p:blipFill>
          <a:blip r:embed="rId10" cstate="print"/>
          <a:srcRect/>
          <a:stretch>
            <a:fillRect/>
          </a:stretch>
        </p:blipFill>
        <p:spPr bwMode="auto">
          <a:xfrm rot="10800000">
            <a:off x="8459788" y="1196975"/>
            <a:ext cx="360362" cy="276225"/>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8775">
                                            <p:txEl>
                                              <p:pRg st="0" end="0"/>
                                            </p:txEl>
                                          </p:spTgt>
                                        </p:tgtEl>
                                        <p:attrNameLst>
                                          <p:attrName>style.visibility</p:attrName>
                                        </p:attrNameLst>
                                      </p:cBhvr>
                                      <p:to>
                                        <p:strVal val="visible"/>
                                      </p:to>
                                    </p:set>
                                    <p:animEffect transition="in" filter="dissolve">
                                      <p:cBhvr>
                                        <p:cTn id="7" dur="500"/>
                                        <p:tgtEl>
                                          <p:spTgt spid="288775">
                                            <p:txEl>
                                              <p:pRg st="0" end="0"/>
                                            </p:txEl>
                                          </p:spTgt>
                                        </p:tgtEl>
                                      </p:cBhvr>
                                    </p:animEffect>
                                  </p:childTnLst>
                                </p:cTn>
                              </p:par>
                              <p:par>
                                <p:cTn id="8" presetID="9" presetClass="entr" presetSubtype="0" fill="hold" nodeType="withEffect">
                                  <p:stCondLst>
                                    <p:cond delay="4000"/>
                                  </p:stCondLst>
                                  <p:childTnLst>
                                    <p:set>
                                      <p:cBhvr>
                                        <p:cTn id="9" dur="1" fill="hold">
                                          <p:stCondLst>
                                            <p:cond delay="0"/>
                                          </p:stCondLst>
                                        </p:cTn>
                                        <p:tgtEl>
                                          <p:spTgt spid="288776"/>
                                        </p:tgtEl>
                                        <p:attrNameLst>
                                          <p:attrName>style.visibility</p:attrName>
                                        </p:attrNameLst>
                                      </p:cBhvr>
                                      <p:to>
                                        <p:strVal val="visible"/>
                                      </p:to>
                                    </p:set>
                                    <p:animEffect transition="in" filter="dissolve">
                                      <p:cBhvr>
                                        <p:cTn id="10" dur="2000"/>
                                        <p:tgtEl>
                                          <p:spTgt spid="288776"/>
                                        </p:tgtEl>
                                      </p:cBhvr>
                                    </p:animEffect>
                                  </p:childTnLst>
                                </p:cTn>
                              </p:par>
                              <p:par>
                                <p:cTn id="11" presetID="9" presetClass="entr" presetSubtype="0" fill="hold" nodeType="withEffect">
                                  <p:stCondLst>
                                    <p:cond delay="4500"/>
                                  </p:stCondLst>
                                  <p:childTnLst>
                                    <p:set>
                                      <p:cBhvr>
                                        <p:cTn id="12" dur="1" fill="hold">
                                          <p:stCondLst>
                                            <p:cond delay="0"/>
                                          </p:stCondLst>
                                        </p:cTn>
                                        <p:tgtEl>
                                          <p:spTgt spid="288777"/>
                                        </p:tgtEl>
                                        <p:attrNameLst>
                                          <p:attrName>style.visibility</p:attrName>
                                        </p:attrNameLst>
                                      </p:cBhvr>
                                      <p:to>
                                        <p:strVal val="visible"/>
                                      </p:to>
                                    </p:set>
                                    <p:animEffect transition="in" filter="dissolve">
                                      <p:cBhvr>
                                        <p:cTn id="13" dur="2000"/>
                                        <p:tgtEl>
                                          <p:spTgt spid="288777"/>
                                        </p:tgtEl>
                                      </p:cBhvr>
                                    </p:animEffect>
                                  </p:childTnLst>
                                </p:cTn>
                              </p:par>
                              <p:par>
                                <p:cTn id="14" presetID="9" presetClass="entr" presetSubtype="0" fill="hold" nodeType="withEffect">
                                  <p:stCondLst>
                                    <p:cond delay="5000"/>
                                  </p:stCondLst>
                                  <p:childTnLst>
                                    <p:set>
                                      <p:cBhvr>
                                        <p:cTn id="15" dur="1" fill="hold">
                                          <p:stCondLst>
                                            <p:cond delay="0"/>
                                          </p:stCondLst>
                                        </p:cTn>
                                        <p:tgtEl>
                                          <p:spTgt spid="288778"/>
                                        </p:tgtEl>
                                        <p:attrNameLst>
                                          <p:attrName>style.visibility</p:attrName>
                                        </p:attrNameLst>
                                      </p:cBhvr>
                                      <p:to>
                                        <p:strVal val="visible"/>
                                      </p:to>
                                    </p:set>
                                    <p:animEffect transition="in" filter="dissolve">
                                      <p:cBhvr>
                                        <p:cTn id="16" dur="2000"/>
                                        <p:tgtEl>
                                          <p:spTgt spid="288778"/>
                                        </p:tgtEl>
                                      </p:cBhvr>
                                    </p:animEffect>
                                  </p:childTnLst>
                                </p:cTn>
                              </p:par>
                              <p:par>
                                <p:cTn id="17" presetID="9" presetClass="entr" presetSubtype="0" fill="hold" nodeType="withEffect">
                                  <p:stCondLst>
                                    <p:cond delay="5500"/>
                                  </p:stCondLst>
                                  <p:childTnLst>
                                    <p:set>
                                      <p:cBhvr>
                                        <p:cTn id="18" dur="1" fill="hold">
                                          <p:stCondLst>
                                            <p:cond delay="0"/>
                                          </p:stCondLst>
                                        </p:cTn>
                                        <p:tgtEl>
                                          <p:spTgt spid="288779"/>
                                        </p:tgtEl>
                                        <p:attrNameLst>
                                          <p:attrName>style.visibility</p:attrName>
                                        </p:attrNameLst>
                                      </p:cBhvr>
                                      <p:to>
                                        <p:strVal val="visible"/>
                                      </p:to>
                                    </p:set>
                                    <p:animEffect transition="in" filter="dissolve">
                                      <p:cBhvr>
                                        <p:cTn id="19" dur="2000"/>
                                        <p:tgtEl>
                                          <p:spTgt spid="28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耦合回路的阻抗特性（续</a:t>
            </a:r>
            <a:r>
              <a:rPr lang="en-US" altLang="zh-CN" smtClean="0"/>
              <a:t>3</a:t>
            </a:r>
            <a:r>
              <a:rPr lang="zh-CN" altLang="en-US" smtClean="0"/>
              <a:t>）</a:t>
            </a:r>
          </a:p>
        </p:txBody>
      </p:sp>
      <p:graphicFrame>
        <p:nvGraphicFramePr>
          <p:cNvPr id="289796" name="Object 4"/>
          <p:cNvGraphicFramePr>
            <a:graphicFrameLocks noChangeAspect="1"/>
          </p:cNvGraphicFramePr>
          <p:nvPr/>
        </p:nvGraphicFramePr>
        <p:xfrm>
          <a:off x="1042988" y="2205038"/>
          <a:ext cx="7642225" cy="1016000"/>
        </p:xfrm>
        <a:graphic>
          <a:graphicData uri="http://schemas.openxmlformats.org/presentationml/2006/ole">
            <p:oleObj spid="_x0000_s38914" name="Equation" r:id="rId4" imgW="3848040" imgH="457200" progId="Equation.DSMT4">
              <p:embed/>
            </p:oleObj>
          </a:graphicData>
        </a:graphic>
      </p:graphicFrame>
      <p:sp>
        <p:nvSpPr>
          <p:cNvPr id="38919" name="Text Box 6"/>
          <p:cNvSpPr txBox="1">
            <a:spLocks noChangeArrowheads="1"/>
          </p:cNvSpPr>
          <p:nvPr/>
        </p:nvSpPr>
        <p:spPr bwMode="auto">
          <a:xfrm>
            <a:off x="1030288" y="1125538"/>
            <a:ext cx="7645400" cy="822325"/>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将自阻抗   和</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各分解为电阻分量和电抗分量，分别代入上式，得到初级和次级反射阻抗表示式为</a:t>
            </a:r>
          </a:p>
        </p:txBody>
      </p:sp>
      <p:graphicFrame>
        <p:nvGraphicFramePr>
          <p:cNvPr id="38915" name="Object 7"/>
          <p:cNvGraphicFramePr>
            <a:graphicFrameLocks noChangeAspect="1"/>
          </p:cNvGraphicFramePr>
          <p:nvPr/>
        </p:nvGraphicFramePr>
        <p:xfrm>
          <a:off x="2339975" y="1196975"/>
          <a:ext cx="466725" cy="474663"/>
        </p:xfrm>
        <a:graphic>
          <a:graphicData uri="http://schemas.openxmlformats.org/presentationml/2006/ole">
            <p:oleObj spid="_x0000_s38915" name="Equation" r:id="rId5" imgW="228600" imgH="228600" progId="Equation.DSMT4">
              <p:embed/>
            </p:oleObj>
          </a:graphicData>
        </a:graphic>
      </p:graphicFrame>
      <p:graphicFrame>
        <p:nvGraphicFramePr>
          <p:cNvPr id="38916" name="Object 8"/>
          <p:cNvGraphicFramePr>
            <a:graphicFrameLocks noChangeAspect="1"/>
          </p:cNvGraphicFramePr>
          <p:nvPr/>
        </p:nvGraphicFramePr>
        <p:xfrm>
          <a:off x="3132138" y="1196975"/>
          <a:ext cx="439737" cy="474663"/>
        </p:xfrm>
        <a:graphic>
          <a:graphicData uri="http://schemas.openxmlformats.org/presentationml/2006/ole">
            <p:oleObj spid="_x0000_s38916" name="Equation" r:id="rId6" imgW="215640" imgH="228600" progId="Equation.DSMT4">
              <p:embed/>
            </p:oleObj>
          </a:graphicData>
        </a:graphic>
      </p:graphicFrame>
      <p:grpSp>
        <p:nvGrpSpPr>
          <p:cNvPr id="2" name="Group 24"/>
          <p:cNvGrpSpPr>
            <a:grpSpLocks/>
          </p:cNvGrpSpPr>
          <p:nvPr/>
        </p:nvGrpSpPr>
        <p:grpSpPr bwMode="auto">
          <a:xfrm>
            <a:off x="3419475" y="3221038"/>
            <a:ext cx="1439863" cy="71437"/>
            <a:chOff x="2154" y="1888"/>
            <a:chExt cx="907" cy="45"/>
          </a:xfrm>
        </p:grpSpPr>
        <p:sp>
          <p:nvSpPr>
            <p:cNvPr id="38942" name="Line 10"/>
            <p:cNvSpPr>
              <a:spLocks noChangeShapeType="1"/>
            </p:cNvSpPr>
            <p:nvPr/>
          </p:nvSpPr>
          <p:spPr bwMode="auto">
            <a:xfrm>
              <a:off x="2154" y="1888"/>
              <a:ext cx="907" cy="0"/>
            </a:xfrm>
            <a:prstGeom prst="line">
              <a:avLst/>
            </a:prstGeom>
            <a:noFill/>
            <a:ln w="38100">
              <a:solidFill>
                <a:schemeClr val="hlink"/>
              </a:solidFill>
              <a:round/>
              <a:headEnd/>
              <a:tailEnd/>
            </a:ln>
          </p:spPr>
          <p:txBody>
            <a:bodyPr wrap="none" anchor="ctr"/>
            <a:lstStyle/>
            <a:p>
              <a:endParaRPr lang="zh-CN" altLang="en-US"/>
            </a:p>
          </p:txBody>
        </p:sp>
        <p:sp>
          <p:nvSpPr>
            <p:cNvPr id="38943" name="Line 12"/>
            <p:cNvSpPr>
              <a:spLocks noChangeShapeType="1"/>
            </p:cNvSpPr>
            <p:nvPr/>
          </p:nvSpPr>
          <p:spPr bwMode="auto">
            <a:xfrm>
              <a:off x="2154" y="1933"/>
              <a:ext cx="907" cy="0"/>
            </a:xfrm>
            <a:prstGeom prst="line">
              <a:avLst/>
            </a:prstGeom>
            <a:noFill/>
            <a:ln w="38100">
              <a:solidFill>
                <a:schemeClr val="hlink"/>
              </a:solidFill>
              <a:round/>
              <a:headEnd/>
              <a:tailEnd/>
            </a:ln>
          </p:spPr>
          <p:txBody>
            <a:bodyPr wrap="none" anchor="ctr"/>
            <a:lstStyle/>
            <a:p>
              <a:endParaRPr lang="zh-CN" altLang="en-US"/>
            </a:p>
          </p:txBody>
        </p:sp>
      </p:grpSp>
      <p:grpSp>
        <p:nvGrpSpPr>
          <p:cNvPr id="3" name="Group 22"/>
          <p:cNvGrpSpPr>
            <a:grpSpLocks/>
          </p:cNvGrpSpPr>
          <p:nvPr/>
        </p:nvGrpSpPr>
        <p:grpSpPr bwMode="auto">
          <a:xfrm>
            <a:off x="5508625" y="3221038"/>
            <a:ext cx="1439863" cy="71437"/>
            <a:chOff x="3470" y="1888"/>
            <a:chExt cx="907" cy="45"/>
          </a:xfrm>
        </p:grpSpPr>
        <p:sp>
          <p:nvSpPr>
            <p:cNvPr id="38940" name="Line 11"/>
            <p:cNvSpPr>
              <a:spLocks noChangeShapeType="1"/>
            </p:cNvSpPr>
            <p:nvPr/>
          </p:nvSpPr>
          <p:spPr bwMode="auto">
            <a:xfrm>
              <a:off x="3470" y="1888"/>
              <a:ext cx="907" cy="0"/>
            </a:xfrm>
            <a:prstGeom prst="line">
              <a:avLst/>
            </a:prstGeom>
            <a:noFill/>
            <a:ln w="38100">
              <a:solidFill>
                <a:schemeClr val="bg1"/>
              </a:solidFill>
              <a:round/>
              <a:headEnd/>
              <a:tailEnd/>
            </a:ln>
          </p:spPr>
          <p:txBody>
            <a:bodyPr wrap="none" anchor="ctr"/>
            <a:lstStyle/>
            <a:p>
              <a:endParaRPr lang="zh-CN" altLang="en-US"/>
            </a:p>
          </p:txBody>
        </p:sp>
        <p:sp>
          <p:nvSpPr>
            <p:cNvPr id="38941" name="Line 13"/>
            <p:cNvSpPr>
              <a:spLocks noChangeShapeType="1"/>
            </p:cNvSpPr>
            <p:nvPr/>
          </p:nvSpPr>
          <p:spPr bwMode="auto">
            <a:xfrm>
              <a:off x="3470" y="1933"/>
              <a:ext cx="907" cy="0"/>
            </a:xfrm>
            <a:prstGeom prst="line">
              <a:avLst/>
            </a:prstGeom>
            <a:noFill/>
            <a:ln w="38100">
              <a:solidFill>
                <a:schemeClr val="bg1"/>
              </a:solidFill>
              <a:round/>
              <a:headEnd/>
              <a:tailEnd/>
            </a:ln>
          </p:spPr>
          <p:txBody>
            <a:bodyPr wrap="none" anchor="ctr"/>
            <a:lstStyle/>
            <a:p>
              <a:endParaRPr lang="zh-CN" altLang="en-US"/>
            </a:p>
          </p:txBody>
        </p:sp>
      </p:grpSp>
      <p:grpSp>
        <p:nvGrpSpPr>
          <p:cNvPr id="4" name="Group 20"/>
          <p:cNvGrpSpPr>
            <a:grpSpLocks/>
          </p:cNvGrpSpPr>
          <p:nvPr/>
        </p:nvGrpSpPr>
        <p:grpSpPr bwMode="auto">
          <a:xfrm>
            <a:off x="8243888" y="3005138"/>
            <a:ext cx="360362" cy="71437"/>
            <a:chOff x="5193" y="1752"/>
            <a:chExt cx="227" cy="45"/>
          </a:xfrm>
        </p:grpSpPr>
        <p:sp>
          <p:nvSpPr>
            <p:cNvPr id="38938" name="Line 15"/>
            <p:cNvSpPr>
              <a:spLocks noChangeShapeType="1"/>
            </p:cNvSpPr>
            <p:nvPr/>
          </p:nvSpPr>
          <p:spPr bwMode="auto">
            <a:xfrm>
              <a:off x="5193" y="1752"/>
              <a:ext cx="227" cy="0"/>
            </a:xfrm>
            <a:prstGeom prst="line">
              <a:avLst/>
            </a:prstGeom>
            <a:noFill/>
            <a:ln w="38100">
              <a:solidFill>
                <a:schemeClr val="bg1"/>
              </a:solidFill>
              <a:round/>
              <a:headEnd/>
              <a:tailEnd/>
            </a:ln>
          </p:spPr>
          <p:txBody>
            <a:bodyPr wrap="none" anchor="ctr"/>
            <a:lstStyle/>
            <a:p>
              <a:endParaRPr lang="zh-CN" altLang="en-US"/>
            </a:p>
          </p:txBody>
        </p:sp>
        <p:sp>
          <p:nvSpPr>
            <p:cNvPr id="38939" name="Line 17"/>
            <p:cNvSpPr>
              <a:spLocks noChangeShapeType="1"/>
            </p:cNvSpPr>
            <p:nvPr/>
          </p:nvSpPr>
          <p:spPr bwMode="auto">
            <a:xfrm>
              <a:off x="5193" y="1797"/>
              <a:ext cx="227" cy="0"/>
            </a:xfrm>
            <a:prstGeom prst="line">
              <a:avLst/>
            </a:prstGeom>
            <a:noFill/>
            <a:ln w="38100">
              <a:solidFill>
                <a:schemeClr val="bg1"/>
              </a:solidFill>
              <a:round/>
              <a:headEnd/>
              <a:tailEnd/>
            </a:ln>
          </p:spPr>
          <p:txBody>
            <a:bodyPr wrap="none" anchor="ctr"/>
            <a:lstStyle/>
            <a:p>
              <a:endParaRPr lang="zh-CN" altLang="en-US"/>
            </a:p>
          </p:txBody>
        </p:sp>
      </p:grpSp>
      <p:grpSp>
        <p:nvGrpSpPr>
          <p:cNvPr id="5" name="Group 21"/>
          <p:cNvGrpSpPr>
            <a:grpSpLocks/>
          </p:cNvGrpSpPr>
          <p:nvPr/>
        </p:nvGrpSpPr>
        <p:grpSpPr bwMode="auto">
          <a:xfrm>
            <a:off x="7380288" y="3005138"/>
            <a:ext cx="360362" cy="71437"/>
            <a:chOff x="4649" y="1752"/>
            <a:chExt cx="227" cy="45"/>
          </a:xfrm>
        </p:grpSpPr>
        <p:sp>
          <p:nvSpPr>
            <p:cNvPr id="38936" name="Line 18"/>
            <p:cNvSpPr>
              <a:spLocks noChangeShapeType="1"/>
            </p:cNvSpPr>
            <p:nvPr/>
          </p:nvSpPr>
          <p:spPr bwMode="auto">
            <a:xfrm>
              <a:off x="4649" y="1752"/>
              <a:ext cx="227" cy="0"/>
            </a:xfrm>
            <a:prstGeom prst="line">
              <a:avLst/>
            </a:prstGeom>
            <a:noFill/>
            <a:ln w="38100">
              <a:solidFill>
                <a:schemeClr val="hlink"/>
              </a:solidFill>
              <a:round/>
              <a:headEnd/>
              <a:tailEnd/>
            </a:ln>
          </p:spPr>
          <p:txBody>
            <a:bodyPr wrap="none" anchor="ctr"/>
            <a:lstStyle/>
            <a:p>
              <a:endParaRPr lang="zh-CN" altLang="en-US"/>
            </a:p>
          </p:txBody>
        </p:sp>
        <p:sp>
          <p:nvSpPr>
            <p:cNvPr id="38937" name="Line 19"/>
            <p:cNvSpPr>
              <a:spLocks noChangeShapeType="1"/>
            </p:cNvSpPr>
            <p:nvPr/>
          </p:nvSpPr>
          <p:spPr bwMode="auto">
            <a:xfrm>
              <a:off x="4649" y="1797"/>
              <a:ext cx="227" cy="0"/>
            </a:xfrm>
            <a:prstGeom prst="line">
              <a:avLst/>
            </a:prstGeom>
            <a:noFill/>
            <a:ln w="38100">
              <a:solidFill>
                <a:schemeClr val="hlink"/>
              </a:solidFill>
              <a:round/>
              <a:headEnd/>
              <a:tailEnd/>
            </a:ln>
          </p:spPr>
          <p:txBody>
            <a:bodyPr wrap="none" anchor="ctr"/>
            <a:lstStyle/>
            <a:p>
              <a:endParaRPr lang="zh-CN" altLang="en-US"/>
            </a:p>
          </p:txBody>
        </p:sp>
      </p:grpSp>
      <p:grpSp>
        <p:nvGrpSpPr>
          <p:cNvPr id="6" name="Group 25"/>
          <p:cNvGrpSpPr>
            <a:grpSpLocks/>
          </p:cNvGrpSpPr>
          <p:nvPr/>
        </p:nvGrpSpPr>
        <p:grpSpPr bwMode="auto">
          <a:xfrm>
            <a:off x="3419475" y="4741863"/>
            <a:ext cx="1439863" cy="71437"/>
            <a:chOff x="2154" y="1888"/>
            <a:chExt cx="907" cy="45"/>
          </a:xfrm>
        </p:grpSpPr>
        <p:sp>
          <p:nvSpPr>
            <p:cNvPr id="38934" name="Line 26"/>
            <p:cNvSpPr>
              <a:spLocks noChangeShapeType="1"/>
            </p:cNvSpPr>
            <p:nvPr/>
          </p:nvSpPr>
          <p:spPr bwMode="auto">
            <a:xfrm>
              <a:off x="2154" y="1888"/>
              <a:ext cx="907" cy="0"/>
            </a:xfrm>
            <a:prstGeom prst="line">
              <a:avLst/>
            </a:prstGeom>
            <a:noFill/>
            <a:ln w="38100">
              <a:solidFill>
                <a:schemeClr val="hlink"/>
              </a:solidFill>
              <a:round/>
              <a:headEnd/>
              <a:tailEnd/>
            </a:ln>
          </p:spPr>
          <p:txBody>
            <a:bodyPr wrap="none" anchor="ctr"/>
            <a:lstStyle/>
            <a:p>
              <a:endParaRPr lang="zh-CN" altLang="en-US"/>
            </a:p>
          </p:txBody>
        </p:sp>
        <p:sp>
          <p:nvSpPr>
            <p:cNvPr id="38935" name="Line 27"/>
            <p:cNvSpPr>
              <a:spLocks noChangeShapeType="1"/>
            </p:cNvSpPr>
            <p:nvPr/>
          </p:nvSpPr>
          <p:spPr bwMode="auto">
            <a:xfrm>
              <a:off x="2154" y="1933"/>
              <a:ext cx="907" cy="0"/>
            </a:xfrm>
            <a:prstGeom prst="line">
              <a:avLst/>
            </a:prstGeom>
            <a:noFill/>
            <a:ln w="38100">
              <a:solidFill>
                <a:schemeClr val="hlink"/>
              </a:solidFill>
              <a:round/>
              <a:headEnd/>
              <a:tailEnd/>
            </a:ln>
          </p:spPr>
          <p:txBody>
            <a:bodyPr wrap="none" anchor="ctr"/>
            <a:lstStyle/>
            <a:p>
              <a:endParaRPr lang="zh-CN" altLang="en-US"/>
            </a:p>
          </p:txBody>
        </p:sp>
      </p:grpSp>
      <p:grpSp>
        <p:nvGrpSpPr>
          <p:cNvPr id="7" name="Group 28"/>
          <p:cNvGrpSpPr>
            <a:grpSpLocks/>
          </p:cNvGrpSpPr>
          <p:nvPr/>
        </p:nvGrpSpPr>
        <p:grpSpPr bwMode="auto">
          <a:xfrm>
            <a:off x="5435600" y="4740275"/>
            <a:ext cx="1439863" cy="71438"/>
            <a:chOff x="3470" y="1888"/>
            <a:chExt cx="907" cy="45"/>
          </a:xfrm>
        </p:grpSpPr>
        <p:sp>
          <p:nvSpPr>
            <p:cNvPr id="38932" name="Line 29"/>
            <p:cNvSpPr>
              <a:spLocks noChangeShapeType="1"/>
            </p:cNvSpPr>
            <p:nvPr/>
          </p:nvSpPr>
          <p:spPr bwMode="auto">
            <a:xfrm>
              <a:off x="3470" y="1888"/>
              <a:ext cx="907" cy="0"/>
            </a:xfrm>
            <a:prstGeom prst="line">
              <a:avLst/>
            </a:prstGeom>
            <a:noFill/>
            <a:ln w="38100">
              <a:solidFill>
                <a:schemeClr val="bg1"/>
              </a:solidFill>
              <a:round/>
              <a:headEnd/>
              <a:tailEnd/>
            </a:ln>
          </p:spPr>
          <p:txBody>
            <a:bodyPr wrap="none" anchor="ctr"/>
            <a:lstStyle/>
            <a:p>
              <a:endParaRPr lang="zh-CN" altLang="en-US"/>
            </a:p>
          </p:txBody>
        </p:sp>
        <p:sp>
          <p:nvSpPr>
            <p:cNvPr id="38933" name="Line 30"/>
            <p:cNvSpPr>
              <a:spLocks noChangeShapeType="1"/>
            </p:cNvSpPr>
            <p:nvPr/>
          </p:nvSpPr>
          <p:spPr bwMode="auto">
            <a:xfrm>
              <a:off x="3470" y="1933"/>
              <a:ext cx="907" cy="0"/>
            </a:xfrm>
            <a:prstGeom prst="line">
              <a:avLst/>
            </a:prstGeom>
            <a:noFill/>
            <a:ln w="38100">
              <a:solidFill>
                <a:schemeClr val="bg1"/>
              </a:solidFill>
              <a:round/>
              <a:headEnd/>
              <a:tailEnd/>
            </a:ln>
          </p:spPr>
          <p:txBody>
            <a:bodyPr wrap="none" anchor="ctr"/>
            <a:lstStyle/>
            <a:p>
              <a:endParaRPr lang="zh-CN" altLang="en-US"/>
            </a:p>
          </p:txBody>
        </p:sp>
      </p:grpSp>
      <p:grpSp>
        <p:nvGrpSpPr>
          <p:cNvPr id="8" name="Group 31"/>
          <p:cNvGrpSpPr>
            <a:grpSpLocks/>
          </p:cNvGrpSpPr>
          <p:nvPr/>
        </p:nvGrpSpPr>
        <p:grpSpPr bwMode="auto">
          <a:xfrm>
            <a:off x="8027988" y="4525963"/>
            <a:ext cx="360362" cy="71437"/>
            <a:chOff x="5193" y="1752"/>
            <a:chExt cx="227" cy="45"/>
          </a:xfrm>
        </p:grpSpPr>
        <p:sp>
          <p:nvSpPr>
            <p:cNvPr id="38930" name="Line 32"/>
            <p:cNvSpPr>
              <a:spLocks noChangeShapeType="1"/>
            </p:cNvSpPr>
            <p:nvPr/>
          </p:nvSpPr>
          <p:spPr bwMode="auto">
            <a:xfrm>
              <a:off x="5193" y="1752"/>
              <a:ext cx="227" cy="0"/>
            </a:xfrm>
            <a:prstGeom prst="line">
              <a:avLst/>
            </a:prstGeom>
            <a:noFill/>
            <a:ln w="38100">
              <a:solidFill>
                <a:schemeClr val="bg1"/>
              </a:solidFill>
              <a:round/>
              <a:headEnd/>
              <a:tailEnd/>
            </a:ln>
          </p:spPr>
          <p:txBody>
            <a:bodyPr wrap="none" anchor="ctr"/>
            <a:lstStyle/>
            <a:p>
              <a:endParaRPr lang="zh-CN" altLang="en-US"/>
            </a:p>
          </p:txBody>
        </p:sp>
        <p:sp>
          <p:nvSpPr>
            <p:cNvPr id="38931" name="Line 33"/>
            <p:cNvSpPr>
              <a:spLocks noChangeShapeType="1"/>
            </p:cNvSpPr>
            <p:nvPr/>
          </p:nvSpPr>
          <p:spPr bwMode="auto">
            <a:xfrm>
              <a:off x="5193" y="1797"/>
              <a:ext cx="227" cy="0"/>
            </a:xfrm>
            <a:prstGeom prst="line">
              <a:avLst/>
            </a:prstGeom>
            <a:noFill/>
            <a:ln w="38100">
              <a:solidFill>
                <a:schemeClr val="bg1"/>
              </a:solidFill>
              <a:round/>
              <a:headEnd/>
              <a:tailEnd/>
            </a:ln>
          </p:spPr>
          <p:txBody>
            <a:bodyPr wrap="none" anchor="ctr"/>
            <a:lstStyle/>
            <a:p>
              <a:endParaRPr lang="zh-CN" altLang="en-US"/>
            </a:p>
          </p:txBody>
        </p:sp>
      </p:grpSp>
      <p:grpSp>
        <p:nvGrpSpPr>
          <p:cNvPr id="9" name="Group 34"/>
          <p:cNvGrpSpPr>
            <a:grpSpLocks/>
          </p:cNvGrpSpPr>
          <p:nvPr/>
        </p:nvGrpSpPr>
        <p:grpSpPr bwMode="auto">
          <a:xfrm>
            <a:off x="7164388" y="4525963"/>
            <a:ext cx="360362" cy="71437"/>
            <a:chOff x="4649" y="1752"/>
            <a:chExt cx="227" cy="45"/>
          </a:xfrm>
        </p:grpSpPr>
        <p:sp>
          <p:nvSpPr>
            <p:cNvPr id="38928" name="Line 35"/>
            <p:cNvSpPr>
              <a:spLocks noChangeShapeType="1"/>
            </p:cNvSpPr>
            <p:nvPr/>
          </p:nvSpPr>
          <p:spPr bwMode="auto">
            <a:xfrm>
              <a:off x="4649" y="1752"/>
              <a:ext cx="227" cy="0"/>
            </a:xfrm>
            <a:prstGeom prst="line">
              <a:avLst/>
            </a:prstGeom>
            <a:noFill/>
            <a:ln w="38100">
              <a:solidFill>
                <a:schemeClr val="hlink"/>
              </a:solidFill>
              <a:round/>
              <a:headEnd/>
              <a:tailEnd/>
            </a:ln>
          </p:spPr>
          <p:txBody>
            <a:bodyPr wrap="none" anchor="ctr"/>
            <a:lstStyle/>
            <a:p>
              <a:endParaRPr lang="zh-CN" altLang="en-US"/>
            </a:p>
          </p:txBody>
        </p:sp>
        <p:sp>
          <p:nvSpPr>
            <p:cNvPr id="38929" name="Line 36"/>
            <p:cNvSpPr>
              <a:spLocks noChangeShapeType="1"/>
            </p:cNvSpPr>
            <p:nvPr/>
          </p:nvSpPr>
          <p:spPr bwMode="auto">
            <a:xfrm>
              <a:off x="4649" y="1797"/>
              <a:ext cx="227" cy="0"/>
            </a:xfrm>
            <a:prstGeom prst="line">
              <a:avLst/>
            </a:prstGeom>
            <a:noFill/>
            <a:ln w="38100">
              <a:solidFill>
                <a:schemeClr val="hlink"/>
              </a:solidFill>
              <a:round/>
              <a:headEnd/>
              <a:tailEnd/>
            </a:ln>
          </p:spPr>
          <p:txBody>
            <a:bodyPr wrap="none" anchor="ctr"/>
            <a:lstStyle/>
            <a:p>
              <a:endParaRPr lang="zh-CN" altLang="en-US"/>
            </a:p>
          </p:txBody>
        </p:sp>
      </p:grpSp>
      <p:graphicFrame>
        <p:nvGraphicFramePr>
          <p:cNvPr id="289829" name="Object 37"/>
          <p:cNvGraphicFramePr>
            <a:graphicFrameLocks noChangeAspect="1"/>
          </p:cNvGraphicFramePr>
          <p:nvPr/>
        </p:nvGraphicFramePr>
        <p:xfrm>
          <a:off x="1066800" y="3724275"/>
          <a:ext cx="7466013" cy="1016000"/>
        </p:xfrm>
        <a:graphic>
          <a:graphicData uri="http://schemas.openxmlformats.org/presentationml/2006/ole">
            <p:oleObj spid="_x0000_s38917" name="Equation" r:id="rId7" imgW="3759120" imgH="4572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dissolve">
                                      <p:cBhvr>
                                        <p:cTn id="7" dur="500"/>
                                        <p:tgtEl>
                                          <p:spTgt spid="2897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89829"/>
                                        </p:tgtEl>
                                        <p:attrNameLst>
                                          <p:attrName>style.visibility</p:attrName>
                                        </p:attrNameLst>
                                      </p:cBhvr>
                                      <p:to>
                                        <p:strVal val="visible"/>
                                      </p:to>
                                    </p:set>
                                    <p:animEffect transition="in" filter="dissolve">
                                      <p:cBhvr>
                                        <p:cTn id="28" dur="500"/>
                                        <p:tgtEl>
                                          <p:spTgt spid="2898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耦合回路的阻抗特性（续</a:t>
            </a:r>
            <a:r>
              <a:rPr lang="en-US" altLang="zh-CN" smtClean="0"/>
              <a:t>4</a:t>
            </a:r>
            <a:r>
              <a:rPr lang="zh-CN" altLang="en-US" smtClean="0"/>
              <a:t>）</a:t>
            </a:r>
          </a:p>
        </p:txBody>
      </p:sp>
      <p:graphicFrame>
        <p:nvGraphicFramePr>
          <p:cNvPr id="290820" name="Object 4"/>
          <p:cNvGraphicFramePr>
            <a:graphicFrameLocks noChangeAspect="1"/>
          </p:cNvGraphicFramePr>
          <p:nvPr/>
        </p:nvGraphicFramePr>
        <p:xfrm>
          <a:off x="901700" y="2276475"/>
          <a:ext cx="7631113" cy="1770063"/>
        </p:xfrm>
        <a:graphic>
          <a:graphicData uri="http://schemas.openxmlformats.org/presentationml/2006/ole">
            <p:oleObj spid="_x0000_s39938" name="Equation" r:id="rId4" imgW="3200400" imgH="736560" progId="Equation.DSMT4">
              <p:embed/>
            </p:oleObj>
          </a:graphicData>
        </a:graphic>
      </p:graphicFrame>
      <p:graphicFrame>
        <p:nvGraphicFramePr>
          <p:cNvPr id="290821" name="Object 5"/>
          <p:cNvGraphicFramePr>
            <a:graphicFrameLocks noChangeAspect="1"/>
          </p:cNvGraphicFramePr>
          <p:nvPr/>
        </p:nvGraphicFramePr>
        <p:xfrm>
          <a:off x="939800" y="4365625"/>
          <a:ext cx="7581900" cy="1800225"/>
        </p:xfrm>
        <a:graphic>
          <a:graphicData uri="http://schemas.openxmlformats.org/presentationml/2006/ole">
            <p:oleObj spid="_x0000_s39939" name="Equation" r:id="rId5" imgW="3124080" imgH="736560" progId="Equation.DSMT4">
              <p:embed/>
            </p:oleObj>
          </a:graphicData>
        </a:graphic>
      </p:graphicFrame>
      <p:sp>
        <p:nvSpPr>
          <p:cNvPr id="39941" name="Text Box 6"/>
          <p:cNvSpPr txBox="1">
            <a:spLocks noChangeArrowheads="1"/>
          </p:cNvSpPr>
          <p:nvPr/>
        </p:nvSpPr>
        <p:spPr bwMode="auto">
          <a:xfrm>
            <a:off x="1030288" y="1125538"/>
            <a:ext cx="7645400" cy="822325"/>
          </a:xfrm>
          <a:prstGeom prst="rect">
            <a:avLst/>
          </a:prstGeom>
          <a:noFill/>
          <a:ln w="38100" algn="ctr">
            <a:noFill/>
            <a:miter lim="800000"/>
            <a:headEnd/>
            <a:tailEnd/>
          </a:ln>
        </p:spPr>
        <p:txBody>
          <a:bodyPr>
            <a:spAutoFit/>
          </a:bodyPr>
          <a:lstStyle/>
          <a:p>
            <a:pPr algn="l"/>
            <a:r>
              <a:rPr lang="zh-CN" altLang="en-US" sz="2400">
                <a:ea typeface="幼圆" pitchFamily="49" charset="-122"/>
              </a:rPr>
              <a:t>考虑到反射阻抗对初、次级回路的影响，最后可以写出初、次级等效电路的总阻抗的表示式</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dissolve">
                                      <p:cBhvr>
                                        <p:cTn id="7" dur="500"/>
                                        <p:tgtEl>
                                          <p:spTgt spid="2908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dissolve">
                                      <p:cBhvr>
                                        <p:cTn id="12" dur="5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2"/>
          <p:cNvSpPr>
            <a:spLocks noGrp="1" noChangeArrowheads="1"/>
          </p:cNvSpPr>
          <p:nvPr>
            <p:ph type="title"/>
          </p:nvPr>
        </p:nvSpPr>
        <p:spPr/>
        <p:txBody>
          <a:bodyPr/>
          <a:lstStyle/>
          <a:p>
            <a:pPr eaLnBrk="1" hangingPunct="1"/>
            <a:r>
              <a:rPr lang="en-US" altLang="zh-CN" smtClean="0"/>
              <a:t>2.4.2 </a:t>
            </a:r>
            <a:r>
              <a:rPr lang="zh-CN" altLang="en-US" smtClean="0"/>
              <a:t>耦合回路的阻抗特性（续</a:t>
            </a:r>
            <a:r>
              <a:rPr lang="en-US" altLang="zh-CN" smtClean="0"/>
              <a:t>5</a:t>
            </a:r>
            <a:r>
              <a:rPr lang="zh-CN" altLang="en-US" smtClean="0"/>
              <a:t>）</a:t>
            </a:r>
          </a:p>
        </p:txBody>
      </p:sp>
      <p:sp>
        <p:nvSpPr>
          <p:cNvPr id="291843" name="Rectangle 3"/>
          <p:cNvSpPr>
            <a:spLocks noGrp="1" noChangeArrowheads="1"/>
          </p:cNvSpPr>
          <p:nvPr>
            <p:ph type="body" idx="1"/>
          </p:nvPr>
        </p:nvSpPr>
        <p:spPr/>
        <p:txBody>
          <a:bodyPr/>
          <a:lstStyle/>
          <a:p>
            <a:pPr eaLnBrk="1" hangingPunct="1">
              <a:buFont typeface="Wingdings" pitchFamily="2" charset="2"/>
              <a:buNone/>
            </a:pPr>
            <a:r>
              <a:rPr lang="zh-CN" altLang="en-US" smtClean="0"/>
              <a:t>	几点结论：</a:t>
            </a:r>
          </a:p>
          <a:p>
            <a:pPr lvl="1" eaLnBrk="1" hangingPunct="1"/>
            <a:endParaRPr lang="zh-CN" altLang="en-US" smtClean="0"/>
          </a:p>
          <a:p>
            <a:pPr lvl="1" eaLnBrk="1" hangingPunct="1"/>
            <a:r>
              <a:rPr lang="zh-CN" altLang="en-US" smtClean="0"/>
              <a:t>反射电阻永远为正值（代表一定的能量损耗）；</a:t>
            </a:r>
          </a:p>
          <a:p>
            <a:pPr lvl="1" eaLnBrk="1" hangingPunct="1"/>
            <a:endParaRPr lang="zh-CN" altLang="en-US" smtClean="0"/>
          </a:p>
          <a:p>
            <a:pPr lvl="1" eaLnBrk="1" hangingPunct="1"/>
            <a:r>
              <a:rPr lang="zh-CN" altLang="en-US" smtClean="0"/>
              <a:t>反射电抗的性质与原电路总电抗的性质总是相反的；</a:t>
            </a:r>
          </a:p>
          <a:p>
            <a:pPr lvl="1" eaLnBrk="1" hangingPunct="1"/>
            <a:endParaRPr lang="zh-CN" altLang="en-US" smtClean="0"/>
          </a:p>
          <a:p>
            <a:pPr lvl="1" eaLnBrk="1" hangingPunct="1"/>
            <a:r>
              <a:rPr lang="zh-CN" altLang="en-US" smtClean="0"/>
              <a:t>反射电阻和反射电抗的值与耦合阻抗的平方值            成正比。当互感     为零时，反射阻抗也为零，就是单谐振回路；</a:t>
            </a:r>
          </a:p>
          <a:p>
            <a:pPr lvl="1" eaLnBrk="1" hangingPunct="1"/>
            <a:endParaRPr lang="zh-CN" altLang="en-US" smtClean="0"/>
          </a:p>
          <a:p>
            <a:pPr lvl="1" eaLnBrk="1" hangingPunct="1"/>
            <a:r>
              <a:rPr lang="zh-CN" altLang="en-US" smtClean="0"/>
              <a:t>当初、次级回路同时调谐到与激励频率谐振（即                 </a:t>
            </a:r>
          </a:p>
          <a:p>
            <a:pPr lvl="1" eaLnBrk="1" hangingPunct="1">
              <a:buFont typeface="Wingdings" pitchFamily="2" charset="2"/>
              <a:buNone/>
            </a:pPr>
            <a:r>
              <a:rPr lang="zh-CN" altLang="en-US" smtClean="0"/>
              <a:t>	）时，反射阻抗为纯阻，且反射电阻与原回路电阻成反比。</a:t>
            </a:r>
          </a:p>
        </p:txBody>
      </p:sp>
      <p:graphicFrame>
        <p:nvGraphicFramePr>
          <p:cNvPr id="291844" name="Object 4"/>
          <p:cNvGraphicFramePr>
            <a:graphicFrameLocks noChangeAspect="1"/>
          </p:cNvGraphicFramePr>
          <p:nvPr/>
        </p:nvGraphicFramePr>
        <p:xfrm>
          <a:off x="6732588" y="1989138"/>
          <a:ext cx="2124075" cy="873125"/>
        </p:xfrm>
        <a:graphic>
          <a:graphicData uri="http://schemas.openxmlformats.org/presentationml/2006/ole">
            <p:oleObj spid="_x0000_s40962" name="Equation" r:id="rId4" imgW="1244520" imgH="457200" progId="Equation.DSMT4">
              <p:embed/>
            </p:oleObj>
          </a:graphicData>
        </a:graphic>
      </p:graphicFrame>
      <p:graphicFrame>
        <p:nvGraphicFramePr>
          <p:cNvPr id="291845" name="Object 5"/>
          <p:cNvGraphicFramePr>
            <a:graphicFrameLocks noChangeAspect="1"/>
          </p:cNvGraphicFramePr>
          <p:nvPr/>
        </p:nvGraphicFramePr>
        <p:xfrm>
          <a:off x="6646863" y="3429000"/>
          <a:ext cx="804862" cy="403225"/>
        </p:xfrm>
        <a:graphic>
          <a:graphicData uri="http://schemas.openxmlformats.org/presentationml/2006/ole">
            <p:oleObj spid="_x0000_s40963" name="Equation" r:id="rId5" imgW="457200" imgH="228600" progId="Equation.DSMT4">
              <p:embed/>
            </p:oleObj>
          </a:graphicData>
        </a:graphic>
      </p:graphicFrame>
      <p:graphicFrame>
        <p:nvGraphicFramePr>
          <p:cNvPr id="291846" name="Object 6"/>
          <p:cNvGraphicFramePr>
            <a:graphicFrameLocks noChangeAspect="1"/>
          </p:cNvGraphicFramePr>
          <p:nvPr/>
        </p:nvGraphicFramePr>
        <p:xfrm>
          <a:off x="2771775" y="3789363"/>
          <a:ext cx="358775" cy="292100"/>
        </p:xfrm>
        <a:graphic>
          <a:graphicData uri="http://schemas.openxmlformats.org/presentationml/2006/ole">
            <p:oleObj spid="_x0000_s40964" name="Equation" r:id="rId6" imgW="203040" imgH="164880" progId="Equation.DSMT4">
              <p:embed/>
            </p:oleObj>
          </a:graphicData>
        </a:graphic>
      </p:graphicFrame>
      <p:graphicFrame>
        <p:nvGraphicFramePr>
          <p:cNvPr id="291848" name="Object 8"/>
          <p:cNvGraphicFramePr>
            <a:graphicFrameLocks noChangeAspect="1"/>
          </p:cNvGraphicFramePr>
          <p:nvPr/>
        </p:nvGraphicFramePr>
        <p:xfrm>
          <a:off x="6877050" y="4508500"/>
          <a:ext cx="1368425" cy="406400"/>
        </p:xfrm>
        <a:graphic>
          <a:graphicData uri="http://schemas.openxmlformats.org/presentationml/2006/ole">
            <p:oleObj spid="_x0000_s40965" name="Equation" r:id="rId7" imgW="863280" imgH="228600" progId="Equation.DSMT4">
              <p:embed/>
            </p:oleObj>
          </a:graphicData>
        </a:graphic>
      </p:graphicFrame>
      <p:graphicFrame>
        <p:nvGraphicFramePr>
          <p:cNvPr id="291850" name="Object 10"/>
          <p:cNvGraphicFramePr>
            <a:graphicFrameLocks noChangeAspect="1"/>
          </p:cNvGraphicFramePr>
          <p:nvPr/>
        </p:nvGraphicFramePr>
        <p:xfrm>
          <a:off x="4356100" y="1125538"/>
          <a:ext cx="2090738" cy="895350"/>
        </p:xfrm>
        <a:graphic>
          <a:graphicData uri="http://schemas.openxmlformats.org/presentationml/2006/ole">
            <p:oleObj spid="_x0000_s40966" name="Equation" r:id="rId8" imgW="1193760" imgH="4572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1843">
                                            <p:txEl>
                                              <p:pRg st="2" end="2"/>
                                            </p:txEl>
                                          </p:spTgt>
                                        </p:tgtEl>
                                        <p:attrNameLst>
                                          <p:attrName>style.visibility</p:attrName>
                                        </p:attrNameLst>
                                      </p:cBhvr>
                                      <p:to>
                                        <p:strVal val="visible"/>
                                      </p:to>
                                    </p:set>
                                    <p:animEffect transition="in" filter="dissolve">
                                      <p:cBhvr>
                                        <p:cTn id="7" dur="500"/>
                                        <p:tgtEl>
                                          <p:spTgt spid="291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850"/>
                                        </p:tgtEl>
                                        <p:attrNameLst>
                                          <p:attrName>style.visibility</p:attrName>
                                        </p:attrNameLst>
                                      </p:cBhvr>
                                      <p:to>
                                        <p:strVal val="visible"/>
                                      </p:to>
                                    </p:set>
                                    <p:animEffect transition="in" filter="fade">
                                      <p:cBhvr>
                                        <p:cTn id="12" dur="1000"/>
                                        <p:tgtEl>
                                          <p:spTgt spid="2918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iterate type="wd">
                                    <p:tmPct val="25000"/>
                                  </p:iterate>
                                  <p:childTnLst>
                                    <p:set>
                                      <p:cBhvr>
                                        <p:cTn id="16" dur="1" fill="hold">
                                          <p:stCondLst>
                                            <p:cond delay="0"/>
                                          </p:stCondLst>
                                        </p:cTn>
                                        <p:tgtEl>
                                          <p:spTgt spid="291843">
                                            <p:txEl>
                                              <p:pRg st="4" end="4"/>
                                            </p:txEl>
                                          </p:spTgt>
                                        </p:tgtEl>
                                        <p:attrNameLst>
                                          <p:attrName>style.visibility</p:attrName>
                                        </p:attrNameLst>
                                      </p:cBhvr>
                                      <p:to>
                                        <p:strVal val="visible"/>
                                      </p:to>
                                    </p:set>
                                    <p:animEffect transition="in" filter="dissolve">
                                      <p:cBhvr>
                                        <p:cTn id="17" dur="500"/>
                                        <p:tgtEl>
                                          <p:spTgt spid="2918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1844"/>
                                        </p:tgtEl>
                                        <p:attrNameLst>
                                          <p:attrName>style.visibility</p:attrName>
                                        </p:attrNameLst>
                                      </p:cBhvr>
                                      <p:to>
                                        <p:strVal val="visible"/>
                                      </p:to>
                                    </p:set>
                                    <p:animEffect transition="in" filter="fade">
                                      <p:cBhvr>
                                        <p:cTn id="22" dur="1000"/>
                                        <p:tgtEl>
                                          <p:spTgt spid="2918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iterate type="wd">
                                    <p:tmPct val="25000"/>
                                  </p:iterate>
                                  <p:childTnLst>
                                    <p:set>
                                      <p:cBhvr>
                                        <p:cTn id="26" dur="1" fill="hold">
                                          <p:stCondLst>
                                            <p:cond delay="0"/>
                                          </p:stCondLst>
                                        </p:cTn>
                                        <p:tgtEl>
                                          <p:spTgt spid="291843">
                                            <p:txEl>
                                              <p:pRg st="6" end="6"/>
                                            </p:txEl>
                                          </p:spTgt>
                                        </p:tgtEl>
                                        <p:attrNameLst>
                                          <p:attrName>style.visibility</p:attrName>
                                        </p:attrNameLst>
                                      </p:cBhvr>
                                      <p:to>
                                        <p:strVal val="visible"/>
                                      </p:to>
                                    </p:set>
                                    <p:animEffect transition="in" filter="dissolve">
                                      <p:cBhvr>
                                        <p:cTn id="27" dur="500"/>
                                        <p:tgtEl>
                                          <p:spTgt spid="291843">
                                            <p:txEl>
                                              <p:pRg st="6" end="6"/>
                                            </p:txEl>
                                          </p:spTgt>
                                        </p:tgtEl>
                                      </p:cBhvr>
                                    </p:animEffect>
                                  </p:childTnLst>
                                </p:cTn>
                              </p:par>
                              <p:par>
                                <p:cTn id="28" presetID="9" presetClass="entr" presetSubtype="0" fill="hold" nodeType="withEffect">
                                  <p:stCondLst>
                                    <p:cond delay="1000"/>
                                  </p:stCondLst>
                                  <p:childTnLst>
                                    <p:set>
                                      <p:cBhvr>
                                        <p:cTn id="29" dur="1" fill="hold">
                                          <p:stCondLst>
                                            <p:cond delay="0"/>
                                          </p:stCondLst>
                                        </p:cTn>
                                        <p:tgtEl>
                                          <p:spTgt spid="291845"/>
                                        </p:tgtEl>
                                        <p:attrNameLst>
                                          <p:attrName>style.visibility</p:attrName>
                                        </p:attrNameLst>
                                      </p:cBhvr>
                                      <p:to>
                                        <p:strVal val="visible"/>
                                      </p:to>
                                    </p:set>
                                    <p:animEffect transition="in" filter="dissolve">
                                      <p:cBhvr>
                                        <p:cTn id="30" dur="500"/>
                                        <p:tgtEl>
                                          <p:spTgt spid="291845"/>
                                        </p:tgtEl>
                                      </p:cBhvr>
                                    </p:animEffect>
                                  </p:childTnLst>
                                </p:cTn>
                              </p:par>
                              <p:par>
                                <p:cTn id="31" presetID="9" presetClass="entr" presetSubtype="0" fill="hold" nodeType="withEffect">
                                  <p:stCondLst>
                                    <p:cond delay="1500"/>
                                  </p:stCondLst>
                                  <p:childTnLst>
                                    <p:set>
                                      <p:cBhvr>
                                        <p:cTn id="32" dur="1" fill="hold">
                                          <p:stCondLst>
                                            <p:cond delay="0"/>
                                          </p:stCondLst>
                                        </p:cTn>
                                        <p:tgtEl>
                                          <p:spTgt spid="291846"/>
                                        </p:tgtEl>
                                        <p:attrNameLst>
                                          <p:attrName>style.visibility</p:attrName>
                                        </p:attrNameLst>
                                      </p:cBhvr>
                                      <p:to>
                                        <p:strVal val="visible"/>
                                      </p:to>
                                    </p:set>
                                    <p:animEffect transition="in" filter="dissolve">
                                      <p:cBhvr>
                                        <p:cTn id="33" dur="500"/>
                                        <p:tgtEl>
                                          <p:spTgt spid="29184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iterate type="wd">
                                    <p:tmPct val="25000"/>
                                  </p:iterate>
                                  <p:childTnLst>
                                    <p:set>
                                      <p:cBhvr>
                                        <p:cTn id="37" dur="1" fill="hold">
                                          <p:stCondLst>
                                            <p:cond delay="0"/>
                                          </p:stCondLst>
                                        </p:cTn>
                                        <p:tgtEl>
                                          <p:spTgt spid="291843">
                                            <p:txEl>
                                              <p:pRg st="8" end="8"/>
                                            </p:txEl>
                                          </p:spTgt>
                                        </p:tgtEl>
                                        <p:attrNameLst>
                                          <p:attrName>style.visibility</p:attrName>
                                        </p:attrNameLst>
                                      </p:cBhvr>
                                      <p:to>
                                        <p:strVal val="visible"/>
                                      </p:to>
                                    </p:set>
                                    <p:animEffect transition="in" filter="dissolve">
                                      <p:cBhvr>
                                        <p:cTn id="38" dur="500"/>
                                        <p:tgtEl>
                                          <p:spTgt spid="291843">
                                            <p:txEl>
                                              <p:pRg st="8" end="8"/>
                                            </p:txEl>
                                          </p:spTgt>
                                        </p:tgtEl>
                                      </p:cBhvr>
                                    </p:animEffect>
                                  </p:childTnLst>
                                </p:cTn>
                              </p:par>
                            </p:childTnLst>
                          </p:cTn>
                        </p:par>
                        <p:par>
                          <p:cTn id="39" fill="hold">
                            <p:stCondLst>
                              <p:cond delay="2125"/>
                            </p:stCondLst>
                            <p:childTnLst>
                              <p:par>
                                <p:cTn id="40" presetID="9" presetClass="entr" presetSubtype="0" fill="hold" nodeType="afterEffect">
                                  <p:stCondLst>
                                    <p:cond delay="0"/>
                                  </p:stCondLst>
                                  <p:childTnLst>
                                    <p:set>
                                      <p:cBhvr>
                                        <p:cTn id="41" dur="1" fill="hold">
                                          <p:stCondLst>
                                            <p:cond delay="0"/>
                                          </p:stCondLst>
                                        </p:cTn>
                                        <p:tgtEl>
                                          <p:spTgt spid="291848"/>
                                        </p:tgtEl>
                                        <p:attrNameLst>
                                          <p:attrName>style.visibility</p:attrName>
                                        </p:attrNameLst>
                                      </p:cBhvr>
                                      <p:to>
                                        <p:strVal val="visible"/>
                                      </p:to>
                                    </p:set>
                                    <p:animEffect transition="in" filter="dissolve">
                                      <p:cBhvr>
                                        <p:cTn id="42" dur="500"/>
                                        <p:tgtEl>
                                          <p:spTgt spid="291848"/>
                                        </p:tgtEl>
                                      </p:cBhvr>
                                    </p:animEffect>
                                  </p:childTnLst>
                                </p:cTn>
                              </p:par>
                            </p:childTnLst>
                          </p:cTn>
                        </p:par>
                        <p:par>
                          <p:cTn id="43" fill="hold">
                            <p:stCondLst>
                              <p:cond delay="2625"/>
                            </p:stCondLst>
                            <p:childTnLst>
                              <p:par>
                                <p:cTn id="44" presetID="9" presetClass="entr" presetSubtype="0" fill="hold" nodeType="afterEffect">
                                  <p:stCondLst>
                                    <p:cond delay="0"/>
                                  </p:stCondLst>
                                  <p:iterate type="wd">
                                    <p:tmPct val="25000"/>
                                  </p:iterate>
                                  <p:childTnLst>
                                    <p:set>
                                      <p:cBhvr>
                                        <p:cTn id="45" dur="1" fill="hold">
                                          <p:stCondLst>
                                            <p:cond delay="0"/>
                                          </p:stCondLst>
                                        </p:cTn>
                                        <p:tgtEl>
                                          <p:spTgt spid="291843">
                                            <p:txEl>
                                              <p:pRg st="9" end="9"/>
                                            </p:txEl>
                                          </p:spTgt>
                                        </p:tgtEl>
                                        <p:attrNameLst>
                                          <p:attrName>style.visibility</p:attrName>
                                        </p:attrNameLst>
                                      </p:cBhvr>
                                      <p:to>
                                        <p:strVal val="visible"/>
                                      </p:to>
                                    </p:set>
                                    <p:animEffect transition="in" filter="dissolve">
                                      <p:cBhvr>
                                        <p:cTn id="46" dur="500"/>
                                        <p:tgtEl>
                                          <p:spTgt spid="291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a:t>
            </a:r>
          </a:p>
        </p:txBody>
      </p:sp>
      <p:sp>
        <p:nvSpPr>
          <p:cNvPr id="281603" name="Rectangle 3"/>
          <p:cNvSpPr>
            <a:spLocks noGrp="1" noChangeArrowheads="1"/>
          </p:cNvSpPr>
          <p:nvPr>
            <p:ph type="body" idx="1"/>
          </p:nvPr>
        </p:nvSpPr>
        <p:spPr/>
        <p:txBody>
          <a:bodyPr/>
          <a:lstStyle/>
          <a:p>
            <a:pPr eaLnBrk="1" hangingPunct="1">
              <a:buFont typeface="Wingdings" pitchFamily="2" charset="2"/>
              <a:buNone/>
            </a:pPr>
            <a:r>
              <a:rPr lang="zh-CN" altLang="en-US" smtClean="0"/>
              <a:t>	仍以互感耦合串联型回路为例分析耦合回路的调谐特性。通过改变初、次级回路电抗参数及两回路间的耦合参量，可使耦合回路达到部分谐振、复谐振和全谐振。</a:t>
            </a:r>
          </a:p>
          <a:p>
            <a:pPr eaLnBrk="1" hangingPunct="1">
              <a:buFont typeface="Wingdings" pitchFamily="2" charset="2"/>
              <a:buNone/>
            </a:pPr>
            <a:r>
              <a:rPr lang="zh-CN" altLang="en-US" smtClean="0"/>
              <a:t>	考察对象为初、次级回路电流幅值，可以根据前面的初、次级等效电路得到</a:t>
            </a:r>
          </a:p>
        </p:txBody>
      </p:sp>
      <p:graphicFrame>
        <p:nvGraphicFramePr>
          <p:cNvPr id="281604" name="Object 4"/>
          <p:cNvGraphicFramePr>
            <a:graphicFrameLocks noChangeAspect="1"/>
          </p:cNvGraphicFramePr>
          <p:nvPr/>
        </p:nvGraphicFramePr>
        <p:xfrm>
          <a:off x="1476375" y="3357563"/>
          <a:ext cx="6178550" cy="1366837"/>
        </p:xfrm>
        <a:graphic>
          <a:graphicData uri="http://schemas.openxmlformats.org/presentationml/2006/ole">
            <p:oleObj spid="_x0000_s41986" name="Equation" r:id="rId4" imgW="3352680" imgH="736560" progId="Equation.DSMT4">
              <p:embed/>
            </p:oleObj>
          </a:graphicData>
        </a:graphic>
      </p:graphicFrame>
      <p:graphicFrame>
        <p:nvGraphicFramePr>
          <p:cNvPr id="281605" name="Object 5"/>
          <p:cNvGraphicFramePr>
            <a:graphicFrameLocks noChangeAspect="1"/>
          </p:cNvGraphicFramePr>
          <p:nvPr/>
        </p:nvGraphicFramePr>
        <p:xfrm>
          <a:off x="1476375" y="4799013"/>
          <a:ext cx="6196013" cy="1509712"/>
        </p:xfrm>
        <a:graphic>
          <a:graphicData uri="http://schemas.openxmlformats.org/presentationml/2006/ole">
            <p:oleObj spid="_x0000_s41987" name="Equation" r:id="rId5" imgW="3301920" imgH="799920" progId="Equation.DSMT4">
              <p:embed/>
            </p:oleObj>
          </a:graphicData>
        </a:graphic>
      </p:graphicFrame>
      <p:pic>
        <p:nvPicPr>
          <p:cNvPr id="281606" name="Picture 6" descr="0050">
            <a:hlinkClick r:id="rId6" action="ppaction://hlinksldjump"/>
          </p:cNvPr>
          <p:cNvPicPr>
            <a:picLocks noChangeAspect="1" noChangeArrowheads="1" noCrop="1"/>
          </p:cNvPicPr>
          <p:nvPr/>
        </p:nvPicPr>
        <p:blipFill>
          <a:blip r:embed="rId7" cstate="print"/>
          <a:srcRect/>
          <a:stretch>
            <a:fillRect/>
          </a:stretch>
        </p:blipFill>
        <p:spPr bwMode="auto">
          <a:xfrm>
            <a:off x="8101013" y="5589588"/>
            <a:ext cx="360362" cy="276225"/>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1603">
                                            <p:txEl>
                                              <p:pRg st="1" end="1"/>
                                            </p:txEl>
                                          </p:spTgt>
                                        </p:tgtEl>
                                        <p:attrNameLst>
                                          <p:attrName>style.visibility</p:attrName>
                                        </p:attrNameLst>
                                      </p:cBhvr>
                                      <p:to>
                                        <p:strVal val="visible"/>
                                      </p:to>
                                    </p:set>
                                    <p:animEffect transition="in" filter="dissolve">
                                      <p:cBhvr>
                                        <p:cTn id="7" dur="500"/>
                                        <p:tgtEl>
                                          <p:spTgt spid="281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1604"/>
                                        </p:tgtEl>
                                        <p:attrNameLst>
                                          <p:attrName>style.visibility</p:attrName>
                                        </p:attrNameLst>
                                      </p:cBhvr>
                                      <p:to>
                                        <p:strVal val="visible"/>
                                      </p:to>
                                    </p:set>
                                    <p:animEffect transition="in" filter="dissolve">
                                      <p:cBhvr>
                                        <p:cTn id="12" dur="500"/>
                                        <p:tgtEl>
                                          <p:spTgt spid="2816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1605"/>
                                        </p:tgtEl>
                                        <p:attrNameLst>
                                          <p:attrName>style.visibility</p:attrName>
                                        </p:attrNameLst>
                                      </p:cBhvr>
                                      <p:to>
                                        <p:strVal val="visible"/>
                                      </p:to>
                                    </p:set>
                                    <p:animEffect transition="in" filter="dissolve">
                                      <p:cBhvr>
                                        <p:cTn id="17" dur="500"/>
                                        <p:tgtEl>
                                          <p:spTgt spid="28160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81606"/>
                                        </p:tgtEl>
                                        <p:attrNameLst>
                                          <p:attrName>style.visibility</p:attrName>
                                        </p:attrNameLst>
                                      </p:cBhvr>
                                      <p:to>
                                        <p:strVal val="visible"/>
                                      </p:to>
                                    </p:set>
                                    <p:animEffect transition="in" filter="fade">
                                      <p:cBhvr>
                                        <p:cTn id="21" dur="1000"/>
                                        <p:tgtEl>
                                          <p:spTgt spid="28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smtClean="0"/>
              <a:t>2.1.1 </a:t>
            </a:r>
            <a:r>
              <a:rPr lang="zh-CN" altLang="en-US" smtClean="0"/>
              <a:t>概述</a:t>
            </a:r>
          </a:p>
        </p:txBody>
      </p:sp>
      <p:sp>
        <p:nvSpPr>
          <p:cNvPr id="228355" name="Rectangle 3"/>
          <p:cNvSpPr>
            <a:spLocks noGrp="1" noChangeArrowheads="1"/>
          </p:cNvSpPr>
          <p:nvPr>
            <p:ph type="body" idx="1"/>
          </p:nvPr>
        </p:nvSpPr>
        <p:spPr/>
        <p:txBody>
          <a:bodyPr/>
          <a:lstStyle/>
          <a:p>
            <a:pPr eaLnBrk="1" hangingPunct="1"/>
            <a:r>
              <a:rPr lang="zh-CN" altLang="en-US" smtClean="0"/>
              <a:t>谐振回路</a:t>
            </a:r>
          </a:p>
          <a:p>
            <a:pPr eaLnBrk="1" hangingPunct="1">
              <a:buFont typeface="Wingdings" pitchFamily="2" charset="2"/>
              <a:buNone/>
            </a:pPr>
            <a:r>
              <a:rPr lang="zh-CN" altLang="en-US" smtClean="0"/>
              <a:t>	由电感线圈和电容组成的单个振荡回路在</a:t>
            </a:r>
            <a:r>
              <a:rPr lang="zh-CN" altLang="en-US" smtClean="0">
                <a:solidFill>
                  <a:schemeClr val="hlink"/>
                </a:solidFill>
              </a:rPr>
              <a:t>谐振频率和谐振频率附近</a:t>
            </a:r>
            <a:r>
              <a:rPr lang="zh-CN" altLang="en-US" smtClean="0"/>
              <a:t>工作时称为串联或并联谐振回路。</a:t>
            </a:r>
          </a:p>
          <a:p>
            <a:pPr eaLnBrk="1" hangingPunct="1"/>
            <a:endParaRPr lang="zh-CN" altLang="en-US" smtClean="0"/>
          </a:p>
          <a:p>
            <a:pPr eaLnBrk="1" hangingPunct="1"/>
            <a:r>
              <a:rPr lang="zh-CN" altLang="en-US" smtClean="0"/>
              <a:t>串联谐振回路</a:t>
            </a:r>
          </a:p>
          <a:p>
            <a:pPr eaLnBrk="1" hangingPunct="1"/>
            <a:endParaRPr lang="zh-CN" altLang="en-US" smtClean="0"/>
          </a:p>
          <a:p>
            <a:pPr eaLnBrk="1" hangingPunct="1">
              <a:buFont typeface="Wingdings" pitchFamily="2" charset="2"/>
              <a:buNone/>
            </a:pPr>
            <a:r>
              <a:rPr lang="zh-CN" altLang="en-US" smtClean="0"/>
              <a:t>    串联谐振回路的阻抗在某一</a:t>
            </a:r>
          </a:p>
          <a:p>
            <a:pPr eaLnBrk="1" hangingPunct="1">
              <a:buFont typeface="Wingdings" pitchFamily="2" charset="2"/>
              <a:buNone/>
            </a:pPr>
            <a:r>
              <a:rPr lang="zh-CN" altLang="en-US" smtClean="0"/>
              <a:t>    特定频率上呈现最小值，而</a:t>
            </a:r>
          </a:p>
          <a:p>
            <a:pPr eaLnBrk="1" hangingPunct="1">
              <a:buFont typeface="Wingdings" pitchFamily="2" charset="2"/>
              <a:buNone/>
            </a:pPr>
            <a:r>
              <a:rPr lang="zh-CN" altLang="en-US" smtClean="0"/>
              <a:t>    偏离这个特定频率时，回路</a:t>
            </a:r>
          </a:p>
          <a:p>
            <a:pPr eaLnBrk="1" hangingPunct="1">
              <a:buFont typeface="Wingdings" pitchFamily="2" charset="2"/>
              <a:buNone/>
            </a:pPr>
            <a:r>
              <a:rPr lang="zh-CN" altLang="en-US" smtClean="0"/>
              <a:t>    阻抗将迅速增大。</a:t>
            </a:r>
          </a:p>
        </p:txBody>
      </p:sp>
      <p:sp>
        <p:nvSpPr>
          <p:cNvPr id="228357" name="Rectangle 5"/>
          <p:cNvSpPr>
            <a:spLocks noChangeArrowheads="1"/>
          </p:cNvSpPr>
          <p:nvPr/>
        </p:nvSpPr>
        <p:spPr bwMode="auto">
          <a:xfrm>
            <a:off x="1042988" y="3332163"/>
            <a:ext cx="6337300" cy="457200"/>
          </a:xfrm>
          <a:prstGeom prst="rect">
            <a:avLst/>
          </a:prstGeom>
          <a:solidFill>
            <a:schemeClr val="bg2">
              <a:alpha val="50195"/>
            </a:schemeClr>
          </a:solidFill>
          <a:ln w="28575" algn="ctr">
            <a:noFill/>
            <a:miter lim="800000"/>
            <a:headEnd/>
            <a:tailEnd/>
          </a:ln>
        </p:spPr>
        <p:txBody>
          <a:bodyPr anchor="ctr">
            <a:spAutoFit/>
          </a:bodyPr>
          <a:lstStyle/>
          <a:p>
            <a:r>
              <a:rPr lang="zh-CN" altLang="en-US" sz="2400">
                <a:solidFill>
                  <a:srgbClr val="006600"/>
                </a:solidFill>
                <a:ea typeface="幼圆" pitchFamily="49" charset="-122"/>
              </a:rPr>
              <a:t>由信号源与电容、电感串联构成的振荡回路。</a:t>
            </a:r>
          </a:p>
        </p:txBody>
      </p:sp>
      <p:graphicFrame>
        <p:nvGraphicFramePr>
          <p:cNvPr id="228359" name="Object 7"/>
          <p:cNvGraphicFramePr>
            <a:graphicFrameLocks noChangeAspect="1"/>
          </p:cNvGraphicFramePr>
          <p:nvPr/>
        </p:nvGraphicFramePr>
        <p:xfrm>
          <a:off x="5148263" y="4148138"/>
          <a:ext cx="2592387" cy="2017712"/>
        </p:xfrm>
        <a:graphic>
          <a:graphicData uri="http://schemas.openxmlformats.org/presentationml/2006/ole">
            <p:oleObj spid="_x0000_s2050" name="Visio" r:id="rId4" imgW="1548720" imgH="1214280" progId="Visio.Drawing.11">
              <p:embed/>
            </p:oleObj>
          </a:graphicData>
        </a:graphic>
      </p:graphicFrame>
      <p:sp>
        <p:nvSpPr>
          <p:cNvPr id="228360" name="Text Box 8"/>
          <p:cNvSpPr txBox="1">
            <a:spLocks noChangeArrowheads="1"/>
          </p:cNvSpPr>
          <p:nvPr/>
        </p:nvSpPr>
        <p:spPr bwMode="auto">
          <a:xfrm>
            <a:off x="5219700" y="3860800"/>
            <a:ext cx="3854450" cy="396875"/>
          </a:xfrm>
          <a:prstGeom prst="rect">
            <a:avLst/>
          </a:prstGeom>
          <a:noFill/>
          <a:ln w="38100" algn="ctr">
            <a:noFill/>
            <a:miter lim="800000"/>
            <a:headEnd/>
            <a:tailEnd/>
          </a:ln>
        </p:spPr>
        <p:txBody>
          <a:bodyPr>
            <a:spAutoFit/>
          </a:bodyPr>
          <a:lstStyle/>
          <a:p>
            <a:r>
              <a:rPr lang="en-US" altLang="zh-CN" i="1">
                <a:latin typeface="Arial" charset="0"/>
                <a:ea typeface="幼圆" pitchFamily="49" charset="-122"/>
              </a:rPr>
              <a:t>R</a:t>
            </a:r>
            <a:r>
              <a:rPr lang="zh-CN" altLang="en-US">
                <a:latin typeface="Arial" charset="0"/>
                <a:ea typeface="幼圆" pitchFamily="49" charset="-122"/>
              </a:rPr>
              <a:t>通常为电感</a:t>
            </a:r>
            <a:r>
              <a:rPr lang="en-US" altLang="zh-CN" i="1">
                <a:latin typeface="Arial" charset="0"/>
                <a:ea typeface="幼圆" pitchFamily="49" charset="-122"/>
              </a:rPr>
              <a:t>L</a:t>
            </a:r>
            <a:r>
              <a:rPr lang="zh-CN" altLang="en-US">
                <a:latin typeface="Arial" charset="0"/>
                <a:ea typeface="幼圆" pitchFamily="49" charset="-122"/>
              </a:rPr>
              <a:t>损耗的等效电阻。</a:t>
            </a:r>
          </a:p>
        </p:txBody>
      </p:sp>
      <p:sp>
        <p:nvSpPr>
          <p:cNvPr id="228361" name="Text Box 9"/>
          <p:cNvSpPr txBox="1">
            <a:spLocks noChangeArrowheads="1"/>
          </p:cNvSpPr>
          <p:nvPr/>
        </p:nvSpPr>
        <p:spPr bwMode="auto">
          <a:xfrm>
            <a:off x="5148263" y="6021388"/>
            <a:ext cx="2592387" cy="3968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串联谐振回路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dissolve">
                                      <p:cBhvr>
                                        <p:cTn id="7" dur="500"/>
                                        <p:tgtEl>
                                          <p:spTgt spid="228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iterate type="wd">
                                    <p:tmPct val="25000"/>
                                  </p:iterate>
                                  <p:childTnLst>
                                    <p:set>
                                      <p:cBhvr>
                                        <p:cTn id="15" dur="1" fill="hold">
                                          <p:stCondLst>
                                            <p:cond delay="0"/>
                                          </p:stCondLst>
                                        </p:cTn>
                                        <p:tgtEl>
                                          <p:spTgt spid="228357"/>
                                        </p:tgtEl>
                                        <p:attrNameLst>
                                          <p:attrName>style.visibility</p:attrName>
                                        </p:attrNameLst>
                                      </p:cBhvr>
                                      <p:to>
                                        <p:strVal val="visible"/>
                                      </p:to>
                                    </p:set>
                                    <p:animEffect transition="in" filter="dissolve">
                                      <p:cBhvr>
                                        <p:cTn id="16" dur="500"/>
                                        <p:tgtEl>
                                          <p:spTgt spid="22835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8359"/>
                                        </p:tgtEl>
                                        <p:attrNameLst>
                                          <p:attrName>style.visibility</p:attrName>
                                        </p:attrNameLst>
                                      </p:cBhvr>
                                      <p:to>
                                        <p:strVal val="visible"/>
                                      </p:to>
                                    </p:set>
                                    <p:animEffect transition="in" filter="fade">
                                      <p:cBhvr>
                                        <p:cTn id="21" dur="1000"/>
                                        <p:tgtEl>
                                          <p:spTgt spid="2283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8360"/>
                                        </p:tgtEl>
                                        <p:attrNameLst>
                                          <p:attrName>style.visibility</p:attrName>
                                        </p:attrNameLst>
                                      </p:cBhvr>
                                      <p:to>
                                        <p:strVal val="visible"/>
                                      </p:to>
                                    </p:set>
                                    <p:animEffect transition="in" filter="fade">
                                      <p:cBhvr>
                                        <p:cTn id="24" dur="1000"/>
                                        <p:tgtEl>
                                          <p:spTgt spid="2283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8361"/>
                                        </p:tgtEl>
                                        <p:attrNameLst>
                                          <p:attrName>style.visibility</p:attrName>
                                        </p:attrNameLst>
                                      </p:cBhvr>
                                      <p:to>
                                        <p:strVal val="visible"/>
                                      </p:to>
                                    </p:set>
                                    <p:animEffect transition="in" filter="fade">
                                      <p:cBhvr>
                                        <p:cTn id="27" dur="1000"/>
                                        <p:tgtEl>
                                          <p:spTgt spid="22836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iterate type="wd">
                                    <p:tmPct val="25000"/>
                                  </p:iterate>
                                  <p:childTnLst>
                                    <p:set>
                                      <p:cBhvr>
                                        <p:cTn id="31" dur="1" fill="hold">
                                          <p:stCondLst>
                                            <p:cond delay="0"/>
                                          </p:stCondLst>
                                        </p:cTn>
                                        <p:tgtEl>
                                          <p:spTgt spid="228355">
                                            <p:txEl>
                                              <p:pRg st="5" end="5"/>
                                            </p:txEl>
                                          </p:spTgt>
                                        </p:tgtEl>
                                        <p:attrNameLst>
                                          <p:attrName>style.visibility</p:attrName>
                                        </p:attrNameLst>
                                      </p:cBhvr>
                                      <p:to>
                                        <p:strVal val="visible"/>
                                      </p:to>
                                    </p:set>
                                    <p:animEffect transition="in" filter="dissolve">
                                      <p:cBhvr>
                                        <p:cTn id="32" dur="500"/>
                                        <p:tgtEl>
                                          <p:spTgt spid="228355">
                                            <p:txEl>
                                              <p:pRg st="5" end="5"/>
                                            </p:txEl>
                                          </p:spTgt>
                                        </p:tgtEl>
                                      </p:cBhvr>
                                    </p:animEffect>
                                  </p:childTnLst>
                                </p:cTn>
                              </p:par>
                            </p:childTnLst>
                          </p:cTn>
                        </p:par>
                        <p:par>
                          <p:cTn id="33" fill="hold">
                            <p:stCondLst>
                              <p:cond delay="1375"/>
                            </p:stCondLst>
                            <p:childTnLst>
                              <p:par>
                                <p:cTn id="34" presetID="9" presetClass="entr" presetSubtype="0" fill="hold" nodeType="afterEffect">
                                  <p:stCondLst>
                                    <p:cond delay="0"/>
                                  </p:stCondLst>
                                  <p:iterate type="wd">
                                    <p:tmPct val="25000"/>
                                  </p:iterate>
                                  <p:childTnLst>
                                    <p:set>
                                      <p:cBhvr>
                                        <p:cTn id="35" dur="1" fill="hold">
                                          <p:stCondLst>
                                            <p:cond delay="0"/>
                                          </p:stCondLst>
                                        </p:cTn>
                                        <p:tgtEl>
                                          <p:spTgt spid="228355">
                                            <p:txEl>
                                              <p:pRg st="6" end="6"/>
                                            </p:txEl>
                                          </p:spTgt>
                                        </p:tgtEl>
                                        <p:attrNameLst>
                                          <p:attrName>style.visibility</p:attrName>
                                        </p:attrNameLst>
                                      </p:cBhvr>
                                      <p:to>
                                        <p:strVal val="visible"/>
                                      </p:to>
                                    </p:set>
                                    <p:animEffect transition="in" filter="dissolve">
                                      <p:cBhvr>
                                        <p:cTn id="36" dur="500"/>
                                        <p:tgtEl>
                                          <p:spTgt spid="228355">
                                            <p:txEl>
                                              <p:pRg st="6" end="6"/>
                                            </p:txEl>
                                          </p:spTgt>
                                        </p:tgtEl>
                                      </p:cBhvr>
                                    </p:animEffect>
                                  </p:childTnLst>
                                </p:cTn>
                              </p:par>
                            </p:childTnLst>
                          </p:cTn>
                        </p:par>
                        <p:par>
                          <p:cTn id="37" fill="hold">
                            <p:stCondLst>
                              <p:cond delay="2625"/>
                            </p:stCondLst>
                            <p:childTnLst>
                              <p:par>
                                <p:cTn id="38" presetID="9" presetClass="entr" presetSubtype="0" fill="hold" nodeType="afterEffect">
                                  <p:stCondLst>
                                    <p:cond delay="0"/>
                                  </p:stCondLst>
                                  <p:iterate type="wd">
                                    <p:tmPct val="25000"/>
                                  </p:iterate>
                                  <p:childTnLst>
                                    <p:set>
                                      <p:cBhvr>
                                        <p:cTn id="39" dur="1" fill="hold">
                                          <p:stCondLst>
                                            <p:cond delay="0"/>
                                          </p:stCondLst>
                                        </p:cTn>
                                        <p:tgtEl>
                                          <p:spTgt spid="228355">
                                            <p:txEl>
                                              <p:pRg st="7" end="7"/>
                                            </p:txEl>
                                          </p:spTgt>
                                        </p:tgtEl>
                                        <p:attrNameLst>
                                          <p:attrName>style.visibility</p:attrName>
                                        </p:attrNameLst>
                                      </p:cBhvr>
                                      <p:to>
                                        <p:strVal val="visible"/>
                                      </p:to>
                                    </p:set>
                                    <p:animEffect transition="in" filter="dissolve">
                                      <p:cBhvr>
                                        <p:cTn id="40" dur="500"/>
                                        <p:tgtEl>
                                          <p:spTgt spid="228355">
                                            <p:txEl>
                                              <p:pRg st="7" end="7"/>
                                            </p:txEl>
                                          </p:spTgt>
                                        </p:tgtEl>
                                      </p:cBhvr>
                                    </p:animEffect>
                                  </p:childTnLst>
                                </p:cTn>
                              </p:par>
                            </p:childTnLst>
                          </p:cTn>
                        </p:par>
                        <p:par>
                          <p:cTn id="41" fill="hold">
                            <p:stCondLst>
                              <p:cond delay="3875"/>
                            </p:stCondLst>
                            <p:childTnLst>
                              <p:par>
                                <p:cTn id="42" presetID="9" presetClass="entr" presetSubtype="0" fill="hold" nodeType="afterEffect">
                                  <p:stCondLst>
                                    <p:cond delay="0"/>
                                  </p:stCondLst>
                                  <p:iterate type="wd">
                                    <p:tmPct val="25000"/>
                                  </p:iterate>
                                  <p:childTnLst>
                                    <p:set>
                                      <p:cBhvr>
                                        <p:cTn id="43" dur="1" fill="hold">
                                          <p:stCondLst>
                                            <p:cond delay="0"/>
                                          </p:stCondLst>
                                        </p:cTn>
                                        <p:tgtEl>
                                          <p:spTgt spid="228355">
                                            <p:txEl>
                                              <p:pRg st="8" end="8"/>
                                            </p:txEl>
                                          </p:spTgt>
                                        </p:tgtEl>
                                        <p:attrNameLst>
                                          <p:attrName>style.visibility</p:attrName>
                                        </p:attrNameLst>
                                      </p:cBhvr>
                                      <p:to>
                                        <p:strVal val="visible"/>
                                      </p:to>
                                    </p:set>
                                    <p:animEffect transition="in" filter="dissolve">
                                      <p:cBhvr>
                                        <p:cTn id="44" dur="500"/>
                                        <p:tgtEl>
                                          <p:spTgt spid="228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animBg="1"/>
      <p:bldP spid="228360" grpId="0"/>
      <p:bldP spid="2283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1</a:t>
            </a:r>
            <a:r>
              <a:rPr lang="zh-CN" altLang="en-US" smtClean="0">
                <a:solidFill>
                  <a:schemeClr val="folHlink"/>
                </a:solidFill>
              </a:rPr>
              <a:t>）</a:t>
            </a:r>
          </a:p>
        </p:txBody>
      </p:sp>
      <p:sp>
        <p:nvSpPr>
          <p:cNvPr id="292867" name="Rectangle 3"/>
          <p:cNvSpPr>
            <a:spLocks noGrp="1" noChangeArrowheads="1"/>
          </p:cNvSpPr>
          <p:nvPr>
            <p:ph type="body" idx="1"/>
          </p:nvPr>
        </p:nvSpPr>
        <p:spPr/>
        <p:txBody>
          <a:bodyPr/>
          <a:lstStyle/>
          <a:p>
            <a:pPr eaLnBrk="1" hangingPunct="1"/>
            <a:r>
              <a:rPr lang="zh-CN" altLang="en-US" smtClean="0"/>
              <a:t>部分谐振</a:t>
            </a:r>
          </a:p>
          <a:p>
            <a:pPr eaLnBrk="1" hangingPunct="1">
              <a:buFont typeface="Wingdings" pitchFamily="2" charset="2"/>
              <a:buNone/>
            </a:pPr>
            <a:r>
              <a:rPr lang="en-US" altLang="zh-CN" smtClean="0"/>
              <a:t>	</a:t>
            </a:r>
            <a:r>
              <a:rPr lang="zh-CN" altLang="en-US" smtClean="0"/>
              <a:t>分</a:t>
            </a:r>
            <a:r>
              <a:rPr lang="zh-CN" altLang="en-US" smtClean="0">
                <a:solidFill>
                  <a:srgbClr val="006600"/>
                </a:solidFill>
              </a:rPr>
              <a:t>初级部分谐振</a:t>
            </a:r>
            <a:r>
              <a:rPr lang="zh-CN" altLang="en-US" smtClean="0"/>
              <a:t>和</a:t>
            </a:r>
            <a:r>
              <a:rPr lang="zh-CN" altLang="en-US" smtClean="0">
                <a:solidFill>
                  <a:srgbClr val="006600"/>
                </a:solidFill>
              </a:rPr>
              <a:t>次级部分谐振</a:t>
            </a:r>
            <a:r>
              <a:rPr lang="zh-CN" altLang="en-US" smtClean="0"/>
              <a:t>。以初级部分谐振为例，条件为在次级回路参数和互感不变时，仅改变初级回路参数，使初级回路发生串联谐振，即初级回路总电抗为零。</a:t>
            </a:r>
          </a:p>
          <a:p>
            <a:pPr eaLnBrk="1" hangingPunct="1">
              <a:buFont typeface="Wingdings" pitchFamily="2" charset="2"/>
              <a:buNone/>
            </a:pPr>
            <a:endParaRPr lang="en-US" altLang="zh-CN" smtClean="0"/>
          </a:p>
          <a:p>
            <a:pPr eaLnBrk="1" hangingPunct="1">
              <a:buFont typeface="Wingdings" pitchFamily="2" charset="2"/>
              <a:buNone/>
            </a:pPr>
            <a:r>
              <a:rPr lang="en-US" altLang="zh-CN" smtClean="0"/>
              <a:t>	</a:t>
            </a:r>
            <a:endParaRPr lang="zh-CN" altLang="en-US" smtClean="0"/>
          </a:p>
        </p:txBody>
      </p:sp>
      <p:graphicFrame>
        <p:nvGraphicFramePr>
          <p:cNvPr id="292868" name="Object 4"/>
          <p:cNvGraphicFramePr>
            <a:graphicFrameLocks noChangeAspect="1"/>
          </p:cNvGraphicFramePr>
          <p:nvPr/>
        </p:nvGraphicFramePr>
        <p:xfrm>
          <a:off x="2051050" y="3213100"/>
          <a:ext cx="1673225" cy="450850"/>
        </p:xfrm>
        <a:graphic>
          <a:graphicData uri="http://schemas.openxmlformats.org/presentationml/2006/ole">
            <p:oleObj spid="_x0000_s43010" name="Equation" r:id="rId4" imgW="888614" imgH="241195" progId="Equation.DSMT4">
              <p:embed/>
            </p:oleObj>
          </a:graphicData>
        </a:graphic>
      </p:graphicFrame>
      <p:sp>
        <p:nvSpPr>
          <p:cNvPr id="43021" name="Rectangle 7"/>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2870" name="Object 6"/>
          <p:cNvGraphicFramePr>
            <a:graphicFrameLocks noChangeAspect="1"/>
          </p:cNvGraphicFramePr>
          <p:nvPr/>
        </p:nvGraphicFramePr>
        <p:xfrm>
          <a:off x="4643438" y="2997200"/>
          <a:ext cx="2449512" cy="865188"/>
        </p:xfrm>
        <a:graphic>
          <a:graphicData uri="http://schemas.openxmlformats.org/presentationml/2006/ole">
            <p:oleObj spid="_x0000_s43011" name="Equation" r:id="rId5" imgW="1295400" imgH="457200" progId="Equation.DSMT4">
              <p:embed/>
            </p:oleObj>
          </a:graphicData>
        </a:graphic>
      </p:graphicFrame>
      <p:graphicFrame>
        <p:nvGraphicFramePr>
          <p:cNvPr id="292872" name="Object 8"/>
          <p:cNvGraphicFramePr>
            <a:graphicFrameLocks noChangeAspect="1"/>
          </p:cNvGraphicFramePr>
          <p:nvPr/>
        </p:nvGraphicFramePr>
        <p:xfrm>
          <a:off x="2105025" y="4051300"/>
          <a:ext cx="2971800" cy="1177925"/>
        </p:xfrm>
        <a:graphic>
          <a:graphicData uri="http://schemas.openxmlformats.org/presentationml/2006/ole">
            <p:oleObj spid="_x0000_s43012" name="Equation" r:id="rId6" imgW="1612800" imgH="634680" progId="Equation.DSMT4">
              <p:embed/>
            </p:oleObj>
          </a:graphicData>
        </a:graphic>
      </p:graphicFrame>
      <p:sp>
        <p:nvSpPr>
          <p:cNvPr id="292873" name="Text Box 9"/>
          <p:cNvSpPr txBox="1">
            <a:spLocks noChangeArrowheads="1"/>
          </p:cNvSpPr>
          <p:nvPr/>
        </p:nvSpPr>
        <p:spPr bwMode="auto">
          <a:xfrm>
            <a:off x="3937000" y="3141663"/>
            <a:ext cx="490538" cy="457200"/>
          </a:xfrm>
          <a:prstGeom prst="rect">
            <a:avLst/>
          </a:prstGeom>
          <a:noFill/>
          <a:ln w="38100" algn="ctr">
            <a:noFill/>
            <a:miter lim="800000"/>
            <a:headEnd/>
            <a:tailEnd/>
          </a:ln>
        </p:spPr>
        <p:txBody>
          <a:bodyPr wrap="none">
            <a:spAutoFit/>
          </a:bodyPr>
          <a:lstStyle/>
          <a:p>
            <a:r>
              <a:rPr lang="zh-CN" altLang="en-US" sz="2400">
                <a:ea typeface="幼圆" pitchFamily="49" charset="-122"/>
              </a:rPr>
              <a:t>或</a:t>
            </a:r>
          </a:p>
        </p:txBody>
      </p:sp>
      <p:sp>
        <p:nvSpPr>
          <p:cNvPr id="292874" name="Text Box 10"/>
          <p:cNvSpPr txBox="1">
            <a:spLocks noChangeArrowheads="1"/>
          </p:cNvSpPr>
          <p:nvPr/>
        </p:nvSpPr>
        <p:spPr bwMode="auto">
          <a:xfrm>
            <a:off x="1042988" y="3644900"/>
            <a:ext cx="31686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则初级回路电流幅值</a:t>
            </a:r>
          </a:p>
        </p:txBody>
      </p:sp>
      <p:graphicFrame>
        <p:nvGraphicFramePr>
          <p:cNvPr id="292875" name="Object 11"/>
          <p:cNvGraphicFramePr>
            <a:graphicFrameLocks noChangeAspect="1"/>
          </p:cNvGraphicFramePr>
          <p:nvPr/>
        </p:nvGraphicFramePr>
        <p:xfrm>
          <a:off x="4211638" y="5229225"/>
          <a:ext cx="2397125" cy="482600"/>
        </p:xfrm>
        <a:graphic>
          <a:graphicData uri="http://schemas.openxmlformats.org/presentationml/2006/ole">
            <p:oleObj spid="_x0000_s43013" name="Equation" r:id="rId7" imgW="1218960" imgH="241200" progId="Equation.DSMT4">
              <p:embed/>
            </p:oleObj>
          </a:graphicData>
        </a:graphic>
      </p:graphicFrame>
      <p:sp>
        <p:nvSpPr>
          <p:cNvPr id="292876" name="Text Box 12"/>
          <p:cNvSpPr txBox="1">
            <a:spLocks noChangeArrowheads="1"/>
          </p:cNvSpPr>
          <p:nvPr/>
        </p:nvSpPr>
        <p:spPr bwMode="auto">
          <a:xfrm>
            <a:off x="1042988" y="5229225"/>
            <a:ext cx="6265862" cy="457200"/>
          </a:xfrm>
          <a:prstGeom prst="rect">
            <a:avLst/>
          </a:prstGeom>
          <a:noFill/>
          <a:ln w="38100" algn="ctr">
            <a:noFill/>
            <a:miter lim="800000"/>
            <a:headEnd/>
            <a:tailEnd/>
          </a:ln>
        </p:spPr>
        <p:txBody>
          <a:bodyPr>
            <a:spAutoFit/>
          </a:bodyPr>
          <a:lstStyle/>
          <a:p>
            <a:pPr algn="l"/>
            <a:r>
              <a:rPr lang="zh-CN" altLang="en-US" sz="2400">
                <a:ea typeface="幼圆" pitchFamily="49" charset="-122"/>
              </a:rPr>
              <a:t>根据次级回路电流方程                                 有</a:t>
            </a:r>
          </a:p>
        </p:txBody>
      </p:sp>
      <p:graphicFrame>
        <p:nvGraphicFramePr>
          <p:cNvPr id="292877" name="Object 13"/>
          <p:cNvGraphicFramePr>
            <a:graphicFrameLocks noChangeAspect="1"/>
          </p:cNvGraphicFramePr>
          <p:nvPr/>
        </p:nvGraphicFramePr>
        <p:xfrm>
          <a:off x="7019925" y="5084763"/>
          <a:ext cx="1998663" cy="889000"/>
        </p:xfrm>
        <a:graphic>
          <a:graphicData uri="http://schemas.openxmlformats.org/presentationml/2006/ole">
            <p:oleObj spid="_x0000_s43014" name="Equation" r:id="rId8" imgW="1015920" imgH="444240" progId="Equation.DSMT4">
              <p:embed/>
            </p:oleObj>
          </a:graphicData>
        </a:graphic>
      </p:graphicFrame>
      <p:sp>
        <p:nvSpPr>
          <p:cNvPr id="292878" name="Text Box 14"/>
          <p:cNvSpPr txBox="1">
            <a:spLocks noChangeArrowheads="1"/>
          </p:cNvSpPr>
          <p:nvPr/>
        </p:nvSpPr>
        <p:spPr bwMode="auto">
          <a:xfrm>
            <a:off x="1044575" y="5851525"/>
            <a:ext cx="8351838" cy="457200"/>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由于  和    均不变化，故  达到最大值时  也达到最大。</a:t>
            </a:r>
            <a:endParaRPr lang="en-US" altLang="zh-CN" sz="2400">
              <a:latin typeface="幼圆" pitchFamily="49" charset="-122"/>
              <a:ea typeface="幼圆" pitchFamily="49" charset="-122"/>
            </a:endParaRPr>
          </a:p>
        </p:txBody>
      </p:sp>
      <p:graphicFrame>
        <p:nvGraphicFramePr>
          <p:cNvPr id="292879" name="Object 15"/>
          <p:cNvGraphicFramePr>
            <a:graphicFrameLocks noChangeAspect="1"/>
          </p:cNvGraphicFramePr>
          <p:nvPr/>
        </p:nvGraphicFramePr>
        <p:xfrm>
          <a:off x="1692275" y="5924550"/>
          <a:ext cx="449263" cy="457200"/>
        </p:xfrm>
        <a:graphic>
          <a:graphicData uri="http://schemas.openxmlformats.org/presentationml/2006/ole">
            <p:oleObj spid="_x0000_s43015" name="Equation" r:id="rId9" imgW="228600" imgH="228600" progId="Equation.DSMT4">
              <p:embed/>
            </p:oleObj>
          </a:graphicData>
        </a:graphic>
      </p:graphicFrame>
      <p:graphicFrame>
        <p:nvGraphicFramePr>
          <p:cNvPr id="292880" name="Object 16"/>
          <p:cNvGraphicFramePr>
            <a:graphicFrameLocks noChangeAspect="1"/>
          </p:cNvGraphicFramePr>
          <p:nvPr/>
        </p:nvGraphicFramePr>
        <p:xfrm>
          <a:off x="2411413" y="5949950"/>
          <a:ext cx="598487" cy="355600"/>
        </p:xfrm>
        <a:graphic>
          <a:graphicData uri="http://schemas.openxmlformats.org/presentationml/2006/ole">
            <p:oleObj spid="_x0000_s43016" name="Equation" r:id="rId10" imgW="304560" imgH="177480" progId="Equation.DSMT4">
              <p:embed/>
            </p:oleObj>
          </a:graphicData>
        </a:graphic>
      </p:graphicFrame>
      <p:graphicFrame>
        <p:nvGraphicFramePr>
          <p:cNvPr id="292881" name="Object 17"/>
          <p:cNvGraphicFramePr>
            <a:graphicFrameLocks noChangeAspect="1"/>
          </p:cNvGraphicFramePr>
          <p:nvPr/>
        </p:nvGraphicFramePr>
        <p:xfrm>
          <a:off x="4787900" y="5957888"/>
          <a:ext cx="398463" cy="423862"/>
        </p:xfrm>
        <a:graphic>
          <a:graphicData uri="http://schemas.openxmlformats.org/presentationml/2006/ole">
            <p:oleObj spid="_x0000_s43017" name="Equation" r:id="rId11" imgW="215640" imgH="228600" progId="Equation.DSMT4">
              <p:embed/>
            </p:oleObj>
          </a:graphicData>
        </a:graphic>
      </p:graphicFrame>
      <p:graphicFrame>
        <p:nvGraphicFramePr>
          <p:cNvPr id="292882" name="Object 18"/>
          <p:cNvGraphicFramePr>
            <a:graphicFrameLocks noChangeAspect="1"/>
          </p:cNvGraphicFramePr>
          <p:nvPr/>
        </p:nvGraphicFramePr>
        <p:xfrm>
          <a:off x="6881813" y="5957888"/>
          <a:ext cx="422275" cy="423862"/>
        </p:xfrm>
        <a:graphic>
          <a:graphicData uri="http://schemas.openxmlformats.org/presentationml/2006/ole">
            <p:oleObj spid="_x0000_s43018" name="Equation" r:id="rId12" imgW="228600" imgH="228600" progId="Equation.DSMT4">
              <p:embed/>
            </p:oleObj>
          </a:graphicData>
        </a:graphic>
      </p:graphicFrame>
      <p:sp>
        <p:nvSpPr>
          <p:cNvPr id="292883" name="Text Box 19"/>
          <p:cNvSpPr txBox="1">
            <a:spLocks noChangeArrowheads="1"/>
          </p:cNvSpPr>
          <p:nvPr/>
        </p:nvSpPr>
        <p:spPr bwMode="auto">
          <a:xfrm>
            <a:off x="5435600" y="3933825"/>
            <a:ext cx="3168650" cy="1311275"/>
          </a:xfrm>
          <a:prstGeom prst="rect">
            <a:avLst/>
          </a:prstGeom>
          <a:noFill/>
          <a:ln w="38100" algn="ctr">
            <a:noFill/>
            <a:miter lim="800000"/>
            <a:headEnd/>
            <a:tailEnd/>
          </a:ln>
        </p:spPr>
        <p:txBody>
          <a:bodyPr>
            <a:spAutoFit/>
          </a:bodyPr>
          <a:lstStyle/>
          <a:p>
            <a:pPr algn="l"/>
            <a:r>
              <a:rPr lang="zh-CN" altLang="en-US">
                <a:solidFill>
                  <a:schemeClr val="hlink"/>
                </a:solidFill>
                <a:ea typeface="幼圆" pitchFamily="49" charset="-122"/>
              </a:rPr>
              <a:t>这里的最大值是在次级回路参数和互感不变的条件下得到的并非回路可能达到的最大值。</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2867">
                                            <p:txEl>
                                              <p:pRg st="1" end="1"/>
                                            </p:txEl>
                                          </p:spTgt>
                                        </p:tgtEl>
                                        <p:attrNameLst>
                                          <p:attrName>style.visibility</p:attrName>
                                        </p:attrNameLst>
                                      </p:cBhvr>
                                      <p:to>
                                        <p:strVal val="visible"/>
                                      </p:to>
                                    </p:set>
                                    <p:animEffect transition="in" filter="dissolve">
                                      <p:cBhvr>
                                        <p:cTn id="7" dur="500"/>
                                        <p:tgtEl>
                                          <p:spTgt spid="292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2868"/>
                                        </p:tgtEl>
                                        <p:attrNameLst>
                                          <p:attrName>style.visibility</p:attrName>
                                        </p:attrNameLst>
                                      </p:cBhvr>
                                      <p:to>
                                        <p:strVal val="visible"/>
                                      </p:to>
                                    </p:set>
                                    <p:animEffect transition="in" filter="dissolve">
                                      <p:cBhvr>
                                        <p:cTn id="12" dur="500"/>
                                        <p:tgtEl>
                                          <p:spTgt spid="2928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2873"/>
                                        </p:tgtEl>
                                        <p:attrNameLst>
                                          <p:attrName>style.visibility</p:attrName>
                                        </p:attrNameLst>
                                      </p:cBhvr>
                                      <p:to>
                                        <p:strVal val="visible"/>
                                      </p:to>
                                    </p:set>
                                    <p:animEffect transition="in" filter="dissolve">
                                      <p:cBhvr>
                                        <p:cTn id="17" dur="500"/>
                                        <p:tgtEl>
                                          <p:spTgt spid="292873"/>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92870"/>
                                        </p:tgtEl>
                                        <p:attrNameLst>
                                          <p:attrName>style.visibility</p:attrName>
                                        </p:attrNameLst>
                                      </p:cBhvr>
                                      <p:to>
                                        <p:strVal val="visible"/>
                                      </p:to>
                                    </p:set>
                                    <p:animEffect transition="in" filter="dissolve">
                                      <p:cBhvr>
                                        <p:cTn id="21" dur="500"/>
                                        <p:tgtEl>
                                          <p:spTgt spid="29287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iterate type="wd">
                                    <p:tmPct val="25000"/>
                                  </p:iterate>
                                  <p:childTnLst>
                                    <p:set>
                                      <p:cBhvr>
                                        <p:cTn id="25" dur="1" fill="hold">
                                          <p:stCondLst>
                                            <p:cond delay="0"/>
                                          </p:stCondLst>
                                        </p:cTn>
                                        <p:tgtEl>
                                          <p:spTgt spid="292874">
                                            <p:txEl>
                                              <p:pRg st="0" end="0"/>
                                            </p:txEl>
                                          </p:spTgt>
                                        </p:tgtEl>
                                        <p:attrNameLst>
                                          <p:attrName>style.visibility</p:attrName>
                                        </p:attrNameLst>
                                      </p:cBhvr>
                                      <p:to>
                                        <p:strVal val="visible"/>
                                      </p:to>
                                    </p:set>
                                    <p:animEffect transition="in" filter="dissolve">
                                      <p:cBhvr>
                                        <p:cTn id="26" dur="500"/>
                                        <p:tgtEl>
                                          <p:spTgt spid="292874">
                                            <p:txEl>
                                              <p:pRg st="0" end="0"/>
                                            </p:txEl>
                                          </p:spTgt>
                                        </p:tgtEl>
                                      </p:cBhvr>
                                    </p:animEffect>
                                  </p:childTnLst>
                                </p:cTn>
                              </p:par>
                            </p:childTnLst>
                          </p:cTn>
                        </p:par>
                        <p:par>
                          <p:cTn id="27" fill="hold">
                            <p:stCondLst>
                              <p:cond delay="1125"/>
                            </p:stCondLst>
                            <p:childTnLst>
                              <p:par>
                                <p:cTn id="28" presetID="9" presetClass="entr" presetSubtype="0" fill="hold" nodeType="afterEffect">
                                  <p:stCondLst>
                                    <p:cond delay="0"/>
                                  </p:stCondLst>
                                  <p:childTnLst>
                                    <p:set>
                                      <p:cBhvr>
                                        <p:cTn id="29" dur="1" fill="hold">
                                          <p:stCondLst>
                                            <p:cond delay="0"/>
                                          </p:stCondLst>
                                        </p:cTn>
                                        <p:tgtEl>
                                          <p:spTgt spid="292872"/>
                                        </p:tgtEl>
                                        <p:attrNameLst>
                                          <p:attrName>style.visibility</p:attrName>
                                        </p:attrNameLst>
                                      </p:cBhvr>
                                      <p:to>
                                        <p:strVal val="visible"/>
                                      </p:to>
                                    </p:set>
                                    <p:animEffect transition="in" filter="dissolve">
                                      <p:cBhvr>
                                        <p:cTn id="30" dur="500"/>
                                        <p:tgtEl>
                                          <p:spTgt spid="29287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iterate type="wd">
                                    <p:tmPct val="25000"/>
                                  </p:iterate>
                                  <p:childTnLst>
                                    <p:set>
                                      <p:cBhvr>
                                        <p:cTn id="34" dur="1" fill="hold">
                                          <p:stCondLst>
                                            <p:cond delay="0"/>
                                          </p:stCondLst>
                                        </p:cTn>
                                        <p:tgtEl>
                                          <p:spTgt spid="292876">
                                            <p:txEl>
                                              <p:pRg st="0" end="0"/>
                                            </p:txEl>
                                          </p:spTgt>
                                        </p:tgtEl>
                                        <p:attrNameLst>
                                          <p:attrName>style.visibility</p:attrName>
                                        </p:attrNameLst>
                                      </p:cBhvr>
                                      <p:to>
                                        <p:strVal val="visible"/>
                                      </p:to>
                                    </p:set>
                                    <p:animEffect transition="in" filter="dissolve">
                                      <p:cBhvr>
                                        <p:cTn id="35" dur="500"/>
                                        <p:tgtEl>
                                          <p:spTgt spid="292876">
                                            <p:txEl>
                                              <p:pRg st="0" end="0"/>
                                            </p:txEl>
                                          </p:spTgt>
                                        </p:tgtEl>
                                      </p:cBhvr>
                                    </p:animEffect>
                                  </p:childTnLst>
                                </p:cTn>
                              </p:par>
                            </p:childTnLst>
                          </p:cTn>
                        </p:par>
                        <p:par>
                          <p:cTn id="36" fill="hold">
                            <p:stCondLst>
                              <p:cond delay="1125"/>
                            </p:stCondLst>
                            <p:childTnLst>
                              <p:par>
                                <p:cTn id="37" presetID="9" presetClass="entr" presetSubtype="0" fill="hold" nodeType="afterEffect">
                                  <p:stCondLst>
                                    <p:cond delay="0"/>
                                  </p:stCondLst>
                                  <p:childTnLst>
                                    <p:set>
                                      <p:cBhvr>
                                        <p:cTn id="38" dur="1" fill="hold">
                                          <p:stCondLst>
                                            <p:cond delay="0"/>
                                          </p:stCondLst>
                                        </p:cTn>
                                        <p:tgtEl>
                                          <p:spTgt spid="292875"/>
                                        </p:tgtEl>
                                        <p:attrNameLst>
                                          <p:attrName>style.visibility</p:attrName>
                                        </p:attrNameLst>
                                      </p:cBhvr>
                                      <p:to>
                                        <p:strVal val="visible"/>
                                      </p:to>
                                    </p:set>
                                    <p:animEffect transition="in" filter="dissolve">
                                      <p:cBhvr>
                                        <p:cTn id="39" dur="500"/>
                                        <p:tgtEl>
                                          <p:spTgt spid="292875"/>
                                        </p:tgtEl>
                                      </p:cBhvr>
                                    </p:animEffect>
                                  </p:childTnLst>
                                </p:cTn>
                              </p:par>
                            </p:childTnLst>
                          </p:cTn>
                        </p:par>
                        <p:par>
                          <p:cTn id="40" fill="hold">
                            <p:stCondLst>
                              <p:cond delay="1625"/>
                            </p:stCondLst>
                            <p:childTnLst>
                              <p:par>
                                <p:cTn id="41" presetID="9" presetClass="entr" presetSubtype="0" fill="hold" nodeType="afterEffect">
                                  <p:stCondLst>
                                    <p:cond delay="0"/>
                                  </p:stCondLst>
                                  <p:childTnLst>
                                    <p:set>
                                      <p:cBhvr>
                                        <p:cTn id="42" dur="1" fill="hold">
                                          <p:stCondLst>
                                            <p:cond delay="0"/>
                                          </p:stCondLst>
                                        </p:cTn>
                                        <p:tgtEl>
                                          <p:spTgt spid="292877"/>
                                        </p:tgtEl>
                                        <p:attrNameLst>
                                          <p:attrName>style.visibility</p:attrName>
                                        </p:attrNameLst>
                                      </p:cBhvr>
                                      <p:to>
                                        <p:strVal val="visible"/>
                                      </p:to>
                                    </p:set>
                                    <p:animEffect transition="in" filter="dissolve">
                                      <p:cBhvr>
                                        <p:cTn id="43" dur="500"/>
                                        <p:tgtEl>
                                          <p:spTgt spid="29287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iterate type="wd">
                                    <p:tmPct val="25000"/>
                                  </p:iterate>
                                  <p:childTnLst>
                                    <p:set>
                                      <p:cBhvr>
                                        <p:cTn id="47" dur="1" fill="hold">
                                          <p:stCondLst>
                                            <p:cond delay="0"/>
                                          </p:stCondLst>
                                        </p:cTn>
                                        <p:tgtEl>
                                          <p:spTgt spid="292878">
                                            <p:txEl>
                                              <p:pRg st="0" end="0"/>
                                            </p:txEl>
                                          </p:spTgt>
                                        </p:tgtEl>
                                        <p:attrNameLst>
                                          <p:attrName>style.visibility</p:attrName>
                                        </p:attrNameLst>
                                      </p:cBhvr>
                                      <p:to>
                                        <p:strVal val="visible"/>
                                      </p:to>
                                    </p:set>
                                    <p:animEffect transition="in" filter="dissolve">
                                      <p:cBhvr>
                                        <p:cTn id="48" dur="500"/>
                                        <p:tgtEl>
                                          <p:spTgt spid="292878">
                                            <p:txEl>
                                              <p:pRg st="0" end="0"/>
                                            </p:txEl>
                                          </p:spTgt>
                                        </p:tgtEl>
                                      </p:cBhvr>
                                    </p:animEffect>
                                  </p:childTnLst>
                                </p:cTn>
                              </p:par>
                              <p:par>
                                <p:cTn id="49" presetID="9" presetClass="entr" presetSubtype="0" fill="hold" nodeType="withEffect">
                                  <p:stCondLst>
                                    <p:cond delay="500"/>
                                  </p:stCondLst>
                                  <p:childTnLst>
                                    <p:set>
                                      <p:cBhvr>
                                        <p:cTn id="50" dur="1" fill="hold">
                                          <p:stCondLst>
                                            <p:cond delay="0"/>
                                          </p:stCondLst>
                                        </p:cTn>
                                        <p:tgtEl>
                                          <p:spTgt spid="292879"/>
                                        </p:tgtEl>
                                        <p:attrNameLst>
                                          <p:attrName>style.visibility</p:attrName>
                                        </p:attrNameLst>
                                      </p:cBhvr>
                                      <p:to>
                                        <p:strVal val="visible"/>
                                      </p:to>
                                    </p:set>
                                    <p:animEffect transition="in" filter="dissolve">
                                      <p:cBhvr>
                                        <p:cTn id="51" dur="500"/>
                                        <p:tgtEl>
                                          <p:spTgt spid="292879"/>
                                        </p:tgtEl>
                                      </p:cBhvr>
                                    </p:animEffect>
                                  </p:childTnLst>
                                </p:cTn>
                              </p:par>
                              <p:par>
                                <p:cTn id="52" presetID="9" presetClass="entr" presetSubtype="0" fill="hold" nodeType="withEffect">
                                  <p:stCondLst>
                                    <p:cond delay="1000"/>
                                  </p:stCondLst>
                                  <p:childTnLst>
                                    <p:set>
                                      <p:cBhvr>
                                        <p:cTn id="53" dur="1" fill="hold">
                                          <p:stCondLst>
                                            <p:cond delay="0"/>
                                          </p:stCondLst>
                                        </p:cTn>
                                        <p:tgtEl>
                                          <p:spTgt spid="292880"/>
                                        </p:tgtEl>
                                        <p:attrNameLst>
                                          <p:attrName>style.visibility</p:attrName>
                                        </p:attrNameLst>
                                      </p:cBhvr>
                                      <p:to>
                                        <p:strVal val="visible"/>
                                      </p:to>
                                    </p:set>
                                    <p:animEffect transition="in" filter="dissolve">
                                      <p:cBhvr>
                                        <p:cTn id="54" dur="500"/>
                                        <p:tgtEl>
                                          <p:spTgt spid="292880"/>
                                        </p:tgtEl>
                                      </p:cBhvr>
                                    </p:animEffect>
                                  </p:childTnLst>
                                </p:cTn>
                              </p:par>
                              <p:par>
                                <p:cTn id="55" presetID="9" presetClass="entr" presetSubtype="0" fill="hold" nodeType="withEffect">
                                  <p:stCondLst>
                                    <p:cond delay="1500"/>
                                  </p:stCondLst>
                                  <p:childTnLst>
                                    <p:set>
                                      <p:cBhvr>
                                        <p:cTn id="56" dur="1" fill="hold">
                                          <p:stCondLst>
                                            <p:cond delay="0"/>
                                          </p:stCondLst>
                                        </p:cTn>
                                        <p:tgtEl>
                                          <p:spTgt spid="292881"/>
                                        </p:tgtEl>
                                        <p:attrNameLst>
                                          <p:attrName>style.visibility</p:attrName>
                                        </p:attrNameLst>
                                      </p:cBhvr>
                                      <p:to>
                                        <p:strVal val="visible"/>
                                      </p:to>
                                    </p:set>
                                    <p:animEffect transition="in" filter="dissolve">
                                      <p:cBhvr>
                                        <p:cTn id="57" dur="500"/>
                                        <p:tgtEl>
                                          <p:spTgt spid="292881"/>
                                        </p:tgtEl>
                                      </p:cBhvr>
                                    </p:animEffect>
                                  </p:childTnLst>
                                </p:cTn>
                              </p:par>
                              <p:par>
                                <p:cTn id="58" presetID="9" presetClass="entr" presetSubtype="0" fill="hold" nodeType="withEffect">
                                  <p:stCondLst>
                                    <p:cond delay="2000"/>
                                  </p:stCondLst>
                                  <p:childTnLst>
                                    <p:set>
                                      <p:cBhvr>
                                        <p:cTn id="59" dur="1" fill="hold">
                                          <p:stCondLst>
                                            <p:cond delay="0"/>
                                          </p:stCondLst>
                                        </p:cTn>
                                        <p:tgtEl>
                                          <p:spTgt spid="292882"/>
                                        </p:tgtEl>
                                        <p:attrNameLst>
                                          <p:attrName>style.visibility</p:attrName>
                                        </p:attrNameLst>
                                      </p:cBhvr>
                                      <p:to>
                                        <p:strVal val="visible"/>
                                      </p:to>
                                    </p:set>
                                    <p:animEffect transition="in" filter="dissolve">
                                      <p:cBhvr>
                                        <p:cTn id="60" dur="500"/>
                                        <p:tgtEl>
                                          <p:spTgt spid="29288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iterate type="wd">
                                    <p:tmPct val="25000"/>
                                  </p:iterate>
                                  <p:childTnLst>
                                    <p:set>
                                      <p:cBhvr>
                                        <p:cTn id="64" dur="1" fill="hold">
                                          <p:stCondLst>
                                            <p:cond delay="0"/>
                                          </p:stCondLst>
                                        </p:cTn>
                                        <p:tgtEl>
                                          <p:spTgt spid="292883"/>
                                        </p:tgtEl>
                                        <p:attrNameLst>
                                          <p:attrName>style.visibility</p:attrName>
                                        </p:attrNameLst>
                                      </p:cBhvr>
                                      <p:to>
                                        <p:strVal val="visible"/>
                                      </p:to>
                                    </p:set>
                                    <p:animEffect transition="in" filter="dissolve">
                                      <p:cBhvr>
                                        <p:cTn id="65" dur="500"/>
                                        <p:tgtEl>
                                          <p:spTgt spid="29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3" grpId="0"/>
      <p:bldP spid="2928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2</a:t>
            </a:r>
            <a:r>
              <a:rPr lang="zh-CN" altLang="en-US" smtClean="0">
                <a:solidFill>
                  <a:schemeClr val="folHlink"/>
                </a:solidFill>
              </a:rPr>
              <a:t>）</a:t>
            </a:r>
          </a:p>
        </p:txBody>
      </p:sp>
      <p:sp>
        <p:nvSpPr>
          <p:cNvPr id="293891" name="Rectangle 3"/>
          <p:cNvSpPr>
            <a:spLocks noGrp="1" noChangeArrowheads="1"/>
          </p:cNvSpPr>
          <p:nvPr>
            <p:ph type="body" idx="1"/>
          </p:nvPr>
        </p:nvSpPr>
        <p:spPr/>
        <p:txBody>
          <a:bodyPr/>
          <a:lstStyle/>
          <a:p>
            <a:pPr eaLnBrk="1" hangingPunct="1"/>
            <a:r>
              <a:rPr lang="zh-CN" altLang="en-US" smtClean="0"/>
              <a:t>复谐振</a:t>
            </a:r>
          </a:p>
          <a:p>
            <a:pPr eaLnBrk="1" hangingPunct="1">
              <a:buFont typeface="Wingdings" pitchFamily="2" charset="2"/>
              <a:buNone/>
            </a:pPr>
            <a:r>
              <a:rPr lang="zh-CN" altLang="en-US" smtClean="0"/>
              <a:t>	在部分谐振（下以初级部分谐振为例）的条件下，再改变互感量    ，使反射电阻     等于谐振回路自电阻</a:t>
            </a:r>
          </a:p>
          <a:p>
            <a:pPr eaLnBrk="1" hangingPunct="1">
              <a:buFont typeface="Wingdings" pitchFamily="2" charset="2"/>
              <a:buNone/>
            </a:pPr>
            <a:r>
              <a:rPr lang="zh-CN" altLang="en-US" smtClean="0"/>
              <a:t>	，使部分谐振回路既满足串联谐振条件又满足最大功率传输条件，也即达到共轭匹配。条件为 </a:t>
            </a:r>
          </a:p>
        </p:txBody>
      </p:sp>
      <p:sp>
        <p:nvSpPr>
          <p:cNvPr id="44044" name="Rectangle 5"/>
          <p:cNvSpPr>
            <a:spLocks noChangeArrowheads="1"/>
          </p:cNvSpPr>
          <p:nvPr/>
        </p:nvSpPr>
        <p:spPr bwMode="auto">
          <a:xfrm>
            <a:off x="0" y="33480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3892" name="Object 4"/>
          <p:cNvGraphicFramePr>
            <a:graphicFrameLocks noChangeAspect="1"/>
          </p:cNvGraphicFramePr>
          <p:nvPr/>
        </p:nvGraphicFramePr>
        <p:xfrm>
          <a:off x="2627313" y="2060575"/>
          <a:ext cx="431800" cy="349250"/>
        </p:xfrm>
        <a:graphic>
          <a:graphicData uri="http://schemas.openxmlformats.org/presentationml/2006/ole">
            <p:oleObj spid="_x0000_s44034" name="Equation" r:id="rId4" imgW="203024" imgH="164957" progId="Equation.DSMT4">
              <p:embed/>
            </p:oleObj>
          </a:graphicData>
        </a:graphic>
      </p:graphicFrame>
      <p:sp>
        <p:nvSpPr>
          <p:cNvPr id="44045" name="Rectangle 7"/>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3894" name="Object 6"/>
          <p:cNvGraphicFramePr>
            <a:graphicFrameLocks noChangeAspect="1"/>
          </p:cNvGraphicFramePr>
          <p:nvPr/>
        </p:nvGraphicFramePr>
        <p:xfrm>
          <a:off x="4787900" y="2060575"/>
          <a:ext cx="504825" cy="504825"/>
        </p:xfrm>
        <a:graphic>
          <a:graphicData uri="http://schemas.openxmlformats.org/presentationml/2006/ole">
            <p:oleObj spid="_x0000_s44035" name="Equation" r:id="rId5" imgW="241195" imgH="241195" progId="Equation.DSMT4">
              <p:embed/>
            </p:oleObj>
          </a:graphicData>
        </a:graphic>
      </p:graphicFrame>
      <p:graphicFrame>
        <p:nvGraphicFramePr>
          <p:cNvPr id="293896" name="Object 8"/>
          <p:cNvGraphicFramePr>
            <a:graphicFrameLocks noChangeAspect="1"/>
          </p:cNvGraphicFramePr>
          <p:nvPr/>
        </p:nvGraphicFramePr>
        <p:xfrm>
          <a:off x="7956550" y="2060575"/>
          <a:ext cx="431800" cy="414338"/>
        </p:xfrm>
        <a:graphic>
          <a:graphicData uri="http://schemas.openxmlformats.org/presentationml/2006/ole">
            <p:oleObj spid="_x0000_s44036" name="Equation" r:id="rId6" imgW="228501" imgH="215806" progId="Equation.DSMT4">
              <p:embed/>
            </p:oleObj>
          </a:graphicData>
        </a:graphic>
      </p:graphicFrame>
      <p:sp>
        <p:nvSpPr>
          <p:cNvPr id="44046" name="Rectangle 11"/>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3898" name="Object 10"/>
          <p:cNvGraphicFramePr>
            <a:graphicFrameLocks noChangeAspect="1"/>
          </p:cNvGraphicFramePr>
          <p:nvPr/>
        </p:nvGraphicFramePr>
        <p:xfrm>
          <a:off x="2038350" y="3213100"/>
          <a:ext cx="2317750" cy="817563"/>
        </p:xfrm>
        <a:graphic>
          <a:graphicData uri="http://schemas.openxmlformats.org/presentationml/2006/ole">
            <p:oleObj spid="_x0000_s44037" name="Equation" r:id="rId7" imgW="1295400" imgH="457200" progId="Equation.DSMT4">
              <p:embed/>
            </p:oleObj>
          </a:graphicData>
        </a:graphic>
      </p:graphicFrame>
      <p:sp>
        <p:nvSpPr>
          <p:cNvPr id="44047" name="Rectangle 13"/>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3900" name="Object 12"/>
          <p:cNvGraphicFramePr>
            <a:graphicFrameLocks noChangeAspect="1"/>
          </p:cNvGraphicFramePr>
          <p:nvPr/>
        </p:nvGraphicFramePr>
        <p:xfrm>
          <a:off x="2130425" y="4005263"/>
          <a:ext cx="2720975" cy="817562"/>
        </p:xfrm>
        <a:graphic>
          <a:graphicData uri="http://schemas.openxmlformats.org/presentationml/2006/ole">
            <p:oleObj spid="_x0000_s44038" name="Equation" r:id="rId8" imgW="1523880" imgH="457200" progId="Equation.DSMT4">
              <p:embed/>
            </p:oleObj>
          </a:graphicData>
        </a:graphic>
      </p:graphicFrame>
      <p:sp>
        <p:nvSpPr>
          <p:cNvPr id="293902" name="AutoShape 14"/>
          <p:cNvSpPr>
            <a:spLocks/>
          </p:cNvSpPr>
          <p:nvPr/>
        </p:nvSpPr>
        <p:spPr bwMode="auto">
          <a:xfrm>
            <a:off x="1906588" y="3573463"/>
            <a:ext cx="144462" cy="863600"/>
          </a:xfrm>
          <a:prstGeom prst="leftBrace">
            <a:avLst>
              <a:gd name="adj1" fmla="val 49817"/>
              <a:gd name="adj2" fmla="val 50000"/>
            </a:avLst>
          </a:prstGeom>
          <a:noFill/>
          <a:ln w="38100">
            <a:solidFill>
              <a:schemeClr val="bg1"/>
            </a:solidFill>
            <a:round/>
            <a:headEnd/>
            <a:tailEnd/>
          </a:ln>
        </p:spPr>
        <p:txBody>
          <a:bodyPr wrap="none" anchor="ctr"/>
          <a:lstStyle/>
          <a:p>
            <a:endParaRPr lang="zh-CN" altLang="en-US"/>
          </a:p>
        </p:txBody>
      </p:sp>
      <p:graphicFrame>
        <p:nvGraphicFramePr>
          <p:cNvPr id="293903" name="Object 15"/>
          <p:cNvGraphicFramePr>
            <a:graphicFrameLocks noChangeAspect="1"/>
          </p:cNvGraphicFramePr>
          <p:nvPr/>
        </p:nvGraphicFramePr>
        <p:xfrm>
          <a:off x="2051050" y="5127625"/>
          <a:ext cx="5970588" cy="1397000"/>
        </p:xfrm>
        <a:graphic>
          <a:graphicData uri="http://schemas.openxmlformats.org/presentationml/2006/ole">
            <p:oleObj spid="_x0000_s44039" name="Equation" r:id="rId9" imgW="3035160" imgH="698400" progId="Equation.DSMT4">
              <p:embed/>
            </p:oleObj>
          </a:graphicData>
        </a:graphic>
      </p:graphicFrame>
      <p:sp>
        <p:nvSpPr>
          <p:cNvPr id="293904" name="Text Box 16"/>
          <p:cNvSpPr txBox="1">
            <a:spLocks noChangeArrowheads="1"/>
          </p:cNvSpPr>
          <p:nvPr/>
        </p:nvSpPr>
        <p:spPr bwMode="auto">
          <a:xfrm>
            <a:off x="1042988" y="4772025"/>
            <a:ext cx="6913562" cy="457200"/>
          </a:xfrm>
          <a:prstGeom prst="rect">
            <a:avLst/>
          </a:prstGeom>
          <a:noFill/>
          <a:ln w="38100" algn="ctr">
            <a:noFill/>
            <a:miter lim="800000"/>
            <a:headEnd/>
            <a:tailEnd/>
          </a:ln>
        </p:spPr>
        <p:txBody>
          <a:bodyPr>
            <a:spAutoFit/>
          </a:bodyPr>
          <a:lstStyle/>
          <a:p>
            <a:pPr algn="l"/>
            <a:r>
              <a:rPr lang="zh-CN" altLang="en-US" sz="2400">
                <a:ea typeface="幼圆" pitchFamily="49" charset="-122"/>
              </a:rPr>
              <a:t>这样可使次级回路电流     达到可能达到的最大值</a:t>
            </a:r>
          </a:p>
        </p:txBody>
      </p:sp>
      <p:graphicFrame>
        <p:nvGraphicFramePr>
          <p:cNvPr id="293905" name="Object 17"/>
          <p:cNvGraphicFramePr>
            <a:graphicFrameLocks noChangeAspect="1"/>
          </p:cNvGraphicFramePr>
          <p:nvPr/>
        </p:nvGraphicFramePr>
        <p:xfrm>
          <a:off x="7667625" y="4818063"/>
          <a:ext cx="974725" cy="482600"/>
        </p:xfrm>
        <a:graphic>
          <a:graphicData uri="http://schemas.openxmlformats.org/presentationml/2006/ole">
            <p:oleObj spid="_x0000_s44040" name="Equation" r:id="rId10" imgW="495000" imgH="241200" progId="Equation.DSMT4">
              <p:embed/>
            </p:oleObj>
          </a:graphicData>
        </a:graphic>
      </p:graphicFrame>
      <p:graphicFrame>
        <p:nvGraphicFramePr>
          <p:cNvPr id="293906" name="Object 18"/>
          <p:cNvGraphicFramePr>
            <a:graphicFrameLocks noChangeAspect="1"/>
          </p:cNvGraphicFramePr>
          <p:nvPr/>
        </p:nvGraphicFramePr>
        <p:xfrm>
          <a:off x="4140200" y="4797425"/>
          <a:ext cx="449263" cy="457200"/>
        </p:xfrm>
        <a:graphic>
          <a:graphicData uri="http://schemas.openxmlformats.org/presentationml/2006/ole">
            <p:oleObj spid="_x0000_s44041" name="Equation" r:id="rId11" imgW="228600" imgH="2286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dissolve">
                                      <p:cBhvr>
                                        <p:cTn id="7" dur="500"/>
                                        <p:tgtEl>
                                          <p:spTgt spid="293891">
                                            <p:txEl>
                                              <p:pRg st="1" end="1"/>
                                            </p:txEl>
                                          </p:spTgt>
                                        </p:tgtEl>
                                      </p:cBhvr>
                                    </p:animEffect>
                                  </p:childTnLst>
                                </p:cTn>
                              </p:par>
                              <p:par>
                                <p:cTn id="8" presetID="9" presetClass="entr" presetSubtype="0" fill="hold" nodeType="withEffect">
                                  <p:stCondLst>
                                    <p:cond delay="2500"/>
                                  </p:stCondLst>
                                  <p:childTnLst>
                                    <p:set>
                                      <p:cBhvr>
                                        <p:cTn id="9" dur="1" fill="hold">
                                          <p:stCondLst>
                                            <p:cond delay="0"/>
                                          </p:stCondLst>
                                        </p:cTn>
                                        <p:tgtEl>
                                          <p:spTgt spid="293892"/>
                                        </p:tgtEl>
                                        <p:attrNameLst>
                                          <p:attrName>style.visibility</p:attrName>
                                        </p:attrNameLst>
                                      </p:cBhvr>
                                      <p:to>
                                        <p:strVal val="visible"/>
                                      </p:to>
                                    </p:set>
                                    <p:animEffect transition="in" filter="dissolve">
                                      <p:cBhvr>
                                        <p:cTn id="10" dur="500"/>
                                        <p:tgtEl>
                                          <p:spTgt spid="293892"/>
                                        </p:tgtEl>
                                      </p:cBhvr>
                                    </p:animEffect>
                                  </p:childTnLst>
                                </p:cTn>
                              </p:par>
                              <p:par>
                                <p:cTn id="11" presetID="9" presetClass="entr" presetSubtype="0" fill="hold" nodeType="withEffect">
                                  <p:stCondLst>
                                    <p:cond delay="3000"/>
                                  </p:stCondLst>
                                  <p:childTnLst>
                                    <p:set>
                                      <p:cBhvr>
                                        <p:cTn id="12" dur="1" fill="hold">
                                          <p:stCondLst>
                                            <p:cond delay="0"/>
                                          </p:stCondLst>
                                        </p:cTn>
                                        <p:tgtEl>
                                          <p:spTgt spid="293894"/>
                                        </p:tgtEl>
                                        <p:attrNameLst>
                                          <p:attrName>style.visibility</p:attrName>
                                        </p:attrNameLst>
                                      </p:cBhvr>
                                      <p:to>
                                        <p:strVal val="visible"/>
                                      </p:to>
                                    </p:set>
                                    <p:animEffect transition="in" filter="dissolve">
                                      <p:cBhvr>
                                        <p:cTn id="13" dur="500"/>
                                        <p:tgtEl>
                                          <p:spTgt spid="293894"/>
                                        </p:tgtEl>
                                      </p:cBhvr>
                                    </p:animEffect>
                                  </p:childTnLst>
                                </p:cTn>
                              </p:par>
                              <p:par>
                                <p:cTn id="14" presetID="9" presetClass="entr" presetSubtype="0" fill="hold" nodeType="withEffect">
                                  <p:stCondLst>
                                    <p:cond delay="4000"/>
                                  </p:stCondLst>
                                  <p:childTnLst>
                                    <p:set>
                                      <p:cBhvr>
                                        <p:cTn id="15" dur="1" fill="hold">
                                          <p:stCondLst>
                                            <p:cond delay="0"/>
                                          </p:stCondLst>
                                        </p:cTn>
                                        <p:tgtEl>
                                          <p:spTgt spid="293896"/>
                                        </p:tgtEl>
                                        <p:attrNameLst>
                                          <p:attrName>style.visibility</p:attrName>
                                        </p:attrNameLst>
                                      </p:cBhvr>
                                      <p:to>
                                        <p:strVal val="visible"/>
                                      </p:to>
                                    </p:set>
                                    <p:animEffect transition="in" filter="dissolve">
                                      <p:cBhvr>
                                        <p:cTn id="16" dur="500"/>
                                        <p:tgtEl>
                                          <p:spTgt spid="293896"/>
                                        </p:tgtEl>
                                      </p:cBhvr>
                                    </p:animEffect>
                                  </p:childTnLst>
                                </p:cTn>
                              </p:par>
                            </p:childTnLst>
                          </p:cTn>
                        </p:par>
                        <p:par>
                          <p:cTn id="17" fill="hold">
                            <p:stCondLst>
                              <p:cond delay="4500"/>
                            </p:stCondLst>
                            <p:childTnLst>
                              <p:par>
                                <p:cTn id="18" presetID="9" presetClass="entr" presetSubtype="0" fill="hold" nodeType="afterEffect">
                                  <p:stCondLst>
                                    <p:cond delay="0"/>
                                  </p:stCondLst>
                                  <p:iterate type="wd">
                                    <p:tmPct val="25000"/>
                                  </p:iterate>
                                  <p:childTnLst>
                                    <p:set>
                                      <p:cBhvr>
                                        <p:cTn id="19" dur="1" fill="hold">
                                          <p:stCondLst>
                                            <p:cond delay="0"/>
                                          </p:stCondLst>
                                        </p:cTn>
                                        <p:tgtEl>
                                          <p:spTgt spid="293891">
                                            <p:txEl>
                                              <p:pRg st="2" end="2"/>
                                            </p:txEl>
                                          </p:spTgt>
                                        </p:tgtEl>
                                        <p:attrNameLst>
                                          <p:attrName>style.visibility</p:attrName>
                                        </p:attrNameLst>
                                      </p:cBhvr>
                                      <p:to>
                                        <p:strVal val="visible"/>
                                      </p:to>
                                    </p:set>
                                    <p:animEffect transition="in" filter="dissolve">
                                      <p:cBhvr>
                                        <p:cTn id="20" dur="500"/>
                                        <p:tgtEl>
                                          <p:spTgt spid="29389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93902"/>
                                        </p:tgtEl>
                                        <p:attrNameLst>
                                          <p:attrName>style.visibility</p:attrName>
                                        </p:attrNameLst>
                                      </p:cBhvr>
                                      <p:to>
                                        <p:strVal val="visible"/>
                                      </p:to>
                                    </p:set>
                                    <p:animEffect transition="in" filter="dissolve">
                                      <p:cBhvr>
                                        <p:cTn id="25" dur="500"/>
                                        <p:tgtEl>
                                          <p:spTgt spid="293902"/>
                                        </p:tgtEl>
                                      </p:cBhvr>
                                    </p:animEffect>
                                  </p:childTnLst>
                                </p:cTn>
                              </p:par>
                              <p:par>
                                <p:cTn id="26" presetID="9" presetClass="entr" presetSubtype="0" fill="hold" nodeType="withEffect">
                                  <p:stCondLst>
                                    <p:cond delay="0"/>
                                  </p:stCondLst>
                                  <p:childTnLst>
                                    <p:set>
                                      <p:cBhvr>
                                        <p:cTn id="27" dur="1" fill="hold">
                                          <p:stCondLst>
                                            <p:cond delay="0"/>
                                          </p:stCondLst>
                                        </p:cTn>
                                        <p:tgtEl>
                                          <p:spTgt spid="293898"/>
                                        </p:tgtEl>
                                        <p:attrNameLst>
                                          <p:attrName>style.visibility</p:attrName>
                                        </p:attrNameLst>
                                      </p:cBhvr>
                                      <p:to>
                                        <p:strVal val="visible"/>
                                      </p:to>
                                    </p:set>
                                    <p:animEffect transition="in" filter="dissolve">
                                      <p:cBhvr>
                                        <p:cTn id="28" dur="500"/>
                                        <p:tgtEl>
                                          <p:spTgt spid="293898"/>
                                        </p:tgtEl>
                                      </p:cBhvr>
                                    </p:animEffect>
                                  </p:childTnLst>
                                </p:cTn>
                              </p:par>
                              <p:par>
                                <p:cTn id="29" presetID="9" presetClass="entr" presetSubtype="0" fill="hold" nodeType="withEffect">
                                  <p:stCondLst>
                                    <p:cond delay="0"/>
                                  </p:stCondLst>
                                  <p:childTnLst>
                                    <p:set>
                                      <p:cBhvr>
                                        <p:cTn id="30" dur="1" fill="hold">
                                          <p:stCondLst>
                                            <p:cond delay="0"/>
                                          </p:stCondLst>
                                        </p:cTn>
                                        <p:tgtEl>
                                          <p:spTgt spid="293900"/>
                                        </p:tgtEl>
                                        <p:attrNameLst>
                                          <p:attrName>style.visibility</p:attrName>
                                        </p:attrNameLst>
                                      </p:cBhvr>
                                      <p:to>
                                        <p:strVal val="visible"/>
                                      </p:to>
                                    </p:set>
                                    <p:animEffect transition="in" filter="dissolve">
                                      <p:cBhvr>
                                        <p:cTn id="31" dur="500"/>
                                        <p:tgtEl>
                                          <p:spTgt spid="29390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iterate type="wd">
                                    <p:tmPct val="25000"/>
                                  </p:iterate>
                                  <p:childTnLst>
                                    <p:set>
                                      <p:cBhvr>
                                        <p:cTn id="35" dur="1" fill="hold">
                                          <p:stCondLst>
                                            <p:cond delay="0"/>
                                          </p:stCondLst>
                                        </p:cTn>
                                        <p:tgtEl>
                                          <p:spTgt spid="293904">
                                            <p:txEl>
                                              <p:pRg st="0" end="0"/>
                                            </p:txEl>
                                          </p:spTgt>
                                        </p:tgtEl>
                                        <p:attrNameLst>
                                          <p:attrName>style.visibility</p:attrName>
                                        </p:attrNameLst>
                                      </p:cBhvr>
                                      <p:to>
                                        <p:strVal val="visible"/>
                                      </p:to>
                                    </p:set>
                                    <p:animEffect transition="in" filter="dissolve">
                                      <p:cBhvr>
                                        <p:cTn id="36" dur="500"/>
                                        <p:tgtEl>
                                          <p:spTgt spid="293904">
                                            <p:txEl>
                                              <p:pRg st="0" end="0"/>
                                            </p:txEl>
                                          </p:spTgt>
                                        </p:tgtEl>
                                      </p:cBhvr>
                                    </p:animEffect>
                                  </p:childTnLst>
                                </p:cTn>
                              </p:par>
                              <p:par>
                                <p:cTn id="37" presetID="9" presetClass="entr" presetSubtype="0" fill="hold" nodeType="withEffect">
                                  <p:stCondLst>
                                    <p:cond delay="1000"/>
                                  </p:stCondLst>
                                  <p:childTnLst>
                                    <p:set>
                                      <p:cBhvr>
                                        <p:cTn id="38" dur="1" fill="hold">
                                          <p:stCondLst>
                                            <p:cond delay="0"/>
                                          </p:stCondLst>
                                        </p:cTn>
                                        <p:tgtEl>
                                          <p:spTgt spid="293906"/>
                                        </p:tgtEl>
                                        <p:attrNameLst>
                                          <p:attrName>style.visibility</p:attrName>
                                        </p:attrNameLst>
                                      </p:cBhvr>
                                      <p:to>
                                        <p:strVal val="visible"/>
                                      </p:to>
                                    </p:set>
                                    <p:animEffect transition="in" filter="dissolve">
                                      <p:cBhvr>
                                        <p:cTn id="39" dur="500"/>
                                        <p:tgtEl>
                                          <p:spTgt spid="293906"/>
                                        </p:tgtEl>
                                      </p:cBhvr>
                                    </p:animEffect>
                                  </p:childTnLst>
                                </p:cTn>
                              </p:par>
                              <p:par>
                                <p:cTn id="40" presetID="9" presetClass="entr" presetSubtype="0" fill="hold" nodeType="withEffect">
                                  <p:stCondLst>
                                    <p:cond delay="1500"/>
                                  </p:stCondLst>
                                  <p:childTnLst>
                                    <p:set>
                                      <p:cBhvr>
                                        <p:cTn id="41" dur="1" fill="hold">
                                          <p:stCondLst>
                                            <p:cond delay="0"/>
                                          </p:stCondLst>
                                        </p:cTn>
                                        <p:tgtEl>
                                          <p:spTgt spid="293905"/>
                                        </p:tgtEl>
                                        <p:attrNameLst>
                                          <p:attrName>style.visibility</p:attrName>
                                        </p:attrNameLst>
                                      </p:cBhvr>
                                      <p:to>
                                        <p:strVal val="visible"/>
                                      </p:to>
                                    </p:set>
                                    <p:animEffect transition="in" filter="dissolve">
                                      <p:cBhvr>
                                        <p:cTn id="42" dur="500"/>
                                        <p:tgtEl>
                                          <p:spTgt spid="29390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93903"/>
                                        </p:tgtEl>
                                        <p:attrNameLst>
                                          <p:attrName>style.visibility</p:attrName>
                                        </p:attrNameLst>
                                      </p:cBhvr>
                                      <p:to>
                                        <p:strVal val="visible"/>
                                      </p:to>
                                    </p:set>
                                    <p:animEffect transition="in" filter="dissolve">
                                      <p:cBhvr>
                                        <p:cTn id="47" dur="500"/>
                                        <p:tgtEl>
                                          <p:spTgt spid="293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0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3</a:t>
            </a:r>
            <a:r>
              <a:rPr lang="zh-CN" altLang="en-US" smtClean="0">
                <a:solidFill>
                  <a:schemeClr val="folHlink"/>
                </a:solidFill>
              </a:rPr>
              <a:t>）</a:t>
            </a:r>
          </a:p>
        </p:txBody>
      </p:sp>
      <p:sp>
        <p:nvSpPr>
          <p:cNvPr id="45063" name="Rectangle 3"/>
          <p:cNvSpPr>
            <a:spLocks noGrp="1" noChangeArrowheads="1"/>
          </p:cNvSpPr>
          <p:nvPr>
            <p:ph type="body" idx="1"/>
          </p:nvPr>
        </p:nvSpPr>
        <p:spPr/>
        <p:txBody>
          <a:bodyPr/>
          <a:lstStyle/>
          <a:p>
            <a:pPr eaLnBrk="1" hangingPunct="1">
              <a:buFont typeface="Wingdings" pitchFamily="2" charset="2"/>
              <a:buNone/>
            </a:pPr>
            <a:r>
              <a:rPr lang="zh-CN" altLang="en-US" smtClean="0"/>
              <a:t>	可推出</a:t>
            </a:r>
          </a:p>
        </p:txBody>
      </p:sp>
      <p:graphicFrame>
        <p:nvGraphicFramePr>
          <p:cNvPr id="45058" name="Object 4"/>
          <p:cNvGraphicFramePr>
            <a:graphicFrameLocks noChangeAspect="1"/>
          </p:cNvGraphicFramePr>
          <p:nvPr/>
        </p:nvGraphicFramePr>
        <p:xfrm>
          <a:off x="1403350" y="1531938"/>
          <a:ext cx="6323013" cy="1320800"/>
        </p:xfrm>
        <a:graphic>
          <a:graphicData uri="http://schemas.openxmlformats.org/presentationml/2006/ole">
            <p:oleObj spid="_x0000_s45058" name="Equation" r:id="rId4" imgW="3213000" imgH="660240" progId="Equation.DSMT4">
              <p:embed/>
            </p:oleObj>
          </a:graphicData>
        </a:graphic>
      </p:graphicFrame>
      <p:graphicFrame>
        <p:nvGraphicFramePr>
          <p:cNvPr id="294917" name="Object 5"/>
          <p:cNvGraphicFramePr>
            <a:graphicFrameLocks noChangeAspect="1"/>
          </p:cNvGraphicFramePr>
          <p:nvPr/>
        </p:nvGraphicFramePr>
        <p:xfrm>
          <a:off x="1573213" y="3284538"/>
          <a:ext cx="3400425" cy="885825"/>
        </p:xfrm>
        <a:graphic>
          <a:graphicData uri="http://schemas.openxmlformats.org/presentationml/2006/ole">
            <p:oleObj spid="_x0000_s45059" name="Equation" r:id="rId5" imgW="1904760" imgH="495000" progId="Equation.DSMT4">
              <p:embed/>
            </p:oleObj>
          </a:graphicData>
        </a:graphic>
      </p:graphicFrame>
      <p:sp>
        <p:nvSpPr>
          <p:cNvPr id="294918" name="Text Box 6"/>
          <p:cNvSpPr txBox="1">
            <a:spLocks noChangeArrowheads="1"/>
          </p:cNvSpPr>
          <p:nvPr/>
        </p:nvSpPr>
        <p:spPr bwMode="auto">
          <a:xfrm>
            <a:off x="1042988" y="2852738"/>
            <a:ext cx="6913562" cy="457200"/>
          </a:xfrm>
          <a:prstGeom prst="rect">
            <a:avLst/>
          </a:prstGeom>
          <a:noFill/>
          <a:ln w="38100" algn="ctr">
            <a:noFill/>
            <a:miter lim="800000"/>
            <a:headEnd/>
            <a:tailEnd/>
          </a:ln>
        </p:spPr>
        <p:txBody>
          <a:bodyPr>
            <a:spAutoFit/>
          </a:bodyPr>
          <a:lstStyle/>
          <a:p>
            <a:pPr algn="l"/>
            <a:r>
              <a:rPr lang="zh-CN" altLang="en-US" sz="2400">
                <a:ea typeface="幼圆" pitchFamily="49" charset="-122"/>
              </a:rPr>
              <a:t>满足上述复谐振条件的耦合电抗以      表示</a:t>
            </a:r>
          </a:p>
        </p:txBody>
      </p:sp>
      <p:graphicFrame>
        <p:nvGraphicFramePr>
          <p:cNvPr id="294919" name="Object 7"/>
          <p:cNvGraphicFramePr>
            <a:graphicFrameLocks noChangeAspect="1"/>
          </p:cNvGraphicFramePr>
          <p:nvPr/>
        </p:nvGraphicFramePr>
        <p:xfrm>
          <a:off x="5705475" y="2924175"/>
          <a:ext cx="522288" cy="409575"/>
        </p:xfrm>
        <a:graphic>
          <a:graphicData uri="http://schemas.openxmlformats.org/presentationml/2006/ole">
            <p:oleObj spid="_x0000_s45060" name="Equation" r:id="rId6" imgW="291960" imgH="228600" progId="Equation.DSMT4">
              <p:embed/>
            </p:oleObj>
          </a:graphicData>
        </a:graphic>
      </p:graphicFrame>
      <p:graphicFrame>
        <p:nvGraphicFramePr>
          <p:cNvPr id="294920" name="Object 8"/>
          <p:cNvGraphicFramePr>
            <a:graphicFrameLocks noChangeAspect="1"/>
          </p:cNvGraphicFramePr>
          <p:nvPr/>
        </p:nvGraphicFramePr>
        <p:xfrm>
          <a:off x="5795963" y="3332163"/>
          <a:ext cx="2720975" cy="817562"/>
        </p:xfrm>
        <a:graphic>
          <a:graphicData uri="http://schemas.openxmlformats.org/presentationml/2006/ole">
            <p:oleObj spid="_x0000_s45061" name="Equation" r:id="rId7" imgW="1523880" imgH="457200" progId="Equation.DSMT4">
              <p:embed/>
            </p:oleObj>
          </a:graphicData>
        </a:graphic>
      </p:graphicFrame>
      <p:sp>
        <p:nvSpPr>
          <p:cNvPr id="294921" name="AutoShape 9"/>
          <p:cNvSpPr>
            <a:spLocks noChangeArrowheads="1"/>
          </p:cNvSpPr>
          <p:nvPr/>
        </p:nvSpPr>
        <p:spPr bwMode="auto">
          <a:xfrm>
            <a:off x="5148263" y="3500438"/>
            <a:ext cx="431800" cy="433387"/>
          </a:xfrm>
          <a:prstGeom prst="leftArrow">
            <a:avLst>
              <a:gd name="adj1" fmla="val 50000"/>
              <a:gd name="adj2" fmla="val 25000"/>
            </a:avLst>
          </a:prstGeom>
          <a:noFill/>
          <a:ln w="38100" algn="ctr">
            <a:solidFill>
              <a:schemeClr val="bg1"/>
            </a:solidFill>
            <a:miter lim="800000"/>
            <a:headEnd/>
            <a:tailEnd/>
          </a:ln>
        </p:spPr>
        <p:txBody>
          <a:bodyPr wrap="none" anchor="ctr"/>
          <a:lstStyle/>
          <a:p>
            <a:endParaRPr lang="zh-CN" altLang="en-US"/>
          </a:p>
        </p:txBody>
      </p:sp>
      <p:sp>
        <p:nvSpPr>
          <p:cNvPr id="294922" name="Text Box 10"/>
          <p:cNvSpPr txBox="1">
            <a:spLocks noChangeArrowheads="1"/>
          </p:cNvSpPr>
          <p:nvPr/>
        </p:nvSpPr>
        <p:spPr bwMode="auto">
          <a:xfrm>
            <a:off x="1042988" y="4329113"/>
            <a:ext cx="7561262" cy="1187450"/>
          </a:xfrm>
          <a:prstGeom prst="rect">
            <a:avLst/>
          </a:prstGeom>
          <a:noFill/>
          <a:ln w="38100" algn="ctr">
            <a:noFill/>
            <a:miter lim="800000"/>
            <a:headEnd/>
            <a:tailEnd/>
          </a:ln>
        </p:spPr>
        <p:txBody>
          <a:bodyPr>
            <a:spAutoFit/>
          </a:bodyPr>
          <a:lstStyle/>
          <a:p>
            <a:pPr algn="l"/>
            <a:r>
              <a:rPr lang="zh-CN" altLang="en-US" sz="2400">
                <a:ea typeface="幼圆" pitchFamily="49" charset="-122"/>
              </a:rPr>
              <a:t>另一种方法是由次级部分谐振改变耦合电抗，使次级回路达到共轭匹配，所得结论与上完全相同，这说明初级达到复谐振时，次级必然同时达到复谐振，反之亦然。</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4918">
                                            <p:txEl>
                                              <p:pRg st="0" end="0"/>
                                            </p:txEl>
                                          </p:spTgt>
                                        </p:tgtEl>
                                        <p:attrNameLst>
                                          <p:attrName>style.visibility</p:attrName>
                                        </p:attrNameLst>
                                      </p:cBhvr>
                                      <p:to>
                                        <p:strVal val="visible"/>
                                      </p:to>
                                    </p:set>
                                    <p:animEffect transition="in" filter="dissolve">
                                      <p:cBhvr>
                                        <p:cTn id="7" dur="500"/>
                                        <p:tgtEl>
                                          <p:spTgt spid="294918">
                                            <p:txEl>
                                              <p:pRg st="0" end="0"/>
                                            </p:txEl>
                                          </p:spTgt>
                                        </p:tgtEl>
                                      </p:cBhvr>
                                    </p:animEffect>
                                  </p:childTnLst>
                                </p:cTn>
                              </p:par>
                            </p:childTnLst>
                          </p:cTn>
                        </p:par>
                        <p:par>
                          <p:cTn id="8" fill="hold">
                            <p:stCondLst>
                              <p:cond delay="1625"/>
                            </p:stCondLst>
                            <p:childTnLst>
                              <p:par>
                                <p:cTn id="9" presetID="9" presetClass="entr" presetSubtype="0" fill="hold" nodeType="afterEffect">
                                  <p:stCondLst>
                                    <p:cond delay="0"/>
                                  </p:stCondLst>
                                  <p:childTnLst>
                                    <p:set>
                                      <p:cBhvr>
                                        <p:cTn id="10" dur="1" fill="hold">
                                          <p:stCondLst>
                                            <p:cond delay="0"/>
                                          </p:stCondLst>
                                        </p:cTn>
                                        <p:tgtEl>
                                          <p:spTgt spid="294919"/>
                                        </p:tgtEl>
                                        <p:attrNameLst>
                                          <p:attrName>style.visibility</p:attrName>
                                        </p:attrNameLst>
                                      </p:cBhvr>
                                      <p:to>
                                        <p:strVal val="visible"/>
                                      </p:to>
                                    </p:set>
                                    <p:animEffect transition="in" filter="dissolve">
                                      <p:cBhvr>
                                        <p:cTn id="11" dur="500"/>
                                        <p:tgtEl>
                                          <p:spTgt spid="29491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94917"/>
                                        </p:tgtEl>
                                        <p:attrNameLst>
                                          <p:attrName>style.visibility</p:attrName>
                                        </p:attrNameLst>
                                      </p:cBhvr>
                                      <p:to>
                                        <p:strVal val="visible"/>
                                      </p:to>
                                    </p:set>
                                    <p:animEffect transition="in" filter="dissolve">
                                      <p:cBhvr>
                                        <p:cTn id="16" dur="500"/>
                                        <p:tgtEl>
                                          <p:spTgt spid="2949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4920"/>
                                        </p:tgtEl>
                                        <p:attrNameLst>
                                          <p:attrName>style.visibility</p:attrName>
                                        </p:attrNameLst>
                                      </p:cBhvr>
                                      <p:to>
                                        <p:strVal val="visible"/>
                                      </p:to>
                                    </p:set>
                                    <p:animEffect transition="in" filter="dissolve">
                                      <p:cBhvr>
                                        <p:cTn id="21" dur="500"/>
                                        <p:tgtEl>
                                          <p:spTgt spid="29492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94921"/>
                                        </p:tgtEl>
                                        <p:attrNameLst>
                                          <p:attrName>style.visibility</p:attrName>
                                        </p:attrNameLst>
                                      </p:cBhvr>
                                      <p:to>
                                        <p:strVal val="visible"/>
                                      </p:to>
                                    </p:set>
                                    <p:animEffect transition="in" filter="dissolve">
                                      <p:cBhvr>
                                        <p:cTn id="25" dur="500"/>
                                        <p:tgtEl>
                                          <p:spTgt spid="29492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iterate type="wd">
                                    <p:tmPct val="25000"/>
                                  </p:iterate>
                                  <p:childTnLst>
                                    <p:set>
                                      <p:cBhvr>
                                        <p:cTn id="29" dur="1" fill="hold">
                                          <p:stCondLst>
                                            <p:cond delay="0"/>
                                          </p:stCondLst>
                                        </p:cTn>
                                        <p:tgtEl>
                                          <p:spTgt spid="294922">
                                            <p:txEl>
                                              <p:pRg st="0" end="0"/>
                                            </p:txEl>
                                          </p:spTgt>
                                        </p:tgtEl>
                                        <p:attrNameLst>
                                          <p:attrName>style.visibility</p:attrName>
                                        </p:attrNameLst>
                                      </p:cBhvr>
                                      <p:to>
                                        <p:strVal val="visible"/>
                                      </p:to>
                                    </p:set>
                                    <p:animEffect transition="in" filter="dissolve">
                                      <p:cBhvr>
                                        <p:cTn id="30" dur="500"/>
                                        <p:tgtEl>
                                          <p:spTgt spid="2949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4</a:t>
            </a:r>
            <a:r>
              <a:rPr lang="zh-CN" altLang="en-US" smtClean="0">
                <a:solidFill>
                  <a:schemeClr val="folHlink"/>
                </a:solidFill>
              </a:rPr>
              <a:t>）</a:t>
            </a:r>
          </a:p>
        </p:txBody>
      </p:sp>
      <p:sp>
        <p:nvSpPr>
          <p:cNvPr id="295939" name="Rectangle 3"/>
          <p:cNvSpPr>
            <a:spLocks noGrp="1" noChangeArrowheads="1"/>
          </p:cNvSpPr>
          <p:nvPr>
            <p:ph type="body" idx="1"/>
          </p:nvPr>
        </p:nvSpPr>
        <p:spPr/>
        <p:txBody>
          <a:bodyPr/>
          <a:lstStyle/>
          <a:p>
            <a:pPr eaLnBrk="1" hangingPunct="1"/>
            <a:r>
              <a:rPr lang="zh-CN" altLang="en-US" smtClean="0"/>
              <a:t>全谐振和最佳全谐振</a:t>
            </a:r>
          </a:p>
          <a:p>
            <a:pPr eaLnBrk="1" hangingPunct="1">
              <a:buFont typeface="Wingdings" pitchFamily="2" charset="2"/>
              <a:buNone/>
            </a:pPr>
            <a:r>
              <a:rPr lang="zh-CN" altLang="en-US" smtClean="0"/>
              <a:t>	当初、次级回路分别调谐到激励信号源频率上，即满足                   条件，这是初、次级回路均呈现电阻性。回路电流分别为</a:t>
            </a:r>
          </a:p>
        </p:txBody>
      </p:sp>
      <p:sp>
        <p:nvSpPr>
          <p:cNvPr id="46092"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95940" name="Object 4"/>
          <p:cNvGraphicFramePr>
            <a:graphicFrameLocks noChangeAspect="1"/>
          </p:cNvGraphicFramePr>
          <p:nvPr/>
        </p:nvGraphicFramePr>
        <p:xfrm>
          <a:off x="1403350" y="2060575"/>
          <a:ext cx="1584325" cy="384175"/>
        </p:xfrm>
        <a:graphic>
          <a:graphicData uri="http://schemas.openxmlformats.org/presentationml/2006/ole">
            <p:oleObj spid="_x0000_s46082" name="Equation" r:id="rId4" imgW="901309" imgH="215806" progId="Equation.DSMT4">
              <p:embed/>
            </p:oleObj>
          </a:graphicData>
        </a:graphic>
      </p:graphicFrame>
      <p:graphicFrame>
        <p:nvGraphicFramePr>
          <p:cNvPr id="295942" name="Object 6"/>
          <p:cNvGraphicFramePr>
            <a:graphicFrameLocks noChangeAspect="1"/>
          </p:cNvGraphicFramePr>
          <p:nvPr/>
        </p:nvGraphicFramePr>
        <p:xfrm>
          <a:off x="2571750" y="2779713"/>
          <a:ext cx="2036763" cy="1225550"/>
        </p:xfrm>
        <a:graphic>
          <a:graphicData uri="http://schemas.openxmlformats.org/presentationml/2006/ole">
            <p:oleObj spid="_x0000_s46083" name="Equation" r:id="rId5" imgW="1104840" imgH="660240" progId="Equation.DSMT4">
              <p:embed/>
            </p:oleObj>
          </a:graphicData>
        </a:graphic>
      </p:graphicFrame>
      <p:graphicFrame>
        <p:nvGraphicFramePr>
          <p:cNvPr id="295943" name="Object 7"/>
          <p:cNvGraphicFramePr>
            <a:graphicFrameLocks noChangeAspect="1"/>
          </p:cNvGraphicFramePr>
          <p:nvPr/>
        </p:nvGraphicFramePr>
        <p:xfrm>
          <a:off x="5081588" y="2420938"/>
          <a:ext cx="2082800" cy="1603375"/>
        </p:xfrm>
        <a:graphic>
          <a:graphicData uri="http://schemas.openxmlformats.org/presentationml/2006/ole">
            <p:oleObj spid="_x0000_s46084" name="Equation" r:id="rId6" imgW="1130040" imgH="863280" progId="Equation.DSMT4">
              <p:embed/>
            </p:oleObj>
          </a:graphicData>
        </a:graphic>
      </p:graphicFrame>
      <p:sp>
        <p:nvSpPr>
          <p:cNvPr id="295944" name="Text Box 8"/>
          <p:cNvSpPr txBox="1">
            <a:spLocks noChangeArrowheads="1"/>
          </p:cNvSpPr>
          <p:nvPr/>
        </p:nvSpPr>
        <p:spPr bwMode="auto">
          <a:xfrm>
            <a:off x="971550" y="3979863"/>
            <a:ext cx="6913563" cy="457200"/>
          </a:xfrm>
          <a:prstGeom prst="rect">
            <a:avLst/>
          </a:prstGeom>
          <a:noFill/>
          <a:ln w="38100" algn="ctr">
            <a:noFill/>
            <a:miter lim="800000"/>
            <a:headEnd/>
            <a:tailEnd/>
          </a:ln>
        </p:spPr>
        <p:txBody>
          <a:bodyPr>
            <a:spAutoFit/>
          </a:bodyPr>
          <a:lstStyle/>
          <a:p>
            <a:pPr algn="l"/>
            <a:r>
              <a:rPr lang="zh-CN" altLang="en-US" sz="2400">
                <a:ea typeface="幼圆" pitchFamily="49" charset="-122"/>
              </a:rPr>
              <a:t>这种谐振状态称为</a:t>
            </a:r>
            <a:r>
              <a:rPr lang="zh-CN" altLang="en-US" sz="2400">
                <a:solidFill>
                  <a:srgbClr val="006600"/>
                </a:solidFill>
                <a:ea typeface="幼圆" pitchFamily="49" charset="-122"/>
              </a:rPr>
              <a:t>全谐振</a:t>
            </a:r>
            <a:r>
              <a:rPr lang="zh-CN" altLang="en-US" sz="2400">
                <a:ea typeface="幼圆" pitchFamily="49" charset="-122"/>
              </a:rPr>
              <a:t>。</a:t>
            </a:r>
          </a:p>
        </p:txBody>
      </p:sp>
      <p:sp>
        <p:nvSpPr>
          <p:cNvPr id="295945" name="Text Box 9"/>
          <p:cNvSpPr txBox="1">
            <a:spLocks noChangeArrowheads="1"/>
          </p:cNvSpPr>
          <p:nvPr/>
        </p:nvSpPr>
        <p:spPr bwMode="auto">
          <a:xfrm>
            <a:off x="971550" y="4340225"/>
            <a:ext cx="7272338" cy="1187450"/>
          </a:xfrm>
          <a:prstGeom prst="rect">
            <a:avLst/>
          </a:prstGeom>
          <a:noFill/>
          <a:ln w="38100" algn="ctr">
            <a:noFill/>
            <a:miter lim="800000"/>
            <a:headEnd/>
            <a:tailEnd/>
          </a:ln>
        </p:spPr>
        <p:txBody>
          <a:bodyPr>
            <a:spAutoFit/>
          </a:bodyPr>
          <a:lstStyle/>
          <a:p>
            <a:pPr algn="l"/>
            <a:r>
              <a:rPr lang="zh-CN" altLang="en-US" sz="2400">
                <a:ea typeface="幼圆" pitchFamily="49" charset="-122"/>
              </a:rPr>
              <a:t>上述谐振并不满足匹配条件，即不一定有               ，</a:t>
            </a:r>
          </a:p>
          <a:p>
            <a:pPr algn="l"/>
            <a:r>
              <a:rPr lang="zh-CN" altLang="en-US" sz="2400">
                <a:ea typeface="幼圆" pitchFamily="49" charset="-122"/>
              </a:rPr>
              <a:t>所以次级回路电流不等于             。如果再改变互感量     ，使其满足匹配条件，则称</a:t>
            </a:r>
            <a:r>
              <a:rPr lang="zh-CN" altLang="en-US" sz="2400">
                <a:solidFill>
                  <a:srgbClr val="006600"/>
                </a:solidFill>
                <a:ea typeface="幼圆" pitchFamily="49" charset="-122"/>
              </a:rPr>
              <a:t>最佳全谐振</a:t>
            </a:r>
            <a:r>
              <a:rPr lang="zh-CN" altLang="en-US" sz="2400">
                <a:ea typeface="幼圆" pitchFamily="49" charset="-122"/>
              </a:rPr>
              <a:t>。即</a:t>
            </a:r>
          </a:p>
        </p:txBody>
      </p:sp>
      <p:graphicFrame>
        <p:nvGraphicFramePr>
          <p:cNvPr id="295946" name="Object 10"/>
          <p:cNvGraphicFramePr>
            <a:graphicFrameLocks noChangeAspect="1"/>
          </p:cNvGraphicFramePr>
          <p:nvPr/>
        </p:nvGraphicFramePr>
        <p:xfrm>
          <a:off x="6575425" y="4365625"/>
          <a:ext cx="1020763" cy="431800"/>
        </p:xfrm>
        <a:graphic>
          <a:graphicData uri="http://schemas.openxmlformats.org/presentationml/2006/ole">
            <p:oleObj spid="_x0000_s46085" name="Equation" r:id="rId7" imgW="571320" imgH="241200" progId="Equation.DSMT4">
              <p:embed/>
            </p:oleObj>
          </a:graphicData>
        </a:graphic>
      </p:graphicFrame>
      <p:graphicFrame>
        <p:nvGraphicFramePr>
          <p:cNvPr id="295947" name="Object 11"/>
          <p:cNvGraphicFramePr>
            <a:graphicFrameLocks noChangeAspect="1"/>
          </p:cNvGraphicFramePr>
          <p:nvPr/>
        </p:nvGraphicFramePr>
        <p:xfrm>
          <a:off x="4427538" y="4746625"/>
          <a:ext cx="974725" cy="482600"/>
        </p:xfrm>
        <a:graphic>
          <a:graphicData uri="http://schemas.openxmlformats.org/presentationml/2006/ole">
            <p:oleObj spid="_x0000_s46086" name="Equation" r:id="rId8" imgW="495000" imgH="241200" progId="Equation.DSMT4">
              <p:embed/>
            </p:oleObj>
          </a:graphicData>
        </a:graphic>
      </p:graphicFrame>
      <p:graphicFrame>
        <p:nvGraphicFramePr>
          <p:cNvPr id="295948" name="Object 12"/>
          <p:cNvGraphicFramePr>
            <a:graphicFrameLocks noChangeAspect="1"/>
          </p:cNvGraphicFramePr>
          <p:nvPr/>
        </p:nvGraphicFramePr>
        <p:xfrm>
          <a:off x="2103438" y="5491163"/>
          <a:ext cx="2108200" cy="817562"/>
        </p:xfrm>
        <a:graphic>
          <a:graphicData uri="http://schemas.openxmlformats.org/presentationml/2006/ole">
            <p:oleObj spid="_x0000_s46087" name="Equation" r:id="rId9" imgW="1180800" imgH="457200" progId="Equation.DSMT4">
              <p:embed/>
            </p:oleObj>
          </a:graphicData>
        </a:graphic>
      </p:graphicFrame>
      <p:graphicFrame>
        <p:nvGraphicFramePr>
          <p:cNvPr id="295949" name="Object 13"/>
          <p:cNvGraphicFramePr>
            <a:graphicFrameLocks noChangeAspect="1"/>
          </p:cNvGraphicFramePr>
          <p:nvPr/>
        </p:nvGraphicFramePr>
        <p:xfrm>
          <a:off x="1403350" y="5157788"/>
          <a:ext cx="400050" cy="330200"/>
        </p:xfrm>
        <a:graphic>
          <a:graphicData uri="http://schemas.openxmlformats.org/presentationml/2006/ole">
            <p:oleObj spid="_x0000_s46088" name="Equation" r:id="rId10" imgW="203040" imgH="164880" progId="Equation.DSMT4">
              <p:embed/>
            </p:oleObj>
          </a:graphicData>
        </a:graphic>
      </p:graphicFrame>
      <p:graphicFrame>
        <p:nvGraphicFramePr>
          <p:cNvPr id="295950" name="Object 14"/>
          <p:cNvGraphicFramePr>
            <a:graphicFrameLocks noChangeAspect="1"/>
          </p:cNvGraphicFramePr>
          <p:nvPr/>
        </p:nvGraphicFramePr>
        <p:xfrm>
          <a:off x="4722813" y="5491163"/>
          <a:ext cx="2154237" cy="817562"/>
        </p:xfrm>
        <a:graphic>
          <a:graphicData uri="http://schemas.openxmlformats.org/presentationml/2006/ole">
            <p:oleObj spid="_x0000_s46089" name="Equation" r:id="rId11" imgW="1206360" imgH="4572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5939">
                                            <p:txEl>
                                              <p:pRg st="1" end="1"/>
                                            </p:txEl>
                                          </p:spTgt>
                                        </p:tgtEl>
                                        <p:attrNameLst>
                                          <p:attrName>style.visibility</p:attrName>
                                        </p:attrNameLst>
                                      </p:cBhvr>
                                      <p:to>
                                        <p:strVal val="visible"/>
                                      </p:to>
                                    </p:set>
                                    <p:animEffect transition="in" filter="dissolve">
                                      <p:cBhvr>
                                        <p:cTn id="7" dur="500"/>
                                        <p:tgtEl>
                                          <p:spTgt spid="295939">
                                            <p:txEl>
                                              <p:pRg st="1" end="1"/>
                                            </p:txEl>
                                          </p:spTgt>
                                        </p:tgtEl>
                                      </p:cBhvr>
                                    </p:animEffect>
                                  </p:childTnLst>
                                </p:cTn>
                              </p:par>
                              <p:par>
                                <p:cTn id="8" presetID="9" presetClass="entr" presetSubtype="0" fill="hold" nodeType="withEffect">
                                  <p:stCondLst>
                                    <p:cond delay="2000"/>
                                  </p:stCondLst>
                                  <p:childTnLst>
                                    <p:set>
                                      <p:cBhvr>
                                        <p:cTn id="9" dur="1" fill="hold">
                                          <p:stCondLst>
                                            <p:cond delay="0"/>
                                          </p:stCondLst>
                                        </p:cTn>
                                        <p:tgtEl>
                                          <p:spTgt spid="295940"/>
                                        </p:tgtEl>
                                        <p:attrNameLst>
                                          <p:attrName>style.visibility</p:attrName>
                                        </p:attrNameLst>
                                      </p:cBhvr>
                                      <p:to>
                                        <p:strVal val="visible"/>
                                      </p:to>
                                    </p:set>
                                    <p:animEffect transition="in" filter="dissolve">
                                      <p:cBhvr>
                                        <p:cTn id="10" dur="500"/>
                                        <p:tgtEl>
                                          <p:spTgt spid="29594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95942"/>
                                        </p:tgtEl>
                                        <p:attrNameLst>
                                          <p:attrName>style.visibility</p:attrName>
                                        </p:attrNameLst>
                                      </p:cBhvr>
                                      <p:to>
                                        <p:strVal val="visible"/>
                                      </p:to>
                                    </p:set>
                                    <p:animEffect transition="in" filter="dissolve">
                                      <p:cBhvr>
                                        <p:cTn id="15" dur="500"/>
                                        <p:tgtEl>
                                          <p:spTgt spid="295942"/>
                                        </p:tgtEl>
                                      </p:cBhvr>
                                    </p:animEffect>
                                  </p:childTnLst>
                                </p:cTn>
                              </p:par>
                              <p:par>
                                <p:cTn id="16" presetID="9" presetClass="entr" presetSubtype="0" fill="hold" nodeType="withEffect">
                                  <p:stCondLst>
                                    <p:cond delay="0"/>
                                  </p:stCondLst>
                                  <p:childTnLst>
                                    <p:set>
                                      <p:cBhvr>
                                        <p:cTn id="17" dur="1" fill="hold">
                                          <p:stCondLst>
                                            <p:cond delay="0"/>
                                          </p:stCondLst>
                                        </p:cTn>
                                        <p:tgtEl>
                                          <p:spTgt spid="295943"/>
                                        </p:tgtEl>
                                        <p:attrNameLst>
                                          <p:attrName>style.visibility</p:attrName>
                                        </p:attrNameLst>
                                      </p:cBhvr>
                                      <p:to>
                                        <p:strVal val="visible"/>
                                      </p:to>
                                    </p:set>
                                    <p:animEffect transition="in" filter="dissolve">
                                      <p:cBhvr>
                                        <p:cTn id="18" dur="500"/>
                                        <p:tgtEl>
                                          <p:spTgt spid="29594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iterate type="wd">
                                    <p:tmPct val="25000"/>
                                  </p:iterate>
                                  <p:childTnLst>
                                    <p:set>
                                      <p:cBhvr>
                                        <p:cTn id="22" dur="1" fill="hold">
                                          <p:stCondLst>
                                            <p:cond delay="0"/>
                                          </p:stCondLst>
                                        </p:cTn>
                                        <p:tgtEl>
                                          <p:spTgt spid="295944"/>
                                        </p:tgtEl>
                                        <p:attrNameLst>
                                          <p:attrName>style.visibility</p:attrName>
                                        </p:attrNameLst>
                                      </p:cBhvr>
                                      <p:to>
                                        <p:strVal val="visible"/>
                                      </p:to>
                                    </p:set>
                                    <p:animEffect transition="in" filter="dissolve">
                                      <p:cBhvr>
                                        <p:cTn id="23" dur="500"/>
                                        <p:tgtEl>
                                          <p:spTgt spid="29594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iterate type="wd">
                                    <p:tmPct val="25000"/>
                                  </p:iterate>
                                  <p:childTnLst>
                                    <p:set>
                                      <p:cBhvr>
                                        <p:cTn id="27" dur="1" fill="hold">
                                          <p:stCondLst>
                                            <p:cond delay="0"/>
                                          </p:stCondLst>
                                        </p:cTn>
                                        <p:tgtEl>
                                          <p:spTgt spid="295945">
                                            <p:txEl>
                                              <p:pRg st="0" end="0"/>
                                            </p:txEl>
                                          </p:spTgt>
                                        </p:tgtEl>
                                        <p:attrNameLst>
                                          <p:attrName>style.visibility</p:attrName>
                                        </p:attrNameLst>
                                      </p:cBhvr>
                                      <p:to>
                                        <p:strVal val="visible"/>
                                      </p:to>
                                    </p:set>
                                    <p:animEffect transition="in" filter="dissolve">
                                      <p:cBhvr>
                                        <p:cTn id="28" dur="500"/>
                                        <p:tgtEl>
                                          <p:spTgt spid="295945">
                                            <p:txEl>
                                              <p:pRg st="0" end="0"/>
                                            </p:txEl>
                                          </p:spTgt>
                                        </p:tgtEl>
                                      </p:cBhvr>
                                    </p:animEffect>
                                  </p:childTnLst>
                                </p:cTn>
                              </p:par>
                              <p:par>
                                <p:cTn id="29" presetID="9" presetClass="entr" presetSubtype="0" fill="hold" nodeType="withEffect">
                                  <p:stCondLst>
                                    <p:cond delay="1000"/>
                                  </p:stCondLst>
                                  <p:childTnLst>
                                    <p:set>
                                      <p:cBhvr>
                                        <p:cTn id="30" dur="1" fill="hold">
                                          <p:stCondLst>
                                            <p:cond delay="0"/>
                                          </p:stCondLst>
                                        </p:cTn>
                                        <p:tgtEl>
                                          <p:spTgt spid="295946"/>
                                        </p:tgtEl>
                                        <p:attrNameLst>
                                          <p:attrName>style.visibility</p:attrName>
                                        </p:attrNameLst>
                                      </p:cBhvr>
                                      <p:to>
                                        <p:strVal val="visible"/>
                                      </p:to>
                                    </p:set>
                                    <p:animEffect transition="in" filter="dissolve">
                                      <p:cBhvr>
                                        <p:cTn id="31" dur="500"/>
                                        <p:tgtEl>
                                          <p:spTgt spid="295946"/>
                                        </p:tgtEl>
                                      </p:cBhvr>
                                    </p:animEffect>
                                  </p:childTnLst>
                                </p:cTn>
                              </p:par>
                            </p:childTnLst>
                          </p:cTn>
                        </p:par>
                        <p:par>
                          <p:cTn id="32" fill="hold">
                            <p:stCondLst>
                              <p:cond delay="1750"/>
                            </p:stCondLst>
                            <p:childTnLst>
                              <p:par>
                                <p:cTn id="33" presetID="9" presetClass="entr" presetSubtype="0" fill="hold" nodeType="afterEffect">
                                  <p:stCondLst>
                                    <p:cond delay="0"/>
                                  </p:stCondLst>
                                  <p:iterate type="wd">
                                    <p:tmPct val="25000"/>
                                  </p:iterate>
                                  <p:childTnLst>
                                    <p:set>
                                      <p:cBhvr>
                                        <p:cTn id="34" dur="1" fill="hold">
                                          <p:stCondLst>
                                            <p:cond delay="0"/>
                                          </p:stCondLst>
                                        </p:cTn>
                                        <p:tgtEl>
                                          <p:spTgt spid="295945">
                                            <p:txEl>
                                              <p:pRg st="1" end="1"/>
                                            </p:txEl>
                                          </p:spTgt>
                                        </p:tgtEl>
                                        <p:attrNameLst>
                                          <p:attrName>style.visibility</p:attrName>
                                        </p:attrNameLst>
                                      </p:cBhvr>
                                      <p:to>
                                        <p:strVal val="visible"/>
                                      </p:to>
                                    </p:set>
                                    <p:animEffect transition="in" filter="dissolve">
                                      <p:cBhvr>
                                        <p:cTn id="35" dur="500"/>
                                        <p:tgtEl>
                                          <p:spTgt spid="295945">
                                            <p:txEl>
                                              <p:pRg st="1" end="1"/>
                                            </p:txEl>
                                          </p:spTgt>
                                        </p:tgtEl>
                                      </p:cBhvr>
                                    </p:animEffect>
                                  </p:childTnLst>
                                </p:cTn>
                              </p:par>
                              <p:par>
                                <p:cTn id="36" presetID="9" presetClass="entr" presetSubtype="0" fill="hold" nodeType="withEffect">
                                  <p:stCondLst>
                                    <p:cond delay="1000"/>
                                  </p:stCondLst>
                                  <p:childTnLst>
                                    <p:set>
                                      <p:cBhvr>
                                        <p:cTn id="37" dur="1" fill="hold">
                                          <p:stCondLst>
                                            <p:cond delay="0"/>
                                          </p:stCondLst>
                                        </p:cTn>
                                        <p:tgtEl>
                                          <p:spTgt spid="295947"/>
                                        </p:tgtEl>
                                        <p:attrNameLst>
                                          <p:attrName>style.visibility</p:attrName>
                                        </p:attrNameLst>
                                      </p:cBhvr>
                                      <p:to>
                                        <p:strVal val="visible"/>
                                      </p:to>
                                    </p:set>
                                    <p:animEffect transition="in" filter="dissolve">
                                      <p:cBhvr>
                                        <p:cTn id="38" dur="500"/>
                                        <p:tgtEl>
                                          <p:spTgt spid="295947"/>
                                        </p:tgtEl>
                                      </p:cBhvr>
                                    </p:animEffect>
                                  </p:childTnLst>
                                </p:cTn>
                              </p:par>
                              <p:par>
                                <p:cTn id="39" presetID="9" presetClass="entr" presetSubtype="0" fill="hold" nodeType="withEffect">
                                  <p:stCondLst>
                                    <p:cond delay="1000"/>
                                  </p:stCondLst>
                                  <p:childTnLst>
                                    <p:set>
                                      <p:cBhvr>
                                        <p:cTn id="40" dur="1" fill="hold">
                                          <p:stCondLst>
                                            <p:cond delay="0"/>
                                          </p:stCondLst>
                                        </p:cTn>
                                        <p:tgtEl>
                                          <p:spTgt spid="295949"/>
                                        </p:tgtEl>
                                        <p:attrNameLst>
                                          <p:attrName>style.visibility</p:attrName>
                                        </p:attrNameLst>
                                      </p:cBhvr>
                                      <p:to>
                                        <p:strVal val="visible"/>
                                      </p:to>
                                    </p:set>
                                    <p:animEffect transition="in" filter="dissolve">
                                      <p:cBhvr>
                                        <p:cTn id="41" dur="500"/>
                                        <p:tgtEl>
                                          <p:spTgt spid="29594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95948"/>
                                        </p:tgtEl>
                                        <p:attrNameLst>
                                          <p:attrName>style.visibility</p:attrName>
                                        </p:attrNameLst>
                                      </p:cBhvr>
                                      <p:to>
                                        <p:strVal val="visible"/>
                                      </p:to>
                                    </p:set>
                                    <p:animEffect transition="in" filter="dissolve">
                                      <p:cBhvr>
                                        <p:cTn id="46" dur="500"/>
                                        <p:tgtEl>
                                          <p:spTgt spid="295948"/>
                                        </p:tgtEl>
                                      </p:cBhvr>
                                    </p:animEffect>
                                  </p:childTnLst>
                                </p:cTn>
                              </p:par>
                              <p:par>
                                <p:cTn id="47" presetID="9" presetClass="entr" presetSubtype="0" fill="hold" nodeType="withEffect">
                                  <p:stCondLst>
                                    <p:cond delay="0"/>
                                  </p:stCondLst>
                                  <p:childTnLst>
                                    <p:set>
                                      <p:cBhvr>
                                        <p:cTn id="48" dur="1" fill="hold">
                                          <p:stCondLst>
                                            <p:cond delay="0"/>
                                          </p:stCondLst>
                                        </p:cTn>
                                        <p:tgtEl>
                                          <p:spTgt spid="295950"/>
                                        </p:tgtEl>
                                        <p:attrNameLst>
                                          <p:attrName>style.visibility</p:attrName>
                                        </p:attrNameLst>
                                      </p:cBhvr>
                                      <p:to>
                                        <p:strVal val="visible"/>
                                      </p:to>
                                    </p:set>
                                    <p:animEffect transition="in" filter="dissolve">
                                      <p:cBhvr>
                                        <p:cTn id="49" dur="500"/>
                                        <p:tgtEl>
                                          <p:spTgt spid="295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3"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5</a:t>
            </a:r>
            <a:r>
              <a:rPr lang="zh-CN" altLang="en-US" smtClean="0">
                <a:solidFill>
                  <a:schemeClr val="folHlink"/>
                </a:solidFill>
              </a:rPr>
              <a:t>）</a:t>
            </a:r>
          </a:p>
        </p:txBody>
      </p:sp>
      <p:sp>
        <p:nvSpPr>
          <p:cNvPr id="296963" name="Rectangle 3"/>
          <p:cNvSpPr>
            <a:spLocks noGrp="1" noChangeArrowheads="1"/>
          </p:cNvSpPr>
          <p:nvPr>
            <p:ph type="body" idx="1"/>
          </p:nvPr>
        </p:nvSpPr>
        <p:spPr/>
        <p:txBody>
          <a:bodyPr/>
          <a:lstStyle/>
          <a:p>
            <a:pPr eaLnBrk="1" hangingPunct="1">
              <a:buFont typeface="Wingdings" pitchFamily="2" charset="2"/>
              <a:buNone/>
            </a:pPr>
            <a:r>
              <a:rPr lang="zh-CN" altLang="en-US" smtClean="0"/>
              <a:t>	由上可得次级回路电流的最大值</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可见最佳全谐振是复谐振的一个特例。</a:t>
            </a:r>
          </a:p>
          <a:p>
            <a:pPr eaLnBrk="1" hangingPunct="1">
              <a:buFont typeface="Wingdings" pitchFamily="2" charset="2"/>
              <a:buNone/>
            </a:pPr>
            <a:r>
              <a:rPr lang="zh-CN" altLang="en-US" smtClean="0"/>
              <a:t>	最佳全谐振时的互感</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比较此式与复谐振时的互感可知，前者比后者要小，故     是获得           的最小值。通常把最佳全谐振时初、次级间的耦合称为临界耦合。此时相应的耦合系数称为</a:t>
            </a:r>
            <a:r>
              <a:rPr lang="zh-CN" altLang="en-US" smtClean="0">
                <a:solidFill>
                  <a:srgbClr val="006600"/>
                </a:solidFill>
              </a:rPr>
              <a:t>临界耦合系数</a:t>
            </a:r>
          </a:p>
        </p:txBody>
      </p:sp>
      <p:graphicFrame>
        <p:nvGraphicFramePr>
          <p:cNvPr id="47106" name="Object 4"/>
          <p:cNvGraphicFramePr>
            <a:graphicFrameLocks noChangeAspect="1"/>
          </p:cNvGraphicFramePr>
          <p:nvPr/>
        </p:nvGraphicFramePr>
        <p:xfrm>
          <a:off x="3348038" y="1628775"/>
          <a:ext cx="2473325" cy="914400"/>
        </p:xfrm>
        <a:graphic>
          <a:graphicData uri="http://schemas.openxmlformats.org/presentationml/2006/ole">
            <p:oleObj spid="_x0000_s47106" name="Equation" r:id="rId4" imgW="1257120" imgH="457200" progId="Equation.DSMT4">
              <p:embed/>
            </p:oleObj>
          </a:graphicData>
        </a:graphic>
      </p:graphicFrame>
      <p:graphicFrame>
        <p:nvGraphicFramePr>
          <p:cNvPr id="296965" name="Object 5"/>
          <p:cNvGraphicFramePr>
            <a:graphicFrameLocks noChangeAspect="1"/>
          </p:cNvGraphicFramePr>
          <p:nvPr/>
        </p:nvGraphicFramePr>
        <p:xfrm>
          <a:off x="5580063" y="3357563"/>
          <a:ext cx="2108200" cy="817562"/>
        </p:xfrm>
        <a:graphic>
          <a:graphicData uri="http://schemas.openxmlformats.org/presentationml/2006/ole">
            <p:oleObj spid="_x0000_s47107" name="Equation" r:id="rId5" imgW="1180800" imgH="457200" progId="Equation.DSMT4">
              <p:embed/>
            </p:oleObj>
          </a:graphicData>
        </a:graphic>
      </p:graphicFrame>
      <p:graphicFrame>
        <p:nvGraphicFramePr>
          <p:cNvPr id="296966" name="Object 6"/>
          <p:cNvGraphicFramePr>
            <a:graphicFrameLocks noChangeAspect="1"/>
          </p:cNvGraphicFramePr>
          <p:nvPr/>
        </p:nvGraphicFramePr>
        <p:xfrm>
          <a:off x="2940050" y="3357563"/>
          <a:ext cx="1631950" cy="795337"/>
        </p:xfrm>
        <a:graphic>
          <a:graphicData uri="http://schemas.openxmlformats.org/presentationml/2006/ole">
            <p:oleObj spid="_x0000_s47108" name="Equation" r:id="rId6" imgW="914400" imgH="444240" progId="Equation.DSMT4">
              <p:embed/>
            </p:oleObj>
          </a:graphicData>
        </a:graphic>
      </p:graphicFrame>
      <p:sp>
        <p:nvSpPr>
          <p:cNvPr id="296967" name="AutoShape 7"/>
          <p:cNvSpPr>
            <a:spLocks noChangeArrowheads="1"/>
          </p:cNvSpPr>
          <p:nvPr/>
        </p:nvSpPr>
        <p:spPr bwMode="auto">
          <a:xfrm>
            <a:off x="4860925" y="3573463"/>
            <a:ext cx="431800" cy="433387"/>
          </a:xfrm>
          <a:prstGeom prst="leftArrow">
            <a:avLst>
              <a:gd name="adj1" fmla="val 50000"/>
              <a:gd name="adj2" fmla="val 25000"/>
            </a:avLst>
          </a:prstGeom>
          <a:noFill/>
          <a:ln w="38100" algn="ctr">
            <a:solidFill>
              <a:schemeClr val="bg1"/>
            </a:solidFill>
            <a:miter lim="800000"/>
            <a:headEnd/>
            <a:tailEnd/>
          </a:ln>
        </p:spPr>
        <p:txBody>
          <a:bodyPr wrap="none" anchor="ctr"/>
          <a:lstStyle/>
          <a:p>
            <a:endParaRPr lang="zh-CN" altLang="en-US"/>
          </a:p>
        </p:txBody>
      </p:sp>
      <p:graphicFrame>
        <p:nvGraphicFramePr>
          <p:cNvPr id="296968" name="Object 8"/>
          <p:cNvGraphicFramePr>
            <a:graphicFrameLocks noChangeAspect="1"/>
          </p:cNvGraphicFramePr>
          <p:nvPr/>
        </p:nvGraphicFramePr>
        <p:xfrm>
          <a:off x="1403350" y="4724400"/>
          <a:ext cx="430213" cy="409575"/>
        </p:xfrm>
        <a:graphic>
          <a:graphicData uri="http://schemas.openxmlformats.org/presentationml/2006/ole">
            <p:oleObj spid="_x0000_s47109" name="Equation" r:id="rId7" imgW="241200" imgH="228600" progId="Equation.DSMT4">
              <p:embed/>
            </p:oleObj>
          </a:graphicData>
        </a:graphic>
      </p:graphicFrame>
      <p:graphicFrame>
        <p:nvGraphicFramePr>
          <p:cNvPr id="296969" name="Object 9"/>
          <p:cNvGraphicFramePr>
            <a:graphicFrameLocks noChangeAspect="1"/>
          </p:cNvGraphicFramePr>
          <p:nvPr/>
        </p:nvGraphicFramePr>
        <p:xfrm>
          <a:off x="2700338" y="4675188"/>
          <a:ext cx="974725" cy="482600"/>
        </p:xfrm>
        <a:graphic>
          <a:graphicData uri="http://schemas.openxmlformats.org/presentationml/2006/ole">
            <p:oleObj spid="_x0000_s47110" name="Equation" r:id="rId8" imgW="495000" imgH="241200" progId="Equation.DSMT4">
              <p:embed/>
            </p:oleObj>
          </a:graphicData>
        </a:graphic>
      </p:graphicFrame>
      <p:graphicFrame>
        <p:nvGraphicFramePr>
          <p:cNvPr id="296970" name="Object 10"/>
          <p:cNvGraphicFramePr>
            <a:graphicFrameLocks noChangeAspect="1"/>
          </p:cNvGraphicFramePr>
          <p:nvPr/>
        </p:nvGraphicFramePr>
        <p:xfrm>
          <a:off x="3887788" y="5567363"/>
          <a:ext cx="4011612" cy="885825"/>
        </p:xfrm>
        <a:graphic>
          <a:graphicData uri="http://schemas.openxmlformats.org/presentationml/2006/ole">
            <p:oleObj spid="_x0000_s47111" name="Equation" r:id="rId9" imgW="2247840" imgH="495000" progId="Equation.DSMT4">
              <p:embed/>
            </p:oleObj>
          </a:graphicData>
        </a:graphic>
      </p:graphicFrame>
      <p:graphicFrame>
        <p:nvGraphicFramePr>
          <p:cNvPr id="296972" name="Object 12"/>
          <p:cNvGraphicFramePr>
            <a:graphicFrameLocks noChangeAspect="1"/>
          </p:cNvGraphicFramePr>
          <p:nvPr/>
        </p:nvGraphicFramePr>
        <p:xfrm>
          <a:off x="6659563" y="6381750"/>
          <a:ext cx="793750" cy="407988"/>
        </p:xfrm>
        <a:graphic>
          <a:graphicData uri="http://schemas.openxmlformats.org/presentationml/2006/ole">
            <p:oleObj spid="_x0000_s47112" name="Equation" r:id="rId10" imgW="444240" imgH="2286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6963">
                                            <p:txEl>
                                              <p:pRg st="4" end="4"/>
                                            </p:txEl>
                                          </p:spTgt>
                                        </p:tgtEl>
                                        <p:attrNameLst>
                                          <p:attrName>style.visibility</p:attrName>
                                        </p:attrNameLst>
                                      </p:cBhvr>
                                      <p:to>
                                        <p:strVal val="visible"/>
                                      </p:to>
                                    </p:set>
                                    <p:animEffect transition="in" filter="dissolve">
                                      <p:cBhvr>
                                        <p:cTn id="7" dur="500"/>
                                        <p:tgtEl>
                                          <p:spTgt spid="296963">
                                            <p:txEl>
                                              <p:pRg st="4" end="4"/>
                                            </p:txEl>
                                          </p:spTgt>
                                        </p:tgtEl>
                                      </p:cBhvr>
                                    </p:animEffect>
                                  </p:childTnLst>
                                </p:cTn>
                              </p:par>
                            </p:childTnLst>
                          </p:cTn>
                        </p:par>
                        <p:par>
                          <p:cTn id="8" fill="hold">
                            <p:stCondLst>
                              <p:cond delay="1125"/>
                            </p:stCondLst>
                            <p:childTnLst>
                              <p:par>
                                <p:cTn id="9" presetID="9" presetClass="entr" presetSubtype="0" fill="hold" nodeType="afterEffect">
                                  <p:stCondLst>
                                    <p:cond delay="0"/>
                                  </p:stCondLst>
                                  <p:childTnLst>
                                    <p:set>
                                      <p:cBhvr>
                                        <p:cTn id="10" dur="1" fill="hold">
                                          <p:stCondLst>
                                            <p:cond delay="0"/>
                                          </p:stCondLst>
                                        </p:cTn>
                                        <p:tgtEl>
                                          <p:spTgt spid="296966"/>
                                        </p:tgtEl>
                                        <p:attrNameLst>
                                          <p:attrName>style.visibility</p:attrName>
                                        </p:attrNameLst>
                                      </p:cBhvr>
                                      <p:to>
                                        <p:strVal val="visible"/>
                                      </p:to>
                                    </p:set>
                                    <p:animEffect transition="in" filter="dissolve">
                                      <p:cBhvr>
                                        <p:cTn id="11" dur="500"/>
                                        <p:tgtEl>
                                          <p:spTgt spid="29696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96965"/>
                                        </p:tgtEl>
                                        <p:attrNameLst>
                                          <p:attrName>style.visibility</p:attrName>
                                        </p:attrNameLst>
                                      </p:cBhvr>
                                      <p:to>
                                        <p:strVal val="visible"/>
                                      </p:to>
                                    </p:set>
                                    <p:animEffect transition="in" filter="dissolve">
                                      <p:cBhvr>
                                        <p:cTn id="16" dur="500"/>
                                        <p:tgtEl>
                                          <p:spTgt spid="29696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96967"/>
                                        </p:tgtEl>
                                        <p:attrNameLst>
                                          <p:attrName>style.visibility</p:attrName>
                                        </p:attrNameLst>
                                      </p:cBhvr>
                                      <p:to>
                                        <p:strVal val="visible"/>
                                      </p:to>
                                    </p:set>
                                    <p:animEffect transition="in" filter="dissolve">
                                      <p:cBhvr>
                                        <p:cTn id="20" dur="500"/>
                                        <p:tgtEl>
                                          <p:spTgt spid="29696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iterate type="wd">
                                    <p:tmPct val="25000"/>
                                  </p:iterate>
                                  <p:childTnLst>
                                    <p:set>
                                      <p:cBhvr>
                                        <p:cTn id="24" dur="1" fill="hold">
                                          <p:stCondLst>
                                            <p:cond delay="0"/>
                                          </p:stCondLst>
                                        </p:cTn>
                                        <p:tgtEl>
                                          <p:spTgt spid="296963">
                                            <p:txEl>
                                              <p:pRg st="7" end="7"/>
                                            </p:txEl>
                                          </p:spTgt>
                                        </p:tgtEl>
                                        <p:attrNameLst>
                                          <p:attrName>style.visibility</p:attrName>
                                        </p:attrNameLst>
                                      </p:cBhvr>
                                      <p:to>
                                        <p:strVal val="visible"/>
                                      </p:to>
                                    </p:set>
                                    <p:animEffect transition="in" filter="dissolve">
                                      <p:cBhvr>
                                        <p:cTn id="25" dur="500"/>
                                        <p:tgtEl>
                                          <p:spTgt spid="296963">
                                            <p:txEl>
                                              <p:pRg st="7" end="7"/>
                                            </p:txEl>
                                          </p:spTgt>
                                        </p:tgtEl>
                                      </p:cBhvr>
                                    </p:animEffect>
                                  </p:childTnLst>
                                </p:cTn>
                              </p:par>
                              <p:par>
                                <p:cTn id="26" presetID="9" presetClass="entr" presetSubtype="0" fill="hold" nodeType="withEffect">
                                  <p:stCondLst>
                                    <p:cond delay="2000"/>
                                  </p:stCondLst>
                                  <p:childTnLst>
                                    <p:set>
                                      <p:cBhvr>
                                        <p:cTn id="27" dur="1" fill="hold">
                                          <p:stCondLst>
                                            <p:cond delay="0"/>
                                          </p:stCondLst>
                                        </p:cTn>
                                        <p:tgtEl>
                                          <p:spTgt spid="296968"/>
                                        </p:tgtEl>
                                        <p:attrNameLst>
                                          <p:attrName>style.visibility</p:attrName>
                                        </p:attrNameLst>
                                      </p:cBhvr>
                                      <p:to>
                                        <p:strVal val="visible"/>
                                      </p:to>
                                    </p:set>
                                    <p:animEffect transition="in" filter="dissolve">
                                      <p:cBhvr>
                                        <p:cTn id="28" dur="500"/>
                                        <p:tgtEl>
                                          <p:spTgt spid="296968"/>
                                        </p:tgtEl>
                                      </p:cBhvr>
                                    </p:animEffect>
                                  </p:childTnLst>
                                </p:cTn>
                              </p:par>
                              <p:par>
                                <p:cTn id="29" presetID="9" presetClass="entr" presetSubtype="0" fill="hold" nodeType="withEffect">
                                  <p:stCondLst>
                                    <p:cond delay="2500"/>
                                  </p:stCondLst>
                                  <p:childTnLst>
                                    <p:set>
                                      <p:cBhvr>
                                        <p:cTn id="30" dur="1" fill="hold">
                                          <p:stCondLst>
                                            <p:cond delay="0"/>
                                          </p:stCondLst>
                                        </p:cTn>
                                        <p:tgtEl>
                                          <p:spTgt spid="296969"/>
                                        </p:tgtEl>
                                        <p:attrNameLst>
                                          <p:attrName>style.visibility</p:attrName>
                                        </p:attrNameLst>
                                      </p:cBhvr>
                                      <p:to>
                                        <p:strVal val="visible"/>
                                      </p:to>
                                    </p:set>
                                    <p:animEffect transition="in" filter="dissolve">
                                      <p:cBhvr>
                                        <p:cTn id="31" dur="500"/>
                                        <p:tgtEl>
                                          <p:spTgt spid="29696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96970"/>
                                        </p:tgtEl>
                                        <p:attrNameLst>
                                          <p:attrName>style.visibility</p:attrName>
                                        </p:attrNameLst>
                                      </p:cBhvr>
                                      <p:to>
                                        <p:strVal val="visible"/>
                                      </p:to>
                                    </p:set>
                                    <p:animEffect transition="in" filter="dissolve">
                                      <p:cBhvr>
                                        <p:cTn id="36" dur="500"/>
                                        <p:tgtEl>
                                          <p:spTgt spid="296970"/>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296972"/>
                                        </p:tgtEl>
                                        <p:attrNameLst>
                                          <p:attrName>style.visibility</p:attrName>
                                        </p:attrNameLst>
                                      </p:cBhvr>
                                      <p:to>
                                        <p:strVal val="visible"/>
                                      </p:to>
                                    </p:set>
                                    <p:animEffect transition="in" filter="dissolve">
                                      <p:cBhvr>
                                        <p:cTn id="40" dur="500"/>
                                        <p:tgtEl>
                                          <p:spTgt spid="296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2"/>
          <p:cNvSpPr>
            <a:spLocks noGrp="1" noChangeArrowheads="1"/>
          </p:cNvSpPr>
          <p:nvPr>
            <p:ph type="title"/>
          </p:nvPr>
        </p:nvSpPr>
        <p:spPr/>
        <p:txBody>
          <a:bodyPr/>
          <a:lstStyle/>
          <a:p>
            <a:pPr eaLnBrk="1" hangingPunct="1"/>
            <a:r>
              <a:rPr lang="en-US" altLang="zh-CN" smtClean="0">
                <a:solidFill>
                  <a:schemeClr val="folHlink"/>
                </a:solidFill>
              </a:rPr>
              <a:t>2.4.3 </a:t>
            </a:r>
            <a:r>
              <a:rPr lang="zh-CN" altLang="en-US" smtClean="0">
                <a:solidFill>
                  <a:schemeClr val="folHlink"/>
                </a:solidFill>
              </a:rPr>
              <a:t>耦合回路的调谐特性（续</a:t>
            </a:r>
            <a:r>
              <a:rPr lang="en-US" altLang="zh-CN" smtClean="0">
                <a:solidFill>
                  <a:schemeClr val="folHlink"/>
                </a:solidFill>
              </a:rPr>
              <a:t>6</a:t>
            </a:r>
            <a:r>
              <a:rPr lang="zh-CN" altLang="en-US" smtClean="0">
                <a:solidFill>
                  <a:schemeClr val="folHlink"/>
                </a:solidFill>
              </a:rPr>
              <a:t>）</a:t>
            </a:r>
          </a:p>
        </p:txBody>
      </p:sp>
      <p:sp>
        <p:nvSpPr>
          <p:cNvPr id="297987"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幼圆" pitchFamily="49" charset="-122"/>
              </a:rPr>
              <a:t>	当          时，有</a:t>
            </a:r>
          </a:p>
          <a:p>
            <a:pPr eaLnBrk="1" hangingPunct="1">
              <a:buFont typeface="Wingdings" pitchFamily="2" charset="2"/>
              <a:buNone/>
            </a:pPr>
            <a:endParaRPr lang="zh-CN" altLang="en-US" smtClean="0">
              <a:latin typeface="幼圆" pitchFamily="49" charset="-122"/>
            </a:endParaRPr>
          </a:p>
          <a:p>
            <a:pPr eaLnBrk="1" hangingPunct="1">
              <a:buFont typeface="Wingdings" pitchFamily="2" charset="2"/>
              <a:buNone/>
            </a:pPr>
            <a:r>
              <a:rPr lang="zh-CN" altLang="en-US" smtClean="0">
                <a:latin typeface="幼圆" pitchFamily="49" charset="-122"/>
              </a:rPr>
              <a:t>	把耦合谐振回路两回路的耦合系数与临界耦合系数之比称为</a:t>
            </a:r>
            <a:r>
              <a:rPr lang="zh-CN" altLang="en-US" smtClean="0">
                <a:solidFill>
                  <a:srgbClr val="006600"/>
                </a:solidFill>
                <a:latin typeface="幼圆" pitchFamily="49" charset="-122"/>
              </a:rPr>
              <a:t>耦合因数</a:t>
            </a:r>
          </a:p>
          <a:p>
            <a:pPr eaLnBrk="1" hangingPunct="1">
              <a:buFont typeface="Wingdings" pitchFamily="2" charset="2"/>
              <a:buNone/>
            </a:pPr>
            <a:endParaRPr lang="zh-CN" altLang="en-US" smtClean="0">
              <a:solidFill>
                <a:srgbClr val="006600"/>
              </a:solidFill>
              <a:latin typeface="幼圆" pitchFamily="49" charset="-122"/>
            </a:endParaRPr>
          </a:p>
          <a:p>
            <a:pPr eaLnBrk="1" hangingPunct="1">
              <a:buFont typeface="Wingdings" pitchFamily="2" charset="2"/>
              <a:buNone/>
            </a:pPr>
            <a:r>
              <a:rPr lang="zh-CN" altLang="en-US" smtClean="0">
                <a:latin typeface="幼圆" pitchFamily="49" charset="-122"/>
              </a:rPr>
              <a:t>	  </a:t>
            </a:r>
            <a:r>
              <a:rPr lang="zh-CN" altLang="en-US" smtClean="0">
                <a:latin typeface="幼圆" pitchFamily="49" charset="-122"/>
                <a:sym typeface="Symbol" pitchFamily="18" charset="2"/>
              </a:rPr>
              <a:t>是表示耦合谐振回路耦合相对强弱的一个重要参量。</a:t>
            </a:r>
          </a:p>
          <a:p>
            <a:pPr eaLnBrk="1" hangingPunct="1">
              <a:buFont typeface="Wingdings" pitchFamily="2" charset="2"/>
              <a:buNone/>
            </a:pPr>
            <a:r>
              <a:rPr lang="zh-CN" altLang="en-US" smtClean="0">
                <a:latin typeface="幼圆" pitchFamily="49" charset="-122"/>
                <a:sym typeface="Symbol" pitchFamily="18" charset="2"/>
              </a:rPr>
              <a:t>	    称为</a:t>
            </a:r>
            <a:r>
              <a:rPr lang="zh-CN" altLang="en-US" smtClean="0">
                <a:solidFill>
                  <a:srgbClr val="006600"/>
                </a:solidFill>
                <a:latin typeface="幼圆" pitchFamily="49" charset="-122"/>
                <a:sym typeface="Symbol" pitchFamily="18" charset="2"/>
              </a:rPr>
              <a:t>弱耦合</a:t>
            </a:r>
            <a:r>
              <a:rPr lang="zh-CN" altLang="en-US" smtClean="0">
                <a:latin typeface="幼圆" pitchFamily="49" charset="-122"/>
                <a:sym typeface="Symbol" pitchFamily="18" charset="2"/>
              </a:rPr>
              <a:t>；   为</a:t>
            </a:r>
            <a:r>
              <a:rPr lang="zh-CN" altLang="en-US" smtClean="0">
                <a:solidFill>
                  <a:srgbClr val="006600"/>
                </a:solidFill>
                <a:latin typeface="幼圆" pitchFamily="49" charset="-122"/>
                <a:sym typeface="Symbol" pitchFamily="18" charset="2"/>
              </a:rPr>
              <a:t>临界耦合</a:t>
            </a:r>
            <a:r>
              <a:rPr lang="zh-CN" altLang="en-US" smtClean="0">
                <a:latin typeface="幼圆" pitchFamily="49" charset="-122"/>
                <a:sym typeface="Symbol" pitchFamily="18" charset="2"/>
              </a:rPr>
              <a:t>；   称为</a:t>
            </a:r>
            <a:r>
              <a:rPr lang="zh-CN" altLang="en-US" smtClean="0">
                <a:solidFill>
                  <a:srgbClr val="006600"/>
                </a:solidFill>
                <a:latin typeface="幼圆" pitchFamily="49" charset="-122"/>
                <a:sym typeface="Symbol" pitchFamily="18" charset="2"/>
              </a:rPr>
              <a:t>强耦合</a:t>
            </a:r>
            <a:r>
              <a:rPr lang="zh-CN" altLang="en-US" smtClean="0">
                <a:latin typeface="幼圆" pitchFamily="49" charset="-122"/>
                <a:sym typeface="Symbol" pitchFamily="18" charset="2"/>
              </a:rPr>
              <a:t>。</a:t>
            </a:r>
          </a:p>
        </p:txBody>
      </p:sp>
      <p:graphicFrame>
        <p:nvGraphicFramePr>
          <p:cNvPr id="297988" name="Object 4"/>
          <p:cNvGraphicFramePr>
            <a:graphicFrameLocks noChangeAspect="1"/>
          </p:cNvGraphicFramePr>
          <p:nvPr/>
        </p:nvGraphicFramePr>
        <p:xfrm>
          <a:off x="3636963" y="2636838"/>
          <a:ext cx="1384300" cy="773112"/>
        </p:xfrm>
        <a:graphic>
          <a:graphicData uri="http://schemas.openxmlformats.org/presentationml/2006/ole">
            <p:oleObj spid="_x0000_s48130" name="Equation" r:id="rId4" imgW="774360" imgH="431640" progId="Equation.DSMT4">
              <p:embed/>
            </p:oleObj>
          </a:graphicData>
        </a:graphic>
      </p:graphicFrame>
      <p:graphicFrame>
        <p:nvGraphicFramePr>
          <p:cNvPr id="48131" name="Object 5"/>
          <p:cNvGraphicFramePr>
            <a:graphicFrameLocks noChangeAspect="1"/>
          </p:cNvGraphicFramePr>
          <p:nvPr/>
        </p:nvGraphicFramePr>
        <p:xfrm>
          <a:off x="3971925" y="1125538"/>
          <a:ext cx="815975" cy="749300"/>
        </p:xfrm>
        <a:graphic>
          <a:graphicData uri="http://schemas.openxmlformats.org/presentationml/2006/ole">
            <p:oleObj spid="_x0000_s48131" name="Equation" r:id="rId5" imgW="457200" imgH="419040" progId="Equation.DSMT4">
              <p:embed/>
            </p:oleObj>
          </a:graphicData>
        </a:graphic>
      </p:graphicFrame>
      <p:graphicFrame>
        <p:nvGraphicFramePr>
          <p:cNvPr id="48132" name="Object 6"/>
          <p:cNvGraphicFramePr>
            <a:graphicFrameLocks noChangeAspect="1"/>
          </p:cNvGraphicFramePr>
          <p:nvPr/>
        </p:nvGraphicFramePr>
        <p:xfrm>
          <a:off x="1476375" y="1268413"/>
          <a:ext cx="1360488" cy="409575"/>
        </p:xfrm>
        <a:graphic>
          <a:graphicData uri="http://schemas.openxmlformats.org/presentationml/2006/ole">
            <p:oleObj spid="_x0000_s48132" name="Equation" r:id="rId6" imgW="761760" imgH="228600" progId="Equation.DSMT4">
              <p:embed/>
            </p:oleObj>
          </a:graphicData>
        </a:graphic>
      </p:graphicFrame>
      <p:graphicFrame>
        <p:nvGraphicFramePr>
          <p:cNvPr id="297991" name="Object 7"/>
          <p:cNvGraphicFramePr>
            <a:graphicFrameLocks noChangeAspect="1"/>
          </p:cNvGraphicFramePr>
          <p:nvPr/>
        </p:nvGraphicFramePr>
        <p:xfrm>
          <a:off x="1125538" y="3429000"/>
          <a:ext cx="279400" cy="360363"/>
        </p:xfrm>
        <a:graphic>
          <a:graphicData uri="http://schemas.openxmlformats.org/presentationml/2006/ole">
            <p:oleObj spid="_x0000_s48133" name="Equation" r:id="rId7" imgW="126720" imgH="164880" progId="Equation.DSMT4">
              <p:embed/>
            </p:oleObj>
          </a:graphicData>
        </a:graphic>
      </p:graphicFrame>
      <p:graphicFrame>
        <p:nvGraphicFramePr>
          <p:cNvPr id="297992" name="Object 8"/>
          <p:cNvGraphicFramePr>
            <a:graphicFrameLocks noChangeAspect="1"/>
          </p:cNvGraphicFramePr>
          <p:nvPr/>
        </p:nvGraphicFramePr>
        <p:xfrm>
          <a:off x="1116013" y="3860800"/>
          <a:ext cx="590550" cy="363538"/>
        </p:xfrm>
        <a:graphic>
          <a:graphicData uri="http://schemas.openxmlformats.org/presentationml/2006/ole">
            <p:oleObj spid="_x0000_s48134" name="Equation" r:id="rId8" imgW="330120" imgH="203040" progId="Equation.DSMT4">
              <p:embed/>
            </p:oleObj>
          </a:graphicData>
        </a:graphic>
      </p:graphicFrame>
      <p:graphicFrame>
        <p:nvGraphicFramePr>
          <p:cNvPr id="297993" name="Object 9"/>
          <p:cNvGraphicFramePr>
            <a:graphicFrameLocks noChangeAspect="1"/>
          </p:cNvGraphicFramePr>
          <p:nvPr/>
        </p:nvGraphicFramePr>
        <p:xfrm>
          <a:off x="3492500" y="3860800"/>
          <a:ext cx="590550" cy="363538"/>
        </p:xfrm>
        <a:graphic>
          <a:graphicData uri="http://schemas.openxmlformats.org/presentationml/2006/ole">
            <p:oleObj spid="_x0000_s48135" name="Equation" r:id="rId9" imgW="330120" imgH="203040" progId="Equation.DSMT4">
              <p:embed/>
            </p:oleObj>
          </a:graphicData>
        </a:graphic>
      </p:graphicFrame>
      <p:graphicFrame>
        <p:nvGraphicFramePr>
          <p:cNvPr id="297994" name="Object 10"/>
          <p:cNvGraphicFramePr>
            <a:graphicFrameLocks noChangeAspect="1"/>
          </p:cNvGraphicFramePr>
          <p:nvPr/>
        </p:nvGraphicFramePr>
        <p:xfrm>
          <a:off x="5724525" y="3860800"/>
          <a:ext cx="590550" cy="363538"/>
        </p:xfrm>
        <a:graphic>
          <a:graphicData uri="http://schemas.openxmlformats.org/presentationml/2006/ole">
            <p:oleObj spid="_x0000_s48136" name="Equation" r:id="rId10" imgW="330120" imgH="20304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97987">
                                            <p:txEl>
                                              <p:pRg st="2" end="2"/>
                                            </p:txEl>
                                          </p:spTgt>
                                        </p:tgtEl>
                                        <p:attrNameLst>
                                          <p:attrName>style.visibility</p:attrName>
                                        </p:attrNameLst>
                                      </p:cBhvr>
                                      <p:to>
                                        <p:strVal val="visible"/>
                                      </p:to>
                                    </p:set>
                                    <p:animEffect transition="in" filter="dissolve">
                                      <p:cBhvr>
                                        <p:cTn id="7" dur="500"/>
                                        <p:tgtEl>
                                          <p:spTgt spid="297987">
                                            <p:txEl>
                                              <p:pRg st="2" end="2"/>
                                            </p:txEl>
                                          </p:spTgt>
                                        </p:tgtEl>
                                      </p:cBhvr>
                                    </p:animEffect>
                                  </p:childTnLst>
                                </p:cTn>
                              </p:par>
                            </p:childTnLst>
                          </p:cTn>
                        </p:par>
                        <p:par>
                          <p:cTn id="8" fill="hold">
                            <p:stCondLst>
                              <p:cond delay="2125"/>
                            </p:stCondLst>
                            <p:childTnLst>
                              <p:par>
                                <p:cTn id="9" presetID="9" presetClass="entr" presetSubtype="0" fill="hold" nodeType="afterEffect">
                                  <p:stCondLst>
                                    <p:cond delay="0"/>
                                  </p:stCondLst>
                                  <p:childTnLst>
                                    <p:set>
                                      <p:cBhvr>
                                        <p:cTn id="10" dur="1" fill="hold">
                                          <p:stCondLst>
                                            <p:cond delay="0"/>
                                          </p:stCondLst>
                                        </p:cTn>
                                        <p:tgtEl>
                                          <p:spTgt spid="297988"/>
                                        </p:tgtEl>
                                        <p:attrNameLst>
                                          <p:attrName>style.visibility</p:attrName>
                                        </p:attrNameLst>
                                      </p:cBhvr>
                                      <p:to>
                                        <p:strVal val="visible"/>
                                      </p:to>
                                    </p:set>
                                    <p:animEffect transition="in" filter="dissolve">
                                      <p:cBhvr>
                                        <p:cTn id="11" dur="500"/>
                                        <p:tgtEl>
                                          <p:spTgt spid="29798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97991"/>
                                        </p:tgtEl>
                                        <p:attrNameLst>
                                          <p:attrName>style.visibility</p:attrName>
                                        </p:attrNameLst>
                                      </p:cBhvr>
                                      <p:to>
                                        <p:strVal val="visible"/>
                                      </p:to>
                                    </p:set>
                                    <p:animEffect transition="in" filter="dissolve">
                                      <p:cBhvr>
                                        <p:cTn id="16" dur="500"/>
                                        <p:tgtEl>
                                          <p:spTgt spid="297991"/>
                                        </p:tgtEl>
                                      </p:cBhvr>
                                    </p:animEffect>
                                  </p:childTnLst>
                                </p:cTn>
                              </p:par>
                            </p:childTnLst>
                          </p:cTn>
                        </p:par>
                        <p:par>
                          <p:cTn id="17" fill="hold">
                            <p:stCondLst>
                              <p:cond delay="500"/>
                            </p:stCondLst>
                            <p:childTnLst>
                              <p:par>
                                <p:cTn id="18" presetID="9" presetClass="entr" presetSubtype="0" fill="hold" nodeType="afterEffect">
                                  <p:stCondLst>
                                    <p:cond delay="0"/>
                                  </p:stCondLst>
                                  <p:iterate type="wd">
                                    <p:tmPct val="25000"/>
                                  </p:iterate>
                                  <p:childTnLst>
                                    <p:set>
                                      <p:cBhvr>
                                        <p:cTn id="19" dur="1" fill="hold">
                                          <p:stCondLst>
                                            <p:cond delay="0"/>
                                          </p:stCondLst>
                                        </p:cTn>
                                        <p:tgtEl>
                                          <p:spTgt spid="297987">
                                            <p:txEl>
                                              <p:pRg st="4" end="4"/>
                                            </p:txEl>
                                          </p:spTgt>
                                        </p:tgtEl>
                                        <p:attrNameLst>
                                          <p:attrName>style.visibility</p:attrName>
                                        </p:attrNameLst>
                                      </p:cBhvr>
                                      <p:to>
                                        <p:strVal val="visible"/>
                                      </p:to>
                                    </p:set>
                                    <p:animEffect transition="in" filter="dissolve">
                                      <p:cBhvr>
                                        <p:cTn id="20" dur="500"/>
                                        <p:tgtEl>
                                          <p:spTgt spid="2979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97992"/>
                                        </p:tgtEl>
                                        <p:attrNameLst>
                                          <p:attrName>style.visibility</p:attrName>
                                        </p:attrNameLst>
                                      </p:cBhvr>
                                      <p:to>
                                        <p:strVal val="visible"/>
                                      </p:to>
                                    </p:set>
                                    <p:animEffect transition="in" filter="dissolve">
                                      <p:cBhvr>
                                        <p:cTn id="25" dur="500"/>
                                        <p:tgtEl>
                                          <p:spTgt spid="297992"/>
                                        </p:tgtEl>
                                      </p:cBhvr>
                                    </p:animEffect>
                                  </p:childTnLst>
                                </p:cTn>
                              </p:par>
                            </p:childTnLst>
                          </p:cTn>
                        </p:par>
                        <p:par>
                          <p:cTn id="26" fill="hold">
                            <p:stCondLst>
                              <p:cond delay="500"/>
                            </p:stCondLst>
                            <p:childTnLst>
                              <p:par>
                                <p:cTn id="27" presetID="9" presetClass="entr" presetSubtype="0" fill="hold" nodeType="afterEffect">
                                  <p:stCondLst>
                                    <p:cond delay="0"/>
                                  </p:stCondLst>
                                  <p:iterate type="wd">
                                    <p:tmPct val="25000"/>
                                  </p:iterate>
                                  <p:childTnLst>
                                    <p:set>
                                      <p:cBhvr>
                                        <p:cTn id="28" dur="1" fill="hold">
                                          <p:stCondLst>
                                            <p:cond delay="0"/>
                                          </p:stCondLst>
                                        </p:cTn>
                                        <p:tgtEl>
                                          <p:spTgt spid="297987">
                                            <p:txEl>
                                              <p:pRg st="5" end="5"/>
                                            </p:txEl>
                                          </p:spTgt>
                                        </p:tgtEl>
                                        <p:attrNameLst>
                                          <p:attrName>style.visibility</p:attrName>
                                        </p:attrNameLst>
                                      </p:cBhvr>
                                      <p:to>
                                        <p:strVal val="visible"/>
                                      </p:to>
                                    </p:set>
                                    <p:animEffect transition="in" filter="dissolve">
                                      <p:cBhvr>
                                        <p:cTn id="29" dur="500"/>
                                        <p:tgtEl>
                                          <p:spTgt spid="297987">
                                            <p:txEl>
                                              <p:pRg st="5" end="5"/>
                                            </p:txEl>
                                          </p:spTgt>
                                        </p:tgtEl>
                                      </p:cBhvr>
                                    </p:animEffect>
                                  </p:childTnLst>
                                </p:cTn>
                              </p:par>
                              <p:par>
                                <p:cTn id="30" presetID="9" presetClass="entr" presetSubtype="0" fill="hold" nodeType="withEffect">
                                  <p:stCondLst>
                                    <p:cond delay="1000"/>
                                  </p:stCondLst>
                                  <p:childTnLst>
                                    <p:set>
                                      <p:cBhvr>
                                        <p:cTn id="31" dur="1" fill="hold">
                                          <p:stCondLst>
                                            <p:cond delay="0"/>
                                          </p:stCondLst>
                                        </p:cTn>
                                        <p:tgtEl>
                                          <p:spTgt spid="297993"/>
                                        </p:tgtEl>
                                        <p:attrNameLst>
                                          <p:attrName>style.visibility</p:attrName>
                                        </p:attrNameLst>
                                      </p:cBhvr>
                                      <p:to>
                                        <p:strVal val="visible"/>
                                      </p:to>
                                    </p:set>
                                    <p:animEffect transition="in" filter="dissolve">
                                      <p:cBhvr>
                                        <p:cTn id="32" dur="500"/>
                                        <p:tgtEl>
                                          <p:spTgt spid="297993"/>
                                        </p:tgtEl>
                                      </p:cBhvr>
                                    </p:animEffect>
                                  </p:childTnLst>
                                </p:cTn>
                              </p:par>
                              <p:par>
                                <p:cTn id="33" presetID="9" presetClass="entr" presetSubtype="0" fill="hold" nodeType="withEffect">
                                  <p:stCondLst>
                                    <p:cond delay="1000"/>
                                  </p:stCondLst>
                                  <p:childTnLst>
                                    <p:set>
                                      <p:cBhvr>
                                        <p:cTn id="34" dur="1" fill="hold">
                                          <p:stCondLst>
                                            <p:cond delay="0"/>
                                          </p:stCondLst>
                                        </p:cTn>
                                        <p:tgtEl>
                                          <p:spTgt spid="297994"/>
                                        </p:tgtEl>
                                        <p:attrNameLst>
                                          <p:attrName>style.visibility</p:attrName>
                                        </p:attrNameLst>
                                      </p:cBhvr>
                                      <p:to>
                                        <p:strVal val="visible"/>
                                      </p:to>
                                    </p:set>
                                    <p:animEffect transition="in" filter="dissolve">
                                      <p:cBhvr>
                                        <p:cTn id="35" dur="500"/>
                                        <p:tgtEl>
                                          <p:spTgt spid="297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4" name="Rectangle 2"/>
          <p:cNvSpPr>
            <a:spLocks noGrp="1" noChangeArrowheads="1"/>
          </p:cNvSpPr>
          <p:nvPr>
            <p:ph type="title"/>
          </p:nvPr>
        </p:nvSpPr>
        <p:spPr/>
        <p:txBody>
          <a:bodyPr/>
          <a:lstStyle/>
          <a:p>
            <a:pPr eaLnBrk="1" hangingPunct="1"/>
            <a:r>
              <a:rPr lang="en-US" altLang="zh-CN" smtClean="0"/>
              <a:t>2.4.4 </a:t>
            </a:r>
            <a:r>
              <a:rPr lang="zh-CN" altLang="en-US" smtClean="0"/>
              <a:t>耦合回路的频率特性</a:t>
            </a:r>
          </a:p>
        </p:txBody>
      </p:sp>
      <p:sp>
        <p:nvSpPr>
          <p:cNvPr id="49165" name="Rectangle 3"/>
          <p:cNvSpPr>
            <a:spLocks noGrp="1" noChangeArrowheads="1"/>
          </p:cNvSpPr>
          <p:nvPr>
            <p:ph type="body" idx="1"/>
          </p:nvPr>
        </p:nvSpPr>
        <p:spPr/>
        <p:txBody>
          <a:bodyPr/>
          <a:lstStyle/>
          <a:p>
            <a:pPr eaLnBrk="1" hangingPunct="1">
              <a:buFont typeface="Wingdings" pitchFamily="2" charset="2"/>
              <a:buNone/>
            </a:pPr>
            <a:r>
              <a:rPr lang="zh-CN" altLang="en-US" smtClean="0"/>
              <a:t>	为便于讨论，假设</a:t>
            </a:r>
          </a:p>
        </p:txBody>
      </p:sp>
      <p:graphicFrame>
        <p:nvGraphicFramePr>
          <p:cNvPr id="282630" name="Object 6"/>
          <p:cNvGraphicFramePr>
            <a:graphicFrameLocks noChangeAspect="1"/>
          </p:cNvGraphicFramePr>
          <p:nvPr/>
        </p:nvGraphicFramePr>
        <p:xfrm>
          <a:off x="827088" y="3213100"/>
          <a:ext cx="2049462" cy="1568450"/>
        </p:xfrm>
        <a:graphic>
          <a:graphicData uri="http://schemas.openxmlformats.org/presentationml/2006/ole">
            <p:oleObj spid="_x0000_s49154" name="Equation" r:id="rId4" imgW="1130040" imgH="863280" progId="Equation.DSMT4">
              <p:embed/>
            </p:oleObj>
          </a:graphicData>
        </a:graphic>
      </p:graphicFrame>
      <p:graphicFrame>
        <p:nvGraphicFramePr>
          <p:cNvPr id="49155" name="Object 7"/>
          <p:cNvGraphicFramePr>
            <a:graphicFrameLocks noChangeAspect="1"/>
          </p:cNvGraphicFramePr>
          <p:nvPr/>
        </p:nvGraphicFramePr>
        <p:xfrm>
          <a:off x="4140200" y="1060450"/>
          <a:ext cx="4752975" cy="1792288"/>
        </p:xfrm>
        <a:graphic>
          <a:graphicData uri="http://schemas.openxmlformats.org/presentationml/2006/ole">
            <p:oleObj spid="_x0000_s49155" name="Visio" r:id="rId5" imgW="3115970" imgH="1180795" progId="Visio.Drawing.11">
              <p:embed/>
            </p:oleObj>
          </a:graphicData>
        </a:graphic>
      </p:graphicFrame>
      <p:graphicFrame>
        <p:nvGraphicFramePr>
          <p:cNvPr id="49156" name="Object 9"/>
          <p:cNvGraphicFramePr>
            <a:graphicFrameLocks noChangeAspect="1"/>
          </p:cNvGraphicFramePr>
          <p:nvPr/>
        </p:nvGraphicFramePr>
        <p:xfrm>
          <a:off x="1042988" y="1609725"/>
          <a:ext cx="1317625" cy="379413"/>
        </p:xfrm>
        <a:graphic>
          <a:graphicData uri="http://schemas.openxmlformats.org/presentationml/2006/ole">
            <p:oleObj spid="_x0000_s49156" name="Equation" r:id="rId6" imgW="761669" imgH="215806" progId="Equation.DSMT4">
              <p:embed/>
            </p:oleObj>
          </a:graphicData>
        </a:graphic>
      </p:graphicFrame>
      <p:graphicFrame>
        <p:nvGraphicFramePr>
          <p:cNvPr id="49157" name="Object 11"/>
          <p:cNvGraphicFramePr>
            <a:graphicFrameLocks noChangeAspect="1"/>
          </p:cNvGraphicFramePr>
          <p:nvPr/>
        </p:nvGraphicFramePr>
        <p:xfrm>
          <a:off x="2484438" y="1609725"/>
          <a:ext cx="1382712" cy="379413"/>
        </p:xfrm>
        <a:graphic>
          <a:graphicData uri="http://schemas.openxmlformats.org/presentationml/2006/ole">
            <p:oleObj spid="_x0000_s49157" name="Equation" r:id="rId7" imgW="799753" imgH="215806" progId="Equation.DSMT4">
              <p:embed/>
            </p:oleObj>
          </a:graphicData>
        </a:graphic>
      </p:graphicFrame>
      <p:graphicFrame>
        <p:nvGraphicFramePr>
          <p:cNvPr id="49158" name="Object 13"/>
          <p:cNvGraphicFramePr>
            <a:graphicFrameLocks noChangeAspect="1"/>
          </p:cNvGraphicFramePr>
          <p:nvPr/>
        </p:nvGraphicFramePr>
        <p:xfrm>
          <a:off x="1042988" y="1968500"/>
          <a:ext cx="1290637" cy="401638"/>
        </p:xfrm>
        <a:graphic>
          <a:graphicData uri="http://schemas.openxmlformats.org/presentationml/2006/ole">
            <p:oleObj spid="_x0000_s49158" name="Equation" r:id="rId8" imgW="749160" imgH="228600" progId="Equation.DSMT4">
              <p:embed/>
            </p:oleObj>
          </a:graphicData>
        </a:graphic>
      </p:graphicFrame>
      <p:graphicFrame>
        <p:nvGraphicFramePr>
          <p:cNvPr id="49159" name="Object 15"/>
          <p:cNvGraphicFramePr>
            <a:graphicFrameLocks noChangeAspect="1"/>
          </p:cNvGraphicFramePr>
          <p:nvPr/>
        </p:nvGraphicFramePr>
        <p:xfrm>
          <a:off x="2495550" y="1968500"/>
          <a:ext cx="1644650" cy="395288"/>
        </p:xfrm>
        <a:graphic>
          <a:graphicData uri="http://schemas.openxmlformats.org/presentationml/2006/ole">
            <p:oleObj spid="_x0000_s49159" name="Equation" r:id="rId9" imgW="952087" imgH="228501" progId="Equation.DSMT4">
              <p:embed/>
            </p:oleObj>
          </a:graphicData>
        </a:graphic>
      </p:graphicFrame>
      <p:graphicFrame>
        <p:nvGraphicFramePr>
          <p:cNvPr id="49160" name="Object 17"/>
          <p:cNvGraphicFramePr>
            <a:graphicFrameLocks noChangeAspect="1"/>
          </p:cNvGraphicFramePr>
          <p:nvPr/>
        </p:nvGraphicFramePr>
        <p:xfrm>
          <a:off x="1042988" y="2328863"/>
          <a:ext cx="1400175" cy="379412"/>
        </p:xfrm>
        <a:graphic>
          <a:graphicData uri="http://schemas.openxmlformats.org/presentationml/2006/ole">
            <p:oleObj spid="_x0000_s49160" name="Equation" r:id="rId10" imgW="812447" imgH="215806" progId="Equation.DSMT4">
              <p:embed/>
            </p:oleObj>
          </a:graphicData>
        </a:graphic>
      </p:graphicFrame>
      <p:graphicFrame>
        <p:nvGraphicFramePr>
          <p:cNvPr id="49161" name="Object 19"/>
          <p:cNvGraphicFramePr>
            <a:graphicFrameLocks noChangeAspect="1"/>
          </p:cNvGraphicFramePr>
          <p:nvPr/>
        </p:nvGraphicFramePr>
        <p:xfrm>
          <a:off x="2555875" y="2328863"/>
          <a:ext cx="1250950" cy="379412"/>
        </p:xfrm>
        <a:graphic>
          <a:graphicData uri="http://schemas.openxmlformats.org/presentationml/2006/ole">
            <p:oleObj spid="_x0000_s49161" name="Equation" r:id="rId11" imgW="723586" imgH="215806" progId="Equation.DSMT4">
              <p:embed/>
            </p:oleObj>
          </a:graphicData>
        </a:graphic>
      </p:graphicFrame>
      <p:graphicFrame>
        <p:nvGraphicFramePr>
          <p:cNvPr id="282646" name="Object 22"/>
          <p:cNvGraphicFramePr>
            <a:graphicFrameLocks noChangeAspect="1"/>
          </p:cNvGraphicFramePr>
          <p:nvPr/>
        </p:nvGraphicFramePr>
        <p:xfrm>
          <a:off x="827088" y="4851400"/>
          <a:ext cx="8199437" cy="1314450"/>
        </p:xfrm>
        <a:graphic>
          <a:graphicData uri="http://schemas.openxmlformats.org/presentationml/2006/ole">
            <p:oleObj spid="_x0000_s49162" name="Equation" r:id="rId12" imgW="4520880" imgH="723600" progId="Equation.DSMT4">
              <p:embed/>
            </p:oleObj>
          </a:graphicData>
        </a:graphic>
      </p:graphicFrame>
      <p:sp>
        <p:nvSpPr>
          <p:cNvPr id="282647" name="Text Box 23"/>
          <p:cNvSpPr txBox="1">
            <a:spLocks noChangeArrowheads="1"/>
          </p:cNvSpPr>
          <p:nvPr/>
        </p:nvSpPr>
        <p:spPr bwMode="auto">
          <a:xfrm>
            <a:off x="971550" y="2781300"/>
            <a:ext cx="31686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由前述有</a:t>
            </a:r>
          </a:p>
        </p:txBody>
      </p:sp>
      <p:graphicFrame>
        <p:nvGraphicFramePr>
          <p:cNvPr id="282648" name="Object 24"/>
          <p:cNvGraphicFramePr>
            <a:graphicFrameLocks noChangeAspect="1"/>
          </p:cNvGraphicFramePr>
          <p:nvPr/>
        </p:nvGraphicFramePr>
        <p:xfrm>
          <a:off x="2843213" y="3573463"/>
          <a:ext cx="5688012" cy="1257300"/>
        </p:xfrm>
        <a:graphic>
          <a:graphicData uri="http://schemas.openxmlformats.org/presentationml/2006/ole">
            <p:oleObj spid="_x0000_s49163" name="Equation" r:id="rId13" imgW="3047760" imgH="672840" progId="Equation.DSMT4">
              <p:embed/>
            </p:oleObj>
          </a:graphicData>
        </a:graphic>
      </p:graphicFrame>
      <p:sp>
        <p:nvSpPr>
          <p:cNvPr id="282649" name="Text Box 25"/>
          <p:cNvSpPr txBox="1">
            <a:spLocks noChangeArrowheads="1"/>
          </p:cNvSpPr>
          <p:nvPr/>
        </p:nvSpPr>
        <p:spPr bwMode="auto">
          <a:xfrm>
            <a:off x="2916238" y="2798763"/>
            <a:ext cx="4103687" cy="701675"/>
          </a:xfrm>
          <a:prstGeom prst="rect">
            <a:avLst/>
          </a:prstGeom>
          <a:noFill/>
          <a:ln w="38100" algn="ctr">
            <a:noFill/>
            <a:miter lim="800000"/>
            <a:headEnd/>
            <a:tailEnd/>
          </a:ln>
        </p:spPr>
        <p:txBody>
          <a:bodyPr>
            <a:spAutoFit/>
          </a:bodyPr>
          <a:lstStyle/>
          <a:p>
            <a:pPr algn="l"/>
            <a:r>
              <a:rPr lang="zh-CN" altLang="en-US">
                <a:solidFill>
                  <a:schemeClr val="hlink"/>
                </a:solidFill>
                <a:latin typeface="Arial" charset="0"/>
                <a:ea typeface="幼圆" pitchFamily="49" charset="-122"/>
              </a:rPr>
              <a:t>对于互感耦合串联型，</a:t>
            </a:r>
            <a:r>
              <a:rPr lang="en-US" altLang="zh-CN" i="1">
                <a:solidFill>
                  <a:schemeClr val="hlink"/>
                </a:solidFill>
                <a:latin typeface="Arial" charset="0"/>
                <a:ea typeface="幼圆" pitchFamily="49" charset="-122"/>
              </a:rPr>
              <a:t>Q</a:t>
            </a:r>
            <a:r>
              <a:rPr lang="en-US" altLang="zh-CN" sz="1400">
                <a:solidFill>
                  <a:schemeClr val="hlink"/>
                </a:solidFill>
                <a:latin typeface="Arial" charset="0"/>
                <a:ea typeface="幼圆" pitchFamily="49" charset="-122"/>
              </a:rPr>
              <a:t>1</a:t>
            </a:r>
            <a:r>
              <a:rPr lang="zh-CN" altLang="en-US">
                <a:solidFill>
                  <a:schemeClr val="hlink"/>
                </a:solidFill>
                <a:latin typeface="Arial" charset="0"/>
                <a:ea typeface="幼圆" pitchFamily="49" charset="-122"/>
              </a:rPr>
              <a:t>为次级开路时的品质因数， </a:t>
            </a:r>
            <a:r>
              <a:rPr lang="en-US" altLang="zh-CN" i="1">
                <a:solidFill>
                  <a:schemeClr val="hlink"/>
                </a:solidFill>
                <a:latin typeface="Arial" charset="0"/>
              </a:rPr>
              <a:t>Q</a:t>
            </a:r>
            <a:r>
              <a:rPr lang="en-US" altLang="zh-CN" sz="1400">
                <a:solidFill>
                  <a:schemeClr val="hlink"/>
                </a:solidFill>
                <a:latin typeface="Arial" charset="0"/>
              </a:rPr>
              <a:t>2</a:t>
            </a:r>
            <a:r>
              <a:rPr lang="zh-CN" altLang="en-US">
                <a:solidFill>
                  <a:schemeClr val="hlink"/>
                </a:solidFill>
                <a:latin typeface="Arial" charset="0"/>
                <a:ea typeface="幼圆" pitchFamily="49" charset="-122"/>
              </a:rPr>
              <a:t>类似。</a:t>
            </a:r>
          </a:p>
        </p:txBody>
      </p:sp>
      <p:sp>
        <p:nvSpPr>
          <p:cNvPr id="282650" name="Line 26"/>
          <p:cNvSpPr>
            <a:spLocks noChangeShapeType="1"/>
          </p:cNvSpPr>
          <p:nvPr/>
        </p:nvSpPr>
        <p:spPr bwMode="auto">
          <a:xfrm flipH="1" flipV="1">
            <a:off x="2411413" y="2708275"/>
            <a:ext cx="504825" cy="360363"/>
          </a:xfrm>
          <a:prstGeom prst="line">
            <a:avLst/>
          </a:prstGeom>
          <a:noFill/>
          <a:ln w="38100">
            <a:solidFill>
              <a:schemeClr val="hlink"/>
            </a:solidFill>
            <a:round/>
            <a:headEnd/>
            <a:tailEnd type="triangle" w="med" len="me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50"/>
                                        </p:tgtEl>
                                        <p:attrNameLst>
                                          <p:attrName>style.visibility</p:attrName>
                                        </p:attrNameLst>
                                      </p:cBhvr>
                                      <p:to>
                                        <p:strVal val="visible"/>
                                      </p:to>
                                    </p:set>
                                    <p:animEffect transition="in" filter="fade">
                                      <p:cBhvr>
                                        <p:cTn id="7" dur="1000"/>
                                        <p:tgtEl>
                                          <p:spTgt spid="2826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2649"/>
                                        </p:tgtEl>
                                        <p:attrNameLst>
                                          <p:attrName>style.visibility</p:attrName>
                                        </p:attrNameLst>
                                      </p:cBhvr>
                                      <p:to>
                                        <p:strVal val="visible"/>
                                      </p:to>
                                    </p:set>
                                    <p:animEffect transition="in" filter="fade">
                                      <p:cBhvr>
                                        <p:cTn id="10" dur="1000"/>
                                        <p:tgtEl>
                                          <p:spTgt spid="28264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iterate type="wd">
                                    <p:tmPct val="25000"/>
                                  </p:iterate>
                                  <p:childTnLst>
                                    <p:set>
                                      <p:cBhvr>
                                        <p:cTn id="14" dur="1" fill="hold">
                                          <p:stCondLst>
                                            <p:cond delay="0"/>
                                          </p:stCondLst>
                                        </p:cTn>
                                        <p:tgtEl>
                                          <p:spTgt spid="282647"/>
                                        </p:tgtEl>
                                        <p:attrNameLst>
                                          <p:attrName>style.visibility</p:attrName>
                                        </p:attrNameLst>
                                      </p:cBhvr>
                                      <p:to>
                                        <p:strVal val="visible"/>
                                      </p:to>
                                    </p:set>
                                    <p:animEffect transition="in" filter="dissolve">
                                      <p:cBhvr>
                                        <p:cTn id="15" dur="500"/>
                                        <p:tgtEl>
                                          <p:spTgt spid="28264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82630"/>
                                        </p:tgtEl>
                                        <p:attrNameLst>
                                          <p:attrName>style.visibility</p:attrName>
                                        </p:attrNameLst>
                                      </p:cBhvr>
                                      <p:to>
                                        <p:strVal val="visible"/>
                                      </p:to>
                                    </p:set>
                                    <p:animEffect transition="in" filter="dissolve">
                                      <p:cBhvr>
                                        <p:cTn id="20" dur="500"/>
                                        <p:tgtEl>
                                          <p:spTgt spid="28263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82648"/>
                                        </p:tgtEl>
                                        <p:attrNameLst>
                                          <p:attrName>style.visibility</p:attrName>
                                        </p:attrNameLst>
                                      </p:cBhvr>
                                      <p:to>
                                        <p:strVal val="visible"/>
                                      </p:to>
                                    </p:set>
                                    <p:animEffect transition="in" filter="dissolve">
                                      <p:cBhvr>
                                        <p:cTn id="25" dur="500"/>
                                        <p:tgtEl>
                                          <p:spTgt spid="2826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82646"/>
                                        </p:tgtEl>
                                        <p:attrNameLst>
                                          <p:attrName>style.visibility</p:attrName>
                                        </p:attrNameLst>
                                      </p:cBhvr>
                                      <p:to>
                                        <p:strVal val="visible"/>
                                      </p:to>
                                    </p:set>
                                    <p:animEffect transition="in" filter="dissolve">
                                      <p:cBhvr>
                                        <p:cTn id="30" dur="500"/>
                                        <p:tgtEl>
                                          <p:spTgt spid="28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7" grpId="0"/>
      <p:bldP spid="282649" grpId="0"/>
      <p:bldP spid="28265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2"/>
          <p:cNvSpPr>
            <a:spLocks noGrp="1" noChangeArrowheads="1"/>
          </p:cNvSpPr>
          <p:nvPr>
            <p:ph type="title"/>
          </p:nvPr>
        </p:nvSpPr>
        <p:spPr/>
        <p:txBody>
          <a:bodyPr/>
          <a:lstStyle/>
          <a:p>
            <a:pPr eaLnBrk="1" hangingPunct="1"/>
            <a:r>
              <a:rPr lang="en-US" altLang="zh-CN" smtClean="0"/>
              <a:t>2.4.4 </a:t>
            </a:r>
            <a:r>
              <a:rPr lang="zh-CN" altLang="en-US" smtClean="0"/>
              <a:t>耦合回路的频率特性（续</a:t>
            </a:r>
            <a:r>
              <a:rPr lang="en-US" altLang="zh-CN" smtClean="0"/>
              <a:t>1</a:t>
            </a:r>
            <a:r>
              <a:rPr lang="zh-CN" altLang="en-US" smtClean="0"/>
              <a:t>）</a:t>
            </a:r>
          </a:p>
        </p:txBody>
      </p:sp>
      <p:graphicFrame>
        <p:nvGraphicFramePr>
          <p:cNvPr id="299012" name="Object 4"/>
          <p:cNvGraphicFramePr>
            <a:graphicFrameLocks noChangeAspect="1"/>
          </p:cNvGraphicFramePr>
          <p:nvPr/>
        </p:nvGraphicFramePr>
        <p:xfrm>
          <a:off x="1639888" y="2781300"/>
          <a:ext cx="6388100" cy="887413"/>
        </p:xfrm>
        <a:graphic>
          <a:graphicData uri="http://schemas.openxmlformats.org/presentationml/2006/ole">
            <p:oleObj spid="_x0000_s50178" name="Equation" r:id="rId4" imgW="3403440" imgH="469800" progId="Equation.DSMT4">
              <p:embed/>
            </p:oleObj>
          </a:graphicData>
        </a:graphic>
      </p:graphicFrame>
      <p:graphicFrame>
        <p:nvGraphicFramePr>
          <p:cNvPr id="299013" name="Object 5"/>
          <p:cNvGraphicFramePr>
            <a:graphicFrameLocks noChangeAspect="1"/>
          </p:cNvGraphicFramePr>
          <p:nvPr/>
        </p:nvGraphicFramePr>
        <p:xfrm>
          <a:off x="2913063" y="5322888"/>
          <a:ext cx="3171825" cy="914400"/>
        </p:xfrm>
        <a:graphic>
          <a:graphicData uri="http://schemas.openxmlformats.org/presentationml/2006/ole">
            <p:oleObj spid="_x0000_s50179" name="Equation" r:id="rId5" imgW="1612800" imgH="457200" progId="Equation.DSMT4">
              <p:embed/>
            </p:oleObj>
          </a:graphicData>
        </a:graphic>
      </p:graphicFrame>
      <p:graphicFrame>
        <p:nvGraphicFramePr>
          <p:cNvPr id="50180" name="Object 6"/>
          <p:cNvGraphicFramePr>
            <a:graphicFrameLocks noChangeAspect="1"/>
          </p:cNvGraphicFramePr>
          <p:nvPr/>
        </p:nvGraphicFramePr>
        <p:xfrm>
          <a:off x="1116013" y="1176338"/>
          <a:ext cx="5849937" cy="1244600"/>
        </p:xfrm>
        <a:graphic>
          <a:graphicData uri="http://schemas.openxmlformats.org/presentationml/2006/ole">
            <p:oleObj spid="_x0000_s50180" name="Equation" r:id="rId6" imgW="3225600" imgH="685800" progId="Equation.DSMT4">
              <p:embed/>
            </p:oleObj>
          </a:graphicData>
        </a:graphic>
      </p:graphicFrame>
      <p:sp>
        <p:nvSpPr>
          <p:cNvPr id="299015" name="Text Box 7"/>
          <p:cNvSpPr txBox="1">
            <a:spLocks noChangeArrowheads="1"/>
          </p:cNvSpPr>
          <p:nvPr/>
        </p:nvSpPr>
        <p:spPr bwMode="auto">
          <a:xfrm>
            <a:off x="971550" y="2349500"/>
            <a:ext cx="31686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可得</a:t>
            </a:r>
          </a:p>
        </p:txBody>
      </p:sp>
      <p:sp>
        <p:nvSpPr>
          <p:cNvPr id="299016" name="Text Box 8"/>
          <p:cNvSpPr txBox="1">
            <a:spLocks noChangeArrowheads="1"/>
          </p:cNvSpPr>
          <p:nvPr/>
        </p:nvSpPr>
        <p:spPr bwMode="auto">
          <a:xfrm>
            <a:off x="971550" y="3573463"/>
            <a:ext cx="31686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其中</a:t>
            </a:r>
          </a:p>
        </p:txBody>
      </p:sp>
      <p:graphicFrame>
        <p:nvGraphicFramePr>
          <p:cNvPr id="299017" name="Object 9"/>
          <p:cNvGraphicFramePr>
            <a:graphicFrameLocks noChangeAspect="1"/>
          </p:cNvGraphicFramePr>
          <p:nvPr/>
        </p:nvGraphicFramePr>
        <p:xfrm>
          <a:off x="1660525" y="3981450"/>
          <a:ext cx="2767013" cy="742950"/>
        </p:xfrm>
        <a:graphic>
          <a:graphicData uri="http://schemas.openxmlformats.org/presentationml/2006/ole">
            <p:oleObj spid="_x0000_s50181" name="Equation" r:id="rId7" imgW="1473120" imgH="393480" progId="Equation.DSMT4">
              <p:embed/>
            </p:oleObj>
          </a:graphicData>
        </a:graphic>
      </p:graphicFrame>
      <p:graphicFrame>
        <p:nvGraphicFramePr>
          <p:cNvPr id="299018" name="Object 10"/>
          <p:cNvGraphicFramePr>
            <a:graphicFrameLocks noChangeAspect="1"/>
          </p:cNvGraphicFramePr>
          <p:nvPr/>
        </p:nvGraphicFramePr>
        <p:xfrm>
          <a:off x="4859338" y="3949700"/>
          <a:ext cx="2259012" cy="919163"/>
        </p:xfrm>
        <a:graphic>
          <a:graphicData uri="http://schemas.openxmlformats.org/presentationml/2006/ole">
            <p:oleObj spid="_x0000_s50182" name="Equation" r:id="rId8" imgW="1117440" imgH="457200" progId="Equation.DSMT4">
              <p:embed/>
            </p:oleObj>
          </a:graphicData>
        </a:graphic>
      </p:graphicFrame>
      <p:sp>
        <p:nvSpPr>
          <p:cNvPr id="299020" name="Text Box 12"/>
          <p:cNvSpPr txBox="1">
            <a:spLocks noChangeArrowheads="1"/>
          </p:cNvSpPr>
          <p:nvPr/>
        </p:nvSpPr>
        <p:spPr bwMode="auto">
          <a:xfrm>
            <a:off x="1909763" y="4652963"/>
            <a:ext cx="1798637" cy="366712"/>
          </a:xfrm>
          <a:prstGeom prst="rect">
            <a:avLst/>
          </a:prstGeom>
          <a:noFill/>
          <a:ln w="38100" algn="ctr">
            <a:noFill/>
            <a:miter lim="800000"/>
            <a:headEnd/>
            <a:tailEnd/>
          </a:ln>
        </p:spPr>
        <p:txBody>
          <a:bodyPr>
            <a:spAutoFit/>
          </a:bodyPr>
          <a:lstStyle/>
          <a:p>
            <a:pPr algn="l"/>
            <a:r>
              <a:rPr lang="zh-CN" altLang="en-US" sz="1800">
                <a:solidFill>
                  <a:srgbClr val="990099"/>
                </a:solidFill>
                <a:latin typeface="Arial" charset="0"/>
                <a:ea typeface="幼圆" pitchFamily="49" charset="-122"/>
              </a:rPr>
              <a:t>在谐振点附近</a:t>
            </a:r>
          </a:p>
        </p:txBody>
      </p:sp>
      <p:sp>
        <p:nvSpPr>
          <p:cNvPr id="299021" name="Text Box 13"/>
          <p:cNvSpPr txBox="1">
            <a:spLocks noChangeArrowheads="1"/>
          </p:cNvSpPr>
          <p:nvPr/>
        </p:nvSpPr>
        <p:spPr bwMode="auto">
          <a:xfrm>
            <a:off x="971550" y="5013325"/>
            <a:ext cx="31686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又由前有</a:t>
            </a:r>
          </a:p>
        </p:txBody>
      </p:sp>
      <p:pic>
        <p:nvPicPr>
          <p:cNvPr id="50188" name="Picture 14" descr="0050">
            <a:hlinkClick r:id="rId9" action="ppaction://hlinksldjump"/>
          </p:cNvPr>
          <p:cNvPicPr>
            <a:picLocks noChangeAspect="1" noChangeArrowheads="1" noCrop="1"/>
          </p:cNvPicPr>
          <p:nvPr/>
        </p:nvPicPr>
        <p:blipFill>
          <a:blip r:embed="rId10" cstate="print"/>
          <a:srcRect/>
          <a:stretch>
            <a:fillRect/>
          </a:stretch>
        </p:blipFill>
        <p:spPr bwMode="auto">
          <a:xfrm>
            <a:off x="7667625" y="4221163"/>
            <a:ext cx="360363" cy="276225"/>
          </a:xfrm>
          <a:prstGeom prst="rect">
            <a:avLst/>
          </a:prstGeom>
          <a:noFill/>
          <a:ln w="9525">
            <a:noFill/>
            <a:miter lim="800000"/>
            <a:headEnd/>
            <a:tailEnd/>
          </a:ln>
        </p:spPr>
      </p:pic>
      <p:sp>
        <p:nvSpPr>
          <p:cNvPr id="299024" name="Text Box 16"/>
          <p:cNvSpPr txBox="1">
            <a:spLocks noChangeArrowheads="1"/>
          </p:cNvSpPr>
          <p:nvPr/>
        </p:nvSpPr>
        <p:spPr bwMode="auto">
          <a:xfrm>
            <a:off x="971550" y="4022725"/>
            <a:ext cx="720725" cy="701675"/>
          </a:xfrm>
          <a:prstGeom prst="rect">
            <a:avLst/>
          </a:prstGeom>
          <a:noFill/>
          <a:ln w="38100" algn="ctr">
            <a:noFill/>
            <a:miter lim="800000"/>
            <a:headEnd/>
            <a:tailEnd/>
          </a:ln>
        </p:spPr>
        <p:txBody>
          <a:bodyPr>
            <a:spAutoFit/>
          </a:bodyPr>
          <a:lstStyle/>
          <a:p>
            <a:pPr algn="l"/>
            <a:r>
              <a:rPr lang="zh-CN" altLang="en-US">
                <a:solidFill>
                  <a:srgbClr val="006600"/>
                </a:solidFill>
                <a:latin typeface="Arial" charset="0"/>
                <a:ea typeface="幼圆" pitchFamily="49" charset="-122"/>
              </a:rPr>
              <a:t>耦合</a:t>
            </a:r>
          </a:p>
          <a:p>
            <a:pPr algn="l"/>
            <a:r>
              <a:rPr lang="zh-CN" altLang="en-US">
                <a:solidFill>
                  <a:srgbClr val="006600"/>
                </a:solidFill>
                <a:latin typeface="Arial" charset="0"/>
                <a:ea typeface="幼圆" pitchFamily="49" charset="-122"/>
              </a:rPr>
              <a:t>因数</a:t>
            </a:r>
          </a:p>
        </p:txBody>
      </p:sp>
      <p:sp>
        <p:nvSpPr>
          <p:cNvPr id="299025" name="Text Box 17"/>
          <p:cNvSpPr txBox="1">
            <a:spLocks noChangeArrowheads="1"/>
          </p:cNvSpPr>
          <p:nvPr/>
        </p:nvSpPr>
        <p:spPr bwMode="auto">
          <a:xfrm>
            <a:off x="4930775" y="4760913"/>
            <a:ext cx="1296988" cy="396875"/>
          </a:xfrm>
          <a:prstGeom prst="rect">
            <a:avLst/>
          </a:prstGeom>
          <a:noFill/>
          <a:ln w="38100" algn="ctr">
            <a:noFill/>
            <a:miter lim="800000"/>
            <a:headEnd/>
            <a:tailEnd/>
          </a:ln>
        </p:spPr>
        <p:txBody>
          <a:bodyPr>
            <a:spAutoFit/>
          </a:bodyPr>
          <a:lstStyle/>
          <a:p>
            <a:pPr algn="l"/>
            <a:r>
              <a:rPr lang="zh-CN" altLang="en-US">
                <a:solidFill>
                  <a:srgbClr val="006600"/>
                </a:solidFill>
                <a:latin typeface="Arial" charset="0"/>
                <a:ea typeface="幼圆" pitchFamily="49" charset="-122"/>
              </a:rPr>
              <a:t>耦合系数</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dissolve">
                                      <p:cBhvr>
                                        <p:cTn id="7" dur="500"/>
                                        <p:tgtEl>
                                          <p:spTgt spid="2990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dissolve">
                                      <p:cBhvr>
                                        <p:cTn id="12" dur="500"/>
                                        <p:tgtEl>
                                          <p:spTgt spid="2990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9016"/>
                                        </p:tgtEl>
                                        <p:attrNameLst>
                                          <p:attrName>style.visibility</p:attrName>
                                        </p:attrNameLst>
                                      </p:cBhvr>
                                      <p:to>
                                        <p:strVal val="visible"/>
                                      </p:to>
                                    </p:set>
                                    <p:animEffect transition="in" filter="dissolve">
                                      <p:cBhvr>
                                        <p:cTn id="17" dur="500"/>
                                        <p:tgtEl>
                                          <p:spTgt spid="2990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9017"/>
                                        </p:tgtEl>
                                        <p:attrNameLst>
                                          <p:attrName>style.visibility</p:attrName>
                                        </p:attrNameLst>
                                      </p:cBhvr>
                                      <p:to>
                                        <p:strVal val="visible"/>
                                      </p:to>
                                    </p:set>
                                    <p:animEffect transition="in" filter="dissolve">
                                      <p:cBhvr>
                                        <p:cTn id="22" dur="500"/>
                                        <p:tgtEl>
                                          <p:spTgt spid="29901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99020"/>
                                        </p:tgtEl>
                                        <p:attrNameLst>
                                          <p:attrName>style.visibility</p:attrName>
                                        </p:attrNameLst>
                                      </p:cBhvr>
                                      <p:to>
                                        <p:strVal val="visible"/>
                                      </p:to>
                                    </p:set>
                                    <p:animEffect transition="in" filter="dissolve">
                                      <p:cBhvr>
                                        <p:cTn id="26" dur="500"/>
                                        <p:tgtEl>
                                          <p:spTgt spid="299020"/>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299018"/>
                                        </p:tgtEl>
                                        <p:attrNameLst>
                                          <p:attrName>style.visibility</p:attrName>
                                        </p:attrNameLst>
                                      </p:cBhvr>
                                      <p:to>
                                        <p:strVal val="visible"/>
                                      </p:to>
                                    </p:set>
                                    <p:animEffect transition="in" filter="dissolve">
                                      <p:cBhvr>
                                        <p:cTn id="30" dur="500"/>
                                        <p:tgtEl>
                                          <p:spTgt spid="2990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99021">
                                            <p:txEl>
                                              <p:pRg st="0" end="0"/>
                                            </p:txEl>
                                          </p:spTgt>
                                        </p:tgtEl>
                                        <p:attrNameLst>
                                          <p:attrName>style.visibility</p:attrName>
                                        </p:attrNameLst>
                                      </p:cBhvr>
                                      <p:to>
                                        <p:strVal val="visible"/>
                                      </p:to>
                                    </p:set>
                                    <p:animEffect transition="in" filter="dissolve">
                                      <p:cBhvr>
                                        <p:cTn id="35" dur="500"/>
                                        <p:tgtEl>
                                          <p:spTgt spid="299021">
                                            <p:txEl>
                                              <p:pRg st="0" end="0"/>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299013"/>
                                        </p:tgtEl>
                                        <p:attrNameLst>
                                          <p:attrName>style.visibility</p:attrName>
                                        </p:attrNameLst>
                                      </p:cBhvr>
                                      <p:to>
                                        <p:strVal val="visible"/>
                                      </p:to>
                                    </p:set>
                                    <p:animEffect transition="in" filter="dissolve">
                                      <p:cBhvr>
                                        <p:cTn id="39" dur="500"/>
                                        <p:tgtEl>
                                          <p:spTgt spid="299013"/>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299024"/>
                                        </p:tgtEl>
                                        <p:attrNameLst>
                                          <p:attrName>style.visibility</p:attrName>
                                        </p:attrNameLst>
                                      </p:cBhvr>
                                      <p:to>
                                        <p:strVal val="visible"/>
                                      </p:to>
                                    </p:set>
                                    <p:animEffect transition="in" filter="dissolve">
                                      <p:cBhvr>
                                        <p:cTn id="43" dur="500"/>
                                        <p:tgtEl>
                                          <p:spTgt spid="299024"/>
                                        </p:tgtEl>
                                      </p:cBhvr>
                                    </p:animEffect>
                                  </p:childTnLst>
                                </p:cTn>
                              </p:par>
                            </p:childTnLst>
                          </p:cTn>
                        </p:par>
                        <p:par>
                          <p:cTn id="44" fill="hold">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299025"/>
                                        </p:tgtEl>
                                        <p:attrNameLst>
                                          <p:attrName>style.visibility</p:attrName>
                                        </p:attrNameLst>
                                      </p:cBhvr>
                                      <p:to>
                                        <p:strVal val="visible"/>
                                      </p:to>
                                    </p:set>
                                    <p:animEffect transition="in" filter="dissolve">
                                      <p:cBhvr>
                                        <p:cTn id="47" dur="500"/>
                                        <p:tgtEl>
                                          <p:spTgt spid="299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6" grpId="0"/>
      <p:bldP spid="299020" grpId="0"/>
      <p:bldP spid="299024" grpId="0"/>
      <p:bldP spid="2990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2"/>
          <p:cNvSpPr>
            <a:spLocks noGrp="1" noChangeArrowheads="1"/>
          </p:cNvSpPr>
          <p:nvPr>
            <p:ph type="title"/>
          </p:nvPr>
        </p:nvSpPr>
        <p:spPr/>
        <p:txBody>
          <a:bodyPr/>
          <a:lstStyle/>
          <a:p>
            <a:pPr eaLnBrk="1" hangingPunct="1"/>
            <a:r>
              <a:rPr lang="en-US" altLang="zh-CN" smtClean="0"/>
              <a:t>2.4.4 </a:t>
            </a:r>
            <a:r>
              <a:rPr lang="zh-CN" altLang="en-US" smtClean="0"/>
              <a:t>耦合回路的频率特性（续</a:t>
            </a:r>
            <a:r>
              <a:rPr lang="en-US" altLang="zh-CN" smtClean="0"/>
              <a:t>2</a:t>
            </a:r>
            <a:r>
              <a:rPr lang="zh-CN" altLang="en-US" smtClean="0"/>
              <a:t>）</a:t>
            </a:r>
          </a:p>
        </p:txBody>
      </p:sp>
      <p:sp>
        <p:nvSpPr>
          <p:cNvPr id="51212" name="Text Box 5"/>
          <p:cNvSpPr txBox="1">
            <a:spLocks noChangeArrowheads="1"/>
          </p:cNvSpPr>
          <p:nvPr/>
        </p:nvSpPr>
        <p:spPr bwMode="auto">
          <a:xfrm>
            <a:off x="971550" y="1125538"/>
            <a:ext cx="676910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可得耦合谐振回路的谐振曲线的通用表达式</a:t>
            </a:r>
          </a:p>
        </p:txBody>
      </p:sp>
      <p:graphicFrame>
        <p:nvGraphicFramePr>
          <p:cNvPr id="51202" name="Object 6"/>
          <p:cNvGraphicFramePr>
            <a:graphicFrameLocks noChangeAspect="1"/>
          </p:cNvGraphicFramePr>
          <p:nvPr/>
        </p:nvGraphicFramePr>
        <p:xfrm>
          <a:off x="973138" y="1557338"/>
          <a:ext cx="7723187" cy="887412"/>
        </p:xfrm>
        <a:graphic>
          <a:graphicData uri="http://schemas.openxmlformats.org/presentationml/2006/ole">
            <p:oleObj spid="_x0000_s51202" name="Equation" r:id="rId4" imgW="4114800" imgH="469800" progId="Equation.DSMT4">
              <p:embed/>
            </p:oleObj>
          </a:graphicData>
        </a:graphic>
      </p:graphicFrame>
      <p:grpSp>
        <p:nvGrpSpPr>
          <p:cNvPr id="2" name="Group 61"/>
          <p:cNvGrpSpPr>
            <a:grpSpLocks/>
          </p:cNvGrpSpPr>
          <p:nvPr/>
        </p:nvGrpSpPr>
        <p:grpSpPr bwMode="auto">
          <a:xfrm>
            <a:off x="1547813" y="2600325"/>
            <a:ext cx="7056437" cy="3025775"/>
            <a:chOff x="839" y="1570"/>
            <a:chExt cx="4706" cy="2092"/>
          </a:xfrm>
        </p:grpSpPr>
        <p:pic>
          <p:nvPicPr>
            <p:cNvPr id="51217" name="Picture 8" descr="Function6_耦合回路谐振曲"/>
            <p:cNvPicPr>
              <a:picLocks noChangeAspect="1" noChangeArrowheads="1"/>
            </p:cNvPicPr>
            <p:nvPr/>
          </p:nvPicPr>
          <p:blipFill>
            <a:blip r:embed="rId5" cstate="print"/>
            <a:srcRect/>
            <a:stretch>
              <a:fillRect/>
            </a:stretch>
          </p:blipFill>
          <p:spPr bwMode="auto">
            <a:xfrm>
              <a:off x="1127" y="1570"/>
              <a:ext cx="3600" cy="1920"/>
            </a:xfrm>
            <a:prstGeom prst="rect">
              <a:avLst/>
            </a:prstGeom>
            <a:noFill/>
            <a:ln w="9525">
              <a:noFill/>
              <a:miter lim="800000"/>
              <a:headEnd/>
              <a:tailEnd/>
            </a:ln>
          </p:spPr>
        </p:pic>
        <p:sp>
          <p:nvSpPr>
            <p:cNvPr id="51218" name="Text Box 10"/>
            <p:cNvSpPr txBox="1">
              <a:spLocks noChangeArrowheads="1"/>
            </p:cNvSpPr>
            <p:nvPr/>
          </p:nvSpPr>
          <p:spPr bwMode="auto">
            <a:xfrm>
              <a:off x="880" y="1740"/>
              <a:ext cx="225" cy="316"/>
            </a:xfrm>
            <a:prstGeom prst="rect">
              <a:avLst/>
            </a:prstGeom>
            <a:noFill/>
            <a:ln w="9525">
              <a:noFill/>
              <a:miter lim="800000"/>
              <a:headEnd/>
              <a:tailEnd/>
            </a:ln>
          </p:spPr>
          <p:txBody>
            <a:bodyPr wrap="none">
              <a:spAutoFit/>
            </a:bodyPr>
            <a:lstStyle/>
            <a:p>
              <a:r>
                <a:rPr lang="en-US" altLang="zh-CN" sz="2400"/>
                <a:t>1</a:t>
              </a:r>
            </a:p>
          </p:txBody>
        </p:sp>
        <p:sp>
          <p:nvSpPr>
            <p:cNvPr id="51219" name="Text Box 11"/>
            <p:cNvSpPr txBox="1">
              <a:spLocks noChangeArrowheads="1"/>
            </p:cNvSpPr>
            <p:nvPr/>
          </p:nvSpPr>
          <p:spPr bwMode="auto">
            <a:xfrm>
              <a:off x="2798" y="3346"/>
              <a:ext cx="224" cy="316"/>
            </a:xfrm>
            <a:prstGeom prst="rect">
              <a:avLst/>
            </a:prstGeom>
            <a:noFill/>
            <a:ln w="9525">
              <a:noFill/>
              <a:miter lim="800000"/>
              <a:headEnd/>
              <a:tailEnd/>
            </a:ln>
          </p:spPr>
          <p:txBody>
            <a:bodyPr wrap="none">
              <a:spAutoFit/>
            </a:bodyPr>
            <a:lstStyle/>
            <a:p>
              <a:r>
                <a:rPr lang="en-US" altLang="zh-CN" sz="2400"/>
                <a:t>o</a:t>
              </a:r>
            </a:p>
          </p:txBody>
        </p:sp>
        <p:sp>
          <p:nvSpPr>
            <p:cNvPr id="51220" name="Line 12"/>
            <p:cNvSpPr>
              <a:spLocks noChangeShapeType="1"/>
            </p:cNvSpPr>
            <p:nvPr/>
          </p:nvSpPr>
          <p:spPr bwMode="auto">
            <a:xfrm>
              <a:off x="1175" y="3442"/>
              <a:ext cx="3648" cy="0"/>
            </a:xfrm>
            <a:prstGeom prst="line">
              <a:avLst/>
            </a:prstGeom>
            <a:noFill/>
            <a:ln w="9525">
              <a:solidFill>
                <a:schemeClr val="tx2"/>
              </a:solidFill>
              <a:round/>
              <a:headEnd/>
              <a:tailEnd type="triangle" w="med" len="med"/>
            </a:ln>
          </p:spPr>
          <p:txBody>
            <a:bodyPr/>
            <a:lstStyle/>
            <a:p>
              <a:endParaRPr lang="zh-CN" altLang="en-US"/>
            </a:p>
          </p:txBody>
        </p:sp>
        <p:graphicFrame>
          <p:nvGraphicFramePr>
            <p:cNvPr id="51204" name="Object 13"/>
            <p:cNvGraphicFramePr>
              <a:graphicFrameLocks noChangeAspect="1"/>
            </p:cNvGraphicFramePr>
            <p:nvPr/>
          </p:nvGraphicFramePr>
          <p:xfrm>
            <a:off x="4871" y="3346"/>
            <a:ext cx="128" cy="216"/>
          </p:xfrm>
          <a:graphic>
            <a:graphicData uri="http://schemas.openxmlformats.org/presentationml/2006/ole">
              <p:oleObj spid="_x0000_s51204" name="Equation" r:id="rId6" imgW="203040" imgH="342720" progId="Equation.DSMT4">
                <p:embed/>
              </p:oleObj>
            </a:graphicData>
          </a:graphic>
        </p:graphicFrame>
        <p:sp>
          <p:nvSpPr>
            <p:cNvPr id="51221" name="Line 14"/>
            <p:cNvSpPr>
              <a:spLocks noChangeShapeType="1"/>
            </p:cNvSpPr>
            <p:nvPr/>
          </p:nvSpPr>
          <p:spPr bwMode="auto">
            <a:xfrm flipV="1">
              <a:off x="2925" y="1618"/>
              <a:ext cx="0" cy="1824"/>
            </a:xfrm>
            <a:prstGeom prst="line">
              <a:avLst/>
            </a:prstGeom>
            <a:noFill/>
            <a:ln w="9525">
              <a:solidFill>
                <a:schemeClr val="tx2"/>
              </a:solidFill>
              <a:round/>
              <a:headEnd/>
              <a:tailEnd type="triangle" w="med" len="med"/>
            </a:ln>
          </p:spPr>
          <p:txBody>
            <a:bodyPr/>
            <a:lstStyle/>
            <a:p>
              <a:endParaRPr lang="zh-CN" altLang="en-US"/>
            </a:p>
          </p:txBody>
        </p:sp>
        <p:graphicFrame>
          <p:nvGraphicFramePr>
            <p:cNvPr id="51205" name="Object 15"/>
            <p:cNvGraphicFramePr>
              <a:graphicFrameLocks noChangeAspect="1"/>
            </p:cNvGraphicFramePr>
            <p:nvPr/>
          </p:nvGraphicFramePr>
          <p:xfrm>
            <a:off x="2925" y="1606"/>
            <a:ext cx="152" cy="136"/>
          </p:xfrm>
          <a:graphic>
            <a:graphicData uri="http://schemas.openxmlformats.org/presentationml/2006/ole">
              <p:oleObj spid="_x0000_s51205" name="Equation" r:id="rId7" imgW="241200" imgH="215640" progId="Equation.DSMT4">
                <p:embed/>
              </p:oleObj>
            </a:graphicData>
          </a:graphic>
        </p:graphicFrame>
        <p:graphicFrame>
          <p:nvGraphicFramePr>
            <p:cNvPr id="51206" name="Object 16"/>
            <p:cNvGraphicFramePr>
              <a:graphicFrameLocks noChangeAspect="1"/>
            </p:cNvGraphicFramePr>
            <p:nvPr/>
          </p:nvGraphicFramePr>
          <p:xfrm>
            <a:off x="4785" y="1882"/>
            <a:ext cx="760" cy="216"/>
          </p:xfrm>
          <a:graphic>
            <a:graphicData uri="http://schemas.openxmlformats.org/presentationml/2006/ole">
              <p:oleObj spid="_x0000_s51206" name="Equation" r:id="rId8" imgW="1206360" imgH="342720" progId="Equation.DSMT4">
                <p:embed/>
              </p:oleObj>
            </a:graphicData>
          </a:graphic>
        </p:graphicFrame>
        <p:graphicFrame>
          <p:nvGraphicFramePr>
            <p:cNvPr id="51207" name="Object 17"/>
            <p:cNvGraphicFramePr>
              <a:graphicFrameLocks noChangeAspect="1"/>
            </p:cNvGraphicFramePr>
            <p:nvPr/>
          </p:nvGraphicFramePr>
          <p:xfrm>
            <a:off x="4785" y="2125"/>
            <a:ext cx="544" cy="216"/>
          </p:xfrm>
          <a:graphic>
            <a:graphicData uri="http://schemas.openxmlformats.org/presentationml/2006/ole">
              <p:oleObj spid="_x0000_s51207" name="Equation" r:id="rId9" imgW="863280" imgH="342720" progId="Equation.DSMT4">
                <p:embed/>
              </p:oleObj>
            </a:graphicData>
          </a:graphic>
        </p:graphicFrame>
        <p:graphicFrame>
          <p:nvGraphicFramePr>
            <p:cNvPr id="51208" name="Object 18"/>
            <p:cNvGraphicFramePr>
              <a:graphicFrameLocks noChangeAspect="1"/>
            </p:cNvGraphicFramePr>
            <p:nvPr/>
          </p:nvGraphicFramePr>
          <p:xfrm>
            <a:off x="4785" y="2398"/>
            <a:ext cx="384" cy="216"/>
          </p:xfrm>
          <a:graphic>
            <a:graphicData uri="http://schemas.openxmlformats.org/presentationml/2006/ole">
              <p:oleObj spid="_x0000_s51208" name="Equation" r:id="rId10" imgW="609480" imgH="342720" progId="Equation.DSMT4">
                <p:embed/>
              </p:oleObj>
            </a:graphicData>
          </a:graphic>
        </p:graphicFrame>
        <p:graphicFrame>
          <p:nvGraphicFramePr>
            <p:cNvPr id="51209" name="Object 19"/>
            <p:cNvGraphicFramePr>
              <a:graphicFrameLocks noChangeAspect="1"/>
            </p:cNvGraphicFramePr>
            <p:nvPr/>
          </p:nvGraphicFramePr>
          <p:xfrm>
            <a:off x="4785" y="2624"/>
            <a:ext cx="560" cy="216"/>
          </p:xfrm>
          <a:graphic>
            <a:graphicData uri="http://schemas.openxmlformats.org/presentationml/2006/ole">
              <p:oleObj spid="_x0000_s51209" name="Equation" r:id="rId11" imgW="888840" imgH="342720" progId="Equation.DSMT4">
                <p:embed/>
              </p:oleObj>
            </a:graphicData>
          </a:graphic>
        </p:graphicFrame>
        <p:sp>
          <p:nvSpPr>
            <p:cNvPr id="51222" name="Line 20"/>
            <p:cNvSpPr>
              <a:spLocks noChangeShapeType="1"/>
            </p:cNvSpPr>
            <p:nvPr/>
          </p:nvSpPr>
          <p:spPr bwMode="auto">
            <a:xfrm flipH="1">
              <a:off x="3815" y="2750"/>
              <a:ext cx="925" cy="452"/>
            </a:xfrm>
            <a:prstGeom prst="line">
              <a:avLst/>
            </a:prstGeom>
            <a:noFill/>
            <a:ln w="9525">
              <a:solidFill>
                <a:schemeClr val="tx2"/>
              </a:solidFill>
              <a:round/>
              <a:headEnd/>
              <a:tailEnd type="triangle" w="med" len="med"/>
            </a:ln>
          </p:spPr>
          <p:txBody>
            <a:bodyPr/>
            <a:lstStyle/>
            <a:p>
              <a:endParaRPr lang="zh-CN" altLang="en-US"/>
            </a:p>
          </p:txBody>
        </p:sp>
        <p:sp>
          <p:nvSpPr>
            <p:cNvPr id="51223" name="Line 21"/>
            <p:cNvSpPr>
              <a:spLocks noChangeShapeType="1"/>
            </p:cNvSpPr>
            <p:nvPr/>
          </p:nvSpPr>
          <p:spPr bwMode="auto">
            <a:xfrm flipH="1">
              <a:off x="4007" y="2002"/>
              <a:ext cx="768" cy="336"/>
            </a:xfrm>
            <a:prstGeom prst="line">
              <a:avLst/>
            </a:prstGeom>
            <a:noFill/>
            <a:ln w="9525">
              <a:solidFill>
                <a:schemeClr val="tx2"/>
              </a:solidFill>
              <a:round/>
              <a:headEnd/>
              <a:tailEnd type="triangle" w="med" len="med"/>
            </a:ln>
          </p:spPr>
          <p:txBody>
            <a:bodyPr/>
            <a:lstStyle/>
            <a:p>
              <a:endParaRPr lang="zh-CN" altLang="en-US"/>
            </a:p>
          </p:txBody>
        </p:sp>
        <p:sp>
          <p:nvSpPr>
            <p:cNvPr id="51224" name="Line 22"/>
            <p:cNvSpPr>
              <a:spLocks noChangeShapeType="1"/>
            </p:cNvSpPr>
            <p:nvPr/>
          </p:nvSpPr>
          <p:spPr bwMode="auto">
            <a:xfrm flipH="1">
              <a:off x="3833" y="2251"/>
              <a:ext cx="922" cy="423"/>
            </a:xfrm>
            <a:prstGeom prst="line">
              <a:avLst/>
            </a:prstGeom>
            <a:noFill/>
            <a:ln w="9525">
              <a:solidFill>
                <a:schemeClr val="tx2"/>
              </a:solidFill>
              <a:round/>
              <a:headEnd/>
              <a:tailEnd type="triangle" w="med" len="med"/>
            </a:ln>
          </p:spPr>
          <p:txBody>
            <a:bodyPr/>
            <a:lstStyle/>
            <a:p>
              <a:endParaRPr lang="zh-CN" altLang="en-US"/>
            </a:p>
          </p:txBody>
        </p:sp>
        <p:sp>
          <p:nvSpPr>
            <p:cNvPr id="51225" name="Line 23"/>
            <p:cNvSpPr>
              <a:spLocks noChangeShapeType="1"/>
            </p:cNvSpPr>
            <p:nvPr/>
          </p:nvSpPr>
          <p:spPr bwMode="auto">
            <a:xfrm flipH="1">
              <a:off x="3815" y="2523"/>
              <a:ext cx="925" cy="439"/>
            </a:xfrm>
            <a:prstGeom prst="line">
              <a:avLst/>
            </a:prstGeom>
            <a:noFill/>
            <a:ln w="9525">
              <a:solidFill>
                <a:schemeClr val="tx2"/>
              </a:solidFill>
              <a:round/>
              <a:headEnd/>
              <a:tailEnd type="triangle" w="med" len="med"/>
            </a:ln>
          </p:spPr>
          <p:txBody>
            <a:bodyPr/>
            <a:lstStyle/>
            <a:p>
              <a:endParaRPr lang="zh-CN" altLang="en-US"/>
            </a:p>
          </p:txBody>
        </p:sp>
        <p:graphicFrame>
          <p:nvGraphicFramePr>
            <p:cNvPr id="51210" name="Object 24"/>
            <p:cNvGraphicFramePr>
              <a:graphicFrameLocks noChangeAspect="1"/>
            </p:cNvGraphicFramePr>
            <p:nvPr/>
          </p:nvGraphicFramePr>
          <p:xfrm>
            <a:off x="839" y="2098"/>
            <a:ext cx="296" cy="488"/>
          </p:xfrm>
          <a:graphic>
            <a:graphicData uri="http://schemas.openxmlformats.org/presentationml/2006/ole">
              <p:oleObj spid="_x0000_s51210" name="Equation" r:id="rId12" imgW="469800" imgH="774360" progId="Equation.DSMT4">
                <p:embed/>
              </p:oleObj>
            </a:graphicData>
          </a:graphic>
        </p:graphicFrame>
      </p:grpSp>
      <p:sp>
        <p:nvSpPr>
          <p:cNvPr id="300096" name="Text Box 64"/>
          <p:cNvSpPr txBox="1">
            <a:spLocks noChangeArrowheads="1"/>
          </p:cNvSpPr>
          <p:nvPr/>
        </p:nvSpPr>
        <p:spPr bwMode="auto">
          <a:xfrm>
            <a:off x="2413000" y="5445125"/>
            <a:ext cx="4535488" cy="396875"/>
          </a:xfrm>
          <a:prstGeom prst="rect">
            <a:avLst/>
          </a:prstGeom>
          <a:noFill/>
          <a:ln w="38100" algn="ctr">
            <a:noFill/>
            <a:miter lim="800000"/>
            <a:headEnd/>
            <a:tailEnd/>
          </a:ln>
        </p:spPr>
        <p:txBody>
          <a:bodyPr>
            <a:spAutoFit/>
          </a:bodyPr>
          <a:lstStyle/>
          <a:p>
            <a:r>
              <a:rPr lang="zh-CN" altLang="en-US">
                <a:solidFill>
                  <a:srgbClr val="990099"/>
                </a:solidFill>
                <a:latin typeface="幼圆" pitchFamily="49" charset="-122"/>
                <a:ea typeface="幼圆" pitchFamily="49" charset="-122"/>
              </a:rPr>
              <a:t>耦合谐振回路次级回路谐振曲线</a:t>
            </a:r>
            <a:endParaRPr lang="en-US" altLang="zh-CN">
              <a:solidFill>
                <a:srgbClr val="990099"/>
              </a:solidFill>
              <a:latin typeface="幼圆" pitchFamily="49" charset="-122"/>
              <a:ea typeface="幼圆" pitchFamily="49" charset="-122"/>
            </a:endParaRPr>
          </a:p>
        </p:txBody>
      </p:sp>
      <p:sp>
        <p:nvSpPr>
          <p:cNvPr id="300099" name="Text Box 67"/>
          <p:cNvSpPr txBox="1">
            <a:spLocks noChangeArrowheads="1"/>
          </p:cNvSpPr>
          <p:nvPr/>
        </p:nvSpPr>
        <p:spPr bwMode="auto">
          <a:xfrm>
            <a:off x="3419475" y="5949950"/>
            <a:ext cx="2879725" cy="457200"/>
          </a:xfrm>
          <a:prstGeom prst="rect">
            <a:avLst/>
          </a:prstGeom>
          <a:noFill/>
          <a:ln w="38100" algn="ctr">
            <a:noFill/>
            <a:miter lim="800000"/>
            <a:headEnd/>
            <a:tailEnd/>
          </a:ln>
        </p:spPr>
        <p:txBody>
          <a:bodyPr>
            <a:spAutoFit/>
          </a:bodyPr>
          <a:lstStyle/>
          <a:p>
            <a:pPr algn="l"/>
            <a:r>
              <a:rPr lang="en-US" altLang="zh-CN" sz="2400">
                <a:solidFill>
                  <a:schemeClr val="hlink"/>
                </a:solidFill>
                <a:latin typeface="幼圆" pitchFamily="49" charset="-122"/>
                <a:ea typeface="幼圆" pitchFamily="49" charset="-122"/>
              </a:rPr>
              <a:t>η</a:t>
            </a:r>
            <a:r>
              <a:rPr lang="zh-CN" altLang="en-US" sz="2400">
                <a:solidFill>
                  <a:schemeClr val="hlink"/>
                </a:solidFill>
                <a:latin typeface="幼圆" pitchFamily="49" charset="-122"/>
                <a:ea typeface="幼圆" pitchFamily="49" charset="-122"/>
              </a:rPr>
              <a:t>＝</a:t>
            </a:r>
            <a:r>
              <a:rPr lang="en-US" altLang="zh-CN" sz="2400">
                <a:solidFill>
                  <a:schemeClr val="hlink"/>
                </a:solidFill>
                <a:latin typeface="幼圆" pitchFamily="49" charset="-122"/>
                <a:ea typeface="幼圆" pitchFamily="49" charset="-122"/>
              </a:rPr>
              <a:t>1</a:t>
            </a:r>
            <a:r>
              <a:rPr lang="zh-CN" altLang="en-US" sz="2400">
                <a:solidFill>
                  <a:schemeClr val="hlink"/>
                </a:solidFill>
                <a:latin typeface="幼圆" pitchFamily="49" charset="-122"/>
                <a:ea typeface="幼圆" pitchFamily="49" charset="-122"/>
              </a:rPr>
              <a:t>时的通频带？</a:t>
            </a:r>
          </a:p>
        </p:txBody>
      </p:sp>
      <p:graphicFrame>
        <p:nvGraphicFramePr>
          <p:cNvPr id="300100" name="Object 68"/>
          <p:cNvGraphicFramePr>
            <a:graphicFrameLocks noChangeAspect="1"/>
          </p:cNvGraphicFramePr>
          <p:nvPr/>
        </p:nvGraphicFramePr>
        <p:xfrm>
          <a:off x="6229350" y="5876925"/>
          <a:ext cx="1582738" cy="722313"/>
        </p:xfrm>
        <a:graphic>
          <a:graphicData uri="http://schemas.openxmlformats.org/presentationml/2006/ole">
            <p:oleObj spid="_x0000_s51203" name="Equation" r:id="rId13" imgW="914400" imgH="419040" progId="Equation.DSMT4">
              <p:embed/>
            </p:oleObj>
          </a:graphicData>
        </a:graphic>
      </p:graphicFrame>
      <p:sp>
        <p:nvSpPr>
          <p:cNvPr id="300101" name="Line 69"/>
          <p:cNvSpPr>
            <a:spLocks noChangeShapeType="1"/>
          </p:cNvSpPr>
          <p:nvPr/>
        </p:nvSpPr>
        <p:spPr bwMode="auto">
          <a:xfrm>
            <a:off x="7451725" y="4127500"/>
            <a:ext cx="649288" cy="0"/>
          </a:xfrm>
          <a:prstGeom prst="line">
            <a:avLst/>
          </a:prstGeom>
          <a:noFill/>
          <a:ln w="38100">
            <a:solidFill>
              <a:schemeClr val="hlink"/>
            </a:solidFill>
            <a:round/>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0096"/>
                                        </p:tgtEl>
                                        <p:attrNameLst>
                                          <p:attrName>style.visibility</p:attrName>
                                        </p:attrNameLst>
                                      </p:cBhvr>
                                      <p:to>
                                        <p:strVal val="visible"/>
                                      </p:to>
                                    </p:set>
                                    <p:animEffect transition="in" filter="fade">
                                      <p:cBhvr>
                                        <p:cTn id="10" dur="1000"/>
                                        <p:tgtEl>
                                          <p:spTgt spid="3000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0101"/>
                                        </p:tgtEl>
                                        <p:attrNameLst>
                                          <p:attrName>style.visibility</p:attrName>
                                        </p:attrNameLst>
                                      </p:cBhvr>
                                      <p:to>
                                        <p:strVal val="visible"/>
                                      </p:to>
                                    </p:set>
                                    <p:animEffect transition="in" filter="fade">
                                      <p:cBhvr>
                                        <p:cTn id="15" dur="500"/>
                                        <p:tgtEl>
                                          <p:spTgt spid="30010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00099"/>
                                        </p:tgtEl>
                                        <p:attrNameLst>
                                          <p:attrName>style.visibility</p:attrName>
                                        </p:attrNameLst>
                                      </p:cBhvr>
                                      <p:to>
                                        <p:strVal val="visible"/>
                                      </p:to>
                                    </p:set>
                                    <p:animEffect transition="in" filter="fade">
                                      <p:cBhvr>
                                        <p:cTn id="19" dur="1000"/>
                                        <p:tgtEl>
                                          <p:spTgt spid="30009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00100"/>
                                        </p:tgtEl>
                                        <p:attrNameLst>
                                          <p:attrName>style.visibility</p:attrName>
                                        </p:attrNameLst>
                                      </p:cBhvr>
                                      <p:to>
                                        <p:strVal val="visible"/>
                                      </p:to>
                                    </p:set>
                                    <p:animEffect transition="in" filter="dissolve">
                                      <p:cBhvr>
                                        <p:cTn id="24" dur="500"/>
                                        <p:tgtEl>
                                          <p:spTgt spid="30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96" grpId="0"/>
      <p:bldP spid="300099" grpId="0"/>
      <p:bldP spid="30010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2"/>
          <p:cNvSpPr>
            <a:spLocks noGrp="1" noChangeArrowheads="1"/>
          </p:cNvSpPr>
          <p:nvPr>
            <p:ph type="title"/>
          </p:nvPr>
        </p:nvSpPr>
        <p:spPr/>
        <p:txBody>
          <a:bodyPr/>
          <a:lstStyle/>
          <a:p>
            <a:pPr eaLnBrk="1" hangingPunct="1"/>
            <a:r>
              <a:rPr lang="en-US" altLang="zh-CN" smtClean="0"/>
              <a:t>2.4.4 </a:t>
            </a:r>
            <a:r>
              <a:rPr lang="zh-CN" altLang="en-US" smtClean="0"/>
              <a:t>耦合回路的频率特性（续</a:t>
            </a:r>
            <a:r>
              <a:rPr lang="en-US" altLang="zh-CN" smtClean="0"/>
              <a:t>3</a:t>
            </a:r>
            <a:r>
              <a:rPr lang="zh-CN" altLang="en-US" smtClean="0"/>
              <a:t>）</a:t>
            </a:r>
          </a:p>
        </p:txBody>
      </p:sp>
      <p:graphicFrame>
        <p:nvGraphicFramePr>
          <p:cNvPr id="52226" name="Object 4"/>
          <p:cNvGraphicFramePr>
            <a:graphicFrameLocks noChangeAspect="1"/>
          </p:cNvGraphicFramePr>
          <p:nvPr/>
        </p:nvGraphicFramePr>
        <p:xfrm>
          <a:off x="1173163" y="1268413"/>
          <a:ext cx="590550" cy="363537"/>
        </p:xfrm>
        <a:graphic>
          <a:graphicData uri="http://schemas.openxmlformats.org/presentationml/2006/ole">
            <p:oleObj spid="_x0000_s52226" name="Equation" r:id="rId4" imgW="330120" imgH="203040" progId="Equation.DSMT4">
              <p:embed/>
            </p:oleObj>
          </a:graphicData>
        </a:graphic>
      </p:graphicFrame>
      <p:sp>
        <p:nvSpPr>
          <p:cNvPr id="52237" name="Rectangle 5"/>
          <p:cNvSpPr>
            <a:spLocks noChangeArrowheads="1"/>
          </p:cNvSpPr>
          <p:nvPr/>
        </p:nvSpPr>
        <p:spPr bwMode="auto">
          <a:xfrm>
            <a:off x="1763713" y="1192213"/>
            <a:ext cx="7086600" cy="457200"/>
          </a:xfrm>
          <a:prstGeom prst="rect">
            <a:avLst/>
          </a:prstGeom>
          <a:noFill/>
          <a:ln w="38100" algn="ctr">
            <a:noFill/>
            <a:miter lim="800000"/>
            <a:headEnd/>
            <a:tailEnd/>
          </a:ln>
        </p:spPr>
        <p:txBody>
          <a:bodyPr wrap="none">
            <a:spAutoFit/>
          </a:bodyPr>
          <a:lstStyle/>
          <a:p>
            <a:pPr algn="l"/>
            <a:r>
              <a:rPr lang="zh-CN" altLang="en-US" sz="2400">
                <a:ea typeface="幼圆" pitchFamily="49" charset="-122"/>
                <a:sym typeface="Symbol" pitchFamily="18" charset="2"/>
              </a:rPr>
              <a:t>称为弱耦合。在        时                  达到最大值（</a:t>
            </a:r>
            <a:r>
              <a:rPr lang="en-US" altLang="zh-CN" sz="2400">
                <a:ea typeface="幼圆" pitchFamily="49" charset="-122"/>
                <a:sym typeface="Symbol" pitchFamily="18" charset="2"/>
              </a:rPr>
              <a:t>&lt;1</a:t>
            </a:r>
            <a:r>
              <a:rPr lang="zh-CN" altLang="en-US" sz="2400">
                <a:ea typeface="幼圆" pitchFamily="49" charset="-122"/>
                <a:sym typeface="Symbol" pitchFamily="18" charset="2"/>
              </a:rPr>
              <a:t>）</a:t>
            </a:r>
          </a:p>
        </p:txBody>
      </p:sp>
      <p:graphicFrame>
        <p:nvGraphicFramePr>
          <p:cNvPr id="52227" name="Object 6"/>
          <p:cNvGraphicFramePr>
            <a:graphicFrameLocks noChangeAspect="1"/>
          </p:cNvGraphicFramePr>
          <p:nvPr/>
        </p:nvGraphicFramePr>
        <p:xfrm>
          <a:off x="5003800" y="1052513"/>
          <a:ext cx="1296988" cy="823912"/>
        </p:xfrm>
        <a:graphic>
          <a:graphicData uri="http://schemas.openxmlformats.org/presentationml/2006/ole">
            <p:oleObj spid="_x0000_s52227" name="Equation" r:id="rId5" imgW="660240" imgH="419040" progId="Equation.DSMT4">
              <p:embed/>
            </p:oleObj>
          </a:graphicData>
        </a:graphic>
      </p:graphicFrame>
      <p:graphicFrame>
        <p:nvGraphicFramePr>
          <p:cNvPr id="52228" name="Object 7"/>
          <p:cNvGraphicFramePr>
            <a:graphicFrameLocks noChangeAspect="1"/>
          </p:cNvGraphicFramePr>
          <p:nvPr/>
        </p:nvGraphicFramePr>
        <p:xfrm>
          <a:off x="3960813" y="1268413"/>
          <a:ext cx="682625" cy="390525"/>
        </p:xfrm>
        <a:graphic>
          <a:graphicData uri="http://schemas.openxmlformats.org/presentationml/2006/ole">
            <p:oleObj spid="_x0000_s52228" name="Equation" r:id="rId6" imgW="355320" imgH="203040" progId="Equation.DSMT4">
              <p:embed/>
            </p:oleObj>
          </a:graphicData>
        </a:graphic>
      </p:graphicFrame>
      <p:graphicFrame>
        <p:nvGraphicFramePr>
          <p:cNvPr id="52229" name="Object 8"/>
          <p:cNvGraphicFramePr>
            <a:graphicFrameLocks noChangeAspect="1"/>
          </p:cNvGraphicFramePr>
          <p:nvPr/>
        </p:nvGraphicFramePr>
        <p:xfrm>
          <a:off x="1187450" y="1989138"/>
          <a:ext cx="590550" cy="363537"/>
        </p:xfrm>
        <a:graphic>
          <a:graphicData uri="http://schemas.openxmlformats.org/presentationml/2006/ole">
            <p:oleObj spid="_x0000_s52229" name="Equation" r:id="rId7" imgW="330120" imgH="203040" progId="Equation.DSMT4">
              <p:embed/>
            </p:oleObj>
          </a:graphicData>
        </a:graphic>
      </p:graphicFrame>
      <p:sp>
        <p:nvSpPr>
          <p:cNvPr id="52238" name="Rectangle 9"/>
          <p:cNvSpPr>
            <a:spLocks noChangeArrowheads="1"/>
          </p:cNvSpPr>
          <p:nvPr/>
        </p:nvSpPr>
        <p:spPr bwMode="auto">
          <a:xfrm>
            <a:off x="1778000" y="1912938"/>
            <a:ext cx="5768975" cy="457200"/>
          </a:xfrm>
          <a:prstGeom prst="rect">
            <a:avLst/>
          </a:prstGeom>
          <a:noFill/>
          <a:ln w="38100" algn="ctr">
            <a:noFill/>
            <a:miter lim="800000"/>
            <a:headEnd/>
            <a:tailEnd/>
          </a:ln>
        </p:spPr>
        <p:txBody>
          <a:bodyPr wrap="none">
            <a:spAutoFit/>
          </a:bodyPr>
          <a:lstStyle/>
          <a:p>
            <a:pPr algn="l"/>
            <a:r>
              <a:rPr lang="zh-CN" altLang="en-US" sz="2400">
                <a:ea typeface="幼圆" pitchFamily="49" charset="-122"/>
                <a:sym typeface="Symbol" pitchFamily="18" charset="2"/>
              </a:rPr>
              <a:t>称为临界耦合。在        时         达到最大值</a:t>
            </a:r>
          </a:p>
        </p:txBody>
      </p:sp>
      <p:graphicFrame>
        <p:nvGraphicFramePr>
          <p:cNvPr id="52230" name="Object 10"/>
          <p:cNvGraphicFramePr>
            <a:graphicFrameLocks noChangeAspect="1"/>
          </p:cNvGraphicFramePr>
          <p:nvPr/>
        </p:nvGraphicFramePr>
        <p:xfrm>
          <a:off x="5219700" y="2009775"/>
          <a:ext cx="698500" cy="349250"/>
        </p:xfrm>
        <a:graphic>
          <a:graphicData uri="http://schemas.openxmlformats.org/presentationml/2006/ole">
            <p:oleObj spid="_x0000_s52230" name="Equation" r:id="rId8" imgW="355320" imgH="177480" progId="Equation.DSMT4">
              <p:embed/>
            </p:oleObj>
          </a:graphicData>
        </a:graphic>
      </p:graphicFrame>
      <p:graphicFrame>
        <p:nvGraphicFramePr>
          <p:cNvPr id="52231" name="Object 11"/>
          <p:cNvGraphicFramePr>
            <a:graphicFrameLocks noChangeAspect="1"/>
          </p:cNvGraphicFramePr>
          <p:nvPr/>
        </p:nvGraphicFramePr>
        <p:xfrm>
          <a:off x="4284663" y="1989138"/>
          <a:ext cx="682625" cy="390525"/>
        </p:xfrm>
        <a:graphic>
          <a:graphicData uri="http://schemas.openxmlformats.org/presentationml/2006/ole">
            <p:oleObj spid="_x0000_s52231" name="Equation" r:id="rId9" imgW="355320" imgH="203040" progId="Equation.DSMT4">
              <p:embed/>
            </p:oleObj>
          </a:graphicData>
        </a:graphic>
      </p:graphicFrame>
      <p:graphicFrame>
        <p:nvGraphicFramePr>
          <p:cNvPr id="52232" name="Object 12"/>
          <p:cNvGraphicFramePr>
            <a:graphicFrameLocks noChangeAspect="1"/>
          </p:cNvGraphicFramePr>
          <p:nvPr/>
        </p:nvGraphicFramePr>
        <p:xfrm>
          <a:off x="1187450" y="2533650"/>
          <a:ext cx="590550" cy="363538"/>
        </p:xfrm>
        <a:graphic>
          <a:graphicData uri="http://schemas.openxmlformats.org/presentationml/2006/ole">
            <p:oleObj spid="_x0000_s52232" name="Equation" r:id="rId10" imgW="330120" imgH="203040" progId="Equation.DSMT4">
              <p:embed/>
            </p:oleObj>
          </a:graphicData>
        </a:graphic>
      </p:graphicFrame>
      <p:sp>
        <p:nvSpPr>
          <p:cNvPr id="52239" name="Rectangle 13"/>
          <p:cNvSpPr>
            <a:spLocks noChangeArrowheads="1"/>
          </p:cNvSpPr>
          <p:nvPr/>
        </p:nvSpPr>
        <p:spPr bwMode="auto">
          <a:xfrm>
            <a:off x="1778000" y="2457450"/>
            <a:ext cx="5083175" cy="457200"/>
          </a:xfrm>
          <a:prstGeom prst="rect">
            <a:avLst/>
          </a:prstGeom>
          <a:noFill/>
          <a:ln w="38100" algn="ctr">
            <a:noFill/>
            <a:miter lim="800000"/>
            <a:headEnd/>
            <a:tailEnd/>
          </a:ln>
        </p:spPr>
        <p:txBody>
          <a:bodyPr wrap="none">
            <a:spAutoFit/>
          </a:bodyPr>
          <a:lstStyle/>
          <a:p>
            <a:pPr algn="l"/>
            <a:r>
              <a:rPr lang="zh-CN" altLang="en-US" sz="2400">
                <a:ea typeface="幼圆" pitchFamily="49" charset="-122"/>
                <a:sym typeface="Symbol" pitchFamily="18" charset="2"/>
              </a:rPr>
              <a:t>称为强耦合。出现双峰，谷值        ；</a:t>
            </a:r>
          </a:p>
        </p:txBody>
      </p:sp>
      <p:graphicFrame>
        <p:nvGraphicFramePr>
          <p:cNvPr id="52233" name="Object 14"/>
          <p:cNvGraphicFramePr>
            <a:graphicFrameLocks noChangeAspect="1"/>
          </p:cNvGraphicFramePr>
          <p:nvPr/>
        </p:nvGraphicFramePr>
        <p:xfrm>
          <a:off x="4211638" y="3008313"/>
          <a:ext cx="698500" cy="349250"/>
        </p:xfrm>
        <a:graphic>
          <a:graphicData uri="http://schemas.openxmlformats.org/presentationml/2006/ole">
            <p:oleObj spid="_x0000_s52233" name="Equation" r:id="rId11" imgW="355320" imgH="177480" progId="Equation.DSMT4">
              <p:embed/>
            </p:oleObj>
          </a:graphicData>
        </a:graphic>
      </p:graphicFrame>
      <p:graphicFrame>
        <p:nvGraphicFramePr>
          <p:cNvPr id="52234" name="Object 16"/>
          <p:cNvGraphicFramePr>
            <a:graphicFrameLocks noChangeAspect="1"/>
          </p:cNvGraphicFramePr>
          <p:nvPr/>
        </p:nvGraphicFramePr>
        <p:xfrm>
          <a:off x="2195513" y="2897188"/>
          <a:ext cx="1727200" cy="603250"/>
        </p:xfrm>
        <a:graphic>
          <a:graphicData uri="http://schemas.openxmlformats.org/presentationml/2006/ole">
            <p:oleObj spid="_x0000_s52234" r:id="rId12" imgW="761669" imgH="266584" progId="Equation.3">
              <p:embed/>
            </p:oleObj>
          </a:graphicData>
        </a:graphic>
      </p:graphicFrame>
      <p:graphicFrame>
        <p:nvGraphicFramePr>
          <p:cNvPr id="52235" name="Object 17"/>
          <p:cNvGraphicFramePr>
            <a:graphicFrameLocks noChangeAspect="1"/>
          </p:cNvGraphicFramePr>
          <p:nvPr/>
        </p:nvGraphicFramePr>
        <p:xfrm>
          <a:off x="5843588" y="2503488"/>
          <a:ext cx="673100" cy="349250"/>
        </p:xfrm>
        <a:graphic>
          <a:graphicData uri="http://schemas.openxmlformats.org/presentationml/2006/ole">
            <p:oleObj spid="_x0000_s52235" name="Equation" r:id="rId13" imgW="342720" imgH="177480" progId="Equation.DSMT4">
              <p:embed/>
            </p:oleObj>
          </a:graphicData>
        </a:graphic>
      </p:graphicFrame>
      <p:sp>
        <p:nvSpPr>
          <p:cNvPr id="52240" name="Rectangle 18"/>
          <p:cNvSpPr>
            <a:spLocks noChangeArrowheads="1"/>
          </p:cNvSpPr>
          <p:nvPr/>
        </p:nvSpPr>
        <p:spPr bwMode="auto">
          <a:xfrm>
            <a:off x="1827213" y="2924175"/>
            <a:ext cx="4638675" cy="457200"/>
          </a:xfrm>
          <a:prstGeom prst="rect">
            <a:avLst/>
          </a:prstGeom>
          <a:noFill/>
          <a:ln w="38100" algn="ctr">
            <a:noFill/>
            <a:miter lim="800000"/>
            <a:headEnd/>
            <a:tailEnd/>
          </a:ln>
        </p:spPr>
        <p:txBody>
          <a:bodyPr wrap="none">
            <a:spAutoFit/>
          </a:bodyPr>
          <a:lstStyle/>
          <a:p>
            <a:pPr algn="l"/>
            <a:r>
              <a:rPr lang="zh-CN" altLang="en-US" sz="2400">
                <a:latin typeface="幼圆" pitchFamily="49" charset="-122"/>
                <a:ea typeface="幼圆" pitchFamily="49" charset="-122"/>
                <a:sym typeface="Symbol" pitchFamily="18" charset="2"/>
              </a:rPr>
              <a:t>在           时    达到最大值</a:t>
            </a:r>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p:txBody>
          <a:bodyPr/>
          <a:lstStyle/>
          <a:p>
            <a:pPr eaLnBrk="1" hangingPunct="1"/>
            <a:r>
              <a:rPr lang="en-US" altLang="zh-CN" smtClean="0"/>
              <a:t>2.1.2 </a:t>
            </a:r>
            <a:r>
              <a:rPr lang="zh-CN" altLang="en-US" smtClean="0"/>
              <a:t>谐振和谐振条件</a:t>
            </a:r>
          </a:p>
        </p:txBody>
      </p:sp>
      <p:sp>
        <p:nvSpPr>
          <p:cNvPr id="230403" name="Rectangle 3"/>
          <p:cNvSpPr>
            <a:spLocks noGrp="1" noChangeArrowheads="1"/>
          </p:cNvSpPr>
          <p:nvPr>
            <p:ph type="body" idx="1"/>
          </p:nvPr>
        </p:nvSpPr>
        <p:spPr/>
        <p:txBody>
          <a:bodyPr/>
          <a:lstStyle/>
          <a:p>
            <a:pPr eaLnBrk="1" hangingPunct="1">
              <a:buFont typeface="Wingdings" pitchFamily="2" charset="2"/>
              <a:buNone/>
            </a:pPr>
            <a:r>
              <a:rPr lang="zh-CN" altLang="en-US" smtClean="0"/>
              <a:t>       设外加电压为                   ，则回路电流为：</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其中，阻抗</a:t>
            </a:r>
          </a:p>
          <a:p>
            <a:pPr eaLnBrk="1" hangingPunct="1">
              <a:buFont typeface="Wingdings" pitchFamily="2" charset="2"/>
              <a:buNone/>
            </a:pPr>
            <a:r>
              <a:rPr lang="zh-CN" altLang="en-US" smtClean="0"/>
              <a:t>阻抗的模</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阻抗的辐角</a:t>
            </a:r>
          </a:p>
        </p:txBody>
      </p:sp>
      <p:sp>
        <p:nvSpPr>
          <p:cNvPr id="3082" name="Rectangle 6"/>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3074" name="Object 5"/>
          <p:cNvGraphicFramePr>
            <a:graphicFrameLocks noChangeAspect="1"/>
          </p:cNvGraphicFramePr>
          <p:nvPr/>
        </p:nvGraphicFramePr>
        <p:xfrm>
          <a:off x="3203575" y="1196975"/>
          <a:ext cx="1655763" cy="430213"/>
        </p:xfrm>
        <a:graphic>
          <a:graphicData uri="http://schemas.openxmlformats.org/presentationml/2006/ole">
            <p:oleObj spid="_x0000_s3074" name="Equation" r:id="rId4" imgW="876240" imgH="228600" progId="Equation.DSMT4">
              <p:embed/>
            </p:oleObj>
          </a:graphicData>
        </a:graphic>
      </p:graphicFrame>
      <p:sp>
        <p:nvSpPr>
          <p:cNvPr id="3083" name="Rectangle 8"/>
          <p:cNvSpPr>
            <a:spLocks noChangeArrowheads="1"/>
          </p:cNvSpPr>
          <p:nvPr/>
        </p:nvSpPr>
        <p:spPr bwMode="auto">
          <a:xfrm>
            <a:off x="0" y="31242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0407" name="Object 7"/>
          <p:cNvGraphicFramePr>
            <a:graphicFrameLocks noChangeAspect="1"/>
          </p:cNvGraphicFramePr>
          <p:nvPr/>
        </p:nvGraphicFramePr>
        <p:xfrm>
          <a:off x="2555875" y="1773238"/>
          <a:ext cx="4032250" cy="1108075"/>
        </p:xfrm>
        <a:graphic>
          <a:graphicData uri="http://schemas.openxmlformats.org/presentationml/2006/ole">
            <p:oleObj spid="_x0000_s3075" name="Equation" r:id="rId5" imgW="2222500" imgH="609600" progId="Equation.DSMT4">
              <p:embed/>
            </p:oleObj>
          </a:graphicData>
        </a:graphic>
      </p:graphicFrame>
      <p:sp>
        <p:nvSpPr>
          <p:cNvPr id="3084" name="Rectangle 10"/>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0409" name="Object 9"/>
          <p:cNvGraphicFramePr>
            <a:graphicFrameLocks noChangeAspect="1"/>
          </p:cNvGraphicFramePr>
          <p:nvPr/>
        </p:nvGraphicFramePr>
        <p:xfrm>
          <a:off x="2400300" y="2974975"/>
          <a:ext cx="1235075" cy="496888"/>
        </p:xfrm>
        <a:graphic>
          <a:graphicData uri="http://schemas.openxmlformats.org/presentationml/2006/ole">
            <p:oleObj spid="_x0000_s3076" name="Equation" r:id="rId6" imgW="685800" imgH="279360" progId="Equation.DSMT4">
              <p:embed/>
            </p:oleObj>
          </a:graphicData>
        </a:graphic>
      </p:graphicFrame>
      <p:graphicFrame>
        <p:nvGraphicFramePr>
          <p:cNvPr id="230411" name="Object 11"/>
          <p:cNvGraphicFramePr>
            <a:graphicFrameLocks noChangeAspect="1"/>
          </p:cNvGraphicFramePr>
          <p:nvPr/>
        </p:nvGraphicFramePr>
        <p:xfrm>
          <a:off x="2270125" y="3573463"/>
          <a:ext cx="4030663" cy="792162"/>
        </p:xfrm>
        <a:graphic>
          <a:graphicData uri="http://schemas.openxmlformats.org/presentationml/2006/ole">
            <p:oleObj spid="_x0000_s3077" name="Equation" r:id="rId7" imgW="2273300" imgH="444500" progId="Equation.DSMT4">
              <p:embed/>
            </p:oleObj>
          </a:graphicData>
        </a:graphic>
      </p:graphicFrame>
      <p:sp>
        <p:nvSpPr>
          <p:cNvPr id="3085" name="Rectangle 14"/>
          <p:cNvSpPr>
            <a:spLocks noChangeArrowheads="1"/>
          </p:cNvSpPr>
          <p:nvPr/>
        </p:nvSpPr>
        <p:spPr bwMode="auto">
          <a:xfrm>
            <a:off x="0" y="31384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0413" name="Object 13"/>
          <p:cNvGraphicFramePr>
            <a:graphicFrameLocks noChangeAspect="1"/>
          </p:cNvGraphicFramePr>
          <p:nvPr/>
        </p:nvGraphicFramePr>
        <p:xfrm>
          <a:off x="2428875" y="4592638"/>
          <a:ext cx="3495675" cy="1008062"/>
        </p:xfrm>
        <a:graphic>
          <a:graphicData uri="http://schemas.openxmlformats.org/presentationml/2006/ole">
            <p:oleObj spid="_x0000_s3078" name="Equation" r:id="rId8" imgW="1968480" imgH="571320" progId="Equation.DSMT4">
              <p:embed/>
            </p:oleObj>
          </a:graphicData>
        </a:graphic>
      </p:graphicFrame>
      <p:graphicFrame>
        <p:nvGraphicFramePr>
          <p:cNvPr id="3079" name="Object 15"/>
          <p:cNvGraphicFramePr>
            <a:graphicFrameLocks noChangeAspect="1"/>
          </p:cNvGraphicFramePr>
          <p:nvPr/>
        </p:nvGraphicFramePr>
        <p:xfrm>
          <a:off x="6443663" y="4005263"/>
          <a:ext cx="2376487" cy="1849437"/>
        </p:xfrm>
        <a:graphic>
          <a:graphicData uri="http://schemas.openxmlformats.org/presentationml/2006/ole">
            <p:oleObj spid="_x0000_s3079" name="Visio" r:id="rId9" imgW="1548720" imgH="1214280" progId="Visio.Drawing.11">
              <p:embed/>
            </p:oleObj>
          </a:graphicData>
        </a:graphic>
      </p:graphicFrame>
      <p:sp>
        <p:nvSpPr>
          <p:cNvPr id="230416" name="Text Box 16"/>
          <p:cNvSpPr txBox="1">
            <a:spLocks noChangeArrowheads="1"/>
          </p:cNvSpPr>
          <p:nvPr/>
        </p:nvSpPr>
        <p:spPr bwMode="auto">
          <a:xfrm>
            <a:off x="5003800" y="2708275"/>
            <a:ext cx="504825" cy="7016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电</a:t>
            </a:r>
          </a:p>
          <a:p>
            <a:r>
              <a:rPr lang="zh-CN" altLang="en-US">
                <a:solidFill>
                  <a:srgbClr val="990099"/>
                </a:solidFill>
                <a:latin typeface="Arial" charset="0"/>
                <a:ea typeface="幼圆" pitchFamily="49" charset="-122"/>
              </a:rPr>
              <a:t>阻</a:t>
            </a:r>
            <a:endParaRPr lang="en-US" altLang="zh-CN">
              <a:solidFill>
                <a:srgbClr val="990099"/>
              </a:solidFill>
              <a:latin typeface="Arial" charset="0"/>
              <a:ea typeface="幼圆" pitchFamily="49" charset="-122"/>
            </a:endParaRPr>
          </a:p>
        </p:txBody>
      </p:sp>
      <p:sp>
        <p:nvSpPr>
          <p:cNvPr id="230417" name="Text Box 17"/>
          <p:cNvSpPr txBox="1">
            <a:spLocks noChangeArrowheads="1"/>
          </p:cNvSpPr>
          <p:nvPr/>
        </p:nvSpPr>
        <p:spPr bwMode="auto">
          <a:xfrm>
            <a:off x="5580063" y="2708275"/>
            <a:ext cx="504825" cy="701675"/>
          </a:xfrm>
          <a:prstGeom prst="rect">
            <a:avLst/>
          </a:prstGeom>
          <a:noFill/>
          <a:ln w="38100" algn="ctr">
            <a:noFill/>
            <a:miter lim="800000"/>
            <a:headEnd/>
            <a:tailEnd/>
          </a:ln>
        </p:spPr>
        <p:txBody>
          <a:bodyPr>
            <a:spAutoFit/>
          </a:bodyPr>
          <a:lstStyle/>
          <a:p>
            <a:r>
              <a:rPr lang="zh-CN" altLang="en-US">
                <a:solidFill>
                  <a:srgbClr val="990099"/>
                </a:solidFill>
                <a:latin typeface="Arial" charset="0"/>
                <a:ea typeface="幼圆" pitchFamily="49" charset="-122"/>
              </a:rPr>
              <a:t>电</a:t>
            </a:r>
          </a:p>
          <a:p>
            <a:r>
              <a:rPr lang="zh-CN" altLang="en-US">
                <a:solidFill>
                  <a:srgbClr val="990099"/>
                </a:solidFill>
                <a:latin typeface="Arial" charset="0"/>
                <a:ea typeface="幼圆" pitchFamily="49" charset="-122"/>
              </a:rPr>
              <a:t>抗</a:t>
            </a:r>
          </a:p>
        </p:txBody>
      </p:sp>
      <p:sp>
        <p:nvSpPr>
          <p:cNvPr id="230418" name="Line 18"/>
          <p:cNvSpPr>
            <a:spLocks noChangeShapeType="1"/>
          </p:cNvSpPr>
          <p:nvPr/>
        </p:nvSpPr>
        <p:spPr bwMode="auto">
          <a:xfrm>
            <a:off x="5148263" y="2565400"/>
            <a:ext cx="144462" cy="0"/>
          </a:xfrm>
          <a:prstGeom prst="line">
            <a:avLst/>
          </a:prstGeom>
          <a:noFill/>
          <a:ln w="38100">
            <a:solidFill>
              <a:schemeClr val="hlink"/>
            </a:solidFill>
            <a:round/>
            <a:headEnd/>
            <a:tailEnd/>
          </a:ln>
        </p:spPr>
        <p:txBody>
          <a:bodyPr wrap="none" anchor="ctr"/>
          <a:lstStyle/>
          <a:p>
            <a:endParaRPr lang="zh-CN" altLang="en-US"/>
          </a:p>
        </p:txBody>
      </p:sp>
      <p:sp>
        <p:nvSpPr>
          <p:cNvPr id="230419" name="Line 19"/>
          <p:cNvSpPr>
            <a:spLocks noChangeShapeType="1"/>
          </p:cNvSpPr>
          <p:nvPr/>
        </p:nvSpPr>
        <p:spPr bwMode="auto">
          <a:xfrm>
            <a:off x="5724525" y="2565400"/>
            <a:ext cx="144463" cy="0"/>
          </a:xfrm>
          <a:prstGeom prst="line">
            <a:avLst/>
          </a:prstGeom>
          <a:noFill/>
          <a:ln w="38100">
            <a:solidFill>
              <a:schemeClr val="hlink"/>
            </a:solidFill>
            <a:round/>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0407"/>
                                        </p:tgtEl>
                                        <p:attrNameLst>
                                          <p:attrName>style.visibility</p:attrName>
                                        </p:attrNameLst>
                                      </p:cBhvr>
                                      <p:to>
                                        <p:strVal val="visible"/>
                                      </p:to>
                                    </p:set>
                                    <p:animEffect transition="in" filter="dissolve">
                                      <p:cBhvr>
                                        <p:cTn id="7" dur="500"/>
                                        <p:tgtEl>
                                          <p:spTgt spid="2304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0418"/>
                                        </p:tgtEl>
                                        <p:attrNameLst>
                                          <p:attrName>style.visibility</p:attrName>
                                        </p:attrNameLst>
                                      </p:cBhvr>
                                      <p:to>
                                        <p:strVal val="visible"/>
                                      </p:to>
                                    </p:set>
                                    <p:animEffect transition="in" filter="fade">
                                      <p:cBhvr>
                                        <p:cTn id="12" dur="500"/>
                                        <p:tgtEl>
                                          <p:spTgt spid="2304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0419"/>
                                        </p:tgtEl>
                                        <p:attrNameLst>
                                          <p:attrName>style.visibility</p:attrName>
                                        </p:attrNameLst>
                                      </p:cBhvr>
                                      <p:to>
                                        <p:strVal val="visible"/>
                                      </p:to>
                                    </p:set>
                                    <p:animEffect transition="in" filter="fade">
                                      <p:cBhvr>
                                        <p:cTn id="15" dur="500"/>
                                        <p:tgtEl>
                                          <p:spTgt spid="2304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0416"/>
                                        </p:tgtEl>
                                        <p:attrNameLst>
                                          <p:attrName>style.visibility</p:attrName>
                                        </p:attrNameLst>
                                      </p:cBhvr>
                                      <p:to>
                                        <p:strVal val="visible"/>
                                      </p:to>
                                    </p:set>
                                    <p:animEffect transition="in" filter="fade">
                                      <p:cBhvr>
                                        <p:cTn id="18" dur="500"/>
                                        <p:tgtEl>
                                          <p:spTgt spid="2304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0417"/>
                                        </p:tgtEl>
                                        <p:attrNameLst>
                                          <p:attrName>style.visibility</p:attrName>
                                        </p:attrNameLst>
                                      </p:cBhvr>
                                      <p:to>
                                        <p:strVal val="visible"/>
                                      </p:to>
                                    </p:set>
                                    <p:animEffect transition="in" filter="fade">
                                      <p:cBhvr>
                                        <p:cTn id="21" dur="500"/>
                                        <p:tgtEl>
                                          <p:spTgt spid="23041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iterate type="wd">
                                    <p:tmPct val="25000"/>
                                  </p:iterate>
                                  <p:childTnLst>
                                    <p:set>
                                      <p:cBhvr>
                                        <p:cTn id="25" dur="1" fill="hold">
                                          <p:stCondLst>
                                            <p:cond delay="0"/>
                                          </p:stCondLst>
                                        </p:cTn>
                                        <p:tgtEl>
                                          <p:spTgt spid="230403">
                                            <p:txEl>
                                              <p:pRg st="4" end="4"/>
                                            </p:txEl>
                                          </p:spTgt>
                                        </p:tgtEl>
                                        <p:attrNameLst>
                                          <p:attrName>style.visibility</p:attrName>
                                        </p:attrNameLst>
                                      </p:cBhvr>
                                      <p:to>
                                        <p:strVal val="visible"/>
                                      </p:to>
                                    </p:set>
                                    <p:animEffect transition="in" filter="dissolve">
                                      <p:cBhvr>
                                        <p:cTn id="26" dur="500"/>
                                        <p:tgtEl>
                                          <p:spTgt spid="23040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30409"/>
                                        </p:tgtEl>
                                        <p:attrNameLst>
                                          <p:attrName>style.visibility</p:attrName>
                                        </p:attrNameLst>
                                      </p:cBhvr>
                                      <p:to>
                                        <p:strVal val="visible"/>
                                      </p:to>
                                    </p:set>
                                    <p:animEffect transition="in" filter="dissolve">
                                      <p:cBhvr>
                                        <p:cTn id="31" dur="500"/>
                                        <p:tgtEl>
                                          <p:spTgt spid="23040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iterate type="wd">
                                    <p:tmPct val="25000"/>
                                  </p:iterate>
                                  <p:childTnLst>
                                    <p:set>
                                      <p:cBhvr>
                                        <p:cTn id="35" dur="1" fill="hold">
                                          <p:stCondLst>
                                            <p:cond delay="0"/>
                                          </p:stCondLst>
                                        </p:cTn>
                                        <p:tgtEl>
                                          <p:spTgt spid="230403">
                                            <p:txEl>
                                              <p:pRg st="5" end="5"/>
                                            </p:txEl>
                                          </p:spTgt>
                                        </p:tgtEl>
                                        <p:attrNameLst>
                                          <p:attrName>style.visibility</p:attrName>
                                        </p:attrNameLst>
                                      </p:cBhvr>
                                      <p:to>
                                        <p:strVal val="visible"/>
                                      </p:to>
                                    </p:set>
                                    <p:animEffect transition="in" filter="dissolve">
                                      <p:cBhvr>
                                        <p:cTn id="36" dur="500"/>
                                        <p:tgtEl>
                                          <p:spTgt spid="2304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30411"/>
                                        </p:tgtEl>
                                        <p:attrNameLst>
                                          <p:attrName>style.visibility</p:attrName>
                                        </p:attrNameLst>
                                      </p:cBhvr>
                                      <p:to>
                                        <p:strVal val="visible"/>
                                      </p:to>
                                    </p:set>
                                    <p:animEffect transition="in" filter="dissolve">
                                      <p:cBhvr>
                                        <p:cTn id="41" dur="500"/>
                                        <p:tgtEl>
                                          <p:spTgt spid="2304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iterate type="wd">
                                    <p:tmPct val="25000"/>
                                  </p:iterate>
                                  <p:childTnLst>
                                    <p:set>
                                      <p:cBhvr>
                                        <p:cTn id="45" dur="1" fill="hold">
                                          <p:stCondLst>
                                            <p:cond delay="0"/>
                                          </p:stCondLst>
                                        </p:cTn>
                                        <p:tgtEl>
                                          <p:spTgt spid="230403">
                                            <p:txEl>
                                              <p:pRg st="7" end="7"/>
                                            </p:txEl>
                                          </p:spTgt>
                                        </p:tgtEl>
                                        <p:attrNameLst>
                                          <p:attrName>style.visibility</p:attrName>
                                        </p:attrNameLst>
                                      </p:cBhvr>
                                      <p:to>
                                        <p:strVal val="visible"/>
                                      </p:to>
                                    </p:set>
                                    <p:animEffect transition="in" filter="dissolve">
                                      <p:cBhvr>
                                        <p:cTn id="46" dur="500"/>
                                        <p:tgtEl>
                                          <p:spTgt spid="23040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30413"/>
                                        </p:tgtEl>
                                        <p:attrNameLst>
                                          <p:attrName>style.visibility</p:attrName>
                                        </p:attrNameLst>
                                      </p:cBhvr>
                                      <p:to>
                                        <p:strVal val="visible"/>
                                      </p:to>
                                    </p:set>
                                    <p:animEffect transition="in" filter="dissolve">
                                      <p:cBhvr>
                                        <p:cTn id="51" dur="500"/>
                                        <p:tgtEl>
                                          <p:spTgt spid="23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6" grpId="0"/>
      <p:bldP spid="230417" grpId="0"/>
      <p:bldP spid="230418" grpId="0" animBg="1"/>
      <p:bldP spid="2304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Rectangle 2"/>
          <p:cNvSpPr>
            <a:spLocks noGrp="1" noChangeArrowheads="1"/>
          </p:cNvSpPr>
          <p:nvPr>
            <p:ph type="title"/>
          </p:nvPr>
        </p:nvSpPr>
        <p:spPr/>
        <p:txBody>
          <a:bodyPr/>
          <a:lstStyle/>
          <a:p>
            <a:pPr eaLnBrk="1" hangingPunct="1"/>
            <a:r>
              <a:rPr lang="en-US" altLang="zh-CN" smtClean="0">
                <a:solidFill>
                  <a:schemeClr val="folHlink"/>
                </a:solidFill>
              </a:rPr>
              <a:t>2.4.5 </a:t>
            </a:r>
            <a:r>
              <a:rPr lang="zh-CN" altLang="en-US" smtClean="0">
                <a:solidFill>
                  <a:schemeClr val="folHlink"/>
                </a:solidFill>
              </a:rPr>
              <a:t>耦合回路的对偶关系</a:t>
            </a:r>
          </a:p>
        </p:txBody>
      </p:sp>
      <p:sp>
        <p:nvSpPr>
          <p:cNvPr id="283651" name="Rectangle 3"/>
          <p:cNvSpPr>
            <a:spLocks noGrp="1" noChangeArrowheads="1"/>
          </p:cNvSpPr>
          <p:nvPr>
            <p:ph type="body" idx="1"/>
          </p:nvPr>
        </p:nvSpPr>
        <p:spPr/>
        <p:txBody>
          <a:bodyPr/>
          <a:lstStyle/>
          <a:p>
            <a:pPr eaLnBrk="1" hangingPunct="1">
              <a:buFont typeface="Wingdings" pitchFamily="2" charset="2"/>
              <a:buNone/>
            </a:pPr>
            <a:r>
              <a:rPr lang="zh-CN" altLang="en-US" smtClean="0"/>
              <a:t>	电容耦合并联型回路可通过节点电流方程进行分析。</a:t>
            </a:r>
          </a:p>
          <a:p>
            <a:pPr eaLnBrk="1" hangingPunct="1">
              <a:buFont typeface="Wingdings" pitchFamily="2" charset="2"/>
              <a:buNone/>
            </a:pPr>
            <a:r>
              <a:rPr lang="zh-CN" altLang="en-US" smtClean="0"/>
              <a:t>	另外，电容耦合并联型回路与互感耦合串联型回路之间存在着对偶关系，可利用后者的分析结果根据对偶关系的得到前者的结果。</a:t>
            </a:r>
          </a:p>
        </p:txBody>
      </p:sp>
      <p:graphicFrame>
        <p:nvGraphicFramePr>
          <p:cNvPr id="283677" name="Object 29"/>
          <p:cNvGraphicFramePr>
            <a:graphicFrameLocks noChangeAspect="1"/>
          </p:cNvGraphicFramePr>
          <p:nvPr/>
        </p:nvGraphicFramePr>
        <p:xfrm>
          <a:off x="4140200" y="3160713"/>
          <a:ext cx="1103313" cy="484187"/>
        </p:xfrm>
        <a:graphic>
          <a:graphicData uri="http://schemas.openxmlformats.org/presentationml/2006/ole">
            <p:oleObj spid="_x0000_s53250" name="Equation" r:id="rId4" imgW="545863" imgH="241195" progId="Equation.DSMT4">
              <p:embed/>
            </p:oleObj>
          </a:graphicData>
        </a:graphic>
      </p:graphicFrame>
      <p:graphicFrame>
        <p:nvGraphicFramePr>
          <p:cNvPr id="283676" name="Object 28"/>
          <p:cNvGraphicFramePr>
            <a:graphicFrameLocks noChangeAspect="1"/>
          </p:cNvGraphicFramePr>
          <p:nvPr/>
        </p:nvGraphicFramePr>
        <p:xfrm>
          <a:off x="4192588" y="3573463"/>
          <a:ext cx="1027112" cy="484187"/>
        </p:xfrm>
        <a:graphic>
          <a:graphicData uri="http://schemas.openxmlformats.org/presentationml/2006/ole">
            <p:oleObj spid="_x0000_s53251" name="Equation" r:id="rId5" imgW="508000" imgH="241300" progId="Equation.DSMT4">
              <p:embed/>
            </p:oleObj>
          </a:graphicData>
        </a:graphic>
      </p:graphicFrame>
      <p:graphicFrame>
        <p:nvGraphicFramePr>
          <p:cNvPr id="283675" name="Object 27"/>
          <p:cNvGraphicFramePr>
            <a:graphicFrameLocks noChangeAspect="1"/>
          </p:cNvGraphicFramePr>
          <p:nvPr/>
        </p:nvGraphicFramePr>
        <p:xfrm>
          <a:off x="4211638" y="3990975"/>
          <a:ext cx="987425" cy="368300"/>
        </p:xfrm>
        <a:graphic>
          <a:graphicData uri="http://schemas.openxmlformats.org/presentationml/2006/ole">
            <p:oleObj spid="_x0000_s53252" name="Equation" r:id="rId6" imgW="482181" imgH="177646" progId="Equation.DSMT4">
              <p:embed/>
            </p:oleObj>
          </a:graphicData>
        </a:graphic>
      </p:graphicFrame>
      <p:graphicFrame>
        <p:nvGraphicFramePr>
          <p:cNvPr id="283674" name="Object 26"/>
          <p:cNvGraphicFramePr>
            <a:graphicFrameLocks noChangeAspect="1"/>
          </p:cNvGraphicFramePr>
          <p:nvPr/>
        </p:nvGraphicFramePr>
        <p:xfrm>
          <a:off x="4154488" y="4356100"/>
          <a:ext cx="1065212" cy="368300"/>
        </p:xfrm>
        <a:graphic>
          <a:graphicData uri="http://schemas.openxmlformats.org/presentationml/2006/ole">
            <p:oleObj spid="_x0000_s53253" name="Equation" r:id="rId7" imgW="520248" imgH="177646" progId="Equation.DSMT4">
              <p:embed/>
            </p:oleObj>
          </a:graphicData>
        </a:graphic>
      </p:graphicFrame>
      <p:graphicFrame>
        <p:nvGraphicFramePr>
          <p:cNvPr id="283673" name="Object 25"/>
          <p:cNvGraphicFramePr>
            <a:graphicFrameLocks noChangeAspect="1"/>
          </p:cNvGraphicFramePr>
          <p:nvPr/>
        </p:nvGraphicFramePr>
        <p:xfrm>
          <a:off x="4140200" y="4694238"/>
          <a:ext cx="1160463" cy="463550"/>
        </p:xfrm>
        <a:graphic>
          <a:graphicData uri="http://schemas.openxmlformats.org/presentationml/2006/ole">
            <p:oleObj spid="_x0000_s53254" name="Equation" r:id="rId8" imgW="571252" imgH="228501" progId="Equation.DSMT4">
              <p:embed/>
            </p:oleObj>
          </a:graphicData>
        </a:graphic>
      </p:graphicFrame>
      <p:graphicFrame>
        <p:nvGraphicFramePr>
          <p:cNvPr id="283672" name="Object 24"/>
          <p:cNvGraphicFramePr>
            <a:graphicFrameLocks noChangeAspect="1"/>
          </p:cNvGraphicFramePr>
          <p:nvPr/>
        </p:nvGraphicFramePr>
        <p:xfrm>
          <a:off x="4140200" y="5051425"/>
          <a:ext cx="1141413" cy="465138"/>
        </p:xfrm>
        <a:graphic>
          <a:graphicData uri="http://schemas.openxmlformats.org/presentationml/2006/ole">
            <p:oleObj spid="_x0000_s53255" name="Equation" r:id="rId9" imgW="558800" imgH="228600" progId="Equation.DSMT4">
              <p:embed/>
            </p:oleObj>
          </a:graphicData>
        </a:graphic>
      </p:graphicFrame>
      <p:graphicFrame>
        <p:nvGraphicFramePr>
          <p:cNvPr id="283671" name="Object 23"/>
          <p:cNvGraphicFramePr>
            <a:graphicFrameLocks noChangeAspect="1"/>
          </p:cNvGraphicFramePr>
          <p:nvPr/>
        </p:nvGraphicFramePr>
        <p:xfrm>
          <a:off x="4154488" y="5445125"/>
          <a:ext cx="1857375" cy="465138"/>
        </p:xfrm>
        <a:graphic>
          <a:graphicData uri="http://schemas.openxmlformats.org/presentationml/2006/ole">
            <p:oleObj spid="_x0000_s53256" name="Equation" r:id="rId10" imgW="914400" imgH="228600" progId="Equation.DSMT4">
              <p:embed/>
            </p:oleObj>
          </a:graphicData>
        </a:graphic>
      </p:graphicFrame>
      <p:graphicFrame>
        <p:nvGraphicFramePr>
          <p:cNvPr id="283670" name="Object 22"/>
          <p:cNvGraphicFramePr>
            <a:graphicFrameLocks noChangeAspect="1"/>
          </p:cNvGraphicFramePr>
          <p:nvPr/>
        </p:nvGraphicFramePr>
        <p:xfrm>
          <a:off x="4140200" y="5792788"/>
          <a:ext cx="1295400" cy="444500"/>
        </p:xfrm>
        <a:graphic>
          <a:graphicData uri="http://schemas.openxmlformats.org/presentationml/2006/ole">
            <p:oleObj spid="_x0000_s53257" name="Equation" r:id="rId11" imgW="634449" imgH="215713" progId="Equation.DSMT4">
              <p:embed/>
            </p:oleObj>
          </a:graphicData>
        </a:graphic>
      </p:graphicFrame>
      <p:sp>
        <p:nvSpPr>
          <p:cNvPr id="283687" name="Rectangle 39"/>
          <p:cNvSpPr>
            <a:spLocks noChangeArrowheads="1"/>
          </p:cNvSpPr>
          <p:nvPr/>
        </p:nvSpPr>
        <p:spPr bwMode="auto">
          <a:xfrm>
            <a:off x="1901825" y="2781300"/>
            <a:ext cx="2484438" cy="396875"/>
          </a:xfrm>
          <a:prstGeom prst="rect">
            <a:avLst/>
          </a:prstGeom>
          <a:noFill/>
          <a:ln w="38100" algn="ctr">
            <a:noFill/>
            <a:miter lim="800000"/>
            <a:headEnd/>
            <a:tailEnd/>
          </a:ln>
        </p:spPr>
        <p:txBody>
          <a:bodyPr wrap="none" anchor="ctr">
            <a:spAutoFit/>
          </a:bodyPr>
          <a:lstStyle/>
          <a:p>
            <a:pPr latinLnBrk="1"/>
            <a:r>
              <a:rPr lang="zh-CN" altLang="en-US">
                <a:solidFill>
                  <a:schemeClr val="bg1"/>
                </a:solidFill>
                <a:ea typeface="幼圆" pitchFamily="49" charset="-122"/>
              </a:rPr>
              <a:t>互感耦合串联型回路</a:t>
            </a:r>
            <a:endParaRPr lang="zh-CN" altLang="en-US">
              <a:solidFill>
                <a:schemeClr val="bg1"/>
              </a:solidFill>
              <a:latin typeface="Gulim" pitchFamily="34" charset="-127"/>
              <a:ea typeface="幼圆" pitchFamily="49" charset="-122"/>
            </a:endParaRPr>
          </a:p>
        </p:txBody>
      </p:sp>
      <p:graphicFrame>
        <p:nvGraphicFramePr>
          <p:cNvPr id="283686" name="Object 38"/>
          <p:cNvGraphicFramePr>
            <a:graphicFrameLocks noChangeAspect="1"/>
          </p:cNvGraphicFramePr>
          <p:nvPr/>
        </p:nvGraphicFramePr>
        <p:xfrm>
          <a:off x="4500563" y="2905125"/>
          <a:ext cx="431800" cy="307975"/>
        </p:xfrm>
        <a:graphic>
          <a:graphicData uri="http://schemas.openxmlformats.org/presentationml/2006/ole">
            <p:oleObj spid="_x0000_s53258" name="Equation" r:id="rId12" imgW="203112" imgH="139639" progId="Equation.DSMT4">
              <p:embed/>
            </p:oleObj>
          </a:graphicData>
        </a:graphic>
      </p:graphicFrame>
      <p:sp>
        <p:nvSpPr>
          <p:cNvPr id="283688" name="Rectangle 40"/>
          <p:cNvSpPr>
            <a:spLocks noChangeArrowheads="1"/>
          </p:cNvSpPr>
          <p:nvPr/>
        </p:nvSpPr>
        <p:spPr bwMode="auto">
          <a:xfrm>
            <a:off x="5003800" y="2816225"/>
            <a:ext cx="2808288" cy="396875"/>
          </a:xfrm>
          <a:prstGeom prst="rect">
            <a:avLst/>
          </a:prstGeom>
          <a:noFill/>
          <a:ln w="38100" algn="ctr">
            <a:noFill/>
            <a:miter lim="800000"/>
            <a:headEnd/>
            <a:tailEnd/>
          </a:ln>
        </p:spPr>
        <p:txBody>
          <a:bodyPr anchor="ctr">
            <a:spAutoFit/>
          </a:bodyPr>
          <a:lstStyle/>
          <a:p>
            <a:pPr algn="l" latinLnBrk="1"/>
            <a:r>
              <a:rPr lang="zh-CN" altLang="en-US">
                <a:solidFill>
                  <a:schemeClr val="bg1"/>
                </a:solidFill>
                <a:ea typeface="幼圆" pitchFamily="49" charset="-122"/>
              </a:rPr>
              <a:t>电容耦合并联型回路</a:t>
            </a:r>
            <a:endParaRPr lang="zh-CN" altLang="en-US">
              <a:solidFill>
                <a:schemeClr val="bg1"/>
              </a:solidFill>
              <a:latin typeface="Gulim" pitchFamily="34" charset="-127"/>
              <a:ea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3651">
                                            <p:txEl>
                                              <p:pRg st="1" end="1"/>
                                            </p:txEl>
                                          </p:spTgt>
                                        </p:tgtEl>
                                        <p:attrNameLst>
                                          <p:attrName>style.visibility</p:attrName>
                                        </p:attrNameLst>
                                      </p:cBhvr>
                                      <p:to>
                                        <p:strVal val="visible"/>
                                      </p:to>
                                    </p:set>
                                    <p:animEffect transition="in" filter="dissolve">
                                      <p:cBhvr>
                                        <p:cTn id="7" dur="500"/>
                                        <p:tgtEl>
                                          <p:spTgt spid="283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3687"/>
                                        </p:tgtEl>
                                        <p:attrNameLst>
                                          <p:attrName>style.visibility</p:attrName>
                                        </p:attrNameLst>
                                      </p:cBhvr>
                                      <p:to>
                                        <p:strVal val="visible"/>
                                      </p:to>
                                    </p:set>
                                    <p:animEffect transition="in" filter="dissolve">
                                      <p:cBhvr>
                                        <p:cTn id="12" dur="500"/>
                                        <p:tgtEl>
                                          <p:spTgt spid="28368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3688"/>
                                        </p:tgtEl>
                                        <p:attrNameLst>
                                          <p:attrName>style.visibility</p:attrName>
                                        </p:attrNameLst>
                                      </p:cBhvr>
                                      <p:to>
                                        <p:strVal val="visible"/>
                                      </p:to>
                                    </p:set>
                                    <p:animEffect transition="in" filter="dissolve">
                                      <p:cBhvr>
                                        <p:cTn id="15" dur="500"/>
                                        <p:tgtEl>
                                          <p:spTgt spid="283688"/>
                                        </p:tgtEl>
                                      </p:cBhvr>
                                    </p:animEffect>
                                  </p:childTnLst>
                                </p:cTn>
                              </p:par>
                              <p:par>
                                <p:cTn id="16" presetID="9" presetClass="entr" presetSubtype="0" fill="hold" nodeType="withEffect">
                                  <p:stCondLst>
                                    <p:cond delay="0"/>
                                  </p:stCondLst>
                                  <p:childTnLst>
                                    <p:set>
                                      <p:cBhvr>
                                        <p:cTn id="17" dur="1" fill="hold">
                                          <p:stCondLst>
                                            <p:cond delay="0"/>
                                          </p:stCondLst>
                                        </p:cTn>
                                        <p:tgtEl>
                                          <p:spTgt spid="283686"/>
                                        </p:tgtEl>
                                        <p:attrNameLst>
                                          <p:attrName>style.visibility</p:attrName>
                                        </p:attrNameLst>
                                      </p:cBhvr>
                                      <p:to>
                                        <p:strVal val="visible"/>
                                      </p:to>
                                    </p:set>
                                    <p:animEffect transition="in" filter="dissolve">
                                      <p:cBhvr>
                                        <p:cTn id="18" dur="500"/>
                                        <p:tgtEl>
                                          <p:spTgt spid="28368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3677"/>
                                        </p:tgtEl>
                                        <p:attrNameLst>
                                          <p:attrName>style.visibility</p:attrName>
                                        </p:attrNameLst>
                                      </p:cBhvr>
                                      <p:to>
                                        <p:strVal val="visible"/>
                                      </p:to>
                                    </p:set>
                                    <p:anim calcmode="lin" valueType="num">
                                      <p:cBhvr additive="base">
                                        <p:cTn id="23" dur="500" fill="hold"/>
                                        <p:tgtEl>
                                          <p:spTgt spid="283677"/>
                                        </p:tgtEl>
                                        <p:attrNameLst>
                                          <p:attrName>ppt_x</p:attrName>
                                        </p:attrNameLst>
                                      </p:cBhvr>
                                      <p:tavLst>
                                        <p:tav tm="0">
                                          <p:val>
                                            <p:strVal val="#ppt_x"/>
                                          </p:val>
                                        </p:tav>
                                        <p:tav tm="100000">
                                          <p:val>
                                            <p:strVal val="#ppt_x"/>
                                          </p:val>
                                        </p:tav>
                                      </p:tavLst>
                                    </p:anim>
                                    <p:anim calcmode="lin" valueType="num">
                                      <p:cBhvr additive="base">
                                        <p:cTn id="24" dur="500" fill="hold"/>
                                        <p:tgtEl>
                                          <p:spTgt spid="283677"/>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283676"/>
                                        </p:tgtEl>
                                        <p:attrNameLst>
                                          <p:attrName>style.visibility</p:attrName>
                                        </p:attrNameLst>
                                      </p:cBhvr>
                                      <p:to>
                                        <p:strVal val="visible"/>
                                      </p:to>
                                    </p:set>
                                    <p:anim calcmode="lin" valueType="num">
                                      <p:cBhvr additive="base">
                                        <p:cTn id="28" dur="2000" fill="hold"/>
                                        <p:tgtEl>
                                          <p:spTgt spid="283676"/>
                                        </p:tgtEl>
                                        <p:attrNameLst>
                                          <p:attrName>ppt_x</p:attrName>
                                        </p:attrNameLst>
                                      </p:cBhvr>
                                      <p:tavLst>
                                        <p:tav tm="0">
                                          <p:val>
                                            <p:strVal val="#ppt_x"/>
                                          </p:val>
                                        </p:tav>
                                        <p:tav tm="100000">
                                          <p:val>
                                            <p:strVal val="#ppt_x"/>
                                          </p:val>
                                        </p:tav>
                                      </p:tavLst>
                                    </p:anim>
                                    <p:anim calcmode="lin" valueType="num">
                                      <p:cBhvr additive="base">
                                        <p:cTn id="29" dur="2000" fill="hold"/>
                                        <p:tgtEl>
                                          <p:spTgt spid="283676"/>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283675"/>
                                        </p:tgtEl>
                                        <p:attrNameLst>
                                          <p:attrName>style.visibility</p:attrName>
                                        </p:attrNameLst>
                                      </p:cBhvr>
                                      <p:to>
                                        <p:strVal val="visible"/>
                                      </p:to>
                                    </p:set>
                                    <p:anim calcmode="lin" valueType="num">
                                      <p:cBhvr additive="base">
                                        <p:cTn id="33" dur="2000" fill="hold"/>
                                        <p:tgtEl>
                                          <p:spTgt spid="283675"/>
                                        </p:tgtEl>
                                        <p:attrNameLst>
                                          <p:attrName>ppt_x</p:attrName>
                                        </p:attrNameLst>
                                      </p:cBhvr>
                                      <p:tavLst>
                                        <p:tav tm="0">
                                          <p:val>
                                            <p:strVal val="#ppt_x"/>
                                          </p:val>
                                        </p:tav>
                                        <p:tav tm="100000">
                                          <p:val>
                                            <p:strVal val="#ppt_x"/>
                                          </p:val>
                                        </p:tav>
                                      </p:tavLst>
                                    </p:anim>
                                    <p:anim calcmode="lin" valueType="num">
                                      <p:cBhvr additive="base">
                                        <p:cTn id="34" dur="2000" fill="hold"/>
                                        <p:tgtEl>
                                          <p:spTgt spid="283675"/>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 presetClass="entr" presetSubtype="4" fill="hold" nodeType="afterEffect">
                                  <p:stCondLst>
                                    <p:cond delay="0"/>
                                  </p:stCondLst>
                                  <p:childTnLst>
                                    <p:set>
                                      <p:cBhvr>
                                        <p:cTn id="37" dur="1" fill="hold">
                                          <p:stCondLst>
                                            <p:cond delay="0"/>
                                          </p:stCondLst>
                                        </p:cTn>
                                        <p:tgtEl>
                                          <p:spTgt spid="283674"/>
                                        </p:tgtEl>
                                        <p:attrNameLst>
                                          <p:attrName>style.visibility</p:attrName>
                                        </p:attrNameLst>
                                      </p:cBhvr>
                                      <p:to>
                                        <p:strVal val="visible"/>
                                      </p:to>
                                    </p:set>
                                    <p:anim calcmode="lin" valueType="num">
                                      <p:cBhvr additive="base">
                                        <p:cTn id="38" dur="2000" fill="hold"/>
                                        <p:tgtEl>
                                          <p:spTgt spid="283674"/>
                                        </p:tgtEl>
                                        <p:attrNameLst>
                                          <p:attrName>ppt_x</p:attrName>
                                        </p:attrNameLst>
                                      </p:cBhvr>
                                      <p:tavLst>
                                        <p:tav tm="0">
                                          <p:val>
                                            <p:strVal val="#ppt_x"/>
                                          </p:val>
                                        </p:tav>
                                        <p:tav tm="100000">
                                          <p:val>
                                            <p:strVal val="#ppt_x"/>
                                          </p:val>
                                        </p:tav>
                                      </p:tavLst>
                                    </p:anim>
                                    <p:anim calcmode="lin" valueType="num">
                                      <p:cBhvr additive="base">
                                        <p:cTn id="39" dur="2000" fill="hold"/>
                                        <p:tgtEl>
                                          <p:spTgt spid="283674"/>
                                        </p:tgtEl>
                                        <p:attrNameLst>
                                          <p:attrName>ppt_y</p:attrName>
                                        </p:attrNameLst>
                                      </p:cBhvr>
                                      <p:tavLst>
                                        <p:tav tm="0">
                                          <p:val>
                                            <p:strVal val="1+#ppt_h/2"/>
                                          </p:val>
                                        </p:tav>
                                        <p:tav tm="100000">
                                          <p:val>
                                            <p:strVal val="#ppt_y"/>
                                          </p:val>
                                        </p:tav>
                                      </p:tavLst>
                                    </p:anim>
                                  </p:childTnLst>
                                </p:cTn>
                              </p:par>
                            </p:childTnLst>
                          </p:cTn>
                        </p:par>
                        <p:par>
                          <p:cTn id="40" fill="hold">
                            <p:stCondLst>
                              <p:cond delay="6500"/>
                            </p:stCondLst>
                            <p:childTnLst>
                              <p:par>
                                <p:cTn id="41" presetID="2" presetClass="entr" presetSubtype="4" fill="hold" nodeType="afterEffect">
                                  <p:stCondLst>
                                    <p:cond delay="0"/>
                                  </p:stCondLst>
                                  <p:childTnLst>
                                    <p:set>
                                      <p:cBhvr>
                                        <p:cTn id="42" dur="1" fill="hold">
                                          <p:stCondLst>
                                            <p:cond delay="0"/>
                                          </p:stCondLst>
                                        </p:cTn>
                                        <p:tgtEl>
                                          <p:spTgt spid="283673"/>
                                        </p:tgtEl>
                                        <p:attrNameLst>
                                          <p:attrName>style.visibility</p:attrName>
                                        </p:attrNameLst>
                                      </p:cBhvr>
                                      <p:to>
                                        <p:strVal val="visible"/>
                                      </p:to>
                                    </p:set>
                                    <p:anim calcmode="lin" valueType="num">
                                      <p:cBhvr additive="base">
                                        <p:cTn id="43" dur="2000" fill="hold"/>
                                        <p:tgtEl>
                                          <p:spTgt spid="283673"/>
                                        </p:tgtEl>
                                        <p:attrNameLst>
                                          <p:attrName>ppt_x</p:attrName>
                                        </p:attrNameLst>
                                      </p:cBhvr>
                                      <p:tavLst>
                                        <p:tav tm="0">
                                          <p:val>
                                            <p:strVal val="#ppt_x"/>
                                          </p:val>
                                        </p:tav>
                                        <p:tav tm="100000">
                                          <p:val>
                                            <p:strVal val="#ppt_x"/>
                                          </p:val>
                                        </p:tav>
                                      </p:tavLst>
                                    </p:anim>
                                    <p:anim calcmode="lin" valueType="num">
                                      <p:cBhvr additive="base">
                                        <p:cTn id="44" dur="2000" fill="hold"/>
                                        <p:tgtEl>
                                          <p:spTgt spid="283673"/>
                                        </p:tgtEl>
                                        <p:attrNameLst>
                                          <p:attrName>ppt_y</p:attrName>
                                        </p:attrNameLst>
                                      </p:cBhvr>
                                      <p:tavLst>
                                        <p:tav tm="0">
                                          <p:val>
                                            <p:strVal val="1+#ppt_h/2"/>
                                          </p:val>
                                        </p:tav>
                                        <p:tav tm="100000">
                                          <p:val>
                                            <p:strVal val="#ppt_y"/>
                                          </p:val>
                                        </p:tav>
                                      </p:tavLst>
                                    </p:anim>
                                  </p:childTnLst>
                                </p:cTn>
                              </p:par>
                            </p:childTnLst>
                          </p:cTn>
                        </p:par>
                        <p:par>
                          <p:cTn id="45" fill="hold">
                            <p:stCondLst>
                              <p:cond delay="8500"/>
                            </p:stCondLst>
                            <p:childTnLst>
                              <p:par>
                                <p:cTn id="46" presetID="2" presetClass="entr" presetSubtype="4" fill="hold" nodeType="afterEffect">
                                  <p:stCondLst>
                                    <p:cond delay="0"/>
                                  </p:stCondLst>
                                  <p:childTnLst>
                                    <p:set>
                                      <p:cBhvr>
                                        <p:cTn id="47" dur="1" fill="hold">
                                          <p:stCondLst>
                                            <p:cond delay="0"/>
                                          </p:stCondLst>
                                        </p:cTn>
                                        <p:tgtEl>
                                          <p:spTgt spid="283672"/>
                                        </p:tgtEl>
                                        <p:attrNameLst>
                                          <p:attrName>style.visibility</p:attrName>
                                        </p:attrNameLst>
                                      </p:cBhvr>
                                      <p:to>
                                        <p:strVal val="visible"/>
                                      </p:to>
                                    </p:set>
                                    <p:anim calcmode="lin" valueType="num">
                                      <p:cBhvr additive="base">
                                        <p:cTn id="48" dur="2000" fill="hold"/>
                                        <p:tgtEl>
                                          <p:spTgt spid="283672"/>
                                        </p:tgtEl>
                                        <p:attrNameLst>
                                          <p:attrName>ppt_x</p:attrName>
                                        </p:attrNameLst>
                                      </p:cBhvr>
                                      <p:tavLst>
                                        <p:tav tm="0">
                                          <p:val>
                                            <p:strVal val="#ppt_x"/>
                                          </p:val>
                                        </p:tav>
                                        <p:tav tm="100000">
                                          <p:val>
                                            <p:strVal val="#ppt_x"/>
                                          </p:val>
                                        </p:tav>
                                      </p:tavLst>
                                    </p:anim>
                                    <p:anim calcmode="lin" valueType="num">
                                      <p:cBhvr additive="base">
                                        <p:cTn id="49" dur="2000" fill="hold"/>
                                        <p:tgtEl>
                                          <p:spTgt spid="283672"/>
                                        </p:tgtEl>
                                        <p:attrNameLst>
                                          <p:attrName>ppt_y</p:attrName>
                                        </p:attrNameLst>
                                      </p:cBhvr>
                                      <p:tavLst>
                                        <p:tav tm="0">
                                          <p:val>
                                            <p:strVal val="1+#ppt_h/2"/>
                                          </p:val>
                                        </p:tav>
                                        <p:tav tm="100000">
                                          <p:val>
                                            <p:strVal val="#ppt_y"/>
                                          </p:val>
                                        </p:tav>
                                      </p:tavLst>
                                    </p:anim>
                                  </p:childTnLst>
                                </p:cTn>
                              </p:par>
                            </p:childTnLst>
                          </p:cTn>
                        </p:par>
                        <p:par>
                          <p:cTn id="50" fill="hold">
                            <p:stCondLst>
                              <p:cond delay="10500"/>
                            </p:stCondLst>
                            <p:childTnLst>
                              <p:par>
                                <p:cTn id="51" presetID="2" presetClass="entr" presetSubtype="4" fill="hold" nodeType="afterEffect">
                                  <p:stCondLst>
                                    <p:cond delay="0"/>
                                  </p:stCondLst>
                                  <p:childTnLst>
                                    <p:set>
                                      <p:cBhvr>
                                        <p:cTn id="52" dur="1" fill="hold">
                                          <p:stCondLst>
                                            <p:cond delay="0"/>
                                          </p:stCondLst>
                                        </p:cTn>
                                        <p:tgtEl>
                                          <p:spTgt spid="283671"/>
                                        </p:tgtEl>
                                        <p:attrNameLst>
                                          <p:attrName>style.visibility</p:attrName>
                                        </p:attrNameLst>
                                      </p:cBhvr>
                                      <p:to>
                                        <p:strVal val="visible"/>
                                      </p:to>
                                    </p:set>
                                    <p:anim calcmode="lin" valueType="num">
                                      <p:cBhvr additive="base">
                                        <p:cTn id="53" dur="2000" fill="hold"/>
                                        <p:tgtEl>
                                          <p:spTgt spid="283671"/>
                                        </p:tgtEl>
                                        <p:attrNameLst>
                                          <p:attrName>ppt_x</p:attrName>
                                        </p:attrNameLst>
                                      </p:cBhvr>
                                      <p:tavLst>
                                        <p:tav tm="0">
                                          <p:val>
                                            <p:strVal val="#ppt_x"/>
                                          </p:val>
                                        </p:tav>
                                        <p:tav tm="100000">
                                          <p:val>
                                            <p:strVal val="#ppt_x"/>
                                          </p:val>
                                        </p:tav>
                                      </p:tavLst>
                                    </p:anim>
                                    <p:anim calcmode="lin" valueType="num">
                                      <p:cBhvr additive="base">
                                        <p:cTn id="54" dur="2000" fill="hold"/>
                                        <p:tgtEl>
                                          <p:spTgt spid="283671"/>
                                        </p:tgtEl>
                                        <p:attrNameLst>
                                          <p:attrName>ppt_y</p:attrName>
                                        </p:attrNameLst>
                                      </p:cBhvr>
                                      <p:tavLst>
                                        <p:tav tm="0">
                                          <p:val>
                                            <p:strVal val="1+#ppt_h/2"/>
                                          </p:val>
                                        </p:tav>
                                        <p:tav tm="100000">
                                          <p:val>
                                            <p:strVal val="#ppt_y"/>
                                          </p:val>
                                        </p:tav>
                                      </p:tavLst>
                                    </p:anim>
                                  </p:childTnLst>
                                </p:cTn>
                              </p:par>
                            </p:childTnLst>
                          </p:cTn>
                        </p:par>
                        <p:par>
                          <p:cTn id="55" fill="hold">
                            <p:stCondLst>
                              <p:cond delay="12500"/>
                            </p:stCondLst>
                            <p:childTnLst>
                              <p:par>
                                <p:cTn id="56" presetID="2" presetClass="entr" presetSubtype="4" fill="hold" nodeType="afterEffect">
                                  <p:stCondLst>
                                    <p:cond delay="0"/>
                                  </p:stCondLst>
                                  <p:childTnLst>
                                    <p:set>
                                      <p:cBhvr>
                                        <p:cTn id="57" dur="1" fill="hold">
                                          <p:stCondLst>
                                            <p:cond delay="0"/>
                                          </p:stCondLst>
                                        </p:cTn>
                                        <p:tgtEl>
                                          <p:spTgt spid="283670"/>
                                        </p:tgtEl>
                                        <p:attrNameLst>
                                          <p:attrName>style.visibility</p:attrName>
                                        </p:attrNameLst>
                                      </p:cBhvr>
                                      <p:to>
                                        <p:strVal val="visible"/>
                                      </p:to>
                                    </p:set>
                                    <p:anim calcmode="lin" valueType="num">
                                      <p:cBhvr additive="base">
                                        <p:cTn id="58" dur="2000" fill="hold"/>
                                        <p:tgtEl>
                                          <p:spTgt spid="283670"/>
                                        </p:tgtEl>
                                        <p:attrNameLst>
                                          <p:attrName>ppt_x</p:attrName>
                                        </p:attrNameLst>
                                      </p:cBhvr>
                                      <p:tavLst>
                                        <p:tav tm="0">
                                          <p:val>
                                            <p:strVal val="#ppt_x"/>
                                          </p:val>
                                        </p:tav>
                                        <p:tav tm="100000">
                                          <p:val>
                                            <p:strVal val="#ppt_x"/>
                                          </p:val>
                                        </p:tav>
                                      </p:tavLst>
                                    </p:anim>
                                    <p:anim calcmode="lin" valueType="num">
                                      <p:cBhvr additive="base">
                                        <p:cTn id="59" dur="2000" fill="hold"/>
                                        <p:tgtEl>
                                          <p:spTgt spid="283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87" grpId="0"/>
      <p:bldP spid="28368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mtClean="0">
                <a:solidFill>
                  <a:schemeClr val="folHlink"/>
                </a:solidFill>
              </a:rPr>
              <a:t>2.4.6 </a:t>
            </a:r>
            <a:r>
              <a:rPr lang="zh-CN" altLang="en-US" smtClean="0">
                <a:solidFill>
                  <a:schemeClr val="folHlink"/>
                </a:solidFill>
              </a:rPr>
              <a:t>耦合回路的串、并联等效互换</a:t>
            </a:r>
          </a:p>
        </p:txBody>
      </p:sp>
      <p:sp>
        <p:nvSpPr>
          <p:cNvPr id="284675" name="Rectangle 3"/>
          <p:cNvSpPr>
            <a:spLocks noGrp="1" noChangeArrowheads="1"/>
          </p:cNvSpPr>
          <p:nvPr>
            <p:ph type="body" idx="1"/>
          </p:nvPr>
        </p:nvSpPr>
        <p:spPr/>
        <p:txBody>
          <a:bodyPr/>
          <a:lstStyle/>
          <a:p>
            <a:pPr eaLnBrk="1" hangingPunct="1">
              <a:buFont typeface="Wingdings" pitchFamily="2" charset="2"/>
              <a:buNone/>
            </a:pPr>
            <a:r>
              <a:rPr lang="zh-CN" altLang="en-US" smtClean="0"/>
              <a:t>	对于互感耦合并联型谐振回路可以通过并、串联等效互换得到互感耦合串联型回路进行分析（当然也可直接由节点电流方程解得）。电容耦合串联型回路的情况也与之类似。</a:t>
            </a:r>
          </a:p>
          <a:p>
            <a:pPr eaLnBrk="1" hangingPunct="1">
              <a:buFont typeface="Wingdings" pitchFamily="2" charset="2"/>
              <a:buNone/>
            </a:pPr>
            <a:r>
              <a:rPr lang="zh-CN" altLang="en-US" smtClean="0"/>
              <a:t>	一般的原则是串联型回路采用电压源、阻抗进行分析；并联型回路采用电流源、导纳进行分析。以互感耦合型回路为例</a:t>
            </a:r>
          </a:p>
        </p:txBody>
      </p:sp>
      <p:graphicFrame>
        <p:nvGraphicFramePr>
          <p:cNvPr id="284678" name="Object 6"/>
          <p:cNvGraphicFramePr>
            <a:graphicFrameLocks noChangeAspect="1"/>
          </p:cNvGraphicFramePr>
          <p:nvPr/>
        </p:nvGraphicFramePr>
        <p:xfrm>
          <a:off x="1138238" y="4283075"/>
          <a:ext cx="7610475" cy="1306513"/>
        </p:xfrm>
        <a:graphic>
          <a:graphicData uri="http://schemas.openxmlformats.org/presentationml/2006/ole">
            <p:oleObj spid="_x0000_s54274" name="Equation" r:id="rId4" imgW="4165600" imgH="711200" progId="Equation.DSMT4">
              <p:embed/>
            </p:oleObj>
          </a:graphicData>
        </a:graphic>
      </p:graphicFrame>
      <p:graphicFrame>
        <p:nvGraphicFramePr>
          <p:cNvPr id="284677" name="Object 5"/>
          <p:cNvGraphicFramePr>
            <a:graphicFrameLocks noChangeAspect="1"/>
          </p:cNvGraphicFramePr>
          <p:nvPr/>
        </p:nvGraphicFramePr>
        <p:xfrm>
          <a:off x="1184275" y="5445125"/>
          <a:ext cx="4611688" cy="922338"/>
        </p:xfrm>
        <a:graphic>
          <a:graphicData uri="http://schemas.openxmlformats.org/presentationml/2006/ole">
            <p:oleObj spid="_x0000_s54275" name="Equation" r:id="rId5" imgW="2527300" imgH="508000" progId="Equation.DSMT4">
              <p:embed/>
            </p:oleObj>
          </a:graphicData>
        </a:graphic>
      </p:graphicFrame>
      <p:sp>
        <p:nvSpPr>
          <p:cNvPr id="54278" name="Rectangle 7"/>
          <p:cNvSpPr>
            <a:spLocks noChangeArrowheads="1"/>
          </p:cNvSpPr>
          <p:nvPr/>
        </p:nvSpPr>
        <p:spPr bwMode="auto">
          <a:xfrm>
            <a:off x="0" y="2819400"/>
            <a:ext cx="9144000" cy="0"/>
          </a:xfrm>
          <a:prstGeom prst="rect">
            <a:avLst/>
          </a:prstGeom>
          <a:noFill/>
          <a:ln w="38100" algn="ctr">
            <a:noFill/>
            <a:miter lim="800000"/>
            <a:headEnd/>
            <a:tailEnd/>
          </a:ln>
        </p:spPr>
        <p:txBody>
          <a:bodyPr wrap="none" anchor="ctr">
            <a:spAutoFit/>
          </a:bodyPr>
          <a:lstStyle/>
          <a:p>
            <a:endParaRPr lang="zh-CN" altLang="en-US"/>
          </a:p>
        </p:txBody>
      </p:sp>
      <p:sp>
        <p:nvSpPr>
          <p:cNvPr id="54279" name="Rectangle 8"/>
          <p:cNvSpPr>
            <a:spLocks noChangeArrowheads="1"/>
          </p:cNvSpPr>
          <p:nvPr/>
        </p:nvSpPr>
        <p:spPr bwMode="auto">
          <a:xfrm>
            <a:off x="0" y="3533775"/>
            <a:ext cx="9144000" cy="0"/>
          </a:xfrm>
          <a:prstGeom prst="rect">
            <a:avLst/>
          </a:prstGeom>
          <a:noFill/>
          <a:ln w="38100" algn="ctr">
            <a:noFill/>
            <a:miter lim="800000"/>
            <a:headEnd/>
            <a:tailEnd/>
          </a:ln>
        </p:spPr>
        <p:txBody>
          <a:bodyPr wrap="none" anchor="ctr">
            <a:spAutoFit/>
          </a:bodyPr>
          <a:lstStyle/>
          <a:p>
            <a:endParaRPr lang="zh-CN" altLang="en-US"/>
          </a:p>
        </p:txBody>
      </p:sp>
      <p:grpSp>
        <p:nvGrpSpPr>
          <p:cNvPr id="2" name="Group 11"/>
          <p:cNvGrpSpPr>
            <a:grpSpLocks/>
          </p:cNvGrpSpPr>
          <p:nvPr/>
        </p:nvGrpSpPr>
        <p:grpSpPr bwMode="auto">
          <a:xfrm>
            <a:off x="900113" y="3908425"/>
            <a:ext cx="1628775" cy="457200"/>
            <a:chOff x="1935" y="2341"/>
            <a:chExt cx="890" cy="288"/>
          </a:xfrm>
        </p:grpSpPr>
        <p:sp>
          <p:nvSpPr>
            <p:cNvPr id="54281" name="Text Box 9"/>
            <p:cNvSpPr txBox="1">
              <a:spLocks noChangeArrowheads="1"/>
            </p:cNvSpPr>
            <p:nvPr/>
          </p:nvSpPr>
          <p:spPr bwMode="auto">
            <a:xfrm>
              <a:off x="1935" y="2341"/>
              <a:ext cx="890" cy="288"/>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串    并</a:t>
              </a:r>
            </a:p>
          </p:txBody>
        </p:sp>
        <p:sp>
          <p:nvSpPr>
            <p:cNvPr id="54282" name="Line 10"/>
            <p:cNvSpPr>
              <a:spLocks noChangeShapeType="1"/>
            </p:cNvSpPr>
            <p:nvPr/>
          </p:nvSpPr>
          <p:spPr bwMode="auto">
            <a:xfrm>
              <a:off x="2245" y="2523"/>
              <a:ext cx="272" cy="0"/>
            </a:xfrm>
            <a:prstGeom prst="line">
              <a:avLst/>
            </a:prstGeom>
            <a:noFill/>
            <a:ln w="38100">
              <a:solidFill>
                <a:schemeClr val="tx2"/>
              </a:solidFill>
              <a:round/>
              <a:headEnd/>
              <a:tailEnd type="triangle" w="med" len="med"/>
            </a:ln>
          </p:spPr>
          <p:txBody>
            <a:bodyPr wrap="none" anchor="ctr"/>
            <a:lstStyle/>
            <a:p>
              <a:endParaRPr lang="zh-CN" altLang="en-US"/>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dissolve">
                                      <p:cBhvr>
                                        <p:cTn id="7" dur="500"/>
                                        <p:tgtEl>
                                          <p:spTgt spid="284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4678"/>
                                        </p:tgtEl>
                                        <p:attrNameLst>
                                          <p:attrName>style.visibility</p:attrName>
                                        </p:attrNameLst>
                                      </p:cBhvr>
                                      <p:to>
                                        <p:strVal val="visible"/>
                                      </p:to>
                                    </p:set>
                                    <p:animEffect transition="in" filter="dissolve">
                                      <p:cBhvr>
                                        <p:cTn id="17" dur="500"/>
                                        <p:tgtEl>
                                          <p:spTgt spid="28467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4677"/>
                                        </p:tgtEl>
                                        <p:attrNameLst>
                                          <p:attrName>style.visibility</p:attrName>
                                        </p:attrNameLst>
                                      </p:cBhvr>
                                      <p:to>
                                        <p:strVal val="visible"/>
                                      </p:to>
                                    </p:set>
                                    <p:animEffect transition="in" filter="dissolve">
                                      <p:cBhvr>
                                        <p:cTn id="22" dur="500"/>
                                        <p:tgtEl>
                                          <p:spTgt spid="284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6" name="Rectangle 2"/>
          <p:cNvSpPr>
            <a:spLocks noGrp="1" noChangeArrowheads="1"/>
          </p:cNvSpPr>
          <p:nvPr>
            <p:ph type="title"/>
          </p:nvPr>
        </p:nvSpPr>
        <p:spPr/>
        <p:txBody>
          <a:bodyPr/>
          <a:lstStyle/>
          <a:p>
            <a:pPr eaLnBrk="1" hangingPunct="1"/>
            <a:r>
              <a:rPr lang="en-US" altLang="zh-CN" smtClean="0">
                <a:solidFill>
                  <a:schemeClr val="folHlink"/>
                </a:solidFill>
              </a:rPr>
              <a:t>2.4.6 </a:t>
            </a:r>
            <a:r>
              <a:rPr lang="zh-CN" altLang="en-US" smtClean="0">
                <a:solidFill>
                  <a:schemeClr val="folHlink"/>
                </a:solidFill>
              </a:rPr>
              <a:t>耦合回路的串、并联等效互换（续</a:t>
            </a:r>
            <a:r>
              <a:rPr lang="en-US" altLang="zh-CN" smtClean="0">
                <a:solidFill>
                  <a:schemeClr val="folHlink"/>
                </a:solidFill>
              </a:rPr>
              <a:t>1</a:t>
            </a:r>
            <a:r>
              <a:rPr lang="zh-CN" altLang="en-US" smtClean="0">
                <a:solidFill>
                  <a:schemeClr val="folHlink"/>
                </a:solidFill>
              </a:rPr>
              <a:t>）</a:t>
            </a:r>
          </a:p>
        </p:txBody>
      </p:sp>
      <p:sp>
        <p:nvSpPr>
          <p:cNvPr id="55307" name="Rectangle 5"/>
          <p:cNvSpPr>
            <a:spLocks noChangeArrowheads="1"/>
          </p:cNvSpPr>
          <p:nvPr/>
        </p:nvSpPr>
        <p:spPr bwMode="auto">
          <a:xfrm>
            <a:off x="0" y="21383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5298" name="Object 6"/>
          <p:cNvGraphicFramePr>
            <a:graphicFrameLocks noChangeAspect="1"/>
          </p:cNvGraphicFramePr>
          <p:nvPr/>
        </p:nvGraphicFramePr>
        <p:xfrm>
          <a:off x="674688" y="1160463"/>
          <a:ext cx="3681412" cy="2413000"/>
        </p:xfrm>
        <a:graphic>
          <a:graphicData uri="http://schemas.openxmlformats.org/presentationml/2006/ole">
            <p:oleObj spid="_x0000_s55298" name="Visio" r:id="rId4" imgW="2193646" imgH="1438046" progId="Visio.Drawing.11">
              <p:embed/>
            </p:oleObj>
          </a:graphicData>
        </a:graphic>
      </p:graphicFrame>
      <p:graphicFrame>
        <p:nvGraphicFramePr>
          <p:cNvPr id="302087" name="Object 7"/>
          <p:cNvGraphicFramePr>
            <a:graphicFrameLocks noChangeAspect="1"/>
          </p:cNvGraphicFramePr>
          <p:nvPr/>
        </p:nvGraphicFramePr>
        <p:xfrm>
          <a:off x="4859338" y="1160463"/>
          <a:ext cx="4030662" cy="2413000"/>
        </p:xfrm>
        <a:graphic>
          <a:graphicData uri="http://schemas.openxmlformats.org/presentationml/2006/ole">
            <p:oleObj spid="_x0000_s55299" name="Visio" r:id="rId5" imgW="2401519" imgH="1438046" progId="Visio.Drawing.11">
              <p:embed/>
            </p:oleObj>
          </a:graphicData>
        </a:graphic>
      </p:graphicFrame>
      <p:graphicFrame>
        <p:nvGraphicFramePr>
          <p:cNvPr id="302088" name="Object 8"/>
          <p:cNvGraphicFramePr>
            <a:graphicFrameLocks noChangeAspect="1"/>
          </p:cNvGraphicFramePr>
          <p:nvPr/>
        </p:nvGraphicFramePr>
        <p:xfrm>
          <a:off x="701675" y="3789363"/>
          <a:ext cx="4230688" cy="2365375"/>
        </p:xfrm>
        <a:graphic>
          <a:graphicData uri="http://schemas.openxmlformats.org/presentationml/2006/ole">
            <p:oleObj spid="_x0000_s55300" name="Visio" r:id="rId6" imgW="2521306" imgH="1409395" progId="Visio.Drawing.11">
              <p:embed/>
            </p:oleObj>
          </a:graphicData>
        </a:graphic>
      </p:graphicFrame>
      <p:sp>
        <p:nvSpPr>
          <p:cNvPr id="302089" name="AutoShape 9"/>
          <p:cNvSpPr>
            <a:spLocks noChangeArrowheads="1"/>
          </p:cNvSpPr>
          <p:nvPr/>
        </p:nvSpPr>
        <p:spPr bwMode="auto">
          <a:xfrm rot="16200000" flipH="1">
            <a:off x="6353968" y="4094957"/>
            <a:ext cx="792163" cy="755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949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64" y="0"/>
                </a:moveTo>
                <a:lnTo>
                  <a:pt x="9727" y="7200"/>
                </a:lnTo>
                <a:lnTo>
                  <a:pt x="12813" y="7200"/>
                </a:lnTo>
                <a:lnTo>
                  <a:pt x="12813" y="14949"/>
                </a:lnTo>
                <a:lnTo>
                  <a:pt x="0" y="14949"/>
                </a:lnTo>
                <a:lnTo>
                  <a:pt x="0" y="21600"/>
                </a:lnTo>
                <a:lnTo>
                  <a:pt x="18514" y="21600"/>
                </a:lnTo>
                <a:lnTo>
                  <a:pt x="18514" y="7200"/>
                </a:lnTo>
                <a:lnTo>
                  <a:pt x="21600" y="7200"/>
                </a:lnTo>
                <a:close/>
              </a:path>
            </a:pathLst>
          </a:custGeom>
          <a:noFill/>
          <a:ln w="38100" algn="ctr">
            <a:solidFill>
              <a:schemeClr val="bg1"/>
            </a:solidFill>
            <a:miter lim="800000"/>
            <a:headEnd/>
            <a:tailEnd/>
          </a:ln>
        </p:spPr>
        <p:txBody>
          <a:bodyPr wrap="none" anchor="ctr"/>
          <a:lstStyle/>
          <a:p>
            <a:endParaRPr lang="zh-CN" altLang="en-US"/>
          </a:p>
        </p:txBody>
      </p:sp>
      <p:sp>
        <p:nvSpPr>
          <p:cNvPr id="302090" name="AutoShape 10"/>
          <p:cNvSpPr>
            <a:spLocks noChangeArrowheads="1"/>
          </p:cNvSpPr>
          <p:nvPr/>
        </p:nvSpPr>
        <p:spPr bwMode="auto">
          <a:xfrm>
            <a:off x="4391025" y="2133600"/>
            <a:ext cx="503238" cy="431800"/>
          </a:xfrm>
          <a:prstGeom prst="rightArrow">
            <a:avLst>
              <a:gd name="adj1" fmla="val 50000"/>
              <a:gd name="adj2" fmla="val 29136"/>
            </a:avLst>
          </a:prstGeom>
          <a:noFill/>
          <a:ln w="38100" algn="ctr">
            <a:solidFill>
              <a:schemeClr val="bg1"/>
            </a:solidFill>
            <a:miter lim="800000"/>
            <a:headEnd/>
            <a:tailEnd/>
          </a:ln>
        </p:spPr>
        <p:txBody>
          <a:bodyPr wrap="none" anchor="ctr"/>
          <a:lstStyle/>
          <a:p>
            <a:endParaRPr lang="zh-CN" altLang="en-US"/>
          </a:p>
        </p:txBody>
      </p:sp>
      <p:graphicFrame>
        <p:nvGraphicFramePr>
          <p:cNvPr id="302112" name="Object 32"/>
          <p:cNvGraphicFramePr>
            <a:graphicFrameLocks noChangeAspect="1"/>
          </p:cNvGraphicFramePr>
          <p:nvPr/>
        </p:nvGraphicFramePr>
        <p:xfrm>
          <a:off x="4967288" y="5157788"/>
          <a:ext cx="1584325" cy="477837"/>
        </p:xfrm>
        <a:graphic>
          <a:graphicData uri="http://schemas.openxmlformats.org/presentationml/2006/ole">
            <p:oleObj spid="_x0000_s55301" name="Equation" r:id="rId7" imgW="787400" imgH="241300" progId="Equation.DSMT4">
              <p:embed/>
            </p:oleObj>
          </a:graphicData>
        </a:graphic>
      </p:graphicFrame>
      <p:grpSp>
        <p:nvGrpSpPr>
          <p:cNvPr id="2" name="Group 33"/>
          <p:cNvGrpSpPr>
            <a:grpSpLocks/>
          </p:cNvGrpSpPr>
          <p:nvPr/>
        </p:nvGrpSpPr>
        <p:grpSpPr bwMode="auto">
          <a:xfrm>
            <a:off x="5006975" y="5734050"/>
            <a:ext cx="4137025" cy="433388"/>
            <a:chOff x="3154" y="3521"/>
            <a:chExt cx="2606" cy="273"/>
          </a:xfrm>
        </p:grpSpPr>
        <p:graphicFrame>
          <p:nvGraphicFramePr>
            <p:cNvPr id="55302" name="Object 34"/>
            <p:cNvGraphicFramePr>
              <a:graphicFrameLocks noChangeAspect="1"/>
            </p:cNvGraphicFramePr>
            <p:nvPr/>
          </p:nvGraphicFramePr>
          <p:xfrm>
            <a:off x="3154" y="3521"/>
            <a:ext cx="225" cy="272"/>
          </p:xfrm>
          <a:graphic>
            <a:graphicData uri="http://schemas.openxmlformats.org/presentationml/2006/ole">
              <p:oleObj spid="_x0000_s55302" name="Equation" r:id="rId8" imgW="177569" imgH="215619" progId="Equation.DSMT4">
                <p:embed/>
              </p:oleObj>
            </a:graphicData>
          </a:graphic>
        </p:graphicFrame>
        <p:graphicFrame>
          <p:nvGraphicFramePr>
            <p:cNvPr id="55303" name="Object 35"/>
            <p:cNvGraphicFramePr>
              <a:graphicFrameLocks noChangeAspect="1"/>
            </p:cNvGraphicFramePr>
            <p:nvPr/>
          </p:nvGraphicFramePr>
          <p:xfrm>
            <a:off x="3447" y="3521"/>
            <a:ext cx="249" cy="273"/>
          </p:xfrm>
          <a:graphic>
            <a:graphicData uri="http://schemas.openxmlformats.org/presentationml/2006/ole">
              <p:oleObj spid="_x0000_s55303" name="Equation" r:id="rId9" imgW="203024" imgH="215713" progId="Equation.DSMT4">
                <p:embed/>
              </p:oleObj>
            </a:graphicData>
          </a:graphic>
        </p:graphicFrame>
        <p:graphicFrame>
          <p:nvGraphicFramePr>
            <p:cNvPr id="55304" name="Object 36"/>
            <p:cNvGraphicFramePr>
              <a:graphicFrameLocks noChangeAspect="1"/>
            </p:cNvGraphicFramePr>
            <p:nvPr/>
          </p:nvGraphicFramePr>
          <p:xfrm>
            <a:off x="3878" y="3521"/>
            <a:ext cx="201" cy="272"/>
          </p:xfrm>
          <a:graphic>
            <a:graphicData uri="http://schemas.openxmlformats.org/presentationml/2006/ole">
              <p:oleObj spid="_x0000_s55304" name="Equation" r:id="rId10" imgW="164885" imgH="215619" progId="Equation.DSMT4">
                <p:embed/>
              </p:oleObj>
            </a:graphicData>
          </a:graphic>
        </p:graphicFrame>
        <p:graphicFrame>
          <p:nvGraphicFramePr>
            <p:cNvPr id="55305" name="Object 37"/>
            <p:cNvGraphicFramePr>
              <a:graphicFrameLocks noChangeAspect="1"/>
            </p:cNvGraphicFramePr>
            <p:nvPr/>
          </p:nvGraphicFramePr>
          <p:xfrm>
            <a:off x="4195" y="3521"/>
            <a:ext cx="237" cy="273"/>
          </p:xfrm>
          <a:graphic>
            <a:graphicData uri="http://schemas.openxmlformats.org/presentationml/2006/ole">
              <p:oleObj spid="_x0000_s55305" name="Equation" r:id="rId11" imgW="190335" imgH="215713" progId="Equation.DSMT4">
                <p:embed/>
              </p:oleObj>
            </a:graphicData>
          </a:graphic>
        </p:graphicFrame>
        <p:sp>
          <p:nvSpPr>
            <p:cNvPr id="55327" name="Text Box 38"/>
            <p:cNvSpPr txBox="1">
              <a:spLocks noChangeArrowheads="1"/>
            </p:cNvSpPr>
            <p:nvPr/>
          </p:nvSpPr>
          <p:spPr bwMode="auto">
            <a:xfrm>
              <a:off x="3306" y="3521"/>
              <a:ext cx="2454" cy="250"/>
            </a:xfrm>
            <a:prstGeom prst="rect">
              <a:avLst/>
            </a:prstGeom>
            <a:noFill/>
            <a:ln w="38100" algn="ctr">
              <a:noFill/>
              <a:miter lim="800000"/>
              <a:headEnd/>
              <a:tailEnd/>
            </a:ln>
          </p:spPr>
          <p:txBody>
            <a:bodyPr wrap="none">
              <a:spAutoFit/>
            </a:bodyPr>
            <a:lstStyle/>
            <a:p>
              <a:r>
                <a:rPr lang="zh-CN" altLang="en-US">
                  <a:latin typeface="幼圆" pitchFamily="49" charset="-122"/>
                  <a:ea typeface="幼圆" pitchFamily="49" charset="-122"/>
                </a:rPr>
                <a:t>、  和   、  在变换中近似不变</a:t>
              </a:r>
            </a:p>
          </p:txBody>
        </p:sp>
      </p:grpSp>
      <p:sp>
        <p:nvSpPr>
          <p:cNvPr id="302119" name="Line 39"/>
          <p:cNvSpPr>
            <a:spLocks noChangeShapeType="1"/>
          </p:cNvSpPr>
          <p:nvPr/>
        </p:nvSpPr>
        <p:spPr bwMode="auto">
          <a:xfrm>
            <a:off x="2268538"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0" name="Line 40"/>
          <p:cNvSpPr>
            <a:spLocks noChangeShapeType="1"/>
          </p:cNvSpPr>
          <p:nvPr/>
        </p:nvSpPr>
        <p:spPr bwMode="auto">
          <a:xfrm>
            <a:off x="349250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4" name="Line 44"/>
          <p:cNvSpPr>
            <a:spLocks noChangeShapeType="1"/>
          </p:cNvSpPr>
          <p:nvPr/>
        </p:nvSpPr>
        <p:spPr bwMode="auto">
          <a:xfrm>
            <a:off x="6804025"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5" name="Line 45"/>
          <p:cNvSpPr>
            <a:spLocks noChangeShapeType="1"/>
          </p:cNvSpPr>
          <p:nvPr/>
        </p:nvSpPr>
        <p:spPr bwMode="auto">
          <a:xfrm>
            <a:off x="8027988"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6" name="Line 46"/>
          <p:cNvSpPr>
            <a:spLocks noChangeShapeType="1"/>
          </p:cNvSpPr>
          <p:nvPr/>
        </p:nvSpPr>
        <p:spPr bwMode="auto">
          <a:xfrm flipH="1">
            <a:off x="755650" y="1125538"/>
            <a:ext cx="1511300"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7" name="Line 47"/>
          <p:cNvSpPr>
            <a:spLocks noChangeShapeType="1"/>
          </p:cNvSpPr>
          <p:nvPr/>
        </p:nvSpPr>
        <p:spPr bwMode="auto">
          <a:xfrm>
            <a:off x="7556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8" name="Line 48"/>
          <p:cNvSpPr>
            <a:spLocks noChangeShapeType="1"/>
          </p:cNvSpPr>
          <p:nvPr/>
        </p:nvSpPr>
        <p:spPr bwMode="auto">
          <a:xfrm flipH="1">
            <a:off x="755650" y="3644900"/>
            <a:ext cx="1511300"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29" name="Line 49"/>
          <p:cNvSpPr>
            <a:spLocks noChangeShapeType="1"/>
          </p:cNvSpPr>
          <p:nvPr/>
        </p:nvSpPr>
        <p:spPr bwMode="auto">
          <a:xfrm flipH="1">
            <a:off x="3492500" y="1125538"/>
            <a:ext cx="935038"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0" name="Line 50"/>
          <p:cNvSpPr>
            <a:spLocks noChangeShapeType="1"/>
          </p:cNvSpPr>
          <p:nvPr/>
        </p:nvSpPr>
        <p:spPr bwMode="auto">
          <a:xfrm>
            <a:off x="4427538"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1" name="Line 51"/>
          <p:cNvSpPr>
            <a:spLocks noChangeShapeType="1"/>
          </p:cNvSpPr>
          <p:nvPr/>
        </p:nvSpPr>
        <p:spPr bwMode="auto">
          <a:xfrm flipH="1">
            <a:off x="3492500" y="3644900"/>
            <a:ext cx="935038"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2" name="Line 52"/>
          <p:cNvSpPr>
            <a:spLocks noChangeShapeType="1"/>
          </p:cNvSpPr>
          <p:nvPr/>
        </p:nvSpPr>
        <p:spPr bwMode="auto">
          <a:xfrm flipH="1">
            <a:off x="6804025" y="1125538"/>
            <a:ext cx="504825"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3" name="Line 53"/>
          <p:cNvSpPr>
            <a:spLocks noChangeShapeType="1"/>
          </p:cNvSpPr>
          <p:nvPr/>
        </p:nvSpPr>
        <p:spPr bwMode="auto">
          <a:xfrm>
            <a:off x="73088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4" name="Line 54"/>
          <p:cNvSpPr>
            <a:spLocks noChangeShapeType="1"/>
          </p:cNvSpPr>
          <p:nvPr/>
        </p:nvSpPr>
        <p:spPr bwMode="auto">
          <a:xfrm flipH="1">
            <a:off x="6804025" y="3644900"/>
            <a:ext cx="504825"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5" name="Line 55"/>
          <p:cNvSpPr>
            <a:spLocks noChangeShapeType="1"/>
          </p:cNvSpPr>
          <p:nvPr/>
        </p:nvSpPr>
        <p:spPr bwMode="auto">
          <a:xfrm>
            <a:off x="75247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6" name="Line 56"/>
          <p:cNvSpPr>
            <a:spLocks noChangeShapeType="1"/>
          </p:cNvSpPr>
          <p:nvPr/>
        </p:nvSpPr>
        <p:spPr bwMode="auto">
          <a:xfrm flipH="1">
            <a:off x="7524750" y="1125538"/>
            <a:ext cx="504825"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2137" name="Line 57"/>
          <p:cNvSpPr>
            <a:spLocks noChangeShapeType="1"/>
          </p:cNvSpPr>
          <p:nvPr/>
        </p:nvSpPr>
        <p:spPr bwMode="auto">
          <a:xfrm flipH="1">
            <a:off x="7524750" y="3644900"/>
            <a:ext cx="504825" cy="0"/>
          </a:xfrm>
          <a:prstGeom prst="line">
            <a:avLst/>
          </a:prstGeom>
          <a:noFill/>
          <a:ln w="38100">
            <a:solidFill>
              <a:schemeClr val="hlink"/>
            </a:solidFill>
            <a:prstDash val="sysDot"/>
            <a:round/>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2120"/>
                                        </p:tgtEl>
                                        <p:attrNameLst>
                                          <p:attrName>style.visibility</p:attrName>
                                        </p:attrNameLst>
                                      </p:cBhvr>
                                      <p:to>
                                        <p:strVal val="visible"/>
                                      </p:to>
                                    </p:set>
                                    <p:animEffect transition="in" filter="fade">
                                      <p:cBhvr>
                                        <p:cTn id="7" dur="1000"/>
                                        <p:tgtEl>
                                          <p:spTgt spid="3021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2126"/>
                                        </p:tgtEl>
                                        <p:attrNameLst>
                                          <p:attrName>style.visibility</p:attrName>
                                        </p:attrNameLst>
                                      </p:cBhvr>
                                      <p:to>
                                        <p:strVal val="visible"/>
                                      </p:to>
                                    </p:set>
                                    <p:animEffect transition="in" filter="fade">
                                      <p:cBhvr>
                                        <p:cTn id="10" dur="1000"/>
                                        <p:tgtEl>
                                          <p:spTgt spid="3021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2127"/>
                                        </p:tgtEl>
                                        <p:attrNameLst>
                                          <p:attrName>style.visibility</p:attrName>
                                        </p:attrNameLst>
                                      </p:cBhvr>
                                      <p:to>
                                        <p:strVal val="visible"/>
                                      </p:to>
                                    </p:set>
                                    <p:animEffect transition="in" filter="fade">
                                      <p:cBhvr>
                                        <p:cTn id="13" dur="1000"/>
                                        <p:tgtEl>
                                          <p:spTgt spid="3021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2128"/>
                                        </p:tgtEl>
                                        <p:attrNameLst>
                                          <p:attrName>style.visibility</p:attrName>
                                        </p:attrNameLst>
                                      </p:cBhvr>
                                      <p:to>
                                        <p:strVal val="visible"/>
                                      </p:to>
                                    </p:set>
                                    <p:animEffect transition="in" filter="fade">
                                      <p:cBhvr>
                                        <p:cTn id="16" dur="1000"/>
                                        <p:tgtEl>
                                          <p:spTgt spid="3021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2119"/>
                                        </p:tgtEl>
                                        <p:attrNameLst>
                                          <p:attrName>style.visibility</p:attrName>
                                        </p:attrNameLst>
                                      </p:cBhvr>
                                      <p:to>
                                        <p:strVal val="visible"/>
                                      </p:to>
                                    </p:set>
                                    <p:animEffect transition="in" filter="fade">
                                      <p:cBhvr>
                                        <p:cTn id="19" dur="1000"/>
                                        <p:tgtEl>
                                          <p:spTgt spid="3021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2129"/>
                                        </p:tgtEl>
                                        <p:attrNameLst>
                                          <p:attrName>style.visibility</p:attrName>
                                        </p:attrNameLst>
                                      </p:cBhvr>
                                      <p:to>
                                        <p:strVal val="visible"/>
                                      </p:to>
                                    </p:set>
                                    <p:animEffect transition="in" filter="fade">
                                      <p:cBhvr>
                                        <p:cTn id="22" dur="1000"/>
                                        <p:tgtEl>
                                          <p:spTgt spid="3021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2130"/>
                                        </p:tgtEl>
                                        <p:attrNameLst>
                                          <p:attrName>style.visibility</p:attrName>
                                        </p:attrNameLst>
                                      </p:cBhvr>
                                      <p:to>
                                        <p:strVal val="visible"/>
                                      </p:to>
                                    </p:set>
                                    <p:animEffect transition="in" filter="fade">
                                      <p:cBhvr>
                                        <p:cTn id="25" dur="1000"/>
                                        <p:tgtEl>
                                          <p:spTgt spid="3021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2131"/>
                                        </p:tgtEl>
                                        <p:attrNameLst>
                                          <p:attrName>style.visibility</p:attrName>
                                        </p:attrNameLst>
                                      </p:cBhvr>
                                      <p:to>
                                        <p:strVal val="visible"/>
                                      </p:to>
                                    </p:set>
                                    <p:animEffect transition="in" filter="fade">
                                      <p:cBhvr>
                                        <p:cTn id="28" dur="1000"/>
                                        <p:tgtEl>
                                          <p:spTgt spid="302131"/>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ntr" presetSubtype="8" fill="hold" grpId="0" nodeType="clickEffect">
                                  <p:stCondLst>
                                    <p:cond delay="0"/>
                                  </p:stCondLst>
                                  <p:childTnLst>
                                    <p:set>
                                      <p:cBhvr>
                                        <p:cTn id="32" dur="1" fill="hold">
                                          <p:stCondLst>
                                            <p:cond delay="0"/>
                                          </p:stCondLst>
                                        </p:cTn>
                                        <p:tgtEl>
                                          <p:spTgt spid="302090"/>
                                        </p:tgtEl>
                                        <p:attrNameLst>
                                          <p:attrName>style.visibility</p:attrName>
                                        </p:attrNameLst>
                                      </p:cBhvr>
                                      <p:to>
                                        <p:strVal val="visible"/>
                                      </p:to>
                                    </p:set>
                                    <p:anim calcmode="lin" valueType="num">
                                      <p:cBhvr additive="base">
                                        <p:cTn id="33" dur="1000" fill="hold"/>
                                        <p:tgtEl>
                                          <p:spTgt spid="302090"/>
                                        </p:tgtEl>
                                        <p:attrNameLst>
                                          <p:attrName>ppt_x</p:attrName>
                                        </p:attrNameLst>
                                      </p:cBhvr>
                                      <p:tavLst>
                                        <p:tav tm="0">
                                          <p:val>
                                            <p:strVal val="0-#ppt_w/2"/>
                                          </p:val>
                                        </p:tav>
                                        <p:tav tm="100000">
                                          <p:val>
                                            <p:strVal val="#ppt_x"/>
                                          </p:val>
                                        </p:tav>
                                      </p:tavLst>
                                    </p:anim>
                                    <p:anim calcmode="lin" valueType="num">
                                      <p:cBhvr additive="base">
                                        <p:cTn id="34" dur="1000" fill="hold"/>
                                        <p:tgtEl>
                                          <p:spTgt spid="302090"/>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02087"/>
                                        </p:tgtEl>
                                        <p:attrNameLst>
                                          <p:attrName>style.visibility</p:attrName>
                                        </p:attrNameLst>
                                      </p:cBhvr>
                                      <p:to>
                                        <p:strVal val="visible"/>
                                      </p:to>
                                    </p:set>
                                    <p:animEffect transition="in" filter="fade">
                                      <p:cBhvr>
                                        <p:cTn id="38" dur="1000"/>
                                        <p:tgtEl>
                                          <p:spTgt spid="302087"/>
                                        </p:tgtEl>
                                      </p:cBhvr>
                                    </p:animEffect>
                                  </p:childTnLst>
                                </p:cTn>
                              </p:par>
                            </p:childTnLst>
                          </p:cTn>
                        </p:par>
                        <p:par>
                          <p:cTn id="39" fill="hold">
                            <p:stCondLst>
                              <p:cond delay="2000"/>
                            </p:stCondLst>
                            <p:childTnLst>
                              <p:par>
                                <p:cTn id="40" presetID="9" presetClass="entr" presetSubtype="0" fill="hold" nodeType="afterEffect">
                                  <p:stCondLst>
                                    <p:cond delay="0"/>
                                  </p:stCondLst>
                                  <p:childTnLst>
                                    <p:set>
                                      <p:cBhvr>
                                        <p:cTn id="41" dur="1" fill="hold">
                                          <p:stCondLst>
                                            <p:cond delay="0"/>
                                          </p:stCondLst>
                                        </p:cTn>
                                        <p:tgtEl>
                                          <p:spTgt spid="302112"/>
                                        </p:tgtEl>
                                        <p:attrNameLst>
                                          <p:attrName>style.visibility</p:attrName>
                                        </p:attrNameLst>
                                      </p:cBhvr>
                                      <p:to>
                                        <p:strVal val="visible"/>
                                      </p:to>
                                    </p:set>
                                    <p:animEffect transition="in" filter="dissolve">
                                      <p:cBhvr>
                                        <p:cTn id="42" dur="500"/>
                                        <p:tgtEl>
                                          <p:spTgt spid="3021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2125"/>
                                        </p:tgtEl>
                                        <p:attrNameLst>
                                          <p:attrName>style.visibility</p:attrName>
                                        </p:attrNameLst>
                                      </p:cBhvr>
                                      <p:to>
                                        <p:strVal val="visible"/>
                                      </p:to>
                                    </p:set>
                                    <p:animEffect transition="in" filter="fade">
                                      <p:cBhvr>
                                        <p:cTn id="47" dur="1000"/>
                                        <p:tgtEl>
                                          <p:spTgt spid="3021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2132"/>
                                        </p:tgtEl>
                                        <p:attrNameLst>
                                          <p:attrName>style.visibility</p:attrName>
                                        </p:attrNameLst>
                                      </p:cBhvr>
                                      <p:to>
                                        <p:strVal val="visible"/>
                                      </p:to>
                                    </p:set>
                                    <p:animEffect transition="in" filter="fade">
                                      <p:cBhvr>
                                        <p:cTn id="50" dur="1000"/>
                                        <p:tgtEl>
                                          <p:spTgt spid="3021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2133"/>
                                        </p:tgtEl>
                                        <p:attrNameLst>
                                          <p:attrName>style.visibility</p:attrName>
                                        </p:attrNameLst>
                                      </p:cBhvr>
                                      <p:to>
                                        <p:strVal val="visible"/>
                                      </p:to>
                                    </p:set>
                                    <p:animEffect transition="in" filter="fade">
                                      <p:cBhvr>
                                        <p:cTn id="53" dur="1000"/>
                                        <p:tgtEl>
                                          <p:spTgt spid="3021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2134"/>
                                        </p:tgtEl>
                                        <p:attrNameLst>
                                          <p:attrName>style.visibility</p:attrName>
                                        </p:attrNameLst>
                                      </p:cBhvr>
                                      <p:to>
                                        <p:strVal val="visible"/>
                                      </p:to>
                                    </p:set>
                                    <p:animEffect transition="in" filter="fade">
                                      <p:cBhvr>
                                        <p:cTn id="56" dur="1000"/>
                                        <p:tgtEl>
                                          <p:spTgt spid="30213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2124"/>
                                        </p:tgtEl>
                                        <p:attrNameLst>
                                          <p:attrName>style.visibility</p:attrName>
                                        </p:attrNameLst>
                                      </p:cBhvr>
                                      <p:to>
                                        <p:strVal val="visible"/>
                                      </p:to>
                                    </p:set>
                                    <p:animEffect transition="in" filter="fade">
                                      <p:cBhvr>
                                        <p:cTn id="59" dur="1000"/>
                                        <p:tgtEl>
                                          <p:spTgt spid="3021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2136"/>
                                        </p:tgtEl>
                                        <p:attrNameLst>
                                          <p:attrName>style.visibility</p:attrName>
                                        </p:attrNameLst>
                                      </p:cBhvr>
                                      <p:to>
                                        <p:strVal val="visible"/>
                                      </p:to>
                                    </p:set>
                                    <p:animEffect transition="in" filter="fade">
                                      <p:cBhvr>
                                        <p:cTn id="62" dur="1000"/>
                                        <p:tgtEl>
                                          <p:spTgt spid="3021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2137"/>
                                        </p:tgtEl>
                                        <p:attrNameLst>
                                          <p:attrName>style.visibility</p:attrName>
                                        </p:attrNameLst>
                                      </p:cBhvr>
                                      <p:to>
                                        <p:strVal val="visible"/>
                                      </p:to>
                                    </p:set>
                                    <p:animEffect transition="in" filter="fade">
                                      <p:cBhvr>
                                        <p:cTn id="65" dur="1000"/>
                                        <p:tgtEl>
                                          <p:spTgt spid="3021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2135"/>
                                        </p:tgtEl>
                                        <p:attrNameLst>
                                          <p:attrName>style.visibility</p:attrName>
                                        </p:attrNameLst>
                                      </p:cBhvr>
                                      <p:to>
                                        <p:strVal val="visible"/>
                                      </p:to>
                                    </p:set>
                                    <p:animEffect transition="in" filter="fade">
                                      <p:cBhvr>
                                        <p:cTn id="68" dur="1000"/>
                                        <p:tgtEl>
                                          <p:spTgt spid="30213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02089"/>
                                        </p:tgtEl>
                                        <p:attrNameLst>
                                          <p:attrName>style.visibility</p:attrName>
                                        </p:attrNameLst>
                                      </p:cBhvr>
                                      <p:to>
                                        <p:strVal val="visible"/>
                                      </p:to>
                                    </p:set>
                                    <p:anim calcmode="lin" valueType="num">
                                      <p:cBhvr additive="base">
                                        <p:cTn id="73" dur="1000" fill="hold"/>
                                        <p:tgtEl>
                                          <p:spTgt spid="302089"/>
                                        </p:tgtEl>
                                        <p:attrNameLst>
                                          <p:attrName>ppt_x</p:attrName>
                                        </p:attrNameLst>
                                      </p:cBhvr>
                                      <p:tavLst>
                                        <p:tav tm="0">
                                          <p:val>
                                            <p:strVal val="#ppt_x"/>
                                          </p:val>
                                        </p:tav>
                                        <p:tav tm="100000">
                                          <p:val>
                                            <p:strVal val="#ppt_x"/>
                                          </p:val>
                                        </p:tav>
                                      </p:tavLst>
                                    </p:anim>
                                    <p:anim calcmode="lin" valueType="num">
                                      <p:cBhvr additive="base">
                                        <p:cTn id="74" dur="1000" fill="hold"/>
                                        <p:tgtEl>
                                          <p:spTgt spid="302089"/>
                                        </p:tgtEl>
                                        <p:attrNameLst>
                                          <p:attrName>ppt_y</p:attrName>
                                        </p:attrNameLst>
                                      </p:cBhvr>
                                      <p:tavLst>
                                        <p:tav tm="0">
                                          <p:val>
                                            <p:strVal val="0-#ppt_h/2"/>
                                          </p:val>
                                        </p:tav>
                                        <p:tav tm="100000">
                                          <p:val>
                                            <p:strVal val="#ppt_y"/>
                                          </p:val>
                                        </p:tav>
                                      </p:tavLst>
                                    </p:anim>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302088"/>
                                        </p:tgtEl>
                                        <p:attrNameLst>
                                          <p:attrName>style.visibility</p:attrName>
                                        </p:attrNameLst>
                                      </p:cBhvr>
                                      <p:to>
                                        <p:strVal val="visible"/>
                                      </p:to>
                                    </p:set>
                                    <p:animEffect transition="in" filter="fade">
                                      <p:cBhvr>
                                        <p:cTn id="78" dur="1000"/>
                                        <p:tgtEl>
                                          <p:spTgt spid="302088"/>
                                        </p:tgtEl>
                                      </p:cBhvr>
                                    </p:animEffect>
                                  </p:childTnLst>
                                </p:cTn>
                              </p:par>
                            </p:childTnLst>
                          </p:cTn>
                        </p:par>
                        <p:par>
                          <p:cTn id="79" fill="hold">
                            <p:stCondLst>
                              <p:cond delay="2000"/>
                            </p:stCondLst>
                            <p:childTnLst>
                              <p:par>
                                <p:cTn id="80" presetID="9" presetClass="entr" presetSubtype="0"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dissolve">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nimBg="1"/>
      <p:bldP spid="302090" grpId="0" animBg="1"/>
      <p:bldP spid="302119" grpId="0" animBg="1"/>
      <p:bldP spid="302120" grpId="0" animBg="1"/>
      <p:bldP spid="302124" grpId="0" animBg="1"/>
      <p:bldP spid="302125" grpId="0" animBg="1"/>
      <p:bldP spid="302126" grpId="0" animBg="1"/>
      <p:bldP spid="302127" grpId="0" animBg="1"/>
      <p:bldP spid="302128" grpId="0" animBg="1"/>
      <p:bldP spid="302129" grpId="0" animBg="1"/>
      <p:bldP spid="302130" grpId="0" animBg="1"/>
      <p:bldP spid="302131" grpId="0" animBg="1"/>
      <p:bldP spid="302132" grpId="0" animBg="1"/>
      <p:bldP spid="302133" grpId="0" animBg="1"/>
      <p:bldP spid="302134" grpId="0" animBg="1"/>
      <p:bldP spid="302135" grpId="0" animBg="1"/>
      <p:bldP spid="302136" grpId="0" animBg="1"/>
      <p:bldP spid="30213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1" name="Rectangle 2"/>
          <p:cNvSpPr>
            <a:spLocks noGrp="1" noChangeArrowheads="1"/>
          </p:cNvSpPr>
          <p:nvPr>
            <p:ph type="title"/>
          </p:nvPr>
        </p:nvSpPr>
        <p:spPr/>
        <p:txBody>
          <a:bodyPr/>
          <a:lstStyle/>
          <a:p>
            <a:pPr eaLnBrk="1" hangingPunct="1"/>
            <a:r>
              <a:rPr lang="en-US" altLang="zh-CN" smtClean="0">
                <a:solidFill>
                  <a:schemeClr val="folHlink"/>
                </a:solidFill>
              </a:rPr>
              <a:t>2.4.6 </a:t>
            </a:r>
            <a:r>
              <a:rPr lang="zh-CN" altLang="en-US" smtClean="0">
                <a:solidFill>
                  <a:schemeClr val="folHlink"/>
                </a:solidFill>
              </a:rPr>
              <a:t>耦合回路的串、并联等效互换（续</a:t>
            </a:r>
            <a:r>
              <a:rPr lang="en-US" altLang="zh-CN" smtClean="0">
                <a:solidFill>
                  <a:schemeClr val="folHlink"/>
                </a:solidFill>
              </a:rPr>
              <a:t>2</a:t>
            </a:r>
            <a:r>
              <a:rPr lang="zh-CN" altLang="en-US" smtClean="0">
                <a:solidFill>
                  <a:schemeClr val="folHlink"/>
                </a:solidFill>
              </a:rPr>
              <a:t>）</a:t>
            </a:r>
          </a:p>
        </p:txBody>
      </p:sp>
      <p:grpSp>
        <p:nvGrpSpPr>
          <p:cNvPr id="56332" name="Group 11"/>
          <p:cNvGrpSpPr>
            <a:grpSpLocks/>
          </p:cNvGrpSpPr>
          <p:nvPr/>
        </p:nvGrpSpPr>
        <p:grpSpPr bwMode="auto">
          <a:xfrm>
            <a:off x="971550" y="1125538"/>
            <a:ext cx="1728788" cy="457200"/>
            <a:chOff x="1935" y="2341"/>
            <a:chExt cx="890" cy="288"/>
          </a:xfrm>
        </p:grpSpPr>
        <p:sp>
          <p:nvSpPr>
            <p:cNvPr id="56342" name="Text Box 12"/>
            <p:cNvSpPr txBox="1">
              <a:spLocks noChangeArrowheads="1"/>
            </p:cNvSpPr>
            <p:nvPr/>
          </p:nvSpPr>
          <p:spPr bwMode="auto">
            <a:xfrm>
              <a:off x="1935" y="2341"/>
              <a:ext cx="890" cy="288"/>
            </a:xfrm>
            <a:prstGeom prst="rect">
              <a:avLst/>
            </a:prstGeom>
            <a:noFill/>
            <a:ln w="38100" algn="ctr">
              <a:noFill/>
              <a:miter lim="800000"/>
              <a:headEnd/>
              <a:tailEnd/>
            </a:ln>
          </p:spPr>
          <p:txBody>
            <a:bodyPr>
              <a:spAutoFit/>
            </a:bodyPr>
            <a:lstStyle/>
            <a:p>
              <a:r>
                <a:rPr lang="zh-CN" altLang="en-US" sz="2400">
                  <a:latin typeface="幼圆" pitchFamily="49" charset="-122"/>
                  <a:ea typeface="幼圆" pitchFamily="49" charset="-122"/>
                </a:rPr>
                <a:t>并    串</a:t>
              </a:r>
            </a:p>
          </p:txBody>
        </p:sp>
        <p:sp>
          <p:nvSpPr>
            <p:cNvPr id="56343" name="Line 13"/>
            <p:cNvSpPr>
              <a:spLocks noChangeShapeType="1"/>
            </p:cNvSpPr>
            <p:nvPr/>
          </p:nvSpPr>
          <p:spPr bwMode="auto">
            <a:xfrm>
              <a:off x="2245" y="2523"/>
              <a:ext cx="272" cy="0"/>
            </a:xfrm>
            <a:prstGeom prst="line">
              <a:avLst/>
            </a:prstGeom>
            <a:noFill/>
            <a:ln w="38100">
              <a:solidFill>
                <a:schemeClr val="tx2"/>
              </a:solidFill>
              <a:round/>
              <a:headEnd/>
              <a:tailEnd type="triangle" w="med" len="med"/>
            </a:ln>
          </p:spPr>
          <p:txBody>
            <a:bodyPr wrap="none" anchor="ctr"/>
            <a:lstStyle/>
            <a:p>
              <a:endParaRPr lang="zh-CN" altLang="en-US"/>
            </a:p>
          </p:txBody>
        </p:sp>
      </p:grpSp>
      <p:sp>
        <p:nvSpPr>
          <p:cNvPr id="56333" name="Rectangle 15"/>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6322" name="Object 14"/>
          <p:cNvGraphicFramePr>
            <a:graphicFrameLocks noChangeAspect="1"/>
          </p:cNvGraphicFramePr>
          <p:nvPr/>
        </p:nvGraphicFramePr>
        <p:xfrm>
          <a:off x="1228725" y="1844675"/>
          <a:ext cx="1327150" cy="849313"/>
        </p:xfrm>
        <a:graphic>
          <a:graphicData uri="http://schemas.openxmlformats.org/presentationml/2006/ole">
            <p:oleObj spid="_x0000_s56322" name="Equation" r:id="rId4" imgW="711200" imgH="457200" progId="Equation.DSMT4">
              <p:embed/>
            </p:oleObj>
          </a:graphicData>
        </a:graphic>
      </p:graphicFrame>
      <p:sp>
        <p:nvSpPr>
          <p:cNvPr id="56334" name="Rectangle 17"/>
          <p:cNvSpPr>
            <a:spLocks noChangeArrowheads="1"/>
          </p:cNvSpPr>
          <p:nvPr/>
        </p:nvSpPr>
        <p:spPr bwMode="auto">
          <a:xfrm>
            <a:off x="0" y="31765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6323" name="Object 16"/>
          <p:cNvGraphicFramePr>
            <a:graphicFrameLocks noChangeAspect="1"/>
          </p:cNvGraphicFramePr>
          <p:nvPr/>
        </p:nvGraphicFramePr>
        <p:xfrm>
          <a:off x="1116013" y="3570288"/>
          <a:ext cx="4478337" cy="938212"/>
        </p:xfrm>
        <a:graphic>
          <a:graphicData uri="http://schemas.openxmlformats.org/presentationml/2006/ole">
            <p:oleObj spid="_x0000_s56323" name="Equation" r:id="rId5" imgW="2413000" imgH="508000" progId="Equation.DSMT4">
              <p:embed/>
            </p:oleObj>
          </a:graphicData>
        </a:graphic>
      </p:graphicFrame>
      <p:sp>
        <p:nvSpPr>
          <p:cNvPr id="56335" name="Rectangle 19"/>
          <p:cNvSpPr>
            <a:spLocks noChangeArrowheads="1"/>
          </p:cNvSpPr>
          <p:nvPr/>
        </p:nvSpPr>
        <p:spPr bwMode="auto">
          <a:xfrm>
            <a:off x="0" y="3205163"/>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6324" name="Object 18"/>
          <p:cNvGraphicFramePr>
            <a:graphicFrameLocks noChangeAspect="1"/>
          </p:cNvGraphicFramePr>
          <p:nvPr/>
        </p:nvGraphicFramePr>
        <p:xfrm>
          <a:off x="6324600" y="3213100"/>
          <a:ext cx="2424113" cy="831850"/>
        </p:xfrm>
        <a:graphic>
          <a:graphicData uri="http://schemas.openxmlformats.org/presentationml/2006/ole">
            <p:oleObj spid="_x0000_s56324" name="Equation" r:id="rId6" imgW="1307532" imgH="444307" progId="Equation.DSMT4">
              <p:embed/>
            </p:oleObj>
          </a:graphicData>
        </a:graphic>
      </p:graphicFrame>
      <p:sp>
        <p:nvSpPr>
          <p:cNvPr id="56336" name="Rectangle 21"/>
          <p:cNvSpPr>
            <a:spLocks noChangeArrowheads="1"/>
          </p:cNvSpPr>
          <p:nvPr/>
        </p:nvSpPr>
        <p:spPr bwMode="auto">
          <a:xfrm>
            <a:off x="0" y="32146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6325" name="Object 20"/>
          <p:cNvGraphicFramePr>
            <a:graphicFrameLocks noChangeAspect="1"/>
          </p:cNvGraphicFramePr>
          <p:nvPr/>
        </p:nvGraphicFramePr>
        <p:xfrm>
          <a:off x="6337300" y="4076700"/>
          <a:ext cx="2052638" cy="796925"/>
        </p:xfrm>
        <a:graphic>
          <a:graphicData uri="http://schemas.openxmlformats.org/presentationml/2006/ole">
            <p:oleObj spid="_x0000_s56325" name="Equation" r:id="rId7" imgW="1104900" imgH="431800" progId="Equation.DSMT4">
              <p:embed/>
            </p:oleObj>
          </a:graphicData>
        </a:graphic>
      </p:graphicFrame>
      <p:sp>
        <p:nvSpPr>
          <p:cNvPr id="56337" name="Rectangle 23"/>
          <p:cNvSpPr>
            <a:spLocks noChangeArrowheads="1"/>
          </p:cNvSpPr>
          <p:nvPr/>
        </p:nvSpPr>
        <p:spPr bwMode="auto">
          <a:xfrm>
            <a:off x="0" y="31765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6326" name="Object 22"/>
          <p:cNvGraphicFramePr>
            <a:graphicFrameLocks noChangeAspect="1"/>
          </p:cNvGraphicFramePr>
          <p:nvPr/>
        </p:nvGraphicFramePr>
        <p:xfrm>
          <a:off x="1116013" y="4651375"/>
          <a:ext cx="4673600" cy="938213"/>
        </p:xfrm>
        <a:graphic>
          <a:graphicData uri="http://schemas.openxmlformats.org/presentationml/2006/ole">
            <p:oleObj spid="_x0000_s56326" name="Equation" r:id="rId8" imgW="2514600" imgH="508000" progId="Equation.DSMT4">
              <p:embed/>
            </p:oleObj>
          </a:graphicData>
        </a:graphic>
      </p:graphicFrame>
      <p:grpSp>
        <p:nvGrpSpPr>
          <p:cNvPr id="56338" name="Group 24"/>
          <p:cNvGrpSpPr>
            <a:grpSpLocks/>
          </p:cNvGrpSpPr>
          <p:nvPr/>
        </p:nvGrpSpPr>
        <p:grpSpPr bwMode="auto">
          <a:xfrm>
            <a:off x="1155700" y="2852738"/>
            <a:ext cx="4137025" cy="433387"/>
            <a:chOff x="3154" y="3521"/>
            <a:chExt cx="2606" cy="273"/>
          </a:xfrm>
        </p:grpSpPr>
        <p:graphicFrame>
          <p:nvGraphicFramePr>
            <p:cNvPr id="56327" name="Object 25"/>
            <p:cNvGraphicFramePr>
              <a:graphicFrameLocks noChangeAspect="1"/>
            </p:cNvGraphicFramePr>
            <p:nvPr/>
          </p:nvGraphicFramePr>
          <p:xfrm>
            <a:off x="3154" y="3521"/>
            <a:ext cx="225" cy="272"/>
          </p:xfrm>
          <a:graphic>
            <a:graphicData uri="http://schemas.openxmlformats.org/presentationml/2006/ole">
              <p:oleObj spid="_x0000_s56327" name="Equation" r:id="rId9" imgW="177569" imgH="215619" progId="Equation.DSMT4">
                <p:embed/>
              </p:oleObj>
            </a:graphicData>
          </a:graphic>
        </p:graphicFrame>
        <p:graphicFrame>
          <p:nvGraphicFramePr>
            <p:cNvPr id="56328" name="Object 26"/>
            <p:cNvGraphicFramePr>
              <a:graphicFrameLocks noChangeAspect="1"/>
            </p:cNvGraphicFramePr>
            <p:nvPr/>
          </p:nvGraphicFramePr>
          <p:xfrm>
            <a:off x="3447" y="3521"/>
            <a:ext cx="249" cy="273"/>
          </p:xfrm>
          <a:graphic>
            <a:graphicData uri="http://schemas.openxmlformats.org/presentationml/2006/ole">
              <p:oleObj spid="_x0000_s56328" name="Equation" r:id="rId10" imgW="203024" imgH="215713" progId="Equation.DSMT4">
                <p:embed/>
              </p:oleObj>
            </a:graphicData>
          </a:graphic>
        </p:graphicFrame>
        <p:graphicFrame>
          <p:nvGraphicFramePr>
            <p:cNvPr id="56329" name="Object 27"/>
            <p:cNvGraphicFramePr>
              <a:graphicFrameLocks noChangeAspect="1"/>
            </p:cNvGraphicFramePr>
            <p:nvPr/>
          </p:nvGraphicFramePr>
          <p:xfrm>
            <a:off x="3878" y="3521"/>
            <a:ext cx="201" cy="272"/>
          </p:xfrm>
          <a:graphic>
            <a:graphicData uri="http://schemas.openxmlformats.org/presentationml/2006/ole">
              <p:oleObj spid="_x0000_s56329" name="Equation" r:id="rId11" imgW="164885" imgH="215619" progId="Equation.DSMT4">
                <p:embed/>
              </p:oleObj>
            </a:graphicData>
          </a:graphic>
        </p:graphicFrame>
        <p:graphicFrame>
          <p:nvGraphicFramePr>
            <p:cNvPr id="56330" name="Object 28"/>
            <p:cNvGraphicFramePr>
              <a:graphicFrameLocks noChangeAspect="1"/>
            </p:cNvGraphicFramePr>
            <p:nvPr/>
          </p:nvGraphicFramePr>
          <p:xfrm>
            <a:off x="4195" y="3521"/>
            <a:ext cx="237" cy="273"/>
          </p:xfrm>
          <a:graphic>
            <a:graphicData uri="http://schemas.openxmlformats.org/presentationml/2006/ole">
              <p:oleObj spid="_x0000_s56330" name="Equation" r:id="rId12" imgW="190335" imgH="215713" progId="Equation.DSMT4">
                <p:embed/>
              </p:oleObj>
            </a:graphicData>
          </a:graphic>
        </p:graphicFrame>
        <p:sp>
          <p:nvSpPr>
            <p:cNvPr id="56341" name="Text Box 29"/>
            <p:cNvSpPr txBox="1">
              <a:spLocks noChangeArrowheads="1"/>
            </p:cNvSpPr>
            <p:nvPr/>
          </p:nvSpPr>
          <p:spPr bwMode="auto">
            <a:xfrm>
              <a:off x="3306" y="3521"/>
              <a:ext cx="2454" cy="250"/>
            </a:xfrm>
            <a:prstGeom prst="rect">
              <a:avLst/>
            </a:prstGeom>
            <a:noFill/>
            <a:ln w="38100" algn="ctr">
              <a:noFill/>
              <a:miter lim="800000"/>
              <a:headEnd/>
              <a:tailEnd/>
            </a:ln>
          </p:spPr>
          <p:txBody>
            <a:bodyPr wrap="none">
              <a:spAutoFit/>
            </a:bodyPr>
            <a:lstStyle/>
            <a:p>
              <a:r>
                <a:rPr lang="zh-CN" altLang="en-US">
                  <a:latin typeface="幼圆" pitchFamily="49" charset="-122"/>
                  <a:ea typeface="幼圆" pitchFamily="49" charset="-122"/>
                </a:rPr>
                <a:t>、  和   、  在变换中近似不变</a:t>
              </a:r>
            </a:p>
          </p:txBody>
        </p:sp>
      </p:grpSp>
      <p:sp>
        <p:nvSpPr>
          <p:cNvPr id="56339" name="AutoShape 30"/>
          <p:cNvSpPr>
            <a:spLocks/>
          </p:cNvSpPr>
          <p:nvPr/>
        </p:nvSpPr>
        <p:spPr bwMode="auto">
          <a:xfrm>
            <a:off x="6084888" y="3644900"/>
            <a:ext cx="215900" cy="863600"/>
          </a:xfrm>
          <a:prstGeom prst="leftBrace">
            <a:avLst>
              <a:gd name="adj1" fmla="val 33333"/>
              <a:gd name="adj2" fmla="val 50000"/>
            </a:avLst>
          </a:prstGeom>
          <a:noFill/>
          <a:ln w="38100">
            <a:solidFill>
              <a:schemeClr val="tx2"/>
            </a:solidFill>
            <a:round/>
            <a:headEnd/>
            <a:tailEnd/>
          </a:ln>
        </p:spPr>
        <p:txBody>
          <a:bodyPr wrap="none" anchor="ctr"/>
          <a:lstStyle/>
          <a:p>
            <a:endParaRPr lang="zh-CN" altLang="en-US"/>
          </a:p>
        </p:txBody>
      </p:sp>
      <p:sp>
        <p:nvSpPr>
          <p:cNvPr id="56340" name="Line 31"/>
          <p:cNvSpPr>
            <a:spLocks noChangeShapeType="1"/>
          </p:cNvSpPr>
          <p:nvPr/>
        </p:nvSpPr>
        <p:spPr bwMode="auto">
          <a:xfrm flipH="1">
            <a:off x="5724525" y="4076700"/>
            <a:ext cx="288925" cy="0"/>
          </a:xfrm>
          <a:prstGeom prst="line">
            <a:avLst/>
          </a:prstGeom>
          <a:noFill/>
          <a:ln w="38100">
            <a:solidFill>
              <a:schemeClr val="tx2"/>
            </a:solidFill>
            <a:round/>
            <a:headEnd/>
            <a:tailEnd type="triangle" w="med" len="med"/>
          </a:ln>
        </p:spPr>
        <p:txBody>
          <a:bodyPr wrap="none" anchor="ctr"/>
          <a:lstStyle/>
          <a:p>
            <a:endParaRPr lang="zh-CN" altLang="en-US"/>
          </a:p>
        </p:txBody>
      </p:sp>
    </p:spTree>
  </p:cSld>
  <p:clrMapOvr>
    <a:masterClrMapping/>
  </p:clrMapOvr>
  <p:transition>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altLang="zh-CN" smtClean="0">
                <a:solidFill>
                  <a:schemeClr val="folHlink"/>
                </a:solidFill>
              </a:rPr>
              <a:t>2.4.6 </a:t>
            </a:r>
            <a:r>
              <a:rPr lang="zh-CN" altLang="en-US" smtClean="0">
                <a:solidFill>
                  <a:schemeClr val="folHlink"/>
                </a:solidFill>
              </a:rPr>
              <a:t>耦合回路的串、并联等效互换（续</a:t>
            </a:r>
            <a:r>
              <a:rPr lang="en-US" altLang="zh-CN" smtClean="0">
                <a:solidFill>
                  <a:schemeClr val="folHlink"/>
                </a:solidFill>
              </a:rPr>
              <a:t>3</a:t>
            </a:r>
            <a:r>
              <a:rPr lang="zh-CN" altLang="en-US" smtClean="0">
                <a:solidFill>
                  <a:schemeClr val="folHlink"/>
                </a:solidFill>
              </a:rPr>
              <a:t>）</a:t>
            </a:r>
          </a:p>
        </p:txBody>
      </p:sp>
      <p:sp>
        <p:nvSpPr>
          <p:cNvPr id="57350" name="Rectangle 5"/>
          <p:cNvSpPr>
            <a:spLocks noChangeArrowheads="1"/>
          </p:cNvSpPr>
          <p:nvPr/>
        </p:nvSpPr>
        <p:spPr bwMode="auto">
          <a:xfrm>
            <a:off x="0" y="21478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7346" name="Object 6"/>
          <p:cNvGraphicFramePr>
            <a:graphicFrameLocks noChangeAspect="1"/>
          </p:cNvGraphicFramePr>
          <p:nvPr/>
        </p:nvGraphicFramePr>
        <p:xfrm>
          <a:off x="627063" y="1193800"/>
          <a:ext cx="4089400" cy="2306638"/>
        </p:xfrm>
        <a:graphic>
          <a:graphicData uri="http://schemas.openxmlformats.org/presentationml/2006/ole">
            <p:oleObj spid="_x0000_s57346" name="Visio" r:id="rId4" imgW="2498446" imgH="1409395" progId="Visio.Drawing.11">
              <p:embed/>
            </p:oleObj>
          </a:graphicData>
        </a:graphic>
      </p:graphicFrame>
      <p:graphicFrame>
        <p:nvGraphicFramePr>
          <p:cNvPr id="305159" name="Object 7"/>
          <p:cNvGraphicFramePr>
            <a:graphicFrameLocks noChangeAspect="1"/>
          </p:cNvGraphicFramePr>
          <p:nvPr/>
        </p:nvGraphicFramePr>
        <p:xfrm>
          <a:off x="4989513" y="1146175"/>
          <a:ext cx="4119562" cy="2354263"/>
        </p:xfrm>
        <a:graphic>
          <a:graphicData uri="http://schemas.openxmlformats.org/presentationml/2006/ole">
            <p:oleObj spid="_x0000_s57347" name="Visio" r:id="rId5" imgW="2517648" imgH="1438046" progId="Visio.Drawing.11">
              <p:embed/>
            </p:oleObj>
          </a:graphicData>
        </a:graphic>
      </p:graphicFrame>
      <p:graphicFrame>
        <p:nvGraphicFramePr>
          <p:cNvPr id="305160" name="Object 8"/>
          <p:cNvGraphicFramePr>
            <a:graphicFrameLocks noChangeAspect="1"/>
          </p:cNvGraphicFramePr>
          <p:nvPr/>
        </p:nvGraphicFramePr>
        <p:xfrm>
          <a:off x="973138" y="3860800"/>
          <a:ext cx="3743325" cy="2352675"/>
        </p:xfrm>
        <a:graphic>
          <a:graphicData uri="http://schemas.openxmlformats.org/presentationml/2006/ole">
            <p:oleObj spid="_x0000_s57348" name="Visio" r:id="rId6" imgW="2289048" imgH="1438046" progId="Visio.Drawing.11">
              <p:embed/>
            </p:oleObj>
          </a:graphicData>
        </a:graphic>
      </p:graphicFrame>
      <p:sp>
        <p:nvSpPr>
          <p:cNvPr id="305161" name="AutoShape 9"/>
          <p:cNvSpPr>
            <a:spLocks noChangeArrowheads="1"/>
          </p:cNvSpPr>
          <p:nvPr/>
        </p:nvSpPr>
        <p:spPr bwMode="auto">
          <a:xfrm rot="16200000" flipH="1">
            <a:off x="6174581" y="4167982"/>
            <a:ext cx="792163" cy="755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949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64" y="0"/>
                </a:moveTo>
                <a:lnTo>
                  <a:pt x="9727" y="7200"/>
                </a:lnTo>
                <a:lnTo>
                  <a:pt x="12813" y="7200"/>
                </a:lnTo>
                <a:lnTo>
                  <a:pt x="12813" y="14949"/>
                </a:lnTo>
                <a:lnTo>
                  <a:pt x="0" y="14949"/>
                </a:lnTo>
                <a:lnTo>
                  <a:pt x="0" y="21600"/>
                </a:lnTo>
                <a:lnTo>
                  <a:pt x="18514" y="21600"/>
                </a:lnTo>
                <a:lnTo>
                  <a:pt x="18514" y="7200"/>
                </a:lnTo>
                <a:lnTo>
                  <a:pt x="21600" y="7200"/>
                </a:lnTo>
                <a:close/>
              </a:path>
            </a:pathLst>
          </a:custGeom>
          <a:noFill/>
          <a:ln w="38100" algn="ctr">
            <a:solidFill>
              <a:schemeClr val="bg1"/>
            </a:solidFill>
            <a:miter lim="800000"/>
            <a:headEnd/>
            <a:tailEnd/>
          </a:ln>
        </p:spPr>
        <p:txBody>
          <a:bodyPr wrap="none" anchor="ctr"/>
          <a:lstStyle/>
          <a:p>
            <a:endParaRPr lang="zh-CN" altLang="en-US"/>
          </a:p>
        </p:txBody>
      </p:sp>
      <p:sp>
        <p:nvSpPr>
          <p:cNvPr id="305162" name="AutoShape 10"/>
          <p:cNvSpPr>
            <a:spLocks noChangeArrowheads="1"/>
          </p:cNvSpPr>
          <p:nvPr/>
        </p:nvSpPr>
        <p:spPr bwMode="auto">
          <a:xfrm>
            <a:off x="4573588" y="1989138"/>
            <a:ext cx="503237" cy="431800"/>
          </a:xfrm>
          <a:prstGeom prst="rightArrow">
            <a:avLst>
              <a:gd name="adj1" fmla="val 50000"/>
              <a:gd name="adj2" fmla="val 29136"/>
            </a:avLst>
          </a:prstGeom>
          <a:noFill/>
          <a:ln w="38100" algn="ctr">
            <a:solidFill>
              <a:schemeClr val="bg1"/>
            </a:solidFill>
            <a:miter lim="800000"/>
            <a:headEnd/>
            <a:tailEnd/>
          </a:ln>
        </p:spPr>
        <p:txBody>
          <a:bodyPr wrap="none" anchor="ctr"/>
          <a:lstStyle/>
          <a:p>
            <a:endParaRPr lang="zh-CN" altLang="en-US"/>
          </a:p>
        </p:txBody>
      </p:sp>
      <p:sp>
        <p:nvSpPr>
          <p:cNvPr id="305163" name="Line 11"/>
          <p:cNvSpPr>
            <a:spLocks noChangeShapeType="1"/>
          </p:cNvSpPr>
          <p:nvPr/>
        </p:nvSpPr>
        <p:spPr bwMode="auto">
          <a:xfrm>
            <a:off x="20510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4" name="Line 12"/>
          <p:cNvSpPr>
            <a:spLocks noChangeShapeType="1"/>
          </p:cNvSpPr>
          <p:nvPr/>
        </p:nvSpPr>
        <p:spPr bwMode="auto">
          <a:xfrm>
            <a:off x="414020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5" name="Line 13"/>
          <p:cNvSpPr>
            <a:spLocks noChangeShapeType="1"/>
          </p:cNvSpPr>
          <p:nvPr/>
        </p:nvSpPr>
        <p:spPr bwMode="auto">
          <a:xfrm>
            <a:off x="6227763"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6" name="Line 14"/>
          <p:cNvSpPr>
            <a:spLocks noChangeShapeType="1"/>
          </p:cNvSpPr>
          <p:nvPr/>
        </p:nvSpPr>
        <p:spPr bwMode="auto">
          <a:xfrm>
            <a:off x="8459788"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7" name="Line 15"/>
          <p:cNvSpPr>
            <a:spLocks noChangeShapeType="1"/>
          </p:cNvSpPr>
          <p:nvPr/>
        </p:nvSpPr>
        <p:spPr bwMode="auto">
          <a:xfrm flipH="1">
            <a:off x="684213" y="1125538"/>
            <a:ext cx="1366837"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8" name="Line 16"/>
          <p:cNvSpPr>
            <a:spLocks noChangeShapeType="1"/>
          </p:cNvSpPr>
          <p:nvPr/>
        </p:nvSpPr>
        <p:spPr bwMode="auto">
          <a:xfrm>
            <a:off x="684213"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69" name="Line 17"/>
          <p:cNvSpPr>
            <a:spLocks noChangeShapeType="1"/>
          </p:cNvSpPr>
          <p:nvPr/>
        </p:nvSpPr>
        <p:spPr bwMode="auto">
          <a:xfrm flipH="1">
            <a:off x="684213" y="3644900"/>
            <a:ext cx="1366837"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0" name="Line 18"/>
          <p:cNvSpPr>
            <a:spLocks noChangeShapeType="1"/>
          </p:cNvSpPr>
          <p:nvPr/>
        </p:nvSpPr>
        <p:spPr bwMode="auto">
          <a:xfrm>
            <a:off x="4500563"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1" name="Line 19"/>
          <p:cNvSpPr>
            <a:spLocks noChangeShapeType="1"/>
          </p:cNvSpPr>
          <p:nvPr/>
        </p:nvSpPr>
        <p:spPr bwMode="auto">
          <a:xfrm flipH="1">
            <a:off x="4140200" y="1125538"/>
            <a:ext cx="360363"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2" name="Line 20"/>
          <p:cNvSpPr>
            <a:spLocks noChangeShapeType="1"/>
          </p:cNvSpPr>
          <p:nvPr/>
        </p:nvSpPr>
        <p:spPr bwMode="auto">
          <a:xfrm flipH="1">
            <a:off x="4140200" y="3644900"/>
            <a:ext cx="360363"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3" name="Line 21"/>
          <p:cNvSpPr>
            <a:spLocks noChangeShapeType="1"/>
          </p:cNvSpPr>
          <p:nvPr/>
        </p:nvSpPr>
        <p:spPr bwMode="auto">
          <a:xfrm>
            <a:off x="73088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4" name="Line 22"/>
          <p:cNvSpPr>
            <a:spLocks noChangeShapeType="1"/>
          </p:cNvSpPr>
          <p:nvPr/>
        </p:nvSpPr>
        <p:spPr bwMode="auto">
          <a:xfrm flipH="1">
            <a:off x="6227763" y="1125538"/>
            <a:ext cx="1081087"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5" name="Line 23"/>
          <p:cNvSpPr>
            <a:spLocks noChangeShapeType="1"/>
          </p:cNvSpPr>
          <p:nvPr/>
        </p:nvSpPr>
        <p:spPr bwMode="auto">
          <a:xfrm flipH="1">
            <a:off x="6227763" y="3644900"/>
            <a:ext cx="1081087"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6" name="Line 24"/>
          <p:cNvSpPr>
            <a:spLocks noChangeShapeType="1"/>
          </p:cNvSpPr>
          <p:nvPr/>
        </p:nvSpPr>
        <p:spPr bwMode="auto">
          <a:xfrm>
            <a:off x="7524750" y="1125538"/>
            <a:ext cx="0" cy="2519362"/>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7" name="Line 25"/>
          <p:cNvSpPr>
            <a:spLocks noChangeShapeType="1"/>
          </p:cNvSpPr>
          <p:nvPr/>
        </p:nvSpPr>
        <p:spPr bwMode="auto">
          <a:xfrm flipH="1">
            <a:off x="7524750" y="1125538"/>
            <a:ext cx="935038" cy="0"/>
          </a:xfrm>
          <a:prstGeom prst="line">
            <a:avLst/>
          </a:prstGeom>
          <a:noFill/>
          <a:ln w="38100">
            <a:solidFill>
              <a:schemeClr val="hlink"/>
            </a:solidFill>
            <a:prstDash val="sysDot"/>
            <a:round/>
            <a:headEnd/>
            <a:tailEnd/>
          </a:ln>
        </p:spPr>
        <p:txBody>
          <a:bodyPr wrap="none" anchor="ctr"/>
          <a:lstStyle/>
          <a:p>
            <a:endParaRPr lang="zh-CN" altLang="en-US"/>
          </a:p>
        </p:txBody>
      </p:sp>
      <p:sp>
        <p:nvSpPr>
          <p:cNvPr id="305178" name="Line 26"/>
          <p:cNvSpPr>
            <a:spLocks noChangeShapeType="1"/>
          </p:cNvSpPr>
          <p:nvPr/>
        </p:nvSpPr>
        <p:spPr bwMode="auto">
          <a:xfrm flipH="1">
            <a:off x="7524750" y="3644900"/>
            <a:ext cx="935038" cy="0"/>
          </a:xfrm>
          <a:prstGeom prst="line">
            <a:avLst/>
          </a:prstGeom>
          <a:noFill/>
          <a:ln w="38100">
            <a:solidFill>
              <a:schemeClr val="hlink"/>
            </a:solidFill>
            <a:prstDash val="sysDot"/>
            <a:round/>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5164"/>
                                        </p:tgtEl>
                                        <p:attrNameLst>
                                          <p:attrName>style.visibility</p:attrName>
                                        </p:attrNameLst>
                                      </p:cBhvr>
                                      <p:to>
                                        <p:strVal val="visible"/>
                                      </p:to>
                                    </p:set>
                                    <p:animEffect transition="in" filter="fade">
                                      <p:cBhvr>
                                        <p:cTn id="7" dur="1000"/>
                                        <p:tgtEl>
                                          <p:spTgt spid="3051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167"/>
                                        </p:tgtEl>
                                        <p:attrNameLst>
                                          <p:attrName>style.visibility</p:attrName>
                                        </p:attrNameLst>
                                      </p:cBhvr>
                                      <p:to>
                                        <p:strVal val="visible"/>
                                      </p:to>
                                    </p:set>
                                    <p:animEffect transition="in" filter="fade">
                                      <p:cBhvr>
                                        <p:cTn id="10" dur="1000"/>
                                        <p:tgtEl>
                                          <p:spTgt spid="3051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168"/>
                                        </p:tgtEl>
                                        <p:attrNameLst>
                                          <p:attrName>style.visibility</p:attrName>
                                        </p:attrNameLst>
                                      </p:cBhvr>
                                      <p:to>
                                        <p:strVal val="visible"/>
                                      </p:to>
                                    </p:set>
                                    <p:animEffect transition="in" filter="fade">
                                      <p:cBhvr>
                                        <p:cTn id="13" dur="1000"/>
                                        <p:tgtEl>
                                          <p:spTgt spid="3051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5169"/>
                                        </p:tgtEl>
                                        <p:attrNameLst>
                                          <p:attrName>style.visibility</p:attrName>
                                        </p:attrNameLst>
                                      </p:cBhvr>
                                      <p:to>
                                        <p:strVal val="visible"/>
                                      </p:to>
                                    </p:set>
                                    <p:animEffect transition="in" filter="fade">
                                      <p:cBhvr>
                                        <p:cTn id="16" dur="1000"/>
                                        <p:tgtEl>
                                          <p:spTgt spid="3051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5163"/>
                                        </p:tgtEl>
                                        <p:attrNameLst>
                                          <p:attrName>style.visibility</p:attrName>
                                        </p:attrNameLst>
                                      </p:cBhvr>
                                      <p:to>
                                        <p:strVal val="visible"/>
                                      </p:to>
                                    </p:set>
                                    <p:animEffect transition="in" filter="fade">
                                      <p:cBhvr>
                                        <p:cTn id="19" dur="1000"/>
                                        <p:tgtEl>
                                          <p:spTgt spid="3051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5171"/>
                                        </p:tgtEl>
                                        <p:attrNameLst>
                                          <p:attrName>style.visibility</p:attrName>
                                        </p:attrNameLst>
                                      </p:cBhvr>
                                      <p:to>
                                        <p:strVal val="visible"/>
                                      </p:to>
                                    </p:set>
                                    <p:animEffect transition="in" filter="fade">
                                      <p:cBhvr>
                                        <p:cTn id="22" dur="1000"/>
                                        <p:tgtEl>
                                          <p:spTgt spid="3051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5172"/>
                                        </p:tgtEl>
                                        <p:attrNameLst>
                                          <p:attrName>style.visibility</p:attrName>
                                        </p:attrNameLst>
                                      </p:cBhvr>
                                      <p:to>
                                        <p:strVal val="visible"/>
                                      </p:to>
                                    </p:set>
                                    <p:animEffect transition="in" filter="fade">
                                      <p:cBhvr>
                                        <p:cTn id="25" dur="1000"/>
                                        <p:tgtEl>
                                          <p:spTgt spid="3051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5170"/>
                                        </p:tgtEl>
                                        <p:attrNameLst>
                                          <p:attrName>style.visibility</p:attrName>
                                        </p:attrNameLst>
                                      </p:cBhvr>
                                      <p:to>
                                        <p:strVal val="visible"/>
                                      </p:to>
                                    </p:set>
                                    <p:animEffect transition="in" filter="fade">
                                      <p:cBhvr>
                                        <p:cTn id="28" dur="1000"/>
                                        <p:tgtEl>
                                          <p:spTgt spid="30517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5162"/>
                                        </p:tgtEl>
                                        <p:attrNameLst>
                                          <p:attrName>style.visibility</p:attrName>
                                        </p:attrNameLst>
                                      </p:cBhvr>
                                      <p:to>
                                        <p:strVal val="visible"/>
                                      </p:to>
                                    </p:set>
                                    <p:anim calcmode="lin" valueType="num">
                                      <p:cBhvr additive="base">
                                        <p:cTn id="33" dur="1000" fill="hold"/>
                                        <p:tgtEl>
                                          <p:spTgt spid="305162"/>
                                        </p:tgtEl>
                                        <p:attrNameLst>
                                          <p:attrName>ppt_x</p:attrName>
                                        </p:attrNameLst>
                                      </p:cBhvr>
                                      <p:tavLst>
                                        <p:tav tm="0">
                                          <p:val>
                                            <p:strVal val="0-#ppt_w/2"/>
                                          </p:val>
                                        </p:tav>
                                        <p:tav tm="100000">
                                          <p:val>
                                            <p:strVal val="#ppt_x"/>
                                          </p:val>
                                        </p:tav>
                                      </p:tavLst>
                                    </p:anim>
                                    <p:anim calcmode="lin" valueType="num">
                                      <p:cBhvr additive="base">
                                        <p:cTn id="34" dur="1000" fill="hold"/>
                                        <p:tgtEl>
                                          <p:spTgt spid="305162"/>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05159"/>
                                        </p:tgtEl>
                                        <p:attrNameLst>
                                          <p:attrName>style.visibility</p:attrName>
                                        </p:attrNameLst>
                                      </p:cBhvr>
                                      <p:to>
                                        <p:strVal val="visible"/>
                                      </p:to>
                                    </p:set>
                                    <p:animEffect transition="in" filter="fade">
                                      <p:cBhvr>
                                        <p:cTn id="38" dur="1000"/>
                                        <p:tgtEl>
                                          <p:spTgt spid="305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5166"/>
                                        </p:tgtEl>
                                        <p:attrNameLst>
                                          <p:attrName>style.visibility</p:attrName>
                                        </p:attrNameLst>
                                      </p:cBhvr>
                                      <p:to>
                                        <p:strVal val="visible"/>
                                      </p:to>
                                    </p:set>
                                    <p:animEffect transition="in" filter="fade">
                                      <p:cBhvr>
                                        <p:cTn id="43" dur="1000"/>
                                        <p:tgtEl>
                                          <p:spTgt spid="30516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5174"/>
                                        </p:tgtEl>
                                        <p:attrNameLst>
                                          <p:attrName>style.visibility</p:attrName>
                                        </p:attrNameLst>
                                      </p:cBhvr>
                                      <p:to>
                                        <p:strVal val="visible"/>
                                      </p:to>
                                    </p:set>
                                    <p:animEffect transition="in" filter="fade">
                                      <p:cBhvr>
                                        <p:cTn id="46" dur="1000"/>
                                        <p:tgtEl>
                                          <p:spTgt spid="3051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5175"/>
                                        </p:tgtEl>
                                        <p:attrNameLst>
                                          <p:attrName>style.visibility</p:attrName>
                                        </p:attrNameLst>
                                      </p:cBhvr>
                                      <p:to>
                                        <p:strVal val="visible"/>
                                      </p:to>
                                    </p:set>
                                    <p:animEffect transition="in" filter="fade">
                                      <p:cBhvr>
                                        <p:cTn id="49" dur="1000"/>
                                        <p:tgtEl>
                                          <p:spTgt spid="30517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5173"/>
                                        </p:tgtEl>
                                        <p:attrNameLst>
                                          <p:attrName>style.visibility</p:attrName>
                                        </p:attrNameLst>
                                      </p:cBhvr>
                                      <p:to>
                                        <p:strVal val="visible"/>
                                      </p:to>
                                    </p:set>
                                    <p:animEffect transition="in" filter="fade">
                                      <p:cBhvr>
                                        <p:cTn id="52" dur="1000"/>
                                        <p:tgtEl>
                                          <p:spTgt spid="30517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5165"/>
                                        </p:tgtEl>
                                        <p:attrNameLst>
                                          <p:attrName>style.visibility</p:attrName>
                                        </p:attrNameLst>
                                      </p:cBhvr>
                                      <p:to>
                                        <p:strVal val="visible"/>
                                      </p:to>
                                    </p:set>
                                    <p:animEffect transition="in" filter="fade">
                                      <p:cBhvr>
                                        <p:cTn id="55" dur="1000"/>
                                        <p:tgtEl>
                                          <p:spTgt spid="30516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5177"/>
                                        </p:tgtEl>
                                        <p:attrNameLst>
                                          <p:attrName>style.visibility</p:attrName>
                                        </p:attrNameLst>
                                      </p:cBhvr>
                                      <p:to>
                                        <p:strVal val="visible"/>
                                      </p:to>
                                    </p:set>
                                    <p:animEffect transition="in" filter="fade">
                                      <p:cBhvr>
                                        <p:cTn id="58" dur="1000"/>
                                        <p:tgtEl>
                                          <p:spTgt spid="3051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5178"/>
                                        </p:tgtEl>
                                        <p:attrNameLst>
                                          <p:attrName>style.visibility</p:attrName>
                                        </p:attrNameLst>
                                      </p:cBhvr>
                                      <p:to>
                                        <p:strVal val="visible"/>
                                      </p:to>
                                    </p:set>
                                    <p:animEffect transition="in" filter="fade">
                                      <p:cBhvr>
                                        <p:cTn id="61" dur="1000"/>
                                        <p:tgtEl>
                                          <p:spTgt spid="3051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5176"/>
                                        </p:tgtEl>
                                        <p:attrNameLst>
                                          <p:attrName>style.visibility</p:attrName>
                                        </p:attrNameLst>
                                      </p:cBhvr>
                                      <p:to>
                                        <p:strVal val="visible"/>
                                      </p:to>
                                    </p:set>
                                    <p:animEffect transition="in" filter="fade">
                                      <p:cBhvr>
                                        <p:cTn id="64" dur="1000"/>
                                        <p:tgtEl>
                                          <p:spTgt spid="30517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305161"/>
                                        </p:tgtEl>
                                        <p:attrNameLst>
                                          <p:attrName>style.visibility</p:attrName>
                                        </p:attrNameLst>
                                      </p:cBhvr>
                                      <p:to>
                                        <p:strVal val="visible"/>
                                      </p:to>
                                    </p:set>
                                    <p:anim calcmode="lin" valueType="num">
                                      <p:cBhvr additive="base">
                                        <p:cTn id="69" dur="1000" fill="hold"/>
                                        <p:tgtEl>
                                          <p:spTgt spid="305161"/>
                                        </p:tgtEl>
                                        <p:attrNameLst>
                                          <p:attrName>ppt_x</p:attrName>
                                        </p:attrNameLst>
                                      </p:cBhvr>
                                      <p:tavLst>
                                        <p:tav tm="0">
                                          <p:val>
                                            <p:strVal val="#ppt_x"/>
                                          </p:val>
                                        </p:tav>
                                        <p:tav tm="100000">
                                          <p:val>
                                            <p:strVal val="#ppt_x"/>
                                          </p:val>
                                        </p:tav>
                                      </p:tavLst>
                                    </p:anim>
                                    <p:anim calcmode="lin" valueType="num">
                                      <p:cBhvr additive="base">
                                        <p:cTn id="70" dur="1000" fill="hold"/>
                                        <p:tgtEl>
                                          <p:spTgt spid="305161"/>
                                        </p:tgtEl>
                                        <p:attrNameLst>
                                          <p:attrName>ppt_y</p:attrName>
                                        </p:attrNameLst>
                                      </p:cBhvr>
                                      <p:tavLst>
                                        <p:tav tm="0">
                                          <p:val>
                                            <p:strVal val="0-#ppt_h/2"/>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305160"/>
                                        </p:tgtEl>
                                        <p:attrNameLst>
                                          <p:attrName>style.visibility</p:attrName>
                                        </p:attrNameLst>
                                      </p:cBhvr>
                                      <p:to>
                                        <p:strVal val="visible"/>
                                      </p:to>
                                    </p:set>
                                    <p:animEffect transition="in" filter="fade">
                                      <p:cBhvr>
                                        <p:cTn id="74" dur="1000"/>
                                        <p:tgtEl>
                                          <p:spTgt spid="305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animBg="1"/>
      <p:bldP spid="305162" grpId="0" animBg="1"/>
      <p:bldP spid="305163" grpId="0" animBg="1"/>
      <p:bldP spid="305164" grpId="0" animBg="1"/>
      <p:bldP spid="305165" grpId="0" animBg="1"/>
      <p:bldP spid="305166" grpId="0" animBg="1"/>
      <p:bldP spid="305167" grpId="0" animBg="1"/>
      <p:bldP spid="305168" grpId="0" animBg="1"/>
      <p:bldP spid="305169" grpId="0" animBg="1"/>
      <p:bldP spid="305170" grpId="0" animBg="1"/>
      <p:bldP spid="305171" grpId="0" animBg="1"/>
      <p:bldP spid="305172" grpId="0" animBg="1"/>
      <p:bldP spid="305173" grpId="0" animBg="1"/>
      <p:bldP spid="305174" grpId="0" animBg="1"/>
      <p:bldP spid="305175" grpId="0" animBg="1"/>
      <p:bldP spid="305176" grpId="0" animBg="1"/>
      <p:bldP spid="305177" grpId="0" animBg="1"/>
      <p:bldP spid="30517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t>2.5 </a:t>
            </a:r>
            <a:r>
              <a:rPr lang="zh-CN" altLang="en-US" smtClean="0"/>
              <a:t>滤波器的其它形式</a:t>
            </a:r>
          </a:p>
        </p:txBody>
      </p:sp>
      <p:sp>
        <p:nvSpPr>
          <p:cNvPr id="86019" name="Rectangle 3"/>
          <p:cNvSpPr>
            <a:spLocks noGrp="1" noChangeArrowheads="1"/>
          </p:cNvSpPr>
          <p:nvPr>
            <p:ph type="body" idx="1"/>
          </p:nvPr>
        </p:nvSpPr>
        <p:spPr/>
        <p:txBody>
          <a:bodyPr/>
          <a:lstStyle/>
          <a:p>
            <a:pPr eaLnBrk="1" hangingPunct="1"/>
            <a:r>
              <a:rPr lang="en-US" altLang="zh-CN" smtClean="0"/>
              <a:t>2.5.1 LC</a:t>
            </a:r>
            <a:r>
              <a:rPr lang="zh-CN" altLang="en-US" smtClean="0"/>
              <a:t>集中选择性滤波器</a:t>
            </a:r>
          </a:p>
          <a:p>
            <a:pPr eaLnBrk="1" hangingPunct="1"/>
            <a:r>
              <a:rPr lang="en-US" altLang="zh-CN" smtClean="0"/>
              <a:t>2.5.2 </a:t>
            </a:r>
            <a:r>
              <a:rPr lang="zh-CN" altLang="en-US" smtClean="0"/>
              <a:t>石英晶体滤波器</a:t>
            </a:r>
          </a:p>
          <a:p>
            <a:pPr eaLnBrk="1" hangingPunct="1"/>
            <a:r>
              <a:rPr lang="en-US" altLang="zh-CN" smtClean="0"/>
              <a:t>2.5.3 </a:t>
            </a:r>
            <a:r>
              <a:rPr lang="zh-CN" altLang="en-US" smtClean="0"/>
              <a:t>陶瓷滤波器</a:t>
            </a:r>
          </a:p>
          <a:p>
            <a:pPr eaLnBrk="1" hangingPunct="1"/>
            <a:r>
              <a:rPr lang="en-US" altLang="zh-CN" smtClean="0"/>
              <a:t>2.5.4 </a:t>
            </a:r>
            <a:r>
              <a:rPr lang="zh-CN" altLang="en-US" smtClean="0"/>
              <a:t>声表面滤波器</a:t>
            </a:r>
          </a:p>
        </p:txBody>
      </p:sp>
    </p:spTree>
  </p:cSld>
  <p:clrMapOvr>
    <a:masterClrMapping/>
  </p:clrMapOvr>
  <p:transition>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smtClean="0"/>
              <a:t>2.5.1 LC</a:t>
            </a:r>
            <a:r>
              <a:rPr lang="zh-CN" altLang="en-US" smtClean="0"/>
              <a:t>集中选择性滤波器</a:t>
            </a:r>
          </a:p>
        </p:txBody>
      </p:sp>
      <p:sp>
        <p:nvSpPr>
          <p:cNvPr id="58372" name="Rectangle 3"/>
          <p:cNvSpPr>
            <a:spLocks noGrp="1" noChangeArrowheads="1"/>
          </p:cNvSpPr>
          <p:nvPr>
            <p:ph type="body" idx="1"/>
          </p:nvPr>
        </p:nvSpPr>
        <p:spPr/>
        <p:txBody>
          <a:bodyPr/>
          <a:lstStyle/>
          <a:p>
            <a:pPr eaLnBrk="1" hangingPunct="1"/>
            <a:r>
              <a:rPr lang="en-US" altLang="zh-CN" smtClean="0"/>
              <a:t>LC</a:t>
            </a:r>
            <a:r>
              <a:rPr lang="zh-CN" altLang="en-US" smtClean="0"/>
              <a:t>集中选择性滤波器</a:t>
            </a:r>
          </a:p>
          <a:p>
            <a:pPr eaLnBrk="1" hangingPunct="1">
              <a:buFont typeface="Wingdings" pitchFamily="2" charset="2"/>
              <a:buNone/>
            </a:pPr>
            <a:r>
              <a:rPr lang="zh-CN" altLang="en-US" smtClean="0">
                <a:latin typeface="幼圆" pitchFamily="49" charset="-122"/>
              </a:rPr>
              <a:t>	</a:t>
            </a:r>
            <a:r>
              <a:rPr lang="en-US" altLang="zh-CN" smtClean="0"/>
              <a:t>LC</a:t>
            </a:r>
            <a:r>
              <a:rPr lang="zh-CN" altLang="en-US" smtClean="0"/>
              <a:t>集中选择性滤波器可分为</a:t>
            </a:r>
            <a:r>
              <a:rPr lang="zh-CN" altLang="en-US" smtClean="0">
                <a:solidFill>
                  <a:srgbClr val="006600"/>
                </a:solidFill>
              </a:rPr>
              <a:t>低通</a:t>
            </a:r>
            <a:r>
              <a:rPr lang="zh-CN" altLang="en-US" smtClean="0"/>
              <a:t>、</a:t>
            </a:r>
            <a:r>
              <a:rPr lang="zh-CN" altLang="en-US" smtClean="0">
                <a:solidFill>
                  <a:srgbClr val="006600"/>
                </a:solidFill>
              </a:rPr>
              <a:t>高通</a:t>
            </a:r>
            <a:r>
              <a:rPr lang="zh-CN" altLang="en-US" smtClean="0"/>
              <a:t>、</a:t>
            </a:r>
            <a:r>
              <a:rPr lang="zh-CN" altLang="en-US" smtClean="0">
                <a:solidFill>
                  <a:srgbClr val="006600"/>
                </a:solidFill>
              </a:rPr>
              <a:t>带通</a:t>
            </a:r>
            <a:r>
              <a:rPr lang="zh-CN" altLang="en-US" smtClean="0"/>
              <a:t>和</a:t>
            </a:r>
            <a:r>
              <a:rPr lang="zh-CN" altLang="en-US" smtClean="0">
                <a:solidFill>
                  <a:srgbClr val="006600"/>
                </a:solidFill>
              </a:rPr>
              <a:t>带阻</a:t>
            </a:r>
            <a:r>
              <a:rPr lang="zh-CN" altLang="en-US" smtClean="0"/>
              <a:t>等形式。</a:t>
            </a:r>
          </a:p>
        </p:txBody>
      </p:sp>
      <p:graphicFrame>
        <p:nvGraphicFramePr>
          <p:cNvPr id="58370" name="Object 5"/>
          <p:cNvGraphicFramePr>
            <a:graphicFrameLocks noChangeAspect="1"/>
          </p:cNvGraphicFramePr>
          <p:nvPr/>
        </p:nvGraphicFramePr>
        <p:xfrm>
          <a:off x="828675" y="2949575"/>
          <a:ext cx="7343775" cy="2208213"/>
        </p:xfrm>
        <a:graphic>
          <a:graphicData uri="http://schemas.openxmlformats.org/presentationml/2006/ole">
            <p:oleObj spid="_x0000_s58370" name="图片" r:id="rId4" imgW="3705120" imgH="1114560" progId="Word.Picture.8">
              <p:embed/>
            </p:oleObj>
          </a:graphicData>
        </a:graphic>
      </p:graphicFrame>
    </p:spTree>
  </p:cSld>
  <p:clrMapOvr>
    <a:masterClrMapping/>
  </p:clrMapOvr>
  <p:transition>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a:t>
            </a:r>
          </a:p>
        </p:txBody>
      </p:sp>
      <p:sp>
        <p:nvSpPr>
          <p:cNvPr id="59396" name="Rectangle 3"/>
          <p:cNvSpPr>
            <a:spLocks noGrp="1" noChangeArrowheads="1"/>
          </p:cNvSpPr>
          <p:nvPr>
            <p:ph type="body" idx="1"/>
          </p:nvPr>
        </p:nvSpPr>
        <p:spPr/>
        <p:txBody>
          <a:bodyPr/>
          <a:lstStyle/>
          <a:p>
            <a:pPr eaLnBrk="1" hangingPunct="1"/>
            <a:r>
              <a:rPr lang="zh-CN" altLang="en-US" smtClean="0"/>
              <a:t>石英晶体的物理特性	</a:t>
            </a:r>
          </a:p>
        </p:txBody>
      </p:sp>
      <p:sp>
        <p:nvSpPr>
          <p:cNvPr id="59397" name="Text Box 4"/>
          <p:cNvSpPr txBox="1">
            <a:spLocks noChangeArrowheads="1"/>
          </p:cNvSpPr>
          <p:nvPr/>
        </p:nvSpPr>
        <p:spPr bwMode="auto">
          <a:xfrm>
            <a:off x="1044575" y="4387850"/>
            <a:ext cx="7488238" cy="1920875"/>
          </a:xfrm>
          <a:prstGeom prst="rect">
            <a:avLst/>
          </a:prstGeom>
          <a:noFill/>
          <a:ln w="38100" algn="ctr">
            <a:noFill/>
            <a:miter lim="800000"/>
            <a:headEnd/>
            <a:tailEnd/>
          </a:ln>
        </p:spPr>
        <p:txBody>
          <a:bodyPr>
            <a:spAutoFit/>
          </a:bodyPr>
          <a:lstStyle/>
          <a:p>
            <a:pPr algn="l"/>
            <a:r>
              <a:rPr lang="zh-CN" altLang="en-US">
                <a:latin typeface="Arial" charset="0"/>
                <a:ea typeface="幼圆" pitchFamily="49" charset="-122"/>
              </a:rPr>
              <a:t>石英是矿物质硅石的一种（也可人工制造），化学成分是</a:t>
            </a:r>
            <a:r>
              <a:rPr lang="en-US" altLang="zh-CN">
                <a:latin typeface="Arial" charset="0"/>
                <a:ea typeface="幼圆" pitchFamily="49" charset="-122"/>
              </a:rPr>
              <a:t>SiO</a:t>
            </a:r>
            <a:r>
              <a:rPr lang="en-US" altLang="zh-CN" sz="1400">
                <a:latin typeface="Arial" charset="0"/>
                <a:ea typeface="幼圆" pitchFamily="49" charset="-122"/>
              </a:rPr>
              <a:t>2</a:t>
            </a:r>
            <a:r>
              <a:rPr lang="zh-CN" altLang="en-US">
                <a:latin typeface="Arial" charset="0"/>
                <a:ea typeface="幼圆" pitchFamily="49" charset="-122"/>
              </a:rPr>
              <a:t>，其形状为结晶的六角锥体。图</a:t>
            </a:r>
            <a:r>
              <a:rPr lang="en-US" altLang="zh-CN">
                <a:latin typeface="Arial" charset="0"/>
                <a:ea typeface="幼圆" pitchFamily="49" charset="-122"/>
              </a:rPr>
              <a:t>(a)</a:t>
            </a:r>
            <a:r>
              <a:rPr lang="zh-CN" altLang="en-US">
                <a:latin typeface="Arial" charset="0"/>
                <a:ea typeface="幼圆" pitchFamily="49" charset="-122"/>
              </a:rPr>
              <a:t>表示自然结晶体，图</a:t>
            </a:r>
            <a:r>
              <a:rPr lang="en-US" altLang="zh-CN">
                <a:latin typeface="Arial" charset="0"/>
                <a:ea typeface="幼圆" pitchFamily="49" charset="-122"/>
              </a:rPr>
              <a:t>(b)</a:t>
            </a:r>
            <a:r>
              <a:rPr lang="zh-CN" altLang="en-US">
                <a:latin typeface="Arial" charset="0"/>
                <a:ea typeface="幼圆" pitchFamily="49" charset="-122"/>
              </a:rPr>
              <a:t>表示晶体的横截面。为了便于研究，人们根据石英晶体的物理特性，在石英晶体内画出三种几何对称轴，连接两个角锥顶点的一根轴</a:t>
            </a:r>
            <a:r>
              <a:rPr lang="en-US" altLang="zh-CN">
                <a:latin typeface="Arial" charset="0"/>
                <a:ea typeface="幼圆" pitchFamily="49" charset="-122"/>
              </a:rPr>
              <a:t>ZZ</a:t>
            </a:r>
            <a:r>
              <a:rPr lang="zh-CN" altLang="en-US">
                <a:latin typeface="Arial" charset="0"/>
                <a:ea typeface="幼圆" pitchFamily="49" charset="-122"/>
              </a:rPr>
              <a:t>，称为</a:t>
            </a:r>
            <a:r>
              <a:rPr lang="zh-CN" altLang="en-US">
                <a:solidFill>
                  <a:srgbClr val="006600"/>
                </a:solidFill>
                <a:latin typeface="Arial" charset="0"/>
                <a:ea typeface="幼圆" pitchFamily="49" charset="-122"/>
              </a:rPr>
              <a:t>光轴</a:t>
            </a:r>
            <a:r>
              <a:rPr lang="zh-CN" altLang="en-US">
                <a:latin typeface="Arial" charset="0"/>
                <a:ea typeface="幼圆" pitchFamily="49" charset="-122"/>
              </a:rPr>
              <a:t>，在图</a:t>
            </a:r>
            <a:r>
              <a:rPr lang="en-US" altLang="zh-CN">
                <a:latin typeface="Arial" charset="0"/>
                <a:ea typeface="幼圆" pitchFamily="49" charset="-122"/>
              </a:rPr>
              <a:t>(b)</a:t>
            </a:r>
            <a:r>
              <a:rPr lang="zh-CN" altLang="en-US">
                <a:latin typeface="Arial" charset="0"/>
                <a:ea typeface="幼圆" pitchFamily="49" charset="-122"/>
              </a:rPr>
              <a:t>中沿对角线的三条</a:t>
            </a:r>
            <a:r>
              <a:rPr lang="en-US" altLang="zh-CN">
                <a:latin typeface="Arial" charset="0"/>
                <a:ea typeface="幼圆" pitchFamily="49" charset="-122"/>
              </a:rPr>
              <a:t>XX</a:t>
            </a:r>
            <a:r>
              <a:rPr lang="zh-CN" altLang="en-US">
                <a:latin typeface="Arial" charset="0"/>
                <a:ea typeface="幼圆" pitchFamily="49" charset="-122"/>
              </a:rPr>
              <a:t>轴，称为</a:t>
            </a:r>
            <a:r>
              <a:rPr lang="zh-CN" altLang="en-US">
                <a:solidFill>
                  <a:srgbClr val="006600"/>
                </a:solidFill>
                <a:latin typeface="Arial" charset="0"/>
                <a:ea typeface="幼圆" pitchFamily="49" charset="-122"/>
              </a:rPr>
              <a:t>电轴</a:t>
            </a:r>
            <a:r>
              <a:rPr lang="zh-CN" altLang="en-US">
                <a:latin typeface="Arial" charset="0"/>
                <a:ea typeface="幼圆" pitchFamily="49" charset="-122"/>
              </a:rPr>
              <a:t>，与电轴相垂直的三条</a:t>
            </a:r>
            <a:r>
              <a:rPr lang="en-US" altLang="zh-CN">
                <a:latin typeface="Arial" charset="0"/>
                <a:ea typeface="幼圆" pitchFamily="49" charset="-122"/>
              </a:rPr>
              <a:t>YY</a:t>
            </a:r>
            <a:r>
              <a:rPr lang="zh-CN" altLang="en-US">
                <a:latin typeface="Arial" charset="0"/>
                <a:ea typeface="幼圆" pitchFamily="49" charset="-122"/>
              </a:rPr>
              <a:t>轴，称为</a:t>
            </a:r>
            <a:r>
              <a:rPr lang="zh-CN" altLang="en-US">
                <a:solidFill>
                  <a:srgbClr val="006600"/>
                </a:solidFill>
                <a:latin typeface="Arial" charset="0"/>
                <a:ea typeface="幼圆" pitchFamily="49" charset="-122"/>
              </a:rPr>
              <a:t>机械轴</a:t>
            </a:r>
            <a:r>
              <a:rPr lang="zh-CN" altLang="en-US">
                <a:latin typeface="Arial" charset="0"/>
                <a:ea typeface="幼圆" pitchFamily="49" charset="-122"/>
              </a:rPr>
              <a:t>。</a:t>
            </a:r>
          </a:p>
        </p:txBody>
      </p:sp>
      <p:graphicFrame>
        <p:nvGraphicFramePr>
          <p:cNvPr id="59394" name="Object 5"/>
          <p:cNvGraphicFramePr>
            <a:graphicFrameLocks noChangeAspect="1"/>
          </p:cNvGraphicFramePr>
          <p:nvPr/>
        </p:nvGraphicFramePr>
        <p:xfrm>
          <a:off x="3276600" y="1082675"/>
          <a:ext cx="5688013" cy="3209925"/>
        </p:xfrm>
        <a:graphic>
          <a:graphicData uri="http://schemas.openxmlformats.org/presentationml/2006/ole">
            <p:oleObj spid="_x0000_s59394" name="图片" r:id="rId4" imgW="3286080" imgH="2324160" progId="Word.Picture.8">
              <p:embed/>
            </p:oleObj>
          </a:graphicData>
        </a:graphic>
      </p:graphicFrame>
    </p:spTree>
  </p:cSld>
  <p:clrMapOvr>
    <a:masterClrMapping/>
  </p:clrMapOvr>
  <p:transition>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石英晶体滤波器（续</a:t>
            </a:r>
            <a:r>
              <a:rPr lang="en-US" altLang="zh-CN" smtClean="0"/>
              <a:t>1</a:t>
            </a:r>
            <a:r>
              <a:rPr lang="zh-CN" altLang="en-US" smtClean="0"/>
              <a:t>）</a:t>
            </a:r>
          </a:p>
        </p:txBody>
      </p:sp>
      <p:sp>
        <p:nvSpPr>
          <p:cNvPr id="310276" name="Text Box 4"/>
          <p:cNvSpPr txBox="1">
            <a:spLocks noChangeArrowheads="1"/>
          </p:cNvSpPr>
          <p:nvPr/>
        </p:nvSpPr>
        <p:spPr bwMode="auto">
          <a:xfrm>
            <a:off x="982663" y="1196975"/>
            <a:ext cx="7550150" cy="1616075"/>
          </a:xfrm>
          <a:prstGeom prst="rect">
            <a:avLst/>
          </a:prstGeom>
          <a:noFill/>
          <a:ln w="38100" algn="ctr">
            <a:noFill/>
            <a:miter lim="800000"/>
            <a:headEnd/>
            <a:tailEnd/>
          </a:ln>
        </p:spPr>
        <p:txBody>
          <a:bodyPr>
            <a:spAutoFit/>
          </a:bodyPr>
          <a:lstStyle/>
          <a:p>
            <a:pPr algn="l"/>
            <a:r>
              <a:rPr lang="zh-CN" altLang="en-US">
                <a:latin typeface="Arial" charset="0"/>
                <a:ea typeface="幼圆" pitchFamily="49" charset="-122"/>
              </a:rPr>
              <a:t>沿着不同的轴切下，有不同的切型，</a:t>
            </a:r>
            <a:r>
              <a:rPr lang="en-US" altLang="zh-CN">
                <a:latin typeface="Arial" charset="0"/>
                <a:ea typeface="幼圆" pitchFamily="49" charset="-122"/>
              </a:rPr>
              <a:t>X</a:t>
            </a:r>
            <a:r>
              <a:rPr lang="zh-CN" altLang="en-US">
                <a:latin typeface="Arial" charset="0"/>
                <a:ea typeface="幼圆" pitchFamily="49" charset="-122"/>
              </a:rPr>
              <a:t>切型、</a:t>
            </a:r>
            <a:r>
              <a:rPr lang="en-US" altLang="zh-CN">
                <a:latin typeface="Arial" charset="0"/>
                <a:ea typeface="幼圆" pitchFamily="49" charset="-122"/>
              </a:rPr>
              <a:t>Y</a:t>
            </a:r>
            <a:r>
              <a:rPr lang="zh-CN" altLang="en-US">
                <a:latin typeface="Arial" charset="0"/>
                <a:ea typeface="幼圆" pitchFamily="49" charset="-122"/>
              </a:rPr>
              <a:t>切型、</a:t>
            </a:r>
            <a:r>
              <a:rPr lang="en-US" altLang="zh-CN">
                <a:latin typeface="Arial" charset="0"/>
                <a:ea typeface="幼圆" pitchFamily="49" charset="-122"/>
              </a:rPr>
              <a:t>AT</a:t>
            </a:r>
            <a:r>
              <a:rPr lang="zh-CN" altLang="en-US">
                <a:latin typeface="Arial" charset="0"/>
                <a:ea typeface="幼圆" pitchFamily="49" charset="-122"/>
              </a:rPr>
              <a:t>切型、</a:t>
            </a:r>
            <a:r>
              <a:rPr lang="en-US" altLang="zh-CN">
                <a:latin typeface="Arial" charset="0"/>
                <a:ea typeface="幼圆" pitchFamily="49" charset="-122"/>
              </a:rPr>
              <a:t>BT</a:t>
            </a:r>
            <a:r>
              <a:rPr lang="zh-CN" altLang="en-US">
                <a:latin typeface="Arial" charset="0"/>
                <a:ea typeface="幼圆" pitchFamily="49" charset="-122"/>
              </a:rPr>
              <a:t>、</a:t>
            </a:r>
            <a:r>
              <a:rPr lang="en-US" altLang="zh-CN">
                <a:latin typeface="Arial" charset="0"/>
                <a:ea typeface="幼圆" pitchFamily="49" charset="-122"/>
              </a:rPr>
              <a:t>CT……</a:t>
            </a:r>
            <a:r>
              <a:rPr lang="zh-CN" altLang="en-US">
                <a:latin typeface="Arial" charset="0"/>
                <a:ea typeface="幼圆" pitchFamily="49" charset="-122"/>
              </a:rPr>
              <a:t>等等。不同切型的频率温度特性不同。</a:t>
            </a:r>
          </a:p>
          <a:p>
            <a:pPr algn="l"/>
            <a:r>
              <a:rPr lang="zh-CN" altLang="en-US">
                <a:latin typeface="Arial" charset="0"/>
                <a:ea typeface="幼圆" pitchFamily="49" charset="-122"/>
              </a:rPr>
              <a:t>石英晶体具有正、反两种</a:t>
            </a:r>
            <a:r>
              <a:rPr lang="zh-CN" altLang="en-US">
                <a:solidFill>
                  <a:srgbClr val="006600"/>
                </a:solidFill>
                <a:latin typeface="Arial" charset="0"/>
                <a:ea typeface="幼圆" pitchFamily="49" charset="-122"/>
              </a:rPr>
              <a:t>压电效应</a:t>
            </a:r>
            <a:r>
              <a:rPr lang="zh-CN" altLang="en-US">
                <a:latin typeface="Arial" charset="0"/>
                <a:ea typeface="幼圆" pitchFamily="49" charset="-122"/>
              </a:rPr>
              <a:t>。当石英晶体沿某一</a:t>
            </a:r>
            <a:r>
              <a:rPr lang="zh-CN" altLang="en-US">
                <a:solidFill>
                  <a:srgbClr val="006600"/>
                </a:solidFill>
                <a:latin typeface="Arial" charset="0"/>
                <a:ea typeface="幼圆" pitchFamily="49" charset="-122"/>
              </a:rPr>
              <a:t>电轴</a:t>
            </a:r>
            <a:r>
              <a:rPr lang="zh-CN" altLang="en-US">
                <a:latin typeface="Arial" charset="0"/>
                <a:ea typeface="幼圆" pitchFamily="49" charset="-122"/>
              </a:rPr>
              <a:t>受到交变电场作用时，就能沿</a:t>
            </a:r>
            <a:r>
              <a:rPr lang="zh-CN" altLang="en-US">
                <a:solidFill>
                  <a:srgbClr val="006600"/>
                </a:solidFill>
                <a:latin typeface="Arial" charset="0"/>
                <a:ea typeface="幼圆" pitchFamily="49" charset="-122"/>
              </a:rPr>
              <a:t>机械轴</a:t>
            </a:r>
            <a:r>
              <a:rPr lang="zh-CN" altLang="en-US">
                <a:latin typeface="Arial" charset="0"/>
                <a:ea typeface="幼圆" pitchFamily="49" charset="-122"/>
              </a:rPr>
              <a:t>产生机械振动，反过来，当机械轴受力时，就能在电轴方向产生电场。</a:t>
            </a:r>
          </a:p>
        </p:txBody>
      </p:sp>
      <p:sp>
        <p:nvSpPr>
          <p:cNvPr id="310277" name="Text Box 5"/>
          <p:cNvSpPr txBox="1">
            <a:spLocks noChangeArrowheads="1"/>
          </p:cNvSpPr>
          <p:nvPr/>
        </p:nvSpPr>
        <p:spPr bwMode="auto">
          <a:xfrm>
            <a:off x="971550" y="2781300"/>
            <a:ext cx="7416800" cy="1006475"/>
          </a:xfrm>
          <a:prstGeom prst="rect">
            <a:avLst/>
          </a:prstGeom>
          <a:noFill/>
          <a:ln w="38100" algn="ctr">
            <a:noFill/>
            <a:miter lim="800000"/>
            <a:headEnd/>
            <a:tailEnd/>
          </a:ln>
        </p:spPr>
        <p:txBody>
          <a:bodyPr>
            <a:spAutoFit/>
          </a:bodyPr>
          <a:lstStyle/>
          <a:p>
            <a:pPr algn="l"/>
            <a:r>
              <a:rPr lang="zh-CN" altLang="en-US">
                <a:ea typeface="幼圆" pitchFamily="49" charset="-122"/>
              </a:rPr>
              <a:t>石英晶体和其他弹性体一样，具有惯性和弹性，因而存在着</a:t>
            </a:r>
            <a:r>
              <a:rPr lang="zh-CN" altLang="en-US">
                <a:solidFill>
                  <a:srgbClr val="006600"/>
                </a:solidFill>
                <a:ea typeface="幼圆" pitchFamily="49" charset="-122"/>
              </a:rPr>
              <a:t>固有振动频率</a:t>
            </a:r>
            <a:r>
              <a:rPr lang="zh-CN" altLang="en-US">
                <a:ea typeface="幼圆" pitchFamily="49" charset="-122"/>
              </a:rPr>
              <a:t>，当晶体片的固有频率与外加电源频率相等时，晶体片就产生谐振。在谐振频率处，换能效率最高。</a:t>
            </a:r>
          </a:p>
        </p:txBody>
      </p:sp>
      <p:pic>
        <p:nvPicPr>
          <p:cNvPr id="60422" name="Picture 7"/>
          <p:cNvPicPr>
            <a:picLocks noChangeAspect="1" noChangeArrowheads="1"/>
          </p:cNvPicPr>
          <p:nvPr/>
        </p:nvPicPr>
        <p:blipFill>
          <a:blip r:embed="rId4" cstate="print"/>
          <a:srcRect/>
          <a:stretch>
            <a:fillRect/>
          </a:stretch>
        </p:blipFill>
        <p:spPr bwMode="auto">
          <a:xfrm>
            <a:off x="1619250" y="3789363"/>
            <a:ext cx="2359025" cy="2519362"/>
          </a:xfrm>
          <a:prstGeom prst="rect">
            <a:avLst/>
          </a:prstGeom>
          <a:noFill/>
          <a:ln w="9525">
            <a:noFill/>
            <a:miter lim="800000"/>
            <a:headEnd/>
            <a:tailEnd/>
          </a:ln>
        </p:spPr>
      </p:pic>
      <p:graphicFrame>
        <p:nvGraphicFramePr>
          <p:cNvPr id="310280" name="Object 8"/>
          <p:cNvGraphicFramePr>
            <a:graphicFrameLocks noChangeAspect="1"/>
          </p:cNvGraphicFramePr>
          <p:nvPr/>
        </p:nvGraphicFramePr>
        <p:xfrm>
          <a:off x="5895975" y="3573463"/>
          <a:ext cx="2347913" cy="2520950"/>
        </p:xfrm>
        <a:graphic>
          <a:graphicData uri="http://schemas.openxmlformats.org/presentationml/2006/ole">
            <p:oleObj spid="_x0000_s60418" r:id="rId5" imgW="1362456" imgH="1418844" progId="Word.Picture.8">
              <p:embed/>
            </p:oleObj>
          </a:graphicData>
        </a:graphic>
      </p:graphicFrame>
      <p:sp>
        <p:nvSpPr>
          <p:cNvPr id="310281" name="Text Box 9"/>
          <p:cNvSpPr txBox="1">
            <a:spLocks noChangeArrowheads="1"/>
          </p:cNvSpPr>
          <p:nvPr/>
        </p:nvSpPr>
        <p:spPr bwMode="auto">
          <a:xfrm>
            <a:off x="6084888" y="5949950"/>
            <a:ext cx="2016125" cy="701675"/>
          </a:xfrm>
          <a:prstGeom prst="rect">
            <a:avLst/>
          </a:prstGeom>
          <a:noFill/>
          <a:ln w="38100" algn="ctr">
            <a:noFill/>
            <a:miter lim="800000"/>
            <a:headEnd/>
            <a:tailEnd/>
          </a:ln>
        </p:spPr>
        <p:txBody>
          <a:bodyPr>
            <a:spAutoFit/>
          </a:bodyPr>
          <a:lstStyle/>
          <a:p>
            <a:pPr algn="l"/>
            <a:r>
              <a:rPr lang="zh-CN" altLang="en-US">
                <a:solidFill>
                  <a:srgbClr val="990099"/>
                </a:solidFill>
                <a:ea typeface="幼圆" pitchFamily="49" charset="-122"/>
              </a:rPr>
              <a:t>石英晶体谐振器</a:t>
            </a:r>
          </a:p>
          <a:p>
            <a:pPr algn="l"/>
            <a:r>
              <a:rPr lang="zh-CN" altLang="en-US">
                <a:solidFill>
                  <a:srgbClr val="990099"/>
                </a:solidFill>
                <a:ea typeface="幼圆" pitchFamily="49" charset="-122"/>
              </a:rPr>
              <a:t>的基频等效电路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10276">
                                            <p:txEl>
                                              <p:pRg st="0" end="0"/>
                                            </p:txEl>
                                          </p:spTgt>
                                        </p:tgtEl>
                                        <p:attrNameLst>
                                          <p:attrName>style.visibility</p:attrName>
                                        </p:attrNameLst>
                                      </p:cBhvr>
                                      <p:to>
                                        <p:strVal val="visible"/>
                                      </p:to>
                                    </p:set>
                                    <p:animEffect transition="in" filter="dissolve">
                                      <p:cBhvr>
                                        <p:cTn id="7" dur="500"/>
                                        <p:tgtEl>
                                          <p:spTgt spid="310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310276">
                                            <p:txEl>
                                              <p:pRg st="1" end="1"/>
                                            </p:txEl>
                                          </p:spTgt>
                                        </p:tgtEl>
                                        <p:attrNameLst>
                                          <p:attrName>style.visibility</p:attrName>
                                        </p:attrNameLst>
                                      </p:cBhvr>
                                      <p:to>
                                        <p:strVal val="visible"/>
                                      </p:to>
                                    </p:set>
                                    <p:animEffect transition="in" filter="dissolve">
                                      <p:cBhvr>
                                        <p:cTn id="12" dur="500"/>
                                        <p:tgtEl>
                                          <p:spTgt spid="310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iterate type="wd">
                                    <p:tmPct val="25000"/>
                                  </p:iterate>
                                  <p:childTnLst>
                                    <p:set>
                                      <p:cBhvr>
                                        <p:cTn id="16" dur="1" fill="hold">
                                          <p:stCondLst>
                                            <p:cond delay="0"/>
                                          </p:stCondLst>
                                        </p:cTn>
                                        <p:tgtEl>
                                          <p:spTgt spid="310277">
                                            <p:txEl>
                                              <p:pRg st="0" end="0"/>
                                            </p:txEl>
                                          </p:spTgt>
                                        </p:tgtEl>
                                        <p:attrNameLst>
                                          <p:attrName>style.visibility</p:attrName>
                                        </p:attrNameLst>
                                      </p:cBhvr>
                                      <p:to>
                                        <p:strVal val="visible"/>
                                      </p:to>
                                    </p:set>
                                    <p:animEffect transition="in" filter="dissolve">
                                      <p:cBhvr>
                                        <p:cTn id="17" dur="500"/>
                                        <p:tgtEl>
                                          <p:spTgt spid="3102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0280"/>
                                        </p:tgtEl>
                                        <p:attrNameLst>
                                          <p:attrName>style.visibility</p:attrName>
                                        </p:attrNameLst>
                                      </p:cBhvr>
                                      <p:to>
                                        <p:strVal val="visible"/>
                                      </p:to>
                                    </p:set>
                                    <p:animEffect transition="in" filter="fade">
                                      <p:cBhvr>
                                        <p:cTn id="22" dur="1000"/>
                                        <p:tgtEl>
                                          <p:spTgt spid="3102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0281"/>
                                        </p:tgtEl>
                                        <p:attrNameLst>
                                          <p:attrName>style.visibility</p:attrName>
                                        </p:attrNameLst>
                                      </p:cBhvr>
                                      <p:to>
                                        <p:strVal val="visible"/>
                                      </p:to>
                                    </p:set>
                                    <p:animEffect transition="in" filter="fade">
                                      <p:cBhvr>
                                        <p:cTn id="25" dur="1000"/>
                                        <p:tgtEl>
                                          <p:spTgt spid="310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石英晶体滤波器（续</a:t>
            </a:r>
            <a:r>
              <a:rPr lang="en-US" altLang="zh-CN" smtClean="0"/>
              <a:t>2</a:t>
            </a:r>
            <a:r>
              <a:rPr lang="zh-CN" altLang="en-US" smtClean="0"/>
              <a:t>）</a:t>
            </a:r>
          </a:p>
        </p:txBody>
      </p:sp>
      <p:sp>
        <p:nvSpPr>
          <p:cNvPr id="61449" name="Rectangle 3"/>
          <p:cNvSpPr>
            <a:spLocks noGrp="1" noChangeArrowheads="1"/>
          </p:cNvSpPr>
          <p:nvPr>
            <p:ph type="body" idx="1"/>
          </p:nvPr>
        </p:nvSpPr>
        <p:spPr/>
        <p:txBody>
          <a:bodyPr/>
          <a:lstStyle/>
          <a:p>
            <a:pPr eaLnBrk="1" hangingPunct="1"/>
            <a:r>
              <a:rPr lang="zh-CN" altLang="en-US" smtClean="0"/>
              <a:t>石英晶体谐振器的等效电路</a:t>
            </a:r>
          </a:p>
        </p:txBody>
      </p:sp>
      <p:sp>
        <p:nvSpPr>
          <p:cNvPr id="311300" name="Text Box 4"/>
          <p:cNvSpPr txBox="1">
            <a:spLocks noChangeArrowheads="1"/>
          </p:cNvSpPr>
          <p:nvPr/>
        </p:nvSpPr>
        <p:spPr bwMode="auto">
          <a:xfrm>
            <a:off x="1047750" y="1700213"/>
            <a:ext cx="7485063" cy="1006475"/>
          </a:xfrm>
          <a:prstGeom prst="rect">
            <a:avLst/>
          </a:prstGeom>
          <a:noFill/>
          <a:ln w="38100" algn="ctr">
            <a:noFill/>
            <a:miter lim="800000"/>
            <a:headEnd/>
            <a:tailEnd/>
          </a:ln>
        </p:spPr>
        <p:txBody>
          <a:bodyPr>
            <a:spAutoFit/>
          </a:bodyPr>
          <a:lstStyle/>
          <a:p>
            <a:pPr algn="l"/>
            <a:r>
              <a:rPr lang="zh-CN" altLang="en-US">
                <a:latin typeface="Arial" charset="0"/>
                <a:ea typeface="幼圆" pitchFamily="49" charset="-122"/>
              </a:rPr>
              <a:t>石英片相当一个串联谐振电路，可用集中参数</a:t>
            </a:r>
            <a:r>
              <a:rPr lang="en-US" altLang="zh-CN">
                <a:latin typeface="Arial" charset="0"/>
                <a:ea typeface="幼圆" pitchFamily="49" charset="-122"/>
              </a:rPr>
              <a:t>L</a:t>
            </a:r>
            <a:r>
              <a:rPr lang="en-US" altLang="zh-CN" sz="1400">
                <a:latin typeface="Arial" charset="0"/>
                <a:ea typeface="幼圆" pitchFamily="49" charset="-122"/>
              </a:rPr>
              <a:t>q</a:t>
            </a:r>
            <a:r>
              <a:rPr lang="zh-CN" altLang="en-US">
                <a:latin typeface="Arial" charset="0"/>
                <a:ea typeface="幼圆" pitchFamily="49" charset="-122"/>
              </a:rPr>
              <a:t>、</a:t>
            </a:r>
            <a:r>
              <a:rPr lang="en-US" altLang="zh-CN">
                <a:latin typeface="Arial" charset="0"/>
                <a:ea typeface="幼圆" pitchFamily="49" charset="-122"/>
              </a:rPr>
              <a:t>C</a:t>
            </a:r>
            <a:r>
              <a:rPr lang="en-US" altLang="zh-CN" sz="1400">
                <a:latin typeface="Arial" charset="0"/>
                <a:ea typeface="幼圆" pitchFamily="49" charset="-122"/>
              </a:rPr>
              <a:t>q</a:t>
            </a:r>
            <a:r>
              <a:rPr lang="zh-CN" altLang="en-US">
                <a:latin typeface="Arial" charset="0"/>
                <a:ea typeface="幼圆" pitchFamily="49" charset="-122"/>
              </a:rPr>
              <a:t>、</a:t>
            </a:r>
            <a:r>
              <a:rPr lang="en-US" altLang="zh-CN">
                <a:latin typeface="Arial" charset="0"/>
                <a:ea typeface="幼圆" pitchFamily="49" charset="-122"/>
              </a:rPr>
              <a:t>r</a:t>
            </a:r>
            <a:r>
              <a:rPr lang="en-US" altLang="zh-CN" sz="1400">
                <a:latin typeface="Arial" charset="0"/>
                <a:ea typeface="幼圆" pitchFamily="49" charset="-122"/>
              </a:rPr>
              <a:t>q</a:t>
            </a:r>
            <a:r>
              <a:rPr lang="zh-CN" altLang="en-US">
                <a:latin typeface="Arial" charset="0"/>
                <a:ea typeface="幼圆" pitchFamily="49" charset="-122"/>
              </a:rPr>
              <a:t>来模拟，</a:t>
            </a:r>
            <a:r>
              <a:rPr lang="en-US" altLang="zh-CN">
                <a:latin typeface="Arial" charset="0"/>
                <a:ea typeface="幼圆" pitchFamily="49" charset="-122"/>
              </a:rPr>
              <a:t>L</a:t>
            </a:r>
            <a:r>
              <a:rPr lang="en-US" altLang="zh-CN" sz="1400">
                <a:latin typeface="Arial" charset="0"/>
                <a:ea typeface="幼圆" pitchFamily="49" charset="-122"/>
              </a:rPr>
              <a:t>q</a:t>
            </a:r>
            <a:r>
              <a:rPr lang="zh-CN" altLang="en-US">
                <a:latin typeface="Arial" charset="0"/>
                <a:ea typeface="幼圆" pitchFamily="49" charset="-122"/>
              </a:rPr>
              <a:t>为晶体的质量（惯性），</a:t>
            </a:r>
            <a:r>
              <a:rPr lang="en-US" altLang="zh-CN">
                <a:latin typeface="Arial" charset="0"/>
                <a:ea typeface="幼圆" pitchFamily="49" charset="-122"/>
              </a:rPr>
              <a:t>C</a:t>
            </a:r>
            <a:r>
              <a:rPr lang="en-US" altLang="zh-CN" sz="1400">
                <a:latin typeface="Arial" charset="0"/>
                <a:ea typeface="幼圆" pitchFamily="49" charset="-122"/>
              </a:rPr>
              <a:t>q</a:t>
            </a:r>
            <a:r>
              <a:rPr lang="en-US" altLang="zh-CN">
                <a:latin typeface="Arial" charset="0"/>
                <a:ea typeface="幼圆" pitchFamily="49" charset="-122"/>
              </a:rPr>
              <a:t> </a:t>
            </a:r>
            <a:r>
              <a:rPr lang="zh-CN" altLang="en-US">
                <a:latin typeface="Arial" charset="0"/>
                <a:ea typeface="幼圆" pitchFamily="49" charset="-122"/>
              </a:rPr>
              <a:t>为等效弹性模数，</a:t>
            </a:r>
            <a:r>
              <a:rPr lang="en-US" altLang="zh-CN">
                <a:latin typeface="Arial" charset="0"/>
                <a:ea typeface="幼圆" pitchFamily="49" charset="-122"/>
              </a:rPr>
              <a:t>r</a:t>
            </a:r>
            <a:r>
              <a:rPr lang="en-US" altLang="zh-CN" sz="1400">
                <a:latin typeface="Arial" charset="0"/>
                <a:ea typeface="幼圆" pitchFamily="49" charset="-122"/>
              </a:rPr>
              <a:t>g</a:t>
            </a:r>
            <a:r>
              <a:rPr lang="en-US" altLang="zh-CN">
                <a:latin typeface="Arial" charset="0"/>
                <a:ea typeface="幼圆" pitchFamily="49" charset="-122"/>
              </a:rPr>
              <a:t> </a:t>
            </a:r>
            <a:r>
              <a:rPr lang="zh-CN" altLang="en-US">
                <a:latin typeface="Arial" charset="0"/>
                <a:ea typeface="幼圆" pitchFamily="49" charset="-122"/>
              </a:rPr>
              <a:t>为机械振动中的摩擦损耗。</a:t>
            </a:r>
          </a:p>
        </p:txBody>
      </p:sp>
      <p:sp>
        <p:nvSpPr>
          <p:cNvPr id="311301" name="Text Box 5"/>
          <p:cNvSpPr txBox="1">
            <a:spLocks noChangeArrowheads="1"/>
          </p:cNvSpPr>
          <p:nvPr/>
        </p:nvSpPr>
        <p:spPr bwMode="auto">
          <a:xfrm>
            <a:off x="1042988" y="2709863"/>
            <a:ext cx="7705725" cy="1006475"/>
          </a:xfrm>
          <a:prstGeom prst="rect">
            <a:avLst/>
          </a:prstGeom>
          <a:noFill/>
          <a:ln w="38100" algn="ctr">
            <a:noFill/>
            <a:miter lim="800000"/>
            <a:headEnd/>
            <a:tailEnd/>
          </a:ln>
        </p:spPr>
        <p:txBody>
          <a:bodyPr>
            <a:spAutoFit/>
          </a:bodyPr>
          <a:lstStyle/>
          <a:p>
            <a:pPr algn="l"/>
            <a:r>
              <a:rPr lang="zh-CN" altLang="en-US">
                <a:latin typeface="幼圆" pitchFamily="49" charset="-122"/>
                <a:ea typeface="幼圆" pitchFamily="49" charset="-122"/>
              </a:rPr>
              <a:t>电容</a:t>
            </a:r>
            <a:r>
              <a:rPr lang="en-US" altLang="zh-CN">
                <a:latin typeface="幼圆" pitchFamily="49" charset="-122"/>
                <a:ea typeface="幼圆" pitchFamily="49" charset="-122"/>
              </a:rPr>
              <a:t>C</a:t>
            </a:r>
            <a:r>
              <a:rPr lang="en-US" altLang="zh-CN" sz="1400">
                <a:latin typeface="幼圆" pitchFamily="49" charset="-122"/>
                <a:ea typeface="幼圆" pitchFamily="49" charset="-122"/>
              </a:rPr>
              <a:t>0</a:t>
            </a:r>
            <a:r>
              <a:rPr lang="zh-CN" altLang="en-US">
                <a:latin typeface="幼圆" pitchFamily="49" charset="-122"/>
                <a:ea typeface="幼圆" pitchFamily="49" charset="-122"/>
              </a:rPr>
              <a:t>称为石英谐振器的静电容。其容量主要决定于石英片尺寸和电极面积。一般</a:t>
            </a:r>
            <a:r>
              <a:rPr lang="en-US" altLang="zh-CN">
                <a:latin typeface="幼圆" pitchFamily="49" charset="-122"/>
                <a:ea typeface="幼圆" pitchFamily="49" charset="-122"/>
              </a:rPr>
              <a:t>C</a:t>
            </a:r>
            <a:r>
              <a:rPr lang="en-US" altLang="zh-CN" sz="1400">
                <a:latin typeface="幼圆" pitchFamily="49" charset="-122"/>
                <a:ea typeface="幼圆" pitchFamily="49" charset="-122"/>
              </a:rPr>
              <a:t>0</a:t>
            </a:r>
            <a:r>
              <a:rPr lang="zh-CN" altLang="en-US">
                <a:latin typeface="幼圆" pitchFamily="49" charset="-122"/>
                <a:ea typeface="幼圆" pitchFamily="49" charset="-122"/>
              </a:rPr>
              <a:t>在几</a:t>
            </a:r>
            <a:r>
              <a:rPr lang="en-US" altLang="zh-CN">
                <a:latin typeface="幼圆" pitchFamily="49" charset="-122"/>
                <a:ea typeface="幼圆" pitchFamily="49" charset="-122"/>
              </a:rPr>
              <a:t>pF</a:t>
            </a:r>
            <a:r>
              <a:rPr lang="zh-CN" altLang="en-US">
                <a:latin typeface="幼圆" pitchFamily="49" charset="-122"/>
                <a:ea typeface="幼圆" pitchFamily="49" charset="-122"/>
              </a:rPr>
              <a:t>到几十</a:t>
            </a:r>
            <a:r>
              <a:rPr lang="en-US" altLang="zh-CN">
                <a:latin typeface="幼圆" pitchFamily="49" charset="-122"/>
                <a:ea typeface="幼圆" pitchFamily="49" charset="-122"/>
              </a:rPr>
              <a:t>pF</a:t>
            </a:r>
            <a:r>
              <a:rPr lang="zh-CN" altLang="en-US">
                <a:latin typeface="幼圆" pitchFamily="49" charset="-122"/>
                <a:ea typeface="幼圆" pitchFamily="49" charset="-122"/>
              </a:rPr>
              <a:t>。式中</a:t>
            </a:r>
            <a:r>
              <a:rPr lang="zh-CN" altLang="en-US">
                <a:latin typeface="幼圆" pitchFamily="49" charset="-122"/>
                <a:ea typeface="幼圆" pitchFamily="49" charset="-122"/>
                <a:sym typeface="Symbol" pitchFamily="18" charset="2"/>
              </a:rPr>
              <a:t></a:t>
            </a:r>
            <a:r>
              <a:rPr lang="zh-CN" altLang="en-US">
                <a:latin typeface="幼圆" pitchFamily="49" charset="-122"/>
                <a:ea typeface="幼圆" pitchFamily="49" charset="-122"/>
              </a:rPr>
              <a:t>为</a:t>
            </a:r>
            <a:r>
              <a:rPr lang="zh-CN" altLang="en-US">
                <a:latin typeface="幼圆" pitchFamily="49" charset="-122"/>
                <a:ea typeface="幼圆" pitchFamily="49" charset="-122"/>
                <a:sym typeface="Symbol" pitchFamily="18" charset="2"/>
              </a:rPr>
              <a:t>石英介电常数，</a:t>
            </a:r>
            <a:r>
              <a:rPr lang="en-US" altLang="zh-CN">
                <a:latin typeface="幼圆" pitchFamily="49" charset="-122"/>
                <a:ea typeface="幼圆" pitchFamily="49" charset="-122"/>
                <a:sym typeface="Symbol" pitchFamily="18" charset="2"/>
              </a:rPr>
              <a:t>S</a:t>
            </a:r>
            <a:r>
              <a:rPr lang="zh-CN" altLang="en-US"/>
              <a:t>为</a:t>
            </a:r>
            <a:r>
              <a:rPr lang="zh-CN" altLang="en-US">
                <a:latin typeface="幼圆" pitchFamily="49" charset="-122"/>
                <a:ea typeface="幼圆" pitchFamily="49" charset="-122"/>
                <a:sym typeface="Symbol" pitchFamily="18" charset="2"/>
              </a:rPr>
              <a:t>极板面积，</a:t>
            </a:r>
            <a:r>
              <a:rPr lang="en-US" altLang="zh-CN">
                <a:latin typeface="幼圆" pitchFamily="49" charset="-122"/>
                <a:ea typeface="幼圆" pitchFamily="49" charset="-122"/>
                <a:sym typeface="Symbol" pitchFamily="18" charset="2"/>
              </a:rPr>
              <a:t>d</a:t>
            </a:r>
            <a:r>
              <a:rPr lang="zh-CN" altLang="en-US"/>
              <a:t>为</a:t>
            </a:r>
            <a:r>
              <a:rPr lang="zh-CN" altLang="en-US">
                <a:latin typeface="幼圆" pitchFamily="49" charset="-122"/>
                <a:ea typeface="幼圆" pitchFamily="49" charset="-122"/>
                <a:sym typeface="Symbol" pitchFamily="18" charset="2"/>
              </a:rPr>
              <a:t>石英片厚度。</a:t>
            </a:r>
          </a:p>
        </p:txBody>
      </p:sp>
      <p:graphicFrame>
        <p:nvGraphicFramePr>
          <p:cNvPr id="311303" name="Object 7"/>
          <p:cNvGraphicFramePr>
            <a:graphicFrameLocks noChangeAspect="1"/>
          </p:cNvGraphicFramePr>
          <p:nvPr/>
        </p:nvGraphicFramePr>
        <p:xfrm>
          <a:off x="4357688" y="3313113"/>
          <a:ext cx="1150937" cy="692150"/>
        </p:xfrm>
        <a:graphic>
          <a:graphicData uri="http://schemas.openxmlformats.org/presentationml/2006/ole">
            <p:oleObj spid="_x0000_s61442" name="Equation" r:id="rId4" imgW="558720" imgH="393480" progId="Equation.DSMT4">
              <p:embed/>
            </p:oleObj>
          </a:graphicData>
        </a:graphic>
      </p:graphicFrame>
      <p:sp>
        <p:nvSpPr>
          <p:cNvPr id="311304" name="Rectangle 8"/>
          <p:cNvSpPr>
            <a:spLocks noChangeArrowheads="1"/>
          </p:cNvSpPr>
          <p:nvPr/>
        </p:nvSpPr>
        <p:spPr bwMode="auto">
          <a:xfrm>
            <a:off x="1042988" y="3789363"/>
            <a:ext cx="5616575" cy="1920875"/>
          </a:xfrm>
          <a:prstGeom prst="rect">
            <a:avLst/>
          </a:prstGeom>
          <a:noFill/>
          <a:ln w="9525">
            <a:noFill/>
            <a:miter lim="800000"/>
            <a:headEnd/>
            <a:tailEnd/>
          </a:ln>
        </p:spPr>
        <p:txBody>
          <a:bodyPr>
            <a:spAutoFit/>
          </a:bodyPr>
          <a:lstStyle/>
          <a:p>
            <a:pPr algn="just"/>
            <a:r>
              <a:rPr lang="zh-CN" altLang="en-US">
                <a:latin typeface="Arial" charset="0"/>
                <a:ea typeface="幼圆" pitchFamily="49" charset="-122"/>
              </a:rPr>
              <a:t>石英晶体的特点是：</a:t>
            </a:r>
          </a:p>
          <a:p>
            <a:pPr algn="just"/>
            <a:r>
              <a:rPr lang="zh-CN" altLang="en-US">
                <a:latin typeface="Arial" charset="0"/>
                <a:ea typeface="幼圆" pitchFamily="49" charset="-122"/>
              </a:rPr>
              <a:t>①等效电感</a:t>
            </a:r>
            <a:r>
              <a:rPr lang="en-US" altLang="zh-CN">
                <a:latin typeface="Arial" charset="0"/>
                <a:ea typeface="幼圆" pitchFamily="49" charset="-122"/>
              </a:rPr>
              <a:t>L</a:t>
            </a:r>
            <a:r>
              <a:rPr lang="en-US" altLang="zh-CN" sz="1400">
                <a:latin typeface="Arial" charset="0"/>
                <a:ea typeface="幼圆" pitchFamily="49" charset="-122"/>
              </a:rPr>
              <a:t>q</a:t>
            </a:r>
            <a:r>
              <a:rPr lang="zh-CN" altLang="en-US">
                <a:latin typeface="Arial" charset="0"/>
                <a:ea typeface="幼圆" pitchFamily="49" charset="-122"/>
              </a:rPr>
              <a:t>特别大、等效电容</a:t>
            </a:r>
            <a:r>
              <a:rPr lang="en-US" altLang="zh-CN">
                <a:latin typeface="Arial" charset="0"/>
                <a:ea typeface="幼圆" pitchFamily="49" charset="-122"/>
              </a:rPr>
              <a:t>C</a:t>
            </a:r>
            <a:r>
              <a:rPr lang="en-US" altLang="zh-CN" sz="1400">
                <a:latin typeface="Arial" charset="0"/>
                <a:ea typeface="幼圆" pitchFamily="49" charset="-122"/>
              </a:rPr>
              <a:t>q</a:t>
            </a:r>
            <a:r>
              <a:rPr lang="zh-CN" altLang="en-US">
                <a:latin typeface="Arial" charset="0"/>
                <a:ea typeface="幼圆" pitchFamily="49" charset="-122"/>
              </a:rPr>
              <a:t>特别小，因此，石英晶体的</a:t>
            </a:r>
            <a:r>
              <a:rPr lang="en-US" altLang="zh-CN" i="1">
                <a:latin typeface="Arial" charset="0"/>
                <a:ea typeface="幼圆" pitchFamily="49" charset="-122"/>
              </a:rPr>
              <a:t>Q</a:t>
            </a:r>
            <a:r>
              <a:rPr lang="zh-CN" altLang="en-US">
                <a:latin typeface="Arial" charset="0"/>
                <a:ea typeface="幼圆" pitchFamily="49" charset="-122"/>
              </a:rPr>
              <a:t>值很大，一般为</a:t>
            </a:r>
            <a:r>
              <a:rPr lang="zh-CN" altLang="en-US">
                <a:solidFill>
                  <a:schemeClr val="hlink"/>
                </a:solidFill>
                <a:latin typeface="Arial" charset="0"/>
                <a:ea typeface="幼圆" pitchFamily="49" charset="-122"/>
              </a:rPr>
              <a:t>几万</a:t>
            </a:r>
            <a:r>
              <a:rPr lang="zh-CN" altLang="en-US">
                <a:latin typeface="Arial" charset="0"/>
                <a:ea typeface="幼圆" pitchFamily="49" charset="-122"/>
              </a:rPr>
              <a:t>到</a:t>
            </a:r>
            <a:r>
              <a:rPr lang="zh-CN" altLang="en-US">
                <a:solidFill>
                  <a:schemeClr val="hlink"/>
                </a:solidFill>
                <a:latin typeface="Arial" charset="0"/>
                <a:ea typeface="幼圆" pitchFamily="49" charset="-122"/>
              </a:rPr>
              <a:t>几百万</a:t>
            </a:r>
            <a:r>
              <a:rPr lang="zh-CN" altLang="en-US">
                <a:latin typeface="Arial" charset="0"/>
                <a:ea typeface="幼圆" pitchFamily="49" charset="-122"/>
              </a:rPr>
              <a:t>。这是普通</a:t>
            </a:r>
            <a:r>
              <a:rPr lang="en-US" altLang="zh-CN">
                <a:latin typeface="Arial" charset="0"/>
                <a:ea typeface="幼圆" pitchFamily="49" charset="-122"/>
              </a:rPr>
              <a:t>LC</a:t>
            </a:r>
            <a:r>
              <a:rPr lang="zh-CN" altLang="en-US">
                <a:latin typeface="Arial" charset="0"/>
                <a:ea typeface="幼圆" pitchFamily="49" charset="-122"/>
              </a:rPr>
              <a:t>电路无法比拟的；   </a:t>
            </a:r>
          </a:p>
          <a:p>
            <a:pPr algn="l" eaLnBrk="0" hangingPunct="0"/>
            <a:r>
              <a:rPr lang="zh-CN" altLang="en-US">
                <a:latin typeface="Arial" charset="0"/>
                <a:ea typeface="幼圆" pitchFamily="49" charset="-122"/>
              </a:rPr>
              <a:t>② 由于                ，这意味着等效电路中的接入系数    很小，因此外电路影响很小。 </a:t>
            </a:r>
          </a:p>
        </p:txBody>
      </p:sp>
      <p:graphicFrame>
        <p:nvGraphicFramePr>
          <p:cNvPr id="311307" name="Object 11"/>
          <p:cNvGraphicFramePr>
            <a:graphicFrameLocks noChangeAspect="1"/>
          </p:cNvGraphicFramePr>
          <p:nvPr/>
        </p:nvGraphicFramePr>
        <p:xfrm>
          <a:off x="4438650" y="5589588"/>
          <a:ext cx="1717675" cy="876300"/>
        </p:xfrm>
        <a:graphic>
          <a:graphicData uri="http://schemas.openxmlformats.org/presentationml/2006/ole">
            <p:oleObj spid="_x0000_s61443" name="Equation" r:id="rId5" imgW="812520" imgH="507960" progId="Equation.DSMT4">
              <p:embed/>
            </p:oleObj>
          </a:graphicData>
        </a:graphic>
      </p:graphicFrame>
      <p:graphicFrame>
        <p:nvGraphicFramePr>
          <p:cNvPr id="311308" name="Object 12"/>
          <p:cNvGraphicFramePr>
            <a:graphicFrameLocks noChangeAspect="1"/>
          </p:cNvGraphicFramePr>
          <p:nvPr/>
        </p:nvGraphicFramePr>
        <p:xfrm>
          <a:off x="1979613" y="5013325"/>
          <a:ext cx="1079500" cy="461963"/>
        </p:xfrm>
        <a:graphic>
          <a:graphicData uri="http://schemas.openxmlformats.org/presentationml/2006/ole">
            <p:oleObj spid="_x0000_s61444" r:id="rId6" imgW="533169" imgH="228501" progId="Equation.3">
              <p:embed/>
            </p:oleObj>
          </a:graphicData>
        </a:graphic>
      </p:graphicFrame>
      <p:graphicFrame>
        <p:nvGraphicFramePr>
          <p:cNvPr id="311309" name="Object 13"/>
          <p:cNvGraphicFramePr>
            <a:graphicFrameLocks noChangeAspect="1"/>
          </p:cNvGraphicFramePr>
          <p:nvPr/>
        </p:nvGraphicFramePr>
        <p:xfrm>
          <a:off x="3052763" y="5610225"/>
          <a:ext cx="1087437" cy="842963"/>
        </p:xfrm>
        <a:graphic>
          <a:graphicData uri="http://schemas.openxmlformats.org/presentationml/2006/ole">
            <p:oleObj spid="_x0000_s61445" name="Equation" r:id="rId7" imgW="482400" imgH="457200" progId="Equation.DSMT4">
              <p:embed/>
            </p:oleObj>
          </a:graphicData>
        </a:graphic>
      </p:graphicFrame>
      <p:graphicFrame>
        <p:nvGraphicFramePr>
          <p:cNvPr id="311310" name="Object 14"/>
          <p:cNvGraphicFramePr>
            <a:graphicFrameLocks noChangeAspect="1"/>
          </p:cNvGraphicFramePr>
          <p:nvPr/>
        </p:nvGraphicFramePr>
        <p:xfrm>
          <a:off x="1619250" y="5373688"/>
          <a:ext cx="366713" cy="323850"/>
        </p:xfrm>
        <a:graphic>
          <a:graphicData uri="http://schemas.openxmlformats.org/presentationml/2006/ole">
            <p:oleObj spid="_x0000_s61446" name="Equation" r:id="rId8" imgW="152280" imgH="164880" progId="Equation.DSMT4">
              <p:embed/>
            </p:oleObj>
          </a:graphicData>
        </a:graphic>
      </p:graphicFrame>
      <p:graphicFrame>
        <p:nvGraphicFramePr>
          <p:cNvPr id="61447" name="Object 15"/>
          <p:cNvGraphicFramePr>
            <a:graphicFrameLocks noChangeAspect="1"/>
          </p:cNvGraphicFramePr>
          <p:nvPr/>
        </p:nvGraphicFramePr>
        <p:xfrm>
          <a:off x="6554788" y="3422650"/>
          <a:ext cx="2193925" cy="2743200"/>
        </p:xfrm>
        <a:graphic>
          <a:graphicData uri="http://schemas.openxmlformats.org/presentationml/2006/ole">
            <p:oleObj spid="_x0000_s61447" name="图片" r:id="rId9" imgW="1171440" imgH="1019160" progId="Word.Picture.8">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11300">
                                            <p:txEl>
                                              <p:pRg st="0" end="0"/>
                                            </p:txEl>
                                          </p:spTgt>
                                        </p:tgtEl>
                                        <p:attrNameLst>
                                          <p:attrName>style.visibility</p:attrName>
                                        </p:attrNameLst>
                                      </p:cBhvr>
                                      <p:to>
                                        <p:strVal val="visible"/>
                                      </p:to>
                                    </p:set>
                                    <p:animEffect transition="in" filter="dissolve">
                                      <p:cBhvr>
                                        <p:cTn id="7" dur="500"/>
                                        <p:tgtEl>
                                          <p:spTgt spid="311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311301">
                                            <p:txEl>
                                              <p:pRg st="0" end="0"/>
                                            </p:txEl>
                                          </p:spTgt>
                                        </p:tgtEl>
                                        <p:attrNameLst>
                                          <p:attrName>style.visibility</p:attrName>
                                        </p:attrNameLst>
                                      </p:cBhvr>
                                      <p:to>
                                        <p:strVal val="visible"/>
                                      </p:to>
                                    </p:set>
                                    <p:animEffect transition="in" filter="dissolve">
                                      <p:cBhvr>
                                        <p:cTn id="12" dur="500"/>
                                        <p:tgtEl>
                                          <p:spTgt spid="311301">
                                            <p:txEl>
                                              <p:pRg st="0" end="0"/>
                                            </p:txEl>
                                          </p:spTgt>
                                        </p:tgtEl>
                                      </p:cBhvr>
                                    </p:animEffect>
                                  </p:childTnLst>
                                </p:cTn>
                              </p:par>
                            </p:childTnLst>
                          </p:cTn>
                        </p:par>
                        <p:par>
                          <p:cTn id="13" fill="hold">
                            <p:stCondLst>
                              <p:cond delay="6250"/>
                            </p:stCondLst>
                            <p:childTnLst>
                              <p:par>
                                <p:cTn id="14" presetID="9" presetClass="entr" presetSubtype="0" fill="hold" nodeType="afterEffect">
                                  <p:stCondLst>
                                    <p:cond delay="0"/>
                                  </p:stCondLst>
                                  <p:childTnLst>
                                    <p:set>
                                      <p:cBhvr>
                                        <p:cTn id="15" dur="1" fill="hold">
                                          <p:stCondLst>
                                            <p:cond delay="0"/>
                                          </p:stCondLst>
                                        </p:cTn>
                                        <p:tgtEl>
                                          <p:spTgt spid="311303"/>
                                        </p:tgtEl>
                                        <p:attrNameLst>
                                          <p:attrName>style.visibility</p:attrName>
                                        </p:attrNameLst>
                                      </p:cBhvr>
                                      <p:to>
                                        <p:strVal val="visible"/>
                                      </p:to>
                                    </p:set>
                                    <p:animEffect transition="in" filter="dissolve">
                                      <p:cBhvr>
                                        <p:cTn id="16" dur="500"/>
                                        <p:tgtEl>
                                          <p:spTgt spid="31130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iterate type="wd">
                                    <p:tmPct val="25000"/>
                                  </p:iterate>
                                  <p:childTnLst>
                                    <p:set>
                                      <p:cBhvr>
                                        <p:cTn id="20" dur="1" fill="hold">
                                          <p:stCondLst>
                                            <p:cond delay="0"/>
                                          </p:stCondLst>
                                        </p:cTn>
                                        <p:tgtEl>
                                          <p:spTgt spid="311304">
                                            <p:txEl>
                                              <p:pRg st="0" end="0"/>
                                            </p:txEl>
                                          </p:spTgt>
                                        </p:tgtEl>
                                        <p:attrNameLst>
                                          <p:attrName>style.visibility</p:attrName>
                                        </p:attrNameLst>
                                      </p:cBhvr>
                                      <p:to>
                                        <p:strVal val="visible"/>
                                      </p:to>
                                    </p:set>
                                    <p:animEffect transition="in" filter="dissolve">
                                      <p:cBhvr>
                                        <p:cTn id="21" dur="500"/>
                                        <p:tgtEl>
                                          <p:spTgt spid="31130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iterate type="wd">
                                    <p:tmPct val="25000"/>
                                  </p:iterate>
                                  <p:childTnLst>
                                    <p:set>
                                      <p:cBhvr>
                                        <p:cTn id="25" dur="1" fill="hold">
                                          <p:stCondLst>
                                            <p:cond delay="0"/>
                                          </p:stCondLst>
                                        </p:cTn>
                                        <p:tgtEl>
                                          <p:spTgt spid="311304">
                                            <p:txEl>
                                              <p:pRg st="1" end="1"/>
                                            </p:txEl>
                                          </p:spTgt>
                                        </p:tgtEl>
                                        <p:attrNameLst>
                                          <p:attrName>style.visibility</p:attrName>
                                        </p:attrNameLst>
                                      </p:cBhvr>
                                      <p:to>
                                        <p:strVal val="visible"/>
                                      </p:to>
                                    </p:set>
                                    <p:animEffect transition="in" filter="dissolve">
                                      <p:cBhvr>
                                        <p:cTn id="26" dur="500"/>
                                        <p:tgtEl>
                                          <p:spTgt spid="31130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iterate type="wd">
                                    <p:tmPct val="25000"/>
                                  </p:iterate>
                                  <p:childTnLst>
                                    <p:set>
                                      <p:cBhvr>
                                        <p:cTn id="30" dur="1" fill="hold">
                                          <p:stCondLst>
                                            <p:cond delay="0"/>
                                          </p:stCondLst>
                                        </p:cTn>
                                        <p:tgtEl>
                                          <p:spTgt spid="311304">
                                            <p:txEl>
                                              <p:pRg st="2" end="2"/>
                                            </p:txEl>
                                          </p:spTgt>
                                        </p:tgtEl>
                                        <p:attrNameLst>
                                          <p:attrName>style.visibility</p:attrName>
                                        </p:attrNameLst>
                                      </p:cBhvr>
                                      <p:to>
                                        <p:strVal val="visible"/>
                                      </p:to>
                                    </p:set>
                                    <p:animEffect transition="in" filter="dissolve">
                                      <p:cBhvr>
                                        <p:cTn id="31" dur="500"/>
                                        <p:tgtEl>
                                          <p:spTgt spid="311304">
                                            <p:txEl>
                                              <p:pRg st="2" end="2"/>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11308"/>
                                        </p:tgtEl>
                                        <p:attrNameLst>
                                          <p:attrName>style.visibility</p:attrName>
                                        </p:attrNameLst>
                                      </p:cBhvr>
                                      <p:to>
                                        <p:strVal val="visible"/>
                                      </p:to>
                                    </p:set>
                                    <p:animEffect transition="in" filter="dissolve">
                                      <p:cBhvr>
                                        <p:cTn id="34" dur="500"/>
                                        <p:tgtEl>
                                          <p:spTgt spid="311308"/>
                                        </p:tgtEl>
                                      </p:cBhvr>
                                    </p:animEffect>
                                  </p:childTnLst>
                                </p:cTn>
                              </p:par>
                              <p:par>
                                <p:cTn id="35" presetID="9" presetClass="entr" presetSubtype="0" fill="hold" nodeType="withEffect">
                                  <p:stCondLst>
                                    <p:cond delay="1000"/>
                                  </p:stCondLst>
                                  <p:childTnLst>
                                    <p:set>
                                      <p:cBhvr>
                                        <p:cTn id="36" dur="1" fill="hold">
                                          <p:stCondLst>
                                            <p:cond delay="0"/>
                                          </p:stCondLst>
                                        </p:cTn>
                                        <p:tgtEl>
                                          <p:spTgt spid="311310"/>
                                        </p:tgtEl>
                                        <p:attrNameLst>
                                          <p:attrName>style.visibility</p:attrName>
                                        </p:attrNameLst>
                                      </p:cBhvr>
                                      <p:to>
                                        <p:strVal val="visible"/>
                                      </p:to>
                                    </p:set>
                                    <p:animEffect transition="in" filter="dissolve">
                                      <p:cBhvr>
                                        <p:cTn id="37" dur="500"/>
                                        <p:tgtEl>
                                          <p:spTgt spid="311310"/>
                                        </p:tgtEl>
                                      </p:cBhvr>
                                    </p:animEffect>
                                  </p:childTnLst>
                                </p:cTn>
                              </p:par>
                            </p:childTnLst>
                          </p:cTn>
                        </p:par>
                        <p:par>
                          <p:cTn id="38" fill="hold">
                            <p:stCondLst>
                              <p:cond delay="2875"/>
                            </p:stCondLst>
                            <p:childTnLst>
                              <p:par>
                                <p:cTn id="39" presetID="9" presetClass="entr" presetSubtype="0" fill="hold" nodeType="afterEffect">
                                  <p:stCondLst>
                                    <p:cond delay="0"/>
                                  </p:stCondLst>
                                  <p:childTnLst>
                                    <p:set>
                                      <p:cBhvr>
                                        <p:cTn id="40" dur="1" fill="hold">
                                          <p:stCondLst>
                                            <p:cond delay="0"/>
                                          </p:stCondLst>
                                        </p:cTn>
                                        <p:tgtEl>
                                          <p:spTgt spid="311309"/>
                                        </p:tgtEl>
                                        <p:attrNameLst>
                                          <p:attrName>style.visibility</p:attrName>
                                        </p:attrNameLst>
                                      </p:cBhvr>
                                      <p:to>
                                        <p:strVal val="visible"/>
                                      </p:to>
                                    </p:set>
                                    <p:animEffect transition="in" filter="dissolve">
                                      <p:cBhvr>
                                        <p:cTn id="41" dur="500"/>
                                        <p:tgtEl>
                                          <p:spTgt spid="311309"/>
                                        </p:tgtEl>
                                      </p:cBhvr>
                                    </p:animEffect>
                                  </p:childTnLst>
                                </p:cTn>
                              </p:par>
                              <p:par>
                                <p:cTn id="42" presetID="9" presetClass="entr" presetSubtype="0" fill="hold" nodeType="withEffect">
                                  <p:stCondLst>
                                    <p:cond delay="0"/>
                                  </p:stCondLst>
                                  <p:childTnLst>
                                    <p:set>
                                      <p:cBhvr>
                                        <p:cTn id="43" dur="1" fill="hold">
                                          <p:stCondLst>
                                            <p:cond delay="0"/>
                                          </p:stCondLst>
                                        </p:cTn>
                                        <p:tgtEl>
                                          <p:spTgt spid="311307"/>
                                        </p:tgtEl>
                                        <p:attrNameLst>
                                          <p:attrName>style.visibility</p:attrName>
                                        </p:attrNameLst>
                                      </p:cBhvr>
                                      <p:to>
                                        <p:strVal val="visible"/>
                                      </p:to>
                                    </p:set>
                                    <p:animEffect transition="in" filter="dissolve">
                                      <p:cBhvr>
                                        <p:cTn id="44" dur="500"/>
                                        <p:tgtEl>
                                          <p:spTgt spid="31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2"/>
          <p:cNvSpPr>
            <a:spLocks noGrp="1" noChangeArrowheads="1"/>
          </p:cNvSpPr>
          <p:nvPr>
            <p:ph type="title"/>
          </p:nvPr>
        </p:nvSpPr>
        <p:spPr/>
        <p:txBody>
          <a:bodyPr/>
          <a:lstStyle/>
          <a:p>
            <a:pPr eaLnBrk="1" hangingPunct="1"/>
            <a:r>
              <a:rPr lang="en-US" altLang="zh-CN" smtClean="0"/>
              <a:t>2.1.2 </a:t>
            </a:r>
            <a:r>
              <a:rPr lang="zh-CN" altLang="en-US" smtClean="0"/>
              <a:t>谐振和谐振条件（续</a:t>
            </a:r>
            <a:r>
              <a:rPr lang="en-US" altLang="zh-CN" smtClean="0"/>
              <a:t>1</a:t>
            </a:r>
            <a:r>
              <a:rPr lang="zh-CN" altLang="en-US" smtClean="0"/>
              <a:t>）</a:t>
            </a:r>
            <a:endParaRPr lang="en-US" altLang="zh-CN" smtClean="0"/>
          </a:p>
        </p:txBody>
      </p:sp>
      <p:sp>
        <p:nvSpPr>
          <p:cNvPr id="229379" name="Rectangle 3"/>
          <p:cNvSpPr>
            <a:spLocks noGrp="1" noChangeArrowheads="1"/>
          </p:cNvSpPr>
          <p:nvPr>
            <p:ph type="body" idx="1"/>
          </p:nvPr>
        </p:nvSpPr>
        <p:spPr/>
        <p:txBody>
          <a:bodyPr/>
          <a:lstStyle/>
          <a:p>
            <a:pPr eaLnBrk="1" hangingPunct="1">
              <a:buFont typeface="Wingdings" pitchFamily="2" charset="2"/>
              <a:buNone/>
            </a:pPr>
            <a:r>
              <a:rPr lang="en-US" altLang="zh-CN" i="1" smtClean="0"/>
              <a:t>LC</a:t>
            </a:r>
            <a:r>
              <a:rPr lang="zh-CN" altLang="en-US" smtClean="0"/>
              <a:t>串联谐振回路的谐振条件：</a:t>
            </a:r>
          </a:p>
          <a:p>
            <a:pPr eaLnBrk="1" hangingPunct="1">
              <a:buFont typeface="Wingdings" pitchFamily="2" charset="2"/>
              <a:buNone/>
            </a:pPr>
            <a:r>
              <a:rPr lang="zh-CN" altLang="en-US" smtClean="0"/>
              <a:t>在某一特定的角频率    下，回路电抗满足</a:t>
            </a:r>
          </a:p>
          <a:p>
            <a:pPr eaLnBrk="1" hangingPunct="1">
              <a:buFont typeface="Wingdings" pitchFamily="2" charset="2"/>
              <a:buNone/>
            </a:pPr>
            <a:r>
              <a:rPr lang="zh-CN" altLang="en-US" smtClean="0"/>
              <a:t>此时                为最大值，并有</a:t>
            </a:r>
            <a:r>
              <a:rPr lang="zh-CN" altLang="en-US" smtClean="0">
                <a:solidFill>
                  <a:srgbClr val="006600"/>
                </a:solidFill>
              </a:rPr>
              <a:t>谐振频率</a:t>
            </a:r>
            <a:r>
              <a:rPr lang="zh-CN" altLang="en-US" smtClean="0"/>
              <a:t>    和角频率</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solidFill>
                  <a:srgbClr val="006600"/>
                </a:solidFill>
              </a:rPr>
              <a:t>特性阻抗</a:t>
            </a:r>
          </a:p>
          <a:p>
            <a:pPr eaLnBrk="1" hangingPunct="1">
              <a:buFont typeface="Wingdings" pitchFamily="2" charset="2"/>
              <a:buNone/>
            </a:pPr>
            <a:endParaRPr lang="zh-CN" altLang="en-US" smtClean="0"/>
          </a:p>
        </p:txBody>
      </p:sp>
      <p:sp>
        <p:nvSpPr>
          <p:cNvPr id="4110"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4098" name="Object 4"/>
          <p:cNvGraphicFramePr>
            <a:graphicFrameLocks noChangeAspect="1"/>
          </p:cNvGraphicFramePr>
          <p:nvPr/>
        </p:nvGraphicFramePr>
        <p:xfrm>
          <a:off x="3563938" y="1628775"/>
          <a:ext cx="360362" cy="431800"/>
        </p:xfrm>
        <a:graphic>
          <a:graphicData uri="http://schemas.openxmlformats.org/presentationml/2006/ole">
            <p:oleObj spid="_x0000_s4098" name="Equation" r:id="rId4" imgW="190500" imgH="228600" progId="Equation.DSMT4">
              <p:embed/>
            </p:oleObj>
          </a:graphicData>
        </a:graphic>
      </p:graphicFrame>
      <p:sp>
        <p:nvSpPr>
          <p:cNvPr id="4111" name="Rectangle 7"/>
          <p:cNvSpPr>
            <a:spLocks noChangeArrowheads="1"/>
          </p:cNvSpPr>
          <p:nvPr/>
        </p:nvSpPr>
        <p:spPr bwMode="auto">
          <a:xfrm>
            <a:off x="0" y="321468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4099" name="Object 6"/>
          <p:cNvGraphicFramePr>
            <a:graphicFrameLocks noChangeAspect="1"/>
          </p:cNvGraphicFramePr>
          <p:nvPr/>
        </p:nvGraphicFramePr>
        <p:xfrm>
          <a:off x="6300788" y="1490663"/>
          <a:ext cx="2232025" cy="785812"/>
        </p:xfrm>
        <a:graphic>
          <a:graphicData uri="http://schemas.openxmlformats.org/presentationml/2006/ole">
            <p:oleObj spid="_x0000_s4099" name="Equation" r:id="rId5" imgW="1218671" imgH="431613" progId="Equation.DSMT4">
              <p:embed/>
            </p:oleObj>
          </a:graphicData>
        </a:graphic>
      </p:graphicFrame>
      <p:sp>
        <p:nvSpPr>
          <p:cNvPr id="4112" name="Rectangle 9"/>
          <p:cNvSpPr>
            <a:spLocks noChangeArrowheads="1"/>
          </p:cNvSpPr>
          <p:nvPr/>
        </p:nvSpPr>
        <p:spPr bwMode="auto">
          <a:xfrm>
            <a:off x="0" y="32194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4100" name="Object 8"/>
          <p:cNvGraphicFramePr>
            <a:graphicFrameLocks noChangeAspect="1"/>
          </p:cNvGraphicFramePr>
          <p:nvPr/>
        </p:nvGraphicFramePr>
        <p:xfrm>
          <a:off x="1403350" y="1989138"/>
          <a:ext cx="1223963" cy="719137"/>
        </p:xfrm>
        <a:graphic>
          <a:graphicData uri="http://schemas.openxmlformats.org/presentationml/2006/ole">
            <p:oleObj spid="_x0000_s4100" name="Equation" r:id="rId6" imgW="710891" imgH="418918" progId="Equation.DSMT4">
              <p:embed/>
            </p:oleObj>
          </a:graphicData>
        </a:graphic>
      </p:graphicFrame>
      <p:graphicFrame>
        <p:nvGraphicFramePr>
          <p:cNvPr id="4101" name="Object 10"/>
          <p:cNvGraphicFramePr>
            <a:graphicFrameLocks noChangeAspect="1"/>
          </p:cNvGraphicFramePr>
          <p:nvPr/>
        </p:nvGraphicFramePr>
        <p:xfrm>
          <a:off x="7667625" y="2133600"/>
          <a:ext cx="360363" cy="431800"/>
        </p:xfrm>
        <a:graphic>
          <a:graphicData uri="http://schemas.openxmlformats.org/presentationml/2006/ole">
            <p:oleObj spid="_x0000_s4101" name="Equation" r:id="rId7" imgW="190500" imgH="228600" progId="Equation.DSMT4">
              <p:embed/>
            </p:oleObj>
          </a:graphicData>
        </a:graphic>
      </p:graphicFrame>
      <p:graphicFrame>
        <p:nvGraphicFramePr>
          <p:cNvPr id="4102" name="Object 11"/>
          <p:cNvGraphicFramePr>
            <a:graphicFrameLocks noChangeAspect="1"/>
          </p:cNvGraphicFramePr>
          <p:nvPr/>
        </p:nvGraphicFramePr>
        <p:xfrm>
          <a:off x="6132513" y="2060575"/>
          <a:ext cx="311150" cy="431800"/>
        </p:xfrm>
        <a:graphic>
          <a:graphicData uri="http://schemas.openxmlformats.org/presentationml/2006/ole">
            <p:oleObj spid="_x0000_s4102" name="Equation" r:id="rId8" imgW="164880" imgH="228600" progId="Equation.DSMT4">
              <p:embed/>
            </p:oleObj>
          </a:graphicData>
        </a:graphic>
      </p:graphicFrame>
      <p:sp>
        <p:nvSpPr>
          <p:cNvPr id="4113" name="Rectangle 13"/>
          <p:cNvSpPr>
            <a:spLocks noChangeArrowheads="1"/>
          </p:cNvSpPr>
          <p:nvPr/>
        </p:nvSpPr>
        <p:spPr bwMode="auto">
          <a:xfrm>
            <a:off x="0" y="32194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29388" name="Object 12"/>
          <p:cNvGraphicFramePr>
            <a:graphicFrameLocks noChangeAspect="1"/>
          </p:cNvGraphicFramePr>
          <p:nvPr/>
        </p:nvGraphicFramePr>
        <p:xfrm>
          <a:off x="3997325" y="2668588"/>
          <a:ext cx="1295400" cy="760412"/>
        </p:xfrm>
        <a:graphic>
          <a:graphicData uri="http://schemas.openxmlformats.org/presentationml/2006/ole">
            <p:oleObj spid="_x0000_s4103" name="Equation" r:id="rId9" imgW="710891" imgH="418918" progId="Equation.DSMT4">
              <p:embed/>
            </p:oleObj>
          </a:graphicData>
        </a:graphic>
      </p:graphicFrame>
      <p:graphicFrame>
        <p:nvGraphicFramePr>
          <p:cNvPr id="229390" name="Object 14"/>
          <p:cNvGraphicFramePr>
            <a:graphicFrameLocks noChangeAspect="1"/>
          </p:cNvGraphicFramePr>
          <p:nvPr/>
        </p:nvGraphicFramePr>
        <p:xfrm>
          <a:off x="2051050" y="2671763"/>
          <a:ext cx="1584325" cy="757237"/>
        </p:xfrm>
        <a:graphic>
          <a:graphicData uri="http://schemas.openxmlformats.org/presentationml/2006/ole">
            <p:oleObj spid="_x0000_s4104" name="Equation" r:id="rId10" imgW="876300" imgH="419100" progId="Equation.DSMT4">
              <p:embed/>
            </p:oleObj>
          </a:graphicData>
        </a:graphic>
      </p:graphicFrame>
      <p:sp>
        <p:nvSpPr>
          <p:cNvPr id="4114" name="Rectangle 17"/>
          <p:cNvSpPr>
            <a:spLocks noChangeArrowheads="1"/>
          </p:cNvSpPr>
          <p:nvPr/>
        </p:nvSpPr>
        <p:spPr bwMode="auto">
          <a:xfrm>
            <a:off x="0" y="33480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29392" name="Object 16"/>
          <p:cNvGraphicFramePr>
            <a:graphicFrameLocks noChangeAspect="1"/>
          </p:cNvGraphicFramePr>
          <p:nvPr/>
        </p:nvGraphicFramePr>
        <p:xfrm>
          <a:off x="1979613" y="3502025"/>
          <a:ext cx="338137" cy="358775"/>
        </p:xfrm>
        <a:graphic>
          <a:graphicData uri="http://schemas.openxmlformats.org/presentationml/2006/ole">
            <p:oleObj spid="_x0000_s4105" name="Equation" r:id="rId11" imgW="152268" imgH="164957" progId="Equation.DSMT4">
              <p:embed/>
            </p:oleObj>
          </a:graphicData>
        </a:graphic>
      </p:graphicFrame>
      <p:sp>
        <p:nvSpPr>
          <p:cNvPr id="4115" name="Rectangle 19"/>
          <p:cNvSpPr>
            <a:spLocks noChangeArrowheads="1"/>
          </p:cNvSpPr>
          <p:nvPr/>
        </p:nvSpPr>
        <p:spPr bwMode="auto">
          <a:xfrm>
            <a:off x="0" y="31956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29394" name="Object 18"/>
          <p:cNvGraphicFramePr>
            <a:graphicFrameLocks noChangeAspect="1"/>
          </p:cNvGraphicFramePr>
          <p:nvPr/>
        </p:nvGraphicFramePr>
        <p:xfrm>
          <a:off x="1979613" y="3687763"/>
          <a:ext cx="4392612" cy="965200"/>
        </p:xfrm>
        <a:graphic>
          <a:graphicData uri="http://schemas.openxmlformats.org/presentationml/2006/ole">
            <p:oleObj spid="_x0000_s4106" name="Equation" r:id="rId12" imgW="2120900" imgH="469900" progId="Equation.DSMT4">
              <p:embed/>
            </p:oleObj>
          </a:graphicData>
        </a:graphic>
      </p:graphicFrame>
      <p:graphicFrame>
        <p:nvGraphicFramePr>
          <p:cNvPr id="4107" name="Object 20"/>
          <p:cNvGraphicFramePr>
            <a:graphicFrameLocks noChangeAspect="1"/>
          </p:cNvGraphicFramePr>
          <p:nvPr/>
        </p:nvGraphicFramePr>
        <p:xfrm>
          <a:off x="3851275" y="4724400"/>
          <a:ext cx="2376488" cy="1849438"/>
        </p:xfrm>
        <a:graphic>
          <a:graphicData uri="http://schemas.openxmlformats.org/presentationml/2006/ole">
            <p:oleObj spid="_x0000_s4107" name="Visio" r:id="rId13" imgW="1548720" imgH="1214280" progId="Visio.Drawing.11">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9390"/>
                                        </p:tgtEl>
                                        <p:attrNameLst>
                                          <p:attrName>style.visibility</p:attrName>
                                        </p:attrNameLst>
                                      </p:cBhvr>
                                      <p:to>
                                        <p:strVal val="visible"/>
                                      </p:to>
                                    </p:set>
                                    <p:animEffect transition="in" filter="dissolve">
                                      <p:cBhvr>
                                        <p:cTn id="7" dur="500"/>
                                        <p:tgtEl>
                                          <p:spTgt spid="229390"/>
                                        </p:tgtEl>
                                      </p:cBhvr>
                                    </p:animEffect>
                                  </p:childTnLst>
                                </p:cTn>
                              </p:par>
                              <p:par>
                                <p:cTn id="8" presetID="9" presetClass="entr" presetSubtype="0" fill="hold" nodeType="withEffect">
                                  <p:stCondLst>
                                    <p:cond delay="0"/>
                                  </p:stCondLst>
                                  <p:childTnLst>
                                    <p:set>
                                      <p:cBhvr>
                                        <p:cTn id="9" dur="1" fill="hold">
                                          <p:stCondLst>
                                            <p:cond delay="0"/>
                                          </p:stCondLst>
                                        </p:cTn>
                                        <p:tgtEl>
                                          <p:spTgt spid="229388"/>
                                        </p:tgtEl>
                                        <p:attrNameLst>
                                          <p:attrName>style.visibility</p:attrName>
                                        </p:attrNameLst>
                                      </p:cBhvr>
                                      <p:to>
                                        <p:strVal val="visible"/>
                                      </p:to>
                                    </p:set>
                                    <p:animEffect transition="in" filter="dissolve">
                                      <p:cBhvr>
                                        <p:cTn id="10" dur="500"/>
                                        <p:tgtEl>
                                          <p:spTgt spid="22938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9379">
                                            <p:txEl>
                                              <p:pRg st="5" end="5"/>
                                            </p:txEl>
                                          </p:spTgt>
                                        </p:tgtEl>
                                        <p:attrNameLst>
                                          <p:attrName>style.visibility</p:attrName>
                                        </p:attrNameLst>
                                      </p:cBhvr>
                                      <p:to>
                                        <p:strVal val="visible"/>
                                      </p:to>
                                    </p:set>
                                    <p:animEffect transition="in" filter="dissolve">
                                      <p:cBhvr>
                                        <p:cTn id="15" dur="500"/>
                                        <p:tgtEl>
                                          <p:spTgt spid="22937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9392"/>
                                        </p:tgtEl>
                                        <p:attrNameLst>
                                          <p:attrName>style.visibility</p:attrName>
                                        </p:attrNameLst>
                                      </p:cBhvr>
                                      <p:to>
                                        <p:strVal val="visible"/>
                                      </p:to>
                                    </p:set>
                                    <p:animEffect transition="in" filter="dissolve">
                                      <p:cBhvr>
                                        <p:cTn id="18" dur="500"/>
                                        <p:tgtEl>
                                          <p:spTgt spid="2293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9394"/>
                                        </p:tgtEl>
                                        <p:attrNameLst>
                                          <p:attrName>style.visibility</p:attrName>
                                        </p:attrNameLst>
                                      </p:cBhvr>
                                      <p:to>
                                        <p:strVal val="visible"/>
                                      </p:to>
                                    </p:set>
                                    <p:animEffect transition="in" filter="dissolve">
                                      <p:cBhvr>
                                        <p:cTn id="23" dur="500"/>
                                        <p:tgtEl>
                                          <p:spTgt spid="22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6"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石英晶体滤波器（续</a:t>
            </a:r>
            <a:r>
              <a:rPr lang="en-US" altLang="zh-CN" smtClean="0"/>
              <a:t>3</a:t>
            </a:r>
            <a:r>
              <a:rPr lang="zh-CN" altLang="en-US" smtClean="0"/>
              <a:t>）</a:t>
            </a:r>
          </a:p>
        </p:txBody>
      </p:sp>
      <p:sp>
        <p:nvSpPr>
          <p:cNvPr id="314371" name="Rectangle 3"/>
          <p:cNvSpPr>
            <a:spLocks noGrp="1" noChangeArrowheads="1"/>
          </p:cNvSpPr>
          <p:nvPr>
            <p:ph type="body" idx="1"/>
          </p:nvPr>
        </p:nvSpPr>
        <p:spPr/>
        <p:txBody>
          <a:bodyPr/>
          <a:lstStyle/>
          <a:p>
            <a:pPr eaLnBrk="1" hangingPunct="1"/>
            <a:r>
              <a:rPr lang="zh-CN" altLang="en-US" smtClean="0"/>
              <a:t>石英晶体谐振器的等效电抗（阻抗特性）</a:t>
            </a:r>
          </a:p>
          <a:p>
            <a:pPr eaLnBrk="1" hangingPunct="1">
              <a:buFont typeface="Wingdings" pitchFamily="2" charset="2"/>
              <a:buNone/>
            </a:pPr>
            <a:r>
              <a:rPr lang="zh-CN" altLang="en-US" smtClean="0"/>
              <a:t>	</a:t>
            </a:r>
            <a:r>
              <a:rPr lang="zh-CN" altLang="en-US" smtClean="0">
                <a:latin typeface="幼圆" pitchFamily="49" charset="-122"/>
              </a:rPr>
              <a:t>石英晶体有两个谐振角频率。一个是左边支路的串联谐振角频率   </a:t>
            </a:r>
            <a:r>
              <a:rPr lang="zh-CN" altLang="en-US" smtClean="0">
                <a:latin typeface="幼圆" pitchFamily="49" charset="-122"/>
                <a:sym typeface="Symbol" pitchFamily="18" charset="2"/>
              </a:rPr>
              <a:t>，即石英片本身的自然角频率。另一个为石英谐振器的并联谐振角频率   。</a:t>
            </a:r>
          </a:p>
        </p:txBody>
      </p:sp>
      <p:graphicFrame>
        <p:nvGraphicFramePr>
          <p:cNvPr id="314372" name="Object 4"/>
          <p:cNvGraphicFramePr>
            <a:graphicFrameLocks noChangeAspect="1"/>
          </p:cNvGraphicFramePr>
          <p:nvPr/>
        </p:nvGraphicFramePr>
        <p:xfrm>
          <a:off x="2627313" y="1989138"/>
          <a:ext cx="466725" cy="504825"/>
        </p:xfrm>
        <a:graphic>
          <a:graphicData uri="http://schemas.openxmlformats.org/presentationml/2006/ole">
            <p:oleObj spid="_x0000_s62466" name="Equation" r:id="rId4" imgW="190440" imgH="241200" progId="Equation.DSMT4">
              <p:embed/>
            </p:oleObj>
          </a:graphicData>
        </a:graphic>
      </p:graphicFrame>
      <p:graphicFrame>
        <p:nvGraphicFramePr>
          <p:cNvPr id="314373" name="Object 5"/>
          <p:cNvGraphicFramePr>
            <a:graphicFrameLocks noChangeAspect="1"/>
          </p:cNvGraphicFramePr>
          <p:nvPr/>
        </p:nvGraphicFramePr>
        <p:xfrm>
          <a:off x="5370513" y="2349500"/>
          <a:ext cx="496887" cy="503238"/>
        </p:xfrm>
        <a:graphic>
          <a:graphicData uri="http://schemas.openxmlformats.org/presentationml/2006/ole">
            <p:oleObj spid="_x0000_s62467" name="Equation" r:id="rId5" imgW="203040" imgH="241200" progId="Equation.DSMT4">
              <p:embed/>
            </p:oleObj>
          </a:graphicData>
        </a:graphic>
      </p:graphicFrame>
      <p:graphicFrame>
        <p:nvGraphicFramePr>
          <p:cNvPr id="314374" name="Object 6"/>
          <p:cNvGraphicFramePr>
            <a:graphicFrameLocks noChangeAspect="1"/>
          </p:cNvGraphicFramePr>
          <p:nvPr/>
        </p:nvGraphicFramePr>
        <p:xfrm>
          <a:off x="1906588" y="2852738"/>
          <a:ext cx="1657350" cy="931862"/>
        </p:xfrm>
        <a:graphic>
          <a:graphicData uri="http://schemas.openxmlformats.org/presentationml/2006/ole">
            <p:oleObj spid="_x0000_s62468" r:id="rId6" imgW="761669" imgH="431613" progId="Equation.3">
              <p:embed/>
            </p:oleObj>
          </a:graphicData>
        </a:graphic>
      </p:graphicFrame>
      <p:graphicFrame>
        <p:nvGraphicFramePr>
          <p:cNvPr id="314375" name="Object 7"/>
          <p:cNvGraphicFramePr>
            <a:graphicFrameLocks noChangeAspect="1"/>
          </p:cNvGraphicFramePr>
          <p:nvPr/>
        </p:nvGraphicFramePr>
        <p:xfrm>
          <a:off x="3995738" y="2805113"/>
          <a:ext cx="3816350" cy="1344612"/>
        </p:xfrm>
        <a:graphic>
          <a:graphicData uri="http://schemas.openxmlformats.org/presentationml/2006/ole">
            <p:oleObj spid="_x0000_s62469" r:id="rId7" imgW="1600200" imgH="647700" progId="Equation.3">
              <p:embed/>
            </p:oleObj>
          </a:graphicData>
        </a:graphic>
      </p:graphicFrame>
      <p:graphicFrame>
        <p:nvGraphicFramePr>
          <p:cNvPr id="314377" name="Object 9"/>
          <p:cNvGraphicFramePr>
            <a:graphicFrameLocks noChangeAspect="1"/>
          </p:cNvGraphicFramePr>
          <p:nvPr/>
        </p:nvGraphicFramePr>
        <p:xfrm>
          <a:off x="1763713" y="4095750"/>
          <a:ext cx="1150937" cy="485775"/>
        </p:xfrm>
        <a:graphic>
          <a:graphicData uri="http://schemas.openxmlformats.org/presentationml/2006/ole">
            <p:oleObj spid="_x0000_s62470" name="Equation" r:id="rId8" imgW="571320" imgH="241200" progId="Equation.DSMT4">
              <p:embed/>
            </p:oleObj>
          </a:graphicData>
        </a:graphic>
      </p:graphicFrame>
      <p:graphicFrame>
        <p:nvGraphicFramePr>
          <p:cNvPr id="314378" name="Object 10"/>
          <p:cNvGraphicFramePr>
            <a:graphicFrameLocks noChangeAspect="1"/>
          </p:cNvGraphicFramePr>
          <p:nvPr/>
        </p:nvGraphicFramePr>
        <p:xfrm>
          <a:off x="3635375" y="4095750"/>
          <a:ext cx="1176338" cy="485775"/>
        </p:xfrm>
        <a:graphic>
          <a:graphicData uri="http://schemas.openxmlformats.org/presentationml/2006/ole">
            <p:oleObj spid="_x0000_s62471" name="Equation" r:id="rId9" imgW="583920" imgH="241200" progId="Equation.DSMT4">
              <p:embed/>
            </p:oleObj>
          </a:graphicData>
        </a:graphic>
      </p:graphicFrame>
      <p:graphicFrame>
        <p:nvGraphicFramePr>
          <p:cNvPr id="314379" name="Object 11"/>
          <p:cNvGraphicFramePr>
            <a:graphicFrameLocks noChangeAspect="1"/>
          </p:cNvGraphicFramePr>
          <p:nvPr/>
        </p:nvGraphicFramePr>
        <p:xfrm>
          <a:off x="5700713" y="4076700"/>
          <a:ext cx="384175" cy="485775"/>
        </p:xfrm>
        <a:graphic>
          <a:graphicData uri="http://schemas.openxmlformats.org/presentationml/2006/ole">
            <p:oleObj spid="_x0000_s62472" name="Equation" r:id="rId10" imgW="190440" imgH="241200" progId="Equation.DSMT4">
              <p:embed/>
            </p:oleObj>
          </a:graphicData>
        </a:graphic>
      </p:graphicFrame>
      <p:graphicFrame>
        <p:nvGraphicFramePr>
          <p:cNvPr id="314380" name="Object 12"/>
          <p:cNvGraphicFramePr>
            <a:graphicFrameLocks noChangeAspect="1"/>
          </p:cNvGraphicFramePr>
          <p:nvPr/>
        </p:nvGraphicFramePr>
        <p:xfrm>
          <a:off x="4979988" y="4076700"/>
          <a:ext cx="384175" cy="485775"/>
        </p:xfrm>
        <a:graphic>
          <a:graphicData uri="http://schemas.openxmlformats.org/presentationml/2006/ole">
            <p:oleObj spid="_x0000_s62473" name="Equation" r:id="rId11" imgW="190440" imgH="241200" progId="Equation.DSMT4">
              <p:embed/>
            </p:oleObj>
          </a:graphicData>
        </a:graphic>
      </p:graphicFrame>
      <p:sp>
        <p:nvSpPr>
          <p:cNvPr id="314381" name="Text Box 13"/>
          <p:cNvSpPr txBox="1">
            <a:spLocks noChangeArrowheads="1"/>
          </p:cNvSpPr>
          <p:nvPr/>
        </p:nvSpPr>
        <p:spPr bwMode="auto">
          <a:xfrm>
            <a:off x="1042988" y="4076700"/>
            <a:ext cx="2233612" cy="457200"/>
          </a:xfrm>
          <a:prstGeom prst="rect">
            <a:avLst/>
          </a:prstGeom>
          <a:noFill/>
          <a:ln w="38100" algn="ctr">
            <a:noFill/>
            <a:miter lim="800000"/>
            <a:headEnd/>
            <a:tailEnd/>
          </a:ln>
        </p:spPr>
        <p:txBody>
          <a:bodyPr>
            <a:spAutoFit/>
          </a:bodyPr>
          <a:lstStyle/>
          <a:p>
            <a:pPr algn="l"/>
            <a:r>
              <a:rPr lang="zh-CN" altLang="en-US" sz="2400">
                <a:ea typeface="幼圆" pitchFamily="49" charset="-122"/>
              </a:rPr>
              <a:t>显然              ，</a:t>
            </a:r>
          </a:p>
        </p:txBody>
      </p:sp>
      <p:sp>
        <p:nvSpPr>
          <p:cNvPr id="314382" name="Text Box 14"/>
          <p:cNvSpPr txBox="1">
            <a:spLocks noChangeArrowheads="1"/>
          </p:cNvSpPr>
          <p:nvPr/>
        </p:nvSpPr>
        <p:spPr bwMode="auto">
          <a:xfrm>
            <a:off x="2911475" y="4071938"/>
            <a:ext cx="23812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由于                ，</a:t>
            </a:r>
          </a:p>
        </p:txBody>
      </p:sp>
      <p:sp>
        <p:nvSpPr>
          <p:cNvPr id="314383" name="Text Box 15"/>
          <p:cNvSpPr txBox="1">
            <a:spLocks noChangeArrowheads="1"/>
          </p:cNvSpPr>
          <p:nvPr/>
        </p:nvSpPr>
        <p:spPr bwMode="auto">
          <a:xfrm>
            <a:off x="5292725" y="4076700"/>
            <a:ext cx="2097088" cy="457200"/>
          </a:xfrm>
          <a:prstGeom prst="rect">
            <a:avLst/>
          </a:prstGeom>
          <a:noFill/>
          <a:ln w="38100" algn="ctr">
            <a:noFill/>
            <a:miter lim="800000"/>
            <a:headEnd/>
            <a:tailEnd/>
          </a:ln>
        </p:spPr>
        <p:txBody>
          <a:bodyPr wrap="none">
            <a:spAutoFit/>
          </a:bodyPr>
          <a:lstStyle/>
          <a:p>
            <a:pPr algn="l"/>
            <a:r>
              <a:rPr lang="zh-CN" altLang="en-US" sz="2400">
                <a:ea typeface="幼圆" pitchFamily="49" charset="-122"/>
              </a:rPr>
              <a:t>与     很接近。</a:t>
            </a:r>
          </a:p>
        </p:txBody>
      </p:sp>
      <p:graphicFrame>
        <p:nvGraphicFramePr>
          <p:cNvPr id="314384" name="Object 16"/>
          <p:cNvGraphicFramePr>
            <a:graphicFrameLocks noChangeAspect="1"/>
          </p:cNvGraphicFramePr>
          <p:nvPr/>
        </p:nvGraphicFramePr>
        <p:xfrm>
          <a:off x="2392363" y="4684713"/>
          <a:ext cx="3692525" cy="976312"/>
        </p:xfrm>
        <a:graphic>
          <a:graphicData uri="http://schemas.openxmlformats.org/presentationml/2006/ole">
            <p:oleObj spid="_x0000_s62474" name="Equation" r:id="rId12" imgW="1714320" imgH="495000" progId="Equation.DSMT4">
              <p:embed/>
            </p:oleObj>
          </a:graphicData>
        </a:graphic>
      </p:graphicFrame>
      <p:graphicFrame>
        <p:nvGraphicFramePr>
          <p:cNvPr id="62475" name="Object 17"/>
          <p:cNvGraphicFramePr>
            <a:graphicFrameLocks noChangeAspect="1"/>
          </p:cNvGraphicFramePr>
          <p:nvPr/>
        </p:nvGraphicFramePr>
        <p:xfrm>
          <a:off x="6996113" y="3860800"/>
          <a:ext cx="1392237" cy="2520950"/>
        </p:xfrm>
        <a:graphic>
          <a:graphicData uri="http://schemas.openxmlformats.org/presentationml/2006/ole">
            <p:oleObj spid="_x0000_s62475" name="图片" r:id="rId13" imgW="781200" imgH="1371600" progId="Word.Picture.8">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14371">
                                            <p:txEl>
                                              <p:pRg st="1" end="1"/>
                                            </p:txEl>
                                          </p:spTgt>
                                        </p:tgtEl>
                                        <p:attrNameLst>
                                          <p:attrName>style.visibility</p:attrName>
                                        </p:attrNameLst>
                                      </p:cBhvr>
                                      <p:to>
                                        <p:strVal val="visible"/>
                                      </p:to>
                                    </p:set>
                                    <p:animEffect transition="in" filter="dissolve">
                                      <p:cBhvr>
                                        <p:cTn id="7" dur="500"/>
                                        <p:tgtEl>
                                          <p:spTgt spid="314371">
                                            <p:txEl>
                                              <p:pRg st="1" end="1"/>
                                            </p:txEl>
                                          </p:spTgt>
                                        </p:tgtEl>
                                      </p:cBhvr>
                                    </p:animEffect>
                                  </p:childTnLst>
                                </p:cTn>
                              </p:par>
                              <p:par>
                                <p:cTn id="8" presetID="9" presetClass="entr" presetSubtype="0" fill="hold" nodeType="withEffect">
                                  <p:stCondLst>
                                    <p:cond delay="2000"/>
                                  </p:stCondLst>
                                  <p:childTnLst>
                                    <p:set>
                                      <p:cBhvr>
                                        <p:cTn id="9" dur="1" fill="hold">
                                          <p:stCondLst>
                                            <p:cond delay="0"/>
                                          </p:stCondLst>
                                        </p:cTn>
                                        <p:tgtEl>
                                          <p:spTgt spid="314372"/>
                                        </p:tgtEl>
                                        <p:attrNameLst>
                                          <p:attrName>style.visibility</p:attrName>
                                        </p:attrNameLst>
                                      </p:cBhvr>
                                      <p:to>
                                        <p:strVal val="visible"/>
                                      </p:to>
                                    </p:set>
                                    <p:animEffect transition="in" filter="dissolve">
                                      <p:cBhvr>
                                        <p:cTn id="10" dur="500"/>
                                        <p:tgtEl>
                                          <p:spTgt spid="314372"/>
                                        </p:tgtEl>
                                      </p:cBhvr>
                                    </p:animEffect>
                                  </p:childTnLst>
                                </p:cTn>
                              </p:par>
                              <p:par>
                                <p:cTn id="11" presetID="9" presetClass="entr" presetSubtype="0" fill="hold" nodeType="withEffect">
                                  <p:stCondLst>
                                    <p:cond delay="4000"/>
                                  </p:stCondLst>
                                  <p:childTnLst>
                                    <p:set>
                                      <p:cBhvr>
                                        <p:cTn id="12" dur="1" fill="hold">
                                          <p:stCondLst>
                                            <p:cond delay="0"/>
                                          </p:stCondLst>
                                        </p:cTn>
                                        <p:tgtEl>
                                          <p:spTgt spid="314373"/>
                                        </p:tgtEl>
                                        <p:attrNameLst>
                                          <p:attrName>style.visibility</p:attrName>
                                        </p:attrNameLst>
                                      </p:cBhvr>
                                      <p:to>
                                        <p:strVal val="visible"/>
                                      </p:to>
                                    </p:set>
                                    <p:animEffect transition="in" filter="dissolve">
                                      <p:cBhvr>
                                        <p:cTn id="13" dur="500"/>
                                        <p:tgtEl>
                                          <p:spTgt spid="31437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14374"/>
                                        </p:tgtEl>
                                        <p:attrNameLst>
                                          <p:attrName>style.visibility</p:attrName>
                                        </p:attrNameLst>
                                      </p:cBhvr>
                                      <p:to>
                                        <p:strVal val="visible"/>
                                      </p:to>
                                    </p:set>
                                    <p:animEffect transition="in" filter="dissolve">
                                      <p:cBhvr>
                                        <p:cTn id="18" dur="500"/>
                                        <p:tgtEl>
                                          <p:spTgt spid="31437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14375"/>
                                        </p:tgtEl>
                                        <p:attrNameLst>
                                          <p:attrName>style.visibility</p:attrName>
                                        </p:attrNameLst>
                                      </p:cBhvr>
                                      <p:to>
                                        <p:strVal val="visible"/>
                                      </p:to>
                                    </p:set>
                                    <p:animEffect transition="in" filter="dissolve">
                                      <p:cBhvr>
                                        <p:cTn id="23" dur="500"/>
                                        <p:tgtEl>
                                          <p:spTgt spid="31437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14381">
                                            <p:txEl>
                                              <p:pRg st="0" end="0"/>
                                            </p:txEl>
                                          </p:spTgt>
                                        </p:tgtEl>
                                        <p:attrNameLst>
                                          <p:attrName>style.visibility</p:attrName>
                                        </p:attrNameLst>
                                      </p:cBhvr>
                                      <p:to>
                                        <p:strVal val="visible"/>
                                      </p:to>
                                    </p:set>
                                    <p:animEffect transition="in" filter="dissolve">
                                      <p:cBhvr>
                                        <p:cTn id="28" dur="500"/>
                                        <p:tgtEl>
                                          <p:spTgt spid="314381">
                                            <p:txEl>
                                              <p:pRg st="0" end="0"/>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314377"/>
                                        </p:tgtEl>
                                        <p:attrNameLst>
                                          <p:attrName>style.visibility</p:attrName>
                                        </p:attrNameLst>
                                      </p:cBhvr>
                                      <p:to>
                                        <p:strVal val="visible"/>
                                      </p:to>
                                    </p:set>
                                    <p:animEffect transition="in" filter="dissolve">
                                      <p:cBhvr>
                                        <p:cTn id="32" dur="500"/>
                                        <p:tgtEl>
                                          <p:spTgt spid="314377"/>
                                        </p:tgtEl>
                                      </p:cBhvr>
                                    </p:animEffect>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314382"/>
                                        </p:tgtEl>
                                        <p:attrNameLst>
                                          <p:attrName>style.visibility</p:attrName>
                                        </p:attrNameLst>
                                      </p:cBhvr>
                                      <p:to>
                                        <p:strVal val="visible"/>
                                      </p:to>
                                    </p:set>
                                    <p:animEffect transition="in" filter="dissolve">
                                      <p:cBhvr>
                                        <p:cTn id="36" dur="500"/>
                                        <p:tgtEl>
                                          <p:spTgt spid="314382"/>
                                        </p:tgtEl>
                                      </p:cBhvr>
                                    </p:animEffect>
                                  </p:childTnLst>
                                </p:cTn>
                              </p:par>
                            </p:childTnLst>
                          </p:cTn>
                        </p:par>
                        <p:par>
                          <p:cTn id="37" fill="hold">
                            <p:stCondLst>
                              <p:cond delay="1500"/>
                            </p:stCondLst>
                            <p:childTnLst>
                              <p:par>
                                <p:cTn id="38" presetID="9" presetClass="entr" presetSubtype="0" fill="hold" nodeType="afterEffect">
                                  <p:stCondLst>
                                    <p:cond delay="0"/>
                                  </p:stCondLst>
                                  <p:childTnLst>
                                    <p:set>
                                      <p:cBhvr>
                                        <p:cTn id="39" dur="1" fill="hold">
                                          <p:stCondLst>
                                            <p:cond delay="0"/>
                                          </p:stCondLst>
                                        </p:cTn>
                                        <p:tgtEl>
                                          <p:spTgt spid="314378"/>
                                        </p:tgtEl>
                                        <p:attrNameLst>
                                          <p:attrName>style.visibility</p:attrName>
                                        </p:attrNameLst>
                                      </p:cBhvr>
                                      <p:to>
                                        <p:strVal val="visible"/>
                                      </p:to>
                                    </p:set>
                                    <p:animEffect transition="in" filter="dissolve">
                                      <p:cBhvr>
                                        <p:cTn id="40" dur="500"/>
                                        <p:tgtEl>
                                          <p:spTgt spid="314378"/>
                                        </p:tgtEl>
                                      </p:cBhvr>
                                    </p:animEffect>
                                  </p:childTnLst>
                                </p:cTn>
                              </p:par>
                            </p:childTnLst>
                          </p:cTn>
                        </p:par>
                        <p:par>
                          <p:cTn id="41" fill="hold">
                            <p:stCondLst>
                              <p:cond delay="2000"/>
                            </p:stCondLst>
                            <p:childTnLst>
                              <p:par>
                                <p:cTn id="42" presetID="9" presetClass="entr" presetSubtype="0" fill="hold" nodeType="afterEffect">
                                  <p:stCondLst>
                                    <p:cond delay="0"/>
                                  </p:stCondLst>
                                  <p:childTnLst>
                                    <p:set>
                                      <p:cBhvr>
                                        <p:cTn id="43" dur="1" fill="hold">
                                          <p:stCondLst>
                                            <p:cond delay="0"/>
                                          </p:stCondLst>
                                        </p:cTn>
                                        <p:tgtEl>
                                          <p:spTgt spid="314379"/>
                                        </p:tgtEl>
                                        <p:attrNameLst>
                                          <p:attrName>style.visibility</p:attrName>
                                        </p:attrNameLst>
                                      </p:cBhvr>
                                      <p:to>
                                        <p:strVal val="visible"/>
                                      </p:to>
                                    </p:set>
                                    <p:animEffect transition="in" filter="dissolve">
                                      <p:cBhvr>
                                        <p:cTn id="44" dur="500"/>
                                        <p:tgtEl>
                                          <p:spTgt spid="314379"/>
                                        </p:tgtEl>
                                      </p:cBhvr>
                                    </p:animEffect>
                                  </p:childTnLst>
                                </p:cTn>
                              </p:par>
                              <p:par>
                                <p:cTn id="45" presetID="9" presetClass="entr" presetSubtype="0" fill="hold" nodeType="withEffect">
                                  <p:stCondLst>
                                    <p:cond delay="0"/>
                                  </p:stCondLst>
                                  <p:childTnLst>
                                    <p:set>
                                      <p:cBhvr>
                                        <p:cTn id="46" dur="1" fill="hold">
                                          <p:stCondLst>
                                            <p:cond delay="0"/>
                                          </p:stCondLst>
                                        </p:cTn>
                                        <p:tgtEl>
                                          <p:spTgt spid="314380"/>
                                        </p:tgtEl>
                                        <p:attrNameLst>
                                          <p:attrName>style.visibility</p:attrName>
                                        </p:attrNameLst>
                                      </p:cBhvr>
                                      <p:to>
                                        <p:strVal val="visible"/>
                                      </p:to>
                                    </p:set>
                                    <p:animEffect transition="in" filter="dissolve">
                                      <p:cBhvr>
                                        <p:cTn id="47" dur="500"/>
                                        <p:tgtEl>
                                          <p:spTgt spid="314380"/>
                                        </p:tgtEl>
                                      </p:cBhvr>
                                    </p:animEffect>
                                  </p:childTnLst>
                                </p:cTn>
                              </p:par>
                            </p:childTnLst>
                          </p:cTn>
                        </p:par>
                        <p:par>
                          <p:cTn id="48" fill="hold">
                            <p:stCondLst>
                              <p:cond delay="2500"/>
                            </p:stCondLst>
                            <p:childTnLst>
                              <p:par>
                                <p:cTn id="49" presetID="9" presetClass="entr" presetSubtype="0" fill="hold" grpId="0" nodeType="afterEffect">
                                  <p:stCondLst>
                                    <p:cond delay="0"/>
                                  </p:stCondLst>
                                  <p:childTnLst>
                                    <p:set>
                                      <p:cBhvr>
                                        <p:cTn id="50" dur="1" fill="hold">
                                          <p:stCondLst>
                                            <p:cond delay="0"/>
                                          </p:stCondLst>
                                        </p:cTn>
                                        <p:tgtEl>
                                          <p:spTgt spid="314383"/>
                                        </p:tgtEl>
                                        <p:attrNameLst>
                                          <p:attrName>style.visibility</p:attrName>
                                        </p:attrNameLst>
                                      </p:cBhvr>
                                      <p:to>
                                        <p:strVal val="visible"/>
                                      </p:to>
                                    </p:set>
                                    <p:animEffect transition="in" filter="dissolve">
                                      <p:cBhvr>
                                        <p:cTn id="51" dur="500"/>
                                        <p:tgtEl>
                                          <p:spTgt spid="31438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14384"/>
                                        </p:tgtEl>
                                        <p:attrNameLst>
                                          <p:attrName>style.visibility</p:attrName>
                                        </p:attrNameLst>
                                      </p:cBhvr>
                                      <p:to>
                                        <p:strVal val="visible"/>
                                      </p:to>
                                    </p:set>
                                    <p:animEffect transition="in" filter="dissolve">
                                      <p:cBhvr>
                                        <p:cTn id="56" dur="500"/>
                                        <p:tgtEl>
                                          <p:spTgt spid="31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2" grpId="0"/>
      <p:bldP spid="31438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429" name="Picture 37"/>
          <p:cNvPicPr>
            <a:picLocks noChangeAspect="1" noChangeArrowheads="1"/>
          </p:cNvPicPr>
          <p:nvPr/>
        </p:nvPicPr>
        <p:blipFill>
          <a:blip r:embed="rId4" cstate="print"/>
          <a:srcRect/>
          <a:stretch>
            <a:fillRect/>
          </a:stretch>
        </p:blipFill>
        <p:spPr bwMode="auto">
          <a:xfrm>
            <a:off x="5410200" y="3063875"/>
            <a:ext cx="3625850" cy="2886075"/>
          </a:xfrm>
          <a:prstGeom prst="rect">
            <a:avLst/>
          </a:prstGeom>
          <a:noFill/>
          <a:ln w="9525">
            <a:noFill/>
            <a:miter lim="800000"/>
            <a:headEnd/>
            <a:tailEnd/>
          </a:ln>
        </p:spPr>
      </p:pic>
      <p:sp>
        <p:nvSpPr>
          <p:cNvPr id="63504"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石英晶体滤波器（续</a:t>
            </a:r>
            <a:r>
              <a:rPr lang="en-US" altLang="zh-CN" smtClean="0"/>
              <a:t>4</a:t>
            </a:r>
            <a:r>
              <a:rPr lang="zh-CN" altLang="en-US" smtClean="0"/>
              <a:t>）</a:t>
            </a:r>
          </a:p>
        </p:txBody>
      </p:sp>
      <p:sp>
        <p:nvSpPr>
          <p:cNvPr id="315395" name="Rectangle 3"/>
          <p:cNvSpPr>
            <a:spLocks noGrp="1" noChangeArrowheads="1"/>
          </p:cNvSpPr>
          <p:nvPr>
            <p:ph type="body" idx="1"/>
          </p:nvPr>
        </p:nvSpPr>
        <p:spPr/>
        <p:txBody>
          <a:bodyPr/>
          <a:lstStyle/>
          <a:p>
            <a:pPr eaLnBrk="1" hangingPunct="1">
              <a:buFont typeface="Wingdings" pitchFamily="2" charset="2"/>
              <a:buNone/>
            </a:pPr>
            <a:r>
              <a:rPr lang="zh-CN" altLang="en-US" smtClean="0"/>
              <a:t>	石英晶体的等效阻抗为</a:t>
            </a:r>
          </a:p>
          <a:p>
            <a:pPr eaLnBrk="1" hangingPunct="1">
              <a:buFont typeface="Wingdings" pitchFamily="2" charset="2"/>
              <a:buNone/>
            </a:pPr>
            <a:endParaRPr lang="zh-CN" altLang="en-US" smtClean="0">
              <a:latin typeface="幼圆" pitchFamily="49" charset="-122"/>
            </a:endParaRPr>
          </a:p>
          <a:p>
            <a:pPr eaLnBrk="1" hangingPunct="1">
              <a:buFont typeface="Wingdings" pitchFamily="2" charset="2"/>
              <a:buNone/>
            </a:pPr>
            <a:endParaRPr lang="zh-CN" altLang="en-US" smtClean="0">
              <a:latin typeface="幼圆" pitchFamily="49" charset="-122"/>
            </a:endParaRPr>
          </a:p>
          <a:p>
            <a:pPr eaLnBrk="1" hangingPunct="1">
              <a:buFont typeface="Wingdings" pitchFamily="2" charset="2"/>
              <a:buNone/>
            </a:pPr>
            <a:r>
              <a:rPr lang="zh-CN" altLang="en-US" smtClean="0">
                <a:latin typeface="幼圆" pitchFamily="49" charset="-122"/>
              </a:rPr>
              <a:t>	上式忽略  后可简化为 </a:t>
            </a:r>
          </a:p>
        </p:txBody>
      </p:sp>
      <p:graphicFrame>
        <p:nvGraphicFramePr>
          <p:cNvPr id="315396" name="Object 4"/>
          <p:cNvGraphicFramePr>
            <a:graphicFrameLocks noChangeAspect="1"/>
          </p:cNvGraphicFramePr>
          <p:nvPr/>
        </p:nvGraphicFramePr>
        <p:xfrm>
          <a:off x="2586038" y="1125538"/>
          <a:ext cx="5010150" cy="1806575"/>
        </p:xfrm>
        <a:graphic>
          <a:graphicData uri="http://schemas.openxmlformats.org/presentationml/2006/ole">
            <p:oleObj spid="_x0000_s63490" name="Equation" r:id="rId5" imgW="2705040" imgH="927000" progId="Equation.DSMT4">
              <p:embed/>
            </p:oleObj>
          </a:graphicData>
        </a:graphic>
      </p:graphicFrame>
      <p:graphicFrame>
        <p:nvGraphicFramePr>
          <p:cNvPr id="315397" name="Object 5"/>
          <p:cNvGraphicFramePr>
            <a:graphicFrameLocks noChangeAspect="1"/>
          </p:cNvGraphicFramePr>
          <p:nvPr/>
        </p:nvGraphicFramePr>
        <p:xfrm>
          <a:off x="1692275" y="2924175"/>
          <a:ext cx="3362325" cy="1031875"/>
        </p:xfrm>
        <a:graphic>
          <a:graphicData uri="http://schemas.openxmlformats.org/presentationml/2006/ole">
            <p:oleObj spid="_x0000_s63491" name="Equation" r:id="rId6" imgW="1866600" imgH="482400" progId="Equation.DSMT4">
              <p:embed/>
            </p:oleObj>
          </a:graphicData>
        </a:graphic>
      </p:graphicFrame>
      <p:graphicFrame>
        <p:nvGraphicFramePr>
          <p:cNvPr id="315398" name="Object 6"/>
          <p:cNvGraphicFramePr>
            <a:graphicFrameLocks noChangeAspect="1"/>
          </p:cNvGraphicFramePr>
          <p:nvPr/>
        </p:nvGraphicFramePr>
        <p:xfrm>
          <a:off x="2374900" y="2492375"/>
          <a:ext cx="252413" cy="515938"/>
        </p:xfrm>
        <a:graphic>
          <a:graphicData uri="http://schemas.openxmlformats.org/presentationml/2006/ole">
            <p:oleObj spid="_x0000_s63492" name="Equation" r:id="rId7" imgW="139680" imgH="241200" progId="Equation.DSMT4">
              <p:embed/>
            </p:oleObj>
          </a:graphicData>
        </a:graphic>
      </p:graphicFrame>
      <p:sp>
        <p:nvSpPr>
          <p:cNvPr id="315399" name="Text Box 7"/>
          <p:cNvSpPr txBox="1">
            <a:spLocks noChangeArrowheads="1"/>
          </p:cNvSpPr>
          <p:nvPr/>
        </p:nvSpPr>
        <p:spPr bwMode="auto">
          <a:xfrm>
            <a:off x="765175" y="4076700"/>
            <a:ext cx="4959350" cy="822325"/>
          </a:xfrm>
          <a:prstGeom prst="rect">
            <a:avLst/>
          </a:prstGeom>
          <a:noFill/>
          <a:ln w="38100" algn="ctr">
            <a:noFill/>
            <a:miter lim="800000"/>
            <a:headEnd/>
            <a:tailEnd/>
          </a:ln>
        </p:spPr>
        <p:txBody>
          <a:bodyPr>
            <a:spAutoFit/>
          </a:bodyPr>
          <a:lstStyle/>
          <a:p>
            <a:pPr algn="l"/>
            <a:r>
              <a:rPr lang="zh-CN" altLang="en-US" sz="2400">
                <a:latin typeface="幼圆" pitchFamily="49" charset="-122"/>
                <a:ea typeface="幼圆" pitchFamily="49" charset="-122"/>
              </a:rPr>
              <a:t>当      </a:t>
            </a:r>
            <a:r>
              <a:rPr lang="zh-CN" altLang="en-US" sz="2400">
                <a:latin typeface="幼圆" pitchFamily="49" charset="-122"/>
                <a:ea typeface="幼圆" pitchFamily="49" charset="-122"/>
                <a:sym typeface="Symbol" pitchFamily="18" charset="2"/>
              </a:rPr>
              <a:t>时     ，    串联谐振；</a:t>
            </a:r>
          </a:p>
          <a:p>
            <a:pPr algn="l"/>
            <a:r>
              <a:rPr lang="zh-CN" altLang="en-US" sz="2400">
                <a:latin typeface="幼圆" pitchFamily="49" charset="-122"/>
                <a:ea typeface="幼圆" pitchFamily="49" charset="-122"/>
                <a:sym typeface="Symbol" pitchFamily="18" charset="2"/>
              </a:rPr>
              <a:t>当      时     </a:t>
            </a:r>
            <a:r>
              <a:rPr lang="zh-CN" altLang="en-US" sz="2400">
                <a:latin typeface="幼圆" pitchFamily="49" charset="-122"/>
                <a:ea typeface="幼圆" pitchFamily="49" charset="-122"/>
              </a:rPr>
              <a:t>，回路并</a:t>
            </a:r>
            <a:r>
              <a:rPr lang="zh-CN" altLang="en-US" sz="2400">
                <a:sym typeface="Symbol" pitchFamily="18" charset="2"/>
              </a:rPr>
              <a:t>联</a:t>
            </a:r>
            <a:r>
              <a:rPr lang="zh-CN" altLang="en-US" sz="2400">
                <a:latin typeface="幼圆" pitchFamily="49" charset="-122"/>
                <a:ea typeface="幼圆" pitchFamily="49" charset="-122"/>
              </a:rPr>
              <a:t>谐振。</a:t>
            </a:r>
          </a:p>
        </p:txBody>
      </p:sp>
      <p:graphicFrame>
        <p:nvGraphicFramePr>
          <p:cNvPr id="315400" name="Object 8"/>
          <p:cNvGraphicFramePr>
            <a:graphicFrameLocks noChangeAspect="1"/>
          </p:cNvGraphicFramePr>
          <p:nvPr/>
        </p:nvGraphicFramePr>
        <p:xfrm>
          <a:off x="1135063" y="4076700"/>
          <a:ext cx="989012" cy="538163"/>
        </p:xfrm>
        <a:graphic>
          <a:graphicData uri="http://schemas.openxmlformats.org/presentationml/2006/ole">
            <p:oleObj spid="_x0000_s63493" name="Equation" r:id="rId8" imgW="444240" imgH="241200" progId="Equation.DSMT4">
              <p:embed/>
            </p:oleObj>
          </a:graphicData>
        </a:graphic>
      </p:graphicFrame>
      <p:graphicFrame>
        <p:nvGraphicFramePr>
          <p:cNvPr id="315401" name="Object 9"/>
          <p:cNvGraphicFramePr>
            <a:graphicFrameLocks noChangeAspect="1"/>
          </p:cNvGraphicFramePr>
          <p:nvPr/>
        </p:nvGraphicFramePr>
        <p:xfrm>
          <a:off x="2376488" y="4148138"/>
          <a:ext cx="755650" cy="488950"/>
        </p:xfrm>
        <a:graphic>
          <a:graphicData uri="http://schemas.openxmlformats.org/presentationml/2006/ole">
            <p:oleObj spid="_x0000_s63494" name="Equation" r:id="rId9" imgW="419040" imgH="228600" progId="Equation.DSMT4">
              <p:embed/>
            </p:oleObj>
          </a:graphicData>
        </a:graphic>
      </p:graphicFrame>
      <p:graphicFrame>
        <p:nvGraphicFramePr>
          <p:cNvPr id="315402" name="Object 10"/>
          <p:cNvGraphicFramePr>
            <a:graphicFrameLocks noChangeAspect="1"/>
          </p:cNvGraphicFramePr>
          <p:nvPr/>
        </p:nvGraphicFramePr>
        <p:xfrm>
          <a:off x="3348038" y="4076700"/>
          <a:ext cx="371475" cy="504825"/>
        </p:xfrm>
        <a:graphic>
          <a:graphicData uri="http://schemas.openxmlformats.org/presentationml/2006/ole">
            <p:oleObj spid="_x0000_s63495" name="Equation" r:id="rId10" imgW="177480" imgH="241200" progId="Equation.DSMT4">
              <p:embed/>
            </p:oleObj>
          </a:graphicData>
        </a:graphic>
      </p:graphicFrame>
      <p:graphicFrame>
        <p:nvGraphicFramePr>
          <p:cNvPr id="315403" name="Object 11"/>
          <p:cNvGraphicFramePr>
            <a:graphicFrameLocks noChangeAspect="1"/>
          </p:cNvGraphicFramePr>
          <p:nvPr/>
        </p:nvGraphicFramePr>
        <p:xfrm>
          <a:off x="3708400" y="4076700"/>
          <a:ext cx="398463" cy="503238"/>
        </p:xfrm>
        <a:graphic>
          <a:graphicData uri="http://schemas.openxmlformats.org/presentationml/2006/ole">
            <p:oleObj spid="_x0000_s63496" name="Equation" r:id="rId11" imgW="190440" imgH="241200" progId="Equation.DSMT4">
              <p:embed/>
            </p:oleObj>
          </a:graphicData>
        </a:graphic>
      </p:graphicFrame>
      <p:graphicFrame>
        <p:nvGraphicFramePr>
          <p:cNvPr id="315404" name="Object 12"/>
          <p:cNvGraphicFramePr>
            <a:graphicFrameLocks noChangeAspect="1"/>
          </p:cNvGraphicFramePr>
          <p:nvPr/>
        </p:nvGraphicFramePr>
        <p:xfrm>
          <a:off x="1116013" y="4473575"/>
          <a:ext cx="989012" cy="538163"/>
        </p:xfrm>
        <a:graphic>
          <a:graphicData uri="http://schemas.openxmlformats.org/presentationml/2006/ole">
            <p:oleObj spid="_x0000_s63497" name="Equation" r:id="rId12" imgW="444240" imgH="241200" progId="Equation.DSMT4">
              <p:embed/>
            </p:oleObj>
          </a:graphicData>
        </a:graphic>
      </p:graphicFrame>
      <p:graphicFrame>
        <p:nvGraphicFramePr>
          <p:cNvPr id="315405" name="Object 13"/>
          <p:cNvGraphicFramePr>
            <a:graphicFrameLocks noChangeAspect="1"/>
          </p:cNvGraphicFramePr>
          <p:nvPr/>
        </p:nvGraphicFramePr>
        <p:xfrm>
          <a:off x="2341563" y="4522788"/>
          <a:ext cx="825500" cy="488950"/>
        </p:xfrm>
        <a:graphic>
          <a:graphicData uri="http://schemas.openxmlformats.org/presentationml/2006/ole">
            <p:oleObj spid="_x0000_s63498" name="Equation" r:id="rId13" imgW="457200" imgH="228600" progId="Equation.DSMT4">
              <p:embed/>
            </p:oleObj>
          </a:graphicData>
        </a:graphic>
      </p:graphicFrame>
      <p:graphicFrame>
        <p:nvGraphicFramePr>
          <p:cNvPr id="315406" name="Object 14"/>
          <p:cNvGraphicFramePr>
            <a:graphicFrameLocks noChangeAspect="1"/>
          </p:cNvGraphicFramePr>
          <p:nvPr/>
        </p:nvGraphicFramePr>
        <p:xfrm>
          <a:off x="1187450" y="4940300"/>
          <a:ext cx="2149475" cy="536575"/>
        </p:xfrm>
        <a:graphic>
          <a:graphicData uri="http://schemas.openxmlformats.org/presentationml/2006/ole">
            <p:oleObj spid="_x0000_s63499" name="Equation" r:id="rId14" imgW="965160" imgH="241200" progId="Equation.DSMT4">
              <p:embed/>
            </p:oleObj>
          </a:graphicData>
        </a:graphic>
      </p:graphicFrame>
      <p:graphicFrame>
        <p:nvGraphicFramePr>
          <p:cNvPr id="315407" name="Object 15"/>
          <p:cNvGraphicFramePr>
            <a:graphicFrameLocks noChangeAspect="1"/>
          </p:cNvGraphicFramePr>
          <p:nvPr/>
        </p:nvGraphicFramePr>
        <p:xfrm>
          <a:off x="1187450" y="5300663"/>
          <a:ext cx="1828800" cy="584200"/>
        </p:xfrm>
        <a:graphic>
          <a:graphicData uri="http://schemas.openxmlformats.org/presentationml/2006/ole">
            <p:oleObj spid="_x0000_s63500" r:id="rId15" imgW="711200" imgH="228600" progId="Equation.3">
              <p:embed/>
            </p:oleObj>
          </a:graphicData>
        </a:graphic>
      </p:graphicFrame>
      <p:sp>
        <p:nvSpPr>
          <p:cNvPr id="315408" name="Text Box 16"/>
          <p:cNvSpPr txBox="1">
            <a:spLocks noChangeArrowheads="1"/>
          </p:cNvSpPr>
          <p:nvPr/>
        </p:nvSpPr>
        <p:spPr bwMode="auto">
          <a:xfrm>
            <a:off x="755650" y="4914900"/>
            <a:ext cx="4824413" cy="457200"/>
          </a:xfrm>
          <a:prstGeom prst="rect">
            <a:avLst/>
          </a:prstGeom>
          <a:noFill/>
          <a:ln w="38100" algn="ctr">
            <a:noFill/>
            <a:miter lim="800000"/>
            <a:headEnd/>
            <a:tailEnd/>
          </a:ln>
        </p:spPr>
        <p:txBody>
          <a:bodyPr>
            <a:spAutoFit/>
          </a:bodyPr>
          <a:lstStyle/>
          <a:p>
            <a:pPr algn="l"/>
            <a:r>
              <a:rPr lang="zh-CN" altLang="en-US" sz="2400">
                <a:ea typeface="幼圆" pitchFamily="49" charset="-122"/>
              </a:rPr>
              <a:t>当                            时，    呈容性；</a:t>
            </a:r>
          </a:p>
        </p:txBody>
      </p:sp>
      <p:graphicFrame>
        <p:nvGraphicFramePr>
          <p:cNvPr id="315409" name="Object 17"/>
          <p:cNvGraphicFramePr>
            <a:graphicFrameLocks noChangeAspect="1"/>
          </p:cNvGraphicFramePr>
          <p:nvPr/>
        </p:nvGraphicFramePr>
        <p:xfrm>
          <a:off x="3709988" y="4940300"/>
          <a:ext cx="574675" cy="492125"/>
        </p:xfrm>
        <a:graphic>
          <a:graphicData uri="http://schemas.openxmlformats.org/presentationml/2006/ole">
            <p:oleObj spid="_x0000_s63501" name="Equation" r:id="rId16" imgW="266400" imgH="228600" progId="Equation.DSMT4">
              <p:embed/>
            </p:oleObj>
          </a:graphicData>
        </a:graphic>
      </p:graphicFrame>
      <p:sp>
        <p:nvSpPr>
          <p:cNvPr id="315410" name="Text Box 18"/>
          <p:cNvSpPr txBox="1">
            <a:spLocks noChangeArrowheads="1"/>
          </p:cNvSpPr>
          <p:nvPr/>
        </p:nvSpPr>
        <p:spPr bwMode="auto">
          <a:xfrm>
            <a:off x="755650" y="5346700"/>
            <a:ext cx="4679950" cy="457200"/>
          </a:xfrm>
          <a:prstGeom prst="rect">
            <a:avLst/>
          </a:prstGeom>
          <a:noFill/>
          <a:ln w="38100" algn="ctr">
            <a:noFill/>
            <a:miter lim="800000"/>
            <a:headEnd/>
            <a:tailEnd/>
          </a:ln>
        </p:spPr>
        <p:txBody>
          <a:bodyPr>
            <a:spAutoFit/>
          </a:bodyPr>
          <a:lstStyle/>
          <a:p>
            <a:pPr algn="l"/>
            <a:r>
              <a:rPr lang="zh-CN" altLang="en-US" sz="2400">
                <a:ea typeface="幼圆" pitchFamily="49" charset="-122"/>
              </a:rPr>
              <a:t>当                          时，    呈感性。</a:t>
            </a:r>
          </a:p>
        </p:txBody>
      </p:sp>
      <p:graphicFrame>
        <p:nvGraphicFramePr>
          <p:cNvPr id="315411" name="Object 19"/>
          <p:cNvGraphicFramePr>
            <a:graphicFrameLocks noChangeAspect="1"/>
          </p:cNvGraphicFramePr>
          <p:nvPr/>
        </p:nvGraphicFramePr>
        <p:xfrm>
          <a:off x="3563938" y="5372100"/>
          <a:ext cx="574675" cy="492125"/>
        </p:xfrm>
        <a:graphic>
          <a:graphicData uri="http://schemas.openxmlformats.org/presentationml/2006/ole">
            <p:oleObj spid="_x0000_s63502" name="Equation" r:id="rId17" imgW="266400" imgH="228600" progId="Equation.DSMT4">
              <p:embed/>
            </p:oleObj>
          </a:graphicData>
        </a:graphic>
      </p:graphicFrame>
      <p:sp>
        <p:nvSpPr>
          <p:cNvPr id="315413" name="Text Box 21"/>
          <p:cNvSpPr txBox="1">
            <a:spLocks noChangeArrowheads="1"/>
          </p:cNvSpPr>
          <p:nvPr/>
        </p:nvSpPr>
        <p:spPr bwMode="auto">
          <a:xfrm>
            <a:off x="5364163" y="5840413"/>
            <a:ext cx="3313112" cy="396875"/>
          </a:xfrm>
          <a:prstGeom prst="rect">
            <a:avLst/>
          </a:prstGeom>
          <a:noFill/>
          <a:ln w="38100" algn="ctr">
            <a:noFill/>
            <a:miter lim="800000"/>
            <a:headEnd/>
            <a:tailEnd/>
          </a:ln>
        </p:spPr>
        <p:txBody>
          <a:bodyPr>
            <a:spAutoFit/>
          </a:bodyPr>
          <a:lstStyle/>
          <a:p>
            <a:pPr algn="l"/>
            <a:r>
              <a:rPr lang="zh-CN" altLang="en-US">
                <a:solidFill>
                  <a:srgbClr val="990099"/>
                </a:solidFill>
                <a:ea typeface="幼圆" pitchFamily="49" charset="-122"/>
              </a:rPr>
              <a:t>石英晶体谐振器的电抗曲线</a:t>
            </a:r>
          </a:p>
        </p:txBody>
      </p:sp>
      <p:sp>
        <p:nvSpPr>
          <p:cNvPr id="315430" name="Text Box 38"/>
          <p:cNvSpPr txBox="1">
            <a:spLocks noChangeArrowheads="1"/>
          </p:cNvSpPr>
          <p:nvPr/>
        </p:nvSpPr>
        <p:spPr bwMode="auto">
          <a:xfrm>
            <a:off x="827088" y="5876925"/>
            <a:ext cx="4392612" cy="366713"/>
          </a:xfrm>
          <a:prstGeom prst="rect">
            <a:avLst/>
          </a:prstGeom>
          <a:noFill/>
          <a:ln w="38100" algn="ctr">
            <a:noFill/>
            <a:miter lim="800000"/>
            <a:headEnd/>
            <a:tailEnd/>
          </a:ln>
        </p:spPr>
        <p:txBody>
          <a:bodyPr>
            <a:spAutoFit/>
          </a:bodyPr>
          <a:lstStyle/>
          <a:p>
            <a:pPr algn="l"/>
            <a:r>
              <a:rPr lang="zh-CN" altLang="en-US" sz="1800">
                <a:solidFill>
                  <a:schemeClr val="hlink"/>
                </a:solidFill>
                <a:ea typeface="幼圆" pitchFamily="49" charset="-122"/>
              </a:rPr>
              <a:t>也可从串并联谐振回路的失谐特性来分析</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dissolve">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315395">
                                            <p:txEl>
                                              <p:pRg st="3" end="3"/>
                                            </p:txEl>
                                          </p:spTgt>
                                        </p:tgtEl>
                                        <p:attrNameLst>
                                          <p:attrName>style.visibility</p:attrName>
                                        </p:attrNameLst>
                                      </p:cBhvr>
                                      <p:to>
                                        <p:strVal val="visible"/>
                                      </p:to>
                                    </p:set>
                                    <p:animEffect transition="in" filter="dissolve">
                                      <p:cBhvr>
                                        <p:cTn id="12" dur="500"/>
                                        <p:tgtEl>
                                          <p:spTgt spid="315395">
                                            <p:txEl>
                                              <p:pRg st="3" end="3"/>
                                            </p:txEl>
                                          </p:spTgt>
                                        </p:tgtEl>
                                      </p:cBhvr>
                                    </p:animEffect>
                                  </p:childTnLst>
                                </p:cTn>
                              </p:par>
                              <p:par>
                                <p:cTn id="13" presetID="9" presetClass="entr" presetSubtype="0" fill="hold" nodeType="withEffect">
                                  <p:stCondLst>
                                    <p:cond delay="500"/>
                                  </p:stCondLst>
                                  <p:childTnLst>
                                    <p:set>
                                      <p:cBhvr>
                                        <p:cTn id="14" dur="1" fill="hold">
                                          <p:stCondLst>
                                            <p:cond delay="0"/>
                                          </p:stCondLst>
                                        </p:cTn>
                                        <p:tgtEl>
                                          <p:spTgt spid="315398"/>
                                        </p:tgtEl>
                                        <p:attrNameLst>
                                          <p:attrName>style.visibility</p:attrName>
                                        </p:attrNameLst>
                                      </p:cBhvr>
                                      <p:to>
                                        <p:strVal val="visible"/>
                                      </p:to>
                                    </p:set>
                                    <p:animEffect transition="in" filter="dissolve">
                                      <p:cBhvr>
                                        <p:cTn id="15" dur="500"/>
                                        <p:tgtEl>
                                          <p:spTgt spid="31539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15397"/>
                                        </p:tgtEl>
                                        <p:attrNameLst>
                                          <p:attrName>style.visibility</p:attrName>
                                        </p:attrNameLst>
                                      </p:cBhvr>
                                      <p:to>
                                        <p:strVal val="visible"/>
                                      </p:to>
                                    </p:set>
                                    <p:animEffect transition="in" filter="dissolve">
                                      <p:cBhvr>
                                        <p:cTn id="20" dur="500"/>
                                        <p:tgtEl>
                                          <p:spTgt spid="3153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5429"/>
                                        </p:tgtEl>
                                        <p:attrNameLst>
                                          <p:attrName>style.visibility</p:attrName>
                                        </p:attrNameLst>
                                      </p:cBhvr>
                                      <p:to>
                                        <p:strVal val="visible"/>
                                      </p:to>
                                    </p:set>
                                    <p:animEffect transition="in" filter="fade">
                                      <p:cBhvr>
                                        <p:cTn id="25" dur="1000"/>
                                        <p:tgtEl>
                                          <p:spTgt spid="3154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5413"/>
                                        </p:tgtEl>
                                        <p:attrNameLst>
                                          <p:attrName>style.visibility</p:attrName>
                                        </p:attrNameLst>
                                      </p:cBhvr>
                                      <p:to>
                                        <p:strVal val="visible"/>
                                      </p:to>
                                    </p:set>
                                    <p:animEffect transition="in" filter="fade">
                                      <p:cBhvr>
                                        <p:cTn id="28" dur="1000"/>
                                        <p:tgtEl>
                                          <p:spTgt spid="3154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iterate type="wd">
                                    <p:tmPct val="25000"/>
                                  </p:iterate>
                                  <p:childTnLst>
                                    <p:set>
                                      <p:cBhvr>
                                        <p:cTn id="32" dur="1" fill="hold">
                                          <p:stCondLst>
                                            <p:cond delay="0"/>
                                          </p:stCondLst>
                                        </p:cTn>
                                        <p:tgtEl>
                                          <p:spTgt spid="315399">
                                            <p:txEl>
                                              <p:pRg st="0" end="0"/>
                                            </p:txEl>
                                          </p:spTgt>
                                        </p:tgtEl>
                                        <p:attrNameLst>
                                          <p:attrName>style.visibility</p:attrName>
                                        </p:attrNameLst>
                                      </p:cBhvr>
                                      <p:to>
                                        <p:strVal val="visible"/>
                                      </p:to>
                                    </p:set>
                                    <p:animEffect transition="in" filter="dissolve">
                                      <p:cBhvr>
                                        <p:cTn id="33" dur="500"/>
                                        <p:tgtEl>
                                          <p:spTgt spid="315399">
                                            <p:txEl>
                                              <p:pRg st="0" end="0"/>
                                            </p:txEl>
                                          </p:spTgt>
                                        </p:tgtEl>
                                      </p:cBhvr>
                                    </p:animEffect>
                                  </p:childTnLst>
                                </p:cTn>
                              </p:par>
                              <p:par>
                                <p:cTn id="34" presetID="9" presetClass="entr" presetSubtype="0" fill="hold" nodeType="withEffect">
                                  <p:stCondLst>
                                    <p:cond delay="500"/>
                                  </p:stCondLst>
                                  <p:childTnLst>
                                    <p:set>
                                      <p:cBhvr>
                                        <p:cTn id="35" dur="1" fill="hold">
                                          <p:stCondLst>
                                            <p:cond delay="0"/>
                                          </p:stCondLst>
                                        </p:cTn>
                                        <p:tgtEl>
                                          <p:spTgt spid="315400"/>
                                        </p:tgtEl>
                                        <p:attrNameLst>
                                          <p:attrName>style.visibility</p:attrName>
                                        </p:attrNameLst>
                                      </p:cBhvr>
                                      <p:to>
                                        <p:strVal val="visible"/>
                                      </p:to>
                                    </p:set>
                                    <p:animEffect transition="in" filter="dissolve">
                                      <p:cBhvr>
                                        <p:cTn id="36" dur="500"/>
                                        <p:tgtEl>
                                          <p:spTgt spid="315400"/>
                                        </p:tgtEl>
                                      </p:cBhvr>
                                    </p:animEffect>
                                  </p:childTnLst>
                                </p:cTn>
                              </p:par>
                              <p:par>
                                <p:cTn id="37" presetID="9" presetClass="entr" presetSubtype="0" fill="hold" nodeType="withEffect">
                                  <p:stCondLst>
                                    <p:cond delay="500"/>
                                  </p:stCondLst>
                                  <p:childTnLst>
                                    <p:set>
                                      <p:cBhvr>
                                        <p:cTn id="38" dur="1" fill="hold">
                                          <p:stCondLst>
                                            <p:cond delay="0"/>
                                          </p:stCondLst>
                                        </p:cTn>
                                        <p:tgtEl>
                                          <p:spTgt spid="315401"/>
                                        </p:tgtEl>
                                        <p:attrNameLst>
                                          <p:attrName>style.visibility</p:attrName>
                                        </p:attrNameLst>
                                      </p:cBhvr>
                                      <p:to>
                                        <p:strVal val="visible"/>
                                      </p:to>
                                    </p:set>
                                    <p:animEffect transition="in" filter="dissolve">
                                      <p:cBhvr>
                                        <p:cTn id="39" dur="500"/>
                                        <p:tgtEl>
                                          <p:spTgt spid="315401"/>
                                        </p:tgtEl>
                                      </p:cBhvr>
                                    </p:animEffect>
                                  </p:childTnLst>
                                </p:cTn>
                              </p:par>
                              <p:par>
                                <p:cTn id="40" presetID="9" presetClass="entr" presetSubtype="0" fill="hold" nodeType="withEffect">
                                  <p:stCondLst>
                                    <p:cond delay="500"/>
                                  </p:stCondLst>
                                  <p:childTnLst>
                                    <p:set>
                                      <p:cBhvr>
                                        <p:cTn id="41" dur="1" fill="hold">
                                          <p:stCondLst>
                                            <p:cond delay="0"/>
                                          </p:stCondLst>
                                        </p:cTn>
                                        <p:tgtEl>
                                          <p:spTgt spid="315402"/>
                                        </p:tgtEl>
                                        <p:attrNameLst>
                                          <p:attrName>style.visibility</p:attrName>
                                        </p:attrNameLst>
                                      </p:cBhvr>
                                      <p:to>
                                        <p:strVal val="visible"/>
                                      </p:to>
                                    </p:set>
                                    <p:animEffect transition="in" filter="dissolve">
                                      <p:cBhvr>
                                        <p:cTn id="42" dur="500"/>
                                        <p:tgtEl>
                                          <p:spTgt spid="315402"/>
                                        </p:tgtEl>
                                      </p:cBhvr>
                                    </p:animEffect>
                                  </p:childTnLst>
                                </p:cTn>
                              </p:par>
                              <p:par>
                                <p:cTn id="43" presetID="9" presetClass="entr" presetSubtype="0" fill="hold" nodeType="withEffect">
                                  <p:stCondLst>
                                    <p:cond delay="500"/>
                                  </p:stCondLst>
                                  <p:childTnLst>
                                    <p:set>
                                      <p:cBhvr>
                                        <p:cTn id="44" dur="1" fill="hold">
                                          <p:stCondLst>
                                            <p:cond delay="0"/>
                                          </p:stCondLst>
                                        </p:cTn>
                                        <p:tgtEl>
                                          <p:spTgt spid="315403"/>
                                        </p:tgtEl>
                                        <p:attrNameLst>
                                          <p:attrName>style.visibility</p:attrName>
                                        </p:attrNameLst>
                                      </p:cBhvr>
                                      <p:to>
                                        <p:strVal val="visible"/>
                                      </p:to>
                                    </p:set>
                                    <p:animEffect transition="in" filter="dissolve">
                                      <p:cBhvr>
                                        <p:cTn id="45" dur="500"/>
                                        <p:tgtEl>
                                          <p:spTgt spid="31540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iterate type="wd">
                                    <p:tmPct val="25000"/>
                                  </p:iterate>
                                  <p:childTnLst>
                                    <p:set>
                                      <p:cBhvr>
                                        <p:cTn id="49" dur="1" fill="hold">
                                          <p:stCondLst>
                                            <p:cond delay="0"/>
                                          </p:stCondLst>
                                        </p:cTn>
                                        <p:tgtEl>
                                          <p:spTgt spid="315399">
                                            <p:txEl>
                                              <p:pRg st="1" end="1"/>
                                            </p:txEl>
                                          </p:spTgt>
                                        </p:tgtEl>
                                        <p:attrNameLst>
                                          <p:attrName>style.visibility</p:attrName>
                                        </p:attrNameLst>
                                      </p:cBhvr>
                                      <p:to>
                                        <p:strVal val="visible"/>
                                      </p:to>
                                    </p:set>
                                    <p:animEffect transition="in" filter="dissolve">
                                      <p:cBhvr>
                                        <p:cTn id="50" dur="500"/>
                                        <p:tgtEl>
                                          <p:spTgt spid="315399">
                                            <p:txEl>
                                              <p:pRg st="1" end="1"/>
                                            </p:txEl>
                                          </p:spTgt>
                                        </p:tgtEl>
                                      </p:cBhvr>
                                    </p:animEffect>
                                  </p:childTnLst>
                                </p:cTn>
                              </p:par>
                              <p:par>
                                <p:cTn id="51" presetID="9" presetClass="entr" presetSubtype="0" fill="hold" nodeType="withEffect">
                                  <p:stCondLst>
                                    <p:cond delay="500"/>
                                  </p:stCondLst>
                                  <p:childTnLst>
                                    <p:set>
                                      <p:cBhvr>
                                        <p:cTn id="52" dur="1" fill="hold">
                                          <p:stCondLst>
                                            <p:cond delay="0"/>
                                          </p:stCondLst>
                                        </p:cTn>
                                        <p:tgtEl>
                                          <p:spTgt spid="315404"/>
                                        </p:tgtEl>
                                        <p:attrNameLst>
                                          <p:attrName>style.visibility</p:attrName>
                                        </p:attrNameLst>
                                      </p:cBhvr>
                                      <p:to>
                                        <p:strVal val="visible"/>
                                      </p:to>
                                    </p:set>
                                    <p:animEffect transition="in" filter="dissolve">
                                      <p:cBhvr>
                                        <p:cTn id="53" dur="500"/>
                                        <p:tgtEl>
                                          <p:spTgt spid="315404"/>
                                        </p:tgtEl>
                                      </p:cBhvr>
                                    </p:animEffect>
                                  </p:childTnLst>
                                </p:cTn>
                              </p:par>
                              <p:par>
                                <p:cTn id="54" presetID="9" presetClass="entr" presetSubtype="0" fill="hold" nodeType="withEffect">
                                  <p:stCondLst>
                                    <p:cond delay="500"/>
                                  </p:stCondLst>
                                  <p:childTnLst>
                                    <p:set>
                                      <p:cBhvr>
                                        <p:cTn id="55" dur="1" fill="hold">
                                          <p:stCondLst>
                                            <p:cond delay="0"/>
                                          </p:stCondLst>
                                        </p:cTn>
                                        <p:tgtEl>
                                          <p:spTgt spid="315405"/>
                                        </p:tgtEl>
                                        <p:attrNameLst>
                                          <p:attrName>style.visibility</p:attrName>
                                        </p:attrNameLst>
                                      </p:cBhvr>
                                      <p:to>
                                        <p:strVal val="visible"/>
                                      </p:to>
                                    </p:set>
                                    <p:animEffect transition="in" filter="dissolve">
                                      <p:cBhvr>
                                        <p:cTn id="56" dur="500"/>
                                        <p:tgtEl>
                                          <p:spTgt spid="31540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iterate type="wd">
                                    <p:tmPct val="25000"/>
                                  </p:iterate>
                                  <p:childTnLst>
                                    <p:set>
                                      <p:cBhvr>
                                        <p:cTn id="60" dur="1" fill="hold">
                                          <p:stCondLst>
                                            <p:cond delay="0"/>
                                          </p:stCondLst>
                                        </p:cTn>
                                        <p:tgtEl>
                                          <p:spTgt spid="315408">
                                            <p:txEl>
                                              <p:pRg st="0" end="0"/>
                                            </p:txEl>
                                          </p:spTgt>
                                        </p:tgtEl>
                                        <p:attrNameLst>
                                          <p:attrName>style.visibility</p:attrName>
                                        </p:attrNameLst>
                                      </p:cBhvr>
                                      <p:to>
                                        <p:strVal val="visible"/>
                                      </p:to>
                                    </p:set>
                                    <p:animEffect transition="in" filter="dissolve">
                                      <p:cBhvr>
                                        <p:cTn id="61" dur="500"/>
                                        <p:tgtEl>
                                          <p:spTgt spid="315408">
                                            <p:txEl>
                                              <p:pRg st="0" end="0"/>
                                            </p:txEl>
                                          </p:spTgt>
                                        </p:tgtEl>
                                      </p:cBhvr>
                                    </p:animEffect>
                                  </p:childTnLst>
                                </p:cTn>
                              </p:par>
                              <p:par>
                                <p:cTn id="62" presetID="9" presetClass="entr" presetSubtype="0" fill="hold" nodeType="withEffect">
                                  <p:stCondLst>
                                    <p:cond delay="0"/>
                                  </p:stCondLst>
                                  <p:childTnLst>
                                    <p:set>
                                      <p:cBhvr>
                                        <p:cTn id="63" dur="1" fill="hold">
                                          <p:stCondLst>
                                            <p:cond delay="0"/>
                                          </p:stCondLst>
                                        </p:cTn>
                                        <p:tgtEl>
                                          <p:spTgt spid="315406"/>
                                        </p:tgtEl>
                                        <p:attrNameLst>
                                          <p:attrName>style.visibility</p:attrName>
                                        </p:attrNameLst>
                                      </p:cBhvr>
                                      <p:to>
                                        <p:strVal val="visible"/>
                                      </p:to>
                                    </p:set>
                                    <p:animEffect transition="in" filter="dissolve">
                                      <p:cBhvr>
                                        <p:cTn id="64" dur="500"/>
                                        <p:tgtEl>
                                          <p:spTgt spid="315406"/>
                                        </p:tgtEl>
                                      </p:cBhvr>
                                    </p:animEffect>
                                  </p:childTnLst>
                                </p:cTn>
                              </p:par>
                              <p:par>
                                <p:cTn id="65" presetID="9" presetClass="entr" presetSubtype="0" fill="hold" nodeType="withEffect">
                                  <p:stCondLst>
                                    <p:cond delay="0"/>
                                  </p:stCondLst>
                                  <p:childTnLst>
                                    <p:set>
                                      <p:cBhvr>
                                        <p:cTn id="66" dur="1" fill="hold">
                                          <p:stCondLst>
                                            <p:cond delay="0"/>
                                          </p:stCondLst>
                                        </p:cTn>
                                        <p:tgtEl>
                                          <p:spTgt spid="315409"/>
                                        </p:tgtEl>
                                        <p:attrNameLst>
                                          <p:attrName>style.visibility</p:attrName>
                                        </p:attrNameLst>
                                      </p:cBhvr>
                                      <p:to>
                                        <p:strVal val="visible"/>
                                      </p:to>
                                    </p:set>
                                    <p:animEffect transition="in" filter="dissolve">
                                      <p:cBhvr>
                                        <p:cTn id="67" dur="500"/>
                                        <p:tgtEl>
                                          <p:spTgt spid="31540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iterate type="wd">
                                    <p:tmPct val="25000"/>
                                  </p:iterate>
                                  <p:childTnLst>
                                    <p:set>
                                      <p:cBhvr>
                                        <p:cTn id="71" dur="1" fill="hold">
                                          <p:stCondLst>
                                            <p:cond delay="0"/>
                                          </p:stCondLst>
                                        </p:cTn>
                                        <p:tgtEl>
                                          <p:spTgt spid="315410"/>
                                        </p:tgtEl>
                                        <p:attrNameLst>
                                          <p:attrName>style.visibility</p:attrName>
                                        </p:attrNameLst>
                                      </p:cBhvr>
                                      <p:to>
                                        <p:strVal val="visible"/>
                                      </p:to>
                                    </p:set>
                                    <p:animEffect transition="in" filter="dissolve">
                                      <p:cBhvr>
                                        <p:cTn id="72" dur="500"/>
                                        <p:tgtEl>
                                          <p:spTgt spid="315410"/>
                                        </p:tgtEl>
                                      </p:cBhvr>
                                    </p:animEffect>
                                  </p:childTnLst>
                                </p:cTn>
                              </p:par>
                              <p:par>
                                <p:cTn id="73" presetID="9" presetClass="entr" presetSubtype="0" fill="hold" nodeType="withEffect">
                                  <p:stCondLst>
                                    <p:cond delay="500"/>
                                  </p:stCondLst>
                                  <p:childTnLst>
                                    <p:set>
                                      <p:cBhvr>
                                        <p:cTn id="74" dur="1" fill="hold">
                                          <p:stCondLst>
                                            <p:cond delay="0"/>
                                          </p:stCondLst>
                                        </p:cTn>
                                        <p:tgtEl>
                                          <p:spTgt spid="315407"/>
                                        </p:tgtEl>
                                        <p:attrNameLst>
                                          <p:attrName>style.visibility</p:attrName>
                                        </p:attrNameLst>
                                      </p:cBhvr>
                                      <p:to>
                                        <p:strVal val="visible"/>
                                      </p:to>
                                    </p:set>
                                    <p:animEffect transition="in" filter="dissolve">
                                      <p:cBhvr>
                                        <p:cTn id="75" dur="500"/>
                                        <p:tgtEl>
                                          <p:spTgt spid="315407"/>
                                        </p:tgtEl>
                                      </p:cBhvr>
                                    </p:animEffect>
                                  </p:childTnLst>
                                </p:cTn>
                              </p:par>
                              <p:par>
                                <p:cTn id="76" presetID="9" presetClass="entr" presetSubtype="0" fill="hold" nodeType="withEffect">
                                  <p:stCondLst>
                                    <p:cond delay="500"/>
                                  </p:stCondLst>
                                  <p:childTnLst>
                                    <p:set>
                                      <p:cBhvr>
                                        <p:cTn id="77" dur="1" fill="hold">
                                          <p:stCondLst>
                                            <p:cond delay="0"/>
                                          </p:stCondLst>
                                        </p:cTn>
                                        <p:tgtEl>
                                          <p:spTgt spid="315411"/>
                                        </p:tgtEl>
                                        <p:attrNameLst>
                                          <p:attrName>style.visibility</p:attrName>
                                        </p:attrNameLst>
                                      </p:cBhvr>
                                      <p:to>
                                        <p:strVal val="visible"/>
                                      </p:to>
                                    </p:set>
                                    <p:animEffect transition="in" filter="dissolve">
                                      <p:cBhvr>
                                        <p:cTn id="78" dur="500"/>
                                        <p:tgtEl>
                                          <p:spTgt spid="3154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5430"/>
                                        </p:tgtEl>
                                        <p:attrNameLst>
                                          <p:attrName>style.visibility</p:attrName>
                                        </p:attrNameLst>
                                      </p:cBhvr>
                                      <p:to>
                                        <p:strVal val="visible"/>
                                      </p:to>
                                    </p:set>
                                    <p:animEffect transition="in" filter="fade">
                                      <p:cBhvr>
                                        <p:cTn id="81" dur="1000"/>
                                        <p:tgtEl>
                                          <p:spTgt spid="315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10" grpId="0"/>
      <p:bldP spid="315413" grpId="0"/>
      <p:bldP spid="3154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5" name="Rectangle 2"/>
          <p:cNvSpPr>
            <a:spLocks noGrp="1" noChangeArrowheads="1"/>
          </p:cNvSpPr>
          <p:nvPr>
            <p:ph type="title"/>
          </p:nvPr>
        </p:nvSpPr>
        <p:spPr/>
        <p:txBody>
          <a:bodyPr/>
          <a:lstStyle/>
          <a:p>
            <a:pPr eaLnBrk="1" hangingPunct="1"/>
            <a:r>
              <a:rPr lang="en-US" altLang="zh-CN" smtClean="0"/>
              <a:t>2.5.2 </a:t>
            </a:r>
            <a:r>
              <a:rPr lang="zh-CN" altLang="en-US" smtClean="0"/>
              <a:t>石英晶体滤波器（续</a:t>
            </a:r>
            <a:r>
              <a:rPr lang="en-US" altLang="zh-CN" smtClean="0"/>
              <a:t>5</a:t>
            </a:r>
            <a:r>
              <a:rPr lang="zh-CN" altLang="en-US" smtClean="0"/>
              <a:t>）</a:t>
            </a:r>
          </a:p>
        </p:txBody>
      </p:sp>
      <p:sp>
        <p:nvSpPr>
          <p:cNvPr id="316419"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幼圆" pitchFamily="49" charset="-122"/>
                <a:sym typeface="Symbol" pitchFamily="18" charset="2"/>
              </a:rPr>
              <a:t>	必须指出，在   与   的角频率之间，谐振器所呈现的等效电感  </a:t>
            </a:r>
            <a:r>
              <a:rPr lang="zh-CN" altLang="en-US" smtClean="0">
                <a:latin typeface="幼圆" pitchFamily="49" charset="-122"/>
              </a:rPr>
              <a:t>并不等于石英晶体片本身的等效电感</a:t>
            </a:r>
          </a:p>
          <a:p>
            <a:pPr eaLnBrk="1" hangingPunct="1">
              <a:buFont typeface="Wingdings" pitchFamily="2" charset="2"/>
              <a:buNone/>
            </a:pPr>
            <a:r>
              <a:rPr lang="zh-CN" altLang="en-US" smtClean="0">
                <a:latin typeface="幼圆" pitchFamily="49" charset="-122"/>
              </a:rPr>
              <a:t>	</a:t>
            </a:r>
          </a:p>
          <a:p>
            <a:pPr eaLnBrk="1" hangingPunct="1">
              <a:buFont typeface="Wingdings" pitchFamily="2" charset="2"/>
              <a:buNone/>
            </a:pPr>
            <a:r>
              <a:rPr lang="zh-CN" altLang="en-US" smtClean="0">
                <a:latin typeface="幼圆" pitchFamily="49" charset="-122"/>
              </a:rPr>
              <a:t>	</a:t>
            </a:r>
          </a:p>
          <a:p>
            <a:pPr eaLnBrk="1" hangingPunct="1">
              <a:buFont typeface="Wingdings" pitchFamily="2" charset="2"/>
              <a:buNone/>
            </a:pPr>
            <a:r>
              <a:rPr lang="zh-CN" altLang="en-US" smtClean="0">
                <a:latin typeface="幼圆" pitchFamily="49" charset="-122"/>
              </a:rPr>
              <a:t>	石英晶体滤波器工作时，石英晶体两个谐振频率之间感性区的宽度决定了滤波器的通带宽度。</a:t>
            </a:r>
            <a:r>
              <a:rPr lang="zh-CN" altLang="en-US" smtClean="0"/>
              <a:t>为了扩大感性区加宽滤波器的通带宽度，通常可串联一电感或并联一电感来实现。</a:t>
            </a:r>
            <a:r>
              <a:rPr lang="zh-CN" altLang="en-US" smtClean="0">
                <a:latin typeface="幼圆" pitchFamily="49" charset="-122"/>
              </a:rPr>
              <a:t>可以证明串联一电感</a:t>
            </a:r>
            <a:r>
              <a:rPr lang="en-US" altLang="zh-CN" smtClean="0">
                <a:latin typeface="幼圆" pitchFamily="49" charset="-122"/>
              </a:rPr>
              <a:t>  </a:t>
            </a:r>
            <a:r>
              <a:rPr lang="zh-CN" altLang="en-US" smtClean="0">
                <a:latin typeface="幼圆" pitchFamily="49" charset="-122"/>
              </a:rPr>
              <a:t>则减小</a:t>
            </a:r>
            <a:r>
              <a:rPr lang="zh-CN" altLang="en-US" smtClean="0">
                <a:latin typeface="幼圆" pitchFamily="49" charset="-122"/>
                <a:sym typeface="Symbol" pitchFamily="18" charset="2"/>
              </a:rPr>
              <a:t>   ，并联一电感</a:t>
            </a:r>
            <a:r>
              <a:rPr lang="en-US" altLang="zh-CN" smtClean="0">
                <a:latin typeface="幼圆" pitchFamily="49" charset="-122"/>
                <a:sym typeface="Symbol" pitchFamily="18" charset="2"/>
              </a:rPr>
              <a:t>   </a:t>
            </a:r>
            <a:r>
              <a:rPr lang="zh-CN" altLang="en-US" smtClean="0">
                <a:latin typeface="幼圆" pitchFamily="49" charset="-122"/>
                <a:sym typeface="Symbol" pitchFamily="18" charset="2"/>
              </a:rPr>
              <a:t>则加大   ，两种方法均扩大了石英晶体的感性电抗范围。</a:t>
            </a:r>
            <a:endParaRPr lang="zh-CN" altLang="en-US" smtClean="0">
              <a:latin typeface="幼圆" pitchFamily="49" charset="-122"/>
            </a:endParaRPr>
          </a:p>
          <a:p>
            <a:pPr eaLnBrk="1" latinLnBrk="0" hangingPunct="1">
              <a:spcBef>
                <a:spcPct val="0"/>
              </a:spcBef>
              <a:buClrTx/>
              <a:buFontTx/>
              <a:buNone/>
            </a:pPr>
            <a:endParaRPr lang="zh-CN" altLang="en-US" smtClean="0">
              <a:latin typeface="幼圆" pitchFamily="49" charset="-122"/>
            </a:endParaRPr>
          </a:p>
        </p:txBody>
      </p:sp>
      <p:graphicFrame>
        <p:nvGraphicFramePr>
          <p:cNvPr id="64514" name="Object 4"/>
          <p:cNvGraphicFramePr>
            <a:graphicFrameLocks noChangeAspect="1"/>
          </p:cNvGraphicFramePr>
          <p:nvPr/>
        </p:nvGraphicFramePr>
        <p:xfrm>
          <a:off x="2952750" y="1196975"/>
          <a:ext cx="466725" cy="504825"/>
        </p:xfrm>
        <a:graphic>
          <a:graphicData uri="http://schemas.openxmlformats.org/presentationml/2006/ole">
            <p:oleObj spid="_x0000_s64514" name="Equation" r:id="rId4" imgW="190440" imgH="241200" progId="Equation.DSMT4">
              <p:embed/>
            </p:oleObj>
          </a:graphicData>
        </a:graphic>
      </p:graphicFrame>
      <p:graphicFrame>
        <p:nvGraphicFramePr>
          <p:cNvPr id="64515" name="Object 5"/>
          <p:cNvGraphicFramePr>
            <a:graphicFrameLocks noChangeAspect="1"/>
          </p:cNvGraphicFramePr>
          <p:nvPr/>
        </p:nvGraphicFramePr>
        <p:xfrm>
          <a:off x="3714750" y="1196975"/>
          <a:ext cx="496888" cy="503238"/>
        </p:xfrm>
        <a:graphic>
          <a:graphicData uri="http://schemas.openxmlformats.org/presentationml/2006/ole">
            <p:oleObj spid="_x0000_s64515" name="Equation" r:id="rId5" imgW="203040" imgH="241200" progId="Equation.DSMT4">
              <p:embed/>
            </p:oleObj>
          </a:graphicData>
        </a:graphic>
      </p:graphicFrame>
      <p:graphicFrame>
        <p:nvGraphicFramePr>
          <p:cNvPr id="316422" name="Object 6"/>
          <p:cNvGraphicFramePr>
            <a:graphicFrameLocks noChangeAspect="1"/>
          </p:cNvGraphicFramePr>
          <p:nvPr/>
        </p:nvGraphicFramePr>
        <p:xfrm>
          <a:off x="2636838" y="1976438"/>
          <a:ext cx="3879850" cy="1020762"/>
        </p:xfrm>
        <a:graphic>
          <a:graphicData uri="http://schemas.openxmlformats.org/presentationml/2006/ole">
            <p:oleObj spid="_x0000_s64516" name="Equation" r:id="rId6" imgW="1726920" imgH="482400" progId="Equation.DSMT4">
              <p:embed/>
            </p:oleObj>
          </a:graphicData>
        </a:graphic>
      </p:graphicFrame>
      <p:graphicFrame>
        <p:nvGraphicFramePr>
          <p:cNvPr id="64517" name="Object 8"/>
          <p:cNvGraphicFramePr>
            <a:graphicFrameLocks noChangeAspect="1"/>
          </p:cNvGraphicFramePr>
          <p:nvPr/>
        </p:nvGraphicFramePr>
        <p:xfrm>
          <a:off x="2627313" y="1628775"/>
          <a:ext cx="371475" cy="477838"/>
        </p:xfrm>
        <a:graphic>
          <a:graphicData uri="http://schemas.openxmlformats.org/presentationml/2006/ole">
            <p:oleObj spid="_x0000_s64517" name="Equation" r:id="rId7" imgW="177480" imgH="228600" progId="Equation.DSMT4">
              <p:embed/>
            </p:oleObj>
          </a:graphicData>
        </a:graphic>
      </p:graphicFrame>
      <p:graphicFrame>
        <p:nvGraphicFramePr>
          <p:cNvPr id="64518" name="Object 9"/>
          <p:cNvGraphicFramePr>
            <a:graphicFrameLocks noChangeAspect="1"/>
          </p:cNvGraphicFramePr>
          <p:nvPr/>
        </p:nvGraphicFramePr>
        <p:xfrm>
          <a:off x="7812088" y="1628775"/>
          <a:ext cx="371475" cy="504825"/>
        </p:xfrm>
        <a:graphic>
          <a:graphicData uri="http://schemas.openxmlformats.org/presentationml/2006/ole">
            <p:oleObj spid="_x0000_s64518" name="Equation" r:id="rId8" imgW="177480" imgH="241200" progId="Equation.DSMT4">
              <p:embed/>
            </p:oleObj>
          </a:graphicData>
        </a:graphic>
      </p:graphicFrame>
      <p:graphicFrame>
        <p:nvGraphicFramePr>
          <p:cNvPr id="316426" name="Object 10"/>
          <p:cNvGraphicFramePr>
            <a:graphicFrameLocks noChangeAspect="1"/>
          </p:cNvGraphicFramePr>
          <p:nvPr/>
        </p:nvGraphicFramePr>
        <p:xfrm>
          <a:off x="3132138" y="4868863"/>
          <a:ext cx="1981200" cy="1412875"/>
        </p:xfrm>
        <a:graphic>
          <a:graphicData uri="http://schemas.openxmlformats.org/presentationml/2006/ole">
            <p:oleObj spid="_x0000_s64519" r:id="rId9" imgW="896112" imgH="638556" progId="Word.Picture.8">
              <p:embed/>
            </p:oleObj>
          </a:graphicData>
        </a:graphic>
      </p:graphicFrame>
      <p:graphicFrame>
        <p:nvGraphicFramePr>
          <p:cNvPr id="316427" name="Object 11"/>
          <p:cNvGraphicFramePr>
            <a:graphicFrameLocks noChangeAspect="1"/>
          </p:cNvGraphicFramePr>
          <p:nvPr/>
        </p:nvGraphicFramePr>
        <p:xfrm>
          <a:off x="6043613" y="5037138"/>
          <a:ext cx="2057400" cy="1271587"/>
        </p:xfrm>
        <a:graphic>
          <a:graphicData uri="http://schemas.openxmlformats.org/presentationml/2006/ole">
            <p:oleObj spid="_x0000_s64520" r:id="rId10" imgW="847344" imgH="524256" progId="Word.Picture.8">
              <p:embed/>
            </p:oleObj>
          </a:graphicData>
        </a:graphic>
      </p:graphicFrame>
      <p:graphicFrame>
        <p:nvGraphicFramePr>
          <p:cNvPr id="316428" name="Object 12"/>
          <p:cNvGraphicFramePr>
            <a:graphicFrameLocks noChangeAspect="1"/>
          </p:cNvGraphicFramePr>
          <p:nvPr/>
        </p:nvGraphicFramePr>
        <p:xfrm>
          <a:off x="6288088" y="4005263"/>
          <a:ext cx="371475" cy="477837"/>
        </p:xfrm>
        <a:graphic>
          <a:graphicData uri="http://schemas.openxmlformats.org/presentationml/2006/ole">
            <p:oleObj spid="_x0000_s64521" name="Equation" r:id="rId11" imgW="177480" imgH="228600" progId="Equation.DSMT4">
              <p:embed/>
            </p:oleObj>
          </a:graphicData>
        </a:graphic>
      </p:graphicFrame>
      <p:graphicFrame>
        <p:nvGraphicFramePr>
          <p:cNvPr id="316429" name="Object 13"/>
          <p:cNvGraphicFramePr>
            <a:graphicFrameLocks noChangeAspect="1"/>
          </p:cNvGraphicFramePr>
          <p:nvPr/>
        </p:nvGraphicFramePr>
        <p:xfrm>
          <a:off x="7524750" y="4005263"/>
          <a:ext cx="466725" cy="504825"/>
        </p:xfrm>
        <a:graphic>
          <a:graphicData uri="http://schemas.openxmlformats.org/presentationml/2006/ole">
            <p:oleObj spid="_x0000_s64522" name="Equation" r:id="rId12" imgW="190440" imgH="241200" progId="Equation.DSMT4">
              <p:embed/>
            </p:oleObj>
          </a:graphicData>
        </a:graphic>
      </p:graphicFrame>
      <p:graphicFrame>
        <p:nvGraphicFramePr>
          <p:cNvPr id="316430" name="Object 14"/>
          <p:cNvGraphicFramePr>
            <a:graphicFrameLocks noChangeAspect="1"/>
          </p:cNvGraphicFramePr>
          <p:nvPr/>
        </p:nvGraphicFramePr>
        <p:xfrm>
          <a:off x="2700338" y="4391025"/>
          <a:ext cx="371475" cy="477838"/>
        </p:xfrm>
        <a:graphic>
          <a:graphicData uri="http://schemas.openxmlformats.org/presentationml/2006/ole">
            <p:oleObj spid="_x0000_s64523" name="Equation" r:id="rId13" imgW="177480" imgH="228600" progId="Equation.DSMT4">
              <p:embed/>
            </p:oleObj>
          </a:graphicData>
        </a:graphic>
      </p:graphicFrame>
      <p:graphicFrame>
        <p:nvGraphicFramePr>
          <p:cNvPr id="316431" name="Object 15"/>
          <p:cNvGraphicFramePr>
            <a:graphicFrameLocks noChangeAspect="1"/>
          </p:cNvGraphicFramePr>
          <p:nvPr/>
        </p:nvGraphicFramePr>
        <p:xfrm>
          <a:off x="4003675" y="4365625"/>
          <a:ext cx="496888" cy="503238"/>
        </p:xfrm>
        <a:graphic>
          <a:graphicData uri="http://schemas.openxmlformats.org/presentationml/2006/ole">
            <p:oleObj spid="_x0000_s64524" name="Equation" r:id="rId14" imgW="203040" imgH="241200" progId="Equation.DSMT4">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6422"/>
                                        </p:tgtEl>
                                        <p:attrNameLst>
                                          <p:attrName>style.visibility</p:attrName>
                                        </p:attrNameLst>
                                      </p:cBhvr>
                                      <p:to>
                                        <p:strVal val="visible"/>
                                      </p:to>
                                    </p:set>
                                    <p:animEffect transition="in" filter="dissolve">
                                      <p:cBhvr>
                                        <p:cTn id="7" dur="500"/>
                                        <p:tgtEl>
                                          <p:spTgt spid="3164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316419">
                                            <p:txEl>
                                              <p:pRg st="3" end="3"/>
                                            </p:txEl>
                                          </p:spTgt>
                                        </p:tgtEl>
                                        <p:attrNameLst>
                                          <p:attrName>style.visibility</p:attrName>
                                        </p:attrNameLst>
                                      </p:cBhvr>
                                      <p:to>
                                        <p:strVal val="visible"/>
                                      </p:to>
                                    </p:set>
                                    <p:animEffect transition="in" filter="dissolve">
                                      <p:cBhvr>
                                        <p:cTn id="12" dur="500"/>
                                        <p:tgtEl>
                                          <p:spTgt spid="316419">
                                            <p:txEl>
                                              <p:pRg st="3" end="3"/>
                                            </p:txEl>
                                          </p:spTgt>
                                        </p:tgtEl>
                                      </p:cBhvr>
                                    </p:animEffect>
                                  </p:childTnLst>
                                </p:cTn>
                              </p:par>
                              <p:par>
                                <p:cTn id="13" presetID="9" presetClass="entr" presetSubtype="0" fill="hold" nodeType="withEffect">
                                  <p:stCondLst>
                                    <p:cond delay="5500"/>
                                  </p:stCondLst>
                                  <p:childTnLst>
                                    <p:set>
                                      <p:cBhvr>
                                        <p:cTn id="14" dur="1" fill="hold">
                                          <p:stCondLst>
                                            <p:cond delay="0"/>
                                          </p:stCondLst>
                                        </p:cTn>
                                        <p:tgtEl>
                                          <p:spTgt spid="316428"/>
                                        </p:tgtEl>
                                        <p:attrNameLst>
                                          <p:attrName>style.visibility</p:attrName>
                                        </p:attrNameLst>
                                      </p:cBhvr>
                                      <p:to>
                                        <p:strVal val="visible"/>
                                      </p:to>
                                    </p:set>
                                    <p:animEffect transition="in" filter="dissolve">
                                      <p:cBhvr>
                                        <p:cTn id="15" dur="500"/>
                                        <p:tgtEl>
                                          <p:spTgt spid="316428"/>
                                        </p:tgtEl>
                                      </p:cBhvr>
                                    </p:animEffect>
                                  </p:childTnLst>
                                </p:cTn>
                              </p:par>
                              <p:par>
                                <p:cTn id="16" presetID="9" presetClass="entr" presetSubtype="0" fill="hold" nodeType="withEffect">
                                  <p:stCondLst>
                                    <p:cond delay="5500"/>
                                  </p:stCondLst>
                                  <p:childTnLst>
                                    <p:set>
                                      <p:cBhvr>
                                        <p:cTn id="17" dur="1" fill="hold">
                                          <p:stCondLst>
                                            <p:cond delay="0"/>
                                          </p:stCondLst>
                                        </p:cTn>
                                        <p:tgtEl>
                                          <p:spTgt spid="316429"/>
                                        </p:tgtEl>
                                        <p:attrNameLst>
                                          <p:attrName>style.visibility</p:attrName>
                                        </p:attrNameLst>
                                      </p:cBhvr>
                                      <p:to>
                                        <p:strVal val="visible"/>
                                      </p:to>
                                    </p:set>
                                    <p:animEffect transition="in" filter="dissolve">
                                      <p:cBhvr>
                                        <p:cTn id="18" dur="500"/>
                                        <p:tgtEl>
                                          <p:spTgt spid="316429"/>
                                        </p:tgtEl>
                                      </p:cBhvr>
                                    </p:animEffect>
                                  </p:childTnLst>
                                </p:cTn>
                              </p:par>
                              <p:par>
                                <p:cTn id="19" presetID="9" presetClass="entr" presetSubtype="0" fill="hold" nodeType="withEffect">
                                  <p:stCondLst>
                                    <p:cond delay="6500"/>
                                  </p:stCondLst>
                                  <p:childTnLst>
                                    <p:set>
                                      <p:cBhvr>
                                        <p:cTn id="20" dur="1" fill="hold">
                                          <p:stCondLst>
                                            <p:cond delay="0"/>
                                          </p:stCondLst>
                                        </p:cTn>
                                        <p:tgtEl>
                                          <p:spTgt spid="316430"/>
                                        </p:tgtEl>
                                        <p:attrNameLst>
                                          <p:attrName>style.visibility</p:attrName>
                                        </p:attrNameLst>
                                      </p:cBhvr>
                                      <p:to>
                                        <p:strVal val="visible"/>
                                      </p:to>
                                    </p:set>
                                    <p:animEffect transition="in" filter="dissolve">
                                      <p:cBhvr>
                                        <p:cTn id="21" dur="500"/>
                                        <p:tgtEl>
                                          <p:spTgt spid="316430"/>
                                        </p:tgtEl>
                                      </p:cBhvr>
                                    </p:animEffect>
                                  </p:childTnLst>
                                </p:cTn>
                              </p:par>
                              <p:par>
                                <p:cTn id="22" presetID="9" presetClass="entr" presetSubtype="0" fill="hold" nodeType="withEffect">
                                  <p:stCondLst>
                                    <p:cond delay="6500"/>
                                  </p:stCondLst>
                                  <p:childTnLst>
                                    <p:set>
                                      <p:cBhvr>
                                        <p:cTn id="23" dur="1" fill="hold">
                                          <p:stCondLst>
                                            <p:cond delay="0"/>
                                          </p:stCondLst>
                                        </p:cTn>
                                        <p:tgtEl>
                                          <p:spTgt spid="316431"/>
                                        </p:tgtEl>
                                        <p:attrNameLst>
                                          <p:attrName>style.visibility</p:attrName>
                                        </p:attrNameLst>
                                      </p:cBhvr>
                                      <p:to>
                                        <p:strVal val="visible"/>
                                      </p:to>
                                    </p:set>
                                    <p:animEffect transition="in" filter="dissolve">
                                      <p:cBhvr>
                                        <p:cTn id="24" dur="500"/>
                                        <p:tgtEl>
                                          <p:spTgt spid="31643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16426"/>
                                        </p:tgtEl>
                                        <p:attrNameLst>
                                          <p:attrName>style.visibility</p:attrName>
                                        </p:attrNameLst>
                                      </p:cBhvr>
                                      <p:to>
                                        <p:strVal val="visible"/>
                                      </p:to>
                                    </p:set>
                                    <p:animEffect transition="in" filter="dissolve">
                                      <p:cBhvr>
                                        <p:cTn id="29" dur="500"/>
                                        <p:tgtEl>
                                          <p:spTgt spid="316426"/>
                                        </p:tgtEl>
                                      </p:cBhvr>
                                    </p:animEffect>
                                  </p:childTnLst>
                                </p:cTn>
                              </p:par>
                              <p:par>
                                <p:cTn id="30" presetID="9" presetClass="entr" presetSubtype="0" fill="hold" nodeType="withEffect">
                                  <p:stCondLst>
                                    <p:cond delay="0"/>
                                  </p:stCondLst>
                                  <p:childTnLst>
                                    <p:set>
                                      <p:cBhvr>
                                        <p:cTn id="31" dur="1" fill="hold">
                                          <p:stCondLst>
                                            <p:cond delay="0"/>
                                          </p:stCondLst>
                                        </p:cTn>
                                        <p:tgtEl>
                                          <p:spTgt spid="316427"/>
                                        </p:tgtEl>
                                        <p:attrNameLst>
                                          <p:attrName>style.visibility</p:attrName>
                                        </p:attrNameLst>
                                      </p:cBhvr>
                                      <p:to>
                                        <p:strVal val="visible"/>
                                      </p:to>
                                    </p:set>
                                    <p:animEffect transition="in" filter="dissolve">
                                      <p:cBhvr>
                                        <p:cTn id="32" dur="500"/>
                                        <p:tgtEl>
                                          <p:spTgt spid="3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2.5.3 </a:t>
            </a:r>
            <a:r>
              <a:rPr lang="zh-CN" altLang="en-US" smtClean="0"/>
              <a:t>陶瓷滤波器</a:t>
            </a:r>
          </a:p>
        </p:txBody>
      </p:sp>
      <p:sp>
        <p:nvSpPr>
          <p:cNvPr id="307203"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幼圆" pitchFamily="49" charset="-122"/>
              </a:rPr>
              <a:t>	利用某些陶瓷材料的压电效应构成的滤波器，称为</a:t>
            </a:r>
            <a:r>
              <a:rPr lang="zh-CN" altLang="en-US" smtClean="0">
                <a:solidFill>
                  <a:srgbClr val="006600"/>
                </a:solidFill>
                <a:latin typeface="幼圆" pitchFamily="49" charset="-122"/>
              </a:rPr>
              <a:t>陶瓷滤波器</a:t>
            </a:r>
            <a:r>
              <a:rPr lang="zh-CN" altLang="en-US" smtClean="0">
                <a:latin typeface="幼圆" pitchFamily="49" charset="-122"/>
              </a:rPr>
              <a:t>。它常用锆钛酸铅</a:t>
            </a:r>
            <a:r>
              <a:rPr lang="en-US" altLang="zh-CN" smtClean="0">
                <a:latin typeface="幼圆" pitchFamily="49" charset="-122"/>
              </a:rPr>
              <a:t>[</a:t>
            </a:r>
            <a:r>
              <a:rPr lang="en-US" altLang="zh-CN" smtClean="0"/>
              <a:t>Pb(zrTi)O</a:t>
            </a:r>
            <a:r>
              <a:rPr lang="en-US" altLang="zh-CN" sz="1400" smtClean="0"/>
              <a:t>3</a:t>
            </a:r>
            <a:r>
              <a:rPr lang="en-US" altLang="zh-CN" smtClean="0">
                <a:latin typeface="幼圆" pitchFamily="49" charset="-122"/>
              </a:rPr>
              <a:t>]</a:t>
            </a:r>
            <a:r>
              <a:rPr lang="zh-CN" altLang="en-US" smtClean="0">
                <a:latin typeface="幼圆" pitchFamily="49" charset="-122"/>
              </a:rPr>
              <a:t>压电陶瓷材料（简称</a:t>
            </a:r>
            <a:r>
              <a:rPr lang="en-US" altLang="zh-CN" smtClean="0"/>
              <a:t>PZT</a:t>
            </a:r>
            <a:r>
              <a:rPr lang="zh-CN" altLang="en-US" smtClean="0">
                <a:latin typeface="幼圆" pitchFamily="49" charset="-122"/>
              </a:rPr>
              <a:t>）制成。这种陶瓷片的两面用银作为电极，经过直流高压极化之后具有和石英晶体相类似的压电效应。</a:t>
            </a:r>
          </a:p>
          <a:p>
            <a:pPr eaLnBrk="1" hangingPunct="1">
              <a:buFont typeface="Wingdings" pitchFamily="2" charset="2"/>
              <a:buNone/>
            </a:pPr>
            <a:endParaRPr lang="zh-CN" altLang="en-US" smtClean="0">
              <a:latin typeface="幼圆" pitchFamily="49" charset="-122"/>
            </a:endParaRPr>
          </a:p>
          <a:p>
            <a:pPr eaLnBrk="1" hangingPunct="1">
              <a:buFont typeface="Wingdings" pitchFamily="2" charset="2"/>
              <a:buNone/>
            </a:pPr>
            <a:r>
              <a:rPr lang="zh-CN" altLang="en-US" smtClean="0">
                <a:latin typeface="幼圆" pitchFamily="49" charset="-122"/>
              </a:rPr>
              <a:t>	优点：容易焙烧，可制成各种形状；适于小型化；且耐热耐湿性好。它的等效品质因数为几百，比石英晶体低但比</a:t>
            </a:r>
            <a:r>
              <a:rPr lang="en-US" altLang="zh-CN" smtClean="0"/>
              <a:t>LC</a:t>
            </a:r>
            <a:r>
              <a:rPr lang="zh-CN" altLang="en-US" smtClean="0">
                <a:latin typeface="幼圆" pitchFamily="49" charset="-122"/>
              </a:rPr>
              <a:t>滤波器高。</a:t>
            </a:r>
            <a:endParaRPr lang="en-US" altLang="zh-CN" smtClean="0">
              <a:latin typeface="幼圆"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07203">
                                            <p:txEl>
                                              <p:pRg st="2" end="2"/>
                                            </p:txEl>
                                          </p:spTgt>
                                        </p:tgtEl>
                                        <p:attrNameLst>
                                          <p:attrName>style.visibility</p:attrName>
                                        </p:attrNameLst>
                                      </p:cBhvr>
                                      <p:to>
                                        <p:strVal val="visible"/>
                                      </p:to>
                                    </p:set>
                                    <p:animEffect transition="in" filter="dissolve">
                                      <p:cBhvr>
                                        <p:cTn id="7" dur="500"/>
                                        <p:tgtEl>
                                          <p:spTgt spid="307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5" name="Rectangle 2"/>
          <p:cNvSpPr>
            <a:spLocks noGrp="1" noChangeArrowheads="1"/>
          </p:cNvSpPr>
          <p:nvPr>
            <p:ph type="title"/>
          </p:nvPr>
        </p:nvSpPr>
        <p:spPr/>
        <p:txBody>
          <a:bodyPr/>
          <a:lstStyle/>
          <a:p>
            <a:pPr eaLnBrk="1" hangingPunct="1"/>
            <a:r>
              <a:rPr lang="en-US" altLang="zh-CN" smtClean="0"/>
              <a:t>2.5.3 </a:t>
            </a:r>
            <a:r>
              <a:rPr lang="zh-CN" altLang="en-US" smtClean="0"/>
              <a:t>陶瓷滤波器（续</a:t>
            </a:r>
            <a:r>
              <a:rPr lang="en-US" altLang="zh-CN" smtClean="0"/>
              <a:t>1</a:t>
            </a:r>
            <a:r>
              <a:rPr lang="zh-CN" altLang="en-US" smtClean="0"/>
              <a:t>）</a:t>
            </a:r>
          </a:p>
        </p:txBody>
      </p:sp>
      <p:sp>
        <p:nvSpPr>
          <p:cNvPr id="317443" name="Rectangle 3"/>
          <p:cNvSpPr>
            <a:spLocks noGrp="1" noChangeArrowheads="1"/>
          </p:cNvSpPr>
          <p:nvPr>
            <p:ph type="body" idx="1"/>
          </p:nvPr>
        </p:nvSpPr>
        <p:spPr/>
        <p:txBody>
          <a:bodyPr/>
          <a:lstStyle/>
          <a:p>
            <a:pPr eaLnBrk="1" hangingPunct="1"/>
            <a:r>
              <a:rPr lang="zh-CN" altLang="en-US" smtClean="0"/>
              <a:t>符号及等效电路</a:t>
            </a:r>
          </a:p>
          <a:p>
            <a:pPr eaLnBrk="1" hangingPunct="1">
              <a:buFont typeface="Wingdings" pitchFamily="2" charset="2"/>
              <a:buNone/>
            </a:pPr>
            <a:r>
              <a:rPr lang="zh-CN" altLang="en-US" smtClean="0">
                <a:latin typeface="幼圆" pitchFamily="49" charset="-122"/>
              </a:rPr>
              <a:t>	图中</a:t>
            </a:r>
            <a:r>
              <a:rPr lang="en-US" altLang="zh-CN" i="1" smtClean="0">
                <a:latin typeface="幼圆" pitchFamily="49" charset="-122"/>
              </a:rPr>
              <a:t>  </a:t>
            </a:r>
            <a:r>
              <a:rPr lang="zh-CN" altLang="en-US" smtClean="0">
                <a:latin typeface="幼圆" pitchFamily="49" charset="-122"/>
              </a:rPr>
              <a:t>等效为压电陶瓷谐振子的</a:t>
            </a:r>
          </a:p>
          <a:p>
            <a:pPr eaLnBrk="1" hangingPunct="1">
              <a:buFont typeface="Wingdings" pitchFamily="2" charset="2"/>
              <a:buNone/>
            </a:pPr>
            <a:r>
              <a:rPr lang="zh-CN" altLang="en-US" smtClean="0">
                <a:latin typeface="幼圆" pitchFamily="49" charset="-122"/>
              </a:rPr>
              <a:t>	固定电容；</a:t>
            </a:r>
            <a:r>
              <a:rPr lang="en-US" altLang="zh-CN" i="1" smtClean="0">
                <a:latin typeface="幼圆" pitchFamily="49" charset="-122"/>
              </a:rPr>
              <a:t>  </a:t>
            </a:r>
            <a:r>
              <a:rPr lang="zh-CN" altLang="en-US" smtClean="0">
                <a:latin typeface="幼圆" pitchFamily="49" charset="-122"/>
                <a:sym typeface="Symbol" pitchFamily="18" charset="2"/>
              </a:rPr>
              <a:t>为机械振动的等效</a:t>
            </a:r>
          </a:p>
          <a:p>
            <a:pPr eaLnBrk="1" hangingPunct="1">
              <a:buFont typeface="Wingdings" pitchFamily="2" charset="2"/>
              <a:buNone/>
            </a:pPr>
            <a:r>
              <a:rPr lang="zh-CN" altLang="en-US" smtClean="0">
                <a:latin typeface="幼圆" pitchFamily="49" charset="-122"/>
                <a:sym typeface="Symbol" pitchFamily="18" charset="2"/>
              </a:rPr>
              <a:t>	质量；</a:t>
            </a:r>
            <a:r>
              <a:rPr lang="en-US" altLang="zh-CN" i="1" smtClean="0">
                <a:latin typeface="幼圆" pitchFamily="49" charset="-122"/>
                <a:sym typeface="Symbol" pitchFamily="18" charset="2"/>
              </a:rPr>
              <a:t>  </a:t>
            </a:r>
            <a:r>
              <a:rPr lang="zh-CN" altLang="en-US" smtClean="0">
                <a:latin typeface="幼圆" pitchFamily="49" charset="-122"/>
                <a:sym typeface="Symbol" pitchFamily="18" charset="2"/>
              </a:rPr>
              <a:t>为机械振动的等效弹性</a:t>
            </a:r>
          </a:p>
          <a:p>
            <a:pPr eaLnBrk="1" hangingPunct="1">
              <a:buFont typeface="Wingdings" pitchFamily="2" charset="2"/>
              <a:buNone/>
            </a:pPr>
            <a:r>
              <a:rPr lang="zh-CN" altLang="en-US" smtClean="0">
                <a:latin typeface="幼圆" pitchFamily="49" charset="-122"/>
                <a:sym typeface="Symbol" pitchFamily="18" charset="2"/>
              </a:rPr>
              <a:t>	模数；</a:t>
            </a:r>
            <a:r>
              <a:rPr lang="en-US" altLang="zh-CN" i="1" smtClean="0">
                <a:latin typeface="幼圆" pitchFamily="49" charset="-122"/>
                <a:sym typeface="Symbol" pitchFamily="18" charset="2"/>
              </a:rPr>
              <a:t>  </a:t>
            </a:r>
            <a:r>
              <a:rPr lang="zh-CN" altLang="en-US" smtClean="0">
                <a:latin typeface="幼圆" pitchFamily="49" charset="-122"/>
              </a:rPr>
              <a:t>为机械振动的等效阻尼；</a:t>
            </a:r>
          </a:p>
          <a:p>
            <a:pPr eaLnBrk="1" hangingPunct="1">
              <a:buFont typeface="Wingdings" pitchFamily="2" charset="2"/>
              <a:buNone/>
            </a:pPr>
            <a:r>
              <a:rPr lang="zh-CN" altLang="en-US" smtClean="0">
                <a:latin typeface="幼圆" pitchFamily="49" charset="-122"/>
              </a:rPr>
              <a:t>	其等效电路与石英晶体相同。</a:t>
            </a:r>
          </a:p>
          <a:p>
            <a:pPr eaLnBrk="1" hangingPunct="1">
              <a:buFont typeface="Wingdings" pitchFamily="2" charset="2"/>
              <a:buNone/>
            </a:pPr>
            <a:r>
              <a:rPr lang="zh-CN" altLang="en-US" smtClean="0">
                <a:latin typeface="幼圆" pitchFamily="49" charset="-122"/>
              </a:rPr>
              <a:t>	</a:t>
            </a:r>
          </a:p>
          <a:p>
            <a:pPr eaLnBrk="1" hangingPunct="1">
              <a:buFont typeface="Wingdings" pitchFamily="2" charset="2"/>
              <a:buNone/>
            </a:pPr>
            <a:r>
              <a:rPr lang="zh-CN" altLang="en-US" smtClean="0">
                <a:latin typeface="幼圆" pitchFamily="49" charset="-122"/>
              </a:rPr>
              <a:t>	串联谐振频率</a:t>
            </a:r>
          </a:p>
          <a:p>
            <a:pPr eaLnBrk="1" hangingPunct="1">
              <a:buFont typeface="Wingdings" pitchFamily="2" charset="2"/>
              <a:buNone/>
            </a:pPr>
            <a:endParaRPr lang="zh-CN" altLang="en-US" smtClean="0">
              <a:latin typeface="幼圆" pitchFamily="49" charset="-122"/>
            </a:endParaRPr>
          </a:p>
          <a:p>
            <a:pPr eaLnBrk="1" hangingPunct="1">
              <a:buFont typeface="Wingdings" pitchFamily="2" charset="2"/>
              <a:buNone/>
            </a:pPr>
            <a:r>
              <a:rPr lang="zh-CN" altLang="en-US" smtClean="0">
                <a:latin typeface="幼圆" pitchFamily="49" charset="-122"/>
              </a:rPr>
              <a:t>	并联谐振频率</a:t>
            </a:r>
          </a:p>
        </p:txBody>
      </p:sp>
      <p:graphicFrame>
        <p:nvGraphicFramePr>
          <p:cNvPr id="65538" name="Object 4"/>
          <p:cNvGraphicFramePr>
            <a:graphicFrameLocks noChangeAspect="1"/>
          </p:cNvGraphicFramePr>
          <p:nvPr/>
        </p:nvGraphicFramePr>
        <p:xfrm>
          <a:off x="5867400" y="1125538"/>
          <a:ext cx="2711450" cy="2808287"/>
        </p:xfrm>
        <a:graphic>
          <a:graphicData uri="http://schemas.openxmlformats.org/presentationml/2006/ole">
            <p:oleObj spid="_x0000_s65538" name="图片" r:id="rId4" imgW="1514856" imgH="1400556" progId="Word.Picture.8">
              <p:embed/>
            </p:oleObj>
          </a:graphicData>
        </a:graphic>
      </p:graphicFrame>
      <p:graphicFrame>
        <p:nvGraphicFramePr>
          <p:cNvPr id="65539" name="Object 5"/>
          <p:cNvGraphicFramePr>
            <a:graphicFrameLocks noChangeAspect="1"/>
          </p:cNvGraphicFramePr>
          <p:nvPr/>
        </p:nvGraphicFramePr>
        <p:xfrm>
          <a:off x="1658938" y="1657350"/>
          <a:ext cx="465137" cy="476250"/>
        </p:xfrm>
        <a:graphic>
          <a:graphicData uri="http://schemas.openxmlformats.org/presentationml/2006/ole">
            <p:oleObj spid="_x0000_s65539" name="Equation" r:id="rId5" imgW="190440" imgH="228600" progId="Equation.DSMT4">
              <p:embed/>
            </p:oleObj>
          </a:graphicData>
        </a:graphic>
      </p:graphicFrame>
      <p:graphicFrame>
        <p:nvGraphicFramePr>
          <p:cNvPr id="65540" name="Object 6"/>
          <p:cNvGraphicFramePr>
            <a:graphicFrameLocks noChangeAspect="1"/>
          </p:cNvGraphicFramePr>
          <p:nvPr/>
        </p:nvGraphicFramePr>
        <p:xfrm>
          <a:off x="2552700" y="2108200"/>
          <a:ext cx="434975" cy="528638"/>
        </p:xfrm>
        <a:graphic>
          <a:graphicData uri="http://schemas.openxmlformats.org/presentationml/2006/ole">
            <p:oleObj spid="_x0000_s65540" name="Equation" r:id="rId6" imgW="177480" imgH="253800" progId="Equation.DSMT4">
              <p:embed/>
            </p:oleObj>
          </a:graphicData>
        </a:graphic>
      </p:graphicFrame>
      <p:graphicFrame>
        <p:nvGraphicFramePr>
          <p:cNvPr id="65541" name="Object 7"/>
          <p:cNvGraphicFramePr>
            <a:graphicFrameLocks noChangeAspect="1"/>
          </p:cNvGraphicFramePr>
          <p:nvPr/>
        </p:nvGraphicFramePr>
        <p:xfrm>
          <a:off x="1960563" y="2565400"/>
          <a:ext cx="466725" cy="528638"/>
        </p:xfrm>
        <a:graphic>
          <a:graphicData uri="http://schemas.openxmlformats.org/presentationml/2006/ole">
            <p:oleObj spid="_x0000_s65541" name="Equation" r:id="rId7" imgW="190440" imgH="253800" progId="Equation.DSMT4">
              <p:embed/>
            </p:oleObj>
          </a:graphicData>
        </a:graphic>
      </p:graphicFrame>
      <p:graphicFrame>
        <p:nvGraphicFramePr>
          <p:cNvPr id="65542" name="Object 8"/>
          <p:cNvGraphicFramePr>
            <a:graphicFrameLocks noChangeAspect="1"/>
          </p:cNvGraphicFramePr>
          <p:nvPr/>
        </p:nvGraphicFramePr>
        <p:xfrm>
          <a:off x="1960563" y="2997200"/>
          <a:ext cx="466725" cy="528638"/>
        </p:xfrm>
        <a:graphic>
          <a:graphicData uri="http://schemas.openxmlformats.org/presentationml/2006/ole">
            <p:oleObj spid="_x0000_s65542" name="Equation" r:id="rId8" imgW="190440" imgH="253800" progId="Equation.DSMT4">
              <p:embed/>
            </p:oleObj>
          </a:graphicData>
        </a:graphic>
      </p:graphicFrame>
      <p:graphicFrame>
        <p:nvGraphicFramePr>
          <p:cNvPr id="317449" name="Object 9"/>
          <p:cNvGraphicFramePr>
            <a:graphicFrameLocks noChangeAspect="1"/>
          </p:cNvGraphicFramePr>
          <p:nvPr/>
        </p:nvGraphicFramePr>
        <p:xfrm>
          <a:off x="3132138" y="4149725"/>
          <a:ext cx="1447800" cy="846138"/>
        </p:xfrm>
        <a:graphic>
          <a:graphicData uri="http://schemas.openxmlformats.org/presentationml/2006/ole">
            <p:oleObj spid="_x0000_s65543" r:id="rId9" imgW="736600" imgH="431800" progId="Equation.3">
              <p:embed/>
            </p:oleObj>
          </a:graphicData>
        </a:graphic>
      </p:graphicFrame>
      <p:graphicFrame>
        <p:nvGraphicFramePr>
          <p:cNvPr id="317450" name="Object 10"/>
          <p:cNvGraphicFramePr>
            <a:graphicFrameLocks noChangeAspect="1"/>
          </p:cNvGraphicFramePr>
          <p:nvPr/>
        </p:nvGraphicFramePr>
        <p:xfrm>
          <a:off x="3076575" y="5013325"/>
          <a:ext cx="3582988" cy="1243013"/>
        </p:xfrm>
        <a:graphic>
          <a:graphicData uri="http://schemas.openxmlformats.org/presentationml/2006/ole">
            <p:oleObj spid="_x0000_s65544" r:id="rId10" imgW="1574117" imgH="634725" progId="Equation.3">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7443">
                                            <p:txEl>
                                              <p:pRg st="7" end="7"/>
                                            </p:txEl>
                                          </p:spTgt>
                                        </p:tgtEl>
                                        <p:attrNameLst>
                                          <p:attrName>style.visibility</p:attrName>
                                        </p:attrNameLst>
                                      </p:cBhvr>
                                      <p:to>
                                        <p:strVal val="visible"/>
                                      </p:to>
                                    </p:set>
                                    <p:animEffect transition="in" filter="dissolve">
                                      <p:cBhvr>
                                        <p:cTn id="7" dur="500"/>
                                        <p:tgtEl>
                                          <p:spTgt spid="317443">
                                            <p:txEl>
                                              <p:pRg st="7" end="7"/>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17449"/>
                                        </p:tgtEl>
                                        <p:attrNameLst>
                                          <p:attrName>style.visibility</p:attrName>
                                        </p:attrNameLst>
                                      </p:cBhvr>
                                      <p:to>
                                        <p:strVal val="visible"/>
                                      </p:to>
                                    </p:set>
                                    <p:animEffect transition="in" filter="dissolve">
                                      <p:cBhvr>
                                        <p:cTn id="11" dur="500"/>
                                        <p:tgtEl>
                                          <p:spTgt spid="31744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17443">
                                            <p:txEl>
                                              <p:pRg st="9" end="9"/>
                                            </p:txEl>
                                          </p:spTgt>
                                        </p:tgtEl>
                                        <p:attrNameLst>
                                          <p:attrName>style.visibility</p:attrName>
                                        </p:attrNameLst>
                                      </p:cBhvr>
                                      <p:to>
                                        <p:strVal val="visible"/>
                                      </p:to>
                                    </p:set>
                                    <p:animEffect transition="in" filter="dissolve">
                                      <p:cBhvr>
                                        <p:cTn id="16" dur="500"/>
                                        <p:tgtEl>
                                          <p:spTgt spid="317443">
                                            <p:txEl>
                                              <p:pRg st="9" end="9"/>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17450"/>
                                        </p:tgtEl>
                                        <p:attrNameLst>
                                          <p:attrName>style.visibility</p:attrName>
                                        </p:attrNameLst>
                                      </p:cBhvr>
                                      <p:to>
                                        <p:strVal val="visible"/>
                                      </p:to>
                                    </p:set>
                                    <p:animEffect transition="in" filter="dissolve">
                                      <p:cBhvr>
                                        <p:cTn id="20" dur="500"/>
                                        <p:tgtEl>
                                          <p:spTgt spid="317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ltLang="zh-CN" smtClean="0"/>
              <a:t>2.5.3 </a:t>
            </a:r>
            <a:r>
              <a:rPr lang="zh-CN" altLang="en-US" smtClean="0"/>
              <a:t>陶瓷滤波器（续</a:t>
            </a:r>
            <a:r>
              <a:rPr lang="en-US" altLang="zh-CN" smtClean="0"/>
              <a:t>2</a:t>
            </a:r>
            <a:r>
              <a:rPr lang="zh-CN" altLang="en-US" smtClean="0"/>
              <a:t>）</a:t>
            </a:r>
          </a:p>
        </p:txBody>
      </p:sp>
      <p:sp>
        <p:nvSpPr>
          <p:cNvPr id="318467" name="Rectangle 3"/>
          <p:cNvSpPr>
            <a:spLocks noGrp="1" noChangeArrowheads="1"/>
          </p:cNvSpPr>
          <p:nvPr>
            <p:ph type="body" idx="1"/>
          </p:nvPr>
        </p:nvSpPr>
        <p:spPr/>
        <p:txBody>
          <a:bodyPr/>
          <a:lstStyle/>
          <a:p>
            <a:pPr eaLnBrk="1" hangingPunct="1"/>
            <a:r>
              <a:rPr lang="zh-CN" altLang="en-US" smtClean="0"/>
              <a:t>陶瓷滤波器电路</a:t>
            </a:r>
          </a:p>
          <a:p>
            <a:pPr eaLnBrk="1" hangingPunct="1">
              <a:buFont typeface="Wingdings" pitchFamily="2" charset="2"/>
              <a:buNone/>
            </a:pPr>
            <a:r>
              <a:rPr lang="zh-CN" altLang="en-US" smtClean="0"/>
              <a:t>	如将陶瓷滤波器连成如图所示的形式，即为四端陶瓷滤波器。图</a:t>
            </a:r>
            <a:r>
              <a:rPr lang="en-US" altLang="zh-CN" smtClean="0"/>
              <a:t>(a)</a:t>
            </a:r>
            <a:r>
              <a:rPr lang="zh-CN" altLang="en-US" smtClean="0"/>
              <a:t>为由二个谐振子组成的滤波器，图</a:t>
            </a:r>
            <a:r>
              <a:rPr lang="en-US" altLang="zh-CN" smtClean="0"/>
              <a:t>(b)</a:t>
            </a:r>
            <a:r>
              <a:rPr lang="zh-CN" altLang="en-US" smtClean="0"/>
              <a:t>为由五个谐振子组成四端滤波器。谐振子数目愈多，滤波器的性能愈好。</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p>
          <a:p>
            <a:pPr eaLnBrk="1" hangingPunct="1">
              <a:buFont typeface="Wingdings" pitchFamily="2" charset="2"/>
              <a:buNone/>
            </a:pPr>
            <a:r>
              <a:rPr lang="zh-CN" altLang="en-US" smtClean="0"/>
              <a:t>	下图表示陶瓷滤波器图</a:t>
            </a:r>
            <a:r>
              <a:rPr lang="en-US" altLang="zh-CN" smtClean="0"/>
              <a:t>(a)</a:t>
            </a:r>
            <a:r>
              <a:rPr lang="zh-CN" altLang="en-US" smtClean="0"/>
              <a:t>的等效电路。适当选择串臂和并臂陶瓷滤波器的串、并联谐振频率，就可得到理想的滤波特性。</a:t>
            </a:r>
          </a:p>
        </p:txBody>
      </p:sp>
      <p:graphicFrame>
        <p:nvGraphicFramePr>
          <p:cNvPr id="66562" name="Object 4"/>
          <p:cNvGraphicFramePr>
            <a:graphicFrameLocks noChangeAspect="1"/>
          </p:cNvGraphicFramePr>
          <p:nvPr/>
        </p:nvGraphicFramePr>
        <p:xfrm>
          <a:off x="1835150" y="3141663"/>
          <a:ext cx="1884363" cy="1223962"/>
        </p:xfrm>
        <a:graphic>
          <a:graphicData uri="http://schemas.openxmlformats.org/presentationml/2006/ole">
            <p:oleObj spid="_x0000_s66562" name="图片" r:id="rId4" imgW="885960" imgH="752400" progId="Word.Picture.8">
              <p:embed/>
            </p:oleObj>
          </a:graphicData>
        </a:graphic>
      </p:graphicFrame>
      <p:graphicFrame>
        <p:nvGraphicFramePr>
          <p:cNvPr id="66563" name="Object 5"/>
          <p:cNvGraphicFramePr>
            <a:graphicFrameLocks noChangeAspect="1"/>
          </p:cNvGraphicFramePr>
          <p:nvPr/>
        </p:nvGraphicFramePr>
        <p:xfrm>
          <a:off x="5173663" y="3224213"/>
          <a:ext cx="2638425" cy="1141412"/>
        </p:xfrm>
        <a:graphic>
          <a:graphicData uri="http://schemas.openxmlformats.org/presentationml/2006/ole">
            <p:oleObj spid="_x0000_s66563" r:id="rId5" imgW="1429512" imgH="618744" progId="Word.Picture.8">
              <p:embed/>
            </p:oleObj>
          </a:graphicData>
        </a:graphic>
      </p:graphicFrame>
      <p:sp>
        <p:nvSpPr>
          <p:cNvPr id="66566" name="Text Box 11"/>
          <p:cNvSpPr txBox="1">
            <a:spLocks noChangeArrowheads="1"/>
          </p:cNvSpPr>
          <p:nvPr/>
        </p:nvSpPr>
        <p:spPr bwMode="auto">
          <a:xfrm>
            <a:off x="3492500" y="4400550"/>
            <a:ext cx="2016125" cy="396875"/>
          </a:xfrm>
          <a:prstGeom prst="rect">
            <a:avLst/>
          </a:prstGeom>
          <a:noFill/>
          <a:ln w="38100" algn="ctr">
            <a:noFill/>
            <a:miter lim="800000"/>
            <a:headEnd/>
            <a:tailEnd/>
          </a:ln>
        </p:spPr>
        <p:txBody>
          <a:bodyPr>
            <a:spAutoFit/>
          </a:bodyPr>
          <a:lstStyle/>
          <a:p>
            <a:pPr algn="l"/>
            <a:r>
              <a:rPr lang="zh-CN" altLang="en-US">
                <a:solidFill>
                  <a:srgbClr val="990099"/>
                </a:solidFill>
                <a:ea typeface="幼圆" pitchFamily="49" charset="-122"/>
              </a:rPr>
              <a:t>四端陶瓷滤波器</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18467">
                                            <p:txEl>
                                              <p:pRg st="6" end="6"/>
                                            </p:txEl>
                                          </p:spTgt>
                                        </p:tgtEl>
                                        <p:attrNameLst>
                                          <p:attrName>style.visibility</p:attrName>
                                        </p:attrNameLst>
                                      </p:cBhvr>
                                      <p:to>
                                        <p:strVal val="visible"/>
                                      </p:to>
                                    </p:set>
                                    <p:animEffect transition="in" filter="dissolve">
                                      <p:cBhvr>
                                        <p:cTn id="7" dur="500"/>
                                        <p:tgtEl>
                                          <p:spTgt spid="318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2"/>
          <p:cNvSpPr>
            <a:spLocks noGrp="1" noChangeArrowheads="1"/>
          </p:cNvSpPr>
          <p:nvPr>
            <p:ph type="title"/>
          </p:nvPr>
        </p:nvSpPr>
        <p:spPr/>
        <p:txBody>
          <a:bodyPr/>
          <a:lstStyle/>
          <a:p>
            <a:pPr eaLnBrk="1" hangingPunct="1"/>
            <a:r>
              <a:rPr lang="en-US" altLang="zh-CN" smtClean="0"/>
              <a:t>2.5.3 </a:t>
            </a:r>
            <a:r>
              <a:rPr lang="zh-CN" altLang="en-US" smtClean="0"/>
              <a:t>陶瓷滤波器（续</a:t>
            </a:r>
            <a:r>
              <a:rPr lang="en-US" altLang="zh-CN" smtClean="0"/>
              <a:t>3</a:t>
            </a:r>
            <a:r>
              <a:rPr lang="zh-CN" altLang="en-US" smtClean="0"/>
              <a:t>）</a:t>
            </a:r>
          </a:p>
        </p:txBody>
      </p:sp>
      <p:sp>
        <p:nvSpPr>
          <p:cNvPr id="67592"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例若要求滤波器通过</a:t>
            </a:r>
            <a:r>
              <a:rPr lang="en-US" altLang="zh-CN" smtClean="0"/>
              <a:t>465</a:t>
            </a:r>
            <a:r>
              <a:rPr lang="en-US" altLang="zh-CN" smtClean="0">
                <a:sym typeface="Symbol" pitchFamily="18" charset="2"/>
              </a:rPr>
              <a:t></a:t>
            </a:r>
            <a:r>
              <a:rPr lang="en-US" altLang="zh-CN" smtClean="0"/>
              <a:t>5</a:t>
            </a:r>
            <a:r>
              <a:rPr lang="en-US" altLang="zh-CN" smtClean="0">
                <a:sym typeface="Symbol" pitchFamily="18" charset="2"/>
              </a:rPr>
              <a:t>kHz</a:t>
            </a:r>
            <a:r>
              <a:rPr lang="zh-CN" altLang="en-US" smtClean="0">
                <a:sym typeface="Symbol" pitchFamily="18" charset="2"/>
              </a:rPr>
              <a:t>的频带，则要求</a:t>
            </a:r>
            <a:r>
              <a:rPr lang="en-US" altLang="zh-CN" smtClean="0">
                <a:sym typeface="Symbol" pitchFamily="18" charset="2"/>
              </a:rPr>
              <a:t>    = 465kHz</a:t>
            </a:r>
            <a:r>
              <a:rPr lang="zh-CN" altLang="en-US" smtClean="0">
                <a:sym typeface="Symbol" pitchFamily="18" charset="2"/>
              </a:rPr>
              <a:t>，</a:t>
            </a:r>
            <a:r>
              <a:rPr lang="en-US" altLang="zh-CN" i="1" smtClean="0">
                <a:sym typeface="Symbol" pitchFamily="18" charset="2"/>
              </a:rPr>
              <a:t>   </a:t>
            </a:r>
            <a:r>
              <a:rPr lang="en-US" altLang="zh-CN" smtClean="0">
                <a:sym typeface="Symbol" pitchFamily="18" charset="2"/>
              </a:rPr>
              <a:t>= 465kHz</a:t>
            </a:r>
            <a:r>
              <a:rPr lang="zh-CN" altLang="en-US" smtClean="0">
                <a:sym typeface="Symbol" pitchFamily="18" charset="2"/>
              </a:rPr>
              <a:t>，</a:t>
            </a:r>
            <a:r>
              <a:rPr lang="en-US" altLang="zh-CN" i="1" smtClean="0">
                <a:sym typeface="Symbol" pitchFamily="18" charset="2"/>
              </a:rPr>
              <a:t>   </a:t>
            </a:r>
            <a:r>
              <a:rPr lang="en-US" altLang="zh-CN" smtClean="0">
                <a:sym typeface="Symbol" pitchFamily="18" charset="2"/>
              </a:rPr>
              <a:t>= (465+5)kHz</a:t>
            </a:r>
            <a:r>
              <a:rPr lang="zh-CN" altLang="en-US" smtClean="0">
                <a:sym typeface="Symbol" pitchFamily="18" charset="2"/>
              </a:rPr>
              <a:t>，</a:t>
            </a:r>
            <a:r>
              <a:rPr lang="en-US" altLang="zh-CN" i="1" smtClean="0">
                <a:sym typeface="Symbol" pitchFamily="18" charset="2"/>
              </a:rPr>
              <a:t>   </a:t>
            </a:r>
            <a:r>
              <a:rPr lang="en-US" altLang="zh-CN" smtClean="0">
                <a:sym typeface="Symbol" pitchFamily="18" charset="2"/>
              </a:rPr>
              <a:t>= (465–5)kHz</a:t>
            </a:r>
            <a:r>
              <a:rPr lang="zh-CN" altLang="en-US" smtClean="0">
                <a:sym typeface="Symbol" pitchFamily="18" charset="2"/>
              </a:rPr>
              <a:t>。</a:t>
            </a:r>
          </a:p>
        </p:txBody>
      </p:sp>
      <p:graphicFrame>
        <p:nvGraphicFramePr>
          <p:cNvPr id="67586" name="Object 5"/>
          <p:cNvGraphicFramePr>
            <a:graphicFrameLocks noChangeAspect="1"/>
          </p:cNvGraphicFramePr>
          <p:nvPr/>
        </p:nvGraphicFramePr>
        <p:xfrm>
          <a:off x="5651500" y="1916113"/>
          <a:ext cx="3025775" cy="2289175"/>
        </p:xfrm>
        <a:graphic>
          <a:graphicData uri="http://schemas.openxmlformats.org/presentationml/2006/ole">
            <p:oleObj spid="_x0000_s67586" r:id="rId4" imgW="1828800" imgH="1171956" progId="Word.Picture.8">
              <p:embed/>
            </p:oleObj>
          </a:graphicData>
        </a:graphic>
      </p:graphicFrame>
      <p:graphicFrame>
        <p:nvGraphicFramePr>
          <p:cNvPr id="67587" name="Object 6"/>
          <p:cNvGraphicFramePr>
            <a:graphicFrameLocks noChangeAspect="1"/>
          </p:cNvGraphicFramePr>
          <p:nvPr/>
        </p:nvGraphicFramePr>
        <p:xfrm>
          <a:off x="7308850" y="4797425"/>
          <a:ext cx="428625" cy="433388"/>
        </p:xfrm>
        <a:graphic>
          <a:graphicData uri="http://schemas.openxmlformats.org/presentationml/2006/ole">
            <p:oleObj spid="_x0000_s67587" name="Equation" r:id="rId5" imgW="203040" imgH="241200" progId="Equation.DSMT4">
              <p:embed/>
            </p:oleObj>
          </a:graphicData>
        </a:graphic>
      </p:graphicFrame>
      <p:graphicFrame>
        <p:nvGraphicFramePr>
          <p:cNvPr id="67588" name="Object 7"/>
          <p:cNvGraphicFramePr>
            <a:graphicFrameLocks noChangeAspect="1"/>
          </p:cNvGraphicFramePr>
          <p:nvPr/>
        </p:nvGraphicFramePr>
        <p:xfrm>
          <a:off x="1903413" y="5156200"/>
          <a:ext cx="508000" cy="433388"/>
        </p:xfrm>
        <a:graphic>
          <a:graphicData uri="http://schemas.openxmlformats.org/presentationml/2006/ole">
            <p:oleObj spid="_x0000_s67588" name="Equation" r:id="rId6" imgW="241200" imgH="241200" progId="Equation.DSMT4">
              <p:embed/>
            </p:oleObj>
          </a:graphicData>
        </a:graphic>
      </p:graphicFrame>
      <p:graphicFrame>
        <p:nvGraphicFramePr>
          <p:cNvPr id="67589" name="Object 8"/>
          <p:cNvGraphicFramePr>
            <a:graphicFrameLocks noChangeAspect="1"/>
          </p:cNvGraphicFramePr>
          <p:nvPr/>
        </p:nvGraphicFramePr>
        <p:xfrm>
          <a:off x="3829050" y="5156200"/>
          <a:ext cx="455613" cy="433388"/>
        </p:xfrm>
        <a:graphic>
          <a:graphicData uri="http://schemas.openxmlformats.org/presentationml/2006/ole">
            <p:oleObj spid="_x0000_s67589" name="Equation" r:id="rId7" imgW="215640" imgH="241200" progId="Equation.DSMT4">
              <p:embed/>
            </p:oleObj>
          </a:graphicData>
        </a:graphic>
      </p:graphicFrame>
      <p:graphicFrame>
        <p:nvGraphicFramePr>
          <p:cNvPr id="67590" name="Object 9"/>
          <p:cNvGraphicFramePr>
            <a:graphicFrameLocks noChangeAspect="1"/>
          </p:cNvGraphicFramePr>
          <p:nvPr/>
        </p:nvGraphicFramePr>
        <p:xfrm>
          <a:off x="6249988" y="5156200"/>
          <a:ext cx="482600" cy="433388"/>
        </p:xfrm>
        <a:graphic>
          <a:graphicData uri="http://schemas.openxmlformats.org/presentationml/2006/ole">
            <p:oleObj spid="_x0000_s67590" name="Equation" r:id="rId8" imgW="228600" imgH="241200" progId="Equation.DSMT4">
              <p:embed/>
            </p:oleObj>
          </a:graphicData>
        </a:graphic>
      </p:graphicFrame>
      <p:sp>
        <p:nvSpPr>
          <p:cNvPr id="67593" name="Text Box 10"/>
          <p:cNvSpPr txBox="1">
            <a:spLocks noChangeArrowheads="1"/>
          </p:cNvSpPr>
          <p:nvPr/>
        </p:nvSpPr>
        <p:spPr bwMode="auto">
          <a:xfrm>
            <a:off x="2268538" y="4365625"/>
            <a:ext cx="5256212" cy="396875"/>
          </a:xfrm>
          <a:prstGeom prst="rect">
            <a:avLst/>
          </a:prstGeom>
          <a:noFill/>
          <a:ln w="38100" algn="ctr">
            <a:noFill/>
            <a:miter lim="800000"/>
            <a:headEnd/>
            <a:tailEnd/>
          </a:ln>
        </p:spPr>
        <p:txBody>
          <a:bodyPr>
            <a:spAutoFit/>
          </a:bodyPr>
          <a:lstStyle/>
          <a:p>
            <a:pPr algn="l"/>
            <a:r>
              <a:rPr lang="zh-CN" altLang="en-US">
                <a:solidFill>
                  <a:srgbClr val="990099"/>
                </a:solidFill>
                <a:ea typeface="幼圆" pitchFamily="49" charset="-122"/>
              </a:rPr>
              <a:t>两个谐振子连成的四端陶瓷滤波器等效电路</a:t>
            </a:r>
          </a:p>
        </p:txBody>
      </p:sp>
      <p:pic>
        <p:nvPicPr>
          <p:cNvPr id="67594" name="Picture 11"/>
          <p:cNvPicPr>
            <a:picLocks noChangeAspect="1" noChangeArrowheads="1"/>
          </p:cNvPicPr>
          <p:nvPr/>
        </p:nvPicPr>
        <p:blipFill>
          <a:blip r:embed="rId9" cstate="print"/>
          <a:srcRect/>
          <a:stretch>
            <a:fillRect/>
          </a:stretch>
        </p:blipFill>
        <p:spPr bwMode="auto">
          <a:xfrm>
            <a:off x="755650" y="1268413"/>
            <a:ext cx="4876800" cy="3133725"/>
          </a:xfrm>
          <a:prstGeom prst="rect">
            <a:avLst/>
          </a:prstGeom>
          <a:noFill/>
          <a:ln w="9525">
            <a:noFill/>
            <a:miter lim="800000"/>
            <a:headEnd/>
            <a:tailEnd/>
          </a:ln>
        </p:spPr>
      </p:pic>
      <p:sp>
        <p:nvSpPr>
          <p:cNvPr id="319500" name="Rectangle 12"/>
          <p:cNvSpPr>
            <a:spLocks noChangeArrowheads="1"/>
          </p:cNvSpPr>
          <p:nvPr/>
        </p:nvSpPr>
        <p:spPr bwMode="auto">
          <a:xfrm>
            <a:off x="1619250" y="1724025"/>
            <a:ext cx="1250950" cy="336550"/>
          </a:xfrm>
          <a:prstGeom prst="rect">
            <a:avLst/>
          </a:prstGeom>
          <a:noFill/>
          <a:ln w="38100" algn="ctr">
            <a:noFill/>
            <a:miter lim="800000"/>
            <a:headEnd/>
            <a:tailEnd/>
          </a:ln>
        </p:spPr>
        <p:txBody>
          <a:bodyPr wrap="none">
            <a:spAutoFit/>
          </a:bodyPr>
          <a:lstStyle/>
          <a:p>
            <a:r>
              <a:rPr lang="en-US" altLang="zh-CN" sz="1600">
                <a:solidFill>
                  <a:schemeClr val="hlink"/>
                </a:solidFill>
                <a:latin typeface="Arial" charset="0"/>
                <a:sym typeface="Symbol" pitchFamily="18" charset="2"/>
              </a:rPr>
              <a:t>(465+5)kHz</a:t>
            </a:r>
            <a:endParaRPr lang="zh-CN" altLang="en-US" sz="1600">
              <a:solidFill>
                <a:schemeClr val="hlink"/>
              </a:solidFill>
              <a:latin typeface="Arial" charset="0"/>
              <a:sym typeface="Symbol" pitchFamily="18" charset="2"/>
            </a:endParaRPr>
          </a:p>
        </p:txBody>
      </p:sp>
      <p:sp>
        <p:nvSpPr>
          <p:cNvPr id="319501" name="Rectangle 13"/>
          <p:cNvSpPr>
            <a:spLocks noChangeArrowheads="1"/>
          </p:cNvSpPr>
          <p:nvPr/>
        </p:nvSpPr>
        <p:spPr bwMode="auto">
          <a:xfrm rot="5400000">
            <a:off x="4864100" y="2705101"/>
            <a:ext cx="1336675" cy="336550"/>
          </a:xfrm>
          <a:prstGeom prst="rect">
            <a:avLst/>
          </a:prstGeom>
          <a:noFill/>
          <a:ln w="38100" algn="ctr">
            <a:noFill/>
            <a:miter lim="800000"/>
            <a:headEnd/>
            <a:tailEnd/>
          </a:ln>
        </p:spPr>
        <p:txBody>
          <a:bodyPr wrap="none">
            <a:spAutoFit/>
          </a:bodyPr>
          <a:lstStyle/>
          <a:p>
            <a:r>
              <a:rPr lang="en-US" altLang="zh-CN" sz="1600">
                <a:solidFill>
                  <a:schemeClr val="hlink"/>
                </a:solidFill>
                <a:latin typeface="Arial" charset="0"/>
                <a:sym typeface="Symbol" pitchFamily="18" charset="2"/>
              </a:rPr>
              <a:t>(465</a:t>
            </a:r>
            <a:r>
              <a:rPr lang="zh-CN" altLang="en-US" sz="1600">
                <a:solidFill>
                  <a:schemeClr val="hlink"/>
                </a:solidFill>
                <a:latin typeface="Arial" charset="0"/>
                <a:sym typeface="Symbol" pitchFamily="18" charset="2"/>
              </a:rPr>
              <a:t>－</a:t>
            </a:r>
            <a:r>
              <a:rPr lang="en-US" altLang="zh-CN" sz="1600">
                <a:solidFill>
                  <a:schemeClr val="hlink"/>
                </a:solidFill>
                <a:latin typeface="Arial" charset="0"/>
                <a:sym typeface="Symbol" pitchFamily="18" charset="2"/>
              </a:rPr>
              <a:t>5)kHz</a:t>
            </a:r>
            <a:endParaRPr lang="zh-CN" altLang="en-US" sz="1600">
              <a:solidFill>
                <a:schemeClr val="hlink"/>
              </a:solidFill>
              <a:latin typeface="Arial" charset="0"/>
              <a:sym typeface="Symbol" pitchFamily="18" charset="2"/>
            </a:endParaRPr>
          </a:p>
        </p:txBody>
      </p:sp>
      <p:sp>
        <p:nvSpPr>
          <p:cNvPr id="319502" name="Rectangle 14"/>
          <p:cNvSpPr>
            <a:spLocks noChangeArrowheads="1"/>
          </p:cNvSpPr>
          <p:nvPr/>
        </p:nvSpPr>
        <p:spPr bwMode="auto">
          <a:xfrm>
            <a:off x="2249488" y="981075"/>
            <a:ext cx="882650" cy="336550"/>
          </a:xfrm>
          <a:prstGeom prst="rect">
            <a:avLst/>
          </a:prstGeom>
          <a:noFill/>
          <a:ln w="38100" algn="ctr">
            <a:noFill/>
            <a:miter lim="800000"/>
            <a:headEnd/>
            <a:tailEnd/>
          </a:ln>
        </p:spPr>
        <p:txBody>
          <a:bodyPr wrap="none">
            <a:spAutoFit/>
          </a:bodyPr>
          <a:lstStyle/>
          <a:p>
            <a:r>
              <a:rPr lang="en-US" altLang="zh-CN" sz="1600">
                <a:solidFill>
                  <a:schemeClr val="hlink"/>
                </a:solidFill>
                <a:latin typeface="Arial" charset="0"/>
                <a:sym typeface="Symbol" pitchFamily="18" charset="2"/>
              </a:rPr>
              <a:t>465kHz</a:t>
            </a:r>
            <a:endParaRPr lang="zh-CN" altLang="en-US" sz="1600">
              <a:solidFill>
                <a:schemeClr val="hlink"/>
              </a:solidFill>
              <a:latin typeface="Arial" charset="0"/>
              <a:sym typeface="Symbol" pitchFamily="18" charset="2"/>
            </a:endParaRPr>
          </a:p>
        </p:txBody>
      </p:sp>
      <p:sp>
        <p:nvSpPr>
          <p:cNvPr id="319503" name="Rectangle 15"/>
          <p:cNvSpPr>
            <a:spLocks noChangeArrowheads="1"/>
          </p:cNvSpPr>
          <p:nvPr/>
        </p:nvSpPr>
        <p:spPr bwMode="auto">
          <a:xfrm rot="5400000">
            <a:off x="4083050" y="2333625"/>
            <a:ext cx="882650" cy="336550"/>
          </a:xfrm>
          <a:prstGeom prst="rect">
            <a:avLst/>
          </a:prstGeom>
          <a:noFill/>
          <a:ln w="38100" algn="ctr">
            <a:noFill/>
            <a:miter lim="800000"/>
            <a:headEnd/>
            <a:tailEnd/>
          </a:ln>
        </p:spPr>
        <p:txBody>
          <a:bodyPr wrap="none">
            <a:spAutoFit/>
          </a:bodyPr>
          <a:lstStyle/>
          <a:p>
            <a:r>
              <a:rPr lang="en-US" altLang="zh-CN" sz="1600">
                <a:solidFill>
                  <a:schemeClr val="hlink"/>
                </a:solidFill>
                <a:latin typeface="Arial" charset="0"/>
                <a:sym typeface="Symbol" pitchFamily="18" charset="2"/>
              </a:rPr>
              <a:t>465kHz</a:t>
            </a:r>
            <a:endParaRPr lang="zh-CN" altLang="en-US" sz="1600">
              <a:solidFill>
                <a:schemeClr val="hlink"/>
              </a:solidFill>
              <a:latin typeface="Arial" charset="0"/>
              <a:sym typeface="Symbol" pitchFamily="18" charset="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9502"/>
                                        </p:tgtEl>
                                        <p:attrNameLst>
                                          <p:attrName>style.visibility</p:attrName>
                                        </p:attrNameLst>
                                      </p:cBhvr>
                                      <p:to>
                                        <p:strVal val="visible"/>
                                      </p:to>
                                    </p:set>
                                    <p:animEffect transition="in" filter="dissolve">
                                      <p:cBhvr>
                                        <p:cTn id="7" dur="500"/>
                                        <p:tgtEl>
                                          <p:spTgt spid="3195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9503"/>
                                        </p:tgtEl>
                                        <p:attrNameLst>
                                          <p:attrName>style.visibility</p:attrName>
                                        </p:attrNameLst>
                                      </p:cBhvr>
                                      <p:to>
                                        <p:strVal val="visible"/>
                                      </p:to>
                                    </p:set>
                                    <p:animEffect transition="in" filter="dissolve">
                                      <p:cBhvr>
                                        <p:cTn id="12" dur="500"/>
                                        <p:tgtEl>
                                          <p:spTgt spid="3195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9500"/>
                                        </p:tgtEl>
                                        <p:attrNameLst>
                                          <p:attrName>style.visibility</p:attrName>
                                        </p:attrNameLst>
                                      </p:cBhvr>
                                      <p:to>
                                        <p:strVal val="visible"/>
                                      </p:to>
                                    </p:set>
                                    <p:animEffect transition="in" filter="dissolve">
                                      <p:cBhvr>
                                        <p:cTn id="17" dur="500"/>
                                        <p:tgtEl>
                                          <p:spTgt spid="3195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9501"/>
                                        </p:tgtEl>
                                        <p:attrNameLst>
                                          <p:attrName>style.visibility</p:attrName>
                                        </p:attrNameLst>
                                      </p:cBhvr>
                                      <p:to>
                                        <p:strVal val="visible"/>
                                      </p:to>
                                    </p:set>
                                    <p:animEffect transition="in" filter="dissolve">
                                      <p:cBhvr>
                                        <p:cTn id="22" dur="500"/>
                                        <p:tgtEl>
                                          <p:spTgt spid="319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0" grpId="0"/>
      <p:bldP spid="319501" grpId="0"/>
      <p:bldP spid="319502" grpId="0"/>
      <p:bldP spid="31950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智能移动终端用声表面波</a:t>
            </a:r>
            <a:r>
              <a:rPr lang="zh-CN" altLang="en-US" b="0" dirty="0" smtClean="0"/>
              <a:t>滤波器技术转让</a:t>
            </a:r>
            <a:endParaRPr lang="zh-CN" altLang="en-US" dirty="0"/>
          </a:p>
        </p:txBody>
      </p:sp>
      <p:sp>
        <p:nvSpPr>
          <p:cNvPr id="4" name="矩形 3"/>
          <p:cNvSpPr/>
          <p:nvPr/>
        </p:nvSpPr>
        <p:spPr>
          <a:xfrm>
            <a:off x="683568" y="980728"/>
            <a:ext cx="8064896" cy="707886"/>
          </a:xfrm>
          <a:prstGeom prst="rect">
            <a:avLst/>
          </a:prstGeom>
        </p:spPr>
        <p:txBody>
          <a:bodyPr wrap="square">
            <a:spAutoFit/>
          </a:bodyPr>
          <a:lstStyle/>
          <a:p>
            <a:pPr algn="l"/>
            <a:r>
              <a:rPr lang="zh-CN" altLang="en-US" b="0" dirty="0"/>
              <a:t>随着各类发射器的增加、更高频率内更多无线频段的分配、加之全球频谱管理依然各自为政，射频干扰抑制将变得越来越具有挑战性。</a:t>
            </a:r>
            <a:endParaRPr lang="zh-CN" altLang="en-US" dirty="0"/>
          </a:p>
        </p:txBody>
      </p:sp>
      <p:sp>
        <p:nvSpPr>
          <p:cNvPr id="5" name="矩形 4"/>
          <p:cNvSpPr/>
          <p:nvPr/>
        </p:nvSpPr>
        <p:spPr>
          <a:xfrm>
            <a:off x="683568" y="1628800"/>
            <a:ext cx="8280920" cy="1938992"/>
          </a:xfrm>
          <a:prstGeom prst="rect">
            <a:avLst/>
          </a:prstGeom>
        </p:spPr>
        <p:txBody>
          <a:bodyPr wrap="square">
            <a:spAutoFit/>
          </a:bodyPr>
          <a:lstStyle/>
          <a:p>
            <a:pPr algn="l"/>
            <a:r>
              <a:rPr lang="zh-CN" altLang="en-US" b="0" dirty="0"/>
              <a:t>声表面波（</a:t>
            </a:r>
            <a:r>
              <a:rPr lang="en-US" altLang="zh-CN" b="0" dirty="0"/>
              <a:t>SAW</a:t>
            </a:r>
            <a:r>
              <a:rPr lang="zh-CN" altLang="en-US" b="0" dirty="0"/>
              <a:t>）滤波器广泛应用于</a:t>
            </a:r>
            <a:r>
              <a:rPr lang="en-US" altLang="zh-CN" b="0" dirty="0"/>
              <a:t>2G</a:t>
            </a:r>
            <a:r>
              <a:rPr lang="zh-CN" altLang="en-US" b="0" dirty="0"/>
              <a:t>接收机前端以及双工器和接收滤波器。</a:t>
            </a:r>
            <a:r>
              <a:rPr lang="en-US" altLang="zh-CN" b="0" dirty="0"/>
              <a:t>SAW</a:t>
            </a:r>
            <a:r>
              <a:rPr lang="zh-CN" altLang="en-US" b="0" dirty="0"/>
              <a:t>滤波器集低插入损耗和良好的抑制性能于一身，不仅可实现宽带宽，其体积还比传统的腔体甚至陶瓷滤波器小得多。因为</a:t>
            </a:r>
            <a:r>
              <a:rPr lang="en-US" altLang="zh-CN" b="0" dirty="0"/>
              <a:t>SAW</a:t>
            </a:r>
            <a:r>
              <a:rPr lang="zh-CN" altLang="en-US" b="0" dirty="0"/>
              <a:t>滤波器制作在晶圆上，所以可以低成本进行批量生产。</a:t>
            </a:r>
            <a:r>
              <a:rPr lang="en-US" altLang="zh-CN" b="0" dirty="0"/>
              <a:t>SAW</a:t>
            </a:r>
            <a:r>
              <a:rPr lang="zh-CN" altLang="en-US" b="0" dirty="0"/>
              <a:t>技术还支持将用于不同频段的滤波器和双工器整合在单一芯片上，且仅需很少或根本不需额外的工艺步骤。</a:t>
            </a:r>
            <a:endParaRPr lang="zh-CN" altLang="en-US" dirty="0"/>
          </a:p>
        </p:txBody>
      </p:sp>
      <p:sp>
        <p:nvSpPr>
          <p:cNvPr id="6" name="矩形 5"/>
          <p:cNvSpPr/>
          <p:nvPr/>
        </p:nvSpPr>
        <p:spPr>
          <a:xfrm>
            <a:off x="575048" y="3501008"/>
            <a:ext cx="8568952" cy="3170099"/>
          </a:xfrm>
          <a:prstGeom prst="rect">
            <a:avLst/>
          </a:prstGeom>
        </p:spPr>
        <p:txBody>
          <a:bodyPr wrap="square">
            <a:spAutoFit/>
          </a:bodyPr>
          <a:lstStyle/>
          <a:p>
            <a:pPr algn="l"/>
            <a:r>
              <a:rPr lang="zh-CN" altLang="en-US" b="0" dirty="0"/>
              <a:t>中国电科</a:t>
            </a:r>
            <a:r>
              <a:rPr lang="en-US" altLang="zh-CN" b="0" dirty="0"/>
              <a:t>26</a:t>
            </a:r>
            <a:r>
              <a:rPr lang="zh-CN" altLang="en-US" b="0" dirty="0"/>
              <a:t>所是国内最早从事声表面波技术研究的专业研究所，“十二五”期间，突破多项声表面波滤波器设计工艺的核心技术，为陆基相控阵雷达、空警</a:t>
            </a:r>
            <a:r>
              <a:rPr lang="en-US" altLang="zh-CN" b="0" dirty="0"/>
              <a:t>/</a:t>
            </a:r>
            <a:r>
              <a:rPr lang="zh-CN" altLang="en-US" b="0" dirty="0"/>
              <a:t>海警系列预警机、</a:t>
            </a:r>
            <a:r>
              <a:rPr lang="en-US" altLang="zh-CN" b="0" dirty="0"/>
              <a:t>XXX</a:t>
            </a:r>
            <a:r>
              <a:rPr lang="zh-CN" altLang="en-US" b="0" dirty="0"/>
              <a:t>系列大型驱逐舰等国家重要工程实现了配套，为国防现代化事业做出巨大贡献。近两年，为了实现深度军民融合的战略目标，中国电科</a:t>
            </a:r>
            <a:r>
              <a:rPr lang="en-US" altLang="zh-CN" b="0" dirty="0"/>
              <a:t>26</a:t>
            </a:r>
            <a:r>
              <a:rPr lang="zh-CN" altLang="en-US" b="0" dirty="0"/>
              <a:t>所瞄准智能手机这一庞大的消费市场，以积累多年的军工技术为基础，迅速突破声电磁协同设计平台及分析技术、移动终端用</a:t>
            </a:r>
            <a:r>
              <a:rPr lang="en-US" altLang="zh-CN" b="0" dirty="0"/>
              <a:t>SAW</a:t>
            </a:r>
            <a:r>
              <a:rPr lang="zh-CN" altLang="en-US" b="0" dirty="0"/>
              <a:t>滤波器</a:t>
            </a:r>
            <a:r>
              <a:rPr lang="en-US" altLang="zh-CN" b="0" dirty="0"/>
              <a:t>/</a:t>
            </a:r>
            <a:r>
              <a:rPr lang="zh-CN" altLang="en-US" b="0" dirty="0"/>
              <a:t>双工器设计技术、高耐受功率多层复合薄膜、长阵列深亚微米指条制作及批产工艺技术等关键技术，研制出多款移动终端用滤波器并实现商用，</a:t>
            </a:r>
            <a:r>
              <a:rPr lang="en-US" altLang="zh-CN" b="0" dirty="0"/>
              <a:t>2016</a:t>
            </a:r>
            <a:r>
              <a:rPr lang="zh-CN" altLang="en-US" b="0" dirty="0" smtClean="0"/>
              <a:t>年底</a:t>
            </a:r>
            <a:r>
              <a:rPr lang="zh-CN" altLang="en-US" b="0" dirty="0"/>
              <a:t>已经实现智能移动终端用声表面波滤波器的批量供货</a:t>
            </a:r>
            <a:r>
              <a:rPr lang="zh-CN" altLang="en-US" b="0" dirty="0" smtClean="0"/>
              <a:t>。</a:t>
            </a:r>
            <a:endParaRPr lang="en-US" altLang="zh-CN" b="0" dirty="0" smtClean="0"/>
          </a:p>
          <a:p>
            <a:pPr algn="l"/>
            <a:endParaRPr lang="zh-CN" altLang="en-US" dirty="0"/>
          </a:p>
        </p:txBody>
      </p:sp>
    </p:spTree>
  </p:cSld>
  <p:clrMapOvr>
    <a:masterClrMapping/>
  </p:clrMapOvr>
  <p:transition>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052736"/>
            <a:ext cx="7920880" cy="3170099"/>
          </a:xfrm>
          <a:prstGeom prst="rect">
            <a:avLst/>
          </a:prstGeom>
        </p:spPr>
        <p:txBody>
          <a:bodyPr wrap="square">
            <a:spAutoFit/>
          </a:bodyPr>
          <a:lstStyle/>
          <a:p>
            <a:pPr algn="l"/>
            <a:r>
              <a:rPr lang="en-US" altLang="zh-CN" b="0" dirty="0"/>
              <a:t>【</a:t>
            </a:r>
            <a:r>
              <a:rPr lang="zh-CN" altLang="en-US" b="0" dirty="0"/>
              <a:t>技术指标</a:t>
            </a:r>
            <a:r>
              <a:rPr lang="en-US" altLang="zh-CN" b="0" dirty="0"/>
              <a:t>】</a:t>
            </a:r>
            <a:r>
              <a:rPr lang="zh-CN" altLang="en-US" b="0" dirty="0"/>
              <a:t>开发应用于智能移动终端用的高性能</a:t>
            </a:r>
            <a:r>
              <a:rPr lang="en-US" altLang="zh-CN" b="0" dirty="0"/>
              <a:t>SAW</a:t>
            </a:r>
            <a:r>
              <a:rPr lang="zh-CN" altLang="en-US" b="0" dirty="0"/>
              <a:t>关键材料和器件，建立相应规模化生产线。</a:t>
            </a:r>
          </a:p>
          <a:p>
            <a:pPr algn="l"/>
            <a:r>
              <a:rPr lang="en-US" altLang="zh-CN" b="0" dirty="0"/>
              <a:t>4G LTE</a:t>
            </a:r>
            <a:r>
              <a:rPr lang="zh-CN" altLang="en-US" b="0" dirty="0"/>
              <a:t>用声表面波滤波器</a:t>
            </a:r>
          </a:p>
          <a:p>
            <a:pPr algn="l"/>
            <a:r>
              <a:rPr lang="zh-CN" altLang="en-US" b="0" dirty="0"/>
              <a:t>① 中心频率：</a:t>
            </a:r>
            <a:r>
              <a:rPr lang="en-US" altLang="zh-CN" b="0" dirty="0"/>
              <a:t>800-2.6GHz</a:t>
            </a:r>
            <a:r>
              <a:rPr lang="zh-CN" altLang="en-US" b="0" dirty="0"/>
              <a:t>；</a:t>
            </a:r>
          </a:p>
          <a:p>
            <a:pPr algn="l"/>
            <a:r>
              <a:rPr lang="zh-CN" altLang="en-US" b="0" dirty="0"/>
              <a:t>② 带宽≥</a:t>
            </a:r>
            <a:r>
              <a:rPr lang="en-US" altLang="zh-CN" b="0" dirty="0"/>
              <a:t>100MHz</a:t>
            </a:r>
            <a:r>
              <a:rPr lang="zh-CN" altLang="en-US" b="0" dirty="0"/>
              <a:t>；</a:t>
            </a:r>
          </a:p>
          <a:p>
            <a:pPr algn="l"/>
            <a:r>
              <a:rPr lang="zh-CN" altLang="en-US" b="0" dirty="0"/>
              <a:t>③ 插入损耗≤</a:t>
            </a:r>
            <a:r>
              <a:rPr lang="en-US" altLang="zh-CN" b="0" dirty="0"/>
              <a:t>2.8dB</a:t>
            </a:r>
            <a:r>
              <a:rPr lang="zh-CN" altLang="en-US" b="0" dirty="0"/>
              <a:t>；</a:t>
            </a:r>
          </a:p>
          <a:p>
            <a:pPr algn="l"/>
            <a:r>
              <a:rPr lang="zh-CN" altLang="en-US" b="0" dirty="0"/>
              <a:t>④ 近端关键带外抑制＞</a:t>
            </a:r>
            <a:r>
              <a:rPr lang="en-US" altLang="zh-CN" b="0" dirty="0"/>
              <a:t>30dB</a:t>
            </a:r>
            <a:r>
              <a:rPr lang="zh-CN" altLang="en-US" b="0" dirty="0"/>
              <a:t>；</a:t>
            </a:r>
          </a:p>
          <a:p>
            <a:pPr algn="l"/>
            <a:r>
              <a:rPr lang="zh-CN" altLang="en-US" b="0" dirty="0"/>
              <a:t>⑤ 功率耐受能力：≥</a:t>
            </a:r>
            <a:r>
              <a:rPr lang="en-US" altLang="zh-CN" b="0" dirty="0"/>
              <a:t>29dBm</a:t>
            </a:r>
          </a:p>
          <a:p>
            <a:pPr algn="l"/>
            <a:r>
              <a:rPr lang="en-US" altLang="zh-CN" b="0" dirty="0"/>
              <a:t>⑥ </a:t>
            </a:r>
            <a:r>
              <a:rPr lang="zh-CN" altLang="en-US" b="0" dirty="0"/>
              <a:t>封装尺寸：</a:t>
            </a:r>
            <a:r>
              <a:rPr lang="en-US" altLang="zh-CN" b="0" dirty="0"/>
              <a:t>1.8×1,4×0.7mm3</a:t>
            </a:r>
            <a:r>
              <a:rPr lang="zh-CN" altLang="en-US" b="0" dirty="0"/>
              <a:t>，</a:t>
            </a:r>
            <a:r>
              <a:rPr lang="en-US" altLang="zh-CN" b="0" dirty="0"/>
              <a:t>1.4×1.1×0.7mm3</a:t>
            </a:r>
            <a:r>
              <a:rPr lang="zh-CN" altLang="en-US" b="0" dirty="0"/>
              <a:t>，</a:t>
            </a:r>
            <a:r>
              <a:rPr lang="en-US" altLang="zh-CN" b="0" dirty="0"/>
              <a:t>1.1×0.9×0.7mm3</a:t>
            </a:r>
            <a:r>
              <a:rPr lang="zh-CN" altLang="en-US" b="0" dirty="0"/>
              <a:t>，</a:t>
            </a:r>
          </a:p>
        </p:txBody>
      </p:sp>
      <p:pic>
        <p:nvPicPr>
          <p:cNvPr id="5" name="图片 4" descr="SAW.jpeg"/>
          <p:cNvPicPr>
            <a:picLocks noChangeAspect="1"/>
          </p:cNvPicPr>
          <p:nvPr/>
        </p:nvPicPr>
        <p:blipFill>
          <a:blip r:embed="rId2" cstate="print"/>
          <a:stretch>
            <a:fillRect/>
          </a:stretch>
        </p:blipFill>
        <p:spPr>
          <a:xfrm>
            <a:off x="1763688" y="2204864"/>
            <a:ext cx="6613630" cy="4032448"/>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mtClean="0"/>
              <a:t>2.5.4 </a:t>
            </a:r>
            <a:r>
              <a:rPr lang="zh-CN" altLang="en-US" smtClean="0"/>
              <a:t>声表面滤波器</a:t>
            </a:r>
          </a:p>
        </p:txBody>
      </p:sp>
      <p:sp>
        <p:nvSpPr>
          <p:cNvPr id="308227" name="Rectangle 3"/>
          <p:cNvSpPr>
            <a:spLocks noGrp="1" noChangeArrowheads="1"/>
          </p:cNvSpPr>
          <p:nvPr>
            <p:ph type="body" idx="1"/>
          </p:nvPr>
        </p:nvSpPr>
        <p:spPr/>
        <p:txBody>
          <a:bodyPr/>
          <a:lstStyle/>
          <a:p>
            <a:pPr eaLnBrk="1" hangingPunct="1">
              <a:buFont typeface="Wingdings" pitchFamily="2" charset="2"/>
              <a:buNone/>
            </a:pPr>
            <a:r>
              <a:rPr lang="zh-CN" altLang="en-US" smtClean="0"/>
              <a:t>	声表面波滤波器</a:t>
            </a:r>
            <a:r>
              <a:rPr lang="en-US" altLang="zh-CN" smtClean="0"/>
              <a:t>SAWF</a:t>
            </a:r>
            <a:r>
              <a:rPr lang="zh-CN" altLang="en-US" smtClean="0"/>
              <a:t>（</a:t>
            </a:r>
            <a:r>
              <a:rPr lang="en-US" altLang="zh-CN" smtClean="0"/>
              <a:t>Surface Acoustic Wave Filter</a:t>
            </a:r>
            <a:r>
              <a:rPr lang="zh-CN" altLang="en-US" smtClean="0"/>
              <a:t>）是一种以铌酸锂、石英或锆钛酸铅等压电材料为衬底（基体）的一种电声换能元件。</a:t>
            </a:r>
          </a:p>
          <a:p>
            <a:pPr eaLnBrk="1" hangingPunct="1"/>
            <a:r>
              <a:rPr lang="zh-CN" altLang="en-US" smtClean="0"/>
              <a:t>结构原理</a:t>
            </a:r>
          </a:p>
          <a:p>
            <a:pPr eaLnBrk="1" hangingPunct="1">
              <a:buFont typeface="Wingdings" pitchFamily="2" charset="2"/>
              <a:buNone/>
            </a:pPr>
            <a:r>
              <a:rPr lang="zh-CN" altLang="en-US" smtClean="0"/>
              <a:t>	       与信号源连接的一组称为</a:t>
            </a:r>
            <a:r>
              <a:rPr lang="zh-CN" altLang="en-US" smtClean="0">
                <a:solidFill>
                  <a:srgbClr val="006600"/>
                </a:solidFill>
              </a:rPr>
              <a:t>发送叉指换能器</a:t>
            </a:r>
            <a:r>
              <a:rPr lang="zh-CN" altLang="en-US" smtClean="0"/>
              <a:t>，与负载连接的一组称为</a:t>
            </a:r>
            <a:r>
              <a:rPr lang="zh-CN" altLang="en-US" smtClean="0">
                <a:solidFill>
                  <a:srgbClr val="006600"/>
                </a:solidFill>
              </a:rPr>
              <a:t>接收叉指换能器</a:t>
            </a:r>
            <a:r>
              <a:rPr lang="zh-CN" altLang="en-US" smtClean="0"/>
              <a:t>。前者将输入电信号转换成声表面波，后者则进行逆转换。</a:t>
            </a:r>
          </a:p>
          <a:p>
            <a:pPr eaLnBrk="1" hangingPunct="1">
              <a:buFont typeface="Wingdings" pitchFamily="2" charset="2"/>
              <a:buNone/>
            </a:pPr>
            <a:r>
              <a:rPr lang="zh-CN" altLang="en-US" smtClean="0"/>
              <a:t>	       声表面波滤器的滤波特性，如中心频率、频带宽度、频响特性等一般由叉指换能器的几何形状和尺寸决定。这些几何尺寸包括叉指对数、指条宽度</a:t>
            </a:r>
            <a:r>
              <a:rPr lang="en-US" altLang="zh-CN" i="1" smtClean="0"/>
              <a:t>a</a:t>
            </a:r>
            <a:r>
              <a:rPr lang="zh-CN" altLang="en-US" smtClean="0"/>
              <a:t>、指条间隔</a:t>
            </a:r>
            <a:r>
              <a:rPr lang="en-US" altLang="zh-CN" i="1" smtClean="0"/>
              <a:t>b</a:t>
            </a:r>
            <a:r>
              <a:rPr lang="zh-CN" altLang="en-US" smtClean="0"/>
              <a:t>、指条有效长度</a:t>
            </a:r>
            <a:r>
              <a:rPr lang="en-US" altLang="zh-CN" i="1" smtClean="0"/>
              <a:t>B</a:t>
            </a:r>
            <a:r>
              <a:rPr lang="zh-CN" altLang="en-US" smtClean="0"/>
              <a:t>和周期长度</a:t>
            </a:r>
            <a:r>
              <a:rPr lang="en-US" altLang="zh-CN" i="1" smtClean="0"/>
              <a:t>M</a:t>
            </a:r>
            <a:r>
              <a:rPr lang="zh-CN" altLang="en-US" smtClean="0"/>
              <a:t>等。</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dissolve">
                                      <p:cBhvr>
                                        <p:cTn id="7" dur="500"/>
                                        <p:tgtEl>
                                          <p:spTgt spid="308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25000"/>
                                  </p:iterate>
                                  <p:childTnLst>
                                    <p:set>
                                      <p:cBhvr>
                                        <p:cTn id="11" dur="1" fill="hold">
                                          <p:stCondLst>
                                            <p:cond delay="0"/>
                                          </p:stCondLst>
                                        </p:cTn>
                                        <p:tgtEl>
                                          <p:spTgt spid="308227">
                                            <p:txEl>
                                              <p:pRg st="2" end="2"/>
                                            </p:txEl>
                                          </p:spTgt>
                                        </p:tgtEl>
                                        <p:attrNameLst>
                                          <p:attrName>style.visibility</p:attrName>
                                        </p:attrNameLst>
                                      </p:cBhvr>
                                      <p:to>
                                        <p:strVal val="visible"/>
                                      </p:to>
                                    </p:set>
                                    <p:animEffect transition="in" filter="dissolve">
                                      <p:cBhvr>
                                        <p:cTn id="12" dur="500"/>
                                        <p:tgtEl>
                                          <p:spTgt spid="308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iterate type="wd">
                                    <p:tmPct val="25000"/>
                                  </p:iterate>
                                  <p:childTnLst>
                                    <p:set>
                                      <p:cBhvr>
                                        <p:cTn id="16" dur="1" fill="hold">
                                          <p:stCondLst>
                                            <p:cond delay="0"/>
                                          </p:stCondLst>
                                        </p:cTn>
                                        <p:tgtEl>
                                          <p:spTgt spid="308227">
                                            <p:txEl>
                                              <p:pRg st="3" end="3"/>
                                            </p:txEl>
                                          </p:spTgt>
                                        </p:tgtEl>
                                        <p:attrNameLst>
                                          <p:attrName>style.visibility</p:attrName>
                                        </p:attrNameLst>
                                      </p:cBhvr>
                                      <p:to>
                                        <p:strVal val="visible"/>
                                      </p:to>
                                    </p:set>
                                    <p:animEffect transition="in" filter="dissolve">
                                      <p:cBhvr>
                                        <p:cTn id="17" dur="500"/>
                                        <p:tgtEl>
                                          <p:spTgt spid="308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
          <p:cNvSpPr>
            <a:spLocks noGrp="1" noChangeArrowheads="1"/>
          </p:cNvSpPr>
          <p:nvPr>
            <p:ph type="title"/>
          </p:nvPr>
        </p:nvSpPr>
        <p:spPr/>
        <p:txBody>
          <a:bodyPr/>
          <a:lstStyle/>
          <a:p>
            <a:pPr eaLnBrk="1" hangingPunct="1"/>
            <a:r>
              <a:rPr lang="en-US" altLang="zh-CN" smtClean="0"/>
              <a:t>2.1.3 </a:t>
            </a:r>
            <a:r>
              <a:rPr lang="zh-CN" altLang="en-US" smtClean="0"/>
              <a:t>谐振特性</a:t>
            </a:r>
          </a:p>
        </p:txBody>
      </p:sp>
      <p:sp>
        <p:nvSpPr>
          <p:cNvPr id="231427" name="Rectangle 3"/>
          <p:cNvSpPr>
            <a:spLocks noGrp="1" noChangeArrowheads="1"/>
          </p:cNvSpPr>
          <p:nvPr>
            <p:ph type="body" idx="1"/>
          </p:nvPr>
        </p:nvSpPr>
        <p:spPr/>
        <p:txBody>
          <a:bodyPr/>
          <a:lstStyle/>
          <a:p>
            <a:pPr eaLnBrk="1" hangingPunct="1"/>
            <a:r>
              <a:rPr lang="zh-CN" altLang="en-US" smtClean="0"/>
              <a:t>谐振时</a:t>
            </a:r>
          </a:p>
          <a:p>
            <a:pPr eaLnBrk="1" hangingPunct="1">
              <a:buFont typeface="Wingdings" pitchFamily="2" charset="2"/>
              <a:buNone/>
            </a:pPr>
            <a:r>
              <a:rPr lang="zh-CN" altLang="en-US" smtClean="0"/>
              <a:t>	                 ，阻抗           为最小值且为纯阻。 </a:t>
            </a:r>
          </a:p>
          <a:p>
            <a:pPr eaLnBrk="1" hangingPunct="1">
              <a:buFont typeface="Wingdings" pitchFamily="2" charset="2"/>
              <a:buNone/>
            </a:pPr>
            <a:r>
              <a:rPr lang="zh-CN" altLang="en-US" smtClean="0"/>
              <a:t>	非谐振时 </a:t>
            </a:r>
          </a:p>
          <a:p>
            <a:pPr lvl="1" eaLnBrk="1" hangingPunct="1"/>
            <a:r>
              <a:rPr lang="zh-CN" altLang="en-US" smtClean="0"/>
              <a:t>当              时，               ，           ，回路呈感性；</a:t>
            </a:r>
          </a:p>
          <a:p>
            <a:pPr lvl="1" eaLnBrk="1" hangingPunct="1">
              <a:buFont typeface="Wingdings" pitchFamily="2" charset="2"/>
              <a:buNone/>
            </a:pPr>
            <a:r>
              <a:rPr lang="zh-CN" altLang="en-US" smtClean="0"/>
              <a:t> </a:t>
            </a:r>
          </a:p>
          <a:p>
            <a:pPr lvl="1" eaLnBrk="1" hangingPunct="1"/>
            <a:r>
              <a:rPr lang="zh-CN" altLang="en-US" smtClean="0"/>
              <a:t>当              时，               ，           ，回路呈容性。 </a:t>
            </a:r>
          </a:p>
          <a:p>
            <a:pPr eaLnBrk="1" hangingPunct="1"/>
            <a:endParaRPr lang="zh-CN" altLang="en-US" smtClean="0"/>
          </a:p>
        </p:txBody>
      </p:sp>
      <p:sp>
        <p:nvSpPr>
          <p:cNvPr id="5142" name="Rectangle 5"/>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5122" name="Object 4"/>
          <p:cNvGraphicFramePr>
            <a:graphicFrameLocks noChangeAspect="1"/>
          </p:cNvGraphicFramePr>
          <p:nvPr/>
        </p:nvGraphicFramePr>
        <p:xfrm>
          <a:off x="2051050" y="1243013"/>
          <a:ext cx="936625" cy="457200"/>
        </p:xfrm>
        <a:graphic>
          <a:graphicData uri="http://schemas.openxmlformats.org/presentationml/2006/ole">
            <p:oleObj spid="_x0000_s5122" name="Equation" r:id="rId4" imgW="469900" imgH="228600" progId="Equation.DSMT4">
              <p:embed/>
            </p:oleObj>
          </a:graphicData>
        </a:graphic>
      </p:graphicFrame>
      <p:graphicFrame>
        <p:nvGraphicFramePr>
          <p:cNvPr id="5123" name="Object 6"/>
          <p:cNvGraphicFramePr>
            <a:graphicFrameLocks noChangeAspect="1"/>
          </p:cNvGraphicFramePr>
          <p:nvPr/>
        </p:nvGraphicFramePr>
        <p:xfrm>
          <a:off x="2339975" y="2060575"/>
          <a:ext cx="1008063" cy="493713"/>
        </p:xfrm>
        <a:graphic>
          <a:graphicData uri="http://schemas.openxmlformats.org/presentationml/2006/ole">
            <p:oleObj spid="_x0000_s5123" name="Equation" r:id="rId5" imgW="469900" imgH="228600" progId="Equation.DSMT4">
              <p:embed/>
            </p:oleObj>
          </a:graphicData>
        </a:graphic>
      </p:graphicFrame>
      <p:graphicFrame>
        <p:nvGraphicFramePr>
          <p:cNvPr id="231432" name="Object 8"/>
          <p:cNvGraphicFramePr>
            <a:graphicFrameLocks noChangeAspect="1"/>
          </p:cNvGraphicFramePr>
          <p:nvPr/>
        </p:nvGraphicFramePr>
        <p:xfrm>
          <a:off x="1692275" y="1700213"/>
          <a:ext cx="792163" cy="342900"/>
        </p:xfrm>
        <a:graphic>
          <a:graphicData uri="http://schemas.openxmlformats.org/presentationml/2006/ole">
            <p:oleObj spid="_x0000_s5124" name="Equation" r:id="rId6" imgW="418918" imgH="177723" progId="Equation.DSMT4">
              <p:embed/>
            </p:oleObj>
          </a:graphicData>
        </a:graphic>
      </p:graphicFrame>
      <p:sp>
        <p:nvSpPr>
          <p:cNvPr id="5143" name="Rectangle 11"/>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1434" name="Object 10"/>
          <p:cNvGraphicFramePr>
            <a:graphicFrameLocks noChangeAspect="1"/>
          </p:cNvGraphicFramePr>
          <p:nvPr/>
        </p:nvGraphicFramePr>
        <p:xfrm>
          <a:off x="3492500" y="1700213"/>
          <a:ext cx="865188" cy="334962"/>
        </p:xfrm>
        <a:graphic>
          <a:graphicData uri="http://schemas.openxmlformats.org/presentationml/2006/ole">
            <p:oleObj spid="_x0000_s5125" name="Equation" r:id="rId7" imgW="418918" imgH="165028" progId="Equation.DSMT4">
              <p:embed/>
            </p:oleObj>
          </a:graphicData>
        </a:graphic>
      </p:graphicFrame>
      <p:sp>
        <p:nvSpPr>
          <p:cNvPr id="5144" name="Rectangle 13"/>
          <p:cNvSpPr>
            <a:spLocks noChangeArrowheads="1"/>
          </p:cNvSpPr>
          <p:nvPr/>
        </p:nvSpPr>
        <p:spPr bwMode="auto">
          <a:xfrm>
            <a:off x="0" y="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1436" name="Object 12"/>
          <p:cNvGraphicFramePr>
            <a:graphicFrameLocks noChangeAspect="1"/>
          </p:cNvGraphicFramePr>
          <p:nvPr/>
        </p:nvGraphicFramePr>
        <p:xfrm>
          <a:off x="1835150" y="2492375"/>
          <a:ext cx="935038" cy="457200"/>
        </p:xfrm>
        <a:graphic>
          <a:graphicData uri="http://schemas.openxmlformats.org/presentationml/2006/ole">
            <p:oleObj spid="_x0000_s5126" name="Equation" r:id="rId8" imgW="469900" imgH="228600" progId="Equation.DSMT4">
              <p:embed/>
            </p:oleObj>
          </a:graphicData>
        </a:graphic>
      </p:graphicFrame>
      <p:graphicFrame>
        <p:nvGraphicFramePr>
          <p:cNvPr id="231438" name="Object 14"/>
          <p:cNvGraphicFramePr>
            <a:graphicFrameLocks noChangeAspect="1"/>
          </p:cNvGraphicFramePr>
          <p:nvPr/>
        </p:nvGraphicFramePr>
        <p:xfrm>
          <a:off x="3132138" y="2341563"/>
          <a:ext cx="1152525" cy="727075"/>
        </p:xfrm>
        <a:graphic>
          <a:graphicData uri="http://schemas.openxmlformats.org/presentationml/2006/ole">
            <p:oleObj spid="_x0000_s5127" name="Equation" r:id="rId9" imgW="622030" imgH="393529" progId="Equation.DSMT4">
              <p:embed/>
            </p:oleObj>
          </a:graphicData>
        </a:graphic>
      </p:graphicFrame>
      <p:graphicFrame>
        <p:nvGraphicFramePr>
          <p:cNvPr id="231440" name="Object 16"/>
          <p:cNvGraphicFramePr>
            <a:graphicFrameLocks noChangeAspect="1"/>
          </p:cNvGraphicFramePr>
          <p:nvPr/>
        </p:nvGraphicFramePr>
        <p:xfrm>
          <a:off x="1835150" y="3213100"/>
          <a:ext cx="935038" cy="457200"/>
        </p:xfrm>
        <a:graphic>
          <a:graphicData uri="http://schemas.openxmlformats.org/presentationml/2006/ole">
            <p:oleObj spid="_x0000_s5128" name="Equation" r:id="rId10" imgW="469900" imgH="228600" progId="Equation.DSMT4">
              <p:embed/>
            </p:oleObj>
          </a:graphicData>
        </a:graphic>
      </p:graphicFrame>
      <p:graphicFrame>
        <p:nvGraphicFramePr>
          <p:cNvPr id="231442" name="Object 18"/>
          <p:cNvGraphicFramePr>
            <a:graphicFrameLocks noChangeAspect="1"/>
          </p:cNvGraphicFramePr>
          <p:nvPr/>
        </p:nvGraphicFramePr>
        <p:xfrm>
          <a:off x="3132138" y="3062288"/>
          <a:ext cx="1152525" cy="727075"/>
        </p:xfrm>
        <a:graphic>
          <a:graphicData uri="http://schemas.openxmlformats.org/presentationml/2006/ole">
            <p:oleObj spid="_x0000_s5129" name="Equation" r:id="rId11" imgW="622030" imgH="393529" progId="Equation.DSMT4">
              <p:embed/>
            </p:oleObj>
          </a:graphicData>
        </a:graphic>
      </p:graphicFrame>
      <p:graphicFrame>
        <p:nvGraphicFramePr>
          <p:cNvPr id="231444" name="Object 20"/>
          <p:cNvGraphicFramePr>
            <a:graphicFrameLocks noChangeAspect="1"/>
          </p:cNvGraphicFramePr>
          <p:nvPr/>
        </p:nvGraphicFramePr>
        <p:xfrm>
          <a:off x="4572000" y="2509838"/>
          <a:ext cx="768350" cy="342900"/>
        </p:xfrm>
        <a:graphic>
          <a:graphicData uri="http://schemas.openxmlformats.org/presentationml/2006/ole">
            <p:oleObj spid="_x0000_s5130" name="Equation" r:id="rId12" imgW="406080" imgH="177480" progId="Equation.DSMT4">
              <p:embed/>
            </p:oleObj>
          </a:graphicData>
        </a:graphic>
      </p:graphicFrame>
      <p:graphicFrame>
        <p:nvGraphicFramePr>
          <p:cNvPr id="231445" name="Object 21"/>
          <p:cNvGraphicFramePr>
            <a:graphicFrameLocks noChangeAspect="1"/>
          </p:cNvGraphicFramePr>
          <p:nvPr/>
        </p:nvGraphicFramePr>
        <p:xfrm>
          <a:off x="4572000" y="3230563"/>
          <a:ext cx="768350" cy="342900"/>
        </p:xfrm>
        <a:graphic>
          <a:graphicData uri="http://schemas.openxmlformats.org/presentationml/2006/ole">
            <p:oleObj spid="_x0000_s5131" name="Equation" r:id="rId13" imgW="406080" imgH="177480" progId="Equation.DSMT4">
              <p:embed/>
            </p:oleObj>
          </a:graphicData>
        </a:graphic>
      </p:graphicFrame>
      <p:grpSp>
        <p:nvGrpSpPr>
          <p:cNvPr id="2" name="Group 174"/>
          <p:cNvGrpSpPr>
            <a:grpSpLocks/>
          </p:cNvGrpSpPr>
          <p:nvPr/>
        </p:nvGrpSpPr>
        <p:grpSpPr bwMode="auto">
          <a:xfrm>
            <a:off x="3779838" y="3941763"/>
            <a:ext cx="2786062" cy="2366962"/>
            <a:chOff x="2447" y="2483"/>
            <a:chExt cx="1755" cy="1491"/>
          </a:xfrm>
        </p:grpSpPr>
        <p:sp>
          <p:nvSpPr>
            <p:cNvPr id="5196" name="Line 119"/>
            <p:cNvSpPr>
              <a:spLocks noChangeShapeType="1"/>
            </p:cNvSpPr>
            <p:nvPr/>
          </p:nvSpPr>
          <p:spPr bwMode="auto">
            <a:xfrm flipV="1">
              <a:off x="2629" y="3787"/>
              <a:ext cx="1528" cy="2"/>
            </a:xfrm>
            <a:prstGeom prst="line">
              <a:avLst/>
            </a:prstGeom>
            <a:noFill/>
            <a:ln w="15875">
              <a:solidFill>
                <a:srgbClr val="000000"/>
              </a:solidFill>
              <a:round/>
              <a:headEnd/>
              <a:tailEnd/>
            </a:ln>
          </p:spPr>
          <p:txBody>
            <a:bodyPr/>
            <a:lstStyle/>
            <a:p>
              <a:endParaRPr lang="zh-CN" altLang="en-US"/>
            </a:p>
          </p:txBody>
        </p:sp>
        <p:sp>
          <p:nvSpPr>
            <p:cNvPr id="5197" name="Freeform 120"/>
            <p:cNvSpPr>
              <a:spLocks/>
            </p:cNvSpPr>
            <p:nvPr/>
          </p:nvSpPr>
          <p:spPr bwMode="auto">
            <a:xfrm>
              <a:off x="4088" y="3772"/>
              <a:ext cx="114" cy="32"/>
            </a:xfrm>
            <a:custGeom>
              <a:avLst/>
              <a:gdLst>
                <a:gd name="T0" fmla="*/ 114 w 114"/>
                <a:gd name="T1" fmla="*/ 15 h 32"/>
                <a:gd name="T2" fmla="*/ 0 w 114"/>
                <a:gd name="T3" fmla="*/ 0 h 32"/>
                <a:gd name="T4" fmla="*/ 0 w 114"/>
                <a:gd name="T5" fmla="*/ 32 h 32"/>
                <a:gd name="T6" fmla="*/ 114 w 114"/>
                <a:gd name="T7" fmla="*/ 15 h 32"/>
                <a:gd name="T8" fmla="*/ 0 60000 65536"/>
                <a:gd name="T9" fmla="*/ 0 60000 65536"/>
                <a:gd name="T10" fmla="*/ 0 60000 65536"/>
                <a:gd name="T11" fmla="*/ 0 60000 65536"/>
                <a:gd name="T12" fmla="*/ 0 w 114"/>
                <a:gd name="T13" fmla="*/ 0 h 32"/>
                <a:gd name="T14" fmla="*/ 114 w 114"/>
                <a:gd name="T15" fmla="*/ 32 h 32"/>
              </a:gdLst>
              <a:ahLst/>
              <a:cxnLst>
                <a:cxn ang="T8">
                  <a:pos x="T0" y="T1"/>
                </a:cxn>
                <a:cxn ang="T9">
                  <a:pos x="T2" y="T3"/>
                </a:cxn>
                <a:cxn ang="T10">
                  <a:pos x="T4" y="T5"/>
                </a:cxn>
                <a:cxn ang="T11">
                  <a:pos x="T6" y="T7"/>
                </a:cxn>
              </a:cxnLst>
              <a:rect l="T12" t="T13" r="T14" b="T15"/>
              <a:pathLst>
                <a:path w="114" h="32">
                  <a:moveTo>
                    <a:pt x="114" y="15"/>
                  </a:moveTo>
                  <a:lnTo>
                    <a:pt x="0" y="0"/>
                  </a:lnTo>
                  <a:lnTo>
                    <a:pt x="0" y="32"/>
                  </a:lnTo>
                  <a:lnTo>
                    <a:pt x="114" y="15"/>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98" name="Freeform 121"/>
            <p:cNvSpPr>
              <a:spLocks/>
            </p:cNvSpPr>
            <p:nvPr/>
          </p:nvSpPr>
          <p:spPr bwMode="auto">
            <a:xfrm>
              <a:off x="2611" y="2483"/>
              <a:ext cx="33" cy="112"/>
            </a:xfrm>
            <a:custGeom>
              <a:avLst/>
              <a:gdLst>
                <a:gd name="T0" fmla="*/ 16 w 33"/>
                <a:gd name="T1" fmla="*/ 0 h 112"/>
                <a:gd name="T2" fmla="*/ 0 w 33"/>
                <a:gd name="T3" fmla="*/ 112 h 112"/>
                <a:gd name="T4" fmla="*/ 33 w 33"/>
                <a:gd name="T5" fmla="*/ 112 h 112"/>
                <a:gd name="T6" fmla="*/ 16 w 33"/>
                <a:gd name="T7" fmla="*/ 0 h 112"/>
                <a:gd name="T8" fmla="*/ 0 60000 65536"/>
                <a:gd name="T9" fmla="*/ 0 60000 65536"/>
                <a:gd name="T10" fmla="*/ 0 60000 65536"/>
                <a:gd name="T11" fmla="*/ 0 60000 65536"/>
                <a:gd name="T12" fmla="*/ 0 w 33"/>
                <a:gd name="T13" fmla="*/ 0 h 112"/>
                <a:gd name="T14" fmla="*/ 33 w 33"/>
                <a:gd name="T15" fmla="*/ 112 h 112"/>
              </a:gdLst>
              <a:ahLst/>
              <a:cxnLst>
                <a:cxn ang="T8">
                  <a:pos x="T0" y="T1"/>
                </a:cxn>
                <a:cxn ang="T9">
                  <a:pos x="T2" y="T3"/>
                </a:cxn>
                <a:cxn ang="T10">
                  <a:pos x="T4" y="T5"/>
                </a:cxn>
                <a:cxn ang="T11">
                  <a:pos x="T6" y="T7"/>
                </a:cxn>
              </a:cxnLst>
              <a:rect l="T12" t="T13" r="T14" b="T15"/>
              <a:pathLst>
                <a:path w="33" h="112">
                  <a:moveTo>
                    <a:pt x="16" y="0"/>
                  </a:moveTo>
                  <a:lnTo>
                    <a:pt x="0" y="112"/>
                  </a:lnTo>
                  <a:lnTo>
                    <a:pt x="33" y="112"/>
                  </a:lnTo>
                  <a:lnTo>
                    <a:pt x="16"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99" name="Line 122"/>
            <p:cNvSpPr>
              <a:spLocks noChangeShapeType="1"/>
            </p:cNvSpPr>
            <p:nvPr/>
          </p:nvSpPr>
          <p:spPr bwMode="auto">
            <a:xfrm>
              <a:off x="2629" y="2583"/>
              <a:ext cx="1" cy="1202"/>
            </a:xfrm>
            <a:prstGeom prst="line">
              <a:avLst/>
            </a:prstGeom>
            <a:noFill/>
            <a:ln w="15875">
              <a:solidFill>
                <a:srgbClr val="000000"/>
              </a:solidFill>
              <a:round/>
              <a:headEnd/>
              <a:tailEnd/>
            </a:ln>
          </p:spPr>
          <p:txBody>
            <a:bodyPr/>
            <a:lstStyle/>
            <a:p>
              <a:endParaRPr lang="zh-CN" altLang="en-US"/>
            </a:p>
          </p:txBody>
        </p:sp>
        <p:graphicFrame>
          <p:nvGraphicFramePr>
            <p:cNvPr id="5138" name="Object 123"/>
            <p:cNvGraphicFramePr>
              <a:graphicFrameLocks noChangeAspect="1"/>
            </p:cNvGraphicFramePr>
            <p:nvPr/>
          </p:nvGraphicFramePr>
          <p:xfrm>
            <a:off x="2447" y="2496"/>
            <a:ext cx="167" cy="208"/>
          </p:xfrm>
          <a:graphic>
            <a:graphicData uri="http://schemas.openxmlformats.org/presentationml/2006/ole">
              <p:oleObj spid="_x0000_s5138" name="Equation" r:id="rId14" imgW="203040" imgH="253800" progId="Equation.DSMT4">
                <p:embed/>
              </p:oleObj>
            </a:graphicData>
          </a:graphic>
        </p:graphicFrame>
        <p:sp>
          <p:nvSpPr>
            <p:cNvPr id="5200" name="Rectangle 125"/>
            <p:cNvSpPr>
              <a:spLocks noChangeArrowheads="1"/>
            </p:cNvSpPr>
            <p:nvPr/>
          </p:nvSpPr>
          <p:spPr bwMode="auto">
            <a:xfrm>
              <a:off x="2459" y="3683"/>
              <a:ext cx="197" cy="192"/>
            </a:xfrm>
            <a:prstGeom prst="rect">
              <a:avLst/>
            </a:prstGeom>
            <a:noFill/>
            <a:ln w="19050">
              <a:noFill/>
              <a:miter lim="800000"/>
              <a:headEnd/>
              <a:tailEnd/>
            </a:ln>
          </p:spPr>
          <p:txBody>
            <a:bodyPr wrap="none">
              <a:spAutoFit/>
            </a:bodyPr>
            <a:lstStyle/>
            <a:p>
              <a:r>
                <a:rPr lang="en-US" altLang="zh-CN" sz="1400" b="0">
                  <a:solidFill>
                    <a:srgbClr val="000000"/>
                  </a:solidFill>
                </a:rPr>
                <a:t>O</a:t>
              </a:r>
            </a:p>
          </p:txBody>
        </p:sp>
        <p:sp>
          <p:nvSpPr>
            <p:cNvPr id="5201" name="Rectangle 126"/>
            <p:cNvSpPr>
              <a:spLocks noChangeArrowheads="1"/>
            </p:cNvSpPr>
            <p:nvPr/>
          </p:nvSpPr>
          <p:spPr bwMode="auto">
            <a:xfrm>
              <a:off x="2457" y="3416"/>
              <a:ext cx="175" cy="225"/>
            </a:xfrm>
            <a:prstGeom prst="rect">
              <a:avLst/>
            </a:prstGeom>
            <a:noFill/>
            <a:ln w="9525">
              <a:noFill/>
              <a:miter lim="800000"/>
              <a:headEnd/>
              <a:tailEnd/>
            </a:ln>
          </p:spPr>
          <p:txBody>
            <a:bodyPr/>
            <a:lstStyle/>
            <a:p>
              <a:endParaRPr lang="zh-CN" altLang="en-US"/>
            </a:p>
          </p:txBody>
        </p:sp>
        <p:sp>
          <p:nvSpPr>
            <p:cNvPr id="5202" name="Freeform 127"/>
            <p:cNvSpPr>
              <a:spLocks/>
            </p:cNvSpPr>
            <p:nvPr/>
          </p:nvSpPr>
          <p:spPr bwMode="auto">
            <a:xfrm>
              <a:off x="2940" y="3099"/>
              <a:ext cx="762" cy="575"/>
            </a:xfrm>
            <a:custGeom>
              <a:avLst/>
              <a:gdLst>
                <a:gd name="T0" fmla="*/ 8 w 762"/>
                <a:gd name="T1" fmla="*/ 32 h 575"/>
                <a:gd name="T2" fmla="*/ 33 w 762"/>
                <a:gd name="T3" fmla="*/ 32 h 575"/>
                <a:gd name="T4" fmla="*/ 41 w 762"/>
                <a:gd name="T5" fmla="*/ 32 h 575"/>
                <a:gd name="T6" fmla="*/ 71 w 762"/>
                <a:gd name="T7" fmla="*/ 34 h 575"/>
                <a:gd name="T8" fmla="*/ 81 w 762"/>
                <a:gd name="T9" fmla="*/ 56 h 575"/>
                <a:gd name="T10" fmla="*/ 116 w 762"/>
                <a:gd name="T11" fmla="*/ 95 h 575"/>
                <a:gd name="T12" fmla="*/ 142 w 762"/>
                <a:gd name="T13" fmla="*/ 141 h 575"/>
                <a:gd name="T14" fmla="*/ 188 w 762"/>
                <a:gd name="T15" fmla="*/ 245 h 575"/>
                <a:gd name="T16" fmla="*/ 259 w 762"/>
                <a:gd name="T17" fmla="*/ 406 h 575"/>
                <a:gd name="T18" fmla="*/ 315 w 762"/>
                <a:gd name="T19" fmla="*/ 510 h 575"/>
                <a:gd name="T20" fmla="*/ 351 w 762"/>
                <a:gd name="T21" fmla="*/ 556 h 575"/>
                <a:gd name="T22" fmla="*/ 373 w 762"/>
                <a:gd name="T23" fmla="*/ 569 h 575"/>
                <a:gd name="T24" fmla="*/ 394 w 762"/>
                <a:gd name="T25" fmla="*/ 575 h 575"/>
                <a:gd name="T26" fmla="*/ 415 w 762"/>
                <a:gd name="T27" fmla="*/ 569 h 575"/>
                <a:gd name="T28" fmla="*/ 436 w 762"/>
                <a:gd name="T29" fmla="*/ 554 h 575"/>
                <a:gd name="T30" fmla="*/ 472 w 762"/>
                <a:gd name="T31" fmla="*/ 510 h 575"/>
                <a:gd name="T32" fmla="*/ 524 w 762"/>
                <a:gd name="T33" fmla="*/ 406 h 575"/>
                <a:gd name="T34" fmla="*/ 579 w 762"/>
                <a:gd name="T35" fmla="*/ 275 h 575"/>
                <a:gd name="T36" fmla="*/ 626 w 762"/>
                <a:gd name="T37" fmla="*/ 161 h 575"/>
                <a:gd name="T38" fmla="*/ 636 w 762"/>
                <a:gd name="T39" fmla="*/ 138 h 575"/>
                <a:gd name="T40" fmla="*/ 662 w 762"/>
                <a:gd name="T41" fmla="*/ 90 h 575"/>
                <a:gd name="T42" fmla="*/ 673 w 762"/>
                <a:gd name="T43" fmla="*/ 75 h 575"/>
                <a:gd name="T44" fmla="*/ 700 w 762"/>
                <a:gd name="T45" fmla="*/ 42 h 575"/>
                <a:gd name="T46" fmla="*/ 707 w 762"/>
                <a:gd name="T47" fmla="*/ 24 h 575"/>
                <a:gd name="T48" fmla="*/ 735 w 762"/>
                <a:gd name="T49" fmla="*/ 24 h 575"/>
                <a:gd name="T50" fmla="*/ 740 w 762"/>
                <a:gd name="T51" fmla="*/ 24 h 575"/>
                <a:gd name="T52" fmla="*/ 756 w 762"/>
                <a:gd name="T53" fmla="*/ 20 h 575"/>
                <a:gd name="T54" fmla="*/ 740 w 762"/>
                <a:gd name="T55" fmla="*/ 5 h 575"/>
                <a:gd name="T56" fmla="*/ 747 w 762"/>
                <a:gd name="T57" fmla="*/ 1 h 575"/>
                <a:gd name="T58" fmla="*/ 726 w 762"/>
                <a:gd name="T59" fmla="*/ 5 h 575"/>
                <a:gd name="T60" fmla="*/ 699 w 762"/>
                <a:gd name="T61" fmla="*/ 15 h 575"/>
                <a:gd name="T62" fmla="*/ 676 w 762"/>
                <a:gd name="T63" fmla="*/ 35 h 575"/>
                <a:gd name="T64" fmla="*/ 647 w 762"/>
                <a:gd name="T65" fmla="*/ 76 h 575"/>
                <a:gd name="T66" fmla="*/ 635 w 762"/>
                <a:gd name="T67" fmla="*/ 97 h 575"/>
                <a:gd name="T68" fmla="*/ 605 w 762"/>
                <a:gd name="T69" fmla="*/ 161 h 575"/>
                <a:gd name="T70" fmla="*/ 574 w 762"/>
                <a:gd name="T71" fmla="*/ 236 h 575"/>
                <a:gd name="T72" fmla="*/ 534 w 762"/>
                <a:gd name="T73" fmla="*/ 359 h 575"/>
                <a:gd name="T74" fmla="*/ 491 w 762"/>
                <a:gd name="T75" fmla="*/ 428 h 575"/>
                <a:gd name="T76" fmla="*/ 437 w 762"/>
                <a:gd name="T77" fmla="*/ 520 h 575"/>
                <a:gd name="T78" fmla="*/ 411 w 762"/>
                <a:gd name="T79" fmla="*/ 547 h 575"/>
                <a:gd name="T80" fmla="*/ 406 w 762"/>
                <a:gd name="T81" fmla="*/ 551 h 575"/>
                <a:gd name="T82" fmla="*/ 403 w 762"/>
                <a:gd name="T83" fmla="*/ 552 h 575"/>
                <a:gd name="T84" fmla="*/ 385 w 762"/>
                <a:gd name="T85" fmla="*/ 563 h 575"/>
                <a:gd name="T86" fmla="*/ 373 w 762"/>
                <a:gd name="T87" fmla="*/ 546 h 575"/>
                <a:gd name="T88" fmla="*/ 366 w 762"/>
                <a:gd name="T89" fmla="*/ 541 h 575"/>
                <a:gd name="T90" fmla="*/ 330 w 762"/>
                <a:gd name="T91" fmla="*/ 495 h 575"/>
                <a:gd name="T92" fmla="*/ 275 w 762"/>
                <a:gd name="T93" fmla="*/ 391 h 575"/>
                <a:gd name="T94" fmla="*/ 204 w 762"/>
                <a:gd name="T95" fmla="*/ 229 h 575"/>
                <a:gd name="T96" fmla="*/ 157 w 762"/>
                <a:gd name="T97" fmla="*/ 126 h 575"/>
                <a:gd name="T98" fmla="*/ 130 w 762"/>
                <a:gd name="T99" fmla="*/ 80 h 575"/>
                <a:gd name="T100" fmla="*/ 97 w 762"/>
                <a:gd name="T101" fmla="*/ 41 h 575"/>
                <a:gd name="T102" fmla="*/ 74 w 762"/>
                <a:gd name="T103" fmla="*/ 24 h 575"/>
                <a:gd name="T104" fmla="*/ 47 w 762"/>
                <a:gd name="T105" fmla="*/ 13 h 575"/>
                <a:gd name="T106" fmla="*/ 14 w 762"/>
                <a:gd name="T107" fmla="*/ 12 h 575"/>
                <a:gd name="T108" fmla="*/ 10 w 762"/>
                <a:gd name="T109" fmla="*/ 12 h 5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2"/>
                <a:gd name="T166" fmla="*/ 0 h 575"/>
                <a:gd name="T167" fmla="*/ 762 w 762"/>
                <a:gd name="T168" fmla="*/ 575 h 5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2" h="575">
                  <a:moveTo>
                    <a:pt x="10" y="12"/>
                  </a:moveTo>
                  <a:lnTo>
                    <a:pt x="0" y="29"/>
                  </a:lnTo>
                  <a:lnTo>
                    <a:pt x="8" y="32"/>
                  </a:lnTo>
                  <a:lnTo>
                    <a:pt x="14" y="32"/>
                  </a:lnTo>
                  <a:lnTo>
                    <a:pt x="22" y="32"/>
                  </a:lnTo>
                  <a:lnTo>
                    <a:pt x="33" y="32"/>
                  </a:lnTo>
                  <a:lnTo>
                    <a:pt x="47" y="34"/>
                  </a:lnTo>
                  <a:lnTo>
                    <a:pt x="47" y="24"/>
                  </a:lnTo>
                  <a:lnTo>
                    <a:pt x="41" y="32"/>
                  </a:lnTo>
                  <a:lnTo>
                    <a:pt x="57" y="37"/>
                  </a:lnTo>
                  <a:lnTo>
                    <a:pt x="66" y="42"/>
                  </a:lnTo>
                  <a:lnTo>
                    <a:pt x="71" y="34"/>
                  </a:lnTo>
                  <a:lnTo>
                    <a:pt x="62" y="41"/>
                  </a:lnTo>
                  <a:lnTo>
                    <a:pt x="71" y="47"/>
                  </a:lnTo>
                  <a:lnTo>
                    <a:pt x="81" y="56"/>
                  </a:lnTo>
                  <a:lnTo>
                    <a:pt x="92" y="66"/>
                  </a:lnTo>
                  <a:lnTo>
                    <a:pt x="104" y="78"/>
                  </a:lnTo>
                  <a:lnTo>
                    <a:pt x="116" y="95"/>
                  </a:lnTo>
                  <a:lnTo>
                    <a:pt x="121" y="104"/>
                  </a:lnTo>
                  <a:lnTo>
                    <a:pt x="128" y="114"/>
                  </a:lnTo>
                  <a:lnTo>
                    <a:pt x="142" y="141"/>
                  </a:lnTo>
                  <a:lnTo>
                    <a:pt x="155" y="172"/>
                  </a:lnTo>
                  <a:lnTo>
                    <a:pt x="171" y="207"/>
                  </a:lnTo>
                  <a:lnTo>
                    <a:pt x="188" y="245"/>
                  </a:lnTo>
                  <a:lnTo>
                    <a:pt x="206" y="285"/>
                  </a:lnTo>
                  <a:lnTo>
                    <a:pt x="240" y="367"/>
                  </a:lnTo>
                  <a:lnTo>
                    <a:pt x="259" y="406"/>
                  </a:lnTo>
                  <a:lnTo>
                    <a:pt x="278" y="445"/>
                  </a:lnTo>
                  <a:lnTo>
                    <a:pt x="297" y="479"/>
                  </a:lnTo>
                  <a:lnTo>
                    <a:pt x="315" y="510"/>
                  </a:lnTo>
                  <a:lnTo>
                    <a:pt x="334" y="535"/>
                  </a:lnTo>
                  <a:lnTo>
                    <a:pt x="342" y="546"/>
                  </a:lnTo>
                  <a:lnTo>
                    <a:pt x="351" y="556"/>
                  </a:lnTo>
                  <a:lnTo>
                    <a:pt x="361" y="563"/>
                  </a:lnTo>
                  <a:lnTo>
                    <a:pt x="365" y="564"/>
                  </a:lnTo>
                  <a:lnTo>
                    <a:pt x="373" y="569"/>
                  </a:lnTo>
                  <a:lnTo>
                    <a:pt x="382" y="573"/>
                  </a:lnTo>
                  <a:lnTo>
                    <a:pt x="385" y="573"/>
                  </a:lnTo>
                  <a:lnTo>
                    <a:pt x="394" y="575"/>
                  </a:lnTo>
                  <a:lnTo>
                    <a:pt x="403" y="573"/>
                  </a:lnTo>
                  <a:lnTo>
                    <a:pt x="406" y="573"/>
                  </a:lnTo>
                  <a:lnTo>
                    <a:pt x="415" y="569"/>
                  </a:lnTo>
                  <a:lnTo>
                    <a:pt x="424" y="564"/>
                  </a:lnTo>
                  <a:lnTo>
                    <a:pt x="427" y="563"/>
                  </a:lnTo>
                  <a:lnTo>
                    <a:pt x="436" y="554"/>
                  </a:lnTo>
                  <a:lnTo>
                    <a:pt x="444" y="546"/>
                  </a:lnTo>
                  <a:lnTo>
                    <a:pt x="453" y="535"/>
                  </a:lnTo>
                  <a:lnTo>
                    <a:pt x="472" y="510"/>
                  </a:lnTo>
                  <a:lnTo>
                    <a:pt x="489" y="479"/>
                  </a:lnTo>
                  <a:lnTo>
                    <a:pt x="507" y="444"/>
                  </a:lnTo>
                  <a:lnTo>
                    <a:pt x="524" y="406"/>
                  </a:lnTo>
                  <a:lnTo>
                    <a:pt x="543" y="365"/>
                  </a:lnTo>
                  <a:lnTo>
                    <a:pt x="545" y="359"/>
                  </a:lnTo>
                  <a:lnTo>
                    <a:pt x="579" y="275"/>
                  </a:lnTo>
                  <a:lnTo>
                    <a:pt x="595" y="236"/>
                  </a:lnTo>
                  <a:lnTo>
                    <a:pt x="610" y="197"/>
                  </a:lnTo>
                  <a:lnTo>
                    <a:pt x="626" y="161"/>
                  </a:lnTo>
                  <a:lnTo>
                    <a:pt x="615" y="161"/>
                  </a:lnTo>
                  <a:lnTo>
                    <a:pt x="622" y="170"/>
                  </a:lnTo>
                  <a:lnTo>
                    <a:pt x="636" y="138"/>
                  </a:lnTo>
                  <a:lnTo>
                    <a:pt x="650" y="112"/>
                  </a:lnTo>
                  <a:lnTo>
                    <a:pt x="655" y="100"/>
                  </a:lnTo>
                  <a:lnTo>
                    <a:pt x="662" y="90"/>
                  </a:lnTo>
                  <a:lnTo>
                    <a:pt x="654" y="83"/>
                  </a:lnTo>
                  <a:lnTo>
                    <a:pt x="660" y="90"/>
                  </a:lnTo>
                  <a:lnTo>
                    <a:pt x="673" y="75"/>
                  </a:lnTo>
                  <a:lnTo>
                    <a:pt x="683" y="63"/>
                  </a:lnTo>
                  <a:lnTo>
                    <a:pt x="692" y="51"/>
                  </a:lnTo>
                  <a:lnTo>
                    <a:pt x="700" y="42"/>
                  </a:lnTo>
                  <a:lnTo>
                    <a:pt x="707" y="35"/>
                  </a:lnTo>
                  <a:lnTo>
                    <a:pt x="714" y="30"/>
                  </a:lnTo>
                  <a:lnTo>
                    <a:pt x="707" y="24"/>
                  </a:lnTo>
                  <a:lnTo>
                    <a:pt x="711" y="32"/>
                  </a:lnTo>
                  <a:lnTo>
                    <a:pt x="724" y="27"/>
                  </a:lnTo>
                  <a:lnTo>
                    <a:pt x="735" y="24"/>
                  </a:lnTo>
                  <a:lnTo>
                    <a:pt x="730" y="15"/>
                  </a:lnTo>
                  <a:lnTo>
                    <a:pt x="730" y="25"/>
                  </a:lnTo>
                  <a:lnTo>
                    <a:pt x="740" y="24"/>
                  </a:lnTo>
                  <a:lnTo>
                    <a:pt x="747" y="22"/>
                  </a:lnTo>
                  <a:lnTo>
                    <a:pt x="752" y="22"/>
                  </a:lnTo>
                  <a:lnTo>
                    <a:pt x="756" y="20"/>
                  </a:lnTo>
                  <a:lnTo>
                    <a:pt x="762" y="17"/>
                  </a:lnTo>
                  <a:lnTo>
                    <a:pt x="750" y="0"/>
                  </a:lnTo>
                  <a:lnTo>
                    <a:pt x="740" y="5"/>
                  </a:lnTo>
                  <a:lnTo>
                    <a:pt x="743" y="3"/>
                  </a:lnTo>
                  <a:lnTo>
                    <a:pt x="747" y="12"/>
                  </a:lnTo>
                  <a:lnTo>
                    <a:pt x="747" y="1"/>
                  </a:lnTo>
                  <a:lnTo>
                    <a:pt x="740" y="3"/>
                  </a:lnTo>
                  <a:lnTo>
                    <a:pt x="730" y="5"/>
                  </a:lnTo>
                  <a:lnTo>
                    <a:pt x="726" y="5"/>
                  </a:lnTo>
                  <a:lnTo>
                    <a:pt x="716" y="8"/>
                  </a:lnTo>
                  <a:lnTo>
                    <a:pt x="702" y="13"/>
                  </a:lnTo>
                  <a:lnTo>
                    <a:pt x="699" y="15"/>
                  </a:lnTo>
                  <a:lnTo>
                    <a:pt x="692" y="20"/>
                  </a:lnTo>
                  <a:lnTo>
                    <a:pt x="685" y="27"/>
                  </a:lnTo>
                  <a:lnTo>
                    <a:pt x="676" y="35"/>
                  </a:lnTo>
                  <a:lnTo>
                    <a:pt x="667" y="47"/>
                  </a:lnTo>
                  <a:lnTo>
                    <a:pt x="657" y="59"/>
                  </a:lnTo>
                  <a:lnTo>
                    <a:pt x="647" y="76"/>
                  </a:lnTo>
                  <a:lnTo>
                    <a:pt x="640" y="85"/>
                  </a:lnTo>
                  <a:lnTo>
                    <a:pt x="635" y="97"/>
                  </a:lnTo>
                  <a:lnTo>
                    <a:pt x="621" y="122"/>
                  </a:lnTo>
                  <a:lnTo>
                    <a:pt x="607" y="155"/>
                  </a:lnTo>
                  <a:lnTo>
                    <a:pt x="605" y="161"/>
                  </a:lnTo>
                  <a:lnTo>
                    <a:pt x="590" y="197"/>
                  </a:lnTo>
                  <a:lnTo>
                    <a:pt x="574" y="236"/>
                  </a:lnTo>
                  <a:lnTo>
                    <a:pt x="558" y="275"/>
                  </a:lnTo>
                  <a:lnTo>
                    <a:pt x="524" y="359"/>
                  </a:lnTo>
                  <a:lnTo>
                    <a:pt x="534" y="359"/>
                  </a:lnTo>
                  <a:lnTo>
                    <a:pt x="527" y="350"/>
                  </a:lnTo>
                  <a:lnTo>
                    <a:pt x="508" y="391"/>
                  </a:lnTo>
                  <a:lnTo>
                    <a:pt x="491" y="428"/>
                  </a:lnTo>
                  <a:lnTo>
                    <a:pt x="474" y="464"/>
                  </a:lnTo>
                  <a:lnTo>
                    <a:pt x="456" y="495"/>
                  </a:lnTo>
                  <a:lnTo>
                    <a:pt x="437" y="520"/>
                  </a:lnTo>
                  <a:lnTo>
                    <a:pt x="429" y="530"/>
                  </a:lnTo>
                  <a:lnTo>
                    <a:pt x="420" y="539"/>
                  </a:lnTo>
                  <a:lnTo>
                    <a:pt x="411" y="547"/>
                  </a:lnTo>
                  <a:lnTo>
                    <a:pt x="420" y="554"/>
                  </a:lnTo>
                  <a:lnTo>
                    <a:pt x="415" y="546"/>
                  </a:lnTo>
                  <a:lnTo>
                    <a:pt x="406" y="551"/>
                  </a:lnTo>
                  <a:lnTo>
                    <a:pt x="398" y="554"/>
                  </a:lnTo>
                  <a:lnTo>
                    <a:pt x="403" y="563"/>
                  </a:lnTo>
                  <a:lnTo>
                    <a:pt x="403" y="552"/>
                  </a:lnTo>
                  <a:lnTo>
                    <a:pt x="394" y="554"/>
                  </a:lnTo>
                  <a:lnTo>
                    <a:pt x="385" y="552"/>
                  </a:lnTo>
                  <a:lnTo>
                    <a:pt x="385" y="563"/>
                  </a:lnTo>
                  <a:lnTo>
                    <a:pt x="391" y="554"/>
                  </a:lnTo>
                  <a:lnTo>
                    <a:pt x="382" y="551"/>
                  </a:lnTo>
                  <a:lnTo>
                    <a:pt x="373" y="546"/>
                  </a:lnTo>
                  <a:lnTo>
                    <a:pt x="368" y="554"/>
                  </a:lnTo>
                  <a:lnTo>
                    <a:pt x="377" y="547"/>
                  </a:lnTo>
                  <a:lnTo>
                    <a:pt x="366" y="541"/>
                  </a:lnTo>
                  <a:lnTo>
                    <a:pt x="358" y="530"/>
                  </a:lnTo>
                  <a:lnTo>
                    <a:pt x="349" y="520"/>
                  </a:lnTo>
                  <a:lnTo>
                    <a:pt x="330" y="495"/>
                  </a:lnTo>
                  <a:lnTo>
                    <a:pt x="313" y="464"/>
                  </a:lnTo>
                  <a:lnTo>
                    <a:pt x="294" y="430"/>
                  </a:lnTo>
                  <a:lnTo>
                    <a:pt x="275" y="391"/>
                  </a:lnTo>
                  <a:lnTo>
                    <a:pt x="256" y="352"/>
                  </a:lnTo>
                  <a:lnTo>
                    <a:pt x="221" y="270"/>
                  </a:lnTo>
                  <a:lnTo>
                    <a:pt x="204" y="229"/>
                  </a:lnTo>
                  <a:lnTo>
                    <a:pt x="187" y="192"/>
                  </a:lnTo>
                  <a:lnTo>
                    <a:pt x="171" y="156"/>
                  </a:lnTo>
                  <a:lnTo>
                    <a:pt x="157" y="126"/>
                  </a:lnTo>
                  <a:lnTo>
                    <a:pt x="143" y="98"/>
                  </a:lnTo>
                  <a:lnTo>
                    <a:pt x="136" y="88"/>
                  </a:lnTo>
                  <a:lnTo>
                    <a:pt x="130" y="80"/>
                  </a:lnTo>
                  <a:lnTo>
                    <a:pt x="119" y="63"/>
                  </a:lnTo>
                  <a:lnTo>
                    <a:pt x="107" y="51"/>
                  </a:lnTo>
                  <a:lnTo>
                    <a:pt x="97" y="41"/>
                  </a:lnTo>
                  <a:lnTo>
                    <a:pt x="86" y="32"/>
                  </a:lnTo>
                  <a:lnTo>
                    <a:pt x="78" y="25"/>
                  </a:lnTo>
                  <a:lnTo>
                    <a:pt x="74" y="24"/>
                  </a:lnTo>
                  <a:lnTo>
                    <a:pt x="66" y="18"/>
                  </a:lnTo>
                  <a:lnTo>
                    <a:pt x="50" y="13"/>
                  </a:lnTo>
                  <a:lnTo>
                    <a:pt x="47" y="13"/>
                  </a:lnTo>
                  <a:lnTo>
                    <a:pt x="33" y="12"/>
                  </a:lnTo>
                  <a:lnTo>
                    <a:pt x="22" y="12"/>
                  </a:lnTo>
                  <a:lnTo>
                    <a:pt x="14" y="12"/>
                  </a:lnTo>
                  <a:lnTo>
                    <a:pt x="14" y="22"/>
                  </a:lnTo>
                  <a:lnTo>
                    <a:pt x="17" y="13"/>
                  </a:lnTo>
                  <a:lnTo>
                    <a:pt x="10" y="12"/>
                  </a:lnTo>
                  <a:close/>
                </a:path>
              </a:pathLst>
            </a:custGeom>
            <a:solidFill>
              <a:srgbClr val="000000"/>
            </a:solidFill>
            <a:ln w="9525">
              <a:noFill/>
              <a:round/>
              <a:headEnd/>
              <a:tailEnd/>
            </a:ln>
          </p:spPr>
          <p:txBody>
            <a:bodyPr/>
            <a:lstStyle/>
            <a:p>
              <a:endParaRPr lang="zh-CN" altLang="en-US"/>
            </a:p>
          </p:txBody>
        </p:sp>
        <p:sp>
          <p:nvSpPr>
            <p:cNvPr id="5203" name="Rectangle 135"/>
            <p:cNvSpPr>
              <a:spLocks noChangeArrowheads="1"/>
            </p:cNvSpPr>
            <p:nvPr/>
          </p:nvSpPr>
          <p:spPr bwMode="auto">
            <a:xfrm>
              <a:off x="3346" y="3878"/>
              <a:ext cx="40" cy="96"/>
            </a:xfrm>
            <a:prstGeom prst="rect">
              <a:avLst/>
            </a:prstGeom>
            <a:noFill/>
            <a:ln w="9525">
              <a:noFill/>
              <a:miter lim="800000"/>
              <a:headEnd/>
              <a:tailEnd/>
            </a:ln>
          </p:spPr>
          <p:txBody>
            <a:bodyPr wrap="none" lIns="0" tIns="0" rIns="0" bIns="0">
              <a:spAutoFit/>
            </a:bodyPr>
            <a:lstStyle/>
            <a:p>
              <a:r>
                <a:rPr lang="en-US" altLang="zh-CN" sz="1000" b="0">
                  <a:solidFill>
                    <a:srgbClr val="000000"/>
                  </a:solidFill>
                </a:rPr>
                <a:t>0</a:t>
              </a:r>
              <a:endParaRPr lang="en-US" altLang="zh-CN" b="0">
                <a:solidFill>
                  <a:schemeClr val="tx1"/>
                </a:solidFill>
              </a:endParaRPr>
            </a:p>
          </p:txBody>
        </p:sp>
        <p:sp>
          <p:nvSpPr>
            <p:cNvPr id="5204" name="Rectangle 136"/>
            <p:cNvSpPr>
              <a:spLocks noChangeArrowheads="1"/>
            </p:cNvSpPr>
            <p:nvPr/>
          </p:nvSpPr>
          <p:spPr bwMode="auto">
            <a:xfrm>
              <a:off x="3253" y="379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aphicFrame>
          <p:nvGraphicFramePr>
            <p:cNvPr id="5139" name="Object 138"/>
            <p:cNvGraphicFramePr>
              <a:graphicFrameLocks noChangeAspect="1"/>
            </p:cNvGraphicFramePr>
            <p:nvPr/>
          </p:nvGraphicFramePr>
          <p:xfrm>
            <a:off x="2453" y="3493"/>
            <a:ext cx="132" cy="142"/>
          </p:xfrm>
          <a:graphic>
            <a:graphicData uri="http://schemas.openxmlformats.org/presentationml/2006/ole">
              <p:oleObj spid="_x0000_s5139" name="Equation" r:id="rId15" imgW="152280" imgH="164880" progId="Equation.DSMT4">
                <p:embed/>
              </p:oleObj>
            </a:graphicData>
          </a:graphic>
        </p:graphicFrame>
        <p:sp>
          <p:nvSpPr>
            <p:cNvPr id="5205" name="Line 139"/>
            <p:cNvSpPr>
              <a:spLocks noChangeShapeType="1"/>
            </p:cNvSpPr>
            <p:nvPr/>
          </p:nvSpPr>
          <p:spPr bwMode="auto">
            <a:xfrm>
              <a:off x="3334" y="2886"/>
              <a:ext cx="0" cy="907"/>
            </a:xfrm>
            <a:prstGeom prst="line">
              <a:avLst/>
            </a:prstGeom>
            <a:noFill/>
            <a:ln w="19050">
              <a:solidFill>
                <a:schemeClr val="tx2"/>
              </a:solidFill>
              <a:prstDash val="sysDot"/>
              <a:round/>
              <a:headEnd/>
              <a:tailEnd/>
            </a:ln>
          </p:spPr>
          <p:txBody>
            <a:bodyPr wrap="none" anchor="ctr"/>
            <a:lstStyle/>
            <a:p>
              <a:endParaRPr lang="zh-CN" altLang="en-US"/>
            </a:p>
          </p:txBody>
        </p:sp>
        <p:sp>
          <p:nvSpPr>
            <p:cNvPr id="5206" name="Line 140"/>
            <p:cNvSpPr>
              <a:spLocks noChangeShapeType="1"/>
            </p:cNvSpPr>
            <p:nvPr/>
          </p:nvSpPr>
          <p:spPr bwMode="auto">
            <a:xfrm>
              <a:off x="2626" y="3669"/>
              <a:ext cx="1451" cy="0"/>
            </a:xfrm>
            <a:prstGeom prst="line">
              <a:avLst/>
            </a:prstGeom>
            <a:noFill/>
            <a:ln w="19050">
              <a:solidFill>
                <a:schemeClr val="tx2"/>
              </a:solidFill>
              <a:prstDash val="dash"/>
              <a:round/>
              <a:headEnd/>
              <a:tailEnd/>
            </a:ln>
          </p:spPr>
          <p:txBody>
            <a:bodyPr wrap="none" anchor="ctr"/>
            <a:lstStyle/>
            <a:p>
              <a:endParaRPr lang="zh-CN" altLang="en-US"/>
            </a:p>
          </p:txBody>
        </p:sp>
        <p:sp>
          <p:nvSpPr>
            <p:cNvPr id="5207" name="Rectangle 141"/>
            <p:cNvSpPr>
              <a:spLocks noChangeArrowheads="1"/>
            </p:cNvSpPr>
            <p:nvPr/>
          </p:nvSpPr>
          <p:spPr bwMode="auto">
            <a:xfrm>
              <a:off x="4059" y="3793"/>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pSp>
      <p:grpSp>
        <p:nvGrpSpPr>
          <p:cNvPr id="3" name="Group 184"/>
          <p:cNvGrpSpPr>
            <a:grpSpLocks/>
          </p:cNvGrpSpPr>
          <p:nvPr/>
        </p:nvGrpSpPr>
        <p:grpSpPr bwMode="auto">
          <a:xfrm>
            <a:off x="684213" y="3883025"/>
            <a:ext cx="2967037" cy="2498725"/>
            <a:chOff x="431" y="2446"/>
            <a:chExt cx="1869" cy="1574"/>
          </a:xfrm>
        </p:grpSpPr>
        <p:grpSp>
          <p:nvGrpSpPr>
            <p:cNvPr id="5170" name="Group 173"/>
            <p:cNvGrpSpPr>
              <a:grpSpLocks/>
            </p:cNvGrpSpPr>
            <p:nvPr/>
          </p:nvGrpSpPr>
          <p:grpSpPr bwMode="auto">
            <a:xfrm>
              <a:off x="431" y="2446"/>
              <a:ext cx="1787" cy="1574"/>
              <a:chOff x="431" y="2446"/>
              <a:chExt cx="1787" cy="1574"/>
            </a:xfrm>
          </p:grpSpPr>
          <p:sp>
            <p:nvSpPr>
              <p:cNvPr id="5171" name="Freeform 144"/>
              <p:cNvSpPr>
                <a:spLocks/>
              </p:cNvSpPr>
              <p:nvPr/>
            </p:nvSpPr>
            <p:spPr bwMode="auto">
              <a:xfrm>
                <a:off x="571" y="2446"/>
                <a:ext cx="29" cy="93"/>
              </a:xfrm>
              <a:custGeom>
                <a:avLst/>
                <a:gdLst>
                  <a:gd name="T0" fmla="*/ 14 w 29"/>
                  <a:gd name="T1" fmla="*/ 0 h 93"/>
                  <a:gd name="T2" fmla="*/ 0 w 29"/>
                  <a:gd name="T3" fmla="*/ 93 h 93"/>
                  <a:gd name="T4" fmla="*/ 29 w 29"/>
                  <a:gd name="T5" fmla="*/ 93 h 93"/>
                  <a:gd name="T6" fmla="*/ 14 w 29"/>
                  <a:gd name="T7" fmla="*/ 0 h 93"/>
                  <a:gd name="T8" fmla="*/ 0 60000 65536"/>
                  <a:gd name="T9" fmla="*/ 0 60000 65536"/>
                  <a:gd name="T10" fmla="*/ 0 60000 65536"/>
                  <a:gd name="T11" fmla="*/ 0 60000 65536"/>
                  <a:gd name="T12" fmla="*/ 0 w 29"/>
                  <a:gd name="T13" fmla="*/ 0 h 93"/>
                  <a:gd name="T14" fmla="*/ 29 w 29"/>
                  <a:gd name="T15" fmla="*/ 93 h 93"/>
                </a:gdLst>
                <a:ahLst/>
                <a:cxnLst>
                  <a:cxn ang="T8">
                    <a:pos x="T0" y="T1"/>
                  </a:cxn>
                  <a:cxn ang="T9">
                    <a:pos x="T2" y="T3"/>
                  </a:cxn>
                  <a:cxn ang="T10">
                    <a:pos x="T4" y="T5"/>
                  </a:cxn>
                  <a:cxn ang="T11">
                    <a:pos x="T6" y="T7"/>
                  </a:cxn>
                </a:cxnLst>
                <a:rect l="T12" t="T13" r="T14" b="T15"/>
                <a:pathLst>
                  <a:path w="29" h="93">
                    <a:moveTo>
                      <a:pt x="14" y="0"/>
                    </a:moveTo>
                    <a:lnTo>
                      <a:pt x="0" y="93"/>
                    </a:lnTo>
                    <a:lnTo>
                      <a:pt x="29" y="93"/>
                    </a:lnTo>
                    <a:lnTo>
                      <a:pt x="14"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72" name="Line 145"/>
              <p:cNvSpPr>
                <a:spLocks noChangeShapeType="1"/>
              </p:cNvSpPr>
              <p:nvPr/>
            </p:nvSpPr>
            <p:spPr bwMode="auto">
              <a:xfrm>
                <a:off x="586" y="2515"/>
                <a:ext cx="1" cy="1321"/>
              </a:xfrm>
              <a:prstGeom prst="line">
                <a:avLst/>
              </a:prstGeom>
              <a:noFill/>
              <a:ln w="14288">
                <a:solidFill>
                  <a:srgbClr val="000000"/>
                </a:solidFill>
                <a:round/>
                <a:headEnd/>
                <a:tailEnd/>
              </a:ln>
            </p:spPr>
            <p:txBody>
              <a:bodyPr/>
              <a:lstStyle/>
              <a:p>
                <a:endParaRPr lang="zh-CN" altLang="en-US"/>
              </a:p>
            </p:txBody>
          </p:sp>
          <p:sp>
            <p:nvSpPr>
              <p:cNvPr id="5173" name="Line 146"/>
              <p:cNvSpPr>
                <a:spLocks noChangeShapeType="1"/>
              </p:cNvSpPr>
              <p:nvPr/>
            </p:nvSpPr>
            <p:spPr bwMode="auto">
              <a:xfrm>
                <a:off x="586" y="3257"/>
                <a:ext cx="1542" cy="1"/>
              </a:xfrm>
              <a:prstGeom prst="line">
                <a:avLst/>
              </a:prstGeom>
              <a:noFill/>
              <a:ln w="14288">
                <a:solidFill>
                  <a:srgbClr val="000000"/>
                </a:solidFill>
                <a:round/>
                <a:headEnd/>
                <a:tailEnd/>
              </a:ln>
            </p:spPr>
            <p:txBody>
              <a:bodyPr/>
              <a:lstStyle/>
              <a:p>
                <a:endParaRPr lang="zh-CN" altLang="en-US"/>
              </a:p>
            </p:txBody>
          </p:sp>
          <p:sp>
            <p:nvSpPr>
              <p:cNvPr id="5174" name="Freeform 147"/>
              <p:cNvSpPr>
                <a:spLocks/>
              </p:cNvSpPr>
              <p:nvPr/>
            </p:nvSpPr>
            <p:spPr bwMode="auto">
              <a:xfrm>
                <a:off x="2114" y="3244"/>
                <a:ext cx="102" cy="27"/>
              </a:xfrm>
              <a:custGeom>
                <a:avLst/>
                <a:gdLst>
                  <a:gd name="T0" fmla="*/ 102 w 102"/>
                  <a:gd name="T1" fmla="*/ 13 h 27"/>
                  <a:gd name="T2" fmla="*/ 0 w 102"/>
                  <a:gd name="T3" fmla="*/ 0 h 27"/>
                  <a:gd name="T4" fmla="*/ 0 w 102"/>
                  <a:gd name="T5" fmla="*/ 27 h 27"/>
                  <a:gd name="T6" fmla="*/ 102 w 102"/>
                  <a:gd name="T7" fmla="*/ 13 h 27"/>
                  <a:gd name="T8" fmla="*/ 0 60000 65536"/>
                  <a:gd name="T9" fmla="*/ 0 60000 65536"/>
                  <a:gd name="T10" fmla="*/ 0 60000 65536"/>
                  <a:gd name="T11" fmla="*/ 0 60000 65536"/>
                  <a:gd name="T12" fmla="*/ 0 w 102"/>
                  <a:gd name="T13" fmla="*/ 0 h 27"/>
                  <a:gd name="T14" fmla="*/ 102 w 102"/>
                  <a:gd name="T15" fmla="*/ 27 h 27"/>
                </a:gdLst>
                <a:ahLst/>
                <a:cxnLst>
                  <a:cxn ang="T8">
                    <a:pos x="T0" y="T1"/>
                  </a:cxn>
                  <a:cxn ang="T9">
                    <a:pos x="T2" y="T3"/>
                  </a:cxn>
                  <a:cxn ang="T10">
                    <a:pos x="T4" y="T5"/>
                  </a:cxn>
                  <a:cxn ang="T11">
                    <a:pos x="T6" y="T7"/>
                  </a:cxn>
                </a:cxnLst>
                <a:rect l="T12" t="T13" r="T14" b="T15"/>
                <a:pathLst>
                  <a:path w="102" h="27">
                    <a:moveTo>
                      <a:pt x="102" y="13"/>
                    </a:moveTo>
                    <a:lnTo>
                      <a:pt x="0" y="0"/>
                    </a:lnTo>
                    <a:lnTo>
                      <a:pt x="0" y="27"/>
                    </a:lnTo>
                    <a:lnTo>
                      <a:pt x="102" y="13"/>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75" name="Rectangle 148"/>
              <p:cNvSpPr>
                <a:spLocks noChangeArrowheads="1"/>
              </p:cNvSpPr>
              <p:nvPr/>
            </p:nvSpPr>
            <p:spPr bwMode="auto">
              <a:xfrm>
                <a:off x="474" y="2449"/>
                <a:ext cx="7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rPr>
                  <a:t>X</a:t>
                </a:r>
                <a:endParaRPr lang="en-US" altLang="zh-CN" sz="1600" b="0">
                  <a:solidFill>
                    <a:schemeClr val="tx1"/>
                  </a:solidFill>
                </a:endParaRPr>
              </a:p>
            </p:txBody>
          </p:sp>
          <p:sp>
            <p:nvSpPr>
              <p:cNvPr id="5176" name="Rectangle 149"/>
              <p:cNvSpPr>
                <a:spLocks noChangeArrowheads="1"/>
              </p:cNvSpPr>
              <p:nvPr/>
            </p:nvSpPr>
            <p:spPr bwMode="auto">
              <a:xfrm>
                <a:off x="2061" y="3226"/>
                <a:ext cx="157" cy="155"/>
              </a:xfrm>
              <a:prstGeom prst="rect">
                <a:avLst/>
              </a:prstGeom>
              <a:noFill/>
              <a:ln w="9525">
                <a:noFill/>
                <a:miter lim="800000"/>
                <a:headEnd/>
                <a:tailEnd/>
              </a:ln>
            </p:spPr>
            <p:txBody>
              <a:bodyPr/>
              <a:lstStyle/>
              <a:p>
                <a:endParaRPr lang="zh-CN" altLang="en-US"/>
              </a:p>
            </p:txBody>
          </p:sp>
          <p:sp>
            <p:nvSpPr>
              <p:cNvPr id="5177" name="Rectangle 150"/>
              <p:cNvSpPr>
                <a:spLocks noChangeArrowheads="1"/>
              </p:cNvSpPr>
              <p:nvPr/>
            </p:nvSpPr>
            <p:spPr bwMode="auto">
              <a:xfrm>
                <a:off x="493" y="3212"/>
                <a:ext cx="81" cy="134"/>
              </a:xfrm>
              <a:prstGeom prst="rect">
                <a:avLst/>
              </a:prstGeom>
              <a:noFill/>
              <a:ln w="9525">
                <a:noFill/>
                <a:miter lim="800000"/>
                <a:headEnd/>
                <a:tailEnd/>
              </a:ln>
            </p:spPr>
            <p:txBody>
              <a:bodyPr wrap="none" lIns="0" tIns="0" rIns="0" bIns="0">
                <a:spAutoFit/>
              </a:bodyPr>
              <a:lstStyle/>
              <a:p>
                <a:r>
                  <a:rPr lang="en-US" altLang="zh-CN" sz="1400" b="0">
                    <a:solidFill>
                      <a:srgbClr val="000000"/>
                    </a:solidFill>
                  </a:rPr>
                  <a:t>O</a:t>
                </a:r>
                <a:endParaRPr lang="en-US" altLang="zh-CN" sz="1400" b="0">
                  <a:solidFill>
                    <a:schemeClr val="tx1"/>
                  </a:solidFill>
                </a:endParaRPr>
              </a:p>
            </p:txBody>
          </p:sp>
          <p:sp>
            <p:nvSpPr>
              <p:cNvPr id="5178" name="Rectangle 151"/>
              <p:cNvSpPr>
                <a:spLocks noChangeArrowheads="1"/>
              </p:cNvSpPr>
              <p:nvPr/>
            </p:nvSpPr>
            <p:spPr bwMode="auto">
              <a:xfrm>
                <a:off x="622" y="2470"/>
                <a:ext cx="224" cy="134"/>
              </a:xfrm>
              <a:prstGeom prst="rect">
                <a:avLst/>
              </a:prstGeom>
              <a:noFill/>
              <a:ln w="9525">
                <a:noFill/>
                <a:miter lim="800000"/>
                <a:headEnd/>
                <a:tailEnd/>
              </a:ln>
            </p:spPr>
            <p:txBody>
              <a:bodyPr wrap="none" lIns="0" tIns="0" rIns="0" bIns="0">
                <a:spAutoFit/>
              </a:bodyPr>
              <a:lstStyle/>
              <a:p>
                <a:r>
                  <a:rPr lang="zh-CN" altLang="en-US" sz="1400">
                    <a:solidFill>
                      <a:schemeClr val="tx1"/>
                    </a:solidFill>
                    <a:latin typeface="宋体" pitchFamily="2" charset="-122"/>
                  </a:rPr>
                  <a:t>电纳</a:t>
                </a:r>
              </a:p>
            </p:txBody>
          </p:sp>
          <p:sp>
            <p:nvSpPr>
              <p:cNvPr id="5179" name="Rectangle 152"/>
              <p:cNvSpPr>
                <a:spLocks noChangeArrowheads="1"/>
              </p:cNvSpPr>
              <p:nvPr/>
            </p:nvSpPr>
            <p:spPr bwMode="auto">
              <a:xfrm>
                <a:off x="650" y="2651"/>
                <a:ext cx="291" cy="186"/>
              </a:xfrm>
              <a:prstGeom prst="rect">
                <a:avLst/>
              </a:prstGeom>
              <a:noFill/>
              <a:ln w="9525">
                <a:noFill/>
                <a:miter lim="800000"/>
                <a:headEnd/>
                <a:tailEnd/>
              </a:ln>
            </p:spPr>
            <p:txBody>
              <a:bodyPr/>
              <a:lstStyle/>
              <a:p>
                <a:endParaRPr lang="zh-CN" altLang="en-US"/>
              </a:p>
            </p:txBody>
          </p:sp>
          <p:sp>
            <p:nvSpPr>
              <p:cNvPr id="5180" name="Rectangle 153"/>
              <p:cNvSpPr>
                <a:spLocks noChangeArrowheads="1"/>
              </p:cNvSpPr>
              <p:nvPr/>
            </p:nvSpPr>
            <p:spPr bwMode="auto">
              <a:xfrm>
                <a:off x="431" y="3179"/>
                <a:ext cx="157" cy="188"/>
              </a:xfrm>
              <a:prstGeom prst="rect">
                <a:avLst/>
              </a:prstGeom>
              <a:noFill/>
              <a:ln w="9525">
                <a:noFill/>
                <a:miter lim="800000"/>
                <a:headEnd/>
                <a:tailEnd/>
              </a:ln>
            </p:spPr>
            <p:txBody>
              <a:bodyPr/>
              <a:lstStyle/>
              <a:p>
                <a:endParaRPr lang="zh-CN" altLang="en-US"/>
              </a:p>
            </p:txBody>
          </p:sp>
          <p:sp>
            <p:nvSpPr>
              <p:cNvPr id="5181" name="Rectangle 154"/>
              <p:cNvSpPr>
                <a:spLocks noChangeArrowheads="1"/>
              </p:cNvSpPr>
              <p:nvPr/>
            </p:nvSpPr>
            <p:spPr bwMode="auto">
              <a:xfrm>
                <a:off x="1490" y="2611"/>
                <a:ext cx="293" cy="187"/>
              </a:xfrm>
              <a:prstGeom prst="rect">
                <a:avLst/>
              </a:prstGeom>
              <a:noFill/>
              <a:ln w="9525">
                <a:noFill/>
                <a:miter lim="800000"/>
                <a:headEnd/>
                <a:tailEnd/>
              </a:ln>
            </p:spPr>
            <p:txBody>
              <a:bodyPr/>
              <a:lstStyle/>
              <a:p>
                <a:endParaRPr lang="zh-CN" altLang="en-US"/>
              </a:p>
            </p:txBody>
          </p:sp>
          <p:sp>
            <p:nvSpPr>
              <p:cNvPr id="5182" name="Rectangle 155"/>
              <p:cNvSpPr>
                <a:spLocks noChangeArrowheads="1"/>
              </p:cNvSpPr>
              <p:nvPr/>
            </p:nvSpPr>
            <p:spPr bwMode="auto">
              <a:xfrm>
                <a:off x="1772" y="2662"/>
                <a:ext cx="230" cy="186"/>
              </a:xfrm>
              <a:prstGeom prst="rect">
                <a:avLst/>
              </a:prstGeom>
              <a:noFill/>
              <a:ln w="9525">
                <a:noFill/>
                <a:miter lim="800000"/>
                <a:headEnd/>
                <a:tailEnd/>
              </a:ln>
            </p:spPr>
            <p:txBody>
              <a:bodyPr/>
              <a:lstStyle/>
              <a:p>
                <a:endParaRPr lang="zh-CN" altLang="en-US"/>
              </a:p>
            </p:txBody>
          </p:sp>
          <p:sp>
            <p:nvSpPr>
              <p:cNvPr id="5183" name="Line 156"/>
              <p:cNvSpPr>
                <a:spLocks noChangeShapeType="1"/>
              </p:cNvSpPr>
              <p:nvPr/>
            </p:nvSpPr>
            <p:spPr bwMode="auto">
              <a:xfrm flipV="1">
                <a:off x="585" y="2762"/>
                <a:ext cx="1211" cy="492"/>
              </a:xfrm>
              <a:prstGeom prst="line">
                <a:avLst/>
              </a:prstGeom>
              <a:noFill/>
              <a:ln w="25400">
                <a:solidFill>
                  <a:srgbClr val="000000"/>
                </a:solidFill>
                <a:round/>
                <a:headEnd/>
                <a:tailEnd/>
              </a:ln>
            </p:spPr>
            <p:txBody>
              <a:bodyPr/>
              <a:lstStyle/>
              <a:p>
                <a:endParaRPr lang="zh-CN" altLang="en-US"/>
              </a:p>
            </p:txBody>
          </p:sp>
          <p:sp>
            <p:nvSpPr>
              <p:cNvPr id="5184" name="Freeform 157"/>
              <p:cNvSpPr>
                <a:spLocks/>
              </p:cNvSpPr>
              <p:nvPr/>
            </p:nvSpPr>
            <p:spPr bwMode="auto">
              <a:xfrm>
                <a:off x="613" y="2985"/>
                <a:ext cx="1276" cy="798"/>
              </a:xfrm>
              <a:custGeom>
                <a:avLst/>
                <a:gdLst>
                  <a:gd name="T0" fmla="*/ 1273 w 1276"/>
                  <a:gd name="T1" fmla="*/ 0 h 798"/>
                  <a:gd name="T2" fmla="*/ 1237 w 1276"/>
                  <a:gd name="T3" fmla="*/ 3 h 798"/>
                  <a:gd name="T4" fmla="*/ 1186 w 1276"/>
                  <a:gd name="T5" fmla="*/ 6 h 798"/>
                  <a:gd name="T6" fmla="*/ 1121 w 1276"/>
                  <a:gd name="T7" fmla="*/ 16 h 798"/>
                  <a:gd name="T8" fmla="*/ 1079 w 1276"/>
                  <a:gd name="T9" fmla="*/ 27 h 798"/>
                  <a:gd name="T10" fmla="*/ 994 w 1276"/>
                  <a:gd name="T11" fmla="*/ 58 h 798"/>
                  <a:gd name="T12" fmla="*/ 894 w 1276"/>
                  <a:gd name="T13" fmla="*/ 99 h 798"/>
                  <a:gd name="T14" fmla="*/ 783 w 1276"/>
                  <a:gd name="T15" fmla="*/ 152 h 798"/>
                  <a:gd name="T16" fmla="*/ 721 w 1276"/>
                  <a:gd name="T17" fmla="*/ 187 h 798"/>
                  <a:gd name="T18" fmla="*/ 626 w 1276"/>
                  <a:gd name="T19" fmla="*/ 246 h 798"/>
                  <a:gd name="T20" fmla="*/ 561 w 1276"/>
                  <a:gd name="T21" fmla="*/ 293 h 798"/>
                  <a:gd name="T22" fmla="*/ 485 w 1276"/>
                  <a:gd name="T23" fmla="*/ 352 h 798"/>
                  <a:gd name="T24" fmla="*/ 404 w 1276"/>
                  <a:gd name="T25" fmla="*/ 420 h 798"/>
                  <a:gd name="T26" fmla="*/ 277 w 1276"/>
                  <a:gd name="T27" fmla="*/ 532 h 798"/>
                  <a:gd name="T28" fmla="*/ 156 w 1276"/>
                  <a:gd name="T29" fmla="*/ 642 h 798"/>
                  <a:gd name="T30" fmla="*/ 83 w 1276"/>
                  <a:gd name="T31" fmla="*/ 707 h 798"/>
                  <a:gd name="T32" fmla="*/ 23 w 1276"/>
                  <a:gd name="T33" fmla="*/ 762 h 798"/>
                  <a:gd name="T34" fmla="*/ 10 w 1276"/>
                  <a:gd name="T35" fmla="*/ 798 h 798"/>
                  <a:gd name="T36" fmla="*/ 65 w 1276"/>
                  <a:gd name="T37" fmla="*/ 749 h 798"/>
                  <a:gd name="T38" fmla="*/ 133 w 1276"/>
                  <a:gd name="T39" fmla="*/ 689 h 798"/>
                  <a:gd name="T40" fmla="*/ 209 w 1276"/>
                  <a:gd name="T41" fmla="*/ 619 h 798"/>
                  <a:gd name="T42" fmla="*/ 376 w 1276"/>
                  <a:gd name="T43" fmla="*/ 470 h 798"/>
                  <a:gd name="T44" fmla="*/ 459 w 1276"/>
                  <a:gd name="T45" fmla="*/ 399 h 798"/>
                  <a:gd name="T46" fmla="*/ 538 w 1276"/>
                  <a:gd name="T47" fmla="*/ 334 h 798"/>
                  <a:gd name="T48" fmla="*/ 607 w 1276"/>
                  <a:gd name="T49" fmla="*/ 282 h 798"/>
                  <a:gd name="T50" fmla="*/ 673 w 1276"/>
                  <a:gd name="T51" fmla="*/ 238 h 798"/>
                  <a:gd name="T52" fmla="*/ 727 w 1276"/>
                  <a:gd name="T53" fmla="*/ 193 h 798"/>
                  <a:gd name="T54" fmla="*/ 790 w 1276"/>
                  <a:gd name="T55" fmla="*/ 167 h 798"/>
                  <a:gd name="T56" fmla="*/ 902 w 1276"/>
                  <a:gd name="T57" fmla="*/ 115 h 798"/>
                  <a:gd name="T58" fmla="*/ 1001 w 1276"/>
                  <a:gd name="T59" fmla="*/ 74 h 798"/>
                  <a:gd name="T60" fmla="*/ 1087 w 1276"/>
                  <a:gd name="T61" fmla="*/ 43 h 798"/>
                  <a:gd name="T62" fmla="*/ 1121 w 1276"/>
                  <a:gd name="T63" fmla="*/ 25 h 798"/>
                  <a:gd name="T64" fmla="*/ 1155 w 1276"/>
                  <a:gd name="T65" fmla="*/ 27 h 798"/>
                  <a:gd name="T66" fmla="*/ 1214 w 1276"/>
                  <a:gd name="T67" fmla="*/ 22 h 798"/>
                  <a:gd name="T68" fmla="*/ 1257 w 1276"/>
                  <a:gd name="T69" fmla="*/ 19 h 7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6"/>
                  <a:gd name="T106" fmla="*/ 0 h 798"/>
                  <a:gd name="T107" fmla="*/ 1276 w 1276"/>
                  <a:gd name="T108" fmla="*/ 798 h 7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6" h="798">
                    <a:moveTo>
                      <a:pt x="1276" y="17"/>
                    </a:moveTo>
                    <a:lnTo>
                      <a:pt x="1273" y="0"/>
                    </a:lnTo>
                    <a:lnTo>
                      <a:pt x="1257" y="2"/>
                    </a:lnTo>
                    <a:lnTo>
                      <a:pt x="1237" y="3"/>
                    </a:lnTo>
                    <a:lnTo>
                      <a:pt x="1214" y="5"/>
                    </a:lnTo>
                    <a:lnTo>
                      <a:pt x="1186" y="6"/>
                    </a:lnTo>
                    <a:lnTo>
                      <a:pt x="1155" y="10"/>
                    </a:lnTo>
                    <a:lnTo>
                      <a:pt x="1121" y="16"/>
                    </a:lnTo>
                    <a:lnTo>
                      <a:pt x="1116" y="17"/>
                    </a:lnTo>
                    <a:lnTo>
                      <a:pt x="1079" y="27"/>
                    </a:lnTo>
                    <a:lnTo>
                      <a:pt x="1039" y="41"/>
                    </a:lnTo>
                    <a:lnTo>
                      <a:pt x="994" y="58"/>
                    </a:lnTo>
                    <a:lnTo>
                      <a:pt x="945" y="77"/>
                    </a:lnTo>
                    <a:lnTo>
                      <a:pt x="894" y="99"/>
                    </a:lnTo>
                    <a:lnTo>
                      <a:pt x="840" y="123"/>
                    </a:lnTo>
                    <a:lnTo>
                      <a:pt x="783" y="152"/>
                    </a:lnTo>
                    <a:lnTo>
                      <a:pt x="724" y="186"/>
                    </a:lnTo>
                    <a:lnTo>
                      <a:pt x="721" y="187"/>
                    </a:lnTo>
                    <a:lnTo>
                      <a:pt x="659" y="225"/>
                    </a:lnTo>
                    <a:lnTo>
                      <a:pt x="626" y="246"/>
                    </a:lnTo>
                    <a:lnTo>
                      <a:pt x="597" y="268"/>
                    </a:lnTo>
                    <a:lnTo>
                      <a:pt x="561" y="293"/>
                    </a:lnTo>
                    <a:lnTo>
                      <a:pt x="524" y="321"/>
                    </a:lnTo>
                    <a:lnTo>
                      <a:pt x="485" y="352"/>
                    </a:lnTo>
                    <a:lnTo>
                      <a:pt x="445" y="386"/>
                    </a:lnTo>
                    <a:lnTo>
                      <a:pt x="404" y="420"/>
                    </a:lnTo>
                    <a:lnTo>
                      <a:pt x="362" y="457"/>
                    </a:lnTo>
                    <a:lnTo>
                      <a:pt x="277" y="532"/>
                    </a:lnTo>
                    <a:lnTo>
                      <a:pt x="195" y="607"/>
                    </a:lnTo>
                    <a:lnTo>
                      <a:pt x="156" y="642"/>
                    </a:lnTo>
                    <a:lnTo>
                      <a:pt x="119" y="676"/>
                    </a:lnTo>
                    <a:lnTo>
                      <a:pt x="83" y="707"/>
                    </a:lnTo>
                    <a:lnTo>
                      <a:pt x="51" y="737"/>
                    </a:lnTo>
                    <a:lnTo>
                      <a:pt x="23" y="762"/>
                    </a:lnTo>
                    <a:lnTo>
                      <a:pt x="0" y="785"/>
                    </a:lnTo>
                    <a:lnTo>
                      <a:pt x="10" y="798"/>
                    </a:lnTo>
                    <a:lnTo>
                      <a:pt x="37" y="775"/>
                    </a:lnTo>
                    <a:lnTo>
                      <a:pt x="65" y="749"/>
                    </a:lnTo>
                    <a:lnTo>
                      <a:pt x="97" y="720"/>
                    </a:lnTo>
                    <a:lnTo>
                      <a:pt x="133" y="689"/>
                    </a:lnTo>
                    <a:lnTo>
                      <a:pt x="170" y="655"/>
                    </a:lnTo>
                    <a:lnTo>
                      <a:pt x="209" y="619"/>
                    </a:lnTo>
                    <a:lnTo>
                      <a:pt x="291" y="545"/>
                    </a:lnTo>
                    <a:lnTo>
                      <a:pt x="376" y="470"/>
                    </a:lnTo>
                    <a:lnTo>
                      <a:pt x="418" y="433"/>
                    </a:lnTo>
                    <a:lnTo>
                      <a:pt x="459" y="399"/>
                    </a:lnTo>
                    <a:lnTo>
                      <a:pt x="499" y="365"/>
                    </a:lnTo>
                    <a:lnTo>
                      <a:pt x="538" y="334"/>
                    </a:lnTo>
                    <a:lnTo>
                      <a:pt x="575" y="306"/>
                    </a:lnTo>
                    <a:lnTo>
                      <a:pt x="607" y="282"/>
                    </a:lnTo>
                    <a:lnTo>
                      <a:pt x="640" y="259"/>
                    </a:lnTo>
                    <a:lnTo>
                      <a:pt x="673" y="238"/>
                    </a:lnTo>
                    <a:lnTo>
                      <a:pt x="735" y="200"/>
                    </a:lnTo>
                    <a:lnTo>
                      <a:pt x="727" y="193"/>
                    </a:lnTo>
                    <a:lnTo>
                      <a:pt x="731" y="201"/>
                    </a:lnTo>
                    <a:lnTo>
                      <a:pt x="790" y="167"/>
                    </a:lnTo>
                    <a:lnTo>
                      <a:pt x="848" y="139"/>
                    </a:lnTo>
                    <a:lnTo>
                      <a:pt x="902" y="115"/>
                    </a:lnTo>
                    <a:lnTo>
                      <a:pt x="953" y="92"/>
                    </a:lnTo>
                    <a:lnTo>
                      <a:pt x="1001" y="74"/>
                    </a:lnTo>
                    <a:lnTo>
                      <a:pt x="1046" y="57"/>
                    </a:lnTo>
                    <a:lnTo>
                      <a:pt x="1087" y="43"/>
                    </a:lnTo>
                    <a:lnTo>
                      <a:pt x="1124" y="33"/>
                    </a:lnTo>
                    <a:lnTo>
                      <a:pt x="1121" y="25"/>
                    </a:lnTo>
                    <a:lnTo>
                      <a:pt x="1121" y="33"/>
                    </a:lnTo>
                    <a:lnTo>
                      <a:pt x="1155" y="27"/>
                    </a:lnTo>
                    <a:lnTo>
                      <a:pt x="1186" y="23"/>
                    </a:lnTo>
                    <a:lnTo>
                      <a:pt x="1214" y="22"/>
                    </a:lnTo>
                    <a:lnTo>
                      <a:pt x="1237" y="20"/>
                    </a:lnTo>
                    <a:lnTo>
                      <a:pt x="1257" y="19"/>
                    </a:lnTo>
                    <a:lnTo>
                      <a:pt x="1276" y="17"/>
                    </a:lnTo>
                    <a:close/>
                  </a:path>
                </a:pathLst>
              </a:custGeom>
              <a:solidFill>
                <a:srgbClr val="000000"/>
              </a:solidFill>
              <a:ln w="9525">
                <a:noFill/>
                <a:round/>
                <a:headEnd/>
                <a:tailEnd/>
              </a:ln>
            </p:spPr>
            <p:txBody>
              <a:bodyPr/>
              <a:lstStyle/>
              <a:p>
                <a:endParaRPr lang="zh-CN" altLang="en-US"/>
              </a:p>
            </p:txBody>
          </p:sp>
          <p:sp>
            <p:nvSpPr>
              <p:cNvPr id="5185" name="Freeform 158"/>
              <p:cNvSpPr>
                <a:spLocks/>
              </p:cNvSpPr>
              <p:nvPr/>
            </p:nvSpPr>
            <p:spPr bwMode="auto">
              <a:xfrm>
                <a:off x="836" y="3374"/>
                <a:ext cx="975" cy="440"/>
              </a:xfrm>
              <a:custGeom>
                <a:avLst/>
                <a:gdLst>
                  <a:gd name="T0" fmla="*/ 975 w 975"/>
                  <a:gd name="T1" fmla="*/ 17 h 440"/>
                  <a:gd name="T2" fmla="*/ 974 w 975"/>
                  <a:gd name="T3" fmla="*/ 0 h 440"/>
                  <a:gd name="T4" fmla="*/ 957 w 975"/>
                  <a:gd name="T5" fmla="*/ 2 h 440"/>
                  <a:gd name="T6" fmla="*/ 935 w 975"/>
                  <a:gd name="T7" fmla="*/ 2 h 440"/>
                  <a:gd name="T8" fmla="*/ 909 w 975"/>
                  <a:gd name="T9" fmla="*/ 3 h 440"/>
                  <a:gd name="T10" fmla="*/ 879 w 975"/>
                  <a:gd name="T11" fmla="*/ 4 h 440"/>
                  <a:gd name="T12" fmla="*/ 848 w 975"/>
                  <a:gd name="T13" fmla="*/ 7 h 440"/>
                  <a:gd name="T14" fmla="*/ 814 w 975"/>
                  <a:gd name="T15" fmla="*/ 11 h 440"/>
                  <a:gd name="T16" fmla="*/ 778 w 975"/>
                  <a:gd name="T17" fmla="*/ 17 h 440"/>
                  <a:gd name="T18" fmla="*/ 774 w 975"/>
                  <a:gd name="T19" fmla="*/ 18 h 440"/>
                  <a:gd name="T20" fmla="*/ 738 w 975"/>
                  <a:gd name="T21" fmla="*/ 28 h 440"/>
                  <a:gd name="T22" fmla="*/ 698 w 975"/>
                  <a:gd name="T23" fmla="*/ 40 h 440"/>
                  <a:gd name="T24" fmla="*/ 656 w 975"/>
                  <a:gd name="T25" fmla="*/ 54 h 440"/>
                  <a:gd name="T26" fmla="*/ 611 w 975"/>
                  <a:gd name="T27" fmla="*/ 71 h 440"/>
                  <a:gd name="T28" fmla="*/ 564 w 975"/>
                  <a:gd name="T29" fmla="*/ 89 h 440"/>
                  <a:gd name="T30" fmla="*/ 516 w 975"/>
                  <a:gd name="T31" fmla="*/ 109 h 440"/>
                  <a:gd name="T32" fmla="*/ 468 w 975"/>
                  <a:gd name="T33" fmla="*/ 132 h 440"/>
                  <a:gd name="T34" fmla="*/ 422 w 975"/>
                  <a:gd name="T35" fmla="*/ 154 h 440"/>
                  <a:gd name="T36" fmla="*/ 374 w 975"/>
                  <a:gd name="T37" fmla="*/ 180 h 440"/>
                  <a:gd name="T38" fmla="*/ 350 w 975"/>
                  <a:gd name="T39" fmla="*/ 192 h 440"/>
                  <a:gd name="T40" fmla="*/ 325 w 975"/>
                  <a:gd name="T41" fmla="*/ 206 h 440"/>
                  <a:gd name="T42" fmla="*/ 322 w 975"/>
                  <a:gd name="T43" fmla="*/ 208 h 440"/>
                  <a:gd name="T44" fmla="*/ 271 w 975"/>
                  <a:gd name="T45" fmla="*/ 239 h 440"/>
                  <a:gd name="T46" fmla="*/ 218 w 975"/>
                  <a:gd name="T47" fmla="*/ 274 h 440"/>
                  <a:gd name="T48" fmla="*/ 167 w 975"/>
                  <a:gd name="T49" fmla="*/ 310 h 440"/>
                  <a:gd name="T50" fmla="*/ 118 w 975"/>
                  <a:gd name="T51" fmla="*/ 344 h 440"/>
                  <a:gd name="T52" fmla="*/ 71 w 975"/>
                  <a:gd name="T53" fmla="*/ 376 h 440"/>
                  <a:gd name="T54" fmla="*/ 49 w 975"/>
                  <a:gd name="T55" fmla="*/ 390 h 440"/>
                  <a:gd name="T56" fmla="*/ 31 w 975"/>
                  <a:gd name="T57" fmla="*/ 404 h 440"/>
                  <a:gd name="T58" fmla="*/ 14 w 975"/>
                  <a:gd name="T59" fmla="*/ 416 h 440"/>
                  <a:gd name="T60" fmla="*/ 0 w 975"/>
                  <a:gd name="T61" fmla="*/ 425 h 440"/>
                  <a:gd name="T62" fmla="*/ 11 w 975"/>
                  <a:gd name="T63" fmla="*/ 440 h 440"/>
                  <a:gd name="T64" fmla="*/ 28 w 975"/>
                  <a:gd name="T65" fmla="*/ 428 h 440"/>
                  <a:gd name="T66" fmla="*/ 45 w 975"/>
                  <a:gd name="T67" fmla="*/ 417 h 440"/>
                  <a:gd name="T68" fmla="*/ 63 w 975"/>
                  <a:gd name="T69" fmla="*/ 403 h 440"/>
                  <a:gd name="T70" fmla="*/ 85 w 975"/>
                  <a:gd name="T71" fmla="*/ 389 h 440"/>
                  <a:gd name="T72" fmla="*/ 132 w 975"/>
                  <a:gd name="T73" fmla="*/ 356 h 440"/>
                  <a:gd name="T74" fmla="*/ 181 w 975"/>
                  <a:gd name="T75" fmla="*/ 322 h 440"/>
                  <a:gd name="T76" fmla="*/ 232 w 975"/>
                  <a:gd name="T77" fmla="*/ 287 h 440"/>
                  <a:gd name="T78" fmla="*/ 285 w 975"/>
                  <a:gd name="T79" fmla="*/ 252 h 440"/>
                  <a:gd name="T80" fmla="*/ 336 w 975"/>
                  <a:gd name="T81" fmla="*/ 221 h 440"/>
                  <a:gd name="T82" fmla="*/ 330 w 975"/>
                  <a:gd name="T83" fmla="*/ 215 h 440"/>
                  <a:gd name="T84" fmla="*/ 333 w 975"/>
                  <a:gd name="T85" fmla="*/ 222 h 440"/>
                  <a:gd name="T86" fmla="*/ 358 w 975"/>
                  <a:gd name="T87" fmla="*/ 208 h 440"/>
                  <a:gd name="T88" fmla="*/ 383 w 975"/>
                  <a:gd name="T89" fmla="*/ 194 h 440"/>
                  <a:gd name="T90" fmla="*/ 429 w 975"/>
                  <a:gd name="T91" fmla="*/ 170 h 440"/>
                  <a:gd name="T92" fmla="*/ 476 w 975"/>
                  <a:gd name="T93" fmla="*/ 147 h 440"/>
                  <a:gd name="T94" fmla="*/ 524 w 975"/>
                  <a:gd name="T95" fmla="*/ 124 h 440"/>
                  <a:gd name="T96" fmla="*/ 572 w 975"/>
                  <a:gd name="T97" fmla="*/ 105 h 440"/>
                  <a:gd name="T98" fmla="*/ 619 w 975"/>
                  <a:gd name="T99" fmla="*/ 86 h 440"/>
                  <a:gd name="T100" fmla="*/ 664 w 975"/>
                  <a:gd name="T101" fmla="*/ 69 h 440"/>
                  <a:gd name="T102" fmla="*/ 705 w 975"/>
                  <a:gd name="T103" fmla="*/ 55 h 440"/>
                  <a:gd name="T104" fmla="*/ 744 w 975"/>
                  <a:gd name="T105" fmla="*/ 44 h 440"/>
                  <a:gd name="T106" fmla="*/ 781 w 975"/>
                  <a:gd name="T107" fmla="*/ 34 h 440"/>
                  <a:gd name="T108" fmla="*/ 778 w 975"/>
                  <a:gd name="T109" fmla="*/ 26 h 440"/>
                  <a:gd name="T110" fmla="*/ 778 w 975"/>
                  <a:gd name="T111" fmla="*/ 34 h 440"/>
                  <a:gd name="T112" fmla="*/ 814 w 975"/>
                  <a:gd name="T113" fmla="*/ 28 h 440"/>
                  <a:gd name="T114" fmla="*/ 848 w 975"/>
                  <a:gd name="T115" fmla="*/ 24 h 440"/>
                  <a:gd name="T116" fmla="*/ 879 w 975"/>
                  <a:gd name="T117" fmla="*/ 21 h 440"/>
                  <a:gd name="T118" fmla="*/ 909 w 975"/>
                  <a:gd name="T119" fmla="*/ 20 h 440"/>
                  <a:gd name="T120" fmla="*/ 935 w 975"/>
                  <a:gd name="T121" fmla="*/ 18 h 440"/>
                  <a:gd name="T122" fmla="*/ 957 w 975"/>
                  <a:gd name="T123" fmla="*/ 18 h 440"/>
                  <a:gd name="T124" fmla="*/ 975 w 975"/>
                  <a:gd name="T125" fmla="*/ 17 h 4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5"/>
                  <a:gd name="T190" fmla="*/ 0 h 440"/>
                  <a:gd name="T191" fmla="*/ 975 w 975"/>
                  <a:gd name="T192" fmla="*/ 440 h 4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5" h="440">
                    <a:moveTo>
                      <a:pt x="975" y="17"/>
                    </a:moveTo>
                    <a:lnTo>
                      <a:pt x="974" y="0"/>
                    </a:lnTo>
                    <a:lnTo>
                      <a:pt x="957" y="2"/>
                    </a:lnTo>
                    <a:lnTo>
                      <a:pt x="935" y="2"/>
                    </a:lnTo>
                    <a:lnTo>
                      <a:pt x="909" y="3"/>
                    </a:lnTo>
                    <a:lnTo>
                      <a:pt x="879" y="4"/>
                    </a:lnTo>
                    <a:lnTo>
                      <a:pt x="848" y="7"/>
                    </a:lnTo>
                    <a:lnTo>
                      <a:pt x="814" y="11"/>
                    </a:lnTo>
                    <a:lnTo>
                      <a:pt x="778" y="17"/>
                    </a:lnTo>
                    <a:lnTo>
                      <a:pt x="774" y="18"/>
                    </a:lnTo>
                    <a:lnTo>
                      <a:pt x="738" y="28"/>
                    </a:lnTo>
                    <a:lnTo>
                      <a:pt x="698" y="40"/>
                    </a:lnTo>
                    <a:lnTo>
                      <a:pt x="656" y="54"/>
                    </a:lnTo>
                    <a:lnTo>
                      <a:pt x="611" y="71"/>
                    </a:lnTo>
                    <a:lnTo>
                      <a:pt x="564" y="89"/>
                    </a:lnTo>
                    <a:lnTo>
                      <a:pt x="516" y="109"/>
                    </a:lnTo>
                    <a:lnTo>
                      <a:pt x="468" y="132"/>
                    </a:lnTo>
                    <a:lnTo>
                      <a:pt x="422" y="154"/>
                    </a:lnTo>
                    <a:lnTo>
                      <a:pt x="374" y="180"/>
                    </a:lnTo>
                    <a:lnTo>
                      <a:pt x="350" y="192"/>
                    </a:lnTo>
                    <a:lnTo>
                      <a:pt x="325" y="206"/>
                    </a:lnTo>
                    <a:lnTo>
                      <a:pt x="322" y="208"/>
                    </a:lnTo>
                    <a:lnTo>
                      <a:pt x="271" y="239"/>
                    </a:lnTo>
                    <a:lnTo>
                      <a:pt x="218" y="274"/>
                    </a:lnTo>
                    <a:lnTo>
                      <a:pt x="167" y="310"/>
                    </a:lnTo>
                    <a:lnTo>
                      <a:pt x="118" y="344"/>
                    </a:lnTo>
                    <a:lnTo>
                      <a:pt x="71" y="376"/>
                    </a:lnTo>
                    <a:lnTo>
                      <a:pt x="49" y="390"/>
                    </a:lnTo>
                    <a:lnTo>
                      <a:pt x="31" y="404"/>
                    </a:lnTo>
                    <a:lnTo>
                      <a:pt x="14" y="416"/>
                    </a:lnTo>
                    <a:lnTo>
                      <a:pt x="0" y="425"/>
                    </a:lnTo>
                    <a:lnTo>
                      <a:pt x="11" y="440"/>
                    </a:lnTo>
                    <a:lnTo>
                      <a:pt x="28" y="428"/>
                    </a:lnTo>
                    <a:lnTo>
                      <a:pt x="45" y="417"/>
                    </a:lnTo>
                    <a:lnTo>
                      <a:pt x="63" y="403"/>
                    </a:lnTo>
                    <a:lnTo>
                      <a:pt x="85" y="389"/>
                    </a:lnTo>
                    <a:lnTo>
                      <a:pt x="132" y="356"/>
                    </a:lnTo>
                    <a:lnTo>
                      <a:pt x="181" y="322"/>
                    </a:lnTo>
                    <a:lnTo>
                      <a:pt x="232" y="287"/>
                    </a:lnTo>
                    <a:lnTo>
                      <a:pt x="285" y="252"/>
                    </a:lnTo>
                    <a:lnTo>
                      <a:pt x="336" y="221"/>
                    </a:lnTo>
                    <a:lnTo>
                      <a:pt x="330" y="215"/>
                    </a:lnTo>
                    <a:lnTo>
                      <a:pt x="333" y="222"/>
                    </a:lnTo>
                    <a:lnTo>
                      <a:pt x="358" y="208"/>
                    </a:lnTo>
                    <a:lnTo>
                      <a:pt x="383" y="194"/>
                    </a:lnTo>
                    <a:lnTo>
                      <a:pt x="429" y="170"/>
                    </a:lnTo>
                    <a:lnTo>
                      <a:pt x="476" y="147"/>
                    </a:lnTo>
                    <a:lnTo>
                      <a:pt x="524" y="124"/>
                    </a:lnTo>
                    <a:lnTo>
                      <a:pt x="572" y="105"/>
                    </a:lnTo>
                    <a:lnTo>
                      <a:pt x="619" y="86"/>
                    </a:lnTo>
                    <a:lnTo>
                      <a:pt x="664" y="69"/>
                    </a:lnTo>
                    <a:lnTo>
                      <a:pt x="705" y="55"/>
                    </a:lnTo>
                    <a:lnTo>
                      <a:pt x="744" y="44"/>
                    </a:lnTo>
                    <a:lnTo>
                      <a:pt x="781" y="34"/>
                    </a:lnTo>
                    <a:lnTo>
                      <a:pt x="778" y="26"/>
                    </a:lnTo>
                    <a:lnTo>
                      <a:pt x="778" y="34"/>
                    </a:lnTo>
                    <a:lnTo>
                      <a:pt x="814" y="28"/>
                    </a:lnTo>
                    <a:lnTo>
                      <a:pt x="848" y="24"/>
                    </a:lnTo>
                    <a:lnTo>
                      <a:pt x="879" y="21"/>
                    </a:lnTo>
                    <a:lnTo>
                      <a:pt x="909" y="20"/>
                    </a:lnTo>
                    <a:lnTo>
                      <a:pt x="935" y="18"/>
                    </a:lnTo>
                    <a:lnTo>
                      <a:pt x="957" y="18"/>
                    </a:lnTo>
                    <a:lnTo>
                      <a:pt x="975" y="17"/>
                    </a:lnTo>
                    <a:close/>
                  </a:path>
                </a:pathLst>
              </a:custGeom>
              <a:solidFill>
                <a:srgbClr val="000000"/>
              </a:solidFill>
              <a:ln w="9525">
                <a:noFill/>
                <a:round/>
                <a:headEnd/>
                <a:tailEnd/>
              </a:ln>
            </p:spPr>
            <p:txBody>
              <a:bodyPr/>
              <a:lstStyle/>
              <a:p>
                <a:endParaRPr lang="zh-CN" altLang="en-US"/>
              </a:p>
            </p:txBody>
          </p:sp>
          <p:sp>
            <p:nvSpPr>
              <p:cNvPr id="5186" name="Rectangle 159"/>
              <p:cNvSpPr>
                <a:spLocks noChangeArrowheads="1"/>
              </p:cNvSpPr>
              <p:nvPr/>
            </p:nvSpPr>
            <p:spPr bwMode="auto">
              <a:xfrm>
                <a:off x="1548" y="3428"/>
                <a:ext cx="228" cy="267"/>
              </a:xfrm>
              <a:prstGeom prst="rect">
                <a:avLst/>
              </a:prstGeom>
              <a:noFill/>
              <a:ln w="9525">
                <a:noFill/>
                <a:miter lim="800000"/>
                <a:headEnd/>
                <a:tailEnd/>
              </a:ln>
            </p:spPr>
            <p:txBody>
              <a:bodyPr/>
              <a:lstStyle/>
              <a:p>
                <a:endParaRPr lang="zh-CN" altLang="en-US"/>
              </a:p>
            </p:txBody>
          </p:sp>
          <p:sp>
            <p:nvSpPr>
              <p:cNvPr id="5187" name="Rectangle 161"/>
              <p:cNvSpPr>
                <a:spLocks noChangeArrowheads="1"/>
              </p:cNvSpPr>
              <p:nvPr/>
            </p:nvSpPr>
            <p:spPr bwMode="auto">
              <a:xfrm>
                <a:off x="1429" y="2568"/>
                <a:ext cx="222" cy="134"/>
              </a:xfrm>
              <a:prstGeom prst="rect">
                <a:avLst/>
              </a:prstGeom>
              <a:noFill/>
              <a:ln w="9525">
                <a:noFill/>
                <a:miter lim="800000"/>
                <a:headEnd/>
                <a:tailEnd/>
              </a:ln>
            </p:spPr>
            <p:txBody>
              <a:bodyPr wrap="none" lIns="0" tIns="0" rIns="0" bIns="0">
                <a:spAutoFit/>
              </a:bodyPr>
              <a:lstStyle/>
              <a:p>
                <a:r>
                  <a:rPr lang="zh-CN" altLang="en-US" sz="1400">
                    <a:solidFill>
                      <a:srgbClr val="FF0000"/>
                    </a:solidFill>
                    <a:latin typeface="宋体" pitchFamily="2" charset="-122"/>
                  </a:rPr>
                  <a:t>感性</a:t>
                </a:r>
                <a:endParaRPr lang="zh-CN" altLang="en-US" sz="1400">
                  <a:solidFill>
                    <a:srgbClr val="FF0000"/>
                  </a:solidFill>
                </a:endParaRPr>
              </a:p>
            </p:txBody>
          </p:sp>
          <p:sp>
            <p:nvSpPr>
              <p:cNvPr id="5188" name="Rectangle 162"/>
              <p:cNvSpPr>
                <a:spLocks noChangeArrowheads="1"/>
              </p:cNvSpPr>
              <p:nvPr/>
            </p:nvSpPr>
            <p:spPr bwMode="auto">
              <a:xfrm>
                <a:off x="793" y="2568"/>
                <a:ext cx="226" cy="134"/>
              </a:xfrm>
              <a:prstGeom prst="rect">
                <a:avLst/>
              </a:prstGeom>
              <a:noFill/>
              <a:ln w="9525">
                <a:noFill/>
                <a:miter lim="800000"/>
                <a:headEnd/>
                <a:tailEnd/>
              </a:ln>
            </p:spPr>
            <p:txBody>
              <a:bodyPr wrap="none" lIns="0" tIns="0" rIns="0" bIns="0">
                <a:spAutoFit/>
              </a:bodyPr>
              <a:lstStyle/>
              <a:p>
                <a:r>
                  <a:rPr lang="zh-CN" altLang="en-US" sz="1400">
                    <a:solidFill>
                      <a:srgbClr val="FF0000"/>
                    </a:solidFill>
                    <a:latin typeface="宋体" pitchFamily="2" charset="-122"/>
                  </a:rPr>
                  <a:t>容性</a:t>
                </a:r>
                <a:endParaRPr lang="zh-CN" altLang="en-US" sz="1400">
                  <a:solidFill>
                    <a:srgbClr val="FF0000"/>
                  </a:solidFill>
                </a:endParaRPr>
              </a:p>
            </p:txBody>
          </p:sp>
          <p:sp>
            <p:nvSpPr>
              <p:cNvPr id="5189" name="Rectangle 163"/>
              <p:cNvSpPr>
                <a:spLocks noChangeArrowheads="1"/>
              </p:cNvSpPr>
              <p:nvPr/>
            </p:nvSpPr>
            <p:spPr bwMode="auto">
              <a:xfrm>
                <a:off x="1194" y="3210"/>
                <a:ext cx="189" cy="182"/>
              </a:xfrm>
              <a:prstGeom prst="rect">
                <a:avLst/>
              </a:prstGeom>
              <a:noFill/>
              <a:ln w="9525">
                <a:noFill/>
                <a:miter lim="800000"/>
                <a:headEnd/>
                <a:tailEnd/>
              </a:ln>
            </p:spPr>
            <p:txBody>
              <a:bodyPr/>
              <a:lstStyle/>
              <a:p>
                <a:endParaRPr lang="zh-CN" altLang="en-US"/>
              </a:p>
            </p:txBody>
          </p:sp>
          <p:sp>
            <p:nvSpPr>
              <p:cNvPr id="5190" name="Oval 164"/>
              <p:cNvSpPr>
                <a:spLocks noChangeArrowheads="1"/>
              </p:cNvSpPr>
              <p:nvPr/>
            </p:nvSpPr>
            <p:spPr bwMode="auto">
              <a:xfrm>
                <a:off x="1200" y="2977"/>
                <a:ext cx="39" cy="34"/>
              </a:xfrm>
              <a:prstGeom prst="ellipse">
                <a:avLst/>
              </a:prstGeom>
              <a:solidFill>
                <a:srgbClr val="000000"/>
              </a:solidFill>
              <a:ln w="14288">
                <a:solidFill>
                  <a:srgbClr val="000000"/>
                </a:solidFill>
                <a:round/>
                <a:headEnd/>
                <a:tailEnd/>
              </a:ln>
            </p:spPr>
            <p:txBody>
              <a:bodyPr/>
              <a:lstStyle/>
              <a:p>
                <a:endParaRPr lang="zh-CN" altLang="en-US"/>
              </a:p>
            </p:txBody>
          </p:sp>
          <p:sp>
            <p:nvSpPr>
              <p:cNvPr id="5191" name="Oval 165"/>
              <p:cNvSpPr>
                <a:spLocks noChangeArrowheads="1"/>
              </p:cNvSpPr>
              <p:nvPr/>
            </p:nvSpPr>
            <p:spPr bwMode="auto">
              <a:xfrm>
                <a:off x="1200" y="3538"/>
                <a:ext cx="39" cy="35"/>
              </a:xfrm>
              <a:prstGeom prst="ellipse">
                <a:avLst/>
              </a:prstGeom>
              <a:solidFill>
                <a:srgbClr val="000000"/>
              </a:solidFill>
              <a:ln w="14288">
                <a:solidFill>
                  <a:srgbClr val="000000"/>
                </a:solidFill>
                <a:round/>
                <a:headEnd/>
                <a:tailEnd/>
              </a:ln>
            </p:spPr>
            <p:txBody>
              <a:bodyPr/>
              <a:lstStyle/>
              <a:p>
                <a:endParaRPr lang="zh-CN" altLang="en-US"/>
              </a:p>
            </p:txBody>
          </p:sp>
          <p:sp>
            <p:nvSpPr>
              <p:cNvPr id="5192" name="Rectangle 166"/>
              <p:cNvSpPr>
                <a:spLocks noChangeArrowheads="1"/>
              </p:cNvSpPr>
              <p:nvPr/>
            </p:nvSpPr>
            <p:spPr bwMode="auto">
              <a:xfrm>
                <a:off x="1385" y="3334"/>
                <a:ext cx="40" cy="96"/>
              </a:xfrm>
              <a:prstGeom prst="rect">
                <a:avLst/>
              </a:prstGeom>
              <a:noFill/>
              <a:ln w="9525">
                <a:noFill/>
                <a:miter lim="800000"/>
                <a:headEnd/>
                <a:tailEnd/>
              </a:ln>
            </p:spPr>
            <p:txBody>
              <a:bodyPr wrap="none" lIns="0" tIns="0" rIns="0" bIns="0">
                <a:spAutoFit/>
              </a:bodyPr>
              <a:lstStyle/>
              <a:p>
                <a:r>
                  <a:rPr lang="en-US" altLang="zh-CN" sz="1000" b="0">
                    <a:solidFill>
                      <a:srgbClr val="000000"/>
                    </a:solidFill>
                  </a:rPr>
                  <a:t>0</a:t>
                </a:r>
                <a:endParaRPr lang="en-US" altLang="zh-CN" b="0">
                  <a:solidFill>
                    <a:schemeClr val="tx1"/>
                  </a:solidFill>
                </a:endParaRPr>
              </a:p>
            </p:txBody>
          </p:sp>
          <p:sp>
            <p:nvSpPr>
              <p:cNvPr id="5193" name="Rectangle 167"/>
              <p:cNvSpPr>
                <a:spLocks noChangeArrowheads="1"/>
              </p:cNvSpPr>
              <p:nvPr/>
            </p:nvSpPr>
            <p:spPr bwMode="auto">
              <a:xfrm>
                <a:off x="1292" y="3249"/>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sp>
            <p:nvSpPr>
              <p:cNvPr id="5194" name="Line 168"/>
              <p:cNvSpPr>
                <a:spLocks noChangeShapeType="1"/>
              </p:cNvSpPr>
              <p:nvPr/>
            </p:nvSpPr>
            <p:spPr bwMode="auto">
              <a:xfrm>
                <a:off x="1220" y="2586"/>
                <a:ext cx="0" cy="1202"/>
              </a:xfrm>
              <a:prstGeom prst="line">
                <a:avLst/>
              </a:prstGeom>
              <a:noFill/>
              <a:ln w="19050">
                <a:solidFill>
                  <a:schemeClr val="tx2"/>
                </a:solidFill>
                <a:prstDash val="sysDot"/>
                <a:round/>
                <a:headEnd/>
                <a:tailEnd/>
              </a:ln>
            </p:spPr>
            <p:txBody>
              <a:bodyPr wrap="none" anchor="ctr"/>
              <a:lstStyle/>
              <a:p>
                <a:endParaRPr lang="zh-CN" altLang="en-US"/>
              </a:p>
            </p:txBody>
          </p:sp>
          <p:sp>
            <p:nvSpPr>
              <p:cNvPr id="5195" name="Rectangle 169"/>
              <p:cNvSpPr>
                <a:spLocks noChangeArrowheads="1"/>
              </p:cNvSpPr>
              <p:nvPr/>
            </p:nvSpPr>
            <p:spPr bwMode="auto">
              <a:xfrm>
                <a:off x="2066" y="3249"/>
                <a:ext cx="88" cy="154"/>
              </a:xfrm>
              <a:prstGeom prst="rect">
                <a:avLst/>
              </a:prstGeom>
              <a:noFill/>
              <a:ln w="9525">
                <a:noFill/>
                <a:miter lim="800000"/>
                <a:headEnd/>
                <a:tailEnd/>
              </a:ln>
            </p:spPr>
            <p:txBody>
              <a:bodyPr wrap="none" lIns="0" tIns="0" rIns="0" bIns="0">
                <a:spAutoFit/>
              </a:bodyPr>
              <a:lstStyle/>
              <a:p>
                <a:r>
                  <a:rPr lang="en-US" altLang="zh-CN" sz="1600" b="0" i="1">
                    <a:solidFill>
                      <a:srgbClr val="000000"/>
                    </a:solidFill>
                    <a:latin typeface="Symbol" pitchFamily="18" charset="2"/>
                  </a:rPr>
                  <a:t>w</a:t>
                </a:r>
                <a:endParaRPr lang="en-US" altLang="zh-CN" b="0">
                  <a:solidFill>
                    <a:schemeClr val="tx1"/>
                  </a:solidFill>
                </a:endParaRPr>
              </a:p>
            </p:txBody>
          </p:sp>
          <p:graphicFrame>
            <p:nvGraphicFramePr>
              <p:cNvPr id="5136" name="Object 170"/>
              <p:cNvGraphicFramePr>
                <a:graphicFrameLocks noChangeAspect="1"/>
              </p:cNvGraphicFramePr>
              <p:nvPr/>
            </p:nvGraphicFramePr>
            <p:xfrm>
              <a:off x="1751" y="2604"/>
              <a:ext cx="199" cy="146"/>
            </p:xfrm>
            <a:graphic>
              <a:graphicData uri="http://schemas.openxmlformats.org/presentationml/2006/ole">
                <p:oleObj spid="_x0000_s5136" name="Equation" r:id="rId16" imgW="241200" imgH="177480" progId="Equation.DSMT4">
                  <p:embed/>
                </p:oleObj>
              </a:graphicData>
            </a:graphic>
          </p:graphicFrame>
          <p:graphicFrame>
            <p:nvGraphicFramePr>
              <p:cNvPr id="5137" name="Object 171"/>
              <p:cNvGraphicFramePr>
                <a:graphicFrameLocks noChangeAspect="1"/>
              </p:cNvGraphicFramePr>
              <p:nvPr/>
            </p:nvGraphicFramePr>
            <p:xfrm>
              <a:off x="883" y="3697"/>
              <a:ext cx="317" cy="323"/>
            </p:xfrm>
            <a:graphic>
              <a:graphicData uri="http://schemas.openxmlformats.org/presentationml/2006/ole">
                <p:oleObj spid="_x0000_s5137" name="Equation" r:id="rId17" imgW="380880" imgH="393480" progId="Equation.DSMT4">
                  <p:embed/>
                </p:oleObj>
              </a:graphicData>
            </a:graphic>
          </p:graphicFrame>
        </p:grpSp>
        <p:graphicFrame>
          <p:nvGraphicFramePr>
            <p:cNvPr id="5135" name="Object 172"/>
            <p:cNvGraphicFramePr>
              <a:graphicFrameLocks noChangeAspect="1"/>
            </p:cNvGraphicFramePr>
            <p:nvPr/>
          </p:nvGraphicFramePr>
          <p:xfrm>
            <a:off x="1600" y="2943"/>
            <a:ext cx="700" cy="306"/>
          </p:xfrm>
          <a:graphic>
            <a:graphicData uri="http://schemas.openxmlformats.org/presentationml/2006/ole">
              <p:oleObj spid="_x0000_s5135" name="Equation" r:id="rId18" imgW="888840" imgH="393480" progId="Equation.DSMT4">
                <p:embed/>
              </p:oleObj>
            </a:graphicData>
          </a:graphic>
        </p:graphicFrame>
      </p:grpSp>
      <p:sp>
        <p:nvSpPr>
          <p:cNvPr id="5147" name="AutoShape 25"/>
          <p:cNvSpPr>
            <a:spLocks noChangeAspect="1" noChangeArrowheads="1" noTextEdit="1"/>
          </p:cNvSpPr>
          <p:nvPr/>
        </p:nvSpPr>
        <p:spPr bwMode="auto">
          <a:xfrm>
            <a:off x="6659563" y="3870325"/>
            <a:ext cx="2133600" cy="2438400"/>
          </a:xfrm>
          <a:prstGeom prst="rect">
            <a:avLst/>
          </a:prstGeom>
          <a:noFill/>
          <a:ln w="9525">
            <a:noFill/>
            <a:miter lim="800000"/>
            <a:headEnd/>
            <a:tailEnd/>
          </a:ln>
        </p:spPr>
        <p:txBody>
          <a:bodyPr/>
          <a:lstStyle/>
          <a:p>
            <a:endParaRPr lang="zh-CN" altLang="en-US"/>
          </a:p>
        </p:txBody>
      </p:sp>
      <p:grpSp>
        <p:nvGrpSpPr>
          <p:cNvPr id="5" name="Group 185"/>
          <p:cNvGrpSpPr>
            <a:grpSpLocks/>
          </p:cNvGrpSpPr>
          <p:nvPr/>
        </p:nvGrpSpPr>
        <p:grpSpPr bwMode="auto">
          <a:xfrm>
            <a:off x="5653088" y="3873500"/>
            <a:ext cx="3311525" cy="2363788"/>
            <a:chOff x="3561" y="2440"/>
            <a:chExt cx="2086" cy="1489"/>
          </a:xfrm>
        </p:grpSpPr>
        <p:grpSp>
          <p:nvGrpSpPr>
            <p:cNvPr id="5149" name="Group 182"/>
            <p:cNvGrpSpPr>
              <a:grpSpLocks/>
            </p:cNvGrpSpPr>
            <p:nvPr/>
          </p:nvGrpSpPr>
          <p:grpSpPr bwMode="auto">
            <a:xfrm>
              <a:off x="4163" y="2440"/>
              <a:ext cx="1484" cy="1489"/>
              <a:chOff x="4059" y="2440"/>
              <a:chExt cx="1484" cy="1489"/>
            </a:xfrm>
          </p:grpSpPr>
          <p:sp>
            <p:nvSpPr>
              <p:cNvPr id="5151" name="Rectangle 27"/>
              <p:cNvSpPr>
                <a:spLocks noChangeArrowheads="1"/>
              </p:cNvSpPr>
              <p:nvPr/>
            </p:nvSpPr>
            <p:spPr bwMode="auto">
              <a:xfrm>
                <a:off x="4211" y="2469"/>
                <a:ext cx="40" cy="192"/>
              </a:xfrm>
              <a:prstGeom prst="rect">
                <a:avLst/>
              </a:prstGeom>
              <a:noFill/>
              <a:ln w="9525">
                <a:noFill/>
                <a:miter lim="800000"/>
                <a:headEnd/>
                <a:tailEnd/>
              </a:ln>
            </p:spPr>
            <p:txBody>
              <a:bodyPr wrap="none" lIns="0" tIns="0" rIns="0" bIns="0">
                <a:spAutoFit/>
              </a:bodyPr>
              <a:lstStyle/>
              <a:p>
                <a:r>
                  <a:rPr lang="zh-CN" altLang="en-US" b="0">
                    <a:solidFill>
                      <a:srgbClr val="000000"/>
                    </a:solidFill>
                  </a:rPr>
                  <a:t> </a:t>
                </a:r>
                <a:endParaRPr lang="zh-CN" altLang="en-US" b="0"/>
              </a:p>
            </p:txBody>
          </p:sp>
          <p:sp>
            <p:nvSpPr>
              <p:cNvPr id="5152" name="Line 28"/>
              <p:cNvSpPr>
                <a:spLocks noChangeShapeType="1"/>
              </p:cNvSpPr>
              <p:nvPr/>
            </p:nvSpPr>
            <p:spPr bwMode="auto">
              <a:xfrm>
                <a:off x="4318" y="3325"/>
                <a:ext cx="1071" cy="1"/>
              </a:xfrm>
              <a:prstGeom prst="line">
                <a:avLst/>
              </a:prstGeom>
              <a:noFill/>
              <a:ln w="15875">
                <a:solidFill>
                  <a:srgbClr val="000000"/>
                </a:solidFill>
                <a:round/>
                <a:headEnd/>
                <a:tailEnd/>
              </a:ln>
            </p:spPr>
            <p:txBody>
              <a:bodyPr/>
              <a:lstStyle/>
              <a:p>
                <a:endParaRPr lang="zh-CN" altLang="en-US"/>
              </a:p>
            </p:txBody>
          </p:sp>
          <p:sp>
            <p:nvSpPr>
              <p:cNvPr id="5153" name="Freeform 29"/>
              <p:cNvSpPr>
                <a:spLocks/>
              </p:cNvSpPr>
              <p:nvPr/>
            </p:nvSpPr>
            <p:spPr bwMode="auto">
              <a:xfrm>
                <a:off x="5351" y="3307"/>
                <a:ext cx="84" cy="35"/>
              </a:xfrm>
              <a:custGeom>
                <a:avLst/>
                <a:gdLst>
                  <a:gd name="T0" fmla="*/ 84 w 84"/>
                  <a:gd name="T1" fmla="*/ 16 h 35"/>
                  <a:gd name="T2" fmla="*/ 0 w 84"/>
                  <a:gd name="T3" fmla="*/ 0 h 35"/>
                  <a:gd name="T4" fmla="*/ 0 w 84"/>
                  <a:gd name="T5" fmla="*/ 35 h 35"/>
                  <a:gd name="T6" fmla="*/ 84 w 84"/>
                  <a:gd name="T7" fmla="*/ 16 h 35"/>
                  <a:gd name="T8" fmla="*/ 0 60000 65536"/>
                  <a:gd name="T9" fmla="*/ 0 60000 65536"/>
                  <a:gd name="T10" fmla="*/ 0 60000 65536"/>
                  <a:gd name="T11" fmla="*/ 0 60000 65536"/>
                  <a:gd name="T12" fmla="*/ 0 w 84"/>
                  <a:gd name="T13" fmla="*/ 0 h 35"/>
                  <a:gd name="T14" fmla="*/ 84 w 84"/>
                  <a:gd name="T15" fmla="*/ 35 h 35"/>
                </a:gdLst>
                <a:ahLst/>
                <a:cxnLst>
                  <a:cxn ang="T8">
                    <a:pos x="T0" y="T1"/>
                  </a:cxn>
                  <a:cxn ang="T9">
                    <a:pos x="T2" y="T3"/>
                  </a:cxn>
                  <a:cxn ang="T10">
                    <a:pos x="T4" y="T5"/>
                  </a:cxn>
                  <a:cxn ang="T11">
                    <a:pos x="T6" y="T7"/>
                  </a:cxn>
                </a:cxnLst>
                <a:rect l="T12" t="T13" r="T14" b="T15"/>
                <a:pathLst>
                  <a:path w="84" h="35">
                    <a:moveTo>
                      <a:pt x="84" y="16"/>
                    </a:moveTo>
                    <a:lnTo>
                      <a:pt x="0" y="0"/>
                    </a:lnTo>
                    <a:lnTo>
                      <a:pt x="0" y="35"/>
                    </a:lnTo>
                    <a:lnTo>
                      <a:pt x="84" y="16"/>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54" name="Freeform 30"/>
              <p:cNvSpPr>
                <a:spLocks/>
              </p:cNvSpPr>
              <p:nvPr/>
            </p:nvSpPr>
            <p:spPr bwMode="auto">
              <a:xfrm>
                <a:off x="4307" y="2479"/>
                <a:ext cx="24" cy="122"/>
              </a:xfrm>
              <a:custGeom>
                <a:avLst/>
                <a:gdLst>
                  <a:gd name="T0" fmla="*/ 11 w 24"/>
                  <a:gd name="T1" fmla="*/ 0 h 122"/>
                  <a:gd name="T2" fmla="*/ 0 w 24"/>
                  <a:gd name="T3" fmla="*/ 122 h 122"/>
                  <a:gd name="T4" fmla="*/ 24 w 24"/>
                  <a:gd name="T5" fmla="*/ 122 h 122"/>
                  <a:gd name="T6" fmla="*/ 11 w 24"/>
                  <a:gd name="T7" fmla="*/ 0 h 122"/>
                  <a:gd name="T8" fmla="*/ 0 60000 65536"/>
                  <a:gd name="T9" fmla="*/ 0 60000 65536"/>
                  <a:gd name="T10" fmla="*/ 0 60000 65536"/>
                  <a:gd name="T11" fmla="*/ 0 60000 65536"/>
                  <a:gd name="T12" fmla="*/ 0 w 24"/>
                  <a:gd name="T13" fmla="*/ 0 h 122"/>
                  <a:gd name="T14" fmla="*/ 24 w 24"/>
                  <a:gd name="T15" fmla="*/ 122 h 122"/>
                </a:gdLst>
                <a:ahLst/>
                <a:cxnLst>
                  <a:cxn ang="T8">
                    <a:pos x="T0" y="T1"/>
                  </a:cxn>
                  <a:cxn ang="T9">
                    <a:pos x="T2" y="T3"/>
                  </a:cxn>
                  <a:cxn ang="T10">
                    <a:pos x="T4" y="T5"/>
                  </a:cxn>
                  <a:cxn ang="T11">
                    <a:pos x="T6" y="T7"/>
                  </a:cxn>
                </a:cxnLst>
                <a:rect l="T12" t="T13" r="T14" b="T15"/>
                <a:pathLst>
                  <a:path w="24" h="122">
                    <a:moveTo>
                      <a:pt x="11" y="0"/>
                    </a:moveTo>
                    <a:lnTo>
                      <a:pt x="0" y="122"/>
                    </a:lnTo>
                    <a:lnTo>
                      <a:pt x="24" y="122"/>
                    </a:lnTo>
                    <a:lnTo>
                      <a:pt x="11" y="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155" name="Line 31"/>
              <p:cNvSpPr>
                <a:spLocks noChangeShapeType="1"/>
              </p:cNvSpPr>
              <p:nvPr/>
            </p:nvSpPr>
            <p:spPr bwMode="auto">
              <a:xfrm>
                <a:off x="4318" y="2569"/>
                <a:ext cx="1" cy="1313"/>
              </a:xfrm>
              <a:prstGeom prst="line">
                <a:avLst/>
              </a:prstGeom>
              <a:noFill/>
              <a:ln w="15875">
                <a:solidFill>
                  <a:srgbClr val="000000"/>
                </a:solidFill>
                <a:round/>
                <a:headEnd/>
                <a:tailEnd/>
              </a:ln>
            </p:spPr>
            <p:txBody>
              <a:bodyPr/>
              <a:lstStyle/>
              <a:p>
                <a:endParaRPr lang="zh-CN" altLang="en-US"/>
              </a:p>
            </p:txBody>
          </p:sp>
          <p:sp>
            <p:nvSpPr>
              <p:cNvPr id="5156" name="Rectangle 32"/>
              <p:cNvSpPr>
                <a:spLocks noChangeArrowheads="1"/>
              </p:cNvSpPr>
              <p:nvPr/>
            </p:nvSpPr>
            <p:spPr bwMode="auto">
              <a:xfrm>
                <a:off x="4195" y="2440"/>
                <a:ext cx="107" cy="244"/>
              </a:xfrm>
              <a:prstGeom prst="rect">
                <a:avLst/>
              </a:prstGeom>
              <a:noFill/>
              <a:ln w="9525">
                <a:noFill/>
                <a:miter lim="800000"/>
                <a:headEnd/>
                <a:tailEnd/>
              </a:ln>
            </p:spPr>
            <p:txBody>
              <a:bodyPr/>
              <a:lstStyle/>
              <a:p>
                <a:endParaRPr lang="zh-CN" altLang="en-US"/>
              </a:p>
            </p:txBody>
          </p:sp>
          <p:sp>
            <p:nvSpPr>
              <p:cNvPr id="5157" name="Rectangle 33"/>
              <p:cNvSpPr>
                <a:spLocks noChangeArrowheads="1"/>
              </p:cNvSpPr>
              <p:nvPr/>
            </p:nvSpPr>
            <p:spPr bwMode="auto">
              <a:xfrm>
                <a:off x="4195" y="2471"/>
                <a:ext cx="82" cy="163"/>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Symbol" pitchFamily="18" charset="2"/>
                  </a:rPr>
                  <a:t>j</a:t>
                </a:r>
                <a:endParaRPr lang="en-US" altLang="zh-CN" b="0"/>
              </a:p>
            </p:txBody>
          </p:sp>
          <p:sp>
            <p:nvSpPr>
              <p:cNvPr id="5158" name="Rectangle 36"/>
              <p:cNvSpPr>
                <a:spLocks noChangeArrowheads="1"/>
              </p:cNvSpPr>
              <p:nvPr/>
            </p:nvSpPr>
            <p:spPr bwMode="auto">
              <a:xfrm>
                <a:off x="5414" y="3187"/>
                <a:ext cx="129" cy="244"/>
              </a:xfrm>
              <a:prstGeom prst="rect">
                <a:avLst/>
              </a:prstGeom>
              <a:noFill/>
              <a:ln w="9525">
                <a:noFill/>
                <a:miter lim="800000"/>
                <a:headEnd/>
                <a:tailEnd/>
              </a:ln>
            </p:spPr>
            <p:txBody>
              <a:bodyPr/>
              <a:lstStyle/>
              <a:p>
                <a:endParaRPr lang="zh-CN" altLang="en-US"/>
              </a:p>
            </p:txBody>
          </p:sp>
          <p:sp>
            <p:nvSpPr>
              <p:cNvPr id="5159" name="Rectangle 37"/>
              <p:cNvSpPr>
                <a:spLocks noChangeArrowheads="1"/>
              </p:cNvSpPr>
              <p:nvPr/>
            </p:nvSpPr>
            <p:spPr bwMode="auto">
              <a:xfrm>
                <a:off x="5329" y="3339"/>
                <a:ext cx="93" cy="163"/>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Symbol" pitchFamily="18" charset="2"/>
                  </a:rPr>
                  <a:t>w</a:t>
                </a:r>
                <a:endParaRPr lang="en-US" altLang="zh-CN" b="0"/>
              </a:p>
            </p:txBody>
          </p:sp>
          <p:sp>
            <p:nvSpPr>
              <p:cNvPr id="5160" name="Rectangle 59"/>
              <p:cNvSpPr>
                <a:spLocks noChangeArrowheads="1"/>
              </p:cNvSpPr>
              <p:nvPr/>
            </p:nvSpPr>
            <p:spPr bwMode="auto">
              <a:xfrm>
                <a:off x="4761" y="3327"/>
                <a:ext cx="129" cy="246"/>
              </a:xfrm>
              <a:prstGeom prst="rect">
                <a:avLst/>
              </a:prstGeom>
              <a:noFill/>
              <a:ln w="9525">
                <a:noFill/>
                <a:miter lim="800000"/>
                <a:headEnd/>
                <a:tailEnd/>
              </a:ln>
            </p:spPr>
            <p:txBody>
              <a:bodyPr/>
              <a:lstStyle/>
              <a:p>
                <a:endParaRPr lang="zh-CN" altLang="en-US"/>
              </a:p>
            </p:txBody>
          </p:sp>
          <p:sp>
            <p:nvSpPr>
              <p:cNvPr id="5161" name="Freeform 63"/>
              <p:cNvSpPr>
                <a:spLocks/>
              </p:cNvSpPr>
              <p:nvPr/>
            </p:nvSpPr>
            <p:spPr bwMode="auto">
              <a:xfrm>
                <a:off x="4316" y="3314"/>
                <a:ext cx="510" cy="427"/>
              </a:xfrm>
              <a:custGeom>
                <a:avLst/>
                <a:gdLst>
                  <a:gd name="T0" fmla="*/ 0 w 510"/>
                  <a:gd name="T1" fmla="*/ 405 h 427"/>
                  <a:gd name="T2" fmla="*/ 1 w 510"/>
                  <a:gd name="T3" fmla="*/ 427 h 427"/>
                  <a:gd name="T4" fmla="*/ 6 w 510"/>
                  <a:gd name="T5" fmla="*/ 427 h 427"/>
                  <a:gd name="T6" fmla="*/ 13 w 510"/>
                  <a:gd name="T7" fmla="*/ 427 h 427"/>
                  <a:gd name="T8" fmla="*/ 30 w 510"/>
                  <a:gd name="T9" fmla="*/ 425 h 427"/>
                  <a:gd name="T10" fmla="*/ 51 w 510"/>
                  <a:gd name="T11" fmla="*/ 425 h 427"/>
                  <a:gd name="T12" fmla="*/ 74 w 510"/>
                  <a:gd name="T13" fmla="*/ 423 h 427"/>
                  <a:gd name="T14" fmla="*/ 98 w 510"/>
                  <a:gd name="T15" fmla="*/ 422 h 427"/>
                  <a:gd name="T16" fmla="*/ 123 w 510"/>
                  <a:gd name="T17" fmla="*/ 418 h 427"/>
                  <a:gd name="T18" fmla="*/ 148 w 510"/>
                  <a:gd name="T19" fmla="*/ 412 h 427"/>
                  <a:gd name="T20" fmla="*/ 151 w 510"/>
                  <a:gd name="T21" fmla="*/ 410 h 427"/>
                  <a:gd name="T22" fmla="*/ 174 w 510"/>
                  <a:gd name="T23" fmla="*/ 403 h 427"/>
                  <a:gd name="T24" fmla="*/ 172 w 510"/>
                  <a:gd name="T25" fmla="*/ 392 h 427"/>
                  <a:gd name="T26" fmla="*/ 174 w 510"/>
                  <a:gd name="T27" fmla="*/ 403 h 427"/>
                  <a:gd name="T28" fmla="*/ 198 w 510"/>
                  <a:gd name="T29" fmla="*/ 392 h 427"/>
                  <a:gd name="T30" fmla="*/ 223 w 510"/>
                  <a:gd name="T31" fmla="*/ 379 h 427"/>
                  <a:gd name="T32" fmla="*/ 272 w 510"/>
                  <a:gd name="T33" fmla="*/ 349 h 427"/>
                  <a:gd name="T34" fmla="*/ 321 w 510"/>
                  <a:gd name="T35" fmla="*/ 311 h 427"/>
                  <a:gd name="T36" fmla="*/ 344 w 510"/>
                  <a:gd name="T37" fmla="*/ 290 h 427"/>
                  <a:gd name="T38" fmla="*/ 346 w 510"/>
                  <a:gd name="T39" fmla="*/ 288 h 427"/>
                  <a:gd name="T40" fmla="*/ 368 w 510"/>
                  <a:gd name="T41" fmla="*/ 266 h 427"/>
                  <a:gd name="T42" fmla="*/ 389 w 510"/>
                  <a:gd name="T43" fmla="*/ 239 h 427"/>
                  <a:gd name="T44" fmla="*/ 410 w 510"/>
                  <a:gd name="T45" fmla="*/ 207 h 427"/>
                  <a:gd name="T46" fmla="*/ 430 w 510"/>
                  <a:gd name="T47" fmla="*/ 172 h 427"/>
                  <a:gd name="T48" fmla="*/ 449 w 510"/>
                  <a:gd name="T49" fmla="*/ 135 h 427"/>
                  <a:gd name="T50" fmla="*/ 468 w 510"/>
                  <a:gd name="T51" fmla="*/ 100 h 427"/>
                  <a:gd name="T52" fmla="*/ 485 w 510"/>
                  <a:gd name="T53" fmla="*/ 69 h 427"/>
                  <a:gd name="T54" fmla="*/ 499 w 510"/>
                  <a:gd name="T55" fmla="*/ 39 h 427"/>
                  <a:gd name="T56" fmla="*/ 505 w 510"/>
                  <a:gd name="T57" fmla="*/ 26 h 427"/>
                  <a:gd name="T58" fmla="*/ 510 w 510"/>
                  <a:gd name="T59" fmla="*/ 17 h 427"/>
                  <a:gd name="T60" fmla="*/ 500 w 510"/>
                  <a:gd name="T61" fmla="*/ 0 h 427"/>
                  <a:gd name="T62" fmla="*/ 494 w 510"/>
                  <a:gd name="T63" fmla="*/ 9 h 427"/>
                  <a:gd name="T64" fmla="*/ 487 w 510"/>
                  <a:gd name="T65" fmla="*/ 22 h 427"/>
                  <a:gd name="T66" fmla="*/ 473 w 510"/>
                  <a:gd name="T67" fmla="*/ 52 h 427"/>
                  <a:gd name="T68" fmla="*/ 457 w 510"/>
                  <a:gd name="T69" fmla="*/ 83 h 427"/>
                  <a:gd name="T70" fmla="*/ 438 w 510"/>
                  <a:gd name="T71" fmla="*/ 118 h 427"/>
                  <a:gd name="T72" fmla="*/ 419 w 510"/>
                  <a:gd name="T73" fmla="*/ 155 h 427"/>
                  <a:gd name="T74" fmla="*/ 398 w 510"/>
                  <a:gd name="T75" fmla="*/ 191 h 427"/>
                  <a:gd name="T76" fmla="*/ 378 w 510"/>
                  <a:gd name="T77" fmla="*/ 222 h 427"/>
                  <a:gd name="T78" fmla="*/ 359 w 510"/>
                  <a:gd name="T79" fmla="*/ 248 h 427"/>
                  <a:gd name="T80" fmla="*/ 335 w 510"/>
                  <a:gd name="T81" fmla="*/ 272 h 427"/>
                  <a:gd name="T82" fmla="*/ 341 w 510"/>
                  <a:gd name="T83" fmla="*/ 279 h 427"/>
                  <a:gd name="T84" fmla="*/ 337 w 510"/>
                  <a:gd name="T85" fmla="*/ 270 h 427"/>
                  <a:gd name="T86" fmla="*/ 314 w 510"/>
                  <a:gd name="T87" fmla="*/ 290 h 427"/>
                  <a:gd name="T88" fmla="*/ 266 w 510"/>
                  <a:gd name="T89" fmla="*/ 329 h 427"/>
                  <a:gd name="T90" fmla="*/ 216 w 510"/>
                  <a:gd name="T91" fmla="*/ 359 h 427"/>
                  <a:gd name="T92" fmla="*/ 192 w 510"/>
                  <a:gd name="T93" fmla="*/ 372 h 427"/>
                  <a:gd name="T94" fmla="*/ 170 w 510"/>
                  <a:gd name="T95" fmla="*/ 383 h 427"/>
                  <a:gd name="T96" fmla="*/ 169 w 510"/>
                  <a:gd name="T97" fmla="*/ 383 h 427"/>
                  <a:gd name="T98" fmla="*/ 145 w 510"/>
                  <a:gd name="T99" fmla="*/ 390 h 427"/>
                  <a:gd name="T100" fmla="*/ 148 w 510"/>
                  <a:gd name="T101" fmla="*/ 401 h 427"/>
                  <a:gd name="T102" fmla="*/ 148 w 510"/>
                  <a:gd name="T103" fmla="*/ 390 h 427"/>
                  <a:gd name="T104" fmla="*/ 123 w 510"/>
                  <a:gd name="T105" fmla="*/ 396 h 427"/>
                  <a:gd name="T106" fmla="*/ 98 w 510"/>
                  <a:gd name="T107" fmla="*/ 399 h 427"/>
                  <a:gd name="T108" fmla="*/ 74 w 510"/>
                  <a:gd name="T109" fmla="*/ 401 h 427"/>
                  <a:gd name="T110" fmla="*/ 51 w 510"/>
                  <a:gd name="T111" fmla="*/ 403 h 427"/>
                  <a:gd name="T112" fmla="*/ 30 w 510"/>
                  <a:gd name="T113" fmla="*/ 403 h 427"/>
                  <a:gd name="T114" fmla="*/ 13 w 510"/>
                  <a:gd name="T115" fmla="*/ 405 h 427"/>
                  <a:gd name="T116" fmla="*/ 6 w 510"/>
                  <a:gd name="T117" fmla="*/ 405 h 427"/>
                  <a:gd name="T118" fmla="*/ 0 w 510"/>
                  <a:gd name="T119" fmla="*/ 405 h 4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10"/>
                  <a:gd name="T181" fmla="*/ 0 h 427"/>
                  <a:gd name="T182" fmla="*/ 510 w 510"/>
                  <a:gd name="T183" fmla="*/ 427 h 4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10" h="427">
                    <a:moveTo>
                      <a:pt x="0" y="405"/>
                    </a:moveTo>
                    <a:lnTo>
                      <a:pt x="1" y="427"/>
                    </a:lnTo>
                    <a:lnTo>
                      <a:pt x="6" y="427"/>
                    </a:lnTo>
                    <a:lnTo>
                      <a:pt x="13" y="427"/>
                    </a:lnTo>
                    <a:lnTo>
                      <a:pt x="30" y="425"/>
                    </a:lnTo>
                    <a:lnTo>
                      <a:pt x="51" y="425"/>
                    </a:lnTo>
                    <a:lnTo>
                      <a:pt x="74" y="423"/>
                    </a:lnTo>
                    <a:lnTo>
                      <a:pt x="98" y="422"/>
                    </a:lnTo>
                    <a:lnTo>
                      <a:pt x="123" y="418"/>
                    </a:lnTo>
                    <a:lnTo>
                      <a:pt x="148" y="412"/>
                    </a:lnTo>
                    <a:lnTo>
                      <a:pt x="151" y="410"/>
                    </a:lnTo>
                    <a:lnTo>
                      <a:pt x="174" y="403"/>
                    </a:lnTo>
                    <a:lnTo>
                      <a:pt x="172" y="392"/>
                    </a:lnTo>
                    <a:lnTo>
                      <a:pt x="174" y="403"/>
                    </a:lnTo>
                    <a:lnTo>
                      <a:pt x="198" y="392"/>
                    </a:lnTo>
                    <a:lnTo>
                      <a:pt x="223" y="379"/>
                    </a:lnTo>
                    <a:lnTo>
                      <a:pt x="272" y="349"/>
                    </a:lnTo>
                    <a:lnTo>
                      <a:pt x="321" y="311"/>
                    </a:lnTo>
                    <a:lnTo>
                      <a:pt x="344" y="290"/>
                    </a:lnTo>
                    <a:lnTo>
                      <a:pt x="346" y="288"/>
                    </a:lnTo>
                    <a:lnTo>
                      <a:pt x="368" y="266"/>
                    </a:lnTo>
                    <a:lnTo>
                      <a:pt x="389" y="239"/>
                    </a:lnTo>
                    <a:lnTo>
                      <a:pt x="410" y="207"/>
                    </a:lnTo>
                    <a:lnTo>
                      <a:pt x="430" y="172"/>
                    </a:lnTo>
                    <a:lnTo>
                      <a:pt x="449" y="135"/>
                    </a:lnTo>
                    <a:lnTo>
                      <a:pt x="468" y="100"/>
                    </a:lnTo>
                    <a:lnTo>
                      <a:pt x="485" y="69"/>
                    </a:lnTo>
                    <a:lnTo>
                      <a:pt x="499" y="39"/>
                    </a:lnTo>
                    <a:lnTo>
                      <a:pt x="505" y="26"/>
                    </a:lnTo>
                    <a:lnTo>
                      <a:pt x="510" y="17"/>
                    </a:lnTo>
                    <a:lnTo>
                      <a:pt x="500" y="0"/>
                    </a:lnTo>
                    <a:lnTo>
                      <a:pt x="494" y="9"/>
                    </a:lnTo>
                    <a:lnTo>
                      <a:pt x="487" y="22"/>
                    </a:lnTo>
                    <a:lnTo>
                      <a:pt x="473" y="52"/>
                    </a:lnTo>
                    <a:lnTo>
                      <a:pt x="457" y="83"/>
                    </a:lnTo>
                    <a:lnTo>
                      <a:pt x="438" y="118"/>
                    </a:lnTo>
                    <a:lnTo>
                      <a:pt x="419" y="155"/>
                    </a:lnTo>
                    <a:lnTo>
                      <a:pt x="398" y="191"/>
                    </a:lnTo>
                    <a:lnTo>
                      <a:pt x="378" y="222"/>
                    </a:lnTo>
                    <a:lnTo>
                      <a:pt x="359" y="248"/>
                    </a:lnTo>
                    <a:lnTo>
                      <a:pt x="335" y="272"/>
                    </a:lnTo>
                    <a:lnTo>
                      <a:pt x="341" y="279"/>
                    </a:lnTo>
                    <a:lnTo>
                      <a:pt x="337" y="270"/>
                    </a:lnTo>
                    <a:lnTo>
                      <a:pt x="314" y="290"/>
                    </a:lnTo>
                    <a:lnTo>
                      <a:pt x="266" y="329"/>
                    </a:lnTo>
                    <a:lnTo>
                      <a:pt x="216" y="359"/>
                    </a:lnTo>
                    <a:lnTo>
                      <a:pt x="192" y="372"/>
                    </a:lnTo>
                    <a:lnTo>
                      <a:pt x="170" y="383"/>
                    </a:lnTo>
                    <a:lnTo>
                      <a:pt x="169" y="383"/>
                    </a:lnTo>
                    <a:lnTo>
                      <a:pt x="145" y="390"/>
                    </a:lnTo>
                    <a:lnTo>
                      <a:pt x="148" y="401"/>
                    </a:lnTo>
                    <a:lnTo>
                      <a:pt x="148" y="390"/>
                    </a:lnTo>
                    <a:lnTo>
                      <a:pt x="123" y="396"/>
                    </a:lnTo>
                    <a:lnTo>
                      <a:pt x="98" y="399"/>
                    </a:lnTo>
                    <a:lnTo>
                      <a:pt x="74" y="401"/>
                    </a:lnTo>
                    <a:lnTo>
                      <a:pt x="51" y="403"/>
                    </a:lnTo>
                    <a:lnTo>
                      <a:pt x="30" y="403"/>
                    </a:lnTo>
                    <a:lnTo>
                      <a:pt x="13" y="405"/>
                    </a:lnTo>
                    <a:lnTo>
                      <a:pt x="6" y="405"/>
                    </a:lnTo>
                    <a:lnTo>
                      <a:pt x="0" y="405"/>
                    </a:lnTo>
                    <a:close/>
                  </a:path>
                </a:pathLst>
              </a:custGeom>
              <a:solidFill>
                <a:srgbClr val="000000"/>
              </a:solidFill>
              <a:ln w="9525">
                <a:noFill/>
                <a:round/>
                <a:headEnd/>
                <a:tailEnd/>
              </a:ln>
            </p:spPr>
            <p:txBody>
              <a:bodyPr/>
              <a:lstStyle/>
              <a:p>
                <a:endParaRPr lang="zh-CN" altLang="en-US"/>
              </a:p>
            </p:txBody>
          </p:sp>
          <p:sp>
            <p:nvSpPr>
              <p:cNvPr id="5162" name="Freeform 64"/>
              <p:cNvSpPr>
                <a:spLocks/>
              </p:cNvSpPr>
              <p:nvPr/>
            </p:nvSpPr>
            <p:spPr bwMode="auto">
              <a:xfrm>
                <a:off x="4816" y="2906"/>
                <a:ext cx="512" cy="428"/>
              </a:xfrm>
              <a:custGeom>
                <a:avLst/>
                <a:gdLst>
                  <a:gd name="T0" fmla="*/ 512 w 512"/>
                  <a:gd name="T1" fmla="*/ 22 h 428"/>
                  <a:gd name="T2" fmla="*/ 510 w 512"/>
                  <a:gd name="T3" fmla="*/ 0 h 428"/>
                  <a:gd name="T4" fmla="*/ 504 w 512"/>
                  <a:gd name="T5" fmla="*/ 0 h 428"/>
                  <a:gd name="T6" fmla="*/ 498 w 512"/>
                  <a:gd name="T7" fmla="*/ 1 h 428"/>
                  <a:gd name="T8" fmla="*/ 480 w 512"/>
                  <a:gd name="T9" fmla="*/ 1 h 428"/>
                  <a:gd name="T10" fmla="*/ 460 w 512"/>
                  <a:gd name="T11" fmla="*/ 1 h 428"/>
                  <a:gd name="T12" fmla="*/ 437 w 512"/>
                  <a:gd name="T13" fmla="*/ 3 h 428"/>
                  <a:gd name="T14" fmla="*/ 412 w 512"/>
                  <a:gd name="T15" fmla="*/ 5 h 428"/>
                  <a:gd name="T16" fmla="*/ 387 w 512"/>
                  <a:gd name="T17" fmla="*/ 9 h 428"/>
                  <a:gd name="T18" fmla="*/ 363 w 512"/>
                  <a:gd name="T19" fmla="*/ 14 h 428"/>
                  <a:gd name="T20" fmla="*/ 359 w 512"/>
                  <a:gd name="T21" fmla="*/ 14 h 428"/>
                  <a:gd name="T22" fmla="*/ 337 w 512"/>
                  <a:gd name="T23" fmla="*/ 24 h 428"/>
                  <a:gd name="T24" fmla="*/ 336 w 512"/>
                  <a:gd name="T25" fmla="*/ 24 h 428"/>
                  <a:gd name="T26" fmla="*/ 312 w 512"/>
                  <a:gd name="T27" fmla="*/ 35 h 428"/>
                  <a:gd name="T28" fmla="*/ 288 w 512"/>
                  <a:gd name="T29" fmla="*/ 48 h 428"/>
                  <a:gd name="T30" fmla="*/ 238 w 512"/>
                  <a:gd name="T31" fmla="*/ 77 h 428"/>
                  <a:gd name="T32" fmla="*/ 190 w 512"/>
                  <a:gd name="T33" fmla="*/ 114 h 428"/>
                  <a:gd name="T34" fmla="*/ 167 w 512"/>
                  <a:gd name="T35" fmla="*/ 136 h 428"/>
                  <a:gd name="T36" fmla="*/ 164 w 512"/>
                  <a:gd name="T37" fmla="*/ 138 h 428"/>
                  <a:gd name="T38" fmla="*/ 144 w 512"/>
                  <a:gd name="T39" fmla="*/ 160 h 428"/>
                  <a:gd name="T40" fmla="*/ 121 w 512"/>
                  <a:gd name="T41" fmla="*/ 188 h 428"/>
                  <a:gd name="T42" fmla="*/ 101 w 512"/>
                  <a:gd name="T43" fmla="*/ 220 h 428"/>
                  <a:gd name="T44" fmla="*/ 80 w 512"/>
                  <a:gd name="T45" fmla="*/ 255 h 428"/>
                  <a:gd name="T46" fmla="*/ 61 w 512"/>
                  <a:gd name="T47" fmla="*/ 292 h 428"/>
                  <a:gd name="T48" fmla="*/ 42 w 512"/>
                  <a:gd name="T49" fmla="*/ 327 h 428"/>
                  <a:gd name="T50" fmla="*/ 27 w 512"/>
                  <a:gd name="T51" fmla="*/ 360 h 428"/>
                  <a:gd name="T52" fmla="*/ 12 w 512"/>
                  <a:gd name="T53" fmla="*/ 388 h 428"/>
                  <a:gd name="T54" fmla="*/ 5 w 512"/>
                  <a:gd name="T55" fmla="*/ 401 h 428"/>
                  <a:gd name="T56" fmla="*/ 0 w 512"/>
                  <a:gd name="T57" fmla="*/ 412 h 428"/>
                  <a:gd name="T58" fmla="*/ 10 w 512"/>
                  <a:gd name="T59" fmla="*/ 428 h 428"/>
                  <a:gd name="T60" fmla="*/ 17 w 512"/>
                  <a:gd name="T61" fmla="*/ 417 h 428"/>
                  <a:gd name="T62" fmla="*/ 23 w 512"/>
                  <a:gd name="T63" fmla="*/ 404 h 428"/>
                  <a:gd name="T64" fmla="*/ 38 w 512"/>
                  <a:gd name="T65" fmla="*/ 377 h 428"/>
                  <a:gd name="T66" fmla="*/ 54 w 512"/>
                  <a:gd name="T67" fmla="*/ 343 h 428"/>
                  <a:gd name="T68" fmla="*/ 73 w 512"/>
                  <a:gd name="T69" fmla="*/ 308 h 428"/>
                  <a:gd name="T70" fmla="*/ 92 w 512"/>
                  <a:gd name="T71" fmla="*/ 271 h 428"/>
                  <a:gd name="T72" fmla="*/ 112 w 512"/>
                  <a:gd name="T73" fmla="*/ 236 h 428"/>
                  <a:gd name="T74" fmla="*/ 132 w 512"/>
                  <a:gd name="T75" fmla="*/ 205 h 428"/>
                  <a:gd name="T76" fmla="*/ 153 w 512"/>
                  <a:gd name="T77" fmla="*/ 179 h 428"/>
                  <a:gd name="T78" fmla="*/ 176 w 512"/>
                  <a:gd name="T79" fmla="*/ 155 h 428"/>
                  <a:gd name="T80" fmla="*/ 169 w 512"/>
                  <a:gd name="T81" fmla="*/ 146 h 428"/>
                  <a:gd name="T82" fmla="*/ 173 w 512"/>
                  <a:gd name="T83" fmla="*/ 157 h 428"/>
                  <a:gd name="T84" fmla="*/ 196 w 512"/>
                  <a:gd name="T85" fmla="*/ 135 h 428"/>
                  <a:gd name="T86" fmla="*/ 244 w 512"/>
                  <a:gd name="T87" fmla="*/ 98 h 428"/>
                  <a:gd name="T88" fmla="*/ 294 w 512"/>
                  <a:gd name="T89" fmla="*/ 68 h 428"/>
                  <a:gd name="T90" fmla="*/ 318 w 512"/>
                  <a:gd name="T91" fmla="*/ 55 h 428"/>
                  <a:gd name="T92" fmla="*/ 341 w 512"/>
                  <a:gd name="T93" fmla="*/ 44 h 428"/>
                  <a:gd name="T94" fmla="*/ 339 w 512"/>
                  <a:gd name="T95" fmla="*/ 33 h 428"/>
                  <a:gd name="T96" fmla="*/ 341 w 512"/>
                  <a:gd name="T97" fmla="*/ 44 h 428"/>
                  <a:gd name="T98" fmla="*/ 365 w 512"/>
                  <a:gd name="T99" fmla="*/ 35 h 428"/>
                  <a:gd name="T100" fmla="*/ 363 w 512"/>
                  <a:gd name="T101" fmla="*/ 26 h 428"/>
                  <a:gd name="T102" fmla="*/ 363 w 512"/>
                  <a:gd name="T103" fmla="*/ 37 h 428"/>
                  <a:gd name="T104" fmla="*/ 387 w 512"/>
                  <a:gd name="T105" fmla="*/ 31 h 428"/>
                  <a:gd name="T106" fmla="*/ 412 w 512"/>
                  <a:gd name="T107" fmla="*/ 27 h 428"/>
                  <a:gd name="T108" fmla="*/ 437 w 512"/>
                  <a:gd name="T109" fmla="*/ 26 h 428"/>
                  <a:gd name="T110" fmla="*/ 460 w 512"/>
                  <a:gd name="T111" fmla="*/ 24 h 428"/>
                  <a:gd name="T112" fmla="*/ 480 w 512"/>
                  <a:gd name="T113" fmla="*/ 24 h 428"/>
                  <a:gd name="T114" fmla="*/ 498 w 512"/>
                  <a:gd name="T115" fmla="*/ 24 h 428"/>
                  <a:gd name="T116" fmla="*/ 504 w 512"/>
                  <a:gd name="T117" fmla="*/ 22 h 428"/>
                  <a:gd name="T118" fmla="*/ 512 w 512"/>
                  <a:gd name="T119" fmla="*/ 22 h 42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12"/>
                  <a:gd name="T181" fmla="*/ 0 h 428"/>
                  <a:gd name="T182" fmla="*/ 512 w 512"/>
                  <a:gd name="T183" fmla="*/ 428 h 4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12" h="428">
                    <a:moveTo>
                      <a:pt x="512" y="22"/>
                    </a:moveTo>
                    <a:lnTo>
                      <a:pt x="510" y="0"/>
                    </a:lnTo>
                    <a:lnTo>
                      <a:pt x="504" y="0"/>
                    </a:lnTo>
                    <a:lnTo>
                      <a:pt x="498" y="1"/>
                    </a:lnTo>
                    <a:lnTo>
                      <a:pt x="480" y="1"/>
                    </a:lnTo>
                    <a:lnTo>
                      <a:pt x="460" y="1"/>
                    </a:lnTo>
                    <a:lnTo>
                      <a:pt x="437" y="3"/>
                    </a:lnTo>
                    <a:lnTo>
                      <a:pt x="412" y="5"/>
                    </a:lnTo>
                    <a:lnTo>
                      <a:pt x="387" y="9"/>
                    </a:lnTo>
                    <a:lnTo>
                      <a:pt x="363" y="14"/>
                    </a:lnTo>
                    <a:lnTo>
                      <a:pt x="359" y="14"/>
                    </a:lnTo>
                    <a:lnTo>
                      <a:pt x="337" y="24"/>
                    </a:lnTo>
                    <a:lnTo>
                      <a:pt x="336" y="24"/>
                    </a:lnTo>
                    <a:lnTo>
                      <a:pt x="312" y="35"/>
                    </a:lnTo>
                    <a:lnTo>
                      <a:pt x="288" y="48"/>
                    </a:lnTo>
                    <a:lnTo>
                      <a:pt x="238" y="77"/>
                    </a:lnTo>
                    <a:lnTo>
                      <a:pt x="190" y="114"/>
                    </a:lnTo>
                    <a:lnTo>
                      <a:pt x="167" y="136"/>
                    </a:lnTo>
                    <a:lnTo>
                      <a:pt x="164" y="138"/>
                    </a:lnTo>
                    <a:lnTo>
                      <a:pt x="144" y="160"/>
                    </a:lnTo>
                    <a:lnTo>
                      <a:pt x="121" y="188"/>
                    </a:lnTo>
                    <a:lnTo>
                      <a:pt x="101" y="220"/>
                    </a:lnTo>
                    <a:lnTo>
                      <a:pt x="80" y="255"/>
                    </a:lnTo>
                    <a:lnTo>
                      <a:pt x="61" y="292"/>
                    </a:lnTo>
                    <a:lnTo>
                      <a:pt x="42" y="327"/>
                    </a:lnTo>
                    <a:lnTo>
                      <a:pt x="27" y="360"/>
                    </a:lnTo>
                    <a:lnTo>
                      <a:pt x="12" y="388"/>
                    </a:lnTo>
                    <a:lnTo>
                      <a:pt x="5" y="401"/>
                    </a:lnTo>
                    <a:lnTo>
                      <a:pt x="0" y="412"/>
                    </a:lnTo>
                    <a:lnTo>
                      <a:pt x="10" y="428"/>
                    </a:lnTo>
                    <a:lnTo>
                      <a:pt x="17" y="417"/>
                    </a:lnTo>
                    <a:lnTo>
                      <a:pt x="23" y="404"/>
                    </a:lnTo>
                    <a:lnTo>
                      <a:pt x="38" y="377"/>
                    </a:lnTo>
                    <a:lnTo>
                      <a:pt x="54" y="343"/>
                    </a:lnTo>
                    <a:lnTo>
                      <a:pt x="73" y="308"/>
                    </a:lnTo>
                    <a:lnTo>
                      <a:pt x="92" y="271"/>
                    </a:lnTo>
                    <a:lnTo>
                      <a:pt x="112" y="236"/>
                    </a:lnTo>
                    <a:lnTo>
                      <a:pt x="132" y="205"/>
                    </a:lnTo>
                    <a:lnTo>
                      <a:pt x="153" y="179"/>
                    </a:lnTo>
                    <a:lnTo>
                      <a:pt x="176" y="155"/>
                    </a:lnTo>
                    <a:lnTo>
                      <a:pt x="169" y="146"/>
                    </a:lnTo>
                    <a:lnTo>
                      <a:pt x="173" y="157"/>
                    </a:lnTo>
                    <a:lnTo>
                      <a:pt x="196" y="135"/>
                    </a:lnTo>
                    <a:lnTo>
                      <a:pt x="244" y="98"/>
                    </a:lnTo>
                    <a:lnTo>
                      <a:pt x="294" y="68"/>
                    </a:lnTo>
                    <a:lnTo>
                      <a:pt x="318" y="55"/>
                    </a:lnTo>
                    <a:lnTo>
                      <a:pt x="341" y="44"/>
                    </a:lnTo>
                    <a:lnTo>
                      <a:pt x="339" y="33"/>
                    </a:lnTo>
                    <a:lnTo>
                      <a:pt x="341" y="44"/>
                    </a:lnTo>
                    <a:lnTo>
                      <a:pt x="365" y="35"/>
                    </a:lnTo>
                    <a:lnTo>
                      <a:pt x="363" y="26"/>
                    </a:lnTo>
                    <a:lnTo>
                      <a:pt x="363" y="37"/>
                    </a:lnTo>
                    <a:lnTo>
                      <a:pt x="387" y="31"/>
                    </a:lnTo>
                    <a:lnTo>
                      <a:pt x="412" y="27"/>
                    </a:lnTo>
                    <a:lnTo>
                      <a:pt x="437" y="26"/>
                    </a:lnTo>
                    <a:lnTo>
                      <a:pt x="460" y="24"/>
                    </a:lnTo>
                    <a:lnTo>
                      <a:pt x="480" y="24"/>
                    </a:lnTo>
                    <a:lnTo>
                      <a:pt x="498" y="24"/>
                    </a:lnTo>
                    <a:lnTo>
                      <a:pt x="504" y="22"/>
                    </a:lnTo>
                    <a:lnTo>
                      <a:pt x="512" y="22"/>
                    </a:lnTo>
                    <a:close/>
                  </a:path>
                </a:pathLst>
              </a:custGeom>
              <a:solidFill>
                <a:srgbClr val="000000"/>
              </a:solidFill>
              <a:ln w="9525">
                <a:noFill/>
                <a:round/>
                <a:headEnd/>
                <a:tailEnd/>
              </a:ln>
            </p:spPr>
            <p:txBody>
              <a:bodyPr/>
              <a:lstStyle/>
              <a:p>
                <a:endParaRPr lang="zh-CN" altLang="en-US"/>
              </a:p>
            </p:txBody>
          </p:sp>
          <p:sp>
            <p:nvSpPr>
              <p:cNvPr id="5163" name="Rectangle 65"/>
              <p:cNvSpPr>
                <a:spLocks noChangeArrowheads="1"/>
              </p:cNvSpPr>
              <p:nvPr/>
            </p:nvSpPr>
            <p:spPr bwMode="auto">
              <a:xfrm>
                <a:off x="4201" y="3214"/>
                <a:ext cx="121" cy="246"/>
              </a:xfrm>
              <a:prstGeom prst="rect">
                <a:avLst/>
              </a:prstGeom>
              <a:noFill/>
              <a:ln w="9525">
                <a:noFill/>
                <a:miter lim="800000"/>
                <a:headEnd/>
                <a:tailEnd/>
              </a:ln>
            </p:spPr>
            <p:txBody>
              <a:bodyPr/>
              <a:lstStyle/>
              <a:p>
                <a:endParaRPr lang="zh-CN" altLang="en-US"/>
              </a:p>
            </p:txBody>
          </p:sp>
          <p:sp>
            <p:nvSpPr>
              <p:cNvPr id="5164" name="Rectangle 66"/>
              <p:cNvSpPr>
                <a:spLocks noChangeArrowheads="1"/>
              </p:cNvSpPr>
              <p:nvPr/>
            </p:nvSpPr>
            <p:spPr bwMode="auto">
              <a:xfrm>
                <a:off x="4195" y="3257"/>
                <a:ext cx="91" cy="134"/>
              </a:xfrm>
              <a:prstGeom prst="rect">
                <a:avLst/>
              </a:prstGeom>
              <a:noFill/>
              <a:ln w="9525">
                <a:noFill/>
                <a:miter lim="800000"/>
                <a:headEnd/>
                <a:tailEnd/>
              </a:ln>
            </p:spPr>
            <p:txBody>
              <a:bodyPr lIns="0" tIns="0" rIns="0" bIns="0">
                <a:spAutoFit/>
              </a:bodyPr>
              <a:lstStyle/>
              <a:p>
                <a:r>
                  <a:rPr lang="en-US" altLang="zh-CN" sz="1400" b="0">
                    <a:solidFill>
                      <a:srgbClr val="000000"/>
                    </a:solidFill>
                  </a:rPr>
                  <a:t>O</a:t>
                </a:r>
                <a:endParaRPr lang="en-US" altLang="zh-CN" sz="1400" b="0"/>
              </a:p>
            </p:txBody>
          </p:sp>
          <p:sp>
            <p:nvSpPr>
              <p:cNvPr id="5165" name="Rectangle 67"/>
              <p:cNvSpPr>
                <a:spLocks noChangeArrowheads="1"/>
              </p:cNvSpPr>
              <p:nvPr/>
            </p:nvSpPr>
            <p:spPr bwMode="auto">
              <a:xfrm>
                <a:off x="4311" y="3257"/>
                <a:ext cx="34" cy="163"/>
              </a:xfrm>
              <a:prstGeom prst="rect">
                <a:avLst/>
              </a:prstGeom>
              <a:noFill/>
              <a:ln w="9525">
                <a:noFill/>
                <a:miter lim="800000"/>
                <a:headEnd/>
                <a:tailEnd/>
              </a:ln>
            </p:spPr>
            <p:txBody>
              <a:bodyPr wrap="none" lIns="0" tIns="0" rIns="0" bIns="0">
                <a:spAutoFit/>
              </a:bodyPr>
              <a:lstStyle/>
              <a:p>
                <a:r>
                  <a:rPr lang="zh-CN" altLang="en-US" sz="1700" b="0" i="1">
                    <a:solidFill>
                      <a:srgbClr val="000000"/>
                    </a:solidFill>
                  </a:rPr>
                  <a:t> </a:t>
                </a:r>
                <a:endParaRPr lang="zh-CN" altLang="en-US" b="0"/>
              </a:p>
            </p:txBody>
          </p:sp>
          <p:sp>
            <p:nvSpPr>
              <p:cNvPr id="5166" name="Oval 68"/>
              <p:cNvSpPr>
                <a:spLocks noChangeArrowheads="1"/>
              </p:cNvSpPr>
              <p:nvPr/>
            </p:nvSpPr>
            <p:spPr bwMode="auto">
              <a:xfrm>
                <a:off x="4806" y="3299"/>
                <a:ext cx="30" cy="47"/>
              </a:xfrm>
              <a:prstGeom prst="ellipse">
                <a:avLst/>
              </a:prstGeom>
              <a:solidFill>
                <a:srgbClr val="000000"/>
              </a:solidFill>
              <a:ln w="12700">
                <a:solidFill>
                  <a:srgbClr val="000000"/>
                </a:solidFill>
                <a:round/>
                <a:headEnd/>
                <a:tailEnd/>
              </a:ln>
            </p:spPr>
            <p:txBody>
              <a:bodyPr/>
              <a:lstStyle/>
              <a:p>
                <a:endParaRPr lang="zh-CN" altLang="en-US"/>
              </a:p>
            </p:txBody>
          </p:sp>
          <p:graphicFrame>
            <p:nvGraphicFramePr>
              <p:cNvPr id="5132" name="Object 115"/>
              <p:cNvGraphicFramePr>
                <a:graphicFrameLocks noChangeAspect="1"/>
              </p:cNvGraphicFramePr>
              <p:nvPr/>
            </p:nvGraphicFramePr>
            <p:xfrm>
              <a:off x="4876" y="3294"/>
              <a:ext cx="188" cy="227"/>
            </p:xfrm>
            <a:graphic>
              <a:graphicData uri="http://schemas.openxmlformats.org/presentationml/2006/ole">
                <p:oleObj spid="_x0000_s5132" name="Equation" r:id="rId19" imgW="190440" imgH="228600" progId="Equation.DSMT4">
                  <p:embed/>
                </p:oleObj>
              </a:graphicData>
            </a:graphic>
          </p:graphicFrame>
          <p:sp>
            <p:nvSpPr>
              <p:cNvPr id="5167" name="Line 116"/>
              <p:cNvSpPr>
                <a:spLocks noChangeShapeType="1"/>
              </p:cNvSpPr>
              <p:nvPr/>
            </p:nvSpPr>
            <p:spPr bwMode="auto">
              <a:xfrm>
                <a:off x="4830" y="2840"/>
                <a:ext cx="0" cy="953"/>
              </a:xfrm>
              <a:prstGeom prst="line">
                <a:avLst/>
              </a:prstGeom>
              <a:noFill/>
              <a:ln w="19050">
                <a:solidFill>
                  <a:schemeClr val="tx2"/>
                </a:solidFill>
                <a:prstDash val="sysDot"/>
                <a:round/>
                <a:headEnd/>
                <a:tailEnd/>
              </a:ln>
            </p:spPr>
            <p:txBody>
              <a:bodyPr wrap="none" anchor="ctr"/>
              <a:lstStyle/>
              <a:p>
                <a:endParaRPr lang="zh-CN" altLang="en-US"/>
              </a:p>
            </p:txBody>
          </p:sp>
          <p:graphicFrame>
            <p:nvGraphicFramePr>
              <p:cNvPr id="5133" name="Object 175"/>
              <p:cNvGraphicFramePr>
                <a:graphicFrameLocks noChangeAspect="1"/>
              </p:cNvGraphicFramePr>
              <p:nvPr/>
            </p:nvGraphicFramePr>
            <p:xfrm>
              <a:off x="4150" y="2704"/>
              <a:ext cx="152" cy="362"/>
            </p:xfrm>
            <a:graphic>
              <a:graphicData uri="http://schemas.openxmlformats.org/presentationml/2006/ole">
                <p:oleObj spid="_x0000_s5133" name="Equation" r:id="rId20" imgW="164880" imgH="393480" progId="Equation.DSMT4">
                  <p:embed/>
                </p:oleObj>
              </a:graphicData>
            </a:graphic>
          </p:graphicFrame>
          <p:graphicFrame>
            <p:nvGraphicFramePr>
              <p:cNvPr id="5134" name="Object 176"/>
              <p:cNvGraphicFramePr>
                <a:graphicFrameLocks noChangeAspect="1"/>
              </p:cNvGraphicFramePr>
              <p:nvPr/>
            </p:nvGraphicFramePr>
            <p:xfrm>
              <a:off x="4059" y="3567"/>
              <a:ext cx="258" cy="362"/>
            </p:xfrm>
            <a:graphic>
              <a:graphicData uri="http://schemas.openxmlformats.org/presentationml/2006/ole">
                <p:oleObj spid="_x0000_s5134" name="Equation" r:id="rId21" imgW="279360" imgH="393480" progId="Equation.DSMT4">
                  <p:embed/>
                </p:oleObj>
              </a:graphicData>
            </a:graphic>
          </p:graphicFrame>
          <p:sp>
            <p:nvSpPr>
              <p:cNvPr id="5168" name="Line 179"/>
              <p:cNvSpPr>
                <a:spLocks noChangeShapeType="1"/>
              </p:cNvSpPr>
              <p:nvPr/>
            </p:nvSpPr>
            <p:spPr bwMode="auto">
              <a:xfrm>
                <a:off x="4314" y="2892"/>
                <a:ext cx="997" cy="0"/>
              </a:xfrm>
              <a:prstGeom prst="line">
                <a:avLst/>
              </a:prstGeom>
              <a:noFill/>
              <a:ln w="19050">
                <a:solidFill>
                  <a:schemeClr val="tx2"/>
                </a:solidFill>
                <a:prstDash val="dash"/>
                <a:round/>
                <a:headEnd/>
                <a:tailEnd/>
              </a:ln>
            </p:spPr>
            <p:txBody>
              <a:bodyPr wrap="none" anchor="ctr"/>
              <a:lstStyle/>
              <a:p>
                <a:endParaRPr lang="zh-CN" altLang="en-US"/>
              </a:p>
            </p:txBody>
          </p:sp>
          <p:sp>
            <p:nvSpPr>
              <p:cNvPr id="5169" name="Line 180"/>
              <p:cNvSpPr>
                <a:spLocks noChangeShapeType="1"/>
              </p:cNvSpPr>
              <p:nvPr/>
            </p:nvSpPr>
            <p:spPr bwMode="auto">
              <a:xfrm>
                <a:off x="4326" y="3748"/>
                <a:ext cx="958" cy="0"/>
              </a:xfrm>
              <a:prstGeom prst="line">
                <a:avLst/>
              </a:prstGeom>
              <a:noFill/>
              <a:ln w="19050">
                <a:solidFill>
                  <a:schemeClr val="tx2"/>
                </a:solidFill>
                <a:prstDash val="dash"/>
                <a:round/>
                <a:headEnd/>
                <a:tailEnd/>
              </a:ln>
            </p:spPr>
            <p:txBody>
              <a:bodyPr wrap="none" anchor="ctr"/>
              <a:lstStyle/>
              <a:p>
                <a:endParaRPr lang="zh-CN" altLang="en-US"/>
              </a:p>
            </p:txBody>
          </p:sp>
        </p:grpSp>
        <p:sp>
          <p:nvSpPr>
            <p:cNvPr id="5150" name="Text Box 183"/>
            <p:cNvSpPr txBox="1">
              <a:spLocks noChangeArrowheads="1"/>
            </p:cNvSpPr>
            <p:nvPr/>
          </p:nvSpPr>
          <p:spPr bwMode="auto">
            <a:xfrm>
              <a:off x="3561" y="2447"/>
              <a:ext cx="771" cy="212"/>
            </a:xfrm>
            <a:prstGeom prst="rect">
              <a:avLst/>
            </a:prstGeom>
            <a:noFill/>
            <a:ln w="38100" algn="ctr">
              <a:noFill/>
              <a:miter lim="800000"/>
              <a:headEnd/>
              <a:tailEnd/>
            </a:ln>
          </p:spPr>
          <p:txBody>
            <a:bodyPr>
              <a:spAutoFit/>
            </a:bodyPr>
            <a:lstStyle/>
            <a:p>
              <a:r>
                <a:rPr lang="zh-CN" altLang="en-US" sz="1600">
                  <a:solidFill>
                    <a:srgbClr val="990099"/>
                  </a:solidFill>
                  <a:latin typeface="Arial" charset="0"/>
                  <a:ea typeface="幼圆" pitchFamily="49" charset="-122"/>
                </a:rPr>
                <a:t>阻抗的辐角</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1432"/>
                                        </p:tgtEl>
                                        <p:attrNameLst>
                                          <p:attrName>style.visibility</p:attrName>
                                        </p:attrNameLst>
                                      </p:cBhvr>
                                      <p:to>
                                        <p:strVal val="visible"/>
                                      </p:to>
                                    </p:set>
                                    <p:animEffect transition="in" filter="dissolve">
                                      <p:cBhvr>
                                        <p:cTn id="7" dur="500"/>
                                        <p:tgtEl>
                                          <p:spTgt spid="231432"/>
                                        </p:tgtEl>
                                      </p:cBhvr>
                                    </p:animEffect>
                                  </p:childTnLst>
                                </p:cTn>
                              </p:par>
                            </p:childTnLst>
                          </p:cTn>
                        </p:par>
                        <p:par>
                          <p:cTn id="8" fill="hold">
                            <p:stCondLst>
                              <p:cond delay="500"/>
                            </p:stCondLst>
                            <p:childTnLst>
                              <p:par>
                                <p:cTn id="9" presetID="9" presetClass="entr" presetSubtype="0" fill="hold" nodeType="afterEffect">
                                  <p:stCondLst>
                                    <p:cond delay="0"/>
                                  </p:stCondLst>
                                  <p:iterate type="wd">
                                    <p:tmPct val="25000"/>
                                  </p:iterate>
                                  <p:childTnLst>
                                    <p:set>
                                      <p:cBhvr>
                                        <p:cTn id="10" dur="1" fill="hold">
                                          <p:stCondLst>
                                            <p:cond delay="0"/>
                                          </p:stCondLst>
                                        </p:cTn>
                                        <p:tgtEl>
                                          <p:spTgt spid="231427">
                                            <p:txEl>
                                              <p:pRg st="1" end="1"/>
                                            </p:txEl>
                                          </p:spTgt>
                                        </p:tgtEl>
                                        <p:attrNameLst>
                                          <p:attrName>style.visibility</p:attrName>
                                        </p:attrNameLst>
                                      </p:cBhvr>
                                      <p:to>
                                        <p:strVal val="visible"/>
                                      </p:to>
                                    </p:set>
                                    <p:animEffect transition="in" filter="dissolve">
                                      <p:cBhvr>
                                        <p:cTn id="11" dur="500"/>
                                        <p:tgtEl>
                                          <p:spTgt spid="23142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231434"/>
                                        </p:tgtEl>
                                        <p:attrNameLst>
                                          <p:attrName>style.visibility</p:attrName>
                                        </p:attrNameLst>
                                      </p:cBhvr>
                                      <p:to>
                                        <p:strVal val="visible"/>
                                      </p:to>
                                    </p:set>
                                    <p:animEffect transition="in" filter="dissolve">
                                      <p:cBhvr>
                                        <p:cTn id="14" dur="500"/>
                                        <p:tgtEl>
                                          <p:spTgt spid="23143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iterate type="wd">
                                    <p:tmPct val="25000"/>
                                  </p:iterate>
                                  <p:childTnLst>
                                    <p:set>
                                      <p:cBhvr>
                                        <p:cTn id="18" dur="1" fill="hold">
                                          <p:stCondLst>
                                            <p:cond delay="0"/>
                                          </p:stCondLst>
                                        </p:cTn>
                                        <p:tgtEl>
                                          <p:spTgt spid="231427">
                                            <p:txEl>
                                              <p:pRg st="3" end="3"/>
                                            </p:txEl>
                                          </p:spTgt>
                                        </p:tgtEl>
                                        <p:attrNameLst>
                                          <p:attrName>style.visibility</p:attrName>
                                        </p:attrNameLst>
                                      </p:cBhvr>
                                      <p:to>
                                        <p:strVal val="visible"/>
                                      </p:to>
                                    </p:set>
                                    <p:animEffect transition="in" filter="dissolve">
                                      <p:cBhvr>
                                        <p:cTn id="19" dur="500"/>
                                        <p:tgtEl>
                                          <p:spTgt spid="231427">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31436"/>
                                        </p:tgtEl>
                                        <p:attrNameLst>
                                          <p:attrName>style.visibility</p:attrName>
                                        </p:attrNameLst>
                                      </p:cBhvr>
                                      <p:to>
                                        <p:strVal val="visible"/>
                                      </p:to>
                                    </p:set>
                                    <p:animEffect transition="in" filter="dissolve">
                                      <p:cBhvr>
                                        <p:cTn id="22" dur="500"/>
                                        <p:tgtEl>
                                          <p:spTgt spid="231436"/>
                                        </p:tgtEl>
                                      </p:cBhvr>
                                    </p:animEffect>
                                  </p:childTnLst>
                                </p:cTn>
                              </p:par>
                              <p:par>
                                <p:cTn id="23" presetID="9" presetClass="entr" presetSubtype="0" fill="hold" nodeType="withEffect">
                                  <p:stCondLst>
                                    <p:cond delay="0"/>
                                  </p:stCondLst>
                                  <p:childTnLst>
                                    <p:set>
                                      <p:cBhvr>
                                        <p:cTn id="24" dur="1" fill="hold">
                                          <p:stCondLst>
                                            <p:cond delay="0"/>
                                          </p:stCondLst>
                                        </p:cTn>
                                        <p:tgtEl>
                                          <p:spTgt spid="231438"/>
                                        </p:tgtEl>
                                        <p:attrNameLst>
                                          <p:attrName>style.visibility</p:attrName>
                                        </p:attrNameLst>
                                      </p:cBhvr>
                                      <p:to>
                                        <p:strVal val="visible"/>
                                      </p:to>
                                    </p:set>
                                    <p:animEffect transition="in" filter="dissolve">
                                      <p:cBhvr>
                                        <p:cTn id="25" dur="500"/>
                                        <p:tgtEl>
                                          <p:spTgt spid="231438"/>
                                        </p:tgtEl>
                                      </p:cBhvr>
                                    </p:animEffect>
                                  </p:childTnLst>
                                </p:cTn>
                              </p:par>
                              <p:par>
                                <p:cTn id="26" presetID="9" presetClass="entr" presetSubtype="0" fill="hold" nodeType="withEffect">
                                  <p:stCondLst>
                                    <p:cond delay="0"/>
                                  </p:stCondLst>
                                  <p:childTnLst>
                                    <p:set>
                                      <p:cBhvr>
                                        <p:cTn id="27" dur="1" fill="hold">
                                          <p:stCondLst>
                                            <p:cond delay="0"/>
                                          </p:stCondLst>
                                        </p:cTn>
                                        <p:tgtEl>
                                          <p:spTgt spid="231444"/>
                                        </p:tgtEl>
                                        <p:attrNameLst>
                                          <p:attrName>style.visibility</p:attrName>
                                        </p:attrNameLst>
                                      </p:cBhvr>
                                      <p:to>
                                        <p:strVal val="visible"/>
                                      </p:to>
                                    </p:set>
                                    <p:animEffect transition="in" filter="dissolve">
                                      <p:cBhvr>
                                        <p:cTn id="28" dur="500"/>
                                        <p:tgtEl>
                                          <p:spTgt spid="23144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iterate type="wd">
                                    <p:tmPct val="25000"/>
                                  </p:iterate>
                                  <p:childTnLst>
                                    <p:set>
                                      <p:cBhvr>
                                        <p:cTn id="32" dur="1" fill="hold">
                                          <p:stCondLst>
                                            <p:cond delay="0"/>
                                          </p:stCondLst>
                                        </p:cTn>
                                        <p:tgtEl>
                                          <p:spTgt spid="231427">
                                            <p:txEl>
                                              <p:pRg st="5" end="5"/>
                                            </p:txEl>
                                          </p:spTgt>
                                        </p:tgtEl>
                                        <p:attrNameLst>
                                          <p:attrName>style.visibility</p:attrName>
                                        </p:attrNameLst>
                                      </p:cBhvr>
                                      <p:to>
                                        <p:strVal val="visible"/>
                                      </p:to>
                                    </p:set>
                                    <p:animEffect transition="in" filter="dissolve">
                                      <p:cBhvr>
                                        <p:cTn id="33" dur="500"/>
                                        <p:tgtEl>
                                          <p:spTgt spid="231427">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31440"/>
                                        </p:tgtEl>
                                        <p:attrNameLst>
                                          <p:attrName>style.visibility</p:attrName>
                                        </p:attrNameLst>
                                      </p:cBhvr>
                                      <p:to>
                                        <p:strVal val="visible"/>
                                      </p:to>
                                    </p:set>
                                    <p:animEffect transition="in" filter="dissolve">
                                      <p:cBhvr>
                                        <p:cTn id="36" dur="500"/>
                                        <p:tgtEl>
                                          <p:spTgt spid="231440"/>
                                        </p:tgtEl>
                                      </p:cBhvr>
                                    </p:animEffect>
                                  </p:childTnLst>
                                </p:cTn>
                              </p:par>
                              <p:par>
                                <p:cTn id="37" presetID="9" presetClass="entr" presetSubtype="0" fill="hold" nodeType="withEffect">
                                  <p:stCondLst>
                                    <p:cond delay="0"/>
                                  </p:stCondLst>
                                  <p:childTnLst>
                                    <p:set>
                                      <p:cBhvr>
                                        <p:cTn id="38" dur="1" fill="hold">
                                          <p:stCondLst>
                                            <p:cond delay="0"/>
                                          </p:stCondLst>
                                        </p:cTn>
                                        <p:tgtEl>
                                          <p:spTgt spid="231442"/>
                                        </p:tgtEl>
                                        <p:attrNameLst>
                                          <p:attrName>style.visibility</p:attrName>
                                        </p:attrNameLst>
                                      </p:cBhvr>
                                      <p:to>
                                        <p:strVal val="visible"/>
                                      </p:to>
                                    </p:set>
                                    <p:animEffect transition="in" filter="dissolve">
                                      <p:cBhvr>
                                        <p:cTn id="39" dur="500"/>
                                        <p:tgtEl>
                                          <p:spTgt spid="231442"/>
                                        </p:tgtEl>
                                      </p:cBhvr>
                                    </p:animEffect>
                                  </p:childTnLst>
                                </p:cTn>
                              </p:par>
                              <p:par>
                                <p:cTn id="40" presetID="9" presetClass="entr" presetSubtype="0" fill="hold" nodeType="withEffect">
                                  <p:stCondLst>
                                    <p:cond delay="0"/>
                                  </p:stCondLst>
                                  <p:childTnLst>
                                    <p:set>
                                      <p:cBhvr>
                                        <p:cTn id="41" dur="1" fill="hold">
                                          <p:stCondLst>
                                            <p:cond delay="0"/>
                                          </p:stCondLst>
                                        </p:cTn>
                                        <p:tgtEl>
                                          <p:spTgt spid="231445"/>
                                        </p:tgtEl>
                                        <p:attrNameLst>
                                          <p:attrName>style.visibility</p:attrName>
                                        </p:attrNameLst>
                                      </p:cBhvr>
                                      <p:to>
                                        <p:strVal val="visible"/>
                                      </p:to>
                                    </p:set>
                                    <p:animEffect transition="in" filter="dissolve">
                                      <p:cBhvr>
                                        <p:cTn id="42" dur="500"/>
                                        <p:tgtEl>
                                          <p:spTgt spid="2314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smtClean="0"/>
              <a:t>2.5.4 </a:t>
            </a:r>
            <a:r>
              <a:rPr lang="zh-CN" altLang="en-US" smtClean="0"/>
              <a:t>声表面滤波器（续</a:t>
            </a:r>
            <a:r>
              <a:rPr lang="en-US" altLang="zh-CN" smtClean="0"/>
              <a:t>1</a:t>
            </a:r>
            <a:r>
              <a:rPr lang="zh-CN" altLang="en-US" smtClean="0"/>
              <a:t>）</a:t>
            </a:r>
          </a:p>
        </p:txBody>
      </p:sp>
      <p:sp>
        <p:nvSpPr>
          <p:cNvPr id="68612" name="Rectangle 3"/>
          <p:cNvSpPr>
            <a:spLocks noGrp="1" noChangeArrowheads="1"/>
          </p:cNvSpPr>
          <p:nvPr>
            <p:ph type="body" idx="1"/>
          </p:nvPr>
        </p:nvSpPr>
        <p:spPr/>
        <p:txBody>
          <a:bodyPr/>
          <a:lstStyle/>
          <a:p>
            <a:pPr eaLnBrk="1" hangingPunct="1">
              <a:buFont typeface="Wingdings" pitchFamily="2" charset="2"/>
              <a:buNone/>
            </a:pPr>
            <a:r>
              <a:rPr lang="zh-CN" altLang="en-US" smtClean="0"/>
              <a:t>	下图是声表面波滤波器的基本结构图。严格地说，传输的声波有表面波和体波，但主要是表面波。</a:t>
            </a:r>
          </a:p>
        </p:txBody>
      </p:sp>
      <p:graphicFrame>
        <p:nvGraphicFramePr>
          <p:cNvPr id="68610" name="Object 4"/>
          <p:cNvGraphicFramePr>
            <a:graphicFrameLocks noChangeAspect="1"/>
          </p:cNvGraphicFramePr>
          <p:nvPr/>
        </p:nvGraphicFramePr>
        <p:xfrm>
          <a:off x="1258888" y="2552700"/>
          <a:ext cx="7056437" cy="2892425"/>
        </p:xfrm>
        <a:graphic>
          <a:graphicData uri="http://schemas.openxmlformats.org/presentationml/2006/ole">
            <p:oleObj spid="_x0000_s68610" name="图片" r:id="rId4" imgW="2924280" imgH="1619280" progId="Word.Picture.8">
              <p:embed/>
            </p:oleObj>
          </a:graphicData>
        </a:graphic>
      </p:graphicFrame>
    </p:spTree>
  </p:cSld>
  <p:clrMapOvr>
    <a:masterClrMapping/>
  </p:clrMapOvr>
  <p:transition>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zh-CN" smtClean="0"/>
              <a:t>2.5.4 </a:t>
            </a:r>
            <a:r>
              <a:rPr lang="zh-CN" altLang="en-US" smtClean="0"/>
              <a:t>声表面滤波器（续</a:t>
            </a:r>
            <a:r>
              <a:rPr lang="en-US" altLang="zh-CN" smtClean="0"/>
              <a:t>2</a:t>
            </a:r>
            <a:r>
              <a:rPr lang="zh-CN" altLang="en-US" smtClean="0"/>
              <a:t>）</a:t>
            </a:r>
          </a:p>
        </p:txBody>
      </p:sp>
      <p:sp>
        <p:nvSpPr>
          <p:cNvPr id="69637" name="Rectangle 3"/>
          <p:cNvSpPr>
            <a:spLocks noGrp="1" noChangeArrowheads="1"/>
          </p:cNvSpPr>
          <p:nvPr>
            <p:ph type="body" idx="1"/>
          </p:nvPr>
        </p:nvSpPr>
        <p:spPr>
          <a:xfrm>
            <a:off x="684213" y="1196975"/>
            <a:ext cx="7920037" cy="5111750"/>
          </a:xfrm>
        </p:spPr>
        <p:txBody>
          <a:bodyPr/>
          <a:lstStyle/>
          <a:p>
            <a:pPr eaLnBrk="1" hangingPunct="1"/>
            <a:r>
              <a:rPr lang="zh-CN" altLang="en-US" smtClean="0"/>
              <a:t>符号及等效电路</a:t>
            </a:r>
          </a:p>
          <a:p>
            <a:pPr eaLnBrk="1" hangingPunct="1">
              <a:buFont typeface="Wingdings" pitchFamily="2" charset="2"/>
              <a:buNone/>
            </a:pPr>
            <a:r>
              <a:rPr lang="zh-CN" altLang="en-US" smtClean="0"/>
              <a:t>	声表面波滤波器的符号如图</a:t>
            </a:r>
            <a:r>
              <a:rPr lang="en-US" altLang="zh-CN" smtClean="0"/>
              <a:t>(a)</a:t>
            </a:r>
            <a:r>
              <a:rPr lang="zh-CN" altLang="en-US" smtClean="0"/>
              <a:t>所示，图</a:t>
            </a:r>
            <a:r>
              <a:rPr lang="en-US" altLang="zh-CN" smtClean="0"/>
              <a:t>(b)</a:t>
            </a:r>
            <a:r>
              <a:rPr lang="zh-CN" altLang="en-US" smtClean="0"/>
              <a:t>为它的等效电路。</a:t>
            </a:r>
          </a:p>
          <a:p>
            <a:pPr eaLnBrk="1" hangingPunct="1">
              <a:buFont typeface="Wingdings" pitchFamily="2" charset="2"/>
              <a:buNone/>
            </a:pPr>
            <a:r>
              <a:rPr lang="zh-CN" altLang="en-US" smtClean="0"/>
              <a:t>	其左边为发送换能器，</a:t>
            </a:r>
            <a:r>
              <a:rPr lang="en-US" altLang="zh-CN" smtClean="0"/>
              <a:t>I</a:t>
            </a:r>
            <a:r>
              <a:rPr lang="en-US" altLang="zh-CN" sz="1400" smtClean="0"/>
              <a:t>s</a:t>
            </a:r>
            <a:r>
              <a:rPr lang="zh-CN" altLang="en-US" smtClean="0"/>
              <a:t>和</a:t>
            </a:r>
            <a:r>
              <a:rPr lang="en-US" altLang="zh-CN" smtClean="0"/>
              <a:t>G</a:t>
            </a:r>
            <a:r>
              <a:rPr lang="en-US" altLang="zh-CN" sz="1400" smtClean="0"/>
              <a:t>s</a:t>
            </a:r>
            <a:r>
              <a:rPr lang="zh-CN" altLang="en-US" smtClean="0"/>
              <a:t>表示信号源。</a:t>
            </a:r>
            <a:r>
              <a:rPr lang="en-US" altLang="zh-CN" i="1" smtClean="0"/>
              <a:t>G</a:t>
            </a:r>
            <a:r>
              <a:rPr lang="zh-CN" altLang="en-US" smtClean="0"/>
              <a:t>中消耗的功率相当于转换为声能的功率。右边为接收换能器，</a:t>
            </a:r>
            <a:r>
              <a:rPr lang="en-US" altLang="zh-CN" i="1" smtClean="0"/>
              <a:t>G</a:t>
            </a:r>
            <a:r>
              <a:rPr lang="en-US" altLang="zh-CN" sz="1400" smtClean="0"/>
              <a:t>L</a:t>
            </a:r>
            <a:r>
              <a:rPr lang="zh-CN" altLang="en-US" smtClean="0"/>
              <a:t>为负载电导，</a:t>
            </a:r>
            <a:r>
              <a:rPr lang="en-US" altLang="zh-CN" i="1" smtClean="0"/>
              <a:t>G</a:t>
            </a:r>
            <a:r>
              <a:rPr lang="en-US" altLang="zh-CN" sz="1400" smtClean="0"/>
              <a:t>L</a:t>
            </a:r>
            <a:r>
              <a:rPr lang="zh-CN" altLang="en-US" smtClean="0"/>
              <a:t>中消耗的功率相当于再转换为电能的功率。</a:t>
            </a:r>
          </a:p>
        </p:txBody>
      </p:sp>
      <p:graphicFrame>
        <p:nvGraphicFramePr>
          <p:cNvPr id="69634" name="Object 4"/>
          <p:cNvGraphicFramePr>
            <a:graphicFrameLocks noChangeAspect="1"/>
          </p:cNvGraphicFramePr>
          <p:nvPr/>
        </p:nvGraphicFramePr>
        <p:xfrm>
          <a:off x="1331913" y="4300538"/>
          <a:ext cx="1944687" cy="1720850"/>
        </p:xfrm>
        <a:graphic>
          <a:graphicData uri="http://schemas.openxmlformats.org/presentationml/2006/ole">
            <p:oleObj spid="_x0000_s69634" r:id="rId4" imgW="990600" imgH="876300" progId="Word.Picture.8">
              <p:embed/>
            </p:oleObj>
          </a:graphicData>
        </a:graphic>
      </p:graphicFrame>
      <p:graphicFrame>
        <p:nvGraphicFramePr>
          <p:cNvPr id="69635" name="Object 5"/>
          <p:cNvGraphicFramePr>
            <a:graphicFrameLocks noChangeAspect="1"/>
          </p:cNvGraphicFramePr>
          <p:nvPr/>
        </p:nvGraphicFramePr>
        <p:xfrm>
          <a:off x="3708400" y="3814763"/>
          <a:ext cx="4968875" cy="2493962"/>
        </p:xfrm>
        <a:graphic>
          <a:graphicData uri="http://schemas.openxmlformats.org/presentationml/2006/ole">
            <p:oleObj spid="_x0000_s69635" r:id="rId5" imgW="2267712" imgH="1171956" progId="Word.Picture.8">
              <p:embed/>
            </p:oleObj>
          </a:graphicData>
        </a:graphic>
      </p:graphicFrame>
    </p:spTree>
  </p:cSld>
  <p:clrMapOvr>
    <a:masterClrMapping/>
  </p:clrMapOvr>
  <p:transition>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t>2.5.4 </a:t>
            </a:r>
            <a:r>
              <a:rPr lang="zh-CN" altLang="en-US" smtClean="0"/>
              <a:t>声表面滤波器（续</a:t>
            </a:r>
            <a:r>
              <a:rPr lang="en-US" altLang="zh-CN" smtClean="0"/>
              <a:t>3</a:t>
            </a:r>
            <a:r>
              <a:rPr lang="zh-CN" altLang="en-US" smtClean="0"/>
              <a:t>）</a:t>
            </a:r>
          </a:p>
        </p:txBody>
      </p:sp>
      <p:sp>
        <p:nvSpPr>
          <p:cNvPr id="89091" name="Rectangle 3"/>
          <p:cNvSpPr>
            <a:spLocks noGrp="1" noChangeArrowheads="1"/>
          </p:cNvSpPr>
          <p:nvPr>
            <p:ph type="body" idx="1"/>
          </p:nvPr>
        </p:nvSpPr>
        <p:spPr/>
        <p:txBody>
          <a:bodyPr/>
          <a:lstStyle/>
          <a:p>
            <a:pPr eaLnBrk="1" hangingPunct="1"/>
            <a:r>
              <a:rPr lang="zh-CN" altLang="en-US" smtClean="0"/>
              <a:t>特点</a:t>
            </a:r>
          </a:p>
          <a:p>
            <a:pPr lvl="1" eaLnBrk="1" hangingPunct="1"/>
            <a:r>
              <a:rPr lang="zh-CN" altLang="en-US" smtClean="0"/>
              <a:t>工作频率高，中心频率在</a:t>
            </a:r>
            <a:r>
              <a:rPr lang="en-US" altLang="zh-CN" smtClean="0"/>
              <a:t>10MHz–1GHz</a:t>
            </a:r>
            <a:r>
              <a:rPr lang="zh-CN" altLang="en-US" smtClean="0"/>
              <a:t>之间，且频带宽，相对带宽为</a:t>
            </a:r>
            <a:r>
              <a:rPr lang="en-US" altLang="zh-CN" smtClean="0"/>
              <a:t>0.5%~25%</a:t>
            </a:r>
            <a:r>
              <a:rPr lang="zh-CN" altLang="en-US" smtClean="0"/>
              <a:t>；</a:t>
            </a:r>
          </a:p>
          <a:p>
            <a:pPr lvl="1" eaLnBrk="1" hangingPunct="1"/>
            <a:endParaRPr lang="zh-CN" altLang="en-US" smtClean="0"/>
          </a:p>
          <a:p>
            <a:pPr lvl="1" eaLnBrk="1" hangingPunct="1"/>
            <a:r>
              <a:rPr lang="zh-CN" altLang="en-US" smtClean="0"/>
              <a:t>尺寸小，重量轻。动态范围大，可达</a:t>
            </a:r>
            <a:r>
              <a:rPr lang="en-US" altLang="zh-CN" smtClean="0"/>
              <a:t>100dB</a:t>
            </a:r>
            <a:r>
              <a:rPr lang="zh-CN" altLang="en-US" smtClean="0"/>
              <a:t>；</a:t>
            </a:r>
          </a:p>
          <a:p>
            <a:pPr lvl="1" eaLnBrk="1" hangingPunct="1"/>
            <a:endParaRPr lang="zh-CN" altLang="en-US" smtClean="0"/>
          </a:p>
          <a:p>
            <a:pPr lvl="1" eaLnBrk="1" hangingPunct="1"/>
            <a:r>
              <a:rPr lang="zh-CN" altLang="en-US" smtClean="0"/>
              <a:t>由于利用晶体表面的弹性波传送，不涉及电子的迁移过程，所以抗辐射能力强；</a:t>
            </a:r>
          </a:p>
          <a:p>
            <a:pPr lvl="1" eaLnBrk="1" hangingPunct="1"/>
            <a:endParaRPr lang="zh-CN" altLang="en-US" smtClean="0"/>
          </a:p>
          <a:p>
            <a:pPr lvl="1" eaLnBrk="1" hangingPunct="1"/>
            <a:r>
              <a:rPr lang="zh-CN" altLang="en-US" smtClean="0"/>
              <a:t>温度稳定性好；</a:t>
            </a:r>
          </a:p>
          <a:p>
            <a:pPr lvl="1" eaLnBrk="1" hangingPunct="1"/>
            <a:endParaRPr lang="zh-CN" altLang="en-US" smtClean="0"/>
          </a:p>
          <a:p>
            <a:pPr lvl="1" eaLnBrk="1" hangingPunct="1"/>
            <a:r>
              <a:rPr lang="zh-CN" altLang="en-US" smtClean="0"/>
              <a:t>选择性好，矩形系数可达</a:t>
            </a:r>
            <a:r>
              <a:rPr lang="en-US" altLang="zh-CN" smtClean="0"/>
              <a:t>1.2</a:t>
            </a:r>
            <a:r>
              <a:rPr lang="zh-CN" altLang="en-US" smtClean="0"/>
              <a:t>。</a:t>
            </a:r>
          </a:p>
          <a:p>
            <a:pPr eaLnBrk="1" hangingPunct="1"/>
            <a:endParaRPr lang="zh-CN" altLang="en-US" smtClean="0"/>
          </a:p>
        </p:txBody>
      </p:sp>
    </p:spTree>
  </p:cSld>
  <p:clrMapOvr>
    <a:masterClrMapping/>
  </p:clrMapOvr>
  <p:transition>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zh-CN" smtClean="0"/>
              <a:t>2.5.4 </a:t>
            </a:r>
            <a:r>
              <a:rPr lang="zh-CN" altLang="en-US" smtClean="0"/>
              <a:t>声表面滤波器（续</a:t>
            </a:r>
            <a:r>
              <a:rPr lang="en-US" altLang="zh-CN" smtClean="0"/>
              <a:t>4</a:t>
            </a:r>
            <a:r>
              <a:rPr lang="zh-CN" altLang="en-US" smtClean="0"/>
              <a:t>）</a:t>
            </a:r>
          </a:p>
        </p:txBody>
      </p:sp>
      <p:sp>
        <p:nvSpPr>
          <p:cNvPr id="323587" name="Rectangle 3"/>
          <p:cNvSpPr>
            <a:spLocks noGrp="1" noChangeArrowheads="1"/>
          </p:cNvSpPr>
          <p:nvPr>
            <p:ph type="body" idx="1"/>
          </p:nvPr>
        </p:nvSpPr>
        <p:spPr/>
        <p:txBody>
          <a:bodyPr/>
          <a:lstStyle/>
          <a:p>
            <a:pPr eaLnBrk="1" hangingPunct="1">
              <a:lnSpc>
                <a:spcPct val="90000"/>
              </a:lnSpc>
            </a:pPr>
            <a:r>
              <a:rPr lang="zh-CN" altLang="en-US" smtClean="0"/>
              <a:t>实际应用</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a:t>
            </a:r>
            <a:r>
              <a:rPr lang="en-US" altLang="zh-CN" i="1" smtClean="0"/>
              <a:t>L</a:t>
            </a:r>
            <a:r>
              <a:rPr lang="zh-CN" altLang="en-US" smtClean="0"/>
              <a:t>的作用是提高晶体管的输入电阻（在中心频率附近与晶体管输入电容组成并联谐振电路）以提高前级（对接收机来说是变频级）负载回路的有载</a:t>
            </a:r>
            <a:r>
              <a:rPr lang="en-US" altLang="zh-CN" i="1" smtClean="0"/>
              <a:t>Q</a:t>
            </a:r>
            <a:r>
              <a:rPr lang="en-US" altLang="zh-CN" sz="1400" smtClean="0"/>
              <a:t>L</a:t>
            </a:r>
            <a:r>
              <a:rPr lang="zh-CN" altLang="en-US" smtClean="0"/>
              <a:t>值，这有利于提高整机的选择性和抗干扰能力。为了保证良好的匹配，其输出端一般经过一匹配电路后再接到有宽带放大特性的主中频放大器。</a:t>
            </a:r>
          </a:p>
        </p:txBody>
      </p:sp>
      <p:graphicFrame>
        <p:nvGraphicFramePr>
          <p:cNvPr id="70658" name="Object 4"/>
          <p:cNvGraphicFramePr>
            <a:graphicFrameLocks noChangeAspect="1"/>
          </p:cNvGraphicFramePr>
          <p:nvPr/>
        </p:nvGraphicFramePr>
        <p:xfrm>
          <a:off x="2484438" y="1100138"/>
          <a:ext cx="5040312" cy="2976562"/>
        </p:xfrm>
        <a:graphic>
          <a:graphicData uri="http://schemas.openxmlformats.org/presentationml/2006/ole">
            <p:oleObj spid="_x0000_s70658" r:id="rId4" imgW="3648456" imgH="1638300" progId="Word.Picture.8">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323587">
                                            <p:txEl>
                                              <p:pRg st="7" end="7"/>
                                            </p:txEl>
                                          </p:spTgt>
                                        </p:tgtEl>
                                        <p:attrNameLst>
                                          <p:attrName>style.visibility</p:attrName>
                                        </p:attrNameLst>
                                      </p:cBhvr>
                                      <p:to>
                                        <p:strVal val="visible"/>
                                      </p:to>
                                    </p:set>
                                    <p:animEffect transition="in" filter="dissolve">
                                      <p:cBhvr>
                                        <p:cTn id="7" dur="500"/>
                                        <p:tgtEl>
                                          <p:spTgt spid="323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本章作业</a:t>
            </a:r>
          </a:p>
        </p:txBody>
      </p:sp>
      <p:sp>
        <p:nvSpPr>
          <p:cNvPr id="90115" name="Rectangle 3"/>
          <p:cNvSpPr>
            <a:spLocks noGrp="1" noChangeArrowheads="1"/>
          </p:cNvSpPr>
          <p:nvPr>
            <p:ph type="body" idx="1"/>
          </p:nvPr>
        </p:nvSpPr>
        <p:spPr/>
        <p:txBody>
          <a:bodyPr/>
          <a:lstStyle/>
          <a:p>
            <a:pPr eaLnBrk="1" hangingPunct="1"/>
            <a:r>
              <a:rPr lang="en-US" altLang="zh-CN" smtClean="0"/>
              <a:t>2.6</a:t>
            </a:r>
          </a:p>
          <a:p>
            <a:pPr eaLnBrk="1" hangingPunct="1"/>
            <a:r>
              <a:rPr lang="en-US" altLang="zh-CN" smtClean="0"/>
              <a:t>2.7</a:t>
            </a:r>
          </a:p>
          <a:p>
            <a:pPr eaLnBrk="1" hangingPunct="1"/>
            <a:r>
              <a:rPr lang="en-US" altLang="zh-CN" smtClean="0"/>
              <a:t>2.9</a:t>
            </a:r>
          </a:p>
          <a:p>
            <a:pPr eaLnBrk="1" hangingPunct="1"/>
            <a:r>
              <a:rPr lang="en-US" altLang="zh-CN" smtClean="0"/>
              <a:t>2.13</a:t>
            </a:r>
          </a:p>
          <a:p>
            <a:pPr eaLnBrk="1" hangingPunct="1"/>
            <a:r>
              <a:rPr lang="en-US" altLang="zh-CN" smtClean="0"/>
              <a:t>2.18</a:t>
            </a:r>
          </a:p>
        </p:txBody>
      </p:sp>
    </p:spTree>
  </p:cSld>
  <p:clrMapOvr>
    <a:masterClrMapping/>
  </p:clrMapOvr>
  <p:transition>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zh-CN" altLang="en-US" smtClean="0"/>
              <a:t>附</a:t>
            </a:r>
            <a:r>
              <a:rPr lang="en-US" altLang="zh-CN" smtClean="0"/>
              <a:t>1</a:t>
            </a:r>
          </a:p>
        </p:txBody>
      </p:sp>
      <p:sp>
        <p:nvSpPr>
          <p:cNvPr id="71685" name="Rectangle 3"/>
          <p:cNvSpPr>
            <a:spLocks noGrp="1" noChangeArrowheads="1"/>
          </p:cNvSpPr>
          <p:nvPr>
            <p:ph type="body" idx="1"/>
          </p:nvPr>
        </p:nvSpPr>
        <p:spPr/>
        <p:txBody>
          <a:bodyPr/>
          <a:lstStyle/>
          <a:p>
            <a:pPr eaLnBrk="1" hangingPunct="1"/>
            <a:r>
              <a:rPr lang="zh-CN" altLang="en-US" smtClean="0"/>
              <a:t>回路</a:t>
            </a:r>
            <a:r>
              <a:rPr lang="en-US" altLang="zh-CN" i="1" smtClean="0"/>
              <a:t>Q</a:t>
            </a:r>
            <a:r>
              <a:rPr lang="zh-CN" altLang="en-US" smtClean="0"/>
              <a:t>值与电感线圈</a:t>
            </a:r>
            <a:r>
              <a:rPr lang="en-US" altLang="zh-CN" i="1" smtClean="0"/>
              <a:t>Q</a:t>
            </a:r>
            <a:r>
              <a:rPr lang="zh-CN" altLang="en-US" smtClean="0"/>
              <a:t>值的区别</a:t>
            </a:r>
          </a:p>
          <a:p>
            <a:pPr lvl="1" eaLnBrk="1" hangingPunct="1"/>
            <a:r>
              <a:rPr lang="zh-CN" altLang="en-US" smtClean="0"/>
              <a:t>回路</a:t>
            </a:r>
            <a:r>
              <a:rPr lang="en-US" altLang="zh-CN" i="1" smtClean="0"/>
              <a:t>Q</a:t>
            </a:r>
            <a:r>
              <a:rPr lang="zh-CN" altLang="en-US" smtClean="0"/>
              <a:t>值</a:t>
            </a:r>
          </a:p>
          <a:p>
            <a:pPr lvl="1" eaLnBrk="1" hangingPunct="1"/>
            <a:endParaRPr lang="zh-CN" altLang="en-US" smtClean="0"/>
          </a:p>
          <a:p>
            <a:pPr lvl="1" eaLnBrk="1" hangingPunct="1"/>
            <a:endParaRPr lang="zh-CN" altLang="en-US" smtClean="0"/>
          </a:p>
          <a:p>
            <a:pPr lvl="1" eaLnBrk="1" hangingPunct="1"/>
            <a:r>
              <a:rPr lang="zh-CN" altLang="en-US" smtClean="0"/>
              <a:t>电感线圈</a:t>
            </a:r>
            <a:r>
              <a:rPr lang="en-US" altLang="zh-CN" i="1" smtClean="0"/>
              <a:t>Q</a:t>
            </a:r>
            <a:r>
              <a:rPr lang="zh-CN" altLang="en-US" smtClean="0"/>
              <a:t>值</a:t>
            </a:r>
          </a:p>
        </p:txBody>
      </p:sp>
      <p:graphicFrame>
        <p:nvGraphicFramePr>
          <p:cNvPr id="71682" name="Object 4"/>
          <p:cNvGraphicFramePr>
            <a:graphicFrameLocks noChangeAspect="1"/>
          </p:cNvGraphicFramePr>
          <p:nvPr/>
        </p:nvGraphicFramePr>
        <p:xfrm>
          <a:off x="2554288" y="1916113"/>
          <a:ext cx="3673475" cy="862012"/>
        </p:xfrm>
        <a:graphic>
          <a:graphicData uri="http://schemas.openxmlformats.org/presentationml/2006/ole">
            <p:oleObj spid="_x0000_s71682" name="Equation" r:id="rId4" imgW="1993900" imgH="469900" progId="Equation.DSMT4">
              <p:embed/>
            </p:oleObj>
          </a:graphicData>
        </a:graphic>
      </p:graphicFrame>
      <p:graphicFrame>
        <p:nvGraphicFramePr>
          <p:cNvPr id="71683" name="Object 6"/>
          <p:cNvGraphicFramePr>
            <a:graphicFrameLocks noChangeAspect="1"/>
          </p:cNvGraphicFramePr>
          <p:nvPr/>
        </p:nvGraphicFramePr>
        <p:xfrm>
          <a:off x="2509838" y="3067050"/>
          <a:ext cx="982662" cy="722313"/>
        </p:xfrm>
        <a:graphic>
          <a:graphicData uri="http://schemas.openxmlformats.org/presentationml/2006/ole">
            <p:oleObj spid="_x0000_s71683" name="Equation" r:id="rId5" imgW="533160" imgH="393480" progId="Equation.DSMT4">
              <p:embed/>
            </p:oleObj>
          </a:graphicData>
        </a:graphic>
      </p:graphicFrame>
      <p:sp>
        <p:nvSpPr>
          <p:cNvPr id="71686" name="Text Box 7"/>
          <p:cNvSpPr txBox="1">
            <a:spLocks noChangeArrowheads="1"/>
          </p:cNvSpPr>
          <p:nvPr/>
        </p:nvSpPr>
        <p:spPr bwMode="auto">
          <a:xfrm>
            <a:off x="1403350" y="4005263"/>
            <a:ext cx="7272338" cy="701675"/>
          </a:xfrm>
          <a:prstGeom prst="rect">
            <a:avLst/>
          </a:prstGeom>
          <a:noFill/>
          <a:ln w="38100" algn="ctr">
            <a:noFill/>
            <a:miter lim="800000"/>
            <a:headEnd/>
            <a:tailEnd/>
          </a:ln>
        </p:spPr>
        <p:txBody>
          <a:bodyPr>
            <a:spAutoFit/>
          </a:bodyPr>
          <a:lstStyle/>
          <a:p>
            <a:pPr algn="l"/>
            <a:r>
              <a:rPr lang="zh-CN" altLang="en-US">
                <a:solidFill>
                  <a:srgbClr val="990099"/>
                </a:solidFill>
                <a:latin typeface="Arial" charset="0"/>
                <a:ea typeface="幼圆" pitchFamily="49" charset="-122"/>
              </a:rPr>
              <a:t>区别：回路的</a:t>
            </a:r>
            <a:r>
              <a:rPr lang="en-US" altLang="zh-CN" i="1">
                <a:solidFill>
                  <a:srgbClr val="990099"/>
                </a:solidFill>
                <a:latin typeface="Arial" charset="0"/>
                <a:ea typeface="幼圆" pitchFamily="49" charset="-122"/>
              </a:rPr>
              <a:t>Q</a:t>
            </a:r>
            <a:r>
              <a:rPr lang="zh-CN" altLang="en-US">
                <a:solidFill>
                  <a:srgbClr val="990099"/>
                </a:solidFill>
                <a:latin typeface="Arial" charset="0"/>
                <a:ea typeface="幼圆" pitchFamily="49" charset="-122"/>
              </a:rPr>
              <a:t>值仅指回路谐振时的情况，而电感线圈的</a:t>
            </a:r>
            <a:r>
              <a:rPr lang="en-US" altLang="zh-CN" i="1">
                <a:solidFill>
                  <a:srgbClr val="990099"/>
                </a:solidFill>
              </a:rPr>
              <a:t>Q</a:t>
            </a:r>
            <a:r>
              <a:rPr lang="zh-CN" altLang="en-US">
                <a:solidFill>
                  <a:srgbClr val="990099"/>
                </a:solidFill>
              </a:rPr>
              <a:t>值则无此限制。</a:t>
            </a:r>
            <a:endParaRPr lang="en-US" altLang="zh-CN">
              <a:solidFill>
                <a:srgbClr val="990099"/>
              </a:solidFill>
            </a:endParaRPr>
          </a:p>
        </p:txBody>
      </p:sp>
      <p:sp>
        <p:nvSpPr>
          <p:cNvPr id="71687" name="Text Box 8"/>
          <p:cNvSpPr txBox="1">
            <a:spLocks noChangeArrowheads="1"/>
          </p:cNvSpPr>
          <p:nvPr/>
        </p:nvSpPr>
        <p:spPr bwMode="auto">
          <a:xfrm>
            <a:off x="1403350" y="4672013"/>
            <a:ext cx="7272338" cy="396875"/>
          </a:xfrm>
          <a:prstGeom prst="rect">
            <a:avLst/>
          </a:prstGeom>
          <a:noFill/>
          <a:ln w="38100" algn="ctr">
            <a:noFill/>
            <a:miter lim="800000"/>
            <a:headEnd/>
            <a:tailEnd/>
          </a:ln>
        </p:spPr>
        <p:txBody>
          <a:bodyPr>
            <a:spAutoFit/>
          </a:bodyPr>
          <a:lstStyle/>
          <a:p>
            <a:pPr algn="l"/>
            <a:r>
              <a:rPr lang="zh-CN" altLang="en-US">
                <a:solidFill>
                  <a:srgbClr val="990099"/>
                </a:solidFill>
                <a:latin typeface="Arial" charset="0"/>
                <a:ea typeface="幼圆" pitchFamily="49" charset="-122"/>
              </a:rPr>
              <a:t>相同：两者均表示损耗</a:t>
            </a:r>
            <a:r>
              <a:rPr lang="zh-CN" altLang="en-US">
                <a:solidFill>
                  <a:srgbClr val="990099"/>
                </a:solidFill>
              </a:rPr>
              <a:t>。</a:t>
            </a:r>
            <a:endParaRPr lang="en-US" altLang="zh-CN">
              <a:solidFill>
                <a:srgbClr val="990099"/>
              </a:solidFill>
            </a:endParaRPr>
          </a:p>
        </p:txBody>
      </p:sp>
      <p:pic>
        <p:nvPicPr>
          <p:cNvPr id="71688" name="Picture 9" descr="0050">
            <a:hlinkClick r:id="rId6" action="ppaction://hlinksldjump"/>
          </p:cNvPr>
          <p:cNvPicPr>
            <a:picLocks noChangeAspect="1" noChangeArrowheads="1" noCrop="1"/>
          </p:cNvPicPr>
          <p:nvPr/>
        </p:nvPicPr>
        <p:blipFill>
          <a:blip r:embed="rId7" cstate="print"/>
          <a:srcRect/>
          <a:stretch>
            <a:fillRect/>
          </a:stretch>
        </p:blipFill>
        <p:spPr bwMode="auto">
          <a:xfrm>
            <a:off x="8027988" y="5734050"/>
            <a:ext cx="360362" cy="276225"/>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2"/>
          <p:cNvSpPr>
            <a:spLocks noGrp="1" noChangeArrowheads="1"/>
          </p:cNvSpPr>
          <p:nvPr>
            <p:ph type="title"/>
          </p:nvPr>
        </p:nvSpPr>
        <p:spPr/>
        <p:txBody>
          <a:bodyPr/>
          <a:lstStyle/>
          <a:p>
            <a:pPr eaLnBrk="1" hangingPunct="1"/>
            <a:r>
              <a:rPr lang="zh-CN" altLang="en-US" smtClean="0"/>
              <a:t>附</a:t>
            </a:r>
            <a:r>
              <a:rPr lang="en-US" altLang="zh-CN" smtClean="0"/>
              <a:t>2</a:t>
            </a:r>
            <a:endParaRPr lang="zh-CN" altLang="en-US" smtClean="0"/>
          </a:p>
        </p:txBody>
      </p:sp>
      <p:sp>
        <p:nvSpPr>
          <p:cNvPr id="72712" name="Rectangle 3"/>
          <p:cNvSpPr>
            <a:spLocks noGrp="1" noChangeArrowheads="1"/>
          </p:cNvSpPr>
          <p:nvPr>
            <p:ph type="body" idx="1"/>
          </p:nvPr>
        </p:nvSpPr>
        <p:spPr/>
        <p:txBody>
          <a:bodyPr/>
          <a:lstStyle/>
          <a:p>
            <a:pPr eaLnBrk="1" hangingPunct="1"/>
            <a:r>
              <a:rPr lang="zh-CN" altLang="en-US" smtClean="0"/>
              <a:t>串并联组合谐振回路的谐振点频率</a:t>
            </a:r>
          </a:p>
          <a:p>
            <a:pPr eaLnBrk="1" hangingPunct="1">
              <a:buFont typeface="Wingdings" pitchFamily="2" charset="2"/>
              <a:buNone/>
            </a:pPr>
            <a:r>
              <a:rPr lang="zh-CN" altLang="en-US" smtClean="0"/>
              <a:t>	课本（第</a:t>
            </a:r>
            <a:r>
              <a:rPr lang="en-US" altLang="zh-CN" smtClean="0"/>
              <a:t>5</a:t>
            </a:r>
            <a:r>
              <a:rPr lang="zh-CN" altLang="en-US" smtClean="0"/>
              <a:t>版）</a:t>
            </a:r>
            <a:r>
              <a:rPr lang="en-US" altLang="zh-CN" smtClean="0"/>
              <a:t>P31</a:t>
            </a:r>
            <a:r>
              <a:rPr lang="zh-CN" altLang="en-US" smtClean="0"/>
              <a:t>提到如图所示的广义并联回路发生并联谐振时有</a:t>
            </a:r>
          </a:p>
        </p:txBody>
      </p:sp>
      <p:graphicFrame>
        <p:nvGraphicFramePr>
          <p:cNvPr id="72706" name="Object 5"/>
          <p:cNvGraphicFramePr>
            <a:graphicFrameLocks noChangeAspect="1"/>
          </p:cNvGraphicFramePr>
          <p:nvPr/>
        </p:nvGraphicFramePr>
        <p:xfrm>
          <a:off x="6300788" y="2060575"/>
          <a:ext cx="2016125" cy="1584325"/>
        </p:xfrm>
        <a:graphic>
          <a:graphicData uri="http://schemas.openxmlformats.org/presentationml/2006/ole">
            <p:oleObj spid="_x0000_s72706" name="Visio" r:id="rId4" imgW="1203046" imgH="946709" progId="Visio.Drawing.11">
              <p:embed/>
            </p:oleObj>
          </a:graphicData>
        </a:graphic>
      </p:graphicFrame>
      <p:graphicFrame>
        <p:nvGraphicFramePr>
          <p:cNvPr id="72707" name="Object 6"/>
          <p:cNvGraphicFramePr>
            <a:graphicFrameLocks noChangeAspect="1"/>
          </p:cNvGraphicFramePr>
          <p:nvPr/>
        </p:nvGraphicFramePr>
        <p:xfrm>
          <a:off x="2987675" y="2492375"/>
          <a:ext cx="1403350" cy="419100"/>
        </p:xfrm>
        <a:graphic>
          <a:graphicData uri="http://schemas.openxmlformats.org/presentationml/2006/ole">
            <p:oleObj spid="_x0000_s72707" name="Equation" r:id="rId5" imgW="761760" imgH="228600" progId="Equation.DSMT4">
              <p:embed/>
            </p:oleObj>
          </a:graphicData>
        </a:graphic>
      </p:graphicFrame>
      <p:sp>
        <p:nvSpPr>
          <p:cNvPr id="72713" name="Text Box 7"/>
          <p:cNvSpPr txBox="1">
            <a:spLocks noChangeArrowheads="1"/>
          </p:cNvSpPr>
          <p:nvPr/>
        </p:nvSpPr>
        <p:spPr bwMode="auto">
          <a:xfrm>
            <a:off x="1042988" y="3357563"/>
            <a:ext cx="5392737" cy="457200"/>
          </a:xfrm>
          <a:prstGeom prst="rect">
            <a:avLst/>
          </a:prstGeom>
          <a:noFill/>
          <a:ln w="38100" algn="ctr">
            <a:noFill/>
            <a:miter lim="800000"/>
            <a:headEnd/>
            <a:tailEnd/>
          </a:ln>
        </p:spPr>
        <p:txBody>
          <a:bodyPr wrap="none">
            <a:spAutoFit/>
          </a:bodyPr>
          <a:lstStyle/>
          <a:p>
            <a:pPr algn="l"/>
            <a:r>
              <a:rPr lang="zh-CN" altLang="en-US" sz="2400">
                <a:ea typeface="幼圆" pitchFamily="49" charset="-122"/>
              </a:rPr>
              <a:t>则对于下图所示电路的并联谐振频率为</a:t>
            </a:r>
          </a:p>
        </p:txBody>
      </p:sp>
      <p:graphicFrame>
        <p:nvGraphicFramePr>
          <p:cNvPr id="72708" name="Object 9"/>
          <p:cNvGraphicFramePr>
            <a:graphicFrameLocks noChangeAspect="1"/>
          </p:cNvGraphicFramePr>
          <p:nvPr/>
        </p:nvGraphicFramePr>
        <p:xfrm>
          <a:off x="6157913" y="4149725"/>
          <a:ext cx="2374900" cy="1568450"/>
        </p:xfrm>
        <a:graphic>
          <a:graphicData uri="http://schemas.openxmlformats.org/presentationml/2006/ole">
            <p:oleObj spid="_x0000_s72708" name="Visio" r:id="rId6" imgW="1521866" imgH="1000963" progId="Visio.Drawing.11">
              <p:embed/>
            </p:oleObj>
          </a:graphicData>
        </a:graphic>
      </p:graphicFrame>
      <p:graphicFrame>
        <p:nvGraphicFramePr>
          <p:cNvPr id="72709" name="Object 10"/>
          <p:cNvGraphicFramePr>
            <a:graphicFrameLocks noChangeAspect="1"/>
          </p:cNvGraphicFramePr>
          <p:nvPr/>
        </p:nvGraphicFramePr>
        <p:xfrm>
          <a:off x="1238250" y="3840163"/>
          <a:ext cx="2901950" cy="812800"/>
        </p:xfrm>
        <a:graphic>
          <a:graphicData uri="http://schemas.openxmlformats.org/presentationml/2006/ole">
            <p:oleObj spid="_x0000_s72709" name="Equation" r:id="rId7" imgW="1574640" imgH="444240" progId="Equation.DSMT4">
              <p:embed/>
            </p:oleObj>
          </a:graphicData>
        </a:graphic>
      </p:graphicFrame>
      <p:graphicFrame>
        <p:nvGraphicFramePr>
          <p:cNvPr id="72710" name="Object 13"/>
          <p:cNvGraphicFramePr>
            <a:graphicFrameLocks noChangeAspect="1"/>
          </p:cNvGraphicFramePr>
          <p:nvPr/>
        </p:nvGraphicFramePr>
        <p:xfrm>
          <a:off x="2268538" y="4724400"/>
          <a:ext cx="1989137" cy="1230313"/>
        </p:xfrm>
        <a:graphic>
          <a:graphicData uri="http://schemas.openxmlformats.org/presentationml/2006/ole">
            <p:oleObj spid="_x0000_s72710" name="Equation" r:id="rId8" imgW="1079280" imgH="672840" progId="Equation.DSMT4">
              <p:embed/>
            </p:oleObj>
          </a:graphicData>
        </a:graphic>
      </p:graphicFrame>
      <p:sp>
        <p:nvSpPr>
          <p:cNvPr id="72714" name="AutoShape 14"/>
          <p:cNvSpPr>
            <a:spLocks noChangeArrowheads="1"/>
          </p:cNvSpPr>
          <p:nvPr/>
        </p:nvSpPr>
        <p:spPr bwMode="auto">
          <a:xfrm>
            <a:off x="4356100" y="4005263"/>
            <a:ext cx="647700" cy="360362"/>
          </a:xfrm>
          <a:prstGeom prst="rightArrow">
            <a:avLst>
              <a:gd name="adj1" fmla="val 50000"/>
              <a:gd name="adj2" fmla="val 44934"/>
            </a:avLst>
          </a:prstGeom>
          <a:noFill/>
          <a:ln w="38100" algn="ctr">
            <a:solidFill>
              <a:schemeClr val="bg1"/>
            </a:solidFill>
            <a:miter lim="800000"/>
            <a:headEnd/>
            <a:tailEnd/>
          </a:ln>
        </p:spPr>
        <p:txBody>
          <a:bodyPr wrap="none" anchor="ctr"/>
          <a:lstStyle/>
          <a:p>
            <a:endParaRPr lang="zh-CN" altLang="en-US"/>
          </a:p>
        </p:txBody>
      </p:sp>
    </p:spTree>
  </p:cSld>
  <p:clrMapOvr>
    <a:masterClrMapping/>
  </p:clrMapOvr>
  <p:transition>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Rectangle 2"/>
          <p:cNvSpPr>
            <a:spLocks noGrp="1" noChangeArrowheads="1"/>
          </p:cNvSpPr>
          <p:nvPr>
            <p:ph type="title"/>
          </p:nvPr>
        </p:nvSpPr>
        <p:spPr/>
        <p:txBody>
          <a:bodyPr/>
          <a:lstStyle/>
          <a:p>
            <a:pPr eaLnBrk="1" hangingPunct="1"/>
            <a:r>
              <a:rPr lang="zh-CN" altLang="en-US" smtClean="0"/>
              <a:t>附</a:t>
            </a:r>
            <a:r>
              <a:rPr lang="en-US" altLang="zh-CN" smtClean="0"/>
              <a:t>2</a:t>
            </a:r>
            <a:r>
              <a:rPr lang="zh-CN" altLang="en-US" smtClean="0"/>
              <a:t>（续</a:t>
            </a:r>
            <a:r>
              <a:rPr lang="en-US" altLang="zh-CN" smtClean="0"/>
              <a:t>1</a:t>
            </a:r>
            <a:r>
              <a:rPr lang="zh-CN" altLang="en-US" smtClean="0"/>
              <a:t>）</a:t>
            </a:r>
          </a:p>
        </p:txBody>
      </p:sp>
      <p:sp>
        <p:nvSpPr>
          <p:cNvPr id="73739" name="Rectangle 3"/>
          <p:cNvSpPr>
            <a:spLocks noGrp="1" noChangeArrowheads="1"/>
          </p:cNvSpPr>
          <p:nvPr>
            <p:ph type="body" idx="1"/>
          </p:nvPr>
        </p:nvSpPr>
        <p:spPr/>
        <p:txBody>
          <a:bodyPr/>
          <a:lstStyle/>
          <a:p>
            <a:pPr eaLnBrk="1" hangingPunct="1">
              <a:buFont typeface="Wingdings" pitchFamily="2" charset="2"/>
              <a:buNone/>
            </a:pPr>
            <a:r>
              <a:rPr lang="zh-CN" altLang="en-US" smtClean="0"/>
              <a:t>	实际上可以通过阻抗特性来分析：</a:t>
            </a:r>
          </a:p>
        </p:txBody>
      </p:sp>
      <p:graphicFrame>
        <p:nvGraphicFramePr>
          <p:cNvPr id="73730" name="Object 4"/>
          <p:cNvGraphicFramePr>
            <a:graphicFrameLocks noChangeAspect="1"/>
          </p:cNvGraphicFramePr>
          <p:nvPr/>
        </p:nvGraphicFramePr>
        <p:xfrm>
          <a:off x="1187450" y="1989138"/>
          <a:ext cx="398463" cy="419100"/>
        </p:xfrm>
        <a:graphic>
          <a:graphicData uri="http://schemas.openxmlformats.org/presentationml/2006/ole">
            <p:oleObj spid="_x0000_s73730" name="Equation" r:id="rId4" imgW="215640" imgH="228600" progId="Equation.DSMT4">
              <p:embed/>
            </p:oleObj>
          </a:graphicData>
        </a:graphic>
      </p:graphicFrame>
      <p:sp>
        <p:nvSpPr>
          <p:cNvPr id="73740" name="Line 5"/>
          <p:cNvSpPr>
            <a:spLocks noChangeShapeType="1"/>
          </p:cNvSpPr>
          <p:nvPr/>
        </p:nvSpPr>
        <p:spPr bwMode="auto">
          <a:xfrm flipV="1">
            <a:off x="1763713" y="1917700"/>
            <a:ext cx="431800" cy="215900"/>
          </a:xfrm>
          <a:prstGeom prst="line">
            <a:avLst/>
          </a:prstGeom>
          <a:noFill/>
          <a:ln w="38100">
            <a:solidFill>
              <a:schemeClr val="bg1"/>
            </a:solidFill>
            <a:round/>
            <a:headEnd/>
            <a:tailEnd type="triangle" w="med" len="med"/>
          </a:ln>
        </p:spPr>
        <p:txBody>
          <a:bodyPr wrap="none" anchor="ctr"/>
          <a:lstStyle/>
          <a:p>
            <a:endParaRPr lang="zh-CN" altLang="en-US"/>
          </a:p>
        </p:txBody>
      </p:sp>
      <p:sp>
        <p:nvSpPr>
          <p:cNvPr id="73741" name="Line 6"/>
          <p:cNvSpPr>
            <a:spLocks noChangeShapeType="1"/>
          </p:cNvSpPr>
          <p:nvPr/>
        </p:nvSpPr>
        <p:spPr bwMode="auto">
          <a:xfrm>
            <a:off x="1763713" y="2278063"/>
            <a:ext cx="360362" cy="287337"/>
          </a:xfrm>
          <a:prstGeom prst="line">
            <a:avLst/>
          </a:prstGeom>
          <a:noFill/>
          <a:ln w="38100">
            <a:solidFill>
              <a:schemeClr val="bg1"/>
            </a:solidFill>
            <a:round/>
            <a:headEnd/>
            <a:tailEnd type="triangle" w="med" len="med"/>
          </a:ln>
        </p:spPr>
        <p:txBody>
          <a:bodyPr wrap="none" anchor="ctr"/>
          <a:lstStyle/>
          <a:p>
            <a:endParaRPr lang="zh-CN" altLang="en-US"/>
          </a:p>
        </p:txBody>
      </p:sp>
      <p:sp>
        <p:nvSpPr>
          <p:cNvPr id="73742" name="Text Box 7"/>
          <p:cNvSpPr txBox="1">
            <a:spLocks noChangeArrowheads="1"/>
          </p:cNvSpPr>
          <p:nvPr/>
        </p:nvSpPr>
        <p:spPr bwMode="auto">
          <a:xfrm>
            <a:off x="2119313" y="1647825"/>
            <a:ext cx="1103312" cy="457200"/>
          </a:xfrm>
          <a:prstGeom prst="rect">
            <a:avLst/>
          </a:prstGeom>
          <a:noFill/>
          <a:ln w="38100" algn="ctr">
            <a:noFill/>
            <a:miter lim="800000"/>
            <a:headEnd/>
            <a:tailEnd/>
          </a:ln>
        </p:spPr>
        <p:txBody>
          <a:bodyPr wrap="none">
            <a:spAutoFit/>
          </a:bodyPr>
          <a:lstStyle/>
          <a:p>
            <a:r>
              <a:rPr lang="zh-CN" altLang="en-US" sz="2400">
                <a:ea typeface="幼圆" pitchFamily="49" charset="-122"/>
              </a:rPr>
              <a:t>极大值</a:t>
            </a:r>
          </a:p>
        </p:txBody>
      </p:sp>
      <p:sp>
        <p:nvSpPr>
          <p:cNvPr id="73743" name="Text Box 8"/>
          <p:cNvSpPr txBox="1">
            <a:spLocks noChangeArrowheads="1"/>
          </p:cNvSpPr>
          <p:nvPr/>
        </p:nvSpPr>
        <p:spPr bwMode="auto">
          <a:xfrm>
            <a:off x="2119313" y="2297113"/>
            <a:ext cx="1103312" cy="457200"/>
          </a:xfrm>
          <a:prstGeom prst="rect">
            <a:avLst/>
          </a:prstGeom>
          <a:noFill/>
          <a:ln w="38100" algn="ctr">
            <a:noFill/>
            <a:miter lim="800000"/>
            <a:headEnd/>
            <a:tailEnd/>
          </a:ln>
        </p:spPr>
        <p:txBody>
          <a:bodyPr wrap="none">
            <a:spAutoFit/>
          </a:bodyPr>
          <a:lstStyle/>
          <a:p>
            <a:r>
              <a:rPr lang="zh-CN" altLang="en-US" sz="2400">
                <a:ea typeface="幼圆" pitchFamily="49" charset="-122"/>
              </a:rPr>
              <a:t>极小值</a:t>
            </a:r>
          </a:p>
        </p:txBody>
      </p:sp>
      <p:sp>
        <p:nvSpPr>
          <p:cNvPr id="73744" name="Line 9"/>
          <p:cNvSpPr>
            <a:spLocks noChangeShapeType="1"/>
          </p:cNvSpPr>
          <p:nvPr/>
        </p:nvSpPr>
        <p:spPr bwMode="auto">
          <a:xfrm flipV="1">
            <a:off x="3203575" y="1916113"/>
            <a:ext cx="576263" cy="0"/>
          </a:xfrm>
          <a:prstGeom prst="line">
            <a:avLst/>
          </a:prstGeom>
          <a:noFill/>
          <a:ln w="38100">
            <a:solidFill>
              <a:schemeClr val="bg1"/>
            </a:solidFill>
            <a:round/>
            <a:headEnd/>
            <a:tailEnd type="triangle" w="med" len="med"/>
          </a:ln>
        </p:spPr>
        <p:txBody>
          <a:bodyPr wrap="none" anchor="ctr"/>
          <a:lstStyle/>
          <a:p>
            <a:endParaRPr lang="zh-CN" altLang="en-US"/>
          </a:p>
        </p:txBody>
      </p:sp>
      <p:sp>
        <p:nvSpPr>
          <p:cNvPr id="73745" name="Line 10"/>
          <p:cNvSpPr>
            <a:spLocks noChangeShapeType="1"/>
          </p:cNvSpPr>
          <p:nvPr/>
        </p:nvSpPr>
        <p:spPr bwMode="auto">
          <a:xfrm flipV="1">
            <a:off x="3203575" y="2565400"/>
            <a:ext cx="576263" cy="0"/>
          </a:xfrm>
          <a:prstGeom prst="line">
            <a:avLst/>
          </a:prstGeom>
          <a:noFill/>
          <a:ln w="38100">
            <a:solidFill>
              <a:schemeClr val="bg1"/>
            </a:solidFill>
            <a:round/>
            <a:headEnd/>
            <a:tailEnd type="triangle" w="med" len="med"/>
          </a:ln>
        </p:spPr>
        <p:txBody>
          <a:bodyPr wrap="none" anchor="ctr"/>
          <a:lstStyle/>
          <a:p>
            <a:endParaRPr lang="zh-CN" altLang="en-US"/>
          </a:p>
        </p:txBody>
      </p:sp>
      <p:sp>
        <p:nvSpPr>
          <p:cNvPr id="73746" name="Text Box 11"/>
          <p:cNvSpPr txBox="1">
            <a:spLocks noChangeArrowheads="1"/>
          </p:cNvSpPr>
          <p:nvPr/>
        </p:nvSpPr>
        <p:spPr bwMode="auto">
          <a:xfrm>
            <a:off x="3738563" y="2297113"/>
            <a:ext cx="1409700" cy="457200"/>
          </a:xfrm>
          <a:prstGeom prst="rect">
            <a:avLst/>
          </a:prstGeom>
          <a:noFill/>
          <a:ln w="38100" algn="ctr">
            <a:noFill/>
            <a:miter lim="800000"/>
            <a:headEnd/>
            <a:tailEnd/>
          </a:ln>
        </p:spPr>
        <p:txBody>
          <a:bodyPr wrap="none">
            <a:spAutoFit/>
          </a:bodyPr>
          <a:lstStyle/>
          <a:p>
            <a:r>
              <a:rPr lang="zh-CN" altLang="en-US" sz="2400">
                <a:ea typeface="幼圆" pitchFamily="49" charset="-122"/>
              </a:rPr>
              <a:t>串联谐振</a:t>
            </a:r>
          </a:p>
        </p:txBody>
      </p:sp>
      <p:sp>
        <p:nvSpPr>
          <p:cNvPr id="73747" name="Text Box 12"/>
          <p:cNvSpPr txBox="1">
            <a:spLocks noChangeArrowheads="1"/>
          </p:cNvSpPr>
          <p:nvPr/>
        </p:nvSpPr>
        <p:spPr bwMode="auto">
          <a:xfrm>
            <a:off x="3738563" y="1647825"/>
            <a:ext cx="1409700" cy="457200"/>
          </a:xfrm>
          <a:prstGeom prst="rect">
            <a:avLst/>
          </a:prstGeom>
          <a:noFill/>
          <a:ln w="38100" algn="ctr">
            <a:noFill/>
            <a:miter lim="800000"/>
            <a:headEnd/>
            <a:tailEnd/>
          </a:ln>
        </p:spPr>
        <p:txBody>
          <a:bodyPr wrap="none">
            <a:spAutoFit/>
          </a:bodyPr>
          <a:lstStyle/>
          <a:p>
            <a:r>
              <a:rPr lang="zh-CN" altLang="en-US" sz="2400">
                <a:ea typeface="幼圆" pitchFamily="49" charset="-122"/>
              </a:rPr>
              <a:t>并联谐振</a:t>
            </a:r>
          </a:p>
        </p:txBody>
      </p:sp>
      <p:sp>
        <p:nvSpPr>
          <p:cNvPr id="73748" name="Text Box 13"/>
          <p:cNvSpPr txBox="1">
            <a:spLocks noChangeArrowheads="1"/>
          </p:cNvSpPr>
          <p:nvPr/>
        </p:nvSpPr>
        <p:spPr bwMode="auto">
          <a:xfrm>
            <a:off x="1042988" y="2924175"/>
            <a:ext cx="1103312" cy="457200"/>
          </a:xfrm>
          <a:prstGeom prst="rect">
            <a:avLst/>
          </a:prstGeom>
          <a:noFill/>
          <a:ln w="38100" algn="ctr">
            <a:noFill/>
            <a:miter lim="800000"/>
            <a:headEnd/>
            <a:tailEnd/>
          </a:ln>
        </p:spPr>
        <p:txBody>
          <a:bodyPr wrap="none">
            <a:spAutoFit/>
          </a:bodyPr>
          <a:lstStyle/>
          <a:p>
            <a:r>
              <a:rPr lang="zh-CN" altLang="en-US" sz="2400">
                <a:ea typeface="幼圆" pitchFamily="49" charset="-122"/>
              </a:rPr>
              <a:t>上例中</a:t>
            </a:r>
          </a:p>
        </p:txBody>
      </p:sp>
      <p:graphicFrame>
        <p:nvGraphicFramePr>
          <p:cNvPr id="73731" name="Object 14"/>
          <p:cNvGraphicFramePr>
            <a:graphicFrameLocks noChangeAspect="1"/>
          </p:cNvGraphicFramePr>
          <p:nvPr/>
        </p:nvGraphicFramePr>
        <p:xfrm>
          <a:off x="2124075" y="2852738"/>
          <a:ext cx="3582988" cy="792162"/>
        </p:xfrm>
        <a:graphic>
          <a:graphicData uri="http://schemas.openxmlformats.org/presentationml/2006/ole">
            <p:oleObj spid="_x0000_s73731" name="Equation" r:id="rId5" imgW="1942920" imgH="431640" progId="Equation.DSMT4">
              <p:embed/>
            </p:oleObj>
          </a:graphicData>
        </a:graphic>
      </p:graphicFrame>
      <p:graphicFrame>
        <p:nvGraphicFramePr>
          <p:cNvPr id="73732" name="Object 15"/>
          <p:cNvGraphicFramePr>
            <a:graphicFrameLocks noChangeAspect="1"/>
          </p:cNvGraphicFramePr>
          <p:nvPr/>
        </p:nvGraphicFramePr>
        <p:xfrm>
          <a:off x="2147888" y="3621088"/>
          <a:ext cx="2855912" cy="1536700"/>
        </p:xfrm>
        <a:graphic>
          <a:graphicData uri="http://schemas.openxmlformats.org/presentationml/2006/ole">
            <p:oleObj spid="_x0000_s73732" name="Equation" r:id="rId6" imgW="1549080" imgH="838080" progId="Equation.DSMT4">
              <p:embed/>
            </p:oleObj>
          </a:graphicData>
        </a:graphic>
      </p:graphicFrame>
      <p:graphicFrame>
        <p:nvGraphicFramePr>
          <p:cNvPr id="73733" name="Object 16"/>
          <p:cNvGraphicFramePr>
            <a:graphicFrameLocks noChangeAspect="1"/>
          </p:cNvGraphicFramePr>
          <p:nvPr/>
        </p:nvGraphicFramePr>
        <p:xfrm>
          <a:off x="5292725" y="3933825"/>
          <a:ext cx="3182938" cy="838200"/>
        </p:xfrm>
        <a:graphic>
          <a:graphicData uri="http://schemas.openxmlformats.org/presentationml/2006/ole">
            <p:oleObj spid="_x0000_s73733" name="Equation" r:id="rId7" imgW="1726920" imgH="457200" progId="Equation.DSMT4">
              <p:embed/>
            </p:oleObj>
          </a:graphicData>
        </a:graphic>
      </p:graphicFrame>
      <p:graphicFrame>
        <p:nvGraphicFramePr>
          <p:cNvPr id="73734" name="Object 17"/>
          <p:cNvGraphicFramePr>
            <a:graphicFrameLocks noChangeAspect="1"/>
          </p:cNvGraphicFramePr>
          <p:nvPr/>
        </p:nvGraphicFramePr>
        <p:xfrm>
          <a:off x="2111375" y="5422900"/>
          <a:ext cx="1381125" cy="885825"/>
        </p:xfrm>
        <a:graphic>
          <a:graphicData uri="http://schemas.openxmlformats.org/presentationml/2006/ole">
            <p:oleObj spid="_x0000_s73734" name="Equation" r:id="rId8" imgW="749160" imgH="482400" progId="Equation.DSMT4">
              <p:embed/>
            </p:oleObj>
          </a:graphicData>
        </a:graphic>
      </p:graphicFrame>
      <p:graphicFrame>
        <p:nvGraphicFramePr>
          <p:cNvPr id="73735" name="Object 19"/>
          <p:cNvGraphicFramePr>
            <a:graphicFrameLocks noChangeAspect="1"/>
          </p:cNvGraphicFramePr>
          <p:nvPr/>
        </p:nvGraphicFramePr>
        <p:xfrm>
          <a:off x="5697538" y="5373688"/>
          <a:ext cx="1754187" cy="881062"/>
        </p:xfrm>
        <a:graphic>
          <a:graphicData uri="http://schemas.openxmlformats.org/presentationml/2006/ole">
            <p:oleObj spid="_x0000_s73735" name="Equation" r:id="rId9" imgW="952200" imgH="482400" progId="Equation.DSMT4">
              <p:embed/>
            </p:oleObj>
          </a:graphicData>
        </a:graphic>
      </p:graphicFrame>
      <p:graphicFrame>
        <p:nvGraphicFramePr>
          <p:cNvPr id="73736" name="Object 20"/>
          <p:cNvGraphicFramePr>
            <a:graphicFrameLocks noChangeAspect="1"/>
          </p:cNvGraphicFramePr>
          <p:nvPr/>
        </p:nvGraphicFramePr>
        <p:xfrm>
          <a:off x="5143500" y="5073650"/>
          <a:ext cx="2295525" cy="442913"/>
        </p:xfrm>
        <a:graphic>
          <a:graphicData uri="http://schemas.openxmlformats.org/presentationml/2006/ole">
            <p:oleObj spid="_x0000_s73736" name="Equation" r:id="rId10" imgW="1244520" imgH="241200" progId="Equation.DSMT4">
              <p:embed/>
            </p:oleObj>
          </a:graphicData>
        </a:graphic>
      </p:graphicFrame>
      <p:graphicFrame>
        <p:nvGraphicFramePr>
          <p:cNvPr id="73737" name="Object 21"/>
          <p:cNvGraphicFramePr>
            <a:graphicFrameLocks noChangeAspect="1"/>
          </p:cNvGraphicFramePr>
          <p:nvPr/>
        </p:nvGraphicFramePr>
        <p:xfrm>
          <a:off x="1331913" y="5097463"/>
          <a:ext cx="2154237" cy="419100"/>
        </p:xfrm>
        <a:graphic>
          <a:graphicData uri="http://schemas.openxmlformats.org/presentationml/2006/ole">
            <p:oleObj spid="_x0000_s73737" name="Equation" r:id="rId11" imgW="1168200" imgH="228600" progId="Equation.DSMT4">
              <p:embed/>
            </p:oleObj>
          </a:graphicData>
        </a:graphic>
      </p:graphicFrame>
      <p:pic>
        <p:nvPicPr>
          <p:cNvPr id="73749" name="Picture 22" descr="0050">
            <a:hlinkClick r:id="rId12" action="ppaction://hlinksldjump"/>
          </p:cNvPr>
          <p:cNvPicPr>
            <a:picLocks noChangeAspect="1" noChangeArrowheads="1" noCrop="1"/>
          </p:cNvPicPr>
          <p:nvPr/>
        </p:nvPicPr>
        <p:blipFill>
          <a:blip r:embed="rId13" cstate="print"/>
          <a:srcRect/>
          <a:stretch>
            <a:fillRect/>
          </a:stretch>
        </p:blipFill>
        <p:spPr bwMode="auto">
          <a:xfrm>
            <a:off x="8101013" y="5445125"/>
            <a:ext cx="360362" cy="276225"/>
          </a:xfrm>
          <a:prstGeom prst="rect">
            <a:avLst/>
          </a:prstGeom>
          <a:noFill/>
          <a:ln w="9525">
            <a:noFill/>
            <a:miter lim="800000"/>
            <a:headEnd/>
            <a:tailEnd/>
          </a:ln>
        </p:spPr>
      </p:pic>
      <p:sp>
        <p:nvSpPr>
          <p:cNvPr id="73750" name="Text Box 23"/>
          <p:cNvSpPr txBox="1">
            <a:spLocks noChangeArrowheads="1"/>
          </p:cNvSpPr>
          <p:nvPr/>
        </p:nvSpPr>
        <p:spPr bwMode="auto">
          <a:xfrm>
            <a:off x="5076825" y="6308725"/>
            <a:ext cx="2740025" cy="396875"/>
          </a:xfrm>
          <a:prstGeom prst="rect">
            <a:avLst/>
          </a:prstGeom>
          <a:noFill/>
          <a:ln w="38100" algn="ctr">
            <a:noFill/>
            <a:miter lim="800000"/>
            <a:headEnd/>
            <a:tailEnd/>
          </a:ln>
        </p:spPr>
        <p:txBody>
          <a:bodyPr wrap="none">
            <a:spAutoFit/>
          </a:bodyPr>
          <a:lstStyle/>
          <a:p>
            <a:pPr algn="l"/>
            <a:r>
              <a:rPr lang="zh-CN" altLang="en-US">
                <a:solidFill>
                  <a:srgbClr val="990099"/>
                </a:solidFill>
                <a:ea typeface="幼圆" pitchFamily="49" charset="-122"/>
              </a:rPr>
              <a:t>更方便的方法：观察法</a:t>
            </a: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en-US" altLang="zh-CN" smtClean="0"/>
              <a:t>2.1.3 </a:t>
            </a:r>
            <a:r>
              <a:rPr lang="zh-CN" altLang="en-US" smtClean="0"/>
              <a:t>谐振特性（续</a:t>
            </a:r>
            <a:r>
              <a:rPr lang="en-US" altLang="zh-CN" smtClean="0"/>
              <a:t>1</a:t>
            </a:r>
            <a:r>
              <a:rPr lang="zh-CN" altLang="en-US" smtClean="0"/>
              <a:t>）</a:t>
            </a:r>
          </a:p>
        </p:txBody>
      </p:sp>
      <p:sp>
        <p:nvSpPr>
          <p:cNvPr id="232451" name="Rectangle 3"/>
          <p:cNvSpPr>
            <a:spLocks noGrp="1" noChangeArrowheads="1"/>
          </p:cNvSpPr>
          <p:nvPr>
            <p:ph type="body" idx="1"/>
          </p:nvPr>
        </p:nvSpPr>
        <p:spPr/>
        <p:txBody>
          <a:bodyPr/>
          <a:lstStyle/>
          <a:p>
            <a:pPr eaLnBrk="1" hangingPunct="1"/>
            <a:r>
              <a:rPr lang="zh-CN" altLang="en-US" smtClean="0"/>
              <a:t>谐振时回路电流最大，且与外加电压同相，即</a:t>
            </a:r>
          </a:p>
          <a:p>
            <a:pPr eaLnBrk="1" hangingPunct="1"/>
            <a:r>
              <a:rPr lang="zh-CN" altLang="en-US" smtClean="0"/>
              <a:t>谐振时电感与电容两端电压模值相等，且等于外加电压的</a:t>
            </a:r>
            <a:r>
              <a:rPr lang="en-US" altLang="zh-CN" i="1" smtClean="0"/>
              <a:t>Q</a:t>
            </a:r>
            <a:r>
              <a:rPr lang="zh-CN" altLang="en-US" smtClean="0"/>
              <a:t>倍。</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其中</a:t>
            </a:r>
            <a:r>
              <a:rPr lang="en-US" altLang="zh-CN" i="1" smtClean="0"/>
              <a:t>Q</a:t>
            </a:r>
            <a:r>
              <a:rPr lang="zh-CN" altLang="en-US" smtClean="0"/>
              <a:t>为回路的</a:t>
            </a:r>
            <a:r>
              <a:rPr lang="zh-CN" altLang="en-US" smtClean="0">
                <a:solidFill>
                  <a:srgbClr val="006600"/>
                </a:solidFill>
              </a:rPr>
              <a:t>品质因数</a:t>
            </a:r>
            <a:r>
              <a:rPr lang="zh-CN" altLang="en-US" smtClean="0"/>
              <a:t>，简称</a:t>
            </a:r>
            <a:r>
              <a:rPr lang="en-US" altLang="zh-CN" i="1" smtClean="0">
                <a:solidFill>
                  <a:srgbClr val="006600"/>
                </a:solidFill>
              </a:rPr>
              <a:t>Q</a:t>
            </a:r>
            <a:r>
              <a:rPr lang="zh-CN" altLang="en-US" smtClean="0">
                <a:solidFill>
                  <a:srgbClr val="006600"/>
                </a:solidFill>
              </a:rPr>
              <a:t>值</a:t>
            </a:r>
            <a:r>
              <a:rPr lang="zh-CN" altLang="en-US" smtClean="0"/>
              <a:t>：</a:t>
            </a:r>
          </a:p>
          <a:p>
            <a:pPr eaLnBrk="1" hangingPunct="1">
              <a:buFont typeface="Wingdings" pitchFamily="2" charset="2"/>
              <a:buNone/>
            </a:pPr>
            <a:endParaRPr lang="zh-CN" altLang="en-US" smtClean="0"/>
          </a:p>
          <a:p>
            <a:pPr eaLnBrk="1" hangingPunct="1">
              <a:buFont typeface="Wingdings" pitchFamily="2" charset="2"/>
              <a:buNone/>
            </a:pPr>
            <a:endParaRPr lang="zh-CN" altLang="en-US" smtClean="0"/>
          </a:p>
          <a:p>
            <a:pPr eaLnBrk="1" hangingPunct="1">
              <a:buFont typeface="Wingdings" pitchFamily="2" charset="2"/>
              <a:buNone/>
            </a:pPr>
            <a:r>
              <a:rPr lang="zh-CN" altLang="en-US" smtClean="0"/>
              <a:t>    回路的</a:t>
            </a:r>
            <a:r>
              <a:rPr lang="en-US" altLang="zh-CN" i="1" smtClean="0"/>
              <a:t>Q</a:t>
            </a:r>
            <a:r>
              <a:rPr lang="zh-CN" altLang="en-US" smtClean="0"/>
              <a:t>值可达几十到几百，谐振时电感线圈和电容器两端的电压可比信号源电压</a:t>
            </a:r>
            <a:r>
              <a:rPr lang="zh-CN" altLang="en-US" smtClean="0">
                <a:solidFill>
                  <a:schemeClr val="hlink"/>
                </a:solidFill>
              </a:rPr>
              <a:t>高几十到几百倍</a:t>
            </a:r>
            <a:r>
              <a:rPr lang="zh-CN" altLang="en-US" smtClean="0"/>
              <a:t>，因此须注意元件的耐压问题。串联谐振又称电压谐振。  </a:t>
            </a:r>
          </a:p>
        </p:txBody>
      </p:sp>
      <p:sp>
        <p:nvSpPr>
          <p:cNvPr id="6152" name="Rectangle 5"/>
          <p:cNvSpPr>
            <a:spLocks noChangeArrowheads="1"/>
          </p:cNvSpPr>
          <p:nvPr/>
        </p:nvSpPr>
        <p:spPr bwMode="auto">
          <a:xfrm>
            <a:off x="0" y="32194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6146" name="Object 4"/>
          <p:cNvGraphicFramePr>
            <a:graphicFrameLocks noChangeAspect="1"/>
          </p:cNvGraphicFramePr>
          <p:nvPr/>
        </p:nvGraphicFramePr>
        <p:xfrm>
          <a:off x="7308850" y="1052513"/>
          <a:ext cx="1295400" cy="760412"/>
        </p:xfrm>
        <a:graphic>
          <a:graphicData uri="http://schemas.openxmlformats.org/presentationml/2006/ole">
            <p:oleObj spid="_x0000_s6146" name="Equation" r:id="rId4" imgW="710891" imgH="418918" progId="Equation.DSMT4">
              <p:embed/>
            </p:oleObj>
          </a:graphicData>
        </a:graphic>
      </p:graphicFrame>
      <p:sp>
        <p:nvSpPr>
          <p:cNvPr id="6153" name="Rectangle 7"/>
          <p:cNvSpPr>
            <a:spLocks noChangeArrowheads="1"/>
          </p:cNvSpPr>
          <p:nvPr/>
        </p:nvSpPr>
        <p:spPr bwMode="auto">
          <a:xfrm>
            <a:off x="0" y="321945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2454" name="Object 6"/>
          <p:cNvGraphicFramePr>
            <a:graphicFrameLocks noChangeAspect="1"/>
          </p:cNvGraphicFramePr>
          <p:nvPr/>
        </p:nvGraphicFramePr>
        <p:xfrm>
          <a:off x="1979613" y="2349500"/>
          <a:ext cx="4752975" cy="725488"/>
        </p:xfrm>
        <a:graphic>
          <a:graphicData uri="http://schemas.openxmlformats.org/presentationml/2006/ole">
            <p:oleObj spid="_x0000_s6147" name="Equation" r:id="rId5" imgW="2743200" imgH="419100" progId="Equation.DSMT4">
              <p:embed/>
            </p:oleObj>
          </a:graphicData>
        </a:graphic>
      </p:graphicFrame>
      <p:sp>
        <p:nvSpPr>
          <p:cNvPr id="6154" name="Rectangle 9"/>
          <p:cNvSpPr>
            <a:spLocks noChangeArrowheads="1"/>
          </p:cNvSpPr>
          <p:nvPr/>
        </p:nvSpPr>
        <p:spPr bwMode="auto">
          <a:xfrm>
            <a:off x="0" y="3200400"/>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2456" name="Object 8"/>
          <p:cNvGraphicFramePr>
            <a:graphicFrameLocks noChangeAspect="1"/>
          </p:cNvGraphicFramePr>
          <p:nvPr/>
        </p:nvGraphicFramePr>
        <p:xfrm>
          <a:off x="1943100" y="3063875"/>
          <a:ext cx="5508625" cy="796925"/>
        </p:xfrm>
        <a:graphic>
          <a:graphicData uri="http://schemas.openxmlformats.org/presentationml/2006/ole">
            <p:oleObj spid="_x0000_s6148" name="Equation" r:id="rId6" imgW="3149600" imgH="457200" progId="Equation.DSMT4">
              <p:embed/>
            </p:oleObj>
          </a:graphicData>
        </a:graphic>
      </p:graphicFrame>
      <p:sp>
        <p:nvSpPr>
          <p:cNvPr id="6155" name="Rectangle 11"/>
          <p:cNvSpPr>
            <a:spLocks noChangeArrowheads="1"/>
          </p:cNvSpPr>
          <p:nvPr/>
        </p:nvSpPr>
        <p:spPr bwMode="auto">
          <a:xfrm>
            <a:off x="0" y="3195638"/>
            <a:ext cx="9144000" cy="0"/>
          </a:xfrm>
          <a:prstGeom prst="rect">
            <a:avLst/>
          </a:prstGeom>
          <a:noFill/>
          <a:ln w="38100" algn="ctr">
            <a:noFill/>
            <a:miter lim="800000"/>
            <a:headEnd/>
            <a:tailEnd/>
          </a:ln>
        </p:spPr>
        <p:txBody>
          <a:bodyPr wrap="none" anchor="ctr">
            <a:spAutoFit/>
          </a:bodyPr>
          <a:lstStyle/>
          <a:p>
            <a:endParaRPr lang="zh-CN" altLang="en-US"/>
          </a:p>
        </p:txBody>
      </p:sp>
      <p:graphicFrame>
        <p:nvGraphicFramePr>
          <p:cNvPr id="232458" name="Object 10"/>
          <p:cNvGraphicFramePr>
            <a:graphicFrameLocks noChangeAspect="1"/>
          </p:cNvGraphicFramePr>
          <p:nvPr/>
        </p:nvGraphicFramePr>
        <p:xfrm>
          <a:off x="2051050" y="4149725"/>
          <a:ext cx="3673475" cy="862013"/>
        </p:xfrm>
        <a:graphic>
          <a:graphicData uri="http://schemas.openxmlformats.org/presentationml/2006/ole">
            <p:oleObj spid="_x0000_s6149" name="Equation" r:id="rId7" imgW="1993900" imgH="469900" progId="Equation.DSMT4">
              <p:embed/>
            </p:oleObj>
          </a:graphicData>
        </a:graphic>
      </p:graphicFrame>
      <p:pic>
        <p:nvPicPr>
          <p:cNvPr id="232483" name="Picture 35" descr="对比">
            <a:hlinkClick r:id="rId8" action="ppaction://hlinksldjump"/>
          </p:cNvPr>
          <p:cNvPicPr preferRelativeResize="0">
            <a:picLocks noChangeAspect="1" noChangeArrowheads="1"/>
          </p:cNvPicPr>
          <p:nvPr/>
        </p:nvPicPr>
        <p:blipFill>
          <a:blip r:embed="rId9" cstate="print"/>
          <a:srcRect/>
          <a:stretch>
            <a:fillRect/>
          </a:stretch>
        </p:blipFill>
        <p:spPr bwMode="auto">
          <a:xfrm>
            <a:off x="6443663" y="3789363"/>
            <a:ext cx="792162" cy="341312"/>
          </a:xfrm>
          <a:prstGeom prst="rect">
            <a:avLst/>
          </a:prstGeom>
          <a:noFill/>
          <a:ln w="9525">
            <a:noFill/>
            <a:miter lim="800000"/>
            <a:headEnd/>
            <a:tailEnd/>
          </a:ln>
        </p:spPr>
      </p:pic>
      <p:pic>
        <p:nvPicPr>
          <p:cNvPr id="232485" name="Picture 37" descr="eye"/>
          <p:cNvPicPr>
            <a:picLocks noChangeAspect="1" noChangeArrowheads="1" noCrop="1"/>
          </p:cNvPicPr>
          <p:nvPr/>
        </p:nvPicPr>
        <p:blipFill>
          <a:blip r:embed="rId10" cstate="print"/>
          <a:srcRect/>
          <a:stretch>
            <a:fillRect/>
          </a:stretch>
        </p:blipFill>
        <p:spPr bwMode="auto">
          <a:xfrm>
            <a:off x="8316913" y="5302250"/>
            <a:ext cx="647700" cy="64770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25000"/>
                                  </p:iterate>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dissolve">
                                      <p:cBhvr>
                                        <p:cTn id="7" dur="500"/>
                                        <p:tgtEl>
                                          <p:spTgt spid="2324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2454"/>
                                        </p:tgtEl>
                                        <p:attrNameLst>
                                          <p:attrName>style.visibility</p:attrName>
                                        </p:attrNameLst>
                                      </p:cBhvr>
                                      <p:to>
                                        <p:strVal val="visible"/>
                                      </p:to>
                                    </p:set>
                                    <p:animEffect transition="in" filter="dissolve">
                                      <p:cBhvr>
                                        <p:cTn id="12" dur="500"/>
                                        <p:tgtEl>
                                          <p:spTgt spid="2324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2456"/>
                                        </p:tgtEl>
                                        <p:attrNameLst>
                                          <p:attrName>style.visibility</p:attrName>
                                        </p:attrNameLst>
                                      </p:cBhvr>
                                      <p:to>
                                        <p:strVal val="visible"/>
                                      </p:to>
                                    </p:set>
                                    <p:animEffect transition="in" filter="dissolve">
                                      <p:cBhvr>
                                        <p:cTn id="17" dur="500"/>
                                        <p:tgtEl>
                                          <p:spTgt spid="2324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iterate type="wd">
                                    <p:tmPct val="25000"/>
                                  </p:iterate>
                                  <p:childTnLst>
                                    <p:set>
                                      <p:cBhvr>
                                        <p:cTn id="21" dur="1" fill="hold">
                                          <p:stCondLst>
                                            <p:cond delay="0"/>
                                          </p:stCondLst>
                                        </p:cTn>
                                        <p:tgtEl>
                                          <p:spTgt spid="232451">
                                            <p:txEl>
                                              <p:pRg st="5" end="5"/>
                                            </p:txEl>
                                          </p:spTgt>
                                        </p:tgtEl>
                                        <p:attrNameLst>
                                          <p:attrName>style.visibility</p:attrName>
                                        </p:attrNameLst>
                                      </p:cBhvr>
                                      <p:to>
                                        <p:strVal val="visible"/>
                                      </p:to>
                                    </p:set>
                                    <p:animEffect transition="in" filter="dissolve">
                                      <p:cBhvr>
                                        <p:cTn id="22" dur="500"/>
                                        <p:tgtEl>
                                          <p:spTgt spid="2324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2458"/>
                                        </p:tgtEl>
                                        <p:attrNameLst>
                                          <p:attrName>style.visibility</p:attrName>
                                        </p:attrNameLst>
                                      </p:cBhvr>
                                      <p:to>
                                        <p:strVal val="visible"/>
                                      </p:to>
                                    </p:set>
                                    <p:animEffect transition="in" filter="dissolve">
                                      <p:cBhvr>
                                        <p:cTn id="27" dur="500"/>
                                        <p:tgtEl>
                                          <p:spTgt spid="2324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iterate type="wd">
                                    <p:tmPct val="25000"/>
                                  </p:iterate>
                                  <p:childTnLst>
                                    <p:set>
                                      <p:cBhvr>
                                        <p:cTn id="31" dur="1" fill="hold">
                                          <p:stCondLst>
                                            <p:cond delay="0"/>
                                          </p:stCondLst>
                                        </p:cTn>
                                        <p:tgtEl>
                                          <p:spTgt spid="232451">
                                            <p:txEl>
                                              <p:pRg st="8" end="8"/>
                                            </p:txEl>
                                          </p:spTgt>
                                        </p:tgtEl>
                                        <p:attrNameLst>
                                          <p:attrName>style.visibility</p:attrName>
                                        </p:attrNameLst>
                                      </p:cBhvr>
                                      <p:to>
                                        <p:strVal val="visible"/>
                                      </p:to>
                                    </p:set>
                                    <p:animEffect transition="in" filter="dissolve">
                                      <p:cBhvr>
                                        <p:cTn id="32" dur="500"/>
                                        <p:tgtEl>
                                          <p:spTgt spid="232451">
                                            <p:txEl>
                                              <p:pRg st="8" end="8"/>
                                            </p:txEl>
                                          </p:spTgt>
                                        </p:tgtEl>
                                      </p:cBhvr>
                                    </p:animEffect>
                                  </p:childTnLst>
                                </p:cTn>
                              </p:par>
                            </p:childTnLst>
                          </p:cTn>
                        </p:par>
                        <p:par>
                          <p:cTn id="33" fill="hold">
                            <p:stCondLst>
                              <p:cond delay="6125"/>
                            </p:stCondLst>
                            <p:childTnLst>
                              <p:par>
                                <p:cTn id="34" presetID="1" presetClass="entr" presetSubtype="0" fill="hold" nodeType="afterEffect">
                                  <p:stCondLst>
                                    <p:cond delay="0"/>
                                  </p:stCondLst>
                                  <p:childTnLst>
                                    <p:set>
                                      <p:cBhvr>
                                        <p:cTn id="35" dur="1" fill="hold">
                                          <p:stCondLst>
                                            <p:cond delay="0"/>
                                          </p:stCondLst>
                                        </p:cTn>
                                        <p:tgtEl>
                                          <p:spTgt spid="23248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32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b seminar">
  <a:themeElements>
    <a:clrScheme name="">
      <a:dk1>
        <a:srgbClr val="C0C0C0"/>
      </a:dk1>
      <a:lt1>
        <a:srgbClr val="FFFFFF"/>
      </a:lt1>
      <a:dk2>
        <a:srgbClr val="0000FF"/>
      </a:dk2>
      <a:lt2>
        <a:srgbClr val="0000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Lab seminar">
      <a:majorFont>
        <a:latin typeface="宋体"/>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ko-KR" altLang="en-US" sz="2000" b="1" i="0" u="none" strike="noStrike" cap="none" normalizeH="0" baseline="0" smtClean="0">
            <a:ln>
              <a:noFill/>
            </a:ln>
            <a:solidFill>
              <a:schemeClr val="tx2"/>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ko-KR" altLang="en-US" sz="2000" b="1" i="0" u="none" strike="noStrike" cap="none" normalizeH="0" baseline="0" smtClean="0">
            <a:ln>
              <a:noFill/>
            </a:ln>
            <a:solidFill>
              <a:schemeClr val="tx2"/>
            </a:solidFill>
            <a:effectLst/>
            <a:latin typeface="Times New Roman" pitchFamily="18" charset="0"/>
            <a:ea typeface="宋体" charset="-122"/>
          </a:defRPr>
        </a:defPPr>
      </a:lstStyle>
    </a:lnDef>
  </a:objectDefaults>
  <a:extraClrSchemeLst>
    <a:extraClrScheme>
      <a:clrScheme name="Lab semina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b semina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b semina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b semina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b semina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b semina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b semina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13995</TotalTime>
  <Words>2886</Words>
  <Application>Microsoft Office PowerPoint</Application>
  <PresentationFormat>全屏显示(4:3)</PresentationFormat>
  <Paragraphs>663</Paragraphs>
  <Slides>87</Slides>
  <Notes>85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87</vt:i4>
      </vt:variant>
    </vt:vector>
  </HeadingPairs>
  <TitlesOfParts>
    <vt:vector size="108" baseType="lpstr">
      <vt:lpstr>Times New Roman</vt:lpstr>
      <vt:lpstr>宋体</vt:lpstr>
      <vt:lpstr>Arial</vt:lpstr>
      <vt:lpstr>幼圆</vt:lpstr>
      <vt:lpstr>Wingdings</vt:lpstr>
      <vt:lpstr>Tahoma</vt:lpstr>
      <vt:lpstr>Gulim</vt:lpstr>
      <vt:lpstr>Comic Sans MS</vt:lpstr>
      <vt:lpstr>Arial Black</vt:lpstr>
      <vt:lpstr>隶书</vt:lpstr>
      <vt:lpstr>楷体_GB2312</vt:lpstr>
      <vt:lpstr>한양해서</vt:lpstr>
      <vt:lpstr>Verdana</vt:lpstr>
      <vt:lpstr>Symbol</vt:lpstr>
      <vt:lpstr>Lab seminar</vt:lpstr>
      <vt:lpstr>Microsoft Visio 绘图</vt:lpstr>
      <vt:lpstr>MathType 5.0 Equation</vt:lpstr>
      <vt:lpstr>MathType 6.0 Equation</vt:lpstr>
      <vt:lpstr>Microsoft 公式 3.0</vt:lpstr>
      <vt:lpstr>Microsoft Office Visio 绘图</vt:lpstr>
      <vt:lpstr>Microsoft Word 图片</vt:lpstr>
      <vt:lpstr>幻灯片 1</vt:lpstr>
      <vt:lpstr>主要内容</vt:lpstr>
      <vt:lpstr>2.0 概述</vt:lpstr>
      <vt:lpstr>2.1 串联谐振回路</vt:lpstr>
      <vt:lpstr>2.1.1 概述</vt:lpstr>
      <vt:lpstr>2.1.2 谐振和谐振条件</vt:lpstr>
      <vt:lpstr>2.1.2 谐振和谐振条件（续1）</vt:lpstr>
      <vt:lpstr>2.1.3 谐振特性</vt:lpstr>
      <vt:lpstr>2.1.3 谐振特性（续1）</vt:lpstr>
      <vt:lpstr>2.1.3 谐振特性（续2）</vt:lpstr>
      <vt:lpstr>2.1.4 谐振曲线和通频带</vt:lpstr>
      <vt:lpstr>2.1.4 谐振曲线和通频带（续1）</vt:lpstr>
      <vt:lpstr>2.1.4 谐振曲线和通频带（续2）</vt:lpstr>
      <vt:lpstr>2.1.4 谐振曲线和通频带（续3）</vt:lpstr>
      <vt:lpstr>2.1.5 相频特性曲线</vt:lpstr>
      <vt:lpstr>2.1.6 信号源内阻及负载对串联谐振回路的影响</vt:lpstr>
      <vt:lpstr>2.2 并联谐振回路</vt:lpstr>
      <vt:lpstr>2.2.1 概述</vt:lpstr>
      <vt:lpstr>2.2.2 谐振条件</vt:lpstr>
      <vt:lpstr>2.2.2 谐振条件（续1）</vt:lpstr>
      <vt:lpstr>2.2.2 谐振条件（续2）</vt:lpstr>
      <vt:lpstr>2.2.3 谐振特性</vt:lpstr>
      <vt:lpstr>2.2.3 谐振特性（续1）</vt:lpstr>
      <vt:lpstr>2.2.3 谐振特性（续2）</vt:lpstr>
      <vt:lpstr>2.2.4 谐振曲线、相频特性曲线和通频带</vt:lpstr>
      <vt:lpstr>2.2.4 谐振曲线、相频特性曲线和通频带（续1）</vt:lpstr>
      <vt:lpstr>2.2.5 信号源内阻及负载对并联谐振回路的影响</vt:lpstr>
      <vt:lpstr>2.3 谐振回路的阻抗变换</vt:lpstr>
      <vt:lpstr>2.3.1 概述</vt:lpstr>
      <vt:lpstr>2.3.2 串、并联阻抗的等效互换</vt:lpstr>
      <vt:lpstr>2.3.2 串、并联阻抗的等效互换（续1）</vt:lpstr>
      <vt:lpstr>2.3.3 阻抗变换电路</vt:lpstr>
      <vt:lpstr>2.3.3 阻抗变换电路（续1）</vt:lpstr>
      <vt:lpstr>2.3.3 阻抗变换电路（续2）</vt:lpstr>
      <vt:lpstr>2.3.3 阻抗变换电路（续3）</vt:lpstr>
      <vt:lpstr>2.3.3 阻抗变换电路（续4）</vt:lpstr>
      <vt:lpstr>2.3.3 阻抗变换电路（续5）</vt:lpstr>
      <vt:lpstr>2.3.3 阻抗变换电路（续6）</vt:lpstr>
      <vt:lpstr>2.4 耦合型谐振回路</vt:lpstr>
      <vt:lpstr>2.4.1 概述</vt:lpstr>
      <vt:lpstr>2.4.1 概述（续1）</vt:lpstr>
      <vt:lpstr>2.4.1 概述（续2）</vt:lpstr>
      <vt:lpstr>2.4.2 耦合回路的阻抗特性</vt:lpstr>
      <vt:lpstr>2.4.2 耦合回路的阻抗特性（续1）</vt:lpstr>
      <vt:lpstr>2.4.2 耦合回路的阻抗特性（续2）</vt:lpstr>
      <vt:lpstr>2.4.2 耦合回路的阻抗特性（续3）</vt:lpstr>
      <vt:lpstr>2.4.2 耦合回路的阻抗特性（续4）</vt:lpstr>
      <vt:lpstr>2.4.2 耦合回路的阻抗特性（续5）</vt:lpstr>
      <vt:lpstr>2.4.3 耦合回路的调谐特性</vt:lpstr>
      <vt:lpstr>2.4.3 耦合回路的调谐特性（续1）</vt:lpstr>
      <vt:lpstr>2.4.3 耦合回路的调谐特性（续2）</vt:lpstr>
      <vt:lpstr>2.4.3 耦合回路的调谐特性（续3）</vt:lpstr>
      <vt:lpstr>2.4.3 耦合回路的调谐特性（续4）</vt:lpstr>
      <vt:lpstr>2.4.3 耦合回路的调谐特性（续5）</vt:lpstr>
      <vt:lpstr>2.4.3 耦合回路的调谐特性（续6）</vt:lpstr>
      <vt:lpstr>2.4.4 耦合回路的频率特性</vt:lpstr>
      <vt:lpstr>2.4.4 耦合回路的频率特性（续1）</vt:lpstr>
      <vt:lpstr>2.4.4 耦合回路的频率特性（续2）</vt:lpstr>
      <vt:lpstr>2.4.4 耦合回路的频率特性（续3）</vt:lpstr>
      <vt:lpstr>2.4.5 耦合回路的对偶关系</vt:lpstr>
      <vt:lpstr>2.4.6 耦合回路的串、并联等效互换</vt:lpstr>
      <vt:lpstr>2.4.6 耦合回路的串、并联等效互换（续1）</vt:lpstr>
      <vt:lpstr>2.4.6 耦合回路的串、并联等效互换（续2）</vt:lpstr>
      <vt:lpstr>2.4.6 耦合回路的串、并联等效互换（续3）</vt:lpstr>
      <vt:lpstr>2.5 滤波器的其它形式</vt:lpstr>
      <vt:lpstr>2.5.1 LC集中选择性滤波器</vt:lpstr>
      <vt:lpstr>2.5.2 石英晶体滤波器</vt:lpstr>
      <vt:lpstr>2.5.2 石英晶体滤波器（续1）</vt:lpstr>
      <vt:lpstr>2.5.2 石英晶体滤波器（续2）</vt:lpstr>
      <vt:lpstr>2.5.2 石英晶体滤波器（续3）</vt:lpstr>
      <vt:lpstr>2.5.2 石英晶体滤波器（续4）</vt:lpstr>
      <vt:lpstr>2.5.2 石英晶体滤波器（续5）</vt:lpstr>
      <vt:lpstr>2.5.3 陶瓷滤波器</vt:lpstr>
      <vt:lpstr>2.5.3 陶瓷滤波器（续1）</vt:lpstr>
      <vt:lpstr>2.5.3 陶瓷滤波器（续2）</vt:lpstr>
      <vt:lpstr>2.5.3 陶瓷滤波器（续3）</vt:lpstr>
      <vt:lpstr>智能移动终端用声表面波滤波器技术转让</vt:lpstr>
      <vt:lpstr>幻灯片 78</vt:lpstr>
      <vt:lpstr>2.5.4 声表面滤波器</vt:lpstr>
      <vt:lpstr>2.5.4 声表面滤波器（续1）</vt:lpstr>
      <vt:lpstr>2.5.4 声表面滤波器（续2）</vt:lpstr>
      <vt:lpstr>2.5.4 声表面滤波器（续3）</vt:lpstr>
      <vt:lpstr>2.5.4 声表面滤波器（续4）</vt:lpstr>
      <vt:lpstr>本章作业</vt:lpstr>
      <vt:lpstr>附1</vt:lpstr>
      <vt:lpstr>附2</vt:lpstr>
      <vt:lpstr>附2（续1）</vt:lpstr>
    </vt:vector>
  </TitlesOfParts>
  <Company>ZJFOCL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hans</dc:creator>
  <cp:lastModifiedBy>微软中国</cp:lastModifiedBy>
  <cp:revision>1602</cp:revision>
  <dcterms:created xsi:type="dcterms:W3CDTF">2004-04-23T13:21:04Z</dcterms:created>
  <dcterms:modified xsi:type="dcterms:W3CDTF">2018-10-11T12:08:43Z</dcterms:modified>
</cp:coreProperties>
</file>