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477" r:id="rId2"/>
    <p:sldId id="422" r:id="rId3"/>
    <p:sldId id="423" r:id="rId4"/>
    <p:sldId id="425" r:id="rId5"/>
    <p:sldId id="467" r:id="rId6"/>
    <p:sldId id="468" r:id="rId7"/>
    <p:sldId id="469" r:id="rId8"/>
    <p:sldId id="470" r:id="rId9"/>
    <p:sldId id="426" r:id="rId10"/>
    <p:sldId id="427" r:id="rId11"/>
    <p:sldId id="429" r:id="rId12"/>
    <p:sldId id="471" r:id="rId13"/>
    <p:sldId id="472" r:id="rId14"/>
    <p:sldId id="430" r:id="rId15"/>
    <p:sldId id="431" r:id="rId16"/>
    <p:sldId id="473" r:id="rId17"/>
    <p:sldId id="433" r:id="rId18"/>
    <p:sldId id="434" r:id="rId19"/>
    <p:sldId id="435" r:id="rId20"/>
    <p:sldId id="436" r:id="rId21"/>
    <p:sldId id="474" r:id="rId22"/>
    <p:sldId id="475" r:id="rId23"/>
    <p:sldId id="478" r:id="rId24"/>
    <p:sldId id="437" r:id="rId25"/>
    <p:sldId id="438" r:id="rId26"/>
    <p:sldId id="439" r:id="rId27"/>
    <p:sldId id="440" r:id="rId28"/>
    <p:sldId id="442" r:id="rId29"/>
    <p:sldId id="443" r:id="rId30"/>
    <p:sldId id="444" r:id="rId31"/>
    <p:sldId id="445" r:id="rId32"/>
    <p:sldId id="446" r:id="rId33"/>
    <p:sldId id="447" r:id="rId34"/>
    <p:sldId id="448" r:id="rId35"/>
    <p:sldId id="449" r:id="rId36"/>
    <p:sldId id="450" r:id="rId37"/>
    <p:sldId id="451" r:id="rId38"/>
    <p:sldId id="452" r:id="rId39"/>
    <p:sldId id="453" r:id="rId40"/>
    <p:sldId id="454" r:id="rId41"/>
    <p:sldId id="455" r:id="rId42"/>
    <p:sldId id="457" r:id="rId43"/>
    <p:sldId id="458" r:id="rId44"/>
    <p:sldId id="459" r:id="rId45"/>
    <p:sldId id="461" r:id="rId46"/>
    <p:sldId id="460" r:id="rId47"/>
    <p:sldId id="463" r:id="rId48"/>
    <p:sldId id="479" r:id="rId49"/>
    <p:sldId id="480" r:id="rId50"/>
    <p:sldId id="481" r:id="rId51"/>
    <p:sldId id="464" r:id="rId52"/>
    <p:sldId id="482" r:id="rId53"/>
    <p:sldId id="483" r:id="rId54"/>
    <p:sldId id="484" r:id="rId55"/>
    <p:sldId id="485" r:id="rId56"/>
  </p:sldIdLst>
  <p:sldSz cx="9144000" cy="5715000" type="screen16x10"/>
  <p:notesSz cx="6858000" cy="9144000"/>
  <p:defaultTextStyle>
    <a:defPPr>
      <a:defRPr lang="zh-CN"/>
    </a:defPPr>
    <a:lvl1pPr algn="ctr" rtl="0" fontAlgn="base">
      <a:spcBef>
        <a:spcPct val="50000"/>
      </a:spcBef>
      <a:spcAft>
        <a:spcPct val="0"/>
      </a:spcAft>
      <a:defRPr sz="3600" b="1" kern="1200">
        <a:solidFill>
          <a:schemeClr val="hlink"/>
        </a:solidFill>
        <a:latin typeface="Times New Roman" pitchFamily="18" charset="0"/>
        <a:ea typeface="华文宋体" pitchFamily="2" charset="-122"/>
        <a:cs typeface="+mn-cs"/>
      </a:defRPr>
    </a:lvl1pPr>
    <a:lvl2pPr marL="457200" algn="ctr" rtl="0" fontAlgn="base">
      <a:spcBef>
        <a:spcPct val="50000"/>
      </a:spcBef>
      <a:spcAft>
        <a:spcPct val="0"/>
      </a:spcAft>
      <a:defRPr sz="3600" b="1" kern="1200">
        <a:solidFill>
          <a:schemeClr val="hlink"/>
        </a:solidFill>
        <a:latin typeface="Times New Roman" pitchFamily="18" charset="0"/>
        <a:ea typeface="华文宋体" pitchFamily="2" charset="-122"/>
        <a:cs typeface="+mn-cs"/>
      </a:defRPr>
    </a:lvl2pPr>
    <a:lvl3pPr marL="914400" algn="ctr" rtl="0" fontAlgn="base">
      <a:spcBef>
        <a:spcPct val="50000"/>
      </a:spcBef>
      <a:spcAft>
        <a:spcPct val="0"/>
      </a:spcAft>
      <a:defRPr sz="3600" b="1" kern="1200">
        <a:solidFill>
          <a:schemeClr val="hlink"/>
        </a:solidFill>
        <a:latin typeface="Times New Roman" pitchFamily="18" charset="0"/>
        <a:ea typeface="华文宋体" pitchFamily="2" charset="-122"/>
        <a:cs typeface="+mn-cs"/>
      </a:defRPr>
    </a:lvl3pPr>
    <a:lvl4pPr marL="1371600" algn="ctr" rtl="0" fontAlgn="base">
      <a:spcBef>
        <a:spcPct val="50000"/>
      </a:spcBef>
      <a:spcAft>
        <a:spcPct val="0"/>
      </a:spcAft>
      <a:defRPr sz="3600" b="1" kern="1200">
        <a:solidFill>
          <a:schemeClr val="hlink"/>
        </a:solidFill>
        <a:latin typeface="Times New Roman" pitchFamily="18" charset="0"/>
        <a:ea typeface="华文宋体" pitchFamily="2" charset="-122"/>
        <a:cs typeface="+mn-cs"/>
      </a:defRPr>
    </a:lvl4pPr>
    <a:lvl5pPr marL="1828800" algn="ctr" rtl="0" fontAlgn="base">
      <a:spcBef>
        <a:spcPct val="50000"/>
      </a:spcBef>
      <a:spcAft>
        <a:spcPct val="0"/>
      </a:spcAft>
      <a:defRPr sz="3600" b="1" kern="1200">
        <a:solidFill>
          <a:schemeClr val="hlink"/>
        </a:solidFill>
        <a:latin typeface="Times New Roman" pitchFamily="18" charset="0"/>
        <a:ea typeface="华文宋体" pitchFamily="2" charset="-122"/>
        <a:cs typeface="+mn-cs"/>
      </a:defRPr>
    </a:lvl5pPr>
    <a:lvl6pPr marL="2286000" algn="l" defTabSz="914400" rtl="0" eaLnBrk="1" latinLnBrk="0" hangingPunct="1">
      <a:defRPr sz="3600" b="1" kern="1200">
        <a:solidFill>
          <a:schemeClr val="hlink"/>
        </a:solidFill>
        <a:latin typeface="Times New Roman" pitchFamily="18" charset="0"/>
        <a:ea typeface="华文宋体" pitchFamily="2" charset="-122"/>
        <a:cs typeface="+mn-cs"/>
      </a:defRPr>
    </a:lvl6pPr>
    <a:lvl7pPr marL="2743200" algn="l" defTabSz="914400" rtl="0" eaLnBrk="1" latinLnBrk="0" hangingPunct="1">
      <a:defRPr sz="3600" b="1" kern="1200">
        <a:solidFill>
          <a:schemeClr val="hlink"/>
        </a:solidFill>
        <a:latin typeface="Times New Roman" pitchFamily="18" charset="0"/>
        <a:ea typeface="华文宋体" pitchFamily="2" charset="-122"/>
        <a:cs typeface="+mn-cs"/>
      </a:defRPr>
    </a:lvl7pPr>
    <a:lvl8pPr marL="3200400" algn="l" defTabSz="914400" rtl="0" eaLnBrk="1" latinLnBrk="0" hangingPunct="1">
      <a:defRPr sz="3600" b="1" kern="1200">
        <a:solidFill>
          <a:schemeClr val="hlink"/>
        </a:solidFill>
        <a:latin typeface="Times New Roman" pitchFamily="18" charset="0"/>
        <a:ea typeface="华文宋体" pitchFamily="2" charset="-122"/>
        <a:cs typeface="+mn-cs"/>
      </a:defRPr>
    </a:lvl8pPr>
    <a:lvl9pPr marL="3657600" algn="l" defTabSz="914400" rtl="0" eaLnBrk="1" latinLnBrk="0" hangingPunct="1">
      <a:defRPr sz="3600" b="1" kern="1200">
        <a:solidFill>
          <a:schemeClr val="hlink"/>
        </a:solidFill>
        <a:latin typeface="Times New Roman" pitchFamily="18" charset="0"/>
        <a:ea typeface="华文宋体" pitchFamily="2" charset="-122"/>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9AC0"/>
    <a:srgbClr val="00A4EE"/>
    <a:srgbClr val="8ADBFF"/>
    <a:srgbClr val="B9CFEB"/>
    <a:srgbClr val="FFC34B"/>
    <a:srgbClr val="FFB219"/>
    <a:srgbClr val="FFCA63"/>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60" autoAdjust="0"/>
  </p:normalViewPr>
  <p:slideViewPr>
    <p:cSldViewPr>
      <p:cViewPr varScale="1">
        <p:scale>
          <a:sx n="96" d="100"/>
          <a:sy n="96" d="100"/>
        </p:scale>
        <p:origin x="636" y="84"/>
      </p:cViewPr>
      <p:guideLst>
        <p:guide orient="horz" pos="180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1315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8.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5355"/>
            <a:ext cx="7772400" cy="1225021"/>
          </a:xfrm>
        </p:spPr>
        <p:txBody>
          <a:bodyPr/>
          <a:lstStyle/>
          <a:p>
            <a:r>
              <a:rPr lang="zh-CN" altLang="en-US"/>
              <a:t>单击此处编辑母版标题样式</a:t>
            </a:r>
          </a:p>
        </p:txBody>
      </p:sp>
      <p:sp>
        <p:nvSpPr>
          <p:cNvPr id="3" name="副标题 2"/>
          <p:cNvSpPr>
            <a:spLocks noGrp="1"/>
          </p:cNvSpPr>
          <p:nvPr>
            <p:ph type="subTitle" idx="1"/>
          </p:nvPr>
        </p:nvSpPr>
        <p:spPr>
          <a:xfrm>
            <a:off x="1371600" y="3238500"/>
            <a:ext cx="6400800" cy="14605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1848632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033301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1151" y="457730"/>
            <a:ext cx="2087563" cy="4860396"/>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95288" y="457730"/>
            <a:ext cx="6113462" cy="4860396"/>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011412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213045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2417"/>
            <a:ext cx="7772400" cy="1135063"/>
          </a:xfrm>
        </p:spPr>
        <p:txBody>
          <a:bodyPr/>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422261"/>
            <a:ext cx="7772400" cy="1250156"/>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1463564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95288" y="4921250"/>
            <a:ext cx="4100512" cy="396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4921250"/>
            <a:ext cx="4100513" cy="396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137449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865"/>
            <a:ext cx="8229600" cy="9525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279261"/>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279261"/>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551376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648566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0972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27542"/>
            <a:ext cx="3008313" cy="968375"/>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195917"/>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528467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2282"/>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06862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17" name="Group 393"/>
          <p:cNvGrpSpPr>
            <a:grpSpLocks/>
          </p:cNvGrpSpPr>
          <p:nvPr userDrawn="1"/>
        </p:nvGrpSpPr>
        <p:grpSpPr bwMode="auto">
          <a:xfrm>
            <a:off x="8015288" y="4388115"/>
            <a:ext cx="1098550" cy="1307042"/>
            <a:chOff x="5049" y="3317"/>
            <a:chExt cx="692" cy="988"/>
          </a:xfrm>
        </p:grpSpPr>
        <p:grpSp>
          <p:nvGrpSpPr>
            <p:cNvPr id="1299" name="Group 275"/>
            <p:cNvGrpSpPr>
              <a:grpSpLocks/>
            </p:cNvGrpSpPr>
            <p:nvPr userDrawn="1"/>
          </p:nvGrpSpPr>
          <p:grpSpPr bwMode="auto">
            <a:xfrm flipV="1">
              <a:off x="5049" y="4237"/>
              <a:ext cx="692" cy="68"/>
              <a:chOff x="44" y="48"/>
              <a:chExt cx="692" cy="68"/>
            </a:xfrm>
          </p:grpSpPr>
          <p:sp>
            <p:nvSpPr>
              <p:cNvPr id="1300" name="Rectangle 276"/>
              <p:cNvSpPr>
                <a:spLocks noChangeArrowheads="1"/>
              </p:cNvSpPr>
              <p:nvPr/>
            </p:nvSpPr>
            <p:spPr bwMode="ltGray">
              <a:xfrm>
                <a:off x="44" y="48"/>
                <a:ext cx="60" cy="68"/>
              </a:xfrm>
              <a:prstGeom prst="rect">
                <a:avLst/>
              </a:prstGeom>
              <a:solidFill>
                <a:srgbClr val="FFC34B">
                  <a:alpha val="50000"/>
                </a:srgbClr>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p>
                <a:endParaRPr lang="zh-CN" altLang="en-US"/>
              </a:p>
            </p:txBody>
          </p:sp>
          <p:sp>
            <p:nvSpPr>
              <p:cNvPr id="1301" name="Rectangle 277"/>
              <p:cNvSpPr>
                <a:spLocks noChangeArrowheads="1"/>
              </p:cNvSpPr>
              <p:nvPr/>
            </p:nvSpPr>
            <p:spPr bwMode="ltGray">
              <a:xfrm>
                <a:off x="170" y="48"/>
                <a:ext cx="59" cy="68"/>
              </a:xfrm>
              <a:prstGeom prst="rect">
                <a:avLst/>
              </a:prstGeom>
              <a:solidFill>
                <a:srgbClr val="FFC34B">
                  <a:alpha val="50000"/>
                </a:srgbClr>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p>
                <a:endParaRPr lang="zh-CN" altLang="en-US"/>
              </a:p>
            </p:txBody>
          </p:sp>
          <p:sp>
            <p:nvSpPr>
              <p:cNvPr id="1302" name="Rectangle 278"/>
              <p:cNvSpPr>
                <a:spLocks noChangeArrowheads="1"/>
              </p:cNvSpPr>
              <p:nvPr/>
            </p:nvSpPr>
            <p:spPr bwMode="ltGray">
              <a:xfrm>
                <a:off x="297" y="48"/>
                <a:ext cx="59" cy="68"/>
              </a:xfrm>
              <a:prstGeom prst="rect">
                <a:avLst/>
              </a:prstGeom>
              <a:solidFill>
                <a:srgbClr val="FFC34B">
                  <a:alpha val="50000"/>
                </a:srgbClr>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p>
                <a:endParaRPr lang="zh-CN" altLang="en-US"/>
              </a:p>
            </p:txBody>
          </p:sp>
          <p:sp>
            <p:nvSpPr>
              <p:cNvPr id="1303" name="Rectangle 279"/>
              <p:cNvSpPr>
                <a:spLocks noChangeArrowheads="1"/>
              </p:cNvSpPr>
              <p:nvPr/>
            </p:nvSpPr>
            <p:spPr bwMode="ltGray">
              <a:xfrm>
                <a:off x="423" y="48"/>
                <a:ext cx="60" cy="68"/>
              </a:xfrm>
              <a:prstGeom prst="rect">
                <a:avLst/>
              </a:prstGeom>
              <a:solidFill>
                <a:srgbClr val="FFC34B">
                  <a:alpha val="50000"/>
                </a:srgbClr>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p>
                <a:endParaRPr lang="zh-CN" altLang="en-US"/>
              </a:p>
            </p:txBody>
          </p:sp>
          <p:sp>
            <p:nvSpPr>
              <p:cNvPr id="1304" name="Rectangle 280"/>
              <p:cNvSpPr>
                <a:spLocks noChangeArrowheads="1"/>
              </p:cNvSpPr>
              <p:nvPr/>
            </p:nvSpPr>
            <p:spPr bwMode="ltGray">
              <a:xfrm>
                <a:off x="549" y="48"/>
                <a:ext cx="60" cy="68"/>
              </a:xfrm>
              <a:prstGeom prst="rect">
                <a:avLst/>
              </a:prstGeom>
              <a:solidFill>
                <a:srgbClr val="FFC34B">
                  <a:alpha val="50000"/>
                </a:srgbClr>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p>
                <a:endParaRPr lang="zh-CN" altLang="en-US"/>
              </a:p>
            </p:txBody>
          </p:sp>
          <p:sp>
            <p:nvSpPr>
              <p:cNvPr id="1305" name="Rectangle 281"/>
              <p:cNvSpPr>
                <a:spLocks noChangeArrowheads="1"/>
              </p:cNvSpPr>
              <p:nvPr/>
            </p:nvSpPr>
            <p:spPr bwMode="ltGray">
              <a:xfrm>
                <a:off x="676" y="48"/>
                <a:ext cx="60" cy="68"/>
              </a:xfrm>
              <a:prstGeom prst="rect">
                <a:avLst/>
              </a:prstGeom>
              <a:solidFill>
                <a:srgbClr val="FFC34B">
                  <a:alpha val="50000"/>
                </a:srgbClr>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p>
                <a:endParaRPr lang="zh-CN" altLang="en-US"/>
              </a:p>
            </p:txBody>
          </p:sp>
        </p:grpSp>
        <p:grpSp>
          <p:nvGrpSpPr>
            <p:cNvPr id="1306" name="Group 282"/>
            <p:cNvGrpSpPr>
              <a:grpSpLocks/>
            </p:cNvGrpSpPr>
            <p:nvPr userDrawn="1"/>
          </p:nvGrpSpPr>
          <p:grpSpPr bwMode="auto">
            <a:xfrm flipV="1">
              <a:off x="5049" y="4105"/>
              <a:ext cx="692" cy="68"/>
              <a:chOff x="44" y="192"/>
              <a:chExt cx="692" cy="68"/>
            </a:xfrm>
          </p:grpSpPr>
          <p:sp>
            <p:nvSpPr>
              <p:cNvPr id="1307" name="Rectangle 283"/>
              <p:cNvSpPr>
                <a:spLocks noChangeArrowheads="1"/>
              </p:cNvSpPr>
              <p:nvPr/>
            </p:nvSpPr>
            <p:spPr bwMode="ltGray">
              <a:xfrm>
                <a:off x="44" y="192"/>
                <a:ext cx="60" cy="68"/>
              </a:xfrm>
              <a:prstGeom prst="rect">
                <a:avLst/>
              </a:prstGeom>
              <a:solidFill>
                <a:srgbClr val="B9CFEB">
                  <a:alpha val="50000"/>
                </a:srgbClr>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p>
                <a:endParaRPr lang="zh-CN" altLang="en-US"/>
              </a:p>
            </p:txBody>
          </p:sp>
          <p:sp>
            <p:nvSpPr>
              <p:cNvPr id="1308" name="Rectangle 284"/>
              <p:cNvSpPr>
                <a:spLocks noChangeArrowheads="1"/>
              </p:cNvSpPr>
              <p:nvPr/>
            </p:nvSpPr>
            <p:spPr bwMode="ltGray">
              <a:xfrm>
                <a:off x="170" y="192"/>
                <a:ext cx="59" cy="68"/>
              </a:xfrm>
              <a:prstGeom prst="rect">
                <a:avLst/>
              </a:prstGeom>
              <a:solidFill>
                <a:srgbClr val="B9CFEB">
                  <a:alpha val="50000"/>
                </a:srgbClr>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p>
                <a:endParaRPr lang="zh-CN" altLang="en-US"/>
              </a:p>
            </p:txBody>
          </p:sp>
          <p:sp>
            <p:nvSpPr>
              <p:cNvPr id="1309" name="Rectangle 285"/>
              <p:cNvSpPr>
                <a:spLocks noChangeArrowheads="1"/>
              </p:cNvSpPr>
              <p:nvPr/>
            </p:nvSpPr>
            <p:spPr bwMode="ltGray">
              <a:xfrm>
                <a:off x="297" y="192"/>
                <a:ext cx="59" cy="68"/>
              </a:xfrm>
              <a:prstGeom prst="rect">
                <a:avLst/>
              </a:prstGeom>
              <a:solidFill>
                <a:srgbClr val="B9CFEB">
                  <a:alpha val="50000"/>
                </a:srgbClr>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p>
                <a:endParaRPr lang="zh-CN" altLang="en-US"/>
              </a:p>
            </p:txBody>
          </p:sp>
          <p:sp>
            <p:nvSpPr>
              <p:cNvPr id="1310" name="Rectangle 286"/>
              <p:cNvSpPr>
                <a:spLocks noChangeArrowheads="1"/>
              </p:cNvSpPr>
              <p:nvPr/>
            </p:nvSpPr>
            <p:spPr bwMode="ltGray">
              <a:xfrm>
                <a:off x="423" y="192"/>
                <a:ext cx="60" cy="68"/>
              </a:xfrm>
              <a:prstGeom prst="rect">
                <a:avLst/>
              </a:prstGeom>
              <a:solidFill>
                <a:srgbClr val="B9CFEB">
                  <a:alpha val="50000"/>
                </a:srgbClr>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p>
                <a:endParaRPr lang="zh-CN" altLang="en-US"/>
              </a:p>
            </p:txBody>
          </p:sp>
          <p:sp>
            <p:nvSpPr>
              <p:cNvPr id="1311" name="Rectangle 287"/>
              <p:cNvSpPr>
                <a:spLocks noChangeArrowheads="1"/>
              </p:cNvSpPr>
              <p:nvPr/>
            </p:nvSpPr>
            <p:spPr bwMode="ltGray">
              <a:xfrm>
                <a:off x="549" y="192"/>
                <a:ext cx="60" cy="68"/>
              </a:xfrm>
              <a:prstGeom prst="rect">
                <a:avLst/>
              </a:prstGeom>
              <a:solidFill>
                <a:srgbClr val="B9CFEB">
                  <a:alpha val="50000"/>
                </a:srgbClr>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p>
                <a:endParaRPr lang="zh-CN" altLang="en-US"/>
              </a:p>
            </p:txBody>
          </p:sp>
          <p:sp>
            <p:nvSpPr>
              <p:cNvPr id="1312" name="Rectangle 288"/>
              <p:cNvSpPr>
                <a:spLocks noChangeArrowheads="1"/>
              </p:cNvSpPr>
              <p:nvPr/>
            </p:nvSpPr>
            <p:spPr bwMode="ltGray">
              <a:xfrm>
                <a:off x="676" y="192"/>
                <a:ext cx="60" cy="68"/>
              </a:xfrm>
              <a:prstGeom prst="rect">
                <a:avLst/>
              </a:prstGeom>
              <a:solidFill>
                <a:srgbClr val="B9CFEB">
                  <a:alpha val="50000"/>
                </a:srgbClr>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p>
                <a:endParaRPr lang="zh-CN" altLang="en-US"/>
              </a:p>
            </p:txBody>
          </p:sp>
        </p:grpSp>
        <p:grpSp>
          <p:nvGrpSpPr>
            <p:cNvPr id="1313" name="Group 289"/>
            <p:cNvGrpSpPr>
              <a:grpSpLocks/>
            </p:cNvGrpSpPr>
            <p:nvPr userDrawn="1"/>
          </p:nvGrpSpPr>
          <p:grpSpPr bwMode="auto">
            <a:xfrm flipV="1">
              <a:off x="5049" y="3711"/>
              <a:ext cx="692" cy="68"/>
              <a:chOff x="44" y="569"/>
              <a:chExt cx="692" cy="68"/>
            </a:xfrm>
          </p:grpSpPr>
          <p:sp>
            <p:nvSpPr>
              <p:cNvPr id="1314" name="Rectangle 290"/>
              <p:cNvSpPr>
                <a:spLocks noChangeArrowheads="1"/>
              </p:cNvSpPr>
              <p:nvPr/>
            </p:nvSpPr>
            <p:spPr bwMode="ltGray">
              <a:xfrm>
                <a:off x="44" y="569"/>
                <a:ext cx="60" cy="68"/>
              </a:xfrm>
              <a:prstGeom prst="rect">
                <a:avLst/>
              </a:prstGeom>
              <a:solidFill>
                <a:srgbClr val="FFC34B"/>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p>
                <a:endParaRPr lang="zh-CN" altLang="en-US"/>
              </a:p>
            </p:txBody>
          </p:sp>
          <p:sp>
            <p:nvSpPr>
              <p:cNvPr id="1315" name="Rectangle 291"/>
              <p:cNvSpPr>
                <a:spLocks noChangeArrowheads="1"/>
              </p:cNvSpPr>
              <p:nvPr/>
            </p:nvSpPr>
            <p:spPr bwMode="ltGray">
              <a:xfrm>
                <a:off x="170" y="569"/>
                <a:ext cx="59" cy="68"/>
              </a:xfrm>
              <a:prstGeom prst="rect">
                <a:avLst/>
              </a:prstGeom>
              <a:solidFill>
                <a:srgbClr val="FFC34B"/>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p>
                <a:endParaRPr lang="zh-CN" altLang="en-US"/>
              </a:p>
            </p:txBody>
          </p:sp>
          <p:sp>
            <p:nvSpPr>
              <p:cNvPr id="1316" name="Rectangle 292"/>
              <p:cNvSpPr>
                <a:spLocks noChangeArrowheads="1"/>
              </p:cNvSpPr>
              <p:nvPr/>
            </p:nvSpPr>
            <p:spPr bwMode="ltGray">
              <a:xfrm>
                <a:off x="297" y="569"/>
                <a:ext cx="59" cy="68"/>
              </a:xfrm>
              <a:prstGeom prst="rect">
                <a:avLst/>
              </a:prstGeom>
              <a:solidFill>
                <a:srgbClr val="FFC34B"/>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p>
                <a:endParaRPr lang="zh-CN" altLang="en-US"/>
              </a:p>
            </p:txBody>
          </p:sp>
          <p:sp>
            <p:nvSpPr>
              <p:cNvPr id="1317" name="Rectangle 293"/>
              <p:cNvSpPr>
                <a:spLocks noChangeArrowheads="1"/>
              </p:cNvSpPr>
              <p:nvPr/>
            </p:nvSpPr>
            <p:spPr bwMode="ltGray">
              <a:xfrm>
                <a:off x="423" y="569"/>
                <a:ext cx="60" cy="68"/>
              </a:xfrm>
              <a:prstGeom prst="rect">
                <a:avLst/>
              </a:prstGeom>
              <a:solidFill>
                <a:srgbClr val="FFC34B"/>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p>
                <a:endParaRPr lang="zh-CN" altLang="en-US"/>
              </a:p>
            </p:txBody>
          </p:sp>
          <p:sp>
            <p:nvSpPr>
              <p:cNvPr id="1318" name="Rectangle 294"/>
              <p:cNvSpPr>
                <a:spLocks noChangeArrowheads="1"/>
              </p:cNvSpPr>
              <p:nvPr/>
            </p:nvSpPr>
            <p:spPr bwMode="ltGray">
              <a:xfrm>
                <a:off x="549" y="569"/>
                <a:ext cx="60" cy="68"/>
              </a:xfrm>
              <a:prstGeom prst="rect">
                <a:avLst/>
              </a:prstGeom>
              <a:solidFill>
                <a:srgbClr val="FFC34B"/>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p>
                <a:endParaRPr lang="zh-CN" altLang="en-US"/>
              </a:p>
            </p:txBody>
          </p:sp>
          <p:sp>
            <p:nvSpPr>
              <p:cNvPr id="1319" name="Rectangle 295"/>
              <p:cNvSpPr>
                <a:spLocks noChangeArrowheads="1"/>
              </p:cNvSpPr>
              <p:nvPr/>
            </p:nvSpPr>
            <p:spPr bwMode="ltGray">
              <a:xfrm>
                <a:off x="676" y="569"/>
                <a:ext cx="60" cy="68"/>
              </a:xfrm>
              <a:prstGeom prst="rect">
                <a:avLst/>
              </a:prstGeom>
              <a:solidFill>
                <a:srgbClr val="FFC34B"/>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p>
                <a:endParaRPr lang="zh-CN" altLang="en-US"/>
              </a:p>
            </p:txBody>
          </p:sp>
        </p:grpSp>
        <p:grpSp>
          <p:nvGrpSpPr>
            <p:cNvPr id="1320" name="Group 296"/>
            <p:cNvGrpSpPr>
              <a:grpSpLocks/>
            </p:cNvGrpSpPr>
            <p:nvPr userDrawn="1"/>
          </p:nvGrpSpPr>
          <p:grpSpPr bwMode="auto">
            <a:xfrm flipV="1">
              <a:off x="5049" y="3974"/>
              <a:ext cx="692" cy="68"/>
              <a:chOff x="44" y="319"/>
              <a:chExt cx="692" cy="68"/>
            </a:xfrm>
          </p:grpSpPr>
          <p:sp>
            <p:nvSpPr>
              <p:cNvPr id="1321" name="Rectangle 297"/>
              <p:cNvSpPr>
                <a:spLocks noChangeArrowheads="1"/>
              </p:cNvSpPr>
              <p:nvPr/>
            </p:nvSpPr>
            <p:spPr bwMode="ltGray">
              <a:xfrm>
                <a:off x="44" y="319"/>
                <a:ext cx="60" cy="68"/>
              </a:xfrm>
              <a:prstGeom prst="rect">
                <a:avLst/>
              </a:prstGeom>
              <a:solidFill>
                <a:srgbClr val="EA9AC0">
                  <a:alpha val="50000"/>
                </a:srgbClr>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p>
                <a:endParaRPr lang="zh-CN" altLang="en-US"/>
              </a:p>
            </p:txBody>
          </p:sp>
          <p:sp>
            <p:nvSpPr>
              <p:cNvPr id="1322" name="Rectangle 298"/>
              <p:cNvSpPr>
                <a:spLocks noChangeArrowheads="1"/>
              </p:cNvSpPr>
              <p:nvPr/>
            </p:nvSpPr>
            <p:spPr bwMode="ltGray">
              <a:xfrm>
                <a:off x="170" y="319"/>
                <a:ext cx="59" cy="68"/>
              </a:xfrm>
              <a:prstGeom prst="rect">
                <a:avLst/>
              </a:prstGeom>
              <a:solidFill>
                <a:srgbClr val="EA9AC0">
                  <a:alpha val="50000"/>
                </a:srgbClr>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p>
                <a:endParaRPr lang="zh-CN" altLang="en-US"/>
              </a:p>
            </p:txBody>
          </p:sp>
          <p:sp>
            <p:nvSpPr>
              <p:cNvPr id="1323" name="Rectangle 299"/>
              <p:cNvSpPr>
                <a:spLocks noChangeArrowheads="1"/>
              </p:cNvSpPr>
              <p:nvPr/>
            </p:nvSpPr>
            <p:spPr bwMode="ltGray">
              <a:xfrm>
                <a:off x="297" y="319"/>
                <a:ext cx="59" cy="68"/>
              </a:xfrm>
              <a:prstGeom prst="rect">
                <a:avLst/>
              </a:prstGeom>
              <a:solidFill>
                <a:srgbClr val="EA9AC0">
                  <a:alpha val="50000"/>
                </a:srgbClr>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p>
                <a:endParaRPr lang="zh-CN" altLang="en-US"/>
              </a:p>
            </p:txBody>
          </p:sp>
          <p:sp>
            <p:nvSpPr>
              <p:cNvPr id="1324" name="Rectangle 300"/>
              <p:cNvSpPr>
                <a:spLocks noChangeArrowheads="1"/>
              </p:cNvSpPr>
              <p:nvPr/>
            </p:nvSpPr>
            <p:spPr bwMode="ltGray">
              <a:xfrm>
                <a:off x="423" y="319"/>
                <a:ext cx="60" cy="68"/>
              </a:xfrm>
              <a:prstGeom prst="rect">
                <a:avLst/>
              </a:prstGeom>
              <a:solidFill>
                <a:srgbClr val="EA9AC0">
                  <a:alpha val="50000"/>
                </a:srgbClr>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p>
                <a:endParaRPr lang="zh-CN" altLang="en-US"/>
              </a:p>
            </p:txBody>
          </p:sp>
          <p:sp>
            <p:nvSpPr>
              <p:cNvPr id="1325" name="Rectangle 301"/>
              <p:cNvSpPr>
                <a:spLocks noChangeArrowheads="1"/>
              </p:cNvSpPr>
              <p:nvPr/>
            </p:nvSpPr>
            <p:spPr bwMode="ltGray">
              <a:xfrm>
                <a:off x="549" y="319"/>
                <a:ext cx="60" cy="68"/>
              </a:xfrm>
              <a:prstGeom prst="rect">
                <a:avLst/>
              </a:prstGeom>
              <a:solidFill>
                <a:srgbClr val="EA9AC0">
                  <a:alpha val="50000"/>
                </a:srgbClr>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p>
                <a:endParaRPr lang="zh-CN" altLang="en-US"/>
              </a:p>
            </p:txBody>
          </p:sp>
          <p:sp>
            <p:nvSpPr>
              <p:cNvPr id="1326" name="Rectangle 302"/>
              <p:cNvSpPr>
                <a:spLocks noChangeArrowheads="1"/>
              </p:cNvSpPr>
              <p:nvPr/>
            </p:nvSpPr>
            <p:spPr bwMode="ltGray">
              <a:xfrm>
                <a:off x="676" y="319"/>
                <a:ext cx="60" cy="68"/>
              </a:xfrm>
              <a:prstGeom prst="rect">
                <a:avLst/>
              </a:prstGeom>
              <a:solidFill>
                <a:srgbClr val="EA9AC0">
                  <a:alpha val="50000"/>
                </a:srgbClr>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p>
                <a:endParaRPr lang="zh-CN" altLang="en-US"/>
              </a:p>
            </p:txBody>
          </p:sp>
        </p:grpSp>
        <p:grpSp>
          <p:nvGrpSpPr>
            <p:cNvPr id="1327" name="Group 303"/>
            <p:cNvGrpSpPr>
              <a:grpSpLocks/>
            </p:cNvGrpSpPr>
            <p:nvPr userDrawn="1"/>
          </p:nvGrpSpPr>
          <p:grpSpPr bwMode="auto">
            <a:xfrm flipV="1">
              <a:off x="5049" y="3842"/>
              <a:ext cx="692" cy="68"/>
              <a:chOff x="44" y="447"/>
              <a:chExt cx="692" cy="68"/>
            </a:xfrm>
          </p:grpSpPr>
          <p:sp>
            <p:nvSpPr>
              <p:cNvPr id="1328" name="Rectangle 304"/>
              <p:cNvSpPr>
                <a:spLocks noChangeArrowheads="1"/>
              </p:cNvSpPr>
              <p:nvPr/>
            </p:nvSpPr>
            <p:spPr bwMode="ltGray">
              <a:xfrm>
                <a:off x="44" y="447"/>
                <a:ext cx="60" cy="68"/>
              </a:xfrm>
              <a:prstGeom prst="rect">
                <a:avLst/>
              </a:prstGeom>
              <a:solidFill>
                <a:srgbClr val="319ACE">
                  <a:alpha val="50000"/>
                </a:srgbClr>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p>
                <a:endParaRPr lang="zh-CN" altLang="en-US"/>
              </a:p>
            </p:txBody>
          </p:sp>
          <p:sp>
            <p:nvSpPr>
              <p:cNvPr id="1329" name="Rectangle 305"/>
              <p:cNvSpPr>
                <a:spLocks noChangeArrowheads="1"/>
              </p:cNvSpPr>
              <p:nvPr/>
            </p:nvSpPr>
            <p:spPr bwMode="ltGray">
              <a:xfrm>
                <a:off x="170" y="447"/>
                <a:ext cx="59" cy="68"/>
              </a:xfrm>
              <a:prstGeom prst="rect">
                <a:avLst/>
              </a:prstGeom>
              <a:solidFill>
                <a:srgbClr val="319ACE">
                  <a:alpha val="50000"/>
                </a:srgbClr>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p>
                <a:endParaRPr lang="zh-CN" altLang="en-US"/>
              </a:p>
            </p:txBody>
          </p:sp>
          <p:sp>
            <p:nvSpPr>
              <p:cNvPr id="1330" name="Rectangle 306"/>
              <p:cNvSpPr>
                <a:spLocks noChangeArrowheads="1"/>
              </p:cNvSpPr>
              <p:nvPr/>
            </p:nvSpPr>
            <p:spPr bwMode="ltGray">
              <a:xfrm>
                <a:off x="297" y="447"/>
                <a:ext cx="59" cy="68"/>
              </a:xfrm>
              <a:prstGeom prst="rect">
                <a:avLst/>
              </a:prstGeom>
              <a:solidFill>
                <a:srgbClr val="319ACE">
                  <a:alpha val="50000"/>
                </a:srgbClr>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p>
                <a:endParaRPr lang="zh-CN" altLang="en-US"/>
              </a:p>
            </p:txBody>
          </p:sp>
          <p:sp>
            <p:nvSpPr>
              <p:cNvPr id="1331" name="Rectangle 307"/>
              <p:cNvSpPr>
                <a:spLocks noChangeArrowheads="1"/>
              </p:cNvSpPr>
              <p:nvPr/>
            </p:nvSpPr>
            <p:spPr bwMode="ltGray">
              <a:xfrm>
                <a:off x="423" y="447"/>
                <a:ext cx="60" cy="68"/>
              </a:xfrm>
              <a:prstGeom prst="rect">
                <a:avLst/>
              </a:prstGeom>
              <a:solidFill>
                <a:srgbClr val="319ACE">
                  <a:alpha val="50000"/>
                </a:srgbClr>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p>
                <a:endParaRPr lang="zh-CN" altLang="en-US"/>
              </a:p>
            </p:txBody>
          </p:sp>
          <p:sp>
            <p:nvSpPr>
              <p:cNvPr id="1332" name="Rectangle 308"/>
              <p:cNvSpPr>
                <a:spLocks noChangeArrowheads="1"/>
              </p:cNvSpPr>
              <p:nvPr/>
            </p:nvSpPr>
            <p:spPr bwMode="ltGray">
              <a:xfrm>
                <a:off x="549" y="447"/>
                <a:ext cx="60" cy="68"/>
              </a:xfrm>
              <a:prstGeom prst="rect">
                <a:avLst/>
              </a:prstGeom>
              <a:solidFill>
                <a:srgbClr val="319ACE">
                  <a:alpha val="50000"/>
                </a:srgbClr>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p>
                <a:endParaRPr lang="zh-CN" altLang="en-US"/>
              </a:p>
            </p:txBody>
          </p:sp>
          <p:sp>
            <p:nvSpPr>
              <p:cNvPr id="1333" name="Rectangle 309"/>
              <p:cNvSpPr>
                <a:spLocks noChangeArrowheads="1"/>
              </p:cNvSpPr>
              <p:nvPr/>
            </p:nvSpPr>
            <p:spPr bwMode="ltGray">
              <a:xfrm>
                <a:off x="676" y="447"/>
                <a:ext cx="60" cy="68"/>
              </a:xfrm>
              <a:prstGeom prst="rect">
                <a:avLst/>
              </a:prstGeom>
              <a:solidFill>
                <a:srgbClr val="319ACE">
                  <a:alpha val="50000"/>
                </a:srgbClr>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p>
                <a:endParaRPr lang="zh-CN" altLang="en-US"/>
              </a:p>
            </p:txBody>
          </p:sp>
        </p:grpSp>
        <p:grpSp>
          <p:nvGrpSpPr>
            <p:cNvPr id="1334" name="Group 310"/>
            <p:cNvGrpSpPr>
              <a:grpSpLocks/>
            </p:cNvGrpSpPr>
            <p:nvPr userDrawn="1"/>
          </p:nvGrpSpPr>
          <p:grpSpPr bwMode="auto">
            <a:xfrm flipV="1">
              <a:off x="5049" y="3579"/>
              <a:ext cx="692" cy="68"/>
              <a:chOff x="44" y="710"/>
              <a:chExt cx="692" cy="68"/>
            </a:xfrm>
          </p:grpSpPr>
          <p:sp>
            <p:nvSpPr>
              <p:cNvPr id="1335" name="Rectangle 311"/>
              <p:cNvSpPr>
                <a:spLocks noChangeArrowheads="1"/>
              </p:cNvSpPr>
              <p:nvPr/>
            </p:nvSpPr>
            <p:spPr bwMode="ltGray">
              <a:xfrm>
                <a:off x="44" y="710"/>
                <a:ext cx="60" cy="68"/>
              </a:xfrm>
              <a:prstGeom prst="rect">
                <a:avLst/>
              </a:prstGeom>
              <a:solidFill>
                <a:srgbClr val="B9CFEB"/>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p>
                <a:endParaRPr lang="zh-CN" altLang="en-US"/>
              </a:p>
            </p:txBody>
          </p:sp>
          <p:sp>
            <p:nvSpPr>
              <p:cNvPr id="1336" name="Rectangle 312"/>
              <p:cNvSpPr>
                <a:spLocks noChangeArrowheads="1"/>
              </p:cNvSpPr>
              <p:nvPr/>
            </p:nvSpPr>
            <p:spPr bwMode="ltGray">
              <a:xfrm>
                <a:off x="170" y="710"/>
                <a:ext cx="59" cy="68"/>
              </a:xfrm>
              <a:prstGeom prst="rect">
                <a:avLst/>
              </a:prstGeom>
              <a:solidFill>
                <a:srgbClr val="B9CFEB"/>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p>
                <a:endParaRPr lang="zh-CN" altLang="en-US"/>
              </a:p>
            </p:txBody>
          </p:sp>
          <p:sp>
            <p:nvSpPr>
              <p:cNvPr id="1337" name="Rectangle 313"/>
              <p:cNvSpPr>
                <a:spLocks noChangeArrowheads="1"/>
              </p:cNvSpPr>
              <p:nvPr/>
            </p:nvSpPr>
            <p:spPr bwMode="ltGray">
              <a:xfrm>
                <a:off x="297" y="710"/>
                <a:ext cx="59" cy="68"/>
              </a:xfrm>
              <a:prstGeom prst="rect">
                <a:avLst/>
              </a:prstGeom>
              <a:solidFill>
                <a:srgbClr val="B9CFEB"/>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p>
                <a:endParaRPr lang="zh-CN" altLang="en-US"/>
              </a:p>
            </p:txBody>
          </p:sp>
          <p:sp>
            <p:nvSpPr>
              <p:cNvPr id="1338" name="Rectangle 314"/>
              <p:cNvSpPr>
                <a:spLocks noChangeArrowheads="1"/>
              </p:cNvSpPr>
              <p:nvPr/>
            </p:nvSpPr>
            <p:spPr bwMode="ltGray">
              <a:xfrm>
                <a:off x="423" y="710"/>
                <a:ext cx="60" cy="68"/>
              </a:xfrm>
              <a:prstGeom prst="rect">
                <a:avLst/>
              </a:prstGeom>
              <a:solidFill>
                <a:srgbClr val="B9CFEB"/>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p>
                <a:endParaRPr lang="zh-CN" altLang="en-US"/>
              </a:p>
            </p:txBody>
          </p:sp>
          <p:sp>
            <p:nvSpPr>
              <p:cNvPr id="1339" name="Rectangle 315"/>
              <p:cNvSpPr>
                <a:spLocks noChangeArrowheads="1"/>
              </p:cNvSpPr>
              <p:nvPr/>
            </p:nvSpPr>
            <p:spPr bwMode="ltGray">
              <a:xfrm>
                <a:off x="549" y="710"/>
                <a:ext cx="60" cy="68"/>
              </a:xfrm>
              <a:prstGeom prst="rect">
                <a:avLst/>
              </a:prstGeom>
              <a:solidFill>
                <a:srgbClr val="B9CFEB"/>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p>
                <a:endParaRPr lang="zh-CN" altLang="en-US"/>
              </a:p>
            </p:txBody>
          </p:sp>
          <p:sp>
            <p:nvSpPr>
              <p:cNvPr id="1340" name="Rectangle 316"/>
              <p:cNvSpPr>
                <a:spLocks noChangeArrowheads="1"/>
              </p:cNvSpPr>
              <p:nvPr/>
            </p:nvSpPr>
            <p:spPr bwMode="ltGray">
              <a:xfrm>
                <a:off x="676" y="710"/>
                <a:ext cx="60" cy="68"/>
              </a:xfrm>
              <a:prstGeom prst="rect">
                <a:avLst/>
              </a:prstGeom>
              <a:solidFill>
                <a:srgbClr val="B9CFEB"/>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p>
                <a:endParaRPr lang="zh-CN" altLang="en-US"/>
              </a:p>
            </p:txBody>
          </p:sp>
        </p:grpSp>
        <p:grpSp>
          <p:nvGrpSpPr>
            <p:cNvPr id="1341" name="Group 317"/>
            <p:cNvGrpSpPr>
              <a:grpSpLocks/>
            </p:cNvGrpSpPr>
            <p:nvPr userDrawn="1"/>
          </p:nvGrpSpPr>
          <p:grpSpPr bwMode="auto">
            <a:xfrm flipV="1">
              <a:off x="5049" y="3448"/>
              <a:ext cx="692" cy="68"/>
              <a:chOff x="44" y="840"/>
              <a:chExt cx="692" cy="68"/>
            </a:xfrm>
          </p:grpSpPr>
          <p:sp>
            <p:nvSpPr>
              <p:cNvPr id="1342" name="Rectangle 318"/>
              <p:cNvSpPr>
                <a:spLocks noChangeArrowheads="1"/>
              </p:cNvSpPr>
              <p:nvPr/>
            </p:nvSpPr>
            <p:spPr bwMode="ltGray">
              <a:xfrm>
                <a:off x="44" y="840"/>
                <a:ext cx="60" cy="68"/>
              </a:xfrm>
              <a:prstGeom prst="rect">
                <a:avLst/>
              </a:prstGeom>
              <a:solidFill>
                <a:srgbClr val="EA9AC0"/>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p>
                <a:endParaRPr lang="zh-CN" altLang="en-US"/>
              </a:p>
            </p:txBody>
          </p:sp>
          <p:sp>
            <p:nvSpPr>
              <p:cNvPr id="1343" name="Rectangle 319"/>
              <p:cNvSpPr>
                <a:spLocks noChangeArrowheads="1"/>
              </p:cNvSpPr>
              <p:nvPr/>
            </p:nvSpPr>
            <p:spPr bwMode="ltGray">
              <a:xfrm>
                <a:off x="170" y="840"/>
                <a:ext cx="59" cy="68"/>
              </a:xfrm>
              <a:prstGeom prst="rect">
                <a:avLst/>
              </a:prstGeom>
              <a:solidFill>
                <a:srgbClr val="EA9AC0"/>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p>
                <a:endParaRPr lang="zh-CN" altLang="en-US"/>
              </a:p>
            </p:txBody>
          </p:sp>
          <p:sp>
            <p:nvSpPr>
              <p:cNvPr id="1344" name="Rectangle 320"/>
              <p:cNvSpPr>
                <a:spLocks noChangeArrowheads="1"/>
              </p:cNvSpPr>
              <p:nvPr/>
            </p:nvSpPr>
            <p:spPr bwMode="ltGray">
              <a:xfrm>
                <a:off x="297" y="840"/>
                <a:ext cx="59" cy="68"/>
              </a:xfrm>
              <a:prstGeom prst="rect">
                <a:avLst/>
              </a:prstGeom>
              <a:solidFill>
                <a:srgbClr val="EA9AC0"/>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p>
                <a:endParaRPr lang="zh-CN" altLang="en-US"/>
              </a:p>
            </p:txBody>
          </p:sp>
          <p:sp>
            <p:nvSpPr>
              <p:cNvPr id="1345" name="Rectangle 321"/>
              <p:cNvSpPr>
                <a:spLocks noChangeArrowheads="1"/>
              </p:cNvSpPr>
              <p:nvPr/>
            </p:nvSpPr>
            <p:spPr bwMode="ltGray">
              <a:xfrm>
                <a:off x="423" y="840"/>
                <a:ext cx="60" cy="68"/>
              </a:xfrm>
              <a:prstGeom prst="rect">
                <a:avLst/>
              </a:prstGeom>
              <a:solidFill>
                <a:srgbClr val="EA9AC0"/>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p>
                <a:endParaRPr lang="zh-CN" altLang="en-US"/>
              </a:p>
            </p:txBody>
          </p:sp>
          <p:sp>
            <p:nvSpPr>
              <p:cNvPr id="1346" name="Rectangle 322"/>
              <p:cNvSpPr>
                <a:spLocks noChangeArrowheads="1"/>
              </p:cNvSpPr>
              <p:nvPr/>
            </p:nvSpPr>
            <p:spPr bwMode="ltGray">
              <a:xfrm>
                <a:off x="549" y="840"/>
                <a:ext cx="60" cy="68"/>
              </a:xfrm>
              <a:prstGeom prst="rect">
                <a:avLst/>
              </a:prstGeom>
              <a:solidFill>
                <a:srgbClr val="EA9AC0"/>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p>
                <a:endParaRPr lang="zh-CN" altLang="en-US"/>
              </a:p>
            </p:txBody>
          </p:sp>
          <p:sp>
            <p:nvSpPr>
              <p:cNvPr id="1347" name="Rectangle 323"/>
              <p:cNvSpPr>
                <a:spLocks noChangeArrowheads="1"/>
              </p:cNvSpPr>
              <p:nvPr/>
            </p:nvSpPr>
            <p:spPr bwMode="ltGray">
              <a:xfrm>
                <a:off x="676" y="840"/>
                <a:ext cx="60" cy="68"/>
              </a:xfrm>
              <a:prstGeom prst="rect">
                <a:avLst/>
              </a:prstGeom>
              <a:solidFill>
                <a:srgbClr val="EA9AC0"/>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p>
                <a:endParaRPr lang="zh-CN" altLang="en-US"/>
              </a:p>
            </p:txBody>
          </p:sp>
        </p:grpSp>
        <p:grpSp>
          <p:nvGrpSpPr>
            <p:cNvPr id="1348" name="Group 324"/>
            <p:cNvGrpSpPr>
              <a:grpSpLocks/>
            </p:cNvGrpSpPr>
            <p:nvPr userDrawn="1"/>
          </p:nvGrpSpPr>
          <p:grpSpPr bwMode="auto">
            <a:xfrm flipV="1">
              <a:off x="5049" y="3317"/>
              <a:ext cx="692" cy="68"/>
              <a:chOff x="44" y="968"/>
              <a:chExt cx="692" cy="68"/>
            </a:xfrm>
          </p:grpSpPr>
          <p:sp>
            <p:nvSpPr>
              <p:cNvPr id="1349" name="Rectangle 325"/>
              <p:cNvSpPr>
                <a:spLocks noChangeArrowheads="1"/>
              </p:cNvSpPr>
              <p:nvPr/>
            </p:nvSpPr>
            <p:spPr bwMode="ltGray">
              <a:xfrm>
                <a:off x="44" y="968"/>
                <a:ext cx="60" cy="68"/>
              </a:xfrm>
              <a:prstGeom prst="rect">
                <a:avLst/>
              </a:prstGeom>
              <a:solidFill>
                <a:srgbClr val="319ACE"/>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p>
                <a:endParaRPr lang="zh-CN" altLang="en-US"/>
              </a:p>
            </p:txBody>
          </p:sp>
          <p:sp>
            <p:nvSpPr>
              <p:cNvPr id="1350" name="Rectangle 326"/>
              <p:cNvSpPr>
                <a:spLocks noChangeArrowheads="1"/>
              </p:cNvSpPr>
              <p:nvPr/>
            </p:nvSpPr>
            <p:spPr bwMode="ltGray">
              <a:xfrm>
                <a:off x="170" y="968"/>
                <a:ext cx="59" cy="68"/>
              </a:xfrm>
              <a:prstGeom prst="rect">
                <a:avLst/>
              </a:prstGeom>
              <a:solidFill>
                <a:srgbClr val="319ACE"/>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p>
                <a:endParaRPr lang="zh-CN" altLang="en-US"/>
              </a:p>
            </p:txBody>
          </p:sp>
          <p:sp>
            <p:nvSpPr>
              <p:cNvPr id="1351" name="Rectangle 327"/>
              <p:cNvSpPr>
                <a:spLocks noChangeArrowheads="1"/>
              </p:cNvSpPr>
              <p:nvPr/>
            </p:nvSpPr>
            <p:spPr bwMode="ltGray">
              <a:xfrm>
                <a:off x="297" y="968"/>
                <a:ext cx="59" cy="68"/>
              </a:xfrm>
              <a:prstGeom prst="rect">
                <a:avLst/>
              </a:prstGeom>
              <a:solidFill>
                <a:srgbClr val="319ACE"/>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p>
                <a:endParaRPr lang="zh-CN" altLang="en-US"/>
              </a:p>
            </p:txBody>
          </p:sp>
          <p:sp>
            <p:nvSpPr>
              <p:cNvPr id="1352" name="Rectangle 328"/>
              <p:cNvSpPr>
                <a:spLocks noChangeArrowheads="1"/>
              </p:cNvSpPr>
              <p:nvPr/>
            </p:nvSpPr>
            <p:spPr bwMode="ltGray">
              <a:xfrm>
                <a:off x="423" y="968"/>
                <a:ext cx="60" cy="68"/>
              </a:xfrm>
              <a:prstGeom prst="rect">
                <a:avLst/>
              </a:prstGeom>
              <a:solidFill>
                <a:srgbClr val="319ACE"/>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p>
                <a:endParaRPr lang="zh-CN" altLang="en-US"/>
              </a:p>
            </p:txBody>
          </p:sp>
          <p:sp>
            <p:nvSpPr>
              <p:cNvPr id="1353" name="Rectangle 329"/>
              <p:cNvSpPr>
                <a:spLocks noChangeArrowheads="1"/>
              </p:cNvSpPr>
              <p:nvPr/>
            </p:nvSpPr>
            <p:spPr bwMode="ltGray">
              <a:xfrm>
                <a:off x="549" y="968"/>
                <a:ext cx="60" cy="68"/>
              </a:xfrm>
              <a:prstGeom prst="rect">
                <a:avLst/>
              </a:prstGeom>
              <a:solidFill>
                <a:srgbClr val="319ACE"/>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p>
                <a:endParaRPr lang="zh-CN" altLang="en-US"/>
              </a:p>
            </p:txBody>
          </p:sp>
          <p:sp>
            <p:nvSpPr>
              <p:cNvPr id="1354" name="Rectangle 330"/>
              <p:cNvSpPr>
                <a:spLocks noChangeArrowheads="1"/>
              </p:cNvSpPr>
              <p:nvPr/>
            </p:nvSpPr>
            <p:spPr bwMode="ltGray">
              <a:xfrm>
                <a:off x="676" y="968"/>
                <a:ext cx="60" cy="68"/>
              </a:xfrm>
              <a:prstGeom prst="rect">
                <a:avLst/>
              </a:prstGeom>
              <a:solidFill>
                <a:srgbClr val="319ACE"/>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p>
                <a:endParaRPr lang="zh-CN" altLang="en-US"/>
              </a:p>
            </p:txBody>
          </p:sp>
        </p:grpSp>
      </p:grpSp>
      <p:grpSp>
        <p:nvGrpSpPr>
          <p:cNvPr id="1418" name="Group 394"/>
          <p:cNvGrpSpPr>
            <a:grpSpLocks/>
          </p:cNvGrpSpPr>
          <p:nvPr userDrawn="1"/>
        </p:nvGrpSpPr>
        <p:grpSpPr bwMode="auto">
          <a:xfrm>
            <a:off x="69850" y="63500"/>
            <a:ext cx="1098550" cy="1307042"/>
            <a:chOff x="44" y="48"/>
            <a:chExt cx="692" cy="988"/>
          </a:xfrm>
        </p:grpSpPr>
        <p:grpSp>
          <p:nvGrpSpPr>
            <p:cNvPr id="1180" name="Group 156"/>
            <p:cNvGrpSpPr>
              <a:grpSpLocks/>
            </p:cNvGrpSpPr>
            <p:nvPr userDrawn="1"/>
          </p:nvGrpSpPr>
          <p:grpSpPr bwMode="auto">
            <a:xfrm>
              <a:off x="44" y="48"/>
              <a:ext cx="692" cy="68"/>
              <a:chOff x="44" y="48"/>
              <a:chExt cx="692" cy="68"/>
            </a:xfrm>
          </p:grpSpPr>
          <p:sp>
            <p:nvSpPr>
              <p:cNvPr id="1181" name="Rectangle 157"/>
              <p:cNvSpPr>
                <a:spLocks noChangeArrowheads="1"/>
              </p:cNvSpPr>
              <p:nvPr/>
            </p:nvSpPr>
            <p:spPr bwMode="ltGray">
              <a:xfrm>
                <a:off x="44" y="48"/>
                <a:ext cx="60" cy="68"/>
              </a:xfrm>
              <a:prstGeom prst="rect">
                <a:avLst/>
              </a:prstGeom>
              <a:solidFill>
                <a:srgbClr val="FFC34B">
                  <a:alpha val="50000"/>
                </a:srgbClr>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sp>
            <p:nvSpPr>
              <p:cNvPr id="1182" name="Rectangle 158"/>
              <p:cNvSpPr>
                <a:spLocks noChangeArrowheads="1"/>
              </p:cNvSpPr>
              <p:nvPr/>
            </p:nvSpPr>
            <p:spPr bwMode="ltGray">
              <a:xfrm>
                <a:off x="170" y="48"/>
                <a:ext cx="59" cy="68"/>
              </a:xfrm>
              <a:prstGeom prst="rect">
                <a:avLst/>
              </a:prstGeom>
              <a:solidFill>
                <a:srgbClr val="FFC34B">
                  <a:alpha val="50000"/>
                </a:srgbClr>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sp>
            <p:nvSpPr>
              <p:cNvPr id="1183" name="Rectangle 159"/>
              <p:cNvSpPr>
                <a:spLocks noChangeArrowheads="1"/>
              </p:cNvSpPr>
              <p:nvPr/>
            </p:nvSpPr>
            <p:spPr bwMode="ltGray">
              <a:xfrm>
                <a:off x="297" y="48"/>
                <a:ext cx="59" cy="68"/>
              </a:xfrm>
              <a:prstGeom prst="rect">
                <a:avLst/>
              </a:prstGeom>
              <a:solidFill>
                <a:srgbClr val="FFC34B">
                  <a:alpha val="50000"/>
                </a:srgbClr>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sp>
            <p:nvSpPr>
              <p:cNvPr id="1184" name="Rectangle 160"/>
              <p:cNvSpPr>
                <a:spLocks noChangeArrowheads="1"/>
              </p:cNvSpPr>
              <p:nvPr/>
            </p:nvSpPr>
            <p:spPr bwMode="ltGray">
              <a:xfrm>
                <a:off x="423" y="48"/>
                <a:ext cx="60" cy="68"/>
              </a:xfrm>
              <a:prstGeom prst="rect">
                <a:avLst/>
              </a:prstGeom>
              <a:solidFill>
                <a:srgbClr val="FFC34B">
                  <a:alpha val="50000"/>
                </a:srgbClr>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sp>
            <p:nvSpPr>
              <p:cNvPr id="1185" name="Rectangle 161"/>
              <p:cNvSpPr>
                <a:spLocks noChangeArrowheads="1"/>
              </p:cNvSpPr>
              <p:nvPr/>
            </p:nvSpPr>
            <p:spPr bwMode="ltGray">
              <a:xfrm>
                <a:off x="549" y="48"/>
                <a:ext cx="60" cy="68"/>
              </a:xfrm>
              <a:prstGeom prst="rect">
                <a:avLst/>
              </a:prstGeom>
              <a:solidFill>
                <a:srgbClr val="FFC34B">
                  <a:alpha val="50000"/>
                </a:srgbClr>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sp>
            <p:nvSpPr>
              <p:cNvPr id="1186" name="Rectangle 162"/>
              <p:cNvSpPr>
                <a:spLocks noChangeArrowheads="1"/>
              </p:cNvSpPr>
              <p:nvPr/>
            </p:nvSpPr>
            <p:spPr bwMode="ltGray">
              <a:xfrm>
                <a:off x="676" y="48"/>
                <a:ext cx="60" cy="68"/>
              </a:xfrm>
              <a:prstGeom prst="rect">
                <a:avLst/>
              </a:prstGeom>
              <a:solidFill>
                <a:srgbClr val="FFC34B">
                  <a:alpha val="50000"/>
                </a:srgbClr>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grpSp>
        <p:grpSp>
          <p:nvGrpSpPr>
            <p:cNvPr id="1187" name="Group 163"/>
            <p:cNvGrpSpPr>
              <a:grpSpLocks/>
            </p:cNvGrpSpPr>
            <p:nvPr userDrawn="1"/>
          </p:nvGrpSpPr>
          <p:grpSpPr bwMode="auto">
            <a:xfrm>
              <a:off x="44" y="179"/>
              <a:ext cx="692" cy="68"/>
              <a:chOff x="44" y="192"/>
              <a:chExt cx="692" cy="68"/>
            </a:xfrm>
          </p:grpSpPr>
          <p:sp>
            <p:nvSpPr>
              <p:cNvPr id="1188" name="Rectangle 164"/>
              <p:cNvSpPr>
                <a:spLocks noChangeArrowheads="1"/>
              </p:cNvSpPr>
              <p:nvPr/>
            </p:nvSpPr>
            <p:spPr bwMode="ltGray">
              <a:xfrm>
                <a:off x="44" y="192"/>
                <a:ext cx="60" cy="68"/>
              </a:xfrm>
              <a:prstGeom prst="rect">
                <a:avLst/>
              </a:prstGeom>
              <a:solidFill>
                <a:srgbClr val="B9CFEB">
                  <a:alpha val="50000"/>
                </a:srgbClr>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sp>
            <p:nvSpPr>
              <p:cNvPr id="1189" name="Rectangle 165"/>
              <p:cNvSpPr>
                <a:spLocks noChangeArrowheads="1"/>
              </p:cNvSpPr>
              <p:nvPr/>
            </p:nvSpPr>
            <p:spPr bwMode="ltGray">
              <a:xfrm>
                <a:off x="170" y="192"/>
                <a:ext cx="59" cy="68"/>
              </a:xfrm>
              <a:prstGeom prst="rect">
                <a:avLst/>
              </a:prstGeom>
              <a:solidFill>
                <a:srgbClr val="B9CFEB">
                  <a:alpha val="50000"/>
                </a:srgbClr>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sp>
            <p:nvSpPr>
              <p:cNvPr id="1190" name="Rectangle 166"/>
              <p:cNvSpPr>
                <a:spLocks noChangeArrowheads="1"/>
              </p:cNvSpPr>
              <p:nvPr/>
            </p:nvSpPr>
            <p:spPr bwMode="ltGray">
              <a:xfrm>
                <a:off x="297" y="192"/>
                <a:ext cx="59" cy="68"/>
              </a:xfrm>
              <a:prstGeom prst="rect">
                <a:avLst/>
              </a:prstGeom>
              <a:solidFill>
                <a:srgbClr val="B9CFEB">
                  <a:alpha val="50000"/>
                </a:srgbClr>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sp>
            <p:nvSpPr>
              <p:cNvPr id="1191" name="Rectangle 167"/>
              <p:cNvSpPr>
                <a:spLocks noChangeArrowheads="1"/>
              </p:cNvSpPr>
              <p:nvPr/>
            </p:nvSpPr>
            <p:spPr bwMode="ltGray">
              <a:xfrm>
                <a:off x="423" y="192"/>
                <a:ext cx="60" cy="68"/>
              </a:xfrm>
              <a:prstGeom prst="rect">
                <a:avLst/>
              </a:prstGeom>
              <a:solidFill>
                <a:srgbClr val="B9CFEB">
                  <a:alpha val="50000"/>
                </a:srgbClr>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sp>
            <p:nvSpPr>
              <p:cNvPr id="1192" name="Rectangle 168"/>
              <p:cNvSpPr>
                <a:spLocks noChangeArrowheads="1"/>
              </p:cNvSpPr>
              <p:nvPr/>
            </p:nvSpPr>
            <p:spPr bwMode="ltGray">
              <a:xfrm>
                <a:off x="549" y="192"/>
                <a:ext cx="60" cy="68"/>
              </a:xfrm>
              <a:prstGeom prst="rect">
                <a:avLst/>
              </a:prstGeom>
              <a:solidFill>
                <a:srgbClr val="B9CFEB">
                  <a:alpha val="50000"/>
                </a:srgbClr>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sp>
            <p:nvSpPr>
              <p:cNvPr id="1193" name="Rectangle 169"/>
              <p:cNvSpPr>
                <a:spLocks noChangeArrowheads="1"/>
              </p:cNvSpPr>
              <p:nvPr/>
            </p:nvSpPr>
            <p:spPr bwMode="ltGray">
              <a:xfrm>
                <a:off x="676" y="192"/>
                <a:ext cx="60" cy="68"/>
              </a:xfrm>
              <a:prstGeom prst="rect">
                <a:avLst/>
              </a:prstGeom>
              <a:solidFill>
                <a:srgbClr val="B9CFEB">
                  <a:alpha val="50000"/>
                </a:srgbClr>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grpSp>
        <p:grpSp>
          <p:nvGrpSpPr>
            <p:cNvPr id="1194" name="Group 170"/>
            <p:cNvGrpSpPr>
              <a:grpSpLocks/>
            </p:cNvGrpSpPr>
            <p:nvPr userDrawn="1"/>
          </p:nvGrpSpPr>
          <p:grpSpPr bwMode="auto">
            <a:xfrm>
              <a:off x="44" y="573"/>
              <a:ext cx="692" cy="68"/>
              <a:chOff x="44" y="569"/>
              <a:chExt cx="692" cy="68"/>
            </a:xfrm>
          </p:grpSpPr>
          <p:sp>
            <p:nvSpPr>
              <p:cNvPr id="1195" name="Rectangle 171"/>
              <p:cNvSpPr>
                <a:spLocks noChangeArrowheads="1"/>
              </p:cNvSpPr>
              <p:nvPr/>
            </p:nvSpPr>
            <p:spPr bwMode="ltGray">
              <a:xfrm>
                <a:off x="44" y="569"/>
                <a:ext cx="60" cy="68"/>
              </a:xfrm>
              <a:prstGeom prst="rect">
                <a:avLst/>
              </a:prstGeom>
              <a:solidFill>
                <a:srgbClr val="FFC34B"/>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sp>
            <p:nvSpPr>
              <p:cNvPr id="1196" name="Rectangle 172"/>
              <p:cNvSpPr>
                <a:spLocks noChangeArrowheads="1"/>
              </p:cNvSpPr>
              <p:nvPr/>
            </p:nvSpPr>
            <p:spPr bwMode="ltGray">
              <a:xfrm>
                <a:off x="170" y="569"/>
                <a:ext cx="59" cy="68"/>
              </a:xfrm>
              <a:prstGeom prst="rect">
                <a:avLst/>
              </a:prstGeom>
              <a:solidFill>
                <a:srgbClr val="FFC34B"/>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sp>
            <p:nvSpPr>
              <p:cNvPr id="1197" name="Rectangle 173"/>
              <p:cNvSpPr>
                <a:spLocks noChangeArrowheads="1"/>
              </p:cNvSpPr>
              <p:nvPr/>
            </p:nvSpPr>
            <p:spPr bwMode="ltGray">
              <a:xfrm>
                <a:off x="297" y="569"/>
                <a:ext cx="59" cy="68"/>
              </a:xfrm>
              <a:prstGeom prst="rect">
                <a:avLst/>
              </a:prstGeom>
              <a:solidFill>
                <a:srgbClr val="FFC34B"/>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sp>
            <p:nvSpPr>
              <p:cNvPr id="1198" name="Rectangle 174"/>
              <p:cNvSpPr>
                <a:spLocks noChangeArrowheads="1"/>
              </p:cNvSpPr>
              <p:nvPr/>
            </p:nvSpPr>
            <p:spPr bwMode="ltGray">
              <a:xfrm>
                <a:off x="423" y="569"/>
                <a:ext cx="60" cy="68"/>
              </a:xfrm>
              <a:prstGeom prst="rect">
                <a:avLst/>
              </a:prstGeom>
              <a:solidFill>
                <a:srgbClr val="FFC34B"/>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sp>
            <p:nvSpPr>
              <p:cNvPr id="1199" name="Rectangle 175"/>
              <p:cNvSpPr>
                <a:spLocks noChangeArrowheads="1"/>
              </p:cNvSpPr>
              <p:nvPr/>
            </p:nvSpPr>
            <p:spPr bwMode="ltGray">
              <a:xfrm>
                <a:off x="549" y="569"/>
                <a:ext cx="60" cy="68"/>
              </a:xfrm>
              <a:prstGeom prst="rect">
                <a:avLst/>
              </a:prstGeom>
              <a:solidFill>
                <a:srgbClr val="FFC34B"/>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sp>
            <p:nvSpPr>
              <p:cNvPr id="1200" name="Rectangle 176"/>
              <p:cNvSpPr>
                <a:spLocks noChangeArrowheads="1"/>
              </p:cNvSpPr>
              <p:nvPr/>
            </p:nvSpPr>
            <p:spPr bwMode="ltGray">
              <a:xfrm>
                <a:off x="676" y="569"/>
                <a:ext cx="60" cy="68"/>
              </a:xfrm>
              <a:prstGeom prst="rect">
                <a:avLst/>
              </a:prstGeom>
              <a:solidFill>
                <a:srgbClr val="FFC34B"/>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grpSp>
        <p:grpSp>
          <p:nvGrpSpPr>
            <p:cNvPr id="1201" name="Group 177"/>
            <p:cNvGrpSpPr>
              <a:grpSpLocks/>
            </p:cNvGrpSpPr>
            <p:nvPr userDrawn="1"/>
          </p:nvGrpSpPr>
          <p:grpSpPr bwMode="auto">
            <a:xfrm>
              <a:off x="44" y="310"/>
              <a:ext cx="692" cy="68"/>
              <a:chOff x="44" y="319"/>
              <a:chExt cx="692" cy="68"/>
            </a:xfrm>
          </p:grpSpPr>
          <p:sp>
            <p:nvSpPr>
              <p:cNvPr id="1202" name="Rectangle 178"/>
              <p:cNvSpPr>
                <a:spLocks noChangeArrowheads="1"/>
              </p:cNvSpPr>
              <p:nvPr/>
            </p:nvSpPr>
            <p:spPr bwMode="ltGray">
              <a:xfrm>
                <a:off x="44" y="319"/>
                <a:ext cx="60" cy="68"/>
              </a:xfrm>
              <a:prstGeom prst="rect">
                <a:avLst/>
              </a:prstGeom>
              <a:solidFill>
                <a:srgbClr val="EA9AC0">
                  <a:alpha val="50000"/>
                </a:srgbClr>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sp>
            <p:nvSpPr>
              <p:cNvPr id="1203" name="Rectangle 179"/>
              <p:cNvSpPr>
                <a:spLocks noChangeArrowheads="1"/>
              </p:cNvSpPr>
              <p:nvPr/>
            </p:nvSpPr>
            <p:spPr bwMode="ltGray">
              <a:xfrm>
                <a:off x="170" y="319"/>
                <a:ext cx="59" cy="68"/>
              </a:xfrm>
              <a:prstGeom prst="rect">
                <a:avLst/>
              </a:prstGeom>
              <a:solidFill>
                <a:srgbClr val="EA9AC0">
                  <a:alpha val="50000"/>
                </a:srgbClr>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sp>
            <p:nvSpPr>
              <p:cNvPr id="1204" name="Rectangle 180"/>
              <p:cNvSpPr>
                <a:spLocks noChangeArrowheads="1"/>
              </p:cNvSpPr>
              <p:nvPr/>
            </p:nvSpPr>
            <p:spPr bwMode="ltGray">
              <a:xfrm>
                <a:off x="297" y="319"/>
                <a:ext cx="59" cy="68"/>
              </a:xfrm>
              <a:prstGeom prst="rect">
                <a:avLst/>
              </a:prstGeom>
              <a:solidFill>
                <a:srgbClr val="EA9AC0">
                  <a:alpha val="50000"/>
                </a:srgbClr>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sp>
            <p:nvSpPr>
              <p:cNvPr id="1205" name="Rectangle 181"/>
              <p:cNvSpPr>
                <a:spLocks noChangeArrowheads="1"/>
              </p:cNvSpPr>
              <p:nvPr/>
            </p:nvSpPr>
            <p:spPr bwMode="ltGray">
              <a:xfrm>
                <a:off x="423" y="319"/>
                <a:ext cx="60" cy="68"/>
              </a:xfrm>
              <a:prstGeom prst="rect">
                <a:avLst/>
              </a:prstGeom>
              <a:solidFill>
                <a:srgbClr val="EA9AC0">
                  <a:alpha val="50000"/>
                </a:srgbClr>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sp>
            <p:nvSpPr>
              <p:cNvPr id="1206" name="Rectangle 182"/>
              <p:cNvSpPr>
                <a:spLocks noChangeArrowheads="1"/>
              </p:cNvSpPr>
              <p:nvPr/>
            </p:nvSpPr>
            <p:spPr bwMode="ltGray">
              <a:xfrm>
                <a:off x="549" y="319"/>
                <a:ext cx="60" cy="68"/>
              </a:xfrm>
              <a:prstGeom prst="rect">
                <a:avLst/>
              </a:prstGeom>
              <a:solidFill>
                <a:srgbClr val="EA9AC0">
                  <a:alpha val="50000"/>
                </a:srgbClr>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sp>
            <p:nvSpPr>
              <p:cNvPr id="1207" name="Rectangle 183"/>
              <p:cNvSpPr>
                <a:spLocks noChangeArrowheads="1"/>
              </p:cNvSpPr>
              <p:nvPr/>
            </p:nvSpPr>
            <p:spPr bwMode="ltGray">
              <a:xfrm>
                <a:off x="676" y="319"/>
                <a:ext cx="60" cy="68"/>
              </a:xfrm>
              <a:prstGeom prst="rect">
                <a:avLst/>
              </a:prstGeom>
              <a:solidFill>
                <a:srgbClr val="EA9AC0">
                  <a:alpha val="50000"/>
                </a:srgbClr>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grpSp>
        <p:grpSp>
          <p:nvGrpSpPr>
            <p:cNvPr id="1208" name="Group 184"/>
            <p:cNvGrpSpPr>
              <a:grpSpLocks/>
            </p:cNvGrpSpPr>
            <p:nvPr userDrawn="1"/>
          </p:nvGrpSpPr>
          <p:grpSpPr bwMode="auto">
            <a:xfrm>
              <a:off x="44" y="442"/>
              <a:ext cx="692" cy="68"/>
              <a:chOff x="44" y="447"/>
              <a:chExt cx="692" cy="68"/>
            </a:xfrm>
          </p:grpSpPr>
          <p:sp>
            <p:nvSpPr>
              <p:cNvPr id="1209" name="Rectangle 185"/>
              <p:cNvSpPr>
                <a:spLocks noChangeArrowheads="1"/>
              </p:cNvSpPr>
              <p:nvPr/>
            </p:nvSpPr>
            <p:spPr bwMode="ltGray">
              <a:xfrm>
                <a:off x="44" y="447"/>
                <a:ext cx="60" cy="68"/>
              </a:xfrm>
              <a:prstGeom prst="rect">
                <a:avLst/>
              </a:prstGeom>
              <a:solidFill>
                <a:srgbClr val="319ACE">
                  <a:alpha val="50000"/>
                </a:srgbClr>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sp>
            <p:nvSpPr>
              <p:cNvPr id="1210" name="Rectangle 186"/>
              <p:cNvSpPr>
                <a:spLocks noChangeArrowheads="1"/>
              </p:cNvSpPr>
              <p:nvPr/>
            </p:nvSpPr>
            <p:spPr bwMode="ltGray">
              <a:xfrm>
                <a:off x="170" y="447"/>
                <a:ext cx="59" cy="68"/>
              </a:xfrm>
              <a:prstGeom prst="rect">
                <a:avLst/>
              </a:prstGeom>
              <a:solidFill>
                <a:srgbClr val="319ACE">
                  <a:alpha val="50000"/>
                </a:srgbClr>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sp>
            <p:nvSpPr>
              <p:cNvPr id="1211" name="Rectangle 187"/>
              <p:cNvSpPr>
                <a:spLocks noChangeArrowheads="1"/>
              </p:cNvSpPr>
              <p:nvPr/>
            </p:nvSpPr>
            <p:spPr bwMode="ltGray">
              <a:xfrm>
                <a:off x="297" y="447"/>
                <a:ext cx="59" cy="68"/>
              </a:xfrm>
              <a:prstGeom prst="rect">
                <a:avLst/>
              </a:prstGeom>
              <a:solidFill>
                <a:srgbClr val="319ACE">
                  <a:alpha val="50000"/>
                </a:srgbClr>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sp>
            <p:nvSpPr>
              <p:cNvPr id="1212" name="Rectangle 188"/>
              <p:cNvSpPr>
                <a:spLocks noChangeArrowheads="1"/>
              </p:cNvSpPr>
              <p:nvPr/>
            </p:nvSpPr>
            <p:spPr bwMode="ltGray">
              <a:xfrm>
                <a:off x="423" y="447"/>
                <a:ext cx="60" cy="68"/>
              </a:xfrm>
              <a:prstGeom prst="rect">
                <a:avLst/>
              </a:prstGeom>
              <a:solidFill>
                <a:srgbClr val="319ACE">
                  <a:alpha val="50000"/>
                </a:srgbClr>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sp>
            <p:nvSpPr>
              <p:cNvPr id="1213" name="Rectangle 189"/>
              <p:cNvSpPr>
                <a:spLocks noChangeArrowheads="1"/>
              </p:cNvSpPr>
              <p:nvPr/>
            </p:nvSpPr>
            <p:spPr bwMode="ltGray">
              <a:xfrm>
                <a:off x="549" y="447"/>
                <a:ext cx="60" cy="68"/>
              </a:xfrm>
              <a:prstGeom prst="rect">
                <a:avLst/>
              </a:prstGeom>
              <a:solidFill>
                <a:srgbClr val="319ACE">
                  <a:alpha val="50000"/>
                </a:srgbClr>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sp>
            <p:nvSpPr>
              <p:cNvPr id="1214" name="Rectangle 190"/>
              <p:cNvSpPr>
                <a:spLocks noChangeArrowheads="1"/>
              </p:cNvSpPr>
              <p:nvPr/>
            </p:nvSpPr>
            <p:spPr bwMode="ltGray">
              <a:xfrm>
                <a:off x="676" y="447"/>
                <a:ext cx="60" cy="68"/>
              </a:xfrm>
              <a:prstGeom prst="rect">
                <a:avLst/>
              </a:prstGeom>
              <a:solidFill>
                <a:srgbClr val="319ACE">
                  <a:alpha val="50000"/>
                </a:srgbClr>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grpSp>
        <p:grpSp>
          <p:nvGrpSpPr>
            <p:cNvPr id="1215" name="Group 191"/>
            <p:cNvGrpSpPr>
              <a:grpSpLocks/>
            </p:cNvGrpSpPr>
            <p:nvPr userDrawn="1"/>
          </p:nvGrpSpPr>
          <p:grpSpPr bwMode="auto">
            <a:xfrm>
              <a:off x="44" y="705"/>
              <a:ext cx="692" cy="68"/>
              <a:chOff x="44" y="710"/>
              <a:chExt cx="692" cy="68"/>
            </a:xfrm>
          </p:grpSpPr>
          <p:sp>
            <p:nvSpPr>
              <p:cNvPr id="1216" name="Rectangle 192"/>
              <p:cNvSpPr>
                <a:spLocks noChangeArrowheads="1"/>
              </p:cNvSpPr>
              <p:nvPr/>
            </p:nvSpPr>
            <p:spPr bwMode="ltGray">
              <a:xfrm>
                <a:off x="44" y="710"/>
                <a:ext cx="60" cy="68"/>
              </a:xfrm>
              <a:prstGeom prst="rect">
                <a:avLst/>
              </a:prstGeom>
              <a:solidFill>
                <a:srgbClr val="B9CFEB"/>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sp>
            <p:nvSpPr>
              <p:cNvPr id="1217" name="Rectangle 193"/>
              <p:cNvSpPr>
                <a:spLocks noChangeArrowheads="1"/>
              </p:cNvSpPr>
              <p:nvPr/>
            </p:nvSpPr>
            <p:spPr bwMode="ltGray">
              <a:xfrm>
                <a:off x="170" y="710"/>
                <a:ext cx="59" cy="68"/>
              </a:xfrm>
              <a:prstGeom prst="rect">
                <a:avLst/>
              </a:prstGeom>
              <a:solidFill>
                <a:srgbClr val="B9CFEB"/>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sp>
            <p:nvSpPr>
              <p:cNvPr id="1218" name="Rectangle 194"/>
              <p:cNvSpPr>
                <a:spLocks noChangeArrowheads="1"/>
              </p:cNvSpPr>
              <p:nvPr/>
            </p:nvSpPr>
            <p:spPr bwMode="ltGray">
              <a:xfrm>
                <a:off x="297" y="710"/>
                <a:ext cx="59" cy="68"/>
              </a:xfrm>
              <a:prstGeom prst="rect">
                <a:avLst/>
              </a:prstGeom>
              <a:solidFill>
                <a:srgbClr val="B9CFEB"/>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sp>
            <p:nvSpPr>
              <p:cNvPr id="1219" name="Rectangle 195"/>
              <p:cNvSpPr>
                <a:spLocks noChangeArrowheads="1"/>
              </p:cNvSpPr>
              <p:nvPr/>
            </p:nvSpPr>
            <p:spPr bwMode="ltGray">
              <a:xfrm>
                <a:off x="423" y="710"/>
                <a:ext cx="60" cy="68"/>
              </a:xfrm>
              <a:prstGeom prst="rect">
                <a:avLst/>
              </a:prstGeom>
              <a:solidFill>
                <a:srgbClr val="B9CFEB"/>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sp>
            <p:nvSpPr>
              <p:cNvPr id="1220" name="Rectangle 196"/>
              <p:cNvSpPr>
                <a:spLocks noChangeArrowheads="1"/>
              </p:cNvSpPr>
              <p:nvPr/>
            </p:nvSpPr>
            <p:spPr bwMode="ltGray">
              <a:xfrm>
                <a:off x="549" y="710"/>
                <a:ext cx="60" cy="68"/>
              </a:xfrm>
              <a:prstGeom prst="rect">
                <a:avLst/>
              </a:prstGeom>
              <a:solidFill>
                <a:srgbClr val="B9CFEB"/>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sp>
            <p:nvSpPr>
              <p:cNvPr id="1221" name="Rectangle 197"/>
              <p:cNvSpPr>
                <a:spLocks noChangeArrowheads="1"/>
              </p:cNvSpPr>
              <p:nvPr/>
            </p:nvSpPr>
            <p:spPr bwMode="ltGray">
              <a:xfrm>
                <a:off x="676" y="710"/>
                <a:ext cx="60" cy="68"/>
              </a:xfrm>
              <a:prstGeom prst="rect">
                <a:avLst/>
              </a:prstGeom>
              <a:solidFill>
                <a:srgbClr val="B9CFEB"/>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grpSp>
        <p:grpSp>
          <p:nvGrpSpPr>
            <p:cNvPr id="1222" name="Group 198"/>
            <p:cNvGrpSpPr>
              <a:grpSpLocks/>
            </p:cNvGrpSpPr>
            <p:nvPr userDrawn="1"/>
          </p:nvGrpSpPr>
          <p:grpSpPr bwMode="auto">
            <a:xfrm>
              <a:off x="44" y="836"/>
              <a:ext cx="692" cy="68"/>
              <a:chOff x="44" y="840"/>
              <a:chExt cx="692" cy="68"/>
            </a:xfrm>
          </p:grpSpPr>
          <p:sp>
            <p:nvSpPr>
              <p:cNvPr id="1223" name="Rectangle 199"/>
              <p:cNvSpPr>
                <a:spLocks noChangeArrowheads="1"/>
              </p:cNvSpPr>
              <p:nvPr/>
            </p:nvSpPr>
            <p:spPr bwMode="ltGray">
              <a:xfrm>
                <a:off x="44" y="840"/>
                <a:ext cx="60" cy="68"/>
              </a:xfrm>
              <a:prstGeom prst="rect">
                <a:avLst/>
              </a:prstGeom>
              <a:solidFill>
                <a:srgbClr val="EA9AC0"/>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sp>
            <p:nvSpPr>
              <p:cNvPr id="1224" name="Rectangle 200"/>
              <p:cNvSpPr>
                <a:spLocks noChangeArrowheads="1"/>
              </p:cNvSpPr>
              <p:nvPr/>
            </p:nvSpPr>
            <p:spPr bwMode="ltGray">
              <a:xfrm>
                <a:off x="170" y="840"/>
                <a:ext cx="59" cy="68"/>
              </a:xfrm>
              <a:prstGeom prst="rect">
                <a:avLst/>
              </a:prstGeom>
              <a:solidFill>
                <a:srgbClr val="EA9AC0"/>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sp>
            <p:nvSpPr>
              <p:cNvPr id="1225" name="Rectangle 201"/>
              <p:cNvSpPr>
                <a:spLocks noChangeArrowheads="1"/>
              </p:cNvSpPr>
              <p:nvPr/>
            </p:nvSpPr>
            <p:spPr bwMode="ltGray">
              <a:xfrm>
                <a:off x="297" y="840"/>
                <a:ext cx="59" cy="68"/>
              </a:xfrm>
              <a:prstGeom prst="rect">
                <a:avLst/>
              </a:prstGeom>
              <a:solidFill>
                <a:srgbClr val="EA9AC0"/>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sp>
            <p:nvSpPr>
              <p:cNvPr id="1226" name="Rectangle 202"/>
              <p:cNvSpPr>
                <a:spLocks noChangeArrowheads="1"/>
              </p:cNvSpPr>
              <p:nvPr/>
            </p:nvSpPr>
            <p:spPr bwMode="ltGray">
              <a:xfrm>
                <a:off x="423" y="840"/>
                <a:ext cx="60" cy="68"/>
              </a:xfrm>
              <a:prstGeom prst="rect">
                <a:avLst/>
              </a:prstGeom>
              <a:solidFill>
                <a:srgbClr val="EA9AC0"/>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sp>
            <p:nvSpPr>
              <p:cNvPr id="1227" name="Rectangle 203"/>
              <p:cNvSpPr>
                <a:spLocks noChangeArrowheads="1"/>
              </p:cNvSpPr>
              <p:nvPr/>
            </p:nvSpPr>
            <p:spPr bwMode="ltGray">
              <a:xfrm>
                <a:off x="549" y="840"/>
                <a:ext cx="60" cy="68"/>
              </a:xfrm>
              <a:prstGeom prst="rect">
                <a:avLst/>
              </a:prstGeom>
              <a:solidFill>
                <a:srgbClr val="EA9AC0"/>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sp>
            <p:nvSpPr>
              <p:cNvPr id="1228" name="Rectangle 204"/>
              <p:cNvSpPr>
                <a:spLocks noChangeArrowheads="1"/>
              </p:cNvSpPr>
              <p:nvPr/>
            </p:nvSpPr>
            <p:spPr bwMode="ltGray">
              <a:xfrm>
                <a:off x="676" y="840"/>
                <a:ext cx="60" cy="68"/>
              </a:xfrm>
              <a:prstGeom prst="rect">
                <a:avLst/>
              </a:prstGeom>
              <a:solidFill>
                <a:srgbClr val="EA9AC0"/>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grpSp>
        <p:grpSp>
          <p:nvGrpSpPr>
            <p:cNvPr id="1229" name="Group 205"/>
            <p:cNvGrpSpPr>
              <a:grpSpLocks/>
            </p:cNvGrpSpPr>
            <p:nvPr userDrawn="1"/>
          </p:nvGrpSpPr>
          <p:grpSpPr bwMode="auto">
            <a:xfrm>
              <a:off x="44" y="968"/>
              <a:ext cx="692" cy="68"/>
              <a:chOff x="44" y="968"/>
              <a:chExt cx="692" cy="68"/>
            </a:xfrm>
          </p:grpSpPr>
          <p:sp>
            <p:nvSpPr>
              <p:cNvPr id="1230" name="Rectangle 206"/>
              <p:cNvSpPr>
                <a:spLocks noChangeArrowheads="1"/>
              </p:cNvSpPr>
              <p:nvPr/>
            </p:nvSpPr>
            <p:spPr bwMode="ltGray">
              <a:xfrm>
                <a:off x="44" y="968"/>
                <a:ext cx="60" cy="68"/>
              </a:xfrm>
              <a:prstGeom prst="rect">
                <a:avLst/>
              </a:prstGeom>
              <a:solidFill>
                <a:srgbClr val="319ACE"/>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sp>
            <p:nvSpPr>
              <p:cNvPr id="1231" name="Rectangle 207"/>
              <p:cNvSpPr>
                <a:spLocks noChangeArrowheads="1"/>
              </p:cNvSpPr>
              <p:nvPr/>
            </p:nvSpPr>
            <p:spPr bwMode="ltGray">
              <a:xfrm>
                <a:off x="170" y="968"/>
                <a:ext cx="59" cy="68"/>
              </a:xfrm>
              <a:prstGeom prst="rect">
                <a:avLst/>
              </a:prstGeom>
              <a:solidFill>
                <a:srgbClr val="319ACE"/>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sp>
            <p:nvSpPr>
              <p:cNvPr id="1232" name="Rectangle 208"/>
              <p:cNvSpPr>
                <a:spLocks noChangeArrowheads="1"/>
              </p:cNvSpPr>
              <p:nvPr/>
            </p:nvSpPr>
            <p:spPr bwMode="ltGray">
              <a:xfrm>
                <a:off x="297" y="968"/>
                <a:ext cx="59" cy="68"/>
              </a:xfrm>
              <a:prstGeom prst="rect">
                <a:avLst/>
              </a:prstGeom>
              <a:solidFill>
                <a:srgbClr val="319ACE"/>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sp>
            <p:nvSpPr>
              <p:cNvPr id="1233" name="Rectangle 209"/>
              <p:cNvSpPr>
                <a:spLocks noChangeArrowheads="1"/>
              </p:cNvSpPr>
              <p:nvPr/>
            </p:nvSpPr>
            <p:spPr bwMode="ltGray">
              <a:xfrm>
                <a:off x="423" y="968"/>
                <a:ext cx="60" cy="68"/>
              </a:xfrm>
              <a:prstGeom prst="rect">
                <a:avLst/>
              </a:prstGeom>
              <a:solidFill>
                <a:srgbClr val="319ACE"/>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sp>
            <p:nvSpPr>
              <p:cNvPr id="1234" name="Rectangle 210"/>
              <p:cNvSpPr>
                <a:spLocks noChangeArrowheads="1"/>
              </p:cNvSpPr>
              <p:nvPr/>
            </p:nvSpPr>
            <p:spPr bwMode="ltGray">
              <a:xfrm>
                <a:off x="549" y="968"/>
                <a:ext cx="60" cy="68"/>
              </a:xfrm>
              <a:prstGeom prst="rect">
                <a:avLst/>
              </a:prstGeom>
              <a:solidFill>
                <a:srgbClr val="319ACE"/>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sp>
            <p:nvSpPr>
              <p:cNvPr id="1235" name="Rectangle 211"/>
              <p:cNvSpPr>
                <a:spLocks noChangeArrowheads="1"/>
              </p:cNvSpPr>
              <p:nvPr/>
            </p:nvSpPr>
            <p:spPr bwMode="ltGray">
              <a:xfrm>
                <a:off x="676" y="968"/>
                <a:ext cx="60" cy="68"/>
              </a:xfrm>
              <a:prstGeom prst="rect">
                <a:avLst/>
              </a:prstGeom>
              <a:solidFill>
                <a:srgbClr val="319ACE"/>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grpSp>
      </p:grpSp>
      <p:sp>
        <p:nvSpPr>
          <p:cNvPr id="1294" name="Rectangle 270"/>
          <p:cNvSpPr>
            <a:spLocks noChangeArrowheads="1"/>
          </p:cNvSpPr>
          <p:nvPr userDrawn="1"/>
        </p:nvSpPr>
        <p:spPr bwMode="blackWhite">
          <a:xfrm>
            <a:off x="463550" y="402167"/>
            <a:ext cx="8216900" cy="4910667"/>
          </a:xfrm>
          <a:prstGeom prst="rect">
            <a:avLst/>
          </a:prstGeom>
          <a:solidFill>
            <a:schemeClr val="bg1"/>
          </a:solidFill>
          <a:ln w="28575">
            <a:solidFill>
              <a:srgbClr val="C1CC2B"/>
            </a:solidFill>
            <a:miter lim="800000"/>
            <a:headEnd/>
            <a:tailEnd/>
          </a:ln>
          <a:effectLst>
            <a:outerShdw dist="71842" dir="2700000" algn="ctr" rotWithShape="0">
              <a:schemeClr val="bg2">
                <a:alpha val="50000"/>
              </a:schemeClr>
            </a:outerShdw>
          </a:effectLst>
        </p:spPr>
        <p:txBody>
          <a:bodyPr wrap="none" anchor="ctr"/>
          <a:lstStyle/>
          <a:p>
            <a:endParaRPr lang="zh-CN" altLang="en-US"/>
          </a:p>
        </p:txBody>
      </p:sp>
      <p:sp>
        <p:nvSpPr>
          <p:cNvPr id="1027" name="Rectangle 3"/>
          <p:cNvSpPr>
            <a:spLocks noGrp="1" noChangeArrowheads="1"/>
          </p:cNvSpPr>
          <p:nvPr>
            <p:ph type="body" idx="1"/>
          </p:nvPr>
        </p:nvSpPr>
        <p:spPr bwMode="auto">
          <a:xfrm>
            <a:off x="395289" y="4921250"/>
            <a:ext cx="8353425"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295" name="Text Box 271"/>
          <p:cNvSpPr txBox="1">
            <a:spLocks noChangeArrowheads="1"/>
          </p:cNvSpPr>
          <p:nvPr userDrawn="1"/>
        </p:nvSpPr>
        <p:spPr bwMode="auto">
          <a:xfrm>
            <a:off x="1835151" y="15876"/>
            <a:ext cx="550862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0">
                <a:solidFill>
                  <a:srgbClr val="FFB219"/>
                </a:solidFill>
                <a:latin typeface="华文行楷" pitchFamily="2" charset="-122"/>
                <a:ea typeface="华文行楷" pitchFamily="2" charset="-122"/>
              </a:rPr>
              <a:t>第</a:t>
            </a:r>
            <a:r>
              <a:rPr lang="en-US" altLang="zh-CN" sz="2000" b="0">
                <a:solidFill>
                  <a:srgbClr val="FFB219"/>
                </a:solidFill>
                <a:latin typeface="华文行楷" pitchFamily="2" charset="-122"/>
                <a:ea typeface="华文行楷" pitchFamily="2" charset="-122"/>
              </a:rPr>
              <a:t>5</a:t>
            </a:r>
            <a:r>
              <a:rPr lang="zh-CN" altLang="en-US" sz="2000" b="0">
                <a:solidFill>
                  <a:srgbClr val="FFB219"/>
                </a:solidFill>
                <a:latin typeface="华文行楷" pitchFamily="2" charset="-122"/>
                <a:ea typeface="华文行楷" pitchFamily="2" charset="-122"/>
              </a:rPr>
              <a:t>章   结构级建模方法</a:t>
            </a:r>
          </a:p>
        </p:txBody>
      </p:sp>
      <p:sp>
        <p:nvSpPr>
          <p:cNvPr id="1296" name="Text Box 272"/>
          <p:cNvSpPr txBox="1">
            <a:spLocks noChangeArrowheads="1"/>
          </p:cNvSpPr>
          <p:nvPr userDrawn="1"/>
        </p:nvSpPr>
        <p:spPr bwMode="auto">
          <a:xfrm>
            <a:off x="8243888" y="0"/>
            <a:ext cx="900112" cy="46166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gradFill rotWithShape="1">
                  <a:gsLst>
                    <a:gs pos="0">
                      <a:srgbClr val="FFEFD1"/>
                    </a:gs>
                    <a:gs pos="64999">
                      <a:srgbClr val="F0EBD5"/>
                    </a:gs>
                    <a:gs pos="100000">
                      <a:srgbClr val="D1C39F"/>
                    </a:gs>
                  </a:gsLst>
                  <a:path path="shape">
                    <a:fillToRect l="50000" t="50000" r="50000" b="50000"/>
                  </a:path>
                </a:gra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p>
            <a:fld id="{D4D1D328-22F5-4C89-BE93-8BA3734F2237}" type="slidenum">
              <a:rPr lang="en-US" altLang="zh-CN" sz="2400">
                <a:solidFill>
                  <a:srgbClr val="FFB219"/>
                </a:solidFill>
                <a:latin typeface="华文细黑" pitchFamily="2" charset="-122"/>
                <a:ea typeface="华文细黑" pitchFamily="2" charset="-122"/>
              </a:rPr>
              <a:pPr/>
              <a:t>‹#›</a:t>
            </a:fld>
            <a:endParaRPr lang="en-US" altLang="zh-CN" sz="2400">
              <a:solidFill>
                <a:srgbClr val="FFB219"/>
              </a:solidFill>
              <a:latin typeface="华文细黑" pitchFamily="2" charset="-122"/>
              <a:ea typeface="华文细黑" pitchFamily="2" charset="-122"/>
            </a:endParaRPr>
          </a:p>
        </p:txBody>
      </p:sp>
      <p:sp>
        <p:nvSpPr>
          <p:cNvPr id="1026" name="Rectangle 2"/>
          <p:cNvSpPr>
            <a:spLocks noGrp="1" noChangeArrowheads="1"/>
          </p:cNvSpPr>
          <p:nvPr>
            <p:ph type="title"/>
          </p:nvPr>
        </p:nvSpPr>
        <p:spPr bwMode="auto">
          <a:xfrm>
            <a:off x="496889" y="457729"/>
            <a:ext cx="8135937" cy="4788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zh-CN" altLang="en-US"/>
              <a:t>单击此处编辑母版标题样式</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lnSpc>
          <a:spcPct val="130000"/>
        </a:lnSpc>
        <a:spcBef>
          <a:spcPct val="0"/>
        </a:spcBef>
        <a:spcAft>
          <a:spcPct val="0"/>
        </a:spcAft>
        <a:defRPr sz="2400">
          <a:solidFill>
            <a:schemeClr val="tx2"/>
          </a:solidFill>
          <a:latin typeface="+mj-lt"/>
          <a:ea typeface="+mj-ea"/>
          <a:cs typeface="+mj-cs"/>
        </a:defRPr>
      </a:lvl1pPr>
      <a:lvl2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2pPr>
      <a:lvl3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3pPr>
      <a:lvl4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4pPr>
      <a:lvl5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9pPr>
    </p:titleStyle>
    <p:bodyStyle>
      <a:lvl1pPr marL="342900" indent="-342900" algn="ctr" rtl="0" fontAlgn="base">
        <a:spcBef>
          <a:spcPct val="0"/>
        </a:spcBef>
        <a:spcAft>
          <a:spcPct val="0"/>
        </a:spcAft>
        <a:defRPr sz="2200">
          <a:solidFill>
            <a:schemeClr val="tx1"/>
          </a:solidFill>
          <a:latin typeface="+mn-lt"/>
          <a:ea typeface="+mn-ea"/>
          <a:cs typeface="+mn-cs"/>
        </a:defRPr>
      </a:lvl1pPr>
      <a:lvl2pPr marL="742950" indent="-285750" algn="ctr" rtl="0" fontAlgn="base">
        <a:spcBef>
          <a:spcPct val="0"/>
        </a:spcBef>
        <a:spcAft>
          <a:spcPct val="0"/>
        </a:spcAft>
        <a:defRPr sz="2200">
          <a:solidFill>
            <a:schemeClr val="tx1"/>
          </a:solidFill>
          <a:latin typeface="+mn-lt"/>
          <a:ea typeface="+mn-ea"/>
        </a:defRPr>
      </a:lvl2pPr>
      <a:lvl3pPr marL="1143000" indent="-228600" algn="ctr" rtl="0" fontAlgn="base">
        <a:spcBef>
          <a:spcPct val="0"/>
        </a:spcBef>
        <a:spcAft>
          <a:spcPct val="0"/>
        </a:spcAft>
        <a:defRPr sz="2200">
          <a:solidFill>
            <a:schemeClr val="tx1"/>
          </a:solidFill>
          <a:latin typeface="+mn-lt"/>
          <a:ea typeface="+mn-ea"/>
        </a:defRPr>
      </a:lvl3pPr>
      <a:lvl4pPr marL="1600200" indent="-228600" algn="ctr" rtl="0" fontAlgn="base">
        <a:spcBef>
          <a:spcPct val="0"/>
        </a:spcBef>
        <a:spcAft>
          <a:spcPct val="0"/>
        </a:spcAft>
        <a:defRPr sz="2200">
          <a:solidFill>
            <a:schemeClr val="tx1"/>
          </a:solidFill>
          <a:latin typeface="+mn-lt"/>
          <a:ea typeface="+mn-ea"/>
        </a:defRPr>
      </a:lvl4pPr>
      <a:lvl5pPr marL="2057400" indent="-228600" algn="ctr" rtl="0" fontAlgn="base">
        <a:spcBef>
          <a:spcPct val="0"/>
        </a:spcBef>
        <a:spcAft>
          <a:spcPct val="0"/>
        </a:spcAft>
        <a:defRPr sz="2200">
          <a:solidFill>
            <a:schemeClr val="tx1"/>
          </a:solidFill>
          <a:latin typeface="+mn-lt"/>
          <a:ea typeface="+mn-ea"/>
        </a:defRPr>
      </a:lvl5pPr>
      <a:lvl6pPr marL="2514600" indent="-228600" algn="ctr" rtl="0" fontAlgn="base">
        <a:spcBef>
          <a:spcPct val="0"/>
        </a:spcBef>
        <a:spcAft>
          <a:spcPct val="0"/>
        </a:spcAft>
        <a:defRPr sz="2200">
          <a:solidFill>
            <a:schemeClr val="tx1"/>
          </a:solidFill>
          <a:latin typeface="+mn-lt"/>
          <a:ea typeface="+mn-ea"/>
        </a:defRPr>
      </a:lvl6pPr>
      <a:lvl7pPr marL="2971800" indent="-228600" algn="ctr" rtl="0" fontAlgn="base">
        <a:spcBef>
          <a:spcPct val="0"/>
        </a:spcBef>
        <a:spcAft>
          <a:spcPct val="0"/>
        </a:spcAft>
        <a:defRPr sz="2200">
          <a:solidFill>
            <a:schemeClr val="tx1"/>
          </a:solidFill>
          <a:latin typeface="+mn-lt"/>
          <a:ea typeface="+mn-ea"/>
        </a:defRPr>
      </a:lvl7pPr>
      <a:lvl8pPr marL="3429000" indent="-228600" algn="ctr" rtl="0" fontAlgn="base">
        <a:spcBef>
          <a:spcPct val="0"/>
        </a:spcBef>
        <a:spcAft>
          <a:spcPct val="0"/>
        </a:spcAft>
        <a:defRPr sz="2200">
          <a:solidFill>
            <a:schemeClr val="tx1"/>
          </a:solidFill>
          <a:latin typeface="+mn-lt"/>
          <a:ea typeface="+mn-ea"/>
        </a:defRPr>
      </a:lvl8pPr>
      <a:lvl9pPr marL="3886200" indent="-228600" algn="ctr" rtl="0" fontAlgn="base">
        <a:spcBef>
          <a:spcPct val="0"/>
        </a:spcBef>
        <a:spcAft>
          <a:spcPct val="0"/>
        </a:spcAft>
        <a:defRPr sz="22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9.png"/><Relationship Id="rId4" Type="http://schemas.openxmlformats.org/officeDocument/2006/relationships/image" Target="../media/image28.emf"/></Relationships>
</file>

<file path=ppt/slides/_rels/slide4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3ECF62A6-299E-49F7-B97E-2C57047233B6}"/>
              </a:ext>
            </a:extLst>
          </p:cNvPr>
          <p:cNvSpPr>
            <a:spLocks noGrp="1"/>
          </p:cNvSpPr>
          <p:nvPr>
            <p:ph type="subTitle" idx="1"/>
          </p:nvPr>
        </p:nvSpPr>
        <p:spPr>
          <a:xfrm>
            <a:off x="251520" y="121196"/>
            <a:ext cx="6400800" cy="1460500"/>
          </a:xfrm>
        </p:spPr>
        <p:txBody>
          <a:bodyPr/>
          <a:lstStyle/>
          <a:p>
            <a:pPr algn="l"/>
            <a:r>
              <a:rPr lang="zh-CN" altLang="en-US" sz="2800" dirty="0"/>
              <a:t>学习目标</a:t>
            </a:r>
            <a:r>
              <a:rPr lang="en-US" altLang="zh-CN" sz="2800" dirty="0"/>
              <a:t>2</a:t>
            </a:r>
            <a:r>
              <a:rPr lang="zh-CN" altLang="en-US" sz="2800" dirty="0"/>
              <a:t>：</a:t>
            </a:r>
          </a:p>
        </p:txBody>
      </p:sp>
      <p:sp>
        <p:nvSpPr>
          <p:cNvPr id="5" name="object 3">
            <a:extLst>
              <a:ext uri="{FF2B5EF4-FFF2-40B4-BE49-F238E27FC236}">
                <a16:creationId xmlns:a16="http://schemas.microsoft.com/office/drawing/2014/main" id="{7D8F48A7-62FE-4672-98D8-60611F726D94}"/>
              </a:ext>
            </a:extLst>
          </p:cNvPr>
          <p:cNvSpPr txBox="1"/>
          <p:nvPr/>
        </p:nvSpPr>
        <p:spPr>
          <a:xfrm>
            <a:off x="575556" y="697260"/>
            <a:ext cx="7992888" cy="3687548"/>
          </a:xfrm>
          <a:prstGeom prst="rect">
            <a:avLst/>
          </a:prstGeom>
        </p:spPr>
        <p:txBody>
          <a:bodyPr vert="horz" wrap="square" lIns="0" tIns="85725" rIns="0" bIns="0" rtlCol="0">
            <a:spAutoFit/>
          </a:bodyPr>
          <a:lstStyle/>
          <a:p>
            <a:pPr marL="355600" indent="-342900" algn="l">
              <a:lnSpc>
                <a:spcPct val="100000"/>
              </a:lnSpc>
              <a:spcBef>
                <a:spcPts val="675"/>
              </a:spcBef>
              <a:buFont typeface="Arial"/>
              <a:buChar char="•"/>
              <a:tabLst>
                <a:tab pos="354965" algn="l"/>
                <a:tab pos="355600" algn="l"/>
              </a:tabLst>
            </a:pPr>
            <a:r>
              <a:rPr sz="2400" spc="-5" dirty="0">
                <a:latin typeface="宋体"/>
                <a:cs typeface="宋体"/>
              </a:rPr>
              <a:t>理解编写</a:t>
            </a:r>
            <a:r>
              <a:rPr sz="2400" spc="-10" dirty="0">
                <a:latin typeface="Calibri"/>
                <a:cs typeface="Calibri"/>
              </a:rPr>
              <a:t>UDP</a:t>
            </a:r>
            <a:r>
              <a:rPr sz="2400" spc="-5" dirty="0">
                <a:latin typeface="宋体"/>
                <a:cs typeface="宋体"/>
              </a:rPr>
              <a:t>的规则，明</a:t>
            </a:r>
            <a:r>
              <a:rPr sz="2400" dirty="0">
                <a:latin typeface="宋体"/>
                <a:cs typeface="宋体"/>
              </a:rPr>
              <a:t>白</a:t>
            </a:r>
            <a:r>
              <a:rPr sz="2400" spc="-10" dirty="0">
                <a:latin typeface="Calibri"/>
                <a:cs typeface="Calibri"/>
              </a:rPr>
              <a:t>UDP</a:t>
            </a:r>
            <a:r>
              <a:rPr sz="2400" spc="-5" dirty="0">
                <a:latin typeface="宋体"/>
                <a:cs typeface="宋体"/>
              </a:rPr>
              <a:t>的各个组成部分</a:t>
            </a:r>
            <a:endParaRPr sz="2400" dirty="0">
              <a:latin typeface="宋体"/>
              <a:cs typeface="宋体"/>
            </a:endParaRPr>
          </a:p>
          <a:p>
            <a:pPr marL="355600" indent="-342900" algn="l">
              <a:lnSpc>
                <a:spcPct val="100000"/>
              </a:lnSpc>
              <a:spcBef>
                <a:spcPts val="580"/>
              </a:spcBef>
              <a:buFont typeface="Arial"/>
              <a:buChar char="•"/>
              <a:tabLst>
                <a:tab pos="354965" algn="l"/>
                <a:tab pos="355600" algn="l"/>
              </a:tabLst>
            </a:pPr>
            <a:r>
              <a:rPr sz="2400" dirty="0">
                <a:latin typeface="宋体"/>
                <a:cs typeface="宋体"/>
              </a:rPr>
              <a:t>学会编写表示时序和表示组合逻辑的两种不同</a:t>
            </a:r>
            <a:r>
              <a:rPr sz="2400" spc="10" dirty="0">
                <a:latin typeface="宋体"/>
                <a:cs typeface="宋体"/>
              </a:rPr>
              <a:t>的</a:t>
            </a:r>
            <a:r>
              <a:rPr sz="2400" dirty="0">
                <a:latin typeface="Calibri"/>
                <a:cs typeface="Calibri"/>
              </a:rPr>
              <a:t>UDP</a:t>
            </a:r>
          </a:p>
          <a:p>
            <a:pPr marL="355600" indent="-342900" algn="l">
              <a:lnSpc>
                <a:spcPct val="100000"/>
              </a:lnSpc>
              <a:spcBef>
                <a:spcPts val="575"/>
              </a:spcBef>
              <a:buFont typeface="Arial"/>
              <a:buChar char="•"/>
              <a:tabLst>
                <a:tab pos="354965" algn="l"/>
                <a:tab pos="355600" algn="l"/>
              </a:tabLst>
            </a:pPr>
            <a:r>
              <a:rPr sz="2400" dirty="0">
                <a:latin typeface="宋体"/>
                <a:cs typeface="宋体"/>
              </a:rPr>
              <a:t>理解</a:t>
            </a:r>
            <a:r>
              <a:rPr sz="2400" spc="-5" dirty="0">
                <a:latin typeface="Calibri"/>
                <a:cs typeface="Calibri"/>
              </a:rPr>
              <a:t>UDP</a:t>
            </a:r>
            <a:r>
              <a:rPr sz="2400" dirty="0">
                <a:latin typeface="宋体"/>
                <a:cs typeface="宋体"/>
              </a:rPr>
              <a:t>的调用（实例引用）方法</a:t>
            </a:r>
          </a:p>
          <a:p>
            <a:pPr marL="355600" indent="-342900" algn="l">
              <a:lnSpc>
                <a:spcPct val="100000"/>
              </a:lnSpc>
              <a:spcBef>
                <a:spcPts val="575"/>
              </a:spcBef>
              <a:buFont typeface="Arial"/>
              <a:buChar char="•"/>
              <a:tabLst>
                <a:tab pos="354965" algn="l"/>
                <a:tab pos="355600" algn="l"/>
              </a:tabLst>
            </a:pPr>
            <a:r>
              <a:rPr sz="2400" spc="-5" dirty="0">
                <a:latin typeface="宋体"/>
                <a:cs typeface="宋体"/>
              </a:rPr>
              <a:t>为了使</a:t>
            </a:r>
            <a:r>
              <a:rPr sz="2400" spc="-10" dirty="0">
                <a:latin typeface="Calibri"/>
                <a:cs typeface="Calibri"/>
              </a:rPr>
              <a:t>UDP</a:t>
            </a:r>
            <a:r>
              <a:rPr sz="2400" spc="-5" dirty="0">
                <a:latin typeface="宋体"/>
                <a:cs typeface="宋体"/>
              </a:rPr>
              <a:t>的行为表达得更加简洁和易懂，应记住定义</a:t>
            </a:r>
            <a:endParaRPr sz="2400" dirty="0">
              <a:latin typeface="宋体"/>
              <a:cs typeface="宋体"/>
            </a:endParaRPr>
          </a:p>
          <a:p>
            <a:pPr marL="355600" algn="l">
              <a:lnSpc>
                <a:spcPct val="100000"/>
              </a:lnSpc>
            </a:pPr>
            <a:r>
              <a:rPr sz="2400" spc="-5" dirty="0">
                <a:latin typeface="Calibri"/>
                <a:cs typeface="Calibri"/>
              </a:rPr>
              <a:t>UDP</a:t>
            </a:r>
            <a:r>
              <a:rPr sz="2400" dirty="0">
                <a:latin typeface="宋体"/>
                <a:cs typeface="宋体"/>
              </a:rPr>
              <a:t>的各种缩写符号</a:t>
            </a:r>
          </a:p>
          <a:p>
            <a:pPr marL="355600" indent="-342900" algn="l">
              <a:lnSpc>
                <a:spcPct val="100000"/>
              </a:lnSpc>
              <a:spcBef>
                <a:spcPts val="580"/>
              </a:spcBef>
              <a:buFont typeface="Arial"/>
              <a:buChar char="•"/>
              <a:tabLst>
                <a:tab pos="354965" algn="l"/>
                <a:tab pos="355600" algn="l"/>
              </a:tabLst>
            </a:pPr>
            <a:r>
              <a:rPr sz="2400" dirty="0" err="1">
                <a:latin typeface="宋体"/>
                <a:cs typeface="宋体"/>
              </a:rPr>
              <a:t>阐述编写</a:t>
            </a:r>
            <a:r>
              <a:rPr sz="2400" spc="-5" dirty="0" err="1">
                <a:latin typeface="Calibri"/>
                <a:cs typeface="Calibri"/>
              </a:rPr>
              <a:t>UDP</a:t>
            </a:r>
            <a:r>
              <a:rPr sz="2400" dirty="0" err="1">
                <a:latin typeface="宋体"/>
                <a:cs typeface="宋体"/>
              </a:rPr>
              <a:t>的指导原则</a:t>
            </a:r>
            <a:endParaRPr lang="en-US" sz="2400" dirty="0">
              <a:latin typeface="宋体"/>
              <a:cs typeface="宋体"/>
            </a:endParaRPr>
          </a:p>
          <a:p>
            <a:pPr marL="355600" indent="-342900" algn="l">
              <a:lnSpc>
                <a:spcPct val="100000"/>
              </a:lnSpc>
              <a:spcBef>
                <a:spcPts val="580"/>
              </a:spcBef>
              <a:buFont typeface="Arial"/>
              <a:buChar char="•"/>
              <a:tabLst>
                <a:tab pos="354965" algn="l"/>
                <a:tab pos="355600" algn="l"/>
              </a:tabLst>
            </a:pPr>
            <a:endParaRPr lang="en-US" sz="2400" dirty="0">
              <a:latin typeface="宋体"/>
              <a:cs typeface="宋体"/>
            </a:endParaRPr>
          </a:p>
          <a:p>
            <a:pPr marL="355600" indent="-342900" algn="l">
              <a:lnSpc>
                <a:spcPct val="100000"/>
              </a:lnSpc>
              <a:spcBef>
                <a:spcPts val="580"/>
              </a:spcBef>
              <a:buFont typeface="Arial"/>
              <a:buChar char="•"/>
              <a:tabLst>
                <a:tab pos="354965" algn="l"/>
                <a:tab pos="355600" algn="l"/>
              </a:tabLst>
            </a:pPr>
            <a:r>
              <a:rPr lang="zh-CN" altLang="en-US" sz="2400" dirty="0">
                <a:latin typeface="宋体"/>
                <a:cs typeface="宋体"/>
              </a:rPr>
              <a:t>掌握端口调用的两种方法：位置关联和名称关联</a:t>
            </a:r>
            <a:endParaRPr sz="2400" dirty="0">
              <a:latin typeface="宋体"/>
              <a:cs typeface="宋体"/>
            </a:endParaRPr>
          </a:p>
        </p:txBody>
      </p:sp>
    </p:spTree>
    <p:extLst>
      <p:ext uri="{BB962C8B-B14F-4D97-AF65-F5344CB8AC3E}">
        <p14:creationId xmlns:p14="http://schemas.microsoft.com/office/powerpoint/2010/main" val="22639048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31618" name="Rectangle 2"/>
          <p:cNvSpPr>
            <a:spLocks noGrp="1" noChangeArrowheads="1"/>
          </p:cNvSpPr>
          <p:nvPr>
            <p:ph type="title"/>
          </p:nvPr>
        </p:nvSpPr>
        <p:spPr>
          <a:xfrm>
            <a:off x="496889" y="913283"/>
            <a:ext cx="8135937" cy="4333403"/>
          </a:xfrm>
        </p:spPr>
        <p:txBody>
          <a:bodyPr/>
          <a:lstStyle/>
          <a:p>
            <a:pPr>
              <a:lnSpc>
                <a:spcPct val="140000"/>
              </a:lnSpc>
            </a:pPr>
            <a:r>
              <a:rPr lang="zh-CN" altLang="en-US" dirty="0"/>
              <a:t>　</a:t>
            </a:r>
            <a:r>
              <a:rPr lang="en-US" altLang="zh-CN" dirty="0"/>
              <a:t>【</a:t>
            </a:r>
            <a:r>
              <a:rPr lang="zh-CN" altLang="en-US" dirty="0">
                <a:latin typeface="黑体" pitchFamily="2" charset="-122"/>
                <a:ea typeface="黑体" pitchFamily="2" charset="-122"/>
              </a:rPr>
              <a:t>例</a:t>
            </a:r>
            <a:r>
              <a:rPr lang="en-US" altLang="zh-CN" dirty="0"/>
              <a:t>】  </a:t>
            </a:r>
            <a:r>
              <a:rPr lang="zh-CN" altLang="en-US" dirty="0"/>
              <a:t>使用</a:t>
            </a:r>
            <a:r>
              <a:rPr lang="en-US" altLang="zh-CN" dirty="0"/>
              <a:t>2-1</a:t>
            </a:r>
            <a:r>
              <a:rPr lang="zh-CN" altLang="en-US" dirty="0"/>
              <a:t>数据选择器原语构建</a:t>
            </a:r>
            <a:r>
              <a:rPr lang="en-US" altLang="zh-CN" dirty="0"/>
              <a:t>4-1</a:t>
            </a:r>
            <a:r>
              <a:rPr lang="zh-CN" altLang="en-US" dirty="0"/>
              <a:t>多路选择器。</a:t>
            </a:r>
          </a:p>
        </p:txBody>
      </p:sp>
      <p:pic>
        <p:nvPicPr>
          <p:cNvPr id="2031620" name="Picture 4"/>
          <p:cNvPicPr>
            <a:picLocks noChangeAspect="1" noChangeArrowheads="1"/>
          </p:cNvPicPr>
          <p:nvPr/>
        </p:nvPicPr>
        <p:blipFill>
          <a:blip r:embed="rId2">
            <a:extLst>
              <a:ext uri="{28A0092B-C50C-407E-A947-70E740481C1C}">
                <a14:useLocalDpi xmlns:a14="http://schemas.microsoft.com/office/drawing/2010/main" val="0"/>
              </a:ext>
            </a:extLst>
          </a:blip>
          <a:srcRect l="6189" r="40399"/>
          <a:stretch>
            <a:fillRect/>
          </a:stretch>
        </p:blipFill>
        <p:spPr bwMode="auto">
          <a:xfrm>
            <a:off x="395536" y="1629132"/>
            <a:ext cx="5858228" cy="3312368"/>
          </a:xfrm>
          <a:prstGeom prst="rect">
            <a:avLst/>
          </a:prstGeom>
          <a:solidFill>
            <a:schemeClr val="bg1">
              <a:lumMod val="95000"/>
            </a:schemeClr>
          </a:solidFill>
          <a:ln>
            <a:noFill/>
          </a:ln>
          <a:effectLst/>
        </p:spPr>
      </p:pic>
      <p:sp>
        <p:nvSpPr>
          <p:cNvPr id="5" name="矩形 4"/>
          <p:cNvSpPr/>
          <p:nvPr/>
        </p:nvSpPr>
        <p:spPr>
          <a:xfrm>
            <a:off x="107504" y="226011"/>
            <a:ext cx="7992888" cy="584775"/>
          </a:xfrm>
          <a:prstGeom prst="rect">
            <a:avLst/>
          </a:prstGeom>
        </p:spPr>
        <p:txBody>
          <a:bodyPr wrap="square">
            <a:spAutoFit/>
          </a:bodyPr>
          <a:lstStyle/>
          <a:p>
            <a:pPr algn="l"/>
            <a:r>
              <a:rPr lang="en-US" altLang="zh-CN" sz="3200" dirty="0">
                <a:solidFill>
                  <a:schemeClr val="tx1"/>
                </a:solidFill>
                <a:latin typeface="黑体" pitchFamily="2" charset="-122"/>
                <a:ea typeface="黑体" pitchFamily="2" charset="-122"/>
              </a:rPr>
              <a:t>5.2 </a:t>
            </a:r>
            <a:r>
              <a:rPr lang="zh-CN" altLang="en-US" sz="3200" dirty="0">
                <a:solidFill>
                  <a:schemeClr val="tx1"/>
                </a:solidFill>
                <a:latin typeface="黑体" pitchFamily="2" charset="-122"/>
                <a:ea typeface="黑体" pitchFamily="2" charset="-122"/>
              </a:rPr>
              <a:t>用户定义原语</a:t>
            </a:r>
            <a:r>
              <a:rPr lang="en-US" altLang="zh-CN" sz="3200" dirty="0">
                <a:solidFill>
                  <a:schemeClr val="tx1"/>
                </a:solidFill>
                <a:latin typeface="黑体" pitchFamily="2" charset="-122"/>
                <a:ea typeface="黑体" pitchFamily="2" charset="-122"/>
              </a:rPr>
              <a:t>—</a:t>
            </a:r>
            <a:r>
              <a:rPr lang="zh-CN" altLang="en-US" sz="2800" dirty="0">
                <a:solidFill>
                  <a:srgbClr val="FF0000"/>
                </a:solidFill>
                <a:latin typeface="黑体" pitchFamily="2" charset="-122"/>
                <a:ea typeface="黑体" pitchFamily="2" charset="-122"/>
              </a:rPr>
              <a:t>组合电路</a:t>
            </a:r>
            <a:endParaRPr lang="zh-CN" altLang="en-US" sz="2800" dirty="0">
              <a:solidFill>
                <a:srgbClr val="FF0000"/>
              </a:solidFill>
            </a:endParaRPr>
          </a:p>
        </p:txBody>
      </p:sp>
      <p:sp>
        <p:nvSpPr>
          <p:cNvPr id="2" name="矩形 1"/>
          <p:cNvSpPr/>
          <p:nvPr/>
        </p:nvSpPr>
        <p:spPr bwMode="auto">
          <a:xfrm>
            <a:off x="1187624" y="3285316"/>
            <a:ext cx="2304256" cy="1372384"/>
          </a:xfrm>
          <a:prstGeom prst="rect">
            <a:avLst/>
          </a:prstGeom>
          <a:noFill/>
          <a:ln w="190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3600" b="1" i="0" u="none" strike="noStrike" cap="none" normalizeH="0" baseline="0">
              <a:ln>
                <a:noFill/>
              </a:ln>
              <a:solidFill>
                <a:schemeClr val="hlink"/>
              </a:solidFill>
              <a:effectLst/>
              <a:latin typeface="Times New Roman" pitchFamily="18" charset="0"/>
              <a:ea typeface="华文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33667" name="Rectangle 3"/>
          <p:cNvSpPr>
            <a:spLocks noGrp="1" noChangeArrowheads="1"/>
          </p:cNvSpPr>
          <p:nvPr>
            <p:ph type="body" idx="1"/>
          </p:nvPr>
        </p:nvSpPr>
        <p:spPr>
          <a:xfrm>
            <a:off x="395289" y="4357688"/>
            <a:ext cx="8353425" cy="396875"/>
          </a:xfrm>
        </p:spPr>
        <p:txBody>
          <a:bodyPr/>
          <a:lstStyle/>
          <a:p>
            <a:r>
              <a:rPr lang="zh-CN" altLang="en-US"/>
              <a:t>图</a:t>
            </a:r>
            <a:r>
              <a:rPr lang="en-US" altLang="zh-CN"/>
              <a:t>5.15  </a:t>
            </a:r>
            <a:r>
              <a:rPr lang="zh-CN" altLang="en-US"/>
              <a:t>使用</a:t>
            </a:r>
            <a:r>
              <a:rPr lang="en-US" altLang="zh-CN"/>
              <a:t>UDP</a:t>
            </a:r>
            <a:r>
              <a:rPr lang="zh-CN" altLang="en-US"/>
              <a:t>构造的</a:t>
            </a:r>
            <a:r>
              <a:rPr lang="en-US" altLang="zh-CN"/>
              <a:t>4-1</a:t>
            </a:r>
            <a:r>
              <a:rPr lang="zh-CN" altLang="en-US"/>
              <a:t>多路选择器</a:t>
            </a:r>
          </a:p>
        </p:txBody>
      </p:sp>
      <p:pic>
        <p:nvPicPr>
          <p:cNvPr id="2033668" name="Picture 4" descr="5-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283722"/>
            <a:ext cx="8130520" cy="2855862"/>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107504" y="226011"/>
            <a:ext cx="7992888" cy="584775"/>
          </a:xfrm>
          <a:prstGeom prst="rect">
            <a:avLst/>
          </a:prstGeom>
        </p:spPr>
        <p:txBody>
          <a:bodyPr wrap="square">
            <a:spAutoFit/>
          </a:bodyPr>
          <a:lstStyle/>
          <a:p>
            <a:pPr algn="l"/>
            <a:r>
              <a:rPr lang="en-US" altLang="zh-CN" sz="3200" dirty="0">
                <a:solidFill>
                  <a:schemeClr val="tx1"/>
                </a:solidFill>
                <a:latin typeface="黑体" pitchFamily="2" charset="-122"/>
                <a:ea typeface="黑体" pitchFamily="2" charset="-122"/>
              </a:rPr>
              <a:t>5.2 </a:t>
            </a:r>
            <a:r>
              <a:rPr lang="zh-CN" altLang="en-US" sz="3200" dirty="0">
                <a:solidFill>
                  <a:schemeClr val="tx1"/>
                </a:solidFill>
                <a:latin typeface="黑体" pitchFamily="2" charset="-122"/>
                <a:ea typeface="黑体" pitchFamily="2" charset="-122"/>
              </a:rPr>
              <a:t>用户定义原语</a:t>
            </a:r>
            <a:r>
              <a:rPr lang="en-US" altLang="zh-CN" sz="3200" dirty="0">
                <a:solidFill>
                  <a:schemeClr val="tx1"/>
                </a:solidFill>
                <a:latin typeface="黑体" pitchFamily="2" charset="-122"/>
                <a:ea typeface="黑体" pitchFamily="2" charset="-122"/>
              </a:rPr>
              <a:t>—</a:t>
            </a:r>
            <a:r>
              <a:rPr lang="zh-CN" altLang="en-US" sz="2800" dirty="0">
                <a:solidFill>
                  <a:srgbClr val="FF0000"/>
                </a:solidFill>
                <a:latin typeface="黑体" pitchFamily="2" charset="-122"/>
                <a:ea typeface="黑体" pitchFamily="2" charset="-122"/>
              </a:rPr>
              <a:t>组合电路</a:t>
            </a:r>
            <a:endParaRPr lang="zh-CN" altLang="en-US" sz="2800" dirty="0">
              <a:solidFill>
                <a:srgbClr val="FF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4690" name="Rectangle 2"/>
          <p:cNvSpPr>
            <a:spLocks noGrp="1" noChangeArrowheads="1"/>
          </p:cNvSpPr>
          <p:nvPr>
            <p:ph type="title"/>
          </p:nvPr>
        </p:nvSpPr>
        <p:spPr>
          <a:xfrm>
            <a:off x="395536" y="985292"/>
            <a:ext cx="8135937" cy="4435901"/>
          </a:xfrm>
        </p:spPr>
        <p:txBody>
          <a:bodyPr/>
          <a:lstStyle/>
          <a:p>
            <a:pPr>
              <a:lnSpc>
                <a:spcPct val="140000"/>
              </a:lnSpc>
            </a:pPr>
            <a:r>
              <a:rPr lang="zh-CN" altLang="en-US" dirty="0"/>
              <a:t>      时序电路</a:t>
            </a:r>
            <a:r>
              <a:rPr lang="en-US" altLang="zh-CN" dirty="0"/>
              <a:t>UDP</a:t>
            </a:r>
            <a:r>
              <a:rPr lang="zh-CN" altLang="en-US" dirty="0"/>
              <a:t>由两部分组成</a:t>
            </a:r>
            <a:r>
              <a:rPr lang="en-US" altLang="zh-CN" dirty="0"/>
              <a:t>——</a:t>
            </a:r>
            <a:r>
              <a:rPr lang="zh-CN" altLang="en-US" dirty="0"/>
              <a:t>状态寄存器和状态列表，定义时序电路</a:t>
            </a:r>
            <a:r>
              <a:rPr lang="en-US" altLang="zh-CN" dirty="0"/>
              <a:t>UDP</a:t>
            </a:r>
            <a:r>
              <a:rPr lang="zh-CN" altLang="en-US" dirty="0"/>
              <a:t>的工作也分为两部分</a:t>
            </a:r>
            <a:r>
              <a:rPr lang="en-US" altLang="zh-CN" dirty="0"/>
              <a:t>——</a:t>
            </a:r>
            <a:r>
              <a:rPr lang="zh-CN" altLang="en-US" dirty="0"/>
              <a:t>初始化状态寄存器和描述状态列表。</a:t>
            </a:r>
            <a:br>
              <a:rPr lang="en-US" altLang="zh-CN" dirty="0"/>
            </a:br>
            <a:r>
              <a:rPr lang="en-US" altLang="zh-CN" dirty="0"/>
              <a:t>       </a:t>
            </a:r>
            <a:r>
              <a:rPr lang="zh-CN" altLang="en-US" dirty="0"/>
              <a:t>根据这个时序电路是电平触发还是边沿触发行为，状态列表的描述方式又有所不同。</a:t>
            </a:r>
          </a:p>
        </p:txBody>
      </p:sp>
      <p:sp>
        <p:nvSpPr>
          <p:cNvPr id="4" name="矩形 3"/>
          <p:cNvSpPr/>
          <p:nvPr/>
        </p:nvSpPr>
        <p:spPr>
          <a:xfrm>
            <a:off x="107504" y="226011"/>
            <a:ext cx="7992888" cy="584775"/>
          </a:xfrm>
          <a:prstGeom prst="rect">
            <a:avLst/>
          </a:prstGeom>
        </p:spPr>
        <p:txBody>
          <a:bodyPr wrap="square">
            <a:spAutoFit/>
          </a:bodyPr>
          <a:lstStyle/>
          <a:p>
            <a:pPr algn="l"/>
            <a:r>
              <a:rPr lang="en-US" altLang="zh-CN" sz="3200" dirty="0">
                <a:solidFill>
                  <a:schemeClr val="tx1"/>
                </a:solidFill>
                <a:latin typeface="黑体" pitchFamily="2" charset="-122"/>
                <a:ea typeface="黑体" pitchFamily="2" charset="-122"/>
              </a:rPr>
              <a:t>5.2 </a:t>
            </a:r>
            <a:r>
              <a:rPr lang="zh-CN" altLang="en-US" sz="3200" dirty="0">
                <a:solidFill>
                  <a:schemeClr val="tx1"/>
                </a:solidFill>
                <a:latin typeface="黑体" pitchFamily="2" charset="-122"/>
                <a:ea typeface="黑体" pitchFamily="2" charset="-122"/>
              </a:rPr>
              <a:t>用户定义原语</a:t>
            </a:r>
            <a:r>
              <a:rPr lang="en-US" altLang="zh-CN" sz="3200" dirty="0">
                <a:solidFill>
                  <a:schemeClr val="tx1"/>
                </a:solidFill>
                <a:latin typeface="黑体" pitchFamily="2" charset="-122"/>
                <a:ea typeface="黑体" pitchFamily="2" charset="-122"/>
              </a:rPr>
              <a:t>—</a:t>
            </a:r>
            <a:r>
              <a:rPr lang="zh-CN" altLang="en-US" sz="2800" dirty="0">
                <a:solidFill>
                  <a:srgbClr val="FF0000"/>
                </a:solidFill>
                <a:latin typeface="黑体" pitchFamily="2" charset="-122"/>
                <a:ea typeface="黑体" pitchFamily="2" charset="-122"/>
              </a:rPr>
              <a:t>时序电路</a:t>
            </a:r>
            <a:endParaRPr lang="zh-CN" altLang="en-US" sz="2800" dirty="0">
              <a:solidFill>
                <a:srgbClr val="FF0000"/>
              </a:solidFill>
            </a:endParaRPr>
          </a:p>
        </p:txBody>
      </p:sp>
    </p:spTree>
    <p:extLst>
      <p:ext uri="{BB962C8B-B14F-4D97-AF65-F5344CB8AC3E}">
        <p14:creationId xmlns:p14="http://schemas.microsoft.com/office/powerpoint/2010/main" val="3533772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7504" y="226011"/>
            <a:ext cx="7992888" cy="584775"/>
          </a:xfrm>
          <a:prstGeom prst="rect">
            <a:avLst/>
          </a:prstGeom>
        </p:spPr>
        <p:txBody>
          <a:bodyPr wrap="square">
            <a:spAutoFit/>
          </a:bodyPr>
          <a:lstStyle/>
          <a:p>
            <a:pPr algn="l"/>
            <a:r>
              <a:rPr lang="en-US" altLang="zh-CN" sz="3200" dirty="0">
                <a:solidFill>
                  <a:schemeClr val="tx1"/>
                </a:solidFill>
                <a:latin typeface="黑体" pitchFamily="2" charset="-122"/>
                <a:ea typeface="黑体" pitchFamily="2" charset="-122"/>
              </a:rPr>
              <a:t>5.2 </a:t>
            </a:r>
            <a:r>
              <a:rPr lang="zh-CN" altLang="en-US" sz="3200" dirty="0">
                <a:solidFill>
                  <a:schemeClr val="tx1"/>
                </a:solidFill>
                <a:latin typeface="黑体" pitchFamily="2" charset="-122"/>
                <a:ea typeface="黑体" pitchFamily="2" charset="-122"/>
              </a:rPr>
              <a:t>用户定义原语</a:t>
            </a:r>
            <a:r>
              <a:rPr lang="en-US" altLang="zh-CN" sz="3200" dirty="0">
                <a:solidFill>
                  <a:schemeClr val="tx1"/>
                </a:solidFill>
                <a:latin typeface="黑体" pitchFamily="2" charset="-122"/>
                <a:ea typeface="黑体" pitchFamily="2" charset="-122"/>
              </a:rPr>
              <a:t>—</a:t>
            </a:r>
            <a:r>
              <a:rPr lang="zh-CN" altLang="en-US" sz="2800" dirty="0">
                <a:solidFill>
                  <a:srgbClr val="FF0000"/>
                </a:solidFill>
                <a:latin typeface="黑体" pitchFamily="2" charset="-122"/>
                <a:ea typeface="黑体" pitchFamily="2" charset="-122"/>
              </a:rPr>
              <a:t>时序电路</a:t>
            </a:r>
            <a:endParaRPr lang="zh-CN" altLang="en-US" sz="2800" dirty="0">
              <a:solidFill>
                <a:srgbClr val="FF0000"/>
              </a:solidFill>
            </a:endParaRPr>
          </a:p>
        </p:txBody>
      </p:sp>
      <p:sp>
        <p:nvSpPr>
          <p:cNvPr id="5" name="object 3"/>
          <p:cNvSpPr txBox="1"/>
          <p:nvPr/>
        </p:nvSpPr>
        <p:spPr>
          <a:xfrm>
            <a:off x="467537" y="980706"/>
            <a:ext cx="8209280" cy="504190"/>
          </a:xfrm>
          <a:prstGeom prst="rect">
            <a:avLst/>
          </a:prstGeom>
          <a:solidFill>
            <a:srgbClr val="EBF0DE"/>
          </a:solidFill>
          <a:ln w="12700">
            <a:solidFill>
              <a:srgbClr val="385D89"/>
            </a:solidFill>
          </a:ln>
        </p:spPr>
        <p:txBody>
          <a:bodyPr vert="horz" wrap="square" lIns="0" tIns="32384" rIns="0" bIns="0" rtlCol="0">
            <a:spAutoFit/>
          </a:bodyPr>
          <a:lstStyle/>
          <a:p>
            <a:pPr marL="91440">
              <a:lnSpc>
                <a:spcPct val="100000"/>
              </a:lnSpc>
              <a:spcBef>
                <a:spcPts val="254"/>
              </a:spcBef>
            </a:pPr>
            <a:r>
              <a:rPr sz="2400" spc="-5" dirty="0">
                <a:latin typeface="宋体"/>
                <a:cs typeface="宋体"/>
              </a:rPr>
              <a:t>格</a:t>
            </a:r>
            <a:r>
              <a:rPr sz="2400" dirty="0">
                <a:latin typeface="宋体"/>
                <a:cs typeface="宋体"/>
              </a:rPr>
              <a:t>式</a:t>
            </a:r>
            <a:r>
              <a:rPr sz="2400" dirty="0">
                <a:latin typeface="Calibri"/>
                <a:cs typeface="Calibri"/>
              </a:rPr>
              <a:t>:</a:t>
            </a:r>
            <a:r>
              <a:rPr sz="2400" spc="-25" dirty="0">
                <a:latin typeface="Calibri"/>
                <a:cs typeface="Calibri"/>
              </a:rPr>
              <a:t> </a:t>
            </a:r>
            <a:r>
              <a:rPr sz="2400" spc="-5" dirty="0">
                <a:latin typeface="Calibri"/>
                <a:cs typeface="Calibri"/>
              </a:rPr>
              <a:t>&lt;input1&gt;</a:t>
            </a:r>
            <a:r>
              <a:rPr sz="2400" dirty="0">
                <a:latin typeface="Calibri"/>
                <a:cs typeface="Calibri"/>
              </a:rPr>
              <a:t> </a:t>
            </a:r>
            <a:r>
              <a:rPr sz="2400" spc="-5" dirty="0">
                <a:latin typeface="Calibri"/>
                <a:cs typeface="Calibri"/>
              </a:rPr>
              <a:t>…&lt;input</a:t>
            </a:r>
            <a:r>
              <a:rPr sz="2400" spc="-10" dirty="0">
                <a:latin typeface="Calibri"/>
                <a:cs typeface="Calibri"/>
              </a:rPr>
              <a:t> </a:t>
            </a:r>
            <a:r>
              <a:rPr sz="2400" spc="-5" dirty="0">
                <a:latin typeface="Calibri"/>
                <a:cs typeface="Calibri"/>
              </a:rPr>
              <a:t>N&gt;</a:t>
            </a:r>
            <a:r>
              <a:rPr sz="2400" dirty="0">
                <a:latin typeface="Calibri"/>
                <a:cs typeface="Calibri"/>
              </a:rPr>
              <a:t> :</a:t>
            </a:r>
            <a:r>
              <a:rPr sz="2400" spc="-10" dirty="0">
                <a:latin typeface="Calibri"/>
                <a:cs typeface="Calibri"/>
              </a:rPr>
              <a:t> </a:t>
            </a:r>
            <a:r>
              <a:rPr sz="2400" spc="10" dirty="0">
                <a:latin typeface="Calibri"/>
                <a:cs typeface="Calibri"/>
              </a:rPr>
              <a:t>&lt;</a:t>
            </a:r>
            <a:r>
              <a:rPr sz="2400" spc="-5" dirty="0">
                <a:latin typeface="宋体"/>
                <a:cs typeface="宋体"/>
              </a:rPr>
              <a:t>当前状</a:t>
            </a:r>
            <a:r>
              <a:rPr sz="2400" dirty="0">
                <a:latin typeface="宋体"/>
                <a:cs typeface="宋体"/>
              </a:rPr>
              <a:t>态</a:t>
            </a:r>
            <a:r>
              <a:rPr sz="2400" dirty="0">
                <a:latin typeface="Calibri"/>
                <a:cs typeface="Calibri"/>
              </a:rPr>
              <a:t>&gt;</a:t>
            </a:r>
            <a:r>
              <a:rPr sz="2400" spc="-5" dirty="0">
                <a:latin typeface="Calibri"/>
                <a:cs typeface="Calibri"/>
              </a:rPr>
              <a:t> </a:t>
            </a:r>
            <a:r>
              <a:rPr sz="2400" dirty="0">
                <a:latin typeface="Calibri"/>
                <a:cs typeface="Calibri"/>
              </a:rPr>
              <a:t>:</a:t>
            </a:r>
            <a:r>
              <a:rPr sz="2400" spc="-10" dirty="0">
                <a:latin typeface="Calibri"/>
                <a:cs typeface="Calibri"/>
              </a:rPr>
              <a:t> </a:t>
            </a:r>
            <a:r>
              <a:rPr sz="2400" dirty="0">
                <a:latin typeface="Calibri"/>
                <a:cs typeface="Calibri"/>
              </a:rPr>
              <a:t>&lt;</a:t>
            </a:r>
            <a:r>
              <a:rPr sz="2400" spc="-5" dirty="0">
                <a:latin typeface="宋体"/>
                <a:cs typeface="宋体"/>
              </a:rPr>
              <a:t>下一状态</a:t>
            </a:r>
            <a:r>
              <a:rPr sz="2400" dirty="0">
                <a:latin typeface="Calibri"/>
                <a:cs typeface="Calibri"/>
              </a:rPr>
              <a:t>&gt;;</a:t>
            </a:r>
          </a:p>
        </p:txBody>
      </p:sp>
      <p:sp>
        <p:nvSpPr>
          <p:cNvPr id="6" name="object 4"/>
          <p:cNvSpPr txBox="1"/>
          <p:nvPr/>
        </p:nvSpPr>
        <p:spPr>
          <a:xfrm>
            <a:off x="467537" y="1705372"/>
            <a:ext cx="8209280" cy="2959785"/>
          </a:xfrm>
          <a:prstGeom prst="rect">
            <a:avLst/>
          </a:prstGeom>
          <a:solidFill>
            <a:srgbClr val="FCEADA"/>
          </a:solidFill>
          <a:ln w="12700">
            <a:solidFill>
              <a:srgbClr val="385D89"/>
            </a:solidFill>
          </a:ln>
        </p:spPr>
        <p:txBody>
          <a:bodyPr vert="horz" wrap="square" lIns="0" tIns="35560" rIns="0" bIns="0" rtlCol="0">
            <a:spAutoFit/>
          </a:bodyPr>
          <a:lstStyle/>
          <a:p>
            <a:pPr marL="91440" algn="l">
              <a:lnSpc>
                <a:spcPct val="100000"/>
              </a:lnSpc>
              <a:spcBef>
                <a:spcPts val="280"/>
              </a:spcBef>
            </a:pPr>
            <a:r>
              <a:rPr sz="2000" dirty="0">
                <a:latin typeface="宋体"/>
                <a:cs typeface="宋体"/>
              </a:rPr>
              <a:t>注意事项：</a:t>
            </a:r>
          </a:p>
          <a:p>
            <a:pPr marL="434340" indent="-343535" algn="l">
              <a:lnSpc>
                <a:spcPct val="100000"/>
              </a:lnSpc>
              <a:buFont typeface="Calibri"/>
              <a:buAutoNum type="arabicPeriod"/>
              <a:tabLst>
                <a:tab pos="433705" algn="l"/>
                <a:tab pos="434975" algn="l"/>
              </a:tabLst>
            </a:pPr>
            <a:r>
              <a:rPr sz="2000" dirty="0">
                <a:solidFill>
                  <a:srgbClr val="FF0000"/>
                </a:solidFill>
                <a:latin typeface="宋体"/>
                <a:cs typeface="宋体"/>
              </a:rPr>
              <a:t>时序</a:t>
            </a:r>
            <a:r>
              <a:rPr sz="2000" spc="-10" dirty="0">
                <a:solidFill>
                  <a:srgbClr val="FF0000"/>
                </a:solidFill>
                <a:latin typeface="Calibri"/>
                <a:cs typeface="Calibri"/>
              </a:rPr>
              <a:t>UDP</a:t>
            </a:r>
            <a:r>
              <a:rPr sz="2000" dirty="0">
                <a:solidFill>
                  <a:srgbClr val="FF0000"/>
                </a:solidFill>
                <a:latin typeface="宋体"/>
                <a:cs typeface="宋体"/>
              </a:rPr>
              <a:t>输出一定是</a:t>
            </a:r>
            <a:r>
              <a:rPr sz="2000" spc="-10" dirty="0">
                <a:solidFill>
                  <a:srgbClr val="FF0000"/>
                </a:solidFill>
                <a:latin typeface="Calibri"/>
                <a:cs typeface="Calibri"/>
              </a:rPr>
              <a:t>reg</a:t>
            </a:r>
            <a:r>
              <a:rPr sz="2000" dirty="0">
                <a:solidFill>
                  <a:srgbClr val="FF0000"/>
                </a:solidFill>
                <a:latin typeface="宋体"/>
                <a:cs typeface="宋体"/>
              </a:rPr>
              <a:t>类型</a:t>
            </a:r>
            <a:endParaRPr sz="2000" dirty="0">
              <a:latin typeface="宋体"/>
              <a:cs typeface="宋体"/>
            </a:endParaRPr>
          </a:p>
          <a:p>
            <a:pPr marL="434340" indent="-343535" algn="l">
              <a:lnSpc>
                <a:spcPct val="100000"/>
              </a:lnSpc>
              <a:buFont typeface="Calibri"/>
              <a:buAutoNum type="arabicPeriod"/>
              <a:tabLst>
                <a:tab pos="433705" algn="l"/>
                <a:tab pos="434975" algn="l"/>
              </a:tabLst>
            </a:pPr>
            <a:r>
              <a:rPr sz="2000" dirty="0">
                <a:solidFill>
                  <a:srgbClr val="FF0000"/>
                </a:solidFill>
                <a:latin typeface="宋体"/>
                <a:cs typeface="宋体"/>
              </a:rPr>
              <a:t>时序</a:t>
            </a:r>
            <a:r>
              <a:rPr sz="2000" spc="-5" dirty="0">
                <a:solidFill>
                  <a:srgbClr val="FF0000"/>
                </a:solidFill>
                <a:latin typeface="Calibri"/>
                <a:cs typeface="Calibri"/>
              </a:rPr>
              <a:t>UD</a:t>
            </a:r>
            <a:r>
              <a:rPr sz="2000" spc="-10" dirty="0">
                <a:solidFill>
                  <a:srgbClr val="FF0000"/>
                </a:solidFill>
                <a:latin typeface="Calibri"/>
                <a:cs typeface="Calibri"/>
              </a:rPr>
              <a:t>P</a:t>
            </a:r>
            <a:r>
              <a:rPr sz="2000" dirty="0">
                <a:solidFill>
                  <a:srgbClr val="FF0000"/>
                </a:solidFill>
                <a:latin typeface="宋体"/>
                <a:cs typeface="宋体"/>
              </a:rPr>
              <a:t>输出可以用</a:t>
            </a:r>
            <a:r>
              <a:rPr sz="2000" spc="-5" dirty="0">
                <a:solidFill>
                  <a:srgbClr val="FF0000"/>
                </a:solidFill>
                <a:latin typeface="Calibri"/>
                <a:cs typeface="Calibri"/>
              </a:rPr>
              <a:t>ini</a:t>
            </a:r>
            <a:r>
              <a:rPr sz="2000" spc="-10" dirty="0">
                <a:solidFill>
                  <a:srgbClr val="FF0000"/>
                </a:solidFill>
                <a:latin typeface="Calibri"/>
                <a:cs typeface="Calibri"/>
              </a:rPr>
              <a:t>t</a:t>
            </a:r>
            <a:r>
              <a:rPr sz="2000" spc="-5" dirty="0">
                <a:solidFill>
                  <a:srgbClr val="FF0000"/>
                </a:solidFill>
                <a:latin typeface="Calibri"/>
                <a:cs typeface="Calibri"/>
              </a:rPr>
              <a:t>i</a:t>
            </a:r>
            <a:r>
              <a:rPr sz="2000" dirty="0">
                <a:solidFill>
                  <a:srgbClr val="FF0000"/>
                </a:solidFill>
                <a:latin typeface="Calibri"/>
                <a:cs typeface="Calibri"/>
              </a:rPr>
              <a:t>a</a:t>
            </a:r>
            <a:r>
              <a:rPr sz="2000" spc="-5" dirty="0">
                <a:solidFill>
                  <a:srgbClr val="FF0000"/>
                </a:solidFill>
                <a:latin typeface="Calibri"/>
                <a:cs typeface="Calibri"/>
              </a:rPr>
              <a:t>l</a:t>
            </a:r>
            <a:r>
              <a:rPr sz="2000" dirty="0">
                <a:solidFill>
                  <a:srgbClr val="FF0000"/>
                </a:solidFill>
                <a:latin typeface="宋体"/>
                <a:cs typeface="宋体"/>
              </a:rPr>
              <a:t>语句初始化</a:t>
            </a:r>
            <a:endParaRPr sz="2000" dirty="0">
              <a:latin typeface="宋体"/>
              <a:cs typeface="宋体"/>
            </a:endParaRPr>
          </a:p>
          <a:p>
            <a:pPr marL="434340" indent="-343535" algn="l">
              <a:lnSpc>
                <a:spcPct val="100000"/>
              </a:lnSpc>
              <a:buFont typeface="Calibri"/>
              <a:buAutoNum type="arabicPeriod"/>
              <a:tabLst>
                <a:tab pos="433705" algn="l"/>
                <a:tab pos="434975" algn="l"/>
              </a:tabLst>
            </a:pPr>
            <a:r>
              <a:rPr sz="2000" dirty="0">
                <a:solidFill>
                  <a:srgbClr val="FF0000"/>
                </a:solidFill>
                <a:latin typeface="宋体"/>
                <a:cs typeface="宋体"/>
              </a:rPr>
              <a:t>输入项可以是电平或者跳变沿的形式</a:t>
            </a:r>
            <a:endParaRPr sz="2000" dirty="0">
              <a:latin typeface="宋体"/>
              <a:cs typeface="宋体"/>
            </a:endParaRPr>
          </a:p>
          <a:p>
            <a:pPr marL="434340" indent="-343535" algn="l">
              <a:lnSpc>
                <a:spcPct val="100000"/>
              </a:lnSpc>
              <a:buFont typeface="Calibri"/>
              <a:buAutoNum type="arabicPeriod"/>
              <a:tabLst>
                <a:tab pos="433705" algn="l"/>
                <a:tab pos="434975" algn="l"/>
              </a:tabLst>
            </a:pPr>
            <a:r>
              <a:rPr sz="2000" dirty="0">
                <a:latin typeface="宋体"/>
                <a:cs typeface="宋体"/>
              </a:rPr>
              <a:t>当前状态就是输出寄存器的当前值</a:t>
            </a:r>
          </a:p>
          <a:p>
            <a:pPr marL="434340" indent="-343535" algn="l">
              <a:lnSpc>
                <a:spcPct val="100000"/>
              </a:lnSpc>
              <a:buFont typeface="Calibri"/>
              <a:buAutoNum type="arabicPeriod"/>
              <a:tabLst>
                <a:tab pos="433705" algn="l"/>
                <a:tab pos="434975" algn="l"/>
              </a:tabLst>
            </a:pPr>
            <a:r>
              <a:rPr sz="2000" dirty="0">
                <a:latin typeface="宋体"/>
                <a:cs typeface="宋体"/>
              </a:rPr>
              <a:t>下一状态由输入和当前状态计算得出。下一状态的值成为输出寄存器的新值</a:t>
            </a:r>
          </a:p>
        </p:txBody>
      </p:sp>
    </p:spTree>
    <p:extLst>
      <p:ext uri="{BB962C8B-B14F-4D97-AF65-F5344CB8AC3E}">
        <p14:creationId xmlns:p14="http://schemas.microsoft.com/office/powerpoint/2010/main" val="3668757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34690" name="Rectangle 2"/>
          <p:cNvSpPr>
            <a:spLocks noGrp="1" noChangeArrowheads="1"/>
          </p:cNvSpPr>
          <p:nvPr>
            <p:ph type="title"/>
          </p:nvPr>
        </p:nvSpPr>
        <p:spPr>
          <a:xfrm>
            <a:off x="323528" y="913284"/>
            <a:ext cx="8135937" cy="4435901"/>
          </a:xfrm>
        </p:spPr>
        <p:txBody>
          <a:bodyPr/>
          <a:lstStyle/>
          <a:p>
            <a:pPr>
              <a:lnSpc>
                <a:spcPct val="140000"/>
              </a:lnSpc>
            </a:pPr>
            <a:r>
              <a:rPr lang="en-US" altLang="zh-CN" dirty="0">
                <a:latin typeface="黑体" pitchFamily="2" charset="-122"/>
                <a:ea typeface="黑体" pitchFamily="2" charset="-122"/>
              </a:rPr>
              <a:t>1</a:t>
            </a:r>
            <a:r>
              <a:rPr lang="zh-CN" altLang="en-US" dirty="0">
                <a:latin typeface="黑体" pitchFamily="2" charset="-122"/>
                <a:ea typeface="黑体" pitchFamily="2" charset="-122"/>
              </a:rPr>
              <a:t>．初始化状态寄存器</a:t>
            </a:r>
            <a:br>
              <a:rPr lang="zh-CN" altLang="en-US" dirty="0">
                <a:latin typeface="黑体" pitchFamily="2" charset="-122"/>
                <a:ea typeface="黑体" pitchFamily="2" charset="-122"/>
              </a:rPr>
            </a:br>
            <a:r>
              <a:rPr lang="zh-CN" altLang="en-US" dirty="0"/>
              <a:t>　　时序电路</a:t>
            </a:r>
            <a:r>
              <a:rPr lang="en-US" altLang="zh-CN" dirty="0"/>
              <a:t>UDP</a:t>
            </a:r>
            <a:r>
              <a:rPr lang="zh-CN" altLang="en-US" dirty="0"/>
              <a:t>的状态初始化可以使用一条过程赋值语句实现。</a:t>
            </a:r>
            <a:r>
              <a:rPr lang="zh-CN" altLang="en-US" b="1" dirty="0">
                <a:solidFill>
                  <a:srgbClr val="FF0000"/>
                </a:solidFill>
              </a:rPr>
              <a:t>其语法形式如下：</a:t>
            </a:r>
            <a:br>
              <a:rPr lang="zh-CN" altLang="en-US" b="1" dirty="0">
                <a:solidFill>
                  <a:srgbClr val="FF0000"/>
                </a:solidFill>
              </a:rPr>
            </a:br>
            <a:r>
              <a:rPr lang="zh-CN" altLang="en-US" b="1" dirty="0">
                <a:solidFill>
                  <a:srgbClr val="FF0000"/>
                </a:solidFill>
              </a:rPr>
              <a:t>　　　　</a:t>
            </a:r>
            <a:r>
              <a:rPr lang="en-US" altLang="zh-CN" b="1" dirty="0">
                <a:solidFill>
                  <a:srgbClr val="FF0000"/>
                </a:solidFill>
              </a:rPr>
              <a:t>initial </a:t>
            </a:r>
            <a:r>
              <a:rPr lang="en-US" altLang="zh-CN" b="1" dirty="0" err="1">
                <a:solidFill>
                  <a:srgbClr val="FF0000"/>
                </a:solidFill>
              </a:rPr>
              <a:t>reg_name</a:t>
            </a:r>
            <a:r>
              <a:rPr lang="en-US" altLang="zh-CN" b="1" dirty="0">
                <a:solidFill>
                  <a:srgbClr val="FF0000"/>
                </a:solidFill>
              </a:rPr>
              <a:t> = 0, 1, or x;</a:t>
            </a:r>
            <a:br>
              <a:rPr lang="en-US" altLang="zh-CN" b="1" dirty="0">
                <a:solidFill>
                  <a:srgbClr val="FF0000"/>
                </a:solidFill>
              </a:rPr>
            </a:br>
            <a:r>
              <a:rPr lang="zh-CN" altLang="en-US" dirty="0"/>
              <a:t>其中，</a:t>
            </a:r>
            <a:r>
              <a:rPr lang="en-US" altLang="zh-CN" dirty="0" err="1"/>
              <a:t>reg_name</a:t>
            </a:r>
            <a:r>
              <a:rPr lang="zh-CN" altLang="en-US" dirty="0"/>
              <a:t>是状态寄存器，</a:t>
            </a:r>
            <a:r>
              <a:rPr lang="en-US" altLang="zh-CN" dirty="0"/>
              <a:t>0</a:t>
            </a:r>
            <a:r>
              <a:rPr lang="zh-CN" altLang="en-US" dirty="0"/>
              <a:t>、</a:t>
            </a:r>
            <a:r>
              <a:rPr lang="en-US" altLang="zh-CN" dirty="0"/>
              <a:t>1</a:t>
            </a:r>
            <a:r>
              <a:rPr lang="zh-CN" altLang="en-US" dirty="0"/>
              <a:t>、</a:t>
            </a:r>
            <a:r>
              <a:rPr lang="en-US" altLang="zh-CN" dirty="0"/>
              <a:t>x</a:t>
            </a:r>
            <a:r>
              <a:rPr lang="zh-CN" altLang="en-US" dirty="0"/>
              <a:t>是这个寄存器可以取的值。</a:t>
            </a:r>
            <a:r>
              <a:rPr lang="zh-CN" altLang="en-US" b="1" dirty="0">
                <a:solidFill>
                  <a:srgbClr val="0070C0"/>
                </a:solidFill>
              </a:rPr>
              <a:t>初始化语句在</a:t>
            </a:r>
            <a:r>
              <a:rPr lang="en-US" altLang="zh-CN" b="1" dirty="0">
                <a:solidFill>
                  <a:srgbClr val="0070C0"/>
                </a:solidFill>
              </a:rPr>
              <a:t>UDP</a:t>
            </a:r>
            <a:r>
              <a:rPr lang="zh-CN" altLang="en-US" b="1" dirty="0">
                <a:solidFill>
                  <a:srgbClr val="0070C0"/>
                </a:solidFill>
              </a:rPr>
              <a:t>定义中出现，但初始化状态寄存器不是必需的，若在</a:t>
            </a:r>
            <a:r>
              <a:rPr lang="en-US" altLang="zh-CN" b="1" dirty="0">
                <a:solidFill>
                  <a:srgbClr val="0070C0"/>
                </a:solidFill>
              </a:rPr>
              <a:t>UDP</a:t>
            </a:r>
            <a:r>
              <a:rPr lang="zh-CN" altLang="en-US" b="1" dirty="0">
                <a:solidFill>
                  <a:srgbClr val="0070C0"/>
                </a:solidFill>
              </a:rPr>
              <a:t>定义中没有状态寄存器初始化语句，那么状态寄存器的值为</a:t>
            </a:r>
            <a:r>
              <a:rPr lang="en-US" altLang="zh-CN" b="1" dirty="0">
                <a:solidFill>
                  <a:srgbClr val="0070C0"/>
                </a:solidFill>
              </a:rPr>
              <a:t>x</a:t>
            </a:r>
            <a:r>
              <a:rPr lang="zh-CN" altLang="en-US" dirty="0"/>
              <a:t>。</a:t>
            </a:r>
          </a:p>
        </p:txBody>
      </p:sp>
      <p:sp>
        <p:nvSpPr>
          <p:cNvPr id="4" name="矩形 3"/>
          <p:cNvSpPr/>
          <p:nvPr/>
        </p:nvSpPr>
        <p:spPr>
          <a:xfrm>
            <a:off x="107504" y="226011"/>
            <a:ext cx="7992888" cy="584775"/>
          </a:xfrm>
          <a:prstGeom prst="rect">
            <a:avLst/>
          </a:prstGeom>
        </p:spPr>
        <p:txBody>
          <a:bodyPr wrap="square">
            <a:spAutoFit/>
          </a:bodyPr>
          <a:lstStyle/>
          <a:p>
            <a:pPr algn="l"/>
            <a:r>
              <a:rPr lang="en-US" altLang="zh-CN" sz="3200" dirty="0">
                <a:solidFill>
                  <a:schemeClr val="tx1"/>
                </a:solidFill>
                <a:latin typeface="黑体" pitchFamily="2" charset="-122"/>
                <a:ea typeface="黑体" pitchFamily="2" charset="-122"/>
              </a:rPr>
              <a:t>5.2 </a:t>
            </a:r>
            <a:r>
              <a:rPr lang="zh-CN" altLang="en-US" sz="3200" dirty="0">
                <a:solidFill>
                  <a:schemeClr val="tx1"/>
                </a:solidFill>
                <a:latin typeface="黑体" pitchFamily="2" charset="-122"/>
                <a:ea typeface="黑体" pitchFamily="2" charset="-122"/>
              </a:rPr>
              <a:t>用户定义原语</a:t>
            </a:r>
            <a:r>
              <a:rPr lang="en-US" altLang="zh-CN" sz="3200" dirty="0">
                <a:solidFill>
                  <a:schemeClr val="tx1"/>
                </a:solidFill>
                <a:latin typeface="黑体" pitchFamily="2" charset="-122"/>
                <a:ea typeface="黑体" pitchFamily="2" charset="-122"/>
              </a:rPr>
              <a:t>—</a:t>
            </a:r>
            <a:r>
              <a:rPr lang="zh-CN" altLang="en-US" sz="2800" dirty="0">
                <a:solidFill>
                  <a:srgbClr val="FF0000"/>
                </a:solidFill>
                <a:latin typeface="黑体" pitchFamily="2" charset="-122"/>
                <a:ea typeface="黑体" pitchFamily="2" charset="-122"/>
              </a:rPr>
              <a:t>时序电路</a:t>
            </a:r>
            <a:endParaRPr lang="zh-CN" altLang="en-US" sz="2800" dirty="0">
              <a:solidFill>
                <a:srgbClr val="FF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35714" name="Rectangle 2"/>
          <p:cNvSpPr>
            <a:spLocks noGrp="1" noChangeArrowheads="1"/>
          </p:cNvSpPr>
          <p:nvPr>
            <p:ph type="title"/>
          </p:nvPr>
        </p:nvSpPr>
        <p:spPr>
          <a:xfrm>
            <a:off x="323528" y="985292"/>
            <a:ext cx="8135937" cy="2255755"/>
          </a:xfrm>
        </p:spPr>
        <p:txBody>
          <a:bodyPr/>
          <a:lstStyle/>
          <a:p>
            <a:pPr>
              <a:lnSpc>
                <a:spcPct val="150000"/>
              </a:lnSpc>
            </a:pPr>
            <a:r>
              <a:rPr lang="zh-CN" altLang="en-US" dirty="0"/>
              <a:t>　　</a:t>
            </a:r>
            <a:r>
              <a:rPr lang="en-US" altLang="zh-CN" dirty="0">
                <a:latin typeface="黑体" pitchFamily="2" charset="-122"/>
                <a:ea typeface="黑体" pitchFamily="2" charset="-122"/>
              </a:rPr>
              <a:t>2</a:t>
            </a:r>
            <a:r>
              <a:rPr lang="zh-CN" altLang="en-US" dirty="0">
                <a:latin typeface="黑体" pitchFamily="2" charset="-122"/>
                <a:ea typeface="黑体" pitchFamily="2" charset="-122"/>
              </a:rPr>
              <a:t>．电平触发的时序电路</a:t>
            </a:r>
            <a:r>
              <a:rPr lang="en-US" altLang="zh-CN" dirty="0">
                <a:latin typeface="黑体" pitchFamily="2" charset="-122"/>
                <a:ea typeface="黑体" pitchFamily="2" charset="-122"/>
              </a:rPr>
              <a:t>UDP</a:t>
            </a:r>
            <a:br>
              <a:rPr lang="en-US" altLang="zh-CN" dirty="0">
                <a:latin typeface="黑体" pitchFamily="2" charset="-122"/>
                <a:ea typeface="黑体" pitchFamily="2" charset="-122"/>
              </a:rPr>
            </a:br>
            <a:r>
              <a:rPr lang="zh-CN" altLang="en-US" dirty="0">
                <a:latin typeface="黑体" pitchFamily="2" charset="-122"/>
                <a:ea typeface="黑体" pitchFamily="2" charset="-122"/>
              </a:rPr>
              <a:t>　　</a:t>
            </a:r>
            <a:r>
              <a:rPr lang="zh-CN" altLang="en-US" dirty="0"/>
              <a:t>电平触发的时序电路</a:t>
            </a:r>
            <a:r>
              <a:rPr lang="en-US" altLang="zh-CN" dirty="0"/>
              <a:t>UDP</a:t>
            </a:r>
            <a:r>
              <a:rPr lang="zh-CN" altLang="en-US" dirty="0"/>
              <a:t>比组合型多了一个寄存器，主要用来保存当前的状态，也可以作为当前的输出。当前的状态和输入确定下一个状态和输出。</a:t>
            </a:r>
          </a:p>
        </p:txBody>
      </p:sp>
      <p:sp>
        <p:nvSpPr>
          <p:cNvPr id="4" name="矩形 3"/>
          <p:cNvSpPr/>
          <p:nvPr/>
        </p:nvSpPr>
        <p:spPr>
          <a:xfrm>
            <a:off x="107504" y="226011"/>
            <a:ext cx="7992888" cy="584775"/>
          </a:xfrm>
          <a:prstGeom prst="rect">
            <a:avLst/>
          </a:prstGeom>
        </p:spPr>
        <p:txBody>
          <a:bodyPr wrap="square">
            <a:spAutoFit/>
          </a:bodyPr>
          <a:lstStyle/>
          <a:p>
            <a:pPr algn="l"/>
            <a:r>
              <a:rPr lang="en-US" altLang="zh-CN" sz="3200" dirty="0">
                <a:solidFill>
                  <a:schemeClr val="tx1"/>
                </a:solidFill>
                <a:latin typeface="黑体" pitchFamily="2" charset="-122"/>
                <a:ea typeface="黑体" pitchFamily="2" charset="-122"/>
              </a:rPr>
              <a:t>5.2 </a:t>
            </a:r>
            <a:r>
              <a:rPr lang="zh-CN" altLang="en-US" sz="3200" dirty="0">
                <a:solidFill>
                  <a:schemeClr val="tx1"/>
                </a:solidFill>
                <a:latin typeface="黑体" pitchFamily="2" charset="-122"/>
                <a:ea typeface="黑体" pitchFamily="2" charset="-122"/>
              </a:rPr>
              <a:t>用户定义原语</a:t>
            </a:r>
            <a:r>
              <a:rPr lang="en-US" altLang="zh-CN" sz="3200" dirty="0">
                <a:solidFill>
                  <a:schemeClr val="tx1"/>
                </a:solidFill>
                <a:latin typeface="黑体" pitchFamily="2" charset="-122"/>
                <a:ea typeface="黑体" pitchFamily="2" charset="-122"/>
              </a:rPr>
              <a:t>—</a:t>
            </a:r>
            <a:r>
              <a:rPr lang="zh-CN" altLang="en-US" sz="2800" dirty="0">
                <a:solidFill>
                  <a:srgbClr val="FF0000"/>
                </a:solidFill>
                <a:latin typeface="黑体" pitchFamily="2" charset="-122"/>
                <a:ea typeface="黑体" pitchFamily="2" charset="-122"/>
              </a:rPr>
              <a:t>时序电路</a:t>
            </a:r>
            <a:endParaRPr lang="zh-CN" altLang="en-US" sz="2800" dirty="0">
              <a:solidFill>
                <a:srgbClr val="FF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p:cNvSpPr txBox="1"/>
          <p:nvPr/>
        </p:nvSpPr>
        <p:spPr>
          <a:xfrm>
            <a:off x="1040139" y="1128911"/>
            <a:ext cx="1152525" cy="1152525"/>
          </a:xfrm>
          <a:prstGeom prst="rect">
            <a:avLst/>
          </a:prstGeom>
          <a:ln w="25400">
            <a:solidFill>
              <a:srgbClr val="385D89"/>
            </a:solidFill>
          </a:ln>
        </p:spPr>
        <p:txBody>
          <a:bodyPr vert="horz" wrap="square" lIns="0" tIns="0" rIns="0" bIns="0" rtlCol="0">
            <a:spAutoFit/>
          </a:bodyPr>
          <a:lstStyle/>
          <a:p>
            <a:pPr>
              <a:lnSpc>
                <a:spcPct val="100000"/>
              </a:lnSpc>
            </a:pPr>
            <a:endParaRPr sz="1600" dirty="0">
              <a:latin typeface="Times New Roman"/>
              <a:cs typeface="Times New Roman"/>
            </a:endParaRPr>
          </a:p>
          <a:p>
            <a:pPr>
              <a:lnSpc>
                <a:spcPct val="100000"/>
              </a:lnSpc>
              <a:spcBef>
                <a:spcPts val="50"/>
              </a:spcBef>
            </a:pPr>
            <a:endParaRPr sz="1400" dirty="0">
              <a:latin typeface="Times New Roman"/>
              <a:cs typeface="Times New Roman"/>
            </a:endParaRPr>
          </a:p>
          <a:p>
            <a:pPr marL="271780">
              <a:lnSpc>
                <a:spcPct val="100000"/>
              </a:lnSpc>
            </a:pPr>
            <a:r>
              <a:rPr sz="1600" spc="-5" dirty="0">
                <a:latin typeface="宋体"/>
                <a:cs typeface="宋体"/>
              </a:rPr>
              <a:t>锁存器</a:t>
            </a:r>
            <a:endParaRPr sz="1600" dirty="0">
              <a:latin typeface="宋体"/>
              <a:cs typeface="宋体"/>
            </a:endParaRPr>
          </a:p>
        </p:txBody>
      </p:sp>
      <p:sp>
        <p:nvSpPr>
          <p:cNvPr id="5" name="object 4"/>
          <p:cNvSpPr/>
          <p:nvPr/>
        </p:nvSpPr>
        <p:spPr>
          <a:xfrm>
            <a:off x="608085" y="1344926"/>
            <a:ext cx="432434" cy="0"/>
          </a:xfrm>
          <a:custGeom>
            <a:avLst/>
            <a:gdLst/>
            <a:ahLst/>
            <a:cxnLst/>
            <a:rect l="l" t="t" r="r" b="b"/>
            <a:pathLst>
              <a:path w="432434">
                <a:moveTo>
                  <a:pt x="0" y="0"/>
                </a:moveTo>
                <a:lnTo>
                  <a:pt x="432053" y="0"/>
                </a:lnTo>
              </a:path>
            </a:pathLst>
          </a:custGeom>
          <a:ln w="9525">
            <a:solidFill>
              <a:srgbClr val="497DBA"/>
            </a:solidFill>
          </a:ln>
        </p:spPr>
        <p:txBody>
          <a:bodyPr wrap="square" lIns="0" tIns="0" rIns="0" bIns="0" rtlCol="0"/>
          <a:lstStyle/>
          <a:p>
            <a:endParaRPr/>
          </a:p>
        </p:txBody>
      </p:sp>
      <p:sp>
        <p:nvSpPr>
          <p:cNvPr id="6" name="object 5"/>
          <p:cNvSpPr/>
          <p:nvPr/>
        </p:nvSpPr>
        <p:spPr>
          <a:xfrm>
            <a:off x="608085" y="1704970"/>
            <a:ext cx="432434" cy="0"/>
          </a:xfrm>
          <a:custGeom>
            <a:avLst/>
            <a:gdLst/>
            <a:ahLst/>
            <a:cxnLst/>
            <a:rect l="l" t="t" r="r" b="b"/>
            <a:pathLst>
              <a:path w="432434">
                <a:moveTo>
                  <a:pt x="432053" y="0"/>
                </a:moveTo>
                <a:lnTo>
                  <a:pt x="0" y="0"/>
                </a:lnTo>
              </a:path>
            </a:pathLst>
          </a:custGeom>
          <a:ln w="9525">
            <a:solidFill>
              <a:srgbClr val="497DBA"/>
            </a:solidFill>
          </a:ln>
        </p:spPr>
        <p:txBody>
          <a:bodyPr wrap="square" lIns="0" tIns="0" rIns="0" bIns="0" rtlCol="0"/>
          <a:lstStyle/>
          <a:p>
            <a:endParaRPr/>
          </a:p>
        </p:txBody>
      </p:sp>
      <p:sp>
        <p:nvSpPr>
          <p:cNvPr id="7" name="object 6"/>
          <p:cNvSpPr/>
          <p:nvPr/>
        </p:nvSpPr>
        <p:spPr>
          <a:xfrm>
            <a:off x="2192232" y="1704970"/>
            <a:ext cx="432434" cy="0"/>
          </a:xfrm>
          <a:custGeom>
            <a:avLst/>
            <a:gdLst/>
            <a:ahLst/>
            <a:cxnLst/>
            <a:rect l="l" t="t" r="r" b="b"/>
            <a:pathLst>
              <a:path w="432435">
                <a:moveTo>
                  <a:pt x="0" y="0"/>
                </a:moveTo>
                <a:lnTo>
                  <a:pt x="432053" y="0"/>
                </a:lnTo>
              </a:path>
            </a:pathLst>
          </a:custGeom>
          <a:ln w="9525">
            <a:solidFill>
              <a:srgbClr val="497DBA"/>
            </a:solidFill>
          </a:ln>
        </p:spPr>
        <p:txBody>
          <a:bodyPr wrap="square" lIns="0" tIns="0" rIns="0" bIns="0" rtlCol="0"/>
          <a:lstStyle/>
          <a:p>
            <a:endParaRPr/>
          </a:p>
        </p:txBody>
      </p:sp>
      <p:sp>
        <p:nvSpPr>
          <p:cNvPr id="8" name="object 7"/>
          <p:cNvSpPr/>
          <p:nvPr/>
        </p:nvSpPr>
        <p:spPr>
          <a:xfrm>
            <a:off x="608085" y="2065015"/>
            <a:ext cx="432434" cy="0"/>
          </a:xfrm>
          <a:custGeom>
            <a:avLst/>
            <a:gdLst/>
            <a:ahLst/>
            <a:cxnLst/>
            <a:rect l="l" t="t" r="r" b="b"/>
            <a:pathLst>
              <a:path w="432434">
                <a:moveTo>
                  <a:pt x="432053" y="0"/>
                </a:moveTo>
                <a:lnTo>
                  <a:pt x="0" y="0"/>
                </a:lnTo>
              </a:path>
            </a:pathLst>
          </a:custGeom>
          <a:ln w="9525">
            <a:solidFill>
              <a:srgbClr val="497DBA"/>
            </a:solidFill>
          </a:ln>
        </p:spPr>
        <p:txBody>
          <a:bodyPr wrap="square" lIns="0" tIns="0" rIns="0" bIns="0" rtlCol="0"/>
          <a:lstStyle/>
          <a:p>
            <a:endParaRPr/>
          </a:p>
        </p:txBody>
      </p:sp>
      <p:sp>
        <p:nvSpPr>
          <p:cNvPr id="9" name="object 8"/>
          <p:cNvSpPr txBox="1"/>
          <p:nvPr/>
        </p:nvSpPr>
        <p:spPr>
          <a:xfrm>
            <a:off x="251520" y="1265931"/>
            <a:ext cx="276860" cy="848994"/>
          </a:xfrm>
          <a:prstGeom prst="rect">
            <a:avLst/>
          </a:prstGeom>
        </p:spPr>
        <p:txBody>
          <a:bodyPr vert="horz" wrap="square" lIns="0" tIns="12700" rIns="0" bIns="0" rtlCol="0">
            <a:spAutoFit/>
          </a:bodyPr>
          <a:lstStyle/>
          <a:p>
            <a:pPr marL="12700" marR="5080" indent="130810" algn="just">
              <a:lnSpc>
                <a:spcPct val="100000"/>
              </a:lnSpc>
              <a:spcBef>
                <a:spcPts val="100"/>
              </a:spcBef>
            </a:pPr>
            <a:r>
              <a:rPr sz="1800" dirty="0">
                <a:latin typeface="Calibri"/>
                <a:cs typeface="Calibri"/>
              </a:rPr>
              <a:t>d  </a:t>
            </a:r>
            <a:r>
              <a:rPr sz="1800" spc="-10" dirty="0">
                <a:latin typeface="Calibri"/>
                <a:cs typeface="Calibri"/>
              </a:rPr>
              <a:t>clk  clr</a:t>
            </a:r>
            <a:endParaRPr sz="1800">
              <a:latin typeface="Calibri"/>
              <a:cs typeface="Calibri"/>
            </a:endParaRPr>
          </a:p>
        </p:txBody>
      </p:sp>
      <p:sp>
        <p:nvSpPr>
          <p:cNvPr id="10" name="object 9"/>
          <p:cNvSpPr txBox="1"/>
          <p:nvPr/>
        </p:nvSpPr>
        <p:spPr>
          <a:xfrm>
            <a:off x="2703661" y="1540251"/>
            <a:ext cx="14605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q</a:t>
            </a:r>
            <a:endParaRPr sz="1800">
              <a:latin typeface="Calibri"/>
              <a:cs typeface="Calibri"/>
            </a:endParaRPr>
          </a:p>
        </p:txBody>
      </p:sp>
      <p:sp>
        <p:nvSpPr>
          <p:cNvPr id="11" name="object 10"/>
          <p:cNvSpPr txBox="1"/>
          <p:nvPr/>
        </p:nvSpPr>
        <p:spPr>
          <a:xfrm>
            <a:off x="403478" y="2920751"/>
            <a:ext cx="2592705" cy="1272783"/>
          </a:xfrm>
          <a:prstGeom prst="rect">
            <a:avLst/>
          </a:prstGeom>
          <a:solidFill>
            <a:srgbClr val="FCEADA"/>
          </a:solidFill>
          <a:ln w="12700">
            <a:solidFill>
              <a:srgbClr val="385D89"/>
            </a:solidFill>
          </a:ln>
        </p:spPr>
        <p:txBody>
          <a:bodyPr vert="horz" wrap="square" lIns="0" tIns="48894" rIns="0" bIns="0" rtlCol="0">
            <a:spAutoFit/>
          </a:bodyPr>
          <a:lstStyle/>
          <a:p>
            <a:pPr marL="91440" marR="1289050" algn="l">
              <a:lnSpc>
                <a:spcPts val="2120"/>
              </a:lnSpc>
              <a:spcBef>
                <a:spcPts val="384"/>
              </a:spcBef>
            </a:pPr>
            <a:r>
              <a:rPr sz="1800" dirty="0">
                <a:latin typeface="Calibri"/>
                <a:cs typeface="Calibri"/>
              </a:rPr>
              <a:t>//</a:t>
            </a:r>
            <a:r>
              <a:rPr sz="1800" dirty="0">
                <a:latin typeface="宋体"/>
                <a:cs typeface="宋体"/>
              </a:rPr>
              <a:t>逻辑关系 </a:t>
            </a:r>
            <a:r>
              <a:rPr sz="1800" dirty="0">
                <a:latin typeface="Calibri"/>
                <a:cs typeface="Calibri"/>
              </a:rPr>
              <a:t>1. </a:t>
            </a:r>
            <a:r>
              <a:rPr sz="1800" spc="-10" dirty="0">
                <a:latin typeface="Calibri"/>
                <a:cs typeface="Calibri"/>
              </a:rPr>
              <a:t>clr=1,</a:t>
            </a:r>
            <a:r>
              <a:rPr sz="1800" spc="-60" dirty="0">
                <a:latin typeface="Calibri"/>
                <a:cs typeface="Calibri"/>
              </a:rPr>
              <a:t> </a:t>
            </a:r>
            <a:r>
              <a:rPr sz="1800" spc="-5" dirty="0">
                <a:latin typeface="Calibri"/>
                <a:cs typeface="Calibri"/>
              </a:rPr>
              <a:t>q=0;</a:t>
            </a:r>
            <a:endParaRPr sz="1800" dirty="0">
              <a:latin typeface="Calibri"/>
              <a:cs typeface="Calibri"/>
            </a:endParaRPr>
          </a:p>
          <a:p>
            <a:pPr marL="315595" indent="-224790" algn="l">
              <a:lnSpc>
                <a:spcPts val="2105"/>
              </a:lnSpc>
              <a:buAutoNum type="arabicPeriod" startAt="2"/>
              <a:tabLst>
                <a:tab pos="316230" algn="l"/>
              </a:tabLst>
            </a:pPr>
            <a:r>
              <a:rPr sz="1800" spc="-10" dirty="0">
                <a:latin typeface="Calibri"/>
                <a:cs typeface="Calibri"/>
              </a:rPr>
              <a:t>clr=0, </a:t>
            </a:r>
            <a:r>
              <a:rPr sz="1800" spc="-10" dirty="0">
                <a:solidFill>
                  <a:srgbClr val="FF0000"/>
                </a:solidFill>
                <a:latin typeface="Calibri"/>
                <a:cs typeface="Calibri"/>
              </a:rPr>
              <a:t>clk=1</a:t>
            </a:r>
            <a:r>
              <a:rPr sz="1800" spc="-10" dirty="0">
                <a:latin typeface="Calibri"/>
                <a:cs typeface="Calibri"/>
              </a:rPr>
              <a:t>,</a:t>
            </a:r>
            <a:r>
              <a:rPr sz="1800" spc="25" dirty="0">
                <a:latin typeface="Calibri"/>
                <a:cs typeface="Calibri"/>
              </a:rPr>
              <a:t> </a:t>
            </a:r>
            <a:r>
              <a:rPr sz="1800" spc="-5" dirty="0">
                <a:latin typeface="Calibri"/>
                <a:cs typeface="Calibri"/>
              </a:rPr>
              <a:t>q=d;</a:t>
            </a:r>
            <a:endParaRPr sz="1800" dirty="0">
              <a:latin typeface="Calibri"/>
              <a:cs typeface="Calibri"/>
            </a:endParaRPr>
          </a:p>
          <a:p>
            <a:pPr marL="315595" indent="-224790" algn="l">
              <a:lnSpc>
                <a:spcPct val="100000"/>
              </a:lnSpc>
              <a:spcBef>
                <a:spcPts val="35"/>
              </a:spcBef>
              <a:buAutoNum type="arabicPeriod" startAt="2"/>
              <a:tabLst>
                <a:tab pos="316230" algn="l"/>
              </a:tabLst>
            </a:pPr>
            <a:r>
              <a:rPr sz="1800" spc="-10" dirty="0">
                <a:latin typeface="Calibri"/>
                <a:cs typeface="Calibri"/>
              </a:rPr>
              <a:t>clr=0,</a:t>
            </a:r>
            <a:r>
              <a:rPr sz="1800" spc="15" dirty="0">
                <a:latin typeface="Calibri"/>
                <a:cs typeface="Calibri"/>
              </a:rPr>
              <a:t> </a:t>
            </a:r>
            <a:r>
              <a:rPr sz="1800" spc="-10" dirty="0">
                <a:solidFill>
                  <a:srgbClr val="FF0000"/>
                </a:solidFill>
                <a:latin typeface="Calibri"/>
                <a:cs typeface="Calibri"/>
              </a:rPr>
              <a:t>clk=0</a:t>
            </a:r>
            <a:r>
              <a:rPr sz="1800" spc="-10" dirty="0">
                <a:latin typeface="Calibri"/>
                <a:cs typeface="Calibri"/>
              </a:rPr>
              <a:t>,</a:t>
            </a:r>
            <a:r>
              <a:rPr sz="1800" dirty="0">
                <a:latin typeface="Calibri"/>
                <a:cs typeface="Calibri"/>
              </a:rPr>
              <a:t> </a:t>
            </a:r>
            <a:r>
              <a:rPr sz="1800" spc="5" dirty="0">
                <a:latin typeface="Calibri"/>
                <a:cs typeface="Calibri"/>
              </a:rPr>
              <a:t>q</a:t>
            </a:r>
            <a:r>
              <a:rPr sz="1800" dirty="0">
                <a:latin typeface="宋体"/>
                <a:cs typeface="宋体"/>
              </a:rPr>
              <a:t>不变</a:t>
            </a:r>
            <a:r>
              <a:rPr sz="1800" dirty="0">
                <a:latin typeface="Calibri"/>
                <a:cs typeface="Calibri"/>
              </a:rPr>
              <a:t>.</a:t>
            </a:r>
          </a:p>
        </p:txBody>
      </p:sp>
      <p:sp>
        <p:nvSpPr>
          <p:cNvPr id="12" name="object 11"/>
          <p:cNvSpPr/>
          <p:nvPr/>
        </p:nvSpPr>
        <p:spPr>
          <a:xfrm>
            <a:off x="3347846" y="828556"/>
            <a:ext cx="5328920" cy="4837256"/>
          </a:xfrm>
          <a:custGeom>
            <a:avLst/>
            <a:gdLst/>
            <a:ahLst/>
            <a:cxnLst/>
            <a:rect l="l" t="t" r="r" b="b"/>
            <a:pathLst>
              <a:path w="5328920" h="5113020">
                <a:moveTo>
                  <a:pt x="0" y="5112512"/>
                </a:moveTo>
                <a:lnTo>
                  <a:pt x="5328539" y="5112512"/>
                </a:lnTo>
                <a:lnTo>
                  <a:pt x="5328539" y="0"/>
                </a:lnTo>
                <a:lnTo>
                  <a:pt x="0" y="0"/>
                </a:lnTo>
                <a:lnTo>
                  <a:pt x="0" y="5112512"/>
                </a:lnTo>
                <a:close/>
              </a:path>
            </a:pathLst>
          </a:custGeom>
          <a:solidFill>
            <a:srgbClr val="EBF0DE"/>
          </a:solidFill>
        </p:spPr>
        <p:txBody>
          <a:bodyPr wrap="square" lIns="0" tIns="0" rIns="0" bIns="0" rtlCol="0"/>
          <a:lstStyle/>
          <a:p>
            <a:endParaRPr/>
          </a:p>
        </p:txBody>
      </p:sp>
      <p:sp>
        <p:nvSpPr>
          <p:cNvPr id="13" name="object 12"/>
          <p:cNvSpPr/>
          <p:nvPr/>
        </p:nvSpPr>
        <p:spPr>
          <a:xfrm>
            <a:off x="3347846" y="552792"/>
            <a:ext cx="5328920" cy="5113020"/>
          </a:xfrm>
          <a:custGeom>
            <a:avLst/>
            <a:gdLst/>
            <a:ahLst/>
            <a:cxnLst/>
            <a:rect l="l" t="t" r="r" b="b"/>
            <a:pathLst>
              <a:path w="5328920" h="5113020">
                <a:moveTo>
                  <a:pt x="0" y="5112512"/>
                </a:moveTo>
                <a:lnTo>
                  <a:pt x="5328539" y="5112512"/>
                </a:lnTo>
                <a:lnTo>
                  <a:pt x="5328539" y="0"/>
                </a:lnTo>
                <a:lnTo>
                  <a:pt x="0" y="0"/>
                </a:lnTo>
                <a:lnTo>
                  <a:pt x="0" y="5112512"/>
                </a:lnTo>
                <a:close/>
              </a:path>
            </a:pathLst>
          </a:custGeom>
          <a:ln w="12700">
            <a:solidFill>
              <a:srgbClr val="385D89"/>
            </a:solidFill>
          </a:ln>
        </p:spPr>
        <p:txBody>
          <a:bodyPr wrap="square" lIns="0" tIns="0" rIns="0" bIns="0" rtlCol="0"/>
          <a:lstStyle/>
          <a:p>
            <a:endParaRPr/>
          </a:p>
        </p:txBody>
      </p:sp>
      <p:sp>
        <p:nvSpPr>
          <p:cNvPr id="14" name="object 13"/>
          <p:cNvSpPr txBox="1"/>
          <p:nvPr/>
        </p:nvSpPr>
        <p:spPr>
          <a:xfrm>
            <a:off x="3357675" y="828556"/>
            <a:ext cx="3930650" cy="300355"/>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a:t>
            </a:r>
            <a:r>
              <a:rPr sz="1800" spc="-5" dirty="0">
                <a:latin typeface="宋体"/>
                <a:cs typeface="宋体"/>
              </a:rPr>
              <a:t>以</a:t>
            </a:r>
            <a:r>
              <a:rPr sz="1800" spc="-10" dirty="0">
                <a:latin typeface="Calibri"/>
                <a:cs typeface="Calibri"/>
              </a:rPr>
              <a:t>UDP</a:t>
            </a:r>
            <a:r>
              <a:rPr sz="1800" spc="-5" dirty="0">
                <a:latin typeface="宋体"/>
                <a:cs typeface="宋体"/>
              </a:rPr>
              <a:t>形式编写电平敏感锁存器</a:t>
            </a:r>
            <a:endParaRPr sz="1800" dirty="0">
              <a:latin typeface="宋体"/>
              <a:cs typeface="宋体"/>
            </a:endParaRPr>
          </a:p>
        </p:txBody>
      </p:sp>
      <p:sp>
        <p:nvSpPr>
          <p:cNvPr id="15" name="object 14"/>
          <p:cNvSpPr txBox="1"/>
          <p:nvPr/>
        </p:nvSpPr>
        <p:spPr>
          <a:xfrm>
            <a:off x="3427220" y="1119631"/>
            <a:ext cx="5105219" cy="1159292"/>
          </a:xfrm>
          <a:prstGeom prst="rect">
            <a:avLst/>
          </a:prstGeom>
        </p:spPr>
        <p:txBody>
          <a:bodyPr vert="horz" wrap="square" lIns="0" tIns="12700" rIns="0" bIns="0" rtlCol="0">
            <a:spAutoFit/>
          </a:bodyPr>
          <a:lstStyle/>
          <a:p>
            <a:pPr marL="12700" algn="l">
              <a:lnSpc>
                <a:spcPct val="100000"/>
              </a:lnSpc>
              <a:spcBef>
                <a:spcPts val="100"/>
              </a:spcBef>
            </a:pPr>
            <a:r>
              <a:rPr sz="1800" b="1" spc="-5" dirty="0">
                <a:latin typeface="Calibri"/>
                <a:cs typeface="Calibri"/>
              </a:rPr>
              <a:t>primitive </a:t>
            </a:r>
            <a:r>
              <a:rPr sz="1800" spc="-10" dirty="0">
                <a:latin typeface="Calibri"/>
                <a:cs typeface="Calibri"/>
              </a:rPr>
              <a:t>latch(q, </a:t>
            </a:r>
            <a:r>
              <a:rPr sz="1800" spc="-5" dirty="0">
                <a:latin typeface="Calibri"/>
                <a:cs typeface="Calibri"/>
              </a:rPr>
              <a:t>d, </a:t>
            </a:r>
            <a:r>
              <a:rPr sz="1800" spc="-10" dirty="0">
                <a:latin typeface="Calibri"/>
                <a:cs typeface="Calibri"/>
              </a:rPr>
              <a:t>clk,</a:t>
            </a:r>
            <a:r>
              <a:rPr sz="1800" spc="20" dirty="0">
                <a:latin typeface="Calibri"/>
                <a:cs typeface="Calibri"/>
              </a:rPr>
              <a:t> </a:t>
            </a:r>
            <a:r>
              <a:rPr sz="1800" spc="-10" dirty="0" err="1">
                <a:latin typeface="Calibri"/>
                <a:cs typeface="Calibri"/>
              </a:rPr>
              <a:t>clr</a:t>
            </a:r>
            <a:r>
              <a:rPr sz="1800" spc="-10" dirty="0">
                <a:latin typeface="Calibri"/>
                <a:cs typeface="Calibri"/>
              </a:rPr>
              <a:t>);</a:t>
            </a:r>
            <a:r>
              <a:rPr lang="en-US" sz="1800" spc="-10" dirty="0">
                <a:latin typeface="Calibri"/>
                <a:cs typeface="Calibri"/>
              </a:rPr>
              <a:t>   </a:t>
            </a:r>
          </a:p>
          <a:p>
            <a:pPr marL="12700" algn="l">
              <a:lnSpc>
                <a:spcPct val="100000"/>
              </a:lnSpc>
              <a:spcBef>
                <a:spcPts val="100"/>
              </a:spcBef>
            </a:pPr>
            <a:r>
              <a:rPr lang="en-US" sz="1800" spc="-10" dirty="0">
                <a:latin typeface="Calibri"/>
                <a:cs typeface="Calibri"/>
              </a:rPr>
              <a:t>     </a:t>
            </a:r>
            <a:r>
              <a:rPr sz="1800" dirty="0">
                <a:latin typeface="Calibri"/>
                <a:cs typeface="Calibri"/>
              </a:rPr>
              <a:t>//</a:t>
            </a:r>
            <a:r>
              <a:rPr sz="1800" dirty="0" err="1">
                <a:latin typeface="宋体"/>
                <a:cs typeface="宋体"/>
              </a:rPr>
              <a:t>端口声明</a:t>
            </a:r>
            <a:endParaRPr lang="en-US" sz="1800" dirty="0">
              <a:latin typeface="宋体"/>
              <a:cs typeface="宋体"/>
            </a:endParaRPr>
          </a:p>
          <a:p>
            <a:pPr marL="12700" algn="l">
              <a:lnSpc>
                <a:spcPct val="100000"/>
              </a:lnSpc>
              <a:spcBef>
                <a:spcPts val="100"/>
              </a:spcBef>
            </a:pPr>
            <a:r>
              <a:rPr lang="en-US" sz="1800" b="1" dirty="0">
                <a:latin typeface="宋体"/>
                <a:cs typeface="Calibri"/>
              </a:rPr>
              <a:t>    </a:t>
            </a:r>
            <a:r>
              <a:rPr sz="1800" b="1" dirty="0">
                <a:latin typeface="Calibri"/>
                <a:cs typeface="Calibri"/>
              </a:rPr>
              <a:t>o</a:t>
            </a:r>
            <a:r>
              <a:rPr sz="1800" b="1" spc="5" dirty="0">
                <a:latin typeface="Calibri"/>
                <a:cs typeface="Calibri"/>
              </a:rPr>
              <a:t>u</a:t>
            </a:r>
            <a:r>
              <a:rPr sz="1800" b="1" dirty="0">
                <a:latin typeface="Calibri"/>
                <a:cs typeface="Calibri"/>
              </a:rPr>
              <a:t>tp</a:t>
            </a:r>
            <a:r>
              <a:rPr sz="1800" b="1" spc="5" dirty="0">
                <a:latin typeface="Calibri"/>
                <a:cs typeface="Calibri"/>
              </a:rPr>
              <a:t>u</a:t>
            </a:r>
            <a:r>
              <a:rPr sz="1800" b="1" dirty="0">
                <a:latin typeface="Calibri"/>
                <a:cs typeface="Calibri"/>
              </a:rPr>
              <a:t>t</a:t>
            </a:r>
            <a:r>
              <a:rPr sz="1800" b="1" spc="-45" dirty="0">
                <a:latin typeface="Calibri"/>
                <a:cs typeface="Calibri"/>
              </a:rPr>
              <a:t> </a:t>
            </a:r>
            <a:r>
              <a:rPr sz="1800" b="1" spc="-30" dirty="0">
                <a:latin typeface="Calibri"/>
                <a:cs typeface="Calibri"/>
              </a:rPr>
              <a:t>r</a:t>
            </a:r>
            <a:r>
              <a:rPr sz="1800" b="1" dirty="0">
                <a:latin typeface="Calibri"/>
                <a:cs typeface="Calibri"/>
              </a:rPr>
              <a:t>eg </a:t>
            </a:r>
            <a:r>
              <a:rPr sz="1800" dirty="0">
                <a:latin typeface="Calibri"/>
                <a:cs typeface="Calibri"/>
              </a:rPr>
              <a:t>q;	//</a:t>
            </a:r>
            <a:r>
              <a:rPr sz="1800" dirty="0" err="1">
                <a:latin typeface="宋体"/>
                <a:cs typeface="宋体"/>
              </a:rPr>
              <a:t>时序输出用</a:t>
            </a:r>
            <a:r>
              <a:rPr sz="1800" spc="-30" dirty="0" err="1">
                <a:latin typeface="Calibri"/>
                <a:cs typeface="Calibri"/>
              </a:rPr>
              <a:t>r</a:t>
            </a:r>
            <a:r>
              <a:rPr sz="1800" dirty="0" err="1">
                <a:latin typeface="Calibri"/>
                <a:cs typeface="Calibri"/>
              </a:rPr>
              <a:t>e</a:t>
            </a:r>
            <a:r>
              <a:rPr sz="1800" spc="10" dirty="0" err="1">
                <a:latin typeface="Calibri"/>
                <a:cs typeface="Calibri"/>
              </a:rPr>
              <a:t>g</a:t>
            </a:r>
            <a:r>
              <a:rPr sz="1800" dirty="0" err="1">
                <a:latin typeface="宋体"/>
                <a:cs typeface="宋体"/>
              </a:rPr>
              <a:t>类型</a:t>
            </a:r>
            <a:endParaRPr lang="en-US" sz="1800" dirty="0">
              <a:latin typeface="宋体"/>
              <a:cs typeface="宋体"/>
            </a:endParaRPr>
          </a:p>
          <a:p>
            <a:pPr marL="12700" algn="l">
              <a:lnSpc>
                <a:spcPct val="100000"/>
              </a:lnSpc>
              <a:spcBef>
                <a:spcPts val="100"/>
              </a:spcBef>
            </a:pPr>
            <a:r>
              <a:rPr lang="en-US" sz="1800" b="1" dirty="0">
                <a:latin typeface="宋体"/>
                <a:cs typeface="Calibri"/>
              </a:rPr>
              <a:t>    </a:t>
            </a:r>
            <a:r>
              <a:rPr sz="1800" b="1" dirty="0">
                <a:latin typeface="Calibri"/>
                <a:cs typeface="Calibri"/>
              </a:rPr>
              <a:t>input </a:t>
            </a:r>
            <a:r>
              <a:rPr sz="1800" spc="-5" dirty="0">
                <a:latin typeface="Calibri"/>
                <a:cs typeface="Calibri"/>
              </a:rPr>
              <a:t>d, </a:t>
            </a:r>
            <a:r>
              <a:rPr sz="1800" spc="-10" dirty="0">
                <a:latin typeface="Calibri"/>
                <a:cs typeface="Calibri"/>
              </a:rPr>
              <a:t>clk,</a:t>
            </a:r>
            <a:r>
              <a:rPr sz="1800" spc="-20" dirty="0">
                <a:latin typeface="Calibri"/>
                <a:cs typeface="Calibri"/>
              </a:rPr>
              <a:t> </a:t>
            </a:r>
            <a:r>
              <a:rPr sz="1800" spc="-10" dirty="0">
                <a:latin typeface="Calibri"/>
                <a:cs typeface="Calibri"/>
              </a:rPr>
              <a:t>clr;</a:t>
            </a:r>
            <a:endParaRPr sz="1800" dirty="0">
              <a:latin typeface="Calibri"/>
              <a:cs typeface="Calibri"/>
            </a:endParaRPr>
          </a:p>
        </p:txBody>
      </p:sp>
      <p:sp>
        <p:nvSpPr>
          <p:cNvPr id="16" name="object 15"/>
          <p:cNvSpPr txBox="1"/>
          <p:nvPr/>
        </p:nvSpPr>
        <p:spPr>
          <a:xfrm>
            <a:off x="3555037" y="2368035"/>
            <a:ext cx="4977402" cy="843821"/>
          </a:xfrm>
          <a:prstGeom prst="rect">
            <a:avLst/>
          </a:prstGeom>
        </p:spPr>
        <p:txBody>
          <a:bodyPr vert="horz" wrap="square" lIns="0" tIns="12700" rIns="0" bIns="0" rtlCol="0">
            <a:spAutoFit/>
          </a:bodyPr>
          <a:lstStyle/>
          <a:p>
            <a:pPr marL="12700">
              <a:spcBef>
                <a:spcPts val="0"/>
              </a:spcBef>
            </a:pPr>
            <a:r>
              <a:rPr sz="1800" dirty="0">
                <a:latin typeface="Calibri"/>
                <a:cs typeface="Calibri"/>
              </a:rPr>
              <a:t>//</a:t>
            </a:r>
            <a:r>
              <a:rPr sz="1800" dirty="0">
                <a:latin typeface="宋体"/>
                <a:cs typeface="宋体"/>
              </a:rPr>
              <a:t>时序</a:t>
            </a:r>
            <a:r>
              <a:rPr sz="1800" spc="-10" dirty="0">
                <a:latin typeface="Calibri"/>
                <a:cs typeface="Calibri"/>
              </a:rPr>
              <a:t>UDP</a:t>
            </a:r>
            <a:r>
              <a:rPr sz="1800" dirty="0">
                <a:latin typeface="宋体"/>
                <a:cs typeface="宋体"/>
              </a:rPr>
              <a:t>初始化</a:t>
            </a:r>
            <a:r>
              <a:rPr sz="1800" spc="-10" dirty="0">
                <a:latin typeface="Calibri"/>
                <a:cs typeface="Calibri"/>
              </a:rPr>
              <a:t>,</a:t>
            </a:r>
            <a:r>
              <a:rPr sz="1800" dirty="0">
                <a:latin typeface="宋体"/>
                <a:cs typeface="宋体"/>
              </a:rPr>
              <a:t>只允许有一条</a:t>
            </a:r>
            <a:r>
              <a:rPr sz="1800" spc="-5" dirty="0">
                <a:latin typeface="Calibri"/>
                <a:cs typeface="Calibri"/>
              </a:rPr>
              <a:t>initial</a:t>
            </a:r>
            <a:r>
              <a:rPr sz="1800" dirty="0">
                <a:latin typeface="宋体"/>
                <a:cs typeface="宋体"/>
              </a:rPr>
              <a:t>语句</a:t>
            </a:r>
          </a:p>
          <a:p>
            <a:pPr marL="12700" algn="l">
              <a:spcBef>
                <a:spcPts val="0"/>
              </a:spcBef>
            </a:pPr>
            <a:r>
              <a:rPr lang="en-US" sz="1800" b="1" dirty="0">
                <a:latin typeface="Calibri"/>
                <a:cs typeface="Calibri"/>
              </a:rPr>
              <a:t>      </a:t>
            </a:r>
            <a:r>
              <a:rPr sz="1800" b="1" dirty="0">
                <a:latin typeface="Calibri"/>
                <a:cs typeface="Calibri"/>
              </a:rPr>
              <a:t>initial</a:t>
            </a:r>
            <a:endParaRPr lang="en-US" sz="1800" dirty="0">
              <a:latin typeface="Calibri"/>
              <a:cs typeface="Calibri"/>
            </a:endParaRPr>
          </a:p>
          <a:p>
            <a:pPr marL="12700" algn="l">
              <a:spcBef>
                <a:spcPts val="0"/>
              </a:spcBef>
            </a:pPr>
            <a:r>
              <a:rPr lang="en-US" sz="1800" spc="-5" dirty="0">
                <a:latin typeface="Calibri"/>
                <a:cs typeface="Calibri"/>
              </a:rPr>
              <a:t>           </a:t>
            </a:r>
            <a:r>
              <a:rPr sz="1800" spc="-5" dirty="0">
                <a:latin typeface="Calibri"/>
                <a:cs typeface="Calibri"/>
              </a:rPr>
              <a:t>q=0;</a:t>
            </a:r>
            <a:endParaRPr sz="1800" dirty="0">
              <a:latin typeface="Calibri"/>
              <a:cs typeface="Calibri"/>
            </a:endParaRPr>
          </a:p>
        </p:txBody>
      </p:sp>
      <p:graphicFrame>
        <p:nvGraphicFramePr>
          <p:cNvPr id="17" name="object 16"/>
          <p:cNvGraphicFramePr>
            <a:graphicFrameLocks noGrp="1"/>
          </p:cNvGraphicFramePr>
          <p:nvPr>
            <p:extLst>
              <p:ext uri="{D42A27DB-BD31-4B8C-83A1-F6EECF244321}">
                <p14:modId xmlns:p14="http://schemas.microsoft.com/office/powerpoint/2010/main" val="3943985295"/>
              </p:ext>
            </p:extLst>
          </p:nvPr>
        </p:nvGraphicFramePr>
        <p:xfrm>
          <a:off x="3845038" y="3257689"/>
          <a:ext cx="2955923" cy="1625455"/>
        </p:xfrm>
        <a:graphic>
          <a:graphicData uri="http://schemas.openxmlformats.org/drawingml/2006/table">
            <a:tbl>
              <a:tblPr firstRow="1" bandRow="1">
                <a:tableStyleId>{2D5ABB26-0587-4C30-8999-92F81FD0307C}</a:tableStyleId>
              </a:tblPr>
              <a:tblGrid>
                <a:gridCol w="657225">
                  <a:extLst>
                    <a:ext uri="{9D8B030D-6E8A-4147-A177-3AD203B41FA5}">
                      <a16:colId xmlns:a16="http://schemas.microsoft.com/office/drawing/2014/main" val="20000"/>
                    </a:ext>
                  </a:extLst>
                </a:gridCol>
                <a:gridCol w="356234">
                  <a:extLst>
                    <a:ext uri="{9D8B030D-6E8A-4147-A177-3AD203B41FA5}">
                      <a16:colId xmlns:a16="http://schemas.microsoft.com/office/drawing/2014/main" val="20001"/>
                    </a:ext>
                  </a:extLst>
                </a:gridCol>
                <a:gridCol w="1942464">
                  <a:extLst>
                    <a:ext uri="{9D8B030D-6E8A-4147-A177-3AD203B41FA5}">
                      <a16:colId xmlns:a16="http://schemas.microsoft.com/office/drawing/2014/main" val="20002"/>
                    </a:ext>
                  </a:extLst>
                </a:gridCol>
              </a:tblGrid>
              <a:tr h="535995">
                <a:tc>
                  <a:txBody>
                    <a:bodyPr/>
                    <a:lstStyle/>
                    <a:p>
                      <a:pPr marL="31750">
                        <a:lnSpc>
                          <a:spcPts val="1889"/>
                        </a:lnSpc>
                      </a:pPr>
                      <a:r>
                        <a:rPr sz="1800" b="1" spc="-5" dirty="0">
                          <a:solidFill>
                            <a:srgbClr val="FF0000"/>
                          </a:solidFill>
                          <a:latin typeface="Calibri"/>
                          <a:cs typeface="Calibri"/>
                        </a:rPr>
                        <a:t>table</a:t>
                      </a:r>
                      <a:endParaRPr sz="1800" dirty="0">
                        <a:latin typeface="Calibri"/>
                        <a:cs typeface="Calibri"/>
                      </a:endParaRPr>
                    </a:p>
                    <a:p>
                      <a:pPr marL="254000">
                        <a:lnSpc>
                          <a:spcPts val="2140"/>
                        </a:lnSpc>
                      </a:pPr>
                      <a:r>
                        <a:rPr sz="1800" spc="-5" dirty="0">
                          <a:latin typeface="Calibri"/>
                          <a:cs typeface="Calibri"/>
                        </a:rPr>
                        <a:t>//</a:t>
                      </a:r>
                      <a:r>
                        <a:rPr sz="1800" spc="-40" dirty="0">
                          <a:latin typeface="Calibri"/>
                          <a:cs typeface="Calibri"/>
                        </a:rPr>
                        <a:t> </a:t>
                      </a:r>
                      <a:r>
                        <a:rPr sz="1800" dirty="0">
                          <a:latin typeface="Calibri"/>
                          <a:cs typeface="Calibri"/>
                        </a:rPr>
                        <a:t>d</a:t>
                      </a:r>
                    </a:p>
                  </a:txBody>
                  <a:tcPr marL="0" marR="0" marT="0" marB="0">
                    <a:solidFill>
                      <a:srgbClr val="EBF0DE"/>
                    </a:solidFill>
                  </a:tcPr>
                </a:tc>
                <a:tc>
                  <a:txBody>
                    <a:bodyPr/>
                    <a:lstStyle/>
                    <a:p>
                      <a:pPr>
                        <a:lnSpc>
                          <a:spcPct val="100000"/>
                        </a:lnSpc>
                        <a:spcBef>
                          <a:spcPts val="30"/>
                        </a:spcBef>
                      </a:pPr>
                      <a:endParaRPr sz="1600">
                        <a:latin typeface="Times New Roman"/>
                        <a:cs typeface="Times New Roman"/>
                      </a:endParaRPr>
                    </a:p>
                    <a:p>
                      <a:pPr algn="ctr">
                        <a:lnSpc>
                          <a:spcPct val="100000"/>
                        </a:lnSpc>
                      </a:pPr>
                      <a:r>
                        <a:rPr sz="1800" spc="-10" dirty="0">
                          <a:latin typeface="Calibri"/>
                          <a:cs typeface="Calibri"/>
                        </a:rPr>
                        <a:t>clk</a:t>
                      </a:r>
                      <a:endParaRPr sz="1800">
                        <a:latin typeface="Calibri"/>
                        <a:cs typeface="Calibri"/>
                      </a:endParaRPr>
                    </a:p>
                  </a:txBody>
                  <a:tcPr marL="0" marR="0" marT="3810" marB="0">
                    <a:solidFill>
                      <a:srgbClr val="EBF0DE"/>
                    </a:solidFill>
                  </a:tcPr>
                </a:tc>
                <a:tc>
                  <a:txBody>
                    <a:bodyPr/>
                    <a:lstStyle/>
                    <a:p>
                      <a:pPr marL="389890">
                        <a:lnSpc>
                          <a:spcPts val="1889"/>
                        </a:lnSpc>
                      </a:pPr>
                      <a:r>
                        <a:rPr sz="1800" dirty="0">
                          <a:latin typeface="Calibri"/>
                          <a:cs typeface="Calibri"/>
                        </a:rPr>
                        <a:t>//</a:t>
                      </a:r>
                      <a:r>
                        <a:rPr sz="1800" dirty="0">
                          <a:latin typeface="宋体"/>
                          <a:cs typeface="宋体"/>
                        </a:rPr>
                        <a:t>状态表</a:t>
                      </a:r>
                      <a:endParaRPr sz="1800">
                        <a:latin typeface="宋体"/>
                        <a:cs typeface="宋体"/>
                      </a:endParaRPr>
                    </a:p>
                    <a:p>
                      <a:pPr marL="52705">
                        <a:lnSpc>
                          <a:spcPts val="2140"/>
                        </a:lnSpc>
                      </a:pPr>
                      <a:r>
                        <a:rPr sz="1800" spc="-10" dirty="0">
                          <a:latin typeface="Calibri"/>
                          <a:cs typeface="Calibri"/>
                        </a:rPr>
                        <a:t>clr </a:t>
                      </a:r>
                      <a:r>
                        <a:rPr sz="1800" dirty="0">
                          <a:latin typeface="Calibri"/>
                          <a:cs typeface="Calibri"/>
                        </a:rPr>
                        <a:t>: q :</a:t>
                      </a:r>
                      <a:r>
                        <a:rPr sz="1800" spc="50" dirty="0">
                          <a:latin typeface="Calibri"/>
                          <a:cs typeface="Calibri"/>
                        </a:rPr>
                        <a:t> </a:t>
                      </a:r>
                      <a:r>
                        <a:rPr sz="1800" spc="-5" dirty="0">
                          <a:latin typeface="Calibri"/>
                          <a:cs typeface="Calibri"/>
                        </a:rPr>
                        <a:t>q+</a:t>
                      </a:r>
                      <a:endParaRPr sz="1800">
                        <a:latin typeface="Calibri"/>
                        <a:cs typeface="Calibri"/>
                      </a:endParaRPr>
                    </a:p>
                  </a:txBody>
                  <a:tcPr marL="0" marR="0" marT="0" marB="0">
                    <a:solidFill>
                      <a:srgbClr val="EBF0DE"/>
                    </a:solidFill>
                  </a:tcPr>
                </a:tc>
                <a:extLst>
                  <a:ext uri="{0D108BD9-81ED-4DB2-BD59-A6C34878D82A}">
                    <a16:rowId xmlns:a16="http://schemas.microsoft.com/office/drawing/2014/main" val="10000"/>
                  </a:ext>
                </a:extLst>
              </a:tr>
              <a:tr h="276605">
                <a:tc>
                  <a:txBody>
                    <a:bodyPr/>
                    <a:lstStyle/>
                    <a:p>
                      <a:pPr marR="54610" algn="r">
                        <a:lnSpc>
                          <a:spcPts val="2005"/>
                        </a:lnSpc>
                      </a:pPr>
                      <a:r>
                        <a:rPr sz="1800" dirty="0">
                          <a:latin typeface="Calibri"/>
                          <a:cs typeface="Calibri"/>
                        </a:rPr>
                        <a:t>?</a:t>
                      </a:r>
                      <a:endParaRPr sz="1800">
                        <a:latin typeface="Calibri"/>
                        <a:cs typeface="Calibri"/>
                      </a:endParaRPr>
                    </a:p>
                  </a:txBody>
                  <a:tcPr marL="0" marR="0" marT="0" marB="0">
                    <a:solidFill>
                      <a:srgbClr val="EBF0DE"/>
                    </a:solidFill>
                  </a:tcPr>
                </a:tc>
                <a:tc>
                  <a:txBody>
                    <a:bodyPr/>
                    <a:lstStyle/>
                    <a:p>
                      <a:pPr marL="38735" algn="ctr">
                        <a:lnSpc>
                          <a:spcPts val="2005"/>
                        </a:lnSpc>
                      </a:pPr>
                      <a:r>
                        <a:rPr sz="1800" dirty="0">
                          <a:latin typeface="Calibri"/>
                          <a:cs typeface="Calibri"/>
                        </a:rPr>
                        <a:t>?</a:t>
                      </a:r>
                      <a:endParaRPr sz="1800">
                        <a:latin typeface="Calibri"/>
                        <a:cs typeface="Calibri"/>
                      </a:endParaRPr>
                    </a:p>
                  </a:txBody>
                  <a:tcPr marL="0" marR="0" marT="0" marB="0">
                    <a:solidFill>
                      <a:srgbClr val="EBF0DE"/>
                    </a:solidFill>
                  </a:tcPr>
                </a:tc>
                <a:tc>
                  <a:txBody>
                    <a:bodyPr/>
                    <a:lstStyle/>
                    <a:p>
                      <a:pPr marR="41910" algn="r">
                        <a:lnSpc>
                          <a:spcPts val="2005"/>
                        </a:lnSpc>
                        <a:tabLst>
                          <a:tab pos="438150" algn="l"/>
                          <a:tab pos="1149985" algn="l"/>
                        </a:tabLst>
                      </a:pPr>
                      <a:r>
                        <a:rPr sz="1800" dirty="0">
                          <a:latin typeface="Calibri"/>
                          <a:cs typeface="Calibri"/>
                        </a:rPr>
                        <a:t>1  :	? </a:t>
                      </a:r>
                      <a:r>
                        <a:rPr sz="1800" spc="15" dirty="0">
                          <a:latin typeface="Calibri"/>
                          <a:cs typeface="Calibri"/>
                        </a:rPr>
                        <a:t> </a:t>
                      </a:r>
                      <a:r>
                        <a:rPr sz="1800" dirty="0">
                          <a:latin typeface="Calibri"/>
                          <a:cs typeface="Calibri"/>
                        </a:rPr>
                        <a:t>: </a:t>
                      </a:r>
                      <a:r>
                        <a:rPr sz="1800" spc="10" dirty="0">
                          <a:latin typeface="Calibri"/>
                          <a:cs typeface="Calibri"/>
                        </a:rPr>
                        <a:t> </a:t>
                      </a:r>
                      <a:r>
                        <a:rPr sz="1800" dirty="0">
                          <a:latin typeface="Calibri"/>
                          <a:cs typeface="Calibri"/>
                        </a:rPr>
                        <a:t>0;	</a:t>
                      </a:r>
                      <a:r>
                        <a:rPr sz="1800" spc="-5" dirty="0">
                          <a:latin typeface="Calibri"/>
                          <a:cs typeface="Calibri"/>
                        </a:rPr>
                        <a:t>/</a:t>
                      </a:r>
                      <a:r>
                        <a:rPr sz="1800" spc="25" dirty="0">
                          <a:latin typeface="Calibri"/>
                          <a:cs typeface="Calibri"/>
                        </a:rPr>
                        <a:t>/</a:t>
                      </a:r>
                      <a:r>
                        <a:rPr sz="1800" dirty="0">
                          <a:latin typeface="宋体"/>
                          <a:cs typeface="宋体"/>
                        </a:rPr>
                        <a:t>清零</a:t>
                      </a:r>
                    </a:p>
                  </a:txBody>
                  <a:tcPr marL="0" marR="0" marT="0" marB="0">
                    <a:solidFill>
                      <a:srgbClr val="EBF0DE"/>
                    </a:solidFill>
                  </a:tcPr>
                </a:tc>
                <a:extLst>
                  <a:ext uri="{0D108BD9-81ED-4DB2-BD59-A6C34878D82A}">
                    <a16:rowId xmlns:a16="http://schemas.microsoft.com/office/drawing/2014/main" val="10001"/>
                  </a:ext>
                </a:extLst>
              </a:tr>
              <a:tr h="274316">
                <a:tc>
                  <a:txBody>
                    <a:bodyPr/>
                    <a:lstStyle/>
                    <a:p>
                      <a:pPr marR="44450" algn="r">
                        <a:lnSpc>
                          <a:spcPts val="1989"/>
                        </a:lnSpc>
                      </a:pPr>
                      <a:r>
                        <a:rPr sz="1800" dirty="0">
                          <a:latin typeface="Calibri"/>
                          <a:cs typeface="Calibri"/>
                        </a:rPr>
                        <a:t>1</a:t>
                      </a:r>
                      <a:endParaRPr sz="1800">
                        <a:latin typeface="Calibri"/>
                        <a:cs typeface="Calibri"/>
                      </a:endParaRPr>
                    </a:p>
                  </a:txBody>
                  <a:tcPr marL="0" marR="0" marT="0" marB="0">
                    <a:solidFill>
                      <a:srgbClr val="EBF0DE"/>
                    </a:solidFill>
                  </a:tcPr>
                </a:tc>
                <a:tc>
                  <a:txBody>
                    <a:bodyPr/>
                    <a:lstStyle/>
                    <a:p>
                      <a:pPr marL="70485" algn="ctr">
                        <a:lnSpc>
                          <a:spcPts val="1989"/>
                        </a:lnSpc>
                      </a:pPr>
                      <a:r>
                        <a:rPr sz="1800" dirty="0">
                          <a:latin typeface="Calibri"/>
                          <a:cs typeface="Calibri"/>
                        </a:rPr>
                        <a:t>1</a:t>
                      </a:r>
                      <a:endParaRPr sz="1800">
                        <a:latin typeface="Calibri"/>
                        <a:cs typeface="Calibri"/>
                      </a:endParaRPr>
                    </a:p>
                  </a:txBody>
                  <a:tcPr marL="0" marR="0" marT="0" marB="0">
                    <a:solidFill>
                      <a:srgbClr val="EBF0DE"/>
                    </a:solidFill>
                  </a:tcPr>
                </a:tc>
                <a:tc>
                  <a:txBody>
                    <a:bodyPr/>
                    <a:lstStyle/>
                    <a:p>
                      <a:pPr marR="24130" algn="r">
                        <a:lnSpc>
                          <a:spcPts val="1989"/>
                        </a:lnSpc>
                        <a:tabLst>
                          <a:tab pos="439420" algn="l"/>
                          <a:tab pos="1149985" algn="l"/>
                        </a:tabLst>
                      </a:pPr>
                      <a:r>
                        <a:rPr sz="1800" dirty="0">
                          <a:latin typeface="Calibri"/>
                          <a:cs typeface="Calibri"/>
                        </a:rPr>
                        <a:t>0 </a:t>
                      </a:r>
                      <a:r>
                        <a:rPr sz="1800" spc="10" dirty="0">
                          <a:latin typeface="Calibri"/>
                          <a:cs typeface="Calibri"/>
                        </a:rPr>
                        <a:t> </a:t>
                      </a:r>
                      <a:r>
                        <a:rPr sz="1800" dirty="0">
                          <a:latin typeface="Calibri"/>
                          <a:cs typeface="Calibri"/>
                        </a:rPr>
                        <a:t>:	?  : </a:t>
                      </a:r>
                      <a:r>
                        <a:rPr sz="1800" spc="20" dirty="0">
                          <a:latin typeface="Calibri"/>
                          <a:cs typeface="Calibri"/>
                        </a:rPr>
                        <a:t> </a:t>
                      </a:r>
                      <a:r>
                        <a:rPr sz="1800" dirty="0">
                          <a:latin typeface="Calibri"/>
                          <a:cs typeface="Calibri"/>
                        </a:rPr>
                        <a:t>1;	</a:t>
                      </a:r>
                      <a:r>
                        <a:rPr sz="1800" spc="-5" dirty="0">
                          <a:latin typeface="Calibri"/>
                          <a:cs typeface="Calibri"/>
                        </a:rPr>
                        <a:t>/</a:t>
                      </a:r>
                      <a:r>
                        <a:rPr sz="1800" spc="20" dirty="0">
                          <a:latin typeface="Calibri"/>
                          <a:cs typeface="Calibri"/>
                        </a:rPr>
                        <a:t>/</a:t>
                      </a:r>
                      <a:r>
                        <a:rPr sz="1800" dirty="0">
                          <a:latin typeface="宋体"/>
                          <a:cs typeface="宋体"/>
                        </a:rPr>
                        <a:t>锁存</a:t>
                      </a:r>
                      <a:endParaRPr sz="1800">
                        <a:latin typeface="宋体"/>
                        <a:cs typeface="宋体"/>
                      </a:endParaRPr>
                    </a:p>
                  </a:txBody>
                  <a:tcPr marL="0" marR="0" marT="0" marB="0">
                    <a:solidFill>
                      <a:srgbClr val="EBF0DE"/>
                    </a:solidFill>
                  </a:tcPr>
                </a:tc>
                <a:extLst>
                  <a:ext uri="{0D108BD9-81ED-4DB2-BD59-A6C34878D82A}">
                    <a16:rowId xmlns:a16="http://schemas.microsoft.com/office/drawing/2014/main" val="10002"/>
                  </a:ext>
                </a:extLst>
              </a:tr>
              <a:tr h="274616">
                <a:tc>
                  <a:txBody>
                    <a:bodyPr/>
                    <a:lstStyle/>
                    <a:p>
                      <a:pPr marR="44450" algn="r">
                        <a:lnSpc>
                          <a:spcPts val="1989"/>
                        </a:lnSpc>
                      </a:pPr>
                      <a:r>
                        <a:rPr sz="1800" dirty="0">
                          <a:latin typeface="Calibri"/>
                          <a:cs typeface="Calibri"/>
                        </a:rPr>
                        <a:t>0</a:t>
                      </a:r>
                      <a:endParaRPr sz="1800">
                        <a:latin typeface="Calibri"/>
                        <a:cs typeface="Calibri"/>
                      </a:endParaRPr>
                    </a:p>
                  </a:txBody>
                  <a:tcPr marL="0" marR="0" marT="0" marB="0">
                    <a:solidFill>
                      <a:srgbClr val="EBF0DE"/>
                    </a:solidFill>
                  </a:tcPr>
                </a:tc>
                <a:tc>
                  <a:txBody>
                    <a:bodyPr/>
                    <a:lstStyle/>
                    <a:p>
                      <a:pPr marL="70485" algn="ctr">
                        <a:lnSpc>
                          <a:spcPts val="1989"/>
                        </a:lnSpc>
                      </a:pPr>
                      <a:r>
                        <a:rPr sz="1800" dirty="0">
                          <a:latin typeface="Calibri"/>
                          <a:cs typeface="Calibri"/>
                        </a:rPr>
                        <a:t>1</a:t>
                      </a:r>
                      <a:endParaRPr sz="1800">
                        <a:latin typeface="Calibri"/>
                        <a:cs typeface="Calibri"/>
                      </a:endParaRPr>
                    </a:p>
                  </a:txBody>
                  <a:tcPr marL="0" marR="0" marT="0" marB="0">
                    <a:solidFill>
                      <a:srgbClr val="EBF0DE"/>
                    </a:solidFill>
                  </a:tcPr>
                </a:tc>
                <a:tc>
                  <a:txBody>
                    <a:bodyPr/>
                    <a:lstStyle/>
                    <a:p>
                      <a:pPr marR="24130" algn="r">
                        <a:lnSpc>
                          <a:spcPts val="1989"/>
                        </a:lnSpc>
                        <a:tabLst>
                          <a:tab pos="439420" algn="l"/>
                          <a:tab pos="1149985" algn="l"/>
                        </a:tabLst>
                      </a:pPr>
                      <a:r>
                        <a:rPr sz="1800" dirty="0">
                          <a:latin typeface="Calibri"/>
                          <a:cs typeface="Calibri"/>
                        </a:rPr>
                        <a:t>0 </a:t>
                      </a:r>
                      <a:r>
                        <a:rPr sz="1800" spc="10" dirty="0">
                          <a:latin typeface="Calibri"/>
                          <a:cs typeface="Calibri"/>
                        </a:rPr>
                        <a:t> </a:t>
                      </a:r>
                      <a:r>
                        <a:rPr sz="1800" dirty="0">
                          <a:latin typeface="Calibri"/>
                          <a:cs typeface="Calibri"/>
                        </a:rPr>
                        <a:t>:	?  : </a:t>
                      </a:r>
                      <a:r>
                        <a:rPr sz="1800" spc="20" dirty="0">
                          <a:latin typeface="Calibri"/>
                          <a:cs typeface="Calibri"/>
                        </a:rPr>
                        <a:t> </a:t>
                      </a:r>
                      <a:r>
                        <a:rPr sz="1800" dirty="0">
                          <a:latin typeface="Calibri"/>
                          <a:cs typeface="Calibri"/>
                        </a:rPr>
                        <a:t>0;	</a:t>
                      </a:r>
                      <a:r>
                        <a:rPr sz="1800" spc="-5" dirty="0">
                          <a:latin typeface="Calibri"/>
                          <a:cs typeface="Calibri"/>
                        </a:rPr>
                        <a:t>/</a:t>
                      </a:r>
                      <a:r>
                        <a:rPr sz="1800" spc="20" dirty="0">
                          <a:latin typeface="Calibri"/>
                          <a:cs typeface="Calibri"/>
                        </a:rPr>
                        <a:t>/</a:t>
                      </a:r>
                      <a:r>
                        <a:rPr sz="1800" spc="-5" dirty="0">
                          <a:latin typeface="宋体"/>
                          <a:cs typeface="宋体"/>
                        </a:rPr>
                        <a:t>锁存</a:t>
                      </a:r>
                      <a:endParaRPr sz="1800">
                        <a:latin typeface="宋体"/>
                        <a:cs typeface="宋体"/>
                      </a:endParaRPr>
                    </a:p>
                  </a:txBody>
                  <a:tcPr marL="0" marR="0" marT="0" marB="0">
                    <a:solidFill>
                      <a:srgbClr val="EBF0DE"/>
                    </a:solidFill>
                  </a:tcPr>
                </a:tc>
                <a:extLst>
                  <a:ext uri="{0D108BD9-81ED-4DB2-BD59-A6C34878D82A}">
                    <a16:rowId xmlns:a16="http://schemas.microsoft.com/office/drawing/2014/main" val="10003"/>
                  </a:ext>
                </a:extLst>
              </a:tr>
              <a:tr h="263923">
                <a:tc>
                  <a:txBody>
                    <a:bodyPr/>
                    <a:lstStyle/>
                    <a:p>
                      <a:pPr marR="54610" algn="r">
                        <a:lnSpc>
                          <a:spcPts val="1980"/>
                        </a:lnSpc>
                      </a:pPr>
                      <a:r>
                        <a:rPr sz="1800" dirty="0">
                          <a:latin typeface="Calibri"/>
                          <a:cs typeface="Calibri"/>
                        </a:rPr>
                        <a:t>?</a:t>
                      </a:r>
                    </a:p>
                  </a:txBody>
                  <a:tcPr marL="0" marR="0" marT="0" marB="0">
                    <a:solidFill>
                      <a:srgbClr val="EBF0DE"/>
                    </a:solidFill>
                  </a:tcPr>
                </a:tc>
                <a:tc>
                  <a:txBody>
                    <a:bodyPr/>
                    <a:lstStyle/>
                    <a:p>
                      <a:pPr marL="50165" algn="ctr">
                        <a:lnSpc>
                          <a:spcPts val="1980"/>
                        </a:lnSpc>
                      </a:pPr>
                      <a:r>
                        <a:rPr sz="1800" dirty="0">
                          <a:latin typeface="Calibri"/>
                          <a:cs typeface="Calibri"/>
                        </a:rPr>
                        <a:t>0</a:t>
                      </a:r>
                      <a:endParaRPr sz="1800">
                        <a:latin typeface="Calibri"/>
                        <a:cs typeface="Calibri"/>
                      </a:endParaRPr>
                    </a:p>
                  </a:txBody>
                  <a:tcPr marL="0" marR="0" marT="0" marB="0">
                    <a:solidFill>
                      <a:srgbClr val="EBF0DE"/>
                    </a:solidFill>
                  </a:tcPr>
                </a:tc>
                <a:tc>
                  <a:txBody>
                    <a:bodyPr/>
                    <a:lstStyle/>
                    <a:p>
                      <a:pPr marR="26670" algn="r">
                        <a:lnSpc>
                          <a:spcPts val="1980"/>
                        </a:lnSpc>
                        <a:tabLst>
                          <a:tab pos="439420" algn="l"/>
                          <a:tab pos="1158240" algn="l"/>
                        </a:tabLst>
                      </a:pPr>
                      <a:r>
                        <a:rPr sz="1800" dirty="0">
                          <a:latin typeface="Calibri"/>
                          <a:cs typeface="Calibri"/>
                        </a:rPr>
                        <a:t>0 </a:t>
                      </a:r>
                      <a:r>
                        <a:rPr sz="1800" spc="10" dirty="0">
                          <a:latin typeface="Calibri"/>
                          <a:cs typeface="Calibri"/>
                        </a:rPr>
                        <a:t> </a:t>
                      </a:r>
                      <a:r>
                        <a:rPr sz="1800" dirty="0">
                          <a:latin typeface="Calibri"/>
                          <a:cs typeface="Calibri"/>
                        </a:rPr>
                        <a:t>:	? </a:t>
                      </a:r>
                      <a:r>
                        <a:rPr sz="1800" spc="15" dirty="0">
                          <a:latin typeface="Calibri"/>
                          <a:cs typeface="Calibri"/>
                        </a:rPr>
                        <a:t> </a:t>
                      </a:r>
                      <a:r>
                        <a:rPr sz="1800" dirty="0">
                          <a:latin typeface="Calibri"/>
                          <a:cs typeface="Calibri"/>
                        </a:rPr>
                        <a:t>: </a:t>
                      </a:r>
                      <a:r>
                        <a:rPr sz="1800" spc="15" dirty="0">
                          <a:latin typeface="Calibri"/>
                          <a:cs typeface="Calibri"/>
                        </a:rPr>
                        <a:t> </a:t>
                      </a:r>
                      <a:r>
                        <a:rPr sz="1800" dirty="0">
                          <a:latin typeface="Calibri"/>
                          <a:cs typeface="Calibri"/>
                        </a:rPr>
                        <a:t>-</a:t>
                      </a:r>
                      <a:r>
                        <a:rPr sz="1800" spc="10" dirty="0">
                          <a:latin typeface="Calibri"/>
                          <a:cs typeface="Calibri"/>
                        </a:rPr>
                        <a:t> </a:t>
                      </a:r>
                      <a:r>
                        <a:rPr sz="1800" dirty="0">
                          <a:latin typeface="Calibri"/>
                          <a:cs typeface="Calibri"/>
                        </a:rPr>
                        <a:t>;	</a:t>
                      </a:r>
                      <a:r>
                        <a:rPr sz="1800" spc="-5" dirty="0">
                          <a:latin typeface="Calibri"/>
                          <a:cs typeface="Calibri"/>
                        </a:rPr>
                        <a:t>/</a:t>
                      </a:r>
                      <a:r>
                        <a:rPr sz="1800" spc="5" dirty="0">
                          <a:latin typeface="Calibri"/>
                          <a:cs typeface="Calibri"/>
                        </a:rPr>
                        <a:t>/</a:t>
                      </a:r>
                      <a:r>
                        <a:rPr sz="1800" dirty="0">
                          <a:latin typeface="宋体"/>
                          <a:cs typeface="宋体"/>
                        </a:rPr>
                        <a:t>不变</a:t>
                      </a:r>
                    </a:p>
                  </a:txBody>
                  <a:tcPr marL="0" marR="0" marT="0" marB="0">
                    <a:solidFill>
                      <a:srgbClr val="EBF0DE"/>
                    </a:solidFill>
                  </a:tcPr>
                </a:tc>
                <a:extLst>
                  <a:ext uri="{0D108BD9-81ED-4DB2-BD59-A6C34878D82A}">
                    <a16:rowId xmlns:a16="http://schemas.microsoft.com/office/drawing/2014/main" val="10004"/>
                  </a:ext>
                </a:extLst>
              </a:tr>
            </a:tbl>
          </a:graphicData>
        </a:graphic>
      </p:graphicFrame>
      <p:sp>
        <p:nvSpPr>
          <p:cNvPr id="18" name="object 17"/>
          <p:cNvSpPr txBox="1"/>
          <p:nvPr/>
        </p:nvSpPr>
        <p:spPr>
          <a:xfrm>
            <a:off x="3427221" y="4961051"/>
            <a:ext cx="1329055" cy="574040"/>
          </a:xfrm>
          <a:prstGeom prst="rect">
            <a:avLst/>
          </a:prstGeom>
        </p:spPr>
        <p:txBody>
          <a:bodyPr vert="horz" wrap="square" lIns="0" tIns="12700" rIns="0" bIns="0" rtlCol="0">
            <a:spAutoFit/>
          </a:bodyPr>
          <a:lstStyle/>
          <a:p>
            <a:pPr marL="12700" marR="5080" indent="457200">
              <a:lnSpc>
                <a:spcPct val="100000"/>
              </a:lnSpc>
              <a:spcBef>
                <a:spcPts val="100"/>
              </a:spcBef>
            </a:pPr>
            <a:r>
              <a:rPr sz="1800" b="1" dirty="0">
                <a:solidFill>
                  <a:srgbClr val="FF0000"/>
                </a:solidFill>
                <a:latin typeface="Calibri"/>
                <a:cs typeface="Calibri"/>
              </a:rPr>
              <a:t>end</a:t>
            </a:r>
            <a:r>
              <a:rPr sz="1800" b="1" spc="-15" dirty="0">
                <a:solidFill>
                  <a:srgbClr val="FF0000"/>
                </a:solidFill>
                <a:latin typeface="Calibri"/>
                <a:cs typeface="Calibri"/>
              </a:rPr>
              <a:t>t</a:t>
            </a:r>
            <a:r>
              <a:rPr sz="1800" b="1" dirty="0">
                <a:solidFill>
                  <a:srgbClr val="FF0000"/>
                </a:solidFill>
                <a:latin typeface="Calibri"/>
                <a:cs typeface="Calibri"/>
              </a:rPr>
              <a:t>a</a:t>
            </a:r>
            <a:r>
              <a:rPr sz="1800" b="1" spc="-10" dirty="0">
                <a:solidFill>
                  <a:srgbClr val="FF0000"/>
                </a:solidFill>
                <a:latin typeface="Calibri"/>
                <a:cs typeface="Calibri"/>
              </a:rPr>
              <a:t>b</a:t>
            </a:r>
            <a:r>
              <a:rPr sz="1800" b="1" dirty="0">
                <a:solidFill>
                  <a:srgbClr val="FF0000"/>
                </a:solidFill>
                <a:latin typeface="Calibri"/>
                <a:cs typeface="Calibri"/>
              </a:rPr>
              <a:t>le  </a:t>
            </a:r>
            <a:r>
              <a:rPr sz="1800" b="1" spc="-10" dirty="0">
                <a:latin typeface="Calibri"/>
                <a:cs typeface="Calibri"/>
              </a:rPr>
              <a:t>endprimitive</a:t>
            </a:r>
            <a:endParaRPr sz="1800">
              <a:latin typeface="Calibri"/>
              <a:cs typeface="Calibri"/>
            </a:endParaRPr>
          </a:p>
        </p:txBody>
      </p:sp>
      <p:sp>
        <p:nvSpPr>
          <p:cNvPr id="19" name="矩形 18"/>
          <p:cNvSpPr/>
          <p:nvPr/>
        </p:nvSpPr>
        <p:spPr>
          <a:xfrm>
            <a:off x="95304" y="111959"/>
            <a:ext cx="7992888" cy="584775"/>
          </a:xfrm>
          <a:prstGeom prst="rect">
            <a:avLst/>
          </a:prstGeom>
        </p:spPr>
        <p:txBody>
          <a:bodyPr wrap="square">
            <a:spAutoFit/>
          </a:bodyPr>
          <a:lstStyle/>
          <a:p>
            <a:pPr algn="l"/>
            <a:r>
              <a:rPr lang="en-US" altLang="zh-CN" sz="3200" dirty="0">
                <a:solidFill>
                  <a:schemeClr val="tx1"/>
                </a:solidFill>
                <a:latin typeface="黑体" pitchFamily="2" charset="-122"/>
                <a:ea typeface="黑体" pitchFamily="2" charset="-122"/>
              </a:rPr>
              <a:t>5.2 </a:t>
            </a:r>
            <a:r>
              <a:rPr lang="zh-CN" altLang="en-US" sz="3200" dirty="0">
                <a:solidFill>
                  <a:schemeClr val="tx1"/>
                </a:solidFill>
                <a:latin typeface="黑体" pitchFamily="2" charset="-122"/>
                <a:ea typeface="黑体" pitchFamily="2" charset="-122"/>
              </a:rPr>
              <a:t>用户定义原语</a:t>
            </a:r>
            <a:r>
              <a:rPr lang="en-US" altLang="zh-CN" sz="3200" dirty="0">
                <a:solidFill>
                  <a:schemeClr val="tx1"/>
                </a:solidFill>
                <a:latin typeface="黑体" pitchFamily="2" charset="-122"/>
                <a:ea typeface="黑体" pitchFamily="2" charset="-122"/>
              </a:rPr>
              <a:t>—</a:t>
            </a:r>
            <a:r>
              <a:rPr lang="zh-CN" altLang="en-US" sz="2800" dirty="0">
                <a:solidFill>
                  <a:srgbClr val="FF0000"/>
                </a:solidFill>
                <a:latin typeface="黑体" pitchFamily="2" charset="-122"/>
                <a:ea typeface="黑体" pitchFamily="2" charset="-122"/>
              </a:rPr>
              <a:t>时序电路（电平触发）</a:t>
            </a:r>
            <a:endParaRPr lang="zh-CN" altLang="en-US" sz="2800" dirty="0">
              <a:solidFill>
                <a:srgbClr val="FF0000"/>
              </a:solidFill>
            </a:endParaRPr>
          </a:p>
        </p:txBody>
      </p:sp>
    </p:spTree>
    <p:extLst>
      <p:ext uri="{BB962C8B-B14F-4D97-AF65-F5344CB8AC3E}">
        <p14:creationId xmlns:p14="http://schemas.microsoft.com/office/powerpoint/2010/main" val="1504752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500" fill="hold"/>
                                        <p:tgtEl>
                                          <p:spTgt spid="14"/>
                                        </p:tgtEl>
                                        <p:attrNameLst>
                                          <p:attrName>ppt_x</p:attrName>
                                        </p:attrNameLst>
                                      </p:cBhvr>
                                      <p:tavLst>
                                        <p:tav tm="0">
                                          <p:val>
                                            <p:strVal val="#ppt_x"/>
                                          </p:val>
                                        </p:tav>
                                        <p:tav tm="100000">
                                          <p:val>
                                            <p:strVal val="#ppt_x"/>
                                          </p:val>
                                        </p:tav>
                                      </p:tavLst>
                                    </p:anim>
                                    <p:anim calcmode="lin" valueType="num">
                                      <p:cBhvr additive="base">
                                        <p:cTn id="22" dur="500" fill="hold"/>
                                        <p:tgtEl>
                                          <p:spTgt spid="1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ppt_x"/>
                                          </p:val>
                                        </p:tav>
                                        <p:tav tm="100000">
                                          <p:val>
                                            <p:strVal val="#ppt_x"/>
                                          </p:val>
                                        </p:tav>
                                      </p:tavLst>
                                    </p:anim>
                                    <p:anim calcmode="lin" valueType="num">
                                      <p:cBhvr additive="base">
                                        <p:cTn id="26" dur="500" fill="hold"/>
                                        <p:tgtEl>
                                          <p:spTgt spid="15"/>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additive="base">
                                        <p:cTn id="33" dur="500" fill="hold"/>
                                        <p:tgtEl>
                                          <p:spTgt spid="17"/>
                                        </p:tgtEl>
                                        <p:attrNameLst>
                                          <p:attrName>ppt_x</p:attrName>
                                        </p:attrNameLst>
                                      </p:cBhvr>
                                      <p:tavLst>
                                        <p:tav tm="0">
                                          <p:val>
                                            <p:strVal val="#ppt_x"/>
                                          </p:val>
                                        </p:tav>
                                        <p:tav tm="100000">
                                          <p:val>
                                            <p:strVal val="#ppt_x"/>
                                          </p:val>
                                        </p:tav>
                                      </p:tavLst>
                                    </p:anim>
                                    <p:anim calcmode="lin" valueType="num">
                                      <p:cBhvr additive="base">
                                        <p:cTn id="34" dur="500" fill="hold"/>
                                        <p:tgtEl>
                                          <p:spTgt spid="17"/>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additive="base">
                                        <p:cTn id="37" dur="500" fill="hold"/>
                                        <p:tgtEl>
                                          <p:spTgt spid="18"/>
                                        </p:tgtEl>
                                        <p:attrNameLst>
                                          <p:attrName>ppt_x</p:attrName>
                                        </p:attrNameLst>
                                      </p:cBhvr>
                                      <p:tavLst>
                                        <p:tav tm="0">
                                          <p:val>
                                            <p:strVal val="#ppt_x"/>
                                          </p:val>
                                        </p:tav>
                                        <p:tav tm="100000">
                                          <p:val>
                                            <p:strVal val="#ppt_x"/>
                                          </p:val>
                                        </p:tav>
                                      </p:tavLst>
                                    </p:anim>
                                    <p:anim calcmode="lin" valueType="num">
                                      <p:cBhvr additive="base">
                                        <p:cTn id="3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p:bldP spid="15" grpId="0"/>
      <p:bldP spid="16" grpId="0"/>
      <p:bldP spid="18" grpId="0"/>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矩形 5"/>
          <p:cNvSpPr/>
          <p:nvPr/>
        </p:nvSpPr>
        <p:spPr>
          <a:xfrm>
            <a:off x="95304" y="111959"/>
            <a:ext cx="7992888" cy="584775"/>
          </a:xfrm>
          <a:prstGeom prst="rect">
            <a:avLst/>
          </a:prstGeom>
        </p:spPr>
        <p:txBody>
          <a:bodyPr wrap="square">
            <a:spAutoFit/>
          </a:bodyPr>
          <a:lstStyle/>
          <a:p>
            <a:pPr algn="l"/>
            <a:r>
              <a:rPr lang="en-US" altLang="zh-CN" sz="3200" dirty="0">
                <a:solidFill>
                  <a:schemeClr val="tx1"/>
                </a:solidFill>
                <a:latin typeface="黑体" pitchFamily="2" charset="-122"/>
                <a:ea typeface="黑体" pitchFamily="2" charset="-122"/>
              </a:rPr>
              <a:t>5.2 </a:t>
            </a:r>
            <a:r>
              <a:rPr lang="zh-CN" altLang="en-US" sz="3200" dirty="0">
                <a:solidFill>
                  <a:schemeClr val="tx1"/>
                </a:solidFill>
                <a:latin typeface="黑体" pitchFamily="2" charset="-122"/>
                <a:ea typeface="黑体" pitchFamily="2" charset="-122"/>
              </a:rPr>
              <a:t>用户定义原语</a:t>
            </a:r>
            <a:r>
              <a:rPr lang="en-US" altLang="zh-CN" sz="3200" dirty="0">
                <a:solidFill>
                  <a:schemeClr val="tx1"/>
                </a:solidFill>
                <a:latin typeface="黑体" pitchFamily="2" charset="-122"/>
                <a:ea typeface="黑体" pitchFamily="2" charset="-122"/>
              </a:rPr>
              <a:t>—</a:t>
            </a:r>
            <a:r>
              <a:rPr lang="zh-CN" altLang="en-US" sz="2800" dirty="0">
                <a:solidFill>
                  <a:srgbClr val="FF0000"/>
                </a:solidFill>
                <a:latin typeface="黑体" pitchFamily="2" charset="-122"/>
                <a:ea typeface="黑体" pitchFamily="2" charset="-122"/>
              </a:rPr>
              <a:t>时序电路（边沿触发）</a:t>
            </a:r>
            <a:endParaRPr lang="zh-CN" altLang="en-US" sz="2800" dirty="0">
              <a:solidFill>
                <a:srgbClr val="FF0000"/>
              </a:solidFill>
            </a:endParaRPr>
          </a:p>
        </p:txBody>
      </p:sp>
      <p:sp>
        <p:nvSpPr>
          <p:cNvPr id="7" name="object 3"/>
          <p:cNvSpPr txBox="1"/>
          <p:nvPr/>
        </p:nvSpPr>
        <p:spPr>
          <a:xfrm>
            <a:off x="1259636" y="769268"/>
            <a:ext cx="1152525" cy="1152525"/>
          </a:xfrm>
          <a:prstGeom prst="rect">
            <a:avLst/>
          </a:prstGeom>
          <a:ln w="25400">
            <a:solidFill>
              <a:srgbClr val="385D89"/>
            </a:solidFill>
          </a:ln>
        </p:spPr>
        <p:txBody>
          <a:bodyPr vert="horz" wrap="square" lIns="0" tIns="5715" rIns="0" bIns="0" rtlCol="0">
            <a:spAutoFit/>
          </a:bodyPr>
          <a:lstStyle/>
          <a:p>
            <a:pPr>
              <a:lnSpc>
                <a:spcPct val="100000"/>
              </a:lnSpc>
              <a:spcBef>
                <a:spcPts val="45"/>
              </a:spcBef>
            </a:pPr>
            <a:endParaRPr sz="2150">
              <a:latin typeface="Times New Roman"/>
              <a:cs typeface="Times New Roman"/>
            </a:endParaRPr>
          </a:p>
          <a:p>
            <a:pPr algn="ctr">
              <a:lnSpc>
                <a:spcPct val="100000"/>
              </a:lnSpc>
            </a:pPr>
            <a:r>
              <a:rPr sz="1600" spc="-5" dirty="0">
                <a:latin typeface="Calibri"/>
                <a:cs typeface="Calibri"/>
              </a:rPr>
              <a:t>D</a:t>
            </a:r>
            <a:endParaRPr sz="1600">
              <a:latin typeface="Calibri"/>
              <a:cs typeface="Calibri"/>
            </a:endParaRPr>
          </a:p>
          <a:p>
            <a:pPr algn="ctr">
              <a:lnSpc>
                <a:spcPct val="100000"/>
              </a:lnSpc>
              <a:spcBef>
                <a:spcPts val="25"/>
              </a:spcBef>
            </a:pPr>
            <a:r>
              <a:rPr sz="1600" spc="-10" dirty="0">
                <a:latin typeface="宋体"/>
                <a:cs typeface="宋体"/>
              </a:rPr>
              <a:t>触发器</a:t>
            </a:r>
            <a:endParaRPr sz="1600">
              <a:latin typeface="宋体"/>
              <a:cs typeface="宋体"/>
            </a:endParaRPr>
          </a:p>
        </p:txBody>
      </p:sp>
      <p:sp>
        <p:nvSpPr>
          <p:cNvPr id="8" name="object 4"/>
          <p:cNvSpPr/>
          <p:nvPr/>
        </p:nvSpPr>
        <p:spPr>
          <a:xfrm>
            <a:off x="827582" y="985283"/>
            <a:ext cx="432434" cy="0"/>
          </a:xfrm>
          <a:custGeom>
            <a:avLst/>
            <a:gdLst/>
            <a:ahLst/>
            <a:cxnLst/>
            <a:rect l="l" t="t" r="r" b="b"/>
            <a:pathLst>
              <a:path w="432434">
                <a:moveTo>
                  <a:pt x="0" y="0"/>
                </a:moveTo>
                <a:lnTo>
                  <a:pt x="432053" y="0"/>
                </a:lnTo>
              </a:path>
            </a:pathLst>
          </a:custGeom>
          <a:ln w="9525">
            <a:solidFill>
              <a:srgbClr val="497DBA"/>
            </a:solidFill>
          </a:ln>
        </p:spPr>
        <p:txBody>
          <a:bodyPr wrap="square" lIns="0" tIns="0" rIns="0" bIns="0" rtlCol="0"/>
          <a:lstStyle/>
          <a:p>
            <a:endParaRPr/>
          </a:p>
        </p:txBody>
      </p:sp>
      <p:sp>
        <p:nvSpPr>
          <p:cNvPr id="9" name="object 5"/>
          <p:cNvSpPr/>
          <p:nvPr/>
        </p:nvSpPr>
        <p:spPr>
          <a:xfrm>
            <a:off x="827582" y="1345327"/>
            <a:ext cx="432434" cy="0"/>
          </a:xfrm>
          <a:custGeom>
            <a:avLst/>
            <a:gdLst/>
            <a:ahLst/>
            <a:cxnLst/>
            <a:rect l="l" t="t" r="r" b="b"/>
            <a:pathLst>
              <a:path w="432434">
                <a:moveTo>
                  <a:pt x="432053" y="0"/>
                </a:moveTo>
                <a:lnTo>
                  <a:pt x="0" y="0"/>
                </a:lnTo>
              </a:path>
            </a:pathLst>
          </a:custGeom>
          <a:ln w="9525">
            <a:solidFill>
              <a:srgbClr val="497DBA"/>
            </a:solidFill>
          </a:ln>
        </p:spPr>
        <p:txBody>
          <a:bodyPr wrap="square" lIns="0" tIns="0" rIns="0" bIns="0" rtlCol="0"/>
          <a:lstStyle/>
          <a:p>
            <a:endParaRPr/>
          </a:p>
        </p:txBody>
      </p:sp>
      <p:sp>
        <p:nvSpPr>
          <p:cNvPr id="10" name="object 6"/>
          <p:cNvSpPr/>
          <p:nvPr/>
        </p:nvSpPr>
        <p:spPr>
          <a:xfrm>
            <a:off x="2411729" y="1345327"/>
            <a:ext cx="432434" cy="0"/>
          </a:xfrm>
          <a:custGeom>
            <a:avLst/>
            <a:gdLst/>
            <a:ahLst/>
            <a:cxnLst/>
            <a:rect l="l" t="t" r="r" b="b"/>
            <a:pathLst>
              <a:path w="432435">
                <a:moveTo>
                  <a:pt x="0" y="0"/>
                </a:moveTo>
                <a:lnTo>
                  <a:pt x="432053" y="0"/>
                </a:lnTo>
              </a:path>
            </a:pathLst>
          </a:custGeom>
          <a:ln w="9525">
            <a:solidFill>
              <a:srgbClr val="497DBA"/>
            </a:solidFill>
          </a:ln>
        </p:spPr>
        <p:txBody>
          <a:bodyPr wrap="square" lIns="0" tIns="0" rIns="0" bIns="0" rtlCol="0"/>
          <a:lstStyle/>
          <a:p>
            <a:endParaRPr/>
          </a:p>
        </p:txBody>
      </p:sp>
      <p:sp>
        <p:nvSpPr>
          <p:cNvPr id="11" name="object 7"/>
          <p:cNvSpPr/>
          <p:nvPr/>
        </p:nvSpPr>
        <p:spPr>
          <a:xfrm>
            <a:off x="827582" y="1705372"/>
            <a:ext cx="432434" cy="0"/>
          </a:xfrm>
          <a:custGeom>
            <a:avLst/>
            <a:gdLst/>
            <a:ahLst/>
            <a:cxnLst/>
            <a:rect l="l" t="t" r="r" b="b"/>
            <a:pathLst>
              <a:path w="432434">
                <a:moveTo>
                  <a:pt x="432053" y="0"/>
                </a:moveTo>
                <a:lnTo>
                  <a:pt x="0" y="0"/>
                </a:lnTo>
              </a:path>
            </a:pathLst>
          </a:custGeom>
          <a:ln w="9525">
            <a:solidFill>
              <a:srgbClr val="497DBA"/>
            </a:solidFill>
          </a:ln>
        </p:spPr>
        <p:txBody>
          <a:bodyPr wrap="square" lIns="0" tIns="0" rIns="0" bIns="0" rtlCol="0"/>
          <a:lstStyle/>
          <a:p>
            <a:endParaRPr/>
          </a:p>
        </p:txBody>
      </p:sp>
      <p:sp>
        <p:nvSpPr>
          <p:cNvPr id="12" name="object 8"/>
          <p:cNvSpPr txBox="1"/>
          <p:nvPr/>
        </p:nvSpPr>
        <p:spPr>
          <a:xfrm>
            <a:off x="471017" y="906288"/>
            <a:ext cx="276860" cy="848994"/>
          </a:xfrm>
          <a:prstGeom prst="rect">
            <a:avLst/>
          </a:prstGeom>
        </p:spPr>
        <p:txBody>
          <a:bodyPr vert="horz" wrap="square" lIns="0" tIns="12700" rIns="0" bIns="0" rtlCol="0">
            <a:spAutoFit/>
          </a:bodyPr>
          <a:lstStyle/>
          <a:p>
            <a:pPr marL="12700" marR="5080" indent="130810" algn="just">
              <a:lnSpc>
                <a:spcPct val="100000"/>
              </a:lnSpc>
              <a:spcBef>
                <a:spcPts val="100"/>
              </a:spcBef>
            </a:pPr>
            <a:r>
              <a:rPr sz="1800" dirty="0">
                <a:latin typeface="Calibri"/>
                <a:cs typeface="Calibri"/>
              </a:rPr>
              <a:t>d  </a:t>
            </a:r>
            <a:r>
              <a:rPr sz="1800" spc="-10" dirty="0">
                <a:latin typeface="Calibri"/>
                <a:cs typeface="Calibri"/>
              </a:rPr>
              <a:t>clk  clr</a:t>
            </a:r>
            <a:endParaRPr sz="1800">
              <a:latin typeface="Calibri"/>
              <a:cs typeface="Calibri"/>
            </a:endParaRPr>
          </a:p>
        </p:txBody>
      </p:sp>
      <p:sp>
        <p:nvSpPr>
          <p:cNvPr id="13" name="object 9"/>
          <p:cNvSpPr txBox="1"/>
          <p:nvPr/>
        </p:nvSpPr>
        <p:spPr>
          <a:xfrm>
            <a:off x="2923158" y="1180608"/>
            <a:ext cx="14605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q</a:t>
            </a:r>
            <a:endParaRPr sz="1800">
              <a:latin typeface="Calibri"/>
              <a:cs typeface="Calibri"/>
            </a:endParaRPr>
          </a:p>
        </p:txBody>
      </p:sp>
      <p:sp>
        <p:nvSpPr>
          <p:cNvPr id="14" name="object 10"/>
          <p:cNvSpPr txBox="1"/>
          <p:nvPr/>
        </p:nvSpPr>
        <p:spPr>
          <a:xfrm>
            <a:off x="95304" y="2150046"/>
            <a:ext cx="3275838" cy="1411283"/>
          </a:xfrm>
          <a:prstGeom prst="rect">
            <a:avLst/>
          </a:prstGeom>
          <a:solidFill>
            <a:srgbClr val="FCEADA"/>
          </a:solidFill>
          <a:ln w="12700">
            <a:solidFill>
              <a:srgbClr val="385D89"/>
            </a:solidFill>
          </a:ln>
        </p:spPr>
        <p:txBody>
          <a:bodyPr vert="horz" wrap="square" lIns="0" tIns="48894" rIns="0" bIns="0" rtlCol="0">
            <a:spAutoFit/>
          </a:bodyPr>
          <a:lstStyle/>
          <a:p>
            <a:pPr marL="91440" marR="1289050" algn="l">
              <a:lnSpc>
                <a:spcPts val="2120"/>
              </a:lnSpc>
              <a:spcBef>
                <a:spcPts val="384"/>
              </a:spcBef>
            </a:pPr>
            <a:r>
              <a:rPr sz="1800" dirty="0">
                <a:latin typeface="Calibri"/>
                <a:cs typeface="Calibri"/>
              </a:rPr>
              <a:t>//</a:t>
            </a:r>
            <a:r>
              <a:rPr sz="1800" dirty="0" err="1">
                <a:latin typeface="宋体"/>
                <a:cs typeface="宋体"/>
              </a:rPr>
              <a:t>逻辑关系</a:t>
            </a:r>
            <a:r>
              <a:rPr sz="1800" dirty="0">
                <a:latin typeface="宋体"/>
                <a:cs typeface="宋体"/>
              </a:rPr>
              <a:t> </a:t>
            </a:r>
            <a:endParaRPr lang="en-US" sz="1800" dirty="0">
              <a:latin typeface="宋体"/>
              <a:cs typeface="宋体"/>
            </a:endParaRPr>
          </a:p>
          <a:p>
            <a:pPr marL="91440" marR="1289050" algn="l">
              <a:lnSpc>
                <a:spcPts val="2120"/>
              </a:lnSpc>
              <a:spcBef>
                <a:spcPts val="0"/>
              </a:spcBef>
            </a:pPr>
            <a:r>
              <a:rPr sz="1800" dirty="0">
                <a:latin typeface="Calibri"/>
                <a:cs typeface="Calibri"/>
              </a:rPr>
              <a:t>1. </a:t>
            </a:r>
            <a:r>
              <a:rPr sz="1800" spc="-10" dirty="0">
                <a:latin typeface="Calibri"/>
                <a:cs typeface="Calibri"/>
              </a:rPr>
              <a:t>clr=1,</a:t>
            </a:r>
            <a:r>
              <a:rPr sz="1800" spc="-60" dirty="0">
                <a:latin typeface="Calibri"/>
                <a:cs typeface="Calibri"/>
              </a:rPr>
              <a:t> </a:t>
            </a:r>
            <a:r>
              <a:rPr sz="1800" spc="-5" dirty="0">
                <a:latin typeface="Calibri"/>
                <a:cs typeface="Calibri"/>
              </a:rPr>
              <a:t>q=0;</a:t>
            </a:r>
            <a:endParaRPr sz="1800" dirty="0">
              <a:latin typeface="Calibri"/>
              <a:cs typeface="Calibri"/>
            </a:endParaRPr>
          </a:p>
          <a:p>
            <a:pPr marL="315595" indent="-224790" algn="l">
              <a:lnSpc>
                <a:spcPts val="2105"/>
              </a:lnSpc>
              <a:spcBef>
                <a:spcPts val="0"/>
              </a:spcBef>
              <a:buAutoNum type="arabicPeriod" startAt="2"/>
              <a:tabLst>
                <a:tab pos="316230" algn="l"/>
              </a:tabLst>
            </a:pPr>
            <a:r>
              <a:rPr sz="1800" spc="-10" dirty="0">
                <a:latin typeface="Calibri"/>
                <a:cs typeface="Calibri"/>
              </a:rPr>
              <a:t>clr=0, </a:t>
            </a:r>
            <a:r>
              <a:rPr sz="1800" spc="-5" dirty="0" err="1">
                <a:latin typeface="Calibri"/>
                <a:cs typeface="Calibri"/>
              </a:rPr>
              <a:t>clk</a:t>
            </a:r>
            <a:r>
              <a:rPr lang="en-US" sz="1800" spc="-5" dirty="0">
                <a:latin typeface="Calibri"/>
                <a:cs typeface="Calibri"/>
              </a:rPr>
              <a:t>/,</a:t>
            </a:r>
            <a:r>
              <a:rPr sz="1800" spc="35" dirty="0">
                <a:latin typeface="Calibri"/>
                <a:cs typeface="Calibri"/>
              </a:rPr>
              <a:t> </a:t>
            </a:r>
            <a:r>
              <a:rPr sz="1800" spc="-5" dirty="0">
                <a:latin typeface="Calibri"/>
                <a:cs typeface="Calibri"/>
              </a:rPr>
              <a:t>q=d;</a:t>
            </a:r>
            <a:endParaRPr sz="1800" dirty="0">
              <a:latin typeface="Calibri"/>
              <a:cs typeface="Calibri"/>
            </a:endParaRPr>
          </a:p>
          <a:p>
            <a:pPr marL="298450" marR="476884" indent="-207645" algn="l">
              <a:lnSpc>
                <a:spcPct val="100000"/>
              </a:lnSpc>
              <a:spcBef>
                <a:spcPts val="0"/>
              </a:spcBef>
              <a:buAutoNum type="arabicPeriod" startAt="2"/>
              <a:tabLst>
                <a:tab pos="316230" algn="l"/>
              </a:tabLst>
            </a:pPr>
            <a:r>
              <a:rPr sz="1800" spc="-10" dirty="0">
                <a:latin typeface="Calibri"/>
                <a:cs typeface="Calibri"/>
              </a:rPr>
              <a:t>clr=0,</a:t>
            </a:r>
            <a:r>
              <a:rPr sz="1800" spc="-45" dirty="0">
                <a:latin typeface="Calibri"/>
                <a:cs typeface="Calibri"/>
              </a:rPr>
              <a:t> </a:t>
            </a:r>
            <a:r>
              <a:rPr sz="1800" spc="-10" dirty="0">
                <a:latin typeface="Calibri"/>
                <a:cs typeface="Calibri"/>
              </a:rPr>
              <a:t>clk</a:t>
            </a:r>
            <a:r>
              <a:rPr sz="1800" dirty="0">
                <a:latin typeface="宋体"/>
                <a:cs typeface="宋体"/>
              </a:rPr>
              <a:t>其它跳变</a:t>
            </a:r>
            <a:r>
              <a:rPr sz="1800" dirty="0">
                <a:latin typeface="Calibri"/>
                <a:cs typeface="Calibri"/>
              </a:rPr>
              <a:t>,  </a:t>
            </a:r>
            <a:r>
              <a:rPr sz="1800" dirty="0" err="1">
                <a:latin typeface="Calibri"/>
                <a:cs typeface="Calibri"/>
              </a:rPr>
              <a:t>q</a:t>
            </a:r>
            <a:r>
              <a:rPr sz="1800" dirty="0" err="1">
                <a:latin typeface="宋体"/>
                <a:cs typeface="宋体"/>
              </a:rPr>
              <a:t>不</a:t>
            </a:r>
            <a:r>
              <a:rPr lang="zh-CN" altLang="en-US" sz="1800" dirty="0">
                <a:latin typeface="宋体"/>
                <a:cs typeface="宋体"/>
              </a:rPr>
              <a:t>变</a:t>
            </a:r>
            <a:endParaRPr sz="1800" dirty="0">
              <a:latin typeface="Calibri"/>
              <a:cs typeface="Calibri"/>
            </a:endParaRPr>
          </a:p>
          <a:p>
            <a:pPr marL="315595" indent="-224790" algn="l">
              <a:lnSpc>
                <a:spcPct val="100000"/>
              </a:lnSpc>
              <a:spcBef>
                <a:spcPts val="0"/>
              </a:spcBef>
              <a:buAutoNum type="arabicPeriod" startAt="2"/>
              <a:tabLst>
                <a:tab pos="316230" algn="l"/>
              </a:tabLst>
            </a:pPr>
            <a:r>
              <a:rPr sz="1800" spc="-10" dirty="0">
                <a:latin typeface="Calibri"/>
                <a:cs typeface="Calibri"/>
              </a:rPr>
              <a:t>clk</a:t>
            </a:r>
            <a:r>
              <a:rPr sz="1800" dirty="0">
                <a:latin typeface="宋体"/>
                <a:cs typeface="宋体"/>
              </a:rPr>
              <a:t>不</a:t>
            </a:r>
            <a:r>
              <a:rPr sz="1800" spc="-5" dirty="0">
                <a:latin typeface="宋体"/>
                <a:cs typeface="宋体"/>
              </a:rPr>
              <a:t>变</a:t>
            </a:r>
            <a:r>
              <a:rPr sz="1800" dirty="0">
                <a:latin typeface="Calibri"/>
                <a:cs typeface="Calibri"/>
              </a:rPr>
              <a:t>,</a:t>
            </a:r>
            <a:r>
              <a:rPr sz="1800" spc="-10" dirty="0">
                <a:latin typeface="Calibri"/>
                <a:cs typeface="Calibri"/>
              </a:rPr>
              <a:t> </a:t>
            </a:r>
            <a:r>
              <a:rPr sz="1800" dirty="0" err="1">
                <a:latin typeface="Calibri"/>
                <a:cs typeface="Calibri"/>
              </a:rPr>
              <a:t>d</a:t>
            </a:r>
            <a:r>
              <a:rPr sz="1800" dirty="0" err="1">
                <a:latin typeface="宋体"/>
                <a:cs typeface="宋体"/>
              </a:rPr>
              <a:t>任意变化</a:t>
            </a:r>
            <a:r>
              <a:rPr sz="1800" dirty="0">
                <a:latin typeface="Calibri"/>
                <a:cs typeface="Calibri"/>
              </a:rPr>
              <a:t>, </a:t>
            </a:r>
            <a:r>
              <a:rPr sz="1800" dirty="0" err="1">
                <a:latin typeface="Calibri"/>
                <a:cs typeface="Calibri"/>
              </a:rPr>
              <a:t>q</a:t>
            </a:r>
            <a:r>
              <a:rPr sz="1800" spc="-5" dirty="0" err="1">
                <a:latin typeface="宋体"/>
                <a:cs typeface="宋体"/>
              </a:rPr>
              <a:t>不变</a:t>
            </a:r>
            <a:endParaRPr sz="1800" dirty="0">
              <a:latin typeface="宋体"/>
              <a:cs typeface="宋体"/>
            </a:endParaRPr>
          </a:p>
        </p:txBody>
      </p:sp>
      <p:sp>
        <p:nvSpPr>
          <p:cNvPr id="22" name="object 18"/>
          <p:cNvSpPr/>
          <p:nvPr/>
        </p:nvSpPr>
        <p:spPr>
          <a:xfrm>
            <a:off x="1259636" y="1201309"/>
            <a:ext cx="288290" cy="288290"/>
          </a:xfrm>
          <a:custGeom>
            <a:avLst/>
            <a:gdLst/>
            <a:ahLst/>
            <a:cxnLst/>
            <a:rect l="l" t="t" r="r" b="b"/>
            <a:pathLst>
              <a:path w="288290" h="288289">
                <a:moveTo>
                  <a:pt x="0" y="0"/>
                </a:moveTo>
                <a:lnTo>
                  <a:pt x="287985" y="144018"/>
                </a:lnTo>
                <a:lnTo>
                  <a:pt x="0" y="288036"/>
                </a:lnTo>
                <a:lnTo>
                  <a:pt x="0" y="0"/>
                </a:lnTo>
                <a:close/>
              </a:path>
            </a:pathLst>
          </a:custGeom>
          <a:ln w="25400">
            <a:solidFill>
              <a:srgbClr val="385D89"/>
            </a:solidFill>
          </a:ln>
        </p:spPr>
        <p:txBody>
          <a:bodyPr wrap="square" lIns="0" tIns="0" rIns="0" bIns="0" rtlCol="0"/>
          <a:lstStyle/>
          <a:p>
            <a:endParaRPr/>
          </a:p>
        </p:txBody>
      </p:sp>
      <p:sp>
        <p:nvSpPr>
          <p:cNvPr id="23" name="object 19"/>
          <p:cNvSpPr/>
          <p:nvPr/>
        </p:nvSpPr>
        <p:spPr>
          <a:xfrm>
            <a:off x="1102918" y="1260618"/>
            <a:ext cx="169418" cy="169418"/>
          </a:xfrm>
          <a:prstGeom prst="rect">
            <a:avLst/>
          </a:prstGeom>
          <a:blipFill>
            <a:blip r:embed="rId2" cstate="print"/>
            <a:stretch>
              <a:fillRect/>
            </a:stretch>
          </a:blipFill>
        </p:spPr>
        <p:txBody>
          <a:bodyPr wrap="square" lIns="0" tIns="0" rIns="0" bIns="0" rtlCol="0"/>
          <a:lstStyle/>
          <a:p>
            <a:endParaRPr/>
          </a:p>
        </p:txBody>
      </p:sp>
      <p:pic>
        <p:nvPicPr>
          <p:cNvPr id="26"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10097" t="340" r="14125" b="-340"/>
          <a:stretch/>
        </p:blipFill>
        <p:spPr bwMode="auto">
          <a:xfrm>
            <a:off x="3182342" y="939728"/>
            <a:ext cx="5783528" cy="4366044"/>
          </a:xfrm>
          <a:prstGeom prst="rect">
            <a:avLst/>
          </a:prstGeom>
          <a:solidFill>
            <a:schemeClr val="bg1">
              <a:lumMod val="95000"/>
            </a:schemeClr>
          </a:solidFill>
          <a:ln>
            <a:noFill/>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38786" name="Rectangle 2"/>
          <p:cNvSpPr>
            <a:spLocks noGrp="1" noChangeArrowheads="1"/>
          </p:cNvSpPr>
          <p:nvPr>
            <p:ph type="title"/>
          </p:nvPr>
        </p:nvSpPr>
        <p:spPr>
          <a:xfrm>
            <a:off x="395536" y="697260"/>
            <a:ext cx="8135937" cy="4788958"/>
          </a:xfrm>
        </p:spPr>
        <p:txBody>
          <a:bodyPr/>
          <a:lstStyle/>
          <a:p>
            <a:r>
              <a:rPr lang="zh-CN" altLang="en-US" dirty="0"/>
              <a:t>　　</a:t>
            </a:r>
            <a:r>
              <a:rPr lang="en-US" altLang="zh-CN" dirty="0"/>
              <a:t>【</a:t>
            </a:r>
            <a:r>
              <a:rPr lang="zh-CN" altLang="en-US" dirty="0">
                <a:latin typeface="黑体" pitchFamily="2" charset="-122"/>
                <a:ea typeface="黑体" pitchFamily="2" charset="-122"/>
              </a:rPr>
              <a:t>例</a:t>
            </a:r>
            <a:r>
              <a:rPr lang="en-US" altLang="zh-CN" dirty="0"/>
              <a:t>】  </a:t>
            </a:r>
            <a:r>
              <a:rPr lang="zh-CN" altLang="en-US" dirty="0"/>
              <a:t>假定</a:t>
            </a:r>
            <a:r>
              <a:rPr lang="en-US" altLang="zh-CN" dirty="0" err="1"/>
              <a:t>d_edge</a:t>
            </a:r>
            <a:r>
              <a:rPr lang="zh-CN" altLang="en-US" dirty="0"/>
              <a:t>为</a:t>
            </a:r>
            <a:r>
              <a:rPr lang="en-US" altLang="zh-CN" dirty="0"/>
              <a:t>UDP</a:t>
            </a:r>
            <a:r>
              <a:rPr lang="zh-CN" altLang="en-US" dirty="0"/>
              <a:t>定义，它现在就能够像基本门一样在模块中使用，如下面的 </a:t>
            </a:r>
            <a:r>
              <a:rPr lang="en-US" altLang="zh-CN" dirty="0"/>
              <a:t>4</a:t>
            </a:r>
            <a:r>
              <a:rPr lang="zh-CN" altLang="en-US" dirty="0"/>
              <a:t>位寄存器所示。</a:t>
            </a:r>
          </a:p>
        </p:txBody>
      </p:sp>
      <p:pic>
        <p:nvPicPr>
          <p:cNvPr id="2038788" name="Picture 4"/>
          <p:cNvPicPr>
            <a:picLocks noChangeAspect="1" noChangeArrowheads="1"/>
          </p:cNvPicPr>
          <p:nvPr/>
        </p:nvPicPr>
        <p:blipFill>
          <a:blip r:embed="rId2">
            <a:extLst>
              <a:ext uri="{28A0092B-C50C-407E-A947-70E740481C1C}">
                <a14:useLocalDpi xmlns:a14="http://schemas.microsoft.com/office/drawing/2010/main" val="0"/>
              </a:ext>
            </a:extLst>
          </a:blip>
          <a:srcRect r="22615"/>
          <a:stretch>
            <a:fillRect/>
          </a:stretch>
        </p:blipFill>
        <p:spPr bwMode="auto">
          <a:xfrm>
            <a:off x="611560" y="1834037"/>
            <a:ext cx="7935700" cy="3096344"/>
          </a:xfrm>
          <a:prstGeom prst="rect">
            <a:avLst/>
          </a:prstGeom>
          <a:solidFill>
            <a:schemeClr val="bg1">
              <a:lumMod val="95000"/>
            </a:schemeClr>
          </a:solidFill>
          <a:ln>
            <a:noFill/>
          </a:ln>
          <a:effectLst/>
        </p:spPr>
      </p:pic>
      <p:sp>
        <p:nvSpPr>
          <p:cNvPr id="5" name="矩形 4"/>
          <p:cNvSpPr/>
          <p:nvPr/>
        </p:nvSpPr>
        <p:spPr>
          <a:xfrm>
            <a:off x="95304" y="111959"/>
            <a:ext cx="7992888" cy="584775"/>
          </a:xfrm>
          <a:prstGeom prst="rect">
            <a:avLst/>
          </a:prstGeom>
        </p:spPr>
        <p:txBody>
          <a:bodyPr wrap="square">
            <a:spAutoFit/>
          </a:bodyPr>
          <a:lstStyle/>
          <a:p>
            <a:pPr algn="l"/>
            <a:r>
              <a:rPr lang="en-US" altLang="zh-CN" sz="3200" dirty="0">
                <a:solidFill>
                  <a:schemeClr val="tx1"/>
                </a:solidFill>
                <a:latin typeface="黑体" pitchFamily="2" charset="-122"/>
                <a:ea typeface="黑体" pitchFamily="2" charset="-122"/>
              </a:rPr>
              <a:t>5.2 </a:t>
            </a:r>
            <a:r>
              <a:rPr lang="zh-CN" altLang="en-US" sz="3200" dirty="0">
                <a:solidFill>
                  <a:schemeClr val="tx1"/>
                </a:solidFill>
                <a:latin typeface="黑体" pitchFamily="2" charset="-122"/>
                <a:ea typeface="黑体" pitchFamily="2" charset="-122"/>
              </a:rPr>
              <a:t>用户定义原语</a:t>
            </a:r>
            <a:r>
              <a:rPr lang="en-US" altLang="zh-CN" sz="3200" dirty="0">
                <a:solidFill>
                  <a:schemeClr val="tx1"/>
                </a:solidFill>
                <a:latin typeface="黑体" pitchFamily="2" charset="-122"/>
                <a:ea typeface="黑体" pitchFamily="2" charset="-122"/>
              </a:rPr>
              <a:t>—</a:t>
            </a:r>
            <a:r>
              <a:rPr lang="zh-CN" altLang="en-US" sz="2800" dirty="0">
                <a:solidFill>
                  <a:srgbClr val="FF0000"/>
                </a:solidFill>
                <a:latin typeface="黑体" pitchFamily="2" charset="-122"/>
                <a:ea typeface="黑体" pitchFamily="2" charset="-122"/>
              </a:rPr>
              <a:t>时序电路（边沿触发）</a:t>
            </a:r>
            <a:endParaRPr lang="zh-CN" altLang="en-US" sz="2800" dirty="0">
              <a:solidFill>
                <a:srgbClr val="FF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39810" name="Rectangle 2"/>
          <p:cNvSpPr>
            <a:spLocks noGrp="1" noChangeArrowheads="1"/>
          </p:cNvSpPr>
          <p:nvPr>
            <p:ph type="title"/>
          </p:nvPr>
        </p:nvSpPr>
        <p:spPr>
          <a:xfrm>
            <a:off x="395536" y="841276"/>
            <a:ext cx="8135937" cy="2304256"/>
          </a:xfrm>
        </p:spPr>
        <p:txBody>
          <a:bodyPr/>
          <a:lstStyle/>
          <a:p>
            <a:pPr>
              <a:lnSpc>
                <a:spcPct val="150000"/>
              </a:lnSpc>
            </a:pPr>
            <a:r>
              <a:rPr lang="zh-CN" altLang="en-US" dirty="0"/>
              <a:t>　　</a:t>
            </a:r>
            <a:r>
              <a:rPr lang="en-US" altLang="zh-CN" dirty="0">
                <a:latin typeface="黑体" pitchFamily="2" charset="-122"/>
                <a:ea typeface="黑体" pitchFamily="2" charset="-122"/>
              </a:rPr>
              <a:t>4</a:t>
            </a:r>
            <a:r>
              <a:rPr lang="zh-CN" altLang="en-US" dirty="0">
                <a:latin typeface="黑体" pitchFamily="2" charset="-122"/>
                <a:ea typeface="黑体" pitchFamily="2" charset="-122"/>
              </a:rPr>
              <a:t>．电平触发和边沿触发混合的</a:t>
            </a:r>
            <a:r>
              <a:rPr lang="en-US" altLang="zh-CN" dirty="0">
                <a:latin typeface="黑体" pitchFamily="2" charset="-122"/>
                <a:ea typeface="黑体" pitchFamily="2" charset="-122"/>
              </a:rPr>
              <a:t>UDP</a:t>
            </a:r>
            <a:br>
              <a:rPr lang="en-US" altLang="zh-CN" dirty="0">
                <a:latin typeface="黑体" pitchFamily="2" charset="-122"/>
                <a:ea typeface="黑体" pitchFamily="2" charset="-122"/>
              </a:rPr>
            </a:br>
            <a:r>
              <a:rPr lang="zh-CN" altLang="en-US" dirty="0">
                <a:latin typeface="黑体" pitchFamily="2" charset="-122"/>
                <a:ea typeface="黑体" pitchFamily="2" charset="-122"/>
              </a:rPr>
              <a:t>　　</a:t>
            </a:r>
            <a:r>
              <a:rPr lang="zh-CN" altLang="en-US" dirty="0"/>
              <a:t>时序</a:t>
            </a:r>
            <a:r>
              <a:rPr lang="en-US" altLang="zh-CN" dirty="0"/>
              <a:t>UDP</a:t>
            </a:r>
            <a:r>
              <a:rPr lang="zh-CN" altLang="en-US" dirty="0"/>
              <a:t>包括电平触发和边沿触发两种，</a:t>
            </a:r>
            <a:r>
              <a:rPr lang="en-US" altLang="zh-CN" dirty="0"/>
              <a:t>Verilog HDL</a:t>
            </a:r>
            <a:r>
              <a:rPr lang="zh-CN" altLang="en-US" dirty="0"/>
              <a:t>允许这两种行为混合存在于同一个</a:t>
            </a:r>
            <a:r>
              <a:rPr lang="en-US" altLang="zh-CN" dirty="0"/>
              <a:t>UDP</a:t>
            </a:r>
            <a:r>
              <a:rPr lang="zh-CN" altLang="en-US" dirty="0"/>
              <a:t>中。在这种情况下，</a:t>
            </a:r>
            <a:r>
              <a:rPr lang="zh-CN" altLang="en-US" b="1" dirty="0">
                <a:solidFill>
                  <a:srgbClr val="FF0000"/>
                </a:solidFill>
              </a:rPr>
              <a:t>边沿变化在电平触发之前处理，即电平触发项覆盖边沿触发项</a:t>
            </a:r>
            <a:r>
              <a:rPr lang="zh-CN" altLang="en-US" dirty="0"/>
              <a:t>。</a:t>
            </a:r>
          </a:p>
        </p:txBody>
      </p:sp>
      <p:sp>
        <p:nvSpPr>
          <p:cNvPr id="4" name="矩形 3"/>
          <p:cNvSpPr/>
          <p:nvPr/>
        </p:nvSpPr>
        <p:spPr>
          <a:xfrm>
            <a:off x="95304" y="111959"/>
            <a:ext cx="7992888" cy="584775"/>
          </a:xfrm>
          <a:prstGeom prst="rect">
            <a:avLst/>
          </a:prstGeom>
        </p:spPr>
        <p:txBody>
          <a:bodyPr wrap="square">
            <a:spAutoFit/>
          </a:bodyPr>
          <a:lstStyle/>
          <a:p>
            <a:pPr algn="l"/>
            <a:r>
              <a:rPr lang="en-US" altLang="zh-CN" sz="3200" dirty="0">
                <a:solidFill>
                  <a:schemeClr val="tx1"/>
                </a:solidFill>
                <a:latin typeface="黑体" pitchFamily="2" charset="-122"/>
                <a:ea typeface="黑体" pitchFamily="2" charset="-122"/>
              </a:rPr>
              <a:t>5.2 </a:t>
            </a:r>
            <a:r>
              <a:rPr lang="zh-CN" altLang="en-US" sz="3200" dirty="0">
                <a:solidFill>
                  <a:schemeClr val="tx1"/>
                </a:solidFill>
                <a:latin typeface="黑体" pitchFamily="2" charset="-122"/>
                <a:ea typeface="黑体" pitchFamily="2" charset="-122"/>
              </a:rPr>
              <a:t>用户定义原语</a:t>
            </a:r>
            <a:r>
              <a:rPr lang="en-US" altLang="zh-CN" sz="3200" dirty="0">
                <a:solidFill>
                  <a:schemeClr val="tx1"/>
                </a:solidFill>
                <a:latin typeface="黑体" pitchFamily="2" charset="-122"/>
                <a:ea typeface="黑体" pitchFamily="2" charset="-122"/>
              </a:rPr>
              <a:t>—</a:t>
            </a:r>
            <a:r>
              <a:rPr lang="zh-CN" altLang="en-US" sz="2800" dirty="0">
                <a:solidFill>
                  <a:srgbClr val="FF0000"/>
                </a:solidFill>
                <a:latin typeface="黑体" pitchFamily="2" charset="-122"/>
                <a:ea typeface="黑体" pitchFamily="2" charset="-122"/>
              </a:rPr>
              <a:t>时序电路</a:t>
            </a:r>
            <a:endParaRPr lang="zh-CN" altLang="en-US" sz="2800" dirty="0">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26498" name="Rectangle 2"/>
          <p:cNvSpPr>
            <a:spLocks noGrp="1" noChangeArrowheads="1"/>
          </p:cNvSpPr>
          <p:nvPr>
            <p:ph type="title"/>
          </p:nvPr>
        </p:nvSpPr>
        <p:spPr/>
        <p:txBody>
          <a:bodyPr/>
          <a:lstStyle/>
          <a:p>
            <a:pPr>
              <a:lnSpc>
                <a:spcPct val="140000"/>
              </a:lnSpc>
            </a:pPr>
            <a:r>
              <a:rPr lang="zh-CN" altLang="en-US" sz="3200" dirty="0">
                <a:latin typeface="黑体" pitchFamily="2" charset="-122"/>
                <a:ea typeface="黑体" pitchFamily="2" charset="-122"/>
              </a:rPr>
              <a:t>　　　　</a:t>
            </a:r>
            <a:r>
              <a:rPr lang="en-US" altLang="zh-CN" sz="3200" dirty="0">
                <a:latin typeface="黑体" pitchFamily="2" charset="-122"/>
                <a:ea typeface="黑体" pitchFamily="2" charset="-122"/>
              </a:rPr>
              <a:t>5.2  </a:t>
            </a:r>
            <a:r>
              <a:rPr lang="zh-CN" altLang="en-US" sz="3200" dirty="0">
                <a:latin typeface="黑体" pitchFamily="2" charset="-122"/>
                <a:ea typeface="黑体" pitchFamily="2" charset="-122"/>
              </a:rPr>
              <a:t>用户定义原语</a:t>
            </a:r>
            <a:r>
              <a:rPr lang="en-US" altLang="zh-CN" sz="3200" dirty="0">
                <a:latin typeface="黑体" pitchFamily="2" charset="-122"/>
                <a:ea typeface="黑体" pitchFamily="2" charset="-122"/>
              </a:rPr>
              <a:t>(UDP)</a:t>
            </a:r>
            <a:br>
              <a:rPr lang="en-US" altLang="zh-CN" sz="3200" dirty="0">
                <a:latin typeface="黑体" pitchFamily="2" charset="-122"/>
                <a:ea typeface="黑体" pitchFamily="2" charset="-122"/>
              </a:rPr>
            </a:br>
            <a:br>
              <a:rPr lang="en-US" altLang="zh-CN" dirty="0">
                <a:latin typeface="黑体" pitchFamily="2" charset="-122"/>
                <a:ea typeface="黑体" pitchFamily="2" charset="-122"/>
              </a:rPr>
            </a:br>
            <a:r>
              <a:rPr lang="en-US" altLang="zh-CN" dirty="0">
                <a:latin typeface="黑体" pitchFamily="2" charset="-122"/>
                <a:ea typeface="黑体" pitchFamily="2" charset="-122"/>
              </a:rPr>
              <a:t>5.2.1  UDP</a:t>
            </a:r>
            <a:r>
              <a:rPr lang="zh-CN" altLang="en-US" dirty="0">
                <a:latin typeface="黑体" pitchFamily="2" charset="-122"/>
                <a:ea typeface="黑体" pitchFamily="2" charset="-122"/>
              </a:rPr>
              <a:t>的定义</a:t>
            </a:r>
            <a:br>
              <a:rPr lang="zh-CN" altLang="en-US" dirty="0">
                <a:latin typeface="黑体" pitchFamily="2" charset="-122"/>
                <a:ea typeface="黑体" pitchFamily="2" charset="-122"/>
              </a:rPr>
            </a:br>
            <a:r>
              <a:rPr lang="zh-CN" altLang="en-US" dirty="0"/>
              <a:t>　　</a:t>
            </a:r>
            <a:r>
              <a:rPr lang="en-US" altLang="zh-CN" dirty="0"/>
              <a:t>UDP</a:t>
            </a:r>
            <a:r>
              <a:rPr lang="zh-CN" altLang="en-US" dirty="0"/>
              <a:t>：</a:t>
            </a:r>
            <a:r>
              <a:rPr lang="en-US" altLang="zh-CN" dirty="0"/>
              <a:t>User Defined Primitives</a:t>
            </a:r>
            <a:br>
              <a:rPr lang="en-US" altLang="zh-CN" dirty="0"/>
            </a:br>
            <a:r>
              <a:rPr lang="en-US" altLang="zh-CN" dirty="0"/>
              <a:t>       UDP</a:t>
            </a:r>
            <a:r>
              <a:rPr lang="zh-CN" altLang="en-US" dirty="0"/>
              <a:t>的定义与模块无关，与模块属同一层次，所以</a:t>
            </a:r>
            <a:r>
              <a:rPr lang="en-US" altLang="zh-CN" dirty="0"/>
              <a:t>UDP</a:t>
            </a:r>
            <a:r>
              <a:rPr lang="zh-CN" altLang="en-US" dirty="0"/>
              <a:t>定义不能出现在模块之内。</a:t>
            </a:r>
            <a:r>
              <a:rPr lang="en-US" altLang="zh-CN" dirty="0"/>
              <a:t>UDP</a:t>
            </a:r>
            <a:r>
              <a:rPr lang="zh-CN" altLang="en-US" dirty="0"/>
              <a:t>定义可以单独出现在一个</a:t>
            </a:r>
            <a:r>
              <a:rPr lang="en-US" altLang="zh-CN" dirty="0"/>
              <a:t>Verilog HDL</a:t>
            </a:r>
            <a:r>
              <a:rPr lang="zh-CN" altLang="en-US" dirty="0"/>
              <a:t>文件中或与模块定义同时处于某个文件中。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0834" name="Rectangle 2"/>
          <p:cNvSpPr>
            <a:spLocks noGrp="1" noChangeArrowheads="1"/>
          </p:cNvSpPr>
          <p:nvPr>
            <p:ph type="title"/>
          </p:nvPr>
        </p:nvSpPr>
        <p:spPr>
          <a:xfrm>
            <a:off x="308846" y="698500"/>
            <a:ext cx="8135937" cy="4788958"/>
          </a:xfrm>
        </p:spPr>
        <p:txBody>
          <a:bodyPr/>
          <a:lstStyle/>
          <a:p>
            <a:pPr>
              <a:lnSpc>
                <a:spcPct val="140000"/>
              </a:lnSpc>
            </a:pPr>
            <a:r>
              <a:rPr lang="zh-CN" altLang="en-US" dirty="0"/>
              <a:t>　</a:t>
            </a:r>
            <a:r>
              <a:rPr lang="en-US" altLang="zh-CN" dirty="0"/>
              <a:t>【</a:t>
            </a:r>
            <a:r>
              <a:rPr lang="zh-CN" altLang="en-US" dirty="0">
                <a:latin typeface="黑体" pitchFamily="2" charset="-122"/>
                <a:ea typeface="黑体" pitchFamily="2" charset="-122"/>
              </a:rPr>
              <a:t>例</a:t>
            </a:r>
            <a:r>
              <a:rPr lang="en-US" altLang="zh-CN" dirty="0"/>
              <a:t>】   </a:t>
            </a:r>
            <a:r>
              <a:rPr lang="zh-CN" altLang="en-US" dirty="0"/>
              <a:t>带异步清零的</a:t>
            </a:r>
            <a:r>
              <a:rPr lang="en-US" altLang="zh-CN" dirty="0"/>
              <a:t>D</a:t>
            </a:r>
            <a:r>
              <a:rPr lang="zh-CN" altLang="en-US" dirty="0"/>
              <a:t>触发器的</a:t>
            </a:r>
            <a:r>
              <a:rPr lang="en-US" altLang="zh-CN" dirty="0"/>
              <a:t>UDP</a:t>
            </a:r>
            <a:r>
              <a:rPr lang="zh-CN" altLang="en-US" dirty="0"/>
              <a:t>描述。</a:t>
            </a:r>
          </a:p>
        </p:txBody>
      </p:sp>
      <p:pic>
        <p:nvPicPr>
          <p:cNvPr id="2040836" name="Picture 4"/>
          <p:cNvPicPr>
            <a:picLocks noChangeAspect="1" noChangeArrowheads="1"/>
          </p:cNvPicPr>
          <p:nvPr/>
        </p:nvPicPr>
        <p:blipFill>
          <a:blip r:embed="rId2">
            <a:extLst>
              <a:ext uri="{28A0092B-C50C-407E-A947-70E740481C1C}">
                <a14:useLocalDpi xmlns:a14="http://schemas.microsoft.com/office/drawing/2010/main" val="0"/>
              </a:ext>
            </a:extLst>
          </a:blip>
          <a:srcRect r="15761"/>
          <a:stretch>
            <a:fillRect/>
          </a:stretch>
        </p:blipFill>
        <p:spPr bwMode="auto">
          <a:xfrm>
            <a:off x="735679" y="1194837"/>
            <a:ext cx="7282273" cy="4430447"/>
          </a:xfrm>
          <a:prstGeom prst="rect">
            <a:avLst/>
          </a:prstGeom>
          <a:solidFill>
            <a:schemeClr val="bg1">
              <a:lumMod val="95000"/>
            </a:schemeClr>
          </a:solidFill>
          <a:ln>
            <a:noFill/>
          </a:ln>
          <a:effectLst/>
        </p:spPr>
      </p:pic>
      <p:sp>
        <p:nvSpPr>
          <p:cNvPr id="2040837" name="AutoShape 5">
            <a:hlinkClick r:id="" action="ppaction://hlinkshowjump?jump=firstslide" highlightClick="1"/>
          </p:cNvPr>
          <p:cNvSpPr>
            <a:spLocks noChangeArrowheads="1"/>
          </p:cNvSpPr>
          <p:nvPr/>
        </p:nvSpPr>
        <p:spPr bwMode="auto">
          <a:xfrm>
            <a:off x="8637588" y="5487458"/>
            <a:ext cx="506412" cy="227542"/>
          </a:xfrm>
          <a:prstGeom prst="actionButtonBackPrevious">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95304" y="111959"/>
            <a:ext cx="7992888" cy="584775"/>
          </a:xfrm>
          <a:prstGeom prst="rect">
            <a:avLst/>
          </a:prstGeom>
        </p:spPr>
        <p:txBody>
          <a:bodyPr wrap="square">
            <a:spAutoFit/>
          </a:bodyPr>
          <a:lstStyle/>
          <a:p>
            <a:pPr algn="l"/>
            <a:r>
              <a:rPr lang="en-US" altLang="zh-CN" sz="3200" dirty="0">
                <a:solidFill>
                  <a:schemeClr val="tx1"/>
                </a:solidFill>
                <a:latin typeface="黑体" pitchFamily="2" charset="-122"/>
                <a:ea typeface="黑体" pitchFamily="2" charset="-122"/>
              </a:rPr>
              <a:t>5.2 </a:t>
            </a:r>
            <a:r>
              <a:rPr lang="zh-CN" altLang="en-US" sz="3200" dirty="0">
                <a:solidFill>
                  <a:schemeClr val="tx1"/>
                </a:solidFill>
                <a:latin typeface="黑体" pitchFamily="2" charset="-122"/>
                <a:ea typeface="黑体" pitchFamily="2" charset="-122"/>
              </a:rPr>
              <a:t>用户定义原语</a:t>
            </a:r>
            <a:r>
              <a:rPr lang="en-US" altLang="zh-CN" sz="3200" dirty="0">
                <a:solidFill>
                  <a:schemeClr val="tx1"/>
                </a:solidFill>
                <a:latin typeface="黑体" pitchFamily="2" charset="-122"/>
                <a:ea typeface="黑体" pitchFamily="2" charset="-122"/>
              </a:rPr>
              <a:t>—</a:t>
            </a:r>
            <a:r>
              <a:rPr lang="zh-CN" altLang="en-US" sz="2800" dirty="0">
                <a:solidFill>
                  <a:srgbClr val="FF0000"/>
                </a:solidFill>
                <a:latin typeface="黑体" pitchFamily="2" charset="-122"/>
                <a:ea typeface="黑体" pitchFamily="2" charset="-122"/>
              </a:rPr>
              <a:t>时序电路</a:t>
            </a:r>
            <a:endParaRPr lang="zh-CN" altLang="en-US" sz="2800" dirty="0">
              <a:solidFill>
                <a:srgbClr val="FF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5304" y="111959"/>
            <a:ext cx="7992888" cy="584775"/>
          </a:xfrm>
          <a:prstGeom prst="rect">
            <a:avLst/>
          </a:prstGeom>
        </p:spPr>
        <p:txBody>
          <a:bodyPr wrap="square">
            <a:spAutoFit/>
          </a:bodyPr>
          <a:lstStyle/>
          <a:p>
            <a:pPr algn="l"/>
            <a:r>
              <a:rPr lang="en-US" altLang="zh-CN" sz="3200" dirty="0">
                <a:solidFill>
                  <a:schemeClr val="tx1"/>
                </a:solidFill>
                <a:latin typeface="黑体" pitchFamily="2" charset="-122"/>
                <a:ea typeface="黑体" pitchFamily="2" charset="-122"/>
              </a:rPr>
              <a:t>5.2 </a:t>
            </a:r>
            <a:r>
              <a:rPr lang="zh-CN" altLang="en-US" sz="3200" dirty="0">
                <a:solidFill>
                  <a:schemeClr val="tx1"/>
                </a:solidFill>
                <a:latin typeface="黑体" pitchFamily="2" charset="-122"/>
                <a:ea typeface="黑体" pitchFamily="2" charset="-122"/>
              </a:rPr>
              <a:t>用户定义原语</a:t>
            </a:r>
            <a:endParaRPr lang="zh-CN" altLang="en-US" sz="2800" dirty="0">
              <a:solidFill>
                <a:srgbClr val="FF0000"/>
              </a:solidFill>
            </a:endParaRPr>
          </a:p>
        </p:txBody>
      </p:sp>
      <p:graphicFrame>
        <p:nvGraphicFramePr>
          <p:cNvPr id="5" name="object 2"/>
          <p:cNvGraphicFramePr>
            <a:graphicFrameLocks noGrp="1"/>
          </p:cNvGraphicFramePr>
          <p:nvPr>
            <p:extLst>
              <p:ext uri="{D42A27DB-BD31-4B8C-83A1-F6EECF244321}">
                <p14:modId xmlns:p14="http://schemas.microsoft.com/office/powerpoint/2010/main" val="2526767966"/>
              </p:ext>
            </p:extLst>
          </p:nvPr>
        </p:nvGraphicFramePr>
        <p:xfrm>
          <a:off x="323528" y="841276"/>
          <a:ext cx="8209915" cy="3291838"/>
        </p:xfrm>
        <a:graphic>
          <a:graphicData uri="http://schemas.openxmlformats.org/drawingml/2006/table">
            <a:tbl>
              <a:tblPr firstRow="1" bandRow="1">
                <a:tableStyleId>{2D5ABB26-0587-4C30-8999-92F81FD0307C}</a:tableStyleId>
              </a:tblPr>
              <a:tblGrid>
                <a:gridCol w="1728470">
                  <a:extLst>
                    <a:ext uri="{9D8B030D-6E8A-4147-A177-3AD203B41FA5}">
                      <a16:colId xmlns:a16="http://schemas.microsoft.com/office/drawing/2014/main" val="20000"/>
                    </a:ext>
                  </a:extLst>
                </a:gridCol>
                <a:gridCol w="2952750">
                  <a:extLst>
                    <a:ext uri="{9D8B030D-6E8A-4147-A177-3AD203B41FA5}">
                      <a16:colId xmlns:a16="http://schemas.microsoft.com/office/drawing/2014/main" val="20001"/>
                    </a:ext>
                  </a:extLst>
                </a:gridCol>
                <a:gridCol w="3528695">
                  <a:extLst>
                    <a:ext uri="{9D8B030D-6E8A-4147-A177-3AD203B41FA5}">
                      <a16:colId xmlns:a16="http://schemas.microsoft.com/office/drawing/2014/main" val="20002"/>
                    </a:ext>
                  </a:extLst>
                </a:gridCol>
              </a:tblGrid>
              <a:tr h="365759">
                <a:tc>
                  <a:txBody>
                    <a:bodyPr/>
                    <a:lstStyle/>
                    <a:p>
                      <a:pPr algn="ctr">
                        <a:lnSpc>
                          <a:spcPct val="100000"/>
                        </a:lnSpc>
                        <a:spcBef>
                          <a:spcPts val="275"/>
                        </a:spcBef>
                      </a:pPr>
                      <a:r>
                        <a:rPr sz="1800" b="1" dirty="0">
                          <a:solidFill>
                            <a:srgbClr val="FFFFFF"/>
                          </a:solidFill>
                          <a:latin typeface="Calibri"/>
                          <a:cs typeface="Calibri"/>
                        </a:rPr>
                        <a:t>UDP</a:t>
                      </a:r>
                      <a:r>
                        <a:rPr sz="1800" b="1" dirty="0">
                          <a:solidFill>
                            <a:srgbClr val="FFFFFF"/>
                          </a:solidFill>
                          <a:latin typeface="宋体"/>
                          <a:cs typeface="宋体"/>
                        </a:rPr>
                        <a:t>缩写符号</a:t>
                      </a:r>
                      <a:endParaRPr sz="1800" dirty="0">
                        <a:latin typeface="宋体"/>
                        <a:cs typeface="宋体"/>
                      </a:endParaRPr>
                    </a:p>
                  </a:txBody>
                  <a:tcPr marL="0" marR="0" marT="3492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algn="ctr">
                        <a:lnSpc>
                          <a:spcPct val="100000"/>
                        </a:lnSpc>
                        <a:spcBef>
                          <a:spcPts val="275"/>
                        </a:spcBef>
                      </a:pPr>
                      <a:r>
                        <a:rPr sz="1800" b="1" dirty="0">
                          <a:solidFill>
                            <a:srgbClr val="FFFFFF"/>
                          </a:solidFill>
                          <a:latin typeface="宋体"/>
                          <a:cs typeface="宋体"/>
                        </a:rPr>
                        <a:t>含义</a:t>
                      </a:r>
                      <a:endParaRPr sz="1800" dirty="0">
                        <a:latin typeface="宋体"/>
                        <a:cs typeface="宋体"/>
                      </a:endParaRPr>
                    </a:p>
                  </a:txBody>
                  <a:tcPr marL="0" marR="0" marT="3492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635" algn="ctr">
                        <a:lnSpc>
                          <a:spcPct val="100000"/>
                        </a:lnSpc>
                        <a:spcBef>
                          <a:spcPts val="275"/>
                        </a:spcBef>
                      </a:pPr>
                      <a:r>
                        <a:rPr sz="1800" b="1" dirty="0">
                          <a:solidFill>
                            <a:srgbClr val="FFFFFF"/>
                          </a:solidFill>
                          <a:latin typeface="宋体"/>
                          <a:cs typeface="宋体"/>
                        </a:rPr>
                        <a:t>解释</a:t>
                      </a:r>
                      <a:endParaRPr sz="1800">
                        <a:latin typeface="宋体"/>
                        <a:cs typeface="宋体"/>
                      </a:endParaRPr>
                    </a:p>
                  </a:txBody>
                  <a:tcPr marL="0" marR="0" marT="3492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extLst>
                  <a:ext uri="{0D108BD9-81ED-4DB2-BD59-A6C34878D82A}">
                    <a16:rowId xmlns:a16="http://schemas.microsoft.com/office/drawing/2014/main" val="10000"/>
                  </a:ext>
                </a:extLst>
              </a:tr>
              <a:tr h="365760">
                <a:tc>
                  <a:txBody>
                    <a:bodyPr/>
                    <a:lstStyle/>
                    <a:p>
                      <a:pPr algn="ctr">
                        <a:lnSpc>
                          <a:spcPct val="100000"/>
                        </a:lnSpc>
                        <a:spcBef>
                          <a:spcPts val="240"/>
                        </a:spcBef>
                      </a:pPr>
                      <a:r>
                        <a:rPr sz="1800" dirty="0">
                          <a:latin typeface="Calibri"/>
                          <a:cs typeface="Calibri"/>
                        </a:rPr>
                        <a:t>?</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91440">
                        <a:lnSpc>
                          <a:spcPct val="100000"/>
                        </a:lnSpc>
                        <a:spcBef>
                          <a:spcPts val="240"/>
                        </a:spcBef>
                      </a:pPr>
                      <a:r>
                        <a:rPr sz="1800" spc="-5" dirty="0">
                          <a:latin typeface="Calibri"/>
                          <a:cs typeface="Calibri"/>
                        </a:rPr>
                        <a:t>0,1,x</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92075">
                        <a:lnSpc>
                          <a:spcPct val="100000"/>
                        </a:lnSpc>
                        <a:spcBef>
                          <a:spcPts val="280"/>
                        </a:spcBef>
                      </a:pPr>
                      <a:r>
                        <a:rPr sz="1800" spc="-5" dirty="0">
                          <a:latin typeface="宋体"/>
                          <a:cs typeface="宋体"/>
                        </a:rPr>
                        <a:t>不能用于输出部分</a:t>
                      </a:r>
                      <a:endParaRPr sz="1800">
                        <a:latin typeface="宋体"/>
                        <a:cs typeface="宋体"/>
                      </a:endParaRPr>
                    </a:p>
                  </a:txBody>
                  <a:tcPr marL="0" marR="0" marT="3556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1"/>
                  </a:ext>
                </a:extLst>
              </a:tr>
              <a:tr h="365760">
                <a:tc>
                  <a:txBody>
                    <a:bodyPr/>
                    <a:lstStyle/>
                    <a:p>
                      <a:pPr algn="ctr">
                        <a:lnSpc>
                          <a:spcPct val="100000"/>
                        </a:lnSpc>
                        <a:spcBef>
                          <a:spcPts val="240"/>
                        </a:spcBef>
                      </a:pPr>
                      <a:r>
                        <a:rPr sz="1800" dirty="0">
                          <a:latin typeface="Calibri"/>
                          <a:cs typeface="Calibri"/>
                        </a:rPr>
                        <a:t>b</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91440">
                        <a:lnSpc>
                          <a:spcPct val="100000"/>
                        </a:lnSpc>
                        <a:spcBef>
                          <a:spcPts val="240"/>
                        </a:spcBef>
                      </a:pPr>
                      <a:r>
                        <a:rPr sz="1800" spc="-5" dirty="0">
                          <a:latin typeface="Calibri"/>
                          <a:cs typeface="Calibri"/>
                        </a:rPr>
                        <a:t>0,1</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92075">
                        <a:lnSpc>
                          <a:spcPct val="100000"/>
                        </a:lnSpc>
                        <a:spcBef>
                          <a:spcPts val="275"/>
                        </a:spcBef>
                      </a:pPr>
                      <a:r>
                        <a:rPr sz="1800" dirty="0">
                          <a:latin typeface="宋体"/>
                          <a:cs typeface="宋体"/>
                        </a:rPr>
                        <a:t>不能用于输出部分</a:t>
                      </a:r>
                      <a:endParaRPr sz="1800">
                        <a:latin typeface="宋体"/>
                        <a:cs typeface="宋体"/>
                      </a:endParaRPr>
                    </a:p>
                  </a:txBody>
                  <a:tcPr marL="0" marR="0" marT="349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2"/>
                  </a:ext>
                </a:extLst>
              </a:tr>
              <a:tr h="365760">
                <a:tc>
                  <a:txBody>
                    <a:bodyPr/>
                    <a:lstStyle/>
                    <a:p>
                      <a:pPr marL="635" algn="ctr">
                        <a:lnSpc>
                          <a:spcPct val="100000"/>
                        </a:lnSpc>
                        <a:spcBef>
                          <a:spcPts val="240"/>
                        </a:spcBef>
                      </a:pPr>
                      <a:r>
                        <a:rPr sz="1800" dirty="0">
                          <a:latin typeface="Calibri"/>
                          <a:cs typeface="Calibri"/>
                        </a:rPr>
                        <a:t>-</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91440">
                        <a:lnSpc>
                          <a:spcPct val="100000"/>
                        </a:lnSpc>
                        <a:spcBef>
                          <a:spcPts val="280"/>
                        </a:spcBef>
                      </a:pPr>
                      <a:r>
                        <a:rPr sz="1800" dirty="0">
                          <a:latin typeface="宋体"/>
                          <a:cs typeface="宋体"/>
                        </a:rPr>
                        <a:t>维持原值不变</a:t>
                      </a:r>
                      <a:endParaRPr sz="1800">
                        <a:latin typeface="宋体"/>
                        <a:cs typeface="宋体"/>
                      </a:endParaRPr>
                    </a:p>
                  </a:txBody>
                  <a:tcPr marL="0" marR="0" marT="3556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92075">
                        <a:lnSpc>
                          <a:spcPct val="100000"/>
                        </a:lnSpc>
                        <a:spcBef>
                          <a:spcPts val="280"/>
                        </a:spcBef>
                      </a:pPr>
                      <a:r>
                        <a:rPr sz="1800" dirty="0">
                          <a:latin typeface="宋体"/>
                          <a:cs typeface="宋体"/>
                        </a:rPr>
                        <a:t>只能用在时序</a:t>
                      </a:r>
                      <a:r>
                        <a:rPr sz="1800" spc="-10" dirty="0">
                          <a:latin typeface="Calibri"/>
                          <a:cs typeface="Calibri"/>
                        </a:rPr>
                        <a:t>UDP</a:t>
                      </a:r>
                      <a:r>
                        <a:rPr sz="1800" dirty="0">
                          <a:latin typeface="宋体"/>
                          <a:cs typeface="宋体"/>
                        </a:rPr>
                        <a:t>输出部分</a:t>
                      </a:r>
                      <a:endParaRPr sz="1800">
                        <a:latin typeface="宋体"/>
                        <a:cs typeface="宋体"/>
                      </a:endParaRPr>
                    </a:p>
                  </a:txBody>
                  <a:tcPr marL="0" marR="0" marT="3556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3"/>
                  </a:ext>
                </a:extLst>
              </a:tr>
              <a:tr h="365760">
                <a:tc>
                  <a:txBody>
                    <a:bodyPr/>
                    <a:lstStyle/>
                    <a:p>
                      <a:pPr marL="1270" algn="ctr">
                        <a:lnSpc>
                          <a:spcPct val="100000"/>
                        </a:lnSpc>
                        <a:spcBef>
                          <a:spcPts val="240"/>
                        </a:spcBef>
                      </a:pPr>
                      <a:r>
                        <a:rPr sz="1800" dirty="0">
                          <a:latin typeface="Calibri"/>
                          <a:cs typeface="Calibri"/>
                        </a:rPr>
                        <a:t>r</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91440">
                        <a:lnSpc>
                          <a:spcPct val="100000"/>
                        </a:lnSpc>
                        <a:spcBef>
                          <a:spcPts val="240"/>
                        </a:spcBef>
                      </a:pPr>
                      <a:r>
                        <a:rPr sz="1800" spc="-5" dirty="0">
                          <a:latin typeface="Calibri"/>
                          <a:cs typeface="Calibri"/>
                        </a:rPr>
                        <a:t>(01)</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92075">
                        <a:lnSpc>
                          <a:spcPct val="100000"/>
                        </a:lnSpc>
                        <a:spcBef>
                          <a:spcPts val="275"/>
                        </a:spcBef>
                      </a:pPr>
                      <a:r>
                        <a:rPr sz="1800" dirty="0">
                          <a:latin typeface="宋体"/>
                          <a:cs typeface="宋体"/>
                        </a:rPr>
                        <a:t>信号的上升沿</a:t>
                      </a:r>
                      <a:endParaRPr sz="1800">
                        <a:latin typeface="宋体"/>
                        <a:cs typeface="宋体"/>
                      </a:endParaRPr>
                    </a:p>
                  </a:txBody>
                  <a:tcPr marL="0" marR="0" marT="349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4"/>
                  </a:ext>
                </a:extLst>
              </a:tr>
              <a:tr h="365759">
                <a:tc>
                  <a:txBody>
                    <a:bodyPr/>
                    <a:lstStyle/>
                    <a:p>
                      <a:pPr algn="ctr">
                        <a:lnSpc>
                          <a:spcPct val="100000"/>
                        </a:lnSpc>
                        <a:spcBef>
                          <a:spcPts val="244"/>
                        </a:spcBef>
                      </a:pPr>
                      <a:r>
                        <a:rPr sz="1800" dirty="0">
                          <a:latin typeface="Calibri"/>
                          <a:cs typeface="Calibri"/>
                        </a:rPr>
                        <a:t>f</a:t>
                      </a:r>
                      <a:endParaRPr sz="1800">
                        <a:latin typeface="Calibri"/>
                        <a:cs typeface="Calibri"/>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91440">
                        <a:lnSpc>
                          <a:spcPct val="100000"/>
                        </a:lnSpc>
                        <a:spcBef>
                          <a:spcPts val="244"/>
                        </a:spcBef>
                      </a:pPr>
                      <a:r>
                        <a:rPr sz="1800" spc="-5" dirty="0">
                          <a:latin typeface="Calibri"/>
                          <a:cs typeface="Calibri"/>
                        </a:rPr>
                        <a:t>(10)</a:t>
                      </a:r>
                      <a:endParaRPr sz="1800">
                        <a:latin typeface="Calibri"/>
                        <a:cs typeface="Calibri"/>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92075">
                        <a:lnSpc>
                          <a:spcPct val="100000"/>
                        </a:lnSpc>
                        <a:spcBef>
                          <a:spcPts val="280"/>
                        </a:spcBef>
                      </a:pPr>
                      <a:r>
                        <a:rPr sz="1800" dirty="0">
                          <a:latin typeface="宋体"/>
                          <a:cs typeface="宋体"/>
                        </a:rPr>
                        <a:t>信号的下降沿</a:t>
                      </a:r>
                      <a:endParaRPr sz="1800">
                        <a:latin typeface="宋体"/>
                        <a:cs typeface="宋体"/>
                      </a:endParaRPr>
                    </a:p>
                  </a:txBody>
                  <a:tcPr marL="0" marR="0" marT="3556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5"/>
                  </a:ext>
                </a:extLst>
              </a:tr>
              <a:tr h="365760">
                <a:tc>
                  <a:txBody>
                    <a:bodyPr/>
                    <a:lstStyle/>
                    <a:p>
                      <a:pPr algn="ctr">
                        <a:lnSpc>
                          <a:spcPct val="100000"/>
                        </a:lnSpc>
                        <a:spcBef>
                          <a:spcPts val="245"/>
                        </a:spcBef>
                      </a:pPr>
                      <a:r>
                        <a:rPr sz="1800" dirty="0">
                          <a:latin typeface="Calibri"/>
                          <a:cs typeface="Calibri"/>
                        </a:rPr>
                        <a:t>p</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91440">
                        <a:lnSpc>
                          <a:spcPct val="100000"/>
                        </a:lnSpc>
                        <a:spcBef>
                          <a:spcPts val="245"/>
                        </a:spcBef>
                      </a:pPr>
                      <a:r>
                        <a:rPr sz="1800" spc="-10" dirty="0">
                          <a:latin typeface="Calibri"/>
                          <a:cs typeface="Calibri"/>
                        </a:rPr>
                        <a:t>(01),(0x),(x1)</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92075">
                        <a:lnSpc>
                          <a:spcPct val="100000"/>
                        </a:lnSpc>
                        <a:spcBef>
                          <a:spcPts val="280"/>
                        </a:spcBef>
                      </a:pPr>
                      <a:r>
                        <a:rPr sz="1800" dirty="0">
                          <a:latin typeface="宋体"/>
                          <a:cs typeface="宋体"/>
                        </a:rPr>
                        <a:t>可能是信号的上升沿</a:t>
                      </a:r>
                      <a:endParaRPr sz="1800">
                        <a:latin typeface="宋体"/>
                        <a:cs typeface="宋体"/>
                      </a:endParaRPr>
                    </a:p>
                  </a:txBody>
                  <a:tcPr marL="0" marR="0" marT="3556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6"/>
                  </a:ext>
                </a:extLst>
              </a:tr>
              <a:tr h="365760">
                <a:tc>
                  <a:txBody>
                    <a:bodyPr/>
                    <a:lstStyle/>
                    <a:p>
                      <a:pPr algn="ctr">
                        <a:lnSpc>
                          <a:spcPct val="100000"/>
                        </a:lnSpc>
                        <a:spcBef>
                          <a:spcPts val="244"/>
                        </a:spcBef>
                      </a:pPr>
                      <a:r>
                        <a:rPr sz="1800" dirty="0">
                          <a:latin typeface="Calibri"/>
                          <a:cs typeface="Calibri"/>
                        </a:rPr>
                        <a:t>n</a:t>
                      </a:r>
                      <a:endParaRPr sz="1800">
                        <a:latin typeface="Calibri"/>
                        <a:cs typeface="Calibri"/>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91440">
                        <a:lnSpc>
                          <a:spcPct val="100000"/>
                        </a:lnSpc>
                        <a:spcBef>
                          <a:spcPts val="244"/>
                        </a:spcBef>
                      </a:pPr>
                      <a:r>
                        <a:rPr sz="1800" spc="-10" dirty="0">
                          <a:latin typeface="Calibri"/>
                          <a:cs typeface="Calibri"/>
                        </a:rPr>
                        <a:t>(10),(1x),(x0)</a:t>
                      </a:r>
                      <a:endParaRPr sz="1800">
                        <a:latin typeface="Calibri"/>
                        <a:cs typeface="Calibri"/>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92075">
                        <a:lnSpc>
                          <a:spcPct val="100000"/>
                        </a:lnSpc>
                        <a:spcBef>
                          <a:spcPts val="280"/>
                        </a:spcBef>
                      </a:pPr>
                      <a:r>
                        <a:rPr sz="1800" dirty="0">
                          <a:latin typeface="宋体"/>
                          <a:cs typeface="宋体"/>
                        </a:rPr>
                        <a:t>可能是信号的下降沿</a:t>
                      </a:r>
                      <a:endParaRPr sz="1800">
                        <a:latin typeface="宋体"/>
                        <a:cs typeface="宋体"/>
                      </a:endParaRPr>
                    </a:p>
                  </a:txBody>
                  <a:tcPr marL="0" marR="0" marT="3556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7"/>
                  </a:ext>
                </a:extLst>
              </a:tr>
              <a:tr h="365760">
                <a:tc>
                  <a:txBody>
                    <a:bodyPr/>
                    <a:lstStyle/>
                    <a:p>
                      <a:pPr algn="ctr">
                        <a:lnSpc>
                          <a:spcPct val="100000"/>
                        </a:lnSpc>
                        <a:spcBef>
                          <a:spcPts val="245"/>
                        </a:spcBef>
                      </a:pPr>
                      <a:r>
                        <a:rPr sz="1800" dirty="0">
                          <a:latin typeface="Calibri"/>
                          <a:cs typeface="Calibri"/>
                        </a:rPr>
                        <a:t>*</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91440">
                        <a:lnSpc>
                          <a:spcPct val="100000"/>
                        </a:lnSpc>
                        <a:spcBef>
                          <a:spcPts val="245"/>
                        </a:spcBef>
                      </a:pPr>
                      <a:r>
                        <a:rPr sz="1800" spc="-5" dirty="0">
                          <a:latin typeface="Calibri"/>
                          <a:cs typeface="Calibri"/>
                        </a:rPr>
                        <a:t>(??)</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92075">
                        <a:lnSpc>
                          <a:spcPct val="100000"/>
                        </a:lnSpc>
                        <a:spcBef>
                          <a:spcPts val="280"/>
                        </a:spcBef>
                      </a:pPr>
                      <a:r>
                        <a:rPr sz="1800" spc="-5" dirty="0">
                          <a:latin typeface="宋体"/>
                          <a:cs typeface="宋体"/>
                        </a:rPr>
                        <a:t>信号值的任意变化</a:t>
                      </a:r>
                      <a:endParaRPr sz="1800" dirty="0">
                        <a:latin typeface="宋体"/>
                        <a:cs typeface="宋体"/>
                      </a:endParaRPr>
                    </a:p>
                  </a:txBody>
                  <a:tcPr marL="0" marR="0" marT="3556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7678178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5304" y="111959"/>
            <a:ext cx="7992888" cy="584775"/>
          </a:xfrm>
          <a:prstGeom prst="rect">
            <a:avLst/>
          </a:prstGeom>
        </p:spPr>
        <p:txBody>
          <a:bodyPr wrap="square">
            <a:spAutoFit/>
          </a:bodyPr>
          <a:lstStyle/>
          <a:p>
            <a:pPr algn="l"/>
            <a:r>
              <a:rPr lang="en-US" altLang="zh-CN" sz="3200" dirty="0">
                <a:solidFill>
                  <a:schemeClr val="tx1"/>
                </a:solidFill>
                <a:latin typeface="黑体" pitchFamily="2" charset="-122"/>
                <a:ea typeface="黑体" pitchFamily="2" charset="-122"/>
              </a:rPr>
              <a:t>5.2 </a:t>
            </a:r>
            <a:r>
              <a:rPr lang="zh-CN" altLang="en-US" sz="3200" dirty="0">
                <a:solidFill>
                  <a:schemeClr val="tx1"/>
                </a:solidFill>
                <a:latin typeface="黑体" pitchFamily="2" charset="-122"/>
                <a:ea typeface="黑体" pitchFamily="2" charset="-122"/>
              </a:rPr>
              <a:t>用户定义原语</a:t>
            </a:r>
            <a:endParaRPr lang="zh-CN" altLang="en-US" sz="2800" dirty="0">
              <a:solidFill>
                <a:srgbClr val="FF0000"/>
              </a:solidFill>
            </a:endParaRPr>
          </a:p>
        </p:txBody>
      </p:sp>
      <p:sp>
        <p:nvSpPr>
          <p:cNvPr id="6" name="object 3"/>
          <p:cNvSpPr txBox="1"/>
          <p:nvPr/>
        </p:nvSpPr>
        <p:spPr>
          <a:xfrm>
            <a:off x="395536" y="752222"/>
            <a:ext cx="8065134" cy="589264"/>
          </a:xfrm>
          <a:prstGeom prst="rect">
            <a:avLst/>
          </a:prstGeom>
          <a:solidFill>
            <a:srgbClr val="EBF0DE"/>
          </a:solidFill>
          <a:ln w="12700">
            <a:solidFill>
              <a:srgbClr val="385D89"/>
            </a:solidFill>
          </a:ln>
        </p:spPr>
        <p:txBody>
          <a:bodyPr vert="horz" wrap="square" lIns="0" tIns="34925" rIns="0" bIns="0" rtlCol="0">
            <a:spAutoFit/>
          </a:bodyPr>
          <a:lstStyle/>
          <a:p>
            <a:pPr marL="91440">
              <a:lnSpc>
                <a:spcPct val="100000"/>
              </a:lnSpc>
              <a:spcBef>
                <a:spcPts val="275"/>
              </a:spcBef>
            </a:pPr>
            <a:r>
              <a:rPr sz="1800" spc="-10" dirty="0">
                <a:solidFill>
                  <a:schemeClr val="tx1"/>
                </a:solidFill>
                <a:latin typeface="Calibri"/>
                <a:cs typeface="Calibri"/>
              </a:rPr>
              <a:t>UDP</a:t>
            </a:r>
            <a:r>
              <a:rPr sz="1800" dirty="0">
                <a:solidFill>
                  <a:schemeClr val="tx1"/>
                </a:solidFill>
                <a:latin typeface="宋体"/>
                <a:cs typeface="宋体"/>
              </a:rPr>
              <a:t>只能进行功能建模，不能对时序和制造工艺（例如</a:t>
            </a:r>
            <a:r>
              <a:rPr sz="1800" spc="-15" dirty="0">
                <a:solidFill>
                  <a:schemeClr val="tx1"/>
                </a:solidFill>
                <a:latin typeface="Calibri"/>
                <a:cs typeface="Calibri"/>
              </a:rPr>
              <a:t>CMOS,TTL,ECL</a:t>
            </a:r>
            <a:r>
              <a:rPr sz="1800" spc="-15" dirty="0">
                <a:solidFill>
                  <a:schemeClr val="tx1"/>
                </a:solidFill>
                <a:latin typeface="宋体"/>
                <a:cs typeface="宋体"/>
              </a:rPr>
              <a:t>）</a:t>
            </a:r>
            <a:r>
              <a:rPr sz="1800" dirty="0">
                <a:solidFill>
                  <a:schemeClr val="tx1"/>
                </a:solidFill>
                <a:latin typeface="宋体"/>
                <a:cs typeface="宋体"/>
              </a:rPr>
              <a:t>进行建</a:t>
            </a:r>
          </a:p>
          <a:p>
            <a:pPr marL="91440">
              <a:lnSpc>
                <a:spcPct val="100000"/>
              </a:lnSpc>
              <a:spcBef>
                <a:spcPts val="5"/>
              </a:spcBef>
            </a:pPr>
            <a:r>
              <a:rPr sz="1800" spc="-5" dirty="0">
                <a:solidFill>
                  <a:schemeClr val="tx1"/>
                </a:solidFill>
                <a:latin typeface="宋体"/>
                <a:cs typeface="宋体"/>
              </a:rPr>
              <a:t>模。而</a:t>
            </a:r>
            <a:r>
              <a:rPr sz="1800" spc="-5" dirty="0">
                <a:solidFill>
                  <a:schemeClr val="tx1"/>
                </a:solidFill>
                <a:latin typeface="Calibri"/>
                <a:cs typeface="Calibri"/>
              </a:rPr>
              <a:t>Module</a:t>
            </a:r>
            <a:r>
              <a:rPr sz="1800" spc="-5" dirty="0">
                <a:solidFill>
                  <a:schemeClr val="tx1"/>
                </a:solidFill>
                <a:latin typeface="宋体"/>
                <a:cs typeface="宋体"/>
              </a:rPr>
              <a:t>总是用于建立完整的模块模型，包括时序和制造工艺。</a:t>
            </a:r>
            <a:endParaRPr sz="1800" dirty="0">
              <a:solidFill>
                <a:schemeClr val="tx1"/>
              </a:solidFill>
              <a:latin typeface="宋体"/>
              <a:cs typeface="宋体"/>
            </a:endParaRPr>
          </a:p>
        </p:txBody>
      </p:sp>
      <p:sp>
        <p:nvSpPr>
          <p:cNvPr id="7" name="object 4"/>
          <p:cNvSpPr txBox="1"/>
          <p:nvPr/>
        </p:nvSpPr>
        <p:spPr>
          <a:xfrm>
            <a:off x="395536" y="1472300"/>
            <a:ext cx="8065134" cy="312906"/>
          </a:xfrm>
          <a:prstGeom prst="rect">
            <a:avLst/>
          </a:prstGeom>
          <a:solidFill>
            <a:srgbClr val="EBF0DE"/>
          </a:solidFill>
          <a:ln w="12700">
            <a:solidFill>
              <a:srgbClr val="385D89"/>
            </a:solidFill>
          </a:ln>
        </p:spPr>
        <p:txBody>
          <a:bodyPr vert="horz" wrap="square" lIns="0" tIns="35560" rIns="0" bIns="0" rtlCol="0">
            <a:spAutoFit/>
          </a:bodyPr>
          <a:lstStyle/>
          <a:p>
            <a:pPr marL="91440">
              <a:lnSpc>
                <a:spcPct val="100000"/>
              </a:lnSpc>
              <a:spcBef>
                <a:spcPts val="280"/>
              </a:spcBef>
            </a:pPr>
            <a:r>
              <a:rPr sz="1800" dirty="0">
                <a:solidFill>
                  <a:schemeClr val="tx1"/>
                </a:solidFill>
                <a:latin typeface="宋体"/>
                <a:cs typeface="宋体"/>
              </a:rPr>
              <a:t>只有唯一输出端口的模块，才能使用</a:t>
            </a:r>
            <a:r>
              <a:rPr sz="1800" spc="-5" dirty="0">
                <a:solidFill>
                  <a:schemeClr val="tx1"/>
                </a:solidFill>
                <a:latin typeface="Calibri"/>
                <a:cs typeface="Calibri"/>
              </a:rPr>
              <a:t>UDP</a:t>
            </a:r>
            <a:r>
              <a:rPr sz="1800" dirty="0">
                <a:solidFill>
                  <a:schemeClr val="tx1"/>
                </a:solidFill>
                <a:latin typeface="宋体"/>
                <a:cs typeface="宋体"/>
              </a:rPr>
              <a:t>建模；否则，只能使用</a:t>
            </a:r>
            <a:r>
              <a:rPr sz="1800" spc="-5" dirty="0">
                <a:solidFill>
                  <a:schemeClr val="tx1"/>
                </a:solidFill>
                <a:latin typeface="Calibri"/>
                <a:cs typeface="Calibri"/>
              </a:rPr>
              <a:t>Module</a:t>
            </a:r>
            <a:r>
              <a:rPr sz="1800" dirty="0">
                <a:solidFill>
                  <a:schemeClr val="tx1"/>
                </a:solidFill>
                <a:latin typeface="宋体"/>
                <a:cs typeface="宋体"/>
              </a:rPr>
              <a:t>建模。</a:t>
            </a:r>
          </a:p>
        </p:txBody>
      </p:sp>
      <p:sp>
        <p:nvSpPr>
          <p:cNvPr id="8" name="object 5"/>
          <p:cNvSpPr txBox="1"/>
          <p:nvPr/>
        </p:nvSpPr>
        <p:spPr>
          <a:xfrm>
            <a:off x="395536" y="1904366"/>
            <a:ext cx="8065134" cy="589905"/>
          </a:xfrm>
          <a:prstGeom prst="rect">
            <a:avLst/>
          </a:prstGeom>
          <a:solidFill>
            <a:srgbClr val="EBF0DE"/>
          </a:solidFill>
          <a:ln w="12700">
            <a:solidFill>
              <a:srgbClr val="385D89"/>
            </a:solidFill>
          </a:ln>
        </p:spPr>
        <p:txBody>
          <a:bodyPr vert="horz" wrap="square" lIns="0" tIns="35560" rIns="0" bIns="0" rtlCol="0">
            <a:spAutoFit/>
          </a:bodyPr>
          <a:lstStyle/>
          <a:p>
            <a:pPr marL="91440" marR="99060">
              <a:lnSpc>
                <a:spcPct val="100000"/>
              </a:lnSpc>
              <a:spcBef>
                <a:spcPts val="280"/>
              </a:spcBef>
            </a:pPr>
            <a:r>
              <a:rPr sz="1800" spc="-5" dirty="0">
                <a:solidFill>
                  <a:schemeClr val="tx1"/>
                </a:solidFill>
                <a:latin typeface="Calibri"/>
                <a:cs typeface="Calibri"/>
              </a:rPr>
              <a:t>UD</a:t>
            </a:r>
            <a:r>
              <a:rPr sz="1800" spc="-10" dirty="0">
                <a:solidFill>
                  <a:schemeClr val="tx1"/>
                </a:solidFill>
                <a:latin typeface="Calibri"/>
                <a:cs typeface="Calibri"/>
              </a:rPr>
              <a:t>P</a:t>
            </a:r>
            <a:r>
              <a:rPr sz="1800" dirty="0">
                <a:solidFill>
                  <a:schemeClr val="tx1"/>
                </a:solidFill>
                <a:latin typeface="宋体"/>
                <a:cs typeface="宋体"/>
              </a:rPr>
              <a:t>输入端口数目的上限由</a:t>
            </a:r>
            <a:r>
              <a:rPr sz="1800" spc="-90" dirty="0">
                <a:solidFill>
                  <a:schemeClr val="tx1"/>
                </a:solidFill>
                <a:latin typeface="Calibri"/>
                <a:cs typeface="Calibri"/>
              </a:rPr>
              <a:t>V</a:t>
            </a:r>
            <a:r>
              <a:rPr sz="1800" dirty="0">
                <a:solidFill>
                  <a:schemeClr val="tx1"/>
                </a:solidFill>
                <a:latin typeface="Calibri"/>
                <a:cs typeface="Calibri"/>
              </a:rPr>
              <a:t>er</a:t>
            </a:r>
            <a:r>
              <a:rPr sz="1800" spc="-10" dirty="0">
                <a:solidFill>
                  <a:schemeClr val="tx1"/>
                </a:solidFill>
                <a:latin typeface="Calibri"/>
                <a:cs typeface="Calibri"/>
              </a:rPr>
              <a:t>i</a:t>
            </a:r>
            <a:r>
              <a:rPr sz="1800" spc="-5" dirty="0">
                <a:solidFill>
                  <a:schemeClr val="tx1"/>
                </a:solidFill>
                <a:latin typeface="Calibri"/>
                <a:cs typeface="Calibri"/>
              </a:rPr>
              <a:t>lo</a:t>
            </a:r>
            <a:r>
              <a:rPr sz="1800" dirty="0">
                <a:solidFill>
                  <a:schemeClr val="tx1"/>
                </a:solidFill>
                <a:latin typeface="Calibri"/>
                <a:cs typeface="Calibri"/>
              </a:rPr>
              <a:t>g</a:t>
            </a:r>
            <a:r>
              <a:rPr sz="1800" dirty="0">
                <a:solidFill>
                  <a:schemeClr val="tx1"/>
                </a:solidFill>
                <a:latin typeface="宋体"/>
                <a:cs typeface="宋体"/>
              </a:rPr>
              <a:t>仿真器决定。对</a:t>
            </a:r>
            <a:r>
              <a:rPr sz="1800" spc="-90" dirty="0">
                <a:solidFill>
                  <a:schemeClr val="tx1"/>
                </a:solidFill>
                <a:latin typeface="Calibri"/>
                <a:cs typeface="Calibri"/>
              </a:rPr>
              <a:t>V</a:t>
            </a:r>
            <a:r>
              <a:rPr sz="1800" dirty="0">
                <a:solidFill>
                  <a:schemeClr val="tx1"/>
                </a:solidFill>
                <a:latin typeface="Calibri"/>
                <a:cs typeface="Calibri"/>
              </a:rPr>
              <a:t>er</a:t>
            </a:r>
            <a:r>
              <a:rPr sz="1800" spc="-10" dirty="0">
                <a:solidFill>
                  <a:schemeClr val="tx1"/>
                </a:solidFill>
                <a:latin typeface="Calibri"/>
                <a:cs typeface="Calibri"/>
              </a:rPr>
              <a:t>i</a:t>
            </a:r>
            <a:r>
              <a:rPr sz="1800" spc="-5" dirty="0">
                <a:solidFill>
                  <a:schemeClr val="tx1"/>
                </a:solidFill>
                <a:latin typeface="Calibri"/>
                <a:cs typeface="Calibri"/>
              </a:rPr>
              <a:t>lo</a:t>
            </a:r>
            <a:r>
              <a:rPr sz="1800" spc="5" dirty="0">
                <a:solidFill>
                  <a:schemeClr val="tx1"/>
                </a:solidFill>
                <a:latin typeface="Calibri"/>
                <a:cs typeface="Calibri"/>
              </a:rPr>
              <a:t>g</a:t>
            </a:r>
            <a:r>
              <a:rPr sz="1800" dirty="0">
                <a:solidFill>
                  <a:schemeClr val="tx1"/>
                </a:solidFill>
                <a:latin typeface="宋体"/>
                <a:cs typeface="宋体"/>
              </a:rPr>
              <a:t>仿真器的最低要求是至 少能处</a:t>
            </a:r>
            <a:r>
              <a:rPr sz="1800" spc="-5" dirty="0">
                <a:solidFill>
                  <a:schemeClr val="tx1"/>
                </a:solidFill>
                <a:latin typeface="宋体"/>
                <a:cs typeface="宋体"/>
              </a:rPr>
              <a:t>理</a:t>
            </a:r>
            <a:r>
              <a:rPr sz="1800" spc="-5" dirty="0">
                <a:solidFill>
                  <a:schemeClr val="tx1"/>
                </a:solidFill>
                <a:latin typeface="Calibri"/>
                <a:cs typeface="Calibri"/>
              </a:rPr>
              <a:t>9</a:t>
            </a:r>
            <a:r>
              <a:rPr sz="1800" dirty="0">
                <a:solidFill>
                  <a:schemeClr val="tx1"/>
                </a:solidFill>
                <a:latin typeface="宋体"/>
                <a:cs typeface="宋体"/>
              </a:rPr>
              <a:t>个输入端口的时序</a:t>
            </a:r>
            <a:r>
              <a:rPr sz="1800" spc="-10" dirty="0">
                <a:solidFill>
                  <a:schemeClr val="tx1"/>
                </a:solidFill>
                <a:latin typeface="Calibri"/>
                <a:cs typeface="Calibri"/>
              </a:rPr>
              <a:t>UDP</a:t>
            </a:r>
            <a:r>
              <a:rPr sz="1800" dirty="0">
                <a:solidFill>
                  <a:schemeClr val="tx1"/>
                </a:solidFill>
                <a:latin typeface="宋体"/>
                <a:cs typeface="宋体"/>
              </a:rPr>
              <a:t>和</a:t>
            </a:r>
            <a:r>
              <a:rPr sz="1800" spc="-5" dirty="0">
                <a:solidFill>
                  <a:schemeClr val="tx1"/>
                </a:solidFill>
                <a:latin typeface="Calibri"/>
                <a:cs typeface="Calibri"/>
              </a:rPr>
              <a:t>10</a:t>
            </a:r>
            <a:r>
              <a:rPr sz="1800" dirty="0">
                <a:solidFill>
                  <a:schemeClr val="tx1"/>
                </a:solidFill>
                <a:latin typeface="宋体"/>
                <a:cs typeface="宋体"/>
              </a:rPr>
              <a:t>个输入端口的组合</a:t>
            </a:r>
            <a:r>
              <a:rPr sz="1800" spc="-5" dirty="0">
                <a:solidFill>
                  <a:schemeClr val="tx1"/>
                </a:solidFill>
                <a:latin typeface="Calibri"/>
                <a:cs typeface="Calibri"/>
              </a:rPr>
              <a:t>UDP</a:t>
            </a:r>
            <a:r>
              <a:rPr sz="1800" dirty="0">
                <a:solidFill>
                  <a:schemeClr val="tx1"/>
                </a:solidFill>
                <a:latin typeface="宋体"/>
                <a:cs typeface="宋体"/>
              </a:rPr>
              <a:t>。</a:t>
            </a:r>
          </a:p>
        </p:txBody>
      </p:sp>
      <p:sp>
        <p:nvSpPr>
          <p:cNvPr id="9" name="object 6"/>
          <p:cNvSpPr txBox="1"/>
          <p:nvPr/>
        </p:nvSpPr>
        <p:spPr>
          <a:xfrm>
            <a:off x="395536" y="2624444"/>
            <a:ext cx="8065134" cy="312906"/>
          </a:xfrm>
          <a:prstGeom prst="rect">
            <a:avLst/>
          </a:prstGeom>
          <a:solidFill>
            <a:srgbClr val="EBF0DE"/>
          </a:solidFill>
          <a:ln w="12700">
            <a:solidFill>
              <a:srgbClr val="385D89"/>
            </a:solidFill>
          </a:ln>
        </p:spPr>
        <p:txBody>
          <a:bodyPr vert="horz" wrap="square" lIns="0" tIns="35560" rIns="0" bIns="0" rtlCol="0">
            <a:spAutoFit/>
          </a:bodyPr>
          <a:lstStyle/>
          <a:p>
            <a:pPr marL="91440">
              <a:lnSpc>
                <a:spcPct val="100000"/>
              </a:lnSpc>
              <a:spcBef>
                <a:spcPts val="280"/>
              </a:spcBef>
            </a:pPr>
            <a:r>
              <a:rPr sz="1800" spc="-10" dirty="0">
                <a:solidFill>
                  <a:schemeClr val="tx1"/>
                </a:solidFill>
                <a:latin typeface="Calibri"/>
                <a:cs typeface="Calibri"/>
              </a:rPr>
              <a:t>UDP</a:t>
            </a:r>
            <a:r>
              <a:rPr sz="1800" dirty="0">
                <a:solidFill>
                  <a:schemeClr val="tx1"/>
                </a:solidFill>
                <a:latin typeface="宋体"/>
                <a:cs typeface="宋体"/>
              </a:rPr>
              <a:t>一般是使</a:t>
            </a:r>
            <a:r>
              <a:rPr sz="1800" spc="10" dirty="0">
                <a:solidFill>
                  <a:schemeClr val="tx1"/>
                </a:solidFill>
                <a:latin typeface="宋体"/>
                <a:cs typeface="宋体"/>
              </a:rPr>
              <a:t>用</a:t>
            </a:r>
            <a:r>
              <a:rPr sz="1800" dirty="0">
                <a:solidFill>
                  <a:schemeClr val="tx1"/>
                </a:solidFill>
                <a:latin typeface="宋体"/>
                <a:cs typeface="宋体"/>
              </a:rPr>
              <a:t>内存查找表来实现的。如果输入端口数过多，则不宜使</a:t>
            </a:r>
            <a:r>
              <a:rPr sz="1800" spc="5" dirty="0">
                <a:solidFill>
                  <a:schemeClr val="tx1"/>
                </a:solidFill>
                <a:latin typeface="宋体"/>
                <a:cs typeface="宋体"/>
              </a:rPr>
              <a:t>用</a:t>
            </a:r>
            <a:r>
              <a:rPr sz="1800" spc="-5" dirty="0">
                <a:solidFill>
                  <a:schemeClr val="tx1"/>
                </a:solidFill>
                <a:latin typeface="Calibri"/>
                <a:cs typeface="Calibri"/>
              </a:rPr>
              <a:t>UDP</a:t>
            </a:r>
            <a:r>
              <a:rPr sz="1800" dirty="0">
                <a:solidFill>
                  <a:schemeClr val="tx1"/>
                </a:solidFill>
                <a:latin typeface="宋体"/>
                <a:cs typeface="宋体"/>
              </a:rPr>
              <a:t>。</a:t>
            </a:r>
          </a:p>
        </p:txBody>
      </p:sp>
      <p:sp>
        <p:nvSpPr>
          <p:cNvPr id="10" name="object 7"/>
          <p:cNvSpPr txBox="1"/>
          <p:nvPr/>
        </p:nvSpPr>
        <p:spPr>
          <a:xfrm>
            <a:off x="395536" y="3056510"/>
            <a:ext cx="8208912" cy="866904"/>
          </a:xfrm>
          <a:prstGeom prst="rect">
            <a:avLst/>
          </a:prstGeom>
          <a:solidFill>
            <a:srgbClr val="EBF0DE"/>
          </a:solidFill>
          <a:ln w="12700">
            <a:solidFill>
              <a:srgbClr val="385D89"/>
            </a:solidFill>
          </a:ln>
        </p:spPr>
        <p:txBody>
          <a:bodyPr vert="horz" wrap="square" lIns="0" tIns="35560" rIns="0" bIns="0" rtlCol="0">
            <a:spAutoFit/>
          </a:bodyPr>
          <a:lstStyle/>
          <a:p>
            <a:pPr marL="91440" algn="l">
              <a:lnSpc>
                <a:spcPct val="100000"/>
              </a:lnSpc>
              <a:spcBef>
                <a:spcPts val="280"/>
              </a:spcBef>
            </a:pPr>
            <a:r>
              <a:rPr sz="1800" spc="-5" dirty="0">
                <a:solidFill>
                  <a:schemeClr val="tx1"/>
                </a:solidFill>
                <a:latin typeface="Calibri"/>
                <a:cs typeface="Calibri"/>
              </a:rPr>
              <a:t>UD</a:t>
            </a:r>
            <a:r>
              <a:rPr sz="1800" spc="-10" dirty="0">
                <a:solidFill>
                  <a:schemeClr val="tx1"/>
                </a:solidFill>
                <a:latin typeface="Calibri"/>
                <a:cs typeface="Calibri"/>
              </a:rPr>
              <a:t>P</a:t>
            </a:r>
            <a:r>
              <a:rPr sz="1800" dirty="0">
                <a:solidFill>
                  <a:schemeClr val="tx1"/>
                </a:solidFill>
                <a:latin typeface="宋体"/>
                <a:cs typeface="宋体"/>
              </a:rPr>
              <a:t>并不总是</a:t>
            </a:r>
            <a:r>
              <a:rPr sz="1800" spc="10" dirty="0">
                <a:solidFill>
                  <a:schemeClr val="tx1"/>
                </a:solidFill>
                <a:latin typeface="宋体"/>
                <a:cs typeface="宋体"/>
              </a:rPr>
              <a:t>设</a:t>
            </a:r>
            <a:r>
              <a:rPr sz="1800" dirty="0">
                <a:solidFill>
                  <a:schemeClr val="tx1"/>
                </a:solidFill>
                <a:latin typeface="宋体"/>
                <a:cs typeface="宋体"/>
              </a:rPr>
              <a:t>计功能模块的最佳方式。有时将功能模块设计</a:t>
            </a:r>
            <a:r>
              <a:rPr sz="1800" spc="5" dirty="0">
                <a:solidFill>
                  <a:schemeClr val="tx1"/>
                </a:solidFill>
                <a:latin typeface="宋体"/>
                <a:cs typeface="宋体"/>
              </a:rPr>
              <a:t>成</a:t>
            </a:r>
            <a:r>
              <a:rPr sz="1800" dirty="0">
                <a:solidFill>
                  <a:schemeClr val="tx1"/>
                </a:solidFill>
                <a:latin typeface="Calibri"/>
                <a:cs typeface="Calibri"/>
              </a:rPr>
              <a:t>mod</a:t>
            </a:r>
            <a:r>
              <a:rPr sz="1800" spc="5" dirty="0">
                <a:solidFill>
                  <a:schemeClr val="tx1"/>
                </a:solidFill>
                <a:latin typeface="Calibri"/>
                <a:cs typeface="Calibri"/>
              </a:rPr>
              <a:t>u</a:t>
            </a:r>
            <a:r>
              <a:rPr sz="1800" spc="-5" dirty="0">
                <a:solidFill>
                  <a:schemeClr val="tx1"/>
                </a:solidFill>
                <a:latin typeface="Calibri"/>
                <a:cs typeface="Calibri"/>
              </a:rPr>
              <a:t>l</a:t>
            </a:r>
            <a:r>
              <a:rPr sz="1800" spc="10" dirty="0">
                <a:solidFill>
                  <a:schemeClr val="tx1"/>
                </a:solidFill>
                <a:latin typeface="Calibri"/>
                <a:cs typeface="Calibri"/>
              </a:rPr>
              <a:t>e</a:t>
            </a:r>
            <a:r>
              <a:rPr sz="1800" dirty="0">
                <a:solidFill>
                  <a:schemeClr val="tx1"/>
                </a:solidFill>
                <a:latin typeface="宋体"/>
                <a:cs typeface="宋体"/>
              </a:rPr>
              <a:t>更容易。 例如，</a:t>
            </a:r>
            <a:r>
              <a:rPr sz="1800" spc="-5" dirty="0">
                <a:solidFill>
                  <a:schemeClr val="tx1"/>
                </a:solidFill>
                <a:latin typeface="宋体"/>
                <a:cs typeface="宋体"/>
              </a:rPr>
              <a:t>用</a:t>
            </a:r>
            <a:r>
              <a:rPr sz="1800" spc="-10" dirty="0">
                <a:solidFill>
                  <a:schemeClr val="tx1"/>
                </a:solidFill>
                <a:latin typeface="Calibri"/>
                <a:cs typeface="Calibri"/>
              </a:rPr>
              <a:t>UDP</a:t>
            </a:r>
            <a:r>
              <a:rPr sz="1800" dirty="0">
                <a:solidFill>
                  <a:schemeClr val="tx1"/>
                </a:solidFill>
                <a:latin typeface="宋体"/>
                <a:cs typeface="宋体"/>
              </a:rPr>
              <a:t>设计</a:t>
            </a:r>
            <a:r>
              <a:rPr sz="1800" dirty="0">
                <a:solidFill>
                  <a:schemeClr val="tx1"/>
                </a:solidFill>
                <a:latin typeface="Calibri"/>
                <a:cs typeface="Calibri"/>
              </a:rPr>
              <a:t>8</a:t>
            </a:r>
            <a:r>
              <a:rPr sz="1800" dirty="0">
                <a:solidFill>
                  <a:schemeClr val="tx1"/>
                </a:solidFill>
                <a:latin typeface="宋体"/>
                <a:cs typeface="宋体"/>
              </a:rPr>
              <a:t>选</a:t>
            </a:r>
            <a:r>
              <a:rPr sz="1800" spc="-5" dirty="0">
                <a:solidFill>
                  <a:schemeClr val="tx1"/>
                </a:solidFill>
                <a:latin typeface="Calibri"/>
                <a:cs typeface="Calibri"/>
              </a:rPr>
              <a:t>1</a:t>
            </a:r>
            <a:r>
              <a:rPr sz="1800" dirty="0">
                <a:solidFill>
                  <a:schemeClr val="tx1"/>
                </a:solidFill>
                <a:latin typeface="宋体"/>
                <a:cs typeface="宋体"/>
              </a:rPr>
              <a:t>多路选择器并不可取，因为输入项数太多。而用数据流 描述方式或行为描述方式要简单得多。</a:t>
            </a:r>
          </a:p>
        </p:txBody>
      </p:sp>
      <p:sp>
        <p:nvSpPr>
          <p:cNvPr id="11" name="object 8"/>
          <p:cNvSpPr txBox="1"/>
          <p:nvPr/>
        </p:nvSpPr>
        <p:spPr>
          <a:xfrm>
            <a:off x="395536" y="4064623"/>
            <a:ext cx="8065134" cy="313546"/>
          </a:xfrm>
          <a:prstGeom prst="rect">
            <a:avLst/>
          </a:prstGeom>
          <a:solidFill>
            <a:srgbClr val="EBF0DE"/>
          </a:solidFill>
          <a:ln w="12700">
            <a:solidFill>
              <a:srgbClr val="385D89"/>
            </a:solidFill>
          </a:ln>
        </p:spPr>
        <p:txBody>
          <a:bodyPr vert="horz" wrap="square" lIns="0" tIns="36194" rIns="0" bIns="0" rtlCol="0">
            <a:spAutoFit/>
          </a:bodyPr>
          <a:lstStyle/>
          <a:p>
            <a:pPr marL="91440">
              <a:lnSpc>
                <a:spcPct val="100000"/>
              </a:lnSpc>
              <a:spcBef>
                <a:spcPts val="284"/>
              </a:spcBef>
            </a:pPr>
            <a:r>
              <a:rPr sz="1800" dirty="0">
                <a:solidFill>
                  <a:schemeClr val="tx1"/>
                </a:solidFill>
                <a:latin typeface="宋体"/>
                <a:cs typeface="宋体"/>
              </a:rPr>
              <a:t>应该尽可能完整地描述</a:t>
            </a:r>
            <a:r>
              <a:rPr sz="1800" spc="-10" dirty="0">
                <a:solidFill>
                  <a:schemeClr val="tx1"/>
                </a:solidFill>
                <a:latin typeface="Calibri"/>
                <a:cs typeface="Calibri"/>
              </a:rPr>
              <a:t>UDP</a:t>
            </a:r>
            <a:r>
              <a:rPr sz="1800" dirty="0">
                <a:solidFill>
                  <a:schemeClr val="tx1"/>
                </a:solidFill>
                <a:latin typeface="宋体"/>
                <a:cs typeface="宋体"/>
              </a:rPr>
              <a:t>的状态表。输入组合没有对应项的输出</a:t>
            </a:r>
            <a:r>
              <a:rPr sz="1800" spc="5" dirty="0">
                <a:solidFill>
                  <a:schemeClr val="tx1"/>
                </a:solidFill>
                <a:latin typeface="宋体"/>
                <a:cs typeface="宋体"/>
              </a:rPr>
              <a:t>为</a:t>
            </a:r>
            <a:r>
              <a:rPr sz="1800" dirty="0">
                <a:solidFill>
                  <a:schemeClr val="tx1"/>
                </a:solidFill>
                <a:latin typeface="Calibri"/>
                <a:cs typeface="Calibri"/>
              </a:rPr>
              <a:t>x</a:t>
            </a:r>
            <a:r>
              <a:rPr sz="1800" dirty="0">
                <a:solidFill>
                  <a:schemeClr val="tx1"/>
                </a:solidFill>
                <a:latin typeface="宋体"/>
                <a:cs typeface="宋体"/>
              </a:rPr>
              <a:t>。</a:t>
            </a:r>
          </a:p>
        </p:txBody>
      </p:sp>
      <p:sp>
        <p:nvSpPr>
          <p:cNvPr id="12" name="object 9"/>
          <p:cNvSpPr txBox="1"/>
          <p:nvPr/>
        </p:nvSpPr>
        <p:spPr>
          <a:xfrm>
            <a:off x="395536" y="4568699"/>
            <a:ext cx="8065134" cy="589905"/>
          </a:xfrm>
          <a:prstGeom prst="rect">
            <a:avLst/>
          </a:prstGeom>
          <a:solidFill>
            <a:srgbClr val="EBF0DE"/>
          </a:solidFill>
          <a:ln w="12700">
            <a:solidFill>
              <a:srgbClr val="385D89"/>
            </a:solidFill>
          </a:ln>
        </p:spPr>
        <p:txBody>
          <a:bodyPr vert="horz" wrap="square" lIns="0" tIns="35560" rIns="0" bIns="0" rtlCol="0">
            <a:spAutoFit/>
          </a:bodyPr>
          <a:lstStyle/>
          <a:p>
            <a:pPr marL="91440" marR="287020" algn="l">
              <a:lnSpc>
                <a:spcPct val="100000"/>
              </a:lnSpc>
              <a:spcBef>
                <a:spcPts val="280"/>
              </a:spcBef>
            </a:pPr>
            <a:r>
              <a:rPr sz="1800" dirty="0">
                <a:solidFill>
                  <a:schemeClr val="tx1"/>
                </a:solidFill>
                <a:latin typeface="宋体"/>
                <a:cs typeface="宋体"/>
              </a:rPr>
              <a:t>应该尽可能使用缩写符使</a:t>
            </a:r>
            <a:r>
              <a:rPr sz="1800" spc="-5" dirty="0">
                <a:solidFill>
                  <a:schemeClr val="tx1"/>
                </a:solidFill>
                <a:latin typeface="Calibri"/>
                <a:cs typeface="Calibri"/>
              </a:rPr>
              <a:t>UD</a:t>
            </a:r>
            <a:r>
              <a:rPr sz="1800" spc="-10" dirty="0">
                <a:solidFill>
                  <a:schemeClr val="tx1"/>
                </a:solidFill>
                <a:latin typeface="Calibri"/>
                <a:cs typeface="Calibri"/>
              </a:rPr>
              <a:t>P</a:t>
            </a:r>
            <a:r>
              <a:rPr sz="1800" dirty="0">
                <a:solidFill>
                  <a:schemeClr val="tx1"/>
                </a:solidFill>
                <a:latin typeface="宋体"/>
                <a:cs typeface="宋体"/>
              </a:rPr>
              <a:t>的描述更简明，但</a:t>
            </a:r>
            <a:r>
              <a:rPr sz="1800" spc="-90" dirty="0">
                <a:solidFill>
                  <a:schemeClr val="tx1"/>
                </a:solidFill>
                <a:latin typeface="Calibri"/>
                <a:cs typeface="Calibri"/>
              </a:rPr>
              <a:t>V</a:t>
            </a:r>
            <a:r>
              <a:rPr sz="1800" dirty="0">
                <a:solidFill>
                  <a:schemeClr val="tx1"/>
                </a:solidFill>
                <a:latin typeface="Calibri"/>
                <a:cs typeface="Calibri"/>
              </a:rPr>
              <a:t>er</a:t>
            </a:r>
            <a:r>
              <a:rPr sz="1800" spc="-10" dirty="0">
                <a:solidFill>
                  <a:schemeClr val="tx1"/>
                </a:solidFill>
                <a:latin typeface="Calibri"/>
                <a:cs typeface="Calibri"/>
              </a:rPr>
              <a:t>i</a:t>
            </a:r>
            <a:r>
              <a:rPr sz="1800" spc="-5" dirty="0">
                <a:solidFill>
                  <a:schemeClr val="tx1"/>
                </a:solidFill>
                <a:latin typeface="Calibri"/>
                <a:cs typeface="Calibri"/>
              </a:rPr>
              <a:t>lo</a:t>
            </a:r>
            <a:r>
              <a:rPr sz="1800" dirty="0">
                <a:solidFill>
                  <a:schemeClr val="tx1"/>
                </a:solidFill>
                <a:latin typeface="Calibri"/>
                <a:cs typeface="Calibri"/>
              </a:rPr>
              <a:t>g</a:t>
            </a:r>
            <a:r>
              <a:rPr sz="1800" dirty="0">
                <a:solidFill>
                  <a:schemeClr val="tx1"/>
                </a:solidFill>
                <a:latin typeface="宋体"/>
                <a:cs typeface="宋体"/>
              </a:rPr>
              <a:t>仿真器会在其内部展开 输入项组合，因此并没有减少内存需求。</a:t>
            </a:r>
          </a:p>
        </p:txBody>
      </p:sp>
      <p:sp>
        <p:nvSpPr>
          <p:cNvPr id="13" name="object 10"/>
          <p:cNvSpPr txBox="1"/>
          <p:nvPr/>
        </p:nvSpPr>
        <p:spPr>
          <a:xfrm>
            <a:off x="395536" y="5288738"/>
            <a:ext cx="8065134" cy="313547"/>
          </a:xfrm>
          <a:prstGeom prst="rect">
            <a:avLst/>
          </a:prstGeom>
          <a:solidFill>
            <a:srgbClr val="EBF0DE"/>
          </a:solidFill>
          <a:ln w="12700">
            <a:solidFill>
              <a:srgbClr val="385D89"/>
            </a:solidFill>
          </a:ln>
        </p:spPr>
        <p:txBody>
          <a:bodyPr vert="horz" wrap="square" lIns="0" tIns="36195" rIns="0" bIns="0" rtlCol="0">
            <a:spAutoFit/>
          </a:bodyPr>
          <a:lstStyle/>
          <a:p>
            <a:pPr marL="91440">
              <a:lnSpc>
                <a:spcPct val="100000"/>
              </a:lnSpc>
              <a:spcBef>
                <a:spcPts val="285"/>
              </a:spcBef>
            </a:pPr>
            <a:r>
              <a:rPr sz="1800" dirty="0">
                <a:solidFill>
                  <a:schemeClr val="tx1"/>
                </a:solidFill>
                <a:latin typeface="宋体"/>
                <a:cs typeface="宋体"/>
              </a:rPr>
              <a:t>电平敏感的状态表输入项，优先级高于边沿敏感的状态表输入项。</a:t>
            </a:r>
          </a:p>
        </p:txBody>
      </p:sp>
      <p:sp>
        <p:nvSpPr>
          <p:cNvPr id="14" name="object 2"/>
          <p:cNvSpPr txBox="1">
            <a:spLocks noGrp="1"/>
          </p:cNvSpPr>
          <p:nvPr>
            <p:ph type="title"/>
          </p:nvPr>
        </p:nvSpPr>
        <p:spPr>
          <a:xfrm>
            <a:off x="3779912" y="159086"/>
            <a:ext cx="3744416" cy="490519"/>
          </a:xfrm>
          <a:prstGeom prst="rect">
            <a:avLst/>
          </a:prstGeom>
          <a:solidFill>
            <a:srgbClr val="92D050"/>
          </a:solidFill>
        </p:spPr>
        <p:txBody>
          <a:bodyPr vert="horz" wrap="square" lIns="0" tIns="59055" rIns="0" bIns="0" rtlCol="0">
            <a:spAutoFit/>
          </a:bodyPr>
          <a:lstStyle/>
          <a:p>
            <a:pPr marL="91440">
              <a:lnSpc>
                <a:spcPct val="100000"/>
              </a:lnSpc>
              <a:spcBef>
                <a:spcPts val="465"/>
              </a:spcBef>
              <a:tabLst>
                <a:tab pos="703580" algn="l"/>
              </a:tabLst>
            </a:pPr>
            <a:r>
              <a:rPr sz="2800" spc="-5" dirty="0">
                <a:latin typeface="Calibri"/>
                <a:cs typeface="Calibri"/>
              </a:rPr>
              <a:t>	UDP</a:t>
            </a:r>
            <a:r>
              <a:rPr sz="2800" spc="-10" dirty="0"/>
              <a:t>与</a:t>
            </a:r>
            <a:r>
              <a:rPr sz="2800" spc="-5" dirty="0">
                <a:latin typeface="Calibri"/>
                <a:cs typeface="Calibri"/>
              </a:rPr>
              <a:t>Module</a:t>
            </a:r>
            <a:r>
              <a:rPr sz="2800" spc="-10" dirty="0"/>
              <a:t>区别</a:t>
            </a:r>
            <a:endParaRPr sz="2800" dirty="0">
              <a:latin typeface="Calibri"/>
              <a:cs typeface="Calibri"/>
            </a:endParaRPr>
          </a:p>
        </p:txBody>
      </p:sp>
    </p:spTree>
    <p:extLst>
      <p:ext uri="{BB962C8B-B14F-4D97-AF65-F5344CB8AC3E}">
        <p14:creationId xmlns:p14="http://schemas.microsoft.com/office/powerpoint/2010/main" val="14841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additive="base">
                                        <p:cTn id="49" dur="500" fill="hold"/>
                                        <p:tgtEl>
                                          <p:spTgt spid="13"/>
                                        </p:tgtEl>
                                        <p:attrNameLst>
                                          <p:attrName>ppt_x</p:attrName>
                                        </p:attrNameLst>
                                      </p:cBhvr>
                                      <p:tavLst>
                                        <p:tav tm="0">
                                          <p:val>
                                            <p:strVal val="#ppt_x"/>
                                          </p:val>
                                        </p:tav>
                                        <p:tav tm="100000">
                                          <p:val>
                                            <p:strVal val="#ppt_x"/>
                                          </p:val>
                                        </p:tav>
                                      </p:tavLst>
                                    </p:anim>
                                    <p:anim calcmode="lin" valueType="num">
                                      <p:cBhvr additive="base">
                                        <p:cTn id="5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4059F0-2AD6-41AF-A27B-BBD3593F2783}"/>
              </a:ext>
            </a:extLst>
          </p:cNvPr>
          <p:cNvSpPr>
            <a:spLocks noGrp="1"/>
          </p:cNvSpPr>
          <p:nvPr>
            <p:ph type="title"/>
          </p:nvPr>
        </p:nvSpPr>
        <p:spPr>
          <a:xfrm>
            <a:off x="384332" y="330729"/>
            <a:ext cx="8135937" cy="4788958"/>
          </a:xfrm>
        </p:spPr>
        <p:txBody>
          <a:bodyPr/>
          <a:lstStyle/>
          <a:p>
            <a:r>
              <a:rPr lang="zh-CN" altLang="en-US" dirty="0"/>
              <a:t>本章小结</a:t>
            </a:r>
            <a:r>
              <a:rPr lang="en-US" altLang="zh-CN" dirty="0"/>
              <a:t>2</a:t>
            </a:r>
            <a:r>
              <a:rPr lang="zh-CN" altLang="en-US" dirty="0"/>
              <a:t>：</a:t>
            </a:r>
          </a:p>
        </p:txBody>
      </p:sp>
      <p:sp>
        <p:nvSpPr>
          <p:cNvPr id="5" name="object 3">
            <a:extLst>
              <a:ext uri="{FF2B5EF4-FFF2-40B4-BE49-F238E27FC236}">
                <a16:creationId xmlns:a16="http://schemas.microsoft.com/office/drawing/2014/main" id="{3AD84E4C-8CF9-4CC7-AAD9-552A86B8CC9A}"/>
              </a:ext>
            </a:extLst>
          </p:cNvPr>
          <p:cNvSpPr txBox="1"/>
          <p:nvPr/>
        </p:nvSpPr>
        <p:spPr>
          <a:xfrm>
            <a:off x="378298" y="945608"/>
            <a:ext cx="8514181" cy="4299254"/>
          </a:xfrm>
          <a:prstGeom prst="rect">
            <a:avLst/>
          </a:prstGeom>
        </p:spPr>
        <p:txBody>
          <a:bodyPr vert="horz" wrap="square" lIns="0" tIns="43815" rIns="0" bIns="0" rtlCol="0">
            <a:spAutoFit/>
          </a:bodyPr>
          <a:lstStyle/>
          <a:p>
            <a:pPr marL="355600" indent="-342900" algn="l">
              <a:lnSpc>
                <a:spcPct val="100000"/>
              </a:lnSpc>
              <a:spcBef>
                <a:spcPts val="345"/>
              </a:spcBef>
              <a:buFont typeface="Arial"/>
              <a:buChar char="•"/>
              <a:tabLst>
                <a:tab pos="354965" algn="l"/>
                <a:tab pos="355600" algn="l"/>
              </a:tabLst>
            </a:pPr>
            <a:r>
              <a:rPr sz="2000" dirty="0">
                <a:latin typeface="Calibri"/>
                <a:cs typeface="Calibri"/>
              </a:rPr>
              <a:t>UDP</a:t>
            </a:r>
            <a:r>
              <a:rPr sz="2000" spc="5" dirty="0">
                <a:latin typeface="宋体"/>
                <a:cs typeface="宋体"/>
              </a:rPr>
              <a:t>通过</a:t>
            </a:r>
            <a:r>
              <a:rPr sz="2000" spc="-20" dirty="0">
                <a:latin typeface="宋体"/>
                <a:cs typeface="宋体"/>
              </a:rPr>
              <a:t>使</a:t>
            </a:r>
            <a:r>
              <a:rPr sz="2000" spc="-10" dirty="0">
                <a:latin typeface="宋体"/>
                <a:cs typeface="宋体"/>
              </a:rPr>
              <a:t>用</a:t>
            </a:r>
            <a:r>
              <a:rPr sz="2000" spc="5" dirty="0">
                <a:latin typeface="宋体"/>
                <a:cs typeface="宋体"/>
              </a:rPr>
              <a:t>查找</a:t>
            </a:r>
            <a:r>
              <a:rPr sz="2000" spc="-5" dirty="0">
                <a:latin typeface="宋体"/>
                <a:cs typeface="宋体"/>
              </a:rPr>
              <a:t>表</a:t>
            </a:r>
            <a:r>
              <a:rPr sz="2000" spc="-10" dirty="0">
                <a:latin typeface="宋体"/>
                <a:cs typeface="宋体"/>
              </a:rPr>
              <a:t>来</a:t>
            </a:r>
            <a:r>
              <a:rPr sz="2000" spc="5" dirty="0">
                <a:latin typeface="宋体"/>
                <a:cs typeface="宋体"/>
              </a:rPr>
              <a:t>定</a:t>
            </a:r>
            <a:r>
              <a:rPr sz="2000" spc="-15" dirty="0">
                <a:latin typeface="宋体"/>
                <a:cs typeface="宋体"/>
              </a:rPr>
              <a:t>义</a:t>
            </a:r>
            <a:r>
              <a:rPr sz="2000" spc="5" dirty="0">
                <a:latin typeface="宋体"/>
                <a:cs typeface="宋体"/>
              </a:rPr>
              <a:t>自己</a:t>
            </a:r>
            <a:r>
              <a:rPr sz="2000" spc="-10" dirty="0">
                <a:latin typeface="宋体"/>
                <a:cs typeface="宋体"/>
              </a:rPr>
              <a:t>的</a:t>
            </a:r>
            <a:r>
              <a:rPr sz="2000" spc="-20" dirty="0">
                <a:latin typeface="Calibri"/>
                <a:cs typeface="Calibri"/>
              </a:rPr>
              <a:t>Verilog</a:t>
            </a:r>
            <a:r>
              <a:rPr sz="2000" spc="5" dirty="0">
                <a:latin typeface="宋体"/>
                <a:cs typeface="宋体"/>
              </a:rPr>
              <a:t>原语</a:t>
            </a:r>
            <a:r>
              <a:rPr sz="2000" spc="-5" dirty="0">
                <a:latin typeface="宋体"/>
                <a:cs typeface="宋体"/>
              </a:rPr>
              <a:t>，</a:t>
            </a:r>
            <a:r>
              <a:rPr sz="2000" spc="-10" dirty="0">
                <a:latin typeface="宋体"/>
                <a:cs typeface="宋体"/>
              </a:rPr>
              <a:t>状</a:t>
            </a:r>
            <a:r>
              <a:rPr sz="2000" spc="5" dirty="0">
                <a:latin typeface="宋体"/>
                <a:cs typeface="宋体"/>
              </a:rPr>
              <a:t>态</a:t>
            </a:r>
            <a:r>
              <a:rPr sz="2000" spc="-15" dirty="0">
                <a:latin typeface="宋体"/>
                <a:cs typeface="宋体"/>
              </a:rPr>
              <a:t>表</a:t>
            </a:r>
            <a:r>
              <a:rPr sz="2000" spc="5" dirty="0">
                <a:latin typeface="宋体"/>
                <a:cs typeface="宋体"/>
              </a:rPr>
              <a:t>是最</a:t>
            </a:r>
            <a:r>
              <a:rPr sz="2000" spc="-5" dirty="0">
                <a:latin typeface="宋体"/>
                <a:cs typeface="宋体"/>
              </a:rPr>
              <a:t>重</a:t>
            </a:r>
            <a:r>
              <a:rPr sz="2000" spc="-10" dirty="0">
                <a:latin typeface="宋体"/>
                <a:cs typeface="宋体"/>
              </a:rPr>
              <a:t>要</a:t>
            </a:r>
            <a:r>
              <a:rPr sz="2000" spc="5" dirty="0">
                <a:latin typeface="宋体"/>
                <a:cs typeface="宋体"/>
              </a:rPr>
              <a:t>部</a:t>
            </a:r>
            <a:r>
              <a:rPr sz="2000" spc="-15" dirty="0">
                <a:latin typeface="宋体"/>
                <a:cs typeface="宋体"/>
              </a:rPr>
              <a:t>分</a:t>
            </a:r>
            <a:r>
              <a:rPr sz="2000" spc="5" dirty="0">
                <a:latin typeface="宋体"/>
                <a:cs typeface="宋体"/>
              </a:rPr>
              <a:t>。</a:t>
            </a:r>
            <a:endParaRPr sz="2000" dirty="0">
              <a:latin typeface="宋体"/>
              <a:cs typeface="宋体"/>
            </a:endParaRPr>
          </a:p>
          <a:p>
            <a:pPr marL="355600" indent="-342900" algn="l">
              <a:lnSpc>
                <a:spcPct val="100000"/>
              </a:lnSpc>
              <a:spcBef>
                <a:spcPts val="240"/>
              </a:spcBef>
              <a:buFont typeface="Arial"/>
              <a:buChar char="•"/>
              <a:tabLst>
                <a:tab pos="354965" algn="l"/>
                <a:tab pos="355600" algn="l"/>
              </a:tabLst>
            </a:pPr>
            <a:r>
              <a:rPr sz="2000" dirty="0">
                <a:latin typeface="Calibri"/>
                <a:cs typeface="Calibri"/>
              </a:rPr>
              <a:t>UDP</a:t>
            </a:r>
            <a:r>
              <a:rPr sz="2000" dirty="0">
                <a:latin typeface="宋体"/>
                <a:cs typeface="宋体"/>
              </a:rPr>
              <a:t>与</a:t>
            </a:r>
            <a:r>
              <a:rPr sz="2000" dirty="0">
                <a:latin typeface="Calibri"/>
                <a:cs typeface="Calibri"/>
              </a:rPr>
              <a:t>module</a:t>
            </a:r>
            <a:r>
              <a:rPr sz="2000" dirty="0">
                <a:latin typeface="宋体"/>
                <a:cs typeface="宋体"/>
              </a:rPr>
              <a:t>在同一个层次中定</a:t>
            </a:r>
            <a:r>
              <a:rPr sz="2000" spc="-15" dirty="0">
                <a:latin typeface="宋体"/>
                <a:cs typeface="宋体"/>
              </a:rPr>
              <a:t>义</a:t>
            </a:r>
            <a:r>
              <a:rPr sz="2000" dirty="0">
                <a:latin typeface="宋体"/>
                <a:cs typeface="宋体"/>
              </a:rPr>
              <a:t>。</a:t>
            </a:r>
          </a:p>
          <a:p>
            <a:pPr marL="355600" indent="-342900" algn="l">
              <a:lnSpc>
                <a:spcPct val="100000"/>
              </a:lnSpc>
              <a:spcBef>
                <a:spcPts val="240"/>
              </a:spcBef>
              <a:buFont typeface="Arial"/>
              <a:buChar char="•"/>
              <a:tabLst>
                <a:tab pos="354965" algn="l"/>
                <a:tab pos="355600" algn="l"/>
              </a:tabLst>
            </a:pPr>
            <a:r>
              <a:rPr sz="2000" dirty="0">
                <a:latin typeface="Calibri"/>
                <a:cs typeface="Calibri"/>
              </a:rPr>
              <a:t>UDP</a:t>
            </a:r>
            <a:r>
              <a:rPr sz="2000" dirty="0">
                <a:latin typeface="宋体"/>
                <a:cs typeface="宋体"/>
              </a:rPr>
              <a:t>的调用（实例引用）方</a:t>
            </a:r>
            <a:r>
              <a:rPr sz="2000" spc="-15" dirty="0">
                <a:latin typeface="宋体"/>
                <a:cs typeface="宋体"/>
              </a:rPr>
              <a:t>法</a:t>
            </a:r>
            <a:r>
              <a:rPr sz="2000" dirty="0">
                <a:latin typeface="宋体"/>
                <a:cs typeface="宋体"/>
              </a:rPr>
              <a:t>与门</a:t>
            </a:r>
            <a:r>
              <a:rPr sz="2000" spc="-15" dirty="0">
                <a:latin typeface="宋体"/>
                <a:cs typeface="宋体"/>
              </a:rPr>
              <a:t>级</a:t>
            </a:r>
            <a:r>
              <a:rPr sz="2000" dirty="0">
                <a:latin typeface="宋体"/>
                <a:cs typeface="宋体"/>
              </a:rPr>
              <a:t>原语</a:t>
            </a:r>
            <a:r>
              <a:rPr sz="2000" spc="-15" dirty="0">
                <a:latin typeface="宋体"/>
                <a:cs typeface="宋体"/>
              </a:rPr>
              <a:t>的</a:t>
            </a:r>
            <a:r>
              <a:rPr sz="2000" dirty="0">
                <a:latin typeface="宋体"/>
                <a:cs typeface="宋体"/>
              </a:rPr>
              <a:t>调用</a:t>
            </a:r>
            <a:r>
              <a:rPr sz="2000" spc="-15" dirty="0">
                <a:latin typeface="宋体"/>
                <a:cs typeface="宋体"/>
              </a:rPr>
              <a:t>方</a:t>
            </a:r>
            <a:r>
              <a:rPr sz="2000" dirty="0">
                <a:latin typeface="宋体"/>
                <a:cs typeface="宋体"/>
              </a:rPr>
              <a:t>法完</a:t>
            </a:r>
            <a:r>
              <a:rPr sz="2000" spc="-15" dirty="0">
                <a:latin typeface="宋体"/>
                <a:cs typeface="宋体"/>
              </a:rPr>
              <a:t>全</a:t>
            </a:r>
            <a:r>
              <a:rPr sz="2000" dirty="0">
                <a:latin typeface="宋体"/>
                <a:cs typeface="宋体"/>
              </a:rPr>
              <a:t>相同。</a:t>
            </a:r>
          </a:p>
          <a:p>
            <a:pPr marL="355600" indent="-342900" algn="l">
              <a:lnSpc>
                <a:spcPct val="100000"/>
              </a:lnSpc>
              <a:spcBef>
                <a:spcPts val="240"/>
              </a:spcBef>
              <a:buFont typeface="Arial"/>
              <a:buChar char="•"/>
              <a:tabLst>
                <a:tab pos="354965" algn="l"/>
                <a:tab pos="355600" algn="l"/>
              </a:tabLst>
            </a:pPr>
            <a:r>
              <a:rPr sz="2000" dirty="0">
                <a:latin typeface="Calibri"/>
                <a:cs typeface="Calibri"/>
              </a:rPr>
              <a:t>UDP</a:t>
            </a:r>
            <a:r>
              <a:rPr sz="2000" dirty="0">
                <a:latin typeface="宋体"/>
                <a:cs typeface="宋体"/>
              </a:rPr>
              <a:t>只能具有一个输出端口。</a:t>
            </a:r>
          </a:p>
          <a:p>
            <a:pPr marL="355600" indent="-342900" algn="l">
              <a:lnSpc>
                <a:spcPct val="100000"/>
              </a:lnSpc>
              <a:spcBef>
                <a:spcPts val="244"/>
              </a:spcBef>
              <a:buFont typeface="Arial"/>
              <a:buChar char="•"/>
              <a:tabLst>
                <a:tab pos="354965" algn="l"/>
                <a:tab pos="355600" algn="l"/>
              </a:tabLst>
            </a:pPr>
            <a:r>
              <a:rPr sz="2000" dirty="0">
                <a:latin typeface="Calibri"/>
                <a:cs typeface="Calibri"/>
              </a:rPr>
              <a:t>UDP</a:t>
            </a:r>
            <a:r>
              <a:rPr sz="2000" dirty="0">
                <a:latin typeface="宋体"/>
                <a:cs typeface="宋体"/>
              </a:rPr>
              <a:t>可以表示组合逻辑，也</a:t>
            </a:r>
            <a:r>
              <a:rPr sz="2000" spc="-10" dirty="0">
                <a:latin typeface="宋体"/>
                <a:cs typeface="宋体"/>
              </a:rPr>
              <a:t>可</a:t>
            </a:r>
            <a:r>
              <a:rPr sz="2000" dirty="0">
                <a:latin typeface="宋体"/>
                <a:cs typeface="宋体"/>
              </a:rPr>
              <a:t>以表</a:t>
            </a:r>
            <a:r>
              <a:rPr sz="2000" spc="-10" dirty="0">
                <a:latin typeface="宋体"/>
                <a:cs typeface="宋体"/>
              </a:rPr>
              <a:t>示</a:t>
            </a:r>
            <a:r>
              <a:rPr sz="2000" dirty="0">
                <a:latin typeface="宋体"/>
                <a:cs typeface="宋体"/>
              </a:rPr>
              <a:t>时序</a:t>
            </a:r>
            <a:r>
              <a:rPr sz="2000" spc="-10" dirty="0">
                <a:latin typeface="宋体"/>
                <a:cs typeface="宋体"/>
              </a:rPr>
              <a:t>逻</a:t>
            </a:r>
            <a:r>
              <a:rPr sz="2000" dirty="0">
                <a:latin typeface="宋体"/>
                <a:cs typeface="宋体"/>
              </a:rPr>
              <a:t>辑。</a:t>
            </a:r>
          </a:p>
          <a:p>
            <a:pPr marL="355600" marR="210185" indent="-342900" algn="l">
              <a:lnSpc>
                <a:spcPts val="2160"/>
              </a:lnSpc>
              <a:spcBef>
                <a:spcPts val="509"/>
              </a:spcBef>
              <a:buFont typeface="Arial"/>
              <a:buChar char="•"/>
              <a:tabLst>
                <a:tab pos="355600" algn="l"/>
              </a:tabLst>
            </a:pPr>
            <a:r>
              <a:rPr sz="2000" dirty="0" err="1">
                <a:latin typeface="宋体"/>
                <a:cs typeface="宋体"/>
              </a:rPr>
              <a:t>组合</a:t>
            </a:r>
            <a:r>
              <a:rPr sz="2000" dirty="0" err="1">
                <a:latin typeface="Calibri"/>
                <a:cs typeface="Calibri"/>
              </a:rPr>
              <a:t>UDP</a:t>
            </a:r>
            <a:r>
              <a:rPr sz="2000" dirty="0" err="1">
                <a:latin typeface="宋体"/>
                <a:cs typeface="宋体"/>
              </a:rPr>
              <a:t>用于描述组合电路</a:t>
            </a:r>
            <a:r>
              <a:rPr sz="2000" spc="-15" dirty="0" err="1">
                <a:latin typeface="宋体"/>
                <a:cs typeface="宋体"/>
              </a:rPr>
              <a:t>，</a:t>
            </a:r>
            <a:r>
              <a:rPr sz="2000" dirty="0" err="1">
                <a:latin typeface="宋体"/>
                <a:cs typeface="宋体"/>
              </a:rPr>
              <a:t>该电</a:t>
            </a:r>
            <a:r>
              <a:rPr sz="2000" spc="-15" dirty="0" err="1">
                <a:latin typeface="宋体"/>
                <a:cs typeface="宋体"/>
              </a:rPr>
              <a:t>路</a:t>
            </a:r>
            <a:r>
              <a:rPr sz="2000" dirty="0" err="1">
                <a:latin typeface="宋体"/>
                <a:cs typeface="宋体"/>
              </a:rPr>
              <a:t>的输</a:t>
            </a:r>
            <a:r>
              <a:rPr sz="2000" spc="-15" dirty="0" err="1">
                <a:latin typeface="宋体"/>
                <a:cs typeface="宋体"/>
              </a:rPr>
              <a:t>出</a:t>
            </a:r>
            <a:r>
              <a:rPr sz="2000" dirty="0" err="1">
                <a:latin typeface="宋体"/>
                <a:cs typeface="宋体"/>
              </a:rPr>
              <a:t>只是</a:t>
            </a:r>
            <a:r>
              <a:rPr sz="2000" spc="-15" dirty="0" err="1">
                <a:latin typeface="宋体"/>
                <a:cs typeface="宋体"/>
              </a:rPr>
              <a:t>输</a:t>
            </a:r>
            <a:r>
              <a:rPr sz="2000" dirty="0" err="1">
                <a:latin typeface="宋体"/>
                <a:cs typeface="宋体"/>
              </a:rPr>
              <a:t>入信</a:t>
            </a:r>
            <a:r>
              <a:rPr sz="2000" spc="-15" dirty="0" err="1">
                <a:latin typeface="宋体"/>
                <a:cs typeface="宋体"/>
              </a:rPr>
              <a:t>号</a:t>
            </a:r>
            <a:r>
              <a:rPr sz="2000" dirty="0" err="1">
                <a:latin typeface="宋体"/>
                <a:cs typeface="宋体"/>
              </a:rPr>
              <a:t>的纯</a:t>
            </a:r>
            <a:r>
              <a:rPr sz="2000" spc="-15" dirty="0" err="1">
                <a:latin typeface="宋体"/>
                <a:cs typeface="宋体"/>
              </a:rPr>
              <a:t>组</a:t>
            </a:r>
            <a:r>
              <a:rPr sz="2000" dirty="0" err="1">
                <a:latin typeface="宋体"/>
                <a:cs typeface="宋体"/>
              </a:rPr>
              <a:t>合逻辑函数</a:t>
            </a:r>
            <a:endParaRPr sz="2000" dirty="0">
              <a:latin typeface="宋体"/>
              <a:cs typeface="宋体"/>
            </a:endParaRPr>
          </a:p>
          <a:p>
            <a:pPr marL="355600" marR="210185" indent="-342900" algn="l">
              <a:lnSpc>
                <a:spcPct val="90100"/>
              </a:lnSpc>
              <a:spcBef>
                <a:spcPts val="445"/>
              </a:spcBef>
              <a:buFont typeface="Arial"/>
              <a:buChar char="•"/>
              <a:tabLst>
                <a:tab pos="355600" algn="l"/>
              </a:tabLst>
            </a:pPr>
            <a:r>
              <a:rPr sz="2000" dirty="0" err="1">
                <a:latin typeface="宋体"/>
                <a:cs typeface="宋体"/>
              </a:rPr>
              <a:t>时序</a:t>
            </a:r>
            <a:r>
              <a:rPr sz="2000" dirty="0" err="1">
                <a:latin typeface="Calibri"/>
                <a:cs typeface="Calibri"/>
              </a:rPr>
              <a:t>UDP</a:t>
            </a:r>
            <a:r>
              <a:rPr sz="2000" dirty="0" err="1">
                <a:latin typeface="宋体"/>
                <a:cs typeface="宋体"/>
              </a:rPr>
              <a:t>以状态机方式建模</a:t>
            </a:r>
            <a:r>
              <a:rPr sz="2000" spc="-15" dirty="0" err="1">
                <a:latin typeface="宋体"/>
                <a:cs typeface="宋体"/>
              </a:rPr>
              <a:t>，</a:t>
            </a:r>
            <a:r>
              <a:rPr sz="2000" dirty="0" err="1">
                <a:latin typeface="宋体"/>
                <a:cs typeface="宋体"/>
              </a:rPr>
              <a:t>含有</a:t>
            </a:r>
            <a:r>
              <a:rPr sz="2000" spc="-15" dirty="0" err="1">
                <a:latin typeface="宋体"/>
                <a:cs typeface="宋体"/>
              </a:rPr>
              <a:t>当</a:t>
            </a:r>
            <a:r>
              <a:rPr sz="2000" dirty="0" err="1">
                <a:latin typeface="宋体"/>
                <a:cs typeface="宋体"/>
              </a:rPr>
              <a:t>前状</a:t>
            </a:r>
            <a:r>
              <a:rPr sz="2000" spc="-15" dirty="0" err="1">
                <a:latin typeface="宋体"/>
                <a:cs typeface="宋体"/>
              </a:rPr>
              <a:t>态</a:t>
            </a:r>
            <a:r>
              <a:rPr sz="2000" dirty="0" err="1">
                <a:latin typeface="宋体"/>
                <a:cs typeface="宋体"/>
              </a:rPr>
              <a:t>和下</a:t>
            </a:r>
            <a:r>
              <a:rPr sz="2000" spc="-15" dirty="0" err="1">
                <a:latin typeface="宋体"/>
                <a:cs typeface="宋体"/>
              </a:rPr>
              <a:t>一</a:t>
            </a:r>
            <a:r>
              <a:rPr sz="2000" dirty="0" err="1">
                <a:latin typeface="宋体"/>
                <a:cs typeface="宋体"/>
              </a:rPr>
              <a:t>状态</a:t>
            </a:r>
            <a:r>
              <a:rPr sz="2000" spc="-15" dirty="0" err="1">
                <a:latin typeface="宋体"/>
                <a:cs typeface="宋体"/>
              </a:rPr>
              <a:t>，</a:t>
            </a:r>
            <a:r>
              <a:rPr sz="2000" dirty="0" err="1">
                <a:latin typeface="宋体"/>
                <a:cs typeface="宋体"/>
              </a:rPr>
              <a:t>下一</a:t>
            </a:r>
            <a:r>
              <a:rPr sz="2000" spc="-15" dirty="0" err="1">
                <a:latin typeface="宋体"/>
                <a:cs typeface="宋体"/>
              </a:rPr>
              <a:t>状</a:t>
            </a:r>
            <a:r>
              <a:rPr sz="2000" dirty="0" err="1">
                <a:latin typeface="宋体"/>
                <a:cs typeface="宋体"/>
              </a:rPr>
              <a:t>态也就是</a:t>
            </a:r>
            <a:r>
              <a:rPr sz="2000" dirty="0" err="1">
                <a:latin typeface="Calibri"/>
                <a:cs typeface="Calibri"/>
              </a:rPr>
              <a:t>UD</a:t>
            </a:r>
            <a:r>
              <a:rPr sz="2000" spc="-10" dirty="0" err="1">
                <a:latin typeface="Calibri"/>
                <a:cs typeface="Calibri"/>
              </a:rPr>
              <a:t>P</a:t>
            </a:r>
            <a:r>
              <a:rPr sz="2000" dirty="0" err="1">
                <a:latin typeface="宋体"/>
                <a:cs typeface="宋体"/>
              </a:rPr>
              <a:t>的输出。边沿敏感</a:t>
            </a:r>
            <a:r>
              <a:rPr sz="2000" spc="-10" dirty="0" err="1">
                <a:latin typeface="宋体"/>
                <a:cs typeface="宋体"/>
              </a:rPr>
              <a:t>和</a:t>
            </a:r>
            <a:r>
              <a:rPr sz="2000" dirty="0" err="1">
                <a:latin typeface="宋体"/>
                <a:cs typeface="宋体"/>
              </a:rPr>
              <a:t>电平</a:t>
            </a:r>
            <a:r>
              <a:rPr sz="2000" spc="-10" dirty="0" err="1">
                <a:latin typeface="宋体"/>
                <a:cs typeface="宋体"/>
              </a:rPr>
              <a:t>敏</a:t>
            </a:r>
            <a:r>
              <a:rPr sz="2000" dirty="0" err="1">
                <a:latin typeface="宋体"/>
                <a:cs typeface="宋体"/>
              </a:rPr>
              <a:t>感的</a:t>
            </a:r>
            <a:r>
              <a:rPr sz="2000" spc="-10" dirty="0" err="1">
                <a:latin typeface="宋体"/>
                <a:cs typeface="宋体"/>
              </a:rPr>
              <a:t>描</a:t>
            </a:r>
            <a:r>
              <a:rPr sz="2000" dirty="0" err="1">
                <a:latin typeface="宋体"/>
                <a:cs typeface="宋体"/>
              </a:rPr>
              <a:t>述可</a:t>
            </a:r>
            <a:r>
              <a:rPr sz="2000" spc="-10" dirty="0" err="1">
                <a:latin typeface="宋体"/>
                <a:cs typeface="宋体"/>
              </a:rPr>
              <a:t>以</a:t>
            </a:r>
            <a:r>
              <a:rPr sz="2000" dirty="0" err="1">
                <a:latin typeface="宋体"/>
                <a:cs typeface="宋体"/>
              </a:rPr>
              <a:t>混合</a:t>
            </a:r>
            <a:r>
              <a:rPr sz="2000" spc="-10" dirty="0" err="1">
                <a:latin typeface="宋体"/>
                <a:cs typeface="宋体"/>
              </a:rPr>
              <a:t>出</a:t>
            </a:r>
            <a:r>
              <a:rPr sz="2000" dirty="0" err="1">
                <a:latin typeface="宋体"/>
                <a:cs typeface="宋体"/>
              </a:rPr>
              <a:t>现在</a:t>
            </a:r>
            <a:r>
              <a:rPr sz="2000" spc="-10" dirty="0" err="1">
                <a:latin typeface="宋体"/>
                <a:cs typeface="宋体"/>
              </a:rPr>
              <a:t>同</a:t>
            </a:r>
            <a:r>
              <a:rPr sz="2000" spc="-5" dirty="0" err="1">
                <a:latin typeface="宋体"/>
                <a:cs typeface="宋体"/>
              </a:rPr>
              <a:t>一个</a:t>
            </a:r>
            <a:r>
              <a:rPr sz="2000" spc="-5" dirty="0">
                <a:latin typeface="宋体"/>
                <a:cs typeface="宋体"/>
              </a:rPr>
              <a:t>  </a:t>
            </a:r>
            <a:r>
              <a:rPr sz="2000" dirty="0">
                <a:latin typeface="Calibri"/>
                <a:cs typeface="Calibri"/>
              </a:rPr>
              <a:t>UDP</a:t>
            </a:r>
            <a:r>
              <a:rPr sz="2000" dirty="0">
                <a:latin typeface="宋体"/>
                <a:cs typeface="宋体"/>
              </a:rPr>
              <a:t>中。</a:t>
            </a:r>
          </a:p>
          <a:p>
            <a:pPr marL="355600" indent="-342900" algn="l">
              <a:lnSpc>
                <a:spcPct val="100000"/>
              </a:lnSpc>
              <a:spcBef>
                <a:spcPts val="240"/>
              </a:spcBef>
              <a:buFont typeface="Arial"/>
              <a:buChar char="•"/>
              <a:tabLst>
                <a:tab pos="354965" algn="l"/>
                <a:tab pos="355600" algn="l"/>
              </a:tabLst>
            </a:pPr>
            <a:r>
              <a:rPr sz="2000" dirty="0">
                <a:latin typeface="宋体"/>
                <a:cs typeface="宋体"/>
              </a:rPr>
              <a:t>缩写符使得</a:t>
            </a:r>
            <a:r>
              <a:rPr sz="2000" dirty="0">
                <a:latin typeface="Calibri"/>
                <a:cs typeface="Calibri"/>
              </a:rPr>
              <a:t>UDP</a:t>
            </a:r>
            <a:r>
              <a:rPr sz="2000" dirty="0">
                <a:latin typeface="宋体"/>
                <a:cs typeface="宋体"/>
              </a:rPr>
              <a:t>状态表项更</a:t>
            </a:r>
            <a:r>
              <a:rPr sz="2000" spc="-15" dirty="0">
                <a:latin typeface="宋体"/>
                <a:cs typeface="宋体"/>
              </a:rPr>
              <a:t>加</a:t>
            </a:r>
            <a:r>
              <a:rPr sz="2000" dirty="0">
                <a:latin typeface="宋体"/>
                <a:cs typeface="宋体"/>
              </a:rPr>
              <a:t>简洁</a:t>
            </a:r>
            <a:r>
              <a:rPr sz="2000" spc="-15" dirty="0">
                <a:latin typeface="宋体"/>
                <a:cs typeface="宋体"/>
              </a:rPr>
              <a:t>，</a:t>
            </a:r>
            <a:r>
              <a:rPr sz="2000" dirty="0">
                <a:latin typeface="宋体"/>
                <a:cs typeface="宋体"/>
              </a:rPr>
              <a:t>应该</a:t>
            </a:r>
            <a:r>
              <a:rPr sz="2000" spc="-15" dirty="0">
                <a:latin typeface="宋体"/>
                <a:cs typeface="宋体"/>
              </a:rPr>
              <a:t>尽</a:t>
            </a:r>
            <a:r>
              <a:rPr sz="2000" dirty="0">
                <a:latin typeface="宋体"/>
                <a:cs typeface="宋体"/>
              </a:rPr>
              <a:t>可能</a:t>
            </a:r>
            <a:r>
              <a:rPr sz="2000" spc="-15" dirty="0">
                <a:latin typeface="宋体"/>
                <a:cs typeface="宋体"/>
              </a:rPr>
              <a:t>使</a:t>
            </a:r>
            <a:r>
              <a:rPr sz="2000" dirty="0">
                <a:latin typeface="宋体"/>
                <a:cs typeface="宋体"/>
              </a:rPr>
              <a:t>用缩</a:t>
            </a:r>
            <a:r>
              <a:rPr sz="2000" spc="-15" dirty="0">
                <a:latin typeface="宋体"/>
                <a:cs typeface="宋体"/>
              </a:rPr>
              <a:t>写</a:t>
            </a:r>
            <a:r>
              <a:rPr sz="2000" dirty="0">
                <a:latin typeface="宋体"/>
                <a:cs typeface="宋体"/>
              </a:rPr>
              <a:t>符。</a:t>
            </a:r>
          </a:p>
          <a:p>
            <a:pPr marL="355600" indent="-342900" algn="l">
              <a:lnSpc>
                <a:spcPts val="2280"/>
              </a:lnSpc>
              <a:spcBef>
                <a:spcPts val="240"/>
              </a:spcBef>
              <a:buFont typeface="Arial"/>
              <a:buChar char="•"/>
              <a:tabLst>
                <a:tab pos="354965" algn="l"/>
                <a:tab pos="355600" algn="l"/>
              </a:tabLst>
            </a:pPr>
            <a:r>
              <a:rPr sz="2000" dirty="0">
                <a:latin typeface="宋体"/>
                <a:cs typeface="宋体"/>
              </a:rPr>
              <a:t>描述功能模块时，重要</a:t>
            </a:r>
            <a:r>
              <a:rPr sz="2000" spc="-15" dirty="0">
                <a:latin typeface="宋体"/>
                <a:cs typeface="宋体"/>
              </a:rPr>
              <a:t>的</a:t>
            </a:r>
            <a:r>
              <a:rPr sz="2000" dirty="0">
                <a:latin typeface="宋体"/>
                <a:cs typeface="宋体"/>
              </a:rPr>
              <a:t>是决</a:t>
            </a:r>
            <a:r>
              <a:rPr sz="2000" spc="-15" dirty="0">
                <a:latin typeface="宋体"/>
                <a:cs typeface="宋体"/>
              </a:rPr>
              <a:t>定</a:t>
            </a:r>
            <a:r>
              <a:rPr sz="2000" dirty="0">
                <a:latin typeface="宋体"/>
                <a:cs typeface="宋体"/>
              </a:rPr>
              <a:t>究竟</a:t>
            </a:r>
            <a:r>
              <a:rPr sz="2000" spc="-5" dirty="0">
                <a:latin typeface="宋体"/>
                <a:cs typeface="宋体"/>
              </a:rPr>
              <a:t>用</a:t>
            </a:r>
            <a:r>
              <a:rPr sz="2000" dirty="0">
                <a:latin typeface="Calibri"/>
                <a:cs typeface="Calibri"/>
              </a:rPr>
              <a:t>UDP</a:t>
            </a:r>
            <a:r>
              <a:rPr sz="2000" dirty="0">
                <a:latin typeface="宋体"/>
                <a:cs typeface="宋体"/>
              </a:rPr>
              <a:t>还是</a:t>
            </a:r>
            <a:r>
              <a:rPr sz="2000" spc="-15" dirty="0">
                <a:latin typeface="宋体"/>
                <a:cs typeface="宋体"/>
              </a:rPr>
              <a:t>用</a:t>
            </a:r>
            <a:r>
              <a:rPr sz="2000" spc="-5" dirty="0">
                <a:latin typeface="Calibri"/>
                <a:cs typeface="Calibri"/>
              </a:rPr>
              <a:t>module</a:t>
            </a:r>
            <a:r>
              <a:rPr sz="2000" dirty="0">
                <a:latin typeface="宋体"/>
                <a:cs typeface="宋体"/>
              </a:rPr>
              <a:t>来实现，必</a:t>
            </a:r>
          </a:p>
          <a:p>
            <a:pPr marL="355600" algn="l">
              <a:lnSpc>
                <a:spcPts val="2280"/>
              </a:lnSpc>
            </a:pPr>
            <a:r>
              <a:rPr sz="2000" dirty="0">
                <a:latin typeface="宋体"/>
                <a:cs typeface="宋体"/>
              </a:rPr>
              <a:t>须全面考虑内存的需求</a:t>
            </a:r>
            <a:r>
              <a:rPr sz="2000" spc="-10" dirty="0">
                <a:latin typeface="宋体"/>
                <a:cs typeface="宋体"/>
              </a:rPr>
              <a:t>和</a:t>
            </a:r>
            <a:r>
              <a:rPr sz="2000" dirty="0">
                <a:latin typeface="宋体"/>
                <a:cs typeface="宋体"/>
              </a:rPr>
              <a:t>复杂</a:t>
            </a:r>
            <a:r>
              <a:rPr sz="2000" spc="-10" dirty="0">
                <a:latin typeface="宋体"/>
                <a:cs typeface="宋体"/>
              </a:rPr>
              <a:t>度</a:t>
            </a:r>
            <a:r>
              <a:rPr sz="2000" dirty="0">
                <a:latin typeface="宋体"/>
                <a:cs typeface="宋体"/>
              </a:rPr>
              <a:t>，做</a:t>
            </a:r>
            <a:r>
              <a:rPr sz="2000" spc="-10" dirty="0">
                <a:latin typeface="宋体"/>
                <a:cs typeface="宋体"/>
              </a:rPr>
              <a:t>必</a:t>
            </a:r>
            <a:r>
              <a:rPr sz="2000" dirty="0">
                <a:latin typeface="宋体"/>
                <a:cs typeface="宋体"/>
              </a:rPr>
              <a:t>要的</a:t>
            </a:r>
            <a:r>
              <a:rPr sz="2000" spc="-10" dirty="0">
                <a:latin typeface="宋体"/>
                <a:cs typeface="宋体"/>
              </a:rPr>
              <a:t>折</a:t>
            </a:r>
            <a:r>
              <a:rPr sz="2000" dirty="0">
                <a:latin typeface="宋体"/>
                <a:cs typeface="宋体"/>
              </a:rPr>
              <a:t>中。</a:t>
            </a:r>
          </a:p>
        </p:txBody>
      </p:sp>
    </p:spTree>
    <p:extLst>
      <p:ext uri="{BB962C8B-B14F-4D97-AF65-F5344CB8AC3E}">
        <p14:creationId xmlns:p14="http://schemas.microsoft.com/office/powerpoint/2010/main" val="39639423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1858" name="Rectangle 2"/>
          <p:cNvSpPr>
            <a:spLocks noGrp="1" noChangeArrowheads="1"/>
          </p:cNvSpPr>
          <p:nvPr>
            <p:ph type="title"/>
          </p:nvPr>
        </p:nvSpPr>
        <p:spPr>
          <a:xfrm>
            <a:off x="467544" y="265212"/>
            <a:ext cx="8135937" cy="4788958"/>
          </a:xfrm>
        </p:spPr>
        <p:txBody>
          <a:bodyPr/>
          <a:lstStyle/>
          <a:p>
            <a:r>
              <a:rPr lang="zh-CN" altLang="en-US" dirty="0">
                <a:latin typeface="黑体" pitchFamily="2" charset="-122"/>
                <a:ea typeface="黑体" pitchFamily="2" charset="-122"/>
              </a:rPr>
              <a:t>　　　　　　　</a:t>
            </a:r>
            <a:r>
              <a:rPr lang="en-US" altLang="zh-CN" sz="3200" dirty="0">
                <a:latin typeface="黑体" pitchFamily="2" charset="-122"/>
                <a:ea typeface="黑体" pitchFamily="2" charset="-122"/>
              </a:rPr>
              <a:t>5.3  </a:t>
            </a:r>
            <a:r>
              <a:rPr lang="zh-CN" altLang="en-US" sz="3200" dirty="0">
                <a:latin typeface="黑体" pitchFamily="2" charset="-122"/>
                <a:ea typeface="黑体" pitchFamily="2" charset="-122"/>
              </a:rPr>
              <a:t>模 块 的 调 用</a:t>
            </a:r>
            <a:br>
              <a:rPr lang="zh-CN" altLang="en-US" sz="3200" dirty="0"/>
            </a:br>
            <a:br>
              <a:rPr lang="zh-CN" altLang="en-US" dirty="0"/>
            </a:br>
            <a:r>
              <a:rPr lang="zh-CN" altLang="en-US" dirty="0"/>
              <a:t>　　为了把所有模块连接成系统或者高层模块而调用低层子模块，需使用模块实例化语句。</a:t>
            </a:r>
            <a:r>
              <a:rPr lang="zh-CN" altLang="en-US" b="1" dirty="0">
                <a:solidFill>
                  <a:srgbClr val="FF0000"/>
                </a:solidFill>
              </a:rPr>
              <a:t>模块实例化语句和调用基元时使用的基元实例化语句形式上完全一致，也是使用结构级建模方法描述的。</a:t>
            </a:r>
            <a:br>
              <a:rPr lang="zh-CN" altLang="en-US" b="1" dirty="0">
                <a:solidFill>
                  <a:srgbClr val="FF0000"/>
                </a:solidFill>
              </a:rPr>
            </a:br>
            <a:r>
              <a:rPr lang="zh-CN" altLang="en-US" dirty="0"/>
              <a:t>　　</a:t>
            </a:r>
            <a:r>
              <a:rPr lang="zh-CN" altLang="en-US" b="1" dirty="0">
                <a:solidFill>
                  <a:srgbClr val="0070C0"/>
                </a:solidFill>
              </a:rPr>
              <a:t>调用低层模块的语法形式为：</a:t>
            </a:r>
            <a:br>
              <a:rPr lang="zh-CN" altLang="en-US" b="1" dirty="0">
                <a:solidFill>
                  <a:srgbClr val="0070C0"/>
                </a:solidFill>
              </a:rPr>
            </a:br>
            <a:r>
              <a:rPr lang="zh-CN" altLang="en-US" b="1" dirty="0">
                <a:solidFill>
                  <a:srgbClr val="0070C0"/>
                </a:solidFill>
              </a:rPr>
              <a:t>　　　低层模块名  实例名  </a:t>
            </a:r>
            <a:r>
              <a:rPr lang="en-US" altLang="zh-CN" b="1" dirty="0">
                <a:solidFill>
                  <a:srgbClr val="0070C0"/>
                </a:solidFill>
              </a:rPr>
              <a:t>(</a:t>
            </a:r>
            <a:r>
              <a:rPr lang="zh-CN" altLang="en-US" b="1" dirty="0">
                <a:solidFill>
                  <a:srgbClr val="0070C0"/>
                </a:solidFill>
              </a:rPr>
              <a:t>参数定义</a:t>
            </a:r>
            <a:r>
              <a:rPr lang="en-US" altLang="zh-CN" b="1" dirty="0">
                <a:solidFill>
                  <a:srgbClr val="0070C0"/>
                </a:solidFill>
              </a:rPr>
              <a:t>)</a:t>
            </a:r>
            <a:r>
              <a:rPr lang="zh-CN" altLang="en-US" b="1" dirty="0">
                <a:solidFill>
                  <a:srgbClr val="0070C0"/>
                </a:solidFill>
              </a:rPr>
              <a:t>；</a:t>
            </a:r>
            <a:br>
              <a:rPr lang="zh-CN" altLang="en-US" b="1" dirty="0">
                <a:solidFill>
                  <a:srgbClr val="0070C0"/>
                </a:solidFill>
              </a:rPr>
            </a:br>
            <a:r>
              <a:rPr lang="zh-CN" altLang="en-US" dirty="0"/>
              <a:t>其中，“低层模块名”是要引用的模块名；“实例名”是模块的实例名；“参数定义”是端口关联声明。</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2882" name="Rectangle 2"/>
          <p:cNvSpPr>
            <a:spLocks noGrp="1" noChangeArrowheads="1"/>
          </p:cNvSpPr>
          <p:nvPr>
            <p:ph type="title"/>
          </p:nvPr>
        </p:nvSpPr>
        <p:spPr>
          <a:xfrm>
            <a:off x="395536" y="696734"/>
            <a:ext cx="8135937" cy="4788958"/>
          </a:xfrm>
        </p:spPr>
        <p:txBody>
          <a:bodyPr/>
          <a:lstStyle/>
          <a:p>
            <a:pPr>
              <a:lnSpc>
                <a:spcPct val="140000"/>
              </a:lnSpc>
            </a:pPr>
            <a:r>
              <a:rPr lang="en-US" altLang="zh-CN" dirty="0">
                <a:latin typeface="黑体" pitchFamily="2" charset="-122"/>
                <a:ea typeface="黑体" pitchFamily="2" charset="-122"/>
              </a:rPr>
              <a:t>5.3.1  </a:t>
            </a:r>
            <a:r>
              <a:rPr lang="zh-CN" altLang="en-US" dirty="0">
                <a:latin typeface="黑体" pitchFamily="2" charset="-122"/>
                <a:ea typeface="黑体" pitchFamily="2" charset="-122"/>
              </a:rPr>
              <a:t>端口的关联方式</a:t>
            </a:r>
            <a:br>
              <a:rPr lang="zh-CN" altLang="en-US" dirty="0">
                <a:latin typeface="黑体" pitchFamily="2" charset="-122"/>
                <a:ea typeface="黑体" pitchFamily="2" charset="-122"/>
              </a:rPr>
            </a:br>
            <a:r>
              <a:rPr lang="zh-CN" altLang="en-US" dirty="0"/>
              <a:t>　　端口有两种关联方式，即</a:t>
            </a:r>
            <a:r>
              <a:rPr lang="zh-CN" altLang="en-US" b="1" dirty="0">
                <a:solidFill>
                  <a:srgbClr val="FF0000"/>
                </a:solidFill>
              </a:rPr>
              <a:t>位置关联方式和名称关联方式</a:t>
            </a:r>
            <a:r>
              <a:rPr lang="zh-CN" altLang="en-US" dirty="0"/>
              <a:t>，</a:t>
            </a:r>
            <a:r>
              <a:rPr lang="zh-CN" altLang="en-US" dirty="0">
                <a:solidFill>
                  <a:srgbClr val="FF0000"/>
                </a:solidFill>
              </a:rPr>
              <a:t>这两种关联方式不能够混合使用</a:t>
            </a:r>
            <a:r>
              <a:rPr lang="zh-CN" altLang="en-US" dirty="0"/>
              <a:t>，其语法形式如下：</a:t>
            </a:r>
            <a:br>
              <a:rPr lang="zh-CN" altLang="en-US" dirty="0"/>
            </a:br>
            <a:r>
              <a:rPr lang="zh-CN" altLang="en-US" dirty="0"/>
              <a:t>　　　</a:t>
            </a:r>
            <a:r>
              <a:rPr lang="en-US" altLang="zh-CN" b="1" dirty="0" err="1">
                <a:solidFill>
                  <a:srgbClr val="0070C0"/>
                </a:solidFill>
              </a:rPr>
              <a:t>port_expr</a:t>
            </a:r>
            <a:r>
              <a:rPr lang="en-US" altLang="zh-CN" b="1" dirty="0">
                <a:solidFill>
                  <a:srgbClr val="0070C0"/>
                </a:solidFill>
              </a:rPr>
              <a:t>               	</a:t>
            </a:r>
            <a:r>
              <a:rPr lang="zh-CN" altLang="en-US" b="1" dirty="0">
                <a:solidFill>
                  <a:srgbClr val="0070C0"/>
                </a:solidFill>
              </a:rPr>
              <a:t>　　　</a:t>
            </a:r>
            <a:r>
              <a:rPr lang="en-US" altLang="zh-CN" b="1" dirty="0">
                <a:solidFill>
                  <a:srgbClr val="0070C0"/>
                </a:solidFill>
              </a:rPr>
              <a:t>//</a:t>
            </a:r>
            <a:r>
              <a:rPr lang="zh-CN" altLang="en-US" b="1" dirty="0">
                <a:solidFill>
                  <a:srgbClr val="0070C0"/>
                </a:solidFill>
              </a:rPr>
              <a:t>位置关联方式</a:t>
            </a:r>
            <a:br>
              <a:rPr lang="zh-CN" altLang="en-US" b="1" dirty="0">
                <a:solidFill>
                  <a:srgbClr val="0070C0"/>
                </a:solidFill>
              </a:rPr>
            </a:br>
            <a:r>
              <a:rPr lang="zh-CN" altLang="en-US" b="1" dirty="0">
                <a:solidFill>
                  <a:srgbClr val="0070C0"/>
                </a:solidFill>
              </a:rPr>
              <a:t>　　　</a:t>
            </a:r>
            <a:r>
              <a:rPr lang="en-US" altLang="zh-CN" b="1" dirty="0">
                <a:solidFill>
                  <a:srgbClr val="0070C0"/>
                </a:solidFill>
              </a:rPr>
              <a:t>.</a:t>
            </a:r>
            <a:r>
              <a:rPr lang="en-US" altLang="zh-CN" b="1" dirty="0" err="1">
                <a:solidFill>
                  <a:srgbClr val="0070C0"/>
                </a:solidFill>
              </a:rPr>
              <a:t>PortName</a:t>
            </a:r>
            <a:r>
              <a:rPr lang="en-US" altLang="zh-CN" b="1" dirty="0">
                <a:solidFill>
                  <a:srgbClr val="0070C0"/>
                </a:solidFill>
              </a:rPr>
              <a:t>(</a:t>
            </a:r>
            <a:r>
              <a:rPr lang="en-US" altLang="zh-CN" b="1" dirty="0" err="1">
                <a:solidFill>
                  <a:srgbClr val="0070C0"/>
                </a:solidFill>
              </a:rPr>
              <a:t>port_expr</a:t>
            </a:r>
            <a:r>
              <a:rPr lang="en-US" altLang="zh-CN" b="1" dirty="0">
                <a:solidFill>
                  <a:srgbClr val="0070C0"/>
                </a:solidFill>
              </a:rPr>
              <a:t>)    	//</a:t>
            </a:r>
            <a:r>
              <a:rPr lang="zh-CN" altLang="en-US" b="1" dirty="0">
                <a:solidFill>
                  <a:srgbClr val="0070C0"/>
                </a:solidFill>
              </a:rPr>
              <a:t>名称关联方式</a:t>
            </a:r>
            <a:br>
              <a:rPr lang="zh-CN" altLang="en-US" b="1" dirty="0">
                <a:solidFill>
                  <a:srgbClr val="0070C0"/>
                </a:solidFill>
              </a:rPr>
            </a:br>
            <a:r>
              <a:rPr lang="zh-CN" altLang="en-US" dirty="0"/>
              <a:t>其中，</a:t>
            </a:r>
            <a:r>
              <a:rPr lang="en-US" altLang="zh-CN" dirty="0" err="1"/>
              <a:t>PortName</a:t>
            </a:r>
            <a:r>
              <a:rPr lang="zh-CN" altLang="en-US" dirty="0"/>
              <a:t>是子模块在定义时给出的端口名称，</a:t>
            </a:r>
            <a:r>
              <a:rPr lang="en-US" altLang="zh-CN" dirty="0" err="1"/>
              <a:t>port_expr</a:t>
            </a:r>
            <a:r>
              <a:rPr lang="en-US" altLang="zh-CN" dirty="0"/>
              <a:t> </a:t>
            </a:r>
            <a:r>
              <a:rPr lang="zh-CN" altLang="en-US" dirty="0"/>
              <a:t>是高层模块内定义的线网或寄存器变量，这个变量与子模块端口关联就实现了子模块与高层模块之间的连接。</a:t>
            </a:r>
          </a:p>
        </p:txBody>
      </p:sp>
      <p:sp>
        <p:nvSpPr>
          <p:cNvPr id="4" name="矩形 3"/>
          <p:cNvSpPr/>
          <p:nvPr/>
        </p:nvSpPr>
        <p:spPr>
          <a:xfrm>
            <a:off x="95304" y="111959"/>
            <a:ext cx="7992888" cy="584775"/>
          </a:xfrm>
          <a:prstGeom prst="rect">
            <a:avLst/>
          </a:prstGeom>
        </p:spPr>
        <p:txBody>
          <a:bodyPr wrap="square">
            <a:spAutoFit/>
          </a:bodyPr>
          <a:lstStyle/>
          <a:p>
            <a:pPr algn="l"/>
            <a:r>
              <a:rPr lang="en-US" altLang="zh-CN" sz="3200" dirty="0">
                <a:solidFill>
                  <a:schemeClr val="tx1"/>
                </a:solidFill>
                <a:latin typeface="黑体" pitchFamily="2" charset="-122"/>
                <a:ea typeface="黑体" pitchFamily="2" charset="-122"/>
              </a:rPr>
              <a:t>5.3 </a:t>
            </a:r>
            <a:r>
              <a:rPr lang="zh-CN" altLang="en-US" sz="3200" dirty="0">
                <a:solidFill>
                  <a:schemeClr val="tx1"/>
                </a:solidFill>
                <a:latin typeface="黑体" pitchFamily="2" charset="-122"/>
                <a:ea typeface="黑体" pitchFamily="2" charset="-122"/>
              </a:rPr>
              <a:t>模块的调用</a:t>
            </a:r>
            <a:endParaRPr lang="zh-CN" altLang="en-US" sz="2800" dirty="0">
              <a:solidFill>
                <a:srgbClr val="FF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3906" name="Rectangle 2"/>
          <p:cNvSpPr>
            <a:spLocks noGrp="1" noChangeArrowheads="1"/>
          </p:cNvSpPr>
          <p:nvPr>
            <p:ph type="title"/>
          </p:nvPr>
        </p:nvSpPr>
        <p:spPr>
          <a:xfrm>
            <a:off x="395536" y="926438"/>
            <a:ext cx="8135937" cy="2651142"/>
          </a:xfrm>
        </p:spPr>
        <p:txBody>
          <a:bodyPr/>
          <a:lstStyle/>
          <a:p>
            <a:r>
              <a:rPr lang="zh-CN" altLang="en-US" dirty="0"/>
              <a:t>　　</a:t>
            </a:r>
            <a:r>
              <a:rPr lang="en-US" altLang="zh-CN" dirty="0" err="1"/>
              <a:t>port_expr</a:t>
            </a:r>
            <a:r>
              <a:rPr lang="zh-CN" altLang="en-US" dirty="0"/>
              <a:t>可以是以下的任何类型：标识符</a:t>
            </a:r>
            <a:r>
              <a:rPr lang="en-US" altLang="zh-CN" dirty="0"/>
              <a:t>(</a:t>
            </a:r>
            <a:r>
              <a:rPr lang="en-US" altLang="zh-CN" dirty="0" err="1"/>
              <a:t>reg</a:t>
            </a:r>
            <a:r>
              <a:rPr lang="zh-CN" altLang="en-US" dirty="0"/>
              <a:t>或</a:t>
            </a:r>
            <a:r>
              <a:rPr lang="en-US" altLang="zh-CN" dirty="0"/>
              <a:t>net)</a:t>
            </a:r>
            <a:r>
              <a:rPr lang="zh-CN" altLang="en-US" dirty="0"/>
              <a:t>、位选择、部分位选择、前三种类型的合并、表达式</a:t>
            </a:r>
            <a:r>
              <a:rPr lang="en-US" altLang="zh-CN" dirty="0"/>
              <a:t>(</a:t>
            </a:r>
            <a:r>
              <a:rPr lang="zh-CN" altLang="en-US" dirty="0"/>
              <a:t>只适用于输入端口</a:t>
            </a:r>
            <a:r>
              <a:rPr lang="en-US" altLang="zh-CN" dirty="0"/>
              <a:t>)</a:t>
            </a:r>
            <a:r>
              <a:rPr lang="zh-CN" altLang="en-US" dirty="0"/>
              <a:t>。例如：</a:t>
            </a:r>
            <a:br>
              <a:rPr lang="zh-CN" altLang="en-US" dirty="0"/>
            </a:br>
            <a:r>
              <a:rPr lang="zh-CN" altLang="en-US" dirty="0"/>
              <a:t>　　　</a:t>
            </a:r>
            <a:r>
              <a:rPr lang="en-US" altLang="zh-CN" dirty="0"/>
              <a:t>Micro </a:t>
            </a:r>
            <a:r>
              <a:rPr lang="en-US" altLang="zh-CN" dirty="0">
                <a:solidFill>
                  <a:schemeClr val="tx1"/>
                </a:solidFill>
              </a:rPr>
              <a:t>M1</a:t>
            </a:r>
            <a:r>
              <a:rPr lang="en-US" altLang="zh-CN" dirty="0">
                <a:solidFill>
                  <a:srgbClr val="FF0000"/>
                </a:solidFill>
              </a:rPr>
              <a:t>(</a:t>
            </a:r>
            <a:r>
              <a:rPr lang="en-US" altLang="zh-CN" dirty="0" err="1">
                <a:solidFill>
                  <a:srgbClr val="FF0000"/>
                </a:solidFill>
              </a:rPr>
              <a:t>UdIn</a:t>
            </a:r>
            <a:r>
              <a:rPr lang="en-US" altLang="zh-CN" dirty="0">
                <a:solidFill>
                  <a:srgbClr val="FF0000"/>
                </a:solidFill>
              </a:rPr>
              <a:t>[3:0], {</a:t>
            </a:r>
            <a:r>
              <a:rPr lang="en-US" altLang="zh-CN" dirty="0" err="1">
                <a:solidFill>
                  <a:srgbClr val="FF0000"/>
                </a:solidFill>
              </a:rPr>
              <a:t>WrN</a:t>
            </a:r>
            <a:r>
              <a:rPr lang="en-US" altLang="zh-CN" dirty="0">
                <a:solidFill>
                  <a:srgbClr val="FF0000"/>
                </a:solidFill>
              </a:rPr>
              <a:t>, </a:t>
            </a:r>
            <a:r>
              <a:rPr lang="en-US" altLang="zh-CN" dirty="0" err="1">
                <a:solidFill>
                  <a:srgbClr val="FF0000"/>
                </a:solidFill>
              </a:rPr>
              <a:t>RdN</a:t>
            </a:r>
            <a:r>
              <a:rPr lang="en-US" altLang="zh-CN" dirty="0">
                <a:solidFill>
                  <a:srgbClr val="FF0000"/>
                </a:solidFill>
              </a:rPr>
              <a:t>},Status[0],Status[1] ,</a:t>
            </a:r>
            <a:br>
              <a:rPr lang="en-US" altLang="zh-CN" dirty="0">
                <a:solidFill>
                  <a:srgbClr val="FF0000"/>
                </a:solidFill>
              </a:rPr>
            </a:br>
            <a:r>
              <a:rPr lang="en-US" altLang="zh-CN" dirty="0">
                <a:solidFill>
                  <a:srgbClr val="FF0000"/>
                </a:solidFill>
              </a:rPr>
              <a:t>&amp;</a:t>
            </a:r>
            <a:r>
              <a:rPr lang="en-US" altLang="zh-CN" dirty="0" err="1">
                <a:solidFill>
                  <a:srgbClr val="FF0000"/>
                </a:solidFill>
              </a:rPr>
              <a:t>UdOut</a:t>
            </a:r>
            <a:r>
              <a:rPr lang="en-US" altLang="zh-CN" dirty="0">
                <a:solidFill>
                  <a:srgbClr val="FF0000"/>
                </a:solidFill>
              </a:rPr>
              <a:t>[0:7], </a:t>
            </a:r>
            <a:r>
              <a:rPr lang="en-US" altLang="zh-CN" dirty="0" err="1">
                <a:solidFill>
                  <a:srgbClr val="FF0000"/>
                </a:solidFill>
              </a:rPr>
              <a:t>TxData</a:t>
            </a:r>
            <a:r>
              <a:rPr lang="en-US" altLang="zh-CN" dirty="0"/>
              <a:t>);</a:t>
            </a:r>
          </a:p>
        </p:txBody>
      </p:sp>
      <p:sp>
        <p:nvSpPr>
          <p:cNvPr id="4" name="矩形 3"/>
          <p:cNvSpPr/>
          <p:nvPr/>
        </p:nvSpPr>
        <p:spPr>
          <a:xfrm>
            <a:off x="95304" y="111959"/>
            <a:ext cx="7992888" cy="584775"/>
          </a:xfrm>
          <a:prstGeom prst="rect">
            <a:avLst/>
          </a:prstGeom>
        </p:spPr>
        <p:txBody>
          <a:bodyPr wrap="square">
            <a:spAutoFit/>
          </a:bodyPr>
          <a:lstStyle/>
          <a:p>
            <a:pPr algn="l"/>
            <a:r>
              <a:rPr lang="en-US" altLang="zh-CN" sz="3200" dirty="0">
                <a:solidFill>
                  <a:schemeClr val="tx1"/>
                </a:solidFill>
                <a:latin typeface="黑体" pitchFamily="2" charset="-122"/>
                <a:ea typeface="黑体" pitchFamily="2" charset="-122"/>
              </a:rPr>
              <a:t>5.3 </a:t>
            </a:r>
            <a:r>
              <a:rPr lang="zh-CN" altLang="en-US" sz="3200" dirty="0">
                <a:solidFill>
                  <a:schemeClr val="tx1"/>
                </a:solidFill>
                <a:latin typeface="黑体" pitchFamily="2" charset="-122"/>
                <a:ea typeface="黑体" pitchFamily="2" charset="-122"/>
              </a:rPr>
              <a:t>模块的调用</a:t>
            </a:r>
            <a:r>
              <a:rPr lang="en-US" altLang="zh-CN" sz="3200" dirty="0">
                <a:solidFill>
                  <a:schemeClr val="tx1"/>
                </a:solidFill>
                <a:latin typeface="黑体" pitchFamily="2" charset="-122"/>
                <a:ea typeface="黑体" pitchFamily="2" charset="-122"/>
              </a:rPr>
              <a:t>—</a:t>
            </a:r>
            <a:r>
              <a:rPr lang="zh-CN" altLang="en-US" sz="2800" dirty="0">
                <a:solidFill>
                  <a:srgbClr val="FF0000"/>
                </a:solidFill>
                <a:latin typeface="黑体" pitchFamily="2" charset="-122"/>
                <a:ea typeface="黑体" pitchFamily="2" charset="-122"/>
              </a:rPr>
              <a:t>端口的关联方式</a:t>
            </a:r>
            <a:endParaRPr lang="zh-CN" altLang="en-US" sz="2400" dirty="0">
              <a:solidFill>
                <a:srgbClr val="FF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4930" name="Rectangle 2"/>
          <p:cNvSpPr>
            <a:spLocks noGrp="1" noChangeArrowheads="1"/>
          </p:cNvSpPr>
          <p:nvPr>
            <p:ph type="title"/>
          </p:nvPr>
        </p:nvSpPr>
        <p:spPr>
          <a:xfrm>
            <a:off x="395537" y="914563"/>
            <a:ext cx="4176464" cy="3599121"/>
          </a:xfrm>
        </p:spPr>
        <p:txBody>
          <a:bodyPr/>
          <a:lstStyle/>
          <a:p>
            <a:pPr>
              <a:lnSpc>
                <a:spcPct val="150000"/>
              </a:lnSpc>
            </a:pPr>
            <a:r>
              <a:rPr lang="en-US" altLang="zh-CN" dirty="0"/>
              <a:t>【</a:t>
            </a:r>
            <a:r>
              <a:rPr lang="zh-CN" altLang="en-US" dirty="0">
                <a:latin typeface="黑体" pitchFamily="2" charset="-122"/>
                <a:ea typeface="黑体" pitchFamily="2" charset="-122"/>
              </a:rPr>
              <a:t>例</a:t>
            </a:r>
            <a:r>
              <a:rPr lang="en-US" altLang="zh-CN" dirty="0"/>
              <a:t>】  </a:t>
            </a:r>
            <a:r>
              <a:rPr lang="zh-CN" altLang="en-US" dirty="0"/>
              <a:t>使用两个半加器模块构造全加器，子模块是半加器</a:t>
            </a:r>
            <a:r>
              <a:rPr lang="en-US" altLang="zh-CN" dirty="0"/>
              <a:t>HA</a:t>
            </a:r>
            <a:r>
              <a:rPr lang="zh-CN" altLang="en-US" dirty="0"/>
              <a:t>，高层模块是全加器</a:t>
            </a:r>
            <a:r>
              <a:rPr lang="en-US" altLang="zh-CN" dirty="0"/>
              <a:t>FA</a:t>
            </a:r>
            <a:r>
              <a:rPr lang="zh-CN" altLang="en-US" dirty="0"/>
              <a:t>，在</a:t>
            </a:r>
            <a:r>
              <a:rPr lang="en-US" altLang="zh-CN" dirty="0"/>
              <a:t>FA</a:t>
            </a:r>
            <a:r>
              <a:rPr lang="zh-CN" altLang="en-US" dirty="0"/>
              <a:t>中引用了两个</a:t>
            </a:r>
            <a:r>
              <a:rPr lang="en-US" altLang="zh-CN" dirty="0"/>
              <a:t>HA</a:t>
            </a:r>
            <a:r>
              <a:rPr lang="zh-CN" altLang="en-US" dirty="0"/>
              <a:t>。逻辑图如图</a:t>
            </a:r>
            <a:r>
              <a:rPr lang="en-US" altLang="zh-CN" dirty="0"/>
              <a:t>5.16</a:t>
            </a:r>
            <a:r>
              <a:rPr lang="zh-CN" altLang="en-US" dirty="0"/>
              <a:t>所示，其中</a:t>
            </a:r>
            <a:r>
              <a:rPr lang="en-US" altLang="zh-CN" dirty="0"/>
              <a:t>h1</a:t>
            </a:r>
            <a:r>
              <a:rPr lang="zh-CN" altLang="en-US" dirty="0"/>
              <a:t>和</a:t>
            </a:r>
            <a:r>
              <a:rPr lang="en-US" altLang="zh-CN" dirty="0"/>
              <a:t>h2</a:t>
            </a:r>
            <a:r>
              <a:rPr lang="zh-CN" altLang="en-US" dirty="0"/>
              <a:t>分别是两个半加器。</a:t>
            </a:r>
          </a:p>
        </p:txBody>
      </p:sp>
      <p:sp>
        <p:nvSpPr>
          <p:cNvPr id="4" name="矩形 3"/>
          <p:cNvSpPr/>
          <p:nvPr/>
        </p:nvSpPr>
        <p:spPr>
          <a:xfrm>
            <a:off x="95304" y="111959"/>
            <a:ext cx="7992888" cy="584775"/>
          </a:xfrm>
          <a:prstGeom prst="rect">
            <a:avLst/>
          </a:prstGeom>
        </p:spPr>
        <p:txBody>
          <a:bodyPr wrap="square">
            <a:spAutoFit/>
          </a:bodyPr>
          <a:lstStyle/>
          <a:p>
            <a:pPr algn="l"/>
            <a:r>
              <a:rPr lang="en-US" altLang="zh-CN" sz="3200" dirty="0">
                <a:solidFill>
                  <a:schemeClr val="tx1"/>
                </a:solidFill>
                <a:latin typeface="黑体" pitchFamily="2" charset="-122"/>
                <a:ea typeface="黑体" pitchFamily="2" charset="-122"/>
              </a:rPr>
              <a:t>5.3 </a:t>
            </a:r>
            <a:r>
              <a:rPr lang="zh-CN" altLang="en-US" sz="3200" dirty="0">
                <a:solidFill>
                  <a:schemeClr val="tx1"/>
                </a:solidFill>
                <a:latin typeface="黑体" pitchFamily="2" charset="-122"/>
                <a:ea typeface="黑体" pitchFamily="2" charset="-122"/>
              </a:rPr>
              <a:t>模块的调用</a:t>
            </a:r>
            <a:r>
              <a:rPr lang="en-US" altLang="zh-CN" sz="3200" dirty="0">
                <a:solidFill>
                  <a:schemeClr val="tx1"/>
                </a:solidFill>
                <a:latin typeface="黑体" pitchFamily="2" charset="-122"/>
                <a:ea typeface="黑体" pitchFamily="2" charset="-122"/>
              </a:rPr>
              <a:t>—</a:t>
            </a:r>
            <a:r>
              <a:rPr lang="zh-CN" altLang="en-US" sz="2800" dirty="0">
                <a:solidFill>
                  <a:srgbClr val="FF0000"/>
                </a:solidFill>
                <a:latin typeface="黑体" pitchFamily="2" charset="-122"/>
                <a:ea typeface="黑体" pitchFamily="2" charset="-122"/>
              </a:rPr>
              <a:t>端口的关联方式</a:t>
            </a:r>
            <a:endParaRPr lang="zh-CN" altLang="en-US" sz="2400" dirty="0">
              <a:solidFill>
                <a:srgbClr val="FF0000"/>
              </a:solidFill>
            </a:endParaRPr>
          </a:p>
        </p:txBody>
      </p:sp>
      <p:pic>
        <p:nvPicPr>
          <p:cNvPr id="5" name="Picture 4" descr="5-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985292"/>
            <a:ext cx="4087813" cy="376634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p:cNvSpPr txBox="1">
            <a:spLocks noChangeArrowheads="1"/>
          </p:cNvSpPr>
          <p:nvPr/>
        </p:nvSpPr>
        <p:spPr bwMode="auto">
          <a:xfrm>
            <a:off x="2668794" y="4919230"/>
            <a:ext cx="648072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ctr" rtl="0" fontAlgn="base">
              <a:spcBef>
                <a:spcPct val="0"/>
              </a:spcBef>
              <a:spcAft>
                <a:spcPct val="0"/>
              </a:spcAft>
              <a:defRPr sz="2200">
                <a:solidFill>
                  <a:schemeClr val="tx1"/>
                </a:solidFill>
                <a:latin typeface="+mn-lt"/>
                <a:ea typeface="+mn-ea"/>
                <a:cs typeface="+mn-cs"/>
              </a:defRPr>
            </a:lvl1pPr>
            <a:lvl2pPr marL="742950" indent="-285750" algn="ctr" rtl="0" fontAlgn="base">
              <a:spcBef>
                <a:spcPct val="0"/>
              </a:spcBef>
              <a:spcAft>
                <a:spcPct val="0"/>
              </a:spcAft>
              <a:defRPr sz="2200">
                <a:solidFill>
                  <a:schemeClr val="tx1"/>
                </a:solidFill>
                <a:latin typeface="+mn-lt"/>
                <a:ea typeface="+mn-ea"/>
              </a:defRPr>
            </a:lvl2pPr>
            <a:lvl3pPr marL="1143000" indent="-228600" algn="ctr" rtl="0" fontAlgn="base">
              <a:spcBef>
                <a:spcPct val="0"/>
              </a:spcBef>
              <a:spcAft>
                <a:spcPct val="0"/>
              </a:spcAft>
              <a:defRPr sz="2200">
                <a:solidFill>
                  <a:schemeClr val="tx1"/>
                </a:solidFill>
                <a:latin typeface="+mn-lt"/>
                <a:ea typeface="+mn-ea"/>
              </a:defRPr>
            </a:lvl3pPr>
            <a:lvl4pPr marL="1600200" indent="-228600" algn="ctr" rtl="0" fontAlgn="base">
              <a:spcBef>
                <a:spcPct val="0"/>
              </a:spcBef>
              <a:spcAft>
                <a:spcPct val="0"/>
              </a:spcAft>
              <a:defRPr sz="2200">
                <a:solidFill>
                  <a:schemeClr val="tx1"/>
                </a:solidFill>
                <a:latin typeface="+mn-lt"/>
                <a:ea typeface="+mn-ea"/>
              </a:defRPr>
            </a:lvl4pPr>
            <a:lvl5pPr marL="2057400" indent="-228600" algn="ctr" rtl="0" fontAlgn="base">
              <a:spcBef>
                <a:spcPct val="0"/>
              </a:spcBef>
              <a:spcAft>
                <a:spcPct val="0"/>
              </a:spcAft>
              <a:defRPr sz="2200">
                <a:solidFill>
                  <a:schemeClr val="tx1"/>
                </a:solidFill>
                <a:latin typeface="+mn-lt"/>
                <a:ea typeface="+mn-ea"/>
              </a:defRPr>
            </a:lvl5pPr>
            <a:lvl6pPr marL="2514600" indent="-228600" algn="ctr" rtl="0" fontAlgn="base">
              <a:spcBef>
                <a:spcPct val="0"/>
              </a:spcBef>
              <a:spcAft>
                <a:spcPct val="0"/>
              </a:spcAft>
              <a:defRPr sz="2200">
                <a:solidFill>
                  <a:schemeClr val="tx1"/>
                </a:solidFill>
                <a:latin typeface="+mn-lt"/>
                <a:ea typeface="+mn-ea"/>
              </a:defRPr>
            </a:lvl6pPr>
            <a:lvl7pPr marL="2971800" indent="-228600" algn="ctr" rtl="0" fontAlgn="base">
              <a:spcBef>
                <a:spcPct val="0"/>
              </a:spcBef>
              <a:spcAft>
                <a:spcPct val="0"/>
              </a:spcAft>
              <a:defRPr sz="2200">
                <a:solidFill>
                  <a:schemeClr val="tx1"/>
                </a:solidFill>
                <a:latin typeface="+mn-lt"/>
                <a:ea typeface="+mn-ea"/>
              </a:defRPr>
            </a:lvl7pPr>
            <a:lvl8pPr marL="3429000" indent="-228600" algn="ctr" rtl="0" fontAlgn="base">
              <a:spcBef>
                <a:spcPct val="0"/>
              </a:spcBef>
              <a:spcAft>
                <a:spcPct val="0"/>
              </a:spcAft>
              <a:defRPr sz="2200">
                <a:solidFill>
                  <a:schemeClr val="tx1"/>
                </a:solidFill>
                <a:latin typeface="+mn-lt"/>
                <a:ea typeface="+mn-ea"/>
              </a:defRPr>
            </a:lvl8pPr>
            <a:lvl9pPr marL="3886200" indent="-228600" algn="ctr" rtl="0" fontAlgn="base">
              <a:spcBef>
                <a:spcPct val="0"/>
              </a:spcBef>
              <a:spcAft>
                <a:spcPct val="0"/>
              </a:spcAft>
              <a:defRPr sz="2200">
                <a:solidFill>
                  <a:schemeClr val="tx1"/>
                </a:solidFill>
                <a:latin typeface="+mn-lt"/>
                <a:ea typeface="+mn-ea"/>
              </a:defRPr>
            </a:lvl9pPr>
          </a:lstStyle>
          <a:p>
            <a:r>
              <a:rPr lang="zh-CN" altLang="en-US" b="0" kern="0"/>
              <a:t>图</a:t>
            </a:r>
            <a:r>
              <a:rPr lang="en-US" altLang="zh-CN" b="0" kern="0"/>
              <a:t>5.16  </a:t>
            </a:r>
            <a:r>
              <a:rPr lang="zh-CN" altLang="en-US" b="0" kern="0"/>
              <a:t>使用两个半加器模块构造的全加器</a:t>
            </a:r>
            <a:endParaRPr lang="zh-CN" altLang="en-US" b="0" kern="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6978" name="Rectangle 2"/>
          <p:cNvSpPr>
            <a:spLocks noGrp="1" noChangeArrowheads="1"/>
          </p:cNvSpPr>
          <p:nvPr>
            <p:ph type="title"/>
          </p:nvPr>
        </p:nvSpPr>
        <p:spPr>
          <a:xfrm>
            <a:off x="38742" y="1183100"/>
            <a:ext cx="8135937" cy="4788958"/>
          </a:xfrm>
        </p:spPr>
        <p:txBody>
          <a:bodyPr/>
          <a:lstStyle/>
          <a:p>
            <a:pPr>
              <a:lnSpc>
                <a:spcPct val="140000"/>
              </a:lnSpc>
            </a:pPr>
            <a:r>
              <a:rPr lang="zh-CN" altLang="en-US" dirty="0"/>
              <a:t>　子模块半加器的</a:t>
            </a:r>
            <a:r>
              <a:rPr lang="en-US" altLang="zh-CN" dirty="0"/>
              <a:t>Verilog HDL</a:t>
            </a:r>
            <a:r>
              <a:rPr lang="zh-CN" altLang="en-US" dirty="0"/>
              <a:t>描述：</a:t>
            </a:r>
          </a:p>
        </p:txBody>
      </p:sp>
      <p:pic>
        <p:nvPicPr>
          <p:cNvPr id="2046980" name="Picture 4"/>
          <p:cNvPicPr>
            <a:picLocks noChangeAspect="1" noChangeArrowheads="1"/>
          </p:cNvPicPr>
          <p:nvPr/>
        </p:nvPicPr>
        <p:blipFill>
          <a:blip r:embed="rId2">
            <a:extLst>
              <a:ext uri="{28A0092B-C50C-407E-A947-70E740481C1C}">
                <a14:useLocalDpi xmlns:a14="http://schemas.microsoft.com/office/drawing/2010/main" val="0"/>
              </a:ext>
            </a:extLst>
          </a:blip>
          <a:srcRect l="4831" r="11655"/>
          <a:stretch>
            <a:fillRect/>
          </a:stretch>
        </p:blipFill>
        <p:spPr bwMode="auto">
          <a:xfrm>
            <a:off x="97664" y="1921396"/>
            <a:ext cx="8714319" cy="2459715"/>
          </a:xfrm>
          <a:prstGeom prst="rect">
            <a:avLst/>
          </a:prstGeom>
          <a:solidFill>
            <a:schemeClr val="bg1">
              <a:lumMod val="95000"/>
            </a:schemeClr>
          </a:solidFill>
          <a:ln>
            <a:noFill/>
          </a:ln>
          <a:effectLst/>
        </p:spPr>
      </p:pic>
      <p:sp>
        <p:nvSpPr>
          <p:cNvPr id="5" name="矩形 4"/>
          <p:cNvSpPr/>
          <p:nvPr/>
        </p:nvSpPr>
        <p:spPr>
          <a:xfrm>
            <a:off x="95304" y="111959"/>
            <a:ext cx="7992888" cy="584775"/>
          </a:xfrm>
          <a:prstGeom prst="rect">
            <a:avLst/>
          </a:prstGeom>
        </p:spPr>
        <p:txBody>
          <a:bodyPr wrap="square">
            <a:spAutoFit/>
          </a:bodyPr>
          <a:lstStyle/>
          <a:p>
            <a:pPr algn="l"/>
            <a:r>
              <a:rPr lang="en-US" altLang="zh-CN" sz="3200" dirty="0">
                <a:solidFill>
                  <a:schemeClr val="tx1"/>
                </a:solidFill>
                <a:latin typeface="黑体" pitchFamily="2" charset="-122"/>
                <a:ea typeface="黑体" pitchFamily="2" charset="-122"/>
              </a:rPr>
              <a:t>5.3 </a:t>
            </a:r>
            <a:r>
              <a:rPr lang="zh-CN" altLang="en-US" sz="3200" dirty="0">
                <a:solidFill>
                  <a:schemeClr val="tx1"/>
                </a:solidFill>
                <a:latin typeface="黑体" pitchFamily="2" charset="-122"/>
                <a:ea typeface="黑体" pitchFamily="2" charset="-122"/>
              </a:rPr>
              <a:t>模块的调用</a:t>
            </a:r>
            <a:r>
              <a:rPr lang="en-US" altLang="zh-CN" sz="3200" dirty="0">
                <a:solidFill>
                  <a:schemeClr val="tx1"/>
                </a:solidFill>
                <a:latin typeface="黑体" pitchFamily="2" charset="-122"/>
                <a:ea typeface="黑体" pitchFamily="2" charset="-122"/>
              </a:rPr>
              <a:t>—</a:t>
            </a:r>
            <a:r>
              <a:rPr lang="zh-CN" altLang="en-US" sz="2800" dirty="0">
                <a:solidFill>
                  <a:srgbClr val="FF0000"/>
                </a:solidFill>
                <a:latin typeface="黑体" pitchFamily="2" charset="-122"/>
                <a:ea typeface="黑体" pitchFamily="2" charset="-122"/>
              </a:rPr>
              <a:t>端口的关联方式</a:t>
            </a:r>
            <a:endParaRPr lang="zh-CN" altLang="en-US" sz="2400" dirty="0">
              <a:solidFill>
                <a:srgbClr val="FF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002" name="Rectangle 2"/>
          <p:cNvSpPr>
            <a:spLocks noGrp="1" noChangeArrowheads="1"/>
          </p:cNvSpPr>
          <p:nvPr>
            <p:ph type="title"/>
          </p:nvPr>
        </p:nvSpPr>
        <p:spPr>
          <a:xfrm>
            <a:off x="300722" y="926042"/>
            <a:ext cx="8135937" cy="4788958"/>
          </a:xfrm>
        </p:spPr>
        <p:txBody>
          <a:bodyPr/>
          <a:lstStyle/>
          <a:p>
            <a:pPr>
              <a:lnSpc>
                <a:spcPct val="140000"/>
              </a:lnSpc>
            </a:pPr>
            <a:r>
              <a:rPr lang="zh-CN" altLang="en-US" dirty="0"/>
              <a:t>　全加器的</a:t>
            </a:r>
            <a:r>
              <a:rPr lang="en-US" altLang="zh-CN" dirty="0"/>
              <a:t>Verilog HDL</a:t>
            </a:r>
            <a:r>
              <a:rPr lang="zh-CN" altLang="en-US" dirty="0"/>
              <a:t>描述：</a:t>
            </a:r>
          </a:p>
        </p:txBody>
      </p:sp>
      <p:pic>
        <p:nvPicPr>
          <p:cNvPr id="2048004"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l="6555" r="23941"/>
          <a:stretch/>
        </p:blipFill>
        <p:spPr bwMode="auto">
          <a:xfrm>
            <a:off x="539552" y="1489348"/>
            <a:ext cx="7747778" cy="3888432"/>
          </a:xfrm>
          <a:prstGeom prst="rect">
            <a:avLst/>
          </a:prstGeom>
          <a:solidFill>
            <a:schemeClr val="bg1">
              <a:lumMod val="95000"/>
            </a:schemeClr>
          </a:solidFill>
          <a:ln>
            <a:noFill/>
          </a:ln>
          <a:effectLst/>
        </p:spPr>
      </p:pic>
      <p:sp>
        <p:nvSpPr>
          <p:cNvPr id="5" name="矩形 4"/>
          <p:cNvSpPr/>
          <p:nvPr/>
        </p:nvSpPr>
        <p:spPr>
          <a:xfrm>
            <a:off x="95304" y="111959"/>
            <a:ext cx="7992888" cy="584775"/>
          </a:xfrm>
          <a:prstGeom prst="rect">
            <a:avLst/>
          </a:prstGeom>
        </p:spPr>
        <p:txBody>
          <a:bodyPr wrap="square">
            <a:spAutoFit/>
          </a:bodyPr>
          <a:lstStyle/>
          <a:p>
            <a:pPr algn="l"/>
            <a:r>
              <a:rPr lang="en-US" altLang="zh-CN" sz="3200" dirty="0">
                <a:solidFill>
                  <a:schemeClr val="tx1"/>
                </a:solidFill>
                <a:latin typeface="黑体" pitchFamily="2" charset="-122"/>
                <a:ea typeface="黑体" pitchFamily="2" charset="-122"/>
              </a:rPr>
              <a:t>5.3 </a:t>
            </a:r>
            <a:r>
              <a:rPr lang="zh-CN" altLang="en-US" sz="3200" dirty="0">
                <a:solidFill>
                  <a:schemeClr val="tx1"/>
                </a:solidFill>
                <a:latin typeface="黑体" pitchFamily="2" charset="-122"/>
                <a:ea typeface="黑体" pitchFamily="2" charset="-122"/>
              </a:rPr>
              <a:t>模块的调用</a:t>
            </a:r>
            <a:r>
              <a:rPr lang="en-US" altLang="zh-CN" sz="3200" dirty="0">
                <a:solidFill>
                  <a:schemeClr val="tx1"/>
                </a:solidFill>
                <a:latin typeface="黑体" pitchFamily="2" charset="-122"/>
                <a:ea typeface="黑体" pitchFamily="2" charset="-122"/>
              </a:rPr>
              <a:t>—</a:t>
            </a:r>
            <a:r>
              <a:rPr lang="zh-CN" altLang="en-US" sz="2800" dirty="0">
                <a:solidFill>
                  <a:srgbClr val="FF0000"/>
                </a:solidFill>
                <a:latin typeface="黑体" pitchFamily="2" charset="-122"/>
                <a:ea typeface="黑体" pitchFamily="2" charset="-122"/>
              </a:rPr>
              <a:t>端口的关联方式</a:t>
            </a:r>
            <a:endParaRPr lang="zh-CN" altLang="en-US" sz="2400" dirty="0">
              <a:solidFill>
                <a:srgbClr val="FF0000"/>
              </a:solidFill>
            </a:endParaRPr>
          </a:p>
        </p:txBody>
      </p:sp>
      <p:sp>
        <p:nvSpPr>
          <p:cNvPr id="2" name="矩形 1"/>
          <p:cNvSpPr/>
          <p:nvPr/>
        </p:nvSpPr>
        <p:spPr bwMode="auto">
          <a:xfrm>
            <a:off x="1403648" y="3361556"/>
            <a:ext cx="6684544" cy="1008112"/>
          </a:xfrm>
          <a:prstGeom prst="rect">
            <a:avLst/>
          </a:prstGeom>
          <a:noFill/>
          <a:ln w="2222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3600" b="1" i="0" u="none" strike="noStrike" cap="none" normalizeH="0" baseline="0">
              <a:ln>
                <a:noFill/>
              </a:ln>
              <a:solidFill>
                <a:schemeClr val="hlink"/>
              </a:solidFill>
              <a:effectLst/>
              <a:latin typeface="Times New Roman" pitchFamily="18" charset="0"/>
              <a:ea typeface="华文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矩形 5"/>
          <p:cNvSpPr/>
          <p:nvPr/>
        </p:nvSpPr>
        <p:spPr>
          <a:xfrm>
            <a:off x="107504" y="226011"/>
            <a:ext cx="7992888" cy="584775"/>
          </a:xfrm>
          <a:prstGeom prst="rect">
            <a:avLst/>
          </a:prstGeom>
        </p:spPr>
        <p:txBody>
          <a:bodyPr wrap="square">
            <a:spAutoFit/>
          </a:bodyPr>
          <a:lstStyle/>
          <a:p>
            <a:pPr algn="l"/>
            <a:r>
              <a:rPr lang="en-US" altLang="zh-CN" sz="3200" dirty="0">
                <a:solidFill>
                  <a:schemeClr val="tx1"/>
                </a:solidFill>
                <a:latin typeface="黑体" pitchFamily="2" charset="-122"/>
                <a:ea typeface="黑体" pitchFamily="2" charset="-122"/>
              </a:rPr>
              <a:t>5.2 </a:t>
            </a:r>
            <a:r>
              <a:rPr lang="zh-CN" altLang="en-US" sz="3200" dirty="0">
                <a:solidFill>
                  <a:schemeClr val="tx1"/>
                </a:solidFill>
                <a:latin typeface="黑体" pitchFamily="2" charset="-122"/>
                <a:ea typeface="黑体" pitchFamily="2" charset="-122"/>
              </a:rPr>
              <a:t>用户定义原语</a:t>
            </a:r>
            <a:endParaRPr lang="zh-CN" altLang="en-US" sz="3200" dirty="0">
              <a:solidFill>
                <a:srgbClr val="FF0000"/>
              </a:solidFill>
            </a:endParaRPr>
          </a:p>
        </p:txBody>
      </p:sp>
      <p:graphicFrame>
        <p:nvGraphicFramePr>
          <p:cNvPr id="8" name="object 3"/>
          <p:cNvGraphicFramePr>
            <a:graphicFrameLocks noGrp="1"/>
          </p:cNvGraphicFramePr>
          <p:nvPr>
            <p:extLst>
              <p:ext uri="{D42A27DB-BD31-4B8C-83A1-F6EECF244321}">
                <p14:modId xmlns:p14="http://schemas.microsoft.com/office/powerpoint/2010/main" val="2415600133"/>
              </p:ext>
            </p:extLst>
          </p:nvPr>
        </p:nvGraphicFramePr>
        <p:xfrm>
          <a:off x="251520" y="985282"/>
          <a:ext cx="4752975" cy="4608522"/>
        </p:xfrm>
        <a:graphic>
          <a:graphicData uri="http://schemas.openxmlformats.org/drawingml/2006/table">
            <a:tbl>
              <a:tblPr firstRow="1" bandRow="1">
                <a:tableStyleId>{2D5ABB26-0587-4C30-8999-92F81FD0307C}</a:tableStyleId>
              </a:tblPr>
              <a:tblGrid>
                <a:gridCol w="504190">
                  <a:extLst>
                    <a:ext uri="{9D8B030D-6E8A-4147-A177-3AD203B41FA5}">
                      <a16:colId xmlns:a16="http://schemas.microsoft.com/office/drawing/2014/main" val="20000"/>
                    </a:ext>
                  </a:extLst>
                </a:gridCol>
                <a:gridCol w="4248785">
                  <a:extLst>
                    <a:ext uri="{9D8B030D-6E8A-4147-A177-3AD203B41FA5}">
                      <a16:colId xmlns:a16="http://schemas.microsoft.com/office/drawing/2014/main" val="20001"/>
                    </a:ext>
                  </a:extLst>
                </a:gridCol>
              </a:tblGrid>
              <a:tr h="720083">
                <a:tc gridSpan="2">
                  <a:txBody>
                    <a:bodyPr/>
                    <a:lstStyle/>
                    <a:p>
                      <a:pPr marL="91440">
                        <a:lnSpc>
                          <a:spcPct val="100000"/>
                        </a:lnSpc>
                        <a:spcBef>
                          <a:spcPts val="275"/>
                        </a:spcBef>
                      </a:pPr>
                      <a:r>
                        <a:rPr sz="1800" spc="-10" dirty="0">
                          <a:latin typeface="Calibri"/>
                          <a:cs typeface="Calibri"/>
                        </a:rPr>
                        <a:t>//UDP</a:t>
                      </a:r>
                      <a:r>
                        <a:rPr sz="1800" dirty="0">
                          <a:latin typeface="宋体"/>
                          <a:cs typeface="宋体"/>
                        </a:rPr>
                        <a:t>名和端口列表</a:t>
                      </a:r>
                    </a:p>
                    <a:p>
                      <a:pPr marL="91440">
                        <a:lnSpc>
                          <a:spcPct val="100000"/>
                        </a:lnSpc>
                        <a:spcBef>
                          <a:spcPts val="5"/>
                        </a:spcBef>
                      </a:pPr>
                      <a:r>
                        <a:rPr sz="1800" spc="-5" dirty="0">
                          <a:solidFill>
                            <a:srgbClr val="FF0000"/>
                          </a:solidFill>
                          <a:latin typeface="Calibri"/>
                          <a:cs typeface="Calibri"/>
                        </a:rPr>
                        <a:t>primitive</a:t>
                      </a:r>
                      <a:r>
                        <a:rPr sz="1800" dirty="0">
                          <a:solidFill>
                            <a:srgbClr val="FF0000"/>
                          </a:solidFill>
                          <a:latin typeface="Calibri"/>
                          <a:cs typeface="Calibri"/>
                        </a:rPr>
                        <a:t> </a:t>
                      </a:r>
                      <a:r>
                        <a:rPr sz="1800" spc="-5" dirty="0">
                          <a:latin typeface="Calibri"/>
                          <a:cs typeface="Calibri"/>
                        </a:rPr>
                        <a:t>UDP_name</a:t>
                      </a:r>
                      <a:r>
                        <a:rPr sz="1800" spc="15" dirty="0">
                          <a:latin typeface="Calibri"/>
                          <a:cs typeface="Calibri"/>
                        </a:rPr>
                        <a:t> </a:t>
                      </a:r>
                      <a:r>
                        <a:rPr sz="1800" spc="-10" dirty="0">
                          <a:latin typeface="Calibri"/>
                          <a:cs typeface="Calibri"/>
                        </a:rPr>
                        <a:t>(</a:t>
                      </a:r>
                      <a:r>
                        <a:rPr sz="1800" dirty="0">
                          <a:latin typeface="宋体"/>
                          <a:cs typeface="宋体"/>
                        </a:rPr>
                        <a:t>输出端口</a:t>
                      </a:r>
                      <a:r>
                        <a:rPr sz="1800" dirty="0">
                          <a:latin typeface="Calibri"/>
                          <a:cs typeface="Calibri"/>
                        </a:rPr>
                        <a:t>, </a:t>
                      </a:r>
                      <a:r>
                        <a:rPr sz="1800" dirty="0">
                          <a:latin typeface="宋体"/>
                          <a:cs typeface="宋体"/>
                        </a:rPr>
                        <a:t>输入端口</a:t>
                      </a:r>
                      <a:r>
                        <a:rPr sz="1800" spc="-10" dirty="0">
                          <a:latin typeface="Calibri"/>
                          <a:cs typeface="Calibri"/>
                        </a:rPr>
                        <a:t>);</a:t>
                      </a:r>
                      <a:endParaRPr sz="1800" dirty="0">
                        <a:latin typeface="Calibri"/>
                        <a:cs typeface="Calibri"/>
                      </a:endParaRPr>
                    </a:p>
                  </a:txBody>
                  <a:tcPr marL="0" marR="0" marT="34925" marB="0">
                    <a:lnL w="12700">
                      <a:solidFill>
                        <a:srgbClr val="385D89"/>
                      </a:solidFill>
                      <a:prstDash val="solid"/>
                    </a:lnL>
                    <a:lnR w="12700">
                      <a:solidFill>
                        <a:srgbClr val="385D89"/>
                      </a:solidFill>
                      <a:prstDash val="solid"/>
                    </a:lnR>
                    <a:lnT w="12700">
                      <a:solidFill>
                        <a:srgbClr val="385D89"/>
                      </a:solidFill>
                      <a:prstDash val="solid"/>
                    </a:lnT>
                    <a:lnB w="19050">
                      <a:solidFill>
                        <a:srgbClr val="385D89"/>
                      </a:solidFill>
                      <a:prstDash val="solid"/>
                    </a:lnB>
                    <a:solidFill>
                      <a:srgbClr val="EBF0DE"/>
                    </a:solidFill>
                  </a:tcPr>
                </a:tc>
                <a:tc hMerge="1">
                  <a:txBody>
                    <a:bodyPr/>
                    <a:lstStyle/>
                    <a:p>
                      <a:endParaRPr/>
                    </a:p>
                  </a:txBody>
                  <a:tcPr marL="0" marR="0" marT="0" marB="0"/>
                </a:tc>
                <a:extLst>
                  <a:ext uri="{0D108BD9-81ED-4DB2-BD59-A6C34878D82A}">
                    <a16:rowId xmlns:a16="http://schemas.microsoft.com/office/drawing/2014/main" val="10000"/>
                  </a:ext>
                </a:extLst>
              </a:tr>
              <a:tr h="1224153">
                <a:tc rowSpan="3">
                  <a:txBody>
                    <a:bodyPr/>
                    <a:lstStyle/>
                    <a:p>
                      <a:pPr>
                        <a:lnSpc>
                          <a:spcPct val="100000"/>
                        </a:lnSpc>
                      </a:pPr>
                      <a:endParaRPr sz="1800">
                        <a:latin typeface="Times New Roman"/>
                        <a:cs typeface="Times New Roman"/>
                      </a:endParaRPr>
                    </a:p>
                  </a:txBody>
                  <a:tcPr marL="0" marR="0" marT="0" marB="0">
                    <a:lnR w="12700">
                      <a:solidFill>
                        <a:srgbClr val="385D89"/>
                      </a:solidFill>
                      <a:prstDash val="solid"/>
                    </a:lnR>
                    <a:lnT w="19050" cap="flat" cmpd="sng" algn="ctr">
                      <a:solidFill>
                        <a:srgbClr val="385D89"/>
                      </a:solidFill>
                      <a:prstDash val="solid"/>
                      <a:round/>
                      <a:headEnd type="none" w="med" len="med"/>
                      <a:tailEnd type="none" w="med" len="med"/>
                    </a:lnT>
                    <a:lnB w="12700">
                      <a:solidFill>
                        <a:srgbClr val="385D89"/>
                      </a:solidFill>
                      <a:prstDash val="solid"/>
                    </a:lnB>
                  </a:tcPr>
                </a:tc>
                <a:tc>
                  <a:txBody>
                    <a:bodyPr/>
                    <a:lstStyle/>
                    <a:p>
                      <a:pPr marL="91440" marR="2487295">
                        <a:lnSpc>
                          <a:spcPct val="100000"/>
                        </a:lnSpc>
                        <a:spcBef>
                          <a:spcPts val="280"/>
                        </a:spcBef>
                      </a:pPr>
                      <a:r>
                        <a:rPr sz="1800" dirty="0">
                          <a:latin typeface="Calibri"/>
                          <a:cs typeface="Calibri"/>
                        </a:rPr>
                        <a:t>//</a:t>
                      </a:r>
                      <a:r>
                        <a:rPr sz="1800" dirty="0">
                          <a:latin typeface="宋体"/>
                          <a:cs typeface="宋体"/>
                        </a:rPr>
                        <a:t>端口说明语句 </a:t>
                      </a:r>
                      <a:r>
                        <a:rPr sz="1800" spc="-5" dirty="0">
                          <a:latin typeface="Calibri"/>
                          <a:cs typeface="Calibri"/>
                        </a:rPr>
                        <a:t>output</a:t>
                      </a:r>
                      <a:r>
                        <a:rPr sz="1800" spc="-85" dirty="0">
                          <a:latin typeface="Calibri"/>
                          <a:cs typeface="Calibri"/>
                        </a:rPr>
                        <a:t> </a:t>
                      </a:r>
                      <a:r>
                        <a:rPr sz="1800" dirty="0">
                          <a:latin typeface="宋体"/>
                          <a:cs typeface="宋体"/>
                        </a:rPr>
                        <a:t>输出端口</a:t>
                      </a:r>
                      <a:r>
                        <a:rPr sz="1800" dirty="0">
                          <a:latin typeface="Calibri"/>
                          <a:cs typeface="Calibri"/>
                        </a:rPr>
                        <a:t>;  </a:t>
                      </a:r>
                      <a:r>
                        <a:rPr sz="1800" spc="-5" dirty="0">
                          <a:latin typeface="Calibri"/>
                          <a:cs typeface="Calibri"/>
                        </a:rPr>
                        <a:t>input</a:t>
                      </a:r>
                      <a:r>
                        <a:rPr sz="1800" spc="-20" dirty="0">
                          <a:latin typeface="Calibri"/>
                          <a:cs typeface="Calibri"/>
                        </a:rPr>
                        <a:t> </a:t>
                      </a:r>
                      <a:r>
                        <a:rPr sz="1800" dirty="0">
                          <a:latin typeface="宋体"/>
                          <a:cs typeface="宋体"/>
                        </a:rPr>
                        <a:t>输入端口</a:t>
                      </a:r>
                      <a:r>
                        <a:rPr sz="1800" dirty="0">
                          <a:latin typeface="Calibri"/>
                          <a:cs typeface="Calibri"/>
                        </a:rPr>
                        <a:t>;  </a:t>
                      </a:r>
                      <a:r>
                        <a:rPr sz="1800" spc="-10" dirty="0">
                          <a:latin typeface="Calibri"/>
                          <a:cs typeface="Calibri"/>
                        </a:rPr>
                        <a:t>reg</a:t>
                      </a:r>
                      <a:r>
                        <a:rPr sz="1800" spc="-20" dirty="0">
                          <a:latin typeface="Calibri"/>
                          <a:cs typeface="Calibri"/>
                        </a:rPr>
                        <a:t> </a:t>
                      </a:r>
                      <a:r>
                        <a:rPr sz="1800" dirty="0">
                          <a:latin typeface="宋体"/>
                          <a:cs typeface="宋体"/>
                        </a:rPr>
                        <a:t>输出端口</a:t>
                      </a:r>
                      <a:r>
                        <a:rPr sz="1800" dirty="0">
                          <a:latin typeface="Calibri"/>
                          <a:cs typeface="Calibri"/>
                        </a:rPr>
                        <a:t>;</a:t>
                      </a:r>
                    </a:p>
                  </a:txBody>
                  <a:tcPr marL="0" marR="0" marT="35560" marB="0">
                    <a:lnL w="12700">
                      <a:solidFill>
                        <a:srgbClr val="385D89"/>
                      </a:solidFill>
                      <a:prstDash val="solid"/>
                    </a:lnL>
                    <a:lnR w="12700">
                      <a:solidFill>
                        <a:srgbClr val="385D89"/>
                      </a:solidFill>
                      <a:prstDash val="solid"/>
                    </a:lnR>
                    <a:lnT w="19050">
                      <a:solidFill>
                        <a:srgbClr val="385D89"/>
                      </a:solidFill>
                      <a:prstDash val="solid"/>
                    </a:lnT>
                    <a:lnB w="19050">
                      <a:solidFill>
                        <a:srgbClr val="385D89"/>
                      </a:solidFill>
                      <a:prstDash val="solid"/>
                    </a:lnB>
                    <a:solidFill>
                      <a:srgbClr val="EBF0DE"/>
                    </a:solidFill>
                  </a:tcPr>
                </a:tc>
                <a:extLst>
                  <a:ext uri="{0D108BD9-81ED-4DB2-BD59-A6C34878D82A}">
                    <a16:rowId xmlns:a16="http://schemas.microsoft.com/office/drawing/2014/main" val="10001"/>
                  </a:ext>
                </a:extLst>
              </a:tr>
              <a:tr h="720089">
                <a:tc vMerge="1">
                  <a:txBody>
                    <a:bodyPr/>
                    <a:lstStyle/>
                    <a:p>
                      <a:endParaRPr/>
                    </a:p>
                  </a:txBody>
                  <a:tcPr marL="0" marR="0" marT="0" marB="0">
                    <a:lnR w="12700">
                      <a:solidFill>
                        <a:srgbClr val="385D89"/>
                      </a:solidFill>
                      <a:prstDash val="solid"/>
                    </a:lnR>
                    <a:lnT w="12700">
                      <a:solidFill>
                        <a:srgbClr val="385D89"/>
                      </a:solidFill>
                      <a:prstDash val="solid"/>
                    </a:lnT>
                    <a:lnB w="12700">
                      <a:solidFill>
                        <a:srgbClr val="385D89"/>
                      </a:solidFill>
                      <a:prstDash val="solid"/>
                    </a:lnB>
                  </a:tcPr>
                </a:tc>
                <a:tc>
                  <a:txBody>
                    <a:bodyPr/>
                    <a:lstStyle/>
                    <a:p>
                      <a:pPr marL="91440">
                        <a:lnSpc>
                          <a:spcPct val="100000"/>
                        </a:lnSpc>
                        <a:spcBef>
                          <a:spcPts val="280"/>
                        </a:spcBef>
                      </a:pPr>
                      <a:r>
                        <a:rPr sz="1800" spc="-10" dirty="0">
                          <a:latin typeface="Calibri"/>
                          <a:cs typeface="Calibri"/>
                        </a:rPr>
                        <a:t>//UDP</a:t>
                      </a:r>
                      <a:r>
                        <a:rPr sz="1800" dirty="0">
                          <a:latin typeface="宋体"/>
                          <a:cs typeface="宋体"/>
                        </a:rPr>
                        <a:t>初始化</a:t>
                      </a:r>
                    </a:p>
                    <a:p>
                      <a:pPr marL="141605">
                        <a:lnSpc>
                          <a:spcPct val="100000"/>
                        </a:lnSpc>
                      </a:pPr>
                      <a:r>
                        <a:rPr sz="1800" spc="-5" dirty="0">
                          <a:latin typeface="Calibri"/>
                          <a:cs typeface="Calibri"/>
                        </a:rPr>
                        <a:t>initial</a:t>
                      </a:r>
                      <a:r>
                        <a:rPr sz="1800" spc="20" dirty="0">
                          <a:latin typeface="Calibri"/>
                          <a:cs typeface="Calibri"/>
                        </a:rPr>
                        <a:t> </a:t>
                      </a:r>
                      <a:r>
                        <a:rPr sz="1800" dirty="0">
                          <a:latin typeface="宋体"/>
                          <a:cs typeface="宋体"/>
                        </a:rPr>
                        <a:t>输出端口</a:t>
                      </a:r>
                      <a:r>
                        <a:rPr sz="1800" spc="-5" dirty="0">
                          <a:latin typeface="Calibri"/>
                          <a:cs typeface="Calibri"/>
                        </a:rPr>
                        <a:t>=value;</a:t>
                      </a:r>
                      <a:endParaRPr sz="1800" dirty="0">
                        <a:latin typeface="Calibri"/>
                        <a:cs typeface="Calibri"/>
                      </a:endParaRPr>
                    </a:p>
                  </a:txBody>
                  <a:tcPr marL="0" marR="0" marT="35560" marB="0">
                    <a:lnL w="12700">
                      <a:solidFill>
                        <a:srgbClr val="385D89"/>
                      </a:solidFill>
                      <a:prstDash val="solid"/>
                    </a:lnL>
                    <a:lnR w="12700">
                      <a:solidFill>
                        <a:srgbClr val="385D89"/>
                      </a:solidFill>
                      <a:prstDash val="solid"/>
                    </a:lnR>
                    <a:lnT w="19050">
                      <a:solidFill>
                        <a:srgbClr val="385D89"/>
                      </a:solidFill>
                      <a:prstDash val="solid"/>
                    </a:lnT>
                    <a:lnB w="19050">
                      <a:solidFill>
                        <a:srgbClr val="385D89"/>
                      </a:solidFill>
                      <a:prstDash val="solid"/>
                    </a:lnB>
                    <a:solidFill>
                      <a:srgbClr val="EBF0DE"/>
                    </a:solidFill>
                  </a:tcPr>
                </a:tc>
                <a:extLst>
                  <a:ext uri="{0D108BD9-81ED-4DB2-BD59-A6C34878D82A}">
                    <a16:rowId xmlns:a16="http://schemas.microsoft.com/office/drawing/2014/main" val="10002"/>
                  </a:ext>
                </a:extLst>
              </a:tr>
              <a:tr h="1224133">
                <a:tc vMerge="1">
                  <a:txBody>
                    <a:bodyPr/>
                    <a:lstStyle/>
                    <a:p>
                      <a:endParaRPr/>
                    </a:p>
                  </a:txBody>
                  <a:tcPr marL="0" marR="0" marT="0" marB="0">
                    <a:lnR w="12700">
                      <a:solidFill>
                        <a:srgbClr val="385D89"/>
                      </a:solidFill>
                      <a:prstDash val="solid"/>
                    </a:lnR>
                    <a:lnT w="12700">
                      <a:solidFill>
                        <a:srgbClr val="385D89"/>
                      </a:solidFill>
                      <a:prstDash val="solid"/>
                    </a:lnT>
                    <a:lnB w="12700">
                      <a:solidFill>
                        <a:srgbClr val="385D89"/>
                      </a:solidFill>
                      <a:prstDash val="solid"/>
                    </a:lnB>
                  </a:tcPr>
                </a:tc>
                <a:tc>
                  <a:txBody>
                    <a:bodyPr/>
                    <a:lstStyle/>
                    <a:p>
                      <a:pPr marL="91440" marR="2882265">
                        <a:lnSpc>
                          <a:spcPts val="2120"/>
                        </a:lnSpc>
                        <a:spcBef>
                          <a:spcPts val="385"/>
                        </a:spcBef>
                      </a:pPr>
                      <a:r>
                        <a:rPr sz="1800" spc="-5" dirty="0">
                          <a:latin typeface="Calibri"/>
                          <a:cs typeface="Calibri"/>
                        </a:rPr>
                        <a:t>//UD</a:t>
                      </a:r>
                      <a:r>
                        <a:rPr sz="1800" spc="-10" dirty="0">
                          <a:latin typeface="Calibri"/>
                          <a:cs typeface="Calibri"/>
                        </a:rPr>
                        <a:t>P</a:t>
                      </a:r>
                      <a:r>
                        <a:rPr sz="1800" dirty="0">
                          <a:latin typeface="宋体"/>
                          <a:cs typeface="宋体"/>
                        </a:rPr>
                        <a:t>状态表  </a:t>
                      </a:r>
                      <a:r>
                        <a:rPr sz="1800" spc="-10" dirty="0">
                          <a:solidFill>
                            <a:srgbClr val="FF0000"/>
                          </a:solidFill>
                          <a:latin typeface="Calibri"/>
                          <a:cs typeface="Calibri"/>
                        </a:rPr>
                        <a:t>table</a:t>
                      </a:r>
                      <a:endParaRPr sz="1800">
                        <a:latin typeface="Calibri"/>
                        <a:cs typeface="Calibri"/>
                      </a:endParaRPr>
                    </a:p>
                    <a:p>
                      <a:pPr marL="457200">
                        <a:lnSpc>
                          <a:spcPts val="2120"/>
                        </a:lnSpc>
                      </a:pPr>
                      <a:r>
                        <a:rPr sz="1800" dirty="0">
                          <a:latin typeface="宋体"/>
                          <a:cs typeface="宋体"/>
                        </a:rPr>
                        <a:t>状态表</a:t>
                      </a:r>
                      <a:endParaRPr sz="1800">
                        <a:latin typeface="宋体"/>
                        <a:cs typeface="宋体"/>
                      </a:endParaRPr>
                    </a:p>
                    <a:p>
                      <a:pPr marL="91440">
                        <a:lnSpc>
                          <a:spcPts val="2140"/>
                        </a:lnSpc>
                      </a:pPr>
                      <a:r>
                        <a:rPr sz="1800" spc="-5" dirty="0">
                          <a:solidFill>
                            <a:srgbClr val="FF0000"/>
                          </a:solidFill>
                          <a:latin typeface="Calibri"/>
                          <a:cs typeface="Calibri"/>
                        </a:rPr>
                        <a:t>endtable</a:t>
                      </a:r>
                      <a:endParaRPr sz="1800">
                        <a:latin typeface="Calibri"/>
                        <a:cs typeface="Calibri"/>
                      </a:endParaRPr>
                    </a:p>
                  </a:txBody>
                  <a:tcPr marL="0" marR="0" marT="48895" marB="0">
                    <a:lnL w="12700">
                      <a:solidFill>
                        <a:srgbClr val="385D89"/>
                      </a:solidFill>
                      <a:prstDash val="solid"/>
                    </a:lnL>
                    <a:lnR w="12700">
                      <a:solidFill>
                        <a:srgbClr val="385D89"/>
                      </a:solidFill>
                      <a:prstDash val="solid"/>
                    </a:lnR>
                    <a:lnT w="19050">
                      <a:solidFill>
                        <a:srgbClr val="385D89"/>
                      </a:solidFill>
                      <a:prstDash val="solid"/>
                    </a:lnT>
                    <a:lnB w="19050">
                      <a:solidFill>
                        <a:srgbClr val="385D89"/>
                      </a:solidFill>
                      <a:prstDash val="solid"/>
                    </a:lnB>
                    <a:solidFill>
                      <a:srgbClr val="EBF0DE"/>
                    </a:solidFill>
                  </a:tcPr>
                </a:tc>
                <a:extLst>
                  <a:ext uri="{0D108BD9-81ED-4DB2-BD59-A6C34878D82A}">
                    <a16:rowId xmlns:a16="http://schemas.microsoft.com/office/drawing/2014/main" val="10003"/>
                  </a:ext>
                </a:extLst>
              </a:tr>
              <a:tr h="720064">
                <a:tc gridSpan="2">
                  <a:txBody>
                    <a:bodyPr/>
                    <a:lstStyle/>
                    <a:p>
                      <a:pPr marL="91440" marR="3157855">
                        <a:lnSpc>
                          <a:spcPts val="2120"/>
                        </a:lnSpc>
                        <a:spcBef>
                          <a:spcPts val="390"/>
                        </a:spcBef>
                      </a:pPr>
                      <a:r>
                        <a:rPr sz="1800" spc="-5" dirty="0">
                          <a:latin typeface="Calibri"/>
                          <a:cs typeface="Calibri"/>
                        </a:rPr>
                        <a:t>//UD</a:t>
                      </a:r>
                      <a:r>
                        <a:rPr sz="1800" spc="-10" dirty="0">
                          <a:latin typeface="Calibri"/>
                          <a:cs typeface="Calibri"/>
                        </a:rPr>
                        <a:t>P</a:t>
                      </a:r>
                      <a:r>
                        <a:rPr sz="1800" dirty="0">
                          <a:latin typeface="宋体"/>
                          <a:cs typeface="宋体"/>
                        </a:rPr>
                        <a:t>定义结束  </a:t>
                      </a:r>
                      <a:r>
                        <a:rPr sz="1800" spc="-5" dirty="0">
                          <a:solidFill>
                            <a:srgbClr val="FF0000"/>
                          </a:solidFill>
                          <a:latin typeface="Calibri"/>
                          <a:cs typeface="Calibri"/>
                        </a:rPr>
                        <a:t>endprimitive</a:t>
                      </a:r>
                      <a:endParaRPr sz="1800" dirty="0">
                        <a:latin typeface="Calibri"/>
                        <a:cs typeface="Calibri"/>
                      </a:endParaRPr>
                    </a:p>
                  </a:txBody>
                  <a:tcPr marL="0" marR="0" marT="49530" marB="0">
                    <a:lnL w="12700">
                      <a:solidFill>
                        <a:srgbClr val="385D89"/>
                      </a:solidFill>
                      <a:prstDash val="solid"/>
                    </a:lnL>
                    <a:lnR w="12700">
                      <a:solidFill>
                        <a:srgbClr val="385D89"/>
                      </a:solidFill>
                      <a:prstDash val="solid"/>
                    </a:lnR>
                    <a:lnT w="12700" cap="flat" cmpd="sng" algn="ctr">
                      <a:solidFill>
                        <a:srgbClr val="385D89"/>
                      </a:solidFill>
                      <a:prstDash val="solid"/>
                      <a:round/>
                      <a:headEnd type="none" w="med" len="med"/>
                      <a:tailEnd type="none" w="med" len="med"/>
                    </a:lnT>
                    <a:lnB w="12700">
                      <a:solidFill>
                        <a:srgbClr val="385D89"/>
                      </a:solidFill>
                      <a:prstDash val="solid"/>
                    </a:lnB>
                    <a:solidFill>
                      <a:srgbClr val="EBF0DE"/>
                    </a:solidFill>
                  </a:tcPr>
                </a:tc>
                <a:tc hMerge="1">
                  <a:txBody>
                    <a:bodyPr/>
                    <a:lstStyle/>
                    <a:p>
                      <a:endParaRPr/>
                    </a:p>
                  </a:txBody>
                  <a:tcPr marL="0" marR="0" marT="0" marB="0"/>
                </a:tc>
                <a:extLst>
                  <a:ext uri="{0D108BD9-81ED-4DB2-BD59-A6C34878D82A}">
                    <a16:rowId xmlns:a16="http://schemas.microsoft.com/office/drawing/2014/main" val="10004"/>
                  </a:ext>
                </a:extLst>
              </a:tr>
            </a:tbl>
          </a:graphicData>
        </a:graphic>
      </p:graphicFrame>
      <p:graphicFrame>
        <p:nvGraphicFramePr>
          <p:cNvPr id="9" name="object 4"/>
          <p:cNvGraphicFramePr>
            <a:graphicFrameLocks noGrp="1"/>
          </p:cNvGraphicFramePr>
          <p:nvPr>
            <p:extLst>
              <p:ext uri="{D42A27DB-BD31-4B8C-83A1-F6EECF244321}">
                <p14:modId xmlns:p14="http://schemas.microsoft.com/office/powerpoint/2010/main" val="1837960544"/>
              </p:ext>
            </p:extLst>
          </p:nvPr>
        </p:nvGraphicFramePr>
        <p:xfrm>
          <a:off x="5508116" y="1112859"/>
          <a:ext cx="3312160" cy="3098119"/>
        </p:xfrm>
        <a:graphic>
          <a:graphicData uri="http://schemas.openxmlformats.org/drawingml/2006/table">
            <a:tbl>
              <a:tblPr firstRow="1" bandRow="1">
                <a:tableStyleId>{2D5ABB26-0587-4C30-8999-92F81FD0307C}</a:tableStyleId>
              </a:tblPr>
              <a:tblGrid>
                <a:gridCol w="3312160">
                  <a:extLst>
                    <a:ext uri="{9D8B030D-6E8A-4147-A177-3AD203B41FA5}">
                      <a16:colId xmlns:a16="http://schemas.microsoft.com/office/drawing/2014/main" val="20000"/>
                    </a:ext>
                  </a:extLst>
                </a:gridCol>
              </a:tblGrid>
              <a:tr h="567748">
                <a:tc>
                  <a:txBody>
                    <a:bodyPr/>
                    <a:lstStyle/>
                    <a:p>
                      <a:pPr marL="92075">
                        <a:lnSpc>
                          <a:spcPct val="100000"/>
                        </a:lnSpc>
                        <a:spcBef>
                          <a:spcPts val="275"/>
                        </a:spcBef>
                      </a:pPr>
                      <a:r>
                        <a:rPr sz="1800" dirty="0" err="1">
                          <a:latin typeface="宋体"/>
                          <a:cs typeface="宋体"/>
                        </a:rPr>
                        <a:t>只允许一个输出端口</a:t>
                      </a:r>
                      <a:r>
                        <a:rPr lang="zh-CN" altLang="en-US" sz="1800" dirty="0">
                          <a:latin typeface="宋体"/>
                          <a:cs typeface="宋体"/>
                        </a:rPr>
                        <a:t>，输入最多允许</a:t>
                      </a:r>
                      <a:r>
                        <a:rPr lang="en-US" altLang="zh-CN" sz="1800" dirty="0">
                          <a:latin typeface="宋体"/>
                          <a:cs typeface="宋体"/>
                        </a:rPr>
                        <a:t>10</a:t>
                      </a:r>
                      <a:r>
                        <a:rPr lang="zh-CN" altLang="en-US" sz="1800" dirty="0">
                          <a:latin typeface="宋体"/>
                          <a:cs typeface="宋体"/>
                        </a:rPr>
                        <a:t>个</a:t>
                      </a:r>
                      <a:endParaRPr sz="1800" dirty="0">
                        <a:latin typeface="宋体"/>
                        <a:cs typeface="宋体"/>
                      </a:endParaRPr>
                    </a:p>
                  </a:txBody>
                  <a:tcPr marL="0" marR="0" marT="34925" marB="0">
                    <a:lnL w="12700">
                      <a:solidFill>
                        <a:srgbClr val="385D89"/>
                      </a:solidFill>
                      <a:prstDash val="solid"/>
                    </a:lnL>
                    <a:lnR w="12700">
                      <a:solidFill>
                        <a:srgbClr val="385D89"/>
                      </a:solidFill>
                      <a:prstDash val="solid"/>
                    </a:lnR>
                    <a:lnT w="12700">
                      <a:solidFill>
                        <a:srgbClr val="385D89"/>
                      </a:solidFill>
                      <a:prstDash val="solid"/>
                    </a:lnT>
                    <a:lnB w="19050">
                      <a:solidFill>
                        <a:srgbClr val="385D89"/>
                      </a:solidFill>
                      <a:prstDash val="solid"/>
                    </a:lnB>
                    <a:solidFill>
                      <a:srgbClr val="FCEADA"/>
                    </a:solidFill>
                  </a:tcPr>
                </a:tc>
                <a:extLst>
                  <a:ext uri="{0D108BD9-81ED-4DB2-BD59-A6C34878D82A}">
                    <a16:rowId xmlns:a16="http://schemas.microsoft.com/office/drawing/2014/main" val="10000"/>
                  </a:ext>
                </a:extLst>
              </a:tr>
              <a:tr h="965180">
                <a:tc>
                  <a:txBody>
                    <a:bodyPr/>
                    <a:lstStyle/>
                    <a:p>
                      <a:pPr marL="92075" marR="203200">
                        <a:lnSpc>
                          <a:spcPct val="100000"/>
                        </a:lnSpc>
                        <a:spcBef>
                          <a:spcPts val="280"/>
                        </a:spcBef>
                      </a:pPr>
                      <a:r>
                        <a:rPr sz="1800" dirty="0">
                          <a:latin typeface="宋体"/>
                          <a:cs typeface="宋体"/>
                        </a:rPr>
                        <a:t>输入</a:t>
                      </a:r>
                      <a:r>
                        <a:rPr sz="1800" dirty="0">
                          <a:latin typeface="Calibri"/>
                          <a:cs typeface="Calibri"/>
                        </a:rPr>
                        <a:t>/</a:t>
                      </a:r>
                      <a:r>
                        <a:rPr sz="1800" dirty="0">
                          <a:latin typeface="宋体"/>
                          <a:cs typeface="宋体"/>
                        </a:rPr>
                        <a:t>输出端口位宽只能是</a:t>
                      </a:r>
                      <a:r>
                        <a:rPr sz="1800" spc="-5" dirty="0">
                          <a:latin typeface="Calibri"/>
                          <a:cs typeface="Calibri"/>
                        </a:rPr>
                        <a:t>1</a:t>
                      </a:r>
                      <a:r>
                        <a:rPr sz="1800" dirty="0">
                          <a:latin typeface="宋体"/>
                          <a:cs typeface="宋体"/>
                        </a:rPr>
                        <a:t>位</a:t>
                      </a:r>
                      <a:r>
                        <a:rPr sz="1800" dirty="0">
                          <a:latin typeface="Calibri"/>
                          <a:cs typeface="Calibri"/>
                        </a:rPr>
                        <a:t>;  </a:t>
                      </a:r>
                      <a:r>
                        <a:rPr sz="1800" spc="-10" dirty="0">
                          <a:latin typeface="Calibri"/>
                          <a:cs typeface="Calibri"/>
                        </a:rPr>
                        <a:t>UDP</a:t>
                      </a:r>
                      <a:r>
                        <a:rPr sz="1800" dirty="0">
                          <a:latin typeface="宋体"/>
                          <a:cs typeface="宋体"/>
                        </a:rPr>
                        <a:t>不支持</a:t>
                      </a:r>
                      <a:r>
                        <a:rPr sz="1800" spc="-5" dirty="0">
                          <a:latin typeface="Calibri"/>
                          <a:cs typeface="Calibri"/>
                        </a:rPr>
                        <a:t>inout</a:t>
                      </a:r>
                      <a:r>
                        <a:rPr sz="1800" dirty="0">
                          <a:latin typeface="宋体"/>
                          <a:cs typeface="宋体"/>
                        </a:rPr>
                        <a:t>端口</a:t>
                      </a:r>
                      <a:r>
                        <a:rPr sz="1800" dirty="0">
                          <a:latin typeface="Calibri"/>
                          <a:cs typeface="Calibri"/>
                        </a:rPr>
                        <a:t>;</a:t>
                      </a:r>
                      <a:endParaRPr sz="1800">
                        <a:latin typeface="Calibri"/>
                        <a:cs typeface="Calibri"/>
                      </a:endParaRPr>
                    </a:p>
                    <a:p>
                      <a:pPr marL="92075">
                        <a:lnSpc>
                          <a:spcPct val="100000"/>
                        </a:lnSpc>
                      </a:pPr>
                      <a:r>
                        <a:rPr sz="1800" spc="-10" dirty="0">
                          <a:latin typeface="Calibri"/>
                          <a:cs typeface="Calibri"/>
                        </a:rPr>
                        <a:t>reg</a:t>
                      </a:r>
                      <a:r>
                        <a:rPr sz="1800" dirty="0">
                          <a:latin typeface="宋体"/>
                          <a:cs typeface="宋体"/>
                        </a:rPr>
                        <a:t>可选，只有时序逻辑才需要</a:t>
                      </a:r>
                      <a:r>
                        <a:rPr sz="1800" dirty="0">
                          <a:latin typeface="Calibri"/>
                          <a:cs typeface="Calibri"/>
                        </a:rPr>
                        <a:t>;</a:t>
                      </a:r>
                      <a:endParaRPr sz="1800">
                        <a:latin typeface="Calibri"/>
                        <a:cs typeface="Calibri"/>
                      </a:endParaRPr>
                    </a:p>
                  </a:txBody>
                  <a:tcPr marL="0" marR="0" marT="35560" marB="0">
                    <a:lnL w="12700">
                      <a:solidFill>
                        <a:srgbClr val="385D89"/>
                      </a:solidFill>
                      <a:prstDash val="solid"/>
                    </a:lnL>
                    <a:lnR w="12700">
                      <a:solidFill>
                        <a:srgbClr val="385D89"/>
                      </a:solidFill>
                      <a:prstDash val="solid"/>
                    </a:lnR>
                    <a:lnT w="19050">
                      <a:solidFill>
                        <a:srgbClr val="385D89"/>
                      </a:solidFill>
                      <a:prstDash val="solid"/>
                    </a:lnT>
                    <a:lnB w="19050">
                      <a:solidFill>
                        <a:srgbClr val="385D89"/>
                      </a:solidFill>
                      <a:prstDash val="solid"/>
                    </a:lnB>
                    <a:solidFill>
                      <a:srgbClr val="FCEADA"/>
                    </a:solidFill>
                  </a:tcPr>
                </a:tc>
                <a:extLst>
                  <a:ext uri="{0D108BD9-81ED-4DB2-BD59-A6C34878D82A}">
                    <a16:rowId xmlns:a16="http://schemas.microsoft.com/office/drawing/2014/main" val="10001"/>
                  </a:ext>
                </a:extLst>
              </a:tr>
              <a:tr h="567751">
                <a:tc>
                  <a:txBody>
                    <a:bodyPr/>
                    <a:lstStyle/>
                    <a:p>
                      <a:pPr marL="92075" marR="183515">
                        <a:lnSpc>
                          <a:spcPct val="100000"/>
                        </a:lnSpc>
                        <a:spcBef>
                          <a:spcPts val="280"/>
                        </a:spcBef>
                      </a:pPr>
                      <a:r>
                        <a:rPr sz="1800" spc="-5" dirty="0">
                          <a:latin typeface="Calibri"/>
                          <a:cs typeface="Calibri"/>
                        </a:rPr>
                        <a:t>ini</a:t>
                      </a:r>
                      <a:r>
                        <a:rPr sz="1800" spc="-10" dirty="0">
                          <a:latin typeface="Calibri"/>
                          <a:cs typeface="Calibri"/>
                        </a:rPr>
                        <a:t>t</a:t>
                      </a:r>
                      <a:r>
                        <a:rPr sz="1800" spc="-5" dirty="0">
                          <a:latin typeface="Calibri"/>
                          <a:cs typeface="Calibri"/>
                        </a:rPr>
                        <a:t>i</a:t>
                      </a:r>
                      <a:r>
                        <a:rPr sz="1800" dirty="0">
                          <a:latin typeface="Calibri"/>
                          <a:cs typeface="Calibri"/>
                        </a:rPr>
                        <a:t>a</a:t>
                      </a:r>
                      <a:r>
                        <a:rPr sz="1800" spc="-5" dirty="0">
                          <a:latin typeface="Calibri"/>
                          <a:cs typeface="Calibri"/>
                        </a:rPr>
                        <a:t>l</a:t>
                      </a:r>
                      <a:r>
                        <a:rPr sz="1800" dirty="0">
                          <a:latin typeface="宋体"/>
                          <a:cs typeface="宋体"/>
                        </a:rPr>
                        <a:t>可选，只有时序逻辑才需 要</a:t>
                      </a:r>
                    </a:p>
                  </a:txBody>
                  <a:tcPr marL="0" marR="0" marT="35560" marB="0">
                    <a:lnL w="12700">
                      <a:solidFill>
                        <a:srgbClr val="385D89"/>
                      </a:solidFill>
                      <a:prstDash val="solid"/>
                    </a:lnL>
                    <a:lnR w="12700">
                      <a:solidFill>
                        <a:srgbClr val="385D89"/>
                      </a:solidFill>
                      <a:prstDash val="solid"/>
                    </a:lnR>
                    <a:lnT w="19050">
                      <a:solidFill>
                        <a:srgbClr val="385D89"/>
                      </a:solidFill>
                      <a:prstDash val="solid"/>
                    </a:lnT>
                    <a:lnB w="19050">
                      <a:solidFill>
                        <a:srgbClr val="385D89"/>
                      </a:solidFill>
                      <a:prstDash val="solid"/>
                    </a:lnB>
                    <a:solidFill>
                      <a:srgbClr val="FCEADA"/>
                    </a:solidFill>
                  </a:tcPr>
                </a:tc>
                <a:extLst>
                  <a:ext uri="{0D108BD9-81ED-4DB2-BD59-A6C34878D82A}">
                    <a16:rowId xmlns:a16="http://schemas.microsoft.com/office/drawing/2014/main" val="10002"/>
                  </a:ext>
                </a:extLst>
              </a:tr>
              <a:tr h="965174">
                <a:tc>
                  <a:txBody>
                    <a:bodyPr/>
                    <a:lstStyle/>
                    <a:p>
                      <a:pPr marL="92075" marR="114300" algn="just">
                        <a:lnSpc>
                          <a:spcPct val="100000"/>
                        </a:lnSpc>
                        <a:spcBef>
                          <a:spcPts val="284"/>
                        </a:spcBef>
                      </a:pPr>
                      <a:r>
                        <a:rPr sz="1800" dirty="0">
                          <a:latin typeface="宋体"/>
                          <a:cs typeface="宋体"/>
                        </a:rPr>
                        <a:t>状态表的项可以包含</a:t>
                      </a:r>
                      <a:r>
                        <a:rPr sz="1800" spc="-5" dirty="0">
                          <a:latin typeface="Calibri"/>
                          <a:cs typeface="Calibri"/>
                        </a:rPr>
                        <a:t>0</a:t>
                      </a:r>
                      <a:r>
                        <a:rPr sz="1800" dirty="0">
                          <a:latin typeface="宋体"/>
                          <a:cs typeface="宋体"/>
                        </a:rPr>
                        <a:t>、</a:t>
                      </a:r>
                      <a:r>
                        <a:rPr sz="1800" spc="-5" dirty="0">
                          <a:latin typeface="Calibri"/>
                          <a:cs typeface="Calibri"/>
                        </a:rPr>
                        <a:t>1</a:t>
                      </a:r>
                      <a:r>
                        <a:rPr sz="1800" dirty="0">
                          <a:latin typeface="宋体"/>
                          <a:cs typeface="宋体"/>
                        </a:rPr>
                        <a:t>或</a:t>
                      </a:r>
                      <a:r>
                        <a:rPr sz="1800" dirty="0">
                          <a:latin typeface="Calibri"/>
                          <a:cs typeface="Calibri"/>
                        </a:rPr>
                        <a:t>x</a:t>
                      </a:r>
                      <a:r>
                        <a:rPr sz="1800" dirty="0">
                          <a:latin typeface="宋体"/>
                          <a:cs typeface="宋体"/>
                        </a:rPr>
                        <a:t>，  但不能是</a:t>
                      </a:r>
                      <a:r>
                        <a:rPr sz="1800" spc="-5" dirty="0">
                          <a:latin typeface="Calibri"/>
                          <a:cs typeface="Calibri"/>
                        </a:rPr>
                        <a:t>z</a:t>
                      </a:r>
                      <a:r>
                        <a:rPr sz="1800" dirty="0">
                          <a:latin typeface="宋体"/>
                          <a:cs typeface="宋体"/>
                        </a:rPr>
                        <a:t>，传递给</a:t>
                      </a:r>
                      <a:r>
                        <a:rPr sz="1800" spc="-5" dirty="0">
                          <a:latin typeface="Calibri"/>
                          <a:cs typeface="Calibri"/>
                        </a:rPr>
                        <a:t>UDP</a:t>
                      </a:r>
                      <a:r>
                        <a:rPr sz="1800" dirty="0">
                          <a:latin typeface="宋体"/>
                          <a:cs typeface="宋体"/>
                        </a:rPr>
                        <a:t>的</a:t>
                      </a:r>
                      <a:r>
                        <a:rPr sz="1800" spc="-5" dirty="0">
                          <a:latin typeface="Calibri"/>
                          <a:cs typeface="Calibri"/>
                        </a:rPr>
                        <a:t>z</a:t>
                      </a:r>
                      <a:r>
                        <a:rPr sz="1800" dirty="0">
                          <a:latin typeface="宋体"/>
                          <a:cs typeface="宋体"/>
                        </a:rPr>
                        <a:t>值被 当作</a:t>
                      </a:r>
                      <a:r>
                        <a:rPr sz="1800" dirty="0">
                          <a:latin typeface="Calibri"/>
                          <a:cs typeface="Calibri"/>
                        </a:rPr>
                        <a:t>x</a:t>
                      </a:r>
                      <a:r>
                        <a:rPr sz="1800" dirty="0">
                          <a:latin typeface="宋体"/>
                          <a:cs typeface="宋体"/>
                        </a:rPr>
                        <a:t>值。</a:t>
                      </a:r>
                    </a:p>
                  </a:txBody>
                  <a:tcPr marL="0" marR="0" marT="36194" marB="0">
                    <a:lnL w="12700">
                      <a:solidFill>
                        <a:srgbClr val="385D89"/>
                      </a:solidFill>
                      <a:prstDash val="solid"/>
                    </a:lnL>
                    <a:lnR w="12700">
                      <a:solidFill>
                        <a:srgbClr val="385D89"/>
                      </a:solidFill>
                      <a:prstDash val="solid"/>
                    </a:lnR>
                    <a:lnT w="19050">
                      <a:solidFill>
                        <a:srgbClr val="385D89"/>
                      </a:solidFill>
                      <a:prstDash val="solid"/>
                    </a:lnT>
                    <a:lnB w="12700">
                      <a:solidFill>
                        <a:srgbClr val="385D89"/>
                      </a:solidFill>
                      <a:prstDash val="solid"/>
                    </a:lnB>
                    <a:solidFill>
                      <a:srgbClr val="FCEADA"/>
                    </a:solidFill>
                  </a:tcPr>
                </a:tc>
                <a:extLst>
                  <a:ext uri="{0D108BD9-81ED-4DB2-BD59-A6C34878D82A}">
                    <a16:rowId xmlns:a16="http://schemas.microsoft.com/office/drawing/2014/main" val="10003"/>
                  </a:ext>
                </a:extLst>
              </a:tr>
            </a:tbl>
          </a:graphicData>
        </a:graphic>
      </p:graphicFrame>
      <p:grpSp>
        <p:nvGrpSpPr>
          <p:cNvPr id="4" name="组合 3"/>
          <p:cNvGrpSpPr/>
          <p:nvPr/>
        </p:nvGrpSpPr>
        <p:grpSpPr>
          <a:xfrm>
            <a:off x="5508116" y="4369668"/>
            <a:ext cx="3312795" cy="1244815"/>
            <a:chOff x="5508116" y="4499504"/>
            <a:chExt cx="3312795" cy="1244815"/>
          </a:xfrm>
        </p:grpSpPr>
        <p:sp>
          <p:nvSpPr>
            <p:cNvPr id="10" name="object 5"/>
            <p:cNvSpPr/>
            <p:nvPr/>
          </p:nvSpPr>
          <p:spPr>
            <a:xfrm>
              <a:off x="5508116" y="4513540"/>
              <a:ext cx="3312795" cy="1224280"/>
            </a:xfrm>
            <a:custGeom>
              <a:avLst/>
              <a:gdLst/>
              <a:ahLst/>
              <a:cxnLst/>
              <a:rect l="l" t="t" r="r" b="b"/>
              <a:pathLst>
                <a:path w="3312795" h="1224279">
                  <a:moveTo>
                    <a:pt x="0" y="1224140"/>
                  </a:moveTo>
                  <a:lnTo>
                    <a:pt x="3312414" y="1224140"/>
                  </a:lnTo>
                  <a:lnTo>
                    <a:pt x="3312414" y="0"/>
                  </a:lnTo>
                  <a:lnTo>
                    <a:pt x="0" y="0"/>
                  </a:lnTo>
                  <a:lnTo>
                    <a:pt x="0" y="1224140"/>
                  </a:lnTo>
                  <a:close/>
                </a:path>
              </a:pathLst>
            </a:custGeom>
            <a:solidFill>
              <a:srgbClr val="FCEADA"/>
            </a:solidFill>
          </p:spPr>
          <p:txBody>
            <a:bodyPr wrap="square" lIns="0" tIns="0" rIns="0" bIns="0" rtlCol="0"/>
            <a:lstStyle/>
            <a:p>
              <a:endParaRPr/>
            </a:p>
          </p:txBody>
        </p:sp>
        <p:sp>
          <p:nvSpPr>
            <p:cNvPr id="11" name="object 6"/>
            <p:cNvSpPr/>
            <p:nvPr/>
          </p:nvSpPr>
          <p:spPr>
            <a:xfrm>
              <a:off x="5508116" y="4520039"/>
              <a:ext cx="3312795" cy="1224280"/>
            </a:xfrm>
            <a:custGeom>
              <a:avLst/>
              <a:gdLst/>
              <a:ahLst/>
              <a:cxnLst/>
              <a:rect l="l" t="t" r="r" b="b"/>
              <a:pathLst>
                <a:path w="3312795" h="1224279">
                  <a:moveTo>
                    <a:pt x="0" y="1224140"/>
                  </a:moveTo>
                  <a:lnTo>
                    <a:pt x="3312414" y="1224140"/>
                  </a:lnTo>
                  <a:lnTo>
                    <a:pt x="3312414" y="0"/>
                  </a:lnTo>
                  <a:lnTo>
                    <a:pt x="0" y="0"/>
                  </a:lnTo>
                  <a:lnTo>
                    <a:pt x="0" y="1224140"/>
                  </a:lnTo>
                  <a:close/>
                </a:path>
              </a:pathLst>
            </a:custGeom>
            <a:ln w="12700">
              <a:solidFill>
                <a:srgbClr val="385D89"/>
              </a:solidFill>
            </a:ln>
          </p:spPr>
          <p:txBody>
            <a:bodyPr wrap="square" lIns="0" tIns="0" rIns="0" bIns="0" rtlCol="0"/>
            <a:lstStyle/>
            <a:p>
              <a:endParaRPr/>
            </a:p>
          </p:txBody>
        </p:sp>
        <p:sp>
          <p:nvSpPr>
            <p:cNvPr id="12" name="object 7"/>
            <p:cNvSpPr txBox="1"/>
            <p:nvPr/>
          </p:nvSpPr>
          <p:spPr>
            <a:xfrm>
              <a:off x="5600446" y="4499504"/>
              <a:ext cx="2984500" cy="867410"/>
            </a:xfrm>
            <a:prstGeom prst="rect">
              <a:avLst/>
            </a:prstGeom>
          </p:spPr>
          <p:txBody>
            <a:bodyPr vert="horz" wrap="square" lIns="0" tIns="31114" rIns="0" bIns="0" rtlCol="0">
              <a:spAutoFit/>
            </a:bodyPr>
            <a:lstStyle/>
            <a:p>
              <a:pPr marR="5080" algn="just">
                <a:lnSpc>
                  <a:spcPct val="100099"/>
                </a:lnSpc>
                <a:spcBef>
                  <a:spcPts val="244"/>
                </a:spcBef>
              </a:pPr>
              <a:r>
                <a:rPr sz="1800" spc="-10" dirty="0">
                  <a:latin typeface="Calibri"/>
                  <a:cs typeface="Calibri"/>
                </a:rPr>
                <a:t>UDP</a:t>
              </a:r>
              <a:r>
                <a:rPr sz="1800" dirty="0">
                  <a:latin typeface="宋体"/>
                  <a:cs typeface="宋体"/>
                </a:rPr>
                <a:t>与模块同级，不能在模块 内部定义，只能在模块内部被 调用。</a:t>
              </a:r>
              <a:r>
                <a:rPr sz="1800" spc="-10" dirty="0">
                  <a:latin typeface="Calibri"/>
                  <a:cs typeface="Calibri"/>
                </a:rPr>
                <a:t>UDP</a:t>
              </a:r>
              <a:r>
                <a:rPr sz="1800" dirty="0">
                  <a:latin typeface="宋体"/>
                  <a:cs typeface="宋体"/>
                </a:rPr>
                <a:t>调用与门级内置原</a:t>
              </a:r>
            </a:p>
          </p:txBody>
        </p:sp>
        <p:sp>
          <p:nvSpPr>
            <p:cNvPr id="13" name="object 8"/>
            <p:cNvSpPr txBox="1"/>
            <p:nvPr/>
          </p:nvSpPr>
          <p:spPr>
            <a:xfrm>
              <a:off x="5600446" y="5366914"/>
              <a:ext cx="1384300" cy="299720"/>
            </a:xfrm>
            <a:prstGeom prst="rect">
              <a:avLst/>
            </a:prstGeom>
          </p:spPr>
          <p:txBody>
            <a:bodyPr vert="horz" wrap="square" lIns="0" tIns="12700" rIns="0" bIns="0" rtlCol="0">
              <a:spAutoFit/>
            </a:bodyPr>
            <a:lstStyle/>
            <a:p>
              <a:pPr>
                <a:lnSpc>
                  <a:spcPct val="100000"/>
                </a:lnSpc>
                <a:spcBef>
                  <a:spcPts val="100"/>
                </a:spcBef>
              </a:pPr>
              <a:r>
                <a:rPr sz="1800" dirty="0">
                  <a:latin typeface="宋体"/>
                  <a:cs typeface="宋体"/>
                </a:rPr>
                <a:t>语完全相同。</a:t>
              </a:r>
              <a:endParaRPr sz="1800">
                <a:latin typeface="宋体"/>
                <a:cs typeface="宋体"/>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9026" name="Rectangle 2"/>
          <p:cNvSpPr>
            <a:spLocks noGrp="1" noChangeArrowheads="1"/>
          </p:cNvSpPr>
          <p:nvPr>
            <p:ph type="title"/>
          </p:nvPr>
        </p:nvSpPr>
        <p:spPr>
          <a:xfrm>
            <a:off x="395536" y="841276"/>
            <a:ext cx="8135937" cy="4261395"/>
          </a:xfrm>
        </p:spPr>
        <p:txBody>
          <a:bodyPr/>
          <a:lstStyle/>
          <a:p>
            <a:r>
              <a:rPr lang="en-US" altLang="zh-CN" dirty="0"/>
              <a:t>	</a:t>
            </a:r>
            <a:r>
              <a:rPr lang="zh-CN" altLang="en-US" dirty="0"/>
              <a:t>在实例化语句中，悬空端口可通过</a:t>
            </a:r>
            <a:r>
              <a:rPr lang="zh-CN" altLang="en-US" b="1" dirty="0">
                <a:solidFill>
                  <a:srgbClr val="FF0000"/>
                </a:solidFill>
              </a:rPr>
              <a:t>将端口表达式表示为空白来指定为悬空端口</a:t>
            </a:r>
            <a:r>
              <a:rPr lang="zh-CN" altLang="en-US" dirty="0"/>
              <a:t>。</a:t>
            </a:r>
            <a:br>
              <a:rPr lang="zh-CN" altLang="en-US" dirty="0"/>
            </a:br>
            <a:r>
              <a:rPr lang="zh-CN" altLang="en-US" dirty="0"/>
              <a:t>　　</a:t>
            </a:r>
            <a:r>
              <a:rPr lang="en-US" altLang="zh-CN" dirty="0"/>
              <a:t>【</a:t>
            </a:r>
            <a:r>
              <a:rPr lang="zh-CN" altLang="en-US" dirty="0">
                <a:latin typeface="黑体" pitchFamily="2" charset="-122"/>
                <a:ea typeface="黑体" pitchFamily="2" charset="-122"/>
              </a:rPr>
              <a:t>例</a:t>
            </a:r>
            <a:r>
              <a:rPr lang="en-US" altLang="zh-CN" dirty="0">
                <a:latin typeface="黑体" pitchFamily="2" charset="-122"/>
                <a:ea typeface="黑体" pitchFamily="2" charset="-122"/>
              </a:rPr>
              <a:t>5</a:t>
            </a:r>
            <a:r>
              <a:rPr lang="en-US" altLang="zh-CN" dirty="0"/>
              <a:t>】  </a:t>
            </a:r>
            <a:r>
              <a:rPr lang="zh-CN" altLang="en-US" dirty="0"/>
              <a:t>子模块的描述。</a:t>
            </a:r>
          </a:p>
        </p:txBody>
      </p:sp>
      <p:pic>
        <p:nvPicPr>
          <p:cNvPr id="2049028" name="Picture 4"/>
          <p:cNvPicPr>
            <a:picLocks noChangeAspect="1" noChangeArrowheads="1"/>
          </p:cNvPicPr>
          <p:nvPr/>
        </p:nvPicPr>
        <p:blipFill>
          <a:blip r:embed="rId2">
            <a:extLst>
              <a:ext uri="{28A0092B-C50C-407E-A947-70E740481C1C}">
                <a14:useLocalDpi xmlns:a14="http://schemas.microsoft.com/office/drawing/2010/main" val="0"/>
              </a:ext>
            </a:extLst>
          </a:blip>
          <a:srcRect r="48642"/>
          <a:stretch>
            <a:fillRect/>
          </a:stretch>
        </p:blipFill>
        <p:spPr bwMode="auto">
          <a:xfrm>
            <a:off x="793994" y="2569468"/>
            <a:ext cx="6595508" cy="2016224"/>
          </a:xfrm>
          <a:prstGeom prst="rect">
            <a:avLst/>
          </a:prstGeom>
          <a:solidFill>
            <a:schemeClr val="bg1">
              <a:lumMod val="95000"/>
            </a:schemeClr>
          </a:solidFill>
          <a:ln>
            <a:noFill/>
          </a:ln>
          <a:effectLst/>
        </p:spPr>
      </p:pic>
      <p:sp>
        <p:nvSpPr>
          <p:cNvPr id="5" name="矩形 4"/>
          <p:cNvSpPr/>
          <p:nvPr/>
        </p:nvSpPr>
        <p:spPr>
          <a:xfrm>
            <a:off x="95304" y="111959"/>
            <a:ext cx="7992888" cy="584775"/>
          </a:xfrm>
          <a:prstGeom prst="rect">
            <a:avLst/>
          </a:prstGeom>
        </p:spPr>
        <p:txBody>
          <a:bodyPr wrap="square">
            <a:spAutoFit/>
          </a:bodyPr>
          <a:lstStyle/>
          <a:p>
            <a:pPr algn="l"/>
            <a:r>
              <a:rPr lang="en-US" altLang="zh-CN" sz="3200" dirty="0">
                <a:solidFill>
                  <a:schemeClr val="tx1"/>
                </a:solidFill>
                <a:latin typeface="黑体" pitchFamily="2" charset="-122"/>
                <a:ea typeface="黑体" pitchFamily="2" charset="-122"/>
              </a:rPr>
              <a:t>5.3 </a:t>
            </a:r>
            <a:r>
              <a:rPr lang="zh-CN" altLang="en-US" sz="3200" dirty="0">
                <a:solidFill>
                  <a:schemeClr val="tx1"/>
                </a:solidFill>
                <a:latin typeface="黑体" pitchFamily="2" charset="-122"/>
                <a:ea typeface="黑体" pitchFamily="2" charset="-122"/>
              </a:rPr>
              <a:t>模块的调用</a:t>
            </a:r>
            <a:r>
              <a:rPr lang="en-US" altLang="zh-CN" sz="3200" dirty="0">
                <a:solidFill>
                  <a:schemeClr val="tx1"/>
                </a:solidFill>
                <a:latin typeface="黑体" pitchFamily="2" charset="-122"/>
                <a:ea typeface="黑体" pitchFamily="2" charset="-122"/>
              </a:rPr>
              <a:t>—</a:t>
            </a:r>
            <a:r>
              <a:rPr lang="zh-CN" altLang="en-US" sz="2800" dirty="0">
                <a:solidFill>
                  <a:srgbClr val="FF0000"/>
                </a:solidFill>
                <a:latin typeface="黑体" pitchFamily="2" charset="-122"/>
                <a:ea typeface="黑体" pitchFamily="2" charset="-122"/>
              </a:rPr>
              <a:t>端口悬空的处理</a:t>
            </a:r>
            <a:endParaRPr lang="zh-CN" altLang="en-US" sz="2400" dirty="0">
              <a:solidFill>
                <a:srgbClr val="FF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050" name="Rectangle 2"/>
          <p:cNvSpPr>
            <a:spLocks noGrp="1" noChangeArrowheads="1"/>
          </p:cNvSpPr>
          <p:nvPr>
            <p:ph type="title"/>
          </p:nvPr>
        </p:nvSpPr>
        <p:spPr>
          <a:xfrm>
            <a:off x="323528" y="769268"/>
            <a:ext cx="8135937" cy="2016224"/>
          </a:xfrm>
        </p:spPr>
        <p:txBody>
          <a:bodyPr/>
          <a:lstStyle/>
          <a:p>
            <a:pPr>
              <a:lnSpc>
                <a:spcPct val="140000"/>
              </a:lnSpc>
            </a:pPr>
            <a:r>
              <a:rPr lang="zh-CN" altLang="en-US" dirty="0"/>
              <a:t>　　高层模块调用子模块</a:t>
            </a:r>
            <a:r>
              <a:rPr lang="en-US" altLang="zh-CN" dirty="0"/>
              <a:t>DFF</a:t>
            </a:r>
            <a:r>
              <a:rPr lang="zh-CN" altLang="en-US" dirty="0"/>
              <a:t>，模块实例化语句是：</a:t>
            </a:r>
            <a:br>
              <a:rPr lang="zh-CN" altLang="en-US" dirty="0"/>
            </a:br>
            <a:r>
              <a:rPr lang="zh-CN" altLang="en-US" dirty="0"/>
              <a:t>　　</a:t>
            </a:r>
            <a:r>
              <a:rPr lang="en-US" altLang="zh-CN" dirty="0"/>
              <a:t>(1) DFF d1 (.Q(QS), </a:t>
            </a:r>
            <a:r>
              <a:rPr lang="en-US" altLang="zh-CN" dirty="0">
                <a:solidFill>
                  <a:srgbClr val="FF0000"/>
                </a:solidFill>
              </a:rPr>
              <a:t>.</a:t>
            </a:r>
            <a:r>
              <a:rPr lang="en-US" altLang="zh-CN" dirty="0" err="1">
                <a:solidFill>
                  <a:srgbClr val="FF0000"/>
                </a:solidFill>
              </a:rPr>
              <a:t>Qbar</a:t>
            </a:r>
            <a:r>
              <a:rPr lang="en-US" altLang="zh-CN" dirty="0">
                <a:solidFill>
                  <a:srgbClr val="FF0000"/>
                </a:solidFill>
              </a:rPr>
              <a:t>( )</a:t>
            </a:r>
            <a:r>
              <a:rPr lang="en-US" altLang="zh-CN" dirty="0"/>
              <a:t>,.Data(D),</a:t>
            </a:r>
            <a:r>
              <a:rPr lang="en-US" altLang="zh-CN" dirty="0">
                <a:solidFill>
                  <a:srgbClr val="FF0000"/>
                </a:solidFill>
              </a:rPr>
              <a:t>.Preset()</a:t>
            </a:r>
            <a:r>
              <a:rPr lang="en-US" altLang="zh-CN" dirty="0"/>
              <a:t>,.Clock(CK)); /*</a:t>
            </a:r>
            <a:r>
              <a:rPr lang="zh-CN" altLang="en-US" dirty="0"/>
              <a:t>名称关联方式。端口</a:t>
            </a:r>
            <a:r>
              <a:rPr lang="en-US" altLang="zh-CN" dirty="0" err="1"/>
              <a:t>Qbar</a:t>
            </a:r>
            <a:r>
              <a:rPr lang="zh-CN" altLang="en-US" dirty="0"/>
              <a:t>和</a:t>
            </a:r>
            <a:r>
              <a:rPr lang="en-US" altLang="zh-CN" dirty="0"/>
              <a:t>Preset</a:t>
            </a:r>
            <a:r>
              <a:rPr lang="zh-CN" altLang="en-US" dirty="0"/>
              <a:t>的括号里为空，表明这两个端口被悬空*</a:t>
            </a:r>
            <a:r>
              <a:rPr lang="en-US" altLang="zh-CN" dirty="0"/>
              <a:t>/</a:t>
            </a:r>
            <a:br>
              <a:rPr lang="en-US" altLang="zh-CN" dirty="0"/>
            </a:br>
            <a:r>
              <a:rPr lang="zh-CN" altLang="en-US" dirty="0"/>
              <a:t>　　</a:t>
            </a:r>
          </a:p>
        </p:txBody>
      </p:sp>
      <p:sp>
        <p:nvSpPr>
          <p:cNvPr id="4" name="矩形 3"/>
          <p:cNvSpPr/>
          <p:nvPr/>
        </p:nvSpPr>
        <p:spPr>
          <a:xfrm>
            <a:off x="95304" y="111959"/>
            <a:ext cx="7992888" cy="584775"/>
          </a:xfrm>
          <a:prstGeom prst="rect">
            <a:avLst/>
          </a:prstGeom>
        </p:spPr>
        <p:txBody>
          <a:bodyPr wrap="square">
            <a:spAutoFit/>
          </a:bodyPr>
          <a:lstStyle/>
          <a:p>
            <a:pPr algn="l"/>
            <a:r>
              <a:rPr lang="en-US" altLang="zh-CN" sz="3200" dirty="0">
                <a:solidFill>
                  <a:schemeClr val="tx1"/>
                </a:solidFill>
                <a:latin typeface="黑体" pitchFamily="2" charset="-122"/>
                <a:ea typeface="黑体" pitchFamily="2" charset="-122"/>
              </a:rPr>
              <a:t>5.3 </a:t>
            </a:r>
            <a:r>
              <a:rPr lang="zh-CN" altLang="en-US" sz="3200" dirty="0">
                <a:solidFill>
                  <a:schemeClr val="tx1"/>
                </a:solidFill>
                <a:latin typeface="黑体" pitchFamily="2" charset="-122"/>
                <a:ea typeface="黑体" pitchFamily="2" charset="-122"/>
              </a:rPr>
              <a:t>模块的调用</a:t>
            </a:r>
            <a:r>
              <a:rPr lang="en-US" altLang="zh-CN" sz="3200" dirty="0">
                <a:solidFill>
                  <a:schemeClr val="tx1"/>
                </a:solidFill>
                <a:latin typeface="黑体" pitchFamily="2" charset="-122"/>
                <a:ea typeface="黑体" pitchFamily="2" charset="-122"/>
              </a:rPr>
              <a:t>—</a:t>
            </a:r>
            <a:r>
              <a:rPr lang="zh-CN" altLang="en-US" sz="2800" dirty="0">
                <a:solidFill>
                  <a:srgbClr val="FF0000"/>
                </a:solidFill>
                <a:latin typeface="黑体" pitchFamily="2" charset="-122"/>
                <a:ea typeface="黑体" pitchFamily="2" charset="-122"/>
              </a:rPr>
              <a:t>端口悬空的处理</a:t>
            </a:r>
            <a:endParaRPr lang="zh-CN" altLang="en-US" sz="2400" dirty="0">
              <a:solidFill>
                <a:srgbClr val="FF0000"/>
              </a:solidFill>
            </a:endParaRPr>
          </a:p>
        </p:txBody>
      </p:sp>
      <p:sp>
        <p:nvSpPr>
          <p:cNvPr id="5" name="Rectangle 2"/>
          <p:cNvSpPr txBox="1">
            <a:spLocks noChangeArrowheads="1"/>
          </p:cNvSpPr>
          <p:nvPr/>
        </p:nvSpPr>
        <p:spPr bwMode="auto">
          <a:xfrm>
            <a:off x="323528" y="2785492"/>
            <a:ext cx="8135937" cy="1008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rtl="0" fontAlgn="base">
              <a:lnSpc>
                <a:spcPct val="130000"/>
              </a:lnSpc>
              <a:spcBef>
                <a:spcPct val="0"/>
              </a:spcBef>
              <a:spcAft>
                <a:spcPct val="0"/>
              </a:spcAft>
              <a:defRPr sz="2400">
                <a:solidFill>
                  <a:schemeClr val="tx2"/>
                </a:solidFill>
                <a:latin typeface="+mj-lt"/>
                <a:ea typeface="+mj-ea"/>
                <a:cs typeface="+mj-cs"/>
              </a:defRPr>
            </a:lvl1pPr>
            <a:lvl2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2pPr>
            <a:lvl3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3pPr>
            <a:lvl4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4pPr>
            <a:lvl5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9pPr>
          </a:lstStyle>
          <a:p>
            <a:pPr>
              <a:lnSpc>
                <a:spcPct val="140000"/>
              </a:lnSpc>
            </a:pPr>
            <a:r>
              <a:rPr lang="zh-CN" altLang="en-US" b="0" kern="0" dirty="0"/>
              <a:t>　　</a:t>
            </a:r>
            <a:r>
              <a:rPr lang="en-US" altLang="zh-CN" b="0" kern="0" dirty="0"/>
              <a:t>(2) DFF d2 (QS</a:t>
            </a:r>
            <a:r>
              <a:rPr lang="en-US" altLang="zh-CN" b="0" kern="0" dirty="0">
                <a:solidFill>
                  <a:srgbClr val="FF0000"/>
                </a:solidFill>
              </a:rPr>
              <a:t>,,</a:t>
            </a:r>
            <a:r>
              <a:rPr lang="en-US" altLang="zh-CN" b="0" kern="0" dirty="0"/>
              <a:t>D</a:t>
            </a:r>
            <a:r>
              <a:rPr lang="en-US" altLang="zh-CN" b="0" kern="0" dirty="0">
                <a:solidFill>
                  <a:srgbClr val="FF0000"/>
                </a:solidFill>
              </a:rPr>
              <a:t>,,</a:t>
            </a:r>
            <a:r>
              <a:rPr lang="en-US" altLang="zh-CN" b="0" kern="0" dirty="0"/>
              <a:t>CK ) ; /*</a:t>
            </a:r>
            <a:r>
              <a:rPr lang="zh-CN" altLang="en-US" b="0" kern="0" dirty="0"/>
              <a:t>位置对应方式。输出端口</a:t>
            </a:r>
            <a:r>
              <a:rPr lang="en-US" altLang="zh-CN" b="0" kern="0" dirty="0" err="1"/>
              <a:t>Qbar</a:t>
            </a:r>
            <a:r>
              <a:rPr lang="zh-CN" altLang="en-US" b="0" kern="0" dirty="0"/>
              <a:t>和输入端口</a:t>
            </a:r>
            <a:r>
              <a:rPr lang="en-US" altLang="zh-CN" b="0" kern="0" dirty="0"/>
              <a:t>Preset</a:t>
            </a:r>
            <a:r>
              <a:rPr lang="zh-CN" altLang="en-US" b="0" kern="0" dirty="0"/>
              <a:t>的位置都被悬空*</a:t>
            </a:r>
            <a:r>
              <a:rPr lang="en-US" altLang="zh-CN" b="0" kern="0" dirty="0"/>
              <a:t>/</a:t>
            </a:r>
            <a:br>
              <a:rPr lang="en-US" altLang="zh-CN" b="0" kern="0" dirty="0"/>
            </a:br>
            <a:endParaRPr lang="zh-CN" altLang="en-US" b="0" kern="0" dirty="0"/>
          </a:p>
        </p:txBody>
      </p:sp>
      <p:sp>
        <p:nvSpPr>
          <p:cNvPr id="6" name="Rectangle 2"/>
          <p:cNvSpPr txBox="1">
            <a:spLocks noChangeArrowheads="1"/>
          </p:cNvSpPr>
          <p:nvPr/>
        </p:nvSpPr>
        <p:spPr bwMode="auto">
          <a:xfrm>
            <a:off x="611560" y="3829000"/>
            <a:ext cx="8135937" cy="1584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rtl="0" fontAlgn="base">
              <a:lnSpc>
                <a:spcPct val="130000"/>
              </a:lnSpc>
              <a:spcBef>
                <a:spcPct val="0"/>
              </a:spcBef>
              <a:spcAft>
                <a:spcPct val="0"/>
              </a:spcAft>
              <a:defRPr sz="2400">
                <a:solidFill>
                  <a:schemeClr val="tx2"/>
                </a:solidFill>
                <a:latin typeface="+mj-lt"/>
                <a:ea typeface="+mj-ea"/>
                <a:cs typeface="+mj-cs"/>
              </a:defRPr>
            </a:lvl1pPr>
            <a:lvl2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2pPr>
            <a:lvl3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3pPr>
            <a:lvl4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4pPr>
            <a:lvl5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9pPr>
          </a:lstStyle>
          <a:p>
            <a:pPr>
              <a:lnSpc>
                <a:spcPct val="140000"/>
              </a:lnSpc>
            </a:pPr>
            <a:r>
              <a:rPr lang="zh-CN" altLang="en-US" b="0" kern="0" dirty="0"/>
              <a:t>　　悬空的端口因为类型不同而意义不同。若模块的输出端口悬空，则表示该输出端口不用。若模块的输入端口悬空，则被置为高阻态</a:t>
            </a:r>
            <a:r>
              <a:rPr lang="en-US" altLang="zh-CN" b="0" kern="0" dirty="0"/>
              <a:t>z</a:t>
            </a:r>
            <a:r>
              <a:rPr lang="zh-CN" altLang="en-US" b="0" kern="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1074" name="Rectangle 2"/>
          <p:cNvSpPr>
            <a:spLocks noGrp="1" noChangeArrowheads="1"/>
          </p:cNvSpPr>
          <p:nvPr>
            <p:ph type="title"/>
          </p:nvPr>
        </p:nvSpPr>
        <p:spPr>
          <a:xfrm>
            <a:off x="467544" y="337220"/>
            <a:ext cx="8135937" cy="4428918"/>
          </a:xfrm>
        </p:spPr>
        <p:txBody>
          <a:bodyPr/>
          <a:lstStyle/>
          <a:p>
            <a:br>
              <a:rPr lang="zh-CN" altLang="en-US" dirty="0">
                <a:latin typeface="黑体" pitchFamily="2" charset="-122"/>
                <a:ea typeface="黑体" pitchFamily="2" charset="-122"/>
              </a:rPr>
            </a:br>
            <a:r>
              <a:rPr lang="zh-CN" altLang="en-US" dirty="0">
                <a:latin typeface="黑体" pitchFamily="2" charset="-122"/>
                <a:ea typeface="黑体" pitchFamily="2" charset="-122"/>
              </a:rPr>
              <a:t>　　</a:t>
            </a:r>
            <a:r>
              <a:rPr lang="zh-CN" altLang="en-US" dirty="0"/>
              <a:t>在端口关联时，若端口和局部端口表达式的长度不同，则端口通过无符号数的右对齐或截断方式进行匹配。</a:t>
            </a:r>
            <a:br>
              <a:rPr lang="zh-CN" altLang="en-US" dirty="0"/>
            </a:br>
            <a:r>
              <a:rPr lang="zh-CN" altLang="en-US" dirty="0"/>
              <a:t>　　</a:t>
            </a:r>
            <a:r>
              <a:rPr lang="en-US" altLang="zh-CN" dirty="0"/>
              <a:t>【</a:t>
            </a:r>
            <a:r>
              <a:rPr lang="zh-CN" altLang="en-US" dirty="0">
                <a:latin typeface="黑体" pitchFamily="2" charset="-122"/>
                <a:ea typeface="黑体" pitchFamily="2" charset="-122"/>
              </a:rPr>
              <a:t>例</a:t>
            </a:r>
            <a:r>
              <a:rPr lang="en-US" altLang="zh-CN" dirty="0">
                <a:latin typeface="黑体" pitchFamily="2" charset="-122"/>
                <a:ea typeface="黑体" pitchFamily="2" charset="-122"/>
              </a:rPr>
              <a:t>5</a:t>
            </a:r>
            <a:r>
              <a:rPr lang="en-US" altLang="zh-CN" dirty="0"/>
              <a:t>】  </a:t>
            </a:r>
            <a:r>
              <a:rPr lang="zh-CN" altLang="en-US" dirty="0"/>
              <a:t>模块调用时端口宽度匹配举例。</a:t>
            </a:r>
            <a:br>
              <a:rPr lang="zh-CN" altLang="en-US" dirty="0"/>
            </a:br>
            <a:r>
              <a:rPr lang="zh-CN" altLang="en-US" dirty="0"/>
              <a:t>　　子模块的描述：</a:t>
            </a:r>
          </a:p>
        </p:txBody>
      </p:sp>
      <p:pic>
        <p:nvPicPr>
          <p:cNvPr id="2051076" name="Picture 4"/>
          <p:cNvPicPr>
            <a:picLocks noChangeAspect="1" noChangeArrowheads="1"/>
          </p:cNvPicPr>
          <p:nvPr/>
        </p:nvPicPr>
        <p:blipFill>
          <a:blip r:embed="rId2">
            <a:extLst>
              <a:ext uri="{28A0092B-C50C-407E-A947-70E740481C1C}">
                <a14:useLocalDpi xmlns:a14="http://schemas.microsoft.com/office/drawing/2010/main" val="0"/>
              </a:ext>
            </a:extLst>
          </a:blip>
          <a:srcRect r="48642"/>
          <a:stretch>
            <a:fillRect/>
          </a:stretch>
        </p:blipFill>
        <p:spPr bwMode="auto">
          <a:xfrm>
            <a:off x="827584" y="2857500"/>
            <a:ext cx="7302893" cy="2232248"/>
          </a:xfrm>
          <a:prstGeom prst="rect">
            <a:avLst/>
          </a:prstGeom>
          <a:solidFill>
            <a:schemeClr val="bg1">
              <a:lumMod val="95000"/>
            </a:schemeClr>
          </a:solidFill>
          <a:ln>
            <a:noFill/>
          </a:ln>
          <a:effectLst/>
        </p:spPr>
      </p:pic>
      <p:sp>
        <p:nvSpPr>
          <p:cNvPr id="5" name="矩形 4"/>
          <p:cNvSpPr/>
          <p:nvPr/>
        </p:nvSpPr>
        <p:spPr>
          <a:xfrm>
            <a:off x="95304" y="111959"/>
            <a:ext cx="7992888" cy="584775"/>
          </a:xfrm>
          <a:prstGeom prst="rect">
            <a:avLst/>
          </a:prstGeom>
        </p:spPr>
        <p:txBody>
          <a:bodyPr wrap="square">
            <a:spAutoFit/>
          </a:bodyPr>
          <a:lstStyle/>
          <a:p>
            <a:pPr algn="l"/>
            <a:r>
              <a:rPr lang="en-US" altLang="zh-CN" sz="3200" dirty="0">
                <a:solidFill>
                  <a:schemeClr val="tx1"/>
                </a:solidFill>
                <a:latin typeface="黑体" pitchFamily="2" charset="-122"/>
                <a:ea typeface="黑体" pitchFamily="2" charset="-122"/>
              </a:rPr>
              <a:t>5.3 </a:t>
            </a:r>
            <a:r>
              <a:rPr lang="zh-CN" altLang="en-US" sz="3200" dirty="0">
                <a:solidFill>
                  <a:schemeClr val="tx1"/>
                </a:solidFill>
                <a:latin typeface="黑体" pitchFamily="2" charset="-122"/>
                <a:ea typeface="黑体" pitchFamily="2" charset="-122"/>
              </a:rPr>
              <a:t>模块的调用</a:t>
            </a:r>
            <a:r>
              <a:rPr lang="en-US" altLang="zh-CN" sz="3200" dirty="0">
                <a:solidFill>
                  <a:schemeClr val="tx1"/>
                </a:solidFill>
                <a:latin typeface="黑体" pitchFamily="2" charset="-122"/>
                <a:ea typeface="黑体" pitchFamily="2" charset="-122"/>
              </a:rPr>
              <a:t>—</a:t>
            </a:r>
            <a:r>
              <a:rPr lang="zh-CN" altLang="en-US" sz="2800" dirty="0">
                <a:solidFill>
                  <a:srgbClr val="FF0000"/>
                </a:solidFill>
                <a:latin typeface="黑体" pitchFamily="2" charset="-122"/>
                <a:ea typeface="黑体" pitchFamily="2" charset="-122"/>
              </a:rPr>
              <a:t>端口宽度的匹配</a:t>
            </a:r>
            <a:endParaRPr lang="zh-CN" altLang="en-US" sz="24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1076"/>
                                        </p:tgtEl>
                                        <p:attrNameLst>
                                          <p:attrName>style.visibility</p:attrName>
                                        </p:attrNameLst>
                                      </p:cBhvr>
                                      <p:to>
                                        <p:strVal val="visible"/>
                                      </p:to>
                                    </p:set>
                                    <p:anim calcmode="lin" valueType="num">
                                      <p:cBhvr additive="base">
                                        <p:cTn id="7" dur="500" fill="hold"/>
                                        <p:tgtEl>
                                          <p:spTgt spid="2051076"/>
                                        </p:tgtEl>
                                        <p:attrNameLst>
                                          <p:attrName>ppt_x</p:attrName>
                                        </p:attrNameLst>
                                      </p:cBhvr>
                                      <p:tavLst>
                                        <p:tav tm="0">
                                          <p:val>
                                            <p:strVal val="#ppt_x"/>
                                          </p:val>
                                        </p:tav>
                                        <p:tav tm="100000">
                                          <p:val>
                                            <p:strVal val="#ppt_x"/>
                                          </p:val>
                                        </p:tav>
                                      </p:tavLst>
                                    </p:anim>
                                    <p:anim calcmode="lin" valueType="num">
                                      <p:cBhvr additive="base">
                                        <p:cTn id="8" dur="500" fill="hold"/>
                                        <p:tgtEl>
                                          <p:spTgt spid="20510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2098" name="Rectangle 2"/>
          <p:cNvSpPr>
            <a:spLocks noGrp="1" noChangeArrowheads="1"/>
          </p:cNvSpPr>
          <p:nvPr>
            <p:ph type="title"/>
          </p:nvPr>
        </p:nvSpPr>
        <p:spPr>
          <a:xfrm>
            <a:off x="323528" y="1057300"/>
            <a:ext cx="8135937" cy="4788958"/>
          </a:xfrm>
        </p:spPr>
        <p:txBody>
          <a:bodyPr/>
          <a:lstStyle/>
          <a:p>
            <a:pPr>
              <a:lnSpc>
                <a:spcPct val="150000"/>
              </a:lnSpc>
            </a:pPr>
            <a:r>
              <a:rPr lang="zh-CN" altLang="en-US" dirty="0"/>
              <a:t>　顶层模块</a:t>
            </a:r>
            <a:r>
              <a:rPr lang="en-US" altLang="zh-CN" dirty="0"/>
              <a:t>Top</a:t>
            </a:r>
            <a:r>
              <a:rPr lang="zh-CN" altLang="en-US" dirty="0"/>
              <a:t>的描述：</a:t>
            </a:r>
          </a:p>
        </p:txBody>
      </p:sp>
      <p:sp>
        <p:nvSpPr>
          <p:cNvPr id="2052099" name="Rectangle 3"/>
          <p:cNvSpPr>
            <a:spLocks noGrp="1" noChangeArrowheads="1"/>
          </p:cNvSpPr>
          <p:nvPr>
            <p:ph type="body" idx="1"/>
          </p:nvPr>
        </p:nvSpPr>
        <p:spPr/>
        <p:txBody>
          <a:bodyPr/>
          <a:lstStyle/>
          <a:p>
            <a:endParaRPr lang="zh-CN" altLang="zh-CN"/>
          </a:p>
        </p:txBody>
      </p:sp>
      <p:pic>
        <p:nvPicPr>
          <p:cNvPr id="2052100" name="Picture 4"/>
          <p:cNvPicPr>
            <a:picLocks noChangeAspect="1" noChangeArrowheads="1"/>
          </p:cNvPicPr>
          <p:nvPr/>
        </p:nvPicPr>
        <p:blipFill>
          <a:blip r:embed="rId2">
            <a:extLst>
              <a:ext uri="{28A0092B-C50C-407E-A947-70E740481C1C}">
                <a14:useLocalDpi xmlns:a14="http://schemas.microsoft.com/office/drawing/2010/main" val="0"/>
              </a:ext>
            </a:extLst>
          </a:blip>
          <a:srcRect r="54106"/>
          <a:stretch>
            <a:fillRect/>
          </a:stretch>
        </p:blipFill>
        <p:spPr bwMode="auto">
          <a:xfrm>
            <a:off x="593043" y="1705372"/>
            <a:ext cx="6523288" cy="2232248"/>
          </a:xfrm>
          <a:prstGeom prst="rect">
            <a:avLst/>
          </a:prstGeom>
          <a:solidFill>
            <a:schemeClr val="bg1">
              <a:lumMod val="95000"/>
            </a:schemeClr>
          </a:solidFill>
          <a:ln>
            <a:noFill/>
          </a:ln>
          <a:effectLst/>
        </p:spPr>
      </p:pic>
      <p:sp>
        <p:nvSpPr>
          <p:cNvPr id="5" name="矩形 4"/>
          <p:cNvSpPr/>
          <p:nvPr/>
        </p:nvSpPr>
        <p:spPr>
          <a:xfrm>
            <a:off x="95304" y="111959"/>
            <a:ext cx="7992888" cy="584775"/>
          </a:xfrm>
          <a:prstGeom prst="rect">
            <a:avLst/>
          </a:prstGeom>
        </p:spPr>
        <p:txBody>
          <a:bodyPr wrap="square">
            <a:spAutoFit/>
          </a:bodyPr>
          <a:lstStyle/>
          <a:p>
            <a:pPr algn="l"/>
            <a:r>
              <a:rPr lang="en-US" altLang="zh-CN" sz="3200" dirty="0">
                <a:solidFill>
                  <a:schemeClr val="tx1"/>
                </a:solidFill>
                <a:latin typeface="黑体" pitchFamily="2" charset="-122"/>
                <a:ea typeface="黑体" pitchFamily="2" charset="-122"/>
              </a:rPr>
              <a:t>5.3 </a:t>
            </a:r>
            <a:r>
              <a:rPr lang="zh-CN" altLang="en-US" sz="3200" dirty="0">
                <a:solidFill>
                  <a:schemeClr val="tx1"/>
                </a:solidFill>
                <a:latin typeface="黑体" pitchFamily="2" charset="-122"/>
                <a:ea typeface="黑体" pitchFamily="2" charset="-122"/>
              </a:rPr>
              <a:t>模块的调用</a:t>
            </a:r>
            <a:r>
              <a:rPr lang="en-US" altLang="zh-CN" sz="3200" dirty="0">
                <a:solidFill>
                  <a:schemeClr val="tx1"/>
                </a:solidFill>
                <a:latin typeface="黑体" pitchFamily="2" charset="-122"/>
                <a:ea typeface="黑体" pitchFamily="2" charset="-122"/>
              </a:rPr>
              <a:t>—</a:t>
            </a:r>
            <a:r>
              <a:rPr lang="zh-CN" altLang="en-US" sz="2800" dirty="0">
                <a:solidFill>
                  <a:srgbClr val="FF0000"/>
                </a:solidFill>
                <a:latin typeface="黑体" pitchFamily="2" charset="-122"/>
                <a:ea typeface="黑体" pitchFamily="2" charset="-122"/>
              </a:rPr>
              <a:t>端口宽度的匹配</a:t>
            </a:r>
            <a:endParaRPr lang="zh-CN" altLang="en-US" sz="2400" dirty="0">
              <a:solidFill>
                <a:srgbClr val="FF000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3122" name="Rectangle 2"/>
          <p:cNvSpPr>
            <a:spLocks noGrp="1" noChangeArrowheads="1"/>
          </p:cNvSpPr>
          <p:nvPr>
            <p:ph type="title"/>
          </p:nvPr>
        </p:nvSpPr>
        <p:spPr>
          <a:xfrm>
            <a:off x="539552" y="985292"/>
            <a:ext cx="8135937" cy="3623907"/>
          </a:xfrm>
        </p:spPr>
        <p:txBody>
          <a:bodyPr/>
          <a:lstStyle/>
          <a:p>
            <a:pPr>
              <a:lnSpc>
                <a:spcPct val="140000"/>
              </a:lnSpc>
            </a:pPr>
            <a:r>
              <a:rPr lang="zh-CN" altLang="en-US" dirty="0"/>
              <a:t>　　在子模块</a:t>
            </a:r>
            <a:r>
              <a:rPr lang="en-US" altLang="zh-CN" dirty="0" err="1"/>
              <a:t>guan_lian</a:t>
            </a:r>
            <a:r>
              <a:rPr lang="zh-CN" altLang="en-US" dirty="0"/>
              <a:t>的实例语句中：</a:t>
            </a:r>
            <a:br>
              <a:rPr lang="zh-CN" altLang="en-US" dirty="0"/>
            </a:br>
            <a:r>
              <a:rPr lang="zh-CN" altLang="en-US" dirty="0"/>
              <a:t>　　</a:t>
            </a:r>
            <a:r>
              <a:rPr lang="en-US" altLang="zh-CN" dirty="0"/>
              <a:t>(1)  2</a:t>
            </a:r>
            <a:r>
              <a:rPr lang="zh-CN" altLang="en-US" dirty="0"/>
              <a:t>位的</a:t>
            </a:r>
            <a:r>
              <a:rPr lang="en-US" altLang="zh-CN" dirty="0" err="1"/>
              <a:t>Bdl</a:t>
            </a:r>
            <a:r>
              <a:rPr lang="zh-CN" altLang="en-US" dirty="0"/>
              <a:t>和</a:t>
            </a:r>
            <a:r>
              <a:rPr lang="en-US" altLang="zh-CN" dirty="0"/>
              <a:t>6</a:t>
            </a:r>
            <a:r>
              <a:rPr lang="zh-CN" altLang="en-US" dirty="0"/>
              <a:t>位的</a:t>
            </a:r>
            <a:r>
              <a:rPr lang="en-US" altLang="zh-CN" dirty="0" err="1"/>
              <a:t>Pba</a:t>
            </a:r>
            <a:r>
              <a:rPr lang="zh-CN" altLang="en-US" dirty="0"/>
              <a:t>相连，</a:t>
            </a:r>
            <a:r>
              <a:rPr lang="en-US" altLang="zh-CN" dirty="0" err="1"/>
              <a:t>Bdl</a:t>
            </a:r>
            <a:r>
              <a:rPr lang="en-US" altLang="zh-CN" dirty="0"/>
              <a:t>[2]</a:t>
            </a:r>
            <a:r>
              <a:rPr lang="zh-CN" altLang="en-US" dirty="0"/>
              <a:t>连接到</a:t>
            </a:r>
            <a:r>
              <a:rPr lang="en-US" altLang="zh-CN" dirty="0" err="1"/>
              <a:t>Pba</a:t>
            </a:r>
            <a:r>
              <a:rPr lang="en-US" altLang="zh-CN" dirty="0"/>
              <a:t>[0]</a:t>
            </a:r>
            <a:r>
              <a:rPr lang="zh-CN" altLang="en-US" dirty="0"/>
              <a:t>，</a:t>
            </a:r>
            <a:r>
              <a:rPr lang="en-US" altLang="zh-CN" dirty="0" err="1"/>
              <a:t>Bdl</a:t>
            </a:r>
            <a:r>
              <a:rPr lang="en-US" altLang="zh-CN" dirty="0"/>
              <a:t>[1]</a:t>
            </a:r>
            <a:r>
              <a:rPr lang="zh-CN" altLang="en-US" dirty="0"/>
              <a:t>连接到</a:t>
            </a:r>
            <a:r>
              <a:rPr lang="en-US" altLang="zh-CN" dirty="0" err="1"/>
              <a:t>Pba</a:t>
            </a:r>
            <a:r>
              <a:rPr lang="en-US" altLang="zh-CN" dirty="0"/>
              <a:t>[1]</a:t>
            </a:r>
            <a:r>
              <a:rPr lang="zh-CN" altLang="en-US" dirty="0"/>
              <a:t>，余下的输入端口</a:t>
            </a:r>
            <a:r>
              <a:rPr lang="en-US" altLang="zh-CN" dirty="0" err="1"/>
              <a:t>Pba</a:t>
            </a:r>
            <a:r>
              <a:rPr lang="en-US" altLang="zh-CN" dirty="0"/>
              <a:t>[5]</a:t>
            </a:r>
            <a:r>
              <a:rPr lang="zh-CN" altLang="en-US" dirty="0"/>
              <a:t>、</a:t>
            </a:r>
            <a:r>
              <a:rPr lang="en-US" altLang="zh-CN" dirty="0" err="1"/>
              <a:t>Pba</a:t>
            </a:r>
            <a:r>
              <a:rPr lang="en-US" altLang="zh-CN" dirty="0"/>
              <a:t>[4] </a:t>
            </a:r>
            <a:r>
              <a:rPr lang="en-US" altLang="zh-CN" dirty="0" err="1"/>
              <a:t>Pba</a:t>
            </a:r>
            <a:r>
              <a:rPr lang="en-US" altLang="zh-CN" dirty="0"/>
              <a:t>[3] </a:t>
            </a:r>
            <a:r>
              <a:rPr lang="zh-CN" altLang="en-US" dirty="0"/>
              <a:t>和</a:t>
            </a:r>
            <a:r>
              <a:rPr lang="en-US" altLang="zh-CN" dirty="0" err="1"/>
              <a:t>Pba</a:t>
            </a:r>
            <a:r>
              <a:rPr lang="en-US" altLang="zh-CN" dirty="0"/>
              <a:t>[2]</a:t>
            </a:r>
            <a:r>
              <a:rPr lang="zh-CN" altLang="en-US" dirty="0"/>
              <a:t>被截断，处于悬空状态，因此为高阻态</a:t>
            </a:r>
            <a:r>
              <a:rPr lang="en-US" altLang="zh-CN" dirty="0"/>
              <a:t>z</a:t>
            </a:r>
            <a:r>
              <a:rPr lang="zh-CN" altLang="en-US" dirty="0"/>
              <a:t>。</a:t>
            </a:r>
            <a:br>
              <a:rPr lang="zh-CN" altLang="en-US" dirty="0"/>
            </a:br>
            <a:r>
              <a:rPr lang="zh-CN" altLang="en-US" dirty="0"/>
              <a:t>　　</a:t>
            </a:r>
            <a:r>
              <a:rPr lang="en-US" altLang="zh-CN" dirty="0"/>
              <a:t>(2)  5</a:t>
            </a:r>
            <a:r>
              <a:rPr lang="zh-CN" altLang="en-US" dirty="0"/>
              <a:t>位的</a:t>
            </a:r>
            <a:r>
              <a:rPr lang="en-US" altLang="zh-CN" dirty="0" err="1"/>
              <a:t>Mpr</a:t>
            </a:r>
            <a:r>
              <a:rPr lang="zh-CN" altLang="en-US" dirty="0"/>
              <a:t>和</a:t>
            </a:r>
            <a:r>
              <a:rPr lang="en-US" altLang="zh-CN" dirty="0"/>
              <a:t>3</a:t>
            </a:r>
            <a:r>
              <a:rPr lang="zh-CN" altLang="en-US" dirty="0"/>
              <a:t>位的</a:t>
            </a:r>
            <a:r>
              <a:rPr lang="en-US" altLang="zh-CN" dirty="0" err="1"/>
              <a:t>Ppy</a:t>
            </a:r>
            <a:r>
              <a:rPr lang="zh-CN" altLang="en-US" dirty="0"/>
              <a:t>相连，</a:t>
            </a:r>
            <a:r>
              <a:rPr lang="en-US" altLang="zh-CN" dirty="0" err="1"/>
              <a:t>Mpr</a:t>
            </a:r>
            <a:r>
              <a:rPr lang="en-US" altLang="zh-CN" dirty="0"/>
              <a:t>[6]</a:t>
            </a:r>
            <a:r>
              <a:rPr lang="zh-CN" altLang="en-US" dirty="0"/>
              <a:t>连接到</a:t>
            </a:r>
            <a:r>
              <a:rPr lang="en-US" altLang="zh-CN" dirty="0" err="1"/>
              <a:t>Ppy</a:t>
            </a:r>
            <a:r>
              <a:rPr lang="en-US" altLang="zh-CN" dirty="0"/>
              <a:t>[0]</a:t>
            </a:r>
            <a:r>
              <a:rPr lang="zh-CN" altLang="en-US" dirty="0"/>
              <a:t>，</a:t>
            </a:r>
            <a:r>
              <a:rPr lang="en-US" altLang="zh-CN" dirty="0" err="1"/>
              <a:t>Mpr</a:t>
            </a:r>
            <a:r>
              <a:rPr lang="en-US" altLang="zh-CN" dirty="0"/>
              <a:t>[5]</a:t>
            </a:r>
            <a:r>
              <a:rPr lang="zh-CN" altLang="en-US" dirty="0"/>
              <a:t>连接到</a:t>
            </a:r>
            <a:r>
              <a:rPr lang="en-US" altLang="zh-CN" dirty="0" err="1"/>
              <a:t>Ppy</a:t>
            </a:r>
            <a:r>
              <a:rPr lang="en-US" altLang="zh-CN" dirty="0"/>
              <a:t>[1]</a:t>
            </a:r>
            <a:r>
              <a:rPr lang="zh-CN" altLang="en-US" dirty="0"/>
              <a:t>，</a:t>
            </a:r>
            <a:r>
              <a:rPr lang="en-US" altLang="zh-CN" dirty="0" err="1"/>
              <a:t>Mpr</a:t>
            </a:r>
            <a:r>
              <a:rPr lang="en-US" altLang="zh-CN" dirty="0"/>
              <a:t>[4] </a:t>
            </a:r>
            <a:r>
              <a:rPr lang="zh-CN" altLang="en-US" dirty="0"/>
              <a:t>连接到</a:t>
            </a:r>
            <a:r>
              <a:rPr lang="en-US" altLang="zh-CN" dirty="0" err="1"/>
              <a:t>Ppy</a:t>
            </a:r>
            <a:r>
              <a:rPr lang="en-US" altLang="zh-CN" dirty="0"/>
              <a:t>[2]</a:t>
            </a:r>
            <a:r>
              <a:rPr lang="zh-CN" altLang="en-US" dirty="0"/>
              <a:t>，其余的输出端口不用。</a:t>
            </a:r>
            <a:br>
              <a:rPr lang="zh-CN" altLang="en-US" dirty="0"/>
            </a:br>
            <a:r>
              <a:rPr lang="zh-CN" altLang="en-US" dirty="0"/>
              <a:t>　　</a:t>
            </a:r>
          </a:p>
        </p:txBody>
      </p:sp>
      <p:sp>
        <p:nvSpPr>
          <p:cNvPr id="4" name="矩形 3"/>
          <p:cNvSpPr/>
          <p:nvPr/>
        </p:nvSpPr>
        <p:spPr>
          <a:xfrm>
            <a:off x="95304" y="111959"/>
            <a:ext cx="7992888" cy="584775"/>
          </a:xfrm>
          <a:prstGeom prst="rect">
            <a:avLst/>
          </a:prstGeom>
        </p:spPr>
        <p:txBody>
          <a:bodyPr wrap="square">
            <a:spAutoFit/>
          </a:bodyPr>
          <a:lstStyle/>
          <a:p>
            <a:pPr algn="l"/>
            <a:r>
              <a:rPr lang="en-US" altLang="zh-CN" sz="3200" dirty="0">
                <a:solidFill>
                  <a:schemeClr val="tx1"/>
                </a:solidFill>
                <a:latin typeface="黑体" pitchFamily="2" charset="-122"/>
                <a:ea typeface="黑体" pitchFamily="2" charset="-122"/>
              </a:rPr>
              <a:t>5.3 </a:t>
            </a:r>
            <a:r>
              <a:rPr lang="zh-CN" altLang="en-US" sz="3200" dirty="0">
                <a:solidFill>
                  <a:schemeClr val="tx1"/>
                </a:solidFill>
                <a:latin typeface="黑体" pitchFamily="2" charset="-122"/>
                <a:ea typeface="黑体" pitchFamily="2" charset="-122"/>
              </a:rPr>
              <a:t>模块的调用</a:t>
            </a:r>
            <a:r>
              <a:rPr lang="en-US" altLang="zh-CN" sz="3200" dirty="0">
                <a:solidFill>
                  <a:schemeClr val="tx1"/>
                </a:solidFill>
                <a:latin typeface="黑体" pitchFamily="2" charset="-122"/>
                <a:ea typeface="黑体" pitchFamily="2" charset="-122"/>
              </a:rPr>
              <a:t>—</a:t>
            </a:r>
            <a:r>
              <a:rPr lang="zh-CN" altLang="en-US" sz="2800" dirty="0">
                <a:solidFill>
                  <a:srgbClr val="FF0000"/>
                </a:solidFill>
                <a:latin typeface="黑体" pitchFamily="2" charset="-122"/>
                <a:ea typeface="黑体" pitchFamily="2" charset="-122"/>
              </a:rPr>
              <a:t>端口宽度的匹配</a:t>
            </a:r>
            <a:endParaRPr lang="zh-CN" altLang="en-US" sz="2400" dirty="0">
              <a:solidFill>
                <a:srgbClr val="FF000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4147" name="Rectangle 3"/>
          <p:cNvSpPr>
            <a:spLocks noGrp="1" noChangeArrowheads="1"/>
          </p:cNvSpPr>
          <p:nvPr>
            <p:ph type="body" idx="1"/>
          </p:nvPr>
        </p:nvSpPr>
        <p:spPr>
          <a:xfrm>
            <a:off x="395289" y="3278187"/>
            <a:ext cx="8353425" cy="396875"/>
          </a:xfrm>
        </p:spPr>
        <p:txBody>
          <a:bodyPr/>
          <a:lstStyle/>
          <a:p>
            <a:r>
              <a:rPr lang="zh-CN" altLang="en-US"/>
              <a:t>图</a:t>
            </a:r>
            <a:r>
              <a:rPr lang="en-US" altLang="zh-CN"/>
              <a:t>5.17  </a:t>
            </a:r>
            <a:r>
              <a:rPr lang="zh-CN" altLang="en-US"/>
              <a:t>端口匹配</a:t>
            </a:r>
          </a:p>
        </p:txBody>
      </p:sp>
      <p:pic>
        <p:nvPicPr>
          <p:cNvPr id="2054148" name="Picture 4" descr="5-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304" y="1634360"/>
            <a:ext cx="8922058" cy="1224136"/>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95304" y="111959"/>
            <a:ext cx="7992888" cy="584775"/>
          </a:xfrm>
          <a:prstGeom prst="rect">
            <a:avLst/>
          </a:prstGeom>
        </p:spPr>
        <p:txBody>
          <a:bodyPr wrap="square">
            <a:spAutoFit/>
          </a:bodyPr>
          <a:lstStyle/>
          <a:p>
            <a:pPr algn="l"/>
            <a:r>
              <a:rPr lang="en-US" altLang="zh-CN" sz="3200" dirty="0">
                <a:solidFill>
                  <a:schemeClr val="tx1"/>
                </a:solidFill>
                <a:latin typeface="黑体" pitchFamily="2" charset="-122"/>
                <a:ea typeface="黑体" pitchFamily="2" charset="-122"/>
              </a:rPr>
              <a:t>5.3 </a:t>
            </a:r>
            <a:r>
              <a:rPr lang="zh-CN" altLang="en-US" sz="3200" dirty="0">
                <a:solidFill>
                  <a:schemeClr val="tx1"/>
                </a:solidFill>
                <a:latin typeface="黑体" pitchFamily="2" charset="-122"/>
                <a:ea typeface="黑体" pitchFamily="2" charset="-122"/>
              </a:rPr>
              <a:t>模块的调用</a:t>
            </a:r>
            <a:r>
              <a:rPr lang="en-US" altLang="zh-CN" sz="3200" dirty="0">
                <a:solidFill>
                  <a:schemeClr val="tx1"/>
                </a:solidFill>
                <a:latin typeface="黑体" pitchFamily="2" charset="-122"/>
                <a:ea typeface="黑体" pitchFamily="2" charset="-122"/>
              </a:rPr>
              <a:t>—</a:t>
            </a:r>
            <a:r>
              <a:rPr lang="zh-CN" altLang="en-US" sz="2800" dirty="0">
                <a:solidFill>
                  <a:srgbClr val="FF0000"/>
                </a:solidFill>
                <a:latin typeface="黑体" pitchFamily="2" charset="-122"/>
                <a:ea typeface="黑体" pitchFamily="2" charset="-122"/>
              </a:rPr>
              <a:t>端口宽度的匹配</a:t>
            </a:r>
            <a:endParaRPr lang="zh-CN" altLang="en-US" sz="2400" dirty="0">
              <a:solidFill>
                <a:srgbClr val="FF000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5170" name="Rectangle 2"/>
          <p:cNvSpPr>
            <a:spLocks noGrp="1" noChangeArrowheads="1"/>
          </p:cNvSpPr>
          <p:nvPr>
            <p:ph type="title"/>
          </p:nvPr>
        </p:nvSpPr>
        <p:spPr>
          <a:xfrm>
            <a:off x="395536" y="985293"/>
            <a:ext cx="8640960" cy="1584176"/>
          </a:xfrm>
        </p:spPr>
        <p:txBody>
          <a:bodyPr/>
          <a:lstStyle/>
          <a:p>
            <a:pPr>
              <a:lnSpc>
                <a:spcPct val="140000"/>
              </a:lnSpc>
            </a:pPr>
            <a:r>
              <a:rPr lang="zh-CN" altLang="en-US" dirty="0"/>
              <a:t>　　</a:t>
            </a:r>
            <a:r>
              <a:rPr lang="en-US" altLang="zh-CN" dirty="0"/>
              <a:t>1) </a:t>
            </a:r>
            <a:r>
              <a:rPr lang="zh-CN" altLang="en-US" dirty="0"/>
              <a:t>参数定义语句</a:t>
            </a:r>
            <a:br>
              <a:rPr lang="zh-CN" altLang="en-US" dirty="0"/>
            </a:br>
            <a:r>
              <a:rPr lang="zh-CN" altLang="en-US" dirty="0"/>
              <a:t>　　参数定义语句使用</a:t>
            </a:r>
            <a:r>
              <a:rPr lang="zh-CN" altLang="en-US" dirty="0">
                <a:solidFill>
                  <a:srgbClr val="FF0000"/>
                </a:solidFill>
              </a:rPr>
              <a:t>关键字</a:t>
            </a:r>
            <a:r>
              <a:rPr lang="en-US" altLang="zh-CN" dirty="0" err="1">
                <a:solidFill>
                  <a:srgbClr val="FF0000"/>
                </a:solidFill>
              </a:rPr>
              <a:t>defparam</a:t>
            </a:r>
            <a:r>
              <a:rPr lang="zh-CN" altLang="en-US" dirty="0"/>
              <a:t>，其语法形式如下：</a:t>
            </a:r>
            <a:br>
              <a:rPr lang="zh-CN" altLang="en-US" dirty="0"/>
            </a:br>
            <a:r>
              <a:rPr lang="en-US" altLang="zh-CN" dirty="0" err="1"/>
              <a:t>defparam</a:t>
            </a:r>
            <a:r>
              <a:rPr lang="en-US" altLang="zh-CN" dirty="0"/>
              <a:t>  hier_path_name1 = value1, hier_path_name2 = value2, …;</a:t>
            </a:r>
            <a:br>
              <a:rPr lang="en-US" altLang="zh-CN" dirty="0"/>
            </a:br>
            <a:endParaRPr lang="zh-CN" altLang="en-US" dirty="0"/>
          </a:p>
        </p:txBody>
      </p:sp>
      <p:sp>
        <p:nvSpPr>
          <p:cNvPr id="4" name="矩形 3"/>
          <p:cNvSpPr/>
          <p:nvPr/>
        </p:nvSpPr>
        <p:spPr>
          <a:xfrm>
            <a:off x="95304" y="111959"/>
            <a:ext cx="7992888" cy="584775"/>
          </a:xfrm>
          <a:prstGeom prst="rect">
            <a:avLst/>
          </a:prstGeom>
        </p:spPr>
        <p:txBody>
          <a:bodyPr wrap="square">
            <a:spAutoFit/>
          </a:bodyPr>
          <a:lstStyle/>
          <a:p>
            <a:pPr algn="l"/>
            <a:r>
              <a:rPr lang="en-US" altLang="zh-CN" sz="3200" dirty="0">
                <a:solidFill>
                  <a:schemeClr val="tx1"/>
                </a:solidFill>
                <a:latin typeface="黑体" pitchFamily="2" charset="-122"/>
                <a:ea typeface="黑体" pitchFamily="2" charset="-122"/>
              </a:rPr>
              <a:t>5.3 </a:t>
            </a:r>
            <a:r>
              <a:rPr lang="zh-CN" altLang="en-US" sz="3200" dirty="0">
                <a:solidFill>
                  <a:schemeClr val="tx1"/>
                </a:solidFill>
                <a:latin typeface="黑体" pitchFamily="2" charset="-122"/>
                <a:ea typeface="黑体" pitchFamily="2" charset="-122"/>
              </a:rPr>
              <a:t>模块的调用</a:t>
            </a:r>
            <a:r>
              <a:rPr lang="en-US" altLang="zh-CN" sz="3200" dirty="0">
                <a:solidFill>
                  <a:schemeClr val="tx1"/>
                </a:solidFill>
                <a:latin typeface="黑体" pitchFamily="2" charset="-122"/>
                <a:ea typeface="黑体" pitchFamily="2" charset="-122"/>
              </a:rPr>
              <a:t>—</a:t>
            </a:r>
            <a:r>
              <a:rPr lang="zh-CN" altLang="en-US" sz="2800" dirty="0">
                <a:solidFill>
                  <a:srgbClr val="FF0000"/>
                </a:solidFill>
                <a:latin typeface="黑体" pitchFamily="2" charset="-122"/>
                <a:ea typeface="黑体" pitchFamily="2" charset="-122"/>
              </a:rPr>
              <a:t>模块参数值的更改</a:t>
            </a:r>
            <a:endParaRPr lang="zh-CN" altLang="en-US" sz="2400" dirty="0">
              <a:solidFill>
                <a:srgbClr val="FF0000"/>
              </a:solidFill>
            </a:endParaRPr>
          </a:p>
        </p:txBody>
      </p:sp>
      <p:sp>
        <p:nvSpPr>
          <p:cNvPr id="5" name="Rectangle 2"/>
          <p:cNvSpPr txBox="1">
            <a:spLocks noChangeArrowheads="1"/>
          </p:cNvSpPr>
          <p:nvPr/>
        </p:nvSpPr>
        <p:spPr bwMode="auto">
          <a:xfrm>
            <a:off x="395536" y="2713484"/>
            <a:ext cx="8640960" cy="1273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rtl="0" fontAlgn="base">
              <a:lnSpc>
                <a:spcPct val="130000"/>
              </a:lnSpc>
              <a:spcBef>
                <a:spcPct val="0"/>
              </a:spcBef>
              <a:spcAft>
                <a:spcPct val="0"/>
              </a:spcAft>
              <a:defRPr sz="2400">
                <a:solidFill>
                  <a:schemeClr val="tx2"/>
                </a:solidFill>
                <a:latin typeface="+mj-lt"/>
                <a:ea typeface="+mj-ea"/>
                <a:cs typeface="+mj-cs"/>
              </a:defRPr>
            </a:lvl1pPr>
            <a:lvl2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2pPr>
            <a:lvl3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3pPr>
            <a:lvl4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4pPr>
            <a:lvl5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9pPr>
          </a:lstStyle>
          <a:p>
            <a:pPr>
              <a:lnSpc>
                <a:spcPct val="140000"/>
              </a:lnSpc>
            </a:pPr>
            <a:r>
              <a:rPr lang="zh-CN" altLang="en-US" b="0" kern="0" dirty="0"/>
              <a:t>其中，</a:t>
            </a:r>
            <a:r>
              <a:rPr lang="en-US" altLang="zh-CN" b="0" kern="0" dirty="0"/>
              <a:t>hier_path_name1</a:t>
            </a:r>
            <a:r>
              <a:rPr lang="zh-CN" altLang="en-US" b="0" kern="0" dirty="0"/>
              <a:t>、</a:t>
            </a:r>
            <a:r>
              <a:rPr lang="en-US" altLang="zh-CN" b="0" kern="0" dirty="0"/>
              <a:t>hier_path_name2</a:t>
            </a:r>
            <a:r>
              <a:rPr lang="zh-CN" altLang="en-US" b="0" kern="0" dirty="0"/>
              <a:t>是子模块的参数名，</a:t>
            </a:r>
            <a:r>
              <a:rPr lang="en-US" altLang="zh-CN" b="0" kern="0" dirty="0"/>
              <a:t>value1</a:t>
            </a:r>
            <a:r>
              <a:rPr lang="zh-CN" altLang="en-US" b="0" kern="0" dirty="0"/>
              <a:t>、</a:t>
            </a:r>
            <a:r>
              <a:rPr lang="en-US" altLang="zh-CN" b="0" kern="0" dirty="0"/>
              <a:t>value2</a:t>
            </a:r>
            <a:r>
              <a:rPr lang="zh-CN" altLang="en-US" b="0" kern="0" dirty="0"/>
              <a:t>是赋予这两个参数的新值。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6194" name="Rectangle 2"/>
          <p:cNvSpPr>
            <a:spLocks noGrp="1" noChangeArrowheads="1"/>
          </p:cNvSpPr>
          <p:nvPr>
            <p:ph type="title"/>
          </p:nvPr>
        </p:nvSpPr>
        <p:spPr>
          <a:xfrm>
            <a:off x="251520" y="904956"/>
            <a:ext cx="8135937" cy="4788958"/>
          </a:xfrm>
        </p:spPr>
        <p:txBody>
          <a:bodyPr/>
          <a:lstStyle/>
          <a:p>
            <a:r>
              <a:rPr lang="zh-CN" altLang="en-US" dirty="0"/>
              <a:t>　　</a:t>
            </a:r>
            <a:r>
              <a:rPr lang="en-US" altLang="zh-CN" dirty="0"/>
              <a:t>【</a:t>
            </a:r>
            <a:r>
              <a:rPr lang="zh-CN" altLang="en-US" dirty="0">
                <a:latin typeface="黑体" pitchFamily="2" charset="-122"/>
                <a:ea typeface="黑体" pitchFamily="2" charset="-122"/>
              </a:rPr>
              <a:t>例</a:t>
            </a:r>
            <a:r>
              <a:rPr lang="en-US" altLang="zh-CN" dirty="0"/>
              <a:t>】  </a:t>
            </a:r>
            <a:r>
              <a:rPr lang="zh-CN" altLang="en-US" dirty="0"/>
              <a:t>模块调用时参数修改举例。</a:t>
            </a:r>
            <a:br>
              <a:rPr lang="zh-CN" altLang="en-US" dirty="0"/>
            </a:br>
            <a:r>
              <a:rPr lang="zh-CN" altLang="en-US" dirty="0"/>
              <a:t>　　子模块半加器的描述：</a:t>
            </a:r>
          </a:p>
        </p:txBody>
      </p:sp>
      <p:pic>
        <p:nvPicPr>
          <p:cNvPr id="2056196"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l="6625" r="21034"/>
          <a:stretch/>
        </p:blipFill>
        <p:spPr bwMode="auto">
          <a:xfrm>
            <a:off x="804672" y="1993404"/>
            <a:ext cx="8066196" cy="2448272"/>
          </a:xfrm>
          <a:prstGeom prst="rect">
            <a:avLst/>
          </a:prstGeom>
          <a:solidFill>
            <a:schemeClr val="bg1">
              <a:lumMod val="95000"/>
            </a:schemeClr>
          </a:solidFill>
          <a:ln>
            <a:noFill/>
          </a:ln>
          <a:effectLst/>
        </p:spPr>
      </p:pic>
      <p:sp>
        <p:nvSpPr>
          <p:cNvPr id="5" name="矩形 4"/>
          <p:cNvSpPr/>
          <p:nvPr/>
        </p:nvSpPr>
        <p:spPr>
          <a:xfrm>
            <a:off x="95304" y="111959"/>
            <a:ext cx="7992888" cy="584775"/>
          </a:xfrm>
          <a:prstGeom prst="rect">
            <a:avLst/>
          </a:prstGeom>
        </p:spPr>
        <p:txBody>
          <a:bodyPr wrap="square">
            <a:spAutoFit/>
          </a:bodyPr>
          <a:lstStyle/>
          <a:p>
            <a:pPr algn="l"/>
            <a:r>
              <a:rPr lang="en-US" altLang="zh-CN" sz="3200" dirty="0">
                <a:solidFill>
                  <a:schemeClr val="tx1"/>
                </a:solidFill>
                <a:latin typeface="黑体" pitchFamily="2" charset="-122"/>
                <a:ea typeface="黑体" pitchFamily="2" charset="-122"/>
              </a:rPr>
              <a:t>5.3 </a:t>
            </a:r>
            <a:r>
              <a:rPr lang="zh-CN" altLang="en-US" sz="3200" dirty="0">
                <a:solidFill>
                  <a:schemeClr val="tx1"/>
                </a:solidFill>
                <a:latin typeface="黑体" pitchFamily="2" charset="-122"/>
                <a:ea typeface="黑体" pitchFamily="2" charset="-122"/>
              </a:rPr>
              <a:t>模块的调用</a:t>
            </a:r>
            <a:r>
              <a:rPr lang="en-US" altLang="zh-CN" sz="3200" dirty="0">
                <a:solidFill>
                  <a:schemeClr val="tx1"/>
                </a:solidFill>
                <a:latin typeface="黑体" pitchFamily="2" charset="-122"/>
                <a:ea typeface="黑体" pitchFamily="2" charset="-122"/>
              </a:rPr>
              <a:t>—</a:t>
            </a:r>
            <a:r>
              <a:rPr lang="zh-CN" altLang="en-US" sz="2800" dirty="0">
                <a:solidFill>
                  <a:srgbClr val="FF0000"/>
                </a:solidFill>
                <a:latin typeface="黑体" pitchFamily="2" charset="-122"/>
                <a:ea typeface="黑体" pitchFamily="2" charset="-122"/>
              </a:rPr>
              <a:t>模块参数值的更改</a:t>
            </a:r>
            <a:endParaRPr lang="zh-CN" altLang="en-US" sz="24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6196"/>
                                        </p:tgtEl>
                                        <p:attrNameLst>
                                          <p:attrName>style.visibility</p:attrName>
                                        </p:attrNameLst>
                                      </p:cBhvr>
                                      <p:to>
                                        <p:strVal val="visible"/>
                                      </p:to>
                                    </p:set>
                                    <p:anim calcmode="lin" valueType="num">
                                      <p:cBhvr additive="base">
                                        <p:cTn id="7" dur="500" fill="hold"/>
                                        <p:tgtEl>
                                          <p:spTgt spid="2056196"/>
                                        </p:tgtEl>
                                        <p:attrNameLst>
                                          <p:attrName>ppt_x</p:attrName>
                                        </p:attrNameLst>
                                      </p:cBhvr>
                                      <p:tavLst>
                                        <p:tav tm="0">
                                          <p:val>
                                            <p:strVal val="#ppt_x"/>
                                          </p:val>
                                        </p:tav>
                                        <p:tav tm="100000">
                                          <p:val>
                                            <p:strVal val="#ppt_x"/>
                                          </p:val>
                                        </p:tav>
                                      </p:tavLst>
                                    </p:anim>
                                    <p:anim calcmode="lin" valueType="num">
                                      <p:cBhvr additive="base">
                                        <p:cTn id="8" dur="500" fill="hold"/>
                                        <p:tgtEl>
                                          <p:spTgt spid="20561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7218" name="Rectangle 2"/>
          <p:cNvSpPr>
            <a:spLocks noGrp="1" noChangeArrowheads="1"/>
          </p:cNvSpPr>
          <p:nvPr>
            <p:ph type="title"/>
          </p:nvPr>
        </p:nvSpPr>
        <p:spPr>
          <a:xfrm>
            <a:off x="443350" y="1201316"/>
            <a:ext cx="8135937" cy="4788958"/>
          </a:xfrm>
        </p:spPr>
        <p:txBody>
          <a:bodyPr/>
          <a:lstStyle/>
          <a:p>
            <a:r>
              <a:rPr lang="zh-CN" altLang="en-US" dirty="0"/>
              <a:t>　高层模块的描述：</a:t>
            </a:r>
          </a:p>
        </p:txBody>
      </p:sp>
      <p:pic>
        <p:nvPicPr>
          <p:cNvPr id="2057220"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l="7554" r="8607"/>
          <a:stretch/>
        </p:blipFill>
        <p:spPr bwMode="auto">
          <a:xfrm>
            <a:off x="395536" y="1777380"/>
            <a:ext cx="8300852" cy="2448272"/>
          </a:xfrm>
          <a:prstGeom prst="rect">
            <a:avLst/>
          </a:prstGeom>
          <a:solidFill>
            <a:schemeClr val="bg1">
              <a:lumMod val="95000"/>
            </a:schemeClr>
          </a:solidFill>
          <a:ln>
            <a:noFill/>
          </a:ln>
          <a:effectLst/>
        </p:spPr>
      </p:pic>
      <p:sp>
        <p:nvSpPr>
          <p:cNvPr id="5" name="矩形 4"/>
          <p:cNvSpPr/>
          <p:nvPr/>
        </p:nvSpPr>
        <p:spPr>
          <a:xfrm>
            <a:off x="95304" y="111959"/>
            <a:ext cx="7992888" cy="584775"/>
          </a:xfrm>
          <a:prstGeom prst="rect">
            <a:avLst/>
          </a:prstGeom>
        </p:spPr>
        <p:txBody>
          <a:bodyPr wrap="square">
            <a:spAutoFit/>
          </a:bodyPr>
          <a:lstStyle/>
          <a:p>
            <a:pPr algn="l"/>
            <a:r>
              <a:rPr lang="en-US" altLang="zh-CN" sz="3200" dirty="0">
                <a:solidFill>
                  <a:schemeClr val="tx1"/>
                </a:solidFill>
                <a:latin typeface="黑体" pitchFamily="2" charset="-122"/>
                <a:ea typeface="黑体" pitchFamily="2" charset="-122"/>
              </a:rPr>
              <a:t>5.3 </a:t>
            </a:r>
            <a:r>
              <a:rPr lang="zh-CN" altLang="en-US" sz="3200" dirty="0">
                <a:solidFill>
                  <a:schemeClr val="tx1"/>
                </a:solidFill>
                <a:latin typeface="黑体" pitchFamily="2" charset="-122"/>
                <a:ea typeface="黑体" pitchFamily="2" charset="-122"/>
              </a:rPr>
              <a:t>模块的调用</a:t>
            </a:r>
            <a:r>
              <a:rPr lang="en-US" altLang="zh-CN" sz="3200" dirty="0">
                <a:solidFill>
                  <a:schemeClr val="tx1"/>
                </a:solidFill>
                <a:latin typeface="黑体" pitchFamily="2" charset="-122"/>
                <a:ea typeface="黑体" pitchFamily="2" charset="-122"/>
              </a:rPr>
              <a:t>—</a:t>
            </a:r>
            <a:r>
              <a:rPr lang="zh-CN" altLang="en-US" sz="2800" dirty="0">
                <a:solidFill>
                  <a:srgbClr val="FF0000"/>
                </a:solidFill>
                <a:latin typeface="黑体" pitchFamily="2" charset="-122"/>
                <a:ea typeface="黑体" pitchFamily="2" charset="-122"/>
              </a:rPr>
              <a:t>模块参数值的更改</a:t>
            </a:r>
            <a:endParaRPr lang="zh-CN" altLang="en-US" sz="2400" dirty="0">
              <a:solidFill>
                <a:srgbClr val="FF0000"/>
              </a:solidFill>
            </a:endParaRPr>
          </a:p>
        </p:txBody>
      </p:sp>
      <p:sp>
        <p:nvSpPr>
          <p:cNvPr id="6" name="矩形 5"/>
          <p:cNvSpPr/>
          <p:nvPr/>
        </p:nvSpPr>
        <p:spPr bwMode="auto">
          <a:xfrm>
            <a:off x="749476" y="2857049"/>
            <a:ext cx="5766740" cy="648523"/>
          </a:xfrm>
          <a:prstGeom prst="rect">
            <a:avLst/>
          </a:prstGeom>
          <a:noFill/>
          <a:ln w="2222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3600" b="1" i="0" u="none" strike="noStrike" cap="none" normalizeH="0" baseline="0">
              <a:ln>
                <a:noFill/>
              </a:ln>
              <a:solidFill>
                <a:schemeClr val="hlink"/>
              </a:solidFill>
              <a:effectLst/>
              <a:latin typeface="Times New Roman" pitchFamily="18" charset="0"/>
              <a:ea typeface="华文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7220"/>
                                        </p:tgtEl>
                                        <p:attrNameLst>
                                          <p:attrName>style.visibility</p:attrName>
                                        </p:attrNameLst>
                                      </p:cBhvr>
                                      <p:to>
                                        <p:strVal val="visible"/>
                                      </p:to>
                                    </p:set>
                                    <p:anim calcmode="lin" valueType="num">
                                      <p:cBhvr additive="base">
                                        <p:cTn id="7" dur="500" fill="hold"/>
                                        <p:tgtEl>
                                          <p:spTgt spid="2057220"/>
                                        </p:tgtEl>
                                        <p:attrNameLst>
                                          <p:attrName>ppt_x</p:attrName>
                                        </p:attrNameLst>
                                      </p:cBhvr>
                                      <p:tavLst>
                                        <p:tav tm="0">
                                          <p:val>
                                            <p:strVal val="#ppt_x"/>
                                          </p:val>
                                        </p:tav>
                                        <p:tav tm="100000">
                                          <p:val>
                                            <p:strVal val="#ppt_x"/>
                                          </p:val>
                                        </p:tav>
                                      </p:tavLst>
                                    </p:anim>
                                    <p:anim calcmode="lin" valueType="num">
                                      <p:cBhvr additive="base">
                                        <p:cTn id="8" dur="500" fill="hold"/>
                                        <p:tgtEl>
                                          <p:spTgt spid="205722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8242" name="Rectangle 2"/>
          <p:cNvSpPr>
            <a:spLocks noGrp="1" noChangeArrowheads="1"/>
          </p:cNvSpPr>
          <p:nvPr>
            <p:ph type="title"/>
          </p:nvPr>
        </p:nvSpPr>
        <p:spPr>
          <a:xfrm>
            <a:off x="395536" y="877755"/>
            <a:ext cx="8280920" cy="4788958"/>
          </a:xfrm>
        </p:spPr>
        <p:txBody>
          <a:bodyPr/>
          <a:lstStyle/>
          <a:p>
            <a:r>
              <a:rPr lang="zh-CN" altLang="en-US" dirty="0"/>
              <a:t>　　</a:t>
            </a:r>
            <a:r>
              <a:rPr lang="en-US" altLang="zh-CN" dirty="0"/>
              <a:t>2) </a:t>
            </a:r>
            <a:r>
              <a:rPr lang="zh-CN" altLang="en-US" dirty="0"/>
              <a:t>带参数值的模块引用</a:t>
            </a:r>
            <a:br>
              <a:rPr lang="zh-CN" altLang="en-US" dirty="0"/>
            </a:br>
            <a:r>
              <a:rPr lang="zh-CN" altLang="en-US" dirty="0"/>
              <a:t>　　在带参数值的模块引用时，模块实例语句自身包含有新的参数值。</a:t>
            </a:r>
            <a:br>
              <a:rPr lang="zh-CN" altLang="en-US" dirty="0"/>
            </a:br>
            <a:r>
              <a:rPr lang="zh-CN" altLang="en-US" dirty="0"/>
              <a:t>　　</a:t>
            </a:r>
            <a:r>
              <a:rPr lang="en-US" altLang="zh-CN" dirty="0"/>
              <a:t>【</a:t>
            </a:r>
            <a:r>
              <a:rPr lang="zh-CN" altLang="en-US" dirty="0">
                <a:latin typeface="黑体" pitchFamily="2" charset="-122"/>
                <a:ea typeface="黑体" pitchFamily="2" charset="-122"/>
              </a:rPr>
              <a:t>例</a:t>
            </a:r>
            <a:r>
              <a:rPr lang="en-US" altLang="zh-CN" dirty="0"/>
              <a:t>】  </a:t>
            </a:r>
            <a:r>
              <a:rPr lang="zh-CN" altLang="en-US" dirty="0"/>
              <a:t>带参数的模块引用方式示例。</a:t>
            </a:r>
          </a:p>
        </p:txBody>
      </p:sp>
      <p:pic>
        <p:nvPicPr>
          <p:cNvPr id="2058244"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l="8908" r="18451"/>
          <a:stretch/>
        </p:blipFill>
        <p:spPr bwMode="auto">
          <a:xfrm>
            <a:off x="438912" y="2785492"/>
            <a:ext cx="8574459" cy="2592288"/>
          </a:xfrm>
          <a:prstGeom prst="rect">
            <a:avLst/>
          </a:prstGeom>
          <a:solidFill>
            <a:schemeClr val="bg1">
              <a:lumMod val="95000"/>
            </a:schemeClr>
          </a:solidFill>
          <a:ln>
            <a:noFill/>
          </a:ln>
          <a:effectLst/>
        </p:spPr>
      </p:pic>
      <p:sp>
        <p:nvSpPr>
          <p:cNvPr id="5" name="矩形 4"/>
          <p:cNvSpPr/>
          <p:nvPr/>
        </p:nvSpPr>
        <p:spPr>
          <a:xfrm>
            <a:off x="95304" y="111959"/>
            <a:ext cx="7992888" cy="584775"/>
          </a:xfrm>
          <a:prstGeom prst="rect">
            <a:avLst/>
          </a:prstGeom>
        </p:spPr>
        <p:txBody>
          <a:bodyPr wrap="square">
            <a:spAutoFit/>
          </a:bodyPr>
          <a:lstStyle/>
          <a:p>
            <a:pPr algn="l"/>
            <a:r>
              <a:rPr lang="en-US" altLang="zh-CN" sz="3200" dirty="0">
                <a:solidFill>
                  <a:schemeClr val="tx1"/>
                </a:solidFill>
                <a:latin typeface="黑体" pitchFamily="2" charset="-122"/>
                <a:ea typeface="黑体" pitchFamily="2" charset="-122"/>
              </a:rPr>
              <a:t>5.3 </a:t>
            </a:r>
            <a:r>
              <a:rPr lang="zh-CN" altLang="en-US" sz="3200" dirty="0">
                <a:solidFill>
                  <a:schemeClr val="tx1"/>
                </a:solidFill>
                <a:latin typeface="黑体" pitchFamily="2" charset="-122"/>
                <a:ea typeface="黑体" pitchFamily="2" charset="-122"/>
              </a:rPr>
              <a:t>模块的调用</a:t>
            </a:r>
            <a:r>
              <a:rPr lang="en-US" altLang="zh-CN" sz="3200" dirty="0">
                <a:solidFill>
                  <a:schemeClr val="tx1"/>
                </a:solidFill>
                <a:latin typeface="黑体" pitchFamily="2" charset="-122"/>
                <a:ea typeface="黑体" pitchFamily="2" charset="-122"/>
              </a:rPr>
              <a:t>—</a:t>
            </a:r>
            <a:r>
              <a:rPr lang="zh-CN" altLang="en-US" sz="2800" dirty="0">
                <a:solidFill>
                  <a:srgbClr val="FF0000"/>
                </a:solidFill>
                <a:latin typeface="黑体" pitchFamily="2" charset="-122"/>
                <a:ea typeface="黑体" pitchFamily="2" charset="-122"/>
              </a:rPr>
              <a:t>模块参数值的更改</a:t>
            </a:r>
            <a:endParaRPr lang="zh-CN" altLang="en-US" sz="2400" dirty="0">
              <a:solidFill>
                <a:srgbClr val="FF0000"/>
              </a:solidFill>
            </a:endParaRPr>
          </a:p>
        </p:txBody>
      </p:sp>
      <p:sp>
        <p:nvSpPr>
          <p:cNvPr id="6" name="矩形 5"/>
          <p:cNvSpPr/>
          <p:nvPr/>
        </p:nvSpPr>
        <p:spPr bwMode="auto">
          <a:xfrm>
            <a:off x="971600" y="3865612"/>
            <a:ext cx="7920880" cy="1152128"/>
          </a:xfrm>
          <a:prstGeom prst="rect">
            <a:avLst/>
          </a:prstGeom>
          <a:noFill/>
          <a:ln w="2222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3600" b="1" i="0" u="none" strike="noStrike" cap="none" normalizeH="0" baseline="0">
              <a:ln>
                <a:noFill/>
              </a:ln>
              <a:solidFill>
                <a:schemeClr val="hlink"/>
              </a:solidFill>
              <a:effectLst/>
              <a:latin typeface="Times New Roman" pitchFamily="18" charset="0"/>
              <a:ea typeface="华文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8244"/>
                                        </p:tgtEl>
                                        <p:attrNameLst>
                                          <p:attrName>style.visibility</p:attrName>
                                        </p:attrNameLst>
                                      </p:cBhvr>
                                      <p:to>
                                        <p:strVal val="visible"/>
                                      </p:to>
                                    </p:set>
                                    <p:anim calcmode="lin" valueType="num">
                                      <p:cBhvr additive="base">
                                        <p:cTn id="7" dur="500" fill="hold"/>
                                        <p:tgtEl>
                                          <p:spTgt spid="2058244"/>
                                        </p:tgtEl>
                                        <p:attrNameLst>
                                          <p:attrName>ppt_x</p:attrName>
                                        </p:attrNameLst>
                                      </p:cBhvr>
                                      <p:tavLst>
                                        <p:tav tm="0">
                                          <p:val>
                                            <p:strVal val="#ppt_x"/>
                                          </p:val>
                                        </p:tav>
                                        <p:tav tm="100000">
                                          <p:val>
                                            <p:strVal val="#ppt_x"/>
                                          </p:val>
                                        </p:tav>
                                      </p:tavLst>
                                    </p:anim>
                                    <p:anim calcmode="lin" valueType="num">
                                      <p:cBhvr additive="base">
                                        <p:cTn id="8" dur="500" fill="hold"/>
                                        <p:tgtEl>
                                          <p:spTgt spid="205824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29570" name="Rectangle 2"/>
          <p:cNvSpPr>
            <a:spLocks noGrp="1" noChangeArrowheads="1"/>
          </p:cNvSpPr>
          <p:nvPr>
            <p:ph type="title"/>
          </p:nvPr>
        </p:nvSpPr>
        <p:spPr>
          <a:xfrm>
            <a:off x="467544" y="953969"/>
            <a:ext cx="8135937" cy="3199675"/>
          </a:xfrm>
        </p:spPr>
        <p:txBody>
          <a:bodyPr/>
          <a:lstStyle/>
          <a:p>
            <a:pPr>
              <a:lnSpc>
                <a:spcPct val="140000"/>
              </a:lnSpc>
            </a:pPr>
            <a:r>
              <a:rPr lang="zh-CN" altLang="en-US" dirty="0"/>
              <a:t>      </a:t>
            </a:r>
            <a:r>
              <a:rPr lang="zh-CN" altLang="en-US" b="1" dirty="0">
                <a:solidFill>
                  <a:srgbClr val="EA9AC0"/>
                </a:solidFill>
              </a:rPr>
              <a:t>在组合电路</a:t>
            </a:r>
            <a:r>
              <a:rPr lang="en-US" altLang="zh-CN" b="1" dirty="0">
                <a:solidFill>
                  <a:srgbClr val="EA9AC0"/>
                </a:solidFill>
              </a:rPr>
              <a:t>UDP</a:t>
            </a:r>
            <a:r>
              <a:rPr lang="zh-CN" altLang="en-US" b="1" dirty="0">
                <a:solidFill>
                  <a:srgbClr val="EA9AC0"/>
                </a:solidFill>
              </a:rPr>
              <a:t>中，填写的功能列表类似真值表</a:t>
            </a:r>
            <a:r>
              <a:rPr lang="zh-CN" altLang="en-US" dirty="0"/>
              <a:t>，即规定了不同的输入值组合相对应的输出值。没有指定的任意组合输出为</a:t>
            </a:r>
            <a:r>
              <a:rPr lang="en-US" altLang="zh-CN" dirty="0"/>
              <a:t>x</a:t>
            </a:r>
            <a:r>
              <a:rPr lang="zh-CN" altLang="en-US" dirty="0"/>
              <a:t>。表中</a:t>
            </a:r>
            <a:r>
              <a:rPr lang="en-US" altLang="zh-CN" dirty="0"/>
              <a:t>output</a:t>
            </a:r>
            <a:r>
              <a:rPr lang="zh-CN" altLang="en-US" dirty="0"/>
              <a:t>是输出端的值，</a:t>
            </a:r>
            <a:r>
              <a:rPr lang="en-US" altLang="zh-CN" dirty="0"/>
              <a:t>input</a:t>
            </a:r>
            <a:r>
              <a:rPr lang="zh-CN" altLang="en-US" dirty="0"/>
              <a:t>是输入端的值，它们的排列顺序必须和端口列表中的顺序相同。</a:t>
            </a:r>
            <a:br>
              <a:rPr lang="en-US" altLang="zh-CN" dirty="0"/>
            </a:br>
            <a:r>
              <a:rPr lang="en-US" altLang="zh-CN" dirty="0"/>
              <a:t>       </a:t>
            </a:r>
            <a:r>
              <a:rPr lang="zh-CN" altLang="en-US" b="1" dirty="0">
                <a:solidFill>
                  <a:srgbClr val="FF0000"/>
                </a:solidFill>
              </a:rPr>
              <a:t>表中每一行的语法形式如下：</a:t>
            </a:r>
            <a:br>
              <a:rPr lang="zh-CN" altLang="en-US" b="1" dirty="0">
                <a:solidFill>
                  <a:srgbClr val="FF0000"/>
                </a:solidFill>
              </a:rPr>
            </a:br>
            <a:r>
              <a:rPr lang="zh-CN" altLang="en-US" b="1" dirty="0">
                <a:solidFill>
                  <a:srgbClr val="FF0000"/>
                </a:solidFill>
              </a:rPr>
              <a:t>　　　</a:t>
            </a:r>
            <a:r>
              <a:rPr lang="en-US" altLang="zh-CN" b="1" dirty="0">
                <a:solidFill>
                  <a:srgbClr val="FF0000"/>
                </a:solidFill>
              </a:rPr>
              <a:t>input1 input2…</a:t>
            </a:r>
            <a:r>
              <a:rPr lang="zh-CN" altLang="en-US" b="1" dirty="0">
                <a:solidFill>
                  <a:srgbClr val="FF0000"/>
                </a:solidFill>
              </a:rPr>
              <a:t>：</a:t>
            </a:r>
            <a:r>
              <a:rPr lang="en-US" altLang="zh-CN" b="1" dirty="0">
                <a:solidFill>
                  <a:srgbClr val="FF0000"/>
                </a:solidFill>
              </a:rPr>
              <a:t>output</a:t>
            </a:r>
            <a:br>
              <a:rPr lang="en-US" altLang="zh-CN" b="1" dirty="0">
                <a:solidFill>
                  <a:srgbClr val="FF0000"/>
                </a:solidFill>
              </a:rPr>
            </a:br>
            <a:r>
              <a:rPr lang="zh-CN" altLang="en-US" dirty="0"/>
              <a:t>　　</a:t>
            </a:r>
          </a:p>
        </p:txBody>
      </p:sp>
      <p:sp>
        <p:nvSpPr>
          <p:cNvPr id="4" name="矩形 3"/>
          <p:cNvSpPr/>
          <p:nvPr/>
        </p:nvSpPr>
        <p:spPr>
          <a:xfrm>
            <a:off x="107504" y="226011"/>
            <a:ext cx="7992888" cy="584775"/>
          </a:xfrm>
          <a:prstGeom prst="rect">
            <a:avLst/>
          </a:prstGeom>
        </p:spPr>
        <p:txBody>
          <a:bodyPr wrap="square">
            <a:spAutoFit/>
          </a:bodyPr>
          <a:lstStyle/>
          <a:p>
            <a:pPr algn="l"/>
            <a:r>
              <a:rPr lang="en-US" altLang="zh-CN" sz="3200" dirty="0">
                <a:solidFill>
                  <a:schemeClr val="tx1"/>
                </a:solidFill>
                <a:latin typeface="黑体" pitchFamily="2" charset="-122"/>
                <a:ea typeface="黑体" pitchFamily="2" charset="-122"/>
              </a:rPr>
              <a:t>5.2 </a:t>
            </a:r>
            <a:r>
              <a:rPr lang="zh-CN" altLang="en-US" sz="3200" dirty="0">
                <a:solidFill>
                  <a:schemeClr val="tx1"/>
                </a:solidFill>
                <a:latin typeface="黑体" pitchFamily="2" charset="-122"/>
                <a:ea typeface="黑体" pitchFamily="2" charset="-122"/>
              </a:rPr>
              <a:t>用户定义原语</a:t>
            </a:r>
            <a:r>
              <a:rPr lang="en-US" altLang="zh-CN" sz="3200" dirty="0">
                <a:solidFill>
                  <a:schemeClr val="tx1"/>
                </a:solidFill>
                <a:latin typeface="黑体" pitchFamily="2" charset="-122"/>
                <a:ea typeface="黑体" pitchFamily="2" charset="-122"/>
              </a:rPr>
              <a:t>—</a:t>
            </a:r>
            <a:r>
              <a:rPr lang="zh-CN" altLang="en-US" sz="2800" dirty="0">
                <a:solidFill>
                  <a:srgbClr val="FF0000"/>
                </a:solidFill>
                <a:latin typeface="黑体" pitchFamily="2" charset="-122"/>
                <a:ea typeface="黑体" pitchFamily="2" charset="-122"/>
              </a:rPr>
              <a:t>组合电路</a:t>
            </a:r>
            <a:endParaRPr lang="zh-CN" altLang="en-US" sz="2800" dirty="0">
              <a:solidFill>
                <a:srgbClr val="FF0000"/>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9266" name="Rectangle 2"/>
          <p:cNvSpPr>
            <a:spLocks noGrp="1" noChangeArrowheads="1"/>
          </p:cNvSpPr>
          <p:nvPr>
            <p:ph type="title"/>
          </p:nvPr>
        </p:nvSpPr>
        <p:spPr>
          <a:xfrm>
            <a:off x="395536" y="841276"/>
            <a:ext cx="8135937" cy="4261395"/>
          </a:xfrm>
        </p:spPr>
        <p:txBody>
          <a:bodyPr/>
          <a:lstStyle/>
          <a:p>
            <a:pPr>
              <a:lnSpc>
                <a:spcPct val="150000"/>
              </a:lnSpc>
            </a:pPr>
            <a:r>
              <a:rPr lang="zh-CN" altLang="en-US" dirty="0"/>
              <a:t>　　实际应用中的结构建模多是通过模块实例化语句实现层层引用，最终完成整个系统。</a:t>
            </a:r>
            <a:br>
              <a:rPr lang="zh-CN" altLang="en-US" dirty="0"/>
            </a:br>
            <a:r>
              <a:rPr lang="zh-CN" altLang="en-US" dirty="0"/>
              <a:t>　　</a:t>
            </a:r>
            <a:r>
              <a:rPr lang="en-US" altLang="zh-CN" dirty="0"/>
              <a:t>【</a:t>
            </a:r>
            <a:r>
              <a:rPr lang="zh-CN" altLang="en-US" dirty="0">
                <a:latin typeface="黑体" pitchFamily="2" charset="-122"/>
                <a:ea typeface="黑体" pitchFamily="2" charset="-122"/>
              </a:rPr>
              <a:t>例</a:t>
            </a:r>
            <a:r>
              <a:rPr lang="en-US" altLang="zh-CN" dirty="0">
                <a:latin typeface="黑体" pitchFamily="2" charset="-122"/>
                <a:ea typeface="黑体" pitchFamily="2" charset="-122"/>
              </a:rPr>
              <a:t>5.12</a:t>
            </a:r>
            <a:r>
              <a:rPr lang="en-US" altLang="zh-CN" dirty="0"/>
              <a:t>】  16</a:t>
            </a:r>
            <a:r>
              <a:rPr lang="zh-CN" altLang="en-US" dirty="0"/>
              <a:t>选</a:t>
            </a:r>
            <a:r>
              <a:rPr lang="en-US" altLang="zh-CN" dirty="0"/>
              <a:t>1</a:t>
            </a:r>
            <a:r>
              <a:rPr lang="zh-CN" altLang="en-US" dirty="0"/>
              <a:t>多路选择器设计。</a:t>
            </a:r>
            <a:br>
              <a:rPr lang="zh-CN" altLang="en-US" dirty="0"/>
            </a:br>
            <a:r>
              <a:rPr lang="zh-CN" altLang="en-US" dirty="0"/>
              <a:t>　　子模块是名为</a:t>
            </a:r>
            <a:r>
              <a:rPr lang="en-US" altLang="zh-CN" dirty="0"/>
              <a:t>MUX4x1</a:t>
            </a:r>
            <a:r>
              <a:rPr lang="zh-CN" altLang="en-US" dirty="0"/>
              <a:t>的</a:t>
            </a:r>
            <a:r>
              <a:rPr lang="en-US" altLang="zh-CN" dirty="0"/>
              <a:t>4</a:t>
            </a:r>
            <a:r>
              <a:rPr lang="zh-CN" altLang="en-US" dirty="0"/>
              <a:t>选</a:t>
            </a:r>
            <a:r>
              <a:rPr lang="en-US" altLang="zh-CN" dirty="0"/>
              <a:t>1</a:t>
            </a:r>
            <a:r>
              <a:rPr lang="zh-CN" altLang="en-US" dirty="0"/>
              <a:t>多路选择器</a:t>
            </a:r>
            <a:r>
              <a:rPr lang="zh-CN" altLang="en-US" b="1" dirty="0"/>
              <a:t>，</a:t>
            </a:r>
            <a:r>
              <a:rPr lang="zh-CN" altLang="en-US" dirty="0"/>
              <a:t>其逻辑图如图</a:t>
            </a:r>
            <a:r>
              <a:rPr lang="en-US" altLang="zh-CN" dirty="0"/>
              <a:t>5.18</a:t>
            </a:r>
            <a:r>
              <a:rPr lang="zh-CN" altLang="en-US" dirty="0"/>
              <a:t>所示。高层模块用</a:t>
            </a:r>
            <a:r>
              <a:rPr lang="en-US" altLang="zh-CN" dirty="0"/>
              <a:t>5</a:t>
            </a:r>
            <a:r>
              <a:rPr lang="zh-CN" altLang="en-US" dirty="0"/>
              <a:t>个这样的</a:t>
            </a:r>
            <a:r>
              <a:rPr lang="en-US" altLang="zh-CN" dirty="0"/>
              <a:t>4</a:t>
            </a:r>
            <a:r>
              <a:rPr lang="zh-CN" altLang="en-US" dirty="0"/>
              <a:t>选</a:t>
            </a:r>
            <a:r>
              <a:rPr lang="en-US" altLang="zh-CN" dirty="0"/>
              <a:t>1</a:t>
            </a:r>
            <a:r>
              <a:rPr lang="zh-CN" altLang="en-US" dirty="0"/>
              <a:t>多路选择器构建了一个</a:t>
            </a:r>
            <a:r>
              <a:rPr lang="en-US" altLang="zh-CN" dirty="0"/>
              <a:t>16</a:t>
            </a:r>
            <a:r>
              <a:rPr lang="zh-CN" altLang="en-US" dirty="0"/>
              <a:t>选</a:t>
            </a:r>
            <a:r>
              <a:rPr lang="en-US" altLang="zh-CN" dirty="0"/>
              <a:t>1</a:t>
            </a:r>
            <a:r>
              <a:rPr lang="zh-CN" altLang="en-US" dirty="0"/>
              <a:t>的多路选择器。</a:t>
            </a:r>
          </a:p>
        </p:txBody>
      </p:sp>
      <p:sp>
        <p:nvSpPr>
          <p:cNvPr id="4" name="矩形 3"/>
          <p:cNvSpPr/>
          <p:nvPr/>
        </p:nvSpPr>
        <p:spPr>
          <a:xfrm>
            <a:off x="95304" y="111959"/>
            <a:ext cx="8509144" cy="584775"/>
          </a:xfrm>
          <a:prstGeom prst="rect">
            <a:avLst/>
          </a:prstGeom>
        </p:spPr>
        <p:txBody>
          <a:bodyPr wrap="square">
            <a:spAutoFit/>
          </a:bodyPr>
          <a:lstStyle/>
          <a:p>
            <a:pPr algn="l"/>
            <a:r>
              <a:rPr lang="en-US" altLang="zh-CN" sz="3200" dirty="0">
                <a:solidFill>
                  <a:schemeClr val="tx1"/>
                </a:solidFill>
                <a:latin typeface="黑体" pitchFamily="2" charset="-122"/>
                <a:ea typeface="黑体" pitchFamily="2" charset="-122"/>
              </a:rPr>
              <a:t>5.3 </a:t>
            </a:r>
            <a:r>
              <a:rPr lang="zh-CN" altLang="en-US" sz="3200" dirty="0">
                <a:solidFill>
                  <a:schemeClr val="tx1"/>
                </a:solidFill>
                <a:latin typeface="黑体" pitchFamily="2" charset="-122"/>
                <a:ea typeface="黑体" pitchFamily="2" charset="-122"/>
              </a:rPr>
              <a:t>模块的调用</a:t>
            </a:r>
            <a:r>
              <a:rPr lang="en-US" altLang="zh-CN" sz="3200" dirty="0">
                <a:solidFill>
                  <a:schemeClr val="tx1"/>
                </a:solidFill>
                <a:latin typeface="黑体" pitchFamily="2" charset="-122"/>
                <a:ea typeface="黑体" pitchFamily="2" charset="-122"/>
              </a:rPr>
              <a:t>—</a:t>
            </a:r>
            <a:r>
              <a:rPr lang="zh-CN" altLang="en-US" sz="2800" dirty="0">
                <a:solidFill>
                  <a:srgbClr val="FF0000"/>
                </a:solidFill>
                <a:latin typeface="黑体" pitchFamily="2" charset="-122"/>
                <a:ea typeface="黑体" pitchFamily="2" charset="-122"/>
              </a:rPr>
              <a:t>结构建模实例</a:t>
            </a:r>
            <a:r>
              <a:rPr lang="en-US" altLang="zh-CN" sz="2800" dirty="0">
                <a:solidFill>
                  <a:srgbClr val="FF0000"/>
                </a:solidFill>
                <a:latin typeface="黑体" pitchFamily="2" charset="-122"/>
                <a:ea typeface="黑体" pitchFamily="2" charset="-122"/>
              </a:rPr>
              <a:t>16</a:t>
            </a:r>
            <a:r>
              <a:rPr lang="zh-CN" altLang="en-US" sz="2800" dirty="0">
                <a:solidFill>
                  <a:srgbClr val="FF0000"/>
                </a:solidFill>
                <a:latin typeface="黑体" pitchFamily="2" charset="-122"/>
                <a:ea typeface="黑体" pitchFamily="2" charset="-122"/>
              </a:rPr>
              <a:t>选</a:t>
            </a:r>
            <a:r>
              <a:rPr lang="en-US" altLang="zh-CN" sz="2800" dirty="0">
                <a:solidFill>
                  <a:srgbClr val="FF0000"/>
                </a:solidFill>
                <a:latin typeface="黑体" pitchFamily="2" charset="-122"/>
                <a:ea typeface="黑体" pitchFamily="2" charset="-122"/>
              </a:rPr>
              <a:t>1</a:t>
            </a:r>
            <a:r>
              <a:rPr lang="zh-CN" altLang="en-US" sz="2800" dirty="0">
                <a:solidFill>
                  <a:srgbClr val="FF0000"/>
                </a:solidFill>
                <a:latin typeface="黑体" pitchFamily="2" charset="-122"/>
                <a:ea typeface="黑体" pitchFamily="2" charset="-122"/>
              </a:rPr>
              <a:t>多路选择器</a:t>
            </a:r>
            <a:endParaRPr lang="zh-CN" altLang="en-US" sz="2400" dirty="0">
              <a:solidFill>
                <a:srgbClr val="FF0000"/>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60292" name="Picture 4" descr="5-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841275"/>
            <a:ext cx="3021799" cy="180048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5-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744" y="2137420"/>
            <a:ext cx="6769100" cy="3028156"/>
          </a:xfrm>
          <a:prstGeom prst="rect">
            <a:avLst/>
          </a:prstGeom>
          <a:noFill/>
          <a:extLst>
            <a:ext uri="{909E8E84-426E-40DD-AFC4-6F175D3DCCD1}">
              <a14:hiddenFill xmlns:a14="http://schemas.microsoft.com/office/drawing/2010/main">
                <a:solidFill>
                  <a:srgbClr val="FFFFFF"/>
                </a:solidFill>
              </a14:hiddenFill>
            </a:ext>
          </a:extLst>
        </p:spPr>
      </p:pic>
      <p:sp>
        <p:nvSpPr>
          <p:cNvPr id="2" name="内容占位符 1"/>
          <p:cNvSpPr>
            <a:spLocks noGrp="1"/>
          </p:cNvSpPr>
          <p:nvPr>
            <p:ph idx="1"/>
          </p:nvPr>
        </p:nvSpPr>
        <p:spPr/>
        <p:txBody>
          <a:bodyPr/>
          <a:lstStyle/>
          <a:p>
            <a:endParaRPr lang="zh-CN" altLang="en-US"/>
          </a:p>
        </p:txBody>
      </p:sp>
      <p:sp>
        <p:nvSpPr>
          <p:cNvPr id="7" name="矩形 6"/>
          <p:cNvSpPr/>
          <p:nvPr/>
        </p:nvSpPr>
        <p:spPr>
          <a:xfrm>
            <a:off x="95304" y="111959"/>
            <a:ext cx="8509144" cy="1138773"/>
          </a:xfrm>
          <a:prstGeom prst="rect">
            <a:avLst/>
          </a:prstGeom>
        </p:spPr>
        <p:txBody>
          <a:bodyPr wrap="square">
            <a:spAutoFit/>
          </a:bodyPr>
          <a:lstStyle/>
          <a:p>
            <a:pPr algn="l"/>
            <a:r>
              <a:rPr lang="en-US" altLang="zh-CN" sz="3200" dirty="0">
                <a:solidFill>
                  <a:schemeClr val="tx1"/>
                </a:solidFill>
                <a:latin typeface="黑体" pitchFamily="2" charset="-122"/>
                <a:ea typeface="黑体" pitchFamily="2" charset="-122"/>
              </a:rPr>
              <a:t>5.3 </a:t>
            </a:r>
            <a:r>
              <a:rPr lang="zh-CN" altLang="en-US" sz="3200" dirty="0">
                <a:solidFill>
                  <a:schemeClr val="tx1"/>
                </a:solidFill>
                <a:latin typeface="黑体" pitchFamily="2" charset="-122"/>
                <a:ea typeface="黑体" pitchFamily="2" charset="-122"/>
              </a:rPr>
              <a:t>模块的调用</a:t>
            </a:r>
            <a:r>
              <a:rPr lang="en-US" altLang="zh-CN" sz="3200" dirty="0">
                <a:solidFill>
                  <a:schemeClr val="tx1"/>
                </a:solidFill>
                <a:latin typeface="黑体" pitchFamily="2" charset="-122"/>
                <a:ea typeface="黑体" pitchFamily="2" charset="-122"/>
              </a:rPr>
              <a:t>—</a:t>
            </a:r>
            <a:r>
              <a:rPr lang="zh-CN" altLang="en-US" sz="2800" dirty="0">
                <a:solidFill>
                  <a:srgbClr val="FF0000"/>
                </a:solidFill>
                <a:latin typeface="黑体" pitchFamily="2" charset="-122"/>
                <a:ea typeface="黑体" pitchFamily="2" charset="-122"/>
              </a:rPr>
              <a:t>结构建模实例</a:t>
            </a:r>
            <a:r>
              <a:rPr lang="en-US" altLang="zh-CN" sz="2400" dirty="0">
                <a:solidFill>
                  <a:srgbClr val="FF0000"/>
                </a:solidFill>
                <a:latin typeface="黑体" pitchFamily="2" charset="-122"/>
                <a:ea typeface="黑体" pitchFamily="2" charset="-122"/>
              </a:rPr>
              <a:t>16</a:t>
            </a:r>
            <a:r>
              <a:rPr lang="zh-CN" altLang="en-US" sz="2400" dirty="0">
                <a:solidFill>
                  <a:srgbClr val="FF0000"/>
                </a:solidFill>
                <a:latin typeface="黑体" pitchFamily="2" charset="-122"/>
                <a:ea typeface="黑体" pitchFamily="2" charset="-122"/>
              </a:rPr>
              <a:t>选</a:t>
            </a:r>
            <a:r>
              <a:rPr lang="en-US" altLang="zh-CN" sz="2400" dirty="0">
                <a:solidFill>
                  <a:srgbClr val="FF0000"/>
                </a:solidFill>
                <a:latin typeface="黑体" pitchFamily="2" charset="-122"/>
                <a:ea typeface="黑体" pitchFamily="2" charset="-122"/>
              </a:rPr>
              <a:t>1</a:t>
            </a:r>
            <a:r>
              <a:rPr lang="zh-CN" altLang="en-US" sz="2400" dirty="0">
                <a:solidFill>
                  <a:srgbClr val="FF0000"/>
                </a:solidFill>
                <a:latin typeface="黑体" pitchFamily="2" charset="-122"/>
                <a:ea typeface="黑体" pitchFamily="2" charset="-122"/>
              </a:rPr>
              <a:t>多路选择器</a:t>
            </a:r>
            <a:endParaRPr lang="zh-CN" altLang="en-US" sz="2000" dirty="0">
              <a:solidFill>
                <a:srgbClr val="FF0000"/>
              </a:solidFill>
            </a:endParaRPr>
          </a:p>
          <a:p>
            <a:pPr algn="l"/>
            <a:endParaRPr lang="zh-CN" altLang="en-US" sz="2400" dirty="0">
              <a:solidFill>
                <a:srgbClr val="FF0000"/>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62338" name="Rectangle 2"/>
          <p:cNvSpPr>
            <a:spLocks noGrp="1" noChangeArrowheads="1"/>
          </p:cNvSpPr>
          <p:nvPr>
            <p:ph type="title"/>
          </p:nvPr>
        </p:nvSpPr>
        <p:spPr>
          <a:xfrm>
            <a:off x="323528" y="696734"/>
            <a:ext cx="8135937" cy="4788958"/>
          </a:xfrm>
        </p:spPr>
        <p:txBody>
          <a:bodyPr/>
          <a:lstStyle/>
          <a:p>
            <a:r>
              <a:rPr lang="zh-CN" altLang="en-US" dirty="0"/>
              <a:t>　子模块</a:t>
            </a:r>
            <a:r>
              <a:rPr lang="en-US" altLang="zh-CN" dirty="0"/>
              <a:t>4</a:t>
            </a:r>
            <a:r>
              <a:rPr lang="zh-CN" altLang="en-US" dirty="0"/>
              <a:t>选</a:t>
            </a:r>
            <a:r>
              <a:rPr lang="en-US" altLang="zh-CN" dirty="0"/>
              <a:t>1</a:t>
            </a:r>
            <a:r>
              <a:rPr lang="zh-CN" altLang="en-US" dirty="0"/>
              <a:t>多路选择器的描述：</a:t>
            </a:r>
          </a:p>
        </p:txBody>
      </p:sp>
      <p:pic>
        <p:nvPicPr>
          <p:cNvPr id="2062340"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l="8108" r="9354"/>
          <a:stretch/>
        </p:blipFill>
        <p:spPr bwMode="auto">
          <a:xfrm>
            <a:off x="545625" y="1489348"/>
            <a:ext cx="8321041" cy="3960440"/>
          </a:xfrm>
          <a:prstGeom prst="rect">
            <a:avLst/>
          </a:prstGeom>
          <a:solidFill>
            <a:schemeClr val="bg1">
              <a:lumMod val="95000"/>
            </a:schemeClr>
          </a:solidFill>
          <a:ln>
            <a:noFill/>
          </a:ln>
          <a:effectLst/>
        </p:spPr>
      </p:pic>
      <p:sp>
        <p:nvSpPr>
          <p:cNvPr id="5" name="矩形 4"/>
          <p:cNvSpPr/>
          <p:nvPr/>
        </p:nvSpPr>
        <p:spPr>
          <a:xfrm>
            <a:off x="95304" y="111959"/>
            <a:ext cx="7992888" cy="584775"/>
          </a:xfrm>
          <a:prstGeom prst="rect">
            <a:avLst/>
          </a:prstGeom>
        </p:spPr>
        <p:txBody>
          <a:bodyPr wrap="square">
            <a:spAutoFit/>
          </a:bodyPr>
          <a:lstStyle/>
          <a:p>
            <a:pPr algn="l"/>
            <a:r>
              <a:rPr lang="en-US" altLang="zh-CN" sz="3200" dirty="0">
                <a:solidFill>
                  <a:schemeClr val="tx1"/>
                </a:solidFill>
                <a:latin typeface="黑体" pitchFamily="2" charset="-122"/>
                <a:ea typeface="黑体" pitchFamily="2" charset="-122"/>
              </a:rPr>
              <a:t>5.3 </a:t>
            </a:r>
            <a:r>
              <a:rPr lang="zh-CN" altLang="en-US" sz="3200" dirty="0">
                <a:solidFill>
                  <a:schemeClr val="tx1"/>
                </a:solidFill>
                <a:latin typeface="黑体" pitchFamily="2" charset="-122"/>
                <a:ea typeface="黑体" pitchFamily="2" charset="-122"/>
              </a:rPr>
              <a:t>模块的调用</a:t>
            </a:r>
            <a:r>
              <a:rPr lang="en-US" altLang="zh-CN" sz="3200" dirty="0">
                <a:solidFill>
                  <a:schemeClr val="tx1"/>
                </a:solidFill>
                <a:latin typeface="黑体" pitchFamily="2" charset="-122"/>
                <a:ea typeface="黑体" pitchFamily="2" charset="-122"/>
              </a:rPr>
              <a:t>—</a:t>
            </a:r>
            <a:r>
              <a:rPr lang="zh-CN" altLang="en-US" sz="2800" dirty="0">
                <a:solidFill>
                  <a:srgbClr val="FF0000"/>
                </a:solidFill>
                <a:latin typeface="黑体" pitchFamily="2" charset="-122"/>
                <a:ea typeface="黑体" pitchFamily="2" charset="-122"/>
              </a:rPr>
              <a:t>结构建模实例</a:t>
            </a:r>
            <a:endParaRPr lang="zh-CN" altLang="en-US" sz="2400" dirty="0">
              <a:solidFill>
                <a:srgbClr val="FF0000"/>
              </a:solidFill>
            </a:endParaRPr>
          </a:p>
        </p:txBody>
      </p:sp>
      <p:pic>
        <p:nvPicPr>
          <p:cNvPr id="6" name="Picture 4" descr="5-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2407" y="111959"/>
            <a:ext cx="2674259" cy="15934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62340"/>
                                        </p:tgtEl>
                                        <p:attrNameLst>
                                          <p:attrName>style.visibility</p:attrName>
                                        </p:attrNameLst>
                                      </p:cBhvr>
                                      <p:to>
                                        <p:strVal val="visible"/>
                                      </p:to>
                                    </p:set>
                                    <p:anim calcmode="lin" valueType="num">
                                      <p:cBhvr additive="base">
                                        <p:cTn id="7" dur="500" fill="hold"/>
                                        <p:tgtEl>
                                          <p:spTgt spid="2062340"/>
                                        </p:tgtEl>
                                        <p:attrNameLst>
                                          <p:attrName>ppt_x</p:attrName>
                                        </p:attrNameLst>
                                      </p:cBhvr>
                                      <p:tavLst>
                                        <p:tav tm="0">
                                          <p:val>
                                            <p:strVal val="#ppt_x"/>
                                          </p:val>
                                        </p:tav>
                                        <p:tav tm="100000">
                                          <p:val>
                                            <p:strVal val="#ppt_x"/>
                                          </p:val>
                                        </p:tav>
                                      </p:tavLst>
                                    </p:anim>
                                    <p:anim calcmode="lin" valueType="num">
                                      <p:cBhvr additive="base">
                                        <p:cTn id="8" dur="500" fill="hold"/>
                                        <p:tgtEl>
                                          <p:spTgt spid="20623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63362" name="Rectangle 2"/>
          <p:cNvSpPr>
            <a:spLocks noGrp="1" noChangeArrowheads="1"/>
          </p:cNvSpPr>
          <p:nvPr>
            <p:ph type="title"/>
          </p:nvPr>
        </p:nvSpPr>
        <p:spPr>
          <a:xfrm>
            <a:off x="323528" y="887536"/>
            <a:ext cx="8135937" cy="4788958"/>
          </a:xfrm>
        </p:spPr>
        <p:txBody>
          <a:bodyPr/>
          <a:lstStyle/>
          <a:p>
            <a:pPr>
              <a:lnSpc>
                <a:spcPct val="140000"/>
              </a:lnSpc>
            </a:pPr>
            <a:r>
              <a:rPr lang="zh-CN" altLang="en-US" dirty="0"/>
              <a:t>　高层模块的描述</a:t>
            </a:r>
            <a:r>
              <a:rPr lang="zh-CN" altLang="pl-PL" dirty="0"/>
              <a:t>：</a:t>
            </a:r>
            <a:endParaRPr lang="zh-CN" altLang="en-US" dirty="0"/>
          </a:p>
        </p:txBody>
      </p:sp>
      <p:pic>
        <p:nvPicPr>
          <p:cNvPr id="2063364"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l="9195"/>
          <a:stretch/>
        </p:blipFill>
        <p:spPr bwMode="auto">
          <a:xfrm>
            <a:off x="251520" y="1561356"/>
            <a:ext cx="8720846" cy="3456384"/>
          </a:xfrm>
          <a:prstGeom prst="rect">
            <a:avLst/>
          </a:prstGeom>
          <a:solidFill>
            <a:schemeClr val="bg1">
              <a:lumMod val="95000"/>
            </a:schemeClr>
          </a:solidFill>
          <a:ln>
            <a:noFill/>
          </a:ln>
          <a:effectLst/>
        </p:spPr>
      </p:pic>
      <p:sp>
        <p:nvSpPr>
          <p:cNvPr id="5" name="矩形 4"/>
          <p:cNvSpPr/>
          <p:nvPr/>
        </p:nvSpPr>
        <p:spPr>
          <a:xfrm>
            <a:off x="95304" y="111959"/>
            <a:ext cx="8293120" cy="1138773"/>
          </a:xfrm>
          <a:prstGeom prst="rect">
            <a:avLst/>
          </a:prstGeom>
        </p:spPr>
        <p:txBody>
          <a:bodyPr wrap="square">
            <a:spAutoFit/>
          </a:bodyPr>
          <a:lstStyle/>
          <a:p>
            <a:pPr algn="l"/>
            <a:r>
              <a:rPr lang="en-US" altLang="zh-CN" sz="3200" dirty="0">
                <a:solidFill>
                  <a:schemeClr val="tx1"/>
                </a:solidFill>
                <a:latin typeface="黑体" pitchFamily="2" charset="-122"/>
                <a:ea typeface="黑体" pitchFamily="2" charset="-122"/>
              </a:rPr>
              <a:t>5.3 </a:t>
            </a:r>
            <a:r>
              <a:rPr lang="zh-CN" altLang="en-US" sz="3200" dirty="0">
                <a:solidFill>
                  <a:schemeClr val="tx1"/>
                </a:solidFill>
                <a:latin typeface="黑体" pitchFamily="2" charset="-122"/>
                <a:ea typeface="黑体" pitchFamily="2" charset="-122"/>
              </a:rPr>
              <a:t>模块的调用</a:t>
            </a:r>
            <a:r>
              <a:rPr lang="en-US" altLang="zh-CN" sz="3200" dirty="0">
                <a:solidFill>
                  <a:schemeClr val="tx1"/>
                </a:solidFill>
                <a:latin typeface="黑体" pitchFamily="2" charset="-122"/>
                <a:ea typeface="黑体" pitchFamily="2" charset="-122"/>
              </a:rPr>
              <a:t>—</a:t>
            </a:r>
            <a:r>
              <a:rPr lang="zh-CN" altLang="en-US" sz="2800" dirty="0">
                <a:solidFill>
                  <a:srgbClr val="FF0000"/>
                </a:solidFill>
                <a:latin typeface="黑体" pitchFamily="2" charset="-122"/>
                <a:ea typeface="黑体" pitchFamily="2" charset="-122"/>
              </a:rPr>
              <a:t>结构建模实例</a:t>
            </a:r>
            <a:r>
              <a:rPr lang="en-US" altLang="zh-CN" sz="2400" dirty="0">
                <a:solidFill>
                  <a:srgbClr val="FF0000"/>
                </a:solidFill>
                <a:latin typeface="黑体" pitchFamily="2" charset="-122"/>
                <a:ea typeface="黑体" pitchFamily="2" charset="-122"/>
              </a:rPr>
              <a:t>16</a:t>
            </a:r>
            <a:r>
              <a:rPr lang="zh-CN" altLang="en-US" sz="2400" dirty="0">
                <a:solidFill>
                  <a:srgbClr val="FF0000"/>
                </a:solidFill>
                <a:latin typeface="黑体" pitchFamily="2" charset="-122"/>
                <a:ea typeface="黑体" pitchFamily="2" charset="-122"/>
              </a:rPr>
              <a:t>选</a:t>
            </a:r>
            <a:r>
              <a:rPr lang="en-US" altLang="zh-CN" sz="2400" dirty="0">
                <a:solidFill>
                  <a:srgbClr val="FF0000"/>
                </a:solidFill>
                <a:latin typeface="黑体" pitchFamily="2" charset="-122"/>
                <a:ea typeface="黑体" pitchFamily="2" charset="-122"/>
              </a:rPr>
              <a:t>1</a:t>
            </a:r>
            <a:r>
              <a:rPr lang="zh-CN" altLang="en-US" sz="2400" dirty="0">
                <a:solidFill>
                  <a:srgbClr val="FF0000"/>
                </a:solidFill>
                <a:latin typeface="黑体" pitchFamily="2" charset="-122"/>
                <a:ea typeface="黑体" pitchFamily="2" charset="-122"/>
              </a:rPr>
              <a:t>多路选择器</a:t>
            </a:r>
            <a:endParaRPr lang="zh-CN" altLang="en-US" sz="2000" dirty="0">
              <a:solidFill>
                <a:srgbClr val="FF0000"/>
              </a:solidFill>
            </a:endParaRPr>
          </a:p>
          <a:p>
            <a:pPr algn="l"/>
            <a:endParaRPr lang="zh-CN" altLang="en-US" sz="2400" dirty="0">
              <a:solidFill>
                <a:srgbClr val="FF0000"/>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64386" name="Rectangle 2"/>
          <p:cNvSpPr>
            <a:spLocks noGrp="1" noChangeArrowheads="1"/>
          </p:cNvSpPr>
          <p:nvPr>
            <p:ph type="title"/>
          </p:nvPr>
        </p:nvSpPr>
        <p:spPr>
          <a:xfrm>
            <a:off x="323528" y="926042"/>
            <a:ext cx="8135937" cy="4788958"/>
          </a:xfrm>
        </p:spPr>
        <p:txBody>
          <a:bodyPr/>
          <a:lstStyle/>
          <a:p>
            <a:r>
              <a:rPr lang="zh-CN" altLang="en-US" dirty="0"/>
              <a:t>　　</a:t>
            </a:r>
            <a:r>
              <a:rPr lang="en-US" altLang="zh-CN" dirty="0"/>
              <a:t>【</a:t>
            </a:r>
            <a:r>
              <a:rPr lang="zh-CN" altLang="en-US" dirty="0">
                <a:latin typeface="黑体" pitchFamily="2" charset="-122"/>
                <a:ea typeface="黑体" pitchFamily="2" charset="-122"/>
              </a:rPr>
              <a:t>例</a:t>
            </a:r>
            <a:r>
              <a:rPr lang="en-US" altLang="zh-CN" dirty="0"/>
              <a:t>】  </a:t>
            </a:r>
            <a:r>
              <a:rPr lang="zh-CN" altLang="en-US" dirty="0"/>
              <a:t>采用结构模型描述十进制计数器。子模块是名为</a:t>
            </a:r>
            <a:r>
              <a:rPr lang="en-US" altLang="zh-CN" dirty="0"/>
              <a:t>JK_FF</a:t>
            </a:r>
            <a:r>
              <a:rPr lang="zh-CN" altLang="en-US" dirty="0"/>
              <a:t>的</a:t>
            </a:r>
            <a:r>
              <a:rPr lang="en-US" altLang="zh-CN" dirty="0"/>
              <a:t>JK</a:t>
            </a:r>
            <a:r>
              <a:rPr lang="zh-CN" altLang="en-US" dirty="0"/>
              <a:t>触发器，高层模块用</a:t>
            </a:r>
            <a:r>
              <a:rPr lang="en-US" altLang="zh-CN" dirty="0"/>
              <a:t>4</a:t>
            </a:r>
            <a:r>
              <a:rPr lang="zh-CN" altLang="en-US" dirty="0"/>
              <a:t>个这样的</a:t>
            </a:r>
            <a:r>
              <a:rPr lang="en-US" altLang="zh-CN" dirty="0"/>
              <a:t>JK</a:t>
            </a:r>
            <a:r>
              <a:rPr lang="zh-CN" altLang="en-US" dirty="0"/>
              <a:t>触发器构建了一个十进制计数器。子模块</a:t>
            </a:r>
            <a:r>
              <a:rPr lang="en-US" altLang="zh-CN" dirty="0"/>
              <a:t>JK</a:t>
            </a:r>
            <a:r>
              <a:rPr lang="zh-CN" altLang="en-US" dirty="0"/>
              <a:t>触发器的逻辑图如图所示。其描述如下：</a:t>
            </a:r>
          </a:p>
        </p:txBody>
      </p:sp>
      <p:pic>
        <p:nvPicPr>
          <p:cNvPr id="2064388" name="Picture 4"/>
          <p:cNvPicPr>
            <a:picLocks noChangeAspect="1" noChangeArrowheads="1"/>
          </p:cNvPicPr>
          <p:nvPr/>
        </p:nvPicPr>
        <p:blipFill>
          <a:blip r:embed="rId2">
            <a:extLst>
              <a:ext uri="{28A0092B-C50C-407E-A947-70E740481C1C}">
                <a14:useLocalDpi xmlns:a14="http://schemas.microsoft.com/office/drawing/2010/main" val="0"/>
              </a:ext>
            </a:extLst>
          </a:blip>
          <a:srcRect r="48642"/>
          <a:stretch>
            <a:fillRect/>
          </a:stretch>
        </p:blipFill>
        <p:spPr bwMode="auto">
          <a:xfrm>
            <a:off x="395536" y="2929508"/>
            <a:ext cx="6820488" cy="20847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95304" y="111959"/>
            <a:ext cx="8293120" cy="584775"/>
          </a:xfrm>
          <a:prstGeom prst="rect">
            <a:avLst/>
          </a:prstGeom>
        </p:spPr>
        <p:txBody>
          <a:bodyPr wrap="square">
            <a:spAutoFit/>
          </a:bodyPr>
          <a:lstStyle/>
          <a:p>
            <a:pPr algn="l"/>
            <a:r>
              <a:rPr lang="en-US" altLang="zh-CN" sz="3200" dirty="0">
                <a:solidFill>
                  <a:schemeClr val="tx1"/>
                </a:solidFill>
                <a:latin typeface="黑体" pitchFamily="2" charset="-122"/>
                <a:ea typeface="黑体" pitchFamily="2" charset="-122"/>
              </a:rPr>
              <a:t>5.3 </a:t>
            </a:r>
            <a:r>
              <a:rPr lang="zh-CN" altLang="en-US" sz="3200" dirty="0">
                <a:solidFill>
                  <a:schemeClr val="tx1"/>
                </a:solidFill>
                <a:latin typeface="黑体" pitchFamily="2" charset="-122"/>
                <a:ea typeface="黑体" pitchFamily="2" charset="-122"/>
              </a:rPr>
              <a:t>模块的调用</a:t>
            </a:r>
            <a:r>
              <a:rPr lang="en-US" altLang="zh-CN" sz="3200" dirty="0">
                <a:solidFill>
                  <a:schemeClr val="tx1"/>
                </a:solidFill>
                <a:latin typeface="黑体" pitchFamily="2" charset="-122"/>
                <a:ea typeface="黑体" pitchFamily="2" charset="-122"/>
              </a:rPr>
              <a:t>—</a:t>
            </a:r>
            <a:r>
              <a:rPr lang="zh-CN" altLang="en-US" sz="2800" dirty="0">
                <a:solidFill>
                  <a:srgbClr val="FF0000"/>
                </a:solidFill>
                <a:latin typeface="黑体" pitchFamily="2" charset="-122"/>
                <a:ea typeface="黑体" pitchFamily="2" charset="-122"/>
              </a:rPr>
              <a:t>结构建模实例十进制计数器</a:t>
            </a:r>
            <a:endParaRPr lang="zh-CN" altLang="en-US" sz="2400" dirty="0">
              <a:solidFill>
                <a:srgbClr val="FF0000"/>
              </a:solidFill>
            </a:endParaRPr>
          </a:p>
        </p:txBody>
      </p:sp>
      <p:pic>
        <p:nvPicPr>
          <p:cNvPr id="6" name="Picture 4" descr="5-2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16216" y="3793604"/>
            <a:ext cx="2273989" cy="144044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64386"/>
                                        </p:tgtEl>
                                        <p:attrNameLst>
                                          <p:attrName>style.visibility</p:attrName>
                                        </p:attrNameLst>
                                      </p:cBhvr>
                                      <p:to>
                                        <p:strVal val="visible"/>
                                      </p:to>
                                    </p:set>
                                    <p:anim calcmode="lin" valueType="num">
                                      <p:cBhvr additive="base">
                                        <p:cTn id="7" dur="500" fill="hold"/>
                                        <p:tgtEl>
                                          <p:spTgt spid="2064386"/>
                                        </p:tgtEl>
                                        <p:attrNameLst>
                                          <p:attrName>ppt_x</p:attrName>
                                        </p:attrNameLst>
                                      </p:cBhvr>
                                      <p:tavLst>
                                        <p:tav tm="0">
                                          <p:val>
                                            <p:strVal val="#ppt_x"/>
                                          </p:val>
                                        </p:tav>
                                        <p:tav tm="100000">
                                          <p:val>
                                            <p:strVal val="#ppt_x"/>
                                          </p:val>
                                        </p:tav>
                                      </p:tavLst>
                                    </p:anim>
                                    <p:anim calcmode="lin" valueType="num">
                                      <p:cBhvr additive="base">
                                        <p:cTn id="8" dur="500" fill="hold"/>
                                        <p:tgtEl>
                                          <p:spTgt spid="206438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064388"/>
                                        </p:tgtEl>
                                        <p:attrNameLst>
                                          <p:attrName>style.visibility</p:attrName>
                                        </p:attrNameLst>
                                      </p:cBhvr>
                                      <p:to>
                                        <p:strVal val="visible"/>
                                      </p:to>
                                    </p:set>
                                    <p:anim calcmode="lin" valueType="num">
                                      <p:cBhvr additive="base">
                                        <p:cTn id="19" dur="500" fill="hold"/>
                                        <p:tgtEl>
                                          <p:spTgt spid="2064388"/>
                                        </p:tgtEl>
                                        <p:attrNameLst>
                                          <p:attrName>ppt_x</p:attrName>
                                        </p:attrNameLst>
                                      </p:cBhvr>
                                      <p:tavLst>
                                        <p:tav tm="0">
                                          <p:val>
                                            <p:strVal val="#ppt_x"/>
                                          </p:val>
                                        </p:tav>
                                        <p:tav tm="100000">
                                          <p:val>
                                            <p:strVal val="#ppt_x"/>
                                          </p:val>
                                        </p:tav>
                                      </p:tavLst>
                                    </p:anim>
                                    <p:anim calcmode="lin" valueType="num">
                                      <p:cBhvr additive="base">
                                        <p:cTn id="20" dur="500" fill="hold"/>
                                        <p:tgtEl>
                                          <p:spTgt spid="20643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4386" grpId="0"/>
    </p:bld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66434" name="Rectangle 2"/>
          <p:cNvSpPr>
            <a:spLocks noGrp="1" noChangeArrowheads="1"/>
          </p:cNvSpPr>
          <p:nvPr>
            <p:ph type="title"/>
          </p:nvPr>
        </p:nvSpPr>
        <p:spPr>
          <a:xfrm>
            <a:off x="0" y="907758"/>
            <a:ext cx="8135937" cy="4788958"/>
          </a:xfrm>
        </p:spPr>
        <p:txBody>
          <a:bodyPr/>
          <a:lstStyle/>
          <a:p>
            <a:r>
              <a:rPr lang="zh-CN" altLang="en-US" dirty="0"/>
              <a:t>　高层模块的描述：</a:t>
            </a:r>
          </a:p>
        </p:txBody>
      </p:sp>
      <p:pic>
        <p:nvPicPr>
          <p:cNvPr id="2066436"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l="8632" b="9434"/>
          <a:stretch/>
        </p:blipFill>
        <p:spPr bwMode="auto">
          <a:xfrm>
            <a:off x="107504" y="1489348"/>
            <a:ext cx="8505176" cy="3384376"/>
          </a:xfrm>
          <a:prstGeom prst="rect">
            <a:avLst/>
          </a:prstGeom>
          <a:solidFill>
            <a:schemeClr val="bg1">
              <a:lumMod val="95000"/>
            </a:schemeClr>
          </a:solidFill>
          <a:ln>
            <a:noFill/>
          </a:ln>
          <a:effectLst/>
        </p:spPr>
      </p:pic>
      <p:sp>
        <p:nvSpPr>
          <p:cNvPr id="5" name="矩形 4"/>
          <p:cNvSpPr/>
          <p:nvPr/>
        </p:nvSpPr>
        <p:spPr>
          <a:xfrm>
            <a:off x="95304" y="111959"/>
            <a:ext cx="8293120" cy="584775"/>
          </a:xfrm>
          <a:prstGeom prst="rect">
            <a:avLst/>
          </a:prstGeom>
        </p:spPr>
        <p:txBody>
          <a:bodyPr wrap="square">
            <a:spAutoFit/>
          </a:bodyPr>
          <a:lstStyle/>
          <a:p>
            <a:pPr algn="l"/>
            <a:r>
              <a:rPr lang="en-US" altLang="zh-CN" sz="3200" dirty="0">
                <a:solidFill>
                  <a:schemeClr val="tx1"/>
                </a:solidFill>
                <a:latin typeface="黑体" pitchFamily="2" charset="-122"/>
                <a:ea typeface="黑体" pitchFamily="2" charset="-122"/>
              </a:rPr>
              <a:t>5.3 </a:t>
            </a:r>
            <a:r>
              <a:rPr lang="zh-CN" altLang="en-US" sz="3200" dirty="0">
                <a:solidFill>
                  <a:schemeClr val="tx1"/>
                </a:solidFill>
                <a:latin typeface="黑体" pitchFamily="2" charset="-122"/>
                <a:ea typeface="黑体" pitchFamily="2" charset="-122"/>
              </a:rPr>
              <a:t>模块的调用</a:t>
            </a:r>
            <a:r>
              <a:rPr lang="en-US" altLang="zh-CN" sz="3200" dirty="0">
                <a:solidFill>
                  <a:schemeClr val="tx1"/>
                </a:solidFill>
                <a:latin typeface="黑体" pitchFamily="2" charset="-122"/>
                <a:ea typeface="黑体" pitchFamily="2" charset="-122"/>
              </a:rPr>
              <a:t>—</a:t>
            </a:r>
            <a:r>
              <a:rPr lang="zh-CN" altLang="en-US" sz="2800" dirty="0">
                <a:solidFill>
                  <a:srgbClr val="FF0000"/>
                </a:solidFill>
                <a:latin typeface="黑体" pitchFamily="2" charset="-122"/>
                <a:ea typeface="黑体" pitchFamily="2" charset="-122"/>
              </a:rPr>
              <a:t>结构建模实例十进制计数器</a:t>
            </a:r>
            <a:endParaRPr lang="zh-CN" altLang="en-US" sz="2400" dirty="0">
              <a:solidFill>
                <a:srgbClr val="FF0000"/>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矩形 4"/>
          <p:cNvSpPr/>
          <p:nvPr/>
        </p:nvSpPr>
        <p:spPr>
          <a:xfrm>
            <a:off x="95304" y="111959"/>
            <a:ext cx="8293120" cy="584775"/>
          </a:xfrm>
          <a:prstGeom prst="rect">
            <a:avLst/>
          </a:prstGeom>
        </p:spPr>
        <p:txBody>
          <a:bodyPr wrap="square">
            <a:spAutoFit/>
          </a:bodyPr>
          <a:lstStyle/>
          <a:p>
            <a:pPr algn="l"/>
            <a:r>
              <a:rPr lang="en-US" altLang="zh-CN" sz="3200" dirty="0">
                <a:solidFill>
                  <a:schemeClr val="tx1"/>
                </a:solidFill>
                <a:latin typeface="黑体" pitchFamily="2" charset="-122"/>
                <a:ea typeface="黑体" pitchFamily="2" charset="-122"/>
              </a:rPr>
              <a:t>5.3 </a:t>
            </a:r>
            <a:r>
              <a:rPr lang="zh-CN" altLang="en-US" sz="3200" dirty="0">
                <a:solidFill>
                  <a:schemeClr val="tx1"/>
                </a:solidFill>
                <a:latin typeface="黑体" pitchFamily="2" charset="-122"/>
                <a:ea typeface="黑体" pitchFamily="2" charset="-122"/>
              </a:rPr>
              <a:t>模块的调用</a:t>
            </a:r>
            <a:r>
              <a:rPr lang="en-US" altLang="zh-CN" sz="3200" dirty="0">
                <a:solidFill>
                  <a:schemeClr val="tx1"/>
                </a:solidFill>
                <a:latin typeface="黑体" pitchFamily="2" charset="-122"/>
                <a:ea typeface="黑体" pitchFamily="2" charset="-122"/>
              </a:rPr>
              <a:t>—</a:t>
            </a:r>
            <a:r>
              <a:rPr lang="zh-CN" altLang="en-US" sz="2800" dirty="0">
                <a:solidFill>
                  <a:srgbClr val="FF0000"/>
                </a:solidFill>
                <a:latin typeface="黑体" pitchFamily="2" charset="-122"/>
                <a:ea typeface="黑体" pitchFamily="2" charset="-122"/>
              </a:rPr>
              <a:t>结构建模实例十进制计数器</a:t>
            </a:r>
            <a:endParaRPr lang="zh-CN" altLang="en-US" sz="2400" dirty="0">
              <a:solidFill>
                <a:srgbClr val="FF0000"/>
              </a:solidFill>
            </a:endParaRPr>
          </a:p>
        </p:txBody>
      </p:sp>
      <p:pic>
        <p:nvPicPr>
          <p:cNvPr id="6" name="Picture 4" descr="5-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266019"/>
            <a:ext cx="7129462" cy="254396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68482" name="Rectangle 2"/>
          <p:cNvSpPr>
            <a:spLocks noGrp="1" noChangeArrowheads="1"/>
          </p:cNvSpPr>
          <p:nvPr>
            <p:ph type="title"/>
          </p:nvPr>
        </p:nvSpPr>
        <p:spPr/>
        <p:txBody>
          <a:bodyPr/>
          <a:lstStyle/>
          <a:p>
            <a:pPr>
              <a:lnSpc>
                <a:spcPct val="150000"/>
              </a:lnSpc>
            </a:pPr>
            <a:r>
              <a:rPr lang="zh-CN" altLang="en-US" sz="3200" dirty="0">
                <a:latin typeface="黑体" pitchFamily="2" charset="-122"/>
                <a:ea typeface="黑体" pitchFamily="2" charset="-122"/>
              </a:rPr>
              <a:t>　　</a:t>
            </a:r>
            <a:r>
              <a:rPr lang="en-US" altLang="zh-CN" sz="3200" dirty="0">
                <a:latin typeface="黑体" pitchFamily="2" charset="-122"/>
                <a:ea typeface="黑体" pitchFamily="2" charset="-122"/>
              </a:rPr>
              <a:t>5.4  </a:t>
            </a:r>
            <a:r>
              <a:rPr lang="zh-CN" altLang="en-US" sz="3200" dirty="0">
                <a:latin typeface="黑体" pitchFamily="2" charset="-122"/>
                <a:ea typeface="黑体" pitchFamily="2" charset="-122"/>
              </a:rPr>
              <a:t>行为描述和结构描述的使用</a:t>
            </a:r>
            <a:br>
              <a:rPr lang="zh-CN" altLang="en-US" sz="3200" dirty="0">
                <a:latin typeface="黑体" pitchFamily="2" charset="-122"/>
                <a:ea typeface="黑体" pitchFamily="2" charset="-122"/>
              </a:rPr>
            </a:br>
            <a:br>
              <a:rPr lang="zh-CN" altLang="en-US" dirty="0"/>
            </a:br>
            <a:r>
              <a:rPr lang="zh-CN" altLang="en-US" dirty="0"/>
              <a:t>　　前面分别介绍了硬件建模的两种不同方式，即行为描述和结构描述，</a:t>
            </a:r>
            <a:r>
              <a:rPr lang="en-US" altLang="zh-CN" dirty="0"/>
              <a:t>Verilog HDL</a:t>
            </a:r>
            <a:r>
              <a:rPr lang="zh-CN" altLang="en-US" dirty="0"/>
              <a:t>允许这些不同风格的描述语句在同一个模块中混合使用。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对象 1">
            <a:extLst>
              <a:ext uri="{FF2B5EF4-FFF2-40B4-BE49-F238E27FC236}">
                <a16:creationId xmlns:a16="http://schemas.microsoft.com/office/drawing/2014/main" id="{DEF4AE3F-6FE7-4FE6-9761-7AED34C6CAAB}"/>
              </a:ext>
            </a:extLst>
          </p:cNvPr>
          <p:cNvGraphicFramePr>
            <a:graphicFrameLocks noChangeAspect="1"/>
          </p:cNvGraphicFramePr>
          <p:nvPr>
            <p:extLst>
              <p:ext uri="{D42A27DB-BD31-4B8C-83A1-F6EECF244321}">
                <p14:modId xmlns:p14="http://schemas.microsoft.com/office/powerpoint/2010/main" val="1111033578"/>
              </p:ext>
            </p:extLst>
          </p:nvPr>
        </p:nvGraphicFramePr>
        <p:xfrm>
          <a:off x="453094" y="1741376"/>
          <a:ext cx="3728590" cy="2232248"/>
        </p:xfrm>
        <a:graphic>
          <a:graphicData uri="http://schemas.openxmlformats.org/presentationml/2006/ole">
            <mc:AlternateContent xmlns:mc="http://schemas.openxmlformats.org/markup-compatibility/2006">
              <mc:Choice xmlns:v="urn:schemas-microsoft-com:vml" Requires="v">
                <p:oleObj spid="_x0000_s1028" name="Visio" r:id="rId3" imgW="3849421" imgH="2304337" progId="Visio.Drawing.11">
                  <p:embed/>
                </p:oleObj>
              </mc:Choice>
              <mc:Fallback>
                <p:oleObj name="Visio" r:id="rId3" imgW="3849421" imgH="2304337" progId="Visio.Drawing.11">
                  <p:embed/>
                  <p:pic>
                    <p:nvPicPr>
                      <p:cNvPr id="15361" name="对象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3094" y="1741376"/>
                        <a:ext cx="3728590" cy="2232248"/>
                      </a:xfrm>
                      <a:prstGeom prst="rect">
                        <a:avLst/>
                      </a:prstGeom>
                      <a:solidFill>
                        <a:schemeClr val="accent1"/>
                      </a:solidFill>
                    </p:spPr>
                  </p:pic>
                </p:oleObj>
              </mc:Fallback>
            </mc:AlternateContent>
          </a:graphicData>
        </a:graphic>
      </p:graphicFrame>
      <p:pic>
        <p:nvPicPr>
          <p:cNvPr id="7" name="图片 6">
            <a:extLst>
              <a:ext uri="{FF2B5EF4-FFF2-40B4-BE49-F238E27FC236}">
                <a16:creationId xmlns:a16="http://schemas.microsoft.com/office/drawing/2014/main" id="{1B3A1536-A83B-482C-BF5E-08D8578FF810}"/>
              </a:ext>
            </a:extLst>
          </p:cNvPr>
          <p:cNvPicPr>
            <a:picLocks noChangeAspect="1"/>
          </p:cNvPicPr>
          <p:nvPr/>
        </p:nvPicPr>
        <p:blipFill>
          <a:blip r:embed="rId5"/>
          <a:stretch>
            <a:fillRect/>
          </a:stretch>
        </p:blipFill>
        <p:spPr>
          <a:xfrm>
            <a:off x="4181684" y="952718"/>
            <a:ext cx="4706007" cy="3591426"/>
          </a:xfrm>
          <a:prstGeom prst="rect">
            <a:avLst/>
          </a:prstGeom>
        </p:spPr>
      </p:pic>
      <p:sp>
        <p:nvSpPr>
          <p:cNvPr id="9" name="文本框 8">
            <a:extLst>
              <a:ext uri="{FF2B5EF4-FFF2-40B4-BE49-F238E27FC236}">
                <a16:creationId xmlns:a16="http://schemas.microsoft.com/office/drawing/2014/main" id="{2AFE00EC-D506-4806-B01E-2BBD4DFF7D29}"/>
              </a:ext>
            </a:extLst>
          </p:cNvPr>
          <p:cNvSpPr txBox="1"/>
          <p:nvPr/>
        </p:nvSpPr>
        <p:spPr>
          <a:xfrm>
            <a:off x="-324544" y="93295"/>
            <a:ext cx="6480720" cy="646331"/>
          </a:xfrm>
          <a:prstGeom prst="rect">
            <a:avLst/>
          </a:prstGeom>
          <a:noFill/>
        </p:spPr>
        <p:txBody>
          <a:bodyPr wrap="square">
            <a:spAutoFit/>
          </a:bodyPr>
          <a:lstStyle/>
          <a:p>
            <a:r>
              <a:rPr lang="en-US" altLang="zh-CN" sz="3600" dirty="0">
                <a:solidFill>
                  <a:srgbClr val="FF0000"/>
                </a:solidFill>
                <a:latin typeface="SimSun"/>
                <a:cs typeface="SimSun"/>
              </a:rPr>
              <a:t>1</a:t>
            </a:r>
            <a:r>
              <a:rPr lang="zh-CN" altLang="en-US" sz="3600" dirty="0">
                <a:solidFill>
                  <a:srgbClr val="FF0000"/>
                </a:solidFill>
                <a:latin typeface="SimSun"/>
                <a:cs typeface="SimSun"/>
              </a:rPr>
              <a:t>位全加器的门级结构描述</a:t>
            </a:r>
            <a:endParaRPr lang="zh-CN" altLang="en-US" dirty="0">
              <a:solidFill>
                <a:srgbClr val="FF0000"/>
              </a:solidFill>
            </a:endParaRPr>
          </a:p>
        </p:txBody>
      </p:sp>
    </p:spTree>
    <p:extLst>
      <p:ext uri="{BB962C8B-B14F-4D97-AF65-F5344CB8AC3E}">
        <p14:creationId xmlns:p14="http://schemas.microsoft.com/office/powerpoint/2010/main" val="27486797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2AFE00EC-D506-4806-B01E-2BBD4DFF7D29}"/>
              </a:ext>
            </a:extLst>
          </p:cNvPr>
          <p:cNvSpPr txBox="1"/>
          <p:nvPr/>
        </p:nvSpPr>
        <p:spPr>
          <a:xfrm>
            <a:off x="-324544" y="93295"/>
            <a:ext cx="6480720" cy="646331"/>
          </a:xfrm>
          <a:prstGeom prst="rect">
            <a:avLst/>
          </a:prstGeom>
          <a:noFill/>
        </p:spPr>
        <p:txBody>
          <a:bodyPr wrap="square">
            <a:spAutoFit/>
          </a:bodyPr>
          <a:lstStyle/>
          <a:p>
            <a:r>
              <a:rPr lang="en-US" altLang="zh-CN" sz="3600" dirty="0">
                <a:solidFill>
                  <a:srgbClr val="FF0000"/>
                </a:solidFill>
                <a:latin typeface="SimSun"/>
                <a:cs typeface="SimSun"/>
              </a:rPr>
              <a:t>1</a:t>
            </a:r>
            <a:r>
              <a:rPr lang="zh-CN" altLang="en-US" sz="3600" dirty="0">
                <a:solidFill>
                  <a:srgbClr val="FF0000"/>
                </a:solidFill>
                <a:latin typeface="SimSun"/>
                <a:cs typeface="SimSun"/>
              </a:rPr>
              <a:t>位全加器的行为描述</a:t>
            </a:r>
            <a:endParaRPr lang="zh-CN" altLang="en-US" dirty="0">
              <a:solidFill>
                <a:srgbClr val="FF0000"/>
              </a:solidFill>
            </a:endParaRPr>
          </a:p>
        </p:txBody>
      </p:sp>
      <p:pic>
        <p:nvPicPr>
          <p:cNvPr id="3" name="图片 2">
            <a:extLst>
              <a:ext uri="{FF2B5EF4-FFF2-40B4-BE49-F238E27FC236}">
                <a16:creationId xmlns:a16="http://schemas.microsoft.com/office/drawing/2014/main" id="{362D3127-11E9-4690-A278-6D57D6C081EB}"/>
              </a:ext>
            </a:extLst>
          </p:cNvPr>
          <p:cNvPicPr>
            <a:picLocks noChangeAspect="1"/>
          </p:cNvPicPr>
          <p:nvPr/>
        </p:nvPicPr>
        <p:blipFill>
          <a:blip r:embed="rId2"/>
          <a:stretch>
            <a:fillRect/>
          </a:stretch>
        </p:blipFill>
        <p:spPr>
          <a:xfrm>
            <a:off x="395536" y="985292"/>
            <a:ext cx="4001058" cy="1400370"/>
          </a:xfrm>
          <a:prstGeom prst="rect">
            <a:avLst/>
          </a:prstGeom>
        </p:spPr>
      </p:pic>
      <p:pic>
        <p:nvPicPr>
          <p:cNvPr id="6" name="图片 5">
            <a:extLst>
              <a:ext uri="{FF2B5EF4-FFF2-40B4-BE49-F238E27FC236}">
                <a16:creationId xmlns:a16="http://schemas.microsoft.com/office/drawing/2014/main" id="{B6258262-4A4C-4D02-A422-5B581C8FBC46}"/>
              </a:ext>
            </a:extLst>
          </p:cNvPr>
          <p:cNvPicPr>
            <a:picLocks noChangeAspect="1"/>
          </p:cNvPicPr>
          <p:nvPr/>
        </p:nvPicPr>
        <p:blipFill>
          <a:blip r:embed="rId3"/>
          <a:stretch>
            <a:fillRect/>
          </a:stretch>
        </p:blipFill>
        <p:spPr>
          <a:xfrm>
            <a:off x="179512" y="2418713"/>
            <a:ext cx="5668166" cy="2457793"/>
          </a:xfrm>
          <a:prstGeom prst="rect">
            <a:avLst/>
          </a:prstGeom>
        </p:spPr>
      </p:pic>
      <p:pic>
        <p:nvPicPr>
          <p:cNvPr id="10" name="图片 9">
            <a:extLst>
              <a:ext uri="{FF2B5EF4-FFF2-40B4-BE49-F238E27FC236}">
                <a16:creationId xmlns:a16="http://schemas.microsoft.com/office/drawing/2014/main" id="{9E368718-209D-46F9-989F-91E5947A5EB8}"/>
              </a:ext>
            </a:extLst>
          </p:cNvPr>
          <p:cNvPicPr>
            <a:picLocks noChangeAspect="1"/>
          </p:cNvPicPr>
          <p:nvPr/>
        </p:nvPicPr>
        <p:blipFill>
          <a:blip r:embed="rId4">
            <a:duotone>
              <a:prstClr val="black"/>
              <a:schemeClr val="accent2">
                <a:tint val="45000"/>
                <a:satMod val="400000"/>
              </a:schemeClr>
            </a:duotone>
          </a:blip>
          <a:stretch>
            <a:fillRect/>
          </a:stretch>
        </p:blipFill>
        <p:spPr>
          <a:xfrm>
            <a:off x="3104063" y="4445526"/>
            <a:ext cx="5992061" cy="1247949"/>
          </a:xfrm>
          <a:prstGeom prst="rect">
            <a:avLst/>
          </a:prstGeom>
          <a:solidFill>
            <a:srgbClr val="92D050"/>
          </a:solidFill>
        </p:spPr>
      </p:pic>
    </p:spTree>
    <p:extLst>
      <p:ext uri="{BB962C8B-B14F-4D97-AF65-F5344CB8AC3E}">
        <p14:creationId xmlns:p14="http://schemas.microsoft.com/office/powerpoint/2010/main" val="751051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7504" y="226011"/>
            <a:ext cx="7992888" cy="584775"/>
          </a:xfrm>
          <a:prstGeom prst="rect">
            <a:avLst/>
          </a:prstGeom>
        </p:spPr>
        <p:txBody>
          <a:bodyPr wrap="square">
            <a:spAutoFit/>
          </a:bodyPr>
          <a:lstStyle/>
          <a:p>
            <a:pPr algn="l"/>
            <a:r>
              <a:rPr lang="en-US" altLang="zh-CN" sz="3200" dirty="0">
                <a:solidFill>
                  <a:schemeClr val="tx1"/>
                </a:solidFill>
                <a:latin typeface="黑体" pitchFamily="2" charset="-122"/>
                <a:ea typeface="黑体" pitchFamily="2" charset="-122"/>
              </a:rPr>
              <a:t>5.2 </a:t>
            </a:r>
            <a:r>
              <a:rPr lang="zh-CN" altLang="en-US" sz="3200" dirty="0">
                <a:solidFill>
                  <a:schemeClr val="tx1"/>
                </a:solidFill>
                <a:latin typeface="黑体" pitchFamily="2" charset="-122"/>
                <a:ea typeface="黑体" pitchFamily="2" charset="-122"/>
              </a:rPr>
              <a:t>用户定义原语</a:t>
            </a:r>
            <a:r>
              <a:rPr lang="en-US" altLang="zh-CN" sz="3200" dirty="0">
                <a:solidFill>
                  <a:schemeClr val="tx1"/>
                </a:solidFill>
                <a:latin typeface="黑体" pitchFamily="2" charset="-122"/>
                <a:ea typeface="黑体" pitchFamily="2" charset="-122"/>
              </a:rPr>
              <a:t>—</a:t>
            </a:r>
            <a:r>
              <a:rPr lang="zh-CN" altLang="en-US" sz="2800" dirty="0">
                <a:solidFill>
                  <a:srgbClr val="FF0000"/>
                </a:solidFill>
                <a:latin typeface="黑体" pitchFamily="2" charset="-122"/>
                <a:ea typeface="黑体" pitchFamily="2" charset="-122"/>
              </a:rPr>
              <a:t>组合电路</a:t>
            </a:r>
            <a:endParaRPr lang="zh-CN" altLang="en-US" sz="2800" dirty="0">
              <a:solidFill>
                <a:srgbClr val="FF0000"/>
              </a:solidFill>
            </a:endParaRPr>
          </a:p>
        </p:txBody>
      </p:sp>
      <p:grpSp>
        <p:nvGrpSpPr>
          <p:cNvPr id="3" name="组合 2"/>
          <p:cNvGrpSpPr/>
          <p:nvPr/>
        </p:nvGrpSpPr>
        <p:grpSpPr>
          <a:xfrm>
            <a:off x="4218303" y="1029048"/>
            <a:ext cx="4746185" cy="4472892"/>
            <a:chOff x="4218303" y="1029048"/>
            <a:chExt cx="4746185" cy="4472892"/>
          </a:xfrm>
        </p:grpSpPr>
        <p:sp>
          <p:nvSpPr>
            <p:cNvPr id="5" name="object 3"/>
            <p:cNvSpPr/>
            <p:nvPr/>
          </p:nvSpPr>
          <p:spPr>
            <a:xfrm>
              <a:off x="4218303" y="1029048"/>
              <a:ext cx="4537075" cy="4472892"/>
            </a:xfrm>
            <a:custGeom>
              <a:avLst/>
              <a:gdLst/>
              <a:ahLst/>
              <a:cxnLst/>
              <a:rect l="l" t="t" r="r" b="b"/>
              <a:pathLst>
                <a:path w="4537075" h="5256530">
                  <a:moveTo>
                    <a:pt x="0" y="5256530"/>
                  </a:moveTo>
                  <a:lnTo>
                    <a:pt x="4536567" y="5256530"/>
                  </a:lnTo>
                  <a:lnTo>
                    <a:pt x="4536567" y="0"/>
                  </a:lnTo>
                  <a:lnTo>
                    <a:pt x="0" y="0"/>
                  </a:lnTo>
                  <a:lnTo>
                    <a:pt x="0" y="5256530"/>
                  </a:lnTo>
                  <a:close/>
                </a:path>
              </a:pathLst>
            </a:custGeom>
            <a:solidFill>
              <a:srgbClr val="EBF0DE"/>
            </a:solidFill>
          </p:spPr>
          <p:txBody>
            <a:bodyPr wrap="square" lIns="0" tIns="0" rIns="0" bIns="0" rtlCol="0"/>
            <a:lstStyle/>
            <a:p>
              <a:endParaRPr/>
            </a:p>
          </p:txBody>
        </p:sp>
        <p:sp>
          <p:nvSpPr>
            <p:cNvPr id="6" name="object 4"/>
            <p:cNvSpPr/>
            <p:nvPr/>
          </p:nvSpPr>
          <p:spPr>
            <a:xfrm>
              <a:off x="4218303" y="1029048"/>
              <a:ext cx="4537075" cy="4472892"/>
            </a:xfrm>
            <a:custGeom>
              <a:avLst/>
              <a:gdLst/>
              <a:ahLst/>
              <a:cxnLst/>
              <a:rect l="l" t="t" r="r" b="b"/>
              <a:pathLst>
                <a:path w="4537075" h="5256530">
                  <a:moveTo>
                    <a:pt x="0" y="5256530"/>
                  </a:moveTo>
                  <a:lnTo>
                    <a:pt x="4536567" y="5256530"/>
                  </a:lnTo>
                  <a:lnTo>
                    <a:pt x="4536567" y="0"/>
                  </a:lnTo>
                  <a:lnTo>
                    <a:pt x="0" y="0"/>
                  </a:lnTo>
                  <a:lnTo>
                    <a:pt x="0" y="5256530"/>
                  </a:lnTo>
                  <a:close/>
                </a:path>
              </a:pathLst>
            </a:custGeom>
            <a:ln w="12700">
              <a:solidFill>
                <a:srgbClr val="385D89"/>
              </a:solidFill>
            </a:ln>
          </p:spPr>
          <p:txBody>
            <a:bodyPr wrap="square" lIns="0" tIns="0" rIns="0" bIns="0" rtlCol="0"/>
            <a:lstStyle/>
            <a:p>
              <a:endParaRPr/>
            </a:p>
          </p:txBody>
        </p:sp>
        <p:sp>
          <p:nvSpPr>
            <p:cNvPr id="7" name="object 5"/>
            <p:cNvSpPr txBox="1"/>
            <p:nvPr/>
          </p:nvSpPr>
          <p:spPr>
            <a:xfrm>
              <a:off x="4247346" y="1029048"/>
              <a:ext cx="4265930" cy="1363835"/>
            </a:xfrm>
            <a:prstGeom prst="rect">
              <a:avLst/>
            </a:prstGeom>
          </p:spPr>
          <p:txBody>
            <a:bodyPr vert="horz" wrap="square" lIns="0" tIns="22225" rIns="0" bIns="0" rtlCol="0">
              <a:spAutoFit/>
            </a:bodyPr>
            <a:lstStyle/>
            <a:p>
              <a:pPr marR="1935480">
                <a:lnSpc>
                  <a:spcPts val="1900"/>
                </a:lnSpc>
                <a:spcBef>
                  <a:spcPts val="175"/>
                </a:spcBef>
              </a:pPr>
              <a:r>
                <a:rPr sz="1600" spc="-10" dirty="0">
                  <a:latin typeface="Calibri"/>
                  <a:cs typeface="Calibri"/>
                </a:rPr>
                <a:t>//</a:t>
              </a:r>
              <a:r>
                <a:rPr sz="1600" spc="-5" dirty="0">
                  <a:latin typeface="宋体"/>
                  <a:cs typeface="宋体"/>
                </a:rPr>
                <a:t>用户自定义</a:t>
              </a:r>
              <a:r>
                <a:rPr sz="1600" spc="-5" dirty="0">
                  <a:latin typeface="Calibri"/>
                  <a:cs typeface="Calibri"/>
                </a:rPr>
                <a:t>”</a:t>
              </a:r>
              <a:r>
                <a:rPr sz="1600" spc="-5" dirty="0">
                  <a:latin typeface="宋体"/>
                  <a:cs typeface="宋体"/>
                </a:rPr>
                <a:t>与门</a:t>
              </a:r>
              <a:r>
                <a:rPr sz="1600" spc="-5" dirty="0">
                  <a:latin typeface="Calibri"/>
                  <a:cs typeface="Calibri"/>
                </a:rPr>
                <a:t>”</a:t>
              </a:r>
              <a:r>
                <a:rPr sz="1600" spc="-5" dirty="0">
                  <a:latin typeface="宋体"/>
                  <a:cs typeface="宋体"/>
                </a:rPr>
                <a:t>原语 </a:t>
              </a:r>
              <a:r>
                <a:rPr sz="1600" spc="-10" dirty="0">
                  <a:solidFill>
                    <a:srgbClr val="FF0000"/>
                  </a:solidFill>
                  <a:latin typeface="Calibri"/>
                  <a:cs typeface="Calibri"/>
                </a:rPr>
                <a:t>primitive </a:t>
              </a:r>
              <a:r>
                <a:rPr sz="1600" spc="-10" dirty="0">
                  <a:latin typeface="Calibri"/>
                  <a:cs typeface="Calibri"/>
                </a:rPr>
                <a:t>udp_and</a:t>
              </a:r>
              <a:r>
                <a:rPr sz="1600" spc="-30" dirty="0">
                  <a:latin typeface="Calibri"/>
                  <a:cs typeface="Calibri"/>
                </a:rPr>
                <a:t> </a:t>
              </a:r>
              <a:r>
                <a:rPr sz="1600" spc="-5" dirty="0">
                  <a:latin typeface="Calibri"/>
                  <a:cs typeface="Calibri"/>
                </a:rPr>
                <a:t>(out,a,b);</a:t>
              </a:r>
              <a:endParaRPr sz="1600" dirty="0">
                <a:latin typeface="Calibri"/>
                <a:cs typeface="Calibri"/>
              </a:endParaRPr>
            </a:p>
            <a:p>
              <a:pPr marR="5080">
                <a:lnSpc>
                  <a:spcPts val="1900"/>
                </a:lnSpc>
              </a:pPr>
              <a:r>
                <a:rPr sz="1600" spc="-10" dirty="0">
                  <a:latin typeface="Calibri"/>
                  <a:cs typeface="Calibri"/>
                </a:rPr>
                <a:t>output</a:t>
              </a:r>
              <a:r>
                <a:rPr sz="1600" spc="-35" dirty="0">
                  <a:latin typeface="Calibri"/>
                  <a:cs typeface="Calibri"/>
                </a:rPr>
                <a:t> </a:t>
              </a:r>
              <a:r>
                <a:rPr sz="1600" spc="-5" dirty="0">
                  <a:latin typeface="Calibri"/>
                  <a:cs typeface="Calibri"/>
                </a:rPr>
                <a:t>out;</a:t>
              </a:r>
              <a:r>
                <a:rPr sz="1600" spc="-20" dirty="0">
                  <a:latin typeface="Calibri"/>
                  <a:cs typeface="Calibri"/>
                </a:rPr>
                <a:t> </a:t>
              </a:r>
              <a:r>
                <a:rPr sz="1600" spc="-5" dirty="0">
                  <a:latin typeface="Calibri"/>
                  <a:cs typeface="Calibri"/>
                </a:rPr>
                <a:t>//</a:t>
              </a:r>
              <a:r>
                <a:rPr sz="1600" spc="-5" dirty="0">
                  <a:latin typeface="宋体"/>
                  <a:cs typeface="宋体"/>
                </a:rPr>
                <a:t>表示组合逻辑时一定不能声</a:t>
              </a:r>
              <a:r>
                <a:rPr sz="1600" spc="5" dirty="0">
                  <a:latin typeface="宋体"/>
                  <a:cs typeface="宋体"/>
                </a:rPr>
                <a:t>明</a:t>
              </a:r>
              <a:r>
                <a:rPr sz="1600" spc="10" dirty="0">
                  <a:latin typeface="宋体"/>
                  <a:cs typeface="宋体"/>
                </a:rPr>
                <a:t>为</a:t>
              </a:r>
              <a:r>
                <a:rPr sz="1600" spc="-10" dirty="0">
                  <a:latin typeface="Calibri"/>
                  <a:cs typeface="Calibri"/>
                </a:rPr>
                <a:t>reg  </a:t>
              </a:r>
              <a:r>
                <a:rPr sz="1600" spc="-5" dirty="0">
                  <a:latin typeface="Calibri"/>
                  <a:cs typeface="Calibri"/>
                </a:rPr>
                <a:t>input</a:t>
              </a:r>
              <a:r>
                <a:rPr sz="1600" spc="-25" dirty="0">
                  <a:latin typeface="Calibri"/>
                  <a:cs typeface="Calibri"/>
                </a:rPr>
                <a:t> </a:t>
              </a:r>
              <a:r>
                <a:rPr sz="1600" spc="-5" dirty="0">
                  <a:latin typeface="Calibri"/>
                  <a:cs typeface="Calibri"/>
                </a:rPr>
                <a:t>a,b;</a:t>
              </a:r>
              <a:endParaRPr sz="1600" dirty="0">
                <a:latin typeface="Calibri"/>
                <a:cs typeface="Calibri"/>
              </a:endParaRPr>
            </a:p>
          </p:txBody>
        </p:sp>
        <p:sp>
          <p:nvSpPr>
            <p:cNvPr id="8" name="object 6"/>
            <p:cNvSpPr txBox="1"/>
            <p:nvPr/>
          </p:nvSpPr>
          <p:spPr>
            <a:xfrm>
              <a:off x="4310378" y="2874743"/>
              <a:ext cx="4654110" cy="1489510"/>
            </a:xfrm>
            <a:prstGeom prst="rect">
              <a:avLst/>
            </a:prstGeom>
          </p:spPr>
          <p:txBody>
            <a:bodyPr vert="horz" wrap="square" lIns="0" tIns="12065" rIns="0" bIns="0" rtlCol="0">
              <a:spAutoFit/>
            </a:bodyPr>
            <a:lstStyle/>
            <a:p>
              <a:pPr>
                <a:lnSpc>
                  <a:spcPct val="100000"/>
                </a:lnSpc>
                <a:spcBef>
                  <a:spcPts val="95"/>
                </a:spcBef>
                <a:tabLst>
                  <a:tab pos="644525" algn="l"/>
                </a:tabLst>
              </a:pPr>
              <a:r>
                <a:rPr sz="1600" spc="-10" dirty="0">
                  <a:solidFill>
                    <a:srgbClr val="FF0000"/>
                  </a:solidFill>
                  <a:latin typeface="Calibri"/>
                  <a:cs typeface="Calibri"/>
                </a:rPr>
                <a:t>table	</a:t>
              </a:r>
              <a:r>
                <a:rPr sz="1400" spc="-5" dirty="0">
                  <a:latin typeface="Calibri"/>
                  <a:cs typeface="Calibri"/>
                </a:rPr>
                <a:t>//</a:t>
              </a:r>
              <a:r>
                <a:rPr sz="1400" dirty="0">
                  <a:solidFill>
                    <a:srgbClr val="FF0000"/>
                  </a:solidFill>
                  <a:latin typeface="宋体"/>
                  <a:cs typeface="宋体"/>
                </a:rPr>
                <a:t>状态表输入项的次序必须与输</a:t>
              </a:r>
              <a:r>
                <a:rPr sz="1400" spc="-15" dirty="0">
                  <a:solidFill>
                    <a:srgbClr val="FF0000"/>
                  </a:solidFill>
                  <a:latin typeface="宋体"/>
                  <a:cs typeface="宋体"/>
                </a:rPr>
                <a:t>入</a:t>
              </a:r>
              <a:r>
                <a:rPr sz="1400" dirty="0">
                  <a:solidFill>
                    <a:srgbClr val="FF0000"/>
                  </a:solidFill>
                  <a:latin typeface="宋体"/>
                  <a:cs typeface="宋体"/>
                </a:rPr>
                <a:t>端口</a:t>
              </a:r>
              <a:r>
                <a:rPr sz="1400" spc="-15" dirty="0">
                  <a:solidFill>
                    <a:srgbClr val="FF0000"/>
                  </a:solidFill>
                  <a:latin typeface="宋体"/>
                  <a:cs typeface="宋体"/>
                </a:rPr>
                <a:t>列</a:t>
              </a:r>
              <a:r>
                <a:rPr sz="1400" dirty="0">
                  <a:solidFill>
                    <a:srgbClr val="FF0000"/>
                  </a:solidFill>
                  <a:latin typeface="宋体"/>
                  <a:cs typeface="宋体"/>
                </a:rPr>
                <a:t>表一致</a:t>
              </a:r>
              <a:endParaRPr sz="1400" dirty="0">
                <a:latin typeface="宋体"/>
                <a:cs typeface="宋体"/>
              </a:endParaRPr>
            </a:p>
            <a:p>
              <a:pPr marR="4100195" algn="r">
                <a:lnSpc>
                  <a:spcPct val="100000"/>
                </a:lnSpc>
                <a:spcBef>
                  <a:spcPts val="0"/>
                </a:spcBef>
              </a:pPr>
              <a:r>
                <a:rPr lang="en-US" sz="1600" spc="-10" dirty="0">
                  <a:latin typeface="Calibri"/>
                  <a:cs typeface="Calibri"/>
                </a:rPr>
                <a:t>/</a:t>
              </a:r>
              <a:r>
                <a:rPr sz="1600" spc="-10" dirty="0">
                  <a:latin typeface="Calibri"/>
                  <a:cs typeface="Calibri"/>
                </a:rPr>
                <a:t>/</a:t>
              </a:r>
              <a:r>
                <a:rPr lang="en-US" altLang="zh-CN" sz="1600" spc="-40" dirty="0">
                  <a:latin typeface="Calibri"/>
                  <a:cs typeface="Calibri"/>
                </a:rPr>
                <a:t>a</a:t>
              </a:r>
              <a:endParaRPr sz="1600" dirty="0">
                <a:latin typeface="Calibri"/>
                <a:cs typeface="Calibri"/>
              </a:endParaRPr>
            </a:p>
            <a:p>
              <a:pPr marR="4064000" algn="r">
                <a:lnSpc>
                  <a:spcPct val="100000"/>
                </a:lnSpc>
                <a:spcBef>
                  <a:spcPts val="0"/>
                </a:spcBef>
              </a:pPr>
              <a:r>
                <a:rPr sz="1600" spc="-5" dirty="0">
                  <a:latin typeface="Calibri"/>
                  <a:cs typeface="Calibri"/>
                </a:rPr>
                <a:t>0</a:t>
              </a:r>
              <a:endParaRPr sz="1600" dirty="0">
                <a:latin typeface="Calibri"/>
                <a:cs typeface="Calibri"/>
              </a:endParaRPr>
            </a:p>
            <a:p>
              <a:pPr marR="4064000" algn="r">
                <a:lnSpc>
                  <a:spcPct val="100000"/>
                </a:lnSpc>
                <a:spcBef>
                  <a:spcPts val="0"/>
                </a:spcBef>
              </a:pPr>
              <a:r>
                <a:rPr sz="1600" spc="-5" dirty="0">
                  <a:latin typeface="Calibri"/>
                  <a:cs typeface="Calibri"/>
                </a:rPr>
                <a:t>0</a:t>
              </a:r>
              <a:endParaRPr sz="1600" dirty="0">
                <a:latin typeface="Calibri"/>
                <a:cs typeface="Calibri"/>
              </a:endParaRPr>
            </a:p>
            <a:p>
              <a:pPr marR="4064000" algn="r">
                <a:lnSpc>
                  <a:spcPct val="100000"/>
                </a:lnSpc>
                <a:spcBef>
                  <a:spcPts val="0"/>
                </a:spcBef>
              </a:pPr>
              <a:r>
                <a:rPr sz="1600" spc="-5" dirty="0">
                  <a:latin typeface="Calibri"/>
                  <a:cs typeface="Calibri"/>
                </a:rPr>
                <a:t>1</a:t>
              </a:r>
              <a:endParaRPr sz="1600" dirty="0">
                <a:latin typeface="Calibri"/>
                <a:cs typeface="Calibri"/>
              </a:endParaRPr>
            </a:p>
            <a:p>
              <a:pPr marR="4064000" algn="r">
                <a:lnSpc>
                  <a:spcPct val="100000"/>
                </a:lnSpc>
                <a:spcBef>
                  <a:spcPts val="0"/>
                </a:spcBef>
              </a:pPr>
              <a:r>
                <a:rPr sz="1600" spc="-5" dirty="0">
                  <a:latin typeface="Calibri"/>
                  <a:cs typeface="Calibri"/>
                </a:rPr>
                <a:t>1</a:t>
              </a:r>
              <a:endParaRPr sz="1600" dirty="0">
                <a:latin typeface="Calibri"/>
                <a:cs typeface="Calibri"/>
              </a:endParaRPr>
            </a:p>
          </p:txBody>
        </p:sp>
        <p:sp>
          <p:nvSpPr>
            <p:cNvPr id="9" name="object 7"/>
            <p:cNvSpPr txBox="1"/>
            <p:nvPr/>
          </p:nvSpPr>
          <p:spPr>
            <a:xfrm>
              <a:off x="4427344" y="4364253"/>
              <a:ext cx="744855" cy="269240"/>
            </a:xfrm>
            <a:prstGeom prst="rect">
              <a:avLst/>
            </a:prstGeom>
          </p:spPr>
          <p:txBody>
            <a:bodyPr vert="horz" wrap="square" lIns="0" tIns="12065" rIns="0" bIns="0" rtlCol="0">
              <a:spAutoFit/>
            </a:bodyPr>
            <a:lstStyle/>
            <a:p>
              <a:pPr>
                <a:lnSpc>
                  <a:spcPct val="100000"/>
                </a:lnSpc>
                <a:spcBef>
                  <a:spcPts val="95"/>
                </a:spcBef>
              </a:pPr>
              <a:r>
                <a:rPr sz="1600" spc="-5" dirty="0">
                  <a:solidFill>
                    <a:srgbClr val="FF0000"/>
                  </a:solidFill>
                  <a:latin typeface="Calibri"/>
                  <a:cs typeface="Calibri"/>
                </a:rPr>
                <a:t>end</a:t>
              </a:r>
              <a:r>
                <a:rPr sz="1600" spc="-25" dirty="0">
                  <a:solidFill>
                    <a:srgbClr val="FF0000"/>
                  </a:solidFill>
                  <a:latin typeface="Calibri"/>
                  <a:cs typeface="Calibri"/>
                </a:rPr>
                <a:t>t</a:t>
              </a:r>
              <a:r>
                <a:rPr sz="1600" spc="-5" dirty="0">
                  <a:solidFill>
                    <a:srgbClr val="FF0000"/>
                  </a:solidFill>
                  <a:latin typeface="Calibri"/>
                  <a:cs typeface="Calibri"/>
                </a:rPr>
                <a:t>able</a:t>
              </a:r>
              <a:endParaRPr sz="1600" dirty="0">
                <a:latin typeface="Calibri"/>
                <a:cs typeface="Calibri"/>
              </a:endParaRPr>
            </a:p>
          </p:txBody>
        </p:sp>
        <p:sp>
          <p:nvSpPr>
            <p:cNvPr id="10" name="object 8"/>
            <p:cNvSpPr txBox="1"/>
            <p:nvPr/>
          </p:nvSpPr>
          <p:spPr>
            <a:xfrm>
              <a:off x="5172199" y="3121882"/>
              <a:ext cx="3576265" cy="1489510"/>
            </a:xfrm>
            <a:prstGeom prst="rect">
              <a:avLst/>
            </a:prstGeom>
          </p:spPr>
          <p:txBody>
            <a:bodyPr vert="horz" wrap="square" lIns="0" tIns="12065" rIns="0" bIns="0" rtlCol="0">
              <a:spAutoFit/>
            </a:bodyPr>
            <a:lstStyle/>
            <a:p>
              <a:pPr marL="7620" algn="l">
                <a:lnSpc>
                  <a:spcPct val="100000"/>
                </a:lnSpc>
                <a:spcBef>
                  <a:spcPts val="0"/>
                </a:spcBef>
                <a:tabLst>
                  <a:tab pos="250825" algn="l"/>
                  <a:tab pos="956944" algn="l"/>
                </a:tabLst>
              </a:pPr>
              <a:r>
                <a:rPr sz="1600" spc="-5" dirty="0">
                  <a:latin typeface="Calibri"/>
                  <a:cs typeface="Calibri"/>
                </a:rPr>
                <a:t>b	: </a:t>
              </a:r>
              <a:r>
                <a:rPr sz="1600" spc="5" dirty="0">
                  <a:latin typeface="Calibri"/>
                  <a:cs typeface="Calibri"/>
                </a:rPr>
                <a:t> </a:t>
              </a:r>
              <a:r>
                <a:rPr sz="1600" spc="-10" dirty="0">
                  <a:latin typeface="Calibri"/>
                  <a:cs typeface="Calibri"/>
                </a:rPr>
                <a:t>out	</a:t>
              </a:r>
              <a:r>
                <a:rPr sz="1600" spc="-5" dirty="0">
                  <a:solidFill>
                    <a:srgbClr val="FF0000"/>
                  </a:solidFill>
                  <a:latin typeface="Calibri"/>
                  <a:cs typeface="Calibri"/>
                </a:rPr>
                <a:t>//</a:t>
              </a:r>
              <a:r>
                <a:rPr sz="1600" dirty="0">
                  <a:solidFill>
                    <a:srgbClr val="FF0000"/>
                  </a:solidFill>
                  <a:latin typeface="宋体"/>
                  <a:cs typeface="宋体"/>
                </a:rPr>
                <a:t>注意：这一行只是注释</a:t>
              </a:r>
              <a:endParaRPr sz="1600" dirty="0">
                <a:latin typeface="宋体"/>
                <a:cs typeface="宋体"/>
              </a:endParaRPr>
            </a:p>
            <a:p>
              <a:pPr algn="l">
                <a:lnSpc>
                  <a:spcPct val="100000"/>
                </a:lnSpc>
                <a:spcBef>
                  <a:spcPts val="0"/>
                </a:spcBef>
                <a:tabLst>
                  <a:tab pos="240029" algn="l"/>
                  <a:tab pos="525145" algn="l"/>
                </a:tabLst>
              </a:pPr>
              <a:r>
                <a:rPr sz="1600" spc="-5" dirty="0">
                  <a:latin typeface="Calibri"/>
                  <a:cs typeface="Calibri"/>
                </a:rPr>
                <a:t>0	:	</a:t>
              </a:r>
              <a:r>
                <a:rPr sz="1600" spc="-10" dirty="0">
                  <a:latin typeface="Calibri"/>
                  <a:cs typeface="Calibri"/>
                </a:rPr>
                <a:t>0;</a:t>
              </a:r>
              <a:endParaRPr sz="1600" dirty="0">
                <a:latin typeface="Calibri"/>
                <a:cs typeface="Calibri"/>
              </a:endParaRPr>
            </a:p>
            <a:p>
              <a:pPr algn="l">
                <a:lnSpc>
                  <a:spcPct val="100000"/>
                </a:lnSpc>
                <a:spcBef>
                  <a:spcPts val="0"/>
                </a:spcBef>
                <a:tabLst>
                  <a:tab pos="240029" algn="l"/>
                  <a:tab pos="525145" algn="l"/>
                </a:tabLst>
              </a:pPr>
              <a:r>
                <a:rPr sz="1600" spc="-5" dirty="0">
                  <a:latin typeface="Calibri"/>
                  <a:cs typeface="Calibri"/>
                </a:rPr>
                <a:t>1	:	</a:t>
              </a:r>
              <a:r>
                <a:rPr sz="1600" spc="-10" dirty="0">
                  <a:latin typeface="Calibri"/>
                  <a:cs typeface="Calibri"/>
                </a:rPr>
                <a:t>0;</a:t>
              </a:r>
              <a:endParaRPr sz="1600" dirty="0">
                <a:latin typeface="Calibri"/>
                <a:cs typeface="Calibri"/>
              </a:endParaRPr>
            </a:p>
            <a:p>
              <a:pPr algn="l">
                <a:lnSpc>
                  <a:spcPct val="100000"/>
                </a:lnSpc>
                <a:spcBef>
                  <a:spcPts val="0"/>
                </a:spcBef>
                <a:tabLst>
                  <a:tab pos="240029" algn="l"/>
                  <a:tab pos="525145" algn="l"/>
                </a:tabLst>
              </a:pPr>
              <a:r>
                <a:rPr sz="1600" spc="-5" dirty="0">
                  <a:latin typeface="Calibri"/>
                  <a:cs typeface="Calibri"/>
                </a:rPr>
                <a:t>0	:	</a:t>
              </a:r>
              <a:r>
                <a:rPr sz="1600" spc="-10" dirty="0">
                  <a:latin typeface="Calibri"/>
                  <a:cs typeface="Calibri"/>
                </a:rPr>
                <a:t>0;</a:t>
              </a:r>
              <a:endParaRPr sz="1600" dirty="0">
                <a:latin typeface="Calibri"/>
                <a:cs typeface="Calibri"/>
              </a:endParaRPr>
            </a:p>
            <a:p>
              <a:pPr algn="l">
                <a:lnSpc>
                  <a:spcPct val="100000"/>
                </a:lnSpc>
                <a:spcBef>
                  <a:spcPts val="0"/>
                </a:spcBef>
                <a:tabLst>
                  <a:tab pos="240029" algn="l"/>
                  <a:tab pos="525145" algn="l"/>
                </a:tabLst>
              </a:pPr>
              <a:r>
                <a:rPr sz="1600" spc="-5" dirty="0">
                  <a:latin typeface="Calibri"/>
                  <a:cs typeface="Calibri"/>
                </a:rPr>
                <a:t>1	:	</a:t>
              </a:r>
              <a:r>
                <a:rPr sz="1600" spc="-10" dirty="0">
                  <a:latin typeface="Calibri"/>
                  <a:cs typeface="Calibri"/>
                </a:rPr>
                <a:t>1;</a:t>
              </a:r>
              <a:endParaRPr sz="1600" dirty="0">
                <a:latin typeface="Calibri"/>
                <a:cs typeface="Calibri"/>
              </a:endParaRPr>
            </a:p>
            <a:p>
              <a:pPr marL="490855">
                <a:lnSpc>
                  <a:spcPct val="100000"/>
                </a:lnSpc>
                <a:spcBef>
                  <a:spcPts val="25"/>
                </a:spcBef>
              </a:pPr>
              <a:r>
                <a:rPr sz="1600" spc="-10" dirty="0">
                  <a:latin typeface="Calibri"/>
                  <a:cs typeface="Calibri"/>
                </a:rPr>
                <a:t>//</a:t>
              </a:r>
              <a:r>
                <a:rPr sz="1600" spc="-5" dirty="0">
                  <a:latin typeface="宋体"/>
                  <a:cs typeface="宋体"/>
                </a:rPr>
                <a:t>状态表定义结束</a:t>
              </a:r>
              <a:endParaRPr sz="1600" dirty="0">
                <a:latin typeface="宋体"/>
                <a:cs typeface="宋体"/>
              </a:endParaRPr>
            </a:p>
          </p:txBody>
        </p:sp>
        <p:sp>
          <p:nvSpPr>
            <p:cNvPr id="11" name="object 9"/>
            <p:cNvSpPr txBox="1"/>
            <p:nvPr/>
          </p:nvSpPr>
          <p:spPr>
            <a:xfrm>
              <a:off x="4310378" y="5070954"/>
              <a:ext cx="1269734" cy="258404"/>
            </a:xfrm>
            <a:prstGeom prst="rect">
              <a:avLst/>
            </a:prstGeom>
          </p:spPr>
          <p:txBody>
            <a:bodyPr vert="horz" wrap="square" lIns="0" tIns="12065" rIns="0" bIns="0" rtlCol="0">
              <a:spAutoFit/>
            </a:bodyPr>
            <a:lstStyle/>
            <a:p>
              <a:pPr>
                <a:lnSpc>
                  <a:spcPct val="100000"/>
                </a:lnSpc>
                <a:spcBef>
                  <a:spcPts val="95"/>
                </a:spcBef>
              </a:pPr>
              <a:r>
                <a:rPr sz="1600" spc="-5" dirty="0">
                  <a:solidFill>
                    <a:srgbClr val="FF0000"/>
                  </a:solidFill>
                  <a:latin typeface="Calibri"/>
                  <a:cs typeface="Calibri"/>
                </a:rPr>
                <a:t>endprimitive</a:t>
              </a:r>
              <a:endParaRPr sz="1600" dirty="0">
                <a:latin typeface="Calibri"/>
                <a:cs typeface="Calibri"/>
              </a:endParaRPr>
            </a:p>
          </p:txBody>
        </p:sp>
      </p:grpSp>
      <p:graphicFrame>
        <p:nvGraphicFramePr>
          <p:cNvPr id="12" name="object 10"/>
          <p:cNvGraphicFramePr>
            <a:graphicFrameLocks noGrp="1"/>
          </p:cNvGraphicFramePr>
          <p:nvPr>
            <p:extLst>
              <p:ext uri="{D42A27DB-BD31-4B8C-83A1-F6EECF244321}">
                <p14:modId xmlns:p14="http://schemas.microsoft.com/office/powerpoint/2010/main" val="1790206066"/>
              </p:ext>
            </p:extLst>
          </p:nvPr>
        </p:nvGraphicFramePr>
        <p:xfrm>
          <a:off x="107504" y="1037442"/>
          <a:ext cx="3888740" cy="4464499"/>
        </p:xfrm>
        <a:graphic>
          <a:graphicData uri="http://schemas.openxmlformats.org/drawingml/2006/table">
            <a:tbl>
              <a:tblPr firstRow="1" bandRow="1">
                <a:tableStyleId>{2D5ABB26-0587-4C30-8999-92F81FD0307C}</a:tableStyleId>
              </a:tblPr>
              <a:tblGrid>
                <a:gridCol w="504190">
                  <a:extLst>
                    <a:ext uri="{9D8B030D-6E8A-4147-A177-3AD203B41FA5}">
                      <a16:colId xmlns:a16="http://schemas.microsoft.com/office/drawing/2014/main" val="20000"/>
                    </a:ext>
                  </a:extLst>
                </a:gridCol>
                <a:gridCol w="3384550">
                  <a:extLst>
                    <a:ext uri="{9D8B030D-6E8A-4147-A177-3AD203B41FA5}">
                      <a16:colId xmlns:a16="http://schemas.microsoft.com/office/drawing/2014/main" val="20001"/>
                    </a:ext>
                  </a:extLst>
                </a:gridCol>
              </a:tblGrid>
              <a:tr h="720083">
                <a:tc gridSpan="2">
                  <a:txBody>
                    <a:bodyPr/>
                    <a:lstStyle/>
                    <a:p>
                      <a:pPr marL="90805">
                        <a:lnSpc>
                          <a:spcPct val="100000"/>
                        </a:lnSpc>
                        <a:spcBef>
                          <a:spcPts val="285"/>
                        </a:spcBef>
                      </a:pPr>
                      <a:r>
                        <a:rPr sz="1600" spc="-5" dirty="0">
                          <a:latin typeface="Calibri"/>
                          <a:cs typeface="Calibri"/>
                        </a:rPr>
                        <a:t>//UDP</a:t>
                      </a:r>
                      <a:r>
                        <a:rPr sz="1600" spc="-5" dirty="0">
                          <a:latin typeface="宋体"/>
                          <a:cs typeface="宋体"/>
                        </a:rPr>
                        <a:t>名和端口列表</a:t>
                      </a:r>
                      <a:endParaRPr sz="1600" dirty="0">
                        <a:latin typeface="宋体"/>
                        <a:cs typeface="宋体"/>
                      </a:endParaRPr>
                    </a:p>
                    <a:p>
                      <a:pPr marL="90805">
                        <a:lnSpc>
                          <a:spcPct val="100000"/>
                        </a:lnSpc>
                      </a:pPr>
                      <a:r>
                        <a:rPr sz="1600" spc="-10" dirty="0">
                          <a:solidFill>
                            <a:srgbClr val="FF0000"/>
                          </a:solidFill>
                          <a:latin typeface="Calibri"/>
                          <a:cs typeface="Calibri"/>
                        </a:rPr>
                        <a:t>primitive</a:t>
                      </a:r>
                      <a:r>
                        <a:rPr sz="1600" spc="-25" dirty="0">
                          <a:solidFill>
                            <a:srgbClr val="FF0000"/>
                          </a:solidFill>
                          <a:latin typeface="Calibri"/>
                          <a:cs typeface="Calibri"/>
                        </a:rPr>
                        <a:t> </a:t>
                      </a:r>
                      <a:r>
                        <a:rPr sz="1600" spc="-5" dirty="0">
                          <a:latin typeface="Calibri"/>
                          <a:cs typeface="Calibri"/>
                        </a:rPr>
                        <a:t>UDP_name</a:t>
                      </a:r>
                      <a:r>
                        <a:rPr sz="1600" spc="15" dirty="0">
                          <a:latin typeface="Calibri"/>
                          <a:cs typeface="Calibri"/>
                        </a:rPr>
                        <a:t> </a:t>
                      </a:r>
                      <a:r>
                        <a:rPr sz="1600" spc="-10" dirty="0">
                          <a:latin typeface="Calibri"/>
                          <a:cs typeface="Calibri"/>
                        </a:rPr>
                        <a:t>(</a:t>
                      </a:r>
                      <a:r>
                        <a:rPr sz="1600" spc="-5" dirty="0">
                          <a:latin typeface="宋体"/>
                          <a:cs typeface="宋体"/>
                        </a:rPr>
                        <a:t>输出端口</a:t>
                      </a:r>
                      <a:r>
                        <a:rPr sz="1600" spc="-5" dirty="0">
                          <a:latin typeface="Calibri"/>
                          <a:cs typeface="Calibri"/>
                        </a:rPr>
                        <a:t>,</a:t>
                      </a:r>
                      <a:r>
                        <a:rPr sz="1600" spc="15" dirty="0">
                          <a:latin typeface="Calibri"/>
                          <a:cs typeface="Calibri"/>
                        </a:rPr>
                        <a:t> </a:t>
                      </a:r>
                      <a:r>
                        <a:rPr sz="1600" spc="-5" dirty="0">
                          <a:latin typeface="宋体"/>
                          <a:cs typeface="宋体"/>
                        </a:rPr>
                        <a:t>输入端口</a:t>
                      </a:r>
                      <a:r>
                        <a:rPr sz="1600" spc="-10" dirty="0">
                          <a:latin typeface="Calibri"/>
                          <a:cs typeface="Calibri"/>
                        </a:rPr>
                        <a:t>);</a:t>
                      </a:r>
                      <a:endParaRPr sz="1600" dirty="0">
                        <a:latin typeface="Calibri"/>
                        <a:cs typeface="Calibri"/>
                      </a:endParaRPr>
                    </a:p>
                  </a:txBody>
                  <a:tcPr marL="0" marR="0" marT="36195" marB="0">
                    <a:lnL w="12700">
                      <a:solidFill>
                        <a:srgbClr val="385D89"/>
                      </a:solidFill>
                      <a:prstDash val="solid"/>
                    </a:lnL>
                    <a:lnR w="12700">
                      <a:solidFill>
                        <a:srgbClr val="385D89"/>
                      </a:solidFill>
                      <a:prstDash val="solid"/>
                    </a:lnR>
                    <a:lnT w="12700">
                      <a:solidFill>
                        <a:srgbClr val="385D89"/>
                      </a:solidFill>
                      <a:prstDash val="solid"/>
                    </a:lnT>
                    <a:lnB w="19050">
                      <a:solidFill>
                        <a:srgbClr val="385D89"/>
                      </a:solidFill>
                      <a:prstDash val="solid"/>
                    </a:lnB>
                    <a:solidFill>
                      <a:srgbClr val="EBF0DE"/>
                    </a:solidFill>
                  </a:tcPr>
                </a:tc>
                <a:tc hMerge="1">
                  <a:txBody>
                    <a:bodyPr/>
                    <a:lstStyle/>
                    <a:p>
                      <a:endParaRPr/>
                    </a:p>
                  </a:txBody>
                  <a:tcPr marL="0" marR="0" marT="0" marB="0"/>
                </a:tc>
                <a:extLst>
                  <a:ext uri="{0D108BD9-81ED-4DB2-BD59-A6C34878D82A}">
                    <a16:rowId xmlns:a16="http://schemas.microsoft.com/office/drawing/2014/main" val="10000"/>
                  </a:ext>
                </a:extLst>
              </a:tr>
              <a:tr h="1080135">
                <a:tc rowSpan="3">
                  <a:txBody>
                    <a:bodyPr/>
                    <a:lstStyle/>
                    <a:p>
                      <a:pPr>
                        <a:lnSpc>
                          <a:spcPct val="100000"/>
                        </a:lnSpc>
                      </a:pPr>
                      <a:endParaRPr sz="1600">
                        <a:latin typeface="Times New Roman"/>
                        <a:cs typeface="Times New Roman"/>
                      </a:endParaRPr>
                    </a:p>
                  </a:txBody>
                  <a:tcPr marL="0" marR="0" marT="0" marB="0">
                    <a:lnR w="12700">
                      <a:solidFill>
                        <a:srgbClr val="385D89"/>
                      </a:solidFill>
                      <a:prstDash val="solid"/>
                    </a:lnR>
                    <a:lnT w="19050" cap="flat" cmpd="sng" algn="ctr">
                      <a:solidFill>
                        <a:srgbClr val="385D89"/>
                      </a:solidFill>
                      <a:prstDash val="solid"/>
                      <a:round/>
                      <a:headEnd type="none" w="med" len="med"/>
                      <a:tailEnd type="none" w="med" len="med"/>
                    </a:lnT>
                    <a:lnB w="12700">
                      <a:solidFill>
                        <a:srgbClr val="385D89"/>
                      </a:solidFill>
                      <a:prstDash val="solid"/>
                    </a:lnB>
                  </a:tcPr>
                </a:tc>
                <a:tc>
                  <a:txBody>
                    <a:bodyPr/>
                    <a:lstStyle/>
                    <a:p>
                      <a:pPr marL="91440" marR="1811655">
                        <a:lnSpc>
                          <a:spcPct val="100000"/>
                        </a:lnSpc>
                        <a:spcBef>
                          <a:spcPts val="285"/>
                        </a:spcBef>
                      </a:pPr>
                      <a:r>
                        <a:rPr sz="1600" spc="-10" dirty="0">
                          <a:latin typeface="Calibri"/>
                          <a:cs typeface="Calibri"/>
                        </a:rPr>
                        <a:t>//</a:t>
                      </a:r>
                      <a:r>
                        <a:rPr sz="1600" spc="-5" dirty="0">
                          <a:latin typeface="宋体"/>
                          <a:cs typeface="宋体"/>
                        </a:rPr>
                        <a:t>端口说明语句 </a:t>
                      </a:r>
                      <a:r>
                        <a:rPr sz="1600" spc="-10" dirty="0">
                          <a:latin typeface="Calibri"/>
                          <a:cs typeface="Calibri"/>
                        </a:rPr>
                        <a:t>output</a:t>
                      </a:r>
                      <a:r>
                        <a:rPr sz="1600" spc="-60" dirty="0">
                          <a:latin typeface="Calibri"/>
                          <a:cs typeface="Calibri"/>
                        </a:rPr>
                        <a:t> </a:t>
                      </a:r>
                      <a:r>
                        <a:rPr sz="1600" spc="-5" dirty="0">
                          <a:latin typeface="宋体"/>
                          <a:cs typeface="宋体"/>
                        </a:rPr>
                        <a:t>输出端口</a:t>
                      </a:r>
                      <a:r>
                        <a:rPr sz="1600" spc="-5" dirty="0">
                          <a:latin typeface="Calibri"/>
                          <a:cs typeface="Calibri"/>
                        </a:rPr>
                        <a:t>;  input</a:t>
                      </a:r>
                      <a:r>
                        <a:rPr sz="1600" spc="-40" dirty="0">
                          <a:latin typeface="Calibri"/>
                          <a:cs typeface="Calibri"/>
                        </a:rPr>
                        <a:t> </a:t>
                      </a:r>
                      <a:r>
                        <a:rPr sz="1600" spc="-10" dirty="0">
                          <a:latin typeface="宋体"/>
                          <a:cs typeface="宋体"/>
                        </a:rPr>
                        <a:t>输入端口</a:t>
                      </a:r>
                      <a:r>
                        <a:rPr sz="1600" spc="-5" dirty="0">
                          <a:latin typeface="Calibri"/>
                          <a:cs typeface="Calibri"/>
                        </a:rPr>
                        <a:t>;  </a:t>
                      </a:r>
                      <a:r>
                        <a:rPr sz="1600" spc="-15" dirty="0">
                          <a:latin typeface="Calibri"/>
                          <a:cs typeface="Calibri"/>
                        </a:rPr>
                        <a:t>reg </a:t>
                      </a:r>
                      <a:r>
                        <a:rPr sz="1600" spc="-5" dirty="0">
                          <a:latin typeface="宋体"/>
                          <a:cs typeface="宋体"/>
                        </a:rPr>
                        <a:t>输出端口</a:t>
                      </a:r>
                      <a:r>
                        <a:rPr sz="1600" spc="-5" dirty="0">
                          <a:latin typeface="Calibri"/>
                          <a:cs typeface="Calibri"/>
                        </a:rPr>
                        <a:t>;</a:t>
                      </a:r>
                      <a:endParaRPr sz="1600">
                        <a:latin typeface="Calibri"/>
                        <a:cs typeface="Calibri"/>
                      </a:endParaRPr>
                    </a:p>
                  </a:txBody>
                  <a:tcPr marL="0" marR="0" marT="36195" marB="0">
                    <a:lnL w="12700">
                      <a:solidFill>
                        <a:srgbClr val="385D89"/>
                      </a:solidFill>
                      <a:prstDash val="solid"/>
                    </a:lnL>
                    <a:lnR w="12700">
                      <a:solidFill>
                        <a:srgbClr val="385D89"/>
                      </a:solidFill>
                      <a:prstDash val="solid"/>
                    </a:lnR>
                    <a:lnT w="19050">
                      <a:solidFill>
                        <a:srgbClr val="385D89"/>
                      </a:solidFill>
                      <a:prstDash val="solid"/>
                    </a:lnT>
                    <a:lnB w="19050">
                      <a:solidFill>
                        <a:srgbClr val="385D89"/>
                      </a:solidFill>
                      <a:prstDash val="solid"/>
                    </a:lnB>
                    <a:solidFill>
                      <a:srgbClr val="EBF0DE"/>
                    </a:solidFill>
                  </a:tcPr>
                </a:tc>
                <a:extLst>
                  <a:ext uri="{0D108BD9-81ED-4DB2-BD59-A6C34878D82A}">
                    <a16:rowId xmlns:a16="http://schemas.microsoft.com/office/drawing/2014/main" val="10001"/>
                  </a:ext>
                </a:extLst>
              </a:tr>
              <a:tr h="576046">
                <a:tc vMerge="1">
                  <a:txBody>
                    <a:bodyPr/>
                    <a:lstStyle/>
                    <a:p>
                      <a:endParaRPr/>
                    </a:p>
                  </a:txBody>
                  <a:tcPr marL="0" marR="0" marT="0" marB="0">
                    <a:lnR w="12700">
                      <a:solidFill>
                        <a:srgbClr val="385D89"/>
                      </a:solidFill>
                      <a:prstDash val="solid"/>
                    </a:lnR>
                    <a:lnT w="12700">
                      <a:solidFill>
                        <a:srgbClr val="385D89"/>
                      </a:solidFill>
                      <a:prstDash val="solid"/>
                    </a:lnT>
                    <a:lnB w="12700">
                      <a:solidFill>
                        <a:srgbClr val="385D89"/>
                      </a:solidFill>
                      <a:prstDash val="solid"/>
                    </a:lnB>
                  </a:tcPr>
                </a:tc>
                <a:tc>
                  <a:txBody>
                    <a:bodyPr/>
                    <a:lstStyle/>
                    <a:p>
                      <a:pPr marL="91440">
                        <a:lnSpc>
                          <a:spcPct val="100000"/>
                        </a:lnSpc>
                        <a:spcBef>
                          <a:spcPts val="290"/>
                        </a:spcBef>
                      </a:pPr>
                      <a:r>
                        <a:rPr sz="1600" spc="-5" dirty="0">
                          <a:latin typeface="Calibri"/>
                          <a:cs typeface="Calibri"/>
                        </a:rPr>
                        <a:t>//UDP</a:t>
                      </a:r>
                      <a:r>
                        <a:rPr sz="1600" spc="-5" dirty="0">
                          <a:latin typeface="宋体"/>
                          <a:cs typeface="宋体"/>
                        </a:rPr>
                        <a:t>初始化</a:t>
                      </a:r>
                      <a:endParaRPr sz="1600">
                        <a:latin typeface="宋体"/>
                        <a:cs typeface="宋体"/>
                      </a:endParaRPr>
                    </a:p>
                    <a:p>
                      <a:pPr marL="135255">
                        <a:lnSpc>
                          <a:spcPct val="100000"/>
                        </a:lnSpc>
                      </a:pPr>
                      <a:r>
                        <a:rPr sz="1600" spc="-5" dirty="0">
                          <a:latin typeface="Calibri"/>
                          <a:cs typeface="Calibri"/>
                        </a:rPr>
                        <a:t>initial</a:t>
                      </a:r>
                      <a:r>
                        <a:rPr sz="1600" spc="-35" dirty="0">
                          <a:latin typeface="Calibri"/>
                          <a:cs typeface="Calibri"/>
                        </a:rPr>
                        <a:t> </a:t>
                      </a:r>
                      <a:r>
                        <a:rPr sz="1600" spc="-5" dirty="0">
                          <a:latin typeface="宋体"/>
                          <a:cs typeface="宋体"/>
                        </a:rPr>
                        <a:t>输出端口</a:t>
                      </a:r>
                      <a:r>
                        <a:rPr sz="1600" spc="-10" dirty="0">
                          <a:latin typeface="Calibri"/>
                          <a:cs typeface="Calibri"/>
                        </a:rPr>
                        <a:t>=value;</a:t>
                      </a:r>
                      <a:endParaRPr sz="1600">
                        <a:latin typeface="Calibri"/>
                        <a:cs typeface="Calibri"/>
                      </a:endParaRPr>
                    </a:p>
                  </a:txBody>
                  <a:tcPr marL="0" marR="0" marT="36830" marB="0">
                    <a:lnL w="12700">
                      <a:solidFill>
                        <a:srgbClr val="385D89"/>
                      </a:solidFill>
                      <a:prstDash val="solid"/>
                    </a:lnL>
                    <a:lnR w="12700">
                      <a:solidFill>
                        <a:srgbClr val="385D89"/>
                      </a:solidFill>
                      <a:prstDash val="solid"/>
                    </a:lnR>
                    <a:lnT w="19050">
                      <a:solidFill>
                        <a:srgbClr val="385D89"/>
                      </a:solidFill>
                      <a:prstDash val="solid"/>
                    </a:lnT>
                    <a:lnB w="19050">
                      <a:solidFill>
                        <a:srgbClr val="385D89"/>
                      </a:solidFill>
                      <a:prstDash val="solid"/>
                    </a:lnB>
                    <a:solidFill>
                      <a:srgbClr val="EBF0DE"/>
                    </a:solidFill>
                  </a:tcPr>
                </a:tc>
                <a:extLst>
                  <a:ext uri="{0D108BD9-81ED-4DB2-BD59-A6C34878D82A}">
                    <a16:rowId xmlns:a16="http://schemas.microsoft.com/office/drawing/2014/main" val="10002"/>
                  </a:ext>
                </a:extLst>
              </a:tr>
              <a:tr h="1368152">
                <a:tc vMerge="1">
                  <a:txBody>
                    <a:bodyPr/>
                    <a:lstStyle/>
                    <a:p>
                      <a:endParaRPr/>
                    </a:p>
                  </a:txBody>
                  <a:tcPr marL="0" marR="0" marT="0" marB="0">
                    <a:lnR w="12700">
                      <a:solidFill>
                        <a:srgbClr val="385D89"/>
                      </a:solidFill>
                      <a:prstDash val="solid"/>
                    </a:lnR>
                    <a:lnT w="12700">
                      <a:solidFill>
                        <a:srgbClr val="385D89"/>
                      </a:solidFill>
                      <a:prstDash val="solid"/>
                    </a:lnT>
                    <a:lnB w="12700">
                      <a:solidFill>
                        <a:srgbClr val="385D89"/>
                      </a:solidFill>
                      <a:prstDash val="solid"/>
                    </a:lnB>
                  </a:tcPr>
                </a:tc>
                <a:tc>
                  <a:txBody>
                    <a:bodyPr/>
                    <a:lstStyle/>
                    <a:p>
                      <a:pPr marL="91440" marR="2161540">
                        <a:lnSpc>
                          <a:spcPts val="1900"/>
                        </a:lnSpc>
                        <a:spcBef>
                          <a:spcPts val="370"/>
                        </a:spcBef>
                      </a:pPr>
                      <a:r>
                        <a:rPr sz="1600" spc="-5" dirty="0">
                          <a:latin typeface="Calibri"/>
                          <a:cs typeface="Calibri"/>
                        </a:rPr>
                        <a:t>/</a:t>
                      </a:r>
                      <a:r>
                        <a:rPr sz="1600" spc="-10" dirty="0">
                          <a:latin typeface="Calibri"/>
                          <a:cs typeface="Calibri"/>
                        </a:rPr>
                        <a:t>/</a:t>
                      </a:r>
                      <a:r>
                        <a:rPr sz="1600" dirty="0">
                          <a:latin typeface="Calibri"/>
                          <a:cs typeface="Calibri"/>
                        </a:rPr>
                        <a:t>UDP</a:t>
                      </a:r>
                      <a:r>
                        <a:rPr sz="1600" dirty="0">
                          <a:latin typeface="宋体"/>
                          <a:cs typeface="宋体"/>
                        </a:rPr>
                        <a:t>状态表  </a:t>
                      </a:r>
                      <a:r>
                        <a:rPr sz="1600" spc="-10" dirty="0">
                          <a:solidFill>
                            <a:srgbClr val="FF0000"/>
                          </a:solidFill>
                          <a:latin typeface="Calibri"/>
                          <a:cs typeface="Calibri"/>
                        </a:rPr>
                        <a:t>table</a:t>
                      </a:r>
                      <a:endParaRPr sz="1600" dirty="0">
                        <a:latin typeface="Calibri"/>
                        <a:cs typeface="Calibri"/>
                      </a:endParaRPr>
                    </a:p>
                    <a:p>
                      <a:pPr marL="411480">
                        <a:lnSpc>
                          <a:spcPts val="1870"/>
                        </a:lnSpc>
                      </a:pPr>
                      <a:r>
                        <a:rPr sz="1600" spc="-10" dirty="0">
                          <a:latin typeface="宋体"/>
                          <a:cs typeface="宋体"/>
                        </a:rPr>
                        <a:t>状态表</a:t>
                      </a:r>
                      <a:endParaRPr sz="1600" dirty="0">
                        <a:latin typeface="宋体"/>
                        <a:cs typeface="宋体"/>
                      </a:endParaRPr>
                    </a:p>
                    <a:p>
                      <a:pPr marL="91440">
                        <a:lnSpc>
                          <a:spcPts val="1910"/>
                        </a:lnSpc>
                      </a:pPr>
                      <a:r>
                        <a:rPr sz="1600" spc="-5" dirty="0">
                          <a:solidFill>
                            <a:srgbClr val="FF0000"/>
                          </a:solidFill>
                          <a:latin typeface="Calibri"/>
                          <a:cs typeface="Calibri"/>
                        </a:rPr>
                        <a:t>endtable</a:t>
                      </a:r>
                      <a:endParaRPr sz="1600" dirty="0">
                        <a:latin typeface="Calibri"/>
                        <a:cs typeface="Calibri"/>
                      </a:endParaRPr>
                    </a:p>
                  </a:txBody>
                  <a:tcPr marL="0" marR="0" marT="46990" marB="0">
                    <a:lnL w="12700">
                      <a:solidFill>
                        <a:srgbClr val="385D89"/>
                      </a:solidFill>
                      <a:prstDash val="solid"/>
                    </a:lnL>
                    <a:lnR w="12700">
                      <a:solidFill>
                        <a:srgbClr val="385D89"/>
                      </a:solidFill>
                      <a:prstDash val="solid"/>
                    </a:lnR>
                    <a:lnT w="19050">
                      <a:solidFill>
                        <a:srgbClr val="385D89"/>
                      </a:solidFill>
                      <a:prstDash val="solid"/>
                    </a:lnT>
                    <a:lnB w="19050">
                      <a:solidFill>
                        <a:srgbClr val="385D89"/>
                      </a:solidFill>
                      <a:prstDash val="solid"/>
                    </a:lnB>
                    <a:solidFill>
                      <a:srgbClr val="EBF0DE"/>
                    </a:solidFill>
                  </a:tcPr>
                </a:tc>
                <a:extLst>
                  <a:ext uri="{0D108BD9-81ED-4DB2-BD59-A6C34878D82A}">
                    <a16:rowId xmlns:a16="http://schemas.microsoft.com/office/drawing/2014/main" val="10003"/>
                  </a:ext>
                </a:extLst>
              </a:tr>
              <a:tr h="720083">
                <a:tc gridSpan="2">
                  <a:txBody>
                    <a:bodyPr/>
                    <a:lstStyle/>
                    <a:p>
                      <a:pPr marL="90805">
                        <a:lnSpc>
                          <a:spcPts val="1910"/>
                        </a:lnSpc>
                        <a:spcBef>
                          <a:spcPts val="295"/>
                        </a:spcBef>
                      </a:pPr>
                      <a:r>
                        <a:rPr sz="1600" spc="-5" dirty="0">
                          <a:latin typeface="Calibri"/>
                          <a:cs typeface="Calibri"/>
                        </a:rPr>
                        <a:t>//UDP</a:t>
                      </a:r>
                      <a:r>
                        <a:rPr sz="1600" spc="-5" dirty="0">
                          <a:latin typeface="宋体"/>
                          <a:cs typeface="宋体"/>
                        </a:rPr>
                        <a:t>定义结束</a:t>
                      </a:r>
                      <a:endParaRPr sz="1600" dirty="0">
                        <a:latin typeface="宋体"/>
                        <a:cs typeface="宋体"/>
                      </a:endParaRPr>
                    </a:p>
                    <a:p>
                      <a:pPr marL="90805">
                        <a:lnSpc>
                          <a:spcPts val="1910"/>
                        </a:lnSpc>
                      </a:pPr>
                      <a:r>
                        <a:rPr sz="1600" spc="-5" dirty="0">
                          <a:solidFill>
                            <a:srgbClr val="FF0000"/>
                          </a:solidFill>
                          <a:latin typeface="Calibri"/>
                          <a:cs typeface="Calibri"/>
                        </a:rPr>
                        <a:t>endprimitive</a:t>
                      </a:r>
                      <a:endParaRPr sz="1600" dirty="0">
                        <a:latin typeface="Calibri"/>
                        <a:cs typeface="Calibri"/>
                      </a:endParaRPr>
                    </a:p>
                  </a:txBody>
                  <a:tcPr marL="0" marR="0" marT="37465" marB="0">
                    <a:lnL w="12700">
                      <a:solidFill>
                        <a:srgbClr val="385D89"/>
                      </a:solidFill>
                      <a:prstDash val="solid"/>
                    </a:lnL>
                    <a:lnR w="12700">
                      <a:solidFill>
                        <a:srgbClr val="385D89"/>
                      </a:solidFill>
                      <a:prstDash val="solid"/>
                    </a:lnR>
                    <a:lnT w="12700" cap="flat" cmpd="sng" algn="ctr">
                      <a:solidFill>
                        <a:srgbClr val="385D89"/>
                      </a:solidFill>
                      <a:prstDash val="solid"/>
                      <a:round/>
                      <a:headEnd type="none" w="med" len="med"/>
                      <a:tailEnd type="none" w="med" len="med"/>
                    </a:lnT>
                    <a:lnB w="12700">
                      <a:solidFill>
                        <a:srgbClr val="385D89"/>
                      </a:solidFill>
                      <a:prstDash val="solid"/>
                    </a:lnB>
                    <a:solidFill>
                      <a:srgbClr val="EBF0DE"/>
                    </a:solidFill>
                  </a:tcPr>
                </a:tc>
                <a:tc hMerge="1">
                  <a:txBody>
                    <a:bodyPr/>
                    <a:lstStyle/>
                    <a:p>
                      <a:endParaRPr/>
                    </a:p>
                  </a:txBody>
                  <a:tcPr marL="0" marR="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380259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2AFE00EC-D506-4806-B01E-2BBD4DFF7D29}"/>
              </a:ext>
            </a:extLst>
          </p:cNvPr>
          <p:cNvSpPr txBox="1"/>
          <p:nvPr/>
        </p:nvSpPr>
        <p:spPr>
          <a:xfrm>
            <a:off x="-136297" y="21525"/>
            <a:ext cx="6480720" cy="646331"/>
          </a:xfrm>
          <a:prstGeom prst="rect">
            <a:avLst/>
          </a:prstGeom>
          <a:noFill/>
        </p:spPr>
        <p:txBody>
          <a:bodyPr wrap="square">
            <a:spAutoFit/>
          </a:bodyPr>
          <a:lstStyle/>
          <a:p>
            <a:r>
              <a:rPr lang="en-US" altLang="zh-CN" sz="3600" dirty="0">
                <a:solidFill>
                  <a:srgbClr val="FF0000"/>
                </a:solidFill>
                <a:latin typeface="SimSun"/>
                <a:cs typeface="SimSun"/>
              </a:rPr>
              <a:t>1</a:t>
            </a:r>
            <a:r>
              <a:rPr lang="zh-CN" altLang="en-US" sz="3600" dirty="0">
                <a:solidFill>
                  <a:srgbClr val="FF0000"/>
                </a:solidFill>
                <a:latin typeface="SimSun"/>
                <a:cs typeface="SimSun"/>
              </a:rPr>
              <a:t>位全加器的</a:t>
            </a:r>
            <a:r>
              <a:rPr lang="zh-CN" altLang="en-US" dirty="0">
                <a:solidFill>
                  <a:srgbClr val="FF0000"/>
                </a:solidFill>
                <a:latin typeface="SimSun"/>
                <a:cs typeface="SimSun"/>
              </a:rPr>
              <a:t>数据流</a:t>
            </a:r>
            <a:r>
              <a:rPr lang="zh-CN" altLang="en-US" sz="3600" dirty="0">
                <a:solidFill>
                  <a:srgbClr val="FF0000"/>
                </a:solidFill>
                <a:latin typeface="SimSun"/>
                <a:cs typeface="SimSun"/>
              </a:rPr>
              <a:t>行为描述</a:t>
            </a:r>
            <a:endParaRPr lang="zh-CN" altLang="en-US" dirty="0">
              <a:solidFill>
                <a:srgbClr val="FF0000"/>
              </a:solidFill>
            </a:endParaRPr>
          </a:p>
        </p:txBody>
      </p:sp>
      <p:pic>
        <p:nvPicPr>
          <p:cNvPr id="4" name="图片 3">
            <a:extLst>
              <a:ext uri="{FF2B5EF4-FFF2-40B4-BE49-F238E27FC236}">
                <a16:creationId xmlns:a16="http://schemas.microsoft.com/office/drawing/2014/main" id="{94A7BB20-4632-44A9-8F2C-13BC955DEC43}"/>
              </a:ext>
            </a:extLst>
          </p:cNvPr>
          <p:cNvPicPr>
            <a:picLocks noChangeAspect="1"/>
          </p:cNvPicPr>
          <p:nvPr/>
        </p:nvPicPr>
        <p:blipFill>
          <a:blip r:embed="rId2"/>
          <a:stretch>
            <a:fillRect/>
          </a:stretch>
        </p:blipFill>
        <p:spPr>
          <a:xfrm>
            <a:off x="1347861" y="1014046"/>
            <a:ext cx="4996562" cy="1501492"/>
          </a:xfrm>
          <a:prstGeom prst="rect">
            <a:avLst/>
          </a:prstGeom>
        </p:spPr>
      </p:pic>
      <p:pic>
        <p:nvPicPr>
          <p:cNvPr id="7" name="图片 6">
            <a:extLst>
              <a:ext uri="{FF2B5EF4-FFF2-40B4-BE49-F238E27FC236}">
                <a16:creationId xmlns:a16="http://schemas.microsoft.com/office/drawing/2014/main" id="{730DF4C9-481A-45DE-A5AA-E8DB57F4BD2D}"/>
              </a:ext>
            </a:extLst>
          </p:cNvPr>
          <p:cNvPicPr>
            <a:picLocks noChangeAspect="1"/>
          </p:cNvPicPr>
          <p:nvPr/>
        </p:nvPicPr>
        <p:blipFill>
          <a:blip r:embed="rId3"/>
          <a:stretch>
            <a:fillRect/>
          </a:stretch>
        </p:blipFill>
        <p:spPr>
          <a:xfrm>
            <a:off x="1043608" y="2515538"/>
            <a:ext cx="7885371" cy="1693593"/>
          </a:xfrm>
          <a:prstGeom prst="rect">
            <a:avLst/>
          </a:prstGeom>
        </p:spPr>
      </p:pic>
    </p:spTree>
    <p:extLst>
      <p:ext uri="{BB962C8B-B14F-4D97-AF65-F5344CB8AC3E}">
        <p14:creationId xmlns:p14="http://schemas.microsoft.com/office/powerpoint/2010/main" val="40464670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69506" name="Rectangle 2"/>
          <p:cNvSpPr>
            <a:spLocks noGrp="1" noChangeArrowheads="1"/>
          </p:cNvSpPr>
          <p:nvPr>
            <p:ph type="title"/>
          </p:nvPr>
        </p:nvSpPr>
        <p:spPr>
          <a:xfrm>
            <a:off x="251520" y="630239"/>
            <a:ext cx="8135937" cy="4788958"/>
          </a:xfrm>
        </p:spPr>
        <p:txBody>
          <a:bodyPr/>
          <a:lstStyle/>
          <a:p>
            <a:r>
              <a:rPr lang="zh-CN" altLang="en-US" dirty="0"/>
              <a:t>　　混合建模的模块语法形式如下：</a:t>
            </a:r>
          </a:p>
        </p:txBody>
      </p:sp>
      <p:pic>
        <p:nvPicPr>
          <p:cNvPr id="2069508"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l="8394" r="11655"/>
          <a:stretch/>
        </p:blipFill>
        <p:spPr bwMode="auto">
          <a:xfrm>
            <a:off x="611560" y="1201316"/>
            <a:ext cx="8202840" cy="4187907"/>
          </a:xfrm>
          <a:prstGeom prst="rect">
            <a:avLst/>
          </a:prstGeom>
          <a:solidFill>
            <a:schemeClr val="bg1">
              <a:lumMod val="95000"/>
            </a:schemeClr>
          </a:solidFill>
          <a:ln>
            <a:noFill/>
          </a:ln>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4D1A5B04-DB97-4C00-8F91-2F4222F491E7}"/>
              </a:ext>
            </a:extLst>
          </p:cNvPr>
          <p:cNvPicPr>
            <a:picLocks noChangeAspect="1"/>
          </p:cNvPicPr>
          <p:nvPr/>
        </p:nvPicPr>
        <p:blipFill>
          <a:blip r:embed="rId2"/>
          <a:stretch>
            <a:fillRect/>
          </a:stretch>
        </p:blipFill>
        <p:spPr>
          <a:xfrm>
            <a:off x="323528" y="1057300"/>
            <a:ext cx="3896269" cy="2229161"/>
          </a:xfrm>
          <a:prstGeom prst="rect">
            <a:avLst/>
          </a:prstGeom>
        </p:spPr>
      </p:pic>
      <p:sp>
        <p:nvSpPr>
          <p:cNvPr id="7" name="文本框 6">
            <a:extLst>
              <a:ext uri="{FF2B5EF4-FFF2-40B4-BE49-F238E27FC236}">
                <a16:creationId xmlns:a16="http://schemas.microsoft.com/office/drawing/2014/main" id="{67D36783-9120-4D4C-8F36-0EB4E62EF423}"/>
              </a:ext>
            </a:extLst>
          </p:cNvPr>
          <p:cNvSpPr txBox="1"/>
          <p:nvPr/>
        </p:nvSpPr>
        <p:spPr>
          <a:xfrm>
            <a:off x="107504" y="122067"/>
            <a:ext cx="6480720" cy="646331"/>
          </a:xfrm>
          <a:prstGeom prst="rect">
            <a:avLst/>
          </a:prstGeom>
          <a:noFill/>
        </p:spPr>
        <p:txBody>
          <a:bodyPr wrap="square">
            <a:spAutoFit/>
          </a:bodyPr>
          <a:lstStyle/>
          <a:p>
            <a:pPr algn="l"/>
            <a:r>
              <a:rPr lang="en-US" altLang="zh-CN" sz="3600" dirty="0">
                <a:solidFill>
                  <a:srgbClr val="FF0000"/>
                </a:solidFill>
                <a:latin typeface="SimSun"/>
                <a:cs typeface="SimSun"/>
              </a:rPr>
              <a:t>1</a:t>
            </a:r>
            <a:r>
              <a:rPr lang="zh-CN" altLang="en-US" sz="3600" dirty="0">
                <a:solidFill>
                  <a:srgbClr val="FF0000"/>
                </a:solidFill>
                <a:latin typeface="SimSun"/>
                <a:cs typeface="SimSun"/>
              </a:rPr>
              <a:t>位全加器的混合描述</a:t>
            </a:r>
            <a:endParaRPr lang="zh-CN" altLang="en-US" dirty="0">
              <a:solidFill>
                <a:srgbClr val="FF0000"/>
              </a:solidFill>
            </a:endParaRPr>
          </a:p>
        </p:txBody>
      </p:sp>
      <p:pic>
        <p:nvPicPr>
          <p:cNvPr id="9" name="图片 8">
            <a:extLst>
              <a:ext uri="{FF2B5EF4-FFF2-40B4-BE49-F238E27FC236}">
                <a16:creationId xmlns:a16="http://schemas.microsoft.com/office/drawing/2014/main" id="{828E5C16-325D-42C5-87C2-51831478874C}"/>
              </a:ext>
            </a:extLst>
          </p:cNvPr>
          <p:cNvPicPr>
            <a:picLocks noChangeAspect="1"/>
          </p:cNvPicPr>
          <p:nvPr/>
        </p:nvPicPr>
        <p:blipFill>
          <a:blip r:embed="rId3"/>
          <a:stretch>
            <a:fillRect/>
          </a:stretch>
        </p:blipFill>
        <p:spPr>
          <a:xfrm>
            <a:off x="3203848" y="2281436"/>
            <a:ext cx="4763165" cy="3077004"/>
          </a:xfrm>
          <a:prstGeom prst="rect">
            <a:avLst/>
          </a:prstGeom>
        </p:spPr>
      </p:pic>
    </p:spTree>
    <p:extLst>
      <p:ext uri="{BB962C8B-B14F-4D97-AF65-F5344CB8AC3E}">
        <p14:creationId xmlns:p14="http://schemas.microsoft.com/office/powerpoint/2010/main" val="294802679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482" name="Rectangle 2"/>
          <p:cNvSpPr>
            <a:spLocks noGrp="1" noChangeArrowheads="1"/>
          </p:cNvSpPr>
          <p:nvPr>
            <p:ph type="title"/>
          </p:nvPr>
        </p:nvSpPr>
        <p:spPr/>
        <p:txBody>
          <a:bodyPr/>
          <a:lstStyle/>
          <a:p>
            <a:pPr>
              <a:lnSpc>
                <a:spcPct val="150000"/>
              </a:lnSpc>
            </a:pPr>
            <a:r>
              <a:rPr lang="zh-CN" altLang="en-US" sz="3200" dirty="0">
                <a:latin typeface="黑体" pitchFamily="2" charset="-122"/>
                <a:ea typeface="黑体" pitchFamily="2" charset="-122"/>
              </a:rPr>
              <a:t>　　</a:t>
            </a:r>
            <a:r>
              <a:rPr lang="en-US" altLang="zh-CN" sz="3200" dirty="0">
                <a:latin typeface="黑体" pitchFamily="2" charset="-122"/>
                <a:ea typeface="黑体" pitchFamily="2" charset="-122"/>
              </a:rPr>
              <a:t>5.5  Verilog HDL</a:t>
            </a:r>
            <a:r>
              <a:rPr lang="zh-CN" altLang="en-US" sz="3200" dirty="0">
                <a:latin typeface="黑体" pitchFamily="2" charset="-122"/>
                <a:ea typeface="黑体" pitchFamily="2" charset="-122"/>
              </a:rPr>
              <a:t>层次设计</a:t>
            </a:r>
            <a:br>
              <a:rPr lang="zh-CN" altLang="en-US" sz="3200" dirty="0">
                <a:latin typeface="黑体" pitchFamily="2" charset="-122"/>
                <a:ea typeface="黑体" pitchFamily="2" charset="-122"/>
              </a:rPr>
            </a:br>
            <a:br>
              <a:rPr lang="zh-CN" altLang="en-US" dirty="0"/>
            </a:br>
            <a:r>
              <a:rPr lang="zh-CN" altLang="en-US" dirty="0"/>
              <a:t>　　</a:t>
            </a:r>
            <a:r>
              <a:rPr lang="zh-CN" altLang="en-US" sz="2800" b="1" dirty="0"/>
              <a:t>文本方式</a:t>
            </a:r>
            <a:br>
              <a:rPr lang="en-US" altLang="zh-CN" sz="2800" b="1" dirty="0"/>
            </a:br>
            <a:r>
              <a:rPr lang="en-US" altLang="zh-CN" sz="2800" b="1" dirty="0"/>
              <a:t>       </a:t>
            </a:r>
            <a:r>
              <a:rPr lang="zh-CN" altLang="en-US" sz="2800" b="1" dirty="0"/>
              <a:t>图形方式</a:t>
            </a:r>
            <a:endParaRPr lang="zh-CN" altLang="en-US" b="1" dirty="0"/>
          </a:p>
        </p:txBody>
      </p:sp>
    </p:spTree>
    <p:extLst>
      <p:ext uri="{BB962C8B-B14F-4D97-AF65-F5344CB8AC3E}">
        <p14:creationId xmlns:p14="http://schemas.microsoft.com/office/powerpoint/2010/main" val="27657018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482" name="Rectangle 2"/>
          <p:cNvSpPr>
            <a:spLocks noGrp="1" noChangeArrowheads="1"/>
          </p:cNvSpPr>
          <p:nvPr>
            <p:ph type="title"/>
          </p:nvPr>
        </p:nvSpPr>
        <p:spPr>
          <a:xfrm>
            <a:off x="0" y="0"/>
            <a:ext cx="8135937" cy="743587"/>
          </a:xfrm>
        </p:spPr>
        <p:txBody>
          <a:bodyPr/>
          <a:lstStyle/>
          <a:p>
            <a:pPr>
              <a:lnSpc>
                <a:spcPct val="150000"/>
              </a:lnSpc>
            </a:pPr>
            <a:r>
              <a:rPr lang="en-US" altLang="zh-CN" sz="3200" dirty="0">
                <a:latin typeface="黑体" pitchFamily="2" charset="-122"/>
                <a:ea typeface="黑体" pitchFamily="2" charset="-122"/>
              </a:rPr>
              <a:t> 5.5  Verilog HDL</a:t>
            </a:r>
            <a:r>
              <a:rPr lang="zh-CN" altLang="en-US" sz="3200" dirty="0">
                <a:latin typeface="黑体" pitchFamily="2" charset="-122"/>
                <a:ea typeface="黑体" pitchFamily="2" charset="-122"/>
              </a:rPr>
              <a:t>层次设计</a:t>
            </a:r>
            <a:br>
              <a:rPr lang="zh-CN" altLang="en-US" sz="3200" dirty="0">
                <a:latin typeface="黑体" pitchFamily="2" charset="-122"/>
                <a:ea typeface="黑体" pitchFamily="2" charset="-122"/>
              </a:rPr>
            </a:br>
            <a:br>
              <a:rPr lang="zh-CN" altLang="en-US" dirty="0"/>
            </a:br>
            <a:r>
              <a:rPr lang="zh-CN" altLang="en-US" dirty="0"/>
              <a:t>　　</a:t>
            </a:r>
            <a:endParaRPr lang="zh-CN" altLang="en-US" b="1" dirty="0"/>
          </a:p>
        </p:txBody>
      </p:sp>
      <p:sp>
        <p:nvSpPr>
          <p:cNvPr id="12" name="object 9">
            <a:extLst>
              <a:ext uri="{FF2B5EF4-FFF2-40B4-BE49-F238E27FC236}">
                <a16:creationId xmlns:a16="http://schemas.microsoft.com/office/drawing/2014/main" id="{9C57A921-595A-4741-A629-31530FDA0840}"/>
              </a:ext>
            </a:extLst>
          </p:cNvPr>
          <p:cNvSpPr txBox="1"/>
          <p:nvPr/>
        </p:nvSpPr>
        <p:spPr>
          <a:xfrm>
            <a:off x="251520" y="985292"/>
            <a:ext cx="8283097" cy="1090042"/>
          </a:xfrm>
          <a:prstGeom prst="rect">
            <a:avLst/>
          </a:prstGeom>
        </p:spPr>
        <p:txBody>
          <a:bodyPr vert="horz" wrap="square" lIns="0" tIns="0" rIns="0" bIns="0" rtlCol="0">
            <a:spAutoFit/>
          </a:bodyPr>
          <a:lstStyle/>
          <a:p>
            <a:pPr marL="0" marR="0" algn="l">
              <a:lnSpc>
                <a:spcPts val="2657"/>
              </a:lnSpc>
              <a:spcBef>
                <a:spcPct val="0"/>
              </a:spcBef>
              <a:spcAft>
                <a:spcPct val="0"/>
              </a:spcAft>
            </a:pPr>
            <a:r>
              <a:rPr sz="2400" dirty="0">
                <a:solidFill>
                  <a:srgbClr val="000000"/>
                </a:solidFill>
                <a:latin typeface="Times New Roman" pitchFamily="18" charset="0"/>
                <a:cs typeface="Times New Roman" pitchFamily="18" charset="0"/>
              </a:rPr>
              <a:t>【</a:t>
            </a:r>
            <a:r>
              <a:rPr sz="2400" dirty="0">
                <a:solidFill>
                  <a:srgbClr val="000000"/>
                </a:solidFill>
                <a:latin typeface="宋体" pitchFamily="2" charset="-122"/>
                <a:ea typeface="宋体" pitchFamily="2" charset="-122"/>
                <a:cs typeface="Times New Roman" pitchFamily="18" charset="0"/>
              </a:rPr>
              <a:t>例</a:t>
            </a:r>
            <a:r>
              <a:rPr sz="2400" dirty="0">
                <a:solidFill>
                  <a:srgbClr val="000000"/>
                </a:solidFill>
                <a:latin typeface="Times New Roman" pitchFamily="18" charset="0"/>
                <a:cs typeface="Times New Roman" pitchFamily="18" charset="0"/>
              </a:rPr>
              <a:t> 】</a:t>
            </a:r>
            <a:r>
              <a:rPr sz="2400" dirty="0">
                <a:solidFill>
                  <a:srgbClr val="000000"/>
                </a:solidFill>
                <a:latin typeface="宋体" pitchFamily="2" charset="-122"/>
                <a:ea typeface="宋体" pitchFamily="2" charset="-122"/>
                <a:cs typeface="Times New Roman" pitchFamily="18" charset="0"/>
              </a:rPr>
              <a:t>六十进制顶层文件</a:t>
            </a:r>
          </a:p>
          <a:p>
            <a:pPr marL="0" marR="0" algn="l">
              <a:lnSpc>
                <a:spcPts val="2657"/>
              </a:lnSpc>
              <a:spcBef>
                <a:spcPts val="207"/>
              </a:spcBef>
              <a:spcAft>
                <a:spcPct val="0"/>
              </a:spcAft>
            </a:pPr>
            <a:r>
              <a:rPr sz="2400" dirty="0">
                <a:solidFill>
                  <a:srgbClr val="000000"/>
                </a:solidFill>
                <a:latin typeface="Times New Roman" pitchFamily="18" charset="0"/>
                <a:cs typeface="Times New Roman" pitchFamily="18" charset="0"/>
              </a:rPr>
              <a:t>module </a:t>
            </a:r>
            <a:r>
              <a:rPr sz="2400" dirty="0" err="1">
                <a:solidFill>
                  <a:srgbClr val="000000"/>
                </a:solidFill>
                <a:latin typeface="Times New Roman" pitchFamily="18" charset="0"/>
                <a:cs typeface="Times New Roman" pitchFamily="18" charset="0"/>
              </a:rPr>
              <a:t>second_tp_inst</a:t>
            </a:r>
            <a:r>
              <a:rPr sz="2400" dirty="0">
                <a:solidFill>
                  <a:srgbClr val="000000"/>
                </a:solidFill>
                <a:latin typeface="Times New Roman" pitchFamily="18" charset="0"/>
                <a:cs typeface="Times New Roman" pitchFamily="18" charset="0"/>
              </a:rPr>
              <a:t> (</a:t>
            </a:r>
            <a:r>
              <a:rPr sz="2400" dirty="0" err="1">
                <a:solidFill>
                  <a:srgbClr val="000000"/>
                </a:solidFill>
                <a:latin typeface="Times New Roman" pitchFamily="18" charset="0"/>
                <a:cs typeface="Times New Roman" pitchFamily="18" charset="0"/>
              </a:rPr>
              <a:t>clr,clk,start,daout_H,daout_L,cout</a:t>
            </a:r>
            <a:r>
              <a:rPr sz="2400" dirty="0">
                <a:solidFill>
                  <a:srgbClr val="000000"/>
                </a:solidFill>
                <a:latin typeface="Times New Roman" pitchFamily="18" charset="0"/>
                <a:cs typeface="Times New Roman" pitchFamily="18" charset="0"/>
              </a:rPr>
              <a:t>);</a:t>
            </a:r>
            <a:endParaRPr lang="en-US" sz="2400" dirty="0">
              <a:solidFill>
                <a:srgbClr val="000000"/>
              </a:solidFill>
              <a:latin typeface="Times New Roman" pitchFamily="18" charset="0"/>
              <a:cs typeface="Times New Roman" pitchFamily="18" charset="0"/>
            </a:endParaRPr>
          </a:p>
          <a:p>
            <a:pPr marL="0" marR="0" algn="l">
              <a:lnSpc>
                <a:spcPts val="2657"/>
              </a:lnSpc>
              <a:spcBef>
                <a:spcPts val="207"/>
              </a:spcBef>
              <a:spcAft>
                <a:spcPct val="0"/>
              </a:spcAft>
            </a:pPr>
            <a:r>
              <a:rPr lang="en-US" sz="2400" dirty="0">
                <a:solidFill>
                  <a:srgbClr val="000000"/>
                </a:solidFill>
                <a:cs typeface="Times New Roman" pitchFamily="18" charset="0"/>
              </a:rPr>
              <a:t>      </a:t>
            </a:r>
            <a:r>
              <a:rPr sz="2400" dirty="0">
                <a:solidFill>
                  <a:srgbClr val="000000"/>
                </a:solidFill>
                <a:latin typeface="Times New Roman" pitchFamily="18" charset="0"/>
                <a:cs typeface="Times New Roman" pitchFamily="18" charset="0"/>
              </a:rPr>
              <a:t>input </a:t>
            </a:r>
            <a:r>
              <a:rPr sz="2400" dirty="0" err="1">
                <a:solidFill>
                  <a:srgbClr val="000000"/>
                </a:solidFill>
                <a:latin typeface="Times New Roman" pitchFamily="18" charset="0"/>
                <a:cs typeface="Times New Roman" pitchFamily="18" charset="0"/>
              </a:rPr>
              <a:t>clk,clr,start</a:t>
            </a:r>
            <a:r>
              <a:rPr sz="2400" dirty="0">
                <a:solidFill>
                  <a:srgbClr val="000000"/>
                </a:solidFill>
                <a:latin typeface="Times New Roman" pitchFamily="18" charset="0"/>
                <a:cs typeface="Times New Roman" pitchFamily="18" charset="0"/>
              </a:rPr>
              <a:t>;</a:t>
            </a:r>
          </a:p>
        </p:txBody>
      </p:sp>
      <p:sp>
        <p:nvSpPr>
          <p:cNvPr id="14" name="object 4">
            <a:extLst>
              <a:ext uri="{FF2B5EF4-FFF2-40B4-BE49-F238E27FC236}">
                <a16:creationId xmlns:a16="http://schemas.microsoft.com/office/drawing/2014/main" id="{02D309AD-8A0E-4BAF-85AA-A42ABB59A70C}"/>
              </a:ext>
            </a:extLst>
          </p:cNvPr>
          <p:cNvSpPr txBox="1"/>
          <p:nvPr/>
        </p:nvSpPr>
        <p:spPr>
          <a:xfrm>
            <a:off x="251520" y="2047038"/>
            <a:ext cx="5832213" cy="2141612"/>
          </a:xfrm>
          <a:prstGeom prst="rect">
            <a:avLst/>
          </a:prstGeom>
        </p:spPr>
        <p:txBody>
          <a:bodyPr vert="horz" wrap="square" lIns="0" tIns="0" rIns="0" bIns="0" rtlCol="0">
            <a:spAutoFit/>
          </a:bodyPr>
          <a:lstStyle/>
          <a:p>
            <a:pPr marL="0" marR="0" algn="l">
              <a:lnSpc>
                <a:spcPts val="2657"/>
              </a:lnSpc>
              <a:spcBef>
                <a:spcPct val="0"/>
              </a:spcBef>
              <a:spcAft>
                <a:spcPct val="0"/>
              </a:spcAft>
            </a:pPr>
            <a:r>
              <a:rPr lang="en-US" sz="2400" dirty="0">
                <a:solidFill>
                  <a:srgbClr val="000000"/>
                </a:solidFill>
                <a:latin typeface="Times New Roman" pitchFamily="18" charset="0"/>
                <a:cs typeface="Times New Roman" pitchFamily="18" charset="0"/>
              </a:rPr>
              <a:t>      </a:t>
            </a:r>
            <a:r>
              <a:rPr sz="2400" dirty="0">
                <a:solidFill>
                  <a:srgbClr val="000000"/>
                </a:solidFill>
                <a:latin typeface="Times New Roman" pitchFamily="18" charset="0"/>
                <a:cs typeface="Times New Roman" pitchFamily="18" charset="0"/>
              </a:rPr>
              <a:t>output [3:0] </a:t>
            </a:r>
            <a:r>
              <a:rPr sz="2400" dirty="0" err="1">
                <a:solidFill>
                  <a:srgbClr val="000000"/>
                </a:solidFill>
                <a:latin typeface="Times New Roman" pitchFamily="18" charset="0"/>
                <a:cs typeface="Times New Roman" pitchFamily="18" charset="0"/>
              </a:rPr>
              <a:t>daout_H,daout_L</a:t>
            </a:r>
            <a:r>
              <a:rPr sz="2400" dirty="0">
                <a:solidFill>
                  <a:srgbClr val="000000"/>
                </a:solidFill>
                <a:latin typeface="Times New Roman" pitchFamily="18" charset="0"/>
                <a:cs typeface="Times New Roman" pitchFamily="18" charset="0"/>
              </a:rPr>
              <a:t>;</a:t>
            </a:r>
          </a:p>
          <a:p>
            <a:pPr marL="0" marR="0" algn="l">
              <a:lnSpc>
                <a:spcPts val="2657"/>
              </a:lnSpc>
              <a:spcBef>
                <a:spcPts val="51"/>
              </a:spcBef>
              <a:spcAft>
                <a:spcPct val="0"/>
              </a:spcAft>
            </a:pPr>
            <a:r>
              <a:rPr lang="en-US" sz="2400" dirty="0">
                <a:solidFill>
                  <a:srgbClr val="000000"/>
                </a:solidFill>
                <a:latin typeface="Times New Roman" pitchFamily="18" charset="0"/>
                <a:cs typeface="Times New Roman" pitchFamily="18" charset="0"/>
              </a:rPr>
              <a:t>      </a:t>
            </a:r>
            <a:r>
              <a:rPr sz="2400" dirty="0">
                <a:solidFill>
                  <a:srgbClr val="000000"/>
                </a:solidFill>
                <a:latin typeface="Times New Roman" pitchFamily="18" charset="0"/>
                <a:cs typeface="Times New Roman" pitchFamily="18" charset="0"/>
              </a:rPr>
              <a:t>output </a:t>
            </a:r>
            <a:r>
              <a:rPr sz="2400" dirty="0" err="1">
                <a:solidFill>
                  <a:srgbClr val="000000"/>
                </a:solidFill>
                <a:latin typeface="Times New Roman" pitchFamily="18" charset="0"/>
                <a:cs typeface="Times New Roman" pitchFamily="18" charset="0"/>
              </a:rPr>
              <a:t>cout</a:t>
            </a:r>
            <a:r>
              <a:rPr sz="2400" dirty="0">
                <a:solidFill>
                  <a:srgbClr val="000000"/>
                </a:solidFill>
                <a:latin typeface="Times New Roman" pitchFamily="18" charset="0"/>
                <a:cs typeface="Times New Roman" pitchFamily="18" charset="0"/>
              </a:rPr>
              <a:t>;</a:t>
            </a:r>
          </a:p>
          <a:p>
            <a:pPr marL="0" marR="0" algn="l">
              <a:lnSpc>
                <a:spcPts val="2657"/>
              </a:lnSpc>
              <a:spcBef>
                <a:spcPts val="101"/>
              </a:spcBef>
              <a:spcAft>
                <a:spcPct val="0"/>
              </a:spcAft>
            </a:pPr>
            <a:r>
              <a:rPr lang="en-US" sz="2400" dirty="0">
                <a:solidFill>
                  <a:srgbClr val="000000"/>
                </a:solidFill>
                <a:latin typeface="Times New Roman" pitchFamily="18" charset="0"/>
                <a:cs typeface="Times New Roman" pitchFamily="18" charset="0"/>
              </a:rPr>
              <a:t>      </a:t>
            </a:r>
            <a:r>
              <a:rPr sz="2400" dirty="0">
                <a:solidFill>
                  <a:srgbClr val="000000"/>
                </a:solidFill>
                <a:latin typeface="Times New Roman" pitchFamily="18" charset="0"/>
                <a:cs typeface="Times New Roman" pitchFamily="18" charset="0"/>
              </a:rPr>
              <a:t>wire</a:t>
            </a:r>
            <a:r>
              <a:rPr sz="2400" spc="1800" dirty="0">
                <a:solidFill>
                  <a:srgbClr val="000000"/>
                </a:solidFill>
                <a:latin typeface="Times New Roman" pitchFamily="18" charset="0"/>
                <a:cs typeface="Times New Roman" pitchFamily="18" charset="0"/>
              </a:rPr>
              <a:t> </a:t>
            </a:r>
            <a:r>
              <a:rPr sz="2400" dirty="0">
                <a:solidFill>
                  <a:srgbClr val="000000"/>
                </a:solidFill>
                <a:latin typeface="Times New Roman" pitchFamily="18" charset="0"/>
                <a:cs typeface="Times New Roman" pitchFamily="18" charset="0"/>
              </a:rPr>
              <a:t>w;</a:t>
            </a:r>
          </a:p>
          <a:p>
            <a:pPr marL="0" marR="0" algn="l">
              <a:lnSpc>
                <a:spcPts val="2657"/>
              </a:lnSpc>
              <a:spcBef>
                <a:spcPts val="51"/>
              </a:spcBef>
              <a:spcAft>
                <a:spcPct val="0"/>
              </a:spcAft>
            </a:pPr>
            <a:r>
              <a:rPr lang="en-US" sz="2400" dirty="0">
                <a:solidFill>
                  <a:srgbClr val="000000"/>
                </a:solidFill>
                <a:latin typeface="Times New Roman" pitchFamily="18" charset="0"/>
                <a:cs typeface="Times New Roman" pitchFamily="18" charset="0"/>
              </a:rPr>
              <a:t>      </a:t>
            </a:r>
            <a:r>
              <a:rPr sz="2400" dirty="0">
                <a:solidFill>
                  <a:srgbClr val="000000"/>
                </a:solidFill>
                <a:latin typeface="Times New Roman" pitchFamily="18" charset="0"/>
                <a:cs typeface="Times New Roman" pitchFamily="18" charset="0"/>
              </a:rPr>
              <a:t>count10 u1(</a:t>
            </a:r>
            <a:r>
              <a:rPr sz="2400" dirty="0" err="1">
                <a:solidFill>
                  <a:srgbClr val="000000"/>
                </a:solidFill>
                <a:latin typeface="Times New Roman" pitchFamily="18" charset="0"/>
                <a:cs typeface="Times New Roman" pitchFamily="18" charset="0"/>
              </a:rPr>
              <a:t>clk,clr,start,w,daout_H</a:t>
            </a:r>
            <a:r>
              <a:rPr sz="2400" dirty="0">
                <a:solidFill>
                  <a:srgbClr val="000000"/>
                </a:solidFill>
                <a:latin typeface="Times New Roman" pitchFamily="18" charset="0"/>
                <a:cs typeface="Times New Roman" pitchFamily="18" charset="0"/>
              </a:rPr>
              <a:t>);</a:t>
            </a:r>
          </a:p>
          <a:p>
            <a:pPr marL="0" marR="0" algn="l">
              <a:lnSpc>
                <a:spcPts val="2657"/>
              </a:lnSpc>
              <a:spcBef>
                <a:spcPts val="101"/>
              </a:spcBef>
              <a:spcAft>
                <a:spcPct val="0"/>
              </a:spcAft>
            </a:pPr>
            <a:r>
              <a:rPr lang="en-US" sz="2400" dirty="0">
                <a:solidFill>
                  <a:srgbClr val="000000"/>
                </a:solidFill>
                <a:latin typeface="Times New Roman" pitchFamily="18" charset="0"/>
                <a:cs typeface="Times New Roman" pitchFamily="18" charset="0"/>
              </a:rPr>
              <a:t>      </a:t>
            </a:r>
            <a:r>
              <a:rPr sz="2400" dirty="0">
                <a:solidFill>
                  <a:srgbClr val="000000"/>
                </a:solidFill>
                <a:latin typeface="Times New Roman" pitchFamily="18" charset="0"/>
                <a:cs typeface="Times New Roman" pitchFamily="18" charset="0"/>
              </a:rPr>
              <a:t>count6 u2 (</a:t>
            </a:r>
            <a:r>
              <a:rPr sz="2400" dirty="0" err="1">
                <a:solidFill>
                  <a:srgbClr val="000000"/>
                </a:solidFill>
                <a:latin typeface="Times New Roman" pitchFamily="18" charset="0"/>
                <a:cs typeface="Times New Roman" pitchFamily="18" charset="0"/>
              </a:rPr>
              <a:t>w,clr,start,cout,daout_L</a:t>
            </a:r>
            <a:r>
              <a:rPr sz="2400" dirty="0">
                <a:solidFill>
                  <a:srgbClr val="000000"/>
                </a:solidFill>
                <a:latin typeface="Times New Roman" pitchFamily="18" charset="0"/>
                <a:cs typeface="Times New Roman" pitchFamily="18" charset="0"/>
              </a:rPr>
              <a:t>);</a:t>
            </a:r>
          </a:p>
          <a:p>
            <a:pPr marL="0" marR="0" algn="l">
              <a:lnSpc>
                <a:spcPts val="2657"/>
              </a:lnSpc>
              <a:spcBef>
                <a:spcPts val="101"/>
              </a:spcBef>
              <a:spcAft>
                <a:spcPct val="0"/>
              </a:spcAft>
            </a:pPr>
            <a:r>
              <a:rPr sz="2400" dirty="0" err="1">
                <a:solidFill>
                  <a:srgbClr val="000000"/>
                </a:solidFill>
                <a:latin typeface="Times New Roman" pitchFamily="18" charset="0"/>
                <a:cs typeface="Times New Roman" pitchFamily="18" charset="0"/>
              </a:rPr>
              <a:t>endmodule</a:t>
            </a:r>
            <a:endParaRPr sz="2400" dirty="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178528967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482" name="Rectangle 2"/>
          <p:cNvSpPr>
            <a:spLocks noGrp="1" noChangeArrowheads="1"/>
          </p:cNvSpPr>
          <p:nvPr>
            <p:ph type="title"/>
          </p:nvPr>
        </p:nvSpPr>
        <p:spPr>
          <a:xfrm>
            <a:off x="0" y="0"/>
            <a:ext cx="8135937" cy="743587"/>
          </a:xfrm>
        </p:spPr>
        <p:txBody>
          <a:bodyPr/>
          <a:lstStyle/>
          <a:p>
            <a:pPr>
              <a:lnSpc>
                <a:spcPct val="150000"/>
              </a:lnSpc>
            </a:pPr>
            <a:r>
              <a:rPr lang="en-US" altLang="zh-CN" sz="3200" dirty="0">
                <a:latin typeface="黑体" pitchFamily="2" charset="-122"/>
                <a:ea typeface="黑体" pitchFamily="2" charset="-122"/>
              </a:rPr>
              <a:t> 5.5  Verilog HDL</a:t>
            </a:r>
            <a:r>
              <a:rPr lang="zh-CN" altLang="en-US" sz="3200" dirty="0">
                <a:latin typeface="黑体" pitchFamily="2" charset="-122"/>
                <a:ea typeface="黑体" pitchFamily="2" charset="-122"/>
              </a:rPr>
              <a:t>层次设计</a:t>
            </a:r>
            <a:br>
              <a:rPr lang="zh-CN" altLang="en-US" sz="3200" dirty="0">
                <a:latin typeface="黑体" pitchFamily="2" charset="-122"/>
                <a:ea typeface="黑体" pitchFamily="2" charset="-122"/>
              </a:rPr>
            </a:br>
            <a:br>
              <a:rPr lang="zh-CN" altLang="en-US" dirty="0"/>
            </a:br>
            <a:r>
              <a:rPr lang="zh-CN" altLang="en-US" dirty="0"/>
              <a:t>　　</a:t>
            </a:r>
            <a:endParaRPr lang="zh-CN" altLang="en-US" b="1" dirty="0"/>
          </a:p>
        </p:txBody>
      </p:sp>
      <p:pic>
        <p:nvPicPr>
          <p:cNvPr id="2" name="图片 4">
            <a:extLst>
              <a:ext uri="{FF2B5EF4-FFF2-40B4-BE49-F238E27FC236}">
                <a16:creationId xmlns:a16="http://schemas.microsoft.com/office/drawing/2014/main" id="{4A48F590-8C42-4A86-9166-746741AFF99D}"/>
              </a:ext>
            </a:extLst>
          </p:cNvPr>
          <p:cNvPicPr>
            <a:picLocks noChangeAspect="1" noChangeArrowheads="1"/>
          </p:cNvPicPr>
          <p:nvPr/>
        </p:nvPicPr>
        <p:blipFill>
          <a:blip r:embed="rId2" cstate="print"/>
          <a:srcRect/>
          <a:stretch>
            <a:fillRect/>
          </a:stretch>
        </p:blipFill>
        <p:spPr bwMode="auto">
          <a:xfrm>
            <a:off x="539552" y="774926"/>
            <a:ext cx="7965397" cy="3312368"/>
          </a:xfrm>
          <a:prstGeom prst="rect">
            <a:avLst/>
          </a:prstGeom>
          <a:noFill/>
          <a:ln w="9525">
            <a:noFill/>
            <a:miter lim="800000"/>
            <a:headEnd/>
            <a:tailEnd/>
          </a:ln>
        </p:spPr>
      </p:pic>
      <p:sp>
        <p:nvSpPr>
          <p:cNvPr id="3" name="object 26">
            <a:extLst>
              <a:ext uri="{FF2B5EF4-FFF2-40B4-BE49-F238E27FC236}">
                <a16:creationId xmlns:a16="http://schemas.microsoft.com/office/drawing/2014/main" id="{E6C9FF9C-2F99-49EC-8BF1-5C6DF7E91DF2}"/>
              </a:ext>
            </a:extLst>
          </p:cNvPr>
          <p:cNvSpPr txBox="1"/>
          <p:nvPr/>
        </p:nvSpPr>
        <p:spPr>
          <a:xfrm>
            <a:off x="2843808" y="4225652"/>
            <a:ext cx="3623987" cy="346249"/>
          </a:xfrm>
          <a:prstGeom prst="rect">
            <a:avLst/>
          </a:prstGeom>
        </p:spPr>
        <p:txBody>
          <a:bodyPr vert="horz" wrap="square" lIns="0" tIns="0" rIns="0" bIns="0" rtlCol="0">
            <a:spAutoFit/>
          </a:bodyPr>
          <a:lstStyle/>
          <a:p>
            <a:pPr marL="0" marR="0">
              <a:lnSpc>
                <a:spcPts val="2657"/>
              </a:lnSpc>
              <a:spcBef>
                <a:spcPct val="0"/>
              </a:spcBef>
              <a:spcAft>
                <a:spcPct val="0"/>
              </a:spcAft>
            </a:pPr>
            <a:r>
              <a:rPr sz="2400" dirty="0">
                <a:solidFill>
                  <a:srgbClr val="000000"/>
                </a:solidFill>
                <a:latin typeface="SimSun"/>
                <a:cs typeface="SimSun"/>
              </a:rPr>
              <a:t>图</a:t>
            </a:r>
            <a:r>
              <a:rPr sz="2400" dirty="0">
                <a:solidFill>
                  <a:srgbClr val="000000"/>
                </a:solidFill>
                <a:latin typeface="Times New Roman"/>
                <a:cs typeface="Times New Roman"/>
              </a:rPr>
              <a:t> </a:t>
            </a:r>
            <a:r>
              <a:rPr sz="2400" dirty="0" err="1">
                <a:solidFill>
                  <a:srgbClr val="000000"/>
                </a:solidFill>
                <a:latin typeface="SimSun"/>
                <a:cs typeface="SimSun"/>
              </a:rPr>
              <a:t>六十进制计数器</a:t>
            </a:r>
            <a:endParaRPr sz="2400" dirty="0">
              <a:solidFill>
                <a:srgbClr val="000000"/>
              </a:solidFill>
              <a:latin typeface="SimSun"/>
              <a:cs typeface="SimSun"/>
            </a:endParaRPr>
          </a:p>
        </p:txBody>
      </p:sp>
    </p:spTree>
    <p:extLst>
      <p:ext uri="{BB962C8B-B14F-4D97-AF65-F5344CB8AC3E}">
        <p14:creationId xmlns:p14="http://schemas.microsoft.com/office/powerpoint/2010/main" val="2273590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1057300"/>
            <a:ext cx="8135937" cy="4435901"/>
          </a:xfrm>
        </p:spPr>
        <p:txBody>
          <a:bodyPr/>
          <a:lstStyle/>
          <a:p>
            <a:pPr marL="324000">
              <a:lnSpc>
                <a:spcPct val="150000"/>
              </a:lnSpc>
              <a:buFont typeface="Wingdings" panose="05000000000000000000" pitchFamily="2" charset="2"/>
              <a:buChar char="p"/>
              <a:tabLst>
                <a:tab pos="315595" algn="l"/>
              </a:tabLst>
            </a:pPr>
            <a:r>
              <a:rPr lang="zh-CN" altLang="en-US" sz="2800" dirty="0"/>
              <a:t>注意事项：</a:t>
            </a:r>
            <a:br>
              <a:rPr lang="en-US" altLang="zh-CN" dirty="0"/>
            </a:br>
            <a:r>
              <a:rPr lang="zh-CN" altLang="en-US" dirty="0"/>
              <a:t>（</a:t>
            </a:r>
            <a:r>
              <a:rPr lang="en-US" altLang="zh-CN" dirty="0"/>
              <a:t>1</a:t>
            </a:r>
            <a:r>
              <a:rPr lang="zh-CN" altLang="en-US" dirty="0"/>
              <a:t>）</a:t>
            </a:r>
            <a:r>
              <a:rPr lang="zh-CN" altLang="en-US" dirty="0">
                <a:solidFill>
                  <a:srgbClr val="FF0000"/>
                </a:solidFill>
                <a:latin typeface="宋体"/>
                <a:cs typeface="宋体"/>
              </a:rPr>
              <a:t>状态表输入项的次序必须与输入端口列表严格一致；</a:t>
            </a:r>
            <a:br>
              <a:rPr lang="zh-CN" altLang="en-US" dirty="0">
                <a:latin typeface="宋体"/>
                <a:cs typeface="宋体"/>
              </a:rPr>
            </a:br>
            <a:r>
              <a:rPr lang="zh-CN" altLang="en-US" dirty="0">
                <a:latin typeface="宋体"/>
                <a:cs typeface="宋体"/>
              </a:rPr>
              <a:t>（</a:t>
            </a:r>
            <a:r>
              <a:rPr lang="en-US" altLang="zh-CN" dirty="0">
                <a:latin typeface="宋体"/>
                <a:cs typeface="宋体"/>
              </a:rPr>
              <a:t>2</a:t>
            </a:r>
            <a:r>
              <a:rPr lang="zh-CN" altLang="en-US" dirty="0">
                <a:latin typeface="宋体"/>
                <a:cs typeface="宋体"/>
              </a:rPr>
              <a:t>）</a:t>
            </a:r>
            <a:r>
              <a:rPr lang="zh-CN" altLang="en-US" dirty="0">
                <a:solidFill>
                  <a:srgbClr val="FF0000"/>
                </a:solidFill>
                <a:latin typeface="宋体"/>
                <a:cs typeface="宋体"/>
              </a:rPr>
              <a:t>能够产生确定输出值的所有输入项组合都必须在状态表中列出，否则，如果在 状态表各行中找不到与输入组合对应的项，相应的输出就</a:t>
            </a:r>
            <a:r>
              <a:rPr lang="zh-CN" altLang="en-US" spc="5" dirty="0">
                <a:solidFill>
                  <a:srgbClr val="FF0000"/>
                </a:solidFill>
                <a:latin typeface="宋体"/>
                <a:cs typeface="宋体"/>
              </a:rPr>
              <a:t>是</a:t>
            </a:r>
            <a:r>
              <a:rPr lang="en-US" altLang="zh-CN" dirty="0">
                <a:solidFill>
                  <a:srgbClr val="FF0000"/>
                </a:solidFill>
                <a:latin typeface="Calibri"/>
                <a:cs typeface="Calibri"/>
              </a:rPr>
              <a:t>x</a:t>
            </a:r>
            <a:r>
              <a:rPr lang="zh-CN" altLang="en-US" dirty="0">
                <a:solidFill>
                  <a:srgbClr val="FF0000"/>
                </a:solidFill>
                <a:latin typeface="宋体"/>
                <a:cs typeface="宋体"/>
              </a:rPr>
              <a:t>。</a:t>
            </a:r>
            <a:br>
              <a:rPr lang="zh-CN" altLang="en-US" dirty="0">
                <a:latin typeface="宋体"/>
                <a:cs typeface="宋体"/>
              </a:rPr>
            </a:br>
            <a:endParaRPr lang="zh-CN" altLang="en-US" dirty="0"/>
          </a:p>
        </p:txBody>
      </p:sp>
      <p:sp>
        <p:nvSpPr>
          <p:cNvPr id="4" name="矩形 3"/>
          <p:cNvSpPr/>
          <p:nvPr/>
        </p:nvSpPr>
        <p:spPr>
          <a:xfrm>
            <a:off x="107504" y="226011"/>
            <a:ext cx="7992888" cy="584775"/>
          </a:xfrm>
          <a:prstGeom prst="rect">
            <a:avLst/>
          </a:prstGeom>
        </p:spPr>
        <p:txBody>
          <a:bodyPr wrap="square">
            <a:spAutoFit/>
          </a:bodyPr>
          <a:lstStyle/>
          <a:p>
            <a:pPr algn="l"/>
            <a:r>
              <a:rPr lang="en-US" altLang="zh-CN" sz="3200" dirty="0">
                <a:solidFill>
                  <a:schemeClr val="tx1"/>
                </a:solidFill>
                <a:latin typeface="黑体" pitchFamily="2" charset="-122"/>
                <a:ea typeface="黑体" pitchFamily="2" charset="-122"/>
              </a:rPr>
              <a:t>5.2 </a:t>
            </a:r>
            <a:r>
              <a:rPr lang="zh-CN" altLang="en-US" sz="3200" dirty="0">
                <a:solidFill>
                  <a:schemeClr val="tx1"/>
                </a:solidFill>
                <a:latin typeface="黑体" pitchFamily="2" charset="-122"/>
                <a:ea typeface="黑体" pitchFamily="2" charset="-122"/>
              </a:rPr>
              <a:t>用户定义原语</a:t>
            </a:r>
            <a:r>
              <a:rPr lang="en-US" altLang="zh-CN" sz="3200" dirty="0">
                <a:solidFill>
                  <a:schemeClr val="tx1"/>
                </a:solidFill>
                <a:latin typeface="黑体" pitchFamily="2" charset="-122"/>
                <a:ea typeface="黑体" pitchFamily="2" charset="-122"/>
              </a:rPr>
              <a:t>—</a:t>
            </a:r>
            <a:r>
              <a:rPr lang="zh-CN" altLang="en-US" sz="2800" dirty="0">
                <a:solidFill>
                  <a:srgbClr val="FF0000"/>
                </a:solidFill>
                <a:latin typeface="黑体" pitchFamily="2" charset="-122"/>
                <a:ea typeface="黑体" pitchFamily="2" charset="-122"/>
              </a:rPr>
              <a:t>组合电路</a:t>
            </a:r>
            <a:endParaRPr lang="zh-CN" altLang="en-US" sz="2800" dirty="0">
              <a:solidFill>
                <a:srgbClr val="FF0000"/>
              </a:solidFill>
            </a:endParaRPr>
          </a:p>
        </p:txBody>
      </p:sp>
    </p:spTree>
    <p:extLst>
      <p:ext uri="{BB962C8B-B14F-4D97-AF65-F5344CB8AC3E}">
        <p14:creationId xmlns:p14="http://schemas.microsoft.com/office/powerpoint/2010/main" val="3521733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7504" y="226011"/>
            <a:ext cx="7992888" cy="584775"/>
          </a:xfrm>
          <a:prstGeom prst="rect">
            <a:avLst/>
          </a:prstGeom>
        </p:spPr>
        <p:txBody>
          <a:bodyPr wrap="square">
            <a:spAutoFit/>
          </a:bodyPr>
          <a:lstStyle/>
          <a:p>
            <a:pPr algn="l"/>
            <a:r>
              <a:rPr lang="en-US" altLang="zh-CN" sz="3200" dirty="0">
                <a:solidFill>
                  <a:schemeClr val="tx1"/>
                </a:solidFill>
                <a:latin typeface="黑体" pitchFamily="2" charset="-122"/>
                <a:ea typeface="黑体" pitchFamily="2" charset="-122"/>
              </a:rPr>
              <a:t>5.2 </a:t>
            </a:r>
            <a:r>
              <a:rPr lang="zh-CN" altLang="en-US" sz="3200" dirty="0">
                <a:solidFill>
                  <a:schemeClr val="tx1"/>
                </a:solidFill>
                <a:latin typeface="黑体" pitchFamily="2" charset="-122"/>
                <a:ea typeface="黑体" pitchFamily="2" charset="-122"/>
              </a:rPr>
              <a:t>用户定义原语</a:t>
            </a:r>
            <a:r>
              <a:rPr lang="en-US" altLang="zh-CN" sz="3200" dirty="0">
                <a:solidFill>
                  <a:schemeClr val="tx1"/>
                </a:solidFill>
                <a:latin typeface="黑体" pitchFamily="2" charset="-122"/>
                <a:ea typeface="黑体" pitchFamily="2" charset="-122"/>
              </a:rPr>
              <a:t>—</a:t>
            </a:r>
            <a:r>
              <a:rPr lang="zh-CN" altLang="en-US" sz="2800" dirty="0">
                <a:solidFill>
                  <a:srgbClr val="FF0000"/>
                </a:solidFill>
                <a:latin typeface="黑体" pitchFamily="2" charset="-122"/>
                <a:ea typeface="黑体" pitchFamily="2" charset="-122"/>
              </a:rPr>
              <a:t>组合电路</a:t>
            </a:r>
            <a:endParaRPr lang="zh-CN" altLang="en-US" sz="2800" dirty="0">
              <a:solidFill>
                <a:srgbClr val="FF0000"/>
              </a:solidFill>
            </a:endParaRPr>
          </a:p>
        </p:txBody>
      </p:sp>
      <p:sp>
        <p:nvSpPr>
          <p:cNvPr id="5" name="object 5"/>
          <p:cNvSpPr txBox="1"/>
          <p:nvPr/>
        </p:nvSpPr>
        <p:spPr>
          <a:xfrm>
            <a:off x="308759" y="3558747"/>
            <a:ext cx="3816985" cy="1761380"/>
          </a:xfrm>
          <a:prstGeom prst="rect">
            <a:avLst/>
          </a:prstGeom>
          <a:solidFill>
            <a:srgbClr val="FCEADA"/>
          </a:solidFill>
          <a:ln w="12700">
            <a:solidFill>
              <a:srgbClr val="385D89"/>
            </a:solidFill>
          </a:ln>
        </p:spPr>
        <p:txBody>
          <a:bodyPr vert="horz" wrap="square" lIns="0" tIns="37465" rIns="0" bIns="0" rtlCol="0">
            <a:spAutoFit/>
          </a:bodyPr>
          <a:lstStyle/>
          <a:p>
            <a:pPr marL="91440" algn="l">
              <a:lnSpc>
                <a:spcPct val="100000"/>
              </a:lnSpc>
              <a:spcBef>
                <a:spcPts val="295"/>
              </a:spcBef>
            </a:pPr>
            <a:r>
              <a:rPr sz="1600" spc="-5" dirty="0">
                <a:latin typeface="宋体"/>
                <a:cs typeface="宋体"/>
              </a:rPr>
              <a:t>上例中，如果</a:t>
            </a:r>
            <a:r>
              <a:rPr sz="1600" spc="-5" dirty="0">
                <a:latin typeface="Calibri"/>
                <a:cs typeface="Calibri"/>
              </a:rPr>
              <a:t>a=x,</a:t>
            </a:r>
            <a:r>
              <a:rPr sz="1600" dirty="0">
                <a:latin typeface="Calibri"/>
                <a:cs typeface="Calibri"/>
              </a:rPr>
              <a:t> </a:t>
            </a:r>
            <a:r>
              <a:rPr sz="1600" spc="-10" dirty="0">
                <a:latin typeface="Calibri"/>
                <a:cs typeface="Calibri"/>
              </a:rPr>
              <a:t>b=0,</a:t>
            </a:r>
            <a:endParaRPr sz="1600" dirty="0">
              <a:latin typeface="Calibri"/>
              <a:cs typeface="Calibri"/>
            </a:endParaRPr>
          </a:p>
          <a:p>
            <a:pPr marL="91440" algn="l">
              <a:lnSpc>
                <a:spcPct val="100000"/>
              </a:lnSpc>
            </a:pPr>
            <a:r>
              <a:rPr sz="1600" spc="-20" dirty="0">
                <a:latin typeface="Calibri"/>
                <a:cs typeface="Calibri"/>
              </a:rPr>
              <a:t>Verilog</a:t>
            </a:r>
            <a:r>
              <a:rPr sz="1600" spc="-5" dirty="0">
                <a:latin typeface="宋体"/>
                <a:cs typeface="宋体"/>
              </a:rPr>
              <a:t>提供的与门原语的输</a:t>
            </a:r>
            <a:r>
              <a:rPr sz="1600" spc="5" dirty="0">
                <a:latin typeface="宋体"/>
                <a:cs typeface="宋体"/>
              </a:rPr>
              <a:t>出</a:t>
            </a:r>
            <a:r>
              <a:rPr sz="1600" spc="-5" dirty="0">
                <a:latin typeface="Calibri"/>
                <a:cs typeface="Calibri"/>
              </a:rPr>
              <a:t>=0</a:t>
            </a:r>
            <a:r>
              <a:rPr sz="1600" spc="-5" dirty="0">
                <a:latin typeface="宋体"/>
                <a:cs typeface="宋体"/>
              </a:rPr>
              <a:t>，</a:t>
            </a:r>
            <a:endParaRPr sz="1600" dirty="0">
              <a:latin typeface="宋体"/>
              <a:cs typeface="宋体"/>
            </a:endParaRPr>
          </a:p>
          <a:p>
            <a:pPr marL="91440" algn="l">
              <a:lnSpc>
                <a:spcPct val="100000"/>
              </a:lnSpc>
            </a:pPr>
            <a:r>
              <a:rPr sz="1600" spc="-5" dirty="0">
                <a:latin typeface="宋体"/>
                <a:cs typeface="宋体"/>
              </a:rPr>
              <a:t>但</a:t>
            </a:r>
            <a:r>
              <a:rPr sz="1600" spc="-5" dirty="0">
                <a:latin typeface="Calibri"/>
                <a:cs typeface="Calibri"/>
              </a:rPr>
              <a:t>udp_and</a:t>
            </a:r>
            <a:r>
              <a:rPr sz="1600" spc="-5" dirty="0">
                <a:latin typeface="宋体"/>
                <a:cs typeface="宋体"/>
              </a:rPr>
              <a:t>的输出</a:t>
            </a:r>
            <a:r>
              <a:rPr sz="1600" spc="-5" dirty="0">
                <a:latin typeface="Calibri"/>
                <a:cs typeface="Calibri"/>
              </a:rPr>
              <a:t>=x</a:t>
            </a:r>
            <a:r>
              <a:rPr sz="1600" spc="-5" dirty="0">
                <a:latin typeface="宋体"/>
                <a:cs typeface="宋体"/>
              </a:rPr>
              <a:t>，因为</a:t>
            </a:r>
            <a:r>
              <a:rPr sz="1600" spc="-5" dirty="0">
                <a:latin typeface="Calibri"/>
                <a:cs typeface="Calibri"/>
              </a:rPr>
              <a:t>a=x, </a:t>
            </a:r>
            <a:r>
              <a:rPr sz="1600" spc="-10" dirty="0">
                <a:latin typeface="Calibri"/>
                <a:cs typeface="Calibri"/>
              </a:rPr>
              <a:t>b=0</a:t>
            </a:r>
            <a:r>
              <a:rPr sz="1600" spc="-5" dirty="0">
                <a:latin typeface="宋体"/>
                <a:cs typeface="宋体"/>
              </a:rPr>
              <a:t>输入</a:t>
            </a:r>
            <a:endParaRPr sz="1600" dirty="0">
              <a:latin typeface="宋体"/>
              <a:cs typeface="宋体"/>
            </a:endParaRPr>
          </a:p>
          <a:p>
            <a:pPr marL="91440" algn="l">
              <a:lnSpc>
                <a:spcPct val="100000"/>
              </a:lnSpc>
            </a:pPr>
            <a:r>
              <a:rPr sz="1600" spc="-10" dirty="0">
                <a:latin typeface="宋体"/>
                <a:cs typeface="宋体"/>
              </a:rPr>
              <a:t>组合在状态表项中没有找到。</a:t>
            </a:r>
            <a:endParaRPr sz="1600" dirty="0">
              <a:latin typeface="宋体"/>
              <a:cs typeface="宋体"/>
            </a:endParaRPr>
          </a:p>
          <a:p>
            <a:pPr marL="91440" algn="l">
              <a:lnSpc>
                <a:spcPct val="100000"/>
              </a:lnSpc>
            </a:pPr>
            <a:r>
              <a:rPr sz="1600" spc="-5" dirty="0">
                <a:latin typeface="宋体"/>
                <a:cs typeface="宋体"/>
              </a:rPr>
              <a:t>这种情况表示，状态表的说明不完</a:t>
            </a:r>
            <a:r>
              <a:rPr sz="1600" spc="5" dirty="0">
                <a:latin typeface="宋体"/>
                <a:cs typeface="宋体"/>
              </a:rPr>
              <a:t>整</a:t>
            </a:r>
            <a:r>
              <a:rPr sz="1600" spc="-5" dirty="0">
                <a:latin typeface="宋体"/>
                <a:cs typeface="宋体"/>
              </a:rPr>
              <a:t>。</a:t>
            </a:r>
            <a:endParaRPr sz="1600" dirty="0">
              <a:latin typeface="宋体"/>
              <a:cs typeface="宋体"/>
            </a:endParaRPr>
          </a:p>
        </p:txBody>
      </p:sp>
      <p:sp>
        <p:nvSpPr>
          <p:cNvPr id="6" name="object 14"/>
          <p:cNvSpPr/>
          <p:nvPr/>
        </p:nvSpPr>
        <p:spPr>
          <a:xfrm>
            <a:off x="320099" y="913284"/>
            <a:ext cx="3816985" cy="2501446"/>
          </a:xfrm>
          <a:custGeom>
            <a:avLst/>
            <a:gdLst/>
            <a:ahLst/>
            <a:cxnLst/>
            <a:rect l="l" t="t" r="r" b="b"/>
            <a:pathLst>
              <a:path w="3816985" h="2304415">
                <a:moveTo>
                  <a:pt x="0" y="2304287"/>
                </a:moveTo>
                <a:lnTo>
                  <a:pt x="3816477" y="2304287"/>
                </a:lnTo>
                <a:lnTo>
                  <a:pt x="3816477" y="0"/>
                </a:lnTo>
                <a:lnTo>
                  <a:pt x="0" y="0"/>
                </a:lnTo>
                <a:lnTo>
                  <a:pt x="0" y="2304287"/>
                </a:lnTo>
                <a:close/>
              </a:path>
            </a:pathLst>
          </a:custGeom>
          <a:solidFill>
            <a:srgbClr val="EBF0DE"/>
          </a:solidFill>
        </p:spPr>
        <p:txBody>
          <a:bodyPr wrap="square" lIns="0" tIns="0" rIns="0" bIns="0" rtlCol="0"/>
          <a:lstStyle/>
          <a:p>
            <a:endParaRPr/>
          </a:p>
        </p:txBody>
      </p:sp>
      <p:sp>
        <p:nvSpPr>
          <p:cNvPr id="7" name="object 15"/>
          <p:cNvSpPr/>
          <p:nvPr/>
        </p:nvSpPr>
        <p:spPr>
          <a:xfrm>
            <a:off x="320099" y="913284"/>
            <a:ext cx="3816985" cy="2645463"/>
          </a:xfrm>
          <a:custGeom>
            <a:avLst/>
            <a:gdLst/>
            <a:ahLst/>
            <a:cxnLst/>
            <a:rect l="l" t="t" r="r" b="b"/>
            <a:pathLst>
              <a:path w="3816985" h="2304415">
                <a:moveTo>
                  <a:pt x="0" y="2304287"/>
                </a:moveTo>
                <a:lnTo>
                  <a:pt x="3816477" y="2304287"/>
                </a:lnTo>
                <a:lnTo>
                  <a:pt x="3816477" y="0"/>
                </a:lnTo>
                <a:lnTo>
                  <a:pt x="0" y="0"/>
                </a:lnTo>
                <a:lnTo>
                  <a:pt x="0" y="2304287"/>
                </a:lnTo>
                <a:close/>
              </a:path>
            </a:pathLst>
          </a:custGeom>
          <a:ln w="12700">
            <a:solidFill>
              <a:srgbClr val="385D89"/>
            </a:solidFill>
          </a:ln>
        </p:spPr>
        <p:txBody>
          <a:bodyPr wrap="square" lIns="0" tIns="0" rIns="0" bIns="0" rtlCol="0"/>
          <a:lstStyle/>
          <a:p>
            <a:endParaRPr/>
          </a:p>
        </p:txBody>
      </p:sp>
      <p:sp>
        <p:nvSpPr>
          <p:cNvPr id="8" name="object 16"/>
          <p:cNvSpPr txBox="1"/>
          <p:nvPr/>
        </p:nvSpPr>
        <p:spPr>
          <a:xfrm>
            <a:off x="411565" y="913284"/>
            <a:ext cx="3296339" cy="1035540"/>
          </a:xfrm>
          <a:prstGeom prst="rect">
            <a:avLst/>
          </a:prstGeom>
        </p:spPr>
        <p:txBody>
          <a:bodyPr vert="horz" wrap="square" lIns="0" tIns="12065" rIns="0" bIns="0" rtlCol="0">
            <a:spAutoFit/>
          </a:bodyPr>
          <a:lstStyle/>
          <a:p>
            <a:pPr marR="5080" algn="l">
              <a:lnSpc>
                <a:spcPct val="100000"/>
              </a:lnSpc>
              <a:spcBef>
                <a:spcPts val="95"/>
              </a:spcBef>
            </a:pPr>
            <a:r>
              <a:rPr sz="1600" spc="-10" dirty="0">
                <a:latin typeface="Calibri"/>
                <a:cs typeface="Calibri"/>
              </a:rPr>
              <a:t>primitive udp_and </a:t>
            </a:r>
            <a:r>
              <a:rPr sz="1600" spc="-5" dirty="0">
                <a:latin typeface="Calibri"/>
                <a:cs typeface="Calibri"/>
              </a:rPr>
              <a:t>(out,a,b); </a:t>
            </a:r>
            <a:endParaRPr lang="en-US" sz="1600" spc="-5" dirty="0">
              <a:latin typeface="Calibri"/>
              <a:cs typeface="Calibri"/>
            </a:endParaRPr>
          </a:p>
          <a:p>
            <a:pPr marR="5080" algn="l">
              <a:lnSpc>
                <a:spcPct val="100000"/>
              </a:lnSpc>
              <a:spcBef>
                <a:spcPts val="95"/>
              </a:spcBef>
            </a:pPr>
            <a:r>
              <a:rPr sz="1600" spc="-5" dirty="0">
                <a:latin typeface="Calibri"/>
                <a:cs typeface="Calibri"/>
              </a:rPr>
              <a:t> </a:t>
            </a:r>
            <a:r>
              <a:rPr sz="1600" spc="-10" dirty="0">
                <a:latin typeface="Calibri"/>
                <a:cs typeface="Calibri"/>
              </a:rPr>
              <a:t>output </a:t>
            </a:r>
            <a:r>
              <a:rPr sz="1600" spc="-5" dirty="0">
                <a:latin typeface="Calibri"/>
                <a:cs typeface="Calibri"/>
              </a:rPr>
              <a:t>out;</a:t>
            </a:r>
            <a:endParaRPr lang="en-US" sz="1600" spc="-5" dirty="0">
              <a:latin typeface="Calibri"/>
              <a:cs typeface="Calibri"/>
            </a:endParaRPr>
          </a:p>
          <a:p>
            <a:pPr marR="5080" algn="l">
              <a:lnSpc>
                <a:spcPct val="100000"/>
              </a:lnSpc>
              <a:spcBef>
                <a:spcPts val="95"/>
              </a:spcBef>
            </a:pPr>
            <a:r>
              <a:rPr sz="1600" spc="-5" dirty="0">
                <a:latin typeface="Calibri"/>
                <a:cs typeface="Calibri"/>
              </a:rPr>
              <a:t> input </a:t>
            </a:r>
            <a:r>
              <a:rPr sz="1600" spc="-5" dirty="0" err="1">
                <a:latin typeface="Calibri"/>
                <a:cs typeface="Calibri"/>
              </a:rPr>
              <a:t>a,b</a:t>
            </a:r>
            <a:r>
              <a:rPr sz="1600" spc="-5" dirty="0">
                <a:latin typeface="Calibri"/>
                <a:cs typeface="Calibri"/>
              </a:rPr>
              <a:t>;</a:t>
            </a:r>
            <a:endParaRPr lang="en-US" sz="1600" dirty="0">
              <a:latin typeface="Calibri"/>
              <a:cs typeface="Calibri"/>
            </a:endParaRPr>
          </a:p>
          <a:p>
            <a:pPr marR="5080" algn="l">
              <a:lnSpc>
                <a:spcPct val="100000"/>
              </a:lnSpc>
              <a:spcBef>
                <a:spcPts val="95"/>
              </a:spcBef>
            </a:pPr>
            <a:r>
              <a:rPr lang="en-US" sz="1600" spc="-5" dirty="0">
                <a:solidFill>
                  <a:srgbClr val="FF0000"/>
                </a:solidFill>
                <a:latin typeface="Calibri"/>
                <a:cs typeface="Calibri"/>
              </a:rPr>
              <a:t>     </a:t>
            </a:r>
            <a:r>
              <a:rPr sz="1600" spc="-5" dirty="0">
                <a:solidFill>
                  <a:srgbClr val="FF0000"/>
                </a:solidFill>
                <a:latin typeface="Calibri"/>
                <a:cs typeface="Calibri"/>
              </a:rPr>
              <a:t>table</a:t>
            </a:r>
            <a:endParaRPr sz="1600" dirty="0">
              <a:latin typeface="Calibri"/>
              <a:cs typeface="Calibri"/>
            </a:endParaRPr>
          </a:p>
        </p:txBody>
      </p:sp>
      <p:graphicFrame>
        <p:nvGraphicFramePr>
          <p:cNvPr id="9" name="object 17"/>
          <p:cNvGraphicFramePr>
            <a:graphicFrameLocks noGrp="1"/>
          </p:cNvGraphicFramePr>
          <p:nvPr>
            <p:extLst>
              <p:ext uri="{D42A27DB-BD31-4B8C-83A1-F6EECF244321}">
                <p14:modId xmlns:p14="http://schemas.microsoft.com/office/powerpoint/2010/main" val="1493023352"/>
              </p:ext>
            </p:extLst>
          </p:nvPr>
        </p:nvGraphicFramePr>
        <p:xfrm>
          <a:off x="755576" y="1965238"/>
          <a:ext cx="984885" cy="934210"/>
        </p:xfrm>
        <a:graphic>
          <a:graphicData uri="http://schemas.openxmlformats.org/drawingml/2006/table">
            <a:tbl>
              <a:tblPr firstRow="1" bandRow="1">
                <a:tableStyleId>{2D5ABB26-0587-4C30-8999-92F81FD0307C}</a:tableStyleId>
              </a:tblPr>
              <a:tblGrid>
                <a:gridCol w="203200">
                  <a:extLst>
                    <a:ext uri="{9D8B030D-6E8A-4147-A177-3AD203B41FA5}">
                      <a16:colId xmlns:a16="http://schemas.microsoft.com/office/drawing/2014/main" val="20000"/>
                    </a:ext>
                  </a:extLst>
                </a:gridCol>
                <a:gridCol w="478790">
                  <a:extLst>
                    <a:ext uri="{9D8B030D-6E8A-4147-A177-3AD203B41FA5}">
                      <a16:colId xmlns:a16="http://schemas.microsoft.com/office/drawing/2014/main" val="20001"/>
                    </a:ext>
                  </a:extLst>
                </a:gridCol>
                <a:gridCol w="302895">
                  <a:extLst>
                    <a:ext uri="{9D8B030D-6E8A-4147-A177-3AD203B41FA5}">
                      <a16:colId xmlns:a16="http://schemas.microsoft.com/office/drawing/2014/main" val="20002"/>
                    </a:ext>
                  </a:extLst>
                </a:gridCol>
              </a:tblGrid>
              <a:tr h="223266">
                <a:tc>
                  <a:txBody>
                    <a:bodyPr/>
                    <a:lstStyle/>
                    <a:p>
                      <a:pPr marR="29209" algn="ctr">
                        <a:lnSpc>
                          <a:spcPts val="1515"/>
                        </a:lnSpc>
                      </a:pPr>
                      <a:r>
                        <a:rPr sz="1600" dirty="0">
                          <a:latin typeface="Calibri"/>
                          <a:cs typeface="Calibri"/>
                        </a:rPr>
                        <a:t>0</a:t>
                      </a:r>
                    </a:p>
                  </a:txBody>
                  <a:tcPr marL="0" marR="0" marT="0" marB="0">
                    <a:solidFill>
                      <a:srgbClr val="EBF0DE"/>
                    </a:solidFill>
                  </a:tcPr>
                </a:tc>
                <a:tc>
                  <a:txBody>
                    <a:bodyPr/>
                    <a:lstStyle/>
                    <a:p>
                      <a:pPr marL="68580">
                        <a:lnSpc>
                          <a:spcPts val="1515"/>
                        </a:lnSpc>
                        <a:tabLst>
                          <a:tab pos="309245" algn="l"/>
                        </a:tabLst>
                      </a:pPr>
                      <a:r>
                        <a:rPr sz="1600" spc="-5" dirty="0">
                          <a:latin typeface="Calibri"/>
                          <a:cs typeface="Calibri"/>
                        </a:rPr>
                        <a:t>0	:</a:t>
                      </a:r>
                      <a:endParaRPr sz="1600" dirty="0">
                        <a:latin typeface="Calibri"/>
                        <a:cs typeface="Calibri"/>
                      </a:endParaRPr>
                    </a:p>
                  </a:txBody>
                  <a:tcPr marL="0" marR="0" marT="0" marB="0">
                    <a:solidFill>
                      <a:srgbClr val="EBF0DE"/>
                    </a:solidFill>
                  </a:tcPr>
                </a:tc>
                <a:tc>
                  <a:txBody>
                    <a:bodyPr/>
                    <a:lstStyle/>
                    <a:p>
                      <a:pPr marR="24130" algn="r">
                        <a:lnSpc>
                          <a:spcPts val="1515"/>
                        </a:lnSpc>
                      </a:pPr>
                      <a:r>
                        <a:rPr sz="1600" spc="-10" dirty="0">
                          <a:latin typeface="Calibri"/>
                          <a:cs typeface="Calibri"/>
                        </a:rPr>
                        <a:t>0</a:t>
                      </a:r>
                      <a:r>
                        <a:rPr sz="1600" dirty="0">
                          <a:latin typeface="Calibri"/>
                          <a:cs typeface="Calibri"/>
                        </a:rPr>
                        <a:t>;</a:t>
                      </a:r>
                      <a:endParaRPr sz="1600">
                        <a:latin typeface="Calibri"/>
                        <a:cs typeface="Calibri"/>
                      </a:endParaRPr>
                    </a:p>
                  </a:txBody>
                  <a:tcPr marL="0" marR="0" marT="0" marB="0">
                    <a:solidFill>
                      <a:srgbClr val="EBF0DE"/>
                    </a:solidFill>
                  </a:tcPr>
                </a:tc>
                <a:extLst>
                  <a:ext uri="{0D108BD9-81ED-4DB2-BD59-A6C34878D82A}">
                    <a16:rowId xmlns:a16="http://schemas.microsoft.com/office/drawing/2014/main" val="10000"/>
                  </a:ext>
                </a:extLst>
              </a:tr>
              <a:tr h="243839">
                <a:tc>
                  <a:txBody>
                    <a:bodyPr/>
                    <a:lstStyle/>
                    <a:p>
                      <a:pPr marR="29209" algn="ctr">
                        <a:lnSpc>
                          <a:spcPts val="1680"/>
                        </a:lnSpc>
                      </a:pPr>
                      <a:r>
                        <a:rPr sz="1600" dirty="0">
                          <a:latin typeface="Calibri"/>
                          <a:cs typeface="Calibri"/>
                        </a:rPr>
                        <a:t>0</a:t>
                      </a:r>
                      <a:endParaRPr sz="1600">
                        <a:latin typeface="Calibri"/>
                        <a:cs typeface="Calibri"/>
                      </a:endParaRPr>
                    </a:p>
                  </a:txBody>
                  <a:tcPr marL="0" marR="0" marT="0" marB="0">
                    <a:solidFill>
                      <a:srgbClr val="EBF0DE"/>
                    </a:solidFill>
                  </a:tcPr>
                </a:tc>
                <a:tc>
                  <a:txBody>
                    <a:bodyPr/>
                    <a:lstStyle/>
                    <a:p>
                      <a:pPr marL="68580">
                        <a:lnSpc>
                          <a:spcPts val="1680"/>
                        </a:lnSpc>
                        <a:tabLst>
                          <a:tab pos="309245" algn="l"/>
                        </a:tabLst>
                      </a:pPr>
                      <a:r>
                        <a:rPr sz="1600" spc="-5" dirty="0">
                          <a:latin typeface="Calibri"/>
                          <a:cs typeface="Calibri"/>
                        </a:rPr>
                        <a:t>1	:</a:t>
                      </a:r>
                      <a:endParaRPr sz="1600">
                        <a:latin typeface="Calibri"/>
                        <a:cs typeface="Calibri"/>
                      </a:endParaRPr>
                    </a:p>
                  </a:txBody>
                  <a:tcPr marL="0" marR="0" marT="0" marB="0">
                    <a:solidFill>
                      <a:srgbClr val="EBF0DE"/>
                    </a:solidFill>
                  </a:tcPr>
                </a:tc>
                <a:tc>
                  <a:txBody>
                    <a:bodyPr/>
                    <a:lstStyle/>
                    <a:p>
                      <a:pPr marR="24130" algn="r">
                        <a:lnSpc>
                          <a:spcPts val="1680"/>
                        </a:lnSpc>
                      </a:pPr>
                      <a:r>
                        <a:rPr sz="1600" spc="-10" dirty="0">
                          <a:latin typeface="Calibri"/>
                          <a:cs typeface="Calibri"/>
                        </a:rPr>
                        <a:t>0</a:t>
                      </a:r>
                      <a:r>
                        <a:rPr sz="1600" dirty="0">
                          <a:latin typeface="Calibri"/>
                          <a:cs typeface="Calibri"/>
                        </a:rPr>
                        <a:t>;</a:t>
                      </a:r>
                      <a:endParaRPr sz="1600">
                        <a:latin typeface="Calibri"/>
                        <a:cs typeface="Calibri"/>
                      </a:endParaRPr>
                    </a:p>
                  </a:txBody>
                  <a:tcPr marL="0" marR="0" marT="0" marB="0">
                    <a:solidFill>
                      <a:srgbClr val="EBF0DE"/>
                    </a:solidFill>
                  </a:tcPr>
                </a:tc>
                <a:extLst>
                  <a:ext uri="{0D108BD9-81ED-4DB2-BD59-A6C34878D82A}">
                    <a16:rowId xmlns:a16="http://schemas.microsoft.com/office/drawing/2014/main" val="10001"/>
                  </a:ext>
                </a:extLst>
              </a:tr>
              <a:tr h="243839">
                <a:tc>
                  <a:txBody>
                    <a:bodyPr/>
                    <a:lstStyle/>
                    <a:p>
                      <a:pPr marR="29209" algn="ctr">
                        <a:lnSpc>
                          <a:spcPts val="1680"/>
                        </a:lnSpc>
                      </a:pPr>
                      <a:r>
                        <a:rPr sz="1600" dirty="0">
                          <a:latin typeface="Calibri"/>
                          <a:cs typeface="Calibri"/>
                        </a:rPr>
                        <a:t>1</a:t>
                      </a:r>
                      <a:endParaRPr sz="1600">
                        <a:latin typeface="Calibri"/>
                        <a:cs typeface="Calibri"/>
                      </a:endParaRPr>
                    </a:p>
                  </a:txBody>
                  <a:tcPr marL="0" marR="0" marT="0" marB="0">
                    <a:solidFill>
                      <a:srgbClr val="EBF0DE"/>
                    </a:solidFill>
                  </a:tcPr>
                </a:tc>
                <a:tc>
                  <a:txBody>
                    <a:bodyPr/>
                    <a:lstStyle/>
                    <a:p>
                      <a:pPr marL="68580">
                        <a:lnSpc>
                          <a:spcPts val="1680"/>
                        </a:lnSpc>
                        <a:tabLst>
                          <a:tab pos="309245" algn="l"/>
                        </a:tabLst>
                      </a:pPr>
                      <a:r>
                        <a:rPr sz="1600" spc="-5" dirty="0">
                          <a:latin typeface="Calibri"/>
                          <a:cs typeface="Calibri"/>
                        </a:rPr>
                        <a:t>0	:</a:t>
                      </a:r>
                      <a:endParaRPr sz="1600" dirty="0">
                        <a:latin typeface="Calibri"/>
                        <a:cs typeface="Calibri"/>
                      </a:endParaRPr>
                    </a:p>
                  </a:txBody>
                  <a:tcPr marL="0" marR="0" marT="0" marB="0">
                    <a:solidFill>
                      <a:srgbClr val="EBF0DE"/>
                    </a:solidFill>
                  </a:tcPr>
                </a:tc>
                <a:tc>
                  <a:txBody>
                    <a:bodyPr/>
                    <a:lstStyle/>
                    <a:p>
                      <a:pPr marR="24130" algn="r">
                        <a:lnSpc>
                          <a:spcPts val="1680"/>
                        </a:lnSpc>
                      </a:pPr>
                      <a:r>
                        <a:rPr sz="1600" spc="-10" dirty="0">
                          <a:latin typeface="Calibri"/>
                          <a:cs typeface="Calibri"/>
                        </a:rPr>
                        <a:t>0</a:t>
                      </a:r>
                      <a:r>
                        <a:rPr sz="1600" dirty="0">
                          <a:latin typeface="Calibri"/>
                          <a:cs typeface="Calibri"/>
                        </a:rPr>
                        <a:t>;</a:t>
                      </a:r>
                      <a:endParaRPr sz="1600">
                        <a:latin typeface="Calibri"/>
                        <a:cs typeface="Calibri"/>
                      </a:endParaRPr>
                    </a:p>
                  </a:txBody>
                  <a:tcPr marL="0" marR="0" marT="0" marB="0">
                    <a:solidFill>
                      <a:srgbClr val="EBF0DE"/>
                    </a:solidFill>
                  </a:tcPr>
                </a:tc>
                <a:extLst>
                  <a:ext uri="{0D108BD9-81ED-4DB2-BD59-A6C34878D82A}">
                    <a16:rowId xmlns:a16="http://schemas.microsoft.com/office/drawing/2014/main" val="10002"/>
                  </a:ext>
                </a:extLst>
              </a:tr>
              <a:tr h="223266">
                <a:tc>
                  <a:txBody>
                    <a:bodyPr/>
                    <a:lstStyle/>
                    <a:p>
                      <a:pPr marR="29209" algn="ctr">
                        <a:lnSpc>
                          <a:spcPts val="1660"/>
                        </a:lnSpc>
                      </a:pPr>
                      <a:r>
                        <a:rPr sz="1600" dirty="0">
                          <a:latin typeface="Calibri"/>
                          <a:cs typeface="Calibri"/>
                        </a:rPr>
                        <a:t>1</a:t>
                      </a:r>
                      <a:endParaRPr sz="1600">
                        <a:latin typeface="Calibri"/>
                        <a:cs typeface="Calibri"/>
                      </a:endParaRPr>
                    </a:p>
                  </a:txBody>
                  <a:tcPr marL="0" marR="0" marT="0" marB="0">
                    <a:solidFill>
                      <a:srgbClr val="EBF0DE"/>
                    </a:solidFill>
                  </a:tcPr>
                </a:tc>
                <a:tc>
                  <a:txBody>
                    <a:bodyPr/>
                    <a:lstStyle/>
                    <a:p>
                      <a:pPr marL="68580">
                        <a:lnSpc>
                          <a:spcPts val="1660"/>
                        </a:lnSpc>
                        <a:tabLst>
                          <a:tab pos="309245" algn="l"/>
                        </a:tabLst>
                      </a:pPr>
                      <a:r>
                        <a:rPr sz="1600" spc="-5" dirty="0">
                          <a:latin typeface="Calibri"/>
                          <a:cs typeface="Calibri"/>
                        </a:rPr>
                        <a:t>1	:</a:t>
                      </a:r>
                      <a:endParaRPr sz="1600" dirty="0">
                        <a:latin typeface="Calibri"/>
                        <a:cs typeface="Calibri"/>
                      </a:endParaRPr>
                    </a:p>
                  </a:txBody>
                  <a:tcPr marL="0" marR="0" marT="0" marB="0">
                    <a:solidFill>
                      <a:srgbClr val="EBF0DE"/>
                    </a:solidFill>
                  </a:tcPr>
                </a:tc>
                <a:tc>
                  <a:txBody>
                    <a:bodyPr/>
                    <a:lstStyle/>
                    <a:p>
                      <a:pPr marR="24130" algn="r">
                        <a:lnSpc>
                          <a:spcPts val="1660"/>
                        </a:lnSpc>
                      </a:pPr>
                      <a:r>
                        <a:rPr sz="1600" spc="-10" dirty="0">
                          <a:latin typeface="Calibri"/>
                          <a:cs typeface="Calibri"/>
                        </a:rPr>
                        <a:t>1</a:t>
                      </a:r>
                      <a:r>
                        <a:rPr sz="1600" dirty="0">
                          <a:latin typeface="Calibri"/>
                          <a:cs typeface="Calibri"/>
                        </a:rPr>
                        <a:t>;</a:t>
                      </a:r>
                    </a:p>
                  </a:txBody>
                  <a:tcPr marL="0" marR="0" marT="0" marB="0">
                    <a:solidFill>
                      <a:srgbClr val="EBF0DE"/>
                    </a:solidFill>
                  </a:tcPr>
                </a:tc>
                <a:extLst>
                  <a:ext uri="{0D108BD9-81ED-4DB2-BD59-A6C34878D82A}">
                    <a16:rowId xmlns:a16="http://schemas.microsoft.com/office/drawing/2014/main" val="10003"/>
                  </a:ext>
                </a:extLst>
              </a:tr>
            </a:tbl>
          </a:graphicData>
        </a:graphic>
      </p:graphicFrame>
      <p:sp>
        <p:nvSpPr>
          <p:cNvPr id="10" name="object 18"/>
          <p:cNvSpPr txBox="1"/>
          <p:nvPr/>
        </p:nvSpPr>
        <p:spPr>
          <a:xfrm>
            <a:off x="320098" y="2899448"/>
            <a:ext cx="3387806" cy="509905"/>
          </a:xfrm>
          <a:prstGeom prst="rect">
            <a:avLst/>
          </a:prstGeom>
        </p:spPr>
        <p:txBody>
          <a:bodyPr vert="horz" wrap="square" lIns="0" tIns="12065" rIns="0" bIns="0" rtlCol="0">
            <a:spAutoFit/>
          </a:bodyPr>
          <a:lstStyle/>
          <a:p>
            <a:pPr algn="l">
              <a:lnSpc>
                <a:spcPts val="1910"/>
              </a:lnSpc>
              <a:spcBef>
                <a:spcPts val="95"/>
              </a:spcBef>
              <a:tabLst>
                <a:tab pos="914400" algn="l"/>
              </a:tabLst>
            </a:pPr>
            <a:r>
              <a:rPr lang="en-US" sz="1600" spc="-5" dirty="0">
                <a:solidFill>
                  <a:srgbClr val="FF0000"/>
                </a:solidFill>
                <a:latin typeface="Calibri"/>
                <a:cs typeface="Calibri"/>
              </a:rPr>
              <a:t>    </a:t>
            </a:r>
            <a:r>
              <a:rPr sz="1600" spc="-5" dirty="0" err="1">
                <a:solidFill>
                  <a:srgbClr val="FF0000"/>
                </a:solidFill>
                <a:latin typeface="Calibri"/>
                <a:cs typeface="Calibri"/>
              </a:rPr>
              <a:t>endtable</a:t>
            </a:r>
            <a:r>
              <a:rPr sz="1600" spc="-5" dirty="0">
                <a:solidFill>
                  <a:srgbClr val="FF0000"/>
                </a:solidFill>
                <a:latin typeface="Calibri"/>
                <a:cs typeface="Calibri"/>
              </a:rPr>
              <a:t>	</a:t>
            </a:r>
            <a:r>
              <a:rPr sz="1600" spc="-15" dirty="0">
                <a:latin typeface="Calibri"/>
                <a:cs typeface="Calibri"/>
              </a:rPr>
              <a:t>//</a:t>
            </a:r>
            <a:r>
              <a:rPr sz="1600" spc="-10" dirty="0" err="1">
                <a:latin typeface="宋体"/>
                <a:cs typeface="宋体"/>
              </a:rPr>
              <a:t>状态表定义结</a:t>
            </a:r>
            <a:r>
              <a:rPr sz="1600" spc="-5" dirty="0" err="1">
                <a:latin typeface="Calibri"/>
                <a:cs typeface="Calibri"/>
              </a:rPr>
              <a:t>endprimitive</a:t>
            </a:r>
            <a:endParaRPr sz="1600" dirty="0">
              <a:latin typeface="Calibri"/>
              <a:cs typeface="Calibri"/>
            </a:endParaRPr>
          </a:p>
        </p:txBody>
      </p:sp>
      <p:sp>
        <p:nvSpPr>
          <p:cNvPr id="11" name="object 6"/>
          <p:cNvSpPr/>
          <p:nvPr/>
        </p:nvSpPr>
        <p:spPr>
          <a:xfrm>
            <a:off x="4427982" y="966151"/>
            <a:ext cx="4248785" cy="4353976"/>
          </a:xfrm>
          <a:custGeom>
            <a:avLst/>
            <a:gdLst/>
            <a:ahLst/>
            <a:cxnLst/>
            <a:rect l="l" t="t" r="r" b="b"/>
            <a:pathLst>
              <a:path w="4248784" h="3888740">
                <a:moveTo>
                  <a:pt x="0" y="3888486"/>
                </a:moveTo>
                <a:lnTo>
                  <a:pt x="4248531" y="3888486"/>
                </a:lnTo>
                <a:lnTo>
                  <a:pt x="4248531" y="0"/>
                </a:lnTo>
                <a:lnTo>
                  <a:pt x="0" y="0"/>
                </a:lnTo>
                <a:lnTo>
                  <a:pt x="0" y="3888486"/>
                </a:lnTo>
                <a:close/>
              </a:path>
            </a:pathLst>
          </a:custGeom>
          <a:solidFill>
            <a:srgbClr val="EBF0DE"/>
          </a:solidFill>
        </p:spPr>
        <p:txBody>
          <a:bodyPr wrap="square" lIns="0" tIns="0" rIns="0" bIns="0" rtlCol="0"/>
          <a:lstStyle/>
          <a:p>
            <a:endParaRPr/>
          </a:p>
        </p:txBody>
      </p:sp>
      <p:sp>
        <p:nvSpPr>
          <p:cNvPr id="12" name="object 7"/>
          <p:cNvSpPr/>
          <p:nvPr/>
        </p:nvSpPr>
        <p:spPr>
          <a:xfrm>
            <a:off x="4427982" y="966151"/>
            <a:ext cx="4248785" cy="4353976"/>
          </a:xfrm>
          <a:custGeom>
            <a:avLst/>
            <a:gdLst/>
            <a:ahLst/>
            <a:cxnLst/>
            <a:rect l="l" t="t" r="r" b="b"/>
            <a:pathLst>
              <a:path w="4248784" h="3888740">
                <a:moveTo>
                  <a:pt x="0" y="3888486"/>
                </a:moveTo>
                <a:lnTo>
                  <a:pt x="4248531" y="3888486"/>
                </a:lnTo>
                <a:lnTo>
                  <a:pt x="4248531" y="0"/>
                </a:lnTo>
                <a:lnTo>
                  <a:pt x="0" y="0"/>
                </a:lnTo>
                <a:lnTo>
                  <a:pt x="0" y="3888486"/>
                </a:lnTo>
                <a:close/>
              </a:path>
            </a:pathLst>
          </a:custGeom>
          <a:ln w="12700">
            <a:solidFill>
              <a:srgbClr val="385D89"/>
            </a:solidFill>
          </a:ln>
        </p:spPr>
        <p:txBody>
          <a:bodyPr wrap="square" lIns="0" tIns="0" rIns="0" bIns="0" rtlCol="0"/>
          <a:lstStyle/>
          <a:p>
            <a:endParaRPr/>
          </a:p>
        </p:txBody>
      </p:sp>
      <p:sp>
        <p:nvSpPr>
          <p:cNvPr id="13" name="object 8"/>
          <p:cNvSpPr txBox="1"/>
          <p:nvPr/>
        </p:nvSpPr>
        <p:spPr>
          <a:xfrm>
            <a:off x="4507484" y="990712"/>
            <a:ext cx="4020184" cy="1393970"/>
          </a:xfrm>
          <a:prstGeom prst="rect">
            <a:avLst/>
          </a:prstGeom>
        </p:spPr>
        <p:txBody>
          <a:bodyPr vert="horz" wrap="square" lIns="0" tIns="14604" rIns="0" bIns="0" rtlCol="0">
            <a:spAutoFit/>
          </a:bodyPr>
          <a:lstStyle/>
          <a:p>
            <a:pPr marL="12700" marR="5080" algn="l">
              <a:lnSpc>
                <a:spcPct val="99000"/>
              </a:lnSpc>
              <a:spcBef>
                <a:spcPts val="114"/>
              </a:spcBef>
            </a:pPr>
            <a:r>
              <a:rPr sz="1600" spc="-10" dirty="0">
                <a:latin typeface="Calibri"/>
                <a:cs typeface="Calibri"/>
              </a:rPr>
              <a:t>//</a:t>
            </a:r>
            <a:r>
              <a:rPr sz="1600" spc="-5" dirty="0">
                <a:latin typeface="宋体"/>
                <a:cs typeface="宋体"/>
              </a:rPr>
              <a:t>完整说明</a:t>
            </a:r>
            <a:r>
              <a:rPr sz="1600" spc="-5" dirty="0">
                <a:latin typeface="Calibri"/>
                <a:cs typeface="Calibri"/>
              </a:rPr>
              <a:t>UDP</a:t>
            </a:r>
            <a:r>
              <a:rPr sz="1600" spc="-5" dirty="0">
                <a:latin typeface="宋体"/>
                <a:cs typeface="宋体"/>
              </a:rPr>
              <a:t>中所有可能的组合  </a:t>
            </a:r>
            <a:r>
              <a:rPr sz="1800" spc="-5" dirty="0">
                <a:latin typeface="Calibri"/>
                <a:cs typeface="Calibri"/>
              </a:rPr>
              <a:t>primitive udp_and(out,a,b);  </a:t>
            </a:r>
            <a:endParaRPr lang="en-US" sz="1800" spc="-5" dirty="0">
              <a:latin typeface="Calibri"/>
              <a:cs typeface="Calibri"/>
            </a:endParaRPr>
          </a:p>
          <a:p>
            <a:pPr marL="12700" marR="5080" algn="l">
              <a:lnSpc>
                <a:spcPct val="99000"/>
              </a:lnSpc>
              <a:spcBef>
                <a:spcPts val="114"/>
              </a:spcBef>
            </a:pPr>
            <a:r>
              <a:rPr lang="en-US" sz="1800" spc="-5" dirty="0">
                <a:latin typeface="Calibri"/>
                <a:cs typeface="Calibri"/>
              </a:rPr>
              <a:t>    </a:t>
            </a:r>
            <a:r>
              <a:rPr sz="1800" spc="-5" dirty="0">
                <a:latin typeface="Calibri"/>
                <a:cs typeface="Calibri"/>
              </a:rPr>
              <a:t>output out;</a:t>
            </a:r>
            <a:endParaRPr lang="en-US" sz="1800" spc="-5" dirty="0">
              <a:latin typeface="Calibri"/>
              <a:cs typeface="Calibri"/>
            </a:endParaRPr>
          </a:p>
          <a:p>
            <a:pPr marL="12700" marR="5080" algn="l">
              <a:lnSpc>
                <a:spcPct val="99000"/>
              </a:lnSpc>
              <a:spcBef>
                <a:spcPts val="114"/>
              </a:spcBef>
            </a:pPr>
            <a:r>
              <a:rPr lang="en-US" sz="1800" spc="-5" dirty="0">
                <a:latin typeface="Calibri"/>
                <a:cs typeface="Calibri"/>
              </a:rPr>
              <a:t>    </a:t>
            </a:r>
            <a:r>
              <a:rPr sz="1800" spc="-5" dirty="0">
                <a:latin typeface="Calibri"/>
                <a:cs typeface="Calibri"/>
              </a:rPr>
              <a:t>input</a:t>
            </a:r>
            <a:r>
              <a:rPr sz="1800" spc="-70" dirty="0">
                <a:latin typeface="Calibri"/>
                <a:cs typeface="Calibri"/>
              </a:rPr>
              <a:t> </a:t>
            </a:r>
            <a:r>
              <a:rPr sz="1800" spc="-5" dirty="0">
                <a:latin typeface="Calibri"/>
                <a:cs typeface="Calibri"/>
              </a:rPr>
              <a:t>a,b; </a:t>
            </a:r>
            <a:endParaRPr lang="en-US" sz="1800" spc="-5" dirty="0">
              <a:latin typeface="Calibri"/>
              <a:cs typeface="Calibri"/>
            </a:endParaRPr>
          </a:p>
          <a:p>
            <a:pPr marL="12700" marR="5080" algn="l">
              <a:lnSpc>
                <a:spcPct val="99000"/>
              </a:lnSpc>
              <a:spcBef>
                <a:spcPts val="114"/>
              </a:spcBef>
            </a:pPr>
            <a:r>
              <a:rPr lang="en-US" sz="1800" spc="-5" dirty="0">
                <a:latin typeface="Calibri"/>
                <a:cs typeface="Calibri"/>
              </a:rPr>
              <a:t>    </a:t>
            </a:r>
            <a:r>
              <a:rPr sz="1800" spc="-5" dirty="0">
                <a:latin typeface="Calibri"/>
                <a:cs typeface="Calibri"/>
              </a:rPr>
              <a:t> </a:t>
            </a:r>
            <a:r>
              <a:rPr sz="1800" spc="-10" dirty="0">
                <a:solidFill>
                  <a:srgbClr val="FF0000"/>
                </a:solidFill>
                <a:latin typeface="Calibri"/>
                <a:cs typeface="Calibri"/>
              </a:rPr>
              <a:t>table</a:t>
            </a:r>
            <a:endParaRPr sz="1800" dirty="0">
              <a:latin typeface="Calibri"/>
              <a:cs typeface="Calibri"/>
            </a:endParaRPr>
          </a:p>
        </p:txBody>
      </p:sp>
      <p:graphicFrame>
        <p:nvGraphicFramePr>
          <p:cNvPr id="14" name="object 9"/>
          <p:cNvGraphicFramePr>
            <a:graphicFrameLocks noGrp="1"/>
          </p:cNvGraphicFramePr>
          <p:nvPr>
            <p:extLst>
              <p:ext uri="{D42A27DB-BD31-4B8C-83A1-F6EECF244321}">
                <p14:modId xmlns:p14="http://schemas.microsoft.com/office/powerpoint/2010/main" val="1906260365"/>
              </p:ext>
            </p:extLst>
          </p:nvPr>
        </p:nvGraphicFramePr>
        <p:xfrm>
          <a:off x="4932041" y="2395967"/>
          <a:ext cx="1329949" cy="2245140"/>
        </p:xfrm>
        <a:graphic>
          <a:graphicData uri="http://schemas.openxmlformats.org/drawingml/2006/table">
            <a:tbl>
              <a:tblPr firstRow="1" bandRow="1">
                <a:tableStyleId>{2D5ABB26-0587-4C30-8999-92F81FD0307C}</a:tableStyleId>
              </a:tblPr>
              <a:tblGrid>
                <a:gridCol w="432047">
                  <a:extLst>
                    <a:ext uri="{9D8B030D-6E8A-4147-A177-3AD203B41FA5}">
                      <a16:colId xmlns:a16="http://schemas.microsoft.com/office/drawing/2014/main" val="20000"/>
                    </a:ext>
                  </a:extLst>
                </a:gridCol>
                <a:gridCol w="495312">
                  <a:extLst>
                    <a:ext uri="{9D8B030D-6E8A-4147-A177-3AD203B41FA5}">
                      <a16:colId xmlns:a16="http://schemas.microsoft.com/office/drawing/2014/main" val="20001"/>
                    </a:ext>
                  </a:extLst>
                </a:gridCol>
                <a:gridCol w="402590">
                  <a:extLst>
                    <a:ext uri="{9D8B030D-6E8A-4147-A177-3AD203B41FA5}">
                      <a16:colId xmlns:a16="http://schemas.microsoft.com/office/drawing/2014/main" val="20002"/>
                    </a:ext>
                  </a:extLst>
                </a:gridCol>
              </a:tblGrid>
              <a:tr h="210228">
                <a:tc>
                  <a:txBody>
                    <a:bodyPr/>
                    <a:lstStyle/>
                    <a:p>
                      <a:pPr marR="103505" algn="r">
                        <a:lnSpc>
                          <a:spcPct val="100000"/>
                        </a:lnSpc>
                        <a:spcBef>
                          <a:spcPts val="0"/>
                        </a:spcBef>
                      </a:pPr>
                      <a:r>
                        <a:rPr sz="1600" spc="-5" dirty="0">
                          <a:latin typeface="Calibri"/>
                          <a:cs typeface="Calibri"/>
                        </a:rPr>
                        <a:t>/</a:t>
                      </a:r>
                      <a:r>
                        <a:rPr sz="1600" spc="-35" dirty="0">
                          <a:latin typeface="Calibri"/>
                          <a:cs typeface="Calibri"/>
                        </a:rPr>
                        <a:t>/</a:t>
                      </a:r>
                      <a:r>
                        <a:rPr sz="1600" dirty="0">
                          <a:latin typeface="Calibri"/>
                          <a:cs typeface="Calibri"/>
                        </a:rPr>
                        <a:t>a</a:t>
                      </a:r>
                    </a:p>
                  </a:txBody>
                  <a:tcPr marL="0" marR="0" marT="0" marB="0">
                    <a:solidFill>
                      <a:srgbClr val="EBF0DE"/>
                    </a:solidFill>
                  </a:tcPr>
                </a:tc>
                <a:tc>
                  <a:txBody>
                    <a:bodyPr/>
                    <a:lstStyle/>
                    <a:p>
                      <a:pPr marL="44450" algn="ctr">
                        <a:lnSpc>
                          <a:spcPct val="100000"/>
                        </a:lnSpc>
                        <a:spcBef>
                          <a:spcPts val="0"/>
                        </a:spcBef>
                        <a:tabLst>
                          <a:tab pos="323215" algn="l"/>
                        </a:tabLst>
                      </a:pPr>
                      <a:r>
                        <a:rPr sz="1600" dirty="0">
                          <a:latin typeface="Calibri"/>
                          <a:cs typeface="Calibri"/>
                        </a:rPr>
                        <a:t>b	:</a:t>
                      </a:r>
                    </a:p>
                  </a:txBody>
                  <a:tcPr marL="0" marR="0" marT="0" marB="0">
                    <a:solidFill>
                      <a:srgbClr val="EBF0DE"/>
                    </a:solidFill>
                  </a:tcPr>
                </a:tc>
                <a:tc>
                  <a:txBody>
                    <a:bodyPr/>
                    <a:lstStyle/>
                    <a:p>
                      <a:pPr marR="26034" algn="r">
                        <a:lnSpc>
                          <a:spcPct val="100000"/>
                        </a:lnSpc>
                        <a:spcBef>
                          <a:spcPts val="0"/>
                        </a:spcBef>
                      </a:pPr>
                      <a:r>
                        <a:rPr sz="1600" spc="-5" dirty="0">
                          <a:latin typeface="Calibri"/>
                          <a:cs typeface="Calibri"/>
                        </a:rPr>
                        <a:t>out</a:t>
                      </a:r>
                      <a:endParaRPr sz="1600">
                        <a:latin typeface="Calibri"/>
                        <a:cs typeface="Calibri"/>
                      </a:endParaRPr>
                    </a:p>
                  </a:txBody>
                  <a:tcPr marL="0" marR="0" marT="0" marB="0">
                    <a:solidFill>
                      <a:srgbClr val="EBF0DE"/>
                    </a:solidFill>
                  </a:tcPr>
                </a:tc>
                <a:extLst>
                  <a:ext uri="{0D108BD9-81ED-4DB2-BD59-A6C34878D82A}">
                    <a16:rowId xmlns:a16="http://schemas.microsoft.com/office/drawing/2014/main" val="10000"/>
                  </a:ext>
                </a:extLst>
              </a:tr>
              <a:tr h="210228">
                <a:tc>
                  <a:txBody>
                    <a:bodyPr/>
                    <a:lstStyle/>
                    <a:p>
                      <a:pPr marR="61594" algn="r">
                        <a:lnSpc>
                          <a:spcPct val="100000"/>
                        </a:lnSpc>
                        <a:spcBef>
                          <a:spcPts val="0"/>
                        </a:spcBef>
                      </a:pPr>
                      <a:r>
                        <a:rPr sz="1600" strike="noStrike" dirty="0">
                          <a:latin typeface="Calibri"/>
                          <a:cs typeface="Calibri"/>
                        </a:rPr>
                        <a:t>0</a:t>
                      </a:r>
                    </a:p>
                  </a:txBody>
                  <a:tcPr marL="0" marR="0" marT="0" marB="0">
                    <a:solidFill>
                      <a:srgbClr val="FFFF00"/>
                    </a:solidFill>
                  </a:tcPr>
                </a:tc>
                <a:tc>
                  <a:txBody>
                    <a:bodyPr/>
                    <a:lstStyle/>
                    <a:p>
                      <a:pPr marL="20320" algn="ctr">
                        <a:lnSpc>
                          <a:spcPct val="100000"/>
                        </a:lnSpc>
                        <a:spcBef>
                          <a:spcPts val="0"/>
                        </a:spcBef>
                        <a:tabLst>
                          <a:tab pos="293370" algn="l"/>
                        </a:tabLst>
                      </a:pPr>
                      <a:r>
                        <a:rPr sz="1600" strike="noStrike" dirty="0">
                          <a:latin typeface="Calibri"/>
                          <a:cs typeface="Calibri"/>
                        </a:rPr>
                        <a:t>0	:</a:t>
                      </a:r>
                    </a:p>
                  </a:txBody>
                  <a:tcPr marL="0" marR="0" marT="0" marB="0">
                    <a:solidFill>
                      <a:srgbClr val="FFFF00"/>
                    </a:solidFill>
                  </a:tcPr>
                </a:tc>
                <a:tc>
                  <a:txBody>
                    <a:bodyPr/>
                    <a:lstStyle/>
                    <a:p>
                      <a:pPr marR="24130" algn="r">
                        <a:lnSpc>
                          <a:spcPct val="100000"/>
                        </a:lnSpc>
                        <a:spcBef>
                          <a:spcPts val="0"/>
                        </a:spcBef>
                      </a:pPr>
                      <a:r>
                        <a:rPr sz="1600" strike="noStrike" dirty="0">
                          <a:latin typeface="Calibri"/>
                          <a:cs typeface="Calibri"/>
                        </a:rPr>
                        <a:t>0;</a:t>
                      </a:r>
                    </a:p>
                  </a:txBody>
                  <a:tcPr marL="0" marR="0" marT="0" marB="0">
                    <a:solidFill>
                      <a:srgbClr val="FFFF00"/>
                    </a:solidFill>
                  </a:tcPr>
                </a:tc>
                <a:extLst>
                  <a:ext uri="{0D108BD9-81ED-4DB2-BD59-A6C34878D82A}">
                    <a16:rowId xmlns:a16="http://schemas.microsoft.com/office/drawing/2014/main" val="10001"/>
                  </a:ext>
                </a:extLst>
              </a:tr>
              <a:tr h="210228">
                <a:tc>
                  <a:txBody>
                    <a:bodyPr/>
                    <a:lstStyle/>
                    <a:p>
                      <a:pPr marL="0" marR="24130" algn="r" defTabSz="914400" rtl="0" eaLnBrk="1" latinLnBrk="0" hangingPunct="1">
                        <a:lnSpc>
                          <a:spcPct val="100000"/>
                        </a:lnSpc>
                        <a:spcBef>
                          <a:spcPts val="0"/>
                        </a:spcBef>
                      </a:pPr>
                      <a:r>
                        <a:rPr sz="1600" strike="noStrike" kern="1200" dirty="0">
                          <a:solidFill>
                            <a:schemeClr val="tx1"/>
                          </a:solidFill>
                          <a:latin typeface="Calibri"/>
                          <a:ea typeface="+mn-ea"/>
                          <a:cs typeface="Calibri"/>
                        </a:rPr>
                        <a:t>0</a:t>
                      </a:r>
                    </a:p>
                  </a:txBody>
                  <a:tcPr marL="0" marR="0" marT="0" marB="0">
                    <a:solidFill>
                      <a:srgbClr val="FFFF00"/>
                    </a:solidFill>
                  </a:tcPr>
                </a:tc>
                <a:tc>
                  <a:txBody>
                    <a:bodyPr/>
                    <a:lstStyle/>
                    <a:p>
                      <a:pPr marL="0" marR="24130" algn="r" defTabSz="914400" rtl="0" eaLnBrk="1" latinLnBrk="0" hangingPunct="1">
                        <a:lnSpc>
                          <a:spcPct val="100000"/>
                        </a:lnSpc>
                        <a:spcBef>
                          <a:spcPts val="0"/>
                        </a:spcBef>
                        <a:tabLst>
                          <a:tab pos="292735" algn="l"/>
                        </a:tabLst>
                      </a:pPr>
                      <a:r>
                        <a:rPr sz="1600" strike="noStrike" kern="1200" dirty="0">
                          <a:solidFill>
                            <a:schemeClr val="tx1"/>
                          </a:solidFill>
                          <a:latin typeface="Calibri"/>
                          <a:ea typeface="+mn-ea"/>
                          <a:cs typeface="Calibri"/>
                        </a:rPr>
                        <a:t>1	:</a:t>
                      </a:r>
                    </a:p>
                  </a:txBody>
                  <a:tcPr marL="0" marR="0" marT="0" marB="0">
                    <a:solidFill>
                      <a:srgbClr val="FFFF00"/>
                    </a:solidFill>
                  </a:tcPr>
                </a:tc>
                <a:tc>
                  <a:txBody>
                    <a:bodyPr/>
                    <a:lstStyle/>
                    <a:p>
                      <a:pPr marL="0" marR="24130" algn="r" defTabSz="914400" rtl="0" eaLnBrk="1" latinLnBrk="0" hangingPunct="1">
                        <a:lnSpc>
                          <a:spcPct val="100000"/>
                        </a:lnSpc>
                        <a:spcBef>
                          <a:spcPts val="0"/>
                        </a:spcBef>
                      </a:pPr>
                      <a:r>
                        <a:rPr sz="1600" strike="noStrike" kern="1200" dirty="0">
                          <a:solidFill>
                            <a:schemeClr val="tx1"/>
                          </a:solidFill>
                          <a:latin typeface="Calibri"/>
                          <a:ea typeface="+mn-ea"/>
                          <a:cs typeface="Calibri"/>
                        </a:rPr>
                        <a:t>0;</a:t>
                      </a:r>
                    </a:p>
                  </a:txBody>
                  <a:tcPr marL="0" marR="0" marT="0" marB="0">
                    <a:solidFill>
                      <a:srgbClr val="FFFF00"/>
                    </a:solidFill>
                  </a:tcPr>
                </a:tc>
                <a:extLst>
                  <a:ext uri="{0D108BD9-81ED-4DB2-BD59-A6C34878D82A}">
                    <a16:rowId xmlns:a16="http://schemas.microsoft.com/office/drawing/2014/main" val="10002"/>
                  </a:ext>
                </a:extLst>
              </a:tr>
              <a:tr h="210228">
                <a:tc>
                  <a:txBody>
                    <a:bodyPr/>
                    <a:lstStyle/>
                    <a:p>
                      <a:pPr marR="62230" algn="r">
                        <a:lnSpc>
                          <a:spcPct val="100000"/>
                        </a:lnSpc>
                        <a:spcBef>
                          <a:spcPts val="0"/>
                        </a:spcBef>
                      </a:pPr>
                      <a:r>
                        <a:rPr sz="1600" dirty="0">
                          <a:latin typeface="Calibri"/>
                          <a:cs typeface="Calibri"/>
                        </a:rPr>
                        <a:t>1</a:t>
                      </a:r>
                    </a:p>
                  </a:txBody>
                  <a:tcPr marL="0" marR="0" marT="0" marB="0">
                    <a:solidFill>
                      <a:srgbClr val="FFFF00"/>
                    </a:solidFill>
                  </a:tcPr>
                </a:tc>
                <a:tc>
                  <a:txBody>
                    <a:bodyPr/>
                    <a:lstStyle/>
                    <a:p>
                      <a:pPr marL="20320" algn="ctr">
                        <a:lnSpc>
                          <a:spcPct val="100000"/>
                        </a:lnSpc>
                        <a:spcBef>
                          <a:spcPts val="0"/>
                        </a:spcBef>
                        <a:tabLst>
                          <a:tab pos="292735" algn="l"/>
                        </a:tabLst>
                      </a:pPr>
                      <a:r>
                        <a:rPr sz="1600" dirty="0">
                          <a:latin typeface="Calibri"/>
                          <a:cs typeface="Calibri"/>
                        </a:rPr>
                        <a:t>0	:</a:t>
                      </a:r>
                    </a:p>
                  </a:txBody>
                  <a:tcPr marL="0" marR="0" marT="0" marB="0">
                    <a:solidFill>
                      <a:srgbClr val="FFFF00"/>
                    </a:solidFill>
                  </a:tcPr>
                </a:tc>
                <a:tc>
                  <a:txBody>
                    <a:bodyPr/>
                    <a:lstStyle/>
                    <a:p>
                      <a:pPr marR="24130" algn="r">
                        <a:lnSpc>
                          <a:spcPct val="100000"/>
                        </a:lnSpc>
                        <a:spcBef>
                          <a:spcPts val="0"/>
                        </a:spcBef>
                      </a:pPr>
                      <a:r>
                        <a:rPr sz="1600" dirty="0">
                          <a:latin typeface="Calibri"/>
                          <a:cs typeface="Calibri"/>
                        </a:rPr>
                        <a:t>0;</a:t>
                      </a:r>
                    </a:p>
                  </a:txBody>
                  <a:tcPr marL="0" marR="0" marT="0" marB="0">
                    <a:solidFill>
                      <a:srgbClr val="FFFF00"/>
                    </a:solidFill>
                  </a:tcPr>
                </a:tc>
                <a:extLst>
                  <a:ext uri="{0D108BD9-81ED-4DB2-BD59-A6C34878D82A}">
                    <a16:rowId xmlns:a16="http://schemas.microsoft.com/office/drawing/2014/main" val="10003"/>
                  </a:ext>
                </a:extLst>
              </a:tr>
              <a:tr h="210228">
                <a:tc>
                  <a:txBody>
                    <a:bodyPr/>
                    <a:lstStyle/>
                    <a:p>
                      <a:pPr marR="62230" algn="r">
                        <a:lnSpc>
                          <a:spcPct val="100000"/>
                        </a:lnSpc>
                        <a:spcBef>
                          <a:spcPts val="0"/>
                        </a:spcBef>
                      </a:pPr>
                      <a:r>
                        <a:rPr sz="1600" dirty="0">
                          <a:latin typeface="Calibri"/>
                          <a:cs typeface="Calibri"/>
                        </a:rPr>
                        <a:t>1</a:t>
                      </a:r>
                    </a:p>
                  </a:txBody>
                  <a:tcPr marL="0" marR="0" marT="0" marB="0">
                    <a:solidFill>
                      <a:schemeClr val="bg1">
                        <a:lumMod val="95000"/>
                      </a:schemeClr>
                    </a:solidFill>
                  </a:tcPr>
                </a:tc>
                <a:tc>
                  <a:txBody>
                    <a:bodyPr/>
                    <a:lstStyle/>
                    <a:p>
                      <a:pPr marL="20320" algn="ctr">
                        <a:lnSpc>
                          <a:spcPct val="100000"/>
                        </a:lnSpc>
                        <a:spcBef>
                          <a:spcPts val="0"/>
                        </a:spcBef>
                        <a:tabLst>
                          <a:tab pos="292735" algn="l"/>
                        </a:tabLst>
                      </a:pPr>
                      <a:r>
                        <a:rPr sz="1600" dirty="0">
                          <a:latin typeface="Calibri"/>
                          <a:cs typeface="Calibri"/>
                        </a:rPr>
                        <a:t>1	:</a:t>
                      </a:r>
                    </a:p>
                  </a:txBody>
                  <a:tcPr marL="0" marR="0" marT="0" marB="0">
                    <a:solidFill>
                      <a:schemeClr val="bg1">
                        <a:lumMod val="95000"/>
                      </a:schemeClr>
                    </a:solidFill>
                  </a:tcPr>
                </a:tc>
                <a:tc>
                  <a:txBody>
                    <a:bodyPr/>
                    <a:lstStyle/>
                    <a:p>
                      <a:pPr marR="24130" algn="r">
                        <a:lnSpc>
                          <a:spcPct val="100000"/>
                        </a:lnSpc>
                        <a:spcBef>
                          <a:spcPts val="0"/>
                        </a:spcBef>
                      </a:pPr>
                      <a:r>
                        <a:rPr sz="1600" dirty="0">
                          <a:latin typeface="Calibri"/>
                          <a:cs typeface="Calibri"/>
                        </a:rPr>
                        <a:t>1;</a:t>
                      </a:r>
                    </a:p>
                  </a:txBody>
                  <a:tcPr marL="0" marR="0" marT="0" marB="0">
                    <a:solidFill>
                      <a:schemeClr val="bg1">
                        <a:lumMod val="95000"/>
                      </a:schemeClr>
                    </a:solidFill>
                  </a:tcPr>
                </a:tc>
                <a:extLst>
                  <a:ext uri="{0D108BD9-81ED-4DB2-BD59-A6C34878D82A}">
                    <a16:rowId xmlns:a16="http://schemas.microsoft.com/office/drawing/2014/main" val="10004"/>
                  </a:ext>
                </a:extLst>
              </a:tr>
              <a:tr h="210228">
                <a:tc>
                  <a:txBody>
                    <a:bodyPr/>
                    <a:lstStyle/>
                    <a:p>
                      <a:pPr marR="78740" algn="r">
                        <a:lnSpc>
                          <a:spcPct val="100000"/>
                        </a:lnSpc>
                        <a:spcBef>
                          <a:spcPts val="0"/>
                        </a:spcBef>
                      </a:pPr>
                      <a:r>
                        <a:rPr lang="en-US" sz="1600" dirty="0">
                          <a:solidFill>
                            <a:srgbClr val="FF0000"/>
                          </a:solidFill>
                          <a:latin typeface="Calibri"/>
                          <a:cs typeface="Calibri"/>
                        </a:rPr>
                        <a:t>x</a:t>
                      </a:r>
                      <a:endParaRPr sz="1600" dirty="0">
                        <a:latin typeface="Calibri"/>
                        <a:cs typeface="Calibri"/>
                      </a:endParaRPr>
                    </a:p>
                  </a:txBody>
                  <a:tcPr marL="0" marR="0" marT="0" marB="0">
                    <a:solidFill>
                      <a:srgbClr val="FFFF00"/>
                    </a:solidFill>
                  </a:tcPr>
                </a:tc>
                <a:tc>
                  <a:txBody>
                    <a:bodyPr/>
                    <a:lstStyle/>
                    <a:p>
                      <a:pPr marR="8255" algn="ctr">
                        <a:lnSpc>
                          <a:spcPct val="100000"/>
                        </a:lnSpc>
                        <a:spcBef>
                          <a:spcPts val="0"/>
                        </a:spcBef>
                        <a:tabLst>
                          <a:tab pos="272415" algn="l"/>
                        </a:tabLst>
                      </a:pPr>
                      <a:r>
                        <a:rPr sz="1600" dirty="0">
                          <a:solidFill>
                            <a:srgbClr val="FF0000"/>
                          </a:solidFill>
                          <a:latin typeface="Calibri"/>
                          <a:cs typeface="Calibri"/>
                        </a:rPr>
                        <a:t>0	:</a:t>
                      </a:r>
                      <a:endParaRPr sz="1600" dirty="0">
                        <a:latin typeface="Calibri"/>
                        <a:cs typeface="Calibri"/>
                      </a:endParaRPr>
                    </a:p>
                  </a:txBody>
                  <a:tcPr marL="0" marR="0" marT="0" marB="0">
                    <a:solidFill>
                      <a:srgbClr val="FFFF00"/>
                    </a:solidFill>
                  </a:tcPr>
                </a:tc>
                <a:tc>
                  <a:txBody>
                    <a:bodyPr/>
                    <a:lstStyle/>
                    <a:p>
                      <a:pPr marR="40640" algn="r">
                        <a:lnSpc>
                          <a:spcPct val="100000"/>
                        </a:lnSpc>
                        <a:spcBef>
                          <a:spcPts val="0"/>
                        </a:spcBef>
                      </a:pPr>
                      <a:r>
                        <a:rPr sz="1600" dirty="0">
                          <a:solidFill>
                            <a:srgbClr val="FF0000"/>
                          </a:solidFill>
                          <a:latin typeface="Calibri"/>
                          <a:cs typeface="Calibri"/>
                        </a:rPr>
                        <a:t>0;</a:t>
                      </a:r>
                      <a:endParaRPr sz="1600" dirty="0">
                        <a:latin typeface="Calibri"/>
                        <a:cs typeface="Calibri"/>
                      </a:endParaRPr>
                    </a:p>
                  </a:txBody>
                  <a:tcPr marL="0" marR="0" marT="0" marB="0">
                    <a:solidFill>
                      <a:srgbClr val="FFFF00"/>
                    </a:solidFill>
                  </a:tcPr>
                </a:tc>
                <a:extLst>
                  <a:ext uri="{0D108BD9-81ED-4DB2-BD59-A6C34878D82A}">
                    <a16:rowId xmlns:a16="http://schemas.microsoft.com/office/drawing/2014/main" val="10005"/>
                  </a:ext>
                </a:extLst>
              </a:tr>
              <a:tr h="260700">
                <a:tc>
                  <a:txBody>
                    <a:bodyPr/>
                    <a:lstStyle/>
                    <a:p>
                      <a:pPr marR="61594" algn="r">
                        <a:lnSpc>
                          <a:spcPct val="100000"/>
                        </a:lnSpc>
                        <a:spcBef>
                          <a:spcPts val="0"/>
                        </a:spcBef>
                      </a:pPr>
                      <a:r>
                        <a:rPr sz="1600" dirty="0">
                          <a:solidFill>
                            <a:srgbClr val="FF0000"/>
                          </a:solidFill>
                          <a:latin typeface="Calibri"/>
                          <a:cs typeface="Calibri"/>
                        </a:rPr>
                        <a:t>0</a:t>
                      </a:r>
                      <a:endParaRPr sz="1600" dirty="0">
                        <a:latin typeface="Calibri"/>
                        <a:cs typeface="Calibri"/>
                      </a:endParaRPr>
                    </a:p>
                  </a:txBody>
                  <a:tcPr marL="0" marR="0" marT="0" marB="0">
                    <a:lnB w="12700" cap="flat" cmpd="sng" algn="ctr">
                      <a:noFill/>
                      <a:prstDash val="solid"/>
                      <a:round/>
                      <a:headEnd type="none" w="med" len="med"/>
                      <a:tailEnd type="none" w="med" len="med"/>
                    </a:lnB>
                    <a:solidFill>
                      <a:srgbClr val="FFFF00"/>
                    </a:solidFill>
                  </a:tcPr>
                </a:tc>
                <a:tc>
                  <a:txBody>
                    <a:bodyPr/>
                    <a:lstStyle/>
                    <a:p>
                      <a:pPr marL="1905" algn="ctr">
                        <a:lnSpc>
                          <a:spcPct val="100000"/>
                        </a:lnSpc>
                        <a:spcBef>
                          <a:spcPts val="0"/>
                        </a:spcBef>
                        <a:tabLst>
                          <a:tab pos="256540" algn="l"/>
                        </a:tabLst>
                      </a:pPr>
                      <a:r>
                        <a:rPr sz="1600" dirty="0">
                          <a:solidFill>
                            <a:srgbClr val="FF0000"/>
                          </a:solidFill>
                          <a:latin typeface="Calibri"/>
                          <a:cs typeface="Calibri"/>
                        </a:rPr>
                        <a:t>x	:</a:t>
                      </a:r>
                      <a:endParaRPr sz="1600" dirty="0">
                        <a:latin typeface="Calibri"/>
                        <a:cs typeface="Calibri"/>
                      </a:endParaRPr>
                    </a:p>
                  </a:txBody>
                  <a:tcPr marL="0" marR="0" marT="0" marB="0">
                    <a:lnB w="12700" cap="flat" cmpd="sng" algn="ctr">
                      <a:noFill/>
                      <a:prstDash val="solid"/>
                      <a:round/>
                      <a:headEnd type="none" w="med" len="med"/>
                      <a:tailEnd type="none" w="med" len="med"/>
                    </a:lnB>
                    <a:solidFill>
                      <a:srgbClr val="FFFF00"/>
                    </a:solidFill>
                  </a:tcPr>
                </a:tc>
                <a:tc>
                  <a:txBody>
                    <a:bodyPr/>
                    <a:lstStyle/>
                    <a:p>
                      <a:pPr marR="40640" algn="r">
                        <a:lnSpc>
                          <a:spcPct val="100000"/>
                        </a:lnSpc>
                        <a:spcBef>
                          <a:spcPts val="0"/>
                        </a:spcBef>
                      </a:pPr>
                      <a:r>
                        <a:rPr sz="1600" dirty="0">
                          <a:solidFill>
                            <a:srgbClr val="FF0000"/>
                          </a:solidFill>
                          <a:latin typeface="Calibri"/>
                          <a:cs typeface="Calibri"/>
                        </a:rPr>
                        <a:t>0;</a:t>
                      </a:r>
                      <a:endParaRPr sz="1600" dirty="0">
                        <a:latin typeface="Calibri"/>
                        <a:cs typeface="Calibri"/>
                      </a:endParaRPr>
                    </a:p>
                  </a:txBody>
                  <a:tcPr marL="0" marR="0" marT="0" marB="0">
                    <a:lnB w="12700" cap="flat" cmpd="sng" algn="ctr">
                      <a:noFill/>
                      <a:prstDash val="solid"/>
                      <a:round/>
                      <a:headEnd type="none" w="med" len="med"/>
                      <a:tailEnd type="none" w="med" len="med"/>
                    </a:lnB>
                    <a:solidFill>
                      <a:srgbClr val="FFFF00"/>
                    </a:solidFill>
                  </a:tcPr>
                </a:tc>
                <a:extLst>
                  <a:ext uri="{0D108BD9-81ED-4DB2-BD59-A6C34878D82A}">
                    <a16:rowId xmlns:a16="http://schemas.microsoft.com/office/drawing/2014/main" val="10006"/>
                  </a:ext>
                </a:extLst>
              </a:tr>
              <a:tr h="260700">
                <a:tc>
                  <a:txBody>
                    <a:bodyPr/>
                    <a:lstStyle/>
                    <a:p>
                      <a:pPr marR="61594" algn="r">
                        <a:lnSpc>
                          <a:spcPct val="100000"/>
                        </a:lnSpc>
                        <a:spcBef>
                          <a:spcPts val="0"/>
                        </a:spcBef>
                      </a:pPr>
                      <a:r>
                        <a:rPr lang="en-US" altLang="zh-CN" sz="1600" dirty="0">
                          <a:latin typeface="Calibri"/>
                          <a:cs typeface="Calibri"/>
                        </a:rPr>
                        <a:t>x</a:t>
                      </a:r>
                      <a:endParaRPr sz="1600" dirty="0">
                        <a:latin typeface="Calibri"/>
                        <a:cs typeface="Calibri"/>
                      </a:endParaRPr>
                    </a:p>
                  </a:txBody>
                  <a:tcPr marL="0" marR="0" marT="0" marB="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1905" algn="ctr">
                        <a:lnSpc>
                          <a:spcPct val="100000"/>
                        </a:lnSpc>
                        <a:spcBef>
                          <a:spcPts val="0"/>
                        </a:spcBef>
                        <a:tabLst>
                          <a:tab pos="256540" algn="l"/>
                        </a:tabLst>
                      </a:pPr>
                      <a:r>
                        <a:rPr lang="en-US" sz="1600" dirty="0">
                          <a:latin typeface="Calibri"/>
                          <a:cs typeface="Calibri"/>
                        </a:rPr>
                        <a:t>1</a:t>
                      </a:r>
                      <a:r>
                        <a:rPr lang="en-US" sz="1600" baseline="0" dirty="0">
                          <a:latin typeface="Calibri"/>
                          <a:cs typeface="Calibri"/>
                        </a:rPr>
                        <a:t>   :</a:t>
                      </a:r>
                      <a:endParaRPr sz="1600" dirty="0">
                        <a:latin typeface="Calibri"/>
                        <a:cs typeface="Calibri"/>
                      </a:endParaRPr>
                    </a:p>
                  </a:txBody>
                  <a:tcPr marL="0" marR="0" marT="0" marB="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R="40640" algn="r">
                        <a:lnSpc>
                          <a:spcPct val="100000"/>
                        </a:lnSpc>
                        <a:spcBef>
                          <a:spcPts val="0"/>
                        </a:spcBef>
                      </a:pPr>
                      <a:r>
                        <a:rPr lang="en-US" altLang="zh-CN" sz="1600" dirty="0">
                          <a:latin typeface="Calibri"/>
                          <a:cs typeface="Calibri"/>
                        </a:rPr>
                        <a:t>x</a:t>
                      </a:r>
                      <a:endParaRPr sz="1600" dirty="0">
                        <a:latin typeface="Calibri"/>
                        <a:cs typeface="Calibri"/>
                      </a:endParaRPr>
                    </a:p>
                  </a:txBody>
                  <a:tcPr marL="0" marR="0" marT="0" marB="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7"/>
                  </a:ext>
                </a:extLst>
              </a:tr>
              <a:tr h="260700">
                <a:tc>
                  <a:txBody>
                    <a:bodyPr/>
                    <a:lstStyle/>
                    <a:p>
                      <a:pPr marR="61594" algn="r">
                        <a:lnSpc>
                          <a:spcPct val="100000"/>
                        </a:lnSpc>
                        <a:spcBef>
                          <a:spcPts val="0"/>
                        </a:spcBef>
                      </a:pPr>
                      <a:r>
                        <a:rPr lang="en-US" sz="1600" dirty="0">
                          <a:latin typeface="Calibri"/>
                          <a:cs typeface="Calibri"/>
                        </a:rPr>
                        <a:t>1</a:t>
                      </a:r>
                      <a:endParaRPr sz="1600" dirty="0">
                        <a:latin typeface="Calibri"/>
                        <a:cs typeface="Calibri"/>
                      </a:endParaRPr>
                    </a:p>
                  </a:txBody>
                  <a:tcPr marL="0" marR="0" marT="0" marB="0">
                    <a:lnT w="12700" cap="flat" cmpd="sng" algn="ctr">
                      <a:noFill/>
                      <a:prstDash val="solid"/>
                      <a:round/>
                      <a:headEnd type="none" w="med" len="med"/>
                      <a:tailEnd type="none" w="med" len="med"/>
                    </a:lnT>
                    <a:solidFill>
                      <a:schemeClr val="bg1">
                        <a:lumMod val="95000"/>
                      </a:schemeClr>
                    </a:solidFill>
                  </a:tcPr>
                </a:tc>
                <a:tc>
                  <a:txBody>
                    <a:bodyPr/>
                    <a:lstStyle/>
                    <a:p>
                      <a:pPr marL="1905" algn="ctr">
                        <a:lnSpc>
                          <a:spcPct val="100000"/>
                        </a:lnSpc>
                        <a:spcBef>
                          <a:spcPts val="0"/>
                        </a:spcBef>
                        <a:tabLst>
                          <a:tab pos="256540" algn="l"/>
                        </a:tabLst>
                      </a:pPr>
                      <a:r>
                        <a:rPr lang="en-US" sz="1600" dirty="0">
                          <a:latin typeface="Calibri"/>
                          <a:cs typeface="Calibri"/>
                        </a:rPr>
                        <a:t>x    :</a:t>
                      </a:r>
                      <a:endParaRPr sz="1600" dirty="0">
                        <a:latin typeface="Calibri"/>
                        <a:cs typeface="Calibri"/>
                      </a:endParaRPr>
                    </a:p>
                  </a:txBody>
                  <a:tcPr marL="0" marR="0" marT="0" marB="0">
                    <a:lnT w="12700" cap="flat" cmpd="sng" algn="ctr">
                      <a:noFill/>
                      <a:prstDash val="solid"/>
                      <a:round/>
                      <a:headEnd type="none" w="med" len="med"/>
                      <a:tailEnd type="none" w="med" len="med"/>
                    </a:lnT>
                    <a:solidFill>
                      <a:schemeClr val="bg1">
                        <a:lumMod val="95000"/>
                      </a:schemeClr>
                    </a:solidFill>
                  </a:tcPr>
                </a:tc>
                <a:tc>
                  <a:txBody>
                    <a:bodyPr/>
                    <a:lstStyle/>
                    <a:p>
                      <a:pPr marR="40640" algn="r">
                        <a:lnSpc>
                          <a:spcPct val="100000"/>
                        </a:lnSpc>
                        <a:spcBef>
                          <a:spcPts val="0"/>
                        </a:spcBef>
                      </a:pPr>
                      <a:r>
                        <a:rPr lang="en-US" sz="1600" dirty="0">
                          <a:latin typeface="Calibri"/>
                          <a:cs typeface="Calibri"/>
                        </a:rPr>
                        <a:t>x</a:t>
                      </a:r>
                      <a:endParaRPr sz="1600" dirty="0">
                        <a:latin typeface="Calibri"/>
                        <a:cs typeface="Calibri"/>
                      </a:endParaRPr>
                    </a:p>
                  </a:txBody>
                  <a:tcPr marL="0" marR="0" marT="0" marB="0">
                    <a:lnT w="12700" cap="flat" cmpd="sng" algn="ctr">
                      <a:no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8"/>
                  </a:ext>
                </a:extLst>
              </a:tr>
            </a:tbl>
          </a:graphicData>
        </a:graphic>
      </p:graphicFrame>
      <p:sp>
        <p:nvSpPr>
          <p:cNvPr id="15" name="object 10"/>
          <p:cNvSpPr txBox="1"/>
          <p:nvPr/>
        </p:nvSpPr>
        <p:spPr>
          <a:xfrm>
            <a:off x="4498633" y="4659323"/>
            <a:ext cx="1000620"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0000"/>
                </a:solidFill>
                <a:latin typeface="Calibri"/>
                <a:cs typeface="Calibri"/>
              </a:rPr>
              <a:t>e</a:t>
            </a:r>
            <a:r>
              <a:rPr sz="1800" spc="5" dirty="0">
                <a:solidFill>
                  <a:srgbClr val="FF0000"/>
                </a:solidFill>
                <a:latin typeface="Calibri"/>
                <a:cs typeface="Calibri"/>
              </a:rPr>
              <a:t>n</a:t>
            </a:r>
            <a:r>
              <a:rPr sz="1800" spc="-5" dirty="0">
                <a:solidFill>
                  <a:srgbClr val="FF0000"/>
                </a:solidFill>
                <a:latin typeface="Calibri"/>
                <a:cs typeface="Calibri"/>
              </a:rPr>
              <a:t>d</a:t>
            </a:r>
            <a:r>
              <a:rPr sz="1800" spc="-25" dirty="0">
                <a:solidFill>
                  <a:srgbClr val="FF0000"/>
                </a:solidFill>
                <a:latin typeface="Calibri"/>
                <a:cs typeface="Calibri"/>
              </a:rPr>
              <a:t>t</a:t>
            </a:r>
            <a:r>
              <a:rPr sz="1800" dirty="0">
                <a:solidFill>
                  <a:srgbClr val="FF0000"/>
                </a:solidFill>
                <a:latin typeface="Calibri"/>
                <a:cs typeface="Calibri"/>
              </a:rPr>
              <a:t>able</a:t>
            </a:r>
            <a:endParaRPr sz="1800" dirty="0">
              <a:latin typeface="Calibri"/>
              <a:cs typeface="Calibri"/>
            </a:endParaRPr>
          </a:p>
        </p:txBody>
      </p:sp>
      <p:sp>
        <p:nvSpPr>
          <p:cNvPr id="16" name="object 11"/>
          <p:cNvSpPr txBox="1"/>
          <p:nvPr/>
        </p:nvSpPr>
        <p:spPr>
          <a:xfrm>
            <a:off x="5451488" y="4689485"/>
            <a:ext cx="3090545" cy="239395"/>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FF0000"/>
                </a:solidFill>
                <a:latin typeface="Calibri"/>
                <a:cs typeface="Calibri"/>
              </a:rPr>
              <a:t>//</a:t>
            </a:r>
            <a:r>
              <a:rPr sz="1400" dirty="0">
                <a:solidFill>
                  <a:srgbClr val="FF0000"/>
                </a:solidFill>
                <a:latin typeface="宋体"/>
                <a:cs typeface="宋体"/>
              </a:rPr>
              <a:t>表中覆盖了输出不是</a:t>
            </a:r>
            <a:r>
              <a:rPr sz="1400" dirty="0">
                <a:solidFill>
                  <a:srgbClr val="FF0000"/>
                </a:solidFill>
                <a:latin typeface="Calibri"/>
                <a:cs typeface="Calibri"/>
              </a:rPr>
              <a:t>x</a:t>
            </a:r>
            <a:r>
              <a:rPr sz="1400" dirty="0">
                <a:solidFill>
                  <a:srgbClr val="FF0000"/>
                </a:solidFill>
                <a:latin typeface="宋体"/>
                <a:cs typeface="宋体"/>
              </a:rPr>
              <a:t>的所</a:t>
            </a:r>
            <a:r>
              <a:rPr sz="1400" spc="-15" dirty="0">
                <a:solidFill>
                  <a:srgbClr val="FF0000"/>
                </a:solidFill>
                <a:latin typeface="宋体"/>
                <a:cs typeface="宋体"/>
              </a:rPr>
              <a:t>有</a:t>
            </a:r>
            <a:r>
              <a:rPr sz="1400" dirty="0">
                <a:solidFill>
                  <a:srgbClr val="FF0000"/>
                </a:solidFill>
                <a:latin typeface="宋体"/>
                <a:cs typeface="宋体"/>
              </a:rPr>
              <a:t>输入</a:t>
            </a:r>
            <a:r>
              <a:rPr sz="1400" spc="-15" dirty="0">
                <a:solidFill>
                  <a:srgbClr val="FF0000"/>
                </a:solidFill>
                <a:latin typeface="宋体"/>
                <a:cs typeface="宋体"/>
              </a:rPr>
              <a:t>组</a:t>
            </a:r>
            <a:r>
              <a:rPr sz="1400" dirty="0">
                <a:solidFill>
                  <a:srgbClr val="FF0000"/>
                </a:solidFill>
                <a:latin typeface="宋体"/>
                <a:cs typeface="宋体"/>
              </a:rPr>
              <a:t>合</a:t>
            </a:r>
            <a:endParaRPr sz="1400" dirty="0">
              <a:latin typeface="宋体"/>
              <a:cs typeface="宋体"/>
            </a:endParaRPr>
          </a:p>
        </p:txBody>
      </p:sp>
      <p:sp>
        <p:nvSpPr>
          <p:cNvPr id="17" name="object 12"/>
          <p:cNvSpPr txBox="1"/>
          <p:nvPr/>
        </p:nvSpPr>
        <p:spPr>
          <a:xfrm>
            <a:off x="4485245" y="4984381"/>
            <a:ext cx="1792708" cy="299720"/>
          </a:xfrm>
          <a:prstGeom prst="rect">
            <a:avLst/>
          </a:prstGeom>
        </p:spPr>
        <p:txBody>
          <a:bodyPr vert="horz" wrap="square" lIns="0" tIns="12700" rIns="0" bIns="0" rtlCol="0">
            <a:spAutoFit/>
          </a:bodyPr>
          <a:lstStyle/>
          <a:p>
            <a:pPr marL="12700" algn="l">
              <a:lnSpc>
                <a:spcPct val="100000"/>
              </a:lnSpc>
              <a:spcBef>
                <a:spcPts val="100"/>
              </a:spcBef>
            </a:pPr>
            <a:r>
              <a:rPr sz="1800" spc="-5" dirty="0">
                <a:latin typeface="Calibri"/>
                <a:cs typeface="Calibri"/>
              </a:rPr>
              <a:t>endprimitive</a:t>
            </a:r>
            <a:endParaRPr sz="1800" dirty="0">
              <a:latin typeface="Calibri"/>
              <a:cs typeface="Calibri"/>
            </a:endParaRPr>
          </a:p>
        </p:txBody>
      </p:sp>
    </p:spTree>
    <p:extLst>
      <p:ext uri="{BB962C8B-B14F-4D97-AF65-F5344CB8AC3E}">
        <p14:creationId xmlns:p14="http://schemas.microsoft.com/office/powerpoint/2010/main" val="4203787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fill="hold"/>
                                        <p:tgtEl>
                                          <p:spTgt spid="13"/>
                                        </p:tgtEl>
                                        <p:attrNameLst>
                                          <p:attrName>ppt_x</p:attrName>
                                        </p:attrNameLst>
                                      </p:cBhvr>
                                      <p:tavLst>
                                        <p:tav tm="0">
                                          <p:val>
                                            <p:strVal val="#ppt_x"/>
                                          </p:val>
                                        </p:tav>
                                        <p:tav tm="100000">
                                          <p:val>
                                            <p:strVal val="#ppt_x"/>
                                          </p:val>
                                        </p:tav>
                                      </p:tavLst>
                                    </p:anim>
                                    <p:anim calcmode="lin" valueType="num">
                                      <p:cBhvr additive="base">
                                        <p:cTn id="22" dur="500" fill="hold"/>
                                        <p:tgtEl>
                                          <p:spTgt spid="13"/>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additive="base">
                                        <p:cTn id="29" dur="500" fill="hold"/>
                                        <p:tgtEl>
                                          <p:spTgt spid="15"/>
                                        </p:tgtEl>
                                        <p:attrNameLst>
                                          <p:attrName>ppt_x</p:attrName>
                                        </p:attrNameLst>
                                      </p:cBhvr>
                                      <p:tavLst>
                                        <p:tav tm="0">
                                          <p:val>
                                            <p:strVal val="#ppt_x"/>
                                          </p:val>
                                        </p:tav>
                                        <p:tav tm="100000">
                                          <p:val>
                                            <p:strVal val="#ppt_x"/>
                                          </p:val>
                                        </p:tav>
                                      </p:tavLst>
                                    </p:anim>
                                    <p:anim calcmode="lin" valueType="num">
                                      <p:cBhvr additive="base">
                                        <p:cTn id="30" dur="500" fill="hold"/>
                                        <p:tgtEl>
                                          <p:spTgt spid="15"/>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 calcmode="lin" valueType="num">
                                      <p:cBhvr additive="base">
                                        <p:cTn id="33" dur="500" fill="hold"/>
                                        <p:tgtEl>
                                          <p:spTgt spid="16"/>
                                        </p:tgtEl>
                                        <p:attrNameLst>
                                          <p:attrName>ppt_x</p:attrName>
                                        </p:attrNameLst>
                                      </p:cBhvr>
                                      <p:tavLst>
                                        <p:tav tm="0">
                                          <p:val>
                                            <p:strVal val="#ppt_x"/>
                                          </p:val>
                                        </p:tav>
                                        <p:tav tm="100000">
                                          <p:val>
                                            <p:strVal val="#ppt_x"/>
                                          </p:val>
                                        </p:tav>
                                      </p:tavLst>
                                    </p:anim>
                                    <p:anim calcmode="lin" valueType="num">
                                      <p:cBhvr additive="base">
                                        <p:cTn id="34" dur="500" fill="hold"/>
                                        <p:tgtEl>
                                          <p:spTgt spid="16"/>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additive="base">
                                        <p:cTn id="37" dur="500" fill="hold"/>
                                        <p:tgtEl>
                                          <p:spTgt spid="17"/>
                                        </p:tgtEl>
                                        <p:attrNameLst>
                                          <p:attrName>ppt_x</p:attrName>
                                        </p:attrNameLst>
                                      </p:cBhvr>
                                      <p:tavLst>
                                        <p:tav tm="0">
                                          <p:val>
                                            <p:strVal val="#ppt_x"/>
                                          </p:val>
                                        </p:tav>
                                        <p:tav tm="100000">
                                          <p:val>
                                            <p:strVal val="#ppt_x"/>
                                          </p:val>
                                        </p:tav>
                                      </p:tavLst>
                                    </p:anim>
                                    <p:anim calcmode="lin" valueType="num">
                                      <p:cBhvr additive="base">
                                        <p:cTn id="3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2" grpId="0" animBg="1"/>
      <p:bldP spid="13" grpId="0"/>
      <p:bldP spid="15" grpId="0"/>
      <p:bldP spid="16" grpId="0"/>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7504" y="226011"/>
            <a:ext cx="7992888" cy="584775"/>
          </a:xfrm>
          <a:prstGeom prst="rect">
            <a:avLst/>
          </a:prstGeom>
        </p:spPr>
        <p:txBody>
          <a:bodyPr wrap="square">
            <a:spAutoFit/>
          </a:bodyPr>
          <a:lstStyle/>
          <a:p>
            <a:pPr algn="l"/>
            <a:r>
              <a:rPr lang="en-US" altLang="zh-CN" sz="3200" dirty="0">
                <a:solidFill>
                  <a:schemeClr val="tx1"/>
                </a:solidFill>
                <a:latin typeface="黑体" pitchFamily="2" charset="-122"/>
                <a:ea typeface="黑体" pitchFamily="2" charset="-122"/>
              </a:rPr>
              <a:t>5.2 </a:t>
            </a:r>
            <a:r>
              <a:rPr lang="zh-CN" altLang="en-US" sz="3200" dirty="0">
                <a:solidFill>
                  <a:schemeClr val="tx1"/>
                </a:solidFill>
                <a:latin typeface="黑体" pitchFamily="2" charset="-122"/>
                <a:ea typeface="黑体" pitchFamily="2" charset="-122"/>
              </a:rPr>
              <a:t>用户定义原语</a:t>
            </a:r>
            <a:r>
              <a:rPr lang="en-US" altLang="zh-CN" sz="3200" dirty="0">
                <a:solidFill>
                  <a:schemeClr val="tx1"/>
                </a:solidFill>
                <a:latin typeface="黑体" pitchFamily="2" charset="-122"/>
                <a:ea typeface="黑体" pitchFamily="2" charset="-122"/>
              </a:rPr>
              <a:t>—</a:t>
            </a:r>
            <a:r>
              <a:rPr lang="zh-CN" altLang="en-US" sz="2800" dirty="0">
                <a:solidFill>
                  <a:srgbClr val="FF0000"/>
                </a:solidFill>
                <a:latin typeface="黑体" pitchFamily="2" charset="-122"/>
                <a:ea typeface="黑体" pitchFamily="2" charset="-122"/>
              </a:rPr>
              <a:t>组合电路</a:t>
            </a:r>
            <a:endParaRPr lang="zh-CN" altLang="en-US" sz="2800" dirty="0">
              <a:solidFill>
                <a:srgbClr val="FF0000"/>
              </a:solidFill>
            </a:endParaRPr>
          </a:p>
        </p:txBody>
      </p:sp>
      <p:sp>
        <p:nvSpPr>
          <p:cNvPr id="6" name="object 3"/>
          <p:cNvSpPr txBox="1"/>
          <p:nvPr/>
        </p:nvSpPr>
        <p:spPr>
          <a:xfrm>
            <a:off x="2123728" y="902149"/>
            <a:ext cx="6480720" cy="1881925"/>
          </a:xfrm>
          <a:prstGeom prst="rect">
            <a:avLst/>
          </a:prstGeom>
          <a:solidFill>
            <a:srgbClr val="FCEADA"/>
          </a:solidFill>
          <a:ln w="12700">
            <a:solidFill>
              <a:srgbClr val="385D89"/>
            </a:solidFill>
          </a:ln>
        </p:spPr>
        <p:txBody>
          <a:bodyPr vert="horz" wrap="square" lIns="0" tIns="34925" rIns="0" bIns="0" rtlCol="0">
            <a:spAutoFit/>
          </a:bodyPr>
          <a:lstStyle/>
          <a:p>
            <a:pPr marL="91440" marR="219075" algn="just">
              <a:lnSpc>
                <a:spcPct val="150000"/>
              </a:lnSpc>
              <a:spcBef>
                <a:spcPts val="275"/>
              </a:spcBef>
            </a:pPr>
            <a:r>
              <a:rPr sz="2000" dirty="0">
                <a:latin typeface="宋体"/>
                <a:cs typeface="宋体"/>
              </a:rPr>
              <a:t>上例与门两个输入</a:t>
            </a:r>
            <a:r>
              <a:rPr sz="2000" dirty="0">
                <a:latin typeface="Calibri"/>
                <a:cs typeface="Calibri"/>
              </a:rPr>
              <a:t>a</a:t>
            </a:r>
            <a:r>
              <a:rPr sz="2000" dirty="0">
                <a:latin typeface="宋体"/>
                <a:cs typeface="宋体"/>
              </a:rPr>
              <a:t>、</a:t>
            </a:r>
            <a:r>
              <a:rPr sz="2000" dirty="0">
                <a:latin typeface="Calibri"/>
                <a:cs typeface="Calibri"/>
              </a:rPr>
              <a:t>b</a:t>
            </a:r>
            <a:r>
              <a:rPr sz="2000" dirty="0">
                <a:latin typeface="宋体"/>
                <a:cs typeface="宋体"/>
              </a:rPr>
              <a:t>中，当其中一个为</a:t>
            </a:r>
            <a:r>
              <a:rPr sz="2000" dirty="0">
                <a:latin typeface="Calibri"/>
                <a:cs typeface="Calibri"/>
              </a:rPr>
              <a:t>0</a:t>
            </a:r>
            <a:r>
              <a:rPr sz="2000" dirty="0">
                <a:latin typeface="宋体"/>
                <a:cs typeface="宋体"/>
              </a:rPr>
              <a:t>时，不论另一个输入是什么值，输出都是</a:t>
            </a:r>
            <a:r>
              <a:rPr sz="2000" dirty="0">
                <a:latin typeface="Calibri"/>
                <a:cs typeface="Calibri"/>
              </a:rPr>
              <a:t>0</a:t>
            </a:r>
            <a:r>
              <a:rPr sz="2000" dirty="0">
                <a:latin typeface="宋体"/>
                <a:cs typeface="宋体"/>
              </a:rPr>
              <a:t>。不影响输出值的输入项称为无关项，用符号“？”表示。状态表项中，  “？”会被自动展开为</a:t>
            </a:r>
            <a:r>
              <a:rPr sz="2000" dirty="0">
                <a:latin typeface="Calibri"/>
                <a:cs typeface="Calibri"/>
              </a:rPr>
              <a:t>0</a:t>
            </a:r>
            <a:r>
              <a:rPr sz="2000" dirty="0">
                <a:latin typeface="宋体"/>
                <a:cs typeface="宋体"/>
              </a:rPr>
              <a:t>、</a:t>
            </a:r>
            <a:r>
              <a:rPr sz="2000" spc="-5" dirty="0">
                <a:latin typeface="Calibri"/>
                <a:cs typeface="Calibri"/>
              </a:rPr>
              <a:t>1</a:t>
            </a:r>
            <a:r>
              <a:rPr sz="2000" dirty="0">
                <a:latin typeface="宋体"/>
                <a:cs typeface="宋体"/>
              </a:rPr>
              <a:t>、</a:t>
            </a:r>
            <a:r>
              <a:rPr sz="2000" dirty="0">
                <a:latin typeface="Calibri"/>
                <a:cs typeface="Calibri"/>
              </a:rPr>
              <a:t>x</a:t>
            </a:r>
            <a:r>
              <a:rPr sz="2000" dirty="0">
                <a:latin typeface="宋体"/>
                <a:cs typeface="宋体"/>
              </a:rPr>
              <a:t>。</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3098335"/>
            <a:ext cx="4018736" cy="22551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885820"/>
            <a:ext cx="1524181" cy="22802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67596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7"/>
                                        </p:tgtEl>
                                        <p:attrNameLst>
                                          <p:attrName>style.visibility</p:attrName>
                                        </p:attrNameLst>
                                      </p:cBhvr>
                                      <p:to>
                                        <p:strVal val="visible"/>
                                      </p:to>
                                    </p:set>
                                    <p:anim calcmode="lin" valueType="num">
                                      <p:cBhvr additive="base">
                                        <p:cTn id="13" dur="500" fill="hold"/>
                                        <p:tgtEl>
                                          <p:spTgt spid="1027"/>
                                        </p:tgtEl>
                                        <p:attrNameLst>
                                          <p:attrName>ppt_x</p:attrName>
                                        </p:attrNameLst>
                                      </p:cBhvr>
                                      <p:tavLst>
                                        <p:tav tm="0">
                                          <p:val>
                                            <p:strVal val="#ppt_x"/>
                                          </p:val>
                                        </p:tav>
                                        <p:tav tm="100000">
                                          <p:val>
                                            <p:strVal val="#ppt_x"/>
                                          </p:val>
                                        </p:tav>
                                      </p:tavLst>
                                    </p:anim>
                                    <p:anim calcmode="lin" valueType="num">
                                      <p:cBhvr additive="base">
                                        <p:cTn id="14" dur="500" fill="hold"/>
                                        <p:tgtEl>
                                          <p:spTgt spid="10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30594" name="Rectangle 2"/>
          <p:cNvSpPr>
            <a:spLocks noGrp="1" noChangeArrowheads="1"/>
          </p:cNvSpPr>
          <p:nvPr>
            <p:ph type="title"/>
          </p:nvPr>
        </p:nvSpPr>
        <p:spPr>
          <a:xfrm>
            <a:off x="496889" y="769267"/>
            <a:ext cx="8135937" cy="4477419"/>
          </a:xfrm>
        </p:spPr>
        <p:txBody>
          <a:bodyPr/>
          <a:lstStyle/>
          <a:p>
            <a:r>
              <a:rPr lang="zh-CN" altLang="en-US" dirty="0"/>
              <a:t>　</a:t>
            </a:r>
            <a:r>
              <a:rPr lang="en-US" altLang="zh-CN" dirty="0"/>
              <a:t>【</a:t>
            </a:r>
            <a:r>
              <a:rPr lang="zh-CN" altLang="en-US" dirty="0">
                <a:latin typeface="黑体" pitchFamily="2" charset="-122"/>
                <a:ea typeface="黑体" pitchFamily="2" charset="-122"/>
              </a:rPr>
              <a:t>例</a:t>
            </a:r>
            <a:r>
              <a:rPr lang="en-US" altLang="zh-CN" dirty="0"/>
              <a:t>】  2-1</a:t>
            </a:r>
            <a:r>
              <a:rPr lang="zh-CN" altLang="en-US" dirty="0"/>
              <a:t>数据选择器的</a:t>
            </a:r>
            <a:r>
              <a:rPr lang="en-US" altLang="zh-CN" dirty="0"/>
              <a:t>UDP</a:t>
            </a:r>
            <a:r>
              <a:rPr lang="zh-CN" altLang="en-US" dirty="0"/>
              <a:t>定义方法。</a:t>
            </a:r>
          </a:p>
        </p:txBody>
      </p:sp>
      <p:pic>
        <p:nvPicPr>
          <p:cNvPr id="2030596" name="Picture 4"/>
          <p:cNvPicPr>
            <a:picLocks noChangeAspect="1" noChangeArrowheads="1"/>
          </p:cNvPicPr>
          <p:nvPr/>
        </p:nvPicPr>
        <p:blipFill>
          <a:blip r:embed="rId2">
            <a:extLst>
              <a:ext uri="{28A0092B-C50C-407E-A947-70E740481C1C}">
                <a14:useLocalDpi xmlns:a14="http://schemas.microsoft.com/office/drawing/2010/main" val="0"/>
              </a:ext>
            </a:extLst>
          </a:blip>
          <a:srcRect l="6189"/>
          <a:stretch>
            <a:fillRect/>
          </a:stretch>
        </p:blipFill>
        <p:spPr bwMode="auto">
          <a:xfrm>
            <a:off x="-17389" y="1345332"/>
            <a:ext cx="9048095" cy="4187907"/>
          </a:xfrm>
          <a:prstGeom prst="rect">
            <a:avLst/>
          </a:prstGeom>
          <a:solidFill>
            <a:schemeClr val="bg1">
              <a:lumMod val="95000"/>
            </a:schemeClr>
          </a:solidFill>
          <a:ln>
            <a:noFill/>
          </a:ln>
          <a:effectLst/>
        </p:spPr>
      </p:pic>
      <p:sp>
        <p:nvSpPr>
          <p:cNvPr id="5" name="矩形 4"/>
          <p:cNvSpPr/>
          <p:nvPr/>
        </p:nvSpPr>
        <p:spPr>
          <a:xfrm>
            <a:off x="107504" y="226011"/>
            <a:ext cx="7992888" cy="584775"/>
          </a:xfrm>
          <a:prstGeom prst="rect">
            <a:avLst/>
          </a:prstGeom>
        </p:spPr>
        <p:txBody>
          <a:bodyPr wrap="square">
            <a:spAutoFit/>
          </a:bodyPr>
          <a:lstStyle/>
          <a:p>
            <a:pPr algn="l"/>
            <a:r>
              <a:rPr lang="en-US" altLang="zh-CN" sz="3200" dirty="0">
                <a:solidFill>
                  <a:schemeClr val="tx1"/>
                </a:solidFill>
                <a:latin typeface="黑体" pitchFamily="2" charset="-122"/>
                <a:ea typeface="黑体" pitchFamily="2" charset="-122"/>
              </a:rPr>
              <a:t>5.2 </a:t>
            </a:r>
            <a:r>
              <a:rPr lang="zh-CN" altLang="en-US" sz="3200" dirty="0">
                <a:solidFill>
                  <a:schemeClr val="tx1"/>
                </a:solidFill>
                <a:latin typeface="黑体" pitchFamily="2" charset="-122"/>
                <a:ea typeface="黑体" pitchFamily="2" charset="-122"/>
              </a:rPr>
              <a:t>用户定义原语</a:t>
            </a:r>
            <a:r>
              <a:rPr lang="en-US" altLang="zh-CN" sz="3200" dirty="0">
                <a:solidFill>
                  <a:schemeClr val="tx1"/>
                </a:solidFill>
                <a:latin typeface="黑体" pitchFamily="2" charset="-122"/>
                <a:ea typeface="黑体" pitchFamily="2" charset="-122"/>
              </a:rPr>
              <a:t>—</a:t>
            </a:r>
            <a:r>
              <a:rPr lang="zh-CN" altLang="en-US" sz="2800" dirty="0">
                <a:solidFill>
                  <a:srgbClr val="FF0000"/>
                </a:solidFill>
                <a:latin typeface="黑体" pitchFamily="2" charset="-122"/>
                <a:ea typeface="黑体" pitchFamily="2" charset="-122"/>
              </a:rPr>
              <a:t>组合电路</a:t>
            </a:r>
            <a:endParaRPr lang="zh-CN" altLang="en-US" sz="28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30596"/>
                                        </p:tgtEl>
                                        <p:attrNameLst>
                                          <p:attrName>style.visibility</p:attrName>
                                        </p:attrNameLst>
                                      </p:cBhvr>
                                      <p:to>
                                        <p:strVal val="visible"/>
                                      </p:to>
                                    </p:set>
                                    <p:anim calcmode="lin" valueType="num">
                                      <p:cBhvr additive="base">
                                        <p:cTn id="7" dur="500" fill="hold"/>
                                        <p:tgtEl>
                                          <p:spTgt spid="2030596"/>
                                        </p:tgtEl>
                                        <p:attrNameLst>
                                          <p:attrName>ppt_x</p:attrName>
                                        </p:attrNameLst>
                                      </p:cBhvr>
                                      <p:tavLst>
                                        <p:tav tm="0">
                                          <p:val>
                                            <p:strVal val="#ppt_x"/>
                                          </p:val>
                                        </p:tav>
                                        <p:tav tm="100000">
                                          <p:val>
                                            <p:strVal val="#ppt_x"/>
                                          </p:val>
                                        </p:tav>
                                      </p:tavLst>
                                    </p:anim>
                                    <p:anim calcmode="lin" valueType="num">
                                      <p:cBhvr additive="base">
                                        <p:cTn id="8" dur="500" fill="hold"/>
                                        <p:tgtEl>
                                          <p:spTgt spid="20305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默认设计模板">
  <a:themeElements>
    <a:clrScheme name="默认设计模板 16">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A4EE"/>
      </a:hlink>
      <a:folHlink>
        <a:srgbClr val="FFB219"/>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zh-CN" altLang="en-US" sz="3600" b="1" i="0" u="none" strike="noStrike" cap="none" normalizeH="0" baseline="0" smtClean="0">
            <a:ln>
              <a:noFill/>
            </a:ln>
            <a:solidFill>
              <a:schemeClr val="hlink"/>
            </a:solidFill>
            <a:effectLst/>
            <a:latin typeface="Times New Roman" pitchFamily="18" charset="0"/>
            <a:ea typeface="华文宋体"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zh-CN" altLang="en-US" sz="3600" b="1" i="0" u="none" strike="noStrike" cap="none" normalizeH="0" baseline="0" smtClean="0">
            <a:ln>
              <a:noFill/>
            </a:ln>
            <a:solidFill>
              <a:schemeClr val="hlink"/>
            </a:solidFill>
            <a:effectLst/>
            <a:latin typeface="Times New Roman" pitchFamily="18" charset="0"/>
            <a:ea typeface="华文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FF0066"/>
        </a:folHlink>
      </a:clrScheme>
      <a:clrMap bg1="lt1" tx1="dk1" bg2="lt2" tx2="dk2" accent1="accent1" accent2="accent2" accent3="accent3" accent4="accent4" accent5="accent5" accent6="accent6" hlink="hlink" folHlink="folHlink"/>
    </a:extraClrScheme>
    <a:extraClrScheme>
      <a:clrScheme name="默认设计模板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800080"/>
        </a:hlink>
        <a:folHlink>
          <a:srgbClr val="8BD3E5"/>
        </a:folHlink>
      </a:clrScheme>
      <a:clrMap bg1="lt1" tx1="dk1" bg2="lt2" tx2="dk2" accent1="accent1" accent2="accent2" accent3="accent3" accent4="accent4" accent5="accent5" accent6="accent6" hlink="hlink" folHlink="folHlink"/>
    </a:extraClrScheme>
    <a:extraClrScheme>
      <a:clrScheme name="默认设计模板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A4EE"/>
        </a:hlink>
        <a:folHlink>
          <a:srgbClr val="800080"/>
        </a:folHlink>
      </a:clrScheme>
      <a:clrMap bg1="lt1" tx1="dk1" bg2="lt2" tx2="dk2" accent1="accent1" accent2="accent2" accent3="accent3" accent4="accent4" accent5="accent5" accent6="accent6" hlink="hlink" folHlink="folHlink"/>
    </a:extraClrScheme>
    <a:extraClrScheme>
      <a:clrScheme name="默认设计模板 16">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A4EE"/>
        </a:hlink>
        <a:folHlink>
          <a:srgbClr val="FFB219"/>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3072</TotalTime>
  <Words>3155</Words>
  <Application>Microsoft Office PowerPoint</Application>
  <PresentationFormat>全屏显示(16:10)</PresentationFormat>
  <Paragraphs>306</Paragraphs>
  <Slides>55</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55</vt:i4>
      </vt:variant>
    </vt:vector>
  </HeadingPairs>
  <TitlesOfParts>
    <vt:vector size="66" baseType="lpstr">
      <vt:lpstr>黑体</vt:lpstr>
      <vt:lpstr>华文行楷</vt:lpstr>
      <vt:lpstr>华文细黑</vt:lpstr>
      <vt:lpstr>宋体</vt:lpstr>
      <vt:lpstr>宋体</vt:lpstr>
      <vt:lpstr>Arial</vt:lpstr>
      <vt:lpstr>Calibri</vt:lpstr>
      <vt:lpstr>Times New Roman</vt:lpstr>
      <vt:lpstr>Wingdings</vt:lpstr>
      <vt:lpstr>默认设计模板</vt:lpstr>
      <vt:lpstr>Visio</vt:lpstr>
      <vt:lpstr>PowerPoint 演示文稿</vt:lpstr>
      <vt:lpstr>　　　　5.2  用户定义原语(UDP)  5.2.1  UDP的定义 　　UDP：User Defined Primitives        UDP的定义与模块无关，与模块属同一层次，所以UDP定义不能出现在模块之内。UDP定义可以单独出现在一个Verilog HDL文件中或与模块定义同时处于某个文件中。 </vt:lpstr>
      <vt:lpstr>PowerPoint 演示文稿</vt:lpstr>
      <vt:lpstr>      在组合电路UDP中，填写的功能列表类似真值表，即规定了不同的输入值组合相对应的输出值。没有指定的任意组合输出为x。表中output是输出端的值，input是输入端的值，它们的排列顺序必须和端口列表中的顺序相同。        表中每一行的语法形式如下： 　　　input1 input2…：output 　　</vt:lpstr>
      <vt:lpstr>PowerPoint 演示文稿</vt:lpstr>
      <vt:lpstr>注意事项： （1）状态表输入项的次序必须与输入端口列表严格一致； （2）能够产生确定输出值的所有输入项组合都必须在状态表中列出，否则，如果在 状态表各行中找不到与输入组合对应的项，相应的输出就是x。 </vt:lpstr>
      <vt:lpstr>PowerPoint 演示文稿</vt:lpstr>
      <vt:lpstr>PowerPoint 演示文稿</vt:lpstr>
      <vt:lpstr>　【例】  2-1数据选择器的UDP定义方法。</vt:lpstr>
      <vt:lpstr>　【例】  使用2-1数据选择器原语构建4-1多路选择器。</vt:lpstr>
      <vt:lpstr>PowerPoint 演示文稿</vt:lpstr>
      <vt:lpstr>      时序电路UDP由两部分组成——状态寄存器和状态列表，定义时序电路UDP的工作也分为两部分——初始化状态寄存器和描述状态列表。        根据这个时序电路是电平触发还是边沿触发行为，状态列表的描述方式又有所不同。</vt:lpstr>
      <vt:lpstr>PowerPoint 演示文稿</vt:lpstr>
      <vt:lpstr>1．初始化状态寄存器 　　时序电路UDP的状态初始化可以使用一条过程赋值语句实现。其语法形式如下： 　　　　initial reg_name = 0, 1, or x; 其中，reg_name是状态寄存器，0、1、x是这个寄存器可以取的值。初始化语句在UDP定义中出现，但初始化状态寄存器不是必需的，若在UDP定义中没有状态寄存器初始化语句，那么状态寄存器的值为x。</vt:lpstr>
      <vt:lpstr>　　2．电平触发的时序电路UDP 　　电平触发的时序电路UDP比组合型多了一个寄存器，主要用来保存当前的状态，也可以作为当前的输出。当前的状态和输入确定下一个状态和输出。</vt:lpstr>
      <vt:lpstr>PowerPoint 演示文稿</vt:lpstr>
      <vt:lpstr>PowerPoint 演示文稿</vt:lpstr>
      <vt:lpstr>　　【例】  假定d_edge为UDP定义，它现在就能够像基本门一样在模块中使用，如下面的 4位寄存器所示。</vt:lpstr>
      <vt:lpstr>　　4．电平触发和边沿触发混合的UDP 　　时序UDP包括电平触发和边沿触发两种，Verilog HDL允许这两种行为混合存在于同一个UDP中。在这种情况下，边沿变化在电平触发之前处理，即电平触发项覆盖边沿触发项。</vt:lpstr>
      <vt:lpstr>　【例】   带异步清零的D触发器的UDP描述。</vt:lpstr>
      <vt:lpstr>PowerPoint 演示文稿</vt:lpstr>
      <vt:lpstr> UDP与Module区别</vt:lpstr>
      <vt:lpstr>本章小结2：</vt:lpstr>
      <vt:lpstr>　　　　　　　5.3  模 块 的 调 用  　　为了把所有模块连接成系统或者高层模块而调用低层子模块，需使用模块实例化语句。模块实例化语句和调用基元时使用的基元实例化语句形式上完全一致，也是使用结构级建模方法描述的。 　　调用低层模块的语法形式为： 　　　低层模块名  实例名  (参数定义)； 其中，“低层模块名”是要引用的模块名；“实例名”是模块的实例名；“参数定义”是端口关联声明。</vt:lpstr>
      <vt:lpstr>5.3.1  端口的关联方式 　　端口有两种关联方式，即位置关联方式和名称关联方式，这两种关联方式不能够混合使用，其语法形式如下： 　　　port_expr                　　　//位置关联方式 　　　.PortName(port_expr)     //名称关联方式 其中，PortName是子模块在定义时给出的端口名称，port_expr 是高层模块内定义的线网或寄存器变量，这个变量与子模块端口关联就实现了子模块与高层模块之间的连接。</vt:lpstr>
      <vt:lpstr>　　port_expr可以是以下的任何类型：标识符(reg或net)、位选择、部分位选择、前三种类型的合并、表达式(只适用于输入端口)。例如： 　　　Micro M1(UdIn[3:0], {WrN, RdN},Status[0],Status[1] , &amp;UdOut[0:7], TxData);</vt:lpstr>
      <vt:lpstr>【例】  使用两个半加器模块构造全加器，子模块是半加器HA，高层模块是全加器FA，在FA中引用了两个HA。逻辑图如图5.16所示，其中h1和h2分别是两个半加器。</vt:lpstr>
      <vt:lpstr>　子模块半加器的Verilog HDL描述：</vt:lpstr>
      <vt:lpstr>　全加器的Verilog HDL描述：</vt:lpstr>
      <vt:lpstr> 在实例化语句中，悬空端口可通过将端口表达式表示为空白来指定为悬空端口。 　　【例5】  子模块的描述。</vt:lpstr>
      <vt:lpstr>　　高层模块调用子模块DFF，模块实例化语句是： 　　(1) DFF d1 (.Q(QS), .Qbar( ),.Data(D),.Preset(),.Clock(CK)); /*名称关联方式。端口Qbar和Preset的括号里为空，表明这两个端口被悬空*/ 　　</vt:lpstr>
      <vt:lpstr> 　　在端口关联时，若端口和局部端口表达式的长度不同，则端口通过无符号数的右对齐或截断方式进行匹配。 　　【例5】  模块调用时端口宽度匹配举例。 　　子模块的描述：</vt:lpstr>
      <vt:lpstr>　顶层模块Top的描述：</vt:lpstr>
      <vt:lpstr>　　在子模块guan_lian的实例语句中： 　　(1)  2位的Bdl和6位的Pba相连，Bdl[2]连接到Pba[0]，Bdl[1]连接到Pba[1]，余下的输入端口Pba[5]、Pba[4] Pba[3] 和Pba[2]被截断，处于悬空状态，因此为高阻态z。 　　(2)  5位的Mpr和3位的Ppy相连，Mpr[6]连接到Ppy[0]，Mpr[5]连接到Ppy[1]，Mpr[4] 连接到Ppy[2]，其余的输出端口不用。 　　</vt:lpstr>
      <vt:lpstr>PowerPoint 演示文稿</vt:lpstr>
      <vt:lpstr>　　1) 参数定义语句 　　参数定义语句使用关键字defparam，其语法形式如下： defparam  hier_path_name1 = value1, hier_path_name2 = value2, …; </vt:lpstr>
      <vt:lpstr>　　【例】  模块调用时参数修改举例。 　　子模块半加器的描述：</vt:lpstr>
      <vt:lpstr>　高层模块的描述：</vt:lpstr>
      <vt:lpstr>　　2) 带参数值的模块引用 　　在带参数值的模块引用时，模块实例语句自身包含有新的参数值。 　　【例】  带参数的模块引用方式示例。</vt:lpstr>
      <vt:lpstr>　　实际应用中的结构建模多是通过模块实例化语句实现层层引用，最终完成整个系统。 　　【例5.12】  16选1多路选择器设计。 　　子模块是名为MUX4x1的4选1多路选择器，其逻辑图如图5.18所示。高层模块用5个这样的4选1多路选择器构建了一个16选1的多路选择器。</vt:lpstr>
      <vt:lpstr>PowerPoint 演示文稿</vt:lpstr>
      <vt:lpstr>　子模块4选1多路选择器的描述：</vt:lpstr>
      <vt:lpstr>　高层模块的描述：</vt:lpstr>
      <vt:lpstr>　　【例】  采用结构模型描述十进制计数器。子模块是名为JK_FF的JK触发器，高层模块用4个这样的JK触发器构建了一个十进制计数器。子模块JK触发器的逻辑图如图所示。其描述如下：</vt:lpstr>
      <vt:lpstr>　高层模块的描述：</vt:lpstr>
      <vt:lpstr>PowerPoint 演示文稿</vt:lpstr>
      <vt:lpstr>　　5.4  行为描述和结构描述的使用  　　前面分别介绍了硬件建模的两种不同方式，即行为描述和结构描述，Verilog HDL允许这些不同风格的描述语句在同一个模块中混合使用。 </vt:lpstr>
      <vt:lpstr>PowerPoint 演示文稿</vt:lpstr>
      <vt:lpstr>PowerPoint 演示文稿</vt:lpstr>
      <vt:lpstr>PowerPoint 演示文稿</vt:lpstr>
      <vt:lpstr>　　混合建模的模块语法形式如下：</vt:lpstr>
      <vt:lpstr>PowerPoint 演示文稿</vt:lpstr>
      <vt:lpstr>　　5.5  Verilog HDL层次设计  　　文本方式        图形方式</vt:lpstr>
      <vt:lpstr> 5.5  Verilog HDL层次设计  　　</vt:lpstr>
      <vt:lpstr> 5.5  Verilog HDL层次设计  　　</vt:lpstr>
    </vt:vector>
  </TitlesOfParts>
  <Company>xd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JUJUMAO</dc:creator>
  <cp:lastModifiedBy>40348</cp:lastModifiedBy>
  <cp:revision>124</cp:revision>
  <dcterms:created xsi:type="dcterms:W3CDTF">2007-10-24T02:24:36Z</dcterms:created>
  <dcterms:modified xsi:type="dcterms:W3CDTF">2020-09-10T06:30:23Z</dcterms:modified>
</cp:coreProperties>
</file>