
<file path=[Content_Types].xml><?xml version="1.0" encoding="utf-8"?>
<Types xmlns="http://schemas.openxmlformats.org/package/2006/content-types">
  <Default Extension="bin" ContentType="image/unknown"/>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60" r:id="rId2"/>
    <p:sldId id="482" r:id="rId3"/>
    <p:sldId id="361" r:id="rId4"/>
    <p:sldId id="420" r:id="rId5"/>
    <p:sldId id="421" r:id="rId6"/>
    <p:sldId id="362" r:id="rId7"/>
    <p:sldId id="423" r:id="rId8"/>
    <p:sldId id="426" r:id="rId9"/>
    <p:sldId id="429" r:id="rId10"/>
    <p:sldId id="363" r:id="rId11"/>
    <p:sldId id="431" r:id="rId12"/>
    <p:sldId id="364" r:id="rId13"/>
    <p:sldId id="432" r:id="rId14"/>
    <p:sldId id="365" r:id="rId15"/>
    <p:sldId id="366" r:id="rId16"/>
    <p:sldId id="367" r:id="rId17"/>
    <p:sldId id="433" r:id="rId18"/>
    <p:sldId id="434" r:id="rId19"/>
    <p:sldId id="369" r:id="rId20"/>
    <p:sldId id="368" r:id="rId21"/>
    <p:sldId id="437" r:id="rId22"/>
    <p:sldId id="438" r:id="rId23"/>
    <p:sldId id="436" r:id="rId24"/>
    <p:sldId id="373" r:id="rId25"/>
    <p:sldId id="374" r:id="rId26"/>
    <p:sldId id="439" r:id="rId27"/>
    <p:sldId id="440" r:id="rId28"/>
    <p:sldId id="441" r:id="rId29"/>
    <p:sldId id="442" r:id="rId30"/>
    <p:sldId id="443" r:id="rId31"/>
    <p:sldId id="444" r:id="rId32"/>
    <p:sldId id="445" r:id="rId33"/>
    <p:sldId id="446" r:id="rId34"/>
    <p:sldId id="447" r:id="rId35"/>
    <p:sldId id="448" r:id="rId36"/>
    <p:sldId id="449" r:id="rId37"/>
    <p:sldId id="377" r:id="rId38"/>
    <p:sldId id="378" r:id="rId39"/>
    <p:sldId id="379" r:id="rId40"/>
    <p:sldId id="393" r:id="rId41"/>
    <p:sldId id="394" r:id="rId42"/>
    <p:sldId id="395" r:id="rId43"/>
    <p:sldId id="380" r:id="rId44"/>
    <p:sldId id="381" r:id="rId45"/>
    <p:sldId id="383" r:id="rId46"/>
    <p:sldId id="384" r:id="rId47"/>
    <p:sldId id="451" r:id="rId48"/>
    <p:sldId id="452" r:id="rId49"/>
    <p:sldId id="453" r:id="rId50"/>
    <p:sldId id="454" r:id="rId51"/>
    <p:sldId id="455" r:id="rId52"/>
    <p:sldId id="457" r:id="rId53"/>
    <p:sldId id="458" r:id="rId54"/>
    <p:sldId id="459" r:id="rId55"/>
    <p:sldId id="460" r:id="rId56"/>
    <p:sldId id="461" r:id="rId57"/>
    <p:sldId id="462" r:id="rId58"/>
    <p:sldId id="400" r:id="rId59"/>
    <p:sldId id="463" r:id="rId60"/>
    <p:sldId id="466" r:id="rId61"/>
    <p:sldId id="464" r:id="rId62"/>
    <p:sldId id="467" r:id="rId63"/>
    <p:sldId id="468" r:id="rId64"/>
    <p:sldId id="469" r:id="rId65"/>
    <p:sldId id="470" r:id="rId66"/>
    <p:sldId id="471" r:id="rId67"/>
    <p:sldId id="472" r:id="rId68"/>
    <p:sldId id="474" r:id="rId69"/>
    <p:sldId id="475" r:id="rId70"/>
    <p:sldId id="476" r:id="rId71"/>
    <p:sldId id="477" r:id="rId72"/>
    <p:sldId id="478" r:id="rId73"/>
    <p:sldId id="479" r:id="rId74"/>
    <p:sldId id="407" r:id="rId75"/>
    <p:sldId id="408" r:id="rId76"/>
    <p:sldId id="409" r:id="rId77"/>
    <p:sldId id="410" r:id="rId78"/>
    <p:sldId id="411" r:id="rId79"/>
    <p:sldId id="412" r:id="rId80"/>
    <p:sldId id="413" r:id="rId81"/>
    <p:sldId id="414" r:id="rId82"/>
    <p:sldId id="415" r:id="rId83"/>
    <p:sldId id="416" r:id="rId84"/>
    <p:sldId id="417" r:id="rId85"/>
    <p:sldId id="418" r:id="rId86"/>
    <p:sldId id="419" r:id="rId87"/>
    <p:sldId id="456" r:id="rId88"/>
    <p:sldId id="481" r:id="rId89"/>
  </p:sldIdLst>
  <p:sldSz cx="9144000" cy="5715000" type="screen16x10"/>
  <p:notesSz cx="6858000" cy="9144000"/>
  <p:defaultTextStyle>
    <a:defPPr>
      <a:defRPr lang="zh-CN"/>
    </a:defPPr>
    <a:lvl1pPr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1pPr>
    <a:lvl2pPr marL="4572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2pPr>
    <a:lvl3pPr marL="9144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3pPr>
    <a:lvl4pPr marL="13716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4pPr>
    <a:lvl5pPr marL="18288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5pPr>
    <a:lvl6pPr marL="2286000" algn="l" defTabSz="914400" rtl="0" eaLnBrk="1" latinLnBrk="0" hangingPunct="1">
      <a:defRPr sz="3600" b="1" kern="1200">
        <a:solidFill>
          <a:schemeClr val="hlink"/>
        </a:solidFill>
        <a:latin typeface="Times New Roman" pitchFamily="18" charset="0"/>
        <a:ea typeface="华文宋体" pitchFamily="2" charset="-122"/>
        <a:cs typeface="+mn-cs"/>
      </a:defRPr>
    </a:lvl6pPr>
    <a:lvl7pPr marL="2743200" algn="l" defTabSz="914400" rtl="0" eaLnBrk="1" latinLnBrk="0" hangingPunct="1">
      <a:defRPr sz="3600" b="1" kern="1200">
        <a:solidFill>
          <a:schemeClr val="hlink"/>
        </a:solidFill>
        <a:latin typeface="Times New Roman" pitchFamily="18" charset="0"/>
        <a:ea typeface="华文宋体" pitchFamily="2" charset="-122"/>
        <a:cs typeface="+mn-cs"/>
      </a:defRPr>
    </a:lvl7pPr>
    <a:lvl8pPr marL="3200400" algn="l" defTabSz="914400" rtl="0" eaLnBrk="1" latinLnBrk="0" hangingPunct="1">
      <a:defRPr sz="3600" b="1" kern="1200">
        <a:solidFill>
          <a:schemeClr val="hlink"/>
        </a:solidFill>
        <a:latin typeface="Times New Roman" pitchFamily="18" charset="0"/>
        <a:ea typeface="华文宋体" pitchFamily="2" charset="-122"/>
        <a:cs typeface="+mn-cs"/>
      </a:defRPr>
    </a:lvl8pPr>
    <a:lvl9pPr marL="3657600" algn="l" defTabSz="914400" rtl="0" eaLnBrk="1" latinLnBrk="0" hangingPunct="1">
      <a:defRPr sz="3600" b="1" kern="1200">
        <a:solidFill>
          <a:schemeClr val="hlink"/>
        </a:solidFill>
        <a:latin typeface="Times New Roman" pitchFamily="18" charset="0"/>
        <a:ea typeface="华文宋体"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4EE"/>
    <a:srgbClr val="8ADBFF"/>
    <a:srgbClr val="B9CFEB"/>
    <a:srgbClr val="EA9AC0"/>
    <a:srgbClr val="FFC34B"/>
    <a:srgbClr val="FFB219"/>
    <a:srgbClr val="FFCA6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6" d="100"/>
          <a:sy n="96" d="100"/>
        </p:scale>
        <p:origin x="636" y="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31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451A4-72C4-446B-9A37-0307CBD427DE}" type="datetimeFigureOut">
              <a:rPr lang="zh-CN" altLang="en-US" smtClean="0"/>
              <a:t>2020/9/10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B63C34-3B95-48BA-86AA-FF2EB2C92150}" type="slidenum">
              <a:rPr lang="zh-CN" altLang="en-US" smtClean="0"/>
              <a:t>‹#›</a:t>
            </a:fld>
            <a:endParaRPr lang="zh-CN" altLang="en-US"/>
          </a:p>
        </p:txBody>
      </p:sp>
    </p:spTree>
    <p:extLst>
      <p:ext uri="{BB962C8B-B14F-4D97-AF65-F5344CB8AC3E}">
        <p14:creationId xmlns:p14="http://schemas.microsoft.com/office/powerpoint/2010/main" val="218080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r>
              <a:rPr lang="en-US" altLang="zh-CN"/>
              <a:t>110100</a:t>
            </a:r>
            <a:r>
              <a:rPr lang="zh-CN" altLang="en-US"/>
              <a:t>是－</a:t>
            </a:r>
            <a:r>
              <a:rPr lang="en-US" altLang="zh-CN"/>
              <a:t>12</a:t>
            </a:r>
            <a:r>
              <a:rPr lang="zh-CN" altLang="en-US"/>
              <a:t>的补码（</a:t>
            </a:r>
            <a:r>
              <a:rPr lang="en-US" altLang="zh-CN"/>
              <a:t>6</a:t>
            </a:r>
            <a:r>
              <a:rPr lang="zh-CN" altLang="en-US"/>
              <a:t>位数的时候），而</a:t>
            </a:r>
            <a:r>
              <a:rPr lang="en-US" altLang="zh-CN"/>
              <a:t>110100</a:t>
            </a:r>
            <a:r>
              <a:rPr lang="zh-CN" altLang="en-US"/>
              <a:t>的无符号数是</a:t>
            </a:r>
            <a:r>
              <a:rPr lang="en-US" altLang="zh-CN"/>
              <a:t>52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85381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8965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1" y="457730"/>
            <a:ext cx="2087563" cy="486039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457730"/>
            <a:ext cx="6113462" cy="486039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201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892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964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4921250"/>
            <a:ext cx="4100512" cy="396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4921250"/>
            <a:ext cx="4100513" cy="396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006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730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3240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26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9383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4543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93"/>
          <p:cNvGrpSpPr>
            <a:grpSpLocks/>
          </p:cNvGrpSpPr>
          <p:nvPr userDrawn="1"/>
        </p:nvGrpSpPr>
        <p:grpSpPr bwMode="auto">
          <a:xfrm>
            <a:off x="8015288" y="4387850"/>
            <a:ext cx="1098550" cy="1308100"/>
            <a:chOff x="5049" y="3317"/>
            <a:chExt cx="692" cy="988"/>
          </a:xfrm>
        </p:grpSpPr>
        <p:grpSp>
          <p:nvGrpSpPr>
            <p:cNvPr id="1089" name="Group 275"/>
            <p:cNvGrpSpPr>
              <a:grpSpLocks/>
            </p:cNvGrpSpPr>
            <p:nvPr userDrawn="1"/>
          </p:nvGrpSpPr>
          <p:grpSpPr bwMode="auto">
            <a:xfrm flipV="1">
              <a:off x="5049" y="4237"/>
              <a:ext cx="692" cy="68"/>
              <a:chOff x="44" y="48"/>
              <a:chExt cx="692" cy="68"/>
            </a:xfrm>
          </p:grpSpPr>
          <p:sp>
            <p:nvSpPr>
              <p:cNvPr id="1139" name="Rectangle 276"/>
              <p:cNvSpPr>
                <a:spLocks noChangeArrowheads="1"/>
              </p:cNvSpPr>
              <p:nvPr/>
            </p:nvSpPr>
            <p:spPr bwMode="ltGray">
              <a:xfrm>
                <a:off x="44"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40" name="Rectangle 277"/>
              <p:cNvSpPr>
                <a:spLocks noChangeArrowheads="1"/>
              </p:cNvSpPr>
              <p:nvPr/>
            </p:nvSpPr>
            <p:spPr bwMode="ltGray">
              <a:xfrm>
                <a:off x="170"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41" name="Rectangle 278"/>
              <p:cNvSpPr>
                <a:spLocks noChangeArrowheads="1"/>
              </p:cNvSpPr>
              <p:nvPr/>
            </p:nvSpPr>
            <p:spPr bwMode="ltGray">
              <a:xfrm>
                <a:off x="297"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42" name="Rectangle 279"/>
              <p:cNvSpPr>
                <a:spLocks noChangeArrowheads="1"/>
              </p:cNvSpPr>
              <p:nvPr/>
            </p:nvSpPr>
            <p:spPr bwMode="ltGray">
              <a:xfrm>
                <a:off x="423"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43" name="Rectangle 280"/>
              <p:cNvSpPr>
                <a:spLocks noChangeArrowheads="1"/>
              </p:cNvSpPr>
              <p:nvPr/>
            </p:nvSpPr>
            <p:spPr bwMode="ltGray">
              <a:xfrm>
                <a:off x="549"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44" name="Rectangle 281"/>
              <p:cNvSpPr>
                <a:spLocks noChangeArrowheads="1"/>
              </p:cNvSpPr>
              <p:nvPr/>
            </p:nvSpPr>
            <p:spPr bwMode="ltGray">
              <a:xfrm>
                <a:off x="676"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90" name="Group 282"/>
            <p:cNvGrpSpPr>
              <a:grpSpLocks/>
            </p:cNvGrpSpPr>
            <p:nvPr userDrawn="1"/>
          </p:nvGrpSpPr>
          <p:grpSpPr bwMode="auto">
            <a:xfrm flipV="1">
              <a:off x="5049" y="4105"/>
              <a:ext cx="692" cy="68"/>
              <a:chOff x="44" y="192"/>
              <a:chExt cx="692" cy="68"/>
            </a:xfrm>
          </p:grpSpPr>
          <p:sp>
            <p:nvSpPr>
              <p:cNvPr id="1133" name="Rectangle 283"/>
              <p:cNvSpPr>
                <a:spLocks noChangeArrowheads="1"/>
              </p:cNvSpPr>
              <p:nvPr/>
            </p:nvSpPr>
            <p:spPr bwMode="ltGray">
              <a:xfrm>
                <a:off x="44"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4" name="Rectangle 284"/>
              <p:cNvSpPr>
                <a:spLocks noChangeArrowheads="1"/>
              </p:cNvSpPr>
              <p:nvPr/>
            </p:nvSpPr>
            <p:spPr bwMode="ltGray">
              <a:xfrm>
                <a:off x="170"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5" name="Rectangle 285"/>
              <p:cNvSpPr>
                <a:spLocks noChangeArrowheads="1"/>
              </p:cNvSpPr>
              <p:nvPr/>
            </p:nvSpPr>
            <p:spPr bwMode="ltGray">
              <a:xfrm>
                <a:off x="297"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6" name="Rectangle 286"/>
              <p:cNvSpPr>
                <a:spLocks noChangeArrowheads="1"/>
              </p:cNvSpPr>
              <p:nvPr/>
            </p:nvSpPr>
            <p:spPr bwMode="ltGray">
              <a:xfrm>
                <a:off x="423"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7" name="Rectangle 287"/>
              <p:cNvSpPr>
                <a:spLocks noChangeArrowheads="1"/>
              </p:cNvSpPr>
              <p:nvPr/>
            </p:nvSpPr>
            <p:spPr bwMode="ltGray">
              <a:xfrm>
                <a:off x="549"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8" name="Rectangle 288"/>
              <p:cNvSpPr>
                <a:spLocks noChangeArrowheads="1"/>
              </p:cNvSpPr>
              <p:nvPr/>
            </p:nvSpPr>
            <p:spPr bwMode="ltGray">
              <a:xfrm>
                <a:off x="676"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91" name="Group 289"/>
            <p:cNvGrpSpPr>
              <a:grpSpLocks/>
            </p:cNvGrpSpPr>
            <p:nvPr userDrawn="1"/>
          </p:nvGrpSpPr>
          <p:grpSpPr bwMode="auto">
            <a:xfrm flipV="1">
              <a:off x="5049" y="3711"/>
              <a:ext cx="692" cy="68"/>
              <a:chOff x="44" y="569"/>
              <a:chExt cx="692" cy="68"/>
            </a:xfrm>
          </p:grpSpPr>
          <p:sp>
            <p:nvSpPr>
              <p:cNvPr id="1127" name="Rectangle 290"/>
              <p:cNvSpPr>
                <a:spLocks noChangeArrowheads="1"/>
              </p:cNvSpPr>
              <p:nvPr/>
            </p:nvSpPr>
            <p:spPr bwMode="ltGray">
              <a:xfrm>
                <a:off x="44"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8" name="Rectangle 291"/>
              <p:cNvSpPr>
                <a:spLocks noChangeArrowheads="1"/>
              </p:cNvSpPr>
              <p:nvPr/>
            </p:nvSpPr>
            <p:spPr bwMode="ltGray">
              <a:xfrm>
                <a:off x="170"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9" name="Rectangle 292"/>
              <p:cNvSpPr>
                <a:spLocks noChangeArrowheads="1"/>
              </p:cNvSpPr>
              <p:nvPr/>
            </p:nvSpPr>
            <p:spPr bwMode="ltGray">
              <a:xfrm>
                <a:off x="297"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0" name="Rectangle 293"/>
              <p:cNvSpPr>
                <a:spLocks noChangeArrowheads="1"/>
              </p:cNvSpPr>
              <p:nvPr/>
            </p:nvSpPr>
            <p:spPr bwMode="ltGray">
              <a:xfrm>
                <a:off x="423"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1" name="Rectangle 294"/>
              <p:cNvSpPr>
                <a:spLocks noChangeArrowheads="1"/>
              </p:cNvSpPr>
              <p:nvPr/>
            </p:nvSpPr>
            <p:spPr bwMode="ltGray">
              <a:xfrm>
                <a:off x="549"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32" name="Rectangle 295"/>
              <p:cNvSpPr>
                <a:spLocks noChangeArrowheads="1"/>
              </p:cNvSpPr>
              <p:nvPr/>
            </p:nvSpPr>
            <p:spPr bwMode="ltGray">
              <a:xfrm>
                <a:off x="676"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92" name="Group 296"/>
            <p:cNvGrpSpPr>
              <a:grpSpLocks/>
            </p:cNvGrpSpPr>
            <p:nvPr userDrawn="1"/>
          </p:nvGrpSpPr>
          <p:grpSpPr bwMode="auto">
            <a:xfrm flipV="1">
              <a:off x="5049" y="3974"/>
              <a:ext cx="692" cy="68"/>
              <a:chOff x="44" y="319"/>
              <a:chExt cx="692" cy="68"/>
            </a:xfrm>
          </p:grpSpPr>
          <p:sp>
            <p:nvSpPr>
              <p:cNvPr id="1121" name="Rectangle 297"/>
              <p:cNvSpPr>
                <a:spLocks noChangeArrowheads="1"/>
              </p:cNvSpPr>
              <p:nvPr/>
            </p:nvSpPr>
            <p:spPr bwMode="ltGray">
              <a:xfrm>
                <a:off x="44"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2" name="Rectangle 298"/>
              <p:cNvSpPr>
                <a:spLocks noChangeArrowheads="1"/>
              </p:cNvSpPr>
              <p:nvPr/>
            </p:nvSpPr>
            <p:spPr bwMode="ltGray">
              <a:xfrm>
                <a:off x="170"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3" name="Rectangle 299"/>
              <p:cNvSpPr>
                <a:spLocks noChangeArrowheads="1"/>
              </p:cNvSpPr>
              <p:nvPr/>
            </p:nvSpPr>
            <p:spPr bwMode="ltGray">
              <a:xfrm>
                <a:off x="297"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4" name="Rectangle 300"/>
              <p:cNvSpPr>
                <a:spLocks noChangeArrowheads="1"/>
              </p:cNvSpPr>
              <p:nvPr/>
            </p:nvSpPr>
            <p:spPr bwMode="ltGray">
              <a:xfrm>
                <a:off x="423"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5" name="Rectangle 301"/>
              <p:cNvSpPr>
                <a:spLocks noChangeArrowheads="1"/>
              </p:cNvSpPr>
              <p:nvPr/>
            </p:nvSpPr>
            <p:spPr bwMode="ltGray">
              <a:xfrm>
                <a:off x="549"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6" name="Rectangle 302"/>
              <p:cNvSpPr>
                <a:spLocks noChangeArrowheads="1"/>
              </p:cNvSpPr>
              <p:nvPr/>
            </p:nvSpPr>
            <p:spPr bwMode="ltGray">
              <a:xfrm>
                <a:off x="676"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93" name="Group 303"/>
            <p:cNvGrpSpPr>
              <a:grpSpLocks/>
            </p:cNvGrpSpPr>
            <p:nvPr userDrawn="1"/>
          </p:nvGrpSpPr>
          <p:grpSpPr bwMode="auto">
            <a:xfrm flipV="1">
              <a:off x="5049" y="3842"/>
              <a:ext cx="692" cy="68"/>
              <a:chOff x="44" y="447"/>
              <a:chExt cx="692" cy="68"/>
            </a:xfrm>
          </p:grpSpPr>
          <p:sp>
            <p:nvSpPr>
              <p:cNvPr id="1115" name="Rectangle 304"/>
              <p:cNvSpPr>
                <a:spLocks noChangeArrowheads="1"/>
              </p:cNvSpPr>
              <p:nvPr/>
            </p:nvSpPr>
            <p:spPr bwMode="ltGray">
              <a:xfrm>
                <a:off x="44"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6" name="Rectangle 305"/>
              <p:cNvSpPr>
                <a:spLocks noChangeArrowheads="1"/>
              </p:cNvSpPr>
              <p:nvPr/>
            </p:nvSpPr>
            <p:spPr bwMode="ltGray">
              <a:xfrm>
                <a:off x="170" y="447"/>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7" name="Rectangle 306"/>
              <p:cNvSpPr>
                <a:spLocks noChangeArrowheads="1"/>
              </p:cNvSpPr>
              <p:nvPr/>
            </p:nvSpPr>
            <p:spPr bwMode="ltGray">
              <a:xfrm>
                <a:off x="297" y="447"/>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8" name="Rectangle 307"/>
              <p:cNvSpPr>
                <a:spLocks noChangeArrowheads="1"/>
              </p:cNvSpPr>
              <p:nvPr/>
            </p:nvSpPr>
            <p:spPr bwMode="ltGray">
              <a:xfrm>
                <a:off x="423"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9" name="Rectangle 308"/>
              <p:cNvSpPr>
                <a:spLocks noChangeArrowheads="1"/>
              </p:cNvSpPr>
              <p:nvPr/>
            </p:nvSpPr>
            <p:spPr bwMode="ltGray">
              <a:xfrm>
                <a:off x="549"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20" name="Rectangle 309"/>
              <p:cNvSpPr>
                <a:spLocks noChangeArrowheads="1"/>
              </p:cNvSpPr>
              <p:nvPr/>
            </p:nvSpPr>
            <p:spPr bwMode="ltGray">
              <a:xfrm>
                <a:off x="676"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94" name="Group 310"/>
            <p:cNvGrpSpPr>
              <a:grpSpLocks/>
            </p:cNvGrpSpPr>
            <p:nvPr userDrawn="1"/>
          </p:nvGrpSpPr>
          <p:grpSpPr bwMode="auto">
            <a:xfrm flipV="1">
              <a:off x="5049" y="3579"/>
              <a:ext cx="692" cy="68"/>
              <a:chOff x="44" y="710"/>
              <a:chExt cx="692" cy="68"/>
            </a:xfrm>
          </p:grpSpPr>
          <p:sp>
            <p:nvSpPr>
              <p:cNvPr id="1109" name="Rectangle 311"/>
              <p:cNvSpPr>
                <a:spLocks noChangeArrowheads="1"/>
              </p:cNvSpPr>
              <p:nvPr/>
            </p:nvSpPr>
            <p:spPr bwMode="ltGray">
              <a:xfrm>
                <a:off x="44"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0" name="Rectangle 312"/>
              <p:cNvSpPr>
                <a:spLocks noChangeArrowheads="1"/>
              </p:cNvSpPr>
              <p:nvPr/>
            </p:nvSpPr>
            <p:spPr bwMode="ltGray">
              <a:xfrm>
                <a:off x="170"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1" name="Rectangle 313"/>
              <p:cNvSpPr>
                <a:spLocks noChangeArrowheads="1"/>
              </p:cNvSpPr>
              <p:nvPr/>
            </p:nvSpPr>
            <p:spPr bwMode="ltGray">
              <a:xfrm>
                <a:off x="297"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2" name="Rectangle 314"/>
              <p:cNvSpPr>
                <a:spLocks noChangeArrowheads="1"/>
              </p:cNvSpPr>
              <p:nvPr/>
            </p:nvSpPr>
            <p:spPr bwMode="ltGray">
              <a:xfrm>
                <a:off x="423"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3" name="Rectangle 315"/>
              <p:cNvSpPr>
                <a:spLocks noChangeArrowheads="1"/>
              </p:cNvSpPr>
              <p:nvPr/>
            </p:nvSpPr>
            <p:spPr bwMode="ltGray">
              <a:xfrm>
                <a:off x="549"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14" name="Rectangle 316"/>
              <p:cNvSpPr>
                <a:spLocks noChangeArrowheads="1"/>
              </p:cNvSpPr>
              <p:nvPr/>
            </p:nvSpPr>
            <p:spPr bwMode="ltGray">
              <a:xfrm>
                <a:off x="676"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95" name="Group 317"/>
            <p:cNvGrpSpPr>
              <a:grpSpLocks/>
            </p:cNvGrpSpPr>
            <p:nvPr userDrawn="1"/>
          </p:nvGrpSpPr>
          <p:grpSpPr bwMode="auto">
            <a:xfrm flipV="1">
              <a:off x="5049" y="3448"/>
              <a:ext cx="692" cy="68"/>
              <a:chOff x="44" y="840"/>
              <a:chExt cx="692" cy="68"/>
            </a:xfrm>
          </p:grpSpPr>
          <p:sp>
            <p:nvSpPr>
              <p:cNvPr id="1103" name="Rectangle 318"/>
              <p:cNvSpPr>
                <a:spLocks noChangeArrowheads="1"/>
              </p:cNvSpPr>
              <p:nvPr/>
            </p:nvSpPr>
            <p:spPr bwMode="ltGray">
              <a:xfrm>
                <a:off x="44"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4" name="Rectangle 319"/>
              <p:cNvSpPr>
                <a:spLocks noChangeArrowheads="1"/>
              </p:cNvSpPr>
              <p:nvPr/>
            </p:nvSpPr>
            <p:spPr bwMode="ltGray">
              <a:xfrm>
                <a:off x="170"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5" name="Rectangle 320"/>
              <p:cNvSpPr>
                <a:spLocks noChangeArrowheads="1"/>
              </p:cNvSpPr>
              <p:nvPr/>
            </p:nvSpPr>
            <p:spPr bwMode="ltGray">
              <a:xfrm>
                <a:off x="297"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6" name="Rectangle 321"/>
              <p:cNvSpPr>
                <a:spLocks noChangeArrowheads="1"/>
              </p:cNvSpPr>
              <p:nvPr/>
            </p:nvSpPr>
            <p:spPr bwMode="ltGray">
              <a:xfrm>
                <a:off x="423"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7" name="Rectangle 322"/>
              <p:cNvSpPr>
                <a:spLocks noChangeArrowheads="1"/>
              </p:cNvSpPr>
              <p:nvPr/>
            </p:nvSpPr>
            <p:spPr bwMode="ltGray">
              <a:xfrm>
                <a:off x="549"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8" name="Rectangle 323"/>
              <p:cNvSpPr>
                <a:spLocks noChangeArrowheads="1"/>
              </p:cNvSpPr>
              <p:nvPr/>
            </p:nvSpPr>
            <p:spPr bwMode="ltGray">
              <a:xfrm>
                <a:off x="676"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96" name="Group 324"/>
            <p:cNvGrpSpPr>
              <a:grpSpLocks/>
            </p:cNvGrpSpPr>
            <p:nvPr userDrawn="1"/>
          </p:nvGrpSpPr>
          <p:grpSpPr bwMode="auto">
            <a:xfrm flipV="1">
              <a:off x="5049" y="3317"/>
              <a:ext cx="692" cy="68"/>
              <a:chOff x="44" y="968"/>
              <a:chExt cx="692" cy="68"/>
            </a:xfrm>
          </p:grpSpPr>
          <p:sp>
            <p:nvSpPr>
              <p:cNvPr id="1097" name="Rectangle 325"/>
              <p:cNvSpPr>
                <a:spLocks noChangeArrowheads="1"/>
              </p:cNvSpPr>
              <p:nvPr/>
            </p:nvSpPr>
            <p:spPr bwMode="ltGray">
              <a:xfrm>
                <a:off x="44"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98" name="Rectangle 326"/>
              <p:cNvSpPr>
                <a:spLocks noChangeArrowheads="1"/>
              </p:cNvSpPr>
              <p:nvPr/>
            </p:nvSpPr>
            <p:spPr bwMode="ltGray">
              <a:xfrm>
                <a:off x="170"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99" name="Rectangle 327"/>
              <p:cNvSpPr>
                <a:spLocks noChangeArrowheads="1"/>
              </p:cNvSpPr>
              <p:nvPr/>
            </p:nvSpPr>
            <p:spPr bwMode="ltGray">
              <a:xfrm>
                <a:off x="297"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0" name="Rectangle 328"/>
              <p:cNvSpPr>
                <a:spLocks noChangeArrowheads="1"/>
              </p:cNvSpPr>
              <p:nvPr/>
            </p:nvSpPr>
            <p:spPr bwMode="ltGray">
              <a:xfrm>
                <a:off x="423"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1" name="Rectangle 329"/>
              <p:cNvSpPr>
                <a:spLocks noChangeArrowheads="1"/>
              </p:cNvSpPr>
              <p:nvPr/>
            </p:nvSpPr>
            <p:spPr bwMode="ltGray">
              <a:xfrm>
                <a:off x="549"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102" name="Rectangle 330"/>
              <p:cNvSpPr>
                <a:spLocks noChangeArrowheads="1"/>
              </p:cNvSpPr>
              <p:nvPr/>
            </p:nvSpPr>
            <p:spPr bwMode="ltGray">
              <a:xfrm>
                <a:off x="676"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grpSp>
        <p:nvGrpSpPr>
          <p:cNvPr id="1027" name="Group 394"/>
          <p:cNvGrpSpPr>
            <a:grpSpLocks/>
          </p:cNvGrpSpPr>
          <p:nvPr userDrawn="1"/>
        </p:nvGrpSpPr>
        <p:grpSpPr bwMode="auto">
          <a:xfrm>
            <a:off x="69850" y="63500"/>
            <a:ext cx="1098550" cy="1306513"/>
            <a:chOff x="44" y="48"/>
            <a:chExt cx="692" cy="988"/>
          </a:xfrm>
        </p:grpSpPr>
        <p:grpSp>
          <p:nvGrpSpPr>
            <p:cNvPr id="1033" name="Group 156"/>
            <p:cNvGrpSpPr>
              <a:grpSpLocks/>
            </p:cNvGrpSpPr>
            <p:nvPr userDrawn="1"/>
          </p:nvGrpSpPr>
          <p:grpSpPr bwMode="auto">
            <a:xfrm>
              <a:off x="44" y="48"/>
              <a:ext cx="692" cy="68"/>
              <a:chOff x="44" y="48"/>
              <a:chExt cx="692" cy="68"/>
            </a:xfrm>
          </p:grpSpPr>
          <p:sp>
            <p:nvSpPr>
              <p:cNvPr id="1083" name="Rectangle 157"/>
              <p:cNvSpPr>
                <a:spLocks noChangeArrowheads="1"/>
              </p:cNvSpPr>
              <p:nvPr/>
            </p:nvSpPr>
            <p:spPr bwMode="ltGray">
              <a:xfrm>
                <a:off x="44"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4" name="Rectangle 158"/>
              <p:cNvSpPr>
                <a:spLocks noChangeArrowheads="1"/>
              </p:cNvSpPr>
              <p:nvPr/>
            </p:nvSpPr>
            <p:spPr bwMode="ltGray">
              <a:xfrm>
                <a:off x="170"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5" name="Rectangle 159"/>
              <p:cNvSpPr>
                <a:spLocks noChangeArrowheads="1"/>
              </p:cNvSpPr>
              <p:nvPr/>
            </p:nvSpPr>
            <p:spPr bwMode="ltGray">
              <a:xfrm>
                <a:off x="297"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6" name="Rectangle 160"/>
              <p:cNvSpPr>
                <a:spLocks noChangeArrowheads="1"/>
              </p:cNvSpPr>
              <p:nvPr/>
            </p:nvSpPr>
            <p:spPr bwMode="ltGray">
              <a:xfrm>
                <a:off x="423"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7" name="Rectangle 161"/>
              <p:cNvSpPr>
                <a:spLocks noChangeArrowheads="1"/>
              </p:cNvSpPr>
              <p:nvPr/>
            </p:nvSpPr>
            <p:spPr bwMode="ltGray">
              <a:xfrm>
                <a:off x="549"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8" name="Rectangle 162"/>
              <p:cNvSpPr>
                <a:spLocks noChangeArrowheads="1"/>
              </p:cNvSpPr>
              <p:nvPr/>
            </p:nvSpPr>
            <p:spPr bwMode="ltGray">
              <a:xfrm>
                <a:off x="676"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34" name="Group 163"/>
            <p:cNvGrpSpPr>
              <a:grpSpLocks/>
            </p:cNvGrpSpPr>
            <p:nvPr userDrawn="1"/>
          </p:nvGrpSpPr>
          <p:grpSpPr bwMode="auto">
            <a:xfrm>
              <a:off x="44" y="179"/>
              <a:ext cx="692" cy="68"/>
              <a:chOff x="44" y="192"/>
              <a:chExt cx="692" cy="68"/>
            </a:xfrm>
          </p:grpSpPr>
          <p:sp>
            <p:nvSpPr>
              <p:cNvPr id="1077" name="Rectangle 164"/>
              <p:cNvSpPr>
                <a:spLocks noChangeArrowheads="1"/>
              </p:cNvSpPr>
              <p:nvPr/>
            </p:nvSpPr>
            <p:spPr bwMode="ltGray">
              <a:xfrm>
                <a:off x="44"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8" name="Rectangle 165"/>
              <p:cNvSpPr>
                <a:spLocks noChangeArrowheads="1"/>
              </p:cNvSpPr>
              <p:nvPr/>
            </p:nvSpPr>
            <p:spPr bwMode="ltGray">
              <a:xfrm>
                <a:off x="170"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9" name="Rectangle 166"/>
              <p:cNvSpPr>
                <a:spLocks noChangeArrowheads="1"/>
              </p:cNvSpPr>
              <p:nvPr/>
            </p:nvSpPr>
            <p:spPr bwMode="ltGray">
              <a:xfrm>
                <a:off x="297"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0" name="Rectangle 167"/>
              <p:cNvSpPr>
                <a:spLocks noChangeArrowheads="1"/>
              </p:cNvSpPr>
              <p:nvPr/>
            </p:nvSpPr>
            <p:spPr bwMode="ltGray">
              <a:xfrm>
                <a:off x="423"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1" name="Rectangle 168"/>
              <p:cNvSpPr>
                <a:spLocks noChangeArrowheads="1"/>
              </p:cNvSpPr>
              <p:nvPr/>
            </p:nvSpPr>
            <p:spPr bwMode="ltGray">
              <a:xfrm>
                <a:off x="549"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82" name="Rectangle 169"/>
              <p:cNvSpPr>
                <a:spLocks noChangeArrowheads="1"/>
              </p:cNvSpPr>
              <p:nvPr/>
            </p:nvSpPr>
            <p:spPr bwMode="ltGray">
              <a:xfrm>
                <a:off x="676"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35" name="Group 170"/>
            <p:cNvGrpSpPr>
              <a:grpSpLocks/>
            </p:cNvGrpSpPr>
            <p:nvPr userDrawn="1"/>
          </p:nvGrpSpPr>
          <p:grpSpPr bwMode="auto">
            <a:xfrm>
              <a:off x="44" y="573"/>
              <a:ext cx="692" cy="68"/>
              <a:chOff x="44" y="569"/>
              <a:chExt cx="692" cy="68"/>
            </a:xfrm>
          </p:grpSpPr>
          <p:sp>
            <p:nvSpPr>
              <p:cNvPr id="1071" name="Rectangle 171"/>
              <p:cNvSpPr>
                <a:spLocks noChangeArrowheads="1"/>
              </p:cNvSpPr>
              <p:nvPr/>
            </p:nvSpPr>
            <p:spPr bwMode="ltGray">
              <a:xfrm>
                <a:off x="44"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2" name="Rectangle 172"/>
              <p:cNvSpPr>
                <a:spLocks noChangeArrowheads="1"/>
              </p:cNvSpPr>
              <p:nvPr/>
            </p:nvSpPr>
            <p:spPr bwMode="ltGray">
              <a:xfrm>
                <a:off x="170"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3" name="Rectangle 173"/>
              <p:cNvSpPr>
                <a:spLocks noChangeArrowheads="1"/>
              </p:cNvSpPr>
              <p:nvPr/>
            </p:nvSpPr>
            <p:spPr bwMode="ltGray">
              <a:xfrm>
                <a:off x="297"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4" name="Rectangle 174"/>
              <p:cNvSpPr>
                <a:spLocks noChangeArrowheads="1"/>
              </p:cNvSpPr>
              <p:nvPr/>
            </p:nvSpPr>
            <p:spPr bwMode="ltGray">
              <a:xfrm>
                <a:off x="423"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5" name="Rectangle 175"/>
              <p:cNvSpPr>
                <a:spLocks noChangeArrowheads="1"/>
              </p:cNvSpPr>
              <p:nvPr/>
            </p:nvSpPr>
            <p:spPr bwMode="ltGray">
              <a:xfrm>
                <a:off x="549"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6" name="Rectangle 176"/>
              <p:cNvSpPr>
                <a:spLocks noChangeArrowheads="1"/>
              </p:cNvSpPr>
              <p:nvPr/>
            </p:nvSpPr>
            <p:spPr bwMode="ltGray">
              <a:xfrm>
                <a:off x="676"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36" name="Group 177"/>
            <p:cNvGrpSpPr>
              <a:grpSpLocks/>
            </p:cNvGrpSpPr>
            <p:nvPr userDrawn="1"/>
          </p:nvGrpSpPr>
          <p:grpSpPr bwMode="auto">
            <a:xfrm>
              <a:off x="44" y="310"/>
              <a:ext cx="692" cy="68"/>
              <a:chOff x="44" y="319"/>
              <a:chExt cx="692" cy="68"/>
            </a:xfrm>
          </p:grpSpPr>
          <p:sp>
            <p:nvSpPr>
              <p:cNvPr id="1065" name="Rectangle 178"/>
              <p:cNvSpPr>
                <a:spLocks noChangeArrowheads="1"/>
              </p:cNvSpPr>
              <p:nvPr/>
            </p:nvSpPr>
            <p:spPr bwMode="ltGray">
              <a:xfrm>
                <a:off x="44"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6" name="Rectangle 179"/>
              <p:cNvSpPr>
                <a:spLocks noChangeArrowheads="1"/>
              </p:cNvSpPr>
              <p:nvPr/>
            </p:nvSpPr>
            <p:spPr bwMode="ltGray">
              <a:xfrm>
                <a:off x="170"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7" name="Rectangle 180"/>
              <p:cNvSpPr>
                <a:spLocks noChangeArrowheads="1"/>
              </p:cNvSpPr>
              <p:nvPr/>
            </p:nvSpPr>
            <p:spPr bwMode="ltGray">
              <a:xfrm>
                <a:off x="297"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8" name="Rectangle 181"/>
              <p:cNvSpPr>
                <a:spLocks noChangeArrowheads="1"/>
              </p:cNvSpPr>
              <p:nvPr/>
            </p:nvSpPr>
            <p:spPr bwMode="ltGray">
              <a:xfrm>
                <a:off x="423"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9" name="Rectangle 182"/>
              <p:cNvSpPr>
                <a:spLocks noChangeArrowheads="1"/>
              </p:cNvSpPr>
              <p:nvPr/>
            </p:nvSpPr>
            <p:spPr bwMode="ltGray">
              <a:xfrm>
                <a:off x="549"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70" name="Rectangle 183"/>
              <p:cNvSpPr>
                <a:spLocks noChangeArrowheads="1"/>
              </p:cNvSpPr>
              <p:nvPr/>
            </p:nvSpPr>
            <p:spPr bwMode="ltGray">
              <a:xfrm>
                <a:off x="676"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37" name="Group 184"/>
            <p:cNvGrpSpPr>
              <a:grpSpLocks/>
            </p:cNvGrpSpPr>
            <p:nvPr userDrawn="1"/>
          </p:nvGrpSpPr>
          <p:grpSpPr bwMode="auto">
            <a:xfrm>
              <a:off x="44" y="442"/>
              <a:ext cx="692" cy="68"/>
              <a:chOff x="44" y="447"/>
              <a:chExt cx="692" cy="68"/>
            </a:xfrm>
          </p:grpSpPr>
          <p:sp>
            <p:nvSpPr>
              <p:cNvPr id="1059" name="Rectangle 185"/>
              <p:cNvSpPr>
                <a:spLocks noChangeArrowheads="1"/>
              </p:cNvSpPr>
              <p:nvPr/>
            </p:nvSpPr>
            <p:spPr bwMode="ltGray">
              <a:xfrm>
                <a:off x="44"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0" name="Rectangle 186"/>
              <p:cNvSpPr>
                <a:spLocks noChangeArrowheads="1"/>
              </p:cNvSpPr>
              <p:nvPr/>
            </p:nvSpPr>
            <p:spPr bwMode="ltGray">
              <a:xfrm>
                <a:off x="170" y="447"/>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1" name="Rectangle 187"/>
              <p:cNvSpPr>
                <a:spLocks noChangeArrowheads="1"/>
              </p:cNvSpPr>
              <p:nvPr/>
            </p:nvSpPr>
            <p:spPr bwMode="ltGray">
              <a:xfrm>
                <a:off x="297" y="447"/>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2" name="Rectangle 188"/>
              <p:cNvSpPr>
                <a:spLocks noChangeArrowheads="1"/>
              </p:cNvSpPr>
              <p:nvPr/>
            </p:nvSpPr>
            <p:spPr bwMode="ltGray">
              <a:xfrm>
                <a:off x="423"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3" name="Rectangle 189"/>
              <p:cNvSpPr>
                <a:spLocks noChangeArrowheads="1"/>
              </p:cNvSpPr>
              <p:nvPr/>
            </p:nvSpPr>
            <p:spPr bwMode="ltGray">
              <a:xfrm>
                <a:off x="549"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64" name="Rectangle 190"/>
              <p:cNvSpPr>
                <a:spLocks noChangeArrowheads="1"/>
              </p:cNvSpPr>
              <p:nvPr/>
            </p:nvSpPr>
            <p:spPr bwMode="ltGray">
              <a:xfrm>
                <a:off x="676"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38" name="Group 191"/>
            <p:cNvGrpSpPr>
              <a:grpSpLocks/>
            </p:cNvGrpSpPr>
            <p:nvPr userDrawn="1"/>
          </p:nvGrpSpPr>
          <p:grpSpPr bwMode="auto">
            <a:xfrm>
              <a:off x="44" y="705"/>
              <a:ext cx="692" cy="68"/>
              <a:chOff x="44" y="710"/>
              <a:chExt cx="692" cy="68"/>
            </a:xfrm>
          </p:grpSpPr>
          <p:sp>
            <p:nvSpPr>
              <p:cNvPr id="1053" name="Rectangle 192"/>
              <p:cNvSpPr>
                <a:spLocks noChangeArrowheads="1"/>
              </p:cNvSpPr>
              <p:nvPr/>
            </p:nvSpPr>
            <p:spPr bwMode="ltGray">
              <a:xfrm>
                <a:off x="44"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4" name="Rectangle 193"/>
              <p:cNvSpPr>
                <a:spLocks noChangeArrowheads="1"/>
              </p:cNvSpPr>
              <p:nvPr/>
            </p:nvSpPr>
            <p:spPr bwMode="ltGray">
              <a:xfrm>
                <a:off x="170"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5" name="Rectangle 194"/>
              <p:cNvSpPr>
                <a:spLocks noChangeArrowheads="1"/>
              </p:cNvSpPr>
              <p:nvPr/>
            </p:nvSpPr>
            <p:spPr bwMode="ltGray">
              <a:xfrm>
                <a:off x="297"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6" name="Rectangle 195"/>
              <p:cNvSpPr>
                <a:spLocks noChangeArrowheads="1"/>
              </p:cNvSpPr>
              <p:nvPr/>
            </p:nvSpPr>
            <p:spPr bwMode="ltGray">
              <a:xfrm>
                <a:off x="423"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7" name="Rectangle 196"/>
              <p:cNvSpPr>
                <a:spLocks noChangeArrowheads="1"/>
              </p:cNvSpPr>
              <p:nvPr/>
            </p:nvSpPr>
            <p:spPr bwMode="ltGray">
              <a:xfrm>
                <a:off x="549"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8" name="Rectangle 197"/>
              <p:cNvSpPr>
                <a:spLocks noChangeArrowheads="1"/>
              </p:cNvSpPr>
              <p:nvPr/>
            </p:nvSpPr>
            <p:spPr bwMode="ltGray">
              <a:xfrm>
                <a:off x="676"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39" name="Group 198"/>
            <p:cNvGrpSpPr>
              <a:grpSpLocks/>
            </p:cNvGrpSpPr>
            <p:nvPr userDrawn="1"/>
          </p:nvGrpSpPr>
          <p:grpSpPr bwMode="auto">
            <a:xfrm>
              <a:off x="44" y="836"/>
              <a:ext cx="692" cy="68"/>
              <a:chOff x="44" y="840"/>
              <a:chExt cx="692" cy="68"/>
            </a:xfrm>
          </p:grpSpPr>
          <p:sp>
            <p:nvSpPr>
              <p:cNvPr id="1047" name="Rectangle 199"/>
              <p:cNvSpPr>
                <a:spLocks noChangeArrowheads="1"/>
              </p:cNvSpPr>
              <p:nvPr/>
            </p:nvSpPr>
            <p:spPr bwMode="ltGray">
              <a:xfrm>
                <a:off x="44"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48" name="Rectangle 200"/>
              <p:cNvSpPr>
                <a:spLocks noChangeArrowheads="1"/>
              </p:cNvSpPr>
              <p:nvPr/>
            </p:nvSpPr>
            <p:spPr bwMode="ltGray">
              <a:xfrm>
                <a:off x="170"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49" name="Rectangle 201"/>
              <p:cNvSpPr>
                <a:spLocks noChangeArrowheads="1"/>
              </p:cNvSpPr>
              <p:nvPr/>
            </p:nvSpPr>
            <p:spPr bwMode="ltGray">
              <a:xfrm>
                <a:off x="297"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0" name="Rectangle 202"/>
              <p:cNvSpPr>
                <a:spLocks noChangeArrowheads="1"/>
              </p:cNvSpPr>
              <p:nvPr/>
            </p:nvSpPr>
            <p:spPr bwMode="ltGray">
              <a:xfrm>
                <a:off x="423"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1" name="Rectangle 203"/>
              <p:cNvSpPr>
                <a:spLocks noChangeArrowheads="1"/>
              </p:cNvSpPr>
              <p:nvPr/>
            </p:nvSpPr>
            <p:spPr bwMode="ltGray">
              <a:xfrm>
                <a:off x="549"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52" name="Rectangle 204"/>
              <p:cNvSpPr>
                <a:spLocks noChangeArrowheads="1"/>
              </p:cNvSpPr>
              <p:nvPr/>
            </p:nvSpPr>
            <p:spPr bwMode="ltGray">
              <a:xfrm>
                <a:off x="676"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nvGrpSpPr>
            <p:cNvPr id="1040" name="Group 205"/>
            <p:cNvGrpSpPr>
              <a:grpSpLocks/>
            </p:cNvGrpSpPr>
            <p:nvPr userDrawn="1"/>
          </p:nvGrpSpPr>
          <p:grpSpPr bwMode="auto">
            <a:xfrm>
              <a:off x="44" y="968"/>
              <a:ext cx="692" cy="68"/>
              <a:chOff x="44" y="968"/>
              <a:chExt cx="692" cy="68"/>
            </a:xfrm>
          </p:grpSpPr>
          <p:sp>
            <p:nvSpPr>
              <p:cNvPr id="1041" name="Rectangle 206"/>
              <p:cNvSpPr>
                <a:spLocks noChangeArrowheads="1"/>
              </p:cNvSpPr>
              <p:nvPr/>
            </p:nvSpPr>
            <p:spPr bwMode="ltGray">
              <a:xfrm>
                <a:off x="44"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42" name="Rectangle 207"/>
              <p:cNvSpPr>
                <a:spLocks noChangeArrowheads="1"/>
              </p:cNvSpPr>
              <p:nvPr/>
            </p:nvSpPr>
            <p:spPr bwMode="ltGray">
              <a:xfrm>
                <a:off x="170"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43" name="Rectangle 208"/>
              <p:cNvSpPr>
                <a:spLocks noChangeArrowheads="1"/>
              </p:cNvSpPr>
              <p:nvPr/>
            </p:nvSpPr>
            <p:spPr bwMode="ltGray">
              <a:xfrm>
                <a:off x="297"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44" name="Rectangle 209"/>
              <p:cNvSpPr>
                <a:spLocks noChangeArrowheads="1"/>
              </p:cNvSpPr>
              <p:nvPr/>
            </p:nvSpPr>
            <p:spPr bwMode="ltGray">
              <a:xfrm>
                <a:off x="423"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45" name="Rectangle 210"/>
              <p:cNvSpPr>
                <a:spLocks noChangeArrowheads="1"/>
              </p:cNvSpPr>
              <p:nvPr/>
            </p:nvSpPr>
            <p:spPr bwMode="ltGray">
              <a:xfrm>
                <a:off x="549"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46" name="Rectangle 211"/>
              <p:cNvSpPr>
                <a:spLocks noChangeArrowheads="1"/>
              </p:cNvSpPr>
              <p:nvPr/>
            </p:nvSpPr>
            <p:spPr bwMode="ltGray">
              <a:xfrm>
                <a:off x="676"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grpSp>
      </p:grpSp>
      <p:sp>
        <p:nvSpPr>
          <p:cNvPr id="1028" name="Rectangle 270"/>
          <p:cNvSpPr>
            <a:spLocks noChangeArrowheads="1"/>
          </p:cNvSpPr>
          <p:nvPr userDrawn="1"/>
        </p:nvSpPr>
        <p:spPr bwMode="blackWhite">
          <a:xfrm>
            <a:off x="463550" y="401638"/>
            <a:ext cx="8216900" cy="4911725"/>
          </a:xfrm>
          <a:prstGeom prst="rect">
            <a:avLst/>
          </a:prstGeom>
          <a:solidFill>
            <a:schemeClr val="bg1"/>
          </a:solidFill>
          <a:ln w="28575">
            <a:solidFill>
              <a:srgbClr val="C1CC2B"/>
            </a:solidFill>
            <a:miter lim="800000"/>
            <a:headEnd/>
            <a:tailEnd/>
          </a:ln>
          <a:effectLst>
            <a:outerShdw dist="71842" dir="2700000" algn="ctr" rotWithShape="0">
              <a:schemeClr val="bg2">
                <a:alpha val="50000"/>
              </a:schemeClr>
            </a:outerShdw>
          </a:effec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1029" name="Rectangle 3"/>
          <p:cNvSpPr>
            <a:spLocks noGrp="1" noChangeArrowheads="1"/>
          </p:cNvSpPr>
          <p:nvPr>
            <p:ph type="body" idx="1"/>
          </p:nvPr>
        </p:nvSpPr>
        <p:spPr bwMode="auto">
          <a:xfrm>
            <a:off x="395288" y="4921250"/>
            <a:ext cx="83534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Text Box 271"/>
          <p:cNvSpPr txBox="1">
            <a:spLocks noChangeArrowheads="1"/>
          </p:cNvSpPr>
          <p:nvPr userDrawn="1"/>
        </p:nvSpPr>
        <p:spPr bwMode="auto">
          <a:xfrm>
            <a:off x="1835150" y="15875"/>
            <a:ext cx="550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000" b="0">
                <a:solidFill>
                  <a:srgbClr val="FFB219"/>
                </a:solidFill>
                <a:latin typeface="华文行楷" pitchFamily="2" charset="-122"/>
                <a:ea typeface="华文行楷" pitchFamily="2" charset="-122"/>
              </a:rPr>
              <a:t>第</a:t>
            </a:r>
            <a:r>
              <a:rPr lang="en-US" altLang="zh-CN" sz="2000" b="0">
                <a:solidFill>
                  <a:srgbClr val="FFB219"/>
                </a:solidFill>
                <a:latin typeface="华文行楷" pitchFamily="2" charset="-122"/>
                <a:ea typeface="华文行楷" pitchFamily="2" charset="-122"/>
              </a:rPr>
              <a:t>3</a:t>
            </a:r>
            <a:r>
              <a:rPr lang="zh-CN" altLang="en-US" sz="2000" b="0">
                <a:solidFill>
                  <a:srgbClr val="FFB219"/>
                </a:solidFill>
                <a:latin typeface="华文行楷" pitchFamily="2" charset="-122"/>
                <a:ea typeface="华文行楷" pitchFamily="2" charset="-122"/>
              </a:rPr>
              <a:t>章   数据类型和表达式</a:t>
            </a:r>
          </a:p>
        </p:txBody>
      </p:sp>
      <p:sp>
        <p:nvSpPr>
          <p:cNvPr id="1031" name="Text Box 272"/>
          <p:cNvSpPr txBox="1">
            <a:spLocks noChangeArrowheads="1"/>
          </p:cNvSpPr>
          <p:nvPr userDrawn="1"/>
        </p:nvSpPr>
        <p:spPr bwMode="auto">
          <a:xfrm>
            <a:off x="8243888" y="0"/>
            <a:ext cx="900112" cy="4619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gradFill rotWithShape="1">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fld id="{D7190F38-F252-4B39-BE38-4796C57D3DDD}" type="slidenum">
              <a:rPr lang="en-US" altLang="zh-CN" sz="2400">
                <a:solidFill>
                  <a:srgbClr val="FFB219"/>
                </a:solidFill>
                <a:latin typeface="华文细黑" pitchFamily="2" charset="-122"/>
                <a:ea typeface="华文细黑" pitchFamily="2" charset="-122"/>
              </a:rPr>
              <a:pPr eaLnBrk="1" hangingPunct="1"/>
              <a:t>‹#›</a:t>
            </a:fld>
            <a:endParaRPr lang="en-US" altLang="zh-CN" sz="2400">
              <a:solidFill>
                <a:srgbClr val="FFB219"/>
              </a:solidFill>
              <a:latin typeface="华文细黑" pitchFamily="2" charset="-122"/>
              <a:ea typeface="华文细黑" pitchFamily="2" charset="-122"/>
            </a:endParaRPr>
          </a:p>
        </p:txBody>
      </p:sp>
      <p:sp>
        <p:nvSpPr>
          <p:cNvPr id="1032" name="Rectangle 2"/>
          <p:cNvSpPr>
            <a:spLocks noGrp="1" noChangeArrowheads="1"/>
          </p:cNvSpPr>
          <p:nvPr>
            <p:ph type="title"/>
          </p:nvPr>
        </p:nvSpPr>
        <p:spPr bwMode="auto">
          <a:xfrm>
            <a:off x="496888" y="457200"/>
            <a:ext cx="8135937"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hyperlink" Target="&#23553;&#38754;&#21450;&#30446;&#24405;.ppt#2. &#24187;&#28783;&#29255; 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596900" y="904875"/>
            <a:ext cx="79295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a:solidFill>
                  <a:srgbClr val="2D41FF"/>
                </a:solidFill>
                <a:latin typeface="方正楷体简体" pitchFamily="65" charset="-122"/>
                <a:ea typeface="方正楷体简体" pitchFamily="65" charset="-122"/>
              </a:rPr>
              <a:t>第</a:t>
            </a:r>
            <a:r>
              <a:rPr lang="en-US" altLang="zh-CN">
                <a:solidFill>
                  <a:srgbClr val="2D41FF"/>
                </a:solidFill>
                <a:latin typeface="方正楷体简体" pitchFamily="65" charset="-122"/>
                <a:ea typeface="方正楷体简体" pitchFamily="65" charset="-122"/>
              </a:rPr>
              <a:t>3</a:t>
            </a:r>
            <a:r>
              <a:rPr lang="zh-CN" altLang="en-US">
                <a:solidFill>
                  <a:srgbClr val="2D41FF"/>
                </a:solidFill>
                <a:latin typeface="方正楷体简体" pitchFamily="65" charset="-122"/>
                <a:ea typeface="方正楷体简体" pitchFamily="65" charset="-122"/>
              </a:rPr>
              <a:t>章   数据类型和表达式</a:t>
            </a:r>
          </a:p>
        </p:txBody>
      </p:sp>
      <p:sp>
        <p:nvSpPr>
          <p:cNvPr id="13315" name="Text Box 10"/>
          <p:cNvSpPr txBox="1">
            <a:spLocks noChangeArrowheads="1"/>
          </p:cNvSpPr>
          <p:nvPr/>
        </p:nvSpPr>
        <p:spPr bwMode="auto">
          <a:xfrm>
            <a:off x="2987675" y="2257425"/>
            <a:ext cx="3311525"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endParaRPr lang="en-US" altLang="zh-CN" sz="2200" b="0">
              <a:solidFill>
                <a:srgbClr val="990000"/>
              </a:solidFill>
            </a:endParaRPr>
          </a:p>
          <a:p>
            <a:pPr algn="l" eaLnBrk="1" hangingPunct="1"/>
            <a:r>
              <a:rPr lang="en-US" altLang="zh-CN" sz="2800">
                <a:solidFill>
                  <a:srgbClr val="990000"/>
                </a:solidFill>
                <a:hlinkClick r:id="rId2" action="ppaction://hlinksldjump"/>
              </a:rPr>
              <a:t>3.1  </a:t>
            </a:r>
            <a:r>
              <a:rPr lang="zh-CN" altLang="en-US" sz="2800">
                <a:solidFill>
                  <a:srgbClr val="990000"/>
                </a:solidFill>
                <a:hlinkClick r:id="rId2" action="ppaction://hlinksldjump"/>
              </a:rPr>
              <a:t>数据类型</a:t>
            </a:r>
            <a:endParaRPr lang="zh-CN" altLang="en-US" sz="2800">
              <a:solidFill>
                <a:srgbClr val="990000"/>
              </a:solidFill>
            </a:endParaRPr>
          </a:p>
          <a:p>
            <a:pPr algn="l" eaLnBrk="1" hangingPunct="1"/>
            <a:r>
              <a:rPr lang="en-US" altLang="zh-CN" sz="2800">
                <a:solidFill>
                  <a:srgbClr val="990000"/>
                </a:solidFill>
                <a:hlinkClick r:id="rId3" action="ppaction://hlinksldjump"/>
              </a:rPr>
              <a:t>3.2  </a:t>
            </a:r>
            <a:r>
              <a:rPr lang="zh-CN" altLang="en-US" sz="2800">
                <a:solidFill>
                  <a:srgbClr val="990000"/>
                </a:solidFill>
                <a:hlinkClick r:id="rId3" action="ppaction://hlinksldjump"/>
              </a:rPr>
              <a:t>操作符和表达式</a:t>
            </a:r>
            <a:endParaRPr lang="zh-CN" altLang="en-US" sz="2800">
              <a:solidFill>
                <a:srgbClr val="990000"/>
              </a:solidFill>
            </a:endParaRPr>
          </a:p>
        </p:txBody>
      </p:sp>
      <p:pic>
        <p:nvPicPr>
          <p:cNvPr id="13316" name="Picture 16" descr="GIF081">
            <a:hlinkClick r:id="rId4"/>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162925" y="5148263"/>
            <a:ext cx="952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518" y="925512"/>
            <a:ext cx="8447938" cy="1499940"/>
          </a:xfrm>
        </p:spPr>
        <p:txBody>
          <a:bodyPr/>
          <a:lstStyle/>
          <a:p>
            <a:pPr eaLnBrk="1" hangingPunct="1"/>
            <a:r>
              <a:rPr lang="zh-CN" altLang="en-US" dirty="0"/>
              <a:t>　　</a:t>
            </a:r>
            <a:r>
              <a:rPr lang="en-US" altLang="zh-CN" dirty="0">
                <a:latin typeface="黑体" pitchFamily="2" charset="-122"/>
                <a:ea typeface="黑体" pitchFamily="2" charset="-122"/>
              </a:rPr>
              <a:t>2</a:t>
            </a:r>
            <a:r>
              <a:rPr lang="zh-CN" altLang="en-US" dirty="0">
                <a:latin typeface="黑体" pitchFamily="2" charset="-122"/>
                <a:ea typeface="黑体" pitchFamily="2" charset="-122"/>
              </a:rPr>
              <a:t>．实数型常量</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endParaRPr lang="zh-CN" altLang="en-US" dirty="0"/>
          </a:p>
        </p:txBody>
      </p:sp>
      <p:sp>
        <p:nvSpPr>
          <p:cNvPr id="6" name="矩形 3"/>
          <p:cNvSpPr>
            <a:spLocks noChangeArrowheads="1"/>
          </p:cNvSpPr>
          <p:nvPr/>
        </p:nvSpPr>
        <p:spPr bwMode="auto">
          <a:xfrm>
            <a:off x="-47187" y="193204"/>
            <a:ext cx="39517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实数型常量</a:t>
            </a:r>
            <a:endParaRPr lang="zh-CN" altLang="en-US" sz="3200" dirty="0">
              <a:solidFill>
                <a:schemeClr val="tx1"/>
              </a:solidFill>
            </a:endParaRPr>
          </a:p>
        </p:txBody>
      </p:sp>
      <p:sp>
        <p:nvSpPr>
          <p:cNvPr id="2" name="矩形 1"/>
          <p:cNvSpPr/>
          <p:nvPr/>
        </p:nvSpPr>
        <p:spPr>
          <a:xfrm>
            <a:off x="611560" y="1428441"/>
            <a:ext cx="7416824" cy="1144544"/>
          </a:xfrm>
          <a:prstGeom prst="rect">
            <a:avLst/>
          </a:prstGeom>
        </p:spPr>
        <p:txBody>
          <a:bodyPr wrap="square">
            <a:spAutoFit/>
          </a:bodyPr>
          <a:lstStyle/>
          <a:p>
            <a:pPr algn="l">
              <a:lnSpc>
                <a:spcPct val="150000"/>
              </a:lnSpc>
            </a:pPr>
            <a:r>
              <a:rPr lang="en-US" altLang="zh-CN" sz="2400" dirty="0">
                <a:solidFill>
                  <a:schemeClr val="tx1"/>
                </a:solidFill>
              </a:rPr>
              <a:t>(1) </a:t>
            </a:r>
            <a:r>
              <a:rPr lang="zh-CN" altLang="en-US" sz="2400" dirty="0">
                <a:solidFill>
                  <a:schemeClr val="tx1"/>
                </a:solidFill>
              </a:rPr>
              <a:t>十进制表示：由数字和小数点组成</a:t>
            </a:r>
            <a:r>
              <a:rPr lang="en-US" altLang="zh-CN" sz="2400" dirty="0">
                <a:solidFill>
                  <a:schemeClr val="tx1"/>
                </a:solidFill>
              </a:rPr>
              <a:t>(</a:t>
            </a:r>
            <a:r>
              <a:rPr lang="zh-CN" altLang="en-US" sz="2400" dirty="0">
                <a:solidFill>
                  <a:srgbClr val="FF0000"/>
                </a:solidFill>
              </a:rPr>
              <a:t>必须有小数点</a:t>
            </a:r>
            <a:r>
              <a:rPr lang="en-US" altLang="zh-CN" sz="2400" dirty="0">
                <a:solidFill>
                  <a:schemeClr val="tx1"/>
                </a:solidFill>
              </a:rPr>
              <a:t>)</a:t>
            </a:r>
            <a:r>
              <a:rPr lang="zh-CN" altLang="en-US" sz="2400" dirty="0">
                <a:solidFill>
                  <a:schemeClr val="tx1"/>
                </a:solidFill>
              </a:rPr>
              <a:t>例如：</a:t>
            </a:r>
            <a:r>
              <a:rPr lang="en-US" altLang="zh-CN" sz="2400" dirty="0">
                <a:solidFill>
                  <a:schemeClr val="tx1"/>
                </a:solidFill>
              </a:rPr>
              <a:t>3.2</a:t>
            </a:r>
            <a:r>
              <a:rPr lang="zh-CN" altLang="en-US" sz="2400" dirty="0">
                <a:solidFill>
                  <a:schemeClr val="tx1"/>
                </a:solidFill>
              </a:rPr>
              <a:t>、</a:t>
            </a:r>
            <a:r>
              <a:rPr lang="en-US" altLang="zh-CN" sz="2400" dirty="0">
                <a:solidFill>
                  <a:schemeClr val="tx1"/>
                </a:solidFill>
              </a:rPr>
              <a:t>1158.29</a:t>
            </a:r>
            <a:r>
              <a:rPr lang="zh-CN" altLang="en-US" sz="2400" dirty="0">
                <a:solidFill>
                  <a:schemeClr val="tx1"/>
                </a:solidFill>
              </a:rPr>
              <a:t>、</a:t>
            </a:r>
            <a:r>
              <a:rPr lang="en-US" altLang="zh-CN" sz="2400" dirty="0">
                <a:solidFill>
                  <a:schemeClr val="tx1"/>
                </a:solidFill>
              </a:rPr>
              <a:t>25.8</a:t>
            </a:r>
            <a:r>
              <a:rPr lang="zh-CN" altLang="en-US" sz="2400" dirty="0">
                <a:solidFill>
                  <a:schemeClr val="tx1"/>
                </a:solidFill>
              </a:rPr>
              <a:t>。</a:t>
            </a:r>
          </a:p>
        </p:txBody>
      </p:sp>
      <p:sp>
        <p:nvSpPr>
          <p:cNvPr id="5" name="Rectangle 2">
            <a:extLst>
              <a:ext uri="{FF2B5EF4-FFF2-40B4-BE49-F238E27FC236}">
                <a16:creationId xmlns:a16="http://schemas.microsoft.com/office/drawing/2014/main" id="{9B096BF8-B10B-44AE-AD7C-3C621264B3D9}"/>
              </a:ext>
            </a:extLst>
          </p:cNvPr>
          <p:cNvSpPr txBox="1">
            <a:spLocks noChangeArrowheads="1"/>
          </p:cNvSpPr>
          <p:nvPr/>
        </p:nvSpPr>
        <p:spPr bwMode="auto">
          <a:xfrm>
            <a:off x="84502" y="2178411"/>
            <a:ext cx="8447938" cy="149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eaLnBrk="1" hangingPunct="1"/>
            <a:r>
              <a:rPr lang="zh-CN" altLang="en-US" b="0" kern="0"/>
              <a:t>　</a:t>
            </a:r>
            <a:br>
              <a:rPr lang="zh-CN" altLang="en-US" b="0" kern="0"/>
            </a:br>
            <a:r>
              <a:rPr lang="zh-CN" altLang="en-US" b="0" kern="0"/>
              <a:t>　　</a:t>
            </a:r>
            <a:r>
              <a:rPr lang="en-US" altLang="zh-CN" b="0" kern="0"/>
              <a:t>(2) </a:t>
            </a:r>
            <a:r>
              <a:rPr lang="zh-CN" altLang="en-US" b="0" kern="0"/>
              <a:t>指数格式：由数字和字符</a:t>
            </a:r>
            <a:r>
              <a:rPr lang="en-US" altLang="zh-CN" b="0" kern="0"/>
              <a:t>e(E)</a:t>
            </a:r>
            <a:r>
              <a:rPr lang="zh-CN" altLang="en-US" b="0" kern="0"/>
              <a:t>组成，</a:t>
            </a:r>
            <a:r>
              <a:rPr lang="en-US" altLang="zh-CN" b="0" kern="0"/>
              <a:t>e(E)</a:t>
            </a:r>
            <a:r>
              <a:rPr lang="zh-CN" altLang="en-US" b="0" kern="0"/>
              <a:t>的前面</a:t>
            </a:r>
            <a:r>
              <a:rPr lang="zh-CN" altLang="en-US" b="0" kern="0">
                <a:solidFill>
                  <a:srgbClr val="FF0000"/>
                </a:solidFill>
              </a:rPr>
              <a:t>必须有数字而且后面必须为整数</a:t>
            </a:r>
            <a:r>
              <a:rPr lang="zh-CN" altLang="en-US" b="0" kern="0"/>
              <a:t>。例如：</a:t>
            </a:r>
            <a:endParaRPr lang="zh-CN" altLang="en-US" b="0" kern="0" dirty="0"/>
          </a:p>
        </p:txBody>
      </p:sp>
      <p:pic>
        <p:nvPicPr>
          <p:cNvPr id="7" name="Picture 4">
            <a:extLst>
              <a:ext uri="{FF2B5EF4-FFF2-40B4-BE49-F238E27FC236}">
                <a16:creationId xmlns:a16="http://schemas.microsoft.com/office/drawing/2014/main" id="{5A480323-FACD-49C1-BCC9-5C62ECB52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95" r="39734"/>
          <a:stretch>
            <a:fillRect/>
          </a:stretch>
        </p:blipFill>
        <p:spPr bwMode="auto">
          <a:xfrm>
            <a:off x="228518" y="3741632"/>
            <a:ext cx="88046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47187" y="193204"/>
            <a:ext cx="39517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实数型常量</a:t>
            </a:r>
            <a:endParaRPr lang="zh-CN" altLang="en-US" sz="3200" dirty="0">
              <a:solidFill>
                <a:schemeClr val="tx1"/>
              </a:solidFill>
            </a:endParaRPr>
          </a:p>
        </p:txBody>
      </p:sp>
      <p:sp>
        <p:nvSpPr>
          <p:cNvPr id="5" name="Text Box 2"/>
          <p:cNvSpPr txBox="1">
            <a:spLocks noChangeArrowheads="1"/>
          </p:cNvSpPr>
          <p:nvPr/>
        </p:nvSpPr>
        <p:spPr bwMode="auto">
          <a:xfrm>
            <a:off x="956566" y="1064470"/>
            <a:ext cx="260732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en-US" altLang="zh-CN" sz="3200" b="1" dirty="0">
                <a:latin typeface="Times New Roman" pitchFamily="18" charset="0"/>
                <a:ea typeface="宋体" pitchFamily="2" charset="-122"/>
              </a:rPr>
              <a:t>        .25</a:t>
            </a:r>
          </a:p>
          <a:p>
            <a:pPr algn="l" eaLnBrk="1" hangingPunct="1">
              <a:spcBef>
                <a:spcPct val="50000"/>
              </a:spcBef>
              <a:buClrTx/>
              <a:buFontTx/>
              <a:buNone/>
            </a:pPr>
            <a:r>
              <a:rPr lang="en-US" altLang="zh-CN" sz="3200" b="1" dirty="0">
                <a:latin typeface="Times New Roman" pitchFamily="18" charset="0"/>
                <a:ea typeface="宋体" pitchFamily="2" charset="-122"/>
              </a:rPr>
              <a:t>	3.</a:t>
            </a:r>
          </a:p>
          <a:p>
            <a:pPr algn="l" eaLnBrk="1" hangingPunct="1">
              <a:spcBef>
                <a:spcPct val="50000"/>
              </a:spcBef>
              <a:buClrTx/>
              <a:buFontTx/>
              <a:buNone/>
            </a:pPr>
            <a:r>
              <a:rPr lang="en-US" altLang="zh-CN" sz="3200" b="1" dirty="0">
                <a:latin typeface="Times New Roman" pitchFamily="18" charset="0"/>
                <a:ea typeface="宋体" pitchFamily="2" charset="-122"/>
              </a:rPr>
              <a:t>	7</a:t>
            </a:r>
            <a:r>
              <a:rPr lang="en-US" altLang="zh-CN" sz="3200" b="1" dirty="0">
                <a:solidFill>
                  <a:srgbClr val="FF0000"/>
                </a:solidFill>
                <a:latin typeface="Times New Roman" pitchFamily="18" charset="0"/>
                <a:ea typeface="宋体" pitchFamily="2" charset="-122"/>
              </a:rPr>
              <a:t>.</a:t>
            </a:r>
            <a:r>
              <a:rPr lang="en-US" altLang="zh-CN" sz="3200" b="1" dirty="0">
                <a:latin typeface="Times New Roman" pitchFamily="18" charset="0"/>
                <a:ea typeface="宋体" pitchFamily="2" charset="-122"/>
              </a:rPr>
              <a:t>E3</a:t>
            </a:r>
          </a:p>
          <a:p>
            <a:pPr algn="l" eaLnBrk="1" hangingPunct="1">
              <a:spcBef>
                <a:spcPct val="50000"/>
              </a:spcBef>
              <a:buClrTx/>
              <a:buFontTx/>
              <a:buNone/>
            </a:pPr>
            <a:r>
              <a:rPr lang="en-US" altLang="zh-CN" sz="3200" b="1" dirty="0">
                <a:latin typeface="Times New Roman" pitchFamily="18" charset="0"/>
                <a:ea typeface="宋体" pitchFamily="2" charset="-122"/>
              </a:rPr>
              <a:t>	1.8e</a:t>
            </a:r>
            <a:r>
              <a:rPr lang="en-US" altLang="zh-CN" sz="3200" b="1" dirty="0">
                <a:solidFill>
                  <a:srgbClr val="FF0000"/>
                </a:solidFill>
                <a:latin typeface="Times New Roman" pitchFamily="18" charset="0"/>
                <a:ea typeface="宋体" pitchFamily="2" charset="-122"/>
              </a:rPr>
              <a:t>-1.2</a:t>
            </a:r>
          </a:p>
        </p:txBody>
      </p:sp>
      <p:sp>
        <p:nvSpPr>
          <p:cNvPr id="6" name="云形 5"/>
          <p:cNvSpPr/>
          <p:nvPr/>
        </p:nvSpPr>
        <p:spPr bwMode="auto">
          <a:xfrm>
            <a:off x="174174" y="913284"/>
            <a:ext cx="1564785" cy="3513832"/>
          </a:xfrm>
          <a:prstGeom prst="cloud">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3600" b="1" i="0" u="none" strike="noStrike" cap="none" normalizeH="0" baseline="0" dirty="0">
                <a:ln>
                  <a:noFill/>
                </a:ln>
                <a:solidFill>
                  <a:schemeClr val="hlink"/>
                </a:solidFill>
                <a:effectLst/>
                <a:latin typeface="Times New Roman" pitchFamily="18" charset="0"/>
                <a:ea typeface="华文宋体" pitchFamily="2" charset="-122"/>
              </a:rPr>
              <a:t>无效格式</a:t>
            </a:r>
          </a:p>
        </p:txBody>
      </p:sp>
      <p:sp>
        <p:nvSpPr>
          <p:cNvPr id="7" name="AutoShape 3"/>
          <p:cNvSpPr>
            <a:spLocks noChangeArrowheads="1"/>
          </p:cNvSpPr>
          <p:nvPr/>
        </p:nvSpPr>
        <p:spPr bwMode="auto">
          <a:xfrm>
            <a:off x="3904537" y="1080431"/>
            <a:ext cx="4680520" cy="4248472"/>
          </a:xfrm>
          <a:prstGeom prst="foldedCorner">
            <a:avLst>
              <a:gd name="adj" fmla="val 11944"/>
            </a:avLst>
          </a:prstGeom>
          <a:noFill/>
          <a:ln w="38100">
            <a:solidFill>
              <a:schemeClr val="bg2"/>
            </a:solidFill>
            <a:round/>
            <a:headEnd/>
            <a:tailEnd/>
          </a:ln>
          <a:effectLst>
            <a:prstShdw prst="shdw18" dist="17961" dir="13500000">
              <a:schemeClr val="bg2">
                <a:gamma/>
                <a:shade val="60000"/>
                <a:invGamma/>
              </a:schemeClr>
            </a:prstShdw>
          </a:effectLst>
          <a:extLst>
            <a:ext uri="{909E8E84-426E-40DD-AFC4-6F175D3DCCD1}">
              <a14:hiddenFill xmlns:a14="http://schemas.microsoft.com/office/drawing/2010/main">
                <a:solidFill>
                  <a:srgbClr val="336699"/>
                </a:solidFill>
              </a14:hiddenFill>
            </a:ext>
          </a:extLst>
        </p:spPr>
        <p:txBody>
          <a:bodyPr wrap="none" anchor="ctr"/>
          <a:lstStyle/>
          <a:p>
            <a:pPr algn="dist" eaLnBrk="1" hangingPunct="1">
              <a:defRPr/>
            </a:pPr>
            <a:r>
              <a:rPr lang="zh-CN" altLang="en-US" sz="2400" b="1" dirty="0">
                <a:solidFill>
                  <a:srgbClr val="0043A6"/>
                </a:solidFill>
                <a:latin typeface="Times New Roman" panose="02020603050405020304" pitchFamily="18" charset="0"/>
                <a:ea typeface="宋体" panose="02010600030101010101" pitchFamily="2" charset="-122"/>
              </a:rPr>
              <a:t> 实数可以转化为整数，根据</a:t>
            </a:r>
          </a:p>
          <a:p>
            <a:pPr algn="dist" eaLnBrk="1" hangingPunct="1">
              <a:defRPr/>
            </a:pPr>
            <a:r>
              <a:rPr lang="zh-CN" altLang="en-US" sz="2400" b="1" dirty="0">
                <a:solidFill>
                  <a:srgbClr val="0043A6"/>
                </a:solidFill>
                <a:latin typeface="Times New Roman" panose="02020603050405020304" pitchFamily="18" charset="0"/>
                <a:ea typeface="宋体" panose="02010600030101010101" pitchFamily="2" charset="-122"/>
              </a:rPr>
              <a:t>四舍五入的原则，而不是截</a:t>
            </a:r>
          </a:p>
          <a:p>
            <a:pPr algn="dist" eaLnBrk="1" hangingPunct="1">
              <a:defRPr/>
            </a:pPr>
            <a:r>
              <a:rPr lang="zh-CN" altLang="en-US" sz="2400" b="1" dirty="0">
                <a:solidFill>
                  <a:srgbClr val="0043A6"/>
                </a:solidFill>
                <a:latin typeface="Times New Roman" panose="02020603050405020304" pitchFamily="18" charset="0"/>
                <a:ea typeface="宋体" panose="02010600030101010101" pitchFamily="2" charset="-122"/>
              </a:rPr>
              <a:t>断原则，当将实数赋给一个</a:t>
            </a:r>
          </a:p>
          <a:p>
            <a:pPr algn="dist" eaLnBrk="1" hangingPunct="1">
              <a:defRPr/>
            </a:pPr>
            <a:r>
              <a:rPr lang="zh-CN" altLang="en-US" sz="2400" b="1" dirty="0">
                <a:solidFill>
                  <a:srgbClr val="0043A6"/>
                </a:solidFill>
                <a:latin typeface="Times New Roman" panose="02020603050405020304" pitchFamily="18" charset="0"/>
                <a:ea typeface="宋体" panose="02010600030101010101" pitchFamily="2" charset="-122"/>
              </a:rPr>
              <a:t>整数时，这种转化会自行发</a:t>
            </a:r>
          </a:p>
          <a:p>
            <a:pPr algn="dist" eaLnBrk="1" hangingPunct="1">
              <a:defRPr/>
            </a:pPr>
            <a:r>
              <a:rPr lang="zh-CN" altLang="en-US" sz="2400" b="1" dirty="0">
                <a:solidFill>
                  <a:srgbClr val="0043A6"/>
                </a:solidFill>
                <a:latin typeface="Times New Roman" panose="02020603050405020304" pitchFamily="18" charset="0"/>
                <a:ea typeface="宋体" panose="02010600030101010101" pitchFamily="2" charset="-122"/>
              </a:rPr>
              <a:t>生，例如：在转化成整数时，</a:t>
            </a:r>
          </a:p>
          <a:p>
            <a:pPr algn="dist" eaLnBrk="1" hangingPunct="1">
              <a:defRPr/>
            </a:pPr>
            <a:r>
              <a:rPr lang="zh-CN" altLang="en-US" sz="2400" b="1" dirty="0">
                <a:solidFill>
                  <a:srgbClr val="0043A6"/>
                </a:solidFill>
                <a:latin typeface="Times New Roman" panose="02020603050405020304" pitchFamily="18" charset="0"/>
                <a:ea typeface="宋体" panose="02010600030101010101" pitchFamily="2" charset="-122"/>
              </a:rPr>
              <a:t>实数</a:t>
            </a:r>
            <a:r>
              <a:rPr lang="en-US" altLang="zh-CN" sz="2400" b="1" dirty="0">
                <a:solidFill>
                  <a:srgbClr val="0043A6"/>
                </a:solidFill>
                <a:latin typeface="Times New Roman" panose="02020603050405020304" pitchFamily="18" charset="0"/>
                <a:ea typeface="宋体" panose="02010600030101010101" pitchFamily="2" charset="-122"/>
              </a:rPr>
              <a:t>25.5</a:t>
            </a:r>
            <a:r>
              <a:rPr lang="zh-CN" altLang="en-US" sz="2400" b="1" dirty="0">
                <a:solidFill>
                  <a:srgbClr val="0043A6"/>
                </a:solidFill>
                <a:latin typeface="Times New Roman" panose="02020603050405020304" pitchFamily="18" charset="0"/>
                <a:ea typeface="宋体" panose="02010600030101010101" pitchFamily="2" charset="-122"/>
              </a:rPr>
              <a:t>和</a:t>
            </a:r>
            <a:r>
              <a:rPr lang="en-US" altLang="zh-CN" sz="2400" b="1" dirty="0">
                <a:solidFill>
                  <a:srgbClr val="0043A6"/>
                </a:solidFill>
                <a:latin typeface="Times New Roman" panose="02020603050405020304" pitchFamily="18" charset="0"/>
                <a:ea typeface="宋体" panose="02010600030101010101" pitchFamily="2" charset="-122"/>
              </a:rPr>
              <a:t>25.8</a:t>
            </a:r>
            <a:r>
              <a:rPr lang="zh-CN" altLang="en-US" sz="2400" b="1" dirty="0">
                <a:solidFill>
                  <a:srgbClr val="0043A6"/>
                </a:solidFill>
                <a:latin typeface="Times New Roman" panose="02020603050405020304" pitchFamily="18" charset="0"/>
                <a:ea typeface="宋体" panose="02010600030101010101" pitchFamily="2" charset="-122"/>
              </a:rPr>
              <a:t>都变成</a:t>
            </a:r>
            <a:r>
              <a:rPr lang="en-US" altLang="zh-CN" sz="2400" b="1" dirty="0">
                <a:solidFill>
                  <a:srgbClr val="0043A6"/>
                </a:solidFill>
                <a:latin typeface="Times New Roman" panose="02020603050405020304" pitchFamily="18" charset="0"/>
                <a:ea typeface="宋体" panose="02010600030101010101" pitchFamily="2" charset="-122"/>
              </a:rPr>
              <a:t>26</a:t>
            </a:r>
            <a:r>
              <a:rPr lang="zh-CN" altLang="en-US" sz="2400" b="1" dirty="0">
                <a:solidFill>
                  <a:srgbClr val="0043A6"/>
                </a:solidFill>
                <a:latin typeface="Times New Roman" panose="02020603050405020304" pitchFamily="18" charset="0"/>
                <a:ea typeface="宋体" panose="02010600030101010101" pitchFamily="2" charset="-122"/>
              </a:rPr>
              <a:t>，而</a:t>
            </a:r>
          </a:p>
          <a:p>
            <a:pPr algn="dist" eaLnBrk="1" hangingPunct="1">
              <a:defRPr/>
            </a:pPr>
            <a:r>
              <a:rPr lang="en-US" altLang="zh-CN" sz="2400" b="1" dirty="0">
                <a:solidFill>
                  <a:srgbClr val="0043A6"/>
                </a:solidFill>
                <a:latin typeface="Times New Roman" panose="02020603050405020304" pitchFamily="18" charset="0"/>
                <a:ea typeface="宋体" panose="02010600030101010101" pitchFamily="2" charset="-122"/>
              </a:rPr>
              <a:t>25.2</a:t>
            </a:r>
            <a:r>
              <a:rPr lang="zh-CN" altLang="en-US" sz="2400" b="1" dirty="0">
                <a:solidFill>
                  <a:srgbClr val="0043A6"/>
                </a:solidFill>
                <a:latin typeface="Times New Roman" panose="02020603050405020304" pitchFamily="18" charset="0"/>
                <a:ea typeface="宋体" panose="02010600030101010101" pitchFamily="2" charset="-122"/>
              </a:rPr>
              <a:t>则变成</a:t>
            </a:r>
            <a:r>
              <a:rPr lang="en-US" altLang="zh-CN" sz="2400" b="1" dirty="0">
                <a:solidFill>
                  <a:srgbClr val="0043A6"/>
                </a:solidFill>
                <a:latin typeface="Times New Roman" panose="02020603050405020304" pitchFamily="18" charset="0"/>
                <a:ea typeface="宋体" panose="02010600030101010101" pitchFamily="2" charset="-122"/>
              </a:rPr>
              <a:t>25</a:t>
            </a:r>
            <a:r>
              <a:rPr lang="zh-CN" altLang="en-US" sz="2400" b="1" dirty="0">
                <a:solidFill>
                  <a:srgbClr val="0043A6"/>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85603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45139" y="925512"/>
            <a:ext cx="8135937" cy="4789488"/>
          </a:xfrm>
        </p:spPr>
        <p:txBody>
          <a:bodyPr/>
          <a:lstStyle/>
          <a:p>
            <a:pPr eaLnBrk="1" hangingPunct="1"/>
            <a:r>
              <a:rPr lang="zh-CN" altLang="en-US" dirty="0"/>
              <a:t>　　</a:t>
            </a:r>
            <a:r>
              <a:rPr lang="en-US" altLang="zh-CN" dirty="0">
                <a:latin typeface="黑体" pitchFamily="2" charset="-122"/>
                <a:ea typeface="黑体" pitchFamily="2" charset="-122"/>
              </a:rPr>
              <a:t>3</a:t>
            </a:r>
            <a:r>
              <a:rPr lang="zh-CN" altLang="en-US" dirty="0">
                <a:latin typeface="黑体" pitchFamily="2" charset="-122"/>
                <a:ea typeface="黑体" pitchFamily="2" charset="-122"/>
              </a:rPr>
              <a:t>．字符串型常量</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字符串常量用于表示需要显示的信息，</a:t>
            </a:r>
            <a:r>
              <a:rPr lang="zh-CN" altLang="en-US" dirty="0">
                <a:solidFill>
                  <a:srgbClr val="FF0000"/>
                </a:solidFill>
              </a:rPr>
              <a:t>是由一对双引号括起来的字符序列</a:t>
            </a:r>
            <a:r>
              <a:rPr lang="zh-CN" altLang="en-US" dirty="0"/>
              <a:t>。显示在双引号内的任何字符</a:t>
            </a:r>
            <a:r>
              <a:rPr lang="en-US" altLang="zh-CN" dirty="0"/>
              <a:t>(</a:t>
            </a:r>
            <a:r>
              <a:rPr lang="zh-CN" altLang="en-US" dirty="0"/>
              <a:t>包括空格和下划线</a:t>
            </a:r>
            <a:r>
              <a:rPr lang="en-US" altLang="zh-CN" dirty="0"/>
              <a:t>)</a:t>
            </a:r>
            <a:r>
              <a:rPr lang="zh-CN" altLang="en-US" dirty="0"/>
              <a:t>都作为字符串的一部分。</a:t>
            </a:r>
            <a:r>
              <a:rPr lang="zh-CN" altLang="en-US" b="1" dirty="0">
                <a:solidFill>
                  <a:srgbClr val="FF0000"/>
                </a:solidFill>
              </a:rPr>
              <a:t>字符串不能分成多行书写</a:t>
            </a:r>
            <a:r>
              <a:rPr lang="zh-CN" altLang="en-US" dirty="0"/>
              <a:t>。例如：</a:t>
            </a:r>
          </a:p>
        </p:txBody>
      </p:sp>
      <p:pic>
        <p:nvPicPr>
          <p:cNvPr id="266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460" t="-1" r="34709" b="-9238"/>
          <a:stretch/>
        </p:blipFill>
        <p:spPr bwMode="auto">
          <a:xfrm>
            <a:off x="353224" y="3601568"/>
            <a:ext cx="8282092" cy="101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3"/>
          <p:cNvSpPr>
            <a:spLocks noChangeArrowheads="1"/>
          </p:cNvSpPr>
          <p:nvPr/>
        </p:nvSpPr>
        <p:spPr bwMode="auto">
          <a:xfrm>
            <a:off x="179512" y="193204"/>
            <a:ext cx="42611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字符串型常量</a:t>
            </a:r>
            <a:endParaRPr lang="zh-CN" altLang="en-US" sz="3200" dirty="0">
              <a:solidFill>
                <a:schemeClr val="tx1"/>
              </a:solidFill>
            </a:endParaRPr>
          </a:p>
        </p:txBody>
      </p:sp>
      <p:sp>
        <p:nvSpPr>
          <p:cNvPr id="2" name="矩形 1"/>
          <p:cNvSpPr/>
          <p:nvPr/>
        </p:nvSpPr>
        <p:spPr>
          <a:xfrm>
            <a:off x="539552" y="4729708"/>
            <a:ext cx="5544616" cy="461665"/>
          </a:xfrm>
          <a:prstGeom prst="rect">
            <a:avLst/>
          </a:prstGeom>
        </p:spPr>
        <p:txBody>
          <a:bodyPr wrap="square">
            <a:spAutoFit/>
          </a:bodyPr>
          <a:lstStyle/>
          <a:p>
            <a:r>
              <a:rPr lang="zh-CN" altLang="en-US" sz="2400" dirty="0">
                <a:solidFill>
                  <a:srgbClr val="FF0000"/>
                </a:solidFill>
              </a:rPr>
              <a:t>字符串中的特殊字符必须用</a:t>
            </a:r>
            <a:r>
              <a:rPr lang="en-US" altLang="zh-CN" sz="2400" dirty="0">
                <a:solidFill>
                  <a:srgbClr val="FF0000"/>
                </a:solidFill>
              </a:rPr>
              <a:t>”\”</a:t>
            </a:r>
            <a:r>
              <a:rPr lang="zh-CN" altLang="en-US" sz="2400" dirty="0">
                <a:solidFill>
                  <a:srgbClr val="FF0000"/>
                </a:solidFill>
              </a:rPr>
              <a:t>来说明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179512" y="193204"/>
            <a:ext cx="42611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字符串型常量</a:t>
            </a:r>
            <a:endParaRPr lang="zh-CN" altLang="en-US" sz="3200" dirty="0">
              <a:solidFill>
                <a:schemeClr val="tx1"/>
              </a:solidFill>
            </a:endParaRPr>
          </a:p>
        </p:txBody>
      </p:sp>
      <p:sp>
        <p:nvSpPr>
          <p:cNvPr id="5" name="Text Box 2"/>
          <p:cNvSpPr txBox="1">
            <a:spLocks noChangeArrowheads="1"/>
          </p:cNvSpPr>
          <p:nvPr/>
        </p:nvSpPr>
        <p:spPr bwMode="auto">
          <a:xfrm>
            <a:off x="212426" y="1273324"/>
            <a:ext cx="471961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：字符串变量声明</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[8*12:1]   </a:t>
            </a:r>
            <a:r>
              <a:rPr lang="en-US" altLang="zh-CN" sz="2400" b="1" dirty="0" err="1">
                <a:latin typeface="Times New Roman" pitchFamily="18" charset="0"/>
                <a:ea typeface="宋体" pitchFamily="2" charset="-122"/>
              </a:rPr>
              <a:t>stringvar</a:t>
            </a:r>
            <a:r>
              <a:rPr lang="en-US" altLang="zh-CN"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initial  </a:t>
            </a:r>
          </a:p>
          <a:p>
            <a:pPr algn="l" eaLnBrk="1" hangingPunct="1">
              <a:spcBef>
                <a:spcPct val="50000"/>
              </a:spcBef>
              <a:buClrTx/>
              <a:buFontTx/>
              <a:buNone/>
            </a:pPr>
            <a:r>
              <a:rPr lang="en-US" altLang="zh-CN" sz="2400" b="1" dirty="0">
                <a:latin typeface="Times New Roman" pitchFamily="18" charset="0"/>
                <a:ea typeface="宋体" pitchFamily="2" charset="-122"/>
              </a:rPr>
              <a:t>     begin</a:t>
            </a:r>
          </a:p>
          <a:p>
            <a:pPr algn="l" eaLnBrk="1" hangingPunct="1">
              <a:spcBef>
                <a:spcPct val="50000"/>
              </a:spcBef>
              <a:buClrTx/>
              <a:buFontTx/>
              <a:buNone/>
            </a:pPr>
            <a:r>
              <a:rPr lang="en-US" altLang="zh-CN" sz="2400" b="1" dirty="0">
                <a:latin typeface="Times New Roman" pitchFamily="18" charset="0"/>
                <a:ea typeface="宋体" pitchFamily="2" charset="-122"/>
              </a:rPr>
              <a:t>	 </a:t>
            </a:r>
            <a:r>
              <a:rPr lang="en-US" altLang="zh-CN" sz="2400" b="1" dirty="0" err="1">
                <a:latin typeface="Times New Roman" pitchFamily="18" charset="0"/>
                <a:ea typeface="宋体" pitchFamily="2" charset="-122"/>
              </a:rPr>
              <a:t>stringvar</a:t>
            </a:r>
            <a:r>
              <a:rPr lang="en-US" altLang="zh-CN" sz="2400" b="1" dirty="0">
                <a:latin typeface="Times New Roman" pitchFamily="18" charset="0"/>
                <a:ea typeface="宋体" pitchFamily="2" charset="-122"/>
              </a:rPr>
              <a:t>=“hello  world!”;</a:t>
            </a:r>
          </a:p>
          <a:p>
            <a:pPr algn="l" eaLnBrk="1" hangingPunct="1">
              <a:spcBef>
                <a:spcPct val="50000"/>
              </a:spcBef>
              <a:buClrTx/>
              <a:buFontTx/>
              <a:buNone/>
            </a:pPr>
            <a:r>
              <a:rPr lang="en-US" altLang="zh-CN" sz="2400" b="1" dirty="0">
                <a:latin typeface="Times New Roman" pitchFamily="18" charset="0"/>
                <a:ea typeface="宋体" pitchFamily="2" charset="-122"/>
              </a:rPr>
              <a:t>     end</a:t>
            </a:r>
          </a:p>
        </p:txBody>
      </p:sp>
      <p:graphicFrame>
        <p:nvGraphicFramePr>
          <p:cNvPr id="6" name="Group 3"/>
          <p:cNvGraphicFramePr>
            <a:graphicFrameLocks noGrp="1"/>
          </p:cNvGraphicFramePr>
          <p:nvPr>
            <p:extLst>
              <p:ext uri="{D42A27DB-BD31-4B8C-83A1-F6EECF244321}">
                <p14:modId xmlns:p14="http://schemas.microsoft.com/office/powerpoint/2010/main" val="1745168110"/>
              </p:ext>
            </p:extLst>
          </p:nvPr>
        </p:nvGraphicFramePr>
        <p:xfrm>
          <a:off x="5220072" y="985292"/>
          <a:ext cx="3719886" cy="4369687"/>
        </p:xfrm>
        <a:graphic>
          <a:graphicData uri="http://schemas.openxmlformats.org/drawingml/2006/table">
            <a:tbl>
              <a:tblPr/>
              <a:tblGrid>
                <a:gridCol w="1859943">
                  <a:extLst>
                    <a:ext uri="{9D8B030D-6E8A-4147-A177-3AD203B41FA5}">
                      <a16:colId xmlns:a16="http://schemas.microsoft.com/office/drawing/2014/main" val="20000"/>
                    </a:ext>
                  </a:extLst>
                </a:gridCol>
                <a:gridCol w="1859943">
                  <a:extLst>
                    <a:ext uri="{9D8B030D-6E8A-4147-A177-3AD203B41FA5}">
                      <a16:colId xmlns:a16="http://schemas.microsoft.com/office/drawing/2014/main" val="20001"/>
                    </a:ext>
                  </a:extLst>
                </a:gridCol>
              </a:tblGrid>
              <a:tr h="894967">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特殊字符表示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577">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换行符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577">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Tab</a:t>
                      </a:r>
                      <a:r>
                        <a:rPr kumimoji="0" lang="zh-CN" altLang="en-US"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577">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符号</a:t>
                      </a:r>
                      <a:r>
                        <a:rPr kumimoji="0" lang="en-US" altLang="zh-CN" sz="24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577">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符号*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663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\ddd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3</a:t>
                      </a:r>
                      <a:r>
                        <a:rPr kumimoji="0" lang="zh-CN" altLang="en-US"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位八进制表示的</a:t>
                      </a: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ASCII</a:t>
                      </a:r>
                      <a:r>
                        <a:rPr kumimoji="0" lang="zh-CN" altLang="en-US"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577">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符号</a:t>
                      </a:r>
                      <a:r>
                        <a:rPr kumimoji="0" lang="en-US" altLang="zh-CN" sz="24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2284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a:spLocks noChangeArrowheads="1"/>
          </p:cNvSpPr>
          <p:nvPr/>
        </p:nvSpPr>
        <p:spPr bwMode="auto">
          <a:xfrm>
            <a:off x="179512" y="193204"/>
            <a:ext cx="22493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endParaRPr lang="zh-CN" altLang="en-US" sz="3200" dirty="0">
              <a:solidFill>
                <a:schemeClr val="tx1"/>
              </a:solidFill>
            </a:endParaRPr>
          </a:p>
        </p:txBody>
      </p:sp>
      <p:sp>
        <p:nvSpPr>
          <p:cNvPr id="3" name="矩形 2"/>
          <p:cNvSpPr/>
          <p:nvPr/>
        </p:nvSpPr>
        <p:spPr>
          <a:xfrm>
            <a:off x="467544" y="1103725"/>
            <a:ext cx="7416824" cy="461665"/>
          </a:xfrm>
          <a:prstGeom prst="rect">
            <a:avLst/>
          </a:prstGeom>
        </p:spPr>
        <p:txBody>
          <a:bodyPr wrap="square">
            <a:spAutoFit/>
          </a:bodyPr>
          <a:lstStyle/>
          <a:p>
            <a:pPr algn="l"/>
            <a:r>
              <a:rPr lang="zh-CN" altLang="en-US" sz="2400" dirty="0"/>
              <a:t>　　</a:t>
            </a:r>
            <a:r>
              <a:rPr lang="zh-CN" altLang="en-US" sz="2400" dirty="0">
                <a:solidFill>
                  <a:schemeClr val="tx1"/>
                </a:solidFill>
              </a:rPr>
              <a:t>变量即在程序运行过程中其值可以改变的量。</a:t>
            </a:r>
          </a:p>
        </p:txBody>
      </p:sp>
      <p:sp>
        <p:nvSpPr>
          <p:cNvPr id="5" name="矩形 4"/>
          <p:cNvSpPr/>
          <p:nvPr/>
        </p:nvSpPr>
        <p:spPr>
          <a:xfrm>
            <a:off x="539552" y="1773683"/>
            <a:ext cx="7848872" cy="2252540"/>
          </a:xfrm>
          <a:prstGeom prst="rect">
            <a:avLst/>
          </a:prstGeom>
        </p:spPr>
        <p:txBody>
          <a:bodyPr wrap="square">
            <a:spAutoFit/>
          </a:bodyPr>
          <a:lstStyle/>
          <a:p>
            <a:pPr algn="l">
              <a:lnSpc>
                <a:spcPct val="150000"/>
              </a:lnSpc>
            </a:pPr>
            <a:r>
              <a:rPr lang="zh-CN" altLang="en-US" sz="2400" dirty="0">
                <a:solidFill>
                  <a:schemeClr val="tx1"/>
                </a:solidFill>
              </a:rPr>
              <a:t>        在</a:t>
            </a:r>
            <a:r>
              <a:rPr lang="en-US" altLang="zh-CN" sz="2400" dirty="0">
                <a:solidFill>
                  <a:schemeClr val="tx1"/>
                </a:solidFill>
              </a:rPr>
              <a:t>Verilog HDL</a:t>
            </a:r>
            <a:r>
              <a:rPr lang="zh-CN" altLang="en-US" sz="2400" dirty="0">
                <a:solidFill>
                  <a:schemeClr val="tx1"/>
                </a:solidFill>
              </a:rPr>
              <a:t>中变量的数据类型有很多种，其中最基本的是</a:t>
            </a:r>
            <a:r>
              <a:rPr lang="zh-CN" altLang="en-US" sz="2400" dirty="0">
                <a:solidFill>
                  <a:srgbClr val="FF0000"/>
                </a:solidFill>
              </a:rPr>
              <a:t>线网型</a:t>
            </a:r>
            <a:r>
              <a:rPr lang="en-US" altLang="zh-CN" sz="2400" dirty="0">
                <a:solidFill>
                  <a:srgbClr val="FF0000"/>
                </a:solidFill>
              </a:rPr>
              <a:t>(Net Type)</a:t>
            </a:r>
            <a:r>
              <a:rPr lang="zh-CN" altLang="en-US" sz="2400" dirty="0">
                <a:solidFill>
                  <a:srgbClr val="FF0000"/>
                </a:solidFill>
              </a:rPr>
              <a:t>和寄存器型</a:t>
            </a:r>
            <a:r>
              <a:rPr lang="en-US" altLang="zh-CN" sz="2400" dirty="0">
                <a:solidFill>
                  <a:srgbClr val="FF0000"/>
                </a:solidFill>
              </a:rPr>
              <a:t>(Register Type)</a:t>
            </a:r>
            <a:r>
              <a:rPr lang="zh-CN" altLang="en-US" sz="2400" dirty="0">
                <a:solidFill>
                  <a:schemeClr val="tx1"/>
                </a:solidFill>
              </a:rPr>
              <a:t>两种，且每种类型都有其在电路中的实际意义。这两种数据类型中</a:t>
            </a:r>
            <a:r>
              <a:rPr lang="zh-CN" altLang="en-US" sz="2400" dirty="0">
                <a:solidFill>
                  <a:srgbClr val="FF0000"/>
                </a:solidFill>
              </a:rPr>
              <a:t>最常用的是</a:t>
            </a:r>
            <a:r>
              <a:rPr lang="en-US" altLang="zh-CN" sz="2400" dirty="0">
                <a:solidFill>
                  <a:srgbClr val="FF0000"/>
                </a:solidFill>
              </a:rPr>
              <a:t>wire</a:t>
            </a:r>
            <a:r>
              <a:rPr lang="zh-CN" altLang="en-US" sz="2400" dirty="0">
                <a:solidFill>
                  <a:srgbClr val="FF0000"/>
                </a:solidFill>
              </a:rPr>
              <a:t>型、</a:t>
            </a:r>
            <a:r>
              <a:rPr lang="en-US" altLang="zh-CN" sz="2400" dirty="0" err="1">
                <a:solidFill>
                  <a:srgbClr val="FF0000"/>
                </a:solidFill>
              </a:rPr>
              <a:t>reg</a:t>
            </a:r>
            <a:r>
              <a:rPr lang="zh-CN" altLang="en-US" sz="2400" dirty="0">
                <a:solidFill>
                  <a:srgbClr val="FF0000"/>
                </a:solidFill>
              </a:rPr>
              <a:t>型和</a:t>
            </a:r>
            <a:r>
              <a:rPr lang="en-US" altLang="zh-CN" sz="2400" dirty="0">
                <a:solidFill>
                  <a:srgbClr val="FF0000"/>
                </a:solidFill>
              </a:rPr>
              <a:t>integer</a:t>
            </a:r>
            <a:r>
              <a:rPr lang="zh-CN" altLang="en-US" sz="2400" dirty="0">
                <a:solidFill>
                  <a:srgbClr val="FF0000"/>
                </a:solidFill>
              </a:rPr>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552" y="1129308"/>
            <a:ext cx="8135937" cy="1152128"/>
          </a:xfrm>
        </p:spPr>
        <p:txBody>
          <a:bodyPr/>
          <a:lstStyle/>
          <a:p>
            <a:pPr eaLnBrk="1" hangingPunct="1">
              <a:lnSpc>
                <a:spcPct val="140000"/>
              </a:lnSpc>
            </a:pPr>
            <a:r>
              <a:rPr lang="zh-CN" altLang="en-US" dirty="0"/>
              <a:t>　线网表示器件之间的物理连接，称为线网类型信号，其</a:t>
            </a:r>
            <a:r>
              <a:rPr lang="zh-CN" altLang="en-US" dirty="0">
                <a:solidFill>
                  <a:srgbClr val="FF0000"/>
                </a:solidFill>
              </a:rPr>
              <a:t>特点是输出的值紧跟输入值的变化而变化</a:t>
            </a:r>
            <a:r>
              <a:rPr lang="zh-CN" altLang="en-US" dirty="0"/>
              <a:t>。</a:t>
            </a:r>
            <a:br>
              <a:rPr lang="zh-CN" altLang="en-US" dirty="0"/>
            </a:br>
            <a:r>
              <a:rPr lang="zh-CN" altLang="en-US" dirty="0"/>
              <a:t>　　</a:t>
            </a:r>
          </a:p>
        </p:txBody>
      </p:sp>
      <p:sp>
        <p:nvSpPr>
          <p:cNvPr id="4" name="矩形 3"/>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
        <p:nvSpPr>
          <p:cNvPr id="5" name="Text Box 2"/>
          <p:cNvSpPr txBox="1">
            <a:spLocks noChangeArrowheads="1"/>
          </p:cNvSpPr>
          <p:nvPr/>
        </p:nvSpPr>
        <p:spPr bwMode="auto">
          <a:xfrm>
            <a:off x="457200" y="2281436"/>
            <a:ext cx="8686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en-US" altLang="zh-CN" sz="2400" b="1" dirty="0">
                <a:latin typeface="Times New Roman" pitchFamily="18" charset="0"/>
                <a:ea typeface="宋体" pitchFamily="2" charset="-122"/>
              </a:rPr>
              <a:t>Net  Type</a:t>
            </a:r>
            <a:r>
              <a:rPr lang="zh-CN" altLang="en-US" sz="2400" b="1" dirty="0">
                <a:latin typeface="Times New Roman" pitchFamily="18" charset="0"/>
                <a:ea typeface="宋体" pitchFamily="2" charset="-122"/>
              </a:rPr>
              <a:t>的变量</a:t>
            </a:r>
            <a:r>
              <a:rPr lang="zh-CN" altLang="en-US" sz="2400" b="1" dirty="0">
                <a:solidFill>
                  <a:srgbClr val="FF0000"/>
                </a:solidFill>
                <a:latin typeface="Times New Roman" pitchFamily="18" charset="0"/>
                <a:ea typeface="宋体" pitchFamily="2" charset="-122"/>
              </a:rPr>
              <a:t>不能存储值</a:t>
            </a:r>
            <a:r>
              <a:rPr lang="zh-CN" altLang="en-US" sz="2400" b="1" dirty="0">
                <a:latin typeface="Times New Roman" pitchFamily="18" charset="0"/>
                <a:ea typeface="宋体" pitchFamily="2" charset="-122"/>
              </a:rPr>
              <a:t>，而且必须受到驱动器的驱动。</a:t>
            </a:r>
          </a:p>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两种驱动方式：</a:t>
            </a:r>
          </a:p>
          <a:p>
            <a:pPr algn="l" eaLnBrk="1" hangingPunct="1">
              <a:spcBef>
                <a:spcPct val="50000"/>
              </a:spcBef>
              <a:buClrTx/>
              <a:buFontTx/>
              <a:buNone/>
            </a:pP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）在结构描述中将它连接到一个逻辑门或模块的输出端。</a:t>
            </a:r>
          </a:p>
          <a:p>
            <a:pPr algn="l" eaLnBrk="1" hangingPunct="1">
              <a:spcBef>
                <a:spcPct val="50000"/>
              </a:spcBef>
              <a:buClrTx/>
              <a:buFontTx/>
              <a:buNone/>
            </a:pP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）用持续赋值语句</a:t>
            </a:r>
            <a:r>
              <a:rPr lang="en-US" altLang="zh-CN" sz="2400" b="1" dirty="0">
                <a:latin typeface="Times New Roman" pitchFamily="18" charset="0"/>
                <a:ea typeface="宋体" pitchFamily="2" charset="-122"/>
              </a:rPr>
              <a:t>assign</a:t>
            </a:r>
            <a:r>
              <a:rPr lang="zh-CN" altLang="en-US" sz="2400" b="1" dirty="0">
                <a:latin typeface="Times New Roman" pitchFamily="18" charset="0"/>
                <a:ea typeface="宋体" pitchFamily="2" charset="-122"/>
              </a:rPr>
              <a:t>对其进行赋值。</a:t>
            </a:r>
          </a:p>
        </p:txBody>
      </p:sp>
      <p:sp>
        <p:nvSpPr>
          <p:cNvPr id="6" name="Text Box 4"/>
          <p:cNvSpPr txBox="1">
            <a:spLocks noChangeArrowheads="1"/>
          </p:cNvSpPr>
          <p:nvPr/>
        </p:nvSpPr>
        <p:spPr bwMode="auto">
          <a:xfrm>
            <a:off x="482997" y="4801716"/>
            <a:ext cx="8153400" cy="461665"/>
          </a:xfrm>
          <a:prstGeom prst="rect">
            <a:avLst/>
          </a:prstGeom>
          <a:solidFill>
            <a:srgbClr val="0043A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当没有驱动源对其驱动时，它将保持高阻态。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9" name="Picture 4"/>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0" y="1129308"/>
            <a:ext cx="9072484" cy="3240360"/>
          </a:xfrm>
          <a:noFill/>
          <a:extLst>
            <a:ext uri="{91240B29-F687-4F45-9708-019B960494DF}">
              <a14:hiddenLine xmlns:a14="http://schemas.microsoft.com/office/drawing/2010/main" w="9525" cap="flat" cmpd="sng" algn="ctr">
                <a:solidFill>
                  <a:schemeClr val="tx2"/>
                </a:solidFill>
                <a:prstDash val="solid"/>
                <a:miter lim="800000"/>
                <a:headEnd/>
                <a:tailEnd/>
              </a14:hiddenLine>
            </a:ext>
          </a:extLst>
        </p:spPr>
      </p:pic>
      <p:sp>
        <p:nvSpPr>
          <p:cNvPr id="4" name="矩形 3"/>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
        <p:nvSpPr>
          <p:cNvPr id="2" name="矩形 1">
            <a:extLst>
              <a:ext uri="{FF2B5EF4-FFF2-40B4-BE49-F238E27FC236}">
                <a16:creationId xmlns:a16="http://schemas.microsoft.com/office/drawing/2014/main" id="{7DE294C0-B056-49C6-ABA9-37F3E8FBB6CB}"/>
              </a:ext>
            </a:extLst>
          </p:cNvPr>
          <p:cNvSpPr/>
          <p:nvPr/>
        </p:nvSpPr>
        <p:spPr bwMode="auto">
          <a:xfrm>
            <a:off x="827584" y="1993404"/>
            <a:ext cx="2520280" cy="461665"/>
          </a:xfrm>
          <a:prstGeom prst="rect">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zh-CN" altLang="en-US" sz="2400" dirty="0"/>
              <a:t>                可综合</a:t>
            </a:r>
            <a:endParaRPr kumimoji="0" lang="zh-CN" altLang="en-US" sz="2400" b="1" i="0" u="none" strike="noStrike" cap="none" normalizeH="0" baseline="0" dirty="0">
              <a:ln>
                <a:noFill/>
              </a:ln>
              <a:solidFill>
                <a:schemeClr val="hlink"/>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
        <p:nvSpPr>
          <p:cNvPr id="7" name="Text Box 2"/>
          <p:cNvSpPr txBox="1">
            <a:spLocks noChangeArrowheads="1"/>
          </p:cNvSpPr>
          <p:nvPr/>
        </p:nvSpPr>
        <p:spPr bwMode="auto">
          <a:xfrm>
            <a:off x="240714" y="913284"/>
            <a:ext cx="9144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线网型变量的格式：</a:t>
            </a:r>
          </a:p>
          <a:p>
            <a:pPr algn="l" eaLnBrk="1" hangingPunct="1">
              <a:lnSpc>
                <a:spcPct val="120000"/>
              </a:lnSpc>
              <a:spcBef>
                <a:spcPct val="0"/>
              </a:spcBef>
              <a:buClrTx/>
              <a:buFontTx/>
              <a:buNone/>
            </a:pPr>
            <a:r>
              <a:rPr lang="en-US" altLang="zh-CN" sz="2400" b="1" dirty="0" err="1">
                <a:solidFill>
                  <a:srgbClr val="0043A6"/>
                </a:solidFill>
                <a:latin typeface="Times New Roman" pitchFamily="18" charset="0"/>
                <a:ea typeface="宋体" pitchFamily="2" charset="-122"/>
              </a:rPr>
              <a:t>net_kind</a:t>
            </a:r>
            <a:r>
              <a:rPr lang="en-US" altLang="zh-CN" sz="2400" b="1" dirty="0">
                <a:solidFill>
                  <a:srgbClr val="0043A6"/>
                </a:solidFill>
                <a:latin typeface="Times New Roman" pitchFamily="18" charset="0"/>
                <a:ea typeface="宋体" pitchFamily="2" charset="-122"/>
              </a:rPr>
              <a:t> [</a:t>
            </a:r>
            <a:r>
              <a:rPr lang="en-US" altLang="zh-CN" sz="2400" b="1" dirty="0" err="1">
                <a:solidFill>
                  <a:srgbClr val="0043A6"/>
                </a:solidFill>
                <a:latin typeface="Times New Roman" pitchFamily="18" charset="0"/>
                <a:ea typeface="宋体" pitchFamily="2" charset="-122"/>
              </a:rPr>
              <a:t>msb:lsb</a:t>
            </a:r>
            <a:r>
              <a:rPr lang="en-US" altLang="zh-CN" sz="2400" b="1" dirty="0">
                <a:solidFill>
                  <a:srgbClr val="0043A6"/>
                </a:solidFill>
                <a:latin typeface="Times New Roman" pitchFamily="18" charset="0"/>
                <a:ea typeface="宋体" pitchFamily="2" charset="-122"/>
              </a:rPr>
              <a:t>] net1</a:t>
            </a:r>
            <a:r>
              <a:rPr lang="zh-CN" altLang="en-US" sz="2400" b="1" dirty="0">
                <a:solidFill>
                  <a:srgbClr val="0043A6"/>
                </a:solidFill>
                <a:latin typeface="Times New Roman" pitchFamily="18" charset="0"/>
                <a:ea typeface="宋体" pitchFamily="2" charset="-122"/>
              </a:rPr>
              <a:t>，</a:t>
            </a:r>
            <a:r>
              <a:rPr lang="en-US" altLang="zh-CN" sz="2400" b="1" dirty="0">
                <a:solidFill>
                  <a:srgbClr val="0043A6"/>
                </a:solidFill>
                <a:latin typeface="Times New Roman" pitchFamily="18" charset="0"/>
                <a:ea typeface="宋体" pitchFamily="2" charset="-122"/>
              </a:rPr>
              <a:t>net2</a:t>
            </a:r>
            <a:r>
              <a:rPr lang="zh-CN" altLang="en-US" sz="2400" b="1" dirty="0">
                <a:solidFill>
                  <a:srgbClr val="0043A6"/>
                </a:solidFill>
                <a:latin typeface="Times New Roman" pitchFamily="18" charset="0"/>
                <a:ea typeface="宋体" pitchFamily="2" charset="-122"/>
              </a:rPr>
              <a:t>，</a:t>
            </a:r>
            <a:r>
              <a:rPr lang="en-US" altLang="zh-CN" sz="2400" b="1" dirty="0">
                <a:solidFill>
                  <a:srgbClr val="0043A6"/>
                </a:solidFill>
                <a:latin typeface="Times New Roman" pitchFamily="18" charset="0"/>
                <a:ea typeface="宋体" pitchFamily="2" charset="-122"/>
              </a:rPr>
              <a:t>……</a:t>
            </a:r>
            <a:r>
              <a:rPr lang="zh-CN" altLang="en-US" sz="2400" b="1" dirty="0">
                <a:solidFill>
                  <a:srgbClr val="0043A6"/>
                </a:solidFill>
                <a:latin typeface="Times New Roman" pitchFamily="18" charset="0"/>
                <a:ea typeface="宋体" pitchFamily="2" charset="-122"/>
              </a:rPr>
              <a:t>，</a:t>
            </a:r>
            <a:r>
              <a:rPr lang="en-US" altLang="zh-CN" sz="2400" b="1" dirty="0" err="1">
                <a:solidFill>
                  <a:srgbClr val="0043A6"/>
                </a:solidFill>
                <a:latin typeface="Times New Roman" pitchFamily="18" charset="0"/>
                <a:ea typeface="宋体" pitchFamily="2" charset="-122"/>
              </a:rPr>
              <a:t>netN</a:t>
            </a:r>
            <a:r>
              <a:rPr lang="zh-CN" altLang="en-US" sz="2400" b="1" dirty="0">
                <a:solidFill>
                  <a:srgbClr val="0043A6"/>
                </a:solidFill>
                <a:latin typeface="Times New Roman" pitchFamily="18" charset="0"/>
                <a:ea typeface="宋体" pitchFamily="2" charset="-122"/>
              </a:rPr>
              <a:t>；</a:t>
            </a:r>
          </a:p>
        </p:txBody>
      </p:sp>
      <p:sp>
        <p:nvSpPr>
          <p:cNvPr id="8" name="Text Box 3"/>
          <p:cNvSpPr txBox="1">
            <a:spLocks noChangeArrowheads="1"/>
          </p:cNvSpPr>
          <p:nvPr/>
        </p:nvSpPr>
        <p:spPr bwMode="auto">
          <a:xfrm>
            <a:off x="237247" y="1936900"/>
            <a:ext cx="8151177"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en-US" altLang="zh-CN" sz="2400" dirty="0" err="1">
                <a:solidFill>
                  <a:srgbClr val="0043A6"/>
                </a:solidFill>
                <a:latin typeface="Times New Roman" pitchFamily="18" charset="0"/>
                <a:ea typeface="宋体" pitchFamily="2" charset="-122"/>
              </a:rPr>
              <a:t>net_kind</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线网类型；</a:t>
            </a:r>
          </a:p>
          <a:p>
            <a:pPr algn="l" eaLnBrk="1" hangingPunct="1">
              <a:lnSpc>
                <a:spcPct val="120000"/>
              </a:lnSpc>
              <a:spcBef>
                <a:spcPct val="0"/>
              </a:spcBef>
              <a:buClrTx/>
              <a:buFontTx/>
              <a:buNone/>
            </a:pPr>
            <a:r>
              <a:rPr lang="en-US" altLang="zh-CN" sz="2400" b="1" dirty="0">
                <a:latin typeface="Times New Roman" pitchFamily="18" charset="0"/>
                <a:ea typeface="宋体" pitchFamily="2" charset="-122"/>
              </a:rPr>
              <a:t>[</a:t>
            </a:r>
            <a:r>
              <a:rPr lang="en-US" altLang="zh-CN" sz="2400" dirty="0" err="1">
                <a:solidFill>
                  <a:srgbClr val="0043A6"/>
                </a:solidFill>
                <a:latin typeface="Times New Roman" pitchFamily="18" charset="0"/>
                <a:ea typeface="宋体" pitchFamily="2" charset="-122"/>
              </a:rPr>
              <a:t>msb:lsb</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定义线网宽度的最高位和最低位。缺省状态，位宽默认值为</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。这里的位是二进制的位。</a:t>
            </a:r>
          </a:p>
          <a:p>
            <a:pPr algn="l" eaLnBrk="1" hangingPunct="1">
              <a:lnSpc>
                <a:spcPct val="120000"/>
              </a:lnSpc>
              <a:spcBef>
                <a:spcPct val="0"/>
              </a:spcBef>
              <a:buClrTx/>
              <a:buFontTx/>
              <a:buNone/>
            </a:pPr>
            <a:r>
              <a:rPr lang="en-US" altLang="zh-CN" sz="2400" b="1" dirty="0" err="1">
                <a:latin typeface="Times New Roman" pitchFamily="18" charset="0"/>
                <a:ea typeface="宋体" pitchFamily="2" charset="-122"/>
              </a:rPr>
              <a:t>netN</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线网变量的名称，若一次定义多个数据，数据名之间用逗号隔开。</a:t>
            </a:r>
          </a:p>
          <a:p>
            <a:pPr algn="l" eaLnBrk="1" hangingPunct="1">
              <a:lnSpc>
                <a:spcPct val="120000"/>
              </a:lnSpc>
              <a:spcBef>
                <a:spcPct val="0"/>
              </a:spcBef>
              <a:buClrTx/>
              <a:buFontTx/>
              <a:buNone/>
            </a:pPr>
            <a:r>
              <a:rPr lang="zh-CN" altLang="en-US" sz="2400" b="1" dirty="0">
                <a:solidFill>
                  <a:srgbClr val="800000"/>
                </a:solidFill>
                <a:latin typeface="Times New Roman" pitchFamily="18" charset="0"/>
                <a:ea typeface="宋体" pitchFamily="2" charset="-122"/>
              </a:rPr>
              <a:t>声明语句的最后用分号表示语句的结束。</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l="6819" r="23309"/>
          <a:stretch>
            <a:fillRect/>
          </a:stretch>
        </p:blipFill>
        <p:spPr bwMode="auto">
          <a:xfrm>
            <a:off x="0" y="4153644"/>
            <a:ext cx="9622442" cy="1296144"/>
          </a:xfrm>
          <a:prstGeom prst="rect">
            <a:avLst/>
          </a:prstGeom>
          <a:solidFill>
            <a:schemeClr val="accent1"/>
          </a:solidFill>
          <a:ln>
            <a:noFill/>
          </a:ln>
          <a:effectLst/>
        </p:spPr>
      </p:pic>
    </p:spTree>
    <p:extLst>
      <p:ext uri="{BB962C8B-B14F-4D97-AF65-F5344CB8AC3E}">
        <p14:creationId xmlns:p14="http://schemas.microsoft.com/office/powerpoint/2010/main" val="264738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1125538"/>
            <a:ext cx="8382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      常用的有</a:t>
            </a:r>
            <a:r>
              <a:rPr lang="en-US" altLang="zh-CN" sz="2400" b="1" dirty="0">
                <a:latin typeface="Times New Roman" pitchFamily="18" charset="0"/>
                <a:ea typeface="宋体" pitchFamily="2" charset="-122"/>
              </a:rPr>
              <a:t>wire</a:t>
            </a:r>
            <a:r>
              <a:rPr lang="zh-CN" altLang="en-US" sz="2400" b="1" dirty="0">
                <a:latin typeface="Times New Roman" pitchFamily="18" charset="0"/>
                <a:ea typeface="宋体" pitchFamily="2" charset="-122"/>
              </a:rPr>
              <a:t>型和</a:t>
            </a:r>
            <a:r>
              <a:rPr lang="en-US" altLang="zh-CN" sz="2400" b="1" dirty="0">
                <a:latin typeface="Times New Roman" pitchFamily="18" charset="0"/>
                <a:ea typeface="宋体" pitchFamily="2" charset="-122"/>
              </a:rPr>
              <a:t>tri</a:t>
            </a:r>
            <a:r>
              <a:rPr lang="zh-CN" altLang="en-US" sz="2400" b="1" dirty="0">
                <a:latin typeface="Times New Roman" pitchFamily="18" charset="0"/>
                <a:ea typeface="宋体" pitchFamily="2" charset="-122"/>
              </a:rPr>
              <a:t>型。这两种变量都用于连接器件单元，它们具有相同的语法格式和功能。</a:t>
            </a:r>
          </a:p>
        </p:txBody>
      </p:sp>
      <p:sp>
        <p:nvSpPr>
          <p:cNvPr id="5" name="Text Box 3"/>
          <p:cNvSpPr txBox="1">
            <a:spLocks noChangeArrowheads="1"/>
          </p:cNvSpPr>
          <p:nvPr/>
        </p:nvSpPr>
        <p:spPr bwMode="auto">
          <a:xfrm>
            <a:off x="468313" y="2675404"/>
            <a:ext cx="8382000" cy="1938992"/>
          </a:xfrm>
          <a:prstGeom prst="rect">
            <a:avLst/>
          </a:prstGeom>
          <a:solidFill>
            <a:srgbClr val="0043A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50000"/>
              </a:lnSpc>
              <a:spcBef>
                <a:spcPct val="50000"/>
              </a:spcBef>
              <a:buClrTx/>
              <a:buFontTx/>
              <a:buNone/>
            </a:pPr>
            <a:r>
              <a:rPr lang="en-US" altLang="zh-CN" sz="2400" b="1" dirty="0">
                <a:solidFill>
                  <a:schemeClr val="bg1"/>
                </a:solidFill>
                <a:latin typeface="Times New Roman" pitchFamily="18" charset="0"/>
                <a:ea typeface="宋体" pitchFamily="2" charset="-122"/>
              </a:rPr>
              <a:t>wire</a:t>
            </a:r>
            <a:r>
              <a:rPr lang="zh-CN" altLang="en-US" sz="2400" b="1" dirty="0">
                <a:solidFill>
                  <a:schemeClr val="bg1"/>
                </a:solidFill>
                <a:latin typeface="Times New Roman" pitchFamily="18" charset="0"/>
                <a:ea typeface="宋体" pitchFamily="2" charset="-122"/>
              </a:rPr>
              <a:t>型变量：通常用来表示单个门驱动或连续赋值语句驱动的连线型数据，没有连接驱动源时，值为高阻态。</a:t>
            </a:r>
          </a:p>
          <a:p>
            <a:pPr algn="l" eaLnBrk="1" hangingPunct="1">
              <a:lnSpc>
                <a:spcPct val="150000"/>
              </a:lnSpc>
              <a:spcBef>
                <a:spcPct val="50000"/>
              </a:spcBef>
              <a:buClrTx/>
              <a:buFontTx/>
              <a:buNone/>
            </a:pPr>
            <a:r>
              <a:rPr lang="en-US" altLang="zh-CN" sz="2400" b="1" dirty="0">
                <a:solidFill>
                  <a:schemeClr val="bg1"/>
                </a:solidFill>
                <a:latin typeface="Times New Roman" pitchFamily="18" charset="0"/>
                <a:ea typeface="宋体" pitchFamily="2" charset="-122"/>
              </a:rPr>
              <a:t>tri</a:t>
            </a:r>
            <a:r>
              <a:rPr lang="zh-CN" altLang="en-US" sz="2400" b="1" dirty="0">
                <a:solidFill>
                  <a:schemeClr val="bg1"/>
                </a:solidFill>
                <a:latin typeface="Times New Roman" pitchFamily="18" charset="0"/>
                <a:ea typeface="宋体" pitchFamily="2" charset="-122"/>
              </a:rPr>
              <a:t>型变量：通常用来表示多驱动器驱动的连线型数据。</a:t>
            </a:r>
          </a:p>
        </p:txBody>
      </p:sp>
      <p:sp>
        <p:nvSpPr>
          <p:cNvPr id="6" name="矩形 5"/>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Tree>
    <p:extLst>
      <p:ext uri="{BB962C8B-B14F-4D97-AF65-F5344CB8AC3E}">
        <p14:creationId xmlns:p14="http://schemas.microsoft.com/office/powerpoint/2010/main" val="17236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7544" y="985292"/>
            <a:ext cx="8135937" cy="2040260"/>
          </a:xfrm>
        </p:spPr>
        <p:txBody>
          <a:bodyPr/>
          <a:lstStyle/>
          <a:p>
            <a:pPr eaLnBrk="1" hangingPunct="1">
              <a:lnSpc>
                <a:spcPct val="140000"/>
              </a:lnSpc>
            </a:pPr>
            <a:r>
              <a:rPr lang="zh-CN" altLang="en-US" dirty="0"/>
              <a:t>         如果</a:t>
            </a:r>
            <a:r>
              <a:rPr lang="en-US" altLang="zh-CN" dirty="0"/>
              <a:t>wire</a:t>
            </a:r>
            <a:r>
              <a:rPr lang="zh-CN" altLang="en-US" dirty="0"/>
              <a:t>型或</a:t>
            </a:r>
            <a:r>
              <a:rPr lang="en-US" altLang="zh-CN" dirty="0"/>
              <a:t>tri</a:t>
            </a:r>
            <a:r>
              <a:rPr lang="zh-CN" altLang="en-US" dirty="0"/>
              <a:t>型变量没有定义逻辑强度</a:t>
            </a:r>
            <a:r>
              <a:rPr lang="en-US" altLang="zh-CN" dirty="0"/>
              <a:t>(logic strength)</a:t>
            </a:r>
            <a:r>
              <a:rPr lang="zh-CN" altLang="en-US" dirty="0"/>
              <a:t>，在多个驱动源的情况下，逻辑值会发生冲突从而产生不确定值。如果多个驱动源驱动同一个连线</a:t>
            </a:r>
            <a:r>
              <a:rPr lang="en-US" altLang="zh-CN" dirty="0"/>
              <a:t>(</a:t>
            </a:r>
            <a:r>
              <a:rPr lang="zh-CN" altLang="en-US" dirty="0"/>
              <a:t>或三态线网</a:t>
            </a:r>
            <a:r>
              <a:rPr lang="en-US" altLang="zh-CN" dirty="0"/>
              <a:t>)</a:t>
            </a:r>
            <a:r>
              <a:rPr lang="zh-CN" altLang="en-US" dirty="0"/>
              <a:t>，则这个线网的有效值可由表</a:t>
            </a:r>
            <a:r>
              <a:rPr lang="en-US" altLang="zh-CN" dirty="0"/>
              <a:t>3.2</a:t>
            </a:r>
            <a:r>
              <a:rPr lang="zh-CN" altLang="en-US" dirty="0"/>
              <a:t>来决定。</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4846" r="5904"/>
          <a:stretch>
            <a:fillRect/>
          </a:stretch>
        </p:blipFill>
        <p:spPr bwMode="auto">
          <a:xfrm>
            <a:off x="755650" y="3289548"/>
            <a:ext cx="748823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FD2AFA98-BF5F-421C-88EC-E7D094B2DC44}"/>
              </a:ext>
            </a:extLst>
          </p:cNvPr>
          <p:cNvSpPr>
            <a:spLocks noGrp="1" noChangeArrowheads="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pPr>
              <a:spcBef>
                <a:spcPct val="50000"/>
              </a:spcBef>
              <a:buFontTx/>
              <a:buNone/>
              <a:defRPr/>
            </a:pPr>
            <a:fld id="{2B73105F-DFA3-4B7E-8E78-8B09001035D6}" type="slidenum">
              <a:rPr lang="zh-CN" altLang="en-US" smtClean="0"/>
              <a:pPr>
                <a:spcBef>
                  <a:spcPct val="50000"/>
                </a:spcBef>
                <a:buFontTx/>
                <a:buNone/>
                <a:defRPr/>
              </a:pPr>
              <a:t>2</a:t>
            </a:fld>
            <a:endParaRPr lang="zh-CN" altLang="en-US" sz="1200">
              <a:solidFill>
                <a:srgbClr val="898989"/>
              </a:solidFill>
              <a:latin typeface="Times New Roman" panose="02020603050405020304" pitchFamily="18" charset="0"/>
              <a:ea typeface="华文宋体" panose="02010600040101010101" pitchFamily="2" charset="-122"/>
            </a:endParaRPr>
          </a:p>
        </p:txBody>
      </p:sp>
      <p:sp>
        <p:nvSpPr>
          <p:cNvPr id="18435" name="矩形 8">
            <a:extLst>
              <a:ext uri="{FF2B5EF4-FFF2-40B4-BE49-F238E27FC236}">
                <a16:creationId xmlns:a16="http://schemas.microsoft.com/office/drawing/2014/main" id="{1C9DC8F9-8BF6-49A2-A92C-D18F6485503D}"/>
              </a:ext>
            </a:extLst>
          </p:cNvPr>
          <p:cNvSpPr>
            <a:spLocks noChangeArrowheads="1"/>
          </p:cNvSpPr>
          <p:nvPr/>
        </p:nvSpPr>
        <p:spPr bwMode="auto">
          <a:xfrm>
            <a:off x="252757" y="158826"/>
            <a:ext cx="1826141" cy="584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dirty="0">
                <a:latin typeface="Times New Roman" panose="02020603050405020304" pitchFamily="18" charset="0"/>
                <a:ea typeface="华文宋体" panose="02010600040101010101" pitchFamily="2" charset="-122"/>
              </a:rPr>
              <a:t>学习目标</a:t>
            </a:r>
          </a:p>
        </p:txBody>
      </p:sp>
      <p:sp>
        <p:nvSpPr>
          <p:cNvPr id="6" name="矩形 5">
            <a:extLst>
              <a:ext uri="{FF2B5EF4-FFF2-40B4-BE49-F238E27FC236}">
                <a16:creationId xmlns:a16="http://schemas.microsoft.com/office/drawing/2014/main" id="{C617CB32-89CA-41E2-899A-F116AD1B1751}"/>
              </a:ext>
            </a:extLst>
          </p:cNvPr>
          <p:cNvSpPr>
            <a:spLocks noChangeArrowheads="1"/>
          </p:cNvSpPr>
          <p:nvPr/>
        </p:nvSpPr>
        <p:spPr bwMode="auto">
          <a:xfrm>
            <a:off x="220302" y="985292"/>
            <a:ext cx="8351838" cy="2795958"/>
          </a:xfrm>
          <a:prstGeom prst="rect">
            <a:avLst/>
          </a:prstGeom>
          <a:solidFill>
            <a:schemeClr val="accent3"/>
          </a:solidFill>
          <a:ln>
            <a:noFill/>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学习数据类型，掌握</a:t>
            </a:r>
            <a:r>
              <a:rPr lang="en-US" altLang="zh-CN" sz="2400" dirty="0">
                <a:latin typeface="Times New Roman" panose="02020603050405020304" pitchFamily="18" charset="0"/>
                <a:ea typeface="华文宋体" panose="02010600040101010101" pitchFamily="2" charset="-122"/>
              </a:rPr>
              <a:t>Verilog HDL</a:t>
            </a:r>
            <a:r>
              <a:rPr lang="zh-CN" altLang="en-US" sz="2400" dirty="0">
                <a:latin typeface="Times New Roman" panose="02020603050405020304" pitchFamily="18" charset="0"/>
                <a:ea typeface="华文宋体" panose="02010600040101010101" pitchFamily="2" charset="-122"/>
              </a:rPr>
              <a:t>不同数据类型的书写</a:t>
            </a:r>
          </a:p>
          <a:p>
            <a:pPr algn="just" eaLnBrk="1" hangingPunct="1">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掌握寄存器和存储器的定义及应用</a:t>
            </a:r>
            <a:endParaRPr lang="en-US" altLang="zh-CN" sz="2400" dirty="0">
              <a:latin typeface="Times New Roman" panose="02020603050405020304" pitchFamily="18" charset="0"/>
              <a:ea typeface="华文宋体" panose="02010600040101010101" pitchFamily="2" charset="-122"/>
            </a:endParaRPr>
          </a:p>
          <a:p>
            <a:pPr algn="just" eaLnBrk="1" hangingPunct="1">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学习操作符，并能熟练应用</a:t>
            </a:r>
            <a:endParaRPr lang="en-US" altLang="zh-CN" sz="2400" dirty="0">
              <a:latin typeface="Times New Roman" panose="02020603050405020304" pitchFamily="18" charset="0"/>
              <a:ea typeface="华文宋体" panose="02010600040101010101" pitchFamily="2" charset="-122"/>
            </a:endParaRPr>
          </a:p>
          <a:p>
            <a:pPr algn="just" eaLnBrk="1" hangingPunct="1">
              <a:lnSpc>
                <a:spcPct val="150000"/>
              </a:lnSpc>
              <a:spcBef>
                <a:spcPct val="50000"/>
              </a:spcBef>
              <a:buFont typeface="Wingdings" panose="05000000000000000000" pitchFamily="2" charset="2"/>
              <a:buChar char="Ø"/>
              <a:defRPr/>
            </a:pPr>
            <a:endParaRPr lang="zh-CN" altLang="en-US" sz="2400" dirty="0">
              <a:latin typeface="Times New Roman" panose="02020603050405020304" pitchFamily="18" charset="0"/>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
        <p:nvSpPr>
          <p:cNvPr id="7" name="Text Box 2"/>
          <p:cNvSpPr txBox="1">
            <a:spLocks noChangeArrowheads="1"/>
          </p:cNvSpPr>
          <p:nvPr/>
        </p:nvSpPr>
        <p:spPr bwMode="auto">
          <a:xfrm>
            <a:off x="240714" y="913284"/>
            <a:ext cx="9144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en-US" altLang="zh-CN" sz="2400" b="1" dirty="0">
                <a:latin typeface="Times New Roman" pitchFamily="18" charset="0"/>
                <a:ea typeface="宋体" pitchFamily="2" charset="-122"/>
              </a:rPr>
              <a:t>wire</a:t>
            </a:r>
            <a:r>
              <a:rPr lang="zh-CN" altLang="en-US" sz="2400" b="1" dirty="0">
                <a:latin typeface="Times New Roman" pitchFamily="18" charset="0"/>
                <a:ea typeface="宋体" pitchFamily="2" charset="-122"/>
              </a:rPr>
              <a:t>型变量的格式：</a:t>
            </a:r>
          </a:p>
          <a:p>
            <a:pPr algn="l" eaLnBrk="1" hangingPunct="1">
              <a:lnSpc>
                <a:spcPct val="120000"/>
              </a:lnSpc>
              <a:spcBef>
                <a:spcPct val="0"/>
              </a:spcBef>
              <a:buClrTx/>
              <a:buFontTx/>
              <a:buNone/>
            </a:pPr>
            <a:r>
              <a:rPr lang="en-US" altLang="zh-CN" sz="2400" b="1" dirty="0">
                <a:solidFill>
                  <a:srgbClr val="0043A6"/>
                </a:solidFill>
                <a:latin typeface="Times New Roman" pitchFamily="18" charset="0"/>
                <a:ea typeface="宋体" pitchFamily="2" charset="-122"/>
              </a:rPr>
              <a:t>wire [n-1:0] </a:t>
            </a:r>
            <a:r>
              <a:rPr lang="zh-CN" altLang="en-US" sz="2400" b="1" dirty="0">
                <a:solidFill>
                  <a:srgbClr val="0043A6"/>
                </a:solidFill>
                <a:latin typeface="Times New Roman" pitchFamily="18" charset="0"/>
                <a:ea typeface="宋体" pitchFamily="2" charset="-122"/>
              </a:rPr>
              <a:t>数据名</a:t>
            </a:r>
            <a:r>
              <a:rPr lang="en-US" altLang="zh-CN" sz="2400" b="1" dirty="0">
                <a:solidFill>
                  <a:srgbClr val="0043A6"/>
                </a:solidFill>
                <a:latin typeface="Times New Roman" pitchFamily="18" charset="0"/>
                <a:ea typeface="宋体" pitchFamily="2" charset="-122"/>
              </a:rPr>
              <a:t>1</a:t>
            </a:r>
            <a:r>
              <a:rPr lang="zh-CN" altLang="en-US" sz="2400" b="1" dirty="0">
                <a:solidFill>
                  <a:srgbClr val="0043A6"/>
                </a:solidFill>
                <a:latin typeface="Times New Roman" pitchFamily="18" charset="0"/>
                <a:ea typeface="宋体" pitchFamily="2" charset="-122"/>
              </a:rPr>
              <a:t>，数据名</a:t>
            </a:r>
            <a:r>
              <a:rPr lang="en-US" altLang="zh-CN" sz="2400" b="1" dirty="0">
                <a:solidFill>
                  <a:srgbClr val="0043A6"/>
                </a:solidFill>
                <a:latin typeface="Times New Roman" pitchFamily="18" charset="0"/>
                <a:ea typeface="宋体" pitchFamily="2" charset="-122"/>
              </a:rPr>
              <a:t>2</a:t>
            </a:r>
            <a:r>
              <a:rPr lang="zh-CN" altLang="en-US" sz="2400" b="1" dirty="0">
                <a:solidFill>
                  <a:srgbClr val="0043A6"/>
                </a:solidFill>
                <a:latin typeface="Times New Roman" pitchFamily="18" charset="0"/>
                <a:ea typeface="宋体" pitchFamily="2" charset="-122"/>
              </a:rPr>
              <a:t>，</a:t>
            </a:r>
            <a:r>
              <a:rPr lang="en-US" altLang="zh-CN" sz="2400" b="1" dirty="0">
                <a:solidFill>
                  <a:srgbClr val="0043A6"/>
                </a:solidFill>
                <a:latin typeface="Times New Roman" pitchFamily="18" charset="0"/>
                <a:ea typeface="宋体" pitchFamily="2" charset="-122"/>
              </a:rPr>
              <a:t>……</a:t>
            </a:r>
            <a:r>
              <a:rPr lang="zh-CN" altLang="en-US" sz="2400" b="1" dirty="0">
                <a:solidFill>
                  <a:srgbClr val="0043A6"/>
                </a:solidFill>
                <a:latin typeface="Times New Roman" pitchFamily="18" charset="0"/>
                <a:ea typeface="宋体" pitchFamily="2" charset="-122"/>
              </a:rPr>
              <a:t>，数据名</a:t>
            </a:r>
            <a:r>
              <a:rPr lang="en-US" altLang="zh-CN" sz="2400" b="1" dirty="0">
                <a:solidFill>
                  <a:srgbClr val="0043A6"/>
                </a:solidFill>
                <a:latin typeface="Times New Roman" pitchFamily="18" charset="0"/>
                <a:ea typeface="宋体" pitchFamily="2" charset="-122"/>
              </a:rPr>
              <a:t>n</a:t>
            </a:r>
            <a:r>
              <a:rPr lang="zh-CN" altLang="en-US" sz="2400" b="1" dirty="0">
                <a:solidFill>
                  <a:srgbClr val="0043A6"/>
                </a:solidFill>
                <a:latin typeface="Times New Roman" pitchFamily="18" charset="0"/>
                <a:ea typeface="宋体" pitchFamily="2" charset="-122"/>
              </a:rPr>
              <a:t>；</a:t>
            </a:r>
          </a:p>
        </p:txBody>
      </p:sp>
      <p:sp>
        <p:nvSpPr>
          <p:cNvPr id="8" name="Text Box 3"/>
          <p:cNvSpPr txBox="1">
            <a:spLocks noChangeArrowheads="1"/>
          </p:cNvSpPr>
          <p:nvPr/>
        </p:nvSpPr>
        <p:spPr bwMode="auto">
          <a:xfrm>
            <a:off x="237247" y="1936900"/>
            <a:ext cx="815117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en-US" altLang="zh-CN" sz="2400" b="1" dirty="0">
                <a:latin typeface="Times New Roman" pitchFamily="18" charset="0"/>
                <a:ea typeface="宋体" pitchFamily="2" charset="-122"/>
              </a:rPr>
              <a:t>wire——wire</a:t>
            </a:r>
            <a:r>
              <a:rPr lang="zh-CN" altLang="en-US" sz="2400" b="1" dirty="0">
                <a:latin typeface="Times New Roman" pitchFamily="18" charset="0"/>
                <a:ea typeface="宋体" pitchFamily="2" charset="-122"/>
              </a:rPr>
              <a:t>型数据确认符；</a:t>
            </a:r>
          </a:p>
          <a:p>
            <a:pPr algn="l" eaLnBrk="1" hangingPunct="1">
              <a:lnSpc>
                <a:spcPct val="120000"/>
              </a:lnSpc>
              <a:spcBef>
                <a:spcPct val="0"/>
              </a:spcBef>
              <a:buClrTx/>
              <a:buFontTx/>
              <a:buNone/>
            </a:pPr>
            <a:r>
              <a:rPr lang="en-US" altLang="zh-CN" sz="2400" b="1" dirty="0">
                <a:latin typeface="Times New Roman" pitchFamily="18" charset="0"/>
                <a:ea typeface="宋体" pitchFamily="2" charset="-122"/>
              </a:rPr>
              <a:t>[n-1:0]——</a:t>
            </a:r>
            <a:r>
              <a:rPr lang="zh-CN" altLang="en-US" sz="2400" b="1" dirty="0">
                <a:latin typeface="Times New Roman" pitchFamily="18" charset="0"/>
                <a:ea typeface="宋体" pitchFamily="2" charset="-122"/>
              </a:rPr>
              <a:t>代表该数据的位宽。缺省状态，位宽默认值为</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。这里的位是二进制的位。</a:t>
            </a:r>
          </a:p>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数据名</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若一次定义多个数据，数据名之间用逗号隔开。</a:t>
            </a:r>
          </a:p>
          <a:p>
            <a:pPr algn="l" eaLnBrk="1" hangingPunct="1">
              <a:lnSpc>
                <a:spcPct val="120000"/>
              </a:lnSpc>
              <a:spcBef>
                <a:spcPct val="0"/>
              </a:spcBef>
              <a:buClrTx/>
              <a:buFontTx/>
              <a:buNone/>
            </a:pPr>
            <a:r>
              <a:rPr lang="zh-CN" altLang="en-US" sz="2400" b="1" dirty="0">
                <a:solidFill>
                  <a:srgbClr val="800000"/>
                </a:solidFill>
                <a:latin typeface="Times New Roman" pitchFamily="18" charset="0"/>
                <a:ea typeface="宋体" pitchFamily="2" charset="-122"/>
              </a:rPr>
              <a:t>声明语句的最后用分号表示语句的结束。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50825" y="997479"/>
            <a:ext cx="85344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r>
              <a:rPr lang="en-US" altLang="zh-CN" sz="2400" b="1" dirty="0">
                <a:latin typeface="Times New Roman" pitchFamily="18" charset="0"/>
                <a:ea typeface="宋体" pitchFamily="2" charset="-122"/>
              </a:rPr>
              <a:t>1. </a:t>
            </a:r>
            <a:r>
              <a:rPr lang="zh-CN" altLang="en-US" sz="2400" b="1" dirty="0">
                <a:latin typeface="Times New Roman" pitchFamily="18" charset="0"/>
                <a:ea typeface="宋体" pitchFamily="2" charset="-122"/>
              </a:rPr>
              <a:t>定义数据总线宽</a:t>
            </a:r>
            <a:r>
              <a:rPr lang="en-US" altLang="zh-CN" sz="2400" b="1" dirty="0">
                <a:latin typeface="Times New Roman" pitchFamily="18" charset="0"/>
                <a:ea typeface="宋体" pitchFamily="2" charset="-122"/>
              </a:rPr>
              <a:t>8</a:t>
            </a:r>
            <a:r>
              <a:rPr lang="zh-CN" altLang="en-US" sz="2400" b="1" dirty="0">
                <a:latin typeface="Times New Roman" pitchFamily="18" charset="0"/>
                <a:ea typeface="宋体" pitchFamily="2" charset="-122"/>
              </a:rPr>
              <a:t>位，地址总线宽</a:t>
            </a:r>
            <a:r>
              <a:rPr lang="en-US" altLang="zh-CN" sz="2400" b="1" dirty="0">
                <a:latin typeface="Times New Roman" pitchFamily="18" charset="0"/>
                <a:ea typeface="宋体" pitchFamily="2" charset="-122"/>
              </a:rPr>
              <a:t>20</a:t>
            </a:r>
            <a:r>
              <a:rPr lang="zh-CN" altLang="en-US" sz="2400" b="1" dirty="0">
                <a:latin typeface="Times New Roman" pitchFamily="18" charset="0"/>
                <a:ea typeface="宋体" pitchFamily="2" charset="-122"/>
              </a:rPr>
              <a:t>位。</a:t>
            </a:r>
          </a:p>
          <a:p>
            <a:pPr algn="l" eaLnBrk="1" hangingPunct="1">
              <a:spcBef>
                <a:spcPct val="50000"/>
              </a:spcBef>
              <a:buClrTx/>
              <a:buFontTx/>
              <a:buNone/>
            </a:pPr>
            <a:r>
              <a:rPr lang="en-US" altLang="zh-CN" sz="2400" b="1" dirty="0">
                <a:latin typeface="Times New Roman" pitchFamily="18" charset="0"/>
                <a:ea typeface="宋体" pitchFamily="2" charset="-122"/>
              </a:rPr>
              <a:t>wire[7:0]  </a:t>
            </a:r>
            <a:r>
              <a:rPr lang="en-US" altLang="zh-CN" sz="2400" b="1" dirty="0" err="1">
                <a:latin typeface="Times New Roman" pitchFamily="18" charset="0"/>
                <a:ea typeface="宋体" pitchFamily="2" charset="-122"/>
              </a:rPr>
              <a:t>databus</a:t>
            </a:r>
            <a:r>
              <a:rPr lang="en-US" altLang="zh-CN" sz="2400" b="1" dirty="0">
                <a:latin typeface="Times New Roman" pitchFamily="18" charset="0"/>
                <a:ea typeface="宋体" pitchFamily="2" charset="-122"/>
              </a:rPr>
              <a:t>;		// </a:t>
            </a:r>
            <a:r>
              <a:rPr lang="en-US" altLang="zh-CN" sz="2400" b="1" dirty="0" err="1">
                <a:latin typeface="Times New Roman" pitchFamily="18" charset="0"/>
                <a:ea typeface="宋体" pitchFamily="2" charset="-122"/>
              </a:rPr>
              <a:t>databus</a:t>
            </a:r>
            <a:r>
              <a:rPr lang="zh-CN" altLang="en-US" sz="2400" b="1" dirty="0">
                <a:latin typeface="Times New Roman" pitchFamily="18" charset="0"/>
                <a:ea typeface="宋体" pitchFamily="2" charset="-122"/>
              </a:rPr>
              <a:t>宽</a:t>
            </a:r>
            <a:r>
              <a:rPr lang="en-US" altLang="zh-CN" sz="2400" b="1" dirty="0">
                <a:latin typeface="Times New Roman" pitchFamily="18" charset="0"/>
                <a:ea typeface="宋体" pitchFamily="2" charset="-122"/>
              </a:rPr>
              <a:t>8</a:t>
            </a:r>
            <a:r>
              <a:rPr lang="zh-CN" altLang="en-US" sz="2400" b="1" dirty="0">
                <a:latin typeface="Times New Roman" pitchFamily="18" charset="0"/>
                <a:ea typeface="宋体" pitchFamily="2" charset="-122"/>
              </a:rPr>
              <a:t>位</a:t>
            </a:r>
          </a:p>
          <a:p>
            <a:pPr algn="l" eaLnBrk="1" hangingPunct="1">
              <a:spcBef>
                <a:spcPct val="50000"/>
              </a:spcBef>
              <a:buClrTx/>
              <a:buFontTx/>
              <a:buNone/>
            </a:pPr>
            <a:r>
              <a:rPr lang="en-US" altLang="zh-CN" sz="2400" b="1" dirty="0">
                <a:latin typeface="Times New Roman" pitchFamily="18" charset="0"/>
                <a:ea typeface="宋体" pitchFamily="2" charset="-122"/>
              </a:rPr>
              <a:t>wire[19:0]  </a:t>
            </a:r>
            <a:r>
              <a:rPr lang="en-US" altLang="zh-CN" sz="2400" b="1" dirty="0" err="1">
                <a:latin typeface="Times New Roman" pitchFamily="18" charset="0"/>
                <a:ea typeface="宋体" pitchFamily="2" charset="-122"/>
              </a:rPr>
              <a:t>addrbus</a:t>
            </a:r>
            <a:r>
              <a:rPr lang="en-US" altLang="zh-CN" sz="2400" b="1" dirty="0">
                <a:latin typeface="Times New Roman" pitchFamily="18" charset="0"/>
                <a:ea typeface="宋体" pitchFamily="2" charset="-122"/>
              </a:rPr>
              <a:t>;		// </a:t>
            </a:r>
            <a:r>
              <a:rPr lang="en-US" altLang="zh-CN" sz="2400" b="1" dirty="0" err="1">
                <a:latin typeface="Times New Roman" pitchFamily="18" charset="0"/>
                <a:ea typeface="宋体" pitchFamily="2" charset="-122"/>
              </a:rPr>
              <a:t>addrbus</a:t>
            </a:r>
            <a:r>
              <a:rPr lang="zh-CN" altLang="en-US" sz="2400" b="1" dirty="0">
                <a:latin typeface="Times New Roman" pitchFamily="18" charset="0"/>
                <a:ea typeface="宋体" pitchFamily="2" charset="-122"/>
              </a:rPr>
              <a:t>宽</a:t>
            </a:r>
            <a:r>
              <a:rPr lang="en-US" altLang="zh-CN" sz="2400" b="1" dirty="0">
                <a:latin typeface="Times New Roman" pitchFamily="18" charset="0"/>
                <a:ea typeface="宋体" pitchFamily="2" charset="-122"/>
              </a:rPr>
              <a:t>20</a:t>
            </a:r>
            <a:r>
              <a:rPr lang="zh-CN" altLang="en-US" sz="2400" b="1" dirty="0">
                <a:latin typeface="Times New Roman" pitchFamily="18" charset="0"/>
                <a:ea typeface="宋体" pitchFamily="2" charset="-122"/>
              </a:rPr>
              <a:t>位</a:t>
            </a:r>
          </a:p>
          <a:p>
            <a:pPr algn="l" eaLnBrk="1" hangingPunct="1">
              <a:spcBef>
                <a:spcPct val="50000"/>
              </a:spcBef>
              <a:buClrTx/>
              <a:buFontTx/>
              <a:buNone/>
            </a:pPr>
            <a:r>
              <a:rPr lang="zh-CN" altLang="en-US" sz="2400" b="1" dirty="0">
                <a:latin typeface="Times New Roman" pitchFamily="18" charset="0"/>
                <a:ea typeface="宋体" pitchFamily="2" charset="-122"/>
              </a:rPr>
              <a:t>或：</a:t>
            </a:r>
          </a:p>
          <a:p>
            <a:pPr algn="l" eaLnBrk="1" hangingPunct="1">
              <a:spcBef>
                <a:spcPct val="50000"/>
              </a:spcBef>
              <a:buClrTx/>
              <a:buFontTx/>
              <a:buNone/>
            </a:pPr>
            <a:r>
              <a:rPr lang="en-US" altLang="zh-CN" sz="2400" b="1" dirty="0">
                <a:latin typeface="Times New Roman" pitchFamily="18" charset="0"/>
                <a:ea typeface="宋体" pitchFamily="2" charset="-122"/>
              </a:rPr>
              <a:t>wire[8:1]  </a:t>
            </a:r>
            <a:r>
              <a:rPr lang="en-US" altLang="zh-CN" sz="2400" b="1" dirty="0" err="1">
                <a:latin typeface="Times New Roman" pitchFamily="18" charset="0"/>
                <a:ea typeface="宋体" pitchFamily="2" charset="-122"/>
              </a:rPr>
              <a:t>databus</a:t>
            </a:r>
            <a:r>
              <a:rPr lang="en-US" altLang="zh-CN"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wire[20:1]  </a:t>
            </a:r>
            <a:r>
              <a:rPr lang="en-US" altLang="zh-CN" sz="2400" b="1" dirty="0" err="1">
                <a:latin typeface="Times New Roman" pitchFamily="18" charset="0"/>
                <a:ea typeface="宋体" pitchFamily="2" charset="-122"/>
              </a:rPr>
              <a:t>addrbus</a:t>
            </a:r>
            <a:r>
              <a:rPr lang="en-US" altLang="zh-CN" sz="2400" b="1" dirty="0">
                <a:latin typeface="Times New Roman" pitchFamily="18" charset="0"/>
                <a:ea typeface="宋体" pitchFamily="2" charset="-122"/>
              </a:rPr>
              <a:t>;</a:t>
            </a:r>
          </a:p>
        </p:txBody>
      </p:sp>
      <p:sp>
        <p:nvSpPr>
          <p:cNvPr id="103427" name="Text Box 3"/>
          <p:cNvSpPr txBox="1">
            <a:spLocks noChangeArrowheads="1"/>
          </p:cNvSpPr>
          <p:nvPr/>
        </p:nvSpPr>
        <p:spPr bwMode="auto">
          <a:xfrm>
            <a:off x="179388" y="4463776"/>
            <a:ext cx="838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wire  a</a:t>
            </a:r>
            <a:r>
              <a:rPr lang="zh-CN" altLang="en-US"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en-US" altLang="zh-CN"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zh-CN" altLang="en-US"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定义了一个</a:t>
            </a:r>
            <a:r>
              <a:rPr lang="en-US" altLang="zh-CN"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zh-CN" altLang="en-US"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位的</a:t>
            </a:r>
            <a:r>
              <a:rPr lang="en-US" altLang="zh-CN"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wire</a:t>
            </a:r>
            <a:r>
              <a:rPr lang="zh-CN" altLang="en-US" sz="32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型数据</a:t>
            </a:r>
          </a:p>
        </p:txBody>
      </p:sp>
      <p:sp>
        <p:nvSpPr>
          <p:cNvPr id="4" name="矩形 3"/>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Tree>
    <p:extLst>
      <p:ext uri="{BB962C8B-B14F-4D97-AF65-F5344CB8AC3E}">
        <p14:creationId xmlns:p14="http://schemas.microsoft.com/office/powerpoint/2010/main" val="275953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xEl>
                                              <p:pRg st="3" end="3"/>
                                            </p:txEl>
                                          </p:spTgt>
                                        </p:tgtEl>
                                        <p:attrNameLst>
                                          <p:attrName>style.visibility</p:attrName>
                                        </p:attrNameLst>
                                      </p:cBhvr>
                                      <p:to>
                                        <p:strVal val="visible"/>
                                      </p:to>
                                    </p:set>
                                    <p:anim calcmode="lin" valueType="num">
                                      <p:cBhvr additive="base">
                                        <p:cTn id="7" dur="500" fill="hold"/>
                                        <p:tgtEl>
                                          <p:spTgt spid="2560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2">
                                            <p:txEl>
                                              <p:pRg st="4" end="4"/>
                                            </p:txEl>
                                          </p:spTgt>
                                        </p:tgtEl>
                                        <p:attrNameLst>
                                          <p:attrName>style.visibility</p:attrName>
                                        </p:attrNameLst>
                                      </p:cBhvr>
                                      <p:to>
                                        <p:strVal val="visible"/>
                                      </p:to>
                                    </p:set>
                                    <p:anim calcmode="lin" valueType="num">
                                      <p:cBhvr additive="base">
                                        <p:cTn id="11" dur="500" fill="hold"/>
                                        <p:tgtEl>
                                          <p:spTgt spid="2560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2">
                                            <p:txEl>
                                              <p:pRg st="5" end="5"/>
                                            </p:txEl>
                                          </p:spTgt>
                                        </p:tgtEl>
                                        <p:attrNameLst>
                                          <p:attrName>style.visibility</p:attrName>
                                        </p:attrNameLst>
                                      </p:cBhvr>
                                      <p:to>
                                        <p:strVal val="visible"/>
                                      </p:to>
                                    </p:set>
                                    <p:anim calcmode="lin" valueType="num">
                                      <p:cBhvr additive="base">
                                        <p:cTn id="15" dur="500" fill="hold"/>
                                        <p:tgtEl>
                                          <p:spTgt spid="2560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3427">
                                            <p:txEl>
                                              <p:pRg st="0" end="0"/>
                                            </p:txEl>
                                          </p:spTgt>
                                        </p:tgtEl>
                                        <p:attrNameLst>
                                          <p:attrName>style.visibility</p:attrName>
                                        </p:attrNameLst>
                                      </p:cBhvr>
                                      <p:to>
                                        <p:strVal val="visible"/>
                                      </p:to>
                                    </p:set>
                                    <p:anim calcmode="lin" valueType="num">
                                      <p:cBhvr additive="base">
                                        <p:cTn id="21" dur="500" fill="hold"/>
                                        <p:tgtEl>
                                          <p:spTgt spid="10342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50825" y="997480"/>
            <a:ext cx="838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r>
              <a:rPr lang="en-US" altLang="zh-CN" sz="2400" b="1" dirty="0">
                <a:latin typeface="Times New Roman" pitchFamily="18" charset="0"/>
                <a:ea typeface="宋体" pitchFamily="2" charset="-122"/>
              </a:rPr>
              <a:t>2. 	</a:t>
            </a:r>
            <a:r>
              <a:rPr lang="zh-CN" altLang="en-US" sz="2400" b="1" dirty="0">
                <a:latin typeface="Times New Roman" pitchFamily="18" charset="0"/>
                <a:ea typeface="宋体" pitchFamily="2" charset="-122"/>
              </a:rPr>
              <a:t>多位</a:t>
            </a:r>
            <a:r>
              <a:rPr lang="en-US" altLang="zh-CN" sz="2400" b="1" dirty="0">
                <a:latin typeface="Times New Roman" pitchFamily="18" charset="0"/>
                <a:ea typeface="宋体" pitchFamily="2" charset="-122"/>
              </a:rPr>
              <a:t>wire </a:t>
            </a:r>
            <a:r>
              <a:rPr lang="zh-CN" altLang="en-US" sz="2400" b="1" dirty="0">
                <a:latin typeface="Times New Roman" pitchFamily="18" charset="0"/>
                <a:ea typeface="宋体" pitchFamily="2" charset="-122"/>
              </a:rPr>
              <a:t>型数据可按下面方法使用	</a:t>
            </a:r>
          </a:p>
          <a:p>
            <a:pPr algn="l" eaLnBrk="1" hangingPunct="1">
              <a:spcBef>
                <a:spcPct val="50000"/>
              </a:spcBef>
              <a:buClrTx/>
              <a:buFontTx/>
              <a:buNone/>
            </a:pPr>
            <a:r>
              <a:rPr lang="en-US" altLang="zh-CN" sz="2400" b="1" dirty="0">
                <a:latin typeface="Times New Roman" pitchFamily="18" charset="0"/>
                <a:ea typeface="宋体" pitchFamily="2" charset="-122"/>
              </a:rPr>
              <a:t>wire[7:0]  </a:t>
            </a:r>
            <a:r>
              <a:rPr lang="en-US" altLang="zh-CN" sz="2400" b="1" dirty="0">
                <a:solidFill>
                  <a:srgbClr val="FF0000"/>
                </a:solidFill>
                <a:latin typeface="Times New Roman" pitchFamily="18" charset="0"/>
                <a:ea typeface="宋体" pitchFamily="2" charset="-122"/>
              </a:rPr>
              <a:t>in, out;</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定义两个</a:t>
            </a:r>
            <a:r>
              <a:rPr lang="en-US" altLang="zh-CN" sz="2400" b="1" dirty="0">
                <a:latin typeface="Times New Roman" pitchFamily="18" charset="0"/>
                <a:ea typeface="宋体" pitchFamily="2" charset="-122"/>
              </a:rPr>
              <a:t>8</a:t>
            </a:r>
            <a:r>
              <a:rPr lang="zh-CN" altLang="en-US" sz="2400" b="1" dirty="0">
                <a:latin typeface="Times New Roman" pitchFamily="18" charset="0"/>
                <a:ea typeface="宋体" pitchFamily="2" charset="-122"/>
              </a:rPr>
              <a:t>位</a:t>
            </a:r>
            <a:r>
              <a:rPr lang="en-US" altLang="zh-CN" sz="2400" b="1" dirty="0">
                <a:latin typeface="Times New Roman" pitchFamily="18" charset="0"/>
                <a:ea typeface="宋体" pitchFamily="2" charset="-122"/>
              </a:rPr>
              <a:t>wire</a:t>
            </a:r>
            <a:r>
              <a:rPr lang="zh-CN" altLang="en-US" sz="2400" b="1" dirty="0">
                <a:latin typeface="Times New Roman" pitchFamily="18" charset="0"/>
                <a:ea typeface="宋体" pitchFamily="2" charset="-122"/>
              </a:rPr>
              <a:t>型向量</a:t>
            </a:r>
          </a:p>
          <a:p>
            <a:pPr algn="l" eaLnBrk="1" hangingPunct="1">
              <a:spcBef>
                <a:spcPct val="50000"/>
              </a:spcBef>
              <a:buClrTx/>
              <a:buFontTx/>
              <a:buNone/>
            </a:pPr>
            <a:r>
              <a:rPr lang="en-US" altLang="zh-CN" sz="2400" b="1" dirty="0">
                <a:latin typeface="Times New Roman" pitchFamily="18" charset="0"/>
                <a:ea typeface="宋体" pitchFamily="2" charset="-122"/>
              </a:rPr>
              <a:t>assign  out=in</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 assign </a:t>
            </a:r>
            <a:r>
              <a:rPr lang="zh-CN" altLang="en-US" sz="2400" b="1" dirty="0">
                <a:latin typeface="Times New Roman" pitchFamily="18" charset="0"/>
                <a:ea typeface="宋体" pitchFamily="2" charset="-122"/>
              </a:rPr>
              <a:t>就是持续赋值语句</a:t>
            </a:r>
          </a:p>
        </p:txBody>
      </p:sp>
      <p:sp>
        <p:nvSpPr>
          <p:cNvPr id="26627" name="Text Box 3"/>
          <p:cNvSpPr txBox="1">
            <a:spLocks noChangeArrowheads="1"/>
          </p:cNvSpPr>
          <p:nvPr/>
        </p:nvSpPr>
        <p:spPr bwMode="auto">
          <a:xfrm>
            <a:off x="250825" y="2797969"/>
            <a:ext cx="8382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r>
              <a:rPr lang="en-US" altLang="zh-CN" sz="2400" b="1" dirty="0">
                <a:latin typeface="Times New Roman" pitchFamily="18" charset="0"/>
                <a:ea typeface="宋体" pitchFamily="2" charset="-122"/>
              </a:rPr>
              <a:t>3.  </a:t>
            </a:r>
            <a:r>
              <a:rPr lang="zh-CN" altLang="en-US" sz="2400" b="1" dirty="0">
                <a:latin typeface="Times New Roman" pitchFamily="18" charset="0"/>
                <a:ea typeface="宋体" pitchFamily="2" charset="-122"/>
              </a:rPr>
              <a:t>可只使用多位数据中的几位，但要注意位宽。</a:t>
            </a:r>
          </a:p>
          <a:p>
            <a:pPr algn="l" eaLnBrk="1" hangingPunct="1">
              <a:spcBef>
                <a:spcPct val="50000"/>
              </a:spcBef>
              <a:buClrTx/>
              <a:buFontTx/>
              <a:buNone/>
            </a:pPr>
            <a:r>
              <a:rPr lang="en-US" altLang="zh-CN" sz="2400" b="1" dirty="0">
                <a:latin typeface="Times New Roman" pitchFamily="18" charset="0"/>
                <a:ea typeface="宋体" pitchFamily="2" charset="-122"/>
              </a:rPr>
              <a:t>wire[7:0]  out;</a:t>
            </a:r>
          </a:p>
          <a:p>
            <a:pPr algn="l" eaLnBrk="1" hangingPunct="1">
              <a:spcBef>
                <a:spcPct val="50000"/>
              </a:spcBef>
              <a:buClrTx/>
              <a:buFontTx/>
              <a:buNone/>
            </a:pPr>
            <a:r>
              <a:rPr lang="en-US" altLang="zh-CN" sz="2400" b="1" dirty="0">
                <a:latin typeface="Times New Roman" pitchFamily="18" charset="0"/>
                <a:ea typeface="宋体" pitchFamily="2" charset="-122"/>
              </a:rPr>
              <a:t>wire[3:0]  in;</a:t>
            </a:r>
          </a:p>
          <a:p>
            <a:pPr algn="l" eaLnBrk="1" hangingPunct="1">
              <a:spcBef>
                <a:spcPct val="50000"/>
              </a:spcBef>
              <a:buClrTx/>
              <a:buFontTx/>
              <a:buNone/>
            </a:pPr>
            <a:r>
              <a:rPr lang="en-US" altLang="zh-CN" sz="2400" b="1" dirty="0">
                <a:latin typeface="Times New Roman" pitchFamily="18" charset="0"/>
                <a:ea typeface="宋体" pitchFamily="2" charset="-122"/>
              </a:rPr>
              <a:t>assign  out[5:2]=in</a:t>
            </a:r>
            <a:r>
              <a:rPr lang="zh-CN" altLang="en-US" sz="2400" b="1" dirty="0">
                <a:latin typeface="Times New Roman" pitchFamily="18" charset="0"/>
                <a:ea typeface="宋体" pitchFamily="2" charset="-122"/>
              </a:rPr>
              <a:t>；</a:t>
            </a:r>
          </a:p>
        </p:txBody>
      </p:sp>
      <p:sp>
        <p:nvSpPr>
          <p:cNvPr id="4" name="矩形 3"/>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Tree>
    <p:extLst>
      <p:ext uri="{BB962C8B-B14F-4D97-AF65-F5344CB8AC3E}">
        <p14:creationId xmlns:p14="http://schemas.microsoft.com/office/powerpoint/2010/main" val="62920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anim calcmode="lin" valueType="num">
                                      <p:cBhvr additive="base">
                                        <p:cTn id="7"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additive="base">
                                        <p:cTn id="13"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1" end="1"/>
                                            </p:txEl>
                                          </p:spTgt>
                                        </p:tgtEl>
                                        <p:attrNameLst>
                                          <p:attrName>style.visibility</p:attrName>
                                        </p:attrNameLst>
                                      </p:cBhvr>
                                      <p:to>
                                        <p:strVal val="visible"/>
                                      </p:to>
                                    </p:set>
                                    <p:anim calcmode="lin" valueType="num">
                                      <p:cBhvr additive="base">
                                        <p:cTn id="19"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7">
                                            <p:txEl>
                                              <p:pRg st="2" end="2"/>
                                            </p:txEl>
                                          </p:spTgt>
                                        </p:tgtEl>
                                        <p:attrNameLst>
                                          <p:attrName>style.visibility</p:attrName>
                                        </p:attrNameLst>
                                      </p:cBhvr>
                                      <p:to>
                                        <p:strVal val="visible"/>
                                      </p:to>
                                    </p:set>
                                    <p:anim calcmode="lin" valueType="num">
                                      <p:cBhvr additive="base">
                                        <p:cTn id="23"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6627">
                                            <p:txEl>
                                              <p:pRg st="3" end="3"/>
                                            </p:txEl>
                                          </p:spTgt>
                                        </p:tgtEl>
                                        <p:attrNameLst>
                                          <p:attrName>style.visibility</p:attrName>
                                        </p:attrNameLst>
                                      </p:cBhvr>
                                      <p:to>
                                        <p:strVal val="visible"/>
                                      </p:to>
                                    </p:set>
                                    <p:anim calcmode="lin" valueType="num">
                                      <p:cBhvr additive="base">
                                        <p:cTn id="29"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50825" y="1273324"/>
            <a:ext cx="8534400" cy="3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50000"/>
              </a:lnSpc>
              <a:spcBef>
                <a:spcPct val="50000"/>
              </a:spcBef>
              <a:buClrTx/>
              <a:buFontTx/>
              <a:buNone/>
            </a:pPr>
            <a:r>
              <a:rPr lang="zh-CN" altLang="en-US" sz="2400" b="1" dirty="0">
                <a:solidFill>
                  <a:srgbClr val="0043A6"/>
                </a:solidFill>
                <a:latin typeface="Times New Roman" pitchFamily="18" charset="0"/>
                <a:ea typeface="宋体" pitchFamily="2" charset="-122"/>
              </a:rPr>
              <a:t>说明：</a:t>
            </a:r>
          </a:p>
          <a:p>
            <a:pPr algn="l" eaLnBrk="1" hangingPunct="1">
              <a:lnSpc>
                <a:spcPct val="150000"/>
              </a:lnSpc>
              <a:spcBef>
                <a:spcPct val="50000"/>
              </a:spcBef>
              <a:buClrTx/>
              <a:buFontTx/>
              <a:buNone/>
            </a:pP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wire </a:t>
            </a:r>
            <a:r>
              <a:rPr lang="zh-CN" altLang="en-US" sz="2400" b="1" dirty="0">
                <a:latin typeface="Times New Roman" pitchFamily="18" charset="0"/>
                <a:ea typeface="宋体" pitchFamily="2" charset="-122"/>
              </a:rPr>
              <a:t>型变量常用来表示以</a:t>
            </a:r>
            <a:r>
              <a:rPr lang="en-US" altLang="zh-CN" sz="2400" b="1" dirty="0">
                <a:latin typeface="Times New Roman" pitchFamily="18" charset="0"/>
                <a:ea typeface="宋体" pitchFamily="2" charset="-122"/>
              </a:rPr>
              <a:t>assign</a:t>
            </a:r>
            <a:r>
              <a:rPr lang="zh-CN" altLang="en-US" sz="2400" b="1" dirty="0">
                <a:latin typeface="Times New Roman" pitchFamily="18" charset="0"/>
                <a:ea typeface="宋体" pitchFamily="2" charset="-122"/>
              </a:rPr>
              <a:t>语句赋值的</a:t>
            </a:r>
            <a:r>
              <a:rPr lang="zh-CN" altLang="en-US" sz="2400" b="1" dirty="0">
                <a:solidFill>
                  <a:srgbClr val="800000"/>
                </a:solidFill>
                <a:latin typeface="Times New Roman" pitchFamily="18" charset="0"/>
                <a:ea typeface="宋体" pitchFamily="2" charset="-122"/>
              </a:rPr>
              <a:t>组合逻辑</a:t>
            </a:r>
            <a:r>
              <a:rPr lang="zh-CN" altLang="en-US" sz="2400" b="1" dirty="0">
                <a:latin typeface="Times New Roman" pitchFamily="18" charset="0"/>
                <a:ea typeface="宋体" pitchFamily="2" charset="-122"/>
              </a:rPr>
              <a:t>信号。</a:t>
            </a:r>
          </a:p>
          <a:p>
            <a:pPr algn="l" eaLnBrk="1" hangingPunct="1">
              <a:lnSpc>
                <a:spcPct val="150000"/>
              </a:lnSpc>
              <a:spcBef>
                <a:spcPct val="50000"/>
              </a:spcBef>
              <a:buClrTx/>
              <a:buFontTx/>
              <a:buNone/>
            </a:pP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）输入</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输出信号缺省时自动定义为</a:t>
            </a:r>
            <a:r>
              <a:rPr lang="en-US" altLang="zh-CN" sz="2400" b="1" dirty="0">
                <a:latin typeface="Times New Roman" pitchFamily="18" charset="0"/>
                <a:ea typeface="宋体" pitchFamily="2" charset="-122"/>
              </a:rPr>
              <a:t>wire </a:t>
            </a:r>
            <a:r>
              <a:rPr lang="zh-CN" altLang="en-US" sz="2400" b="1" dirty="0">
                <a:latin typeface="Times New Roman" pitchFamily="18" charset="0"/>
                <a:ea typeface="宋体" pitchFamily="2" charset="-122"/>
              </a:rPr>
              <a:t>型。</a:t>
            </a:r>
          </a:p>
          <a:p>
            <a:pPr algn="l" eaLnBrk="1" hangingPunct="1">
              <a:lnSpc>
                <a:spcPct val="150000"/>
              </a:lnSpc>
              <a:spcBef>
                <a:spcPct val="50000"/>
              </a:spcBef>
              <a:buClrTx/>
              <a:buFontTx/>
              <a:buNone/>
            </a:pP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）对综合器而言， </a:t>
            </a:r>
            <a:r>
              <a:rPr lang="en-US" altLang="zh-CN" sz="2400" b="1" dirty="0">
                <a:latin typeface="Times New Roman" pitchFamily="18" charset="0"/>
                <a:ea typeface="宋体" pitchFamily="2" charset="-122"/>
              </a:rPr>
              <a:t>wire </a:t>
            </a:r>
            <a:r>
              <a:rPr lang="zh-CN" altLang="en-US" sz="2400" b="1" dirty="0">
                <a:latin typeface="Times New Roman" pitchFamily="18" charset="0"/>
                <a:ea typeface="宋体" pitchFamily="2" charset="-122"/>
              </a:rPr>
              <a:t>型信号的每一位可以取</a:t>
            </a:r>
            <a:r>
              <a:rPr lang="en-US" altLang="zh-CN" sz="2400" b="1" dirty="0">
                <a:latin typeface="Times New Roman" pitchFamily="18" charset="0"/>
                <a:ea typeface="宋体" pitchFamily="2" charset="-122"/>
              </a:rPr>
              <a:t>0</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X</a:t>
            </a:r>
            <a:r>
              <a:rPr lang="zh-CN" altLang="en-US" sz="2400" b="1" dirty="0">
                <a:latin typeface="Times New Roman" pitchFamily="18" charset="0"/>
                <a:ea typeface="宋体" pitchFamily="2" charset="-122"/>
              </a:rPr>
              <a:t>或</a:t>
            </a:r>
            <a:r>
              <a:rPr lang="en-US" altLang="zh-CN" sz="2400" b="1" dirty="0">
                <a:latin typeface="Times New Roman" pitchFamily="18" charset="0"/>
                <a:ea typeface="宋体" pitchFamily="2" charset="-122"/>
              </a:rPr>
              <a:t>Z</a:t>
            </a:r>
            <a:r>
              <a:rPr lang="zh-CN" altLang="en-US" sz="2400" b="1" dirty="0">
                <a:latin typeface="Times New Roman" pitchFamily="18" charset="0"/>
                <a:ea typeface="宋体" pitchFamily="2" charset="-122"/>
              </a:rPr>
              <a:t>中的任意值。</a:t>
            </a:r>
          </a:p>
        </p:txBody>
      </p:sp>
      <p:sp>
        <p:nvSpPr>
          <p:cNvPr id="3" name="矩形 2"/>
          <p:cNvSpPr>
            <a:spLocks noChangeArrowheads="1"/>
          </p:cNvSpPr>
          <p:nvPr/>
        </p:nvSpPr>
        <p:spPr bwMode="auto">
          <a:xfrm>
            <a:off x="251520" y="163661"/>
            <a:ext cx="5205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线网型变量</a:t>
            </a:r>
            <a:r>
              <a:rPr lang="en-US" altLang="zh-CN" sz="2400" dirty="0">
                <a:ea typeface="宋体" pitchFamily="2" charset="-122"/>
              </a:rPr>
              <a:t>Net  Type</a:t>
            </a:r>
            <a:endParaRPr lang="zh-CN" altLang="en-US" sz="3200" dirty="0">
              <a:solidFill>
                <a:schemeClr val="tx1"/>
              </a:solidFill>
            </a:endParaRPr>
          </a:p>
        </p:txBody>
      </p:sp>
    </p:spTree>
    <p:extLst>
      <p:ext uri="{BB962C8B-B14F-4D97-AF65-F5344CB8AC3E}">
        <p14:creationId xmlns:p14="http://schemas.microsoft.com/office/powerpoint/2010/main" val="222642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7544" y="1057300"/>
            <a:ext cx="8208912" cy="2088232"/>
          </a:xfrm>
        </p:spPr>
        <p:txBody>
          <a:bodyPr/>
          <a:lstStyle/>
          <a:p>
            <a:pPr eaLnBrk="1" hangingPunct="1">
              <a:lnSpc>
                <a:spcPct val="140000"/>
              </a:lnSpc>
            </a:pPr>
            <a:r>
              <a:rPr lang="zh-CN" altLang="en-US" dirty="0"/>
              <a:t>　　</a:t>
            </a:r>
            <a:r>
              <a:rPr lang="zh-CN" altLang="en-US" b="1" dirty="0">
                <a:solidFill>
                  <a:srgbClr val="FF0000"/>
                </a:solidFill>
              </a:rPr>
              <a:t>寄存器是数据存储单元的抽象</a:t>
            </a:r>
            <a:r>
              <a:rPr lang="zh-CN" altLang="en-US" dirty="0"/>
              <a:t>，通过赋值语句可以改变寄存器内存储的值，其作用与改变触发器存储的值相当。在设计中</a:t>
            </a:r>
            <a:r>
              <a:rPr lang="zh-CN" altLang="en-US" b="1" dirty="0">
                <a:solidFill>
                  <a:srgbClr val="FF0000"/>
                </a:solidFill>
              </a:rPr>
              <a:t>必须将寄存器变量放在过程语句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initial</a:t>
            </a:r>
            <a:r>
              <a:rPr lang="zh-CN" altLang="en-US" b="1" dirty="0">
                <a:solidFill>
                  <a:srgbClr val="FF0000"/>
                </a:solidFill>
              </a:rPr>
              <a:t>、</a:t>
            </a:r>
            <a:r>
              <a:rPr lang="en-US" altLang="zh-CN" b="1" dirty="0">
                <a:solidFill>
                  <a:srgbClr val="FF0000"/>
                </a:solidFill>
              </a:rPr>
              <a:t>always)</a:t>
            </a:r>
            <a:r>
              <a:rPr lang="zh-CN" altLang="en-US" b="1" dirty="0">
                <a:solidFill>
                  <a:srgbClr val="FF0000"/>
                </a:solidFill>
              </a:rPr>
              <a:t>中，通过过程赋值语句赋值</a:t>
            </a:r>
            <a:r>
              <a:rPr lang="zh-CN" altLang="en-US" dirty="0"/>
              <a:t>。在未被赋值时，寄存器的缺省值为</a:t>
            </a:r>
            <a:r>
              <a:rPr lang="en-US" altLang="zh-CN" dirty="0"/>
              <a:t>x</a:t>
            </a:r>
            <a:r>
              <a:rPr lang="zh-CN" altLang="en-US" dirty="0"/>
              <a:t>。</a:t>
            </a:r>
            <a:br>
              <a:rPr lang="zh-CN" altLang="en-US" dirty="0"/>
            </a:br>
            <a:r>
              <a:rPr lang="zh-CN" altLang="en-US" dirty="0"/>
              <a:t>　　</a:t>
            </a:r>
          </a:p>
        </p:txBody>
      </p:sp>
      <p:sp>
        <p:nvSpPr>
          <p:cNvPr id="4" name="矩形 3"/>
          <p:cNvSpPr>
            <a:spLocks noChangeArrowheads="1"/>
          </p:cNvSpPr>
          <p:nvPr/>
        </p:nvSpPr>
        <p:spPr bwMode="auto">
          <a:xfrm>
            <a:off x="0" y="163660"/>
            <a:ext cx="62965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a:solidFill>
                  <a:srgbClr val="993300"/>
                </a:solidFill>
                <a:effectLst>
                  <a:outerShdw blurRad="38100" dist="38100" dir="2700000" algn="tl">
                    <a:srgbClr val="C0C0C0"/>
                  </a:outerShdw>
                </a:effectLst>
                <a:ea typeface="宋体" panose="02010600030101010101" pitchFamily="2" charset="-122"/>
              </a:rPr>
              <a:t>Register</a:t>
            </a:r>
            <a:r>
              <a:rPr lang="en-US" altLang="zh-CN" sz="2400" dirty="0">
                <a:ea typeface="宋体" pitchFamily="2" charset="-122"/>
              </a:rPr>
              <a:t>  Type</a:t>
            </a:r>
            <a:endParaRPr lang="zh-CN" altLang="en-US" sz="3200" dirty="0">
              <a:solidFill>
                <a:schemeClr val="tx1"/>
              </a:solidFill>
            </a:endParaRPr>
          </a:p>
        </p:txBody>
      </p:sp>
      <p:sp>
        <p:nvSpPr>
          <p:cNvPr id="5" name="Text Box 3"/>
          <p:cNvSpPr txBox="1">
            <a:spLocks noChangeArrowheads="1"/>
          </p:cNvSpPr>
          <p:nvPr/>
        </p:nvSpPr>
        <p:spPr bwMode="auto">
          <a:xfrm>
            <a:off x="395536" y="3354387"/>
            <a:ext cx="8305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寄存器型数据和连线型数据的区别：</a:t>
            </a:r>
          </a:p>
          <a:p>
            <a:pPr algn="l" eaLnBrk="1" hangingPunct="1">
              <a:spcBef>
                <a:spcPct val="50000"/>
              </a:spcBef>
              <a:buClrTx/>
              <a:buFontTx/>
              <a:buNone/>
            </a:pPr>
            <a:r>
              <a:rPr lang="zh-CN" altLang="en-US" sz="2400" b="1" dirty="0">
                <a:latin typeface="Times New Roman" pitchFamily="18" charset="0"/>
                <a:ea typeface="宋体" pitchFamily="2" charset="-122"/>
              </a:rPr>
              <a:t>	寄存器型数据保持最后一次的赋值。而连线型数据需有持续的驱动。</a:t>
            </a:r>
          </a:p>
        </p:txBody>
      </p:sp>
      <p:pic>
        <p:nvPicPr>
          <p:cNvPr id="3" name="图片 2">
            <a:extLst>
              <a:ext uri="{FF2B5EF4-FFF2-40B4-BE49-F238E27FC236}">
                <a16:creationId xmlns:a16="http://schemas.microsoft.com/office/drawing/2014/main" id="{C7F3483B-04F1-4B69-99C4-1B7A484CDE96}"/>
              </a:ext>
            </a:extLst>
          </p:cNvPr>
          <p:cNvPicPr>
            <a:picLocks noChangeAspect="1"/>
          </p:cNvPicPr>
          <p:nvPr/>
        </p:nvPicPr>
        <p:blipFill>
          <a:blip r:embed="rId2">
            <a:duotone>
              <a:prstClr val="black"/>
              <a:schemeClr val="accent2">
                <a:tint val="45000"/>
                <a:satMod val="400000"/>
              </a:schemeClr>
            </a:duotone>
          </a:blip>
          <a:stretch>
            <a:fillRect/>
          </a:stretch>
        </p:blipFill>
        <p:spPr>
          <a:xfrm>
            <a:off x="359633" y="4873725"/>
            <a:ext cx="8329432" cy="3741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7" name="Picture 4"/>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684584" y="1273324"/>
            <a:ext cx="10740926" cy="3119735"/>
          </a:xfrm>
          <a:noFill/>
          <a:extLst>
            <a:ext uri="{91240B29-F687-4F45-9708-019B960494DF}">
              <a14:hiddenLine xmlns:a14="http://schemas.microsoft.com/office/drawing/2010/main" w="9525" cap="flat" cmpd="sng" algn="ctr">
                <a:solidFill>
                  <a:schemeClr val="tx2"/>
                </a:solidFill>
                <a:prstDash val="solid"/>
                <a:miter lim="800000"/>
                <a:headEnd/>
                <a:tailEnd/>
              </a14:hiddenLine>
            </a:ext>
          </a:extLst>
        </p:spPr>
      </p:pic>
      <p:sp>
        <p:nvSpPr>
          <p:cNvPr id="4" name="矩形 3"/>
          <p:cNvSpPr>
            <a:spLocks noChangeArrowheads="1"/>
          </p:cNvSpPr>
          <p:nvPr/>
        </p:nvSpPr>
        <p:spPr bwMode="auto">
          <a:xfrm>
            <a:off x="0" y="163660"/>
            <a:ext cx="62965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a:solidFill>
                  <a:srgbClr val="993300"/>
                </a:solidFill>
                <a:effectLst>
                  <a:outerShdw blurRad="38100" dist="38100" dir="2700000" algn="tl">
                    <a:srgbClr val="C0C0C0"/>
                  </a:outerShdw>
                </a:effectLst>
                <a:ea typeface="宋体" panose="02010600030101010101" pitchFamily="2" charset="-122"/>
              </a:rPr>
              <a:t>Register</a:t>
            </a:r>
            <a:r>
              <a:rPr lang="en-US" altLang="zh-CN" sz="2400" dirty="0">
                <a:ea typeface="宋体" pitchFamily="2" charset="-122"/>
              </a:rPr>
              <a:t>  Type</a:t>
            </a:r>
            <a:endParaRPr lang="zh-CN" altLang="en-US" sz="3200" dirty="0">
              <a:solidFill>
                <a:schemeClr val="tx1"/>
              </a:solidFill>
            </a:endParaRPr>
          </a:p>
        </p:txBody>
      </p:sp>
      <p:sp>
        <p:nvSpPr>
          <p:cNvPr id="5" name="矩形 4">
            <a:extLst>
              <a:ext uri="{FF2B5EF4-FFF2-40B4-BE49-F238E27FC236}">
                <a16:creationId xmlns:a16="http://schemas.microsoft.com/office/drawing/2014/main" id="{BD3E7681-FFDE-4F7F-A1A4-689B1A7A4507}"/>
              </a:ext>
            </a:extLst>
          </p:cNvPr>
          <p:cNvSpPr/>
          <p:nvPr/>
        </p:nvSpPr>
        <p:spPr bwMode="auto">
          <a:xfrm>
            <a:off x="107504" y="2209428"/>
            <a:ext cx="2520280" cy="461665"/>
          </a:xfrm>
          <a:prstGeom prst="rect">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zh-CN" altLang="en-US" sz="2400" dirty="0"/>
              <a:t>                可综合</a:t>
            </a:r>
            <a:endParaRPr kumimoji="0" lang="zh-CN" altLang="en-US" sz="2400" b="1" i="0" u="none" strike="noStrike" cap="none" normalizeH="0" baseline="0" dirty="0">
              <a:ln>
                <a:noFill/>
              </a:ln>
              <a:solidFill>
                <a:schemeClr val="hlink"/>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68313" y="1057011"/>
            <a:ext cx="830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常用的寄存器型变量</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zh-CN" altLang="en-US" sz="2400" b="1" dirty="0">
                <a:latin typeface="Times New Roman" pitchFamily="18" charset="0"/>
                <a:ea typeface="宋体" pitchFamily="2" charset="-122"/>
              </a:rPr>
              <a:t>型数据的格式：</a:t>
            </a:r>
          </a:p>
          <a:p>
            <a:pPr algn="l" eaLnBrk="1" hangingPunct="1">
              <a:spcBef>
                <a:spcPct val="50000"/>
              </a:spcBef>
              <a:buClrTx/>
              <a:buFontTx/>
              <a:buNone/>
            </a:pPr>
            <a:r>
              <a:rPr lang="en-US" altLang="zh-CN" sz="2400" b="1" dirty="0" err="1">
                <a:solidFill>
                  <a:srgbClr val="0043A6"/>
                </a:solidFill>
                <a:latin typeface="Times New Roman" pitchFamily="18" charset="0"/>
                <a:ea typeface="宋体" pitchFamily="2" charset="-122"/>
              </a:rPr>
              <a:t>reg</a:t>
            </a:r>
            <a:r>
              <a:rPr lang="en-US" altLang="zh-CN" sz="2400" b="1" dirty="0">
                <a:solidFill>
                  <a:srgbClr val="0043A6"/>
                </a:solidFill>
                <a:latin typeface="Times New Roman" pitchFamily="18" charset="0"/>
                <a:ea typeface="宋体" pitchFamily="2" charset="-122"/>
              </a:rPr>
              <a:t> [n-1:0] </a:t>
            </a:r>
            <a:r>
              <a:rPr lang="zh-CN" altLang="en-US" sz="2400" b="1" dirty="0">
                <a:solidFill>
                  <a:srgbClr val="0043A6"/>
                </a:solidFill>
                <a:latin typeface="Times New Roman" pitchFamily="18" charset="0"/>
                <a:ea typeface="宋体" pitchFamily="2" charset="-122"/>
              </a:rPr>
              <a:t>数据名</a:t>
            </a:r>
            <a:r>
              <a:rPr lang="en-US" altLang="zh-CN" sz="2400" b="1" dirty="0">
                <a:solidFill>
                  <a:srgbClr val="0043A6"/>
                </a:solidFill>
                <a:latin typeface="Times New Roman" pitchFamily="18" charset="0"/>
                <a:ea typeface="宋体" pitchFamily="2" charset="-122"/>
              </a:rPr>
              <a:t>1</a:t>
            </a:r>
            <a:r>
              <a:rPr lang="zh-CN" altLang="en-US" sz="2400" b="1" dirty="0">
                <a:solidFill>
                  <a:srgbClr val="0043A6"/>
                </a:solidFill>
                <a:latin typeface="Times New Roman" pitchFamily="18" charset="0"/>
                <a:ea typeface="宋体" pitchFamily="2" charset="-122"/>
              </a:rPr>
              <a:t>，数据名</a:t>
            </a:r>
            <a:r>
              <a:rPr lang="en-US" altLang="zh-CN" sz="2400" b="1" dirty="0">
                <a:solidFill>
                  <a:srgbClr val="0043A6"/>
                </a:solidFill>
                <a:latin typeface="Times New Roman" pitchFamily="18" charset="0"/>
                <a:ea typeface="宋体" pitchFamily="2" charset="-122"/>
              </a:rPr>
              <a:t>2</a:t>
            </a:r>
            <a:r>
              <a:rPr lang="zh-CN" altLang="en-US" sz="2400" b="1" dirty="0">
                <a:solidFill>
                  <a:srgbClr val="0043A6"/>
                </a:solidFill>
                <a:latin typeface="Times New Roman" pitchFamily="18" charset="0"/>
                <a:ea typeface="宋体" pitchFamily="2" charset="-122"/>
              </a:rPr>
              <a:t>，</a:t>
            </a:r>
            <a:r>
              <a:rPr lang="en-US" altLang="zh-CN" sz="2400" b="1" dirty="0">
                <a:solidFill>
                  <a:srgbClr val="0043A6"/>
                </a:solidFill>
                <a:latin typeface="Times New Roman" pitchFamily="18" charset="0"/>
                <a:ea typeface="宋体" pitchFamily="2" charset="-122"/>
              </a:rPr>
              <a:t>…</a:t>
            </a:r>
            <a:r>
              <a:rPr lang="zh-CN" altLang="en-US" sz="2400" b="1" dirty="0">
                <a:solidFill>
                  <a:srgbClr val="0043A6"/>
                </a:solidFill>
                <a:latin typeface="Times New Roman" pitchFamily="18" charset="0"/>
                <a:ea typeface="宋体" pitchFamily="2" charset="-122"/>
              </a:rPr>
              <a:t>数据名</a:t>
            </a:r>
            <a:r>
              <a:rPr lang="en-US" altLang="zh-CN" sz="2400" b="1" dirty="0">
                <a:solidFill>
                  <a:srgbClr val="0043A6"/>
                </a:solidFill>
                <a:latin typeface="Times New Roman" pitchFamily="18" charset="0"/>
                <a:ea typeface="宋体" pitchFamily="2" charset="-122"/>
              </a:rPr>
              <a:t>n</a:t>
            </a:r>
            <a:r>
              <a:rPr lang="zh-CN" altLang="en-US" sz="2400" b="1" dirty="0">
                <a:solidFill>
                  <a:srgbClr val="0043A6"/>
                </a:solidFill>
                <a:latin typeface="Times New Roman" pitchFamily="18" charset="0"/>
                <a:ea typeface="宋体" pitchFamily="2" charset="-122"/>
              </a:rPr>
              <a:t>；</a:t>
            </a:r>
          </a:p>
        </p:txBody>
      </p:sp>
      <p:sp>
        <p:nvSpPr>
          <p:cNvPr id="29699" name="Text Box 3"/>
          <p:cNvSpPr txBox="1">
            <a:spLocks noChangeArrowheads="1"/>
          </p:cNvSpPr>
          <p:nvPr/>
        </p:nvSpPr>
        <p:spPr bwMode="auto">
          <a:xfrm>
            <a:off x="366558" y="3001516"/>
            <a:ext cx="85259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r>
              <a:rPr lang="en-US" altLang="zh-CN" sz="2400" b="1" dirty="0">
                <a:latin typeface="Times New Roman" pitchFamily="18" charset="0"/>
                <a:ea typeface="宋体" pitchFamily="2" charset="-122"/>
              </a:rPr>
              <a:t>1.  </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a, b;	//</a:t>
            </a:r>
            <a:r>
              <a:rPr lang="zh-CN" altLang="en-US" sz="2400" b="1" dirty="0">
                <a:latin typeface="Times New Roman" pitchFamily="18" charset="0"/>
                <a:ea typeface="宋体" pitchFamily="2" charset="-122"/>
              </a:rPr>
              <a:t>定义了两个</a:t>
            </a:r>
            <a:r>
              <a:rPr lang="en-US" altLang="zh-CN" sz="2400" b="1" dirty="0" err="1">
                <a:latin typeface="Times New Roman" pitchFamily="18" charset="0"/>
                <a:ea typeface="宋体" pitchFamily="2" charset="-122"/>
              </a:rPr>
              <a:t>reg</a:t>
            </a:r>
            <a:r>
              <a:rPr lang="zh-CN" altLang="en-US" sz="2400" b="1" dirty="0">
                <a:latin typeface="Times New Roman" pitchFamily="18" charset="0"/>
                <a:ea typeface="宋体" pitchFamily="2" charset="-122"/>
              </a:rPr>
              <a:t>型变量</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[7:0]   </a:t>
            </a:r>
            <a:r>
              <a:rPr lang="en-US" altLang="zh-CN" sz="2400" b="1" dirty="0" err="1">
                <a:latin typeface="Times New Roman" pitchFamily="18" charset="0"/>
                <a:ea typeface="宋体" pitchFamily="2" charset="-122"/>
              </a:rPr>
              <a:t>qout</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定义</a:t>
            </a:r>
            <a:r>
              <a:rPr lang="en-US" altLang="zh-CN" sz="2400" b="1" dirty="0" err="1">
                <a:latin typeface="Times New Roman" pitchFamily="18" charset="0"/>
                <a:ea typeface="宋体" pitchFamily="2" charset="-122"/>
              </a:rPr>
              <a:t>qout</a:t>
            </a:r>
            <a:r>
              <a:rPr lang="zh-CN" altLang="en-US" sz="2400" b="1" dirty="0">
                <a:latin typeface="Times New Roman" pitchFamily="18" charset="0"/>
                <a:ea typeface="宋体" pitchFamily="2" charset="-122"/>
              </a:rPr>
              <a:t>为</a:t>
            </a:r>
            <a:r>
              <a:rPr lang="en-US" altLang="zh-CN" sz="2400" b="1" dirty="0">
                <a:latin typeface="Times New Roman" pitchFamily="18" charset="0"/>
                <a:ea typeface="宋体" pitchFamily="2" charset="-122"/>
              </a:rPr>
              <a:t>8</a:t>
            </a:r>
            <a:r>
              <a:rPr lang="zh-CN" altLang="en-US" sz="2400" b="1" dirty="0">
                <a:latin typeface="Times New Roman" pitchFamily="18" charset="0"/>
                <a:ea typeface="宋体" pitchFamily="2" charset="-122"/>
              </a:rPr>
              <a:t>位宽的</a:t>
            </a: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型变量</a:t>
            </a:r>
          </a:p>
        </p:txBody>
      </p:sp>
      <p:sp>
        <p:nvSpPr>
          <p:cNvPr id="4" name="矩形 3"/>
          <p:cNvSpPr>
            <a:spLocks noChangeArrowheads="1"/>
          </p:cNvSpPr>
          <p:nvPr/>
        </p:nvSpPr>
        <p:spPr bwMode="auto">
          <a:xfrm>
            <a:off x="107504" y="97391"/>
            <a:ext cx="4883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latin typeface="黑体" pitchFamily="2" charset="-122"/>
                <a:ea typeface="黑体"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83816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 calcmode="lin" valueType="num">
                                      <p:cBhvr additive="base">
                                        <p:cTn id="7"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anim calcmode="lin" valueType="num">
                                      <p:cBhvr additive="base">
                                        <p:cTn id="11" dur="5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gtEl>
                                        <p:attrNameLst>
                                          <p:attrName>style.visibility</p:attrName>
                                        </p:attrNameLst>
                                      </p:cBhvr>
                                      <p:to>
                                        <p:strVal val="visible"/>
                                      </p:to>
                                    </p:set>
                                    <p:anim calcmode="lin" valueType="num">
                                      <p:cBhvr additive="base">
                                        <p:cTn id="17" dur="500" fill="hold"/>
                                        <p:tgtEl>
                                          <p:spTgt spid="29699"/>
                                        </p:tgtEl>
                                        <p:attrNameLst>
                                          <p:attrName>ppt_x</p:attrName>
                                        </p:attrNameLst>
                                      </p:cBhvr>
                                      <p:tavLst>
                                        <p:tav tm="0">
                                          <p:val>
                                            <p:strVal val="#ppt_x"/>
                                          </p:val>
                                        </p:tav>
                                        <p:tav tm="100000">
                                          <p:val>
                                            <p:strVal val="#ppt_x"/>
                                          </p:val>
                                        </p:tav>
                                      </p:tavLst>
                                    </p:anim>
                                    <p:anim calcmode="lin" valueType="num">
                                      <p:cBhvr additive="base">
                                        <p:cTn id="18"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71342" y="748435"/>
            <a:ext cx="828092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50000"/>
              </a:lnSpc>
              <a:spcBef>
                <a:spcPct val="50000"/>
              </a:spcBef>
              <a:buClrTx/>
              <a:buFontTx/>
              <a:buNone/>
            </a:pPr>
            <a:r>
              <a:rPr lang="zh-CN" altLang="en-US" sz="2400" b="1" dirty="0">
                <a:solidFill>
                  <a:srgbClr val="0043A6"/>
                </a:solidFill>
                <a:latin typeface="Times New Roman" pitchFamily="18" charset="0"/>
                <a:ea typeface="宋体" pitchFamily="2" charset="-122"/>
              </a:rPr>
              <a:t>说明：</a:t>
            </a:r>
          </a:p>
          <a:p>
            <a:pPr algn="l" eaLnBrk="1" hangingPunct="1">
              <a:spcBef>
                <a:spcPct val="50000"/>
              </a:spcBef>
              <a:buClrTx/>
              <a:buFontTx/>
              <a:buNone/>
            </a:pP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 </a:t>
            </a:r>
            <a:r>
              <a:rPr lang="en-US" altLang="zh-CN" sz="2400" b="1" dirty="0" err="1">
                <a:latin typeface="Times New Roman" pitchFamily="18" charset="0"/>
                <a:ea typeface="宋体" pitchFamily="2" charset="-122"/>
              </a:rPr>
              <a:t>reg</a:t>
            </a:r>
            <a:r>
              <a:rPr lang="zh-CN" altLang="en-US" sz="2400" b="1" dirty="0">
                <a:latin typeface="Times New Roman" pitchFamily="18" charset="0"/>
                <a:ea typeface="宋体" pitchFamily="2" charset="-122"/>
              </a:rPr>
              <a:t>型数据常用来表示“</a:t>
            </a:r>
            <a:r>
              <a:rPr lang="en-US" altLang="zh-CN" sz="2400" b="1" dirty="0">
                <a:latin typeface="Times New Roman" pitchFamily="18" charset="0"/>
                <a:ea typeface="宋体" pitchFamily="2" charset="-122"/>
              </a:rPr>
              <a:t>always”</a:t>
            </a:r>
            <a:r>
              <a:rPr lang="zh-CN" altLang="en-US" sz="2400" b="1" dirty="0">
                <a:latin typeface="Times New Roman" pitchFamily="18" charset="0"/>
                <a:ea typeface="宋体" pitchFamily="2" charset="-122"/>
              </a:rPr>
              <a:t>模块内的指定信号，常代表触发器。</a:t>
            </a:r>
            <a:r>
              <a:rPr lang="zh-CN" altLang="en-US" sz="2400" b="1" dirty="0">
                <a:solidFill>
                  <a:srgbClr val="FF0000"/>
                </a:solidFill>
                <a:latin typeface="Times New Roman" pitchFamily="18" charset="0"/>
                <a:ea typeface="宋体" pitchFamily="2" charset="-122"/>
              </a:rPr>
              <a:t>在“</a:t>
            </a:r>
            <a:r>
              <a:rPr lang="en-US" altLang="zh-CN" sz="2400" b="1" dirty="0">
                <a:solidFill>
                  <a:srgbClr val="FF0000"/>
                </a:solidFill>
                <a:latin typeface="Times New Roman" pitchFamily="18" charset="0"/>
                <a:ea typeface="宋体" pitchFamily="2" charset="-122"/>
              </a:rPr>
              <a:t>always”</a:t>
            </a:r>
            <a:r>
              <a:rPr lang="zh-CN" altLang="en-US" sz="2400" b="1" dirty="0">
                <a:solidFill>
                  <a:srgbClr val="FF0000"/>
                </a:solidFill>
                <a:latin typeface="Times New Roman" pitchFamily="18" charset="0"/>
                <a:ea typeface="宋体" pitchFamily="2" charset="-122"/>
              </a:rPr>
              <a:t>模块内被赋值的每一个信号都必须定义成</a:t>
            </a:r>
            <a:r>
              <a:rPr lang="en-US" altLang="zh-CN" sz="2400" b="1" dirty="0" err="1">
                <a:solidFill>
                  <a:srgbClr val="FF0000"/>
                </a:solidFill>
                <a:latin typeface="Times New Roman" pitchFamily="18" charset="0"/>
                <a:ea typeface="宋体" pitchFamily="2" charset="-122"/>
              </a:rPr>
              <a:t>reg</a:t>
            </a:r>
            <a:r>
              <a:rPr lang="zh-CN" altLang="en-US" sz="2400" b="1" dirty="0">
                <a:solidFill>
                  <a:srgbClr val="FF0000"/>
                </a:solidFill>
                <a:latin typeface="Times New Roman" pitchFamily="18" charset="0"/>
                <a:ea typeface="宋体" pitchFamily="2" charset="-122"/>
              </a:rPr>
              <a:t>型。</a:t>
            </a:r>
          </a:p>
          <a:p>
            <a:pPr algn="l" eaLnBrk="1" hangingPunct="1">
              <a:spcBef>
                <a:spcPct val="50000"/>
              </a:spcBef>
              <a:buClrTx/>
              <a:buFontTx/>
              <a:buNone/>
            </a:pP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）对于</a:t>
            </a:r>
            <a:r>
              <a:rPr lang="en-US" altLang="zh-CN" sz="2400" b="1" dirty="0" err="1">
                <a:latin typeface="Times New Roman" pitchFamily="18" charset="0"/>
                <a:ea typeface="宋体" pitchFamily="2" charset="-122"/>
              </a:rPr>
              <a:t>reg</a:t>
            </a:r>
            <a:r>
              <a:rPr lang="zh-CN" altLang="en-US" sz="2400" b="1" dirty="0">
                <a:latin typeface="Times New Roman" pitchFamily="18" charset="0"/>
                <a:ea typeface="宋体" pitchFamily="2" charset="-122"/>
              </a:rPr>
              <a:t>型数据，其赋值语句的作用就如同改变一组触发器的存储单元的值。</a:t>
            </a:r>
          </a:p>
          <a:p>
            <a:pPr algn="l" eaLnBrk="1" hangingPunct="1">
              <a:spcBef>
                <a:spcPct val="50000"/>
              </a:spcBef>
              <a:buClrTx/>
              <a:buFontTx/>
              <a:buNone/>
            </a:pP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）若</a:t>
            </a:r>
            <a:r>
              <a:rPr lang="en-US" altLang="zh-CN" sz="2400" b="1" dirty="0" err="1">
                <a:latin typeface="Times New Roman" pitchFamily="18" charset="0"/>
                <a:ea typeface="宋体" pitchFamily="2" charset="-122"/>
              </a:rPr>
              <a:t>reg</a:t>
            </a:r>
            <a:r>
              <a:rPr lang="zh-CN" altLang="en-US" sz="2400" b="1" dirty="0">
                <a:latin typeface="Times New Roman" pitchFamily="18" charset="0"/>
                <a:ea typeface="宋体" pitchFamily="2" charset="-122"/>
              </a:rPr>
              <a:t>型数据未初始化（即缺省），则初始值为不定状态。</a:t>
            </a:r>
            <a:endParaRPr lang="en-US" altLang="zh-CN" sz="2400" b="1" dirty="0">
              <a:latin typeface="Times New Roman" pitchFamily="18" charset="0"/>
              <a:ea typeface="宋体" pitchFamily="2" charset="-122"/>
            </a:endParaRPr>
          </a:p>
          <a:p>
            <a:pPr algn="l" eaLnBrk="1" hangingPunct="1">
              <a:spcBef>
                <a:spcPct val="50000"/>
              </a:spcBef>
              <a:buClrTx/>
              <a:buFontTx/>
              <a:buNone/>
            </a:pPr>
            <a:r>
              <a:rPr lang="en-US" altLang="zh-CN" sz="2400" dirty="0">
                <a:latin typeface="Times New Roman" pitchFamily="18" charset="0"/>
                <a:ea typeface="宋体" pitchFamily="2" charset="-122"/>
              </a:rPr>
              <a:t>4</a:t>
            </a:r>
            <a:r>
              <a:rPr lang="zh-CN" altLang="en-US" sz="2400" dirty="0">
                <a:latin typeface="Times New Roman" pitchFamily="18" charset="0"/>
                <a:ea typeface="宋体" pitchFamily="2" charset="-122"/>
              </a:rPr>
              <a:t>）</a:t>
            </a:r>
            <a:r>
              <a:rPr lang="en-US" altLang="zh-CN" sz="2400" dirty="0">
                <a:latin typeface="Times New Roman" pitchFamily="18" charset="0"/>
                <a:ea typeface="宋体" pitchFamily="2" charset="-122"/>
              </a:rPr>
              <a:t>reg</a:t>
            </a:r>
            <a:r>
              <a:rPr lang="zh-CN" altLang="en-US" sz="2400" dirty="0">
                <a:latin typeface="Times New Roman" pitchFamily="18" charset="0"/>
                <a:ea typeface="宋体" pitchFamily="2" charset="-122"/>
              </a:rPr>
              <a:t>型变量并不意味着一定对应着硬件上的触发器或寄存器，在综合时，综合器根据具体情况来确定将其应射为寄存器还是连线。</a:t>
            </a:r>
            <a:endParaRPr lang="zh-CN" altLang="en-US" sz="2400" b="1" dirty="0">
              <a:latin typeface="Times New Roman" pitchFamily="18" charset="0"/>
              <a:ea typeface="宋体" pitchFamily="2" charset="-122"/>
            </a:endParaRPr>
          </a:p>
        </p:txBody>
      </p:sp>
      <p:sp>
        <p:nvSpPr>
          <p:cNvPr id="3" name="矩形 2"/>
          <p:cNvSpPr>
            <a:spLocks noChangeArrowheads="1"/>
          </p:cNvSpPr>
          <p:nvPr/>
        </p:nvSpPr>
        <p:spPr bwMode="auto">
          <a:xfrm>
            <a:off x="107504" y="163660"/>
            <a:ext cx="4883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latin typeface="黑体" pitchFamily="2" charset="-122"/>
                <a:ea typeface="黑体"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28250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anim calcmode="lin" valueType="num">
                                      <p:cBhvr additive="base">
                                        <p:cTn id="7" dur="500" fill="hold"/>
                                        <p:tgtEl>
                                          <p:spTgt spid="307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anim calcmode="lin" valueType="num">
                                      <p:cBhvr additive="base">
                                        <p:cTn id="13" dur="500" fill="hold"/>
                                        <p:tgtEl>
                                          <p:spTgt spid="3072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anim calcmode="lin" valueType="num">
                                      <p:cBhvr additive="base">
                                        <p:cTn id="19" dur="500" fill="hold"/>
                                        <p:tgtEl>
                                          <p:spTgt spid="307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2">
                                            <p:txEl>
                                              <p:pRg st="4" end="4"/>
                                            </p:txEl>
                                          </p:spTgt>
                                        </p:tgtEl>
                                        <p:attrNameLst>
                                          <p:attrName>style.visibility</p:attrName>
                                        </p:attrNameLst>
                                      </p:cBhvr>
                                      <p:to>
                                        <p:strVal val="visible"/>
                                      </p:to>
                                    </p:set>
                                    <p:anim calcmode="lin" valueType="num">
                                      <p:cBhvr additive="base">
                                        <p:cTn id="25" dur="500" fill="hold"/>
                                        <p:tgtEl>
                                          <p:spTgt spid="3072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228600" y="1270000"/>
            <a:ext cx="8534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914400" indent="-45720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371600" indent="-4572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828800" indent="-4572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286000" indent="-4572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743200" indent="-4572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3200400" indent="-4572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657600" indent="-4572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4114800" indent="-4572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用</a:t>
            </a:r>
            <a:r>
              <a:rPr lang="en-US" altLang="zh-CN" sz="2400" b="1" dirty="0" err="1">
                <a:latin typeface="Times New Roman" pitchFamily="18" charset="0"/>
                <a:ea typeface="宋体" pitchFamily="2" charset="-122"/>
              </a:rPr>
              <a:t>reg</a:t>
            </a:r>
            <a:r>
              <a:rPr lang="zh-CN" altLang="en-US" sz="2400" b="1" dirty="0">
                <a:latin typeface="Times New Roman" pitchFamily="18" charset="0"/>
                <a:ea typeface="宋体" pitchFamily="2" charset="-122"/>
              </a:rPr>
              <a:t>类型变量可构成寄存器和存储器</a:t>
            </a:r>
          </a:p>
          <a:p>
            <a:pPr algn="l" eaLnBrk="1" hangingPunct="1">
              <a:spcBef>
                <a:spcPct val="50000"/>
              </a:spcBef>
              <a:buClrTx/>
              <a:buFontTx/>
              <a:buAutoNum type="arabicPeriod"/>
            </a:pPr>
            <a:r>
              <a:rPr lang="zh-CN" altLang="en-US" sz="2400" b="1" dirty="0">
                <a:latin typeface="Times New Roman" pitchFamily="18" charset="0"/>
                <a:ea typeface="宋体" pitchFamily="2" charset="-122"/>
              </a:rPr>
              <a:t>寄存器</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[7:0]  </a:t>
            </a:r>
            <a:r>
              <a:rPr lang="en-US" altLang="zh-CN" sz="2400" b="1" dirty="0" err="1">
                <a:latin typeface="Times New Roman" pitchFamily="18" charset="0"/>
                <a:ea typeface="宋体" pitchFamily="2" charset="-122"/>
              </a:rPr>
              <a:t>mybyte</a:t>
            </a:r>
            <a:r>
              <a:rPr lang="en-US" altLang="zh-CN"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A= </a:t>
            </a:r>
            <a:r>
              <a:rPr lang="en-US" altLang="zh-CN" sz="2400" b="1" dirty="0" err="1">
                <a:latin typeface="Times New Roman" pitchFamily="18" charset="0"/>
                <a:ea typeface="宋体" pitchFamily="2" charset="-122"/>
              </a:rPr>
              <a:t>mybyte</a:t>
            </a:r>
            <a:r>
              <a:rPr lang="en-US" altLang="zh-CN" sz="2400" b="1" dirty="0">
                <a:latin typeface="Times New Roman" pitchFamily="18" charset="0"/>
                <a:ea typeface="宋体" pitchFamily="2" charset="-122"/>
              </a:rPr>
              <a:t>[6]</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将</a:t>
            </a:r>
            <a:r>
              <a:rPr lang="en-US" altLang="zh-CN" sz="2400" b="1" dirty="0" err="1">
                <a:latin typeface="Times New Roman" pitchFamily="18" charset="0"/>
                <a:ea typeface="宋体" pitchFamily="2" charset="-122"/>
              </a:rPr>
              <a:t>mybyte</a:t>
            </a:r>
            <a:r>
              <a:rPr lang="zh-CN" altLang="en-US" sz="2400" b="1" dirty="0">
                <a:latin typeface="Times New Roman" pitchFamily="18" charset="0"/>
                <a:ea typeface="宋体" pitchFamily="2" charset="-122"/>
              </a:rPr>
              <a:t>的第</a:t>
            </a:r>
            <a:r>
              <a:rPr lang="en-US" altLang="zh-CN" sz="2400" b="1" dirty="0">
                <a:latin typeface="Times New Roman" pitchFamily="18" charset="0"/>
                <a:ea typeface="宋体" pitchFamily="2" charset="-122"/>
              </a:rPr>
              <a:t>6</a:t>
            </a:r>
            <a:r>
              <a:rPr lang="zh-CN" altLang="en-US" sz="2400" b="1" dirty="0">
                <a:latin typeface="Times New Roman" pitchFamily="18" charset="0"/>
                <a:ea typeface="宋体" pitchFamily="2" charset="-122"/>
              </a:rPr>
              <a:t>位赋值给</a:t>
            </a:r>
            <a:r>
              <a:rPr lang="en-US" altLang="zh-CN" sz="2400" b="1" dirty="0">
                <a:latin typeface="Times New Roman" pitchFamily="18" charset="0"/>
                <a:ea typeface="宋体" pitchFamily="2" charset="-122"/>
              </a:rPr>
              <a:t>A</a:t>
            </a:r>
          </a:p>
          <a:p>
            <a:pPr algn="l" eaLnBrk="1" hangingPunct="1">
              <a:spcBef>
                <a:spcPct val="50000"/>
              </a:spcBef>
              <a:buClrTx/>
              <a:buFontTx/>
              <a:buNone/>
            </a:pPr>
            <a:r>
              <a:rPr lang="en-US" altLang="zh-CN" sz="2400" b="1" dirty="0">
                <a:latin typeface="Times New Roman" pitchFamily="18" charset="0"/>
                <a:ea typeface="宋体" pitchFamily="2" charset="-122"/>
              </a:rPr>
              <a:t>B= </a:t>
            </a:r>
            <a:r>
              <a:rPr lang="en-US" altLang="zh-CN" sz="2400" b="1" dirty="0" err="1">
                <a:latin typeface="Times New Roman" pitchFamily="18" charset="0"/>
                <a:ea typeface="宋体" pitchFamily="2" charset="-122"/>
              </a:rPr>
              <a:t>mybyte</a:t>
            </a:r>
            <a:r>
              <a:rPr lang="en-US" altLang="zh-CN" sz="2400" b="1" dirty="0">
                <a:latin typeface="Times New Roman" pitchFamily="18" charset="0"/>
                <a:ea typeface="宋体" pitchFamily="2" charset="-122"/>
              </a:rPr>
              <a:t>[5:2]</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将</a:t>
            </a:r>
            <a:r>
              <a:rPr lang="en-US" altLang="zh-CN" sz="2400" b="1" dirty="0" err="1">
                <a:latin typeface="Times New Roman" pitchFamily="18" charset="0"/>
                <a:ea typeface="宋体" pitchFamily="2" charset="-122"/>
              </a:rPr>
              <a:t>mybyte</a:t>
            </a:r>
            <a:r>
              <a:rPr lang="zh-CN" altLang="en-US" sz="2400" b="1" dirty="0">
                <a:latin typeface="Times New Roman" pitchFamily="18" charset="0"/>
                <a:ea typeface="宋体" pitchFamily="2" charset="-122"/>
              </a:rPr>
              <a:t>的第</a:t>
            </a:r>
            <a:r>
              <a:rPr lang="en-US" altLang="zh-CN" sz="2400" b="1" dirty="0">
                <a:latin typeface="Times New Roman" pitchFamily="18" charset="0"/>
                <a:ea typeface="宋体" pitchFamily="2" charset="-122"/>
              </a:rPr>
              <a:t>5</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位赋值给</a:t>
            </a:r>
            <a:r>
              <a:rPr lang="en-US" altLang="zh-CN" sz="2400" b="1" dirty="0">
                <a:latin typeface="Times New Roman" pitchFamily="18" charset="0"/>
                <a:ea typeface="宋体" pitchFamily="2" charset="-122"/>
              </a:rPr>
              <a:t>B</a:t>
            </a:r>
          </a:p>
        </p:txBody>
      </p:sp>
      <p:sp>
        <p:nvSpPr>
          <p:cNvPr id="4" name="矩形 3"/>
          <p:cNvSpPr>
            <a:spLocks noChangeArrowheads="1"/>
          </p:cNvSpPr>
          <p:nvPr/>
        </p:nvSpPr>
        <p:spPr bwMode="auto">
          <a:xfrm>
            <a:off x="35421" y="193204"/>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420717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 calcmode="lin" valueType="num">
                                      <p:cBhvr additive="base">
                                        <p:cTn id="13"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anim calcmode="lin" valueType="num">
                                      <p:cBhvr additive="base">
                                        <p:cTn id="19"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 calcmode="lin" valueType="num">
                                      <p:cBhvr additive="base">
                                        <p:cTn id="25"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23850" y="1177396"/>
            <a:ext cx="5715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[7:0]  a</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b</a:t>
            </a:r>
            <a:r>
              <a:rPr lang="zh-CN" altLang="en-US" sz="2400" b="1" dirty="0">
                <a:latin typeface="Times New Roman" pitchFamily="18" charset="0"/>
                <a:ea typeface="宋体" pitchFamily="2" charset="-122"/>
              </a:rPr>
              <a:t>；</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[3:0]  c</a:t>
            </a:r>
            <a:r>
              <a:rPr lang="zh-CN" altLang="en-US" sz="2400" b="1" dirty="0">
                <a:latin typeface="Times New Roman" pitchFamily="18" charset="0"/>
                <a:ea typeface="宋体" pitchFamily="2" charset="-122"/>
              </a:rPr>
              <a:t>；</a:t>
            </a:r>
          </a:p>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d;</a:t>
            </a:r>
          </a:p>
          <a:p>
            <a:pPr algn="l" eaLnBrk="1" hangingPunct="1">
              <a:spcBef>
                <a:spcPct val="50000"/>
              </a:spcBef>
              <a:buClrTx/>
              <a:buFontTx/>
              <a:buNone/>
            </a:pPr>
            <a:r>
              <a:rPr lang="en-US" altLang="zh-CN" sz="2400" b="1" dirty="0">
                <a:latin typeface="Times New Roman" pitchFamily="18" charset="0"/>
                <a:ea typeface="宋体" pitchFamily="2" charset="-122"/>
              </a:rPr>
              <a:t>d=a[7]&amp;b[7]</a:t>
            </a: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位选择</a:t>
            </a:r>
          </a:p>
          <a:p>
            <a:pPr algn="l" eaLnBrk="1" hangingPunct="1">
              <a:spcBef>
                <a:spcPct val="50000"/>
              </a:spcBef>
              <a:buClrTx/>
              <a:buFontTx/>
              <a:buNone/>
            </a:pPr>
            <a:r>
              <a:rPr lang="en-US" altLang="zh-CN" sz="2400" b="1" dirty="0">
                <a:latin typeface="Times New Roman" pitchFamily="18" charset="0"/>
                <a:ea typeface="宋体" pitchFamily="2" charset="-122"/>
              </a:rPr>
              <a:t>c=a[7:4]+b[3:0]</a:t>
            </a: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域选择</a:t>
            </a:r>
          </a:p>
        </p:txBody>
      </p:sp>
      <p:sp>
        <p:nvSpPr>
          <p:cNvPr id="34819" name="AutoShape 3"/>
          <p:cNvSpPr>
            <a:spLocks noChangeArrowheads="1"/>
          </p:cNvSpPr>
          <p:nvPr/>
        </p:nvSpPr>
        <p:spPr bwMode="auto">
          <a:xfrm>
            <a:off x="5659363" y="1459723"/>
            <a:ext cx="2801069" cy="2667000"/>
          </a:xfrm>
          <a:prstGeom prst="flowChartPredefinedProcess">
            <a:avLst/>
          </a:prstGeom>
          <a:solidFill>
            <a:srgbClr val="006699"/>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50000"/>
              </a:lnSpc>
              <a:spcBef>
                <a:spcPct val="0"/>
              </a:spcBef>
              <a:buClrTx/>
              <a:buFontTx/>
              <a:buNone/>
            </a:pPr>
            <a:r>
              <a:rPr lang="zh-CN" altLang="en-US" sz="2400" b="1" dirty="0">
                <a:solidFill>
                  <a:schemeClr val="bg1"/>
                </a:solidFill>
                <a:latin typeface="Times New Roman" pitchFamily="18" charset="0"/>
                <a:ea typeface="仿宋_GB2312" pitchFamily="49" charset="-122"/>
              </a:rPr>
              <a:t>寄存器可以</a:t>
            </a:r>
          </a:p>
          <a:p>
            <a:pPr eaLnBrk="1" hangingPunct="1">
              <a:lnSpc>
                <a:spcPct val="150000"/>
              </a:lnSpc>
              <a:spcBef>
                <a:spcPct val="0"/>
              </a:spcBef>
              <a:buClrTx/>
              <a:buFontTx/>
              <a:buNone/>
            </a:pPr>
            <a:r>
              <a:rPr lang="zh-CN" altLang="en-US" sz="2400" b="1" dirty="0">
                <a:solidFill>
                  <a:schemeClr val="bg1"/>
                </a:solidFill>
                <a:latin typeface="Times New Roman" pitchFamily="18" charset="0"/>
                <a:ea typeface="仿宋_GB2312" pitchFamily="49" charset="-122"/>
              </a:rPr>
              <a:t>取任意长度。</a:t>
            </a:r>
          </a:p>
          <a:p>
            <a:pPr eaLnBrk="1" hangingPunct="1">
              <a:lnSpc>
                <a:spcPct val="150000"/>
              </a:lnSpc>
              <a:spcBef>
                <a:spcPct val="0"/>
              </a:spcBef>
              <a:buClrTx/>
              <a:buFontTx/>
              <a:buNone/>
            </a:pPr>
            <a:r>
              <a:rPr lang="zh-CN" altLang="en-US" sz="2400" b="1" dirty="0">
                <a:solidFill>
                  <a:schemeClr val="bg1"/>
                </a:solidFill>
                <a:latin typeface="Times New Roman" pitchFamily="18" charset="0"/>
                <a:ea typeface="仿宋_GB2312" pitchFamily="49" charset="-122"/>
              </a:rPr>
              <a:t>寄存器中的</a:t>
            </a:r>
          </a:p>
          <a:p>
            <a:pPr eaLnBrk="1" hangingPunct="1">
              <a:lnSpc>
                <a:spcPct val="150000"/>
              </a:lnSpc>
              <a:spcBef>
                <a:spcPct val="0"/>
              </a:spcBef>
              <a:buClrTx/>
              <a:buFontTx/>
              <a:buNone/>
            </a:pPr>
            <a:r>
              <a:rPr lang="zh-CN" altLang="en-US" sz="2400" b="1" dirty="0">
                <a:solidFill>
                  <a:schemeClr val="bg1"/>
                </a:solidFill>
                <a:latin typeface="Times New Roman" pitchFamily="18" charset="0"/>
                <a:ea typeface="仿宋_GB2312" pitchFamily="49" charset="-122"/>
              </a:rPr>
              <a:t>值通常被解</a:t>
            </a:r>
          </a:p>
          <a:p>
            <a:pPr eaLnBrk="1" hangingPunct="1">
              <a:lnSpc>
                <a:spcPct val="150000"/>
              </a:lnSpc>
              <a:spcBef>
                <a:spcPct val="0"/>
              </a:spcBef>
              <a:buClrTx/>
              <a:buFontTx/>
              <a:buNone/>
            </a:pPr>
            <a:r>
              <a:rPr lang="zh-CN" altLang="en-US" sz="2400" b="1" dirty="0">
                <a:solidFill>
                  <a:schemeClr val="bg1"/>
                </a:solidFill>
                <a:latin typeface="Times New Roman" pitchFamily="18" charset="0"/>
                <a:ea typeface="仿宋_GB2312" pitchFamily="49" charset="-122"/>
              </a:rPr>
              <a:t>释为无符号数。</a:t>
            </a:r>
          </a:p>
        </p:txBody>
      </p:sp>
      <p:sp>
        <p:nvSpPr>
          <p:cNvPr id="4" name="矩形 3"/>
          <p:cNvSpPr>
            <a:spLocks noChangeArrowheads="1"/>
          </p:cNvSpPr>
          <p:nvPr/>
        </p:nvSpPr>
        <p:spPr bwMode="auto">
          <a:xfrm>
            <a:off x="0" y="121196"/>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164604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179388" y="120650"/>
            <a:ext cx="4572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3200">
                <a:solidFill>
                  <a:schemeClr val="tx1"/>
                </a:solidFill>
                <a:latin typeface="黑体" pitchFamily="2" charset="-122"/>
                <a:ea typeface="黑体" pitchFamily="2" charset="-122"/>
              </a:rPr>
              <a:t>3.1  </a:t>
            </a:r>
            <a:r>
              <a:rPr lang="zh-CN" altLang="en-US" sz="3200">
                <a:solidFill>
                  <a:schemeClr val="tx1"/>
                </a:solidFill>
                <a:latin typeface="黑体" pitchFamily="2" charset="-122"/>
                <a:ea typeface="黑体" pitchFamily="2" charset="-122"/>
              </a:rPr>
              <a:t>数据类型</a:t>
            </a:r>
            <a:endParaRPr lang="zh-CN" altLang="en-US" sz="3200">
              <a:solidFill>
                <a:schemeClr val="tx1"/>
              </a:solidFill>
            </a:endParaRPr>
          </a:p>
        </p:txBody>
      </p:sp>
      <p:sp>
        <p:nvSpPr>
          <p:cNvPr id="3" name="矩形 2"/>
          <p:cNvSpPr>
            <a:spLocks noChangeArrowheads="1"/>
          </p:cNvSpPr>
          <p:nvPr/>
        </p:nvSpPr>
        <p:spPr bwMode="auto">
          <a:xfrm>
            <a:off x="847725" y="3073400"/>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a:solidFill>
                  <a:srgbClr val="FF0000"/>
                </a:solidFill>
                <a:latin typeface="黑体" pitchFamily="2" charset="-122"/>
                <a:ea typeface="黑体" pitchFamily="2" charset="-122"/>
              </a:rPr>
              <a:t>常量：</a:t>
            </a:r>
            <a:endParaRPr lang="zh-CN" altLang="en-US" sz="2800">
              <a:solidFill>
                <a:srgbClr val="FF0000"/>
              </a:solidFill>
            </a:endParaRPr>
          </a:p>
        </p:txBody>
      </p:sp>
      <p:sp>
        <p:nvSpPr>
          <p:cNvPr id="14340" name="矩形 3"/>
          <p:cNvSpPr>
            <a:spLocks noChangeArrowheads="1"/>
          </p:cNvSpPr>
          <p:nvPr/>
        </p:nvSpPr>
        <p:spPr bwMode="auto">
          <a:xfrm>
            <a:off x="611188" y="912813"/>
            <a:ext cx="76327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lnSpc>
                <a:spcPct val="150000"/>
              </a:lnSpc>
            </a:pPr>
            <a:r>
              <a:rPr lang="zh-CN" altLang="en-US" sz="2400" dirty="0">
                <a:solidFill>
                  <a:schemeClr val="tx1"/>
                </a:solidFill>
              </a:rPr>
              <a:t>       数据类型是用来表示数字电路硬件中的数据存储和传送元素的，只有在确定了数据的类型之后才能确定变量的大小并对变量进行操作。</a:t>
            </a:r>
          </a:p>
        </p:txBody>
      </p:sp>
      <p:sp>
        <p:nvSpPr>
          <p:cNvPr id="8" name="矩形 7"/>
          <p:cNvSpPr>
            <a:spLocks noChangeArrowheads="1"/>
          </p:cNvSpPr>
          <p:nvPr/>
        </p:nvSpPr>
        <p:spPr bwMode="auto">
          <a:xfrm>
            <a:off x="872093" y="4255604"/>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dirty="0">
                <a:solidFill>
                  <a:srgbClr val="FF0000"/>
                </a:solidFill>
                <a:latin typeface="黑体" pitchFamily="2" charset="-122"/>
                <a:ea typeface="黑体" pitchFamily="2" charset="-122"/>
              </a:rPr>
              <a:t>变量：</a:t>
            </a:r>
            <a:endParaRPr lang="zh-CN" altLang="en-US" sz="2800" dirty="0">
              <a:solidFill>
                <a:srgbClr val="FF0000"/>
              </a:solidFill>
            </a:endParaRPr>
          </a:p>
        </p:txBody>
      </p:sp>
      <p:sp>
        <p:nvSpPr>
          <p:cNvPr id="6" name="矩形 5"/>
          <p:cNvSpPr>
            <a:spLocks noChangeArrowheads="1"/>
          </p:cNvSpPr>
          <p:nvPr/>
        </p:nvSpPr>
        <p:spPr bwMode="auto">
          <a:xfrm>
            <a:off x="2298700" y="3011488"/>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a:t>整型</a:t>
            </a:r>
          </a:p>
        </p:txBody>
      </p:sp>
      <p:sp>
        <p:nvSpPr>
          <p:cNvPr id="10" name="矩形 9"/>
          <p:cNvSpPr>
            <a:spLocks noChangeArrowheads="1"/>
          </p:cNvSpPr>
          <p:nvPr/>
        </p:nvSpPr>
        <p:spPr bwMode="auto">
          <a:xfrm>
            <a:off x="3567113" y="3009900"/>
            <a:ext cx="1262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a:t>实数型</a:t>
            </a:r>
          </a:p>
        </p:txBody>
      </p:sp>
      <p:sp>
        <p:nvSpPr>
          <p:cNvPr id="11" name="矩形 10"/>
          <p:cNvSpPr>
            <a:spLocks noChangeArrowheads="1"/>
          </p:cNvSpPr>
          <p:nvPr/>
        </p:nvSpPr>
        <p:spPr bwMode="auto">
          <a:xfrm>
            <a:off x="5280025" y="2989263"/>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a:t>字符串型</a:t>
            </a:r>
          </a:p>
        </p:txBody>
      </p:sp>
      <p:sp>
        <p:nvSpPr>
          <p:cNvPr id="12" name="矩形 11"/>
          <p:cNvSpPr>
            <a:spLocks noChangeArrowheads="1"/>
          </p:cNvSpPr>
          <p:nvPr/>
        </p:nvSpPr>
        <p:spPr bwMode="auto">
          <a:xfrm>
            <a:off x="2257425" y="4291013"/>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a:t>线网型</a:t>
            </a:r>
          </a:p>
        </p:txBody>
      </p:sp>
      <p:sp>
        <p:nvSpPr>
          <p:cNvPr id="13" name="矩形 12"/>
          <p:cNvSpPr>
            <a:spLocks noChangeArrowheads="1"/>
          </p:cNvSpPr>
          <p:nvPr/>
        </p:nvSpPr>
        <p:spPr bwMode="auto">
          <a:xfrm>
            <a:off x="3617913" y="4303713"/>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a:t>寄存器型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p:bldP spid="10" grpId="0"/>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850" y="997479"/>
            <a:ext cx="85344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en-US" altLang="zh-CN" sz="2400" b="1" dirty="0">
                <a:latin typeface="Times New Roman" pitchFamily="18" charset="0"/>
                <a:ea typeface="宋体" pitchFamily="2" charset="-122"/>
              </a:rPr>
              <a:t>2. </a:t>
            </a:r>
            <a:r>
              <a:rPr lang="zh-CN" altLang="en-US" sz="2400" b="1" dirty="0">
                <a:latin typeface="Times New Roman" pitchFamily="18" charset="0"/>
                <a:ea typeface="宋体" pitchFamily="2" charset="-122"/>
              </a:rPr>
              <a:t>存储器</a:t>
            </a:r>
          </a:p>
          <a:p>
            <a:pPr algn="l" eaLnBrk="1" hangingPunct="1">
              <a:lnSpc>
                <a:spcPct val="150000"/>
              </a:lnSpc>
              <a:spcBef>
                <a:spcPct val="50000"/>
              </a:spcBef>
              <a:buClrTx/>
              <a:buFontTx/>
              <a:buNone/>
            </a:pP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Verilog HDL</a:t>
            </a:r>
            <a:r>
              <a:rPr lang="zh-CN" altLang="en-US" sz="2400" b="1" dirty="0">
                <a:latin typeface="Times New Roman" pitchFamily="18" charset="0"/>
                <a:ea typeface="宋体" pitchFamily="2" charset="-122"/>
              </a:rPr>
              <a:t>通过</a:t>
            </a:r>
            <a:r>
              <a:rPr lang="zh-CN" altLang="en-US" sz="2400" b="1" dirty="0">
                <a:solidFill>
                  <a:srgbClr val="FF0000"/>
                </a:solidFill>
                <a:latin typeface="Times New Roman" pitchFamily="18" charset="0"/>
                <a:ea typeface="宋体" pitchFamily="2" charset="-122"/>
              </a:rPr>
              <a:t>对</a:t>
            </a:r>
            <a:r>
              <a:rPr lang="en-US" altLang="zh-CN" sz="2400" b="1" dirty="0" err="1">
                <a:solidFill>
                  <a:srgbClr val="FF0000"/>
                </a:solidFill>
                <a:latin typeface="Times New Roman" pitchFamily="18" charset="0"/>
                <a:ea typeface="宋体" pitchFamily="2" charset="-122"/>
              </a:rPr>
              <a:t>reg</a:t>
            </a:r>
            <a:r>
              <a:rPr lang="zh-CN" altLang="en-US" sz="2400" b="1" dirty="0">
                <a:solidFill>
                  <a:srgbClr val="FF0000"/>
                </a:solidFill>
                <a:latin typeface="Times New Roman" pitchFamily="18" charset="0"/>
                <a:ea typeface="宋体" pitchFamily="2" charset="-122"/>
              </a:rPr>
              <a:t>型变量建立数组</a:t>
            </a:r>
            <a:r>
              <a:rPr lang="zh-CN" altLang="en-US" sz="2400" b="1" dirty="0">
                <a:latin typeface="Times New Roman" pitchFamily="18" charset="0"/>
                <a:ea typeface="宋体" pitchFamily="2" charset="-122"/>
              </a:rPr>
              <a:t>来对存储器建模，可以描述</a:t>
            </a:r>
            <a:r>
              <a:rPr lang="en-US" altLang="zh-CN" sz="2400" b="1" dirty="0">
                <a:latin typeface="Times New Roman" pitchFamily="18" charset="0"/>
                <a:ea typeface="宋体" pitchFamily="2" charset="-122"/>
              </a:rPr>
              <a:t>RAM</a:t>
            </a:r>
            <a:r>
              <a:rPr lang="zh-CN" altLang="en-US" sz="2400" b="1" dirty="0">
                <a:latin typeface="Times New Roman" pitchFamily="18" charset="0"/>
                <a:ea typeface="宋体" pitchFamily="2" charset="-122"/>
              </a:rPr>
              <a:t>型存储器、</a:t>
            </a:r>
            <a:r>
              <a:rPr lang="en-US" altLang="zh-CN" sz="2400" b="1" dirty="0">
                <a:latin typeface="Times New Roman" pitchFamily="18" charset="0"/>
                <a:ea typeface="宋体" pitchFamily="2" charset="-122"/>
              </a:rPr>
              <a:t>ROM</a:t>
            </a:r>
            <a:r>
              <a:rPr lang="zh-CN" altLang="en-US" sz="2400" b="1" dirty="0">
                <a:latin typeface="Times New Roman" pitchFamily="18" charset="0"/>
                <a:ea typeface="宋体" pitchFamily="2" charset="-122"/>
              </a:rPr>
              <a:t>存储器和</a:t>
            </a: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文件数组中的每一个单元通过一个数组索引进行寻址。</a:t>
            </a:r>
            <a:endParaRPr lang="en-US" altLang="zh-CN" sz="2400" b="1" dirty="0">
              <a:latin typeface="Times New Roman" pitchFamily="18" charset="0"/>
              <a:ea typeface="宋体" pitchFamily="2" charset="-122"/>
            </a:endParaRPr>
          </a:p>
          <a:p>
            <a:pPr algn="l" eaLnBrk="1" hangingPunct="1">
              <a:lnSpc>
                <a:spcPct val="150000"/>
              </a:lnSpc>
              <a:spcBef>
                <a:spcPct val="50000"/>
              </a:spcBef>
              <a:buClrTx/>
              <a:buFontTx/>
              <a:buNone/>
            </a:pPr>
            <a:r>
              <a:rPr lang="en-US" altLang="zh-CN" sz="2400" dirty="0">
                <a:latin typeface="Times New Roman" pitchFamily="18" charset="0"/>
                <a:ea typeface="宋体" pitchFamily="2" charset="-122"/>
              </a:rPr>
              <a:t>       </a:t>
            </a:r>
            <a:r>
              <a:rPr lang="zh-CN" altLang="en-US" sz="2400" b="1" dirty="0">
                <a:latin typeface="Times New Roman" pitchFamily="18" charset="0"/>
                <a:ea typeface="宋体" pitchFamily="2" charset="-122"/>
              </a:rPr>
              <a:t>在</a:t>
            </a:r>
            <a:r>
              <a:rPr lang="en-US" altLang="zh-CN" sz="2400" b="1" dirty="0">
                <a:latin typeface="Times New Roman" pitchFamily="18" charset="0"/>
                <a:ea typeface="宋体" pitchFamily="2" charset="-122"/>
              </a:rPr>
              <a:t>Verilog</a:t>
            </a:r>
            <a:r>
              <a:rPr lang="zh-CN" altLang="en-US" sz="2400" b="1" dirty="0">
                <a:latin typeface="Times New Roman" pitchFamily="18" charset="0"/>
                <a:ea typeface="宋体" pitchFamily="2" charset="-122"/>
              </a:rPr>
              <a:t>语言中没有多维数组存在，</a:t>
            </a:r>
            <a:r>
              <a:rPr lang="en-US" altLang="zh-CN" sz="2400" b="1" dirty="0">
                <a:solidFill>
                  <a:srgbClr val="FF0000"/>
                </a:solidFill>
                <a:latin typeface="Times New Roman" pitchFamily="18" charset="0"/>
                <a:ea typeface="宋体" pitchFamily="2" charset="-122"/>
              </a:rPr>
              <a:t>memory</a:t>
            </a:r>
            <a:r>
              <a:rPr lang="zh-CN" altLang="en-US" sz="2400" b="1" dirty="0">
                <a:solidFill>
                  <a:srgbClr val="FF0000"/>
                </a:solidFill>
                <a:latin typeface="Times New Roman" pitchFamily="18" charset="0"/>
                <a:ea typeface="宋体" pitchFamily="2" charset="-122"/>
              </a:rPr>
              <a:t>型数据是通过扩展</a:t>
            </a:r>
            <a:r>
              <a:rPr lang="en-US" altLang="zh-CN" sz="2400" b="1" dirty="0" err="1">
                <a:solidFill>
                  <a:srgbClr val="FF0000"/>
                </a:solidFill>
                <a:latin typeface="Times New Roman" pitchFamily="18" charset="0"/>
                <a:ea typeface="宋体" pitchFamily="2" charset="-122"/>
              </a:rPr>
              <a:t>reg</a:t>
            </a:r>
            <a:r>
              <a:rPr lang="zh-CN" altLang="en-US" sz="2400" b="1" dirty="0">
                <a:solidFill>
                  <a:srgbClr val="FF0000"/>
                </a:solidFill>
                <a:latin typeface="Times New Roman" pitchFamily="18" charset="0"/>
                <a:ea typeface="宋体" pitchFamily="2" charset="-122"/>
              </a:rPr>
              <a:t>型数据的地址范围来生成的。</a:t>
            </a:r>
          </a:p>
        </p:txBody>
      </p:sp>
      <p:sp>
        <p:nvSpPr>
          <p:cNvPr id="3" name="矩形 2"/>
          <p:cNvSpPr>
            <a:spLocks noChangeArrowheads="1"/>
          </p:cNvSpPr>
          <p:nvPr/>
        </p:nvSpPr>
        <p:spPr bwMode="auto">
          <a:xfrm>
            <a:off x="20901" y="121196"/>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36524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 calcmode="lin" valueType="num">
                                      <p:cBhvr additive="base">
                                        <p:cTn id="7"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anim calcmode="lin" valueType="num">
                                      <p:cBhvr additive="base">
                                        <p:cTn id="13"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04800" y="1057300"/>
            <a:ext cx="830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lang="zh-CN" altLang="en-US" sz="2400" b="1" dirty="0">
                <a:solidFill>
                  <a:schemeClr val="tx1"/>
                </a:solidFill>
                <a:latin typeface="Times New Roman" panose="02020603050405020304" pitchFamily="18" charset="0"/>
                <a:ea typeface="宋体" panose="02010600030101010101" pitchFamily="2" charset="-122"/>
              </a:rPr>
              <a:t>格式：</a:t>
            </a:r>
          </a:p>
          <a:p>
            <a:pPr algn="l" eaLnBrk="1" hangingPunct="1">
              <a:spcBef>
                <a:spcPct val="50000"/>
              </a:spcBef>
              <a:defRPr/>
            </a:pPr>
            <a:r>
              <a:rPr lang="en-US" altLang="zh-CN" sz="2400" b="1" dirty="0" err="1">
                <a:solidFill>
                  <a:srgbClr val="0043A6"/>
                </a:solidFill>
                <a:latin typeface="Times New Roman" panose="02020603050405020304" pitchFamily="18" charset="0"/>
                <a:ea typeface="宋体" panose="02010600030101010101" pitchFamily="2" charset="-122"/>
              </a:rPr>
              <a:t>reg</a:t>
            </a:r>
            <a:r>
              <a:rPr lang="en-US" altLang="zh-CN" sz="2400" b="1" dirty="0">
                <a:solidFill>
                  <a:srgbClr val="0043A6"/>
                </a:solidFill>
                <a:latin typeface="Times New Roman" panose="02020603050405020304" pitchFamily="18" charset="0"/>
                <a:ea typeface="宋体" panose="02010600030101010101" pitchFamily="2" charset="-122"/>
              </a:rPr>
              <a:t> </a:t>
            </a:r>
            <a:r>
              <a:rPr lang="en-US" altLang="zh-CN" sz="2400" b="1" dirty="0">
                <a:solidFill>
                  <a:srgbClr val="FF0000"/>
                </a:solidFill>
                <a:latin typeface="Times New Roman" panose="02020603050405020304" pitchFamily="18" charset="0"/>
                <a:ea typeface="宋体" panose="02010600030101010101" pitchFamily="2" charset="-122"/>
              </a:rPr>
              <a:t>[n-1:0]   </a:t>
            </a:r>
            <a:r>
              <a:rPr lang="zh-CN" altLang="en-US" sz="2400" b="1" dirty="0">
                <a:solidFill>
                  <a:schemeClr val="tx2"/>
                </a:solidFill>
                <a:latin typeface="Times New Roman" panose="02020603050405020304" pitchFamily="18" charset="0"/>
                <a:ea typeface="宋体" panose="02010600030101010101" pitchFamily="2" charset="-122"/>
              </a:rPr>
              <a:t>存储器名</a:t>
            </a:r>
            <a:r>
              <a:rPr lang="en-US" altLang="zh-CN" sz="2400" b="1" dirty="0">
                <a:solidFill>
                  <a:srgbClr val="FF0000"/>
                </a:solidFill>
                <a:latin typeface="Times New Roman" panose="02020603050405020304" pitchFamily="18" charset="0"/>
                <a:ea typeface="宋体" panose="02010600030101010101" pitchFamily="2" charset="-122"/>
              </a:rPr>
              <a:t>[m-1:0]</a:t>
            </a:r>
            <a:r>
              <a:rPr lang="zh-CN" altLang="en-US" sz="2400" b="1" dirty="0">
                <a:solidFill>
                  <a:srgbClr val="0043A6"/>
                </a:solidFill>
                <a:latin typeface="Times New Roman" panose="02020603050405020304" pitchFamily="18" charset="0"/>
                <a:ea typeface="宋体" panose="02010600030101010101" pitchFamily="2" charset="-122"/>
              </a:rPr>
              <a:t>；或</a:t>
            </a:r>
          </a:p>
          <a:p>
            <a:pPr algn="l" eaLnBrk="1" hangingPunct="1">
              <a:spcBef>
                <a:spcPct val="50000"/>
              </a:spcBef>
              <a:defRPr/>
            </a:pPr>
            <a:r>
              <a:rPr lang="en-US" altLang="zh-CN" sz="2400" b="1" dirty="0" err="1">
                <a:solidFill>
                  <a:srgbClr val="0043A6"/>
                </a:solidFill>
                <a:latin typeface="Times New Roman" panose="02020603050405020304" pitchFamily="18" charset="0"/>
                <a:ea typeface="宋体" panose="02010600030101010101" pitchFamily="2" charset="-122"/>
              </a:rPr>
              <a:t>reg</a:t>
            </a:r>
            <a:r>
              <a:rPr lang="en-US" altLang="zh-CN" sz="2400" b="1" dirty="0">
                <a:solidFill>
                  <a:srgbClr val="0043A6"/>
                </a:solidFill>
                <a:latin typeface="Times New Roman" panose="02020603050405020304" pitchFamily="18" charset="0"/>
                <a:ea typeface="宋体" panose="02010600030101010101" pitchFamily="2" charset="-122"/>
              </a:rPr>
              <a:t> </a:t>
            </a:r>
            <a:r>
              <a:rPr lang="en-US" altLang="zh-CN" sz="2400" b="1" dirty="0">
                <a:solidFill>
                  <a:srgbClr val="FF0000"/>
                </a:solidFill>
                <a:latin typeface="Times New Roman" panose="02020603050405020304" pitchFamily="18" charset="0"/>
                <a:ea typeface="宋体" panose="02010600030101010101" pitchFamily="2" charset="-122"/>
              </a:rPr>
              <a:t>[n-1:0]   </a:t>
            </a:r>
            <a:r>
              <a:rPr lang="zh-CN" altLang="en-US" sz="2400" b="1" dirty="0">
                <a:solidFill>
                  <a:schemeClr val="tx2"/>
                </a:solidFill>
                <a:latin typeface="Times New Roman" panose="02020603050405020304" pitchFamily="18" charset="0"/>
                <a:ea typeface="宋体" panose="02010600030101010101" pitchFamily="2" charset="-122"/>
              </a:rPr>
              <a:t>存储器名</a:t>
            </a:r>
            <a:r>
              <a:rPr lang="en-US" altLang="zh-CN" sz="2400" b="1" dirty="0">
                <a:solidFill>
                  <a:srgbClr val="FF0000"/>
                </a:solidFill>
                <a:latin typeface="Times New Roman" panose="02020603050405020304" pitchFamily="18" charset="0"/>
                <a:ea typeface="宋体" panose="02010600030101010101" pitchFamily="2" charset="-122"/>
              </a:rPr>
              <a:t>[m:1]</a:t>
            </a:r>
            <a:r>
              <a:rPr lang="zh-CN" altLang="en-US" sz="2400" b="1" dirty="0">
                <a:solidFill>
                  <a:srgbClr val="0043A6"/>
                </a:solidFill>
                <a:latin typeface="Times New Roman" panose="02020603050405020304" pitchFamily="18" charset="0"/>
                <a:ea typeface="宋体" panose="02010600030101010101" pitchFamily="2" charset="-122"/>
              </a:rPr>
              <a:t>；</a:t>
            </a:r>
          </a:p>
        </p:txBody>
      </p:sp>
      <p:sp>
        <p:nvSpPr>
          <p:cNvPr id="36867" name="Text Box 3"/>
          <p:cNvSpPr txBox="1">
            <a:spLocks noChangeArrowheads="1"/>
          </p:cNvSpPr>
          <p:nvPr/>
        </p:nvSpPr>
        <p:spPr bwMode="auto">
          <a:xfrm>
            <a:off x="228600" y="2792678"/>
            <a:ext cx="8686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89113" indent="-1789113">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2511425"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2690813"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287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3049588"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3506788"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3963988"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4421188"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4878388"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[n-1:0] </a:t>
            </a:r>
            <a:r>
              <a:rPr lang="zh-CN" altLang="en-US" sz="2400" b="1" dirty="0">
                <a:latin typeface="Times New Roman" pitchFamily="18" charset="0"/>
                <a:ea typeface="宋体" pitchFamily="2" charset="-122"/>
              </a:rPr>
              <a:t>：定义了存储器中每一个存储单元的大小。</a:t>
            </a:r>
          </a:p>
          <a:p>
            <a:pPr algn="l" eaLnBrk="1" hangingPunct="1">
              <a:spcBef>
                <a:spcPct val="50000"/>
              </a:spcBef>
              <a:buClrTx/>
              <a:buFontTx/>
              <a:buNone/>
            </a:pPr>
            <a:r>
              <a:rPr lang="en-US" altLang="zh-CN" sz="2400" b="1" dirty="0">
                <a:latin typeface="Times New Roman" pitchFamily="18" charset="0"/>
                <a:ea typeface="宋体" pitchFamily="2" charset="-122"/>
              </a:rPr>
              <a:t>[m-1:0]</a:t>
            </a:r>
            <a:r>
              <a:rPr lang="zh-CN" altLang="en-US" sz="2400" b="1" dirty="0">
                <a:latin typeface="Times New Roman" pitchFamily="18" charset="0"/>
                <a:ea typeface="宋体" pitchFamily="2" charset="-122"/>
              </a:rPr>
              <a:t>：定义了该存储器中有多少个这样的单元。</a:t>
            </a:r>
          </a:p>
        </p:txBody>
      </p:sp>
      <p:sp>
        <p:nvSpPr>
          <p:cNvPr id="4" name="矩形 3"/>
          <p:cNvSpPr>
            <a:spLocks noChangeArrowheads="1"/>
          </p:cNvSpPr>
          <p:nvPr/>
        </p:nvSpPr>
        <p:spPr bwMode="auto">
          <a:xfrm>
            <a:off x="729591" y="163660"/>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22226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850" y="937948"/>
            <a:ext cx="8534400" cy="352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90000"/>
              </a:lnSpc>
              <a:spcBef>
                <a:spcPct val="50000"/>
              </a:spcBef>
              <a:buClrTx/>
              <a:buFontTx/>
              <a:buNone/>
            </a:pPr>
            <a:r>
              <a:rPr lang="zh-CN" altLang="en-US" sz="2400" b="1" dirty="0">
                <a:solidFill>
                  <a:srgbClr val="800000"/>
                </a:solidFill>
                <a:latin typeface="Times New Roman" pitchFamily="18" charset="0"/>
                <a:ea typeface="宋体" pitchFamily="2" charset="-122"/>
              </a:rPr>
              <a:t>例</a:t>
            </a:r>
            <a:r>
              <a:rPr lang="en-US" altLang="zh-CN" sz="2400" b="1" dirty="0">
                <a:solidFill>
                  <a:srgbClr val="800000"/>
                </a:solidFill>
                <a:latin typeface="Times New Roman" pitchFamily="18" charset="0"/>
                <a:ea typeface="宋体" pitchFamily="2" charset="-122"/>
              </a:rPr>
              <a:t>1.</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定义一个存储器，</a:t>
            </a:r>
            <a:r>
              <a:rPr lang="en-US" altLang="zh-CN" sz="2400" b="1" dirty="0">
                <a:latin typeface="Times New Roman" pitchFamily="18" charset="0"/>
                <a:ea typeface="宋体" pitchFamily="2" charset="-122"/>
              </a:rPr>
              <a:t>1024</a:t>
            </a:r>
            <a:r>
              <a:rPr lang="zh-CN" altLang="en-US" sz="2400" b="1" dirty="0">
                <a:latin typeface="Times New Roman" pitchFamily="18" charset="0"/>
                <a:ea typeface="宋体" pitchFamily="2" charset="-122"/>
              </a:rPr>
              <a:t>个字节，每个字节 </a:t>
            </a:r>
            <a:r>
              <a:rPr lang="en-US" altLang="zh-CN" sz="2400" b="1" dirty="0">
                <a:latin typeface="Times New Roman" pitchFamily="18" charset="0"/>
                <a:ea typeface="宋体" pitchFamily="2" charset="-122"/>
              </a:rPr>
              <a:t>8</a:t>
            </a:r>
            <a:r>
              <a:rPr lang="zh-CN" altLang="en-US" sz="2400" b="1" dirty="0">
                <a:latin typeface="Times New Roman" pitchFamily="18" charset="0"/>
                <a:ea typeface="宋体" pitchFamily="2" charset="-122"/>
              </a:rPr>
              <a:t>位。</a:t>
            </a:r>
          </a:p>
          <a:p>
            <a:pPr algn="l" eaLnBrk="1" hangingPunct="1">
              <a:lnSpc>
                <a:spcPct val="90000"/>
              </a:lnSpc>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[7:0]  </a:t>
            </a:r>
            <a:r>
              <a:rPr lang="en-US" altLang="zh-CN" sz="2400" b="1" dirty="0" err="1">
                <a:latin typeface="Times New Roman" pitchFamily="18" charset="0"/>
                <a:ea typeface="宋体" pitchFamily="2" charset="-122"/>
              </a:rPr>
              <a:t>mymem</a:t>
            </a:r>
            <a:r>
              <a:rPr lang="en-US" altLang="zh-CN" sz="2400" b="1" dirty="0">
                <a:latin typeface="Times New Roman" pitchFamily="18" charset="0"/>
                <a:ea typeface="宋体" pitchFamily="2" charset="-122"/>
              </a:rPr>
              <a:t>[1023:0];</a:t>
            </a:r>
          </a:p>
          <a:p>
            <a:pPr algn="l" eaLnBrk="1" hangingPunct="1">
              <a:lnSpc>
                <a:spcPct val="90000"/>
              </a:lnSpc>
              <a:spcBef>
                <a:spcPct val="50000"/>
              </a:spcBef>
              <a:buClrTx/>
              <a:buFontTx/>
              <a:buNone/>
            </a:pPr>
            <a:endParaRPr lang="en-US" altLang="zh-CN" sz="2400" b="1" dirty="0">
              <a:latin typeface="Times New Roman" pitchFamily="18" charset="0"/>
              <a:ea typeface="宋体" pitchFamily="2" charset="-122"/>
            </a:endParaRPr>
          </a:p>
          <a:p>
            <a:pPr algn="l" eaLnBrk="1" hangingPunct="1">
              <a:lnSpc>
                <a:spcPct val="90000"/>
              </a:lnSpc>
              <a:spcBef>
                <a:spcPct val="50000"/>
              </a:spcBef>
              <a:buClrTx/>
              <a:buFontTx/>
              <a:buNone/>
            </a:pPr>
            <a:r>
              <a:rPr lang="zh-CN" altLang="en-US" sz="2400" b="1" dirty="0">
                <a:solidFill>
                  <a:srgbClr val="800000"/>
                </a:solidFill>
                <a:latin typeface="Times New Roman" pitchFamily="18" charset="0"/>
                <a:ea typeface="宋体" pitchFamily="2" charset="-122"/>
              </a:rPr>
              <a:t>例</a:t>
            </a:r>
            <a:r>
              <a:rPr lang="en-US" altLang="zh-CN" sz="2400" b="1" dirty="0">
                <a:solidFill>
                  <a:srgbClr val="800000"/>
                </a:solidFill>
                <a:latin typeface="Times New Roman" pitchFamily="18" charset="0"/>
                <a:ea typeface="宋体" pitchFamily="2" charset="-122"/>
              </a:rPr>
              <a:t>2.</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存储器与寄存器的区别</a:t>
            </a:r>
          </a:p>
          <a:p>
            <a:pPr algn="l" eaLnBrk="1" hangingPunct="1">
              <a:lnSpc>
                <a:spcPct val="90000"/>
              </a:lnSpc>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[n-1:0]  </a:t>
            </a:r>
            <a:r>
              <a:rPr lang="en-US" altLang="zh-CN" sz="2400" b="1" dirty="0" err="1">
                <a:latin typeface="Times New Roman" pitchFamily="18" charset="0"/>
                <a:ea typeface="宋体" pitchFamily="2" charset="-122"/>
              </a:rPr>
              <a:t>rega</a:t>
            </a: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一个</a:t>
            </a:r>
            <a:r>
              <a:rPr lang="en-US" altLang="zh-CN" sz="2400" b="1" dirty="0">
                <a:latin typeface="Times New Roman" pitchFamily="18" charset="0"/>
                <a:ea typeface="宋体" pitchFamily="2" charset="-122"/>
              </a:rPr>
              <a:t>n</a:t>
            </a:r>
            <a:r>
              <a:rPr lang="zh-CN" altLang="en-US" sz="2400" b="1" dirty="0">
                <a:latin typeface="Times New Roman" pitchFamily="18" charset="0"/>
                <a:ea typeface="宋体" pitchFamily="2" charset="-122"/>
              </a:rPr>
              <a:t>位的寄存器</a:t>
            </a:r>
          </a:p>
          <a:p>
            <a:pPr algn="l" eaLnBrk="1" hangingPunct="1">
              <a:lnSpc>
                <a:spcPct val="90000"/>
              </a:lnSpc>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a:t>
            </a:r>
            <a:r>
              <a:rPr lang="en-US" altLang="zh-CN" sz="2400" b="1" dirty="0" err="1">
                <a:latin typeface="Times New Roman" pitchFamily="18" charset="0"/>
                <a:ea typeface="宋体" pitchFamily="2" charset="-122"/>
              </a:rPr>
              <a:t>mema</a:t>
            </a:r>
            <a:r>
              <a:rPr lang="en-US" altLang="zh-CN" sz="2400" b="1" dirty="0">
                <a:latin typeface="Times New Roman" pitchFamily="18" charset="0"/>
                <a:ea typeface="宋体" pitchFamily="2" charset="-122"/>
              </a:rPr>
              <a:t>[n-1:0]</a:t>
            </a: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//n</a:t>
            </a:r>
            <a:r>
              <a:rPr lang="zh-CN" altLang="en-US" sz="2400" b="1" dirty="0">
                <a:latin typeface="Times New Roman" pitchFamily="18" charset="0"/>
                <a:ea typeface="宋体" pitchFamily="2" charset="-122"/>
              </a:rPr>
              <a:t>个一位寄存器组成的存储器组</a:t>
            </a:r>
          </a:p>
          <a:p>
            <a:pPr algn="l" eaLnBrk="1" hangingPunct="1">
              <a:lnSpc>
                <a:spcPct val="90000"/>
              </a:lnSpc>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[3:0]   </a:t>
            </a:r>
            <a:r>
              <a:rPr lang="en-US" altLang="zh-CN" sz="2400" b="1" dirty="0" err="1">
                <a:latin typeface="Times New Roman" pitchFamily="18" charset="0"/>
                <a:ea typeface="宋体" pitchFamily="2" charset="-122"/>
              </a:rPr>
              <a:t>Amem</a:t>
            </a:r>
            <a:r>
              <a:rPr lang="en-US" altLang="zh-CN" sz="2400" b="1" dirty="0">
                <a:latin typeface="Times New Roman" pitchFamily="18" charset="0"/>
                <a:ea typeface="宋体" pitchFamily="2" charset="-122"/>
              </a:rPr>
              <a:t>[63:0]</a:t>
            </a:r>
            <a:r>
              <a:rPr lang="zh-CN" altLang="en-US" sz="2400" b="1" dirty="0">
                <a:latin typeface="Times New Roman" pitchFamily="18" charset="0"/>
                <a:ea typeface="宋体" pitchFamily="2" charset="-122"/>
              </a:rPr>
              <a:t>；</a:t>
            </a:r>
          </a:p>
        </p:txBody>
      </p:sp>
      <p:sp>
        <p:nvSpPr>
          <p:cNvPr id="3" name="矩形 2"/>
          <p:cNvSpPr>
            <a:spLocks noChangeArrowheads="1"/>
          </p:cNvSpPr>
          <p:nvPr/>
        </p:nvSpPr>
        <p:spPr bwMode="auto">
          <a:xfrm>
            <a:off x="0" y="0"/>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419951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 calcmode="lin" valueType="num">
                                      <p:cBhvr additive="base">
                                        <p:cTn id="7"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anim calcmode="lin" valueType="num">
                                      <p:cBhvr additive="base">
                                        <p:cTn id="13"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0">
                                            <p:txEl>
                                              <p:pRg st="4" end="4"/>
                                            </p:txEl>
                                          </p:spTgt>
                                        </p:tgtEl>
                                        <p:attrNameLst>
                                          <p:attrName>style.visibility</p:attrName>
                                        </p:attrNameLst>
                                      </p:cBhvr>
                                      <p:to>
                                        <p:strVal val="visible"/>
                                      </p:to>
                                    </p:set>
                                    <p:anim calcmode="lin" valueType="num">
                                      <p:cBhvr additive="base">
                                        <p:cTn id="19"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0">
                                            <p:txEl>
                                              <p:pRg st="5" end="5"/>
                                            </p:txEl>
                                          </p:spTgt>
                                        </p:tgtEl>
                                        <p:attrNameLst>
                                          <p:attrName>style.visibility</p:attrName>
                                        </p:attrNameLst>
                                      </p:cBhvr>
                                      <p:to>
                                        <p:strVal val="visible"/>
                                      </p:to>
                                    </p:set>
                                    <p:anim calcmode="lin" valueType="num">
                                      <p:cBhvr additive="base">
                                        <p:cTn id="25" dur="500" fill="hold"/>
                                        <p:tgtEl>
                                          <p:spTgt spid="3789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0">
                                            <p:txEl>
                                              <p:pRg st="6" end="6"/>
                                            </p:txEl>
                                          </p:spTgt>
                                        </p:tgtEl>
                                        <p:attrNameLst>
                                          <p:attrName>style.visibility</p:attrName>
                                        </p:attrNameLst>
                                      </p:cBhvr>
                                      <p:to>
                                        <p:strVal val="visible"/>
                                      </p:to>
                                    </p:set>
                                    <p:anim calcmode="lin" valueType="num">
                                      <p:cBhvr additive="base">
                                        <p:cTn id="31" dur="500" fill="hold"/>
                                        <p:tgtEl>
                                          <p:spTgt spid="3789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0825" y="1117865"/>
            <a:ext cx="8305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说明：</a:t>
            </a:r>
          </a:p>
          <a:p>
            <a:pPr algn="l" eaLnBrk="1" hangingPunct="1">
              <a:spcBef>
                <a:spcPct val="50000"/>
              </a:spcBef>
              <a:buClrTx/>
              <a:buFontTx/>
              <a:buNone/>
            </a:pP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）数组的维数不能大于</a:t>
            </a: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）存储器属于寄存器数组类型。连线数据类型没有相应的存储器类型。</a:t>
            </a:r>
          </a:p>
          <a:p>
            <a:pPr algn="l" eaLnBrk="1" hangingPunct="1">
              <a:spcBef>
                <a:spcPct val="50000"/>
              </a:spcBef>
              <a:buClrTx/>
              <a:buFontTx/>
              <a:buNone/>
            </a:pP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）单个寄存器说明既能够用于说明寄存器类型，也可以用于说明存储器类型。</a:t>
            </a:r>
          </a:p>
        </p:txBody>
      </p:sp>
      <p:sp>
        <p:nvSpPr>
          <p:cNvPr id="3" name="矩形 2"/>
          <p:cNvSpPr>
            <a:spLocks noChangeArrowheads="1"/>
          </p:cNvSpPr>
          <p:nvPr/>
        </p:nvSpPr>
        <p:spPr bwMode="auto">
          <a:xfrm>
            <a:off x="729591" y="163660"/>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1356228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1057011"/>
            <a:ext cx="8763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p>
          <a:p>
            <a:pPr algn="l" eaLnBrk="1" hangingPunct="1">
              <a:spcBef>
                <a:spcPct val="50000"/>
              </a:spcBef>
              <a:buClrTx/>
              <a:buFontTx/>
              <a:buNone/>
            </a:pPr>
            <a:r>
              <a:rPr lang="en-US" altLang="zh-CN" sz="2400" b="1" dirty="0">
                <a:solidFill>
                  <a:srgbClr val="0043A6"/>
                </a:solidFill>
                <a:latin typeface="Times New Roman" pitchFamily="18" charset="0"/>
                <a:ea typeface="宋体" pitchFamily="2" charset="-122"/>
              </a:rPr>
              <a:t>parameter</a:t>
            </a:r>
            <a:r>
              <a:rPr lang="en-US" altLang="zh-CN" sz="2400" b="1" dirty="0">
                <a:latin typeface="Times New Roman" pitchFamily="18" charset="0"/>
                <a:ea typeface="宋体" pitchFamily="2" charset="-122"/>
              </a:rPr>
              <a:t> ADDR_SIZE = 16 , WORD_SIZE = 8;</a:t>
            </a:r>
          </a:p>
          <a:p>
            <a:pPr algn="l" eaLnBrk="1" hangingPunct="1">
              <a:spcBef>
                <a:spcPct val="50000"/>
              </a:spcBef>
              <a:buClrTx/>
              <a:buFontTx/>
              <a:buNone/>
            </a:pPr>
            <a:r>
              <a:rPr lang="en-US" altLang="zh-CN" sz="2400" b="1" dirty="0" err="1">
                <a:solidFill>
                  <a:srgbClr val="0043A6"/>
                </a:solidFill>
                <a:latin typeface="Times New Roman" pitchFamily="18" charset="0"/>
                <a:ea typeface="宋体" pitchFamily="2" charset="-122"/>
              </a:rPr>
              <a:t>reg</a:t>
            </a:r>
            <a:r>
              <a:rPr lang="en-US" altLang="zh-CN" sz="2400" b="1" dirty="0">
                <a:latin typeface="Times New Roman" pitchFamily="18" charset="0"/>
                <a:ea typeface="宋体" pitchFamily="2" charset="-122"/>
              </a:rPr>
              <a:t> </a:t>
            </a:r>
            <a:r>
              <a:rPr lang="en-US" altLang="zh-CN" sz="2400" dirty="0">
                <a:latin typeface="Times New Roman" pitchFamily="18" charset="0"/>
                <a:ea typeface="宋体" pitchFamily="2" charset="-122"/>
              </a:rPr>
              <a:t>[WORD_SIZE:1]  </a:t>
            </a:r>
            <a:r>
              <a:rPr lang="en-US" altLang="zh-CN" sz="2400" dirty="0" err="1">
                <a:latin typeface="Times New Roman" pitchFamily="18" charset="0"/>
                <a:ea typeface="宋体" pitchFamily="2" charset="-122"/>
              </a:rPr>
              <a:t>RamPar</a:t>
            </a:r>
            <a:r>
              <a:rPr lang="en-US" altLang="zh-CN" sz="2400" dirty="0">
                <a:latin typeface="Times New Roman" pitchFamily="18" charset="0"/>
                <a:ea typeface="宋体" pitchFamily="2" charset="-122"/>
              </a:rPr>
              <a:t> [ ADDR_SIZE-1 : 0]</a:t>
            </a:r>
            <a:r>
              <a:rPr lang="zh-CN" altLang="en-US" sz="2400" dirty="0">
                <a:latin typeface="Times New Roman" pitchFamily="18" charset="0"/>
                <a:ea typeface="宋体" pitchFamily="2" charset="-122"/>
              </a:rPr>
              <a:t>，</a:t>
            </a:r>
            <a:r>
              <a:rPr lang="en-US" altLang="zh-CN" sz="2400" dirty="0" err="1">
                <a:latin typeface="Times New Roman" pitchFamily="18" charset="0"/>
                <a:ea typeface="宋体" pitchFamily="2" charset="-122"/>
              </a:rPr>
              <a:t>DataReg</a:t>
            </a:r>
            <a:r>
              <a:rPr lang="zh-CN" altLang="en-US" sz="2400" dirty="0">
                <a:latin typeface="Times New Roman" pitchFamily="18" charset="0"/>
                <a:ea typeface="宋体" pitchFamily="2" charset="-122"/>
              </a:rPr>
              <a:t>；</a:t>
            </a:r>
          </a:p>
          <a:p>
            <a:pPr algn="l" eaLnBrk="1" hangingPunct="1">
              <a:spcBef>
                <a:spcPct val="50000"/>
              </a:spcBef>
              <a:buClrTx/>
              <a:buFontTx/>
              <a:buNone/>
            </a:pPr>
            <a:r>
              <a:rPr lang="en-US" altLang="zh-CN" sz="2400" b="1" dirty="0" err="1">
                <a:latin typeface="Times New Roman" pitchFamily="18" charset="0"/>
                <a:ea typeface="宋体" pitchFamily="2" charset="-122"/>
              </a:rPr>
              <a:t>RamPar</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存储器，是</a:t>
            </a:r>
            <a:r>
              <a:rPr lang="en-US" altLang="zh-CN" sz="2400" b="1" dirty="0">
                <a:latin typeface="Times New Roman" pitchFamily="18" charset="0"/>
                <a:ea typeface="宋体" pitchFamily="2" charset="-122"/>
              </a:rPr>
              <a:t>16</a:t>
            </a:r>
            <a:r>
              <a:rPr lang="zh-CN" altLang="en-US" sz="2400" b="1" dirty="0">
                <a:latin typeface="Times New Roman" pitchFamily="18" charset="0"/>
                <a:ea typeface="宋体" pitchFamily="2" charset="-122"/>
              </a:rPr>
              <a:t>个</a:t>
            </a:r>
            <a:r>
              <a:rPr lang="en-US" altLang="zh-CN" sz="2400" b="1" dirty="0">
                <a:latin typeface="Times New Roman" pitchFamily="18" charset="0"/>
                <a:ea typeface="宋体" pitchFamily="2" charset="-122"/>
              </a:rPr>
              <a:t>8</a:t>
            </a:r>
            <a:r>
              <a:rPr lang="zh-CN" altLang="en-US" sz="2400" b="1" dirty="0">
                <a:latin typeface="Times New Roman" pitchFamily="18" charset="0"/>
                <a:ea typeface="宋体" pitchFamily="2" charset="-122"/>
              </a:rPr>
              <a:t>位寄存器数组；</a:t>
            </a:r>
          </a:p>
          <a:p>
            <a:pPr algn="l" eaLnBrk="1" hangingPunct="1">
              <a:spcBef>
                <a:spcPct val="50000"/>
              </a:spcBef>
              <a:buClrTx/>
              <a:buFontTx/>
              <a:buNone/>
            </a:pPr>
            <a:r>
              <a:rPr lang="en-US" altLang="zh-CN" sz="2400" b="1" dirty="0" err="1">
                <a:latin typeface="Times New Roman" pitchFamily="18" charset="0"/>
                <a:ea typeface="宋体" pitchFamily="2" charset="-122"/>
              </a:rPr>
              <a:t>DataReg</a:t>
            </a:r>
            <a:r>
              <a:rPr lang="en-US" altLang="zh-CN" sz="2400" b="1" dirty="0">
                <a:latin typeface="Times New Roman" pitchFamily="18" charset="0"/>
                <a:ea typeface="宋体" pitchFamily="2" charset="-122"/>
              </a:rPr>
              <a:t>——8</a:t>
            </a:r>
            <a:r>
              <a:rPr lang="zh-CN" altLang="en-US" sz="2400" b="1" dirty="0">
                <a:latin typeface="Times New Roman" pitchFamily="18" charset="0"/>
                <a:ea typeface="宋体" pitchFamily="2" charset="-122"/>
              </a:rPr>
              <a:t>位寄存器。</a:t>
            </a:r>
          </a:p>
        </p:txBody>
      </p:sp>
      <p:sp>
        <p:nvSpPr>
          <p:cNvPr id="3" name="矩形 2"/>
          <p:cNvSpPr>
            <a:spLocks noChangeArrowheads="1"/>
          </p:cNvSpPr>
          <p:nvPr/>
        </p:nvSpPr>
        <p:spPr bwMode="auto">
          <a:xfrm>
            <a:off x="729591" y="163660"/>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3625609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50825" y="937949"/>
            <a:ext cx="85344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defRPr/>
            </a:pPr>
            <a:r>
              <a:rPr lang="en-US" altLang="zh-CN" sz="2400" b="1" dirty="0">
                <a:solidFill>
                  <a:schemeClr val="tx1"/>
                </a:solidFill>
                <a:latin typeface="Times New Roman" panose="02020603050405020304" pitchFamily="18" charset="0"/>
                <a:ea typeface="宋体" panose="02010600030101010101" pitchFamily="2" charset="-122"/>
              </a:rPr>
              <a:t>4</a:t>
            </a:r>
            <a:r>
              <a:rPr lang="zh-CN" altLang="en-US" sz="2400" b="1" dirty="0">
                <a:solidFill>
                  <a:schemeClr val="tx1"/>
                </a:solidFill>
                <a:latin typeface="Times New Roman" panose="02020603050405020304" pitchFamily="18" charset="0"/>
                <a:ea typeface="宋体" panose="02010600030101010101" pitchFamily="2" charset="-122"/>
              </a:rPr>
              <a:t>）在赋值语句中需要注意如下区别：</a:t>
            </a:r>
            <a:r>
              <a:rPr lang="zh-CN" altLang="en-US" sz="24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存储器 赋值不能在一条赋值语句中完成，但是寄存器可以。</a:t>
            </a:r>
            <a:r>
              <a:rPr lang="zh-CN" altLang="en-US" sz="2400" b="1" dirty="0">
                <a:solidFill>
                  <a:schemeClr val="tx1"/>
                </a:solidFill>
                <a:latin typeface="Times New Roman" panose="02020603050405020304" pitchFamily="18" charset="0"/>
                <a:ea typeface="宋体" panose="02010600030101010101" pitchFamily="2" charset="-122"/>
              </a:rPr>
              <a:t>因此在存储器被赋值时，需要定义一个索引。下例说明它们之间的不同。</a:t>
            </a:r>
          </a:p>
        </p:txBody>
      </p:sp>
      <p:sp>
        <p:nvSpPr>
          <p:cNvPr id="118787" name="Text Box 3"/>
          <p:cNvSpPr txBox="1">
            <a:spLocks noChangeArrowheads="1"/>
          </p:cNvSpPr>
          <p:nvPr/>
        </p:nvSpPr>
        <p:spPr bwMode="auto">
          <a:xfrm>
            <a:off x="250825" y="2425452"/>
            <a:ext cx="8809038" cy="1277979"/>
          </a:xfrm>
          <a:prstGeom prst="rect">
            <a:avLst/>
          </a:prstGeom>
          <a:noFill/>
          <a:ln w="5715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defRPr/>
            </a:pPr>
            <a:r>
              <a:rPr lang="en-US" altLang="zh-CN" sz="2400" b="1" dirty="0" err="1">
                <a:solidFill>
                  <a:schemeClr val="tx1"/>
                </a:solidFill>
                <a:latin typeface="Times New Roman" panose="02020603050405020304" pitchFamily="18" charset="0"/>
                <a:ea typeface="宋体" panose="02010600030101010101" pitchFamily="2" charset="-122"/>
              </a:rPr>
              <a:t>reg</a:t>
            </a:r>
            <a:r>
              <a:rPr lang="en-US" altLang="zh-CN" sz="2400" b="1" dirty="0">
                <a:solidFill>
                  <a:schemeClr val="tx1"/>
                </a:solidFill>
                <a:latin typeface="Times New Roman" panose="02020603050405020304" pitchFamily="18" charset="0"/>
                <a:ea typeface="宋体" panose="02010600030101010101" pitchFamily="2" charset="-122"/>
              </a:rPr>
              <a:t> [5:1] Dig; 	     // Dig</a:t>
            </a:r>
            <a:r>
              <a:rPr lang="zh-CN" altLang="en-US" sz="2400" b="1" dirty="0">
                <a:solidFill>
                  <a:schemeClr val="tx1"/>
                </a:solidFill>
                <a:latin typeface="Times New Roman" panose="02020603050405020304" pitchFamily="18" charset="0"/>
                <a:ea typeface="宋体" panose="02010600030101010101" pitchFamily="2" charset="-122"/>
              </a:rPr>
              <a:t>为</a:t>
            </a:r>
            <a:r>
              <a:rPr lang="en-US" altLang="zh-CN" sz="2400" b="1" dirty="0">
                <a:solidFill>
                  <a:schemeClr val="tx1"/>
                </a:solidFill>
                <a:latin typeface="Times New Roman" panose="02020603050405020304" pitchFamily="18" charset="0"/>
                <a:ea typeface="宋体" panose="02010600030101010101" pitchFamily="2" charset="-122"/>
              </a:rPr>
              <a:t>5</a:t>
            </a:r>
            <a:r>
              <a:rPr lang="zh-CN" altLang="en-US" sz="2400" b="1" dirty="0">
                <a:solidFill>
                  <a:schemeClr val="tx1"/>
                </a:solidFill>
                <a:latin typeface="Times New Roman" panose="02020603050405020304" pitchFamily="18" charset="0"/>
                <a:ea typeface="宋体" panose="02010600030101010101" pitchFamily="2" charset="-122"/>
              </a:rPr>
              <a:t>位寄存器。</a:t>
            </a:r>
            <a:br>
              <a:rPr lang="zh-CN" altLang="en-US" sz="2400" b="1" dirty="0">
                <a:solidFill>
                  <a:schemeClr val="tx1"/>
                </a:solidFill>
                <a:latin typeface="Times New Roman" panose="02020603050405020304" pitchFamily="18" charset="0"/>
                <a:ea typeface="宋体" panose="02010600030101010101" pitchFamily="2" charset="-122"/>
              </a:rPr>
            </a:br>
            <a:r>
              <a:rPr lang="en-US" altLang="zh-CN" sz="2400" b="1" dirty="0">
                <a:solidFill>
                  <a:schemeClr val="tx1"/>
                </a:solidFill>
                <a:latin typeface="Times New Roman" panose="02020603050405020304" pitchFamily="18" charset="0"/>
                <a:ea typeface="宋体" panose="02010600030101010101" pitchFamily="2" charset="-122"/>
              </a:rPr>
              <a:t>. . .</a:t>
            </a:r>
            <a:br>
              <a:rPr lang="en-US" altLang="zh-CN" sz="2400" b="1" dirty="0">
                <a:solidFill>
                  <a:schemeClr val="tx1"/>
                </a:solidFill>
                <a:latin typeface="Times New Roman" panose="02020603050405020304" pitchFamily="18" charset="0"/>
                <a:ea typeface="宋体" panose="02010600030101010101" pitchFamily="2" charset="-122"/>
              </a:rPr>
            </a:br>
            <a:r>
              <a:rPr lang="en-US" altLang="zh-CN" sz="2400" b="1" dirty="0">
                <a:solidFill>
                  <a:schemeClr val="tx1"/>
                </a:solidFill>
                <a:latin typeface="Times New Roman" panose="02020603050405020304" pitchFamily="18" charset="0"/>
                <a:ea typeface="宋体" panose="02010600030101010101" pitchFamily="2" charset="-122"/>
              </a:rPr>
              <a:t>Dig = 5'b11011;    </a:t>
            </a:r>
            <a:r>
              <a:rPr lang="en-US" altLang="zh-CN" sz="2400" b="1" dirty="0">
                <a:solidFill>
                  <a:srgbClr val="3366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400" b="1" dirty="0">
                <a:solidFill>
                  <a:srgbClr val="336600"/>
                </a:solidFill>
                <a:effectLst>
                  <a:outerShdw blurRad="38100" dist="38100" dir="2700000" algn="tl">
                    <a:srgbClr val="C0C0C0"/>
                  </a:outerShdw>
                </a:effectLst>
                <a:latin typeface="Times New Roman" panose="02020603050405020304" pitchFamily="18" charset="0"/>
                <a:ea typeface="宋体" panose="02010600030101010101" pitchFamily="2" charset="-122"/>
              </a:rPr>
              <a:t>赋值正确</a:t>
            </a:r>
            <a:r>
              <a:rPr lang="zh-CN" altLang="en-US" sz="2400" b="1" dirty="0">
                <a:solidFill>
                  <a:schemeClr val="tx1"/>
                </a:solidFill>
                <a:latin typeface="Times New Roman" panose="02020603050405020304" pitchFamily="18" charset="0"/>
                <a:ea typeface="宋体" panose="02010600030101010101" pitchFamily="2" charset="-122"/>
              </a:rPr>
              <a:t> </a:t>
            </a:r>
          </a:p>
        </p:txBody>
      </p:sp>
      <p:sp>
        <p:nvSpPr>
          <p:cNvPr id="118788" name="Text Box 4"/>
          <p:cNvSpPr txBox="1">
            <a:spLocks noChangeArrowheads="1"/>
          </p:cNvSpPr>
          <p:nvPr/>
        </p:nvSpPr>
        <p:spPr bwMode="auto">
          <a:xfrm>
            <a:off x="299352" y="3802981"/>
            <a:ext cx="8847138" cy="1647310"/>
          </a:xfrm>
          <a:prstGeom prst="rect">
            <a:avLst/>
          </a:prstGeom>
          <a:noFill/>
          <a:ln w="57150">
            <a:solidFill>
              <a:srgbClr val="99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defRPr/>
            </a:pPr>
            <a:r>
              <a:rPr lang="en-US" altLang="zh-CN" sz="2400" b="1" dirty="0">
                <a:solidFill>
                  <a:schemeClr val="tx1"/>
                </a:solidFill>
                <a:latin typeface="Times New Roman" panose="02020603050405020304" pitchFamily="18" charset="0"/>
                <a:ea typeface="宋体" panose="02010600030101010101" pitchFamily="2" charset="-122"/>
              </a:rPr>
              <a:t>reg  Bog[5:1];  // Bog</a:t>
            </a:r>
            <a:r>
              <a:rPr lang="zh-CN" altLang="en-US" sz="2400" b="1" dirty="0">
                <a:solidFill>
                  <a:schemeClr val="tx1"/>
                </a:solidFill>
                <a:latin typeface="Times New Roman" panose="02020603050405020304" pitchFamily="18" charset="0"/>
                <a:ea typeface="宋体" panose="02010600030101010101" pitchFamily="2" charset="-122"/>
              </a:rPr>
              <a:t>为</a:t>
            </a:r>
            <a:r>
              <a:rPr lang="en-US" altLang="zh-CN" sz="2400" b="1" dirty="0">
                <a:solidFill>
                  <a:schemeClr val="tx1"/>
                </a:solidFill>
                <a:latin typeface="Times New Roman" panose="02020603050405020304" pitchFamily="18" charset="0"/>
                <a:ea typeface="宋体" panose="02010600030101010101" pitchFamily="2" charset="-122"/>
              </a:rPr>
              <a:t>5</a:t>
            </a:r>
            <a:r>
              <a:rPr lang="zh-CN" altLang="en-US" sz="2400" b="1" dirty="0">
                <a:solidFill>
                  <a:schemeClr val="tx1"/>
                </a:solidFill>
                <a:latin typeface="Times New Roman" panose="02020603050405020304" pitchFamily="18" charset="0"/>
                <a:ea typeface="宋体" panose="02010600030101010101" pitchFamily="2" charset="-122"/>
              </a:rPr>
              <a:t>个</a:t>
            </a:r>
            <a:r>
              <a:rPr lang="en-US" altLang="zh-CN" sz="2400" b="1"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位寄存器组成的的存储器组</a:t>
            </a:r>
          </a:p>
          <a:p>
            <a:pPr algn="l" eaLnBrk="1" hangingPunct="1">
              <a:lnSpc>
                <a:spcPct val="110000"/>
              </a:lnSpc>
              <a:defRPr/>
            </a:pPr>
            <a:r>
              <a:rPr lang="en-US" altLang="zh-CN" sz="2400" b="1" dirty="0">
                <a:solidFill>
                  <a:schemeClr val="tx1"/>
                </a:solidFill>
                <a:latin typeface="Times New Roman" panose="02020603050405020304" pitchFamily="18" charset="0"/>
                <a:ea typeface="宋体" panose="02010600030101010101" pitchFamily="2" charset="-122"/>
              </a:rPr>
              <a:t>. . .</a:t>
            </a:r>
          </a:p>
          <a:p>
            <a:pPr algn="l" eaLnBrk="1" hangingPunct="1">
              <a:lnSpc>
                <a:spcPct val="110000"/>
              </a:lnSpc>
              <a:defRPr/>
            </a:pPr>
            <a:r>
              <a:rPr lang="en-US" altLang="zh-CN" sz="2400" b="1" dirty="0">
                <a:solidFill>
                  <a:schemeClr val="tx1"/>
                </a:solidFill>
                <a:latin typeface="Times New Roman" panose="02020603050405020304" pitchFamily="18" charset="0"/>
                <a:ea typeface="宋体" panose="02010600030101010101" pitchFamily="2" charset="-122"/>
              </a:rPr>
              <a:t>Bog = 5'b11011;  </a:t>
            </a:r>
            <a:r>
              <a:rPr lang="en-US" altLang="zh-CN" sz="24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4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赋值不正确</a:t>
            </a:r>
          </a:p>
        </p:txBody>
      </p:sp>
      <p:sp>
        <p:nvSpPr>
          <p:cNvPr id="5" name="矩形 4"/>
          <p:cNvSpPr>
            <a:spLocks noChangeArrowheads="1"/>
          </p:cNvSpPr>
          <p:nvPr/>
        </p:nvSpPr>
        <p:spPr bwMode="auto">
          <a:xfrm>
            <a:off x="729591" y="163660"/>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86964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additive="base">
                                        <p:cTn id="7" dur="500" fill="hold"/>
                                        <p:tgtEl>
                                          <p:spTgt spid="118787"/>
                                        </p:tgtEl>
                                        <p:attrNameLst>
                                          <p:attrName>ppt_x</p:attrName>
                                        </p:attrNameLst>
                                      </p:cBhvr>
                                      <p:tavLst>
                                        <p:tav tm="0">
                                          <p:val>
                                            <p:strVal val="#ppt_x"/>
                                          </p:val>
                                        </p:tav>
                                        <p:tav tm="100000">
                                          <p:val>
                                            <p:strVal val="#ppt_x"/>
                                          </p:val>
                                        </p:tav>
                                      </p:tavLst>
                                    </p:anim>
                                    <p:anim calcmode="lin" valueType="num">
                                      <p:cBhvr additive="base">
                                        <p:cTn id="8" dur="500" fill="hold"/>
                                        <p:tgtEl>
                                          <p:spTgt spid="1187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88"/>
                                        </p:tgtEl>
                                        <p:attrNameLst>
                                          <p:attrName>style.visibility</p:attrName>
                                        </p:attrNameLst>
                                      </p:cBhvr>
                                      <p:to>
                                        <p:strVal val="visible"/>
                                      </p:to>
                                    </p:set>
                                    <p:anim calcmode="lin" valueType="num">
                                      <p:cBhvr additive="base">
                                        <p:cTn id="13" dur="500" fill="hold"/>
                                        <p:tgtEl>
                                          <p:spTgt spid="118788"/>
                                        </p:tgtEl>
                                        <p:attrNameLst>
                                          <p:attrName>ppt_x</p:attrName>
                                        </p:attrNameLst>
                                      </p:cBhvr>
                                      <p:tavLst>
                                        <p:tav tm="0">
                                          <p:val>
                                            <p:strVal val="#ppt_x"/>
                                          </p:val>
                                        </p:tav>
                                        <p:tav tm="100000">
                                          <p:val>
                                            <p:strVal val="#ppt_x"/>
                                          </p:val>
                                        </p:tav>
                                      </p:tavLst>
                                    </p:anim>
                                    <p:anim calcmode="lin" valueType="num">
                                      <p:cBhvr additive="base">
                                        <p:cTn id="14"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p:bldP spid="1187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23850" y="1177396"/>
            <a:ext cx="8153400" cy="35145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有一种存储器赋值的方法是分别对存储器中的每个字赋值。例如：</a:t>
            </a:r>
          </a:p>
          <a:p>
            <a:pPr algn="l" eaLnBrk="1" hangingPunct="1">
              <a:lnSpc>
                <a:spcPct val="120000"/>
              </a:lnSpc>
              <a:spcBef>
                <a:spcPct val="0"/>
              </a:spcBef>
              <a:buClrTx/>
              <a:buFontTx/>
              <a:buNone/>
            </a:pPr>
            <a:r>
              <a:rPr lang="en-US" altLang="zh-CN" b="1" dirty="0" err="1">
                <a:latin typeface="Times New Roman" pitchFamily="18" charset="0"/>
                <a:ea typeface="宋体" pitchFamily="2" charset="-122"/>
              </a:rPr>
              <a:t>reg</a:t>
            </a:r>
            <a:r>
              <a:rPr lang="en-US" altLang="zh-CN" b="1" dirty="0">
                <a:latin typeface="Times New Roman" pitchFamily="18" charset="0"/>
                <a:ea typeface="宋体" pitchFamily="2" charset="-122"/>
              </a:rPr>
              <a:t> [3:0]   </a:t>
            </a:r>
            <a:r>
              <a:rPr lang="en-US" altLang="zh-CN" b="1" dirty="0" err="1">
                <a:latin typeface="Times New Roman" pitchFamily="18" charset="0"/>
                <a:ea typeface="宋体" pitchFamily="2" charset="-122"/>
              </a:rPr>
              <a:t>Xrom</a:t>
            </a:r>
            <a:r>
              <a:rPr lang="en-US" altLang="zh-CN" b="1" dirty="0">
                <a:latin typeface="Times New Roman" pitchFamily="18" charset="0"/>
                <a:ea typeface="宋体" pitchFamily="2" charset="-122"/>
              </a:rPr>
              <a:t> [4:1]</a:t>
            </a:r>
            <a:r>
              <a:rPr lang="zh-CN" altLang="en-US" b="1" dirty="0">
                <a:latin typeface="Times New Roman" pitchFamily="18" charset="0"/>
                <a:ea typeface="宋体" pitchFamily="2" charset="-122"/>
              </a:rPr>
              <a:t>；</a:t>
            </a:r>
          </a:p>
          <a:p>
            <a:pPr algn="l" eaLnBrk="1" hangingPunct="1">
              <a:lnSpc>
                <a:spcPct val="120000"/>
              </a:lnSpc>
              <a:spcBef>
                <a:spcPct val="0"/>
              </a:spcBef>
              <a:buClrTx/>
              <a:buFontTx/>
              <a:buNone/>
            </a:pPr>
            <a:r>
              <a:rPr lang="en-US" altLang="zh-CN" b="1" dirty="0" err="1">
                <a:latin typeface="Times New Roman" pitchFamily="18" charset="0"/>
                <a:ea typeface="宋体" pitchFamily="2" charset="-122"/>
              </a:rPr>
              <a:t>Xrom</a:t>
            </a:r>
            <a:r>
              <a:rPr lang="en-US" altLang="zh-CN" b="1" dirty="0">
                <a:latin typeface="Times New Roman" pitchFamily="18" charset="0"/>
                <a:ea typeface="宋体" pitchFamily="2" charset="-122"/>
              </a:rPr>
              <a:t>[1] = 4'hA</a:t>
            </a:r>
            <a:r>
              <a:rPr lang="zh-CN" altLang="en-US" b="1" dirty="0">
                <a:latin typeface="Times New Roman" pitchFamily="18" charset="0"/>
                <a:ea typeface="宋体" pitchFamily="2" charset="-122"/>
              </a:rPr>
              <a:t>；</a:t>
            </a:r>
          </a:p>
          <a:p>
            <a:pPr algn="l" eaLnBrk="1" hangingPunct="1">
              <a:lnSpc>
                <a:spcPct val="120000"/>
              </a:lnSpc>
              <a:spcBef>
                <a:spcPct val="0"/>
              </a:spcBef>
              <a:buClrTx/>
              <a:buFontTx/>
              <a:buNone/>
            </a:pPr>
            <a:r>
              <a:rPr lang="en-US" altLang="zh-CN" b="1" dirty="0" err="1">
                <a:latin typeface="Times New Roman" pitchFamily="18" charset="0"/>
                <a:ea typeface="宋体" pitchFamily="2" charset="-122"/>
              </a:rPr>
              <a:t>Xrom</a:t>
            </a:r>
            <a:r>
              <a:rPr lang="en-US" altLang="zh-CN" b="1" dirty="0">
                <a:latin typeface="Times New Roman" pitchFamily="18" charset="0"/>
                <a:ea typeface="宋体" pitchFamily="2" charset="-122"/>
              </a:rPr>
              <a:t>[2] = 4'h8</a:t>
            </a:r>
            <a:r>
              <a:rPr lang="zh-CN" altLang="en-US" b="1" dirty="0">
                <a:latin typeface="Times New Roman" pitchFamily="18" charset="0"/>
                <a:ea typeface="宋体" pitchFamily="2" charset="-122"/>
              </a:rPr>
              <a:t>；</a:t>
            </a:r>
          </a:p>
          <a:p>
            <a:pPr algn="l" eaLnBrk="1" hangingPunct="1">
              <a:lnSpc>
                <a:spcPct val="120000"/>
              </a:lnSpc>
              <a:spcBef>
                <a:spcPct val="0"/>
              </a:spcBef>
              <a:buClrTx/>
              <a:buFontTx/>
              <a:buNone/>
            </a:pPr>
            <a:r>
              <a:rPr lang="en-US" altLang="zh-CN" b="1" dirty="0" err="1">
                <a:latin typeface="Times New Roman" pitchFamily="18" charset="0"/>
                <a:ea typeface="宋体" pitchFamily="2" charset="-122"/>
              </a:rPr>
              <a:t>Xrom</a:t>
            </a:r>
            <a:r>
              <a:rPr lang="en-US" altLang="zh-CN" b="1" dirty="0">
                <a:latin typeface="Times New Roman" pitchFamily="18" charset="0"/>
                <a:ea typeface="宋体" pitchFamily="2" charset="-122"/>
              </a:rPr>
              <a:t>[3] = 4'hF</a:t>
            </a:r>
            <a:r>
              <a:rPr lang="zh-CN" altLang="en-US" b="1" dirty="0">
                <a:latin typeface="Times New Roman" pitchFamily="18" charset="0"/>
                <a:ea typeface="宋体" pitchFamily="2" charset="-122"/>
              </a:rPr>
              <a:t>；</a:t>
            </a:r>
          </a:p>
          <a:p>
            <a:pPr algn="l" eaLnBrk="1" hangingPunct="1">
              <a:lnSpc>
                <a:spcPct val="120000"/>
              </a:lnSpc>
              <a:spcBef>
                <a:spcPct val="0"/>
              </a:spcBef>
              <a:buClrTx/>
              <a:buFontTx/>
              <a:buNone/>
            </a:pPr>
            <a:r>
              <a:rPr lang="en-US" altLang="zh-CN" b="1" dirty="0" err="1">
                <a:latin typeface="Times New Roman" pitchFamily="18" charset="0"/>
                <a:ea typeface="宋体" pitchFamily="2" charset="-122"/>
              </a:rPr>
              <a:t>Xrom</a:t>
            </a:r>
            <a:r>
              <a:rPr lang="en-US" altLang="zh-CN" b="1" dirty="0">
                <a:latin typeface="Times New Roman" pitchFamily="18" charset="0"/>
                <a:ea typeface="宋体" pitchFamily="2" charset="-122"/>
              </a:rPr>
              <a:t>[4] = 4'h2</a:t>
            </a:r>
            <a:r>
              <a:rPr lang="zh-CN" altLang="en-US" b="1" dirty="0">
                <a:latin typeface="Times New Roman" pitchFamily="18" charset="0"/>
                <a:ea typeface="宋体" pitchFamily="2" charset="-122"/>
              </a:rPr>
              <a:t>；</a:t>
            </a:r>
          </a:p>
        </p:txBody>
      </p:sp>
      <p:sp>
        <p:nvSpPr>
          <p:cNvPr id="3" name="矩形 2"/>
          <p:cNvSpPr>
            <a:spLocks noChangeArrowheads="1"/>
          </p:cNvSpPr>
          <p:nvPr/>
        </p:nvSpPr>
        <p:spPr bwMode="auto">
          <a:xfrm>
            <a:off x="729591" y="163660"/>
            <a:ext cx="4837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err="1">
                <a:solidFill>
                  <a:srgbClr val="993300"/>
                </a:solidFill>
                <a:effectLst>
                  <a:outerShdw blurRad="38100" dist="38100" dir="2700000" algn="tl">
                    <a:srgbClr val="C0C0C0"/>
                  </a:outerShdw>
                </a:effectLst>
                <a:ea typeface="宋体" panose="02010600030101010101" pitchFamily="2" charset="-122"/>
              </a:rPr>
              <a:t>reg</a:t>
            </a:r>
            <a:endParaRPr lang="zh-CN" altLang="en-US" sz="3200" dirty="0">
              <a:solidFill>
                <a:schemeClr val="tx1"/>
              </a:solidFill>
            </a:endParaRPr>
          </a:p>
        </p:txBody>
      </p:sp>
    </p:spTree>
    <p:extLst>
      <p:ext uri="{BB962C8B-B14F-4D97-AF65-F5344CB8AC3E}">
        <p14:creationId xmlns:p14="http://schemas.microsoft.com/office/powerpoint/2010/main" val="40475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6">
                                            <p:txEl>
                                              <p:pRg st="3" end="3"/>
                                            </p:txEl>
                                          </p:spTgt>
                                        </p:tgtEl>
                                        <p:attrNameLst>
                                          <p:attrName>style.visibility</p:attrName>
                                        </p:attrNameLst>
                                      </p:cBhvr>
                                      <p:to>
                                        <p:strVal val="visible"/>
                                      </p:to>
                                    </p:set>
                                    <p:anim calcmode="lin" valueType="num">
                                      <p:cBhvr additive="base">
                                        <p:cTn id="7" dur="500" fill="hold"/>
                                        <p:tgtEl>
                                          <p:spTgt spid="4198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6">
                                            <p:txEl>
                                              <p:pRg st="4" end="4"/>
                                            </p:txEl>
                                          </p:spTgt>
                                        </p:tgtEl>
                                        <p:attrNameLst>
                                          <p:attrName>style.visibility</p:attrName>
                                        </p:attrNameLst>
                                      </p:cBhvr>
                                      <p:to>
                                        <p:strVal val="visible"/>
                                      </p:to>
                                    </p:set>
                                    <p:anim calcmode="lin" valueType="num">
                                      <p:cBhvr additive="base">
                                        <p:cTn id="13"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xEl>
                                              <p:pRg st="5" end="5"/>
                                            </p:txEl>
                                          </p:spTgt>
                                        </p:tgtEl>
                                        <p:attrNameLst>
                                          <p:attrName>style.visibility</p:attrName>
                                        </p:attrNameLst>
                                      </p:cBhvr>
                                      <p:to>
                                        <p:strVal val="visible"/>
                                      </p:to>
                                    </p:set>
                                    <p:anim calcmode="lin" valueType="num">
                                      <p:cBhvr additive="base">
                                        <p:cTn id="19" dur="500" fill="hold"/>
                                        <p:tgtEl>
                                          <p:spTgt spid="4198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23528" y="1057300"/>
            <a:ext cx="8135937" cy="4789488"/>
          </a:xfrm>
        </p:spPr>
        <p:txBody>
          <a:bodyPr/>
          <a:lstStyle/>
          <a:p>
            <a:pPr eaLnBrk="1" hangingPunct="1"/>
            <a:r>
              <a:rPr lang="zh-CN" altLang="en-US" dirty="0"/>
              <a:t>　</a:t>
            </a:r>
            <a:r>
              <a:rPr lang="zh-CN" altLang="en-US" b="1" dirty="0">
                <a:solidFill>
                  <a:srgbClr val="FF0000"/>
                </a:solidFill>
              </a:rPr>
              <a:t>    </a:t>
            </a:r>
            <a:r>
              <a:rPr lang="en-US" altLang="zh-CN" b="1" dirty="0">
                <a:solidFill>
                  <a:srgbClr val="FF0000"/>
                </a:solidFill>
              </a:rPr>
              <a:t>integer</a:t>
            </a:r>
            <a:r>
              <a:rPr lang="zh-CN" altLang="en-US" b="1" dirty="0">
                <a:solidFill>
                  <a:srgbClr val="FF0000"/>
                </a:solidFill>
              </a:rPr>
              <a:t>型是整数寄存器</a:t>
            </a:r>
            <a:r>
              <a:rPr lang="zh-CN" altLang="en-US" dirty="0"/>
              <a:t>，也是</a:t>
            </a:r>
            <a:r>
              <a:rPr lang="en-US" altLang="zh-CN" dirty="0"/>
              <a:t>Verilog HDL</a:t>
            </a:r>
            <a:r>
              <a:rPr lang="zh-CN" altLang="en-US" dirty="0"/>
              <a:t>中常用的变量类型。这种寄存器用于</a:t>
            </a:r>
            <a:r>
              <a:rPr lang="zh-CN" altLang="en-US" b="1" dirty="0">
                <a:solidFill>
                  <a:srgbClr val="FF0000"/>
                </a:solidFill>
              </a:rPr>
              <a:t>存储整数值，并且可以存储带符号数</a:t>
            </a:r>
            <a:r>
              <a:rPr lang="zh-CN" altLang="en-US" dirty="0"/>
              <a:t>。　   </a:t>
            </a:r>
            <a:r>
              <a:rPr lang="en-US" altLang="zh-CN" dirty="0"/>
              <a:t>integer</a:t>
            </a:r>
            <a:r>
              <a:rPr lang="zh-CN" altLang="en-US" dirty="0"/>
              <a:t>型的定义形式如下：</a:t>
            </a:r>
            <a:br>
              <a:rPr lang="zh-CN" altLang="en-US" dirty="0"/>
            </a:br>
            <a:r>
              <a:rPr lang="zh-CN" altLang="en-US" dirty="0"/>
              <a:t>　　</a:t>
            </a:r>
            <a:r>
              <a:rPr lang="en-US" altLang="zh-CN" dirty="0"/>
              <a:t>integer </a:t>
            </a:r>
            <a:r>
              <a:rPr lang="en-US" altLang="zh-CN" dirty="0">
                <a:solidFill>
                  <a:schemeClr val="accent2"/>
                </a:solidFill>
              </a:rPr>
              <a:t>integer1, integer2, … </a:t>
            </a:r>
            <a:r>
              <a:rPr lang="en-US" altLang="zh-CN" dirty="0" err="1">
                <a:solidFill>
                  <a:schemeClr val="accent2"/>
                </a:solidFill>
              </a:rPr>
              <a:t>integerN</a:t>
            </a:r>
            <a:r>
              <a:rPr lang="en-US" altLang="zh-CN" dirty="0">
                <a:solidFill>
                  <a:schemeClr val="accent2"/>
                </a:solidFill>
              </a:rPr>
              <a:t> </a:t>
            </a:r>
            <a:r>
              <a:rPr lang="en-US" altLang="zh-CN" dirty="0"/>
              <a:t>[</a:t>
            </a:r>
            <a:r>
              <a:rPr lang="en-US" altLang="zh-CN" dirty="0" err="1"/>
              <a:t>msb:lsb</a:t>
            </a:r>
            <a:r>
              <a:rPr lang="en-US" altLang="zh-CN" dirty="0"/>
              <a:t>];</a:t>
            </a:r>
            <a:br>
              <a:rPr lang="en-US" altLang="zh-CN" dirty="0"/>
            </a:br>
            <a:r>
              <a:rPr lang="zh-CN" altLang="en-US" dirty="0"/>
              <a:t>其中，</a:t>
            </a:r>
            <a:r>
              <a:rPr lang="en-US" altLang="zh-CN" dirty="0"/>
              <a:t>integer1, integer2, … </a:t>
            </a:r>
            <a:r>
              <a:rPr lang="en-US" altLang="zh-CN" dirty="0" err="1"/>
              <a:t>integerN</a:t>
            </a:r>
            <a:r>
              <a:rPr lang="zh-CN" altLang="en-US" dirty="0"/>
              <a:t>是整数寄存器名；</a:t>
            </a:r>
            <a:r>
              <a:rPr lang="en-US" altLang="zh-CN" dirty="0" err="1"/>
              <a:t>msb</a:t>
            </a:r>
            <a:r>
              <a:rPr lang="zh-CN" altLang="en-US" dirty="0"/>
              <a:t>和</a:t>
            </a:r>
            <a:r>
              <a:rPr lang="en-US" altLang="zh-CN" dirty="0" err="1"/>
              <a:t>lsb</a:t>
            </a:r>
            <a:r>
              <a:rPr lang="zh-CN" altLang="en-US" dirty="0"/>
              <a:t>是定义整数数组界限的常量，数组界限的定义是可选的。</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l="7411"/>
          <a:stretch>
            <a:fillRect/>
          </a:stretch>
        </p:blipFill>
        <p:spPr bwMode="auto">
          <a:xfrm>
            <a:off x="107504" y="4081636"/>
            <a:ext cx="9721081"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479137" y="163660"/>
            <a:ext cx="53383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 </a:t>
            </a:r>
            <a:r>
              <a:rPr lang="en-US" altLang="zh-CN" sz="2400" dirty="0"/>
              <a:t>integer</a:t>
            </a:r>
            <a:endParaRPr lang="zh-CN" altLang="en-US"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9512" y="1129308"/>
            <a:ext cx="8135937" cy="3570165"/>
          </a:xfrm>
        </p:spPr>
        <p:txBody>
          <a:bodyPr/>
          <a:lstStyle/>
          <a:p>
            <a:pPr eaLnBrk="1" hangingPunct="1">
              <a:lnSpc>
                <a:spcPct val="140000"/>
              </a:lnSpc>
            </a:pPr>
            <a:r>
              <a:rPr lang="zh-CN" altLang="en-US" dirty="0"/>
              <a:t>　　</a:t>
            </a:r>
            <a:r>
              <a:rPr lang="en-US" altLang="zh-CN" dirty="0"/>
              <a:t>time</a:t>
            </a:r>
            <a:r>
              <a:rPr lang="zh-CN" altLang="en-US" dirty="0"/>
              <a:t>类型的寄存器用于存储和处理时间。</a:t>
            </a:r>
            <a:r>
              <a:rPr lang="en-US" altLang="zh-CN" dirty="0"/>
              <a:t>time</a:t>
            </a:r>
            <a:r>
              <a:rPr lang="zh-CN" altLang="en-US" dirty="0"/>
              <a:t>型变量的语法格式如下：</a:t>
            </a:r>
            <a:br>
              <a:rPr lang="zh-CN" altLang="en-US" dirty="0"/>
            </a:br>
            <a:r>
              <a:rPr lang="zh-CN" altLang="en-US" dirty="0"/>
              <a:t>　　　</a:t>
            </a:r>
            <a:r>
              <a:rPr lang="en-US" altLang="zh-CN" dirty="0"/>
              <a:t>time</a:t>
            </a:r>
            <a:r>
              <a:rPr lang="en-US" altLang="zh-CN" b="1" dirty="0"/>
              <a:t> </a:t>
            </a:r>
            <a:r>
              <a:rPr lang="en-US" altLang="zh-CN" dirty="0"/>
              <a:t>time_id1,  time_id2 , …, </a:t>
            </a:r>
            <a:r>
              <a:rPr lang="en-US" altLang="zh-CN" dirty="0" err="1"/>
              <a:t>time_idN</a:t>
            </a:r>
            <a:r>
              <a:rPr lang="en-US" altLang="zh-CN" dirty="0"/>
              <a:t>[msb:1sb];</a:t>
            </a:r>
            <a:br>
              <a:rPr lang="en-US" altLang="zh-CN" dirty="0"/>
            </a:br>
            <a:r>
              <a:rPr lang="zh-CN" altLang="en-US" dirty="0"/>
              <a:t>例如：</a:t>
            </a:r>
            <a:br>
              <a:rPr lang="zh-CN" altLang="en-US" dirty="0"/>
            </a:br>
            <a:r>
              <a:rPr lang="zh-CN" altLang="en-US" dirty="0"/>
              <a:t>　　　</a:t>
            </a:r>
            <a:r>
              <a:rPr lang="en-US" altLang="zh-CN" dirty="0"/>
              <a:t>time</a:t>
            </a:r>
            <a:r>
              <a:rPr lang="en-US" altLang="zh-CN" b="1" dirty="0"/>
              <a:t> </a:t>
            </a:r>
            <a:r>
              <a:rPr lang="en-US" altLang="zh-CN" dirty="0"/>
              <a:t>Events [31:0]; 	//</a:t>
            </a:r>
            <a:r>
              <a:rPr lang="zh-CN" altLang="en-US" dirty="0"/>
              <a:t>时间值数组</a:t>
            </a:r>
            <a:br>
              <a:rPr lang="zh-CN" altLang="en-US" dirty="0"/>
            </a:br>
            <a:r>
              <a:rPr lang="zh-CN" altLang="en-US" dirty="0"/>
              <a:t>　　　</a:t>
            </a:r>
            <a:r>
              <a:rPr lang="en-US" altLang="zh-CN" dirty="0"/>
              <a:t>time</a:t>
            </a:r>
            <a:r>
              <a:rPr lang="en-US" altLang="zh-CN" b="1" dirty="0"/>
              <a:t> </a:t>
            </a:r>
            <a:r>
              <a:rPr lang="en-US" altLang="zh-CN" dirty="0" err="1"/>
              <a:t>CurrTime</a:t>
            </a:r>
            <a:r>
              <a:rPr lang="en-US" altLang="zh-CN" dirty="0"/>
              <a:t>;     	//</a:t>
            </a:r>
            <a:r>
              <a:rPr lang="en-US" altLang="zh-CN" dirty="0" err="1"/>
              <a:t>CurrTime</a:t>
            </a:r>
            <a:r>
              <a:rPr lang="zh-CN" altLang="en-US" dirty="0"/>
              <a:t>存储一个时间值</a:t>
            </a:r>
          </a:p>
        </p:txBody>
      </p:sp>
      <p:sp>
        <p:nvSpPr>
          <p:cNvPr id="4" name="矩形 3"/>
          <p:cNvSpPr>
            <a:spLocks noChangeArrowheads="1"/>
          </p:cNvSpPr>
          <p:nvPr/>
        </p:nvSpPr>
        <p:spPr bwMode="auto">
          <a:xfrm>
            <a:off x="179512" y="265212"/>
            <a:ext cx="4883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a:t>
            </a:r>
            <a:r>
              <a:rPr lang="en-US" altLang="zh-CN" sz="2400" dirty="0">
                <a:latin typeface="黑体" pitchFamily="2" charset="-122"/>
                <a:ea typeface="黑体" pitchFamily="2" charset="-122"/>
              </a:rPr>
              <a:t>time</a:t>
            </a:r>
            <a:endParaRPr lang="zh-CN" altLang="en-US" sz="32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5536" y="1273324"/>
            <a:ext cx="8135937" cy="3624436"/>
          </a:xfrm>
        </p:spPr>
        <p:txBody>
          <a:bodyPr/>
          <a:lstStyle/>
          <a:p>
            <a:pPr eaLnBrk="1" hangingPunct="1">
              <a:lnSpc>
                <a:spcPct val="140000"/>
              </a:lnSpc>
            </a:pPr>
            <a:r>
              <a:rPr lang="zh-CN" altLang="en-US" dirty="0"/>
              <a:t>　　</a:t>
            </a:r>
            <a:r>
              <a:rPr lang="en-US" altLang="zh-CN" dirty="0"/>
              <a:t>real</a:t>
            </a:r>
            <a:r>
              <a:rPr lang="zh-CN" altLang="en-US" dirty="0"/>
              <a:t>是实数寄存器型变量；</a:t>
            </a:r>
            <a:r>
              <a:rPr lang="en-US" altLang="zh-CN" dirty="0" err="1"/>
              <a:t>realtime</a:t>
            </a:r>
            <a:r>
              <a:rPr lang="zh-CN" altLang="en-US" dirty="0"/>
              <a:t>是实数型时间寄存器，一般用于在测试模块中存储仿真时间。它们的语法格式如下：</a:t>
            </a:r>
            <a:br>
              <a:rPr lang="zh-CN" altLang="en-US" dirty="0"/>
            </a:br>
            <a:r>
              <a:rPr lang="zh-CN" altLang="en-US" dirty="0"/>
              <a:t>　　　</a:t>
            </a:r>
            <a:r>
              <a:rPr lang="en-US" altLang="zh-CN" dirty="0"/>
              <a:t>real real_reg1, real_reg2, …, </a:t>
            </a:r>
            <a:r>
              <a:rPr lang="en-US" altLang="zh-CN" dirty="0" err="1"/>
              <a:t>real_regN</a:t>
            </a:r>
            <a:r>
              <a:rPr lang="en-US" altLang="zh-CN" dirty="0"/>
              <a:t>;</a:t>
            </a:r>
            <a:br>
              <a:rPr lang="it-IT" altLang="zh-CN" dirty="0"/>
            </a:br>
            <a:r>
              <a:rPr lang="zh-CN" altLang="it-IT" dirty="0"/>
              <a:t>　　　</a:t>
            </a:r>
            <a:r>
              <a:rPr lang="it-IT" altLang="zh-CN" dirty="0"/>
              <a:t>realtime</a:t>
            </a:r>
            <a:r>
              <a:rPr lang="it-IT" altLang="zh-CN" b="1" dirty="0"/>
              <a:t> </a:t>
            </a:r>
            <a:r>
              <a:rPr lang="it-IT" altLang="zh-CN" dirty="0"/>
              <a:t>realtime_reg1, realtime_reg2, …, realtime_regN;</a:t>
            </a:r>
            <a:br>
              <a:rPr lang="it-IT" altLang="zh-CN" dirty="0"/>
            </a:br>
            <a:r>
              <a:rPr lang="zh-CN" altLang="it-IT" dirty="0"/>
              <a:t>例如：</a:t>
            </a:r>
            <a:br>
              <a:rPr lang="zh-CN" altLang="en-US" dirty="0"/>
            </a:br>
            <a:r>
              <a:rPr lang="zh-CN" altLang="en-US" dirty="0"/>
              <a:t>　　　</a:t>
            </a:r>
            <a:r>
              <a:rPr lang="en-US" altLang="zh-CN" dirty="0"/>
              <a:t>real</a:t>
            </a:r>
            <a:r>
              <a:rPr lang="en-US" altLang="zh-CN" b="1" dirty="0"/>
              <a:t> </a:t>
            </a:r>
            <a:r>
              <a:rPr lang="en-US" altLang="zh-CN" dirty="0"/>
              <a:t>Swing, Top; 		//</a:t>
            </a:r>
            <a:r>
              <a:rPr lang="zh-CN" altLang="en-US" dirty="0"/>
              <a:t>实数变量</a:t>
            </a:r>
          </a:p>
        </p:txBody>
      </p:sp>
      <p:sp>
        <p:nvSpPr>
          <p:cNvPr id="5" name="矩形 4"/>
          <p:cNvSpPr>
            <a:spLocks noChangeArrowheads="1"/>
          </p:cNvSpPr>
          <p:nvPr/>
        </p:nvSpPr>
        <p:spPr bwMode="auto">
          <a:xfrm>
            <a:off x="-497788" y="265212"/>
            <a:ext cx="7590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3.1.2 </a:t>
            </a:r>
            <a:r>
              <a:rPr lang="zh-CN" altLang="en-US" sz="3200" dirty="0">
                <a:solidFill>
                  <a:schemeClr val="tx1"/>
                </a:solidFill>
                <a:latin typeface="黑体" pitchFamily="2" charset="-122"/>
                <a:ea typeface="黑体" pitchFamily="2" charset="-122"/>
              </a:rPr>
              <a:t>变量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寄存器型变量</a:t>
            </a:r>
            <a:r>
              <a:rPr lang="en-US" altLang="zh-CN" sz="2400" dirty="0"/>
              <a:t> real</a:t>
            </a:r>
            <a:r>
              <a:rPr lang="zh-CN" altLang="en-US" sz="2400" dirty="0"/>
              <a:t>和</a:t>
            </a:r>
            <a:r>
              <a:rPr lang="en-US" altLang="zh-CN" sz="2400" dirty="0" err="1"/>
              <a:t>realtime</a:t>
            </a:r>
            <a:endParaRPr lang="zh-CN" altLang="en-US" sz="32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ChangeArrowheads="1"/>
          </p:cNvSpPr>
          <p:nvPr>
            <p:ph type="title"/>
          </p:nvPr>
        </p:nvSpPr>
        <p:spPr>
          <a:xfrm>
            <a:off x="395288" y="985838"/>
            <a:ext cx="8280400" cy="719137"/>
          </a:xfrm>
        </p:spPr>
        <p:txBody>
          <a:bodyPr/>
          <a:lstStyle/>
          <a:p>
            <a:pPr eaLnBrk="1" hangingPunct="1">
              <a:lnSpc>
                <a:spcPct val="150000"/>
              </a:lnSpc>
            </a:pPr>
            <a:r>
              <a:rPr lang="zh-CN" altLang="en-US" sz="3200" dirty="0">
                <a:latin typeface="黑体" pitchFamily="2" charset="-122"/>
                <a:ea typeface="黑体" pitchFamily="2" charset="-122"/>
              </a:rPr>
              <a:t>　</a:t>
            </a:r>
            <a:r>
              <a:rPr lang="zh-CN" altLang="en-US" sz="2800" dirty="0">
                <a:latin typeface="黑体" pitchFamily="2" charset="-122"/>
                <a:ea typeface="黑体" pitchFamily="2" charset="-122"/>
              </a:rPr>
              <a:t>常量</a:t>
            </a:r>
            <a:r>
              <a:rPr lang="zh-CN" altLang="en-US" sz="3200" dirty="0">
                <a:latin typeface="黑体" pitchFamily="2" charset="-122"/>
                <a:ea typeface="黑体" pitchFamily="2" charset="-122"/>
              </a:rPr>
              <a:t>：</a:t>
            </a:r>
            <a:r>
              <a:rPr lang="zh-CN" altLang="en-US" dirty="0"/>
              <a:t>在程序运行过程中，其</a:t>
            </a:r>
            <a:r>
              <a:rPr lang="zh-CN" altLang="en-US" b="1" dirty="0">
                <a:solidFill>
                  <a:srgbClr val="00B0F0"/>
                </a:solidFill>
              </a:rPr>
              <a:t>值不能被改变的量</a:t>
            </a:r>
            <a:br>
              <a:rPr lang="en-US" altLang="zh-CN" b="1" dirty="0">
                <a:solidFill>
                  <a:srgbClr val="00B0F0"/>
                </a:solidFill>
              </a:rPr>
            </a:br>
            <a:r>
              <a:rPr lang="zh-CN" altLang="en-US" dirty="0"/>
              <a:t>   </a:t>
            </a:r>
          </a:p>
        </p:txBody>
      </p:sp>
      <p:sp>
        <p:nvSpPr>
          <p:cNvPr id="15363" name="矩形 2"/>
          <p:cNvSpPr>
            <a:spLocks noChangeArrowheads="1"/>
          </p:cNvSpPr>
          <p:nvPr/>
        </p:nvSpPr>
        <p:spPr bwMode="auto">
          <a:xfrm>
            <a:off x="250825" y="176213"/>
            <a:ext cx="2249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a:solidFill>
                  <a:schemeClr val="tx1"/>
                </a:solidFill>
                <a:latin typeface="黑体" pitchFamily="2" charset="-122"/>
                <a:ea typeface="黑体" pitchFamily="2" charset="-122"/>
              </a:rPr>
              <a:t>3.1.1 </a:t>
            </a:r>
            <a:r>
              <a:rPr lang="zh-CN" altLang="en-US" sz="3200">
                <a:solidFill>
                  <a:schemeClr val="tx1"/>
                </a:solidFill>
                <a:latin typeface="黑体" pitchFamily="2" charset="-122"/>
                <a:ea typeface="黑体" pitchFamily="2" charset="-122"/>
              </a:rPr>
              <a:t>常量</a:t>
            </a:r>
            <a:endParaRPr lang="zh-CN" altLang="en-US" sz="3200">
              <a:solidFill>
                <a:schemeClr val="tx1"/>
              </a:solidFill>
            </a:endParaRPr>
          </a:p>
        </p:txBody>
      </p:sp>
      <p:sp>
        <p:nvSpPr>
          <p:cNvPr id="4" name="矩形 3"/>
          <p:cNvSpPr>
            <a:spLocks noChangeArrowheads="1"/>
          </p:cNvSpPr>
          <p:nvPr/>
        </p:nvSpPr>
        <p:spPr bwMode="auto">
          <a:xfrm>
            <a:off x="684213" y="1778000"/>
            <a:ext cx="77279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lnSpc>
                <a:spcPct val="150000"/>
              </a:lnSpc>
            </a:pPr>
            <a:r>
              <a:rPr lang="en-US" altLang="zh-CN" sz="2400" dirty="0">
                <a:solidFill>
                  <a:schemeClr val="tx1"/>
                </a:solidFill>
              </a:rPr>
              <a:t>Verilog HDL</a:t>
            </a:r>
            <a:r>
              <a:rPr lang="zh-CN" altLang="en-US" sz="2400" dirty="0">
                <a:solidFill>
                  <a:schemeClr val="tx1"/>
                </a:solidFill>
              </a:rPr>
              <a:t>中有三类常量：</a:t>
            </a:r>
            <a:r>
              <a:rPr lang="zh-CN" altLang="en-US" sz="2400" dirty="0">
                <a:solidFill>
                  <a:srgbClr val="FF0000"/>
                </a:solidFill>
              </a:rPr>
              <a:t>整型、实数型和字符串型</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在整型或实数型常量的任何位置可以随意插入下划线符号“</a:t>
            </a:r>
            <a:r>
              <a:rPr lang="en-US" altLang="zh-CN" sz="2400" dirty="0">
                <a:solidFill>
                  <a:schemeClr val="tx1"/>
                </a:solidFill>
              </a:rPr>
              <a:t>_”(</a:t>
            </a:r>
            <a:r>
              <a:rPr lang="zh-CN" altLang="en-US" sz="2400" dirty="0">
                <a:solidFill>
                  <a:schemeClr val="tx1"/>
                </a:solidFill>
              </a:rPr>
              <a:t>但不能作为首字符</a:t>
            </a:r>
            <a:r>
              <a:rPr lang="en-US" altLang="zh-CN" sz="2400" dirty="0">
                <a:solidFill>
                  <a:schemeClr val="tx1"/>
                </a:solidFill>
              </a:rPr>
              <a:t>)</a:t>
            </a:r>
            <a:r>
              <a:rPr lang="zh-CN" altLang="en-US" sz="2400" dirty="0">
                <a:solidFill>
                  <a:schemeClr val="tx1"/>
                </a:solidFill>
              </a:rPr>
              <a:t>，它们就数的本身来说没有意义，但当数很长时，使用</a:t>
            </a:r>
            <a:r>
              <a:rPr lang="zh-CN" altLang="en-US" sz="2400" dirty="0">
                <a:solidFill>
                  <a:schemeClr val="accent2"/>
                </a:solidFill>
              </a:rPr>
              <a:t>下划线更易读</a:t>
            </a:r>
            <a:r>
              <a:rPr lang="zh-CN" altLang="en-US" sz="24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2898"/>
                                        </p:tgtEl>
                                        <p:attrNameLst>
                                          <p:attrName>style.visibility</p:attrName>
                                        </p:attrNameLst>
                                      </p:cBhvr>
                                      <p:to>
                                        <p:strVal val="visible"/>
                                      </p:to>
                                    </p:set>
                                    <p:anim calcmode="lin" valueType="num">
                                      <p:cBhvr additive="base">
                                        <p:cTn id="7" dur="500" fill="hold"/>
                                        <p:tgtEl>
                                          <p:spTgt spid="1872898"/>
                                        </p:tgtEl>
                                        <p:attrNameLst>
                                          <p:attrName>ppt_x</p:attrName>
                                        </p:attrNameLst>
                                      </p:cBhvr>
                                      <p:tavLst>
                                        <p:tav tm="0">
                                          <p:val>
                                            <p:strVal val="#ppt_x"/>
                                          </p:val>
                                        </p:tav>
                                        <p:tav tm="100000">
                                          <p:val>
                                            <p:strVal val="#ppt_x"/>
                                          </p:val>
                                        </p:tav>
                                      </p:tavLst>
                                    </p:anim>
                                    <p:anim calcmode="lin" valueType="num">
                                      <p:cBhvr additive="base">
                                        <p:cTn id="8" dur="500" fill="hold"/>
                                        <p:tgtEl>
                                          <p:spTgt spid="18728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2898"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23850" y="1057275"/>
            <a:ext cx="8135938" cy="3121025"/>
          </a:xfrm>
        </p:spPr>
        <p:txBody>
          <a:bodyPr/>
          <a:lstStyle/>
          <a:p>
            <a:pPr eaLnBrk="1" hangingPunct="1">
              <a:lnSpc>
                <a:spcPct val="140000"/>
              </a:lnSpc>
            </a:pPr>
            <a:r>
              <a:rPr lang="zh-CN" altLang="en-US">
                <a:latin typeface="黑体" pitchFamily="49" charset="-122"/>
                <a:ea typeface="黑体" pitchFamily="49" charset="-122"/>
              </a:rPr>
              <a:t>    </a:t>
            </a:r>
            <a:r>
              <a:rPr lang="zh-CN" altLang="en-US"/>
              <a:t>在</a:t>
            </a:r>
            <a:r>
              <a:rPr lang="en-US" altLang="zh-CN"/>
              <a:t>Verilog HDL</a:t>
            </a:r>
            <a:r>
              <a:rPr lang="zh-CN" altLang="en-US"/>
              <a:t>中用</a:t>
            </a:r>
            <a:r>
              <a:rPr lang="en-US" altLang="zh-CN"/>
              <a:t>parameter</a:t>
            </a:r>
            <a:r>
              <a:rPr lang="zh-CN" altLang="en-US"/>
              <a:t>来定义常量，即用</a:t>
            </a:r>
            <a:r>
              <a:rPr lang="en-US" altLang="zh-CN"/>
              <a:t>parameter</a:t>
            </a:r>
            <a:r>
              <a:rPr lang="zh-CN" altLang="en-US"/>
              <a:t>来定义一个代表常量的标识符，称为符号常量，采用标识符常量可提高程序的可读性和可维护性。</a:t>
            </a:r>
            <a:r>
              <a:rPr lang="en-US" altLang="zh-CN"/>
              <a:t>parameter</a:t>
            </a:r>
            <a:r>
              <a:rPr lang="zh-CN" altLang="en-US"/>
              <a:t>型数据是一种常数型的数据，其说明格式如下：</a:t>
            </a:r>
            <a:br>
              <a:rPr lang="zh-CN" altLang="en-US"/>
            </a:br>
            <a:r>
              <a:rPr lang="zh-CN" altLang="en-US"/>
              <a:t>　　</a:t>
            </a:r>
            <a:r>
              <a:rPr lang="zh-CN" altLang="en-US" b="1"/>
              <a:t>　</a:t>
            </a:r>
            <a:r>
              <a:rPr lang="en-US" altLang="zh-CN" b="1">
                <a:solidFill>
                  <a:srgbClr val="FF0000"/>
                </a:solidFill>
              </a:rPr>
              <a:t>parameter </a:t>
            </a:r>
            <a:r>
              <a:rPr lang="zh-CN" altLang="en-US" b="1">
                <a:solidFill>
                  <a:srgbClr val="FF0000"/>
                </a:solidFill>
              </a:rPr>
              <a:t>参数名</a:t>
            </a:r>
            <a:r>
              <a:rPr lang="en-US" altLang="zh-CN" b="1">
                <a:solidFill>
                  <a:srgbClr val="FF0000"/>
                </a:solidFill>
              </a:rPr>
              <a:t>1 = </a:t>
            </a:r>
            <a:r>
              <a:rPr lang="zh-CN" altLang="en-US" b="1">
                <a:solidFill>
                  <a:srgbClr val="FF0000"/>
                </a:solidFill>
              </a:rPr>
              <a:t>表达式，参数名</a:t>
            </a:r>
            <a:r>
              <a:rPr lang="en-US" altLang="zh-CN" b="1">
                <a:solidFill>
                  <a:srgbClr val="FF0000"/>
                </a:solidFill>
              </a:rPr>
              <a:t>2 = </a:t>
            </a:r>
            <a:r>
              <a:rPr lang="zh-CN" altLang="en-US" b="1">
                <a:solidFill>
                  <a:srgbClr val="FF0000"/>
                </a:solidFill>
              </a:rPr>
              <a:t>表达式，</a:t>
            </a:r>
            <a:r>
              <a:rPr lang="en-US" altLang="zh-CN" b="1">
                <a:solidFill>
                  <a:srgbClr val="FF0000"/>
                </a:solidFill>
              </a:rPr>
              <a:t>…</a:t>
            </a:r>
            <a:r>
              <a:rPr lang="zh-CN" altLang="en-US" b="1">
                <a:solidFill>
                  <a:srgbClr val="FF0000"/>
                </a:solidFill>
              </a:rPr>
              <a:t>，参数名</a:t>
            </a:r>
            <a:r>
              <a:rPr lang="en-US" altLang="zh-CN" b="1">
                <a:solidFill>
                  <a:srgbClr val="FF0000"/>
                </a:solidFill>
              </a:rPr>
              <a:t>n = </a:t>
            </a:r>
            <a:r>
              <a:rPr lang="zh-CN" altLang="en-US" b="1">
                <a:solidFill>
                  <a:srgbClr val="FF0000"/>
                </a:solidFill>
              </a:rPr>
              <a:t>表达式</a:t>
            </a:r>
            <a:r>
              <a:rPr lang="en-US" altLang="zh-CN" b="1">
                <a:solidFill>
                  <a:srgbClr val="FF0000"/>
                </a:solidFill>
              </a:rPr>
              <a:t>;</a:t>
            </a:r>
          </a:p>
        </p:txBody>
      </p:sp>
      <p:sp>
        <p:nvSpPr>
          <p:cNvPr id="58371"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latin typeface="黑体" pitchFamily="49" charset="-122"/>
                <a:ea typeface="黑体" pitchFamily="49" charset="-122"/>
              </a:rPr>
              <a:t>3.1.3  </a:t>
            </a:r>
            <a:r>
              <a:rPr lang="zh-CN" altLang="en-US" sz="3200" dirty="0">
                <a:latin typeface="黑体" pitchFamily="49" charset="-122"/>
                <a:ea typeface="黑体" pitchFamily="49" charset="-122"/>
              </a:rPr>
              <a:t>参数声明</a:t>
            </a:r>
            <a:endParaRPr lang="zh-CN" altLang="en-US" sz="3600" dirty="0">
              <a:ea typeface="华文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841375"/>
            <a:ext cx="8135937" cy="1968500"/>
          </a:xfrm>
        </p:spPr>
        <p:txBody>
          <a:bodyPr/>
          <a:lstStyle/>
          <a:p>
            <a:pPr eaLnBrk="1" hangingPunct="1"/>
            <a:r>
              <a:rPr lang="zh-CN" altLang="en-US"/>
              <a:t>　　</a:t>
            </a:r>
            <a:r>
              <a:rPr lang="en-US" altLang="zh-CN"/>
              <a:t>parameter</a:t>
            </a:r>
            <a:r>
              <a:rPr lang="zh-CN" altLang="en-US"/>
              <a:t>是参数型数据的关键字，其后跟一个用逗号分隔开的赋值语句表。每一个赋值语句的右边必须是一个常数表达式。也就是说，该表达式只能包含数字或先前已定义过的参数。例如：</a:t>
            </a:r>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l="9554" t="2" r="21088" b="-5116"/>
          <a:stretch>
            <a:fillRect/>
          </a:stretch>
        </p:blipFill>
        <p:spPr bwMode="auto">
          <a:xfrm>
            <a:off x="11113" y="2859088"/>
            <a:ext cx="9240837" cy="2044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9396"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latin typeface="黑体" pitchFamily="49" charset="-122"/>
                <a:ea typeface="黑体" pitchFamily="49" charset="-122"/>
              </a:rPr>
              <a:t>3.1.3  </a:t>
            </a:r>
            <a:r>
              <a:rPr lang="zh-CN" altLang="en-US" sz="3200" dirty="0">
                <a:latin typeface="黑体" pitchFamily="49" charset="-122"/>
                <a:ea typeface="黑体" pitchFamily="49" charset="-122"/>
              </a:rPr>
              <a:t>参数声明</a:t>
            </a:r>
            <a:endParaRPr lang="zh-CN" altLang="en-US" sz="3600" dirty="0">
              <a:ea typeface="华文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44475" y="841375"/>
            <a:ext cx="8393113" cy="528638"/>
          </a:xfrm>
        </p:spPr>
        <p:txBody>
          <a:bodyPr/>
          <a:lstStyle/>
          <a:p>
            <a:pPr eaLnBrk="1" hangingPunct="1"/>
            <a:r>
              <a:rPr lang="en-US" altLang="zh-CN" dirty="0"/>
              <a:t>【</a:t>
            </a:r>
            <a:r>
              <a:rPr lang="zh-CN" altLang="en-US" dirty="0">
                <a:latin typeface="黑体" pitchFamily="49" charset="-122"/>
                <a:ea typeface="黑体" pitchFamily="49" charset="-122"/>
              </a:rPr>
              <a:t>例</a:t>
            </a:r>
            <a:r>
              <a:rPr lang="en-US" altLang="zh-CN" dirty="0"/>
              <a:t>】  </a:t>
            </a:r>
            <a:r>
              <a:rPr lang="zh-CN" altLang="en-US" dirty="0"/>
              <a:t>使用参数来声明程序中的常数，如时延、信号宽度。</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l="3169" r="4800"/>
          <a:stretch>
            <a:fillRect/>
          </a:stretch>
        </p:blipFill>
        <p:spPr bwMode="auto">
          <a:xfrm>
            <a:off x="-12700" y="1417638"/>
            <a:ext cx="8545513"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0" name="AutoShape 5">
            <a:hlinkClick r:id="" action="ppaction://hlinkshowjump?jump=firstslide" highlightClick="1"/>
          </p:cNvPr>
          <p:cNvSpPr>
            <a:spLocks noChangeArrowheads="1"/>
          </p:cNvSpPr>
          <p:nvPr/>
        </p:nvSpPr>
        <p:spPr bwMode="auto">
          <a:xfrm>
            <a:off x="8637588" y="5487988"/>
            <a:ext cx="506412" cy="227012"/>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50000"/>
              </a:spcBef>
            </a:pPr>
            <a:endParaRPr lang="zh-CN" altLang="en-US" sz="3600">
              <a:solidFill>
                <a:schemeClr val="hlink"/>
              </a:solidFill>
              <a:ea typeface="华文宋体" pitchFamily="2" charset="-122"/>
            </a:endParaRPr>
          </a:p>
        </p:txBody>
      </p:sp>
      <p:sp>
        <p:nvSpPr>
          <p:cNvPr id="60421"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latin typeface="黑体" pitchFamily="49" charset="-122"/>
                <a:ea typeface="黑体" pitchFamily="49" charset="-122"/>
              </a:rPr>
              <a:t>3.1.3  </a:t>
            </a:r>
            <a:r>
              <a:rPr lang="zh-CN" altLang="en-US" sz="3200" dirty="0">
                <a:latin typeface="黑体" pitchFamily="49" charset="-122"/>
                <a:ea typeface="黑体" pitchFamily="49" charset="-122"/>
              </a:rPr>
              <a:t>参数声明</a:t>
            </a:r>
            <a:endParaRPr lang="zh-CN" altLang="en-US" sz="3600" dirty="0">
              <a:ea typeface="华文宋体" pitchFamily="2" charset="-122"/>
            </a:endParaRPr>
          </a:p>
        </p:txBody>
      </p:sp>
      <p:sp>
        <p:nvSpPr>
          <p:cNvPr id="2" name="矩形 1"/>
          <p:cNvSpPr>
            <a:spLocks noChangeArrowheads="1"/>
          </p:cNvSpPr>
          <p:nvPr/>
        </p:nvSpPr>
        <p:spPr bwMode="auto">
          <a:xfrm>
            <a:off x="468313" y="1993900"/>
            <a:ext cx="7416800" cy="1150938"/>
          </a:xfrm>
          <a:prstGeom prst="rect">
            <a:avLst/>
          </a:prstGeom>
          <a:solidFill>
            <a:schemeClr val="accent1">
              <a:alpha val="34117"/>
            </a:schemeClr>
          </a:solidFill>
          <a:ln w="9525">
            <a:solidFill>
              <a:srgbClr val="0070C0"/>
            </a:solidFill>
            <a:miter lim="800000"/>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536" y="265212"/>
            <a:ext cx="8135937" cy="4789488"/>
          </a:xfrm>
        </p:spPr>
        <p:txBody>
          <a:bodyPr/>
          <a:lstStyle/>
          <a:p>
            <a:pPr eaLnBrk="1" hangingPunct="1">
              <a:lnSpc>
                <a:spcPct val="140000"/>
              </a:lnSpc>
            </a:pPr>
            <a:r>
              <a:rPr lang="zh-CN" altLang="en-US" sz="3200" dirty="0">
                <a:latin typeface="黑体" pitchFamily="2" charset="-122"/>
                <a:ea typeface="黑体" pitchFamily="2" charset="-122"/>
              </a:rPr>
              <a:t>　</a:t>
            </a:r>
            <a:br>
              <a:rPr lang="zh-CN" altLang="en-US" dirty="0">
                <a:latin typeface="黑体" pitchFamily="2" charset="-122"/>
                <a:ea typeface="黑体" pitchFamily="2" charset="-122"/>
              </a:rPr>
            </a:br>
            <a:r>
              <a:rPr lang="en-US" altLang="zh-CN" dirty="0">
                <a:latin typeface="黑体" pitchFamily="2" charset="-122"/>
                <a:ea typeface="黑体" pitchFamily="2" charset="-122"/>
              </a:rPr>
              <a:t>3.2.1  </a:t>
            </a:r>
            <a:r>
              <a:rPr lang="zh-CN" altLang="en-US" dirty="0">
                <a:latin typeface="黑体" pitchFamily="2" charset="-122"/>
                <a:ea typeface="黑体" pitchFamily="2" charset="-122"/>
              </a:rPr>
              <a:t>操作符</a:t>
            </a:r>
            <a:br>
              <a:rPr lang="zh-CN" altLang="en-US" dirty="0">
                <a:latin typeface="黑体" pitchFamily="2" charset="-122"/>
                <a:ea typeface="黑体" pitchFamily="2" charset="-122"/>
              </a:rPr>
            </a:br>
            <a:r>
              <a:rPr lang="zh-CN" altLang="en-US" dirty="0"/>
              <a:t>　　</a:t>
            </a:r>
            <a:r>
              <a:rPr lang="en-US" altLang="zh-CN" dirty="0"/>
              <a:t>Verilog HDL</a:t>
            </a:r>
            <a:r>
              <a:rPr lang="zh-CN" altLang="en-US" dirty="0"/>
              <a:t>提供了丰富的操作符，按功能可分为算术操作符、位操作符、归约操作符、逻辑操作符、关系操作符、相等与全等操作符、移位操作符、连接与复制操作符和条件操作符等</a:t>
            </a:r>
            <a:r>
              <a:rPr lang="en-US" altLang="zh-CN" dirty="0"/>
              <a:t>9</a:t>
            </a:r>
            <a:r>
              <a:rPr lang="zh-CN" altLang="en-US" dirty="0"/>
              <a:t>类；如果按操作符所带操作数的个数来区分，操作符可分为</a:t>
            </a:r>
            <a:r>
              <a:rPr lang="en-US" altLang="zh-CN" dirty="0"/>
              <a:t>3</a:t>
            </a:r>
            <a:r>
              <a:rPr lang="zh-CN" altLang="en-US" dirty="0"/>
              <a:t>类，即单目操作符</a:t>
            </a:r>
            <a:r>
              <a:rPr lang="en-US" altLang="zh-CN" dirty="0"/>
              <a:t>(</a:t>
            </a:r>
            <a:r>
              <a:rPr lang="zh-CN" altLang="en-US" dirty="0"/>
              <a:t>可带一个操作数</a:t>
            </a:r>
            <a:r>
              <a:rPr lang="en-US" altLang="zh-CN" dirty="0"/>
              <a:t>)</a:t>
            </a:r>
            <a:r>
              <a:rPr lang="zh-CN" altLang="en-US" dirty="0"/>
              <a:t>、双目操作符</a:t>
            </a:r>
            <a:r>
              <a:rPr lang="en-US" altLang="zh-CN" dirty="0"/>
              <a:t>(</a:t>
            </a:r>
            <a:r>
              <a:rPr lang="zh-CN" altLang="en-US" dirty="0"/>
              <a:t>可带两个操作数</a:t>
            </a:r>
            <a:r>
              <a:rPr lang="en-US" altLang="zh-CN" dirty="0"/>
              <a:t>)</a:t>
            </a:r>
            <a:r>
              <a:rPr lang="zh-CN" altLang="en-US" dirty="0"/>
              <a:t>和三目操作符</a:t>
            </a:r>
            <a:r>
              <a:rPr lang="en-US" altLang="zh-CN" dirty="0"/>
              <a:t>(</a:t>
            </a:r>
            <a:r>
              <a:rPr lang="zh-CN" altLang="en-US" dirty="0"/>
              <a:t>可带三个操作数</a:t>
            </a:r>
            <a:r>
              <a:rPr lang="en-US" altLang="zh-CN" dirty="0"/>
              <a:t>)</a:t>
            </a:r>
            <a:r>
              <a:rPr lang="zh-CN" altLang="en-US" dirty="0"/>
              <a:t>。</a:t>
            </a:r>
          </a:p>
        </p:txBody>
      </p:sp>
      <p:sp>
        <p:nvSpPr>
          <p:cNvPr id="4" name="矩形 3"/>
          <p:cNvSpPr>
            <a:spLocks noChangeArrowheads="1"/>
          </p:cNvSpPr>
          <p:nvPr/>
        </p:nvSpPr>
        <p:spPr bwMode="auto">
          <a:xfrm>
            <a:off x="282906" y="121196"/>
            <a:ext cx="38956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 </a:t>
            </a:r>
            <a:r>
              <a:rPr lang="zh-CN" altLang="en-US" sz="3200" dirty="0">
                <a:solidFill>
                  <a:schemeClr val="tx1"/>
                </a:solidFill>
                <a:latin typeface="黑体" pitchFamily="2" charset="-122"/>
                <a:ea typeface="黑体" pitchFamily="2" charset="-122"/>
              </a:rPr>
              <a:t>操作符和表达式</a:t>
            </a:r>
            <a:endParaRPr lang="zh-CN" altLang="en-US" sz="32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000" t="6692" r="19955" b="27488"/>
          <a:stretch/>
        </p:blipFill>
        <p:spPr bwMode="auto">
          <a:xfrm>
            <a:off x="-180528" y="913284"/>
            <a:ext cx="8928992" cy="98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179512" y="121196"/>
            <a:ext cx="26613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endParaRPr lang="zh-CN" altLang="en-US" sz="3200" dirty="0">
              <a:solidFill>
                <a:schemeClr val="tx1"/>
              </a:solidFill>
            </a:endParaRPr>
          </a:p>
        </p:txBody>
      </p:sp>
      <p:pic>
        <p:nvPicPr>
          <p:cNvPr id="7" name="Picture 4"/>
          <p:cNvPicPr>
            <a:picLocks noGrp="1" noChangeAspect="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138076" y="2011411"/>
            <a:ext cx="9001110" cy="3721596"/>
          </a:xfrm>
          <a:noFill/>
          <a:extLst>
            <a:ext uri="{91240B29-F687-4F45-9708-019B960494DF}">
              <a14:hiddenLine xmlns:a14="http://schemas.microsoft.com/office/drawing/2010/main" w="9525" cap="flat" cmpd="sng" algn="ctr">
                <a:solidFill>
                  <a:schemeClr val="tx2"/>
                </a:solidFill>
                <a:prstDash val="solid"/>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3" name="Picture 4"/>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332269" y="265212"/>
            <a:ext cx="9476269" cy="5307736"/>
          </a:xfrm>
          <a:noFill/>
          <a:extLst>
            <a:ext uri="{91240B29-F687-4F45-9708-019B960494DF}">
              <a14:hiddenLine xmlns:a14="http://schemas.microsoft.com/office/drawing/2010/main" w="9525" cap="flat" cmpd="sng" algn="ctr">
                <a:solidFill>
                  <a:schemeClr val="tx2"/>
                </a:solidFill>
                <a:prstDash val="solid"/>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a:spLocks noChangeArrowheads="1"/>
          </p:cNvSpPr>
          <p:nvPr/>
        </p:nvSpPr>
        <p:spPr bwMode="auto">
          <a:xfrm>
            <a:off x="251520" y="121196"/>
            <a:ext cx="43636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算术操作符</a:t>
            </a:r>
            <a:endParaRPr lang="zh-CN" altLang="en-US" sz="3200" dirty="0">
              <a:solidFill>
                <a:schemeClr val="tx1"/>
              </a:solidFill>
            </a:endParaRPr>
          </a:p>
        </p:txBody>
      </p:sp>
      <p:sp>
        <p:nvSpPr>
          <p:cNvPr id="3" name="矩形 2"/>
          <p:cNvSpPr/>
          <p:nvPr/>
        </p:nvSpPr>
        <p:spPr>
          <a:xfrm>
            <a:off x="278608" y="841276"/>
            <a:ext cx="7920880" cy="1200329"/>
          </a:xfrm>
          <a:prstGeom prst="rect">
            <a:avLst/>
          </a:prstGeom>
        </p:spPr>
        <p:txBody>
          <a:bodyPr wrap="square">
            <a:spAutoFit/>
          </a:bodyPr>
          <a:lstStyle/>
          <a:p>
            <a:pPr algn="l">
              <a:lnSpc>
                <a:spcPct val="150000"/>
              </a:lnSpc>
            </a:pPr>
            <a:r>
              <a:rPr lang="en-US" altLang="zh-CN" sz="2400" dirty="0">
                <a:solidFill>
                  <a:schemeClr val="tx1"/>
                </a:solidFill>
                <a:ea typeface="宋体" pitchFamily="2" charset="-122"/>
              </a:rPr>
              <a:t>       Verilog</a:t>
            </a:r>
            <a:r>
              <a:rPr lang="zh-CN" altLang="en-US" sz="2400" dirty="0">
                <a:solidFill>
                  <a:schemeClr val="tx1"/>
                </a:solidFill>
                <a:ea typeface="宋体" pitchFamily="2" charset="-122"/>
              </a:rPr>
              <a:t>语言参考了</a:t>
            </a:r>
            <a:r>
              <a:rPr lang="en-US" altLang="zh-CN" sz="2400" dirty="0">
                <a:solidFill>
                  <a:schemeClr val="tx1"/>
                </a:solidFill>
                <a:ea typeface="宋体" pitchFamily="2" charset="-122"/>
              </a:rPr>
              <a:t>C</a:t>
            </a:r>
            <a:r>
              <a:rPr lang="zh-CN" altLang="en-US" sz="2400" dirty="0">
                <a:solidFill>
                  <a:schemeClr val="tx1"/>
                </a:solidFill>
                <a:ea typeface="宋体" pitchFamily="2" charset="-122"/>
              </a:rPr>
              <a:t>语言中大多数运算符的语义和句法。但</a:t>
            </a:r>
            <a:r>
              <a:rPr lang="en-US" altLang="zh-CN" sz="2400" dirty="0">
                <a:solidFill>
                  <a:schemeClr val="tx1"/>
                </a:solidFill>
                <a:ea typeface="宋体" pitchFamily="2" charset="-122"/>
              </a:rPr>
              <a:t>Verilog</a:t>
            </a:r>
            <a:r>
              <a:rPr lang="zh-CN" altLang="en-US" sz="2400" dirty="0">
                <a:solidFill>
                  <a:schemeClr val="tx1"/>
                </a:solidFill>
                <a:ea typeface="宋体" pitchFamily="2" charset="-122"/>
              </a:rPr>
              <a:t>中没有增</a:t>
            </a:r>
            <a:r>
              <a:rPr lang="en-US" altLang="zh-CN" sz="2400" dirty="0">
                <a:solidFill>
                  <a:schemeClr val="tx1"/>
                </a:solidFill>
                <a:ea typeface="宋体" pitchFamily="2" charset="-122"/>
              </a:rPr>
              <a:t>1(</a:t>
            </a:r>
            <a:r>
              <a:rPr lang="en-US" altLang="zh-CN" sz="2400" dirty="0" err="1">
                <a:solidFill>
                  <a:schemeClr val="tx1"/>
                </a:solidFill>
                <a:ea typeface="宋体" pitchFamily="2" charset="-122"/>
              </a:rPr>
              <a:t>i</a:t>
            </a:r>
            <a:r>
              <a:rPr lang="en-US" altLang="zh-CN" sz="2400" dirty="0">
                <a:solidFill>
                  <a:schemeClr val="tx1"/>
                </a:solidFill>
                <a:ea typeface="宋体" pitchFamily="2" charset="-122"/>
              </a:rPr>
              <a:t>++)</a:t>
            </a:r>
            <a:r>
              <a:rPr lang="zh-CN" altLang="en-US" sz="2400" dirty="0">
                <a:solidFill>
                  <a:schemeClr val="tx1"/>
                </a:solidFill>
                <a:ea typeface="宋体" pitchFamily="2" charset="-122"/>
              </a:rPr>
              <a:t>和减</a:t>
            </a:r>
            <a:r>
              <a:rPr lang="en-US" altLang="zh-CN" sz="2400" dirty="0">
                <a:solidFill>
                  <a:schemeClr val="tx1"/>
                </a:solidFill>
                <a:ea typeface="宋体" pitchFamily="2" charset="-122"/>
              </a:rPr>
              <a:t>1 (</a:t>
            </a:r>
            <a:r>
              <a:rPr lang="en-US" altLang="zh-CN" sz="2400" dirty="0" err="1">
                <a:solidFill>
                  <a:schemeClr val="tx1"/>
                </a:solidFill>
                <a:ea typeface="宋体" pitchFamily="2" charset="-122"/>
              </a:rPr>
              <a:t>i</a:t>
            </a:r>
            <a:r>
              <a:rPr lang="en-US" altLang="zh-CN" sz="2400" dirty="0">
                <a:solidFill>
                  <a:schemeClr val="tx1"/>
                </a:solidFill>
                <a:ea typeface="宋体" pitchFamily="2" charset="-122"/>
                <a:cs typeface="Times New Roman" pitchFamily="18" charset="0"/>
              </a:rPr>
              <a:t>– –</a:t>
            </a:r>
            <a:r>
              <a:rPr lang="en-US" altLang="zh-CN" sz="2400" dirty="0">
                <a:solidFill>
                  <a:schemeClr val="tx1"/>
                </a:solidFill>
                <a:ea typeface="宋体" pitchFamily="2" charset="-122"/>
              </a:rPr>
              <a:t>)</a:t>
            </a:r>
            <a:r>
              <a:rPr lang="zh-CN" altLang="en-US" sz="2400" dirty="0">
                <a:solidFill>
                  <a:schemeClr val="tx1"/>
                </a:solidFill>
                <a:ea typeface="宋体" pitchFamily="2" charset="-122"/>
              </a:rPr>
              <a:t>运算符。</a:t>
            </a:r>
          </a:p>
        </p:txBody>
      </p:sp>
      <p:sp>
        <p:nvSpPr>
          <p:cNvPr id="8" name="Text Box 5"/>
          <p:cNvSpPr txBox="1">
            <a:spLocks noChangeArrowheads="1"/>
          </p:cNvSpPr>
          <p:nvPr/>
        </p:nvSpPr>
        <p:spPr bwMode="auto">
          <a:xfrm>
            <a:off x="501111" y="2569468"/>
            <a:ext cx="8610600" cy="238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7675" indent="-447675">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627063"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80000"/>
              </a:lnSpc>
              <a:spcBef>
                <a:spcPct val="50000"/>
              </a:spcBef>
              <a:buClr>
                <a:srgbClr val="800000"/>
              </a:buClr>
              <a:buFont typeface="Wingdings" pitchFamily="2" charset="2"/>
              <a:buChar char="Ø"/>
            </a:pP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（一元加和二元加）</a:t>
            </a:r>
          </a:p>
          <a:p>
            <a:pPr algn="l" eaLnBrk="1" hangingPunct="1">
              <a:lnSpc>
                <a:spcPct val="80000"/>
              </a:lnSpc>
              <a:spcBef>
                <a:spcPct val="50000"/>
              </a:spcBef>
              <a:buClr>
                <a:srgbClr val="800000"/>
              </a:buClr>
              <a:buFont typeface="Wingdings" pitchFamily="2" charset="2"/>
              <a:buChar char="Ø"/>
            </a:pPr>
            <a:r>
              <a:rPr lang="zh-CN" altLang="en-US" sz="2400" b="1" dirty="0">
                <a:latin typeface="Times New Roman" pitchFamily="18" charset="0"/>
                <a:ea typeface="宋体" pitchFamily="2" charset="-122"/>
              </a:rPr>
              <a:t>－（一元减和二元减）</a:t>
            </a:r>
          </a:p>
          <a:p>
            <a:pPr algn="l" eaLnBrk="1" hangingPunct="1">
              <a:lnSpc>
                <a:spcPct val="80000"/>
              </a:lnSpc>
              <a:spcBef>
                <a:spcPct val="50000"/>
              </a:spcBef>
              <a:buClr>
                <a:srgbClr val="800000"/>
              </a:buClr>
              <a:buFont typeface="Wingdings" pitchFamily="2" charset="2"/>
              <a:buChar char="Ø"/>
            </a:pPr>
            <a:r>
              <a:rPr lang="zh-CN" altLang="en-US" sz="2400" b="1" dirty="0">
                <a:latin typeface="Times New Roman" pitchFamily="18" charset="0"/>
                <a:ea typeface="宋体" pitchFamily="2" charset="-122"/>
              </a:rPr>
              <a:t>*（乘）</a:t>
            </a:r>
          </a:p>
          <a:p>
            <a:pPr algn="l" eaLnBrk="1" hangingPunct="1">
              <a:lnSpc>
                <a:spcPct val="80000"/>
              </a:lnSpc>
              <a:spcBef>
                <a:spcPct val="50000"/>
              </a:spcBef>
              <a:buClr>
                <a:srgbClr val="800000"/>
              </a:buClr>
              <a:buFont typeface="Wingdings" pitchFamily="2" charset="2"/>
              <a:buChar char="Ø"/>
            </a:pP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（除）</a:t>
            </a:r>
          </a:p>
          <a:p>
            <a:pPr algn="l" eaLnBrk="1" hangingPunct="1">
              <a:lnSpc>
                <a:spcPct val="80000"/>
              </a:lnSpc>
              <a:spcBef>
                <a:spcPct val="50000"/>
              </a:spcBef>
              <a:buClr>
                <a:srgbClr val="800000"/>
              </a:buClr>
              <a:buFont typeface="Wingdings" pitchFamily="2" charset="2"/>
              <a:buChar char="Ø"/>
            </a:pP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（取模）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28600" y="985292"/>
            <a:ext cx="861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说明</a:t>
            </a:r>
            <a:r>
              <a:rPr lang="en-US" altLang="zh-CN" sz="2400" b="1" dirty="0">
                <a:solidFill>
                  <a:srgbClr val="0043A6"/>
                </a:solidFill>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）两个整数相除，结果值要略去小数部分，只取整数部分；</a:t>
            </a:r>
          </a:p>
          <a:p>
            <a:pPr algn="l" eaLnBrk="1" hangingPunct="1">
              <a:spcBef>
                <a:spcPct val="50000"/>
              </a:spcBef>
              <a:buClrTx/>
              <a:buFontTx/>
              <a:buNone/>
            </a:pP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）取模运算时，结果的符号位采用模运算式里第一个操作数的符号位；</a:t>
            </a:r>
          </a:p>
        </p:txBody>
      </p:sp>
      <p:graphicFrame>
        <p:nvGraphicFramePr>
          <p:cNvPr id="121859" name="Group 3"/>
          <p:cNvGraphicFramePr>
            <a:graphicFrameLocks noGrp="1"/>
          </p:cNvGraphicFramePr>
          <p:nvPr>
            <p:extLst>
              <p:ext uri="{D42A27DB-BD31-4B8C-83A1-F6EECF244321}">
                <p14:modId xmlns:p14="http://schemas.microsoft.com/office/powerpoint/2010/main" val="3480470522"/>
              </p:ext>
            </p:extLst>
          </p:nvPr>
        </p:nvGraphicFramePr>
        <p:xfrm>
          <a:off x="1242392" y="3175000"/>
          <a:ext cx="6858000" cy="1739669"/>
        </p:xfrm>
        <a:graphic>
          <a:graphicData uri="http://schemas.openxmlformats.org/drawingml/2006/table">
            <a:tbl>
              <a:tblPr/>
              <a:tblGrid>
                <a:gridCol w="2667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4435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300" b="1" i="0" u="none" strike="noStrike" cap="none" normalizeH="0" baseline="0" dirty="0">
                          <a:ln>
                            <a:noFill/>
                          </a:ln>
                          <a:solidFill>
                            <a:srgbClr val="0043A6"/>
                          </a:solidFill>
                          <a:effectLst/>
                          <a:latin typeface="Tahoma" panose="020B0604030504040204" pitchFamily="34" charset="0"/>
                          <a:ea typeface="华文细黑" panose="02010600040101010101" pitchFamily="2" charset="-122"/>
                        </a:rPr>
                        <a:t>模运算表达式</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结果</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说明</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773">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300" b="1" i="0" u="none" strike="noStrike" cap="none" normalizeH="0" baseline="0" dirty="0">
                          <a:ln>
                            <a:noFill/>
                          </a:ln>
                          <a:solidFill>
                            <a:srgbClr val="0043A6"/>
                          </a:solidFill>
                          <a:effectLst/>
                          <a:latin typeface="Tahoma" panose="020B0604030504040204" pitchFamily="34" charset="0"/>
                          <a:ea typeface="华文细黑" panose="02010600040101010101" pitchFamily="2" charset="-122"/>
                        </a:rPr>
                        <a:t>10 % 4</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2</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余数为</a:t>
                      </a:r>
                      <a:r>
                        <a:rPr kumimoji="0" lang="en-US" altLang="zh-CN"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2</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773">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12 % 3</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0</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整数</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773">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-11 % 5</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300" b="1" i="0" u="none" strike="noStrike" cap="none" normalizeH="0" baseline="0">
                          <a:ln>
                            <a:noFill/>
                          </a:ln>
                          <a:solidFill>
                            <a:srgbClr val="0043A6"/>
                          </a:solidFill>
                          <a:effectLst/>
                          <a:latin typeface="Tahoma" panose="020B0604030504040204" pitchFamily="34" charset="0"/>
                          <a:ea typeface="华文细黑" panose="02010600040101010101" pitchFamily="2" charset="-122"/>
                        </a:rPr>
                        <a:t>-1</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300" b="1" i="0" u="none" strike="noStrike" cap="none" normalizeH="0" baseline="0" dirty="0">
                          <a:ln>
                            <a:noFill/>
                          </a:ln>
                          <a:solidFill>
                            <a:srgbClr val="0043A6"/>
                          </a:solidFill>
                          <a:effectLst/>
                          <a:latin typeface="Tahoma" panose="020B0604030504040204" pitchFamily="34" charset="0"/>
                          <a:ea typeface="华文细黑" panose="02010600040101010101" pitchFamily="2" charset="-122"/>
                        </a:rPr>
                        <a:t>余数为</a:t>
                      </a:r>
                    </a:p>
                  </a:txBody>
                  <a:tcPr marT="38087" marB="38087"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矩形 3"/>
          <p:cNvSpPr>
            <a:spLocks noChangeArrowheads="1"/>
          </p:cNvSpPr>
          <p:nvPr/>
        </p:nvSpPr>
        <p:spPr bwMode="auto">
          <a:xfrm>
            <a:off x="251520" y="121196"/>
            <a:ext cx="43636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算术操作符</a:t>
            </a:r>
            <a:endParaRPr lang="zh-CN" altLang="en-US" sz="3200" dirty="0">
              <a:solidFill>
                <a:schemeClr val="tx1"/>
              </a:solidFill>
            </a:endParaRPr>
          </a:p>
        </p:txBody>
      </p:sp>
    </p:spTree>
    <p:extLst>
      <p:ext uri="{BB962C8B-B14F-4D97-AF65-F5344CB8AC3E}">
        <p14:creationId xmlns:p14="http://schemas.microsoft.com/office/powerpoint/2010/main" val="272679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anim calcmode="lin" valueType="num">
                                      <p:cBhvr additive="base">
                                        <p:cTn id="7" dur="5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4">
                                            <p:txEl>
                                              <p:pRg st="2" end="2"/>
                                            </p:txEl>
                                          </p:spTgt>
                                        </p:tgtEl>
                                        <p:attrNameLst>
                                          <p:attrName>style.visibility</p:attrName>
                                        </p:attrNameLst>
                                      </p:cBhvr>
                                      <p:to>
                                        <p:strVal val="visible"/>
                                      </p:to>
                                    </p:set>
                                    <p:anim calcmode="lin" valueType="num">
                                      <p:cBhvr additive="base">
                                        <p:cTn id="13"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1859"/>
                                        </p:tgtEl>
                                        <p:attrNameLst>
                                          <p:attrName>style.visibility</p:attrName>
                                        </p:attrNameLst>
                                      </p:cBhvr>
                                      <p:to>
                                        <p:strVal val="visible"/>
                                      </p:to>
                                    </p:set>
                                    <p:anim calcmode="lin" valueType="num">
                                      <p:cBhvr additive="base">
                                        <p:cTn id="19" dur="500" fill="hold"/>
                                        <p:tgtEl>
                                          <p:spTgt spid="121859"/>
                                        </p:tgtEl>
                                        <p:attrNameLst>
                                          <p:attrName>ppt_x</p:attrName>
                                        </p:attrNameLst>
                                      </p:cBhvr>
                                      <p:tavLst>
                                        <p:tav tm="0">
                                          <p:val>
                                            <p:strVal val="#ppt_x"/>
                                          </p:val>
                                        </p:tav>
                                        <p:tav tm="100000">
                                          <p:val>
                                            <p:strVal val="#ppt_x"/>
                                          </p:val>
                                        </p:tav>
                                      </p:tavLst>
                                    </p:anim>
                                    <p:anim calcmode="lin" valueType="num">
                                      <p:cBhvr additive="base">
                                        <p:cTn id="20" dur="500" fill="hold"/>
                                        <p:tgtEl>
                                          <p:spTgt spid="121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23850" y="1201316"/>
            <a:ext cx="8458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8163" indent="-538163">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1168400" indent="-4508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347788"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527175"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）在进行算术运算操作时，如果某个操作数有不确定的值</a:t>
            </a:r>
            <a:r>
              <a:rPr lang="en-US" altLang="zh-CN" sz="2400" b="1" dirty="0">
                <a:latin typeface="Times New Roman" pitchFamily="18" charset="0"/>
                <a:ea typeface="宋体" pitchFamily="2" charset="-122"/>
              </a:rPr>
              <a:t>X</a:t>
            </a:r>
            <a:r>
              <a:rPr lang="zh-CN" altLang="en-US" sz="2400" b="1" dirty="0">
                <a:latin typeface="Times New Roman" pitchFamily="18" charset="0"/>
                <a:ea typeface="宋体" pitchFamily="2" charset="-122"/>
              </a:rPr>
              <a:t>或</a:t>
            </a:r>
            <a:r>
              <a:rPr lang="en-US" altLang="zh-CN" sz="2400" b="1" dirty="0">
                <a:latin typeface="Times New Roman" pitchFamily="18" charset="0"/>
                <a:ea typeface="宋体" pitchFamily="2" charset="-122"/>
              </a:rPr>
              <a:t>Z</a:t>
            </a:r>
            <a:r>
              <a:rPr lang="zh-CN" altLang="en-US" sz="2400" b="1" dirty="0">
                <a:latin typeface="Times New Roman" pitchFamily="18" charset="0"/>
                <a:ea typeface="宋体" pitchFamily="2" charset="-122"/>
              </a:rPr>
              <a:t>，那么整个结果为</a:t>
            </a:r>
            <a:r>
              <a:rPr lang="en-US" altLang="zh-CN" sz="2400" b="1" dirty="0">
                <a:latin typeface="Times New Roman" pitchFamily="18" charset="0"/>
                <a:ea typeface="宋体" pitchFamily="2" charset="-122"/>
              </a:rPr>
              <a:t>X</a:t>
            </a:r>
            <a:r>
              <a:rPr lang="zh-CN" altLang="en-US" sz="2400" b="1" dirty="0">
                <a:latin typeface="Times New Roman" pitchFamily="18" charset="0"/>
                <a:ea typeface="宋体" pitchFamily="2" charset="-122"/>
              </a:rPr>
              <a:t>。</a:t>
            </a:r>
          </a:p>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例：</a:t>
            </a:r>
            <a:r>
              <a:rPr lang="en-US" altLang="zh-CN" sz="2400" b="1" dirty="0">
                <a:solidFill>
                  <a:srgbClr val="0043A6"/>
                </a:solidFill>
                <a:latin typeface="Times New Roman" pitchFamily="18" charset="0"/>
                <a:ea typeface="宋体" pitchFamily="2" charset="-122"/>
              </a:rPr>
              <a:t>'b10x1 + 'b01111 </a:t>
            </a:r>
            <a:r>
              <a:rPr lang="zh-CN" altLang="en-US" sz="2400" b="1" dirty="0">
                <a:solidFill>
                  <a:srgbClr val="0043A6"/>
                </a:solidFill>
                <a:latin typeface="Times New Roman" pitchFamily="18" charset="0"/>
                <a:ea typeface="宋体" pitchFamily="2" charset="-122"/>
              </a:rPr>
              <a:t>结果为不确定数</a:t>
            </a:r>
            <a:r>
              <a:rPr lang="en-US" altLang="zh-CN" sz="2400" b="1" dirty="0">
                <a:solidFill>
                  <a:srgbClr val="0043A6"/>
                </a:solidFill>
                <a:latin typeface="Times New Roman" pitchFamily="18" charset="0"/>
                <a:ea typeface="宋体" pitchFamily="2" charset="-122"/>
              </a:rPr>
              <a:t>'</a:t>
            </a:r>
            <a:r>
              <a:rPr lang="en-US" altLang="zh-CN" sz="2400" b="1" dirty="0" err="1">
                <a:solidFill>
                  <a:srgbClr val="0043A6"/>
                </a:solidFill>
                <a:latin typeface="Times New Roman" pitchFamily="18" charset="0"/>
                <a:ea typeface="宋体" pitchFamily="2" charset="-122"/>
              </a:rPr>
              <a:t>bxxxxx</a:t>
            </a:r>
            <a:endParaRPr lang="en-US" altLang="zh-CN" sz="2400" b="1" dirty="0">
              <a:latin typeface="Times New Roman" pitchFamily="18" charset="0"/>
              <a:ea typeface="宋体" pitchFamily="2" charset="-122"/>
            </a:endParaRPr>
          </a:p>
          <a:p>
            <a:pPr algn="l" eaLnBrk="1" hangingPunct="1">
              <a:spcBef>
                <a:spcPct val="50000"/>
              </a:spcBef>
              <a:buClrTx/>
              <a:buFontTx/>
              <a:buNone/>
            </a:pP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）无符号数和有符号数</a:t>
            </a:r>
          </a:p>
          <a:p>
            <a:pPr lvl="1" algn="l" eaLnBrk="1" hangingPunct="1">
              <a:spcBef>
                <a:spcPct val="50000"/>
              </a:spcBef>
              <a:buClr>
                <a:srgbClr val="990000"/>
              </a:buClr>
              <a:buSzTx/>
              <a:buFont typeface="Wingdings" pitchFamily="2" charset="2"/>
              <a:buChar char="Ø"/>
            </a:pPr>
            <a:r>
              <a:rPr lang="zh-CN" altLang="en-US" b="1" dirty="0">
                <a:latin typeface="Times New Roman" pitchFamily="18" charset="0"/>
                <a:ea typeface="宋体" pitchFamily="2" charset="-122"/>
              </a:rPr>
              <a:t>若操作数为寄存器型或连线型，或基数格式表示形式的整数则为无符号数；</a:t>
            </a:r>
          </a:p>
          <a:p>
            <a:pPr lvl="1" algn="l" eaLnBrk="1" hangingPunct="1">
              <a:spcBef>
                <a:spcPct val="50000"/>
              </a:spcBef>
              <a:buClr>
                <a:srgbClr val="990000"/>
              </a:buClr>
              <a:buSzTx/>
              <a:buFont typeface="Wingdings" pitchFamily="2" charset="2"/>
              <a:buChar char="Ø"/>
            </a:pPr>
            <a:r>
              <a:rPr lang="zh-CN" altLang="en-US" b="1" dirty="0">
                <a:latin typeface="Times New Roman" pitchFamily="18" charset="0"/>
                <a:ea typeface="宋体" pitchFamily="2" charset="-122"/>
              </a:rPr>
              <a:t>若为整型或实型，则可以是有符号数。</a:t>
            </a:r>
          </a:p>
        </p:txBody>
      </p:sp>
      <p:sp>
        <p:nvSpPr>
          <p:cNvPr id="3" name="矩形 2"/>
          <p:cNvSpPr>
            <a:spLocks noChangeArrowheads="1"/>
          </p:cNvSpPr>
          <p:nvPr/>
        </p:nvSpPr>
        <p:spPr bwMode="auto">
          <a:xfrm>
            <a:off x="251520" y="121196"/>
            <a:ext cx="43636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算术操作符</a:t>
            </a:r>
            <a:endParaRPr lang="zh-CN" altLang="en-US" sz="3200" dirty="0">
              <a:solidFill>
                <a:schemeClr val="tx1"/>
              </a:solidFill>
            </a:endParaRPr>
          </a:p>
        </p:txBody>
      </p:sp>
    </p:spTree>
    <p:extLst>
      <p:ext uri="{BB962C8B-B14F-4D97-AF65-F5344CB8AC3E}">
        <p14:creationId xmlns:p14="http://schemas.microsoft.com/office/powerpoint/2010/main" val="384774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 calcmode="lin" valueType="num">
                                      <p:cBhvr additive="base">
                                        <p:cTn id="7"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anim calcmode="lin" valueType="num">
                                      <p:cBhvr additive="base">
                                        <p:cTn id="13"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8">
                                            <p:txEl>
                                              <p:pRg st="4" end="4"/>
                                            </p:txEl>
                                          </p:spTgt>
                                        </p:tgtEl>
                                        <p:attrNameLst>
                                          <p:attrName>style.visibility</p:attrName>
                                        </p:attrNameLst>
                                      </p:cBhvr>
                                      <p:to>
                                        <p:strVal val="visible"/>
                                      </p:to>
                                    </p:set>
                                    <p:anim calcmode="lin" valueType="num">
                                      <p:cBhvr additive="base">
                                        <p:cTn id="19"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50825" y="1117865"/>
            <a:ext cx="8458200" cy="3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90000"/>
              </a:lnSpc>
              <a:spcBef>
                <a:spcPct val="50000"/>
              </a:spcBef>
              <a:buClrTx/>
              <a:buFontTx/>
              <a:buNone/>
            </a:pPr>
            <a:r>
              <a:rPr lang="zh-CN" altLang="en-US" sz="2400" b="1" dirty="0">
                <a:latin typeface="Times New Roman" pitchFamily="18" charset="0"/>
                <a:ea typeface="宋体" pitchFamily="2" charset="-122"/>
              </a:rPr>
              <a:t>例：</a:t>
            </a:r>
          </a:p>
          <a:p>
            <a:pPr algn="l" eaLnBrk="1" hangingPunct="1">
              <a:lnSpc>
                <a:spcPct val="90000"/>
              </a:lnSpc>
              <a:spcBef>
                <a:spcPct val="50000"/>
              </a:spcBef>
              <a:buClrTx/>
              <a:buFontTx/>
              <a:buNone/>
            </a:pPr>
            <a:r>
              <a:rPr lang="en-US" altLang="zh-CN" sz="2400" b="1" dirty="0" err="1">
                <a:solidFill>
                  <a:srgbClr val="FF0000"/>
                </a:solidFill>
                <a:latin typeface="Times New Roman" pitchFamily="18" charset="0"/>
                <a:ea typeface="宋体" pitchFamily="2" charset="-122"/>
              </a:rPr>
              <a:t>reg</a:t>
            </a:r>
            <a:r>
              <a:rPr lang="en-US" altLang="zh-CN" sz="2400" b="1" dirty="0">
                <a:latin typeface="Times New Roman" pitchFamily="18" charset="0"/>
                <a:ea typeface="宋体" pitchFamily="2" charset="-122"/>
              </a:rPr>
              <a:t> [5:0] Bar</a:t>
            </a:r>
            <a:r>
              <a:rPr lang="zh-CN" altLang="en-US" sz="2400" b="1" dirty="0">
                <a:latin typeface="Times New Roman" pitchFamily="18" charset="0"/>
                <a:ea typeface="宋体" pitchFamily="2" charset="-122"/>
              </a:rPr>
              <a:t>；</a:t>
            </a:r>
          </a:p>
          <a:p>
            <a:pPr algn="l" eaLnBrk="1" hangingPunct="1">
              <a:lnSpc>
                <a:spcPct val="90000"/>
              </a:lnSpc>
              <a:spcBef>
                <a:spcPct val="50000"/>
              </a:spcBef>
              <a:buClrTx/>
              <a:buFontTx/>
              <a:buNone/>
            </a:pPr>
            <a:r>
              <a:rPr lang="en-US" altLang="zh-CN" sz="2400" b="1" dirty="0">
                <a:solidFill>
                  <a:srgbClr val="FF0000"/>
                </a:solidFill>
                <a:latin typeface="Times New Roman" pitchFamily="18" charset="0"/>
                <a:ea typeface="宋体" pitchFamily="2" charset="-122"/>
              </a:rPr>
              <a:t>integer</a:t>
            </a:r>
            <a:r>
              <a:rPr lang="en-US" altLang="zh-CN" sz="2400" b="1" dirty="0">
                <a:latin typeface="Times New Roman" pitchFamily="18" charset="0"/>
                <a:ea typeface="宋体" pitchFamily="2" charset="-122"/>
              </a:rPr>
              <a:t> Tab;</a:t>
            </a:r>
            <a:br>
              <a:rPr lang="en-US" altLang="zh-CN" sz="2400" b="1" dirty="0">
                <a:latin typeface="Times New Roman" pitchFamily="18" charset="0"/>
                <a:ea typeface="宋体" pitchFamily="2" charset="-122"/>
              </a:rPr>
            </a:br>
            <a:r>
              <a:rPr lang="en-US" altLang="zh-CN" sz="2400" b="1" dirty="0">
                <a:latin typeface="Times New Roman" pitchFamily="18" charset="0"/>
                <a:ea typeface="宋体" pitchFamily="2" charset="-122"/>
              </a:rPr>
              <a:t>. . .</a:t>
            </a:r>
          </a:p>
          <a:p>
            <a:pPr algn="l" eaLnBrk="1" hangingPunct="1">
              <a:lnSpc>
                <a:spcPct val="90000"/>
              </a:lnSpc>
              <a:spcBef>
                <a:spcPct val="50000"/>
              </a:spcBef>
              <a:buClrTx/>
              <a:buFontTx/>
              <a:buNone/>
            </a:pPr>
            <a:r>
              <a:rPr lang="en-US" altLang="zh-CN" sz="2400" b="1" dirty="0">
                <a:latin typeface="Times New Roman" pitchFamily="18" charset="0"/>
                <a:ea typeface="宋体" pitchFamily="2" charset="-122"/>
              </a:rPr>
              <a:t>Bar = -6'd12</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寄存器变量</a:t>
            </a:r>
            <a:r>
              <a:rPr lang="en-US" altLang="zh-CN" sz="2400" b="1" dirty="0">
                <a:latin typeface="Times New Roman" pitchFamily="18" charset="0"/>
                <a:ea typeface="宋体" pitchFamily="2" charset="-122"/>
              </a:rPr>
              <a:t>Bar</a:t>
            </a:r>
            <a:r>
              <a:rPr lang="zh-CN" altLang="en-US" sz="2400" b="1" dirty="0">
                <a:latin typeface="Times New Roman" pitchFamily="18" charset="0"/>
                <a:ea typeface="宋体" pitchFamily="2" charset="-122"/>
              </a:rPr>
              <a:t>的十进制数为</a:t>
            </a:r>
            <a:r>
              <a:rPr lang="en-US" altLang="zh-CN" sz="2400" b="1" dirty="0">
                <a:latin typeface="Times New Roman" pitchFamily="18" charset="0"/>
                <a:ea typeface="宋体" pitchFamily="2" charset="-122"/>
              </a:rPr>
              <a:t>52</a:t>
            </a:r>
            <a:r>
              <a:rPr lang="zh-CN" altLang="en-US" sz="2400" b="1" dirty="0">
                <a:latin typeface="Times New Roman" pitchFamily="18" charset="0"/>
                <a:ea typeface="宋体" pitchFamily="2" charset="-122"/>
              </a:rPr>
              <a:t>，向量值为</a:t>
            </a:r>
            <a:r>
              <a:rPr lang="en-US" altLang="zh-CN" sz="2400" b="1" dirty="0">
                <a:latin typeface="Times New Roman" pitchFamily="18" charset="0"/>
                <a:ea typeface="宋体" pitchFamily="2" charset="-122"/>
              </a:rPr>
              <a:t>110100</a:t>
            </a:r>
            <a:r>
              <a:rPr lang="zh-CN" altLang="en-US" sz="2400" b="1" dirty="0">
                <a:latin typeface="Times New Roman" pitchFamily="18" charset="0"/>
                <a:ea typeface="宋体" pitchFamily="2" charset="-122"/>
              </a:rPr>
              <a:t>。</a:t>
            </a:r>
          </a:p>
          <a:p>
            <a:pPr algn="l" eaLnBrk="1" hangingPunct="1">
              <a:lnSpc>
                <a:spcPct val="90000"/>
              </a:lnSpc>
              <a:spcBef>
                <a:spcPct val="50000"/>
              </a:spcBef>
              <a:buClrTx/>
              <a:buFontTx/>
              <a:buNone/>
            </a:pPr>
            <a:r>
              <a:rPr lang="en-US" altLang="zh-CN" sz="2400" b="1" dirty="0">
                <a:latin typeface="Times New Roman" pitchFamily="18" charset="0"/>
                <a:ea typeface="宋体" pitchFamily="2" charset="-122"/>
              </a:rPr>
              <a:t>Tab = -6'd12</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整数</a:t>
            </a:r>
            <a:r>
              <a:rPr lang="en-US" altLang="zh-CN" sz="2400" b="1" dirty="0">
                <a:latin typeface="Times New Roman" pitchFamily="18" charset="0"/>
                <a:ea typeface="宋体" pitchFamily="2" charset="-122"/>
              </a:rPr>
              <a:t>Tab</a:t>
            </a:r>
            <a:r>
              <a:rPr lang="zh-CN" altLang="en-US" sz="2400" b="1" dirty="0">
                <a:latin typeface="Times New Roman" pitchFamily="18" charset="0"/>
                <a:ea typeface="宋体" pitchFamily="2" charset="-122"/>
              </a:rPr>
              <a:t>的十进制数为</a:t>
            </a:r>
            <a:r>
              <a:rPr lang="en-US" altLang="zh-CN" sz="2400" b="1" dirty="0">
                <a:latin typeface="Times New Roman" pitchFamily="18" charset="0"/>
                <a:ea typeface="宋体" pitchFamily="2" charset="-122"/>
              </a:rPr>
              <a:t>-12</a:t>
            </a:r>
            <a:r>
              <a:rPr lang="zh-CN" altLang="en-US" sz="2400" b="1" dirty="0">
                <a:latin typeface="Times New Roman" pitchFamily="18" charset="0"/>
                <a:ea typeface="宋体" pitchFamily="2" charset="-122"/>
              </a:rPr>
              <a:t>，位形式为</a:t>
            </a:r>
            <a:r>
              <a:rPr lang="en-US" altLang="zh-CN" sz="2400" b="1" dirty="0">
                <a:latin typeface="Times New Roman" pitchFamily="18" charset="0"/>
                <a:ea typeface="宋体" pitchFamily="2" charset="-122"/>
              </a:rPr>
              <a:t>110100</a:t>
            </a:r>
            <a:r>
              <a:rPr lang="zh-CN" altLang="en-US" sz="2400" b="1" dirty="0">
                <a:latin typeface="Times New Roman" pitchFamily="18" charset="0"/>
                <a:ea typeface="宋体" pitchFamily="2" charset="-122"/>
              </a:rPr>
              <a:t>。                           </a:t>
            </a:r>
          </a:p>
        </p:txBody>
      </p:sp>
      <p:sp>
        <p:nvSpPr>
          <p:cNvPr id="3" name="矩形 2"/>
          <p:cNvSpPr>
            <a:spLocks noChangeArrowheads="1"/>
          </p:cNvSpPr>
          <p:nvPr/>
        </p:nvSpPr>
        <p:spPr bwMode="auto">
          <a:xfrm>
            <a:off x="251520" y="121196"/>
            <a:ext cx="43636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算术操作符</a:t>
            </a:r>
            <a:endParaRPr lang="zh-CN" altLang="en-US" sz="3200" dirty="0">
              <a:solidFill>
                <a:schemeClr val="tx1"/>
              </a:solidFill>
            </a:endParaRPr>
          </a:p>
        </p:txBody>
      </p:sp>
    </p:spTree>
    <p:extLst>
      <p:ext uri="{BB962C8B-B14F-4D97-AF65-F5344CB8AC3E}">
        <p14:creationId xmlns:p14="http://schemas.microsoft.com/office/powerpoint/2010/main" val="146624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3" end="3"/>
                                            </p:txEl>
                                          </p:spTgt>
                                        </p:tgtEl>
                                        <p:attrNameLst>
                                          <p:attrName>style.visibility</p:attrName>
                                        </p:attrNameLst>
                                      </p:cBhvr>
                                      <p:to>
                                        <p:strVal val="visible"/>
                                      </p:to>
                                    </p:set>
                                    <p:anim calcmode="lin" valueType="num">
                                      <p:cBhvr additive="base">
                                        <p:cTn id="7"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ChangeArrowheads="1"/>
          </p:cNvSpPr>
          <p:nvPr/>
        </p:nvSpPr>
        <p:spPr bwMode="auto">
          <a:xfrm>
            <a:off x="250825" y="176213"/>
            <a:ext cx="2249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a:solidFill>
                  <a:schemeClr val="tx1"/>
                </a:solidFill>
                <a:latin typeface="黑体" pitchFamily="2" charset="-122"/>
                <a:ea typeface="黑体" pitchFamily="2" charset="-122"/>
              </a:rPr>
              <a:t>3.1.1 </a:t>
            </a:r>
            <a:r>
              <a:rPr lang="zh-CN" altLang="en-US" sz="3200">
                <a:solidFill>
                  <a:schemeClr val="tx1"/>
                </a:solidFill>
                <a:latin typeface="黑体" pitchFamily="2" charset="-122"/>
                <a:ea typeface="黑体" pitchFamily="2" charset="-122"/>
              </a:rPr>
              <a:t>常量</a:t>
            </a:r>
            <a:endParaRPr lang="zh-CN" altLang="en-US" sz="3200">
              <a:solidFill>
                <a:schemeClr val="tx1"/>
              </a:solidFill>
            </a:endParaRPr>
          </a:p>
        </p:txBody>
      </p:sp>
      <p:sp>
        <p:nvSpPr>
          <p:cNvPr id="5" name="Text Box 3"/>
          <p:cNvSpPr txBox="1">
            <a:spLocks noChangeArrowheads="1"/>
          </p:cNvSpPr>
          <p:nvPr/>
        </p:nvSpPr>
        <p:spPr bwMode="auto">
          <a:xfrm>
            <a:off x="512762" y="1057300"/>
            <a:ext cx="809168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400" dirty="0"/>
              <a:t>Verilog HDL</a:t>
            </a:r>
            <a:r>
              <a:rPr lang="zh-CN" altLang="en-US" sz="2400" dirty="0"/>
              <a:t>有下面</a:t>
            </a:r>
            <a:r>
              <a:rPr lang="en-US" altLang="zh-CN" sz="2400" dirty="0"/>
              <a:t>4</a:t>
            </a:r>
            <a:r>
              <a:rPr lang="zh-CN" altLang="en-US" sz="2400" dirty="0"/>
              <a:t>种基本逻辑状态（信号的逻辑值）：</a:t>
            </a:r>
          </a:p>
          <a:p>
            <a:pPr algn="l" eaLnBrk="1" hangingPunct="1">
              <a:spcBef>
                <a:spcPct val="50000"/>
              </a:spcBef>
            </a:pPr>
            <a:r>
              <a:rPr lang="en-US" altLang="zh-CN" sz="2400" dirty="0"/>
              <a:t>0——</a:t>
            </a:r>
            <a:r>
              <a:rPr lang="zh-CN" altLang="en-US" sz="2400" dirty="0"/>
              <a:t>低电平、逻辑</a:t>
            </a:r>
            <a:r>
              <a:rPr lang="en-US" altLang="zh-CN" sz="2400" dirty="0"/>
              <a:t>0</a:t>
            </a:r>
            <a:r>
              <a:rPr lang="zh-CN" altLang="en-US" sz="2400" dirty="0"/>
              <a:t>或“假”</a:t>
            </a:r>
          </a:p>
          <a:p>
            <a:pPr algn="l" eaLnBrk="1" hangingPunct="1">
              <a:spcBef>
                <a:spcPct val="50000"/>
              </a:spcBef>
            </a:pPr>
            <a:r>
              <a:rPr lang="en-US" altLang="zh-CN" sz="2400" dirty="0"/>
              <a:t>1——</a:t>
            </a:r>
            <a:r>
              <a:rPr lang="zh-CN" altLang="en-US" sz="2400" dirty="0"/>
              <a:t>高电平、逻辑</a:t>
            </a:r>
            <a:r>
              <a:rPr lang="en-US" altLang="zh-CN" sz="2400" dirty="0"/>
              <a:t>1</a:t>
            </a:r>
            <a:r>
              <a:rPr lang="zh-CN" altLang="en-US" sz="2400" dirty="0"/>
              <a:t>或“真”</a:t>
            </a:r>
          </a:p>
          <a:p>
            <a:pPr algn="l" eaLnBrk="1" hangingPunct="1">
              <a:spcBef>
                <a:spcPct val="50000"/>
              </a:spcBef>
            </a:pPr>
            <a:r>
              <a:rPr lang="en-US" altLang="zh-CN" sz="2400" dirty="0"/>
              <a:t>X——</a:t>
            </a:r>
            <a:r>
              <a:rPr lang="zh-CN" altLang="en-US" sz="2400" dirty="0"/>
              <a:t>未知状态</a:t>
            </a:r>
          </a:p>
          <a:p>
            <a:pPr algn="l" eaLnBrk="1" hangingPunct="1">
              <a:spcBef>
                <a:spcPct val="50000"/>
              </a:spcBef>
            </a:pPr>
            <a:r>
              <a:rPr lang="en-US" altLang="zh-CN" sz="2400" dirty="0"/>
              <a:t>Z——</a:t>
            </a:r>
            <a:r>
              <a:rPr lang="zh-CN" altLang="en-US" sz="2400" dirty="0"/>
              <a:t>高阻态</a:t>
            </a:r>
          </a:p>
        </p:txBody>
      </p:sp>
      <p:sp>
        <p:nvSpPr>
          <p:cNvPr id="7" name="AutoShape 4"/>
          <p:cNvSpPr>
            <a:spLocks noChangeArrowheads="1"/>
          </p:cNvSpPr>
          <p:nvPr/>
        </p:nvSpPr>
        <p:spPr bwMode="auto">
          <a:xfrm>
            <a:off x="5796136" y="1705372"/>
            <a:ext cx="2362200" cy="1371600"/>
          </a:xfrm>
          <a:prstGeom prst="wedgeRoundRectCallout">
            <a:avLst>
              <a:gd name="adj1" fmla="val -183264"/>
              <a:gd name="adj2" fmla="val 69213"/>
              <a:gd name="adj3" fmla="val 16667"/>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r>
              <a:rPr lang="en-US" altLang="zh-CN" sz="3200">
                <a:solidFill>
                  <a:schemeClr val="bg1"/>
                </a:solidFill>
              </a:rPr>
              <a:t>X</a:t>
            </a:r>
            <a:r>
              <a:rPr lang="zh-CN" altLang="en-US" sz="3200">
                <a:solidFill>
                  <a:schemeClr val="bg1"/>
                </a:solidFill>
              </a:rPr>
              <a:t>、</a:t>
            </a:r>
            <a:r>
              <a:rPr lang="en-US" altLang="zh-CN" sz="3200">
                <a:solidFill>
                  <a:schemeClr val="bg1"/>
                </a:solidFill>
              </a:rPr>
              <a:t>Z</a:t>
            </a:r>
            <a:r>
              <a:rPr lang="zh-CN" altLang="en-US" sz="3200">
                <a:solidFill>
                  <a:schemeClr val="bg1"/>
                </a:solidFill>
              </a:rPr>
              <a:t>不分大小写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50825" y="997480"/>
            <a:ext cx="8458200"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90000"/>
              </a:lnSpc>
              <a:spcBef>
                <a:spcPct val="50000"/>
              </a:spcBef>
              <a:buClrTx/>
              <a:buFontTx/>
              <a:buNone/>
            </a:pPr>
            <a:r>
              <a:rPr lang="en-US" altLang="zh-CN" sz="2400" b="1" dirty="0">
                <a:latin typeface="Times New Roman" pitchFamily="18" charset="0"/>
                <a:ea typeface="宋体" pitchFamily="2" charset="-122"/>
              </a:rPr>
              <a:t>5</a:t>
            </a:r>
            <a:r>
              <a:rPr lang="zh-CN" altLang="en-US" sz="2400" b="1" dirty="0">
                <a:latin typeface="Times New Roman" pitchFamily="18" charset="0"/>
                <a:ea typeface="宋体" pitchFamily="2" charset="-122"/>
              </a:rPr>
              <a:t>）算术操作结果的长度</a:t>
            </a:r>
          </a:p>
          <a:p>
            <a:pPr algn="l" eaLnBrk="1" hangingPunct="1">
              <a:lnSpc>
                <a:spcPct val="90000"/>
              </a:lnSpc>
              <a:spcBef>
                <a:spcPct val="50000"/>
              </a:spcBef>
              <a:buClrTx/>
              <a:buFontTx/>
              <a:buNone/>
            </a:pPr>
            <a:r>
              <a:rPr lang="zh-CN" altLang="en-US" sz="2400" b="1" dirty="0">
                <a:latin typeface="Times New Roman" pitchFamily="18" charset="0"/>
                <a:ea typeface="宋体" pitchFamily="2" charset="-122"/>
              </a:rPr>
              <a:t>	</a:t>
            </a:r>
            <a:r>
              <a:rPr lang="zh-CN" altLang="en-US" sz="2400" b="1" dirty="0">
                <a:solidFill>
                  <a:srgbClr val="FF0000"/>
                </a:solidFill>
                <a:latin typeface="Times New Roman" pitchFamily="18" charset="0"/>
                <a:ea typeface="宋体" pitchFamily="2" charset="-122"/>
              </a:rPr>
              <a:t>算术表达式结果的长度由最长的操作数决定</a:t>
            </a:r>
            <a:r>
              <a:rPr lang="zh-CN" altLang="en-US" sz="2400" b="1" dirty="0">
                <a:latin typeface="Times New Roman" pitchFamily="18" charset="0"/>
                <a:ea typeface="宋体" pitchFamily="2" charset="-122"/>
              </a:rPr>
              <a:t>。在赋值语句下，算术操作结果的长度</a:t>
            </a:r>
            <a:r>
              <a:rPr lang="zh-CN" altLang="en-US" sz="2400" b="1" dirty="0">
                <a:solidFill>
                  <a:srgbClr val="FF0000"/>
                </a:solidFill>
                <a:latin typeface="Times New Roman" pitchFamily="18" charset="0"/>
                <a:ea typeface="宋体" pitchFamily="2" charset="-122"/>
              </a:rPr>
              <a:t>由操作符左端目标长度决定</a:t>
            </a:r>
            <a:r>
              <a:rPr lang="zh-CN" altLang="en-US" sz="2400" b="1" dirty="0">
                <a:latin typeface="Times New Roman" pitchFamily="18" charset="0"/>
                <a:ea typeface="宋体" pitchFamily="2" charset="-122"/>
              </a:rPr>
              <a:t>。</a:t>
            </a:r>
          </a:p>
          <a:p>
            <a:pPr algn="l" eaLnBrk="1" hangingPunct="1">
              <a:lnSpc>
                <a:spcPct val="90000"/>
              </a:lnSpc>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[3:0] Arc, Bar, </a:t>
            </a:r>
            <a:r>
              <a:rPr lang="en-US" altLang="zh-CN" sz="2400" b="1" dirty="0" err="1">
                <a:latin typeface="Times New Roman" pitchFamily="18" charset="0"/>
                <a:ea typeface="宋体" pitchFamily="2" charset="-122"/>
              </a:rPr>
              <a:t>Crt</a:t>
            </a:r>
            <a:r>
              <a:rPr lang="zh-CN" altLang="en-US" sz="2400" b="1" dirty="0">
                <a:latin typeface="Times New Roman" pitchFamily="18" charset="0"/>
                <a:ea typeface="宋体" pitchFamily="2" charset="-122"/>
              </a:rPr>
              <a:t>；</a:t>
            </a:r>
          </a:p>
          <a:p>
            <a:pPr algn="l" eaLnBrk="1" hangingPunct="1">
              <a:lnSpc>
                <a:spcPct val="90000"/>
              </a:lnSpc>
              <a:spcBef>
                <a:spcPct val="50000"/>
              </a:spcBef>
              <a:buClrTx/>
              <a:buFontTx/>
              <a:buNone/>
            </a:pPr>
            <a:r>
              <a:rPr lang="en-US" altLang="zh-CN" sz="2400" b="1" dirty="0" err="1">
                <a:latin typeface="Times New Roman" pitchFamily="18" charset="0"/>
                <a:ea typeface="宋体" pitchFamily="2" charset="-122"/>
              </a:rPr>
              <a:t>reg</a:t>
            </a:r>
            <a:r>
              <a:rPr lang="en-US" altLang="zh-CN" sz="2400" b="1" dirty="0">
                <a:latin typeface="Times New Roman" pitchFamily="18" charset="0"/>
                <a:ea typeface="宋体" pitchFamily="2" charset="-122"/>
              </a:rPr>
              <a:t> [5:0] </a:t>
            </a:r>
            <a:r>
              <a:rPr lang="en-US" altLang="zh-CN" sz="2400" b="1" dirty="0" err="1">
                <a:latin typeface="Times New Roman" pitchFamily="18" charset="0"/>
                <a:ea typeface="宋体" pitchFamily="2" charset="-122"/>
              </a:rPr>
              <a:t>Frx</a:t>
            </a:r>
            <a:r>
              <a:rPr lang="zh-CN" altLang="en-US" sz="2400" b="1" dirty="0">
                <a:latin typeface="Times New Roman" pitchFamily="18" charset="0"/>
                <a:ea typeface="宋体" pitchFamily="2" charset="-122"/>
              </a:rPr>
              <a:t>；</a:t>
            </a:r>
            <a:br>
              <a:rPr lang="zh-CN" altLang="en-US" sz="2400" b="1" dirty="0">
                <a:latin typeface="Times New Roman" pitchFamily="18" charset="0"/>
                <a:ea typeface="宋体" pitchFamily="2" charset="-122"/>
              </a:rPr>
            </a:br>
            <a:r>
              <a:rPr lang="en-US" altLang="zh-CN" sz="2400" b="1" dirty="0">
                <a:latin typeface="Times New Roman" pitchFamily="18" charset="0"/>
                <a:ea typeface="宋体" pitchFamily="2" charset="-122"/>
              </a:rPr>
              <a:t>. . . </a:t>
            </a:r>
            <a:br>
              <a:rPr lang="en-US" altLang="zh-CN" sz="2400" b="1" dirty="0">
                <a:latin typeface="Times New Roman" pitchFamily="18" charset="0"/>
                <a:ea typeface="宋体" pitchFamily="2" charset="-122"/>
              </a:rPr>
            </a:br>
            <a:r>
              <a:rPr lang="en-US" altLang="zh-CN" sz="2400" b="1" dirty="0">
                <a:latin typeface="Times New Roman" pitchFamily="18" charset="0"/>
                <a:ea typeface="宋体" pitchFamily="2" charset="-122"/>
              </a:rPr>
              <a:t>Arc = Bar + </a:t>
            </a:r>
            <a:r>
              <a:rPr lang="en-US" altLang="zh-CN" sz="2400" b="1" dirty="0" err="1">
                <a:latin typeface="Times New Roman" pitchFamily="18" charset="0"/>
                <a:ea typeface="宋体" pitchFamily="2" charset="-122"/>
              </a:rPr>
              <a:t>Crt</a:t>
            </a:r>
            <a:r>
              <a:rPr lang="zh-CN" altLang="en-US" sz="2400" b="1" dirty="0">
                <a:latin typeface="Times New Roman" pitchFamily="18" charset="0"/>
                <a:ea typeface="宋体" pitchFamily="2" charset="-122"/>
              </a:rPr>
              <a:t>；</a:t>
            </a:r>
          </a:p>
          <a:p>
            <a:pPr algn="l" eaLnBrk="1" hangingPunct="1">
              <a:lnSpc>
                <a:spcPct val="90000"/>
              </a:lnSpc>
              <a:spcBef>
                <a:spcPct val="50000"/>
              </a:spcBef>
              <a:buClrTx/>
              <a:buFontTx/>
              <a:buNone/>
            </a:pPr>
            <a:r>
              <a:rPr lang="en-US" altLang="zh-CN" sz="2400" b="1" dirty="0" err="1">
                <a:latin typeface="Times New Roman" pitchFamily="18" charset="0"/>
                <a:ea typeface="宋体" pitchFamily="2" charset="-122"/>
              </a:rPr>
              <a:t>Frx</a:t>
            </a:r>
            <a:r>
              <a:rPr lang="en-US" altLang="zh-CN" sz="2400" b="1" dirty="0">
                <a:latin typeface="Times New Roman" pitchFamily="18" charset="0"/>
                <a:ea typeface="宋体" pitchFamily="2" charset="-122"/>
              </a:rPr>
              <a:t> = Bar + </a:t>
            </a:r>
            <a:r>
              <a:rPr lang="en-US" altLang="zh-CN" sz="2400" b="1" dirty="0" err="1">
                <a:latin typeface="Times New Roman" pitchFamily="18" charset="0"/>
                <a:ea typeface="宋体" pitchFamily="2" charset="-122"/>
              </a:rPr>
              <a:t>Crt</a:t>
            </a:r>
            <a:r>
              <a:rPr lang="zh-CN" altLang="en-US" sz="2400" b="1" dirty="0">
                <a:latin typeface="Times New Roman" pitchFamily="18" charset="0"/>
                <a:ea typeface="宋体" pitchFamily="2" charset="-122"/>
              </a:rPr>
              <a:t>；</a:t>
            </a:r>
          </a:p>
        </p:txBody>
      </p:sp>
      <p:sp>
        <p:nvSpPr>
          <p:cNvPr id="3" name="矩形 2"/>
          <p:cNvSpPr>
            <a:spLocks noChangeArrowheads="1"/>
          </p:cNvSpPr>
          <p:nvPr/>
        </p:nvSpPr>
        <p:spPr bwMode="auto">
          <a:xfrm>
            <a:off x="251520" y="121196"/>
            <a:ext cx="43636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算术操作符</a:t>
            </a:r>
            <a:endParaRPr lang="zh-CN" altLang="en-US" sz="3200" dirty="0">
              <a:solidFill>
                <a:schemeClr val="tx1"/>
              </a:solidFill>
            </a:endParaRPr>
          </a:p>
        </p:txBody>
      </p:sp>
    </p:spTree>
    <p:extLst>
      <p:ext uri="{BB962C8B-B14F-4D97-AF65-F5344CB8AC3E}">
        <p14:creationId xmlns:p14="http://schemas.microsoft.com/office/powerpoint/2010/main" val="4702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 calcmode="lin" valueType="num">
                                      <p:cBhvr additive="base">
                                        <p:cTn id="7"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6">
                                            <p:txEl>
                                              <p:pRg st="3" end="3"/>
                                            </p:txEl>
                                          </p:spTgt>
                                        </p:tgtEl>
                                        <p:attrNameLst>
                                          <p:attrName>style.visibility</p:attrName>
                                        </p:attrNameLst>
                                      </p:cBhvr>
                                      <p:to>
                                        <p:strVal val="visible"/>
                                      </p:to>
                                    </p:set>
                                    <p:anim calcmode="lin" valueType="num">
                                      <p:cBhvr additive="base">
                                        <p:cTn id="11" dur="5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anim calcmode="lin" valueType="num">
                                      <p:cBhvr additive="base">
                                        <p:cTn id="15"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8600" y="741395"/>
            <a:ext cx="47034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80000"/>
              </a:lnSpc>
              <a:spcBef>
                <a:spcPct val="50000"/>
              </a:spcBef>
              <a:buClrTx/>
              <a:buFontTx/>
              <a:buNone/>
            </a:pPr>
            <a:r>
              <a:rPr lang="zh-CN" altLang="en-US" sz="2400" b="1" dirty="0">
                <a:latin typeface="Times New Roman" pitchFamily="18" charset="0"/>
                <a:ea typeface="宋体" pitchFamily="2" charset="-122"/>
              </a:rPr>
              <a:t>例：算术运算符应用的一个例子。</a:t>
            </a:r>
            <a:endParaRPr lang="en-US" altLang="zh-CN" sz="2400" b="1" dirty="0">
              <a:latin typeface="Times New Roman" pitchFamily="18" charset="0"/>
              <a:ea typeface="宋体" pitchFamily="2" charset="-122"/>
            </a:endParaRPr>
          </a:p>
          <a:p>
            <a:pPr algn="l" eaLnBrk="1" hangingPunct="1">
              <a:lnSpc>
                <a:spcPct val="80000"/>
              </a:lnSpc>
              <a:spcBef>
                <a:spcPct val="50000"/>
              </a:spcBef>
              <a:buClrTx/>
              <a:buFontTx/>
              <a:buNone/>
            </a:pPr>
            <a:r>
              <a:rPr lang="en-US" altLang="zh-CN" sz="2400" b="1" dirty="0">
                <a:solidFill>
                  <a:srgbClr val="FF0000"/>
                </a:solidFill>
                <a:latin typeface="Times New Roman" pitchFamily="18" charset="0"/>
                <a:ea typeface="宋体" pitchFamily="2" charset="-122"/>
              </a:rPr>
              <a:t>module  arithmetic  (a</a:t>
            </a:r>
            <a:r>
              <a:rPr lang="zh-CN" altLang="en-US" sz="2400" b="1" dirty="0">
                <a:solidFill>
                  <a:srgbClr val="FF0000"/>
                </a:solidFill>
                <a:latin typeface="Times New Roman" pitchFamily="18" charset="0"/>
                <a:ea typeface="宋体" pitchFamily="2" charset="-122"/>
              </a:rPr>
              <a:t>，</a:t>
            </a:r>
            <a:r>
              <a:rPr lang="en-US" altLang="zh-CN" sz="2400" b="1" dirty="0">
                <a:solidFill>
                  <a:srgbClr val="FF0000"/>
                </a:solidFill>
                <a:latin typeface="Times New Roman" pitchFamily="18" charset="0"/>
                <a:ea typeface="宋体" pitchFamily="2" charset="-122"/>
              </a:rPr>
              <a:t>b</a:t>
            </a:r>
            <a:r>
              <a:rPr lang="zh-CN" altLang="en-US" sz="2400" b="1" dirty="0">
                <a:solidFill>
                  <a:srgbClr val="FF0000"/>
                </a:solidFill>
                <a:latin typeface="Times New Roman" pitchFamily="18" charset="0"/>
                <a:ea typeface="宋体" pitchFamily="2" charset="-122"/>
              </a:rPr>
              <a:t>，</a:t>
            </a:r>
            <a:r>
              <a:rPr lang="en-US" altLang="zh-CN" sz="2400" b="1" dirty="0">
                <a:solidFill>
                  <a:srgbClr val="FF0000"/>
                </a:solidFill>
                <a:latin typeface="Times New Roman" pitchFamily="18" charset="0"/>
                <a:ea typeface="宋体" pitchFamily="2" charset="-122"/>
              </a:rPr>
              <a:t>out1</a:t>
            </a:r>
            <a:r>
              <a:rPr lang="zh-CN" altLang="en-US" sz="2400" b="1" dirty="0">
                <a:solidFill>
                  <a:srgbClr val="FF0000"/>
                </a:solidFill>
                <a:latin typeface="Times New Roman" pitchFamily="18" charset="0"/>
                <a:ea typeface="宋体" pitchFamily="2" charset="-122"/>
              </a:rPr>
              <a:t>，</a:t>
            </a:r>
            <a:r>
              <a:rPr lang="en-US" altLang="zh-CN" sz="2400" b="1" dirty="0">
                <a:solidFill>
                  <a:srgbClr val="FF0000"/>
                </a:solidFill>
                <a:latin typeface="Times New Roman" pitchFamily="18" charset="0"/>
                <a:ea typeface="宋体" pitchFamily="2" charset="-122"/>
              </a:rPr>
              <a:t>out2</a:t>
            </a:r>
            <a:r>
              <a:rPr lang="zh-CN" altLang="en-US" sz="2400" b="1" dirty="0">
                <a:solidFill>
                  <a:srgbClr val="FF0000"/>
                </a:solidFill>
                <a:latin typeface="Times New Roman" pitchFamily="18" charset="0"/>
                <a:ea typeface="宋体" pitchFamily="2" charset="-122"/>
              </a:rPr>
              <a:t>，</a:t>
            </a:r>
            <a:r>
              <a:rPr lang="en-US" altLang="zh-CN" sz="2400" b="1" dirty="0">
                <a:solidFill>
                  <a:srgbClr val="FF0000"/>
                </a:solidFill>
                <a:latin typeface="Times New Roman" pitchFamily="18" charset="0"/>
                <a:ea typeface="宋体" pitchFamily="2" charset="-122"/>
              </a:rPr>
              <a:t>out3</a:t>
            </a:r>
            <a:r>
              <a:rPr lang="zh-CN" altLang="en-US" sz="2400" b="1" dirty="0">
                <a:solidFill>
                  <a:srgbClr val="FF0000"/>
                </a:solidFill>
                <a:latin typeface="Times New Roman" pitchFamily="18" charset="0"/>
                <a:ea typeface="宋体" pitchFamily="2" charset="-122"/>
              </a:rPr>
              <a:t>，</a:t>
            </a:r>
            <a:r>
              <a:rPr lang="en-US" altLang="zh-CN" sz="2400" b="1" dirty="0">
                <a:solidFill>
                  <a:srgbClr val="FF0000"/>
                </a:solidFill>
                <a:latin typeface="Times New Roman" pitchFamily="18" charset="0"/>
                <a:ea typeface="宋体" pitchFamily="2" charset="-122"/>
              </a:rPr>
              <a:t>out4</a:t>
            </a:r>
            <a:r>
              <a:rPr lang="zh-CN" altLang="en-US" sz="2400" b="1" dirty="0">
                <a:solidFill>
                  <a:srgbClr val="FF0000"/>
                </a:solidFill>
                <a:latin typeface="Times New Roman" pitchFamily="18" charset="0"/>
                <a:ea typeface="宋体" pitchFamily="2" charset="-122"/>
              </a:rPr>
              <a:t>，</a:t>
            </a:r>
            <a:r>
              <a:rPr lang="en-US" altLang="zh-CN" sz="2400" b="1" dirty="0">
                <a:solidFill>
                  <a:srgbClr val="FF0000"/>
                </a:solidFill>
                <a:latin typeface="Times New Roman" pitchFamily="18" charset="0"/>
                <a:ea typeface="宋体" pitchFamily="2" charset="-122"/>
              </a:rPr>
              <a:t>out5)</a:t>
            </a:r>
          </a:p>
          <a:p>
            <a:pPr algn="l" eaLnBrk="1" hangingPunct="1">
              <a:lnSpc>
                <a:spcPct val="80000"/>
              </a:lnSpc>
              <a:spcBef>
                <a:spcPct val="50000"/>
              </a:spcBef>
              <a:buClrTx/>
              <a:buFontTx/>
              <a:buNone/>
            </a:pPr>
            <a:r>
              <a:rPr lang="en-US" altLang="zh-CN" sz="2400" b="1" dirty="0">
                <a:solidFill>
                  <a:schemeClr val="accent2">
                    <a:lumMod val="75000"/>
                  </a:schemeClr>
                </a:solidFill>
                <a:latin typeface="Times New Roman" pitchFamily="18" charset="0"/>
                <a:ea typeface="宋体" pitchFamily="2" charset="-122"/>
              </a:rPr>
              <a:t>   input  [2:0]  a </a:t>
            </a:r>
            <a:r>
              <a:rPr lang="zh-CN" altLang="en-US" sz="2400" b="1" dirty="0">
                <a:solidFill>
                  <a:schemeClr val="accent2">
                    <a:lumMod val="75000"/>
                  </a:schemeClr>
                </a:solidFill>
                <a:latin typeface="Times New Roman" pitchFamily="18" charset="0"/>
                <a:ea typeface="宋体" pitchFamily="2" charset="-122"/>
              </a:rPr>
              <a:t>，</a:t>
            </a:r>
            <a:r>
              <a:rPr lang="en-US" altLang="zh-CN" sz="2400" b="1" dirty="0">
                <a:solidFill>
                  <a:schemeClr val="accent2">
                    <a:lumMod val="75000"/>
                  </a:schemeClr>
                </a:solidFill>
                <a:latin typeface="Times New Roman" pitchFamily="18" charset="0"/>
                <a:ea typeface="宋体" pitchFamily="2" charset="-122"/>
              </a:rPr>
              <a:t>b</a:t>
            </a:r>
            <a:r>
              <a:rPr lang="zh-CN" altLang="en-US" sz="2400" dirty="0">
                <a:solidFill>
                  <a:schemeClr val="accent2">
                    <a:lumMod val="75000"/>
                  </a:schemeClr>
                </a:solidFill>
                <a:latin typeface="Times New Roman" pitchFamily="18" charset="0"/>
                <a:ea typeface="宋体" pitchFamily="2" charset="-122"/>
              </a:rPr>
              <a:t>；</a:t>
            </a:r>
            <a:endParaRPr lang="en-US" altLang="zh-CN" sz="2400" dirty="0">
              <a:solidFill>
                <a:schemeClr val="accent2">
                  <a:lumMod val="75000"/>
                </a:schemeClr>
              </a:solidFill>
              <a:latin typeface="Times New Roman" pitchFamily="18" charset="0"/>
              <a:ea typeface="宋体" pitchFamily="2" charset="-122"/>
            </a:endParaRPr>
          </a:p>
          <a:p>
            <a:pPr algn="l" eaLnBrk="1" hangingPunct="1">
              <a:lnSpc>
                <a:spcPct val="80000"/>
              </a:lnSpc>
              <a:spcBef>
                <a:spcPct val="50000"/>
              </a:spcBef>
              <a:buClrTx/>
              <a:buFontTx/>
              <a:buNone/>
            </a:pPr>
            <a:r>
              <a:rPr lang="en-US" altLang="zh-CN" sz="2400" b="1" dirty="0">
                <a:solidFill>
                  <a:schemeClr val="accent2">
                    <a:lumMod val="75000"/>
                  </a:schemeClr>
                </a:solidFill>
                <a:latin typeface="Times New Roman" pitchFamily="18" charset="0"/>
                <a:ea typeface="宋体" pitchFamily="2" charset="-122"/>
              </a:rPr>
              <a:t>   output [3:0]  out1 </a:t>
            </a:r>
            <a:r>
              <a:rPr lang="zh-CN" altLang="en-US" sz="2400" b="1" dirty="0">
                <a:solidFill>
                  <a:schemeClr val="accent2">
                    <a:lumMod val="75000"/>
                  </a:schemeClr>
                </a:solidFill>
                <a:latin typeface="Times New Roman" pitchFamily="18" charset="0"/>
                <a:ea typeface="宋体" pitchFamily="2" charset="-122"/>
              </a:rPr>
              <a:t>；</a:t>
            </a:r>
            <a:endParaRPr lang="en-US" altLang="zh-CN" sz="2400" b="1" dirty="0">
              <a:solidFill>
                <a:schemeClr val="accent2">
                  <a:lumMod val="75000"/>
                </a:schemeClr>
              </a:solidFill>
              <a:latin typeface="Times New Roman" pitchFamily="18" charset="0"/>
              <a:ea typeface="宋体" pitchFamily="2" charset="-122"/>
            </a:endParaRPr>
          </a:p>
          <a:p>
            <a:pPr algn="l" eaLnBrk="1" hangingPunct="1">
              <a:lnSpc>
                <a:spcPct val="80000"/>
              </a:lnSpc>
              <a:spcBef>
                <a:spcPct val="50000"/>
              </a:spcBef>
              <a:buClrTx/>
              <a:buFontTx/>
              <a:buNone/>
            </a:pPr>
            <a:r>
              <a:rPr lang="en-US" altLang="zh-CN" sz="2400" b="1" dirty="0">
                <a:solidFill>
                  <a:schemeClr val="accent2">
                    <a:lumMod val="75000"/>
                  </a:schemeClr>
                </a:solidFill>
                <a:latin typeface="Times New Roman" pitchFamily="18" charset="0"/>
                <a:ea typeface="宋体" pitchFamily="2" charset="-122"/>
              </a:rPr>
              <a:t>   output [4:0]  out3 </a:t>
            </a:r>
            <a:r>
              <a:rPr lang="zh-CN" altLang="en-US" sz="2400" b="1" dirty="0">
                <a:solidFill>
                  <a:schemeClr val="accent2">
                    <a:lumMod val="75000"/>
                  </a:schemeClr>
                </a:solidFill>
                <a:latin typeface="Times New Roman" pitchFamily="18" charset="0"/>
                <a:ea typeface="宋体" pitchFamily="2" charset="-122"/>
              </a:rPr>
              <a:t>；</a:t>
            </a:r>
            <a:endParaRPr lang="en-US" altLang="zh-CN" sz="2400" b="1" dirty="0">
              <a:solidFill>
                <a:schemeClr val="accent2">
                  <a:lumMod val="75000"/>
                </a:schemeClr>
              </a:solidFill>
              <a:latin typeface="Times New Roman" pitchFamily="18" charset="0"/>
              <a:ea typeface="宋体" pitchFamily="2" charset="-122"/>
            </a:endParaRPr>
          </a:p>
          <a:p>
            <a:pPr algn="l" eaLnBrk="1" hangingPunct="1">
              <a:lnSpc>
                <a:spcPct val="80000"/>
              </a:lnSpc>
              <a:spcBef>
                <a:spcPct val="50000"/>
              </a:spcBef>
              <a:buClrTx/>
              <a:buFontTx/>
              <a:buNone/>
            </a:pPr>
            <a:r>
              <a:rPr lang="en-US" altLang="zh-CN" sz="2400" b="1" dirty="0">
                <a:solidFill>
                  <a:schemeClr val="accent2">
                    <a:lumMod val="75000"/>
                  </a:schemeClr>
                </a:solidFill>
                <a:latin typeface="Times New Roman" pitchFamily="18" charset="0"/>
                <a:ea typeface="宋体" pitchFamily="2" charset="-122"/>
              </a:rPr>
              <a:t>  output [2:0]  out2 </a:t>
            </a:r>
            <a:r>
              <a:rPr lang="zh-CN" altLang="en-US" sz="2400" b="1" dirty="0">
                <a:solidFill>
                  <a:schemeClr val="accent2">
                    <a:lumMod val="75000"/>
                  </a:schemeClr>
                </a:solidFill>
                <a:latin typeface="Times New Roman" pitchFamily="18" charset="0"/>
                <a:ea typeface="宋体" pitchFamily="2" charset="-122"/>
              </a:rPr>
              <a:t>， </a:t>
            </a:r>
            <a:r>
              <a:rPr lang="en-US" altLang="zh-CN" sz="2400" b="1" dirty="0">
                <a:solidFill>
                  <a:schemeClr val="accent2">
                    <a:lumMod val="75000"/>
                  </a:schemeClr>
                </a:solidFill>
                <a:latin typeface="Times New Roman" pitchFamily="18" charset="0"/>
                <a:ea typeface="宋体" pitchFamily="2" charset="-122"/>
              </a:rPr>
              <a:t>out4</a:t>
            </a:r>
            <a:r>
              <a:rPr lang="zh-CN" altLang="en-US" sz="2400" b="1" dirty="0">
                <a:solidFill>
                  <a:schemeClr val="accent2">
                    <a:lumMod val="75000"/>
                  </a:schemeClr>
                </a:solidFill>
                <a:latin typeface="Times New Roman" pitchFamily="18" charset="0"/>
                <a:ea typeface="宋体" pitchFamily="2" charset="-122"/>
              </a:rPr>
              <a:t>，</a:t>
            </a:r>
            <a:r>
              <a:rPr lang="en-US" altLang="zh-CN" sz="2400" b="1" dirty="0">
                <a:solidFill>
                  <a:schemeClr val="accent2">
                    <a:lumMod val="75000"/>
                  </a:schemeClr>
                </a:solidFill>
                <a:latin typeface="Times New Roman" pitchFamily="18" charset="0"/>
                <a:ea typeface="宋体" pitchFamily="2" charset="-122"/>
              </a:rPr>
              <a:t>out5</a:t>
            </a:r>
            <a:r>
              <a:rPr lang="zh-CN" altLang="en-US" sz="2400" b="1" dirty="0">
                <a:solidFill>
                  <a:schemeClr val="accent2">
                    <a:lumMod val="60000"/>
                    <a:lumOff val="40000"/>
                  </a:schemeClr>
                </a:solidFill>
                <a:latin typeface="Times New Roman" pitchFamily="18" charset="0"/>
                <a:ea typeface="宋体" pitchFamily="2" charset="-122"/>
              </a:rPr>
              <a:t>；</a:t>
            </a:r>
            <a:endParaRPr lang="en-US" altLang="zh-CN" sz="2400" b="1" dirty="0">
              <a:solidFill>
                <a:schemeClr val="accent2">
                  <a:lumMod val="60000"/>
                  <a:lumOff val="40000"/>
                </a:schemeClr>
              </a:solidFill>
              <a:latin typeface="Times New Roman" pitchFamily="18" charset="0"/>
              <a:ea typeface="宋体" pitchFamily="2" charset="-122"/>
            </a:endParaRPr>
          </a:p>
          <a:p>
            <a:pPr algn="l" eaLnBrk="1" hangingPunct="1">
              <a:lnSpc>
                <a:spcPct val="80000"/>
              </a:lnSpc>
              <a:spcBef>
                <a:spcPct val="50000"/>
              </a:spcBef>
              <a:buClrTx/>
              <a:buFontTx/>
              <a:buNone/>
            </a:pPr>
            <a:r>
              <a:rPr lang="en-US" altLang="zh-CN" sz="2400" b="1" dirty="0">
                <a:latin typeface="Times New Roman" pitchFamily="18" charset="0"/>
                <a:ea typeface="宋体" pitchFamily="2" charset="-122"/>
              </a:rPr>
              <a:t>  </a:t>
            </a:r>
            <a:r>
              <a:rPr lang="en-US" altLang="zh-CN" sz="2400" b="1" dirty="0">
                <a:solidFill>
                  <a:schemeClr val="tx2"/>
                </a:solidFill>
                <a:latin typeface="Times New Roman" pitchFamily="18" charset="0"/>
                <a:ea typeface="宋体" pitchFamily="2" charset="-122"/>
              </a:rPr>
              <a:t>reg  [3:0] out1 </a:t>
            </a:r>
            <a:r>
              <a:rPr lang="zh-CN" altLang="en-US" sz="2400" b="1" dirty="0">
                <a:solidFill>
                  <a:schemeClr val="tx2"/>
                </a:solidFill>
                <a:latin typeface="Times New Roman" pitchFamily="18" charset="0"/>
                <a:ea typeface="宋体" pitchFamily="2" charset="-122"/>
              </a:rPr>
              <a:t>；</a:t>
            </a:r>
            <a:endParaRPr lang="en-US" altLang="zh-CN" sz="2400" b="1" dirty="0">
              <a:solidFill>
                <a:schemeClr val="tx2"/>
              </a:solidFill>
              <a:latin typeface="Times New Roman" pitchFamily="18" charset="0"/>
              <a:ea typeface="宋体" pitchFamily="2" charset="-122"/>
            </a:endParaRPr>
          </a:p>
          <a:p>
            <a:pPr algn="l" eaLnBrk="1" hangingPunct="1">
              <a:lnSpc>
                <a:spcPct val="80000"/>
              </a:lnSpc>
              <a:spcBef>
                <a:spcPct val="50000"/>
              </a:spcBef>
              <a:buClrTx/>
              <a:buFontTx/>
              <a:buNone/>
            </a:pPr>
            <a:r>
              <a:rPr lang="en-US" altLang="zh-CN" sz="2400" b="1" dirty="0">
                <a:solidFill>
                  <a:schemeClr val="tx2"/>
                </a:solidFill>
                <a:latin typeface="Times New Roman" pitchFamily="18" charset="0"/>
                <a:ea typeface="宋体" pitchFamily="2" charset="-122"/>
              </a:rPr>
              <a:t>  reg  [4:0]  out3 </a:t>
            </a:r>
            <a:r>
              <a:rPr lang="zh-CN" altLang="en-US" sz="2400" b="1" dirty="0">
                <a:solidFill>
                  <a:schemeClr val="tx2"/>
                </a:solidFill>
                <a:latin typeface="Times New Roman" pitchFamily="18" charset="0"/>
                <a:ea typeface="宋体" pitchFamily="2" charset="-122"/>
              </a:rPr>
              <a:t>；</a:t>
            </a:r>
            <a:endParaRPr lang="en-US" altLang="zh-CN" sz="2400" b="1" dirty="0">
              <a:solidFill>
                <a:schemeClr val="tx2"/>
              </a:solidFill>
              <a:latin typeface="Times New Roman" pitchFamily="18" charset="0"/>
              <a:ea typeface="宋体" pitchFamily="2" charset="-122"/>
            </a:endParaRPr>
          </a:p>
          <a:p>
            <a:pPr algn="l" eaLnBrk="1" hangingPunct="1">
              <a:lnSpc>
                <a:spcPct val="80000"/>
              </a:lnSpc>
              <a:spcBef>
                <a:spcPct val="50000"/>
              </a:spcBef>
              <a:buClrTx/>
              <a:buFontTx/>
              <a:buNone/>
            </a:pPr>
            <a:r>
              <a:rPr lang="en-US" altLang="zh-CN" sz="2400" b="1" dirty="0">
                <a:solidFill>
                  <a:schemeClr val="tx2"/>
                </a:solidFill>
                <a:latin typeface="Times New Roman" pitchFamily="18" charset="0"/>
                <a:ea typeface="宋体" pitchFamily="2" charset="-122"/>
              </a:rPr>
              <a:t>  reg  [2:0]  out2 </a:t>
            </a:r>
            <a:r>
              <a:rPr lang="zh-CN" altLang="en-US" sz="2400" b="1" dirty="0">
                <a:solidFill>
                  <a:schemeClr val="tx2"/>
                </a:solidFill>
                <a:latin typeface="Times New Roman" pitchFamily="18" charset="0"/>
                <a:ea typeface="宋体" pitchFamily="2" charset="-122"/>
              </a:rPr>
              <a:t>， </a:t>
            </a:r>
            <a:r>
              <a:rPr lang="en-US" altLang="zh-CN" sz="2400" b="1" dirty="0">
                <a:solidFill>
                  <a:schemeClr val="tx2"/>
                </a:solidFill>
                <a:latin typeface="Times New Roman" pitchFamily="18" charset="0"/>
                <a:ea typeface="宋体" pitchFamily="2" charset="-122"/>
              </a:rPr>
              <a:t>out4</a:t>
            </a:r>
            <a:r>
              <a:rPr lang="zh-CN" altLang="en-US" sz="2400" b="1" dirty="0">
                <a:solidFill>
                  <a:schemeClr val="tx2"/>
                </a:solidFill>
                <a:latin typeface="Times New Roman" pitchFamily="18" charset="0"/>
                <a:ea typeface="宋体" pitchFamily="2" charset="-122"/>
              </a:rPr>
              <a:t>，</a:t>
            </a:r>
            <a:r>
              <a:rPr lang="en-US" altLang="zh-CN" sz="2400" b="1" dirty="0">
                <a:solidFill>
                  <a:schemeClr val="tx2"/>
                </a:solidFill>
                <a:latin typeface="Times New Roman" pitchFamily="18" charset="0"/>
                <a:ea typeface="宋体" pitchFamily="2" charset="-122"/>
              </a:rPr>
              <a:t>out5 </a:t>
            </a:r>
            <a:r>
              <a:rPr lang="zh-CN" altLang="en-US" sz="2400" b="1" dirty="0">
                <a:solidFill>
                  <a:schemeClr val="tx2"/>
                </a:solidFill>
                <a:latin typeface="Times New Roman" pitchFamily="18" charset="0"/>
                <a:ea typeface="宋体" pitchFamily="2" charset="-122"/>
              </a:rPr>
              <a:t>；</a:t>
            </a:r>
          </a:p>
        </p:txBody>
      </p:sp>
      <p:sp>
        <p:nvSpPr>
          <p:cNvPr id="3" name="矩形 2"/>
          <p:cNvSpPr>
            <a:spLocks noChangeArrowheads="1"/>
          </p:cNvSpPr>
          <p:nvPr/>
        </p:nvSpPr>
        <p:spPr bwMode="auto">
          <a:xfrm>
            <a:off x="251520" y="121196"/>
            <a:ext cx="43636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算术操作符</a:t>
            </a:r>
            <a:endParaRPr lang="zh-CN" altLang="en-US" sz="3200" dirty="0">
              <a:solidFill>
                <a:schemeClr val="tx1"/>
              </a:solidFill>
            </a:endParaRPr>
          </a:p>
        </p:txBody>
      </p:sp>
      <p:sp>
        <p:nvSpPr>
          <p:cNvPr id="2" name="Text Box 2">
            <a:extLst>
              <a:ext uri="{FF2B5EF4-FFF2-40B4-BE49-F238E27FC236}">
                <a16:creationId xmlns:a16="http://schemas.microsoft.com/office/drawing/2014/main" id="{B64634A6-76CF-4DE2-80B1-A00243041506}"/>
              </a:ext>
            </a:extLst>
          </p:cNvPr>
          <p:cNvSpPr txBox="1">
            <a:spLocks noChangeArrowheads="1"/>
          </p:cNvSpPr>
          <p:nvPr/>
        </p:nvSpPr>
        <p:spPr bwMode="auto">
          <a:xfrm>
            <a:off x="5364088" y="1201316"/>
            <a:ext cx="3025031"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80000"/>
              </a:lnSpc>
              <a:spcBef>
                <a:spcPct val="50000"/>
              </a:spcBef>
              <a:buClrTx/>
              <a:buFontTx/>
              <a:buNone/>
            </a:pPr>
            <a:r>
              <a:rPr lang="zh-CN" altLang="en-US" sz="2400" b="1" dirty="0">
                <a:latin typeface="Times New Roman" pitchFamily="18" charset="0"/>
                <a:ea typeface="宋体" pitchFamily="2" charset="-122"/>
              </a:rPr>
              <a:t>    </a:t>
            </a:r>
            <a:r>
              <a:rPr lang="en-US" altLang="zh-CN" sz="2400" b="1" dirty="0">
                <a:solidFill>
                  <a:srgbClr val="7030A0"/>
                </a:solidFill>
                <a:latin typeface="Times New Roman" pitchFamily="18" charset="0"/>
                <a:ea typeface="宋体" pitchFamily="2" charset="-122"/>
              </a:rPr>
              <a:t>always @  (a  or  b)</a:t>
            </a:r>
          </a:p>
          <a:p>
            <a:pPr algn="l" eaLnBrk="1" hangingPunct="1">
              <a:lnSpc>
                <a:spcPct val="80000"/>
              </a:lnSpc>
              <a:spcBef>
                <a:spcPct val="50000"/>
              </a:spcBef>
              <a:buClrTx/>
              <a:buFontTx/>
              <a:buNone/>
            </a:pPr>
            <a:r>
              <a:rPr lang="en-US" altLang="zh-CN" sz="2400" b="1" dirty="0">
                <a:solidFill>
                  <a:srgbClr val="7030A0"/>
                </a:solidFill>
                <a:latin typeface="Times New Roman" pitchFamily="18" charset="0"/>
                <a:ea typeface="宋体" pitchFamily="2" charset="-122"/>
              </a:rPr>
              <a:t>	begin  </a:t>
            </a:r>
          </a:p>
          <a:p>
            <a:pPr algn="l" eaLnBrk="1" hangingPunct="1">
              <a:lnSpc>
                <a:spcPct val="80000"/>
              </a:lnSpc>
              <a:spcBef>
                <a:spcPct val="50000"/>
              </a:spcBef>
              <a:buClrTx/>
              <a:buFontTx/>
              <a:buNone/>
            </a:pPr>
            <a:r>
              <a:rPr lang="en-US" altLang="zh-CN" sz="2400" b="1" dirty="0">
                <a:solidFill>
                  <a:srgbClr val="7030A0"/>
                </a:solidFill>
                <a:latin typeface="Times New Roman" pitchFamily="18" charset="0"/>
                <a:ea typeface="宋体" pitchFamily="2" charset="-122"/>
              </a:rPr>
              <a:t>	   out1=</a:t>
            </a:r>
            <a:r>
              <a:rPr lang="en-US" altLang="zh-CN" sz="2400" b="1" dirty="0" err="1">
                <a:solidFill>
                  <a:srgbClr val="7030A0"/>
                </a:solidFill>
                <a:latin typeface="Times New Roman" pitchFamily="18" charset="0"/>
                <a:ea typeface="宋体" pitchFamily="2" charset="-122"/>
              </a:rPr>
              <a:t>a+b</a:t>
            </a:r>
            <a:r>
              <a:rPr lang="en-US" altLang="zh-CN" sz="2400" b="1" dirty="0">
                <a:solidFill>
                  <a:srgbClr val="7030A0"/>
                </a:solidFill>
                <a:latin typeface="Times New Roman" pitchFamily="18" charset="0"/>
                <a:ea typeface="宋体" pitchFamily="2" charset="-122"/>
              </a:rPr>
              <a:t> </a:t>
            </a:r>
            <a:r>
              <a:rPr lang="zh-CN" altLang="en-US" sz="2400" b="1" dirty="0">
                <a:solidFill>
                  <a:srgbClr val="7030A0"/>
                </a:solidFill>
                <a:latin typeface="Times New Roman" pitchFamily="18" charset="0"/>
                <a:ea typeface="宋体" pitchFamily="2" charset="-122"/>
              </a:rPr>
              <a:t>；</a:t>
            </a:r>
          </a:p>
          <a:p>
            <a:pPr algn="l" eaLnBrk="1" hangingPunct="1">
              <a:lnSpc>
                <a:spcPct val="80000"/>
              </a:lnSpc>
              <a:spcBef>
                <a:spcPct val="50000"/>
              </a:spcBef>
              <a:buClrTx/>
              <a:buFontTx/>
              <a:buNone/>
            </a:pPr>
            <a:r>
              <a:rPr lang="zh-CN" altLang="en-US" sz="2400" b="1" dirty="0">
                <a:solidFill>
                  <a:srgbClr val="7030A0"/>
                </a:solidFill>
                <a:latin typeface="Times New Roman" pitchFamily="18" charset="0"/>
                <a:ea typeface="宋体" pitchFamily="2" charset="-122"/>
              </a:rPr>
              <a:t>	   </a:t>
            </a:r>
            <a:r>
              <a:rPr lang="en-US" altLang="zh-CN" sz="2400" b="1" dirty="0">
                <a:solidFill>
                  <a:srgbClr val="7030A0"/>
                </a:solidFill>
                <a:latin typeface="Times New Roman" pitchFamily="18" charset="0"/>
                <a:ea typeface="宋体" pitchFamily="2" charset="-122"/>
              </a:rPr>
              <a:t>out2=a-b </a:t>
            </a:r>
            <a:r>
              <a:rPr lang="zh-CN" altLang="en-US" sz="2400" b="1" dirty="0">
                <a:solidFill>
                  <a:srgbClr val="7030A0"/>
                </a:solidFill>
                <a:latin typeface="Times New Roman" pitchFamily="18" charset="0"/>
                <a:ea typeface="宋体" pitchFamily="2" charset="-122"/>
              </a:rPr>
              <a:t>；</a:t>
            </a:r>
          </a:p>
          <a:p>
            <a:pPr algn="l" eaLnBrk="1" hangingPunct="1">
              <a:lnSpc>
                <a:spcPct val="80000"/>
              </a:lnSpc>
              <a:spcBef>
                <a:spcPct val="50000"/>
              </a:spcBef>
              <a:buClrTx/>
              <a:buFontTx/>
              <a:buNone/>
            </a:pPr>
            <a:r>
              <a:rPr lang="zh-CN" altLang="en-US" sz="2400" b="1" dirty="0">
                <a:solidFill>
                  <a:srgbClr val="7030A0"/>
                </a:solidFill>
                <a:latin typeface="Times New Roman" pitchFamily="18" charset="0"/>
                <a:ea typeface="宋体" pitchFamily="2" charset="-122"/>
              </a:rPr>
              <a:t>	   </a:t>
            </a:r>
            <a:r>
              <a:rPr lang="en-US" altLang="zh-CN" sz="2400" b="1" dirty="0">
                <a:solidFill>
                  <a:srgbClr val="7030A0"/>
                </a:solidFill>
                <a:latin typeface="Times New Roman" pitchFamily="18" charset="0"/>
                <a:ea typeface="宋体" pitchFamily="2" charset="-122"/>
              </a:rPr>
              <a:t>out3=a*b </a:t>
            </a:r>
            <a:r>
              <a:rPr lang="zh-CN" altLang="en-US" sz="2400" b="1" dirty="0">
                <a:solidFill>
                  <a:srgbClr val="7030A0"/>
                </a:solidFill>
                <a:latin typeface="Times New Roman" pitchFamily="18" charset="0"/>
                <a:ea typeface="宋体" pitchFamily="2" charset="-122"/>
              </a:rPr>
              <a:t>；</a:t>
            </a:r>
          </a:p>
          <a:p>
            <a:pPr algn="l" eaLnBrk="1" hangingPunct="1">
              <a:lnSpc>
                <a:spcPct val="80000"/>
              </a:lnSpc>
              <a:spcBef>
                <a:spcPct val="50000"/>
              </a:spcBef>
              <a:buClrTx/>
              <a:buFontTx/>
              <a:buNone/>
            </a:pPr>
            <a:r>
              <a:rPr lang="zh-CN" altLang="en-US" sz="2400" b="1" dirty="0">
                <a:solidFill>
                  <a:srgbClr val="7030A0"/>
                </a:solidFill>
                <a:latin typeface="Times New Roman" pitchFamily="18" charset="0"/>
                <a:ea typeface="宋体" pitchFamily="2" charset="-122"/>
              </a:rPr>
              <a:t>	   </a:t>
            </a:r>
            <a:r>
              <a:rPr lang="en-US" altLang="zh-CN" sz="2400" b="1" dirty="0">
                <a:solidFill>
                  <a:srgbClr val="7030A0"/>
                </a:solidFill>
                <a:latin typeface="Times New Roman" pitchFamily="18" charset="0"/>
                <a:ea typeface="宋体" pitchFamily="2" charset="-122"/>
              </a:rPr>
              <a:t>out4=a/b </a:t>
            </a:r>
            <a:r>
              <a:rPr lang="zh-CN" altLang="en-US" sz="2400" b="1" dirty="0">
                <a:solidFill>
                  <a:srgbClr val="7030A0"/>
                </a:solidFill>
                <a:latin typeface="Times New Roman" pitchFamily="18" charset="0"/>
                <a:ea typeface="宋体" pitchFamily="2" charset="-122"/>
              </a:rPr>
              <a:t>；</a:t>
            </a:r>
          </a:p>
          <a:p>
            <a:pPr algn="l" eaLnBrk="1" hangingPunct="1">
              <a:lnSpc>
                <a:spcPct val="80000"/>
              </a:lnSpc>
              <a:spcBef>
                <a:spcPct val="50000"/>
              </a:spcBef>
              <a:buClrTx/>
              <a:buFontTx/>
              <a:buNone/>
            </a:pPr>
            <a:r>
              <a:rPr lang="zh-CN" altLang="en-US" sz="2400" b="1" dirty="0">
                <a:solidFill>
                  <a:srgbClr val="7030A0"/>
                </a:solidFill>
                <a:latin typeface="Times New Roman" pitchFamily="18" charset="0"/>
                <a:ea typeface="宋体" pitchFamily="2" charset="-122"/>
              </a:rPr>
              <a:t>	   </a:t>
            </a:r>
            <a:r>
              <a:rPr lang="en-US" altLang="zh-CN" sz="2400" b="1" dirty="0">
                <a:solidFill>
                  <a:srgbClr val="7030A0"/>
                </a:solidFill>
                <a:latin typeface="Times New Roman" pitchFamily="18" charset="0"/>
                <a:ea typeface="宋体" pitchFamily="2" charset="-122"/>
              </a:rPr>
              <a:t>out5=</a:t>
            </a:r>
            <a:r>
              <a:rPr lang="en-US" altLang="zh-CN" sz="2400" b="1" dirty="0" err="1">
                <a:solidFill>
                  <a:srgbClr val="7030A0"/>
                </a:solidFill>
                <a:latin typeface="Times New Roman" pitchFamily="18" charset="0"/>
                <a:ea typeface="宋体" pitchFamily="2" charset="-122"/>
              </a:rPr>
              <a:t>a%b</a:t>
            </a:r>
            <a:r>
              <a:rPr lang="en-US" altLang="zh-CN" sz="2400" b="1" dirty="0">
                <a:solidFill>
                  <a:srgbClr val="7030A0"/>
                </a:solidFill>
                <a:latin typeface="Times New Roman" pitchFamily="18" charset="0"/>
                <a:ea typeface="宋体" pitchFamily="2" charset="-122"/>
              </a:rPr>
              <a:t> </a:t>
            </a:r>
            <a:r>
              <a:rPr lang="zh-CN" altLang="en-US" sz="2400" b="1" dirty="0">
                <a:solidFill>
                  <a:srgbClr val="7030A0"/>
                </a:solidFill>
                <a:latin typeface="Times New Roman" pitchFamily="18" charset="0"/>
                <a:ea typeface="宋体" pitchFamily="2" charset="-122"/>
              </a:rPr>
              <a:t>；</a:t>
            </a:r>
          </a:p>
          <a:p>
            <a:pPr algn="l" eaLnBrk="1" hangingPunct="1">
              <a:lnSpc>
                <a:spcPct val="80000"/>
              </a:lnSpc>
              <a:spcBef>
                <a:spcPct val="50000"/>
              </a:spcBef>
              <a:buClrTx/>
              <a:buFontTx/>
              <a:buNone/>
            </a:pPr>
            <a:r>
              <a:rPr lang="zh-CN" altLang="en-US" sz="2400" b="1" dirty="0">
                <a:solidFill>
                  <a:srgbClr val="7030A0"/>
                </a:solidFill>
                <a:latin typeface="Times New Roman" pitchFamily="18" charset="0"/>
                <a:ea typeface="宋体" pitchFamily="2" charset="-122"/>
              </a:rPr>
              <a:t>	</a:t>
            </a:r>
            <a:r>
              <a:rPr lang="en-US" altLang="zh-CN" sz="2400" b="1" dirty="0">
                <a:solidFill>
                  <a:srgbClr val="7030A0"/>
                </a:solidFill>
                <a:latin typeface="Times New Roman" pitchFamily="18" charset="0"/>
                <a:ea typeface="宋体" pitchFamily="2" charset="-122"/>
              </a:rPr>
              <a:t>end</a:t>
            </a:r>
          </a:p>
          <a:p>
            <a:pPr algn="l" eaLnBrk="1" hangingPunct="1">
              <a:lnSpc>
                <a:spcPct val="80000"/>
              </a:lnSpc>
              <a:spcBef>
                <a:spcPct val="50000"/>
              </a:spcBef>
              <a:buClrTx/>
              <a:buFontTx/>
              <a:buNone/>
            </a:pPr>
            <a:r>
              <a:rPr lang="en-US" altLang="zh-CN" sz="2400" b="1" dirty="0" err="1">
                <a:solidFill>
                  <a:srgbClr val="FF0000"/>
                </a:solidFill>
                <a:latin typeface="Times New Roman" pitchFamily="18" charset="0"/>
                <a:ea typeface="宋体" pitchFamily="2" charset="-122"/>
              </a:rPr>
              <a:t>endmodule</a:t>
            </a:r>
            <a:endParaRPr lang="en-US" altLang="zh-CN" sz="2400" b="1" dirty="0">
              <a:solidFill>
                <a:srgbClr val="FF0000"/>
              </a:solidFill>
              <a:latin typeface="Times New Roman" pitchFamily="18" charset="0"/>
              <a:ea typeface="宋体" pitchFamily="2" charset="-122"/>
            </a:endParaRPr>
          </a:p>
        </p:txBody>
      </p:sp>
    </p:spTree>
    <p:extLst>
      <p:ext uri="{BB962C8B-B14F-4D97-AF65-F5344CB8AC3E}">
        <p14:creationId xmlns:p14="http://schemas.microsoft.com/office/powerpoint/2010/main" val="3723326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228600" y="1841500"/>
            <a:ext cx="3276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
                <a:srgbClr val="800000"/>
              </a:buClr>
              <a:buFont typeface="Wingdings" pitchFamily="2" charset="2"/>
              <a:buChar char="Ø"/>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按位取反；</a:t>
            </a:r>
          </a:p>
          <a:p>
            <a:pPr algn="l" eaLnBrk="1" hangingPunct="1">
              <a:spcBef>
                <a:spcPct val="50000"/>
              </a:spcBef>
              <a:buClr>
                <a:srgbClr val="800000"/>
              </a:buClr>
              <a:buFont typeface="Wingdings" pitchFamily="2" charset="2"/>
              <a:buChar char="Ø"/>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按位或；</a:t>
            </a:r>
          </a:p>
          <a:p>
            <a:pPr algn="l" eaLnBrk="1" hangingPunct="1">
              <a:spcBef>
                <a:spcPct val="50000"/>
              </a:spcBef>
              <a:buClr>
                <a:srgbClr val="800000"/>
              </a:buClr>
              <a:buFont typeface="Wingdings" pitchFamily="2" charset="2"/>
              <a:buChar char="Ø"/>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&amp;	</a:t>
            </a:r>
            <a:r>
              <a:rPr lang="zh-CN" altLang="en-US" b="1" dirty="0">
                <a:latin typeface="Times New Roman" pitchFamily="18" charset="0"/>
                <a:ea typeface="宋体" pitchFamily="2" charset="-122"/>
              </a:rPr>
              <a:t>按位与；</a:t>
            </a:r>
          </a:p>
          <a:p>
            <a:pPr algn="l" eaLnBrk="1" hangingPunct="1">
              <a:spcBef>
                <a:spcPct val="50000"/>
              </a:spcBef>
              <a:buClr>
                <a:srgbClr val="800000"/>
              </a:buClr>
              <a:buFont typeface="Wingdings" pitchFamily="2" charset="2"/>
              <a:buChar char="Ø"/>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按位异或；</a:t>
            </a:r>
          </a:p>
        </p:txBody>
      </p:sp>
      <p:sp>
        <p:nvSpPr>
          <p:cNvPr id="52228" name="Text Box 4"/>
          <p:cNvSpPr txBox="1">
            <a:spLocks noChangeArrowheads="1"/>
          </p:cNvSpPr>
          <p:nvPr/>
        </p:nvSpPr>
        <p:spPr bwMode="auto">
          <a:xfrm>
            <a:off x="304800" y="1079500"/>
            <a:ext cx="830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b="1">
                <a:latin typeface="Times New Roman" pitchFamily="18" charset="0"/>
                <a:ea typeface="宋体" pitchFamily="2" charset="-122"/>
              </a:rPr>
              <a:t>在</a:t>
            </a:r>
            <a:r>
              <a:rPr lang="en-US" altLang="zh-CN" b="1">
                <a:latin typeface="Times New Roman" pitchFamily="18" charset="0"/>
                <a:ea typeface="宋体" pitchFamily="2" charset="-122"/>
              </a:rPr>
              <a:t>Verilog</a:t>
            </a:r>
            <a:r>
              <a:rPr lang="zh-CN" altLang="en-US" b="1">
                <a:latin typeface="Times New Roman" pitchFamily="18" charset="0"/>
                <a:ea typeface="宋体" pitchFamily="2" charset="-122"/>
              </a:rPr>
              <a:t>语言中有</a:t>
            </a:r>
            <a:r>
              <a:rPr lang="en-US" altLang="zh-CN" b="1">
                <a:latin typeface="Times New Roman" pitchFamily="18" charset="0"/>
                <a:ea typeface="宋体" pitchFamily="2" charset="-122"/>
              </a:rPr>
              <a:t>7</a:t>
            </a:r>
            <a:r>
              <a:rPr lang="zh-CN" altLang="en-US" b="1">
                <a:latin typeface="Times New Roman" pitchFamily="18" charset="0"/>
                <a:ea typeface="宋体" pitchFamily="2" charset="-122"/>
              </a:rPr>
              <a:t>种位逻辑运算符：</a:t>
            </a:r>
          </a:p>
        </p:txBody>
      </p:sp>
      <p:sp>
        <p:nvSpPr>
          <p:cNvPr id="52229" name="Text Box 5"/>
          <p:cNvSpPr txBox="1">
            <a:spLocks noChangeArrowheads="1"/>
          </p:cNvSpPr>
          <p:nvPr/>
        </p:nvSpPr>
        <p:spPr bwMode="auto">
          <a:xfrm>
            <a:off x="3635896" y="1993404"/>
            <a:ext cx="4495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a:t>
            </a:r>
            <a:r>
              <a:rPr lang="zh-CN" altLang="en-US" b="1" dirty="0">
                <a:latin typeface="Times New Roman" pitchFamily="18" charset="0"/>
                <a:ea typeface="宋体" pitchFamily="2" charset="-122"/>
              </a:rPr>
              <a:t>或</a:t>
            </a: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按位异或非；</a:t>
            </a:r>
          </a:p>
          <a:p>
            <a:pPr algn="l"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~&amp;		</a:t>
            </a:r>
            <a:r>
              <a:rPr lang="zh-CN" altLang="en-US" b="1" dirty="0">
                <a:latin typeface="Times New Roman" pitchFamily="18" charset="0"/>
                <a:ea typeface="宋体" pitchFamily="2" charset="-122"/>
              </a:rPr>
              <a:t>按位与非；</a:t>
            </a:r>
          </a:p>
          <a:p>
            <a:pPr algn="l"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按位或非；</a:t>
            </a:r>
          </a:p>
        </p:txBody>
      </p:sp>
      <p:sp>
        <p:nvSpPr>
          <p:cNvPr id="6" name="矩形 5"/>
          <p:cNvSpPr>
            <a:spLocks noChangeArrowheads="1"/>
          </p:cNvSpPr>
          <p:nvPr/>
        </p:nvSpPr>
        <p:spPr bwMode="auto">
          <a:xfrm>
            <a:off x="406209" y="121196"/>
            <a:ext cx="4054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位操作符</a:t>
            </a:r>
            <a:endParaRPr lang="zh-CN" altLang="en-US" sz="3200" dirty="0">
              <a:solidFill>
                <a:schemeClr val="tx1"/>
              </a:solidFill>
            </a:endParaRPr>
          </a:p>
        </p:txBody>
      </p:sp>
    </p:spTree>
    <p:extLst>
      <p:ext uri="{BB962C8B-B14F-4D97-AF65-F5344CB8AC3E}">
        <p14:creationId xmlns:p14="http://schemas.microsoft.com/office/powerpoint/2010/main" val="20147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ppt_x"/>
                                          </p:val>
                                        </p:tav>
                                        <p:tav tm="100000">
                                          <p:val>
                                            <p:strVal val="#ppt_x"/>
                                          </p:val>
                                        </p:tav>
                                      </p:tavLst>
                                    </p:anim>
                                    <p:anim calcmode="lin" valueType="num">
                                      <p:cBhvr additive="base">
                                        <p:cTn id="8"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gtEl>
                                        <p:attrNameLst>
                                          <p:attrName>style.visibility</p:attrName>
                                        </p:attrNameLst>
                                      </p:cBhvr>
                                      <p:to>
                                        <p:strVal val="visible"/>
                                      </p:to>
                                    </p:set>
                                    <p:anim calcmode="lin" valueType="num">
                                      <p:cBhvr additive="base">
                                        <p:cTn id="13" dur="500" fill="hold"/>
                                        <p:tgtEl>
                                          <p:spTgt spid="52229"/>
                                        </p:tgtEl>
                                        <p:attrNameLst>
                                          <p:attrName>ppt_x</p:attrName>
                                        </p:attrNameLst>
                                      </p:cBhvr>
                                      <p:tavLst>
                                        <p:tav tm="0">
                                          <p:val>
                                            <p:strVal val="#ppt_x"/>
                                          </p:val>
                                        </p:tav>
                                        <p:tav tm="100000">
                                          <p:val>
                                            <p:strVal val="#ppt_x"/>
                                          </p:val>
                                        </p:tav>
                                      </p:tavLst>
                                    </p:anim>
                                    <p:anim calcmode="lin" valueType="num">
                                      <p:cBhvr additive="base">
                                        <p:cTn id="1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23850" y="937948"/>
            <a:ext cx="85344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例：若</a:t>
            </a:r>
            <a:r>
              <a:rPr lang="en-US" altLang="zh-CN" sz="2400" b="1" dirty="0">
                <a:latin typeface="Times New Roman" pitchFamily="18" charset="0"/>
                <a:ea typeface="宋体" pitchFamily="2" charset="-122"/>
              </a:rPr>
              <a:t>A=5'b11001</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B=5'b10101</a:t>
            </a:r>
            <a:r>
              <a:rPr lang="zh-CN" altLang="en-US" sz="2400" b="1" dirty="0">
                <a:latin typeface="Times New Roman" pitchFamily="18" charset="0"/>
                <a:ea typeface="宋体" pitchFamily="2" charset="-122"/>
              </a:rPr>
              <a:t>，则：</a:t>
            </a:r>
          </a:p>
          <a:p>
            <a:pPr algn="l" eaLnBrk="1" hangingPunct="1">
              <a:spcBef>
                <a:spcPct val="50000"/>
              </a:spcBef>
              <a:buClrTx/>
              <a:buFontTx/>
              <a:buNone/>
            </a:pP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~A=</a:t>
            </a:r>
            <a:r>
              <a:rPr lang="en-US" altLang="zh-CN" sz="2400" b="1" dirty="0">
                <a:solidFill>
                  <a:srgbClr val="FF0000"/>
                </a:solidFill>
                <a:latin typeface="Times New Roman" pitchFamily="18" charset="0"/>
                <a:ea typeface="宋体" pitchFamily="2" charset="-122"/>
              </a:rPr>
              <a:t>5'b00110</a:t>
            </a:r>
          </a:p>
          <a:p>
            <a:pPr algn="l" eaLnBrk="1" hangingPunct="1">
              <a:spcBef>
                <a:spcPct val="50000"/>
              </a:spcBef>
              <a:buClrTx/>
              <a:buFontTx/>
              <a:buNone/>
            </a:pPr>
            <a:r>
              <a:rPr lang="en-US" altLang="zh-CN" sz="2400" b="1" dirty="0">
                <a:latin typeface="Times New Roman" pitchFamily="18" charset="0"/>
                <a:ea typeface="宋体" pitchFamily="2" charset="-122"/>
              </a:rPr>
              <a:t>	A&amp;B= 5'b10001</a:t>
            </a:r>
          </a:p>
          <a:p>
            <a:pPr algn="l" eaLnBrk="1" hangingPunct="1">
              <a:spcBef>
                <a:spcPct val="50000"/>
              </a:spcBef>
              <a:buClrTx/>
              <a:buFontTx/>
              <a:buNone/>
            </a:pPr>
            <a:r>
              <a:rPr lang="en-US" altLang="zh-CN" sz="2400" b="1" dirty="0">
                <a:latin typeface="Times New Roman" pitchFamily="18" charset="0"/>
                <a:ea typeface="宋体" pitchFamily="2" charset="-122"/>
              </a:rPr>
              <a:t>	A|B= 5'b11101</a:t>
            </a:r>
          </a:p>
          <a:p>
            <a:pPr algn="l" eaLnBrk="1" hangingPunct="1">
              <a:spcBef>
                <a:spcPct val="50000"/>
              </a:spcBef>
              <a:buClrTx/>
              <a:buFontTx/>
              <a:buNone/>
            </a:pPr>
            <a:r>
              <a:rPr lang="en-US" altLang="zh-CN" sz="2400" b="1" dirty="0">
                <a:latin typeface="Times New Roman" pitchFamily="18" charset="0"/>
                <a:ea typeface="宋体" pitchFamily="2" charset="-122"/>
              </a:rPr>
              <a:t>	A^B= 5'b01100</a:t>
            </a:r>
          </a:p>
        </p:txBody>
      </p:sp>
      <p:sp>
        <p:nvSpPr>
          <p:cNvPr id="53251" name="Text Box 3"/>
          <p:cNvSpPr txBox="1">
            <a:spLocks noChangeArrowheads="1"/>
          </p:cNvSpPr>
          <p:nvPr/>
        </p:nvSpPr>
        <p:spPr bwMode="auto">
          <a:xfrm>
            <a:off x="304800" y="3638021"/>
            <a:ext cx="8839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说明：</a:t>
            </a:r>
          </a:p>
          <a:p>
            <a:pPr algn="l" eaLnBrk="1" hangingPunct="1">
              <a:spcBef>
                <a:spcPct val="50000"/>
              </a:spcBef>
              <a:buClrTx/>
              <a:buFontTx/>
              <a:buNone/>
            </a:pP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a:t>
            </a:r>
            <a:r>
              <a:rPr lang="zh-CN" altLang="en-US" sz="2400" b="1" dirty="0">
                <a:solidFill>
                  <a:srgbClr val="FF0000"/>
                </a:solidFill>
                <a:latin typeface="Times New Roman" pitchFamily="18" charset="0"/>
                <a:ea typeface="宋体" pitchFamily="2" charset="-122"/>
              </a:rPr>
              <a:t>按位运算符中，除了“</a:t>
            </a:r>
            <a:r>
              <a:rPr lang="en-US" altLang="zh-CN" sz="2400" b="1" dirty="0">
                <a:solidFill>
                  <a:srgbClr val="FF0000"/>
                </a:solidFill>
                <a:latin typeface="Times New Roman" pitchFamily="18" charset="0"/>
                <a:ea typeface="宋体" pitchFamily="2" charset="-122"/>
              </a:rPr>
              <a:t>~”</a:t>
            </a:r>
            <a:r>
              <a:rPr lang="zh-CN" altLang="en-US" sz="2400" b="1" dirty="0">
                <a:solidFill>
                  <a:srgbClr val="FF0000"/>
                </a:solidFill>
                <a:latin typeface="Times New Roman" pitchFamily="18" charset="0"/>
                <a:ea typeface="宋体" pitchFamily="2" charset="-122"/>
              </a:rPr>
              <a:t>为单目运算符外，其余均为双目运算符。</a:t>
            </a:r>
          </a:p>
        </p:txBody>
      </p:sp>
      <p:sp>
        <p:nvSpPr>
          <p:cNvPr id="4" name="矩形 3"/>
          <p:cNvSpPr>
            <a:spLocks noChangeArrowheads="1"/>
          </p:cNvSpPr>
          <p:nvPr/>
        </p:nvSpPr>
        <p:spPr bwMode="auto">
          <a:xfrm>
            <a:off x="406209" y="121196"/>
            <a:ext cx="4054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位操作符</a:t>
            </a:r>
            <a:endParaRPr lang="zh-CN" altLang="en-US" sz="3200" dirty="0">
              <a:solidFill>
                <a:schemeClr val="tx1"/>
              </a:solidFill>
            </a:endParaRPr>
          </a:p>
        </p:txBody>
      </p:sp>
    </p:spTree>
    <p:extLst>
      <p:ext uri="{BB962C8B-B14F-4D97-AF65-F5344CB8AC3E}">
        <p14:creationId xmlns:p14="http://schemas.microsoft.com/office/powerpoint/2010/main" val="39763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ppt_x"/>
                                          </p:val>
                                        </p:tav>
                                        <p:tav tm="100000">
                                          <p:val>
                                            <p:strVal val="#ppt_x"/>
                                          </p:val>
                                        </p:tav>
                                      </p:tavLst>
                                    </p:anim>
                                    <p:anim calcmode="lin" valueType="num">
                                      <p:cBhvr additive="base">
                                        <p:cTn id="8"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50826" y="1236928"/>
            <a:ext cx="873601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50000"/>
              </a:lnSpc>
              <a:spcBef>
                <a:spcPct val="50000"/>
              </a:spcBef>
              <a:buClrTx/>
              <a:buFontTx/>
              <a:buNone/>
            </a:pP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）对于双目运算符，如果操作数长度不相等</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长度较小的操作数在最左侧添</a:t>
            </a:r>
            <a:r>
              <a:rPr lang="en-US" altLang="zh-CN" sz="2400" b="1" dirty="0">
                <a:latin typeface="Times New Roman" pitchFamily="18" charset="0"/>
                <a:ea typeface="宋体" pitchFamily="2" charset="-122"/>
              </a:rPr>
              <a:t>0</a:t>
            </a:r>
            <a:r>
              <a:rPr lang="zh-CN" altLang="en-US" sz="2400" b="1" dirty="0">
                <a:latin typeface="Times New Roman" pitchFamily="18" charset="0"/>
                <a:ea typeface="宋体" pitchFamily="2" charset="-122"/>
              </a:rPr>
              <a:t>补位（右对齐）。</a:t>
            </a:r>
          </a:p>
          <a:p>
            <a:pPr algn="l" eaLnBrk="1" hangingPunct="1">
              <a:lnSpc>
                <a:spcPct val="150000"/>
              </a:lnSpc>
              <a:spcBef>
                <a:spcPct val="50000"/>
              </a:spcBef>
              <a:buClrTx/>
              <a:buFontTx/>
              <a:buNone/>
            </a:pP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）无论单目按位运算符还是双目按位运算符，经过按位运算后，</a:t>
            </a:r>
            <a:r>
              <a:rPr lang="zh-CN" altLang="en-US" sz="2400" b="1" dirty="0">
                <a:solidFill>
                  <a:srgbClr val="FF0000"/>
                </a:solidFill>
                <a:latin typeface="Times New Roman" pitchFamily="18" charset="0"/>
                <a:ea typeface="宋体" pitchFamily="2" charset="-122"/>
              </a:rPr>
              <a:t>原来的操作数有几位，所得结果仍为几位。</a:t>
            </a:r>
          </a:p>
          <a:p>
            <a:pPr algn="l" eaLnBrk="1" hangingPunct="1">
              <a:lnSpc>
                <a:spcPct val="150000"/>
              </a:lnSpc>
              <a:spcBef>
                <a:spcPct val="50000"/>
              </a:spcBef>
              <a:buClrTx/>
              <a:buFontTx/>
              <a:buNone/>
            </a:pP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）不要将逻辑运算符和按位运算符相混淆。</a:t>
            </a:r>
          </a:p>
        </p:txBody>
      </p:sp>
      <p:sp>
        <p:nvSpPr>
          <p:cNvPr id="3" name="矩形 2"/>
          <p:cNvSpPr>
            <a:spLocks noChangeArrowheads="1"/>
          </p:cNvSpPr>
          <p:nvPr/>
        </p:nvSpPr>
        <p:spPr bwMode="auto">
          <a:xfrm>
            <a:off x="406209" y="121196"/>
            <a:ext cx="4054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位操作符</a:t>
            </a:r>
            <a:endParaRPr lang="zh-CN" altLang="en-US" sz="3200" dirty="0">
              <a:solidFill>
                <a:schemeClr val="tx1"/>
              </a:solidFill>
            </a:endParaRPr>
          </a:p>
        </p:txBody>
      </p:sp>
    </p:spTree>
    <p:extLst>
      <p:ext uri="{BB962C8B-B14F-4D97-AF65-F5344CB8AC3E}">
        <p14:creationId xmlns:p14="http://schemas.microsoft.com/office/powerpoint/2010/main" val="401274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 calcmode="lin" valueType="num">
                                      <p:cBhvr additive="base">
                                        <p:cTn id="7" dur="500" fill="hold"/>
                                        <p:tgtEl>
                                          <p:spTgt spid="54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4">
                                            <p:txEl>
                                              <p:pRg st="1" end="1"/>
                                            </p:txEl>
                                          </p:spTgt>
                                        </p:tgtEl>
                                        <p:attrNameLst>
                                          <p:attrName>style.visibility</p:attrName>
                                        </p:attrNameLst>
                                      </p:cBhvr>
                                      <p:to>
                                        <p:strVal val="visible"/>
                                      </p:to>
                                    </p:set>
                                    <p:anim calcmode="lin" valueType="num">
                                      <p:cBhvr additive="base">
                                        <p:cTn id="13" dur="500" fill="hold"/>
                                        <p:tgtEl>
                                          <p:spTgt spid="542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4">
                                            <p:txEl>
                                              <p:pRg st="2" end="2"/>
                                            </p:txEl>
                                          </p:spTgt>
                                        </p:tgtEl>
                                        <p:attrNameLst>
                                          <p:attrName>style.visibility</p:attrName>
                                        </p:attrNameLst>
                                      </p:cBhvr>
                                      <p:to>
                                        <p:strVal val="visible"/>
                                      </p:to>
                                    </p:set>
                                    <p:anim calcmode="lin" valueType="num">
                                      <p:cBhvr additive="base">
                                        <p:cTn id="19" dur="500" fill="hold"/>
                                        <p:tgtEl>
                                          <p:spTgt spid="542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273267" y="1057300"/>
            <a:ext cx="8458200" cy="337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1076325" indent="-449263">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255713"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4351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10000"/>
              </a:lnSpc>
              <a:spcBef>
                <a:spcPct val="0"/>
              </a:spcBef>
              <a:buClrTx/>
              <a:buFontTx/>
              <a:buNone/>
            </a:pPr>
            <a:r>
              <a:rPr lang="zh-CN" altLang="en-US" b="1" dirty="0">
                <a:latin typeface="Times New Roman" pitchFamily="18" charset="0"/>
                <a:ea typeface="宋体" pitchFamily="2" charset="-122"/>
              </a:rPr>
              <a:t>    单目运算符，也有与、或、非运算。包括下面几种：</a:t>
            </a:r>
          </a:p>
          <a:p>
            <a:pPr lvl="1" algn="l" eaLnBrk="1" hangingPunct="1">
              <a:lnSpc>
                <a:spcPct val="110000"/>
              </a:lnSpc>
              <a:spcBef>
                <a:spcPct val="0"/>
              </a:spcBef>
              <a:buClr>
                <a:srgbClr val="800000"/>
              </a:buClr>
              <a:buSzTx/>
              <a:buFont typeface="Wingdings" pitchFamily="2" charset="2"/>
              <a:buChar char="Ø"/>
            </a:pPr>
            <a:r>
              <a:rPr lang="en-US" altLang="zh-CN" sz="2800" b="1" dirty="0">
                <a:latin typeface="Times New Roman" pitchFamily="18" charset="0"/>
                <a:ea typeface="宋体" pitchFamily="2" charset="-122"/>
              </a:rPr>
              <a:t>&amp;——</a:t>
            </a:r>
            <a:r>
              <a:rPr lang="zh-CN" altLang="en-US" sz="2800" b="1" dirty="0">
                <a:latin typeface="Times New Roman" pitchFamily="18" charset="0"/>
                <a:ea typeface="宋体" pitchFamily="2" charset="-122"/>
              </a:rPr>
              <a:t>与</a:t>
            </a:r>
          </a:p>
          <a:p>
            <a:pPr lvl="1" algn="l" eaLnBrk="1" hangingPunct="1">
              <a:lnSpc>
                <a:spcPct val="110000"/>
              </a:lnSpc>
              <a:spcBef>
                <a:spcPct val="0"/>
              </a:spcBef>
              <a:buClr>
                <a:srgbClr val="800000"/>
              </a:buClr>
              <a:buSzTx/>
              <a:buFont typeface="Wingdings" pitchFamily="2" charset="2"/>
              <a:buChar char="Ø"/>
            </a:pPr>
            <a:r>
              <a:rPr lang="zh-CN" altLang="en-US" sz="2800" b="1" dirty="0">
                <a:latin typeface="Times New Roman" pitchFamily="18" charset="0"/>
                <a:ea typeface="宋体" pitchFamily="2" charset="-122"/>
              </a:rPr>
              <a:t> </a:t>
            </a:r>
            <a:r>
              <a:rPr lang="en-US" altLang="zh-CN" sz="2800" b="1" dirty="0">
                <a:latin typeface="Times New Roman" pitchFamily="18" charset="0"/>
                <a:ea typeface="宋体" pitchFamily="2" charset="-122"/>
              </a:rPr>
              <a:t>~&amp;——</a:t>
            </a:r>
            <a:r>
              <a:rPr lang="zh-CN" altLang="en-US" sz="2800" b="1" dirty="0">
                <a:latin typeface="Times New Roman" pitchFamily="18" charset="0"/>
                <a:ea typeface="宋体" pitchFamily="2" charset="-122"/>
              </a:rPr>
              <a:t>与非</a:t>
            </a:r>
          </a:p>
          <a:p>
            <a:pPr lvl="1" algn="l" eaLnBrk="1" hangingPunct="1">
              <a:lnSpc>
                <a:spcPct val="110000"/>
              </a:lnSpc>
              <a:spcBef>
                <a:spcPct val="0"/>
              </a:spcBef>
              <a:buClr>
                <a:srgbClr val="800000"/>
              </a:buClr>
              <a:buSzTx/>
              <a:buFont typeface="Wingdings" pitchFamily="2" charset="2"/>
              <a:buChar char="Ø"/>
            </a:pPr>
            <a:r>
              <a:rPr lang="zh-CN" altLang="en-US" sz="2800" b="1" dirty="0">
                <a:latin typeface="Times New Roman" pitchFamily="18" charset="0"/>
                <a:ea typeface="宋体" pitchFamily="2" charset="-122"/>
              </a:rPr>
              <a:t> </a:t>
            </a:r>
            <a:r>
              <a:rPr lang="en-US" altLang="zh-CN" sz="2800" b="1" dirty="0">
                <a:latin typeface="Times New Roman" pitchFamily="18" charset="0"/>
                <a:ea typeface="宋体" pitchFamily="2" charset="-122"/>
              </a:rPr>
              <a:t>| ——</a:t>
            </a:r>
            <a:r>
              <a:rPr lang="zh-CN" altLang="en-US" sz="2800" b="1" dirty="0">
                <a:latin typeface="Times New Roman" pitchFamily="18" charset="0"/>
                <a:ea typeface="宋体" pitchFamily="2" charset="-122"/>
              </a:rPr>
              <a:t>或</a:t>
            </a:r>
          </a:p>
          <a:p>
            <a:pPr lvl="1" algn="l" eaLnBrk="1" hangingPunct="1">
              <a:lnSpc>
                <a:spcPct val="110000"/>
              </a:lnSpc>
              <a:spcBef>
                <a:spcPct val="0"/>
              </a:spcBef>
              <a:buClr>
                <a:srgbClr val="800000"/>
              </a:buClr>
              <a:buSzTx/>
              <a:buFont typeface="Wingdings" pitchFamily="2" charset="2"/>
              <a:buChar char="Ø"/>
            </a:pPr>
            <a:r>
              <a:rPr lang="zh-CN" altLang="en-US" sz="2800" b="1" dirty="0">
                <a:latin typeface="Times New Roman" pitchFamily="18" charset="0"/>
                <a:ea typeface="宋体" pitchFamily="2" charset="-122"/>
              </a:rPr>
              <a:t> </a:t>
            </a:r>
            <a:r>
              <a:rPr lang="en-US" altLang="zh-CN" sz="2800" b="1" dirty="0">
                <a:latin typeface="Times New Roman" pitchFamily="18" charset="0"/>
                <a:ea typeface="宋体" pitchFamily="2" charset="-122"/>
              </a:rPr>
              <a:t>~| ——</a:t>
            </a:r>
            <a:r>
              <a:rPr lang="zh-CN" altLang="en-US" sz="2800" b="1" dirty="0">
                <a:latin typeface="Times New Roman" pitchFamily="18" charset="0"/>
                <a:ea typeface="宋体" pitchFamily="2" charset="-122"/>
              </a:rPr>
              <a:t>或非</a:t>
            </a:r>
          </a:p>
          <a:p>
            <a:pPr lvl="1" algn="l" eaLnBrk="1" hangingPunct="1">
              <a:lnSpc>
                <a:spcPct val="110000"/>
              </a:lnSpc>
              <a:spcBef>
                <a:spcPct val="0"/>
              </a:spcBef>
              <a:buClr>
                <a:srgbClr val="800000"/>
              </a:buClr>
              <a:buSzTx/>
              <a:buFont typeface="Wingdings" pitchFamily="2" charset="2"/>
              <a:buChar char="Ø"/>
            </a:pPr>
            <a:r>
              <a:rPr lang="zh-CN" altLang="en-US" sz="2800" b="1" dirty="0">
                <a:latin typeface="Times New Roman" pitchFamily="18" charset="0"/>
                <a:ea typeface="宋体" pitchFamily="2" charset="-122"/>
              </a:rPr>
              <a:t> </a:t>
            </a:r>
            <a:r>
              <a:rPr lang="en-US" altLang="zh-CN" sz="2800" b="1" dirty="0">
                <a:latin typeface="Times New Roman" pitchFamily="18" charset="0"/>
                <a:ea typeface="宋体" pitchFamily="2" charset="-122"/>
              </a:rPr>
              <a:t>^——</a:t>
            </a:r>
            <a:r>
              <a:rPr lang="zh-CN" altLang="en-US" sz="2800" b="1" dirty="0">
                <a:latin typeface="Times New Roman" pitchFamily="18" charset="0"/>
                <a:ea typeface="宋体" pitchFamily="2" charset="-122"/>
              </a:rPr>
              <a:t>异或</a:t>
            </a:r>
          </a:p>
          <a:p>
            <a:pPr lvl="1" algn="l" eaLnBrk="1" hangingPunct="1">
              <a:lnSpc>
                <a:spcPct val="110000"/>
              </a:lnSpc>
              <a:spcBef>
                <a:spcPct val="0"/>
              </a:spcBef>
              <a:buClr>
                <a:srgbClr val="800000"/>
              </a:buClr>
              <a:buSzTx/>
              <a:buFont typeface="Wingdings" pitchFamily="2" charset="2"/>
              <a:buChar char="Ø"/>
            </a:pPr>
            <a:r>
              <a:rPr lang="zh-CN" altLang="en-US" sz="2800" b="1" dirty="0">
                <a:latin typeface="Times New Roman" pitchFamily="18" charset="0"/>
                <a:ea typeface="宋体" pitchFamily="2" charset="-122"/>
              </a:rPr>
              <a:t> </a:t>
            </a:r>
            <a:r>
              <a:rPr lang="en-US" altLang="zh-CN" sz="2800" b="1" dirty="0">
                <a:latin typeface="Times New Roman" pitchFamily="18" charset="0"/>
                <a:ea typeface="宋体" pitchFamily="2" charset="-122"/>
              </a:rPr>
              <a:t>^~</a:t>
            </a:r>
            <a:r>
              <a:rPr lang="zh-CN" altLang="en-US" sz="2800" b="1" dirty="0">
                <a:latin typeface="Times New Roman" pitchFamily="18" charset="0"/>
                <a:ea typeface="宋体" pitchFamily="2" charset="-122"/>
              </a:rPr>
              <a:t>，</a:t>
            </a:r>
            <a:r>
              <a:rPr lang="en-US" altLang="zh-CN" sz="2800" b="1" dirty="0">
                <a:latin typeface="Times New Roman" pitchFamily="18" charset="0"/>
                <a:ea typeface="宋体" pitchFamily="2" charset="-122"/>
              </a:rPr>
              <a:t>~^——</a:t>
            </a:r>
            <a:r>
              <a:rPr lang="zh-CN" altLang="en-US" sz="2800" b="1" dirty="0">
                <a:latin typeface="Times New Roman" pitchFamily="18" charset="0"/>
                <a:ea typeface="宋体" pitchFamily="2" charset="-122"/>
              </a:rPr>
              <a:t>同或</a:t>
            </a:r>
          </a:p>
        </p:txBody>
      </p:sp>
      <p:sp>
        <p:nvSpPr>
          <p:cNvPr id="4" name="矩形 3"/>
          <p:cNvSpPr>
            <a:spLocks noChangeArrowheads="1"/>
          </p:cNvSpPr>
          <p:nvPr/>
        </p:nvSpPr>
        <p:spPr bwMode="auto">
          <a:xfrm>
            <a:off x="304800" y="150273"/>
            <a:ext cx="65293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归约操作符（缩位操作符）</a:t>
            </a:r>
            <a:endParaRPr lang="zh-CN" altLang="en-US" sz="3200" dirty="0">
              <a:solidFill>
                <a:schemeClr val="tx1"/>
              </a:solidFill>
            </a:endParaRPr>
          </a:p>
        </p:txBody>
      </p:sp>
    </p:spTree>
    <p:extLst>
      <p:ext uri="{BB962C8B-B14F-4D97-AF65-F5344CB8AC3E}">
        <p14:creationId xmlns:p14="http://schemas.microsoft.com/office/powerpoint/2010/main" val="67256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19">
                                            <p:txEl>
                                              <p:pRg st="3" end="3"/>
                                            </p:txEl>
                                          </p:spTgt>
                                        </p:tgtEl>
                                        <p:attrNameLst>
                                          <p:attrName>style.visibility</p:attrName>
                                        </p:attrNameLst>
                                      </p:cBhvr>
                                      <p:to>
                                        <p:strVal val="visible"/>
                                      </p:to>
                                    </p:set>
                                    <p:anim calcmode="lin" valueType="num">
                                      <p:cBhvr additive="base">
                                        <p:cTn id="21"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anim calcmode="lin" valueType="num">
                                      <p:cBhvr additive="base">
                                        <p:cTn id="25"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0419">
                                            <p:txEl>
                                              <p:pRg st="5" end="5"/>
                                            </p:txEl>
                                          </p:spTgt>
                                        </p:tgtEl>
                                        <p:attrNameLst>
                                          <p:attrName>style.visibility</p:attrName>
                                        </p:attrNameLst>
                                      </p:cBhvr>
                                      <p:to>
                                        <p:strVal val="visible"/>
                                      </p:to>
                                    </p:set>
                                    <p:anim calcmode="lin" valueType="num">
                                      <p:cBhvr additive="base">
                                        <p:cTn id="29"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041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0419">
                                            <p:txEl>
                                              <p:pRg st="6" end="6"/>
                                            </p:txEl>
                                          </p:spTgt>
                                        </p:tgtEl>
                                        <p:attrNameLst>
                                          <p:attrName>style.visibility</p:attrName>
                                        </p:attrNameLst>
                                      </p:cBhvr>
                                      <p:to>
                                        <p:strVal val="visible"/>
                                      </p:to>
                                    </p:set>
                                    <p:anim calcmode="lin" valueType="num">
                                      <p:cBhvr additive="base">
                                        <p:cTn id="33"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04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55588" y="913284"/>
            <a:ext cx="84582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     其与、或、非运算规则类似于位运算符的运算规则，但其运算过程不同。</a:t>
            </a:r>
          </a:p>
        </p:txBody>
      </p:sp>
      <p:sp>
        <p:nvSpPr>
          <p:cNvPr id="61443" name="Text Box 3"/>
          <p:cNvSpPr txBox="1">
            <a:spLocks noChangeArrowheads="1"/>
          </p:cNvSpPr>
          <p:nvPr/>
        </p:nvSpPr>
        <p:spPr bwMode="auto">
          <a:xfrm>
            <a:off x="217488" y="2682102"/>
            <a:ext cx="85344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      对操作数的相应位进行与、或、非运算，操作数是几位数，则运算结果是几位。</a:t>
            </a:r>
          </a:p>
        </p:txBody>
      </p:sp>
      <p:sp>
        <p:nvSpPr>
          <p:cNvPr id="61444" name="Text Box 4"/>
          <p:cNvSpPr txBox="1">
            <a:spLocks noChangeArrowheads="1"/>
          </p:cNvSpPr>
          <p:nvPr/>
        </p:nvSpPr>
        <p:spPr bwMode="auto">
          <a:xfrm>
            <a:off x="463335" y="1993404"/>
            <a:ext cx="2174875" cy="523220"/>
          </a:xfrm>
          <a:prstGeom prst="rect">
            <a:avLst/>
          </a:prstGeom>
          <a:solidFill>
            <a:srgbClr val="0043A6"/>
          </a:solidFill>
          <a:ln w="9525">
            <a:solidFill>
              <a:srgbClr val="0043A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r>
              <a:rPr lang="zh-CN" altLang="en-US" b="1" dirty="0">
                <a:solidFill>
                  <a:schemeClr val="bg1"/>
                </a:solidFill>
                <a:latin typeface="Times New Roman" pitchFamily="18" charset="0"/>
                <a:ea typeface="宋体" pitchFamily="2" charset="-122"/>
              </a:rPr>
              <a:t>位运算：</a:t>
            </a:r>
          </a:p>
        </p:txBody>
      </p:sp>
      <p:sp>
        <p:nvSpPr>
          <p:cNvPr id="61445" name="Text Box 5"/>
          <p:cNvSpPr txBox="1">
            <a:spLocks noChangeArrowheads="1"/>
          </p:cNvSpPr>
          <p:nvPr/>
        </p:nvSpPr>
        <p:spPr bwMode="auto">
          <a:xfrm>
            <a:off x="384062" y="3644612"/>
            <a:ext cx="2606675" cy="523220"/>
          </a:xfrm>
          <a:prstGeom prst="rect">
            <a:avLst/>
          </a:prstGeom>
          <a:solidFill>
            <a:srgbClr val="0043A6"/>
          </a:solidFill>
          <a:ln w="9525">
            <a:solidFill>
              <a:srgbClr val="0043A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b="1" dirty="0">
                <a:solidFill>
                  <a:schemeClr val="bg1"/>
                </a:solidFill>
                <a:latin typeface="Times New Roman" pitchFamily="18" charset="0"/>
                <a:ea typeface="宋体" pitchFamily="2" charset="-122"/>
              </a:rPr>
              <a:t>规约运算：</a:t>
            </a:r>
          </a:p>
        </p:txBody>
      </p:sp>
      <p:sp>
        <p:nvSpPr>
          <p:cNvPr id="61446" name="Text Box 6"/>
          <p:cNvSpPr txBox="1">
            <a:spLocks noChangeArrowheads="1"/>
          </p:cNvSpPr>
          <p:nvPr/>
        </p:nvSpPr>
        <p:spPr bwMode="auto">
          <a:xfrm>
            <a:off x="250825" y="4357688"/>
            <a:ext cx="86106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      对</a:t>
            </a:r>
            <a:r>
              <a:rPr lang="zh-CN" altLang="en-US" sz="2400" b="1" dirty="0">
                <a:solidFill>
                  <a:srgbClr val="FF0000"/>
                </a:solidFill>
                <a:latin typeface="Times New Roman" pitchFamily="18" charset="0"/>
                <a:ea typeface="宋体" pitchFamily="2" charset="-122"/>
              </a:rPr>
              <a:t>单个操作数</a:t>
            </a:r>
            <a:r>
              <a:rPr lang="zh-CN" altLang="en-US" sz="2400" b="1" dirty="0">
                <a:latin typeface="Times New Roman" pitchFamily="18" charset="0"/>
                <a:ea typeface="宋体" pitchFamily="2" charset="-122"/>
              </a:rPr>
              <a:t>进行与、或、非递推运算，</a:t>
            </a:r>
            <a:r>
              <a:rPr lang="zh-CN" altLang="en-US" sz="2400" b="1" dirty="0">
                <a:solidFill>
                  <a:srgbClr val="FF0000"/>
                </a:solidFill>
                <a:latin typeface="Times New Roman" pitchFamily="18" charset="0"/>
                <a:ea typeface="宋体" pitchFamily="2" charset="-122"/>
              </a:rPr>
              <a:t>最后的运算结果是</a:t>
            </a:r>
            <a:r>
              <a:rPr lang="en-US" altLang="zh-CN" sz="2400" b="1" dirty="0">
                <a:solidFill>
                  <a:srgbClr val="FF0000"/>
                </a:solidFill>
                <a:latin typeface="Times New Roman" pitchFamily="18" charset="0"/>
                <a:ea typeface="宋体" pitchFamily="2" charset="-122"/>
              </a:rPr>
              <a:t>1</a:t>
            </a:r>
            <a:r>
              <a:rPr lang="zh-CN" altLang="en-US" sz="2400" b="1" dirty="0">
                <a:solidFill>
                  <a:srgbClr val="FF0000"/>
                </a:solidFill>
                <a:latin typeface="Times New Roman" pitchFamily="18" charset="0"/>
                <a:ea typeface="宋体" pitchFamily="2" charset="-122"/>
              </a:rPr>
              <a:t>位的二进制数。</a:t>
            </a:r>
          </a:p>
        </p:txBody>
      </p:sp>
      <p:sp>
        <p:nvSpPr>
          <p:cNvPr id="8" name="矩形 7"/>
          <p:cNvSpPr>
            <a:spLocks noChangeArrowheads="1"/>
          </p:cNvSpPr>
          <p:nvPr/>
        </p:nvSpPr>
        <p:spPr bwMode="auto">
          <a:xfrm>
            <a:off x="304800" y="150273"/>
            <a:ext cx="65293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归约操作符（缩位操作符）</a:t>
            </a:r>
            <a:endParaRPr lang="zh-CN" altLang="en-US" sz="3200" dirty="0">
              <a:solidFill>
                <a:schemeClr val="tx1"/>
              </a:solidFill>
            </a:endParaRPr>
          </a:p>
        </p:txBody>
      </p:sp>
    </p:spTree>
    <p:extLst>
      <p:ext uri="{BB962C8B-B14F-4D97-AF65-F5344CB8AC3E}">
        <p14:creationId xmlns:p14="http://schemas.microsoft.com/office/powerpoint/2010/main" val="2050495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32693" y="985292"/>
            <a:ext cx="85344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90000"/>
              </a:lnSpc>
              <a:spcBef>
                <a:spcPct val="50000"/>
              </a:spcBef>
              <a:buClrTx/>
              <a:buFontTx/>
              <a:buNone/>
            </a:pPr>
            <a:r>
              <a:rPr lang="zh-CN" altLang="en-US" sz="2400" b="1" dirty="0">
                <a:solidFill>
                  <a:srgbClr val="800000"/>
                </a:solidFill>
                <a:latin typeface="Times New Roman" pitchFamily="18" charset="0"/>
                <a:ea typeface="华文新魏" pitchFamily="2" charset="-122"/>
              </a:rPr>
              <a:t>具体运算过程：</a:t>
            </a:r>
          </a:p>
          <a:p>
            <a:pPr algn="l" eaLnBrk="1" hangingPunct="1">
              <a:lnSpc>
                <a:spcPct val="90000"/>
              </a:lnSpc>
              <a:spcBef>
                <a:spcPct val="50000"/>
              </a:spcBef>
              <a:buClrTx/>
              <a:buFontTx/>
              <a:buNone/>
            </a:pPr>
            <a:r>
              <a:rPr lang="zh-CN" altLang="en-US" sz="2400" b="1" dirty="0">
                <a:latin typeface="Times New Roman" pitchFamily="18" charset="0"/>
                <a:ea typeface="宋体" pitchFamily="2" charset="-122"/>
              </a:rPr>
              <a:t>第一步：先将操作数的第</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位与第</a:t>
            </a: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位进行与、或、非运算；</a:t>
            </a:r>
          </a:p>
          <a:p>
            <a:pPr algn="l" eaLnBrk="1" hangingPunct="1">
              <a:lnSpc>
                <a:spcPct val="90000"/>
              </a:lnSpc>
              <a:spcBef>
                <a:spcPct val="50000"/>
              </a:spcBef>
              <a:buClrTx/>
              <a:buFontTx/>
              <a:buNone/>
            </a:pPr>
            <a:r>
              <a:rPr lang="zh-CN" altLang="en-US" sz="2400" b="1" dirty="0">
                <a:latin typeface="Times New Roman" pitchFamily="18" charset="0"/>
                <a:ea typeface="宋体" pitchFamily="2" charset="-122"/>
              </a:rPr>
              <a:t>第二步：将运算结果与第</a:t>
            </a: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位进行与、或、非运算，依次类推，直至最后一位。</a:t>
            </a:r>
          </a:p>
        </p:txBody>
      </p:sp>
      <p:sp>
        <p:nvSpPr>
          <p:cNvPr id="62467" name="Text Box 3"/>
          <p:cNvSpPr txBox="1">
            <a:spLocks noChangeArrowheads="1"/>
          </p:cNvSpPr>
          <p:nvPr/>
        </p:nvSpPr>
        <p:spPr bwMode="auto">
          <a:xfrm>
            <a:off x="381000" y="3556002"/>
            <a:ext cx="2678832" cy="1015663"/>
          </a:xfrm>
          <a:prstGeom prst="rect">
            <a:avLst/>
          </a:prstGeom>
          <a:solidFill>
            <a:srgbClr val="0043A6"/>
          </a:solidFill>
          <a:ln w="38100">
            <a:solidFill>
              <a:srgbClr val="0043A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例：</a:t>
            </a:r>
            <a:r>
              <a:rPr lang="en-US" altLang="zh-CN" sz="2400" b="1" dirty="0" err="1">
                <a:solidFill>
                  <a:schemeClr val="bg1"/>
                </a:solidFill>
                <a:latin typeface="Times New Roman" pitchFamily="18" charset="0"/>
                <a:ea typeface="宋体" pitchFamily="2" charset="-122"/>
              </a:rPr>
              <a:t>reg</a:t>
            </a:r>
            <a:r>
              <a:rPr lang="en-US" altLang="zh-CN" sz="2400" b="1" dirty="0">
                <a:solidFill>
                  <a:schemeClr val="bg1"/>
                </a:solidFill>
                <a:latin typeface="Times New Roman" pitchFamily="18" charset="0"/>
                <a:ea typeface="宋体" pitchFamily="2" charset="-122"/>
              </a:rPr>
              <a:t>[3:0]  a</a:t>
            </a:r>
            <a:r>
              <a:rPr lang="zh-CN" altLang="en-US" sz="2400" b="1" dirty="0">
                <a:solidFill>
                  <a:schemeClr val="bg1"/>
                </a:solidFill>
                <a:latin typeface="Times New Roman" pitchFamily="18" charset="0"/>
                <a:ea typeface="宋体" pitchFamily="2" charset="-122"/>
              </a:rPr>
              <a:t>；</a:t>
            </a:r>
          </a:p>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        </a:t>
            </a:r>
            <a:r>
              <a:rPr lang="en-US" altLang="zh-CN" sz="2400" b="1" dirty="0">
                <a:solidFill>
                  <a:schemeClr val="bg1"/>
                </a:solidFill>
                <a:latin typeface="Times New Roman" pitchFamily="18" charset="0"/>
                <a:ea typeface="宋体" pitchFamily="2" charset="-122"/>
              </a:rPr>
              <a:t>b=&amp;a</a:t>
            </a:r>
            <a:r>
              <a:rPr lang="zh-CN" altLang="en-US" sz="2400" b="1" dirty="0">
                <a:solidFill>
                  <a:schemeClr val="bg1"/>
                </a:solidFill>
                <a:latin typeface="Times New Roman" pitchFamily="18" charset="0"/>
                <a:ea typeface="宋体" pitchFamily="2" charset="-122"/>
              </a:rPr>
              <a:t>；</a:t>
            </a:r>
          </a:p>
        </p:txBody>
      </p:sp>
      <p:sp>
        <p:nvSpPr>
          <p:cNvPr id="62468" name="Text Box 4"/>
          <p:cNvSpPr txBox="1">
            <a:spLocks noChangeArrowheads="1"/>
          </p:cNvSpPr>
          <p:nvPr/>
        </p:nvSpPr>
        <p:spPr bwMode="auto">
          <a:xfrm>
            <a:off x="3923928" y="3556002"/>
            <a:ext cx="3352800" cy="1569660"/>
          </a:xfrm>
          <a:prstGeom prst="rect">
            <a:avLst/>
          </a:prstGeom>
          <a:solidFill>
            <a:srgbClr val="996600"/>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若：</a:t>
            </a:r>
            <a:r>
              <a:rPr lang="en-US" altLang="zh-CN" sz="2400" b="1" dirty="0">
                <a:solidFill>
                  <a:schemeClr val="bg1"/>
                </a:solidFill>
                <a:latin typeface="Times New Roman" pitchFamily="18" charset="0"/>
                <a:ea typeface="宋体" pitchFamily="2" charset="-122"/>
              </a:rPr>
              <a:t>A=5'b11001</a:t>
            </a:r>
          </a:p>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则：</a:t>
            </a:r>
            <a:r>
              <a:rPr lang="en-US" altLang="zh-CN" sz="2400" b="1" dirty="0">
                <a:solidFill>
                  <a:schemeClr val="bg1"/>
                </a:solidFill>
                <a:latin typeface="Times New Roman" pitchFamily="18" charset="0"/>
                <a:ea typeface="宋体" pitchFamily="2" charset="-122"/>
              </a:rPr>
              <a:t>&amp;A=0</a:t>
            </a:r>
            <a:r>
              <a:rPr lang="zh-CN" altLang="en-US" sz="2400" b="1" dirty="0">
                <a:solidFill>
                  <a:schemeClr val="bg1"/>
                </a:solidFill>
                <a:latin typeface="Times New Roman" pitchFamily="18" charset="0"/>
                <a:ea typeface="宋体" pitchFamily="2" charset="-122"/>
              </a:rPr>
              <a:t>；</a:t>
            </a:r>
          </a:p>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         </a:t>
            </a:r>
            <a:r>
              <a:rPr lang="en-US" altLang="zh-CN" sz="2400" b="1" dirty="0">
                <a:solidFill>
                  <a:schemeClr val="bg1"/>
                </a:solidFill>
                <a:latin typeface="Times New Roman" pitchFamily="18" charset="0"/>
                <a:ea typeface="宋体" pitchFamily="2" charset="-122"/>
              </a:rPr>
              <a:t>|A=1</a:t>
            </a:r>
            <a:r>
              <a:rPr lang="zh-CN" altLang="en-US" sz="2400" b="1" dirty="0">
                <a:solidFill>
                  <a:schemeClr val="bg1"/>
                </a:solidFill>
                <a:latin typeface="Times New Roman" pitchFamily="18" charset="0"/>
                <a:ea typeface="宋体" pitchFamily="2" charset="-122"/>
              </a:rPr>
              <a:t>；</a:t>
            </a:r>
          </a:p>
        </p:txBody>
      </p:sp>
      <p:sp>
        <p:nvSpPr>
          <p:cNvPr id="5" name="矩形 4"/>
          <p:cNvSpPr>
            <a:spLocks noChangeArrowheads="1"/>
          </p:cNvSpPr>
          <p:nvPr/>
        </p:nvSpPr>
        <p:spPr bwMode="auto">
          <a:xfrm>
            <a:off x="304800" y="150273"/>
            <a:ext cx="65293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归约操作符（缩位操作符）</a:t>
            </a:r>
            <a:endParaRPr lang="zh-CN" altLang="en-US" sz="3200" dirty="0">
              <a:solidFill>
                <a:schemeClr val="tx1"/>
              </a:solidFill>
            </a:endParaRPr>
          </a:p>
        </p:txBody>
      </p:sp>
    </p:spTree>
    <p:extLst>
      <p:ext uri="{BB962C8B-B14F-4D97-AF65-F5344CB8AC3E}">
        <p14:creationId xmlns:p14="http://schemas.microsoft.com/office/powerpoint/2010/main" val="381281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anim calcmode="lin" valueType="num">
                                      <p:cBhvr additive="base">
                                        <p:cTn id="7" dur="500" fill="hold"/>
                                        <p:tgtEl>
                                          <p:spTgt spid="624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6">
                                            <p:txEl>
                                              <p:pRg st="2" end="2"/>
                                            </p:txEl>
                                          </p:spTgt>
                                        </p:tgtEl>
                                        <p:attrNameLst>
                                          <p:attrName>style.visibility</p:attrName>
                                        </p:attrNameLst>
                                      </p:cBhvr>
                                      <p:to>
                                        <p:strVal val="visible"/>
                                      </p:to>
                                    </p:set>
                                    <p:anim calcmode="lin" valueType="num">
                                      <p:cBhvr additive="base">
                                        <p:cTn id="13" dur="500" fill="hold"/>
                                        <p:tgtEl>
                                          <p:spTgt spid="624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467"/>
                                        </p:tgtEl>
                                        <p:attrNameLst>
                                          <p:attrName>style.visibility</p:attrName>
                                        </p:attrNameLst>
                                      </p:cBhvr>
                                      <p:to>
                                        <p:strVal val="visible"/>
                                      </p:to>
                                    </p:set>
                                    <p:anim calcmode="lin" valueType="num">
                                      <p:cBhvr additive="base">
                                        <p:cTn id="19" dur="500" fill="hold"/>
                                        <p:tgtEl>
                                          <p:spTgt spid="62467"/>
                                        </p:tgtEl>
                                        <p:attrNameLst>
                                          <p:attrName>ppt_x</p:attrName>
                                        </p:attrNameLst>
                                      </p:cBhvr>
                                      <p:tavLst>
                                        <p:tav tm="0">
                                          <p:val>
                                            <p:strVal val="#ppt_x"/>
                                          </p:val>
                                        </p:tav>
                                        <p:tav tm="100000">
                                          <p:val>
                                            <p:strVal val="#ppt_x"/>
                                          </p:val>
                                        </p:tav>
                                      </p:tavLst>
                                    </p:anim>
                                    <p:anim calcmode="lin" valueType="num">
                                      <p:cBhvr additive="base">
                                        <p:cTn id="20"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468"/>
                                        </p:tgtEl>
                                        <p:attrNameLst>
                                          <p:attrName>style.visibility</p:attrName>
                                        </p:attrNameLst>
                                      </p:cBhvr>
                                      <p:to>
                                        <p:strVal val="visible"/>
                                      </p:to>
                                    </p:set>
                                    <p:anim calcmode="lin" valueType="num">
                                      <p:cBhvr additive="base">
                                        <p:cTn id="25" dur="500" fill="hold"/>
                                        <p:tgtEl>
                                          <p:spTgt spid="62468"/>
                                        </p:tgtEl>
                                        <p:attrNameLst>
                                          <p:attrName>ppt_x</p:attrName>
                                        </p:attrNameLst>
                                      </p:cBhvr>
                                      <p:tavLst>
                                        <p:tav tm="0">
                                          <p:val>
                                            <p:strVal val="#ppt_x"/>
                                          </p:val>
                                        </p:tav>
                                        <p:tav tm="100000">
                                          <p:val>
                                            <p:strVal val="#ppt_x"/>
                                          </p:val>
                                        </p:tav>
                                      </p:tavLst>
                                    </p:anim>
                                    <p:anim calcmode="lin" valueType="num">
                                      <p:cBhvr additive="base">
                                        <p:cTn id="26"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p:bldP spid="6246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1520" y="925512"/>
            <a:ext cx="8135937" cy="4789488"/>
          </a:xfrm>
        </p:spPr>
        <p:txBody>
          <a:bodyPr/>
          <a:lstStyle/>
          <a:p>
            <a:pPr eaLnBrk="1" hangingPunct="1"/>
            <a:r>
              <a:rPr lang="zh-CN" altLang="en-US" b="1" dirty="0"/>
              <a:t>　　</a:t>
            </a:r>
            <a:r>
              <a:rPr lang="en-US" altLang="zh-CN" b="1" dirty="0"/>
              <a:t>&amp; (</a:t>
            </a:r>
            <a:r>
              <a:rPr lang="zh-CN" altLang="en-US" b="1" dirty="0"/>
              <a:t>归约与</a:t>
            </a:r>
            <a:r>
              <a:rPr lang="en-US" altLang="zh-CN" b="1" dirty="0"/>
              <a:t>)——</a:t>
            </a:r>
            <a:r>
              <a:rPr lang="zh-CN" altLang="en-US" b="1" dirty="0"/>
              <a:t>如果存在位值为</a:t>
            </a:r>
            <a:r>
              <a:rPr lang="en-US" altLang="zh-CN" b="1" dirty="0"/>
              <a:t>0</a:t>
            </a:r>
            <a:r>
              <a:rPr lang="zh-CN" altLang="en-US" b="1" dirty="0"/>
              <a:t>，那么结果为</a:t>
            </a:r>
            <a:r>
              <a:rPr lang="en-US" altLang="zh-CN" b="1" dirty="0"/>
              <a:t>0</a:t>
            </a:r>
            <a:r>
              <a:rPr lang="zh-CN" altLang="en-US" b="1" dirty="0"/>
              <a:t>；如果存在位值为</a:t>
            </a:r>
            <a:r>
              <a:rPr lang="en-US" altLang="zh-CN" b="1" dirty="0"/>
              <a:t>x</a:t>
            </a:r>
            <a:r>
              <a:rPr lang="zh-CN" altLang="en-US" b="1" dirty="0"/>
              <a:t>或</a:t>
            </a:r>
            <a:r>
              <a:rPr lang="en-US" altLang="zh-CN" b="1" dirty="0"/>
              <a:t>z</a:t>
            </a:r>
            <a:r>
              <a:rPr lang="zh-CN" altLang="en-US" b="1" dirty="0"/>
              <a:t>，则结果为</a:t>
            </a:r>
            <a:r>
              <a:rPr lang="en-US" altLang="zh-CN" b="1" dirty="0"/>
              <a:t>x</a:t>
            </a:r>
            <a:r>
              <a:rPr lang="zh-CN" altLang="en-US" b="1" dirty="0"/>
              <a:t>；否则结果为</a:t>
            </a:r>
            <a:r>
              <a:rPr lang="en-US" altLang="zh-CN" b="1" dirty="0"/>
              <a:t>1</a:t>
            </a:r>
            <a:r>
              <a:rPr lang="zh-CN" altLang="en-US" b="1" dirty="0"/>
              <a:t>。</a:t>
            </a:r>
            <a:br>
              <a:rPr lang="zh-CN" altLang="en-US" b="1" dirty="0"/>
            </a:br>
            <a:r>
              <a:rPr lang="zh-CN" altLang="en-US" b="1" dirty="0"/>
              <a:t>　　</a:t>
            </a:r>
            <a:r>
              <a:rPr lang="en-US" altLang="zh-CN" b="1" dirty="0"/>
              <a:t>~&amp; (</a:t>
            </a:r>
            <a:r>
              <a:rPr lang="zh-CN" altLang="en-US" b="1" dirty="0"/>
              <a:t>归约与非</a:t>
            </a:r>
            <a:r>
              <a:rPr lang="en-US" altLang="zh-CN" b="1" dirty="0"/>
              <a:t>)——</a:t>
            </a:r>
            <a:r>
              <a:rPr lang="zh-CN" altLang="en-US" b="1" dirty="0"/>
              <a:t>与归约操作符</a:t>
            </a:r>
            <a:r>
              <a:rPr lang="en-US" altLang="zh-CN" b="1" dirty="0"/>
              <a:t>&amp;</a:t>
            </a:r>
            <a:r>
              <a:rPr lang="zh-CN" altLang="en-US" b="1" dirty="0"/>
              <a:t>相反。</a:t>
            </a:r>
            <a:br>
              <a:rPr lang="zh-CN" altLang="en-US" b="1" dirty="0"/>
            </a:br>
            <a:r>
              <a:rPr lang="zh-CN" altLang="en-US" b="1" dirty="0"/>
              <a:t>　　</a:t>
            </a:r>
            <a:r>
              <a:rPr lang="en-US" altLang="zh-CN" b="1" dirty="0"/>
              <a:t>| (</a:t>
            </a:r>
            <a:r>
              <a:rPr lang="zh-CN" altLang="en-US" b="1" dirty="0"/>
              <a:t>归约或</a:t>
            </a:r>
            <a:r>
              <a:rPr lang="en-US" altLang="zh-CN" b="1" dirty="0"/>
              <a:t>)——</a:t>
            </a:r>
            <a:r>
              <a:rPr lang="zh-CN" altLang="en-US" b="1" dirty="0"/>
              <a:t>如果存在位值为</a:t>
            </a:r>
            <a:r>
              <a:rPr lang="en-US" altLang="zh-CN" b="1" dirty="0"/>
              <a:t>1</a:t>
            </a:r>
            <a:r>
              <a:rPr lang="zh-CN" altLang="en-US" b="1" dirty="0"/>
              <a:t>，那么结果为</a:t>
            </a:r>
            <a:r>
              <a:rPr lang="en-US" altLang="zh-CN" b="1" dirty="0"/>
              <a:t>1</a:t>
            </a:r>
            <a:r>
              <a:rPr lang="zh-CN" altLang="en-US" b="1" dirty="0"/>
              <a:t>；如果存在位值为</a:t>
            </a:r>
            <a:r>
              <a:rPr lang="en-US" altLang="zh-CN" b="1" dirty="0"/>
              <a:t>x</a:t>
            </a:r>
            <a:r>
              <a:rPr lang="zh-CN" altLang="en-US" b="1" dirty="0"/>
              <a:t>或</a:t>
            </a:r>
            <a:r>
              <a:rPr lang="en-US" altLang="zh-CN" b="1" dirty="0"/>
              <a:t>z</a:t>
            </a:r>
            <a:r>
              <a:rPr lang="zh-CN" altLang="en-US" b="1" dirty="0"/>
              <a:t>，则结果为</a:t>
            </a:r>
            <a:r>
              <a:rPr lang="en-US" altLang="zh-CN" b="1" dirty="0"/>
              <a:t>x</a:t>
            </a:r>
            <a:r>
              <a:rPr lang="zh-CN" altLang="en-US" b="1" dirty="0"/>
              <a:t>；否则结果为</a:t>
            </a:r>
            <a:r>
              <a:rPr lang="en-US" altLang="zh-CN" b="1" dirty="0"/>
              <a:t>0</a:t>
            </a:r>
            <a:r>
              <a:rPr lang="zh-CN" altLang="en-US" b="1" dirty="0"/>
              <a:t>。</a:t>
            </a:r>
            <a:br>
              <a:rPr lang="zh-CN" altLang="en-US" b="1" dirty="0"/>
            </a:br>
            <a:r>
              <a:rPr lang="zh-CN" altLang="en-US" b="1" dirty="0"/>
              <a:t>　　</a:t>
            </a:r>
            <a:r>
              <a:rPr lang="en-US" altLang="zh-CN" b="1" dirty="0"/>
              <a:t>~| (</a:t>
            </a:r>
            <a:r>
              <a:rPr lang="zh-CN" altLang="en-US" b="1" dirty="0"/>
              <a:t>归约或非</a:t>
            </a:r>
            <a:r>
              <a:rPr lang="en-US" altLang="zh-CN" b="1" dirty="0"/>
              <a:t>)——</a:t>
            </a:r>
            <a:r>
              <a:rPr lang="zh-CN" altLang="en-US" b="1" dirty="0"/>
              <a:t>与归约操作符 </a:t>
            </a:r>
            <a:r>
              <a:rPr lang="en-US" altLang="zh-CN" b="1" dirty="0"/>
              <a:t>| </a:t>
            </a:r>
            <a:r>
              <a:rPr lang="zh-CN" altLang="en-US" b="1" dirty="0"/>
              <a:t>相反。</a:t>
            </a:r>
            <a:br>
              <a:rPr lang="zh-CN" altLang="en-US" b="1" dirty="0"/>
            </a:br>
            <a:r>
              <a:rPr lang="zh-CN" altLang="en-US" b="1" dirty="0"/>
              <a:t>　　</a:t>
            </a:r>
            <a:r>
              <a:rPr lang="en-US" altLang="zh-CN" b="1" dirty="0"/>
              <a:t>^ (</a:t>
            </a:r>
            <a:r>
              <a:rPr lang="zh-CN" altLang="en-US" b="1" dirty="0"/>
              <a:t>归约异或</a:t>
            </a:r>
            <a:r>
              <a:rPr lang="en-US" altLang="zh-CN" b="1" dirty="0"/>
              <a:t>)——</a:t>
            </a:r>
            <a:r>
              <a:rPr lang="zh-CN" altLang="en-US" b="1" dirty="0"/>
              <a:t>如果存在位值为</a:t>
            </a:r>
            <a:r>
              <a:rPr lang="en-US" altLang="zh-CN" b="1" dirty="0"/>
              <a:t>x</a:t>
            </a:r>
            <a:r>
              <a:rPr lang="zh-CN" altLang="en-US" b="1" dirty="0"/>
              <a:t>或</a:t>
            </a:r>
            <a:r>
              <a:rPr lang="en-US" altLang="zh-CN" b="1" dirty="0"/>
              <a:t>z</a:t>
            </a:r>
            <a:r>
              <a:rPr lang="zh-CN" altLang="en-US" b="1" dirty="0"/>
              <a:t>，那么结果为</a:t>
            </a:r>
            <a:r>
              <a:rPr lang="en-US" altLang="zh-CN" b="1" dirty="0"/>
              <a:t>x</a:t>
            </a:r>
            <a:r>
              <a:rPr lang="zh-CN" altLang="en-US" b="1" dirty="0"/>
              <a:t>；如果操作数中有偶数个</a:t>
            </a:r>
            <a:r>
              <a:rPr lang="en-US" altLang="zh-CN" b="1" dirty="0"/>
              <a:t>1</a:t>
            </a:r>
            <a:r>
              <a:rPr lang="zh-CN" altLang="en-US" b="1" dirty="0"/>
              <a:t>，则结果为</a:t>
            </a:r>
            <a:r>
              <a:rPr lang="en-US" altLang="zh-CN" b="1" dirty="0"/>
              <a:t>0</a:t>
            </a:r>
            <a:r>
              <a:rPr lang="zh-CN" altLang="en-US" b="1" dirty="0"/>
              <a:t>；否则结果为</a:t>
            </a:r>
            <a:r>
              <a:rPr lang="en-US" altLang="zh-CN" b="1" dirty="0"/>
              <a:t>1</a:t>
            </a:r>
            <a:r>
              <a:rPr lang="zh-CN" altLang="en-US" b="1" dirty="0"/>
              <a:t>。</a:t>
            </a:r>
            <a:br>
              <a:rPr lang="zh-CN" altLang="en-US" b="1" dirty="0"/>
            </a:br>
            <a:r>
              <a:rPr lang="zh-CN" altLang="en-US" b="1" dirty="0"/>
              <a:t>　　</a:t>
            </a:r>
            <a:r>
              <a:rPr lang="en-US" altLang="zh-CN" b="1" dirty="0"/>
              <a:t>~^ (</a:t>
            </a:r>
            <a:r>
              <a:rPr lang="zh-CN" altLang="en-US" b="1" dirty="0"/>
              <a:t>归约异或非</a:t>
            </a:r>
            <a:r>
              <a:rPr lang="en-US" altLang="zh-CN" b="1" dirty="0"/>
              <a:t>)——</a:t>
            </a:r>
            <a:r>
              <a:rPr lang="zh-CN" altLang="en-US" b="1" dirty="0"/>
              <a:t>与归约操作符 </a:t>
            </a:r>
            <a:r>
              <a:rPr lang="en-US" altLang="zh-CN" b="1" dirty="0"/>
              <a:t>^ </a:t>
            </a:r>
            <a:r>
              <a:rPr lang="zh-CN" altLang="en-US" b="1" dirty="0"/>
              <a:t>相反。</a:t>
            </a:r>
          </a:p>
        </p:txBody>
      </p:sp>
      <p:sp>
        <p:nvSpPr>
          <p:cNvPr id="4" name="矩形 3"/>
          <p:cNvSpPr>
            <a:spLocks noChangeArrowheads="1"/>
          </p:cNvSpPr>
          <p:nvPr/>
        </p:nvSpPr>
        <p:spPr bwMode="auto">
          <a:xfrm>
            <a:off x="304800" y="150273"/>
            <a:ext cx="65293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归约操作符（缩位操作符）</a:t>
            </a:r>
            <a:endParaRPr lang="zh-CN" altLang="en-US" sz="3200"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245524" y="923350"/>
            <a:ext cx="8458200" cy="279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7675" indent="-447675">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627063"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50000"/>
              </a:lnSpc>
              <a:spcBef>
                <a:spcPct val="0"/>
              </a:spcBef>
              <a:buClrTx/>
              <a:buFontTx/>
              <a:buNone/>
            </a:pPr>
            <a:r>
              <a:rPr lang="zh-CN" altLang="pt-BR" sz="2400" b="0" dirty="0"/>
              <a:t>          逻辑操作符是对</a:t>
            </a:r>
            <a:r>
              <a:rPr lang="zh-CN" altLang="pt-BR" sz="2400" dirty="0">
                <a:solidFill>
                  <a:srgbClr val="FF0000"/>
                </a:solidFill>
              </a:rPr>
              <a:t>操作数</a:t>
            </a:r>
            <a:r>
              <a:rPr lang="zh-CN" altLang="pt-BR" sz="2400" b="0" dirty="0"/>
              <a:t>做与、或、非操作，这些操作符在逻辑值</a:t>
            </a:r>
            <a:r>
              <a:rPr lang="pt-BR" altLang="zh-CN" sz="2400" b="0" dirty="0"/>
              <a:t>0</a:t>
            </a:r>
            <a:r>
              <a:rPr lang="zh-CN" altLang="pt-BR" sz="2400" b="0" dirty="0"/>
              <a:t>或</a:t>
            </a:r>
            <a:r>
              <a:rPr lang="pt-BR" altLang="zh-CN" sz="2400" b="0" dirty="0"/>
              <a:t>1</a:t>
            </a:r>
            <a:r>
              <a:rPr lang="zh-CN" altLang="pt-BR" sz="2400" b="0" dirty="0"/>
              <a:t>上操作。</a:t>
            </a:r>
            <a:r>
              <a:rPr lang="zh-CN" altLang="pt-BR" sz="2400" b="0" dirty="0">
                <a:solidFill>
                  <a:srgbClr val="FF0000"/>
                </a:solidFill>
              </a:rPr>
              <a:t>操作结果为</a:t>
            </a:r>
            <a:r>
              <a:rPr lang="en-US" altLang="zh-CN" sz="2400" b="0" dirty="0">
                <a:solidFill>
                  <a:srgbClr val="FF0000"/>
                </a:solidFill>
              </a:rPr>
              <a:t>0</a:t>
            </a:r>
            <a:r>
              <a:rPr lang="zh-CN" altLang="en-US" sz="2400" b="0" dirty="0">
                <a:solidFill>
                  <a:srgbClr val="FF0000"/>
                </a:solidFill>
              </a:rPr>
              <a:t>或</a:t>
            </a:r>
            <a:r>
              <a:rPr lang="en-US" altLang="zh-CN" sz="2400" b="0" dirty="0">
                <a:solidFill>
                  <a:srgbClr val="FF0000"/>
                </a:solidFill>
              </a:rPr>
              <a:t>1</a:t>
            </a:r>
            <a:r>
              <a:rPr lang="zh-CN" altLang="en-US" sz="2400" b="0" dirty="0"/>
              <a:t>，有</a:t>
            </a:r>
            <a:r>
              <a:rPr lang="en-US" altLang="zh-CN" sz="2400" b="0" dirty="0"/>
              <a:t>3</a:t>
            </a:r>
            <a:r>
              <a:rPr lang="zh-CN" altLang="en-US" sz="2400" b="0" dirty="0"/>
              <a:t>种：</a:t>
            </a:r>
            <a:endParaRPr lang="en-US" altLang="zh-CN" sz="2400" b="0" dirty="0"/>
          </a:p>
          <a:p>
            <a:pPr algn="l">
              <a:lnSpc>
                <a:spcPct val="150000"/>
              </a:lnSpc>
              <a:spcBef>
                <a:spcPct val="0"/>
              </a:spcBef>
              <a:buClr>
                <a:srgbClr val="800000"/>
              </a:buClr>
              <a:buFont typeface="Wingdings" pitchFamily="2" charset="2"/>
              <a:buChar char="Ø"/>
            </a:pPr>
            <a:r>
              <a:rPr lang="en-US" altLang="zh-CN" sz="2400" dirty="0">
                <a:latin typeface="Times New Roman" pitchFamily="18" charset="0"/>
                <a:ea typeface="宋体" pitchFamily="2" charset="-122"/>
              </a:rPr>
              <a:t> &amp;&amp; (</a:t>
            </a:r>
            <a:r>
              <a:rPr lang="zh-CN" altLang="en-US" sz="2400" dirty="0">
                <a:latin typeface="Times New Roman" pitchFamily="18" charset="0"/>
                <a:ea typeface="宋体" pitchFamily="2" charset="-122"/>
              </a:rPr>
              <a:t>逻辑与</a:t>
            </a:r>
            <a:r>
              <a:rPr lang="en-US" altLang="zh-CN" sz="2400" dirty="0">
                <a:latin typeface="Times New Roman" pitchFamily="18" charset="0"/>
                <a:ea typeface="宋体" pitchFamily="2" charset="-122"/>
              </a:rPr>
              <a:t>)</a:t>
            </a:r>
          </a:p>
          <a:p>
            <a:pPr algn="l" eaLnBrk="1" hangingPunct="1">
              <a:lnSpc>
                <a:spcPct val="150000"/>
              </a:lnSpc>
              <a:spcBef>
                <a:spcPct val="0"/>
              </a:spcBef>
              <a:buClr>
                <a:srgbClr val="800000"/>
              </a:buClr>
              <a:buFont typeface="Wingdings" pitchFamily="2" charset="2"/>
              <a:buChar char="Ø"/>
            </a:pPr>
            <a:r>
              <a:rPr lang="en-US" altLang="zh-CN" sz="2400" b="1" dirty="0">
                <a:latin typeface="Times New Roman" pitchFamily="18" charset="0"/>
                <a:ea typeface="宋体" pitchFamily="2" charset="-122"/>
              </a:rPr>
              <a:t> || (</a:t>
            </a:r>
            <a:r>
              <a:rPr lang="zh-CN" altLang="en-US" sz="2400" b="1" dirty="0">
                <a:latin typeface="Times New Roman" pitchFamily="18" charset="0"/>
                <a:ea typeface="宋体" pitchFamily="2" charset="-122"/>
              </a:rPr>
              <a:t>逻辑或</a:t>
            </a:r>
            <a:r>
              <a:rPr lang="en-US" altLang="zh-CN" sz="2400" b="1" dirty="0">
                <a:latin typeface="Times New Roman" pitchFamily="18" charset="0"/>
                <a:ea typeface="宋体" pitchFamily="2" charset="-122"/>
              </a:rPr>
              <a:t>) </a:t>
            </a:r>
          </a:p>
          <a:p>
            <a:pPr algn="l" eaLnBrk="1" hangingPunct="1">
              <a:lnSpc>
                <a:spcPct val="150000"/>
              </a:lnSpc>
              <a:spcBef>
                <a:spcPct val="0"/>
              </a:spcBef>
              <a:buClr>
                <a:srgbClr val="800000"/>
              </a:buClr>
              <a:buFont typeface="Wingdings" pitchFamily="2" charset="2"/>
              <a:buChar char="Ø"/>
            </a:pP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逻辑非</a:t>
            </a:r>
            <a:r>
              <a:rPr lang="en-US" altLang="zh-CN" sz="2400" b="1" dirty="0">
                <a:latin typeface="Times New Roman" pitchFamily="18" charset="0"/>
                <a:ea typeface="宋体" pitchFamily="2" charset="-122"/>
              </a:rPr>
              <a:t>)</a:t>
            </a:r>
          </a:p>
        </p:txBody>
      </p:sp>
      <p:sp>
        <p:nvSpPr>
          <p:cNvPr id="5" name="矩形 4"/>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逻辑操作符</a:t>
            </a:r>
            <a:endParaRPr lang="zh-CN" altLang="en-US" sz="3200" dirty="0">
              <a:solidFill>
                <a:schemeClr val="tx1"/>
              </a:solidFill>
            </a:endParaRPr>
          </a:p>
        </p:txBody>
      </p:sp>
    </p:spTree>
    <p:extLst>
      <p:ext uri="{BB962C8B-B14F-4D97-AF65-F5344CB8AC3E}">
        <p14:creationId xmlns:p14="http://schemas.microsoft.com/office/powerpoint/2010/main" val="232629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7950" y="925513"/>
            <a:ext cx="8135938" cy="2868612"/>
          </a:xfrm>
        </p:spPr>
        <p:txBody>
          <a:bodyPr/>
          <a:lstStyle/>
          <a:p>
            <a:pPr eaLnBrk="1" hangingPunct="1">
              <a:lnSpc>
                <a:spcPct val="150000"/>
              </a:lnSpc>
            </a:pPr>
            <a:r>
              <a:rPr lang="zh-CN" altLang="en-US" dirty="0"/>
              <a:t>　　</a:t>
            </a:r>
            <a:r>
              <a:rPr lang="en-US" altLang="zh-CN" dirty="0">
                <a:latin typeface="黑体" pitchFamily="2" charset="-122"/>
                <a:ea typeface="黑体" pitchFamily="2" charset="-122"/>
              </a:rPr>
              <a:t>1</a:t>
            </a:r>
            <a:r>
              <a:rPr lang="zh-CN" altLang="en-US" dirty="0">
                <a:latin typeface="黑体" pitchFamily="2" charset="-122"/>
                <a:ea typeface="黑体" pitchFamily="2" charset="-122"/>
              </a:rPr>
              <a:t>．整型常量</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整型常量就是整型数，它可以按如下两种方式书写：</a:t>
            </a:r>
            <a:br>
              <a:rPr lang="zh-CN" altLang="en-US" dirty="0"/>
            </a:br>
            <a:r>
              <a:rPr lang="zh-CN" altLang="en-US" dirty="0"/>
              <a:t>　　</a:t>
            </a:r>
            <a:r>
              <a:rPr lang="en-US" altLang="zh-CN" dirty="0"/>
              <a:t>(1) </a:t>
            </a:r>
            <a:r>
              <a:rPr lang="zh-CN" altLang="en-US" dirty="0"/>
              <a:t>简单的十进制数格式，表示为有符号数，如</a:t>
            </a:r>
            <a:r>
              <a:rPr lang="en-US" altLang="zh-CN" dirty="0"/>
              <a:t>20</a:t>
            </a:r>
            <a:r>
              <a:rPr lang="zh-CN" altLang="en-US" dirty="0"/>
              <a:t>、</a:t>
            </a:r>
            <a:r>
              <a:rPr lang="en-US" altLang="zh-CN" dirty="0"/>
              <a:t>-10</a:t>
            </a:r>
            <a:r>
              <a:rPr lang="zh-CN" altLang="en-US" dirty="0"/>
              <a:t>。</a:t>
            </a:r>
            <a:br>
              <a:rPr lang="zh-CN" altLang="en-US" dirty="0"/>
            </a:br>
            <a:r>
              <a:rPr lang="zh-CN" altLang="en-US" dirty="0"/>
              <a:t>　　</a:t>
            </a:r>
            <a:r>
              <a:rPr lang="en-US" altLang="zh-CN" dirty="0"/>
              <a:t>(2) </a:t>
            </a:r>
            <a:r>
              <a:rPr lang="zh-CN" altLang="en-US" dirty="0"/>
              <a:t>基数格式，通常是无符号数，这种形式的格式为</a:t>
            </a:r>
            <a:br>
              <a:rPr lang="zh-CN" altLang="en-US" dirty="0"/>
            </a:br>
            <a:r>
              <a:rPr lang="zh-CN" altLang="en-US" dirty="0"/>
              <a:t>　　　　</a:t>
            </a:r>
            <a:r>
              <a:rPr lang="en-US" altLang="zh-CN" dirty="0"/>
              <a:t>&lt;</a:t>
            </a:r>
            <a:r>
              <a:rPr lang="zh-CN" altLang="en-US" dirty="0"/>
              <a:t>位宽</a:t>
            </a:r>
            <a:r>
              <a:rPr lang="en-US" altLang="zh-CN" dirty="0"/>
              <a:t>&gt;' &lt;</a:t>
            </a:r>
            <a:r>
              <a:rPr lang="zh-CN" altLang="en-US" dirty="0"/>
              <a:t>进制</a:t>
            </a:r>
            <a:r>
              <a:rPr lang="en-US" altLang="zh-CN" dirty="0"/>
              <a:t>&gt; &lt;</a:t>
            </a:r>
            <a:r>
              <a:rPr lang="zh-CN" altLang="en-US" dirty="0"/>
              <a:t>数字</a:t>
            </a:r>
            <a:r>
              <a:rPr lang="en-US" altLang="zh-CN" dirty="0"/>
              <a:t>&gt;</a:t>
            </a:r>
          </a:p>
        </p:txBody>
      </p:sp>
      <p:sp>
        <p:nvSpPr>
          <p:cNvPr id="17411" name="矩形 3"/>
          <p:cNvSpPr>
            <a:spLocks noChangeArrowheads="1"/>
          </p:cNvSpPr>
          <p:nvPr/>
        </p:nvSpPr>
        <p:spPr bwMode="auto">
          <a:xfrm>
            <a:off x="338336" y="153430"/>
            <a:ext cx="36423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整型常量</a:t>
            </a:r>
            <a:endParaRPr lang="zh-CN" altLang="en-US" sz="3200"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143218" y="913284"/>
            <a:ext cx="89916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defRPr/>
            </a:pP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说明：</a:t>
            </a:r>
          </a:p>
          <a:p>
            <a:pPr algn="l" eaLnBrk="1" hangingPunct="1">
              <a:lnSpc>
                <a:spcPct val="110000"/>
              </a:lnSpc>
              <a:defRPr/>
            </a:pPr>
            <a:r>
              <a:rPr lang="en-US" altLang="zh-CN" sz="2400" b="1"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zh-CN" altLang="en-US" sz="2400" b="1"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en-US" altLang="zh-CN" sz="2400" b="1"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&amp;&amp; </a:t>
            </a:r>
            <a:r>
              <a:rPr lang="zh-CN" altLang="en-US" sz="2400" b="1"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和</a:t>
            </a:r>
            <a:r>
              <a:rPr lang="en-US" altLang="zh-CN" sz="2400" b="1"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400" b="1"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为二目运算符，要求有两个操作数。</a:t>
            </a:r>
          </a:p>
          <a:p>
            <a:pPr algn="l" eaLnBrk="1" hangingPunct="1">
              <a:lnSpc>
                <a:spcPct val="110000"/>
              </a:lnSpc>
              <a:defRPr/>
            </a:pP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例</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a&gt;b</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 </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&amp;&amp; </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b&gt;c</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 ，         </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 </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&amp;&amp; b</a:t>
            </a:r>
          </a:p>
          <a:p>
            <a:pPr algn="l" eaLnBrk="1" hangingPunct="1">
              <a:lnSpc>
                <a:spcPct val="110000"/>
              </a:lnSpc>
              <a:defRPr/>
            </a:pP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a&lt;b</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 </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b&lt;c</a:t>
            </a:r>
            <a:r>
              <a:rPr lang="zh-CN" altLang="en-US"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    ，            </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 </a:t>
            </a:r>
            <a:r>
              <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 b</a:t>
            </a:r>
          </a:p>
          <a:p>
            <a:pPr algn="l" eaLnBrk="1" hangingPunct="1">
              <a:lnSpc>
                <a:spcPct val="110000"/>
              </a:lnSpc>
              <a:defRPr/>
            </a:pPr>
            <a:endPar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lgn="l" eaLnBrk="1" hangingPunct="1">
              <a:lnSpc>
                <a:spcPct val="120000"/>
              </a:lnSpc>
              <a:spcBef>
                <a:spcPct val="0"/>
              </a:spcBef>
              <a:buClrTx/>
              <a:buFontTx/>
              <a:buNone/>
            </a:pPr>
            <a:r>
              <a:rPr lang="en-US" altLang="zh-CN" sz="2400" dirty="0">
                <a:ea typeface="宋体" pitchFamily="2" charset="-122"/>
              </a:rPr>
              <a:t>2</a:t>
            </a:r>
            <a:r>
              <a:rPr lang="zh-CN" altLang="en-US" sz="2400" dirty="0">
                <a:ea typeface="宋体" pitchFamily="2" charset="-122"/>
              </a:rPr>
              <a:t>） ！是单目运算符，只要求一个操作数。</a:t>
            </a:r>
          </a:p>
          <a:p>
            <a:pPr algn="l" eaLnBrk="1" hangingPunct="1">
              <a:lnSpc>
                <a:spcPct val="120000"/>
              </a:lnSpc>
              <a:spcBef>
                <a:spcPct val="0"/>
              </a:spcBef>
              <a:buClrTx/>
              <a:buFontTx/>
              <a:buNone/>
            </a:pPr>
            <a:r>
              <a:rPr lang="zh-CN" altLang="en-US" sz="2400" dirty="0">
                <a:solidFill>
                  <a:srgbClr val="660066"/>
                </a:solidFill>
                <a:ea typeface="宋体" pitchFamily="2" charset="-122"/>
              </a:rPr>
              <a:t>例： </a:t>
            </a:r>
            <a:r>
              <a:rPr lang="en-US" altLang="zh-CN" sz="2400" dirty="0">
                <a:solidFill>
                  <a:srgbClr val="660066"/>
                </a:solidFill>
                <a:ea typeface="宋体" pitchFamily="2" charset="-122"/>
              </a:rPr>
              <a:t>!</a:t>
            </a:r>
            <a:r>
              <a:rPr lang="zh-CN" altLang="en-US" sz="2400" dirty="0">
                <a:solidFill>
                  <a:srgbClr val="660066"/>
                </a:solidFill>
                <a:ea typeface="宋体" pitchFamily="2" charset="-122"/>
              </a:rPr>
              <a:t>（</a:t>
            </a:r>
            <a:r>
              <a:rPr lang="en-US" altLang="zh-CN" sz="2400" dirty="0">
                <a:solidFill>
                  <a:srgbClr val="660066"/>
                </a:solidFill>
                <a:ea typeface="宋体" pitchFamily="2" charset="-122"/>
                <a:sym typeface="Wingdings" pitchFamily="2" charset="2"/>
              </a:rPr>
              <a:t>a&gt;b</a:t>
            </a:r>
            <a:r>
              <a:rPr lang="zh-CN" altLang="en-US" sz="2400" dirty="0">
                <a:solidFill>
                  <a:srgbClr val="660066"/>
                </a:solidFill>
                <a:ea typeface="宋体" pitchFamily="2" charset="-122"/>
                <a:sym typeface="Wingdings" pitchFamily="2" charset="2"/>
              </a:rPr>
              <a:t>） ，    </a:t>
            </a:r>
            <a:r>
              <a:rPr lang="en-US" altLang="zh-CN" sz="2400" dirty="0">
                <a:solidFill>
                  <a:srgbClr val="660066"/>
                </a:solidFill>
                <a:ea typeface="宋体" pitchFamily="2" charset="-122"/>
              </a:rPr>
              <a:t>! </a:t>
            </a:r>
            <a:r>
              <a:rPr lang="en-US" altLang="zh-CN" sz="2400" dirty="0">
                <a:solidFill>
                  <a:srgbClr val="660066"/>
                </a:solidFill>
                <a:ea typeface="宋体" pitchFamily="2" charset="-122"/>
                <a:sym typeface="Wingdings" pitchFamily="2" charset="2"/>
              </a:rPr>
              <a:t>a</a:t>
            </a:r>
            <a:r>
              <a:rPr lang="en-US" altLang="zh-CN" sz="2400" dirty="0">
                <a:solidFill>
                  <a:srgbClr val="660066"/>
                </a:solidFill>
                <a:ea typeface="宋体" pitchFamily="2" charset="-122"/>
              </a:rPr>
              <a:t> </a:t>
            </a:r>
          </a:p>
          <a:p>
            <a:pPr algn="l" eaLnBrk="1" hangingPunct="1">
              <a:lnSpc>
                <a:spcPct val="110000"/>
              </a:lnSpc>
              <a:defRPr/>
            </a:pPr>
            <a:endParaRPr lang="en-US" altLang="zh-CN" sz="24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5" name="矩形 4"/>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逻辑操作符</a:t>
            </a:r>
            <a:endParaRPr lang="zh-CN" altLang="en-US" sz="3200" dirty="0">
              <a:solidFill>
                <a:schemeClr val="tx1"/>
              </a:solidFill>
            </a:endParaRPr>
          </a:p>
        </p:txBody>
      </p:sp>
    </p:spTree>
    <p:extLst>
      <p:ext uri="{BB962C8B-B14F-4D97-AF65-F5344CB8AC3E}">
        <p14:creationId xmlns:p14="http://schemas.microsoft.com/office/powerpoint/2010/main" val="188599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28">
                                            <p:txEl>
                                              <p:pRg st="1" end="1"/>
                                            </p:txEl>
                                          </p:spTgt>
                                        </p:tgtEl>
                                        <p:attrNameLst>
                                          <p:attrName>style.visibility</p:attrName>
                                        </p:attrNameLst>
                                      </p:cBhvr>
                                      <p:to>
                                        <p:strVal val="visible"/>
                                      </p:to>
                                    </p:set>
                                    <p:anim calcmode="lin" valueType="num">
                                      <p:cBhvr additive="base">
                                        <p:cTn id="7" dur="500" fill="hold"/>
                                        <p:tgtEl>
                                          <p:spTgt spid="1290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8">
                                            <p:txEl>
                                              <p:pRg st="2" end="2"/>
                                            </p:txEl>
                                          </p:spTgt>
                                        </p:tgtEl>
                                        <p:attrNameLst>
                                          <p:attrName>style.visibility</p:attrName>
                                        </p:attrNameLst>
                                      </p:cBhvr>
                                      <p:to>
                                        <p:strVal val="visible"/>
                                      </p:to>
                                    </p:set>
                                    <p:anim calcmode="lin" valueType="num">
                                      <p:cBhvr additive="base">
                                        <p:cTn id="13" dur="500" fill="hold"/>
                                        <p:tgtEl>
                                          <p:spTgt spid="1290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28">
                                            <p:txEl>
                                              <p:pRg st="3" end="3"/>
                                            </p:txEl>
                                          </p:spTgt>
                                        </p:tgtEl>
                                        <p:attrNameLst>
                                          <p:attrName>style.visibility</p:attrName>
                                        </p:attrNameLst>
                                      </p:cBhvr>
                                      <p:to>
                                        <p:strVal val="visible"/>
                                      </p:to>
                                    </p:set>
                                    <p:anim calcmode="lin" valueType="num">
                                      <p:cBhvr additive="base">
                                        <p:cTn id="19" dur="500" fill="hold"/>
                                        <p:tgtEl>
                                          <p:spTgt spid="1290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9028">
                                            <p:txEl>
                                              <p:pRg st="5" end="5"/>
                                            </p:txEl>
                                          </p:spTgt>
                                        </p:tgtEl>
                                        <p:attrNameLst>
                                          <p:attrName>style.visibility</p:attrName>
                                        </p:attrNameLst>
                                      </p:cBhvr>
                                      <p:to>
                                        <p:strVal val="visible"/>
                                      </p:to>
                                    </p:set>
                                    <p:anim calcmode="lin" valueType="num">
                                      <p:cBhvr additive="base">
                                        <p:cTn id="25" dur="500" fill="hold"/>
                                        <p:tgtEl>
                                          <p:spTgt spid="12902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90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9028">
                                            <p:txEl>
                                              <p:pRg st="6" end="6"/>
                                            </p:txEl>
                                          </p:spTgt>
                                        </p:tgtEl>
                                        <p:attrNameLst>
                                          <p:attrName>style.visibility</p:attrName>
                                        </p:attrNameLst>
                                      </p:cBhvr>
                                      <p:to>
                                        <p:strVal val="visible"/>
                                      </p:to>
                                    </p:set>
                                    <p:anim calcmode="lin" valueType="num">
                                      <p:cBhvr additive="base">
                                        <p:cTn id="31" dur="500" fill="hold"/>
                                        <p:tgtEl>
                                          <p:spTgt spid="12902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90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447676" y="1117865"/>
            <a:ext cx="8696325"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1076325" indent="-449263">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255713"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4351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）在一个逻辑表达式中，如果包含多个逻辑运算符，</a:t>
            </a:r>
          </a:p>
          <a:p>
            <a:pPr algn="l" eaLnBrk="1" hangingPunct="1">
              <a:lnSpc>
                <a:spcPct val="120000"/>
              </a:lnSpc>
              <a:spcBef>
                <a:spcPct val="0"/>
              </a:spcBef>
              <a:buClrTx/>
              <a:buFontTx/>
              <a:buNone/>
            </a:pPr>
            <a:r>
              <a:rPr lang="zh-CN" altLang="en-US" sz="2400" b="1" dirty="0">
                <a:solidFill>
                  <a:srgbClr val="660066"/>
                </a:solidFill>
                <a:latin typeface="Times New Roman" pitchFamily="18" charset="0"/>
                <a:ea typeface="宋体" pitchFamily="2" charset="-122"/>
              </a:rPr>
              <a:t>如：！</a:t>
            </a:r>
            <a:r>
              <a:rPr lang="en-US" altLang="zh-CN" sz="2400" b="1" dirty="0">
                <a:solidFill>
                  <a:srgbClr val="660066"/>
                </a:solidFill>
                <a:latin typeface="Times New Roman" pitchFamily="18" charset="0"/>
                <a:ea typeface="宋体" pitchFamily="2" charset="-122"/>
              </a:rPr>
              <a:t>a&amp;&amp;b||(x&gt;y)&amp;&amp;c</a:t>
            </a:r>
          </a:p>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按以下优先次序：</a:t>
            </a:r>
          </a:p>
          <a:p>
            <a:pPr lvl="1" algn="l" eaLnBrk="1" hangingPunct="1">
              <a:lnSpc>
                <a:spcPct val="120000"/>
              </a:lnSpc>
              <a:spcBef>
                <a:spcPct val="0"/>
              </a:spcBef>
              <a:buClr>
                <a:srgbClr val="800000"/>
              </a:buClr>
              <a:buSzTx/>
              <a:buFont typeface="Wingdings" pitchFamily="2" charset="2"/>
              <a:buChar char="Ø"/>
            </a:pPr>
            <a:r>
              <a:rPr lang="zh-CN" altLang="en-US" b="1" dirty="0">
                <a:latin typeface="Times New Roman" pitchFamily="18" charset="0"/>
                <a:ea typeface="宋体" pitchFamily="2" charset="-122"/>
              </a:rPr>
              <a:t>！</a:t>
            </a:r>
            <a:r>
              <a:rPr lang="zh-CN" altLang="en-US" b="1" dirty="0">
                <a:latin typeface="Times New Roman" pitchFamily="18" charset="0"/>
                <a:ea typeface="宋体" pitchFamily="2" charset="-122"/>
                <a:sym typeface="Symbol" pitchFamily="18" charset="2"/>
              </a:rPr>
              <a:t> </a:t>
            </a:r>
            <a:r>
              <a:rPr lang="en-US" altLang="zh-CN" b="1" dirty="0">
                <a:latin typeface="Times New Roman" pitchFamily="18" charset="0"/>
                <a:ea typeface="宋体" pitchFamily="2" charset="-122"/>
              </a:rPr>
              <a:t>&amp;&amp; </a:t>
            </a:r>
            <a:r>
              <a:rPr lang="en-US" altLang="zh-CN" b="1" dirty="0">
                <a:latin typeface="Times New Roman" pitchFamily="18" charset="0"/>
                <a:ea typeface="宋体" pitchFamily="2" charset="-122"/>
                <a:sym typeface="Symbol" pitchFamily="18" charset="2"/>
              </a:rPr>
              <a:t>||</a:t>
            </a:r>
          </a:p>
          <a:p>
            <a:pPr lvl="1" algn="l" eaLnBrk="1" hangingPunct="1">
              <a:lnSpc>
                <a:spcPct val="120000"/>
              </a:lnSpc>
              <a:spcBef>
                <a:spcPct val="0"/>
              </a:spcBef>
              <a:buClr>
                <a:srgbClr val="800000"/>
              </a:buClr>
              <a:buSzTx/>
              <a:buFont typeface="Wingdings" pitchFamily="2" charset="2"/>
              <a:buChar char="Ø"/>
            </a:pPr>
            <a:r>
              <a:rPr lang="zh-CN" altLang="en-US" b="1" dirty="0">
                <a:latin typeface="Times New Roman" pitchFamily="18" charset="0"/>
                <a:ea typeface="宋体" pitchFamily="2" charset="-122"/>
                <a:sym typeface="Symbol" pitchFamily="18" charset="2"/>
              </a:rPr>
              <a:t>逻辑运算符中，“</a:t>
            </a:r>
            <a:r>
              <a:rPr lang="en-US" altLang="zh-CN" b="1" dirty="0">
                <a:latin typeface="Times New Roman" pitchFamily="18" charset="0"/>
                <a:ea typeface="宋体" pitchFamily="2" charset="-122"/>
              </a:rPr>
              <a:t>&amp;&amp; </a:t>
            </a:r>
            <a:r>
              <a:rPr lang="en-US" altLang="zh-CN" b="1" dirty="0">
                <a:latin typeface="Times New Roman" pitchFamily="18" charset="0"/>
                <a:ea typeface="宋体" pitchFamily="2" charset="-122"/>
                <a:sym typeface="Symbol" pitchFamily="18" charset="2"/>
              </a:rPr>
              <a:t>”</a:t>
            </a:r>
            <a:r>
              <a:rPr lang="zh-CN" altLang="en-US" b="1" dirty="0">
                <a:latin typeface="Times New Roman" pitchFamily="18" charset="0"/>
                <a:ea typeface="宋体" pitchFamily="2" charset="-122"/>
                <a:sym typeface="Symbol" pitchFamily="18" charset="2"/>
              </a:rPr>
              <a:t>和“</a:t>
            </a:r>
            <a:r>
              <a:rPr lang="en-US" altLang="zh-CN" b="1" dirty="0">
                <a:latin typeface="Times New Roman" pitchFamily="18" charset="0"/>
                <a:ea typeface="宋体" pitchFamily="2" charset="-122"/>
                <a:sym typeface="Symbol" pitchFamily="18" charset="2"/>
              </a:rPr>
              <a:t>||”</a:t>
            </a:r>
            <a:r>
              <a:rPr lang="zh-CN" altLang="en-US" b="1" dirty="0">
                <a:latin typeface="Times New Roman" pitchFamily="18" charset="0"/>
                <a:ea typeface="宋体" pitchFamily="2" charset="-122"/>
                <a:sym typeface="Symbol" pitchFamily="18" charset="2"/>
              </a:rPr>
              <a:t>的优先级别低于关系运算符，“！”高于算术运算符。</a:t>
            </a:r>
            <a:endParaRPr lang="en-US" altLang="zh-CN" b="1" dirty="0">
              <a:latin typeface="Times New Roman" pitchFamily="18" charset="0"/>
              <a:ea typeface="宋体" pitchFamily="2" charset="-122"/>
              <a:sym typeface="Symbol" pitchFamily="18" charset="2"/>
            </a:endParaRPr>
          </a:p>
          <a:p>
            <a:pPr marL="627062" lvl="1" indent="0" algn="l" eaLnBrk="1" hangingPunct="1">
              <a:lnSpc>
                <a:spcPct val="120000"/>
              </a:lnSpc>
              <a:spcBef>
                <a:spcPct val="0"/>
              </a:spcBef>
              <a:buClr>
                <a:srgbClr val="800000"/>
              </a:buClr>
              <a:buSzTx/>
              <a:buNone/>
            </a:pPr>
            <a:endParaRPr lang="en-US" altLang="zh-CN" dirty="0">
              <a:latin typeface="Times New Roman" pitchFamily="18" charset="0"/>
              <a:ea typeface="宋体" pitchFamily="2" charset="-122"/>
              <a:sym typeface="Symbol" pitchFamily="18" charset="2"/>
            </a:endParaRPr>
          </a:p>
          <a:p>
            <a:pPr marL="72000" lvl="1" indent="0" algn="l">
              <a:lnSpc>
                <a:spcPct val="120000"/>
              </a:lnSpc>
              <a:spcBef>
                <a:spcPct val="0"/>
              </a:spcBef>
              <a:buClrTx/>
              <a:buSzTx/>
              <a:buNone/>
            </a:pPr>
            <a:r>
              <a:rPr lang="en-US" altLang="zh-CN" dirty="0">
                <a:latin typeface="Times New Roman" pitchFamily="18" charset="0"/>
                <a:ea typeface="宋体" pitchFamily="2" charset="-122"/>
                <a:sym typeface="Symbol" pitchFamily="18" charset="2"/>
              </a:rPr>
              <a:t>4</a:t>
            </a:r>
            <a:r>
              <a:rPr lang="zh-CN" altLang="en-US" dirty="0">
                <a:latin typeface="Times New Roman" pitchFamily="18" charset="0"/>
                <a:ea typeface="宋体" pitchFamily="2" charset="-122"/>
                <a:sym typeface="Symbol" pitchFamily="18" charset="2"/>
              </a:rPr>
              <a:t>）对于向量操作，</a:t>
            </a:r>
            <a:r>
              <a:rPr lang="en-US" altLang="zh-CN" dirty="0">
                <a:latin typeface="Times New Roman" pitchFamily="18" charset="0"/>
                <a:ea typeface="宋体" pitchFamily="2" charset="-122"/>
                <a:sym typeface="Symbol" pitchFamily="18" charset="2"/>
              </a:rPr>
              <a:t>0</a:t>
            </a:r>
            <a:r>
              <a:rPr lang="zh-CN" altLang="en-US" dirty="0">
                <a:latin typeface="Times New Roman" pitchFamily="18" charset="0"/>
                <a:ea typeface="宋体" pitchFamily="2" charset="-122"/>
                <a:sym typeface="Symbol" pitchFamily="18" charset="2"/>
              </a:rPr>
              <a:t>向量被当作逻辑</a:t>
            </a:r>
            <a:r>
              <a:rPr lang="en-US" altLang="zh-CN" dirty="0">
                <a:latin typeface="Times New Roman" pitchFamily="18" charset="0"/>
                <a:ea typeface="宋体" pitchFamily="2" charset="-122"/>
                <a:sym typeface="Symbol" pitchFamily="18" charset="2"/>
              </a:rPr>
              <a:t>0</a:t>
            </a:r>
            <a:r>
              <a:rPr lang="zh-CN" altLang="en-US" dirty="0">
                <a:latin typeface="Times New Roman" pitchFamily="18" charset="0"/>
                <a:ea typeface="宋体" pitchFamily="2" charset="-122"/>
                <a:sym typeface="Symbol" pitchFamily="18" charset="2"/>
              </a:rPr>
              <a:t>处理，非</a:t>
            </a:r>
            <a:r>
              <a:rPr lang="en-US" altLang="zh-CN" dirty="0">
                <a:latin typeface="Times New Roman" pitchFamily="18" charset="0"/>
                <a:ea typeface="宋体" pitchFamily="2" charset="-122"/>
                <a:sym typeface="Symbol" pitchFamily="18" charset="2"/>
              </a:rPr>
              <a:t>0</a:t>
            </a:r>
            <a:r>
              <a:rPr lang="zh-CN" altLang="en-US" dirty="0">
                <a:latin typeface="Times New Roman" pitchFamily="18" charset="0"/>
                <a:ea typeface="宋体" pitchFamily="2" charset="-122"/>
                <a:sym typeface="Symbol" pitchFamily="18" charset="2"/>
              </a:rPr>
              <a:t>向量被当作逻辑</a:t>
            </a:r>
            <a:r>
              <a:rPr lang="en-US" altLang="zh-CN" dirty="0">
                <a:latin typeface="Times New Roman" pitchFamily="18" charset="0"/>
                <a:ea typeface="宋体" pitchFamily="2" charset="-122"/>
                <a:sym typeface="Symbol" pitchFamily="18" charset="2"/>
              </a:rPr>
              <a:t>1</a:t>
            </a:r>
            <a:r>
              <a:rPr lang="zh-CN" altLang="en-US" dirty="0">
                <a:latin typeface="Times New Roman" pitchFamily="18" charset="0"/>
                <a:ea typeface="宋体" pitchFamily="2" charset="-122"/>
                <a:sym typeface="Symbol" pitchFamily="18" charset="2"/>
              </a:rPr>
              <a:t>处理</a:t>
            </a:r>
            <a:endParaRPr lang="en-US" altLang="zh-CN" dirty="0">
              <a:latin typeface="Times New Roman" pitchFamily="18" charset="0"/>
              <a:ea typeface="宋体" pitchFamily="2" charset="-122"/>
              <a:sym typeface="Symbol" pitchFamily="18" charset="2"/>
            </a:endParaRPr>
          </a:p>
        </p:txBody>
      </p:sp>
      <p:sp>
        <p:nvSpPr>
          <p:cNvPr id="3" name="矩形 2"/>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逻辑操作符</a:t>
            </a:r>
            <a:endParaRPr lang="zh-CN" altLang="en-US" sz="3200" dirty="0">
              <a:solidFill>
                <a:schemeClr val="tx1"/>
              </a:solidFill>
            </a:endParaRPr>
          </a:p>
        </p:txBody>
      </p:sp>
    </p:spTree>
    <p:extLst>
      <p:ext uri="{BB962C8B-B14F-4D97-AF65-F5344CB8AC3E}">
        <p14:creationId xmlns:p14="http://schemas.microsoft.com/office/powerpoint/2010/main" val="423759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anim calcmode="lin" valueType="num">
                                      <p:cBhvr additive="base">
                                        <p:cTn id="7"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2">
                                            <p:txEl>
                                              <p:pRg st="2" end="2"/>
                                            </p:txEl>
                                          </p:spTgt>
                                        </p:tgtEl>
                                        <p:attrNameLst>
                                          <p:attrName>style.visibility</p:attrName>
                                        </p:attrNameLst>
                                      </p:cBhvr>
                                      <p:to>
                                        <p:strVal val="visible"/>
                                      </p:to>
                                    </p:set>
                                    <p:anim calcmode="lin" valueType="num">
                                      <p:cBhvr additive="base">
                                        <p:cTn id="13"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anim calcmode="lin" valueType="num">
                                      <p:cBhvr additive="base">
                                        <p:cTn id="19"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2">
                                            <p:txEl>
                                              <p:pRg st="4" end="4"/>
                                            </p:txEl>
                                          </p:spTgt>
                                        </p:tgtEl>
                                        <p:attrNameLst>
                                          <p:attrName>style.visibility</p:attrName>
                                        </p:attrNameLst>
                                      </p:cBhvr>
                                      <p:to>
                                        <p:strVal val="visible"/>
                                      </p:to>
                                    </p:set>
                                    <p:anim calcmode="lin" valueType="num">
                                      <p:cBhvr additive="base">
                                        <p:cTn id="25"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02">
                                            <p:txEl>
                                              <p:pRg st="6" end="6"/>
                                            </p:txEl>
                                          </p:spTgt>
                                        </p:tgtEl>
                                        <p:attrNameLst>
                                          <p:attrName>style.visibility</p:attrName>
                                        </p:attrNameLst>
                                      </p:cBhvr>
                                      <p:to>
                                        <p:strVal val="visible"/>
                                      </p:to>
                                    </p:set>
                                    <p:anim calcmode="lin" valueType="num">
                                      <p:cBhvr additive="base">
                                        <p:cTn id="31" dur="500" fill="hold"/>
                                        <p:tgtEl>
                                          <p:spTgt spid="5120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395536" y="1417340"/>
            <a:ext cx="67056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
                <a:srgbClr val="800000"/>
              </a:buClr>
              <a:buFont typeface="Wingdings" pitchFamily="2" charset="2"/>
              <a:buNone/>
            </a:pPr>
            <a:r>
              <a:rPr lang="en-US" altLang="zh-CN" sz="2400" b="1" dirty="0">
                <a:latin typeface="Times New Roman" pitchFamily="18" charset="0"/>
                <a:ea typeface="宋体" pitchFamily="2" charset="-122"/>
              </a:rPr>
              <a:t>Verilog</a:t>
            </a:r>
            <a:r>
              <a:rPr lang="zh-CN" altLang="en-US" sz="2400" b="1" dirty="0">
                <a:latin typeface="Times New Roman" pitchFamily="18" charset="0"/>
                <a:ea typeface="宋体" pitchFamily="2" charset="-122"/>
              </a:rPr>
              <a:t>关系运算符有：</a:t>
            </a:r>
          </a:p>
          <a:p>
            <a:pPr algn="l" eaLnBrk="1" hangingPunct="1">
              <a:spcBef>
                <a:spcPct val="50000"/>
              </a:spcBef>
              <a:buClr>
                <a:srgbClr val="800000"/>
              </a:buClr>
              <a:buFont typeface="Wingdings" pitchFamily="2" charset="2"/>
              <a:buChar char="Ø"/>
            </a:pPr>
            <a:r>
              <a:rPr lang="en-US" altLang="zh-CN" sz="2400" b="1" dirty="0">
                <a:latin typeface="Times New Roman" pitchFamily="18" charset="0"/>
                <a:ea typeface="宋体" pitchFamily="2" charset="-122"/>
              </a:rPr>
              <a:t>&gt;</a:t>
            </a:r>
            <a:r>
              <a:rPr lang="zh-CN" altLang="en-US" sz="2400" b="1" dirty="0">
                <a:latin typeface="Times New Roman" pitchFamily="18" charset="0"/>
                <a:ea typeface="宋体" pitchFamily="2" charset="-122"/>
              </a:rPr>
              <a:t>（大于）</a:t>
            </a:r>
          </a:p>
          <a:p>
            <a:pPr algn="l" eaLnBrk="1" hangingPunct="1">
              <a:spcBef>
                <a:spcPct val="50000"/>
              </a:spcBef>
              <a:buClr>
                <a:srgbClr val="800000"/>
              </a:buClr>
              <a:buFont typeface="Wingdings" pitchFamily="2" charset="2"/>
              <a:buChar char="Ø"/>
            </a:pPr>
            <a:r>
              <a:rPr lang="en-US" altLang="zh-CN" sz="2400" b="1" dirty="0">
                <a:latin typeface="Times New Roman" pitchFamily="18" charset="0"/>
                <a:ea typeface="宋体" pitchFamily="2" charset="-122"/>
              </a:rPr>
              <a:t>&lt;</a:t>
            </a:r>
            <a:r>
              <a:rPr lang="zh-CN" altLang="en-US" sz="2400" b="1" dirty="0">
                <a:latin typeface="Times New Roman" pitchFamily="18" charset="0"/>
                <a:ea typeface="宋体" pitchFamily="2" charset="-122"/>
              </a:rPr>
              <a:t>（小于）</a:t>
            </a:r>
          </a:p>
          <a:p>
            <a:pPr algn="l" eaLnBrk="1" hangingPunct="1">
              <a:spcBef>
                <a:spcPct val="50000"/>
              </a:spcBef>
              <a:buClr>
                <a:srgbClr val="800000"/>
              </a:buClr>
              <a:buFont typeface="Wingdings" pitchFamily="2" charset="2"/>
              <a:buChar char="Ø"/>
            </a:pPr>
            <a:r>
              <a:rPr lang="en-US" altLang="zh-CN" sz="2400" b="1" dirty="0">
                <a:latin typeface="Times New Roman" pitchFamily="18" charset="0"/>
                <a:ea typeface="宋体" pitchFamily="2" charset="-122"/>
              </a:rPr>
              <a:t>&gt;=</a:t>
            </a:r>
            <a:r>
              <a:rPr lang="zh-CN" altLang="en-US" sz="2400" b="1" dirty="0">
                <a:latin typeface="Times New Roman" pitchFamily="18" charset="0"/>
                <a:ea typeface="宋体" pitchFamily="2" charset="-122"/>
              </a:rPr>
              <a:t>（大于等于）</a:t>
            </a:r>
          </a:p>
          <a:p>
            <a:pPr algn="l" eaLnBrk="1" hangingPunct="1">
              <a:spcBef>
                <a:spcPct val="50000"/>
              </a:spcBef>
              <a:buClr>
                <a:srgbClr val="800000"/>
              </a:buClr>
              <a:buFont typeface="Wingdings" pitchFamily="2" charset="2"/>
              <a:buChar char="Ø"/>
            </a:pPr>
            <a:r>
              <a:rPr lang="en-US" altLang="zh-CN" sz="2400" b="1" dirty="0">
                <a:latin typeface="Times New Roman" pitchFamily="18" charset="0"/>
                <a:ea typeface="宋体" pitchFamily="2" charset="-122"/>
              </a:rPr>
              <a:t>&lt;=</a:t>
            </a:r>
            <a:r>
              <a:rPr lang="zh-CN" altLang="en-US" sz="2400" b="1" dirty="0">
                <a:latin typeface="Times New Roman" pitchFamily="18" charset="0"/>
                <a:ea typeface="宋体" pitchFamily="2" charset="-122"/>
              </a:rPr>
              <a:t>（小于等于）</a:t>
            </a:r>
          </a:p>
        </p:txBody>
      </p:sp>
      <p:sp>
        <p:nvSpPr>
          <p:cNvPr id="4" name="矩形 3"/>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关系操作符</a:t>
            </a:r>
            <a:endParaRPr lang="zh-CN" altLang="en-US" sz="3200" dirty="0">
              <a:solidFill>
                <a:schemeClr val="tx1"/>
              </a:solidFill>
            </a:endParaRPr>
          </a:p>
        </p:txBody>
      </p:sp>
    </p:spTree>
    <p:extLst>
      <p:ext uri="{BB962C8B-B14F-4D97-AF65-F5344CB8AC3E}">
        <p14:creationId xmlns:p14="http://schemas.microsoft.com/office/powerpoint/2010/main" val="2368349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23851" y="877095"/>
            <a:ext cx="8315325" cy="4829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95000"/>
              </a:lnSpc>
              <a:spcBef>
                <a:spcPct val="0"/>
              </a:spcBef>
              <a:buClrTx/>
              <a:buFontTx/>
              <a:buNone/>
            </a:pPr>
            <a:r>
              <a:rPr lang="zh-CN" altLang="en-US" sz="2400" b="1" dirty="0">
                <a:latin typeface="Times New Roman" pitchFamily="18" charset="0"/>
                <a:ea typeface="宋体" pitchFamily="2" charset="-122"/>
              </a:rPr>
              <a:t>例：关系运算符应用的一个例子。</a:t>
            </a:r>
          </a:p>
          <a:p>
            <a:pPr algn="l" eaLnBrk="1" hangingPunct="1">
              <a:lnSpc>
                <a:spcPct val="95000"/>
              </a:lnSpc>
              <a:spcBef>
                <a:spcPct val="0"/>
              </a:spcBef>
              <a:buClrTx/>
              <a:buFontTx/>
              <a:buNone/>
            </a:pPr>
            <a:r>
              <a:rPr lang="en-US" altLang="zh-CN" sz="2000" b="1" dirty="0">
                <a:latin typeface="Times New Roman" pitchFamily="18" charset="0"/>
                <a:ea typeface="宋体" pitchFamily="2" charset="-122"/>
              </a:rPr>
              <a:t>module  relation  (a</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b</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out1</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out2</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out3</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out4)</a:t>
            </a:r>
          </a:p>
          <a:p>
            <a:pPr algn="l" eaLnBrk="1" hangingPunct="1">
              <a:lnSpc>
                <a:spcPct val="95000"/>
              </a:lnSpc>
              <a:spcBef>
                <a:spcPct val="0"/>
              </a:spcBef>
              <a:buClrTx/>
              <a:buFontTx/>
              <a:buNone/>
            </a:pPr>
            <a:r>
              <a:rPr lang="en-US" altLang="zh-CN" sz="2000" b="1" dirty="0">
                <a:latin typeface="Times New Roman" pitchFamily="18" charset="0"/>
                <a:ea typeface="宋体" pitchFamily="2" charset="-122"/>
              </a:rPr>
              <a:t>    input  [2:0]  a </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b</a:t>
            </a:r>
            <a:r>
              <a:rPr lang="zh-CN" altLang="en-US" sz="2000" b="1" dirty="0">
                <a:latin typeface="Times New Roman" pitchFamily="18" charset="0"/>
                <a:ea typeface="宋体" pitchFamily="2" charset="-122"/>
              </a:rPr>
              <a:t>；</a:t>
            </a:r>
          </a:p>
          <a:p>
            <a:pPr algn="l" eaLnBrk="1" hangingPunct="1">
              <a:lnSpc>
                <a:spcPct val="95000"/>
              </a:lnSpc>
              <a:spcBef>
                <a:spcPct val="0"/>
              </a:spcBef>
              <a:buClrTx/>
              <a:buFontTx/>
              <a:buNone/>
            </a:pP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output   out1 </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out2</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out3</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out4 </a:t>
            </a:r>
            <a:r>
              <a:rPr lang="zh-CN" altLang="en-US" sz="2000" b="1" dirty="0">
                <a:latin typeface="Times New Roman" pitchFamily="18" charset="0"/>
                <a:ea typeface="宋体" pitchFamily="2" charset="-122"/>
              </a:rPr>
              <a:t>；</a:t>
            </a:r>
          </a:p>
          <a:p>
            <a:pPr algn="l" eaLnBrk="1" hangingPunct="1">
              <a:lnSpc>
                <a:spcPct val="95000"/>
              </a:lnSpc>
              <a:spcBef>
                <a:spcPct val="0"/>
              </a:spcBef>
              <a:buClrTx/>
              <a:buFontTx/>
              <a:buNone/>
            </a:pPr>
            <a:r>
              <a:rPr lang="zh-CN" altLang="en-US" sz="2000" b="1" dirty="0">
                <a:latin typeface="Times New Roman" pitchFamily="18" charset="0"/>
                <a:ea typeface="宋体" pitchFamily="2" charset="-122"/>
              </a:rPr>
              <a:t>    </a:t>
            </a:r>
            <a:r>
              <a:rPr lang="en-US" altLang="zh-CN" sz="2000" b="1" dirty="0" err="1">
                <a:latin typeface="Times New Roman" pitchFamily="18" charset="0"/>
                <a:ea typeface="宋体" pitchFamily="2" charset="-122"/>
              </a:rPr>
              <a:t>reg</a:t>
            </a:r>
            <a:r>
              <a:rPr lang="en-US" altLang="zh-CN" sz="2000" b="1" dirty="0">
                <a:latin typeface="Times New Roman" pitchFamily="18" charset="0"/>
                <a:ea typeface="宋体" pitchFamily="2" charset="-122"/>
              </a:rPr>
              <a:t>   out1</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out2</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out3</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out4 </a:t>
            </a:r>
            <a:r>
              <a:rPr lang="zh-CN" altLang="en-US" sz="2000" b="1" dirty="0">
                <a:latin typeface="Times New Roman" pitchFamily="18" charset="0"/>
                <a:ea typeface="宋体" pitchFamily="2" charset="-122"/>
              </a:rPr>
              <a:t>；</a:t>
            </a:r>
          </a:p>
          <a:p>
            <a:pPr algn="l" eaLnBrk="1" hangingPunct="1">
              <a:lnSpc>
                <a:spcPct val="95000"/>
              </a:lnSpc>
              <a:spcBef>
                <a:spcPct val="0"/>
              </a:spcBef>
              <a:buClrTx/>
              <a:buFontTx/>
              <a:buNone/>
            </a:pP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always @  (a  or  b)</a:t>
            </a:r>
          </a:p>
          <a:p>
            <a:pPr algn="l" eaLnBrk="1" hangingPunct="1">
              <a:lnSpc>
                <a:spcPct val="95000"/>
              </a:lnSpc>
              <a:spcBef>
                <a:spcPct val="0"/>
              </a:spcBef>
              <a:buClrTx/>
              <a:buFontTx/>
              <a:buNone/>
            </a:pPr>
            <a:r>
              <a:rPr lang="en-US" altLang="zh-CN" sz="2000" b="1" dirty="0">
                <a:latin typeface="Times New Roman" pitchFamily="18" charset="0"/>
                <a:ea typeface="宋体" pitchFamily="2" charset="-122"/>
              </a:rPr>
              <a:t>	begin  </a:t>
            </a:r>
          </a:p>
          <a:p>
            <a:pPr algn="l" eaLnBrk="1" hangingPunct="1">
              <a:lnSpc>
                <a:spcPct val="95000"/>
              </a:lnSpc>
              <a:spcBef>
                <a:spcPct val="0"/>
              </a:spcBef>
              <a:buClrTx/>
              <a:buFontTx/>
              <a:buNone/>
            </a:pPr>
            <a:r>
              <a:rPr lang="en-US" altLang="zh-CN" sz="2000" b="1" dirty="0">
                <a:latin typeface="Times New Roman" pitchFamily="18" charset="0"/>
                <a:ea typeface="宋体" pitchFamily="2" charset="-122"/>
              </a:rPr>
              <a:t>	   out1=a&lt;b </a:t>
            </a:r>
            <a:r>
              <a:rPr lang="zh-CN" altLang="en-US" sz="2000" b="1" dirty="0">
                <a:latin typeface="Times New Roman" pitchFamily="18" charset="0"/>
                <a:ea typeface="宋体" pitchFamily="2" charset="-122"/>
              </a:rPr>
              <a:t>；</a:t>
            </a:r>
          </a:p>
          <a:p>
            <a:pPr algn="l" eaLnBrk="1" hangingPunct="1">
              <a:lnSpc>
                <a:spcPct val="95000"/>
              </a:lnSpc>
              <a:spcBef>
                <a:spcPct val="0"/>
              </a:spcBef>
              <a:buClrTx/>
              <a:buFontTx/>
              <a:buNone/>
            </a:pP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out2=a&lt;=b </a:t>
            </a:r>
            <a:r>
              <a:rPr lang="zh-CN" altLang="en-US" sz="2000" b="1" dirty="0">
                <a:latin typeface="Times New Roman" pitchFamily="18" charset="0"/>
                <a:ea typeface="宋体" pitchFamily="2" charset="-122"/>
              </a:rPr>
              <a:t>；</a:t>
            </a:r>
          </a:p>
          <a:p>
            <a:pPr algn="l" eaLnBrk="1" hangingPunct="1">
              <a:lnSpc>
                <a:spcPct val="95000"/>
              </a:lnSpc>
              <a:spcBef>
                <a:spcPct val="0"/>
              </a:spcBef>
              <a:buClrTx/>
              <a:buFontTx/>
              <a:buNone/>
            </a:pP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out3=a&gt;b </a:t>
            </a:r>
            <a:r>
              <a:rPr lang="zh-CN" altLang="en-US" sz="2000" b="1" dirty="0">
                <a:latin typeface="Times New Roman" pitchFamily="18" charset="0"/>
                <a:ea typeface="宋体" pitchFamily="2" charset="-122"/>
              </a:rPr>
              <a:t>；</a:t>
            </a:r>
          </a:p>
          <a:p>
            <a:pPr algn="l">
              <a:lnSpc>
                <a:spcPct val="95000"/>
              </a:lnSpc>
              <a:spcBef>
                <a:spcPct val="0"/>
              </a:spcBef>
              <a:buClrTx/>
              <a:buFontTx/>
              <a:buNone/>
            </a:pP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if  (a&gt;=b)</a:t>
            </a:r>
          </a:p>
          <a:p>
            <a:pPr algn="l">
              <a:lnSpc>
                <a:spcPct val="95000"/>
              </a:lnSpc>
              <a:spcBef>
                <a:spcPct val="0"/>
              </a:spcBef>
              <a:buClrTx/>
              <a:buFontTx/>
              <a:buNone/>
            </a:pPr>
            <a:r>
              <a:rPr lang="en-US" altLang="zh-CN" sz="2000" b="1" dirty="0">
                <a:latin typeface="Times New Roman" pitchFamily="18" charset="0"/>
                <a:ea typeface="宋体" pitchFamily="2" charset="-122"/>
              </a:rPr>
              <a:t>	      out4=1</a:t>
            </a:r>
          </a:p>
          <a:p>
            <a:pPr algn="l">
              <a:lnSpc>
                <a:spcPct val="95000"/>
              </a:lnSpc>
              <a:spcBef>
                <a:spcPct val="0"/>
              </a:spcBef>
              <a:buClrTx/>
              <a:buFontTx/>
              <a:buNone/>
            </a:pPr>
            <a:r>
              <a:rPr lang="en-US" altLang="zh-CN" sz="2000" b="1" dirty="0">
                <a:latin typeface="Times New Roman" pitchFamily="18" charset="0"/>
                <a:ea typeface="宋体" pitchFamily="2" charset="-122"/>
              </a:rPr>
              <a:t>	   else</a:t>
            </a:r>
          </a:p>
          <a:p>
            <a:pPr algn="l">
              <a:lnSpc>
                <a:spcPct val="95000"/>
              </a:lnSpc>
              <a:spcBef>
                <a:spcPct val="0"/>
              </a:spcBef>
              <a:buClrTx/>
              <a:buFontTx/>
              <a:buNone/>
            </a:pPr>
            <a:r>
              <a:rPr lang="en-US" altLang="zh-CN" sz="2000" b="1" dirty="0">
                <a:latin typeface="Times New Roman" pitchFamily="18" charset="0"/>
                <a:ea typeface="宋体" pitchFamily="2" charset="-122"/>
              </a:rPr>
              <a:t>	       out4=0</a:t>
            </a:r>
          </a:p>
          <a:p>
            <a:pPr algn="l">
              <a:lnSpc>
                <a:spcPct val="95000"/>
              </a:lnSpc>
              <a:spcBef>
                <a:spcPct val="0"/>
              </a:spcBef>
              <a:buClrTx/>
              <a:buFontTx/>
              <a:buNone/>
            </a:pPr>
            <a:r>
              <a:rPr lang="en-US" altLang="zh-CN" sz="2000" b="1" dirty="0">
                <a:latin typeface="Times New Roman" pitchFamily="18" charset="0"/>
                <a:ea typeface="宋体" pitchFamily="2" charset="-122"/>
              </a:rPr>
              <a:t>       end</a:t>
            </a:r>
          </a:p>
          <a:p>
            <a:pPr algn="l">
              <a:lnSpc>
                <a:spcPct val="95000"/>
              </a:lnSpc>
              <a:spcBef>
                <a:spcPct val="0"/>
              </a:spcBef>
              <a:buClrTx/>
              <a:buFontTx/>
              <a:buNone/>
            </a:pPr>
            <a:r>
              <a:rPr lang="en-US" altLang="zh-CN" sz="2000" b="1" dirty="0" err="1">
                <a:latin typeface="Times New Roman" pitchFamily="18" charset="0"/>
                <a:ea typeface="宋体" pitchFamily="2" charset="-122"/>
              </a:rPr>
              <a:t>endmodule</a:t>
            </a:r>
            <a:endParaRPr lang="en-US" altLang="zh-CN" sz="2000" b="1" dirty="0">
              <a:latin typeface="Times New Roman" pitchFamily="18" charset="0"/>
              <a:ea typeface="宋体" pitchFamily="2" charset="-122"/>
            </a:endParaRPr>
          </a:p>
        </p:txBody>
      </p:sp>
      <p:sp>
        <p:nvSpPr>
          <p:cNvPr id="3" name="矩形 2"/>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关系操作符</a:t>
            </a:r>
            <a:endParaRPr lang="zh-CN" altLang="en-US" sz="3200" dirty="0">
              <a:solidFill>
                <a:schemeClr val="tx1"/>
              </a:solidFill>
            </a:endParaRPr>
          </a:p>
        </p:txBody>
      </p:sp>
    </p:spTree>
    <p:extLst>
      <p:ext uri="{BB962C8B-B14F-4D97-AF65-F5344CB8AC3E}">
        <p14:creationId xmlns:p14="http://schemas.microsoft.com/office/powerpoint/2010/main" val="2756917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18722" y="985292"/>
            <a:ext cx="8839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说明：</a:t>
            </a:r>
          </a:p>
          <a:p>
            <a:pPr algn="l" eaLnBrk="1" hangingPunct="1">
              <a:spcBef>
                <a:spcPct val="50000"/>
              </a:spcBef>
              <a:buClrTx/>
              <a:buFontTx/>
              <a:buNone/>
            </a:pP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）在进行关系运算时，若声明的关系为“假”，则返回值是“</a:t>
            </a:r>
            <a:r>
              <a:rPr lang="en-US" altLang="zh-CN" sz="2400" b="1" dirty="0">
                <a:latin typeface="Times New Roman" pitchFamily="18" charset="0"/>
                <a:ea typeface="宋体" pitchFamily="2" charset="-122"/>
              </a:rPr>
              <a:t>0”</a:t>
            </a:r>
            <a:r>
              <a:rPr lang="zh-CN" altLang="en-US" sz="2400" b="1" dirty="0">
                <a:latin typeface="Times New Roman" pitchFamily="18" charset="0"/>
                <a:ea typeface="宋体" pitchFamily="2" charset="-122"/>
              </a:rPr>
              <a:t>；若声明的关系为“真”，则返回值是“</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）若某个操作数的值不定，则关系是模糊的，返回值是不定值。</a:t>
            </a:r>
          </a:p>
          <a:p>
            <a:pPr algn="l" eaLnBrk="1" hangingPunct="1">
              <a:spcBef>
                <a:spcPct val="50000"/>
              </a:spcBef>
              <a:buClrTx/>
              <a:buFontTx/>
              <a:buNone/>
            </a:pP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）所有关系运算符有着相同的优先级别。关系运算符的优先级别低于算术运算符。</a:t>
            </a:r>
          </a:p>
        </p:txBody>
      </p:sp>
      <p:sp>
        <p:nvSpPr>
          <p:cNvPr id="3" name="矩形 2"/>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关系操作符</a:t>
            </a:r>
            <a:endParaRPr lang="zh-CN" altLang="en-US" sz="3200" dirty="0">
              <a:solidFill>
                <a:schemeClr val="tx1"/>
              </a:solidFill>
            </a:endParaRPr>
          </a:p>
        </p:txBody>
      </p:sp>
    </p:spTree>
    <p:extLst>
      <p:ext uri="{BB962C8B-B14F-4D97-AF65-F5344CB8AC3E}">
        <p14:creationId xmlns:p14="http://schemas.microsoft.com/office/powerpoint/2010/main" val="359494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1" end="1"/>
                                            </p:txEl>
                                          </p:spTgt>
                                        </p:tgtEl>
                                        <p:attrNameLst>
                                          <p:attrName>style.visibility</p:attrName>
                                        </p:attrNameLst>
                                      </p:cBhvr>
                                      <p:to>
                                        <p:strVal val="visible"/>
                                      </p:to>
                                    </p:set>
                                    <p:anim calcmode="lin" valueType="num">
                                      <p:cBhvr additive="base">
                                        <p:cTn id="7" dur="500" fill="hold"/>
                                        <p:tgtEl>
                                          <p:spTgt spid="573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6">
                                            <p:txEl>
                                              <p:pRg st="2" end="2"/>
                                            </p:txEl>
                                          </p:spTgt>
                                        </p:tgtEl>
                                        <p:attrNameLst>
                                          <p:attrName>style.visibility</p:attrName>
                                        </p:attrNameLst>
                                      </p:cBhvr>
                                      <p:to>
                                        <p:strVal val="visible"/>
                                      </p:to>
                                    </p:set>
                                    <p:anim calcmode="lin" valueType="num">
                                      <p:cBhvr additive="base">
                                        <p:cTn id="13"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anim calcmode="lin" valueType="num">
                                      <p:cBhvr additive="base">
                                        <p:cTn id="19"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76200" y="952500"/>
            <a:ext cx="35052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7675" indent="-447675">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627063"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b="1" dirty="0">
                <a:latin typeface="Times New Roman" pitchFamily="18" charset="0"/>
                <a:ea typeface="宋体" pitchFamily="2" charset="-122"/>
              </a:rPr>
              <a:t>等式运算符有</a:t>
            </a:r>
            <a:r>
              <a:rPr lang="en-US" altLang="zh-CN" b="1" dirty="0">
                <a:latin typeface="Times New Roman" pitchFamily="18" charset="0"/>
                <a:ea typeface="宋体" pitchFamily="2" charset="-122"/>
              </a:rPr>
              <a:t>4</a:t>
            </a:r>
            <a:r>
              <a:rPr lang="zh-CN" altLang="en-US" b="1" dirty="0">
                <a:latin typeface="Times New Roman" pitchFamily="18" charset="0"/>
                <a:ea typeface="宋体" pitchFamily="2" charset="-122"/>
              </a:rPr>
              <a:t>种</a:t>
            </a:r>
          </a:p>
          <a:p>
            <a:pPr algn="l"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（等于）</a:t>
            </a:r>
          </a:p>
          <a:p>
            <a:pPr algn="l"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a:t>
            </a:r>
            <a:r>
              <a:rPr lang="zh-CN" altLang="en-US" b="1" dirty="0">
                <a:latin typeface="Times New Roman" pitchFamily="18" charset="0"/>
                <a:ea typeface="宋体" pitchFamily="2" charset="-122"/>
              </a:rPr>
              <a:t>（不等于）</a:t>
            </a:r>
          </a:p>
          <a:p>
            <a:pPr algn="l"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 = =</a:t>
            </a:r>
            <a:r>
              <a:rPr lang="zh-CN" altLang="en-US" b="1" dirty="0">
                <a:latin typeface="Times New Roman" pitchFamily="18" charset="0"/>
                <a:ea typeface="宋体" pitchFamily="2" charset="-122"/>
              </a:rPr>
              <a:t>（全等）</a:t>
            </a:r>
          </a:p>
          <a:p>
            <a:pPr algn="l"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（非全等）</a:t>
            </a:r>
          </a:p>
        </p:txBody>
      </p:sp>
      <p:sp>
        <p:nvSpPr>
          <p:cNvPr id="58372" name="AutoShape 4"/>
          <p:cNvSpPr>
            <a:spLocks/>
          </p:cNvSpPr>
          <p:nvPr/>
        </p:nvSpPr>
        <p:spPr bwMode="auto">
          <a:xfrm>
            <a:off x="3124200" y="1651000"/>
            <a:ext cx="228600" cy="2095500"/>
          </a:xfrm>
          <a:prstGeom prst="righ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endParaRPr lang="zh-CN" altLang="en-US" sz="8800">
              <a:solidFill>
                <a:srgbClr val="D0CDCA"/>
              </a:solidFill>
              <a:latin typeface="楷体_GB2312" pitchFamily="49" charset="-122"/>
              <a:ea typeface="楷体_GB2312" pitchFamily="49" charset="-122"/>
            </a:endParaRPr>
          </a:p>
        </p:txBody>
      </p:sp>
      <p:sp>
        <p:nvSpPr>
          <p:cNvPr id="137221" name="Text Box 5"/>
          <p:cNvSpPr txBox="1">
            <a:spLocks noChangeArrowheads="1"/>
          </p:cNvSpPr>
          <p:nvPr/>
        </p:nvSpPr>
        <p:spPr bwMode="auto">
          <a:xfrm>
            <a:off x="3505200" y="1295136"/>
            <a:ext cx="5638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eaLnBrk="0" hangingPunct="0">
              <a:defRPr kumimoji="1" sz="8800">
                <a:solidFill>
                  <a:srgbClr val="D0CDCA"/>
                </a:solidFill>
                <a:latin typeface="楷体_GB2312" pitchFamily="49" charset="-122"/>
                <a:ea typeface="楷体_GB2312" pitchFamily="49" charset="-122"/>
              </a:defRPr>
            </a:lvl1pPr>
            <a:lvl2pPr marL="534988" eaLnBrk="0" hangingPunct="0">
              <a:defRPr kumimoji="1" sz="8800">
                <a:solidFill>
                  <a:srgbClr val="D0CDCA"/>
                </a:solidFill>
                <a:latin typeface="楷体_GB2312" pitchFamily="49" charset="-122"/>
                <a:ea typeface="楷体_GB2312" pitchFamily="49" charset="-122"/>
              </a:defRPr>
            </a:lvl2pPr>
            <a:lvl3pPr eaLnBrk="0" hangingPunct="0">
              <a:defRPr kumimoji="1" sz="8800">
                <a:solidFill>
                  <a:srgbClr val="D0CDCA"/>
                </a:solidFill>
                <a:latin typeface="楷体_GB2312" pitchFamily="49" charset="-122"/>
                <a:ea typeface="楷体_GB2312" pitchFamily="49" charset="-122"/>
              </a:defRPr>
            </a:lvl3pPr>
            <a:lvl4pPr eaLnBrk="0" hangingPunct="0">
              <a:defRPr kumimoji="1" sz="8800">
                <a:solidFill>
                  <a:srgbClr val="D0CDCA"/>
                </a:solidFill>
                <a:latin typeface="楷体_GB2312" pitchFamily="49" charset="-122"/>
                <a:ea typeface="楷体_GB2312" pitchFamily="49" charset="-122"/>
              </a:defRPr>
            </a:lvl4pPr>
            <a:lvl5pPr eaLnBrk="0" hangingPunct="0">
              <a:defRPr kumimoji="1" sz="8800">
                <a:solidFill>
                  <a:srgbClr val="D0CDCA"/>
                </a:solidFill>
                <a:latin typeface="楷体_GB2312" pitchFamily="49" charset="-122"/>
                <a:ea typeface="楷体_GB2312" pitchFamily="49" charset="-122"/>
              </a:defRPr>
            </a:lvl5pPr>
            <a:lvl6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6pPr>
            <a:lvl7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7pPr>
            <a:lvl8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8pPr>
            <a:lvl9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9pPr>
          </a:lstStyle>
          <a:p>
            <a:pPr eaLnBrk="1" hangingPunct="1">
              <a:spcBef>
                <a:spcPct val="50000"/>
              </a:spcBef>
              <a:defRPr/>
            </a:pPr>
            <a:r>
              <a:rPr lang="zh-CN" altLang="en-US"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   两目运算符</a:t>
            </a:r>
            <a:r>
              <a:rPr lang="en-US" altLang="zh-CN"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zh-CN" altLang="en-US"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要求有两个操作数，得到的结果是</a:t>
            </a:r>
            <a:r>
              <a:rPr lang="en-US" altLang="zh-CN"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zh-CN" altLang="en-US"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位的逻辑值。</a:t>
            </a:r>
          </a:p>
          <a:p>
            <a:pPr eaLnBrk="1" hangingPunct="1">
              <a:spcBef>
                <a:spcPct val="50000"/>
              </a:spcBef>
              <a:buFontTx/>
              <a:buChar char="•"/>
              <a:defRPr/>
            </a:pPr>
            <a:r>
              <a:rPr lang="zh-CN" altLang="en-US"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声明的关系为真，结果为</a:t>
            </a:r>
            <a:r>
              <a:rPr lang="en-US" altLang="zh-CN"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zh-CN" altLang="en-US"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eaLnBrk="1" hangingPunct="1">
              <a:spcBef>
                <a:spcPct val="50000"/>
              </a:spcBef>
              <a:buFontTx/>
              <a:buChar char="•"/>
              <a:defRPr/>
            </a:pPr>
            <a:r>
              <a:rPr lang="zh-CN" altLang="en-US"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声明的关系为假，结果为</a:t>
            </a:r>
            <a:r>
              <a:rPr lang="en-US" altLang="zh-CN"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lang="zh-CN" altLang="en-US" sz="28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p:txBody>
      </p:sp>
      <p:sp>
        <p:nvSpPr>
          <p:cNvPr id="6" name="矩形 5"/>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等式操作符</a:t>
            </a:r>
            <a:endParaRPr lang="zh-CN" altLang="en-US" sz="3200" dirty="0">
              <a:solidFill>
                <a:schemeClr val="tx1"/>
              </a:solidFill>
            </a:endParaRPr>
          </a:p>
        </p:txBody>
      </p:sp>
    </p:spTree>
    <p:extLst>
      <p:ext uri="{BB962C8B-B14F-4D97-AF65-F5344CB8AC3E}">
        <p14:creationId xmlns:p14="http://schemas.microsoft.com/office/powerpoint/2010/main" val="315971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additive="base">
                                        <p:cTn id="7" dur="500" fill="hold"/>
                                        <p:tgtEl>
                                          <p:spTgt spid="137221"/>
                                        </p:tgtEl>
                                        <p:attrNameLst>
                                          <p:attrName>ppt_x</p:attrName>
                                        </p:attrNameLst>
                                      </p:cBhvr>
                                      <p:tavLst>
                                        <p:tav tm="0">
                                          <p:val>
                                            <p:strVal val="#ppt_x"/>
                                          </p:val>
                                        </p:tav>
                                        <p:tav tm="100000">
                                          <p:val>
                                            <p:strVal val="#ppt_x"/>
                                          </p:val>
                                        </p:tav>
                                      </p:tavLst>
                                    </p:anim>
                                    <p:anim calcmode="lin" valueType="num">
                                      <p:cBhvr additive="base">
                                        <p:cTn id="8" dur="500" fill="hold"/>
                                        <p:tgtEl>
                                          <p:spTgt spid="137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1160476"/>
            <a:ext cx="533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3200" b="1">
                <a:solidFill>
                  <a:srgbClr val="0043A6"/>
                </a:solidFill>
                <a:latin typeface="Times New Roman" pitchFamily="18" charset="0"/>
                <a:ea typeface="宋体" pitchFamily="2" charset="-122"/>
              </a:rPr>
              <a:t>“</a:t>
            </a:r>
            <a:r>
              <a:rPr lang="en-US" altLang="zh-CN" sz="3200" b="1">
                <a:solidFill>
                  <a:srgbClr val="0043A6"/>
                </a:solidFill>
                <a:latin typeface="Times New Roman" pitchFamily="18" charset="0"/>
                <a:ea typeface="宋体" pitchFamily="2" charset="-122"/>
              </a:rPr>
              <a:t>==”</a:t>
            </a:r>
            <a:r>
              <a:rPr lang="zh-CN" altLang="en-US" sz="3200" b="1">
                <a:solidFill>
                  <a:srgbClr val="0043A6"/>
                </a:solidFill>
                <a:latin typeface="Times New Roman" pitchFamily="18" charset="0"/>
                <a:ea typeface="宋体" pitchFamily="2" charset="-122"/>
              </a:rPr>
              <a:t>与“</a:t>
            </a:r>
            <a:r>
              <a:rPr lang="en-US" altLang="zh-CN" sz="3200" b="1">
                <a:solidFill>
                  <a:srgbClr val="0043A6"/>
                </a:solidFill>
                <a:latin typeface="Times New Roman" pitchFamily="18" charset="0"/>
                <a:ea typeface="宋体" pitchFamily="2" charset="-122"/>
              </a:rPr>
              <a:t>===”</a:t>
            </a:r>
            <a:r>
              <a:rPr lang="zh-CN" altLang="en-US" sz="3200" b="1">
                <a:solidFill>
                  <a:srgbClr val="0043A6"/>
                </a:solidFill>
                <a:latin typeface="Times New Roman" pitchFamily="18" charset="0"/>
                <a:ea typeface="宋体" pitchFamily="2" charset="-122"/>
              </a:rPr>
              <a:t>的区别：</a:t>
            </a:r>
          </a:p>
        </p:txBody>
      </p:sp>
      <p:graphicFrame>
        <p:nvGraphicFramePr>
          <p:cNvPr id="138243" name="Group 3"/>
          <p:cNvGraphicFramePr>
            <a:graphicFrameLocks noGrp="1"/>
          </p:cNvGraphicFramePr>
          <p:nvPr>
            <p:extLst>
              <p:ext uri="{D42A27DB-BD31-4B8C-83A1-F6EECF244321}">
                <p14:modId xmlns:p14="http://schemas.microsoft.com/office/powerpoint/2010/main" val="3896312923"/>
              </p:ext>
            </p:extLst>
          </p:nvPr>
        </p:nvGraphicFramePr>
        <p:xfrm>
          <a:off x="609600" y="2366976"/>
          <a:ext cx="2971800" cy="2039938"/>
        </p:xfrm>
        <a:graphic>
          <a:graphicData uri="http://schemas.openxmlformats.org/drawingml/2006/table">
            <a:tbl>
              <a:tblPr/>
              <a:tblGrid>
                <a:gridCol w="7620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0    1    x    z</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073">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0</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1    0    x    x</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396">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1</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0    1    x    x</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073">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x</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x    x    x    x</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396">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z</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x    x    x    x</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8263" name="Group 23"/>
          <p:cNvGraphicFramePr>
            <a:graphicFrameLocks noGrp="1"/>
          </p:cNvGraphicFramePr>
          <p:nvPr>
            <p:extLst>
              <p:ext uri="{D42A27DB-BD31-4B8C-83A1-F6EECF244321}">
                <p14:modId xmlns:p14="http://schemas.microsoft.com/office/powerpoint/2010/main" val="1308641037"/>
              </p:ext>
            </p:extLst>
          </p:nvPr>
        </p:nvGraphicFramePr>
        <p:xfrm>
          <a:off x="4955490" y="2276617"/>
          <a:ext cx="3200400" cy="2113822"/>
        </p:xfrm>
        <a:graphic>
          <a:graphicData uri="http://schemas.openxmlformats.org/drawingml/2006/table">
            <a:tbl>
              <a:tblPr/>
              <a:tblGrid>
                <a:gridCol w="820738">
                  <a:extLst>
                    <a:ext uri="{9D8B030D-6E8A-4147-A177-3AD203B41FA5}">
                      <a16:colId xmlns:a16="http://schemas.microsoft.com/office/drawing/2014/main" val="20000"/>
                    </a:ext>
                  </a:extLst>
                </a:gridCol>
                <a:gridCol w="2379662">
                  <a:extLst>
                    <a:ext uri="{9D8B030D-6E8A-4147-A177-3AD203B41FA5}">
                      <a16:colId xmlns:a16="http://schemas.microsoft.com/office/drawing/2014/main" val="20001"/>
                    </a:ext>
                  </a:extLst>
                </a:gridCol>
              </a:tblGrid>
              <a:tr h="436867">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a:t>
                      </a:r>
                    </a:p>
                  </a:txBody>
                  <a:tcPr marT="38088" marB="380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0    1    x    z</a:t>
                      </a:r>
                    </a:p>
                  </a:txBody>
                  <a:tcPr marT="38088" marB="380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394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0</a:t>
                      </a:r>
                    </a:p>
                  </a:txBody>
                  <a:tcPr marT="38088" marB="380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1    0    0    0</a:t>
                      </a:r>
                    </a:p>
                  </a:txBody>
                  <a:tcPr marT="38088" marB="380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271">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1</a:t>
                      </a:r>
                    </a:p>
                  </a:txBody>
                  <a:tcPr marT="38088" marB="380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0    1    0    0</a:t>
                      </a:r>
                    </a:p>
                  </a:txBody>
                  <a:tcPr marT="38088" marB="380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394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x</a:t>
                      </a:r>
                    </a:p>
                  </a:txBody>
                  <a:tcPr marT="38088" marB="380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0    0    1    0</a:t>
                      </a:r>
                    </a:p>
                  </a:txBody>
                  <a:tcPr marT="38088" marB="380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786">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z</a:t>
                      </a:r>
                    </a:p>
                  </a:txBody>
                  <a:tcPr marT="38088" marB="380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0    0    0    1</a:t>
                      </a:r>
                    </a:p>
                  </a:txBody>
                  <a:tcPr marT="38088" marB="380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9435" name="Text Box 43"/>
          <p:cNvSpPr txBox="1">
            <a:spLocks noChangeArrowheads="1"/>
          </p:cNvSpPr>
          <p:nvPr/>
        </p:nvSpPr>
        <p:spPr bwMode="auto">
          <a:xfrm>
            <a:off x="554038" y="1828550"/>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rgbClr val="990000"/>
                </a:solidFill>
                <a:latin typeface="Times New Roman" pitchFamily="18" charset="0"/>
                <a:ea typeface="宋体" pitchFamily="2" charset="-122"/>
              </a:rPr>
              <a:t>相等运算符真值表</a:t>
            </a:r>
          </a:p>
        </p:txBody>
      </p:sp>
      <p:sp>
        <p:nvSpPr>
          <p:cNvPr id="138284" name="Text Box 44"/>
          <p:cNvSpPr txBox="1">
            <a:spLocks noChangeArrowheads="1"/>
          </p:cNvSpPr>
          <p:nvPr/>
        </p:nvSpPr>
        <p:spPr bwMode="auto">
          <a:xfrm>
            <a:off x="4955490" y="1745001"/>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dirty="0">
                <a:solidFill>
                  <a:srgbClr val="990000"/>
                </a:solidFill>
                <a:effectLst>
                  <a:outerShdw blurRad="38100" dist="38100" dir="2700000" algn="tl">
                    <a:srgbClr val="C0C0C0"/>
                  </a:outerShdw>
                </a:effectLst>
                <a:latin typeface="Times New Roman" panose="02020603050405020304" pitchFamily="18" charset="0"/>
                <a:ea typeface="宋体" panose="02010600030101010101" pitchFamily="2" charset="-122"/>
              </a:rPr>
              <a:t>全等运算符真值表</a:t>
            </a:r>
          </a:p>
        </p:txBody>
      </p:sp>
      <p:sp>
        <p:nvSpPr>
          <p:cNvPr id="7" name="矩形 6"/>
          <p:cNvSpPr>
            <a:spLocks noChangeArrowheads="1"/>
          </p:cNvSpPr>
          <p:nvPr/>
        </p:nvSpPr>
        <p:spPr bwMode="auto">
          <a:xfrm>
            <a:off x="143218"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等式操作符</a:t>
            </a:r>
            <a:endParaRPr lang="zh-CN" altLang="en-US" sz="3200" dirty="0">
              <a:solidFill>
                <a:schemeClr val="tx1"/>
              </a:solidFill>
            </a:endParaRPr>
          </a:p>
        </p:txBody>
      </p:sp>
      <p:sp>
        <p:nvSpPr>
          <p:cNvPr id="8" name="Text Box 43"/>
          <p:cNvSpPr txBox="1">
            <a:spLocks noChangeArrowheads="1"/>
          </p:cNvSpPr>
          <p:nvPr/>
        </p:nvSpPr>
        <p:spPr bwMode="auto">
          <a:xfrm>
            <a:off x="467544" y="4729708"/>
            <a:ext cx="312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rgbClr val="990000"/>
                </a:solidFill>
                <a:latin typeface="Times New Roman" pitchFamily="18" charset="0"/>
                <a:ea typeface="宋体" pitchFamily="2" charset="-122"/>
              </a:rPr>
              <a:t>两个操作数的逻辑值比较</a:t>
            </a:r>
          </a:p>
        </p:txBody>
      </p:sp>
      <p:sp>
        <p:nvSpPr>
          <p:cNvPr id="9" name="Text Box 43"/>
          <p:cNvSpPr txBox="1">
            <a:spLocks noChangeArrowheads="1"/>
          </p:cNvSpPr>
          <p:nvPr/>
        </p:nvSpPr>
        <p:spPr bwMode="auto">
          <a:xfrm>
            <a:off x="5094736" y="4804150"/>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rgbClr val="990000"/>
                </a:solidFill>
                <a:latin typeface="Times New Roman" pitchFamily="18" charset="0"/>
                <a:ea typeface="宋体" pitchFamily="2" charset="-122"/>
              </a:rPr>
              <a:t>严格按位进行比较</a:t>
            </a:r>
          </a:p>
        </p:txBody>
      </p:sp>
    </p:spTree>
    <p:extLst>
      <p:ext uri="{BB962C8B-B14F-4D97-AF65-F5344CB8AC3E}">
        <p14:creationId xmlns:p14="http://schemas.microsoft.com/office/powerpoint/2010/main" val="11570699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152400" y="952501"/>
            <a:ext cx="3352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7675" indent="-447675">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627063"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&gt;&gt; ——</a:t>
            </a:r>
            <a:r>
              <a:rPr lang="zh-CN" altLang="en-US" b="1" dirty="0">
                <a:latin typeface="Times New Roman" pitchFamily="18" charset="0"/>
                <a:ea typeface="宋体" pitchFamily="2" charset="-122"/>
              </a:rPr>
              <a:t>右移</a:t>
            </a:r>
          </a:p>
          <a:p>
            <a:pPr eaLnBrk="1" hangingPunct="1">
              <a:spcBef>
                <a:spcPct val="50000"/>
              </a:spcBef>
              <a:buClr>
                <a:srgbClr val="800000"/>
              </a:buClr>
              <a:buFont typeface="Wingdings" pitchFamily="2" charset="2"/>
              <a:buChar char="Ø"/>
            </a:pPr>
            <a:r>
              <a:rPr lang="en-US" altLang="zh-CN" b="1" dirty="0">
                <a:latin typeface="Times New Roman" pitchFamily="18" charset="0"/>
                <a:ea typeface="宋体" pitchFamily="2" charset="-122"/>
              </a:rPr>
              <a:t>&lt;&lt; ——</a:t>
            </a:r>
            <a:r>
              <a:rPr lang="zh-CN" altLang="en-US" b="1" dirty="0">
                <a:latin typeface="Times New Roman" pitchFamily="18" charset="0"/>
                <a:ea typeface="宋体" pitchFamily="2" charset="-122"/>
              </a:rPr>
              <a:t>左移</a:t>
            </a:r>
          </a:p>
        </p:txBody>
      </p:sp>
      <p:sp>
        <p:nvSpPr>
          <p:cNvPr id="63492" name="Text Box 4"/>
          <p:cNvSpPr txBox="1">
            <a:spLocks noChangeArrowheads="1"/>
          </p:cNvSpPr>
          <p:nvPr/>
        </p:nvSpPr>
        <p:spPr bwMode="auto">
          <a:xfrm>
            <a:off x="228600" y="2167743"/>
            <a:ext cx="8458200"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90000"/>
              </a:lnSpc>
              <a:spcBef>
                <a:spcPct val="50000"/>
              </a:spcBef>
              <a:buClrTx/>
              <a:buFontTx/>
              <a:buNone/>
            </a:pPr>
            <a:r>
              <a:rPr lang="zh-CN" altLang="en-US" sz="2400" b="1" dirty="0">
                <a:latin typeface="Times New Roman" pitchFamily="18" charset="0"/>
                <a:ea typeface="宋体" pitchFamily="2" charset="-122"/>
              </a:rPr>
              <a:t>使用方法：</a:t>
            </a:r>
          </a:p>
          <a:p>
            <a:pPr algn="l" eaLnBrk="1" hangingPunct="1">
              <a:lnSpc>
                <a:spcPct val="90000"/>
              </a:lnSpc>
              <a:spcBef>
                <a:spcPct val="50000"/>
              </a:spcBef>
              <a:buClrTx/>
              <a:buFontTx/>
              <a:buNone/>
            </a:pP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a&gt;&gt;n         </a:t>
            </a:r>
            <a:r>
              <a:rPr lang="zh-CN" altLang="en-US" sz="2400" b="1" dirty="0">
                <a:latin typeface="Times New Roman" pitchFamily="18" charset="0"/>
                <a:ea typeface="宋体" pitchFamily="2" charset="-122"/>
              </a:rPr>
              <a:t>或      </a:t>
            </a:r>
            <a:r>
              <a:rPr lang="en-US" altLang="zh-CN" sz="2400" b="1" dirty="0">
                <a:latin typeface="Times New Roman" pitchFamily="18" charset="0"/>
                <a:ea typeface="宋体" pitchFamily="2" charset="-122"/>
              </a:rPr>
              <a:t>a&lt;&lt;n</a:t>
            </a:r>
          </a:p>
          <a:p>
            <a:pPr algn="l" eaLnBrk="1" hangingPunct="1">
              <a:lnSpc>
                <a:spcPct val="90000"/>
              </a:lnSpc>
              <a:spcBef>
                <a:spcPct val="50000"/>
              </a:spcBef>
              <a:buClrTx/>
              <a:buFontTx/>
              <a:buNone/>
            </a:pPr>
            <a:r>
              <a:rPr lang="en-US" altLang="zh-CN" sz="2400" b="1" dirty="0">
                <a:latin typeface="Times New Roman" pitchFamily="18" charset="0"/>
                <a:ea typeface="宋体" pitchFamily="2" charset="-122"/>
              </a:rPr>
              <a:t>a——</a:t>
            </a:r>
            <a:r>
              <a:rPr lang="zh-CN" altLang="en-US" sz="2400" b="1" dirty="0">
                <a:latin typeface="Times New Roman" pitchFamily="18" charset="0"/>
                <a:ea typeface="宋体" pitchFamily="2" charset="-122"/>
              </a:rPr>
              <a:t>代表要进行移位的操作数；</a:t>
            </a:r>
          </a:p>
          <a:p>
            <a:pPr algn="l" eaLnBrk="1" hangingPunct="1">
              <a:lnSpc>
                <a:spcPct val="90000"/>
              </a:lnSpc>
              <a:spcBef>
                <a:spcPct val="50000"/>
              </a:spcBef>
              <a:buClrTx/>
              <a:buFontTx/>
              <a:buNone/>
            </a:pPr>
            <a:r>
              <a:rPr lang="en-US" altLang="zh-CN" sz="2400" b="1" dirty="0">
                <a:latin typeface="Times New Roman" pitchFamily="18" charset="0"/>
                <a:ea typeface="宋体" pitchFamily="2" charset="-122"/>
              </a:rPr>
              <a:t>n ——</a:t>
            </a:r>
            <a:r>
              <a:rPr lang="zh-CN" altLang="en-US" sz="2400" b="1" dirty="0">
                <a:latin typeface="Times New Roman" pitchFamily="18" charset="0"/>
                <a:ea typeface="宋体" pitchFamily="2" charset="-122"/>
              </a:rPr>
              <a:t>代表要移几位</a:t>
            </a:r>
          </a:p>
        </p:txBody>
      </p:sp>
      <p:sp>
        <p:nvSpPr>
          <p:cNvPr id="63493" name="Text Box 5"/>
          <p:cNvSpPr txBox="1">
            <a:spLocks noChangeArrowheads="1"/>
          </p:cNvSpPr>
          <p:nvPr/>
        </p:nvSpPr>
        <p:spPr bwMode="auto">
          <a:xfrm>
            <a:off x="533400" y="4406636"/>
            <a:ext cx="7543800" cy="584775"/>
          </a:xfrm>
          <a:prstGeom prst="rect">
            <a:avLst/>
          </a:prstGeom>
          <a:solidFill>
            <a:srgbClr val="0043A6"/>
          </a:solidFill>
          <a:ln w="9525">
            <a:solidFill>
              <a:srgbClr val="0043A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3200" b="1" dirty="0">
                <a:solidFill>
                  <a:schemeClr val="bg1"/>
                </a:solidFill>
                <a:latin typeface="Times New Roman" pitchFamily="18" charset="0"/>
                <a:ea typeface="宋体" pitchFamily="2" charset="-122"/>
              </a:rPr>
              <a:t>这两种移位运算都用</a:t>
            </a:r>
            <a:r>
              <a:rPr lang="en-US" altLang="zh-CN" sz="3200" b="1" dirty="0">
                <a:solidFill>
                  <a:schemeClr val="bg1"/>
                </a:solidFill>
                <a:latin typeface="Times New Roman" pitchFamily="18" charset="0"/>
                <a:ea typeface="宋体" pitchFamily="2" charset="-122"/>
              </a:rPr>
              <a:t>0</a:t>
            </a:r>
            <a:r>
              <a:rPr lang="zh-CN" altLang="en-US" sz="3200" b="1" dirty="0">
                <a:solidFill>
                  <a:schemeClr val="bg1"/>
                </a:solidFill>
                <a:latin typeface="Times New Roman" pitchFamily="18" charset="0"/>
                <a:ea typeface="宋体" pitchFamily="2" charset="-122"/>
              </a:rPr>
              <a:t>来填补移出的空位</a:t>
            </a:r>
          </a:p>
        </p:txBody>
      </p:sp>
      <p:sp>
        <p:nvSpPr>
          <p:cNvPr id="6" name="矩形 5"/>
          <p:cNvSpPr>
            <a:spLocks noChangeArrowheads="1"/>
          </p:cNvSpPr>
          <p:nvPr/>
        </p:nvSpPr>
        <p:spPr bwMode="auto">
          <a:xfrm>
            <a:off x="143217"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移位操作符</a:t>
            </a:r>
            <a:endParaRPr lang="zh-CN" altLang="en-US" sz="3200" dirty="0">
              <a:solidFill>
                <a:schemeClr val="tx1"/>
              </a:solidFill>
            </a:endParaRPr>
          </a:p>
        </p:txBody>
      </p:sp>
      <p:graphicFrame>
        <p:nvGraphicFramePr>
          <p:cNvPr id="3" name="表格 2">
            <a:extLst>
              <a:ext uri="{FF2B5EF4-FFF2-40B4-BE49-F238E27FC236}">
                <a16:creationId xmlns:a16="http://schemas.microsoft.com/office/drawing/2014/main" id="{38BF7496-4DEC-4C58-A864-420A3844E526}"/>
              </a:ext>
            </a:extLst>
          </p:cNvPr>
          <p:cNvGraphicFramePr>
            <a:graphicFrameLocks noGrp="1"/>
          </p:cNvGraphicFramePr>
          <p:nvPr>
            <p:extLst>
              <p:ext uri="{D42A27DB-BD31-4B8C-83A1-F6EECF244321}">
                <p14:modId xmlns:p14="http://schemas.microsoft.com/office/powerpoint/2010/main" val="1620697910"/>
              </p:ext>
            </p:extLst>
          </p:nvPr>
        </p:nvGraphicFramePr>
        <p:xfrm>
          <a:off x="4910689" y="570050"/>
          <a:ext cx="4233311" cy="1037862"/>
        </p:xfrm>
        <a:graphic>
          <a:graphicData uri="http://schemas.openxmlformats.org/drawingml/2006/table">
            <a:tbl>
              <a:tblPr/>
              <a:tblGrid>
                <a:gridCol w="4233311">
                  <a:extLst>
                    <a:ext uri="{9D8B030D-6E8A-4147-A177-3AD203B41FA5}">
                      <a16:colId xmlns:a16="http://schemas.microsoft.com/office/drawing/2014/main" val="3497929802"/>
                    </a:ext>
                  </a:extLst>
                </a:gridCol>
              </a:tblGrid>
              <a:tr h="518931">
                <a:tc>
                  <a:txBody>
                    <a:bodyPr/>
                    <a:lstStyle/>
                    <a:p>
                      <a:pPr indent="127000" algn="just">
                        <a:spcAft>
                          <a:spcPts val="0"/>
                        </a:spcAft>
                        <a:tabLst>
                          <a:tab pos="228600" algn="l"/>
                        </a:tabLst>
                      </a:pPr>
                      <a:r>
                        <a:rPr lang="en-US" altLang="zh-CN" sz="2400" kern="100" dirty="0">
                          <a:latin typeface="Times New Roman"/>
                          <a:ea typeface="宋体"/>
                        </a:rPr>
                        <a:t>4</a:t>
                      </a:r>
                      <a:r>
                        <a:rPr lang="en-US" sz="2400" kern="100" dirty="0">
                          <a:latin typeface="Times New Roman"/>
                          <a:ea typeface="宋体"/>
                        </a:rPr>
                        <a:t>’b0101&lt;&lt;3=4’b1000</a:t>
                      </a:r>
                      <a:r>
                        <a:rPr lang="zh-CN" sz="2400" kern="100" dirty="0">
                          <a:latin typeface="Times New Roman"/>
                          <a:ea typeface="宋体"/>
                        </a:rPr>
                        <a:t>；</a:t>
                      </a:r>
                      <a:endParaRPr lang="zh-CN" sz="105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4011881556"/>
                  </a:ext>
                </a:extLst>
              </a:tr>
              <a:tr h="518931">
                <a:tc>
                  <a:txBody>
                    <a:bodyPr/>
                    <a:lstStyle/>
                    <a:p>
                      <a:pPr indent="127000" algn="just">
                        <a:spcAft>
                          <a:spcPts val="0"/>
                        </a:spcAft>
                        <a:tabLst>
                          <a:tab pos="228600" algn="l"/>
                        </a:tabLst>
                      </a:pPr>
                      <a:r>
                        <a:rPr lang="en-US" sz="2400" kern="100" dirty="0">
                          <a:latin typeface="Times New Roman"/>
                          <a:ea typeface="宋体"/>
                        </a:rPr>
                        <a:t>4’b0101&gt;&gt;2=4’b0001</a:t>
                      </a:r>
                      <a:r>
                        <a:rPr lang="zh-CN" sz="2400" kern="100" dirty="0">
                          <a:latin typeface="Times New Roman"/>
                          <a:ea typeface="宋体"/>
                        </a:rPr>
                        <a:t>；</a:t>
                      </a:r>
                      <a:endParaRPr lang="zh-CN" sz="105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297900692"/>
                  </a:ext>
                </a:extLst>
              </a:tr>
            </a:tbl>
          </a:graphicData>
        </a:graphic>
      </p:graphicFrame>
      <p:graphicFrame>
        <p:nvGraphicFramePr>
          <p:cNvPr id="4" name="表格 3">
            <a:extLst>
              <a:ext uri="{FF2B5EF4-FFF2-40B4-BE49-F238E27FC236}">
                <a16:creationId xmlns:a16="http://schemas.microsoft.com/office/drawing/2014/main" id="{CDE84D35-7C89-4C90-ADF0-965625FBA673}"/>
              </a:ext>
            </a:extLst>
          </p:cNvPr>
          <p:cNvGraphicFramePr>
            <a:graphicFrameLocks noGrp="1"/>
          </p:cNvGraphicFramePr>
          <p:nvPr>
            <p:extLst>
              <p:ext uri="{D42A27DB-BD31-4B8C-83A1-F6EECF244321}">
                <p14:modId xmlns:p14="http://schemas.microsoft.com/office/powerpoint/2010/main" val="2122786761"/>
              </p:ext>
            </p:extLst>
          </p:nvPr>
        </p:nvGraphicFramePr>
        <p:xfrm>
          <a:off x="4910689" y="1653603"/>
          <a:ext cx="3759577" cy="1556793"/>
        </p:xfrm>
        <a:graphic>
          <a:graphicData uri="http://schemas.openxmlformats.org/drawingml/2006/table">
            <a:tbl>
              <a:tblPr/>
              <a:tblGrid>
                <a:gridCol w="3759577">
                  <a:extLst>
                    <a:ext uri="{9D8B030D-6E8A-4147-A177-3AD203B41FA5}">
                      <a16:colId xmlns:a16="http://schemas.microsoft.com/office/drawing/2014/main" val="774566926"/>
                    </a:ext>
                  </a:extLst>
                </a:gridCol>
              </a:tblGrid>
              <a:tr h="518931">
                <a:tc>
                  <a:txBody>
                    <a:bodyPr/>
                    <a:lstStyle/>
                    <a:p>
                      <a:pPr indent="127000" algn="just">
                        <a:spcAft>
                          <a:spcPts val="0"/>
                        </a:spcAft>
                        <a:tabLst>
                          <a:tab pos="228600" algn="l"/>
                        </a:tabLst>
                      </a:pPr>
                      <a:r>
                        <a:rPr lang="en-US" sz="2400" kern="100" dirty="0">
                          <a:latin typeface="Times New Roman"/>
                          <a:ea typeface="宋体"/>
                        </a:rPr>
                        <a:t>5’b01001&lt;&lt;2=7’b0100100</a:t>
                      </a:r>
                      <a:r>
                        <a:rPr lang="zh-CN" sz="2400" kern="100" dirty="0">
                          <a:latin typeface="Times New Roman"/>
                          <a:ea typeface="宋体"/>
                        </a:rPr>
                        <a:t>；</a:t>
                      </a:r>
                      <a:endParaRPr lang="zh-CN" sz="105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3204895104"/>
                  </a:ext>
                </a:extLst>
              </a:tr>
              <a:tr h="518931">
                <a:tc>
                  <a:txBody>
                    <a:bodyPr/>
                    <a:lstStyle/>
                    <a:p>
                      <a:pPr indent="127000" algn="just">
                        <a:spcAft>
                          <a:spcPts val="0"/>
                        </a:spcAft>
                        <a:tabLst>
                          <a:tab pos="228600" algn="l"/>
                        </a:tabLst>
                      </a:pPr>
                      <a:r>
                        <a:rPr lang="en-US" sz="2400" kern="100" dirty="0">
                          <a:latin typeface="Times New Roman"/>
                          <a:ea typeface="宋体"/>
                        </a:rPr>
                        <a:t>1&lt;&lt;4=32’b10000</a:t>
                      </a:r>
                      <a:r>
                        <a:rPr lang="zh-CN" sz="2400" kern="100" dirty="0">
                          <a:latin typeface="Times New Roman"/>
                          <a:ea typeface="宋体"/>
                        </a:rPr>
                        <a:t>；</a:t>
                      </a:r>
                      <a:endParaRPr lang="zh-CN" sz="105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205531327"/>
                  </a:ext>
                </a:extLst>
              </a:tr>
              <a:tr h="518931">
                <a:tc>
                  <a:txBody>
                    <a:bodyPr/>
                    <a:lstStyle/>
                    <a:p>
                      <a:pPr indent="127000" algn="just">
                        <a:spcAft>
                          <a:spcPts val="0"/>
                        </a:spcAft>
                        <a:tabLst>
                          <a:tab pos="228600" algn="l"/>
                        </a:tabLst>
                      </a:pPr>
                      <a:r>
                        <a:rPr lang="en-US" sz="2400" kern="100" dirty="0">
                          <a:latin typeface="Times New Roman"/>
                          <a:ea typeface="宋体"/>
                        </a:rPr>
                        <a:t>4’b0101&gt;&gt;4=4’b0000</a:t>
                      </a:r>
                      <a:r>
                        <a:rPr lang="zh-CN" sz="2400" kern="100" dirty="0">
                          <a:latin typeface="Times New Roman"/>
                          <a:ea typeface="宋体"/>
                        </a:rPr>
                        <a:t>；</a:t>
                      </a:r>
                      <a:endParaRPr lang="zh-CN" sz="105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2523301288"/>
                  </a:ext>
                </a:extLst>
              </a:tr>
            </a:tbl>
          </a:graphicData>
        </a:graphic>
      </p:graphicFrame>
    </p:spTree>
    <p:extLst>
      <p:ext uri="{BB962C8B-B14F-4D97-AF65-F5344CB8AC3E}">
        <p14:creationId xmlns:p14="http://schemas.microsoft.com/office/powerpoint/2010/main" val="274769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additive="base">
                                        <p:cTn id="7" dur="500" fill="hold"/>
                                        <p:tgtEl>
                                          <p:spTgt spid="63492"/>
                                        </p:tgtEl>
                                        <p:attrNameLst>
                                          <p:attrName>ppt_x</p:attrName>
                                        </p:attrNameLst>
                                      </p:cBhvr>
                                      <p:tavLst>
                                        <p:tav tm="0">
                                          <p:val>
                                            <p:strVal val="#ppt_x"/>
                                          </p:val>
                                        </p:tav>
                                        <p:tav tm="100000">
                                          <p:val>
                                            <p:strVal val="#ppt_x"/>
                                          </p:val>
                                        </p:tav>
                                      </p:tavLst>
                                    </p:anim>
                                    <p:anim calcmode="lin" valueType="num">
                                      <p:cBhvr additive="base">
                                        <p:cTn id="8"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additive="base">
                                        <p:cTn id="13" dur="500" fill="hold"/>
                                        <p:tgtEl>
                                          <p:spTgt spid="63493"/>
                                        </p:tgtEl>
                                        <p:attrNameLst>
                                          <p:attrName>ppt_x</p:attrName>
                                        </p:attrNameLst>
                                      </p:cBhvr>
                                      <p:tavLst>
                                        <p:tav tm="0">
                                          <p:val>
                                            <p:strVal val="#ppt_x"/>
                                          </p:val>
                                        </p:tav>
                                        <p:tav tm="100000">
                                          <p:val>
                                            <p:strVal val="#ppt_x"/>
                                          </p:val>
                                        </p:tav>
                                      </p:tavLst>
                                    </p:anim>
                                    <p:anim calcmode="lin" valueType="num">
                                      <p:cBhvr additive="base">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04800" y="1016001"/>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条件运算符，有三个操作数，与</a:t>
            </a:r>
            <a:r>
              <a:rPr lang="en-US" altLang="zh-CN" sz="2400" b="1" dirty="0">
                <a:latin typeface="Times New Roman" pitchFamily="18" charset="0"/>
                <a:ea typeface="宋体" pitchFamily="2" charset="-122"/>
              </a:rPr>
              <a:t>C </a:t>
            </a:r>
            <a:r>
              <a:rPr lang="zh-CN" altLang="en-US" sz="2400" b="1" dirty="0">
                <a:latin typeface="Times New Roman" pitchFamily="18" charset="0"/>
                <a:ea typeface="宋体" pitchFamily="2" charset="-122"/>
              </a:rPr>
              <a:t>语言相同。</a:t>
            </a:r>
          </a:p>
        </p:txBody>
      </p:sp>
      <p:sp>
        <p:nvSpPr>
          <p:cNvPr id="65540" name="Text Box 4"/>
          <p:cNvSpPr txBox="1">
            <a:spLocks noChangeArrowheads="1"/>
          </p:cNvSpPr>
          <p:nvPr/>
        </p:nvSpPr>
        <p:spPr bwMode="auto">
          <a:xfrm>
            <a:off x="187325" y="1849388"/>
            <a:ext cx="8458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solidFill>
                  <a:srgbClr val="660066"/>
                </a:solidFill>
                <a:latin typeface="Times New Roman" pitchFamily="18" charset="0"/>
                <a:ea typeface="宋体" pitchFamily="2" charset="-122"/>
              </a:rPr>
              <a:t>格式：</a:t>
            </a:r>
          </a:p>
          <a:p>
            <a:pPr algn="l" eaLnBrk="1" hangingPunct="1">
              <a:spcBef>
                <a:spcPct val="50000"/>
              </a:spcBef>
              <a:buClrTx/>
              <a:buFontTx/>
              <a:buNone/>
            </a:pPr>
            <a:r>
              <a:rPr lang="zh-CN" altLang="en-US" sz="2400" b="1" dirty="0">
                <a:solidFill>
                  <a:srgbClr val="660066"/>
                </a:solidFill>
                <a:latin typeface="Times New Roman" pitchFamily="18" charset="0"/>
                <a:ea typeface="宋体" pitchFamily="2" charset="-122"/>
              </a:rPr>
              <a:t>	信号</a:t>
            </a:r>
            <a:r>
              <a:rPr lang="en-US" altLang="zh-CN" sz="2400" b="1" dirty="0">
                <a:solidFill>
                  <a:srgbClr val="660066"/>
                </a:solidFill>
                <a:latin typeface="Times New Roman" pitchFamily="18" charset="0"/>
                <a:ea typeface="宋体" pitchFamily="2" charset="-122"/>
              </a:rPr>
              <a:t>=</a:t>
            </a:r>
            <a:r>
              <a:rPr lang="zh-CN" altLang="en-US" sz="2400" b="1" dirty="0">
                <a:solidFill>
                  <a:srgbClr val="660066"/>
                </a:solidFill>
                <a:latin typeface="Times New Roman" pitchFamily="18" charset="0"/>
                <a:ea typeface="宋体" pitchFamily="2" charset="-122"/>
              </a:rPr>
              <a:t>条件 </a:t>
            </a:r>
            <a:r>
              <a:rPr lang="en-US" altLang="zh-CN" sz="2400" b="1" dirty="0">
                <a:solidFill>
                  <a:srgbClr val="660066"/>
                </a:solidFill>
                <a:latin typeface="Times New Roman" pitchFamily="18" charset="0"/>
                <a:ea typeface="宋体" pitchFamily="2" charset="-122"/>
              </a:rPr>
              <a:t>? </a:t>
            </a:r>
            <a:r>
              <a:rPr lang="zh-CN" altLang="en-US" sz="2400" b="1" dirty="0">
                <a:solidFill>
                  <a:srgbClr val="660066"/>
                </a:solidFill>
                <a:latin typeface="Times New Roman" pitchFamily="18" charset="0"/>
                <a:ea typeface="宋体" pitchFamily="2" charset="-122"/>
              </a:rPr>
              <a:t>表达式</a:t>
            </a:r>
            <a:r>
              <a:rPr lang="en-US" altLang="zh-CN" sz="2400" b="1" dirty="0">
                <a:solidFill>
                  <a:srgbClr val="660066"/>
                </a:solidFill>
                <a:latin typeface="Times New Roman" pitchFamily="18" charset="0"/>
                <a:ea typeface="宋体" pitchFamily="2" charset="-122"/>
              </a:rPr>
              <a:t>1 : </a:t>
            </a:r>
            <a:r>
              <a:rPr lang="zh-CN" altLang="en-US" sz="2400" b="1" dirty="0">
                <a:solidFill>
                  <a:srgbClr val="660066"/>
                </a:solidFill>
                <a:latin typeface="Times New Roman" pitchFamily="18" charset="0"/>
                <a:ea typeface="宋体" pitchFamily="2" charset="-122"/>
              </a:rPr>
              <a:t>表达式</a:t>
            </a:r>
            <a:r>
              <a:rPr lang="en-US" altLang="zh-CN" sz="2400" b="1" dirty="0">
                <a:solidFill>
                  <a:srgbClr val="660066"/>
                </a:solidFill>
                <a:latin typeface="Times New Roman" pitchFamily="18" charset="0"/>
                <a:ea typeface="宋体" pitchFamily="2" charset="-122"/>
              </a:rPr>
              <a:t>2;</a:t>
            </a:r>
          </a:p>
        </p:txBody>
      </p:sp>
      <p:sp>
        <p:nvSpPr>
          <p:cNvPr id="65541" name="Text Box 5"/>
          <p:cNvSpPr txBox="1">
            <a:spLocks noChangeArrowheads="1"/>
          </p:cNvSpPr>
          <p:nvPr/>
        </p:nvSpPr>
        <p:spPr bwMode="auto">
          <a:xfrm>
            <a:off x="219075" y="3305970"/>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当条件成立时，信号取表达式</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的值，反之取表达式</a:t>
            </a:r>
            <a:r>
              <a:rPr lang="en-US" altLang="zh-CN" sz="2400" b="1" dirty="0">
                <a:latin typeface="Times New Roman" pitchFamily="18" charset="0"/>
                <a:ea typeface="宋体" pitchFamily="2" charset="-122"/>
              </a:rPr>
              <a:t>2</a:t>
            </a:r>
            <a:r>
              <a:rPr lang="zh-CN" altLang="en-US" sz="2400" b="1" dirty="0">
                <a:latin typeface="Times New Roman" pitchFamily="18" charset="0"/>
                <a:ea typeface="宋体" pitchFamily="2" charset="-122"/>
              </a:rPr>
              <a:t>的值。</a:t>
            </a:r>
          </a:p>
        </p:txBody>
      </p:sp>
      <p:sp>
        <p:nvSpPr>
          <p:cNvPr id="6" name="矩形 5"/>
          <p:cNvSpPr>
            <a:spLocks noChangeArrowheads="1"/>
          </p:cNvSpPr>
          <p:nvPr/>
        </p:nvSpPr>
        <p:spPr bwMode="auto">
          <a:xfrm>
            <a:off x="143217"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条件操作符</a:t>
            </a:r>
            <a:endParaRPr lang="zh-CN" altLang="en-US" sz="3200" dirty="0">
              <a:solidFill>
                <a:schemeClr val="tx1"/>
              </a:solidFill>
            </a:endParaRPr>
          </a:p>
        </p:txBody>
      </p:sp>
    </p:spTree>
    <p:extLst>
      <p:ext uri="{BB962C8B-B14F-4D97-AF65-F5344CB8AC3E}">
        <p14:creationId xmlns:p14="http://schemas.microsoft.com/office/powerpoint/2010/main" val="110902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ppt_x"/>
                                          </p:val>
                                        </p:tav>
                                        <p:tav tm="100000">
                                          <p:val>
                                            <p:strVal val="#ppt_x"/>
                                          </p:val>
                                        </p:tav>
                                      </p:tavLst>
                                    </p:anim>
                                    <p:anim calcmode="lin" valueType="num">
                                      <p:cBhvr additive="base">
                                        <p:cTn id="8"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41"/>
                                        </p:tgtEl>
                                        <p:attrNameLst>
                                          <p:attrName>style.visibility</p:attrName>
                                        </p:attrNameLst>
                                      </p:cBhvr>
                                      <p:to>
                                        <p:strVal val="visible"/>
                                      </p:to>
                                    </p:set>
                                    <p:anim calcmode="lin" valueType="num">
                                      <p:cBhvr additive="base">
                                        <p:cTn id="13" dur="500" fill="hold"/>
                                        <p:tgtEl>
                                          <p:spTgt spid="65541"/>
                                        </p:tgtEl>
                                        <p:attrNameLst>
                                          <p:attrName>ppt_x</p:attrName>
                                        </p:attrNameLst>
                                      </p:cBhvr>
                                      <p:tavLst>
                                        <p:tav tm="0">
                                          <p:val>
                                            <p:strVal val="#ppt_x"/>
                                          </p:val>
                                        </p:tav>
                                        <p:tav tm="100000">
                                          <p:val>
                                            <p:strVal val="#ppt_x"/>
                                          </p:val>
                                        </p:tav>
                                      </p:tavLst>
                                    </p:anim>
                                    <p:anim calcmode="lin" valueType="num">
                                      <p:cBhvr additive="base">
                                        <p:cTn id="14" dur="500" fill="hold"/>
                                        <p:tgtEl>
                                          <p:spTgt spid="655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85143" y="1057300"/>
            <a:ext cx="8534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module  </a:t>
            </a:r>
            <a:r>
              <a:rPr lang="en-US" altLang="zh-CN" sz="2400" b="1" dirty="0" err="1">
                <a:latin typeface="Times New Roman" pitchFamily="18" charset="0"/>
                <a:ea typeface="宋体" pitchFamily="2" charset="-122"/>
              </a:rPr>
              <a:t>add_or_sub</a:t>
            </a:r>
            <a:r>
              <a:rPr lang="en-US" altLang="zh-CN" sz="2400" b="1" dirty="0">
                <a:latin typeface="Times New Roman" pitchFamily="18" charset="0"/>
                <a:ea typeface="宋体" pitchFamily="2" charset="-122"/>
              </a:rPr>
              <a:t>(</a:t>
            </a:r>
            <a:r>
              <a:rPr lang="en-US" altLang="zh-CN" sz="2400" b="1" dirty="0" err="1">
                <a:latin typeface="Times New Roman" pitchFamily="18" charset="0"/>
                <a:ea typeface="宋体" pitchFamily="2" charset="-122"/>
              </a:rPr>
              <a:t>a,b,op,result</a:t>
            </a:r>
            <a:r>
              <a:rPr lang="en-US" altLang="zh-CN"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     parameter  ADD=1'b0;</a:t>
            </a:r>
          </a:p>
          <a:p>
            <a:pPr algn="l" eaLnBrk="1" hangingPunct="1">
              <a:spcBef>
                <a:spcPct val="50000"/>
              </a:spcBef>
              <a:buClrTx/>
              <a:buFontTx/>
              <a:buNone/>
            </a:pPr>
            <a:r>
              <a:rPr lang="en-US" altLang="zh-CN" sz="2400" b="1" dirty="0">
                <a:latin typeface="Times New Roman" pitchFamily="18" charset="0"/>
                <a:ea typeface="宋体" pitchFamily="2" charset="-122"/>
              </a:rPr>
              <a:t>     input [7:0]  </a:t>
            </a:r>
            <a:r>
              <a:rPr lang="en-US" altLang="zh-CN" sz="2400" b="1" dirty="0" err="1">
                <a:latin typeface="Times New Roman" pitchFamily="18" charset="0"/>
                <a:ea typeface="宋体" pitchFamily="2" charset="-122"/>
              </a:rPr>
              <a:t>a,b</a:t>
            </a:r>
            <a:r>
              <a:rPr lang="en-US" altLang="zh-CN"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     input  op;</a:t>
            </a:r>
          </a:p>
          <a:p>
            <a:pPr algn="l" eaLnBrk="1" hangingPunct="1">
              <a:spcBef>
                <a:spcPct val="50000"/>
              </a:spcBef>
              <a:buClrTx/>
              <a:buFontTx/>
              <a:buNone/>
            </a:pPr>
            <a:r>
              <a:rPr lang="en-US" altLang="zh-CN" sz="2400" b="1" dirty="0">
                <a:latin typeface="Times New Roman" pitchFamily="18" charset="0"/>
                <a:ea typeface="宋体" pitchFamily="2" charset="-122"/>
              </a:rPr>
              <a:t>     output [7:0]  result;</a:t>
            </a:r>
          </a:p>
          <a:p>
            <a:pPr algn="l" eaLnBrk="1" hangingPunct="1">
              <a:spcBef>
                <a:spcPct val="50000"/>
              </a:spcBef>
              <a:buClrTx/>
              <a:buFontTx/>
              <a:buNone/>
            </a:pPr>
            <a:r>
              <a:rPr lang="en-US" altLang="zh-CN" sz="2400" b="1" dirty="0">
                <a:solidFill>
                  <a:srgbClr val="FF0000"/>
                </a:solidFill>
                <a:latin typeface="Times New Roman" pitchFamily="18" charset="0"/>
                <a:ea typeface="宋体" pitchFamily="2" charset="-122"/>
              </a:rPr>
              <a:t>     assign  result=(op== ADD)?</a:t>
            </a:r>
            <a:r>
              <a:rPr lang="en-US" altLang="zh-CN" sz="2400" b="1" dirty="0" err="1">
                <a:solidFill>
                  <a:srgbClr val="FF0000"/>
                </a:solidFill>
                <a:latin typeface="Times New Roman" pitchFamily="18" charset="0"/>
                <a:ea typeface="宋体" pitchFamily="2" charset="-122"/>
              </a:rPr>
              <a:t>a+b:a-b</a:t>
            </a:r>
            <a:r>
              <a:rPr lang="en-US" altLang="zh-CN" sz="2400" b="1" dirty="0">
                <a:solidFill>
                  <a:srgbClr val="FF0000"/>
                </a:solidFill>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 </a:t>
            </a:r>
            <a:r>
              <a:rPr lang="en-US" altLang="zh-CN" sz="2400" b="1" dirty="0" err="1">
                <a:latin typeface="Times New Roman" pitchFamily="18" charset="0"/>
                <a:ea typeface="宋体" pitchFamily="2" charset="-122"/>
              </a:rPr>
              <a:t>endmodule</a:t>
            </a:r>
            <a:endParaRPr lang="en-US" altLang="zh-CN" sz="2400" b="1" dirty="0">
              <a:latin typeface="Times New Roman" pitchFamily="18" charset="0"/>
              <a:ea typeface="宋体" pitchFamily="2" charset="-122"/>
            </a:endParaRPr>
          </a:p>
        </p:txBody>
      </p:sp>
      <p:sp>
        <p:nvSpPr>
          <p:cNvPr id="3" name="矩形 2"/>
          <p:cNvSpPr>
            <a:spLocks noChangeArrowheads="1"/>
          </p:cNvSpPr>
          <p:nvPr/>
        </p:nvSpPr>
        <p:spPr bwMode="auto">
          <a:xfrm>
            <a:off x="143217" y="150272"/>
            <a:ext cx="4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条件操作符</a:t>
            </a:r>
            <a:endParaRPr lang="zh-CN" altLang="en-US" sz="3200" dirty="0">
              <a:solidFill>
                <a:schemeClr val="tx1"/>
              </a:solidFill>
            </a:endParaRPr>
          </a:p>
        </p:txBody>
      </p:sp>
    </p:spTree>
    <p:extLst>
      <p:ext uri="{BB962C8B-B14F-4D97-AF65-F5344CB8AC3E}">
        <p14:creationId xmlns:p14="http://schemas.microsoft.com/office/powerpoint/2010/main" val="252259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20688" y="1330707"/>
            <a:ext cx="380324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lnSpc>
                <a:spcPct val="90000"/>
              </a:lnSpc>
              <a:spcBef>
                <a:spcPct val="50000"/>
              </a:spcBef>
            </a:pPr>
            <a:r>
              <a:rPr lang="zh-CN" altLang="en-US" sz="2400" dirty="0"/>
              <a:t>有</a:t>
            </a:r>
            <a:r>
              <a:rPr lang="en-US" altLang="zh-CN" sz="2400" dirty="0"/>
              <a:t>4</a:t>
            </a:r>
            <a:r>
              <a:rPr lang="zh-CN" altLang="en-US" sz="2400" dirty="0"/>
              <a:t>种进制表示形式：</a:t>
            </a:r>
          </a:p>
          <a:p>
            <a:pPr algn="l" eaLnBrk="1" hangingPunct="1">
              <a:lnSpc>
                <a:spcPct val="90000"/>
              </a:lnSpc>
              <a:spcBef>
                <a:spcPct val="50000"/>
              </a:spcBef>
              <a:buFontTx/>
              <a:buBlip>
                <a:blip r:embed="rId2"/>
              </a:buBlip>
            </a:pPr>
            <a:r>
              <a:rPr lang="zh-CN" altLang="en-US" sz="2400" dirty="0"/>
              <a:t>  二进制整数（</a:t>
            </a:r>
            <a:r>
              <a:rPr lang="en-US" altLang="zh-CN" sz="2400" dirty="0"/>
              <a:t>b</a:t>
            </a:r>
            <a:r>
              <a:rPr lang="zh-CN" altLang="en-US" sz="2400" dirty="0"/>
              <a:t>或</a:t>
            </a:r>
            <a:r>
              <a:rPr lang="en-US" altLang="zh-CN" sz="2400" dirty="0"/>
              <a:t>B</a:t>
            </a:r>
            <a:r>
              <a:rPr lang="zh-CN" altLang="en-US" sz="2400" dirty="0"/>
              <a:t>）</a:t>
            </a:r>
          </a:p>
          <a:p>
            <a:pPr algn="l" eaLnBrk="1" hangingPunct="1">
              <a:lnSpc>
                <a:spcPct val="90000"/>
              </a:lnSpc>
              <a:spcBef>
                <a:spcPct val="50000"/>
              </a:spcBef>
              <a:buFontTx/>
              <a:buBlip>
                <a:blip r:embed="rId2"/>
              </a:buBlip>
            </a:pPr>
            <a:r>
              <a:rPr lang="zh-CN" altLang="en-US" sz="2400" dirty="0"/>
              <a:t>  十进制整数（</a:t>
            </a:r>
            <a:r>
              <a:rPr lang="en-US" altLang="zh-CN" sz="2400" dirty="0"/>
              <a:t>d</a:t>
            </a:r>
            <a:r>
              <a:rPr lang="zh-CN" altLang="en-US" sz="2400" dirty="0"/>
              <a:t>或</a:t>
            </a:r>
            <a:r>
              <a:rPr lang="en-US" altLang="zh-CN" sz="2400" dirty="0"/>
              <a:t>D</a:t>
            </a:r>
            <a:r>
              <a:rPr lang="zh-CN" altLang="en-US" sz="2400" dirty="0"/>
              <a:t>）</a:t>
            </a:r>
          </a:p>
          <a:p>
            <a:pPr algn="l" eaLnBrk="1" hangingPunct="1">
              <a:lnSpc>
                <a:spcPct val="90000"/>
              </a:lnSpc>
              <a:spcBef>
                <a:spcPct val="50000"/>
              </a:spcBef>
              <a:buFontTx/>
              <a:buBlip>
                <a:blip r:embed="rId2"/>
              </a:buBlip>
            </a:pPr>
            <a:r>
              <a:rPr lang="zh-CN" altLang="en-US" sz="2400" dirty="0"/>
              <a:t>  十六进制整数（</a:t>
            </a:r>
            <a:r>
              <a:rPr lang="en-US" altLang="zh-CN" sz="2400" dirty="0"/>
              <a:t>h</a:t>
            </a:r>
            <a:r>
              <a:rPr lang="zh-CN" altLang="en-US" sz="2400" dirty="0"/>
              <a:t>或</a:t>
            </a:r>
            <a:r>
              <a:rPr lang="en-US" altLang="zh-CN" sz="2400" dirty="0"/>
              <a:t>H</a:t>
            </a:r>
            <a:r>
              <a:rPr lang="zh-CN" altLang="en-US" sz="2400" dirty="0"/>
              <a:t>）</a:t>
            </a:r>
          </a:p>
          <a:p>
            <a:pPr algn="l" eaLnBrk="1" hangingPunct="1">
              <a:lnSpc>
                <a:spcPct val="90000"/>
              </a:lnSpc>
              <a:spcBef>
                <a:spcPct val="50000"/>
              </a:spcBef>
              <a:buFontTx/>
              <a:buBlip>
                <a:blip r:embed="rId2"/>
              </a:buBlip>
            </a:pPr>
            <a:r>
              <a:rPr lang="zh-CN" altLang="en-US" sz="2400" dirty="0"/>
              <a:t>  八进制整数（</a:t>
            </a:r>
            <a:r>
              <a:rPr lang="en-US" altLang="zh-CN" sz="2400" dirty="0"/>
              <a:t>o</a:t>
            </a:r>
            <a:r>
              <a:rPr lang="zh-CN" altLang="en-US" sz="2400" dirty="0"/>
              <a:t>或</a:t>
            </a:r>
            <a:r>
              <a:rPr lang="en-US" altLang="zh-CN" sz="2400" dirty="0"/>
              <a:t>O</a:t>
            </a:r>
            <a:r>
              <a:rPr lang="zh-CN" altLang="en-US" sz="2400" dirty="0"/>
              <a:t>）</a:t>
            </a:r>
          </a:p>
        </p:txBody>
      </p:sp>
      <p:sp>
        <p:nvSpPr>
          <p:cNvPr id="18435" name="矩形 3"/>
          <p:cNvSpPr>
            <a:spLocks noChangeArrowheads="1"/>
          </p:cNvSpPr>
          <p:nvPr/>
        </p:nvSpPr>
        <p:spPr bwMode="auto">
          <a:xfrm>
            <a:off x="107504" y="193204"/>
            <a:ext cx="36423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整型常量</a:t>
            </a:r>
            <a:endParaRPr lang="zh-CN" altLang="en-US" sz="3200" dirty="0">
              <a:solidFill>
                <a:schemeClr val="tx1"/>
              </a:solidFill>
            </a:endParaRP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82149"/>
            <a:ext cx="37719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sp>
        <p:nvSpPr>
          <p:cNvPr id="5" name="Text Box 3">
            <a:extLst>
              <a:ext uri="{FF2B5EF4-FFF2-40B4-BE49-F238E27FC236}">
                <a16:creationId xmlns:a16="http://schemas.microsoft.com/office/drawing/2014/main" id="{FE08F652-7AC3-4F10-80BB-13C0971E10AE}"/>
              </a:ext>
            </a:extLst>
          </p:cNvPr>
          <p:cNvSpPr txBox="1">
            <a:spLocks noChangeArrowheads="1"/>
          </p:cNvSpPr>
          <p:nvPr/>
        </p:nvSpPr>
        <p:spPr bwMode="auto">
          <a:xfrm>
            <a:off x="3875248" y="841106"/>
            <a:ext cx="5148064" cy="5016758"/>
          </a:xfrm>
          <a:prstGeom prst="rect">
            <a:avLst/>
          </a:prstGeom>
          <a:solidFill>
            <a:schemeClr val="accent1"/>
          </a:solidFill>
          <a:ln>
            <a:noFill/>
          </a:ln>
          <a:effectLst/>
        </p:spPr>
        <p:txBody>
          <a:bodyPr wrap="square">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000" dirty="0"/>
              <a:t>8'b11000101  </a:t>
            </a:r>
            <a:r>
              <a:rPr lang="en-US" altLang="zh-CN" sz="2000" dirty="0">
                <a:solidFill>
                  <a:schemeClr val="accent2"/>
                </a:solidFill>
              </a:rPr>
              <a:t>//</a:t>
            </a:r>
            <a:r>
              <a:rPr lang="zh-CN" altLang="en-US" sz="2000" dirty="0">
                <a:solidFill>
                  <a:schemeClr val="accent2"/>
                </a:solidFill>
              </a:rPr>
              <a:t>位宽为</a:t>
            </a:r>
            <a:r>
              <a:rPr lang="en-US" altLang="zh-CN" sz="2000" dirty="0">
                <a:solidFill>
                  <a:schemeClr val="accent2"/>
                </a:solidFill>
              </a:rPr>
              <a:t>8</a:t>
            </a:r>
            <a:r>
              <a:rPr lang="zh-CN" altLang="en-US" sz="2000" dirty="0">
                <a:solidFill>
                  <a:schemeClr val="accent2"/>
                </a:solidFill>
              </a:rPr>
              <a:t>位的二进制数</a:t>
            </a:r>
          </a:p>
          <a:p>
            <a:pPr algn="l" eaLnBrk="1" hangingPunct="1">
              <a:spcBef>
                <a:spcPct val="50000"/>
              </a:spcBef>
            </a:pPr>
            <a:r>
              <a:rPr lang="en-US" altLang="zh-CN" sz="2000" dirty="0"/>
              <a:t>8'hd5      </a:t>
            </a:r>
            <a:r>
              <a:rPr lang="en-US" altLang="zh-CN" sz="2000" dirty="0">
                <a:solidFill>
                  <a:schemeClr val="accent2"/>
                </a:solidFill>
              </a:rPr>
              <a:t>//</a:t>
            </a:r>
            <a:r>
              <a:rPr lang="zh-CN" altLang="en-US" sz="2000" dirty="0">
                <a:solidFill>
                  <a:schemeClr val="accent2"/>
                </a:solidFill>
              </a:rPr>
              <a:t>位宽为</a:t>
            </a:r>
            <a:r>
              <a:rPr lang="en-US" altLang="zh-CN" sz="2000" dirty="0">
                <a:solidFill>
                  <a:schemeClr val="accent2"/>
                </a:solidFill>
              </a:rPr>
              <a:t>8</a:t>
            </a:r>
            <a:r>
              <a:rPr lang="zh-CN" altLang="en-US" sz="2000" dirty="0">
                <a:solidFill>
                  <a:schemeClr val="accent2"/>
                </a:solidFill>
              </a:rPr>
              <a:t>位的十六进制数</a:t>
            </a:r>
            <a:r>
              <a:rPr lang="en-US" altLang="zh-CN" sz="2000" dirty="0">
                <a:solidFill>
                  <a:schemeClr val="accent2"/>
                </a:solidFill>
              </a:rPr>
              <a:t>d5</a:t>
            </a:r>
          </a:p>
          <a:p>
            <a:pPr algn="l" eaLnBrk="1" hangingPunct="1">
              <a:spcBef>
                <a:spcPct val="50000"/>
              </a:spcBef>
            </a:pPr>
            <a:r>
              <a:rPr lang="en-US" altLang="zh-CN" sz="2000" dirty="0"/>
              <a:t>5'o27	      </a:t>
            </a:r>
            <a:r>
              <a:rPr lang="en-US" altLang="zh-CN" sz="2000" dirty="0">
                <a:solidFill>
                  <a:schemeClr val="accent2"/>
                </a:solidFill>
              </a:rPr>
              <a:t>//</a:t>
            </a:r>
            <a:r>
              <a:rPr lang="zh-CN" altLang="en-US" sz="2000" dirty="0">
                <a:solidFill>
                  <a:schemeClr val="accent2"/>
                </a:solidFill>
              </a:rPr>
              <a:t>位宽为</a:t>
            </a:r>
            <a:r>
              <a:rPr lang="en-US" altLang="zh-CN" sz="2000" dirty="0">
                <a:solidFill>
                  <a:schemeClr val="accent2"/>
                </a:solidFill>
              </a:rPr>
              <a:t>5</a:t>
            </a:r>
            <a:r>
              <a:rPr lang="zh-CN" altLang="en-US" sz="2000" dirty="0">
                <a:solidFill>
                  <a:schemeClr val="accent2"/>
                </a:solidFill>
              </a:rPr>
              <a:t>位的八进制数</a:t>
            </a:r>
            <a:r>
              <a:rPr lang="en-US" altLang="zh-CN" sz="2000" dirty="0">
                <a:solidFill>
                  <a:schemeClr val="accent2"/>
                </a:solidFill>
              </a:rPr>
              <a:t>27</a:t>
            </a:r>
          </a:p>
          <a:p>
            <a:pPr algn="l" eaLnBrk="1" hangingPunct="1">
              <a:lnSpc>
                <a:spcPct val="150000"/>
              </a:lnSpc>
              <a:spcBef>
                <a:spcPct val="50000"/>
              </a:spcBef>
            </a:pPr>
            <a:r>
              <a:rPr lang="en-US" altLang="zh-CN" sz="2000" dirty="0">
                <a:solidFill>
                  <a:srgbClr val="0043A6"/>
                </a:solidFill>
              </a:rPr>
              <a:t>'o721 	//9</a:t>
            </a:r>
            <a:r>
              <a:rPr lang="zh-CN" altLang="en-US" sz="2000" dirty="0">
                <a:solidFill>
                  <a:srgbClr val="0043A6"/>
                </a:solidFill>
              </a:rPr>
              <a:t>位</a:t>
            </a:r>
            <a:r>
              <a:rPr lang="en-US" altLang="zh-CN" sz="2000" dirty="0">
                <a:solidFill>
                  <a:srgbClr val="0043A6"/>
                </a:solidFill>
              </a:rPr>
              <a:t>2</a:t>
            </a:r>
            <a:r>
              <a:rPr lang="zh-CN" altLang="en-US" sz="2000" dirty="0">
                <a:solidFill>
                  <a:srgbClr val="0043A6"/>
                </a:solidFill>
              </a:rPr>
              <a:t>进制位宽的八进制数</a:t>
            </a:r>
          </a:p>
          <a:p>
            <a:pPr algn="l" eaLnBrk="1" hangingPunct="1">
              <a:lnSpc>
                <a:spcPct val="150000"/>
              </a:lnSpc>
              <a:spcBef>
                <a:spcPct val="50000"/>
              </a:spcBef>
            </a:pPr>
            <a:r>
              <a:rPr lang="en-US" altLang="zh-CN" sz="2000" dirty="0">
                <a:solidFill>
                  <a:srgbClr val="0043A6"/>
                </a:solidFill>
              </a:rPr>
              <a:t>'</a:t>
            </a:r>
            <a:r>
              <a:rPr lang="en-US" altLang="zh-CN" sz="2000" dirty="0" err="1">
                <a:solidFill>
                  <a:srgbClr val="0043A6"/>
                </a:solidFill>
              </a:rPr>
              <a:t>hAF</a:t>
            </a:r>
            <a:r>
              <a:rPr lang="en-US" altLang="zh-CN" sz="2000" dirty="0">
                <a:solidFill>
                  <a:srgbClr val="0043A6"/>
                </a:solidFill>
              </a:rPr>
              <a:t> 	//8</a:t>
            </a:r>
            <a:r>
              <a:rPr lang="zh-CN" altLang="en-US" sz="2000" dirty="0">
                <a:solidFill>
                  <a:srgbClr val="0043A6"/>
                </a:solidFill>
              </a:rPr>
              <a:t>位</a:t>
            </a:r>
            <a:r>
              <a:rPr lang="en-US" altLang="zh-CN" sz="2000" dirty="0">
                <a:solidFill>
                  <a:srgbClr val="0043A6"/>
                </a:solidFill>
              </a:rPr>
              <a:t>2</a:t>
            </a:r>
            <a:r>
              <a:rPr lang="zh-CN" altLang="en-US" sz="2000" dirty="0">
                <a:solidFill>
                  <a:srgbClr val="0043A6"/>
                </a:solidFill>
              </a:rPr>
              <a:t>进制位宽的十六进制数</a:t>
            </a:r>
            <a:endParaRPr lang="en-US" altLang="zh-CN" sz="2000" dirty="0">
              <a:solidFill>
                <a:srgbClr val="0043A6"/>
              </a:solidFill>
            </a:endParaRPr>
          </a:p>
          <a:p>
            <a:pPr algn="l" eaLnBrk="1" hangingPunct="1">
              <a:lnSpc>
                <a:spcPct val="150000"/>
              </a:lnSpc>
              <a:spcBef>
                <a:spcPct val="50000"/>
              </a:spcBef>
            </a:pPr>
            <a:r>
              <a:rPr lang="en-US" altLang="zh-CN" sz="2000" b="0" dirty="0"/>
              <a:t> 23456  </a:t>
            </a:r>
            <a:r>
              <a:rPr lang="en-US" altLang="zh-CN" sz="2000" dirty="0">
                <a:solidFill>
                  <a:schemeClr val="accent2"/>
                </a:solidFill>
              </a:rPr>
              <a:t>//</a:t>
            </a:r>
            <a:r>
              <a:rPr lang="zh-CN" altLang="en-US" sz="2000" dirty="0">
                <a:solidFill>
                  <a:schemeClr val="accent2"/>
                </a:solidFill>
              </a:rPr>
              <a:t>没指定</a:t>
            </a:r>
            <a:r>
              <a:rPr lang="en-US" altLang="zh-CN" sz="2000" dirty="0">
                <a:solidFill>
                  <a:schemeClr val="accent2"/>
                </a:solidFill>
              </a:rPr>
              <a:t>base, </a:t>
            </a:r>
            <a:r>
              <a:rPr lang="zh-CN" altLang="en-US" sz="2000" dirty="0">
                <a:solidFill>
                  <a:schemeClr val="accent2"/>
                </a:solidFill>
              </a:rPr>
              <a:t>默认十进制</a:t>
            </a:r>
            <a:endParaRPr lang="zh-CN" altLang="en-US" sz="2000" dirty="0">
              <a:solidFill>
                <a:srgbClr val="0043A6"/>
              </a:solidFill>
            </a:endParaRPr>
          </a:p>
          <a:p>
            <a:pPr algn="l" eaLnBrk="1" hangingPunct="1">
              <a:spcBef>
                <a:spcPct val="50000"/>
              </a:spcBef>
            </a:pPr>
            <a:r>
              <a:rPr lang="en-US" altLang="zh-CN" sz="2000" b="0" dirty="0"/>
              <a:t>6</a:t>
            </a:r>
            <a:r>
              <a:rPr lang="en-US" altLang="zh-CN" sz="2000" dirty="0"/>
              <a:t>'</a:t>
            </a:r>
            <a:r>
              <a:rPr lang="en-US" altLang="zh-CN" sz="2000" b="0" dirty="0"/>
              <a:t>hx  </a:t>
            </a:r>
            <a:r>
              <a:rPr lang="en-US" altLang="zh-CN" sz="2000" dirty="0">
                <a:solidFill>
                  <a:schemeClr val="accent2"/>
                </a:solidFill>
              </a:rPr>
              <a:t>//6</a:t>
            </a:r>
            <a:r>
              <a:rPr lang="zh-CN" altLang="en-US" sz="2000" dirty="0">
                <a:solidFill>
                  <a:schemeClr val="accent2"/>
                </a:solidFill>
              </a:rPr>
              <a:t>位十六进制数，所有位都不确定</a:t>
            </a:r>
            <a:endParaRPr lang="en-US" altLang="zh-CN" sz="2000" dirty="0">
              <a:solidFill>
                <a:schemeClr val="accent2"/>
              </a:solidFill>
            </a:endParaRPr>
          </a:p>
          <a:p>
            <a:pPr algn="l" eaLnBrk="1" hangingPunct="1">
              <a:spcBef>
                <a:spcPct val="50000"/>
              </a:spcBef>
            </a:pPr>
            <a:r>
              <a:rPr lang="en-US" altLang="zh-CN" sz="2000" dirty="0"/>
              <a:t>4'oz	</a:t>
            </a:r>
            <a:r>
              <a:rPr lang="en-US" altLang="zh-CN" sz="2000" dirty="0">
                <a:solidFill>
                  <a:schemeClr val="accent2"/>
                </a:solidFill>
              </a:rPr>
              <a:t>//4</a:t>
            </a:r>
            <a:r>
              <a:rPr lang="zh-CN" altLang="en-US" sz="2000" dirty="0">
                <a:solidFill>
                  <a:schemeClr val="accent2"/>
                </a:solidFill>
              </a:rPr>
              <a:t>位八进制数</a:t>
            </a:r>
            <a:r>
              <a:rPr lang="en-US" altLang="zh-CN" sz="2000" dirty="0">
                <a:solidFill>
                  <a:schemeClr val="accent2"/>
                </a:solidFill>
              </a:rPr>
              <a:t>z</a:t>
            </a:r>
          </a:p>
          <a:p>
            <a:pPr algn="l" eaLnBrk="1" hangingPunct="1">
              <a:spcBef>
                <a:spcPct val="50000"/>
              </a:spcBef>
            </a:pPr>
            <a:r>
              <a:rPr lang="en-US" altLang="zh-CN" sz="2000" dirty="0"/>
              <a:t>8'h  2  A </a:t>
            </a:r>
            <a:r>
              <a:rPr lang="en-US" altLang="zh-CN" sz="2000" dirty="0">
                <a:solidFill>
                  <a:schemeClr val="accent2"/>
                </a:solidFill>
              </a:rPr>
              <a:t>//</a:t>
            </a:r>
            <a:r>
              <a:rPr lang="zh-CN" altLang="en-US" sz="2000" dirty="0">
                <a:solidFill>
                  <a:schemeClr val="accent2"/>
                </a:solidFill>
              </a:rPr>
              <a:t>位宽与字符间允许有空格</a:t>
            </a:r>
          </a:p>
          <a:p>
            <a:pPr algn="l" eaLnBrk="1" hangingPunct="1">
              <a:spcBef>
                <a:spcPct val="50000"/>
              </a:spcBef>
            </a:pPr>
            <a:r>
              <a:rPr lang="en-US" altLang="zh-CN" sz="2000" dirty="0"/>
              <a:t>-8‘D5    </a:t>
            </a:r>
            <a:r>
              <a:rPr lang="en-US" altLang="zh-CN" sz="2000" dirty="0">
                <a:solidFill>
                  <a:schemeClr val="accent2"/>
                </a:solidFill>
              </a:rPr>
              <a:t>//8</a:t>
            </a:r>
            <a:r>
              <a:rPr lang="zh-CN" altLang="en-US" sz="2000" dirty="0">
                <a:solidFill>
                  <a:schemeClr val="accent2"/>
                </a:solidFill>
              </a:rPr>
              <a:t>位二进制数，</a:t>
            </a:r>
            <a:r>
              <a:rPr lang="en-US" altLang="zh-CN" sz="2000" dirty="0">
                <a:solidFill>
                  <a:schemeClr val="accent2"/>
                </a:solidFill>
              </a:rPr>
              <a:t>-5</a:t>
            </a:r>
            <a:r>
              <a:rPr lang="zh-CN" altLang="en-US" sz="2000" dirty="0">
                <a:solidFill>
                  <a:schemeClr val="accent2"/>
                </a:solidFill>
              </a:rPr>
              <a:t>的补码</a:t>
            </a:r>
          </a:p>
        </p:txBody>
      </p:sp>
      <p:sp>
        <p:nvSpPr>
          <p:cNvPr id="6" name="Text Box 3">
            <a:extLst>
              <a:ext uri="{FF2B5EF4-FFF2-40B4-BE49-F238E27FC236}">
                <a16:creationId xmlns:a16="http://schemas.microsoft.com/office/drawing/2014/main" id="{787D7693-6DFB-458B-89EA-69D8DC7B0645}"/>
              </a:ext>
            </a:extLst>
          </p:cNvPr>
          <p:cNvSpPr txBox="1">
            <a:spLocks noChangeArrowheads="1"/>
          </p:cNvSpPr>
          <p:nvPr/>
        </p:nvSpPr>
        <p:spPr bwMode="auto">
          <a:xfrm>
            <a:off x="287523" y="3902577"/>
            <a:ext cx="3282303" cy="1649747"/>
          </a:xfrm>
          <a:prstGeom prst="rect">
            <a:avLst/>
          </a:prstGeom>
          <a:solidFill>
            <a:srgbClr val="336699"/>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lnSpc>
                <a:spcPct val="130000"/>
              </a:lnSpc>
            </a:pPr>
            <a:r>
              <a:rPr lang="en-US" altLang="zh-CN" sz="2000" dirty="0">
                <a:solidFill>
                  <a:schemeClr val="bg1"/>
                </a:solidFill>
              </a:rPr>
              <a:t>X</a:t>
            </a:r>
            <a:r>
              <a:rPr lang="zh-CN" altLang="en-US" sz="2000" dirty="0">
                <a:solidFill>
                  <a:schemeClr val="bg1"/>
                </a:solidFill>
              </a:rPr>
              <a:t>可以用来定义十六进制数的</a:t>
            </a:r>
            <a:r>
              <a:rPr lang="en-US" altLang="zh-CN" sz="2000" dirty="0">
                <a:solidFill>
                  <a:schemeClr val="bg1"/>
                </a:solidFill>
              </a:rPr>
              <a:t>4</a:t>
            </a:r>
            <a:r>
              <a:rPr lang="zh-CN" altLang="en-US" sz="2000" dirty="0">
                <a:solidFill>
                  <a:schemeClr val="bg1"/>
                </a:solidFill>
              </a:rPr>
              <a:t>位二进制数，八进制数的</a:t>
            </a:r>
            <a:r>
              <a:rPr lang="en-US" altLang="zh-CN" sz="2000" dirty="0">
                <a:solidFill>
                  <a:schemeClr val="bg1"/>
                </a:solidFill>
              </a:rPr>
              <a:t>3</a:t>
            </a:r>
            <a:r>
              <a:rPr lang="zh-CN" altLang="en-US" sz="2000" dirty="0">
                <a:solidFill>
                  <a:schemeClr val="bg1"/>
                </a:solidFill>
              </a:rPr>
              <a:t>位，二进制数的</a:t>
            </a:r>
            <a:r>
              <a:rPr lang="en-US" altLang="zh-CN" sz="2000" dirty="0">
                <a:solidFill>
                  <a:schemeClr val="bg1"/>
                </a:solidFill>
              </a:rPr>
              <a:t>1</a:t>
            </a:r>
            <a:r>
              <a:rPr lang="zh-CN" altLang="en-US" sz="2000" dirty="0">
                <a:solidFill>
                  <a:schemeClr val="bg1"/>
                </a:solidFill>
              </a:rPr>
              <a:t>位。</a:t>
            </a:r>
            <a:r>
              <a:rPr lang="en-US" altLang="zh-CN" sz="2000" dirty="0">
                <a:solidFill>
                  <a:schemeClr val="bg1"/>
                </a:solidFill>
              </a:rPr>
              <a:t>Z</a:t>
            </a:r>
            <a:r>
              <a:rPr lang="zh-CN" altLang="en-US" sz="2000" dirty="0">
                <a:solidFill>
                  <a:schemeClr val="bg1"/>
                </a:solidFill>
              </a:rPr>
              <a:t>的表示方法同</a:t>
            </a:r>
            <a:r>
              <a:rPr lang="en-US" altLang="zh-CN" sz="2000" dirty="0">
                <a:solidFill>
                  <a:schemeClr val="bg1"/>
                </a:solidFill>
              </a:rPr>
              <a:t>X</a:t>
            </a:r>
            <a:r>
              <a:rPr lang="zh-CN" altLang="en-US" sz="2000" dirty="0">
                <a:solidFill>
                  <a:schemeClr val="bg1"/>
                </a:solidFill>
              </a:rPr>
              <a:t>类似。</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anim calcmode="lin" valueType="num">
                                      <p:cBhvr additive="base">
                                        <p:cTn id="7" dur="500" fill="hold"/>
                                        <p:tgtEl>
                                          <p:spTgt spid="81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2" end="2"/>
                                            </p:txEl>
                                          </p:spTgt>
                                        </p:tgtEl>
                                        <p:attrNameLst>
                                          <p:attrName>style.visibility</p:attrName>
                                        </p:attrNameLst>
                                      </p:cBhvr>
                                      <p:to>
                                        <p:strVal val="visible"/>
                                      </p:to>
                                    </p:set>
                                    <p:anim calcmode="lin" valueType="num">
                                      <p:cBhvr additive="base">
                                        <p:cTn id="13" dur="500" fill="hold"/>
                                        <p:tgtEl>
                                          <p:spTgt spid="81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3" end="3"/>
                                            </p:txEl>
                                          </p:spTgt>
                                        </p:tgtEl>
                                        <p:attrNameLst>
                                          <p:attrName>style.visibility</p:attrName>
                                        </p:attrNameLst>
                                      </p:cBhvr>
                                      <p:to>
                                        <p:strVal val="visible"/>
                                      </p:to>
                                    </p:set>
                                    <p:anim calcmode="lin" valueType="num">
                                      <p:cBhvr additive="base">
                                        <p:cTn id="19" dur="500" fill="hold"/>
                                        <p:tgtEl>
                                          <p:spTgt spid="81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xEl>
                                              <p:pRg st="4" end="4"/>
                                            </p:txEl>
                                          </p:spTgt>
                                        </p:tgtEl>
                                        <p:attrNameLst>
                                          <p:attrName>style.visibility</p:attrName>
                                        </p:attrNameLst>
                                      </p:cBhvr>
                                      <p:to>
                                        <p:strVal val="visible"/>
                                      </p:to>
                                    </p:set>
                                    <p:anim calcmode="lin" valueType="num">
                                      <p:cBhvr additive="base">
                                        <p:cTn id="25"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 calcmode="lin" valueType="num">
                                      <p:cBhvr additive="base">
                                        <p:cTn id="3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 calcmode="lin" valueType="num">
                                      <p:cBhvr additive="base">
                                        <p:cTn id="5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 calcmode="lin" valueType="num">
                                      <p:cBhvr additive="base">
                                        <p:cTn id="5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anim calcmode="lin" valueType="num">
                                      <p:cBhvr additive="base">
                                        <p:cTn id="6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anim calcmode="lin" valueType="num">
                                      <p:cBhvr additive="base">
                                        <p:cTn id="6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5">
                                            <p:txEl>
                                              <p:pRg st="8" end="8"/>
                                            </p:txEl>
                                          </p:spTgt>
                                        </p:tgtEl>
                                        <p:attrNameLst>
                                          <p:attrName>style.visibility</p:attrName>
                                        </p:attrNameLst>
                                      </p:cBhvr>
                                      <p:to>
                                        <p:strVal val="visible"/>
                                      </p:to>
                                    </p:set>
                                    <p:anim calcmode="lin" valueType="num">
                                      <p:cBhvr additive="base">
                                        <p:cTn id="7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anim calcmode="lin" valueType="num">
                                      <p:cBhvr additive="base">
                                        <p:cTn id="8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500" fill="hold"/>
                                        <p:tgtEl>
                                          <p:spTgt spid="6"/>
                                        </p:tgtEl>
                                        <p:attrNameLst>
                                          <p:attrName>ppt_x</p:attrName>
                                        </p:attrNameLst>
                                      </p:cBhvr>
                                      <p:tavLst>
                                        <p:tav tm="0">
                                          <p:val>
                                            <p:strVal val="#ppt_x"/>
                                          </p:val>
                                        </p:tav>
                                        <p:tav tm="100000">
                                          <p:val>
                                            <p:strVal val="#ppt_x"/>
                                          </p:val>
                                        </p:tav>
                                      </p:tavLst>
                                    </p:anim>
                                    <p:anim calcmode="lin" valueType="num">
                                      <p:cBhvr additive="base">
                                        <p:cTn id="8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228600" y="952500"/>
            <a:ext cx="8610600" cy="182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lnSpc>
                <a:spcPct val="120000"/>
              </a:lnSpc>
              <a:spcBef>
                <a:spcPct val="0"/>
              </a:spcBef>
              <a:buClrTx/>
              <a:buFontTx/>
              <a:buNone/>
            </a:pPr>
            <a:r>
              <a:rPr lang="zh-CN" altLang="en-US" sz="2400" b="1" dirty="0">
                <a:latin typeface="Times New Roman" pitchFamily="18" charset="0"/>
                <a:ea typeface="宋体" pitchFamily="2" charset="-122"/>
              </a:rPr>
              <a:t>    这是一个特殊的运算符，这一运算符可以将两个或更多个信号的某些位并接起来进行运算操作。其使用方法是把某些信号的某些位详细地列出来，中间用逗号分开，最后用大括号括起来表示一个整体信号。</a:t>
            </a:r>
          </a:p>
        </p:txBody>
      </p:sp>
      <p:sp>
        <p:nvSpPr>
          <p:cNvPr id="146436" name="Text Box 4"/>
          <p:cNvSpPr txBox="1">
            <a:spLocks noChangeArrowheads="1"/>
          </p:cNvSpPr>
          <p:nvPr/>
        </p:nvSpPr>
        <p:spPr bwMode="auto">
          <a:xfrm>
            <a:off x="314234" y="3073524"/>
            <a:ext cx="8686800"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90000"/>
              </a:lnSpc>
              <a:spcBef>
                <a:spcPct val="50000"/>
              </a:spcBef>
              <a:defRPr/>
            </a:pPr>
            <a:r>
              <a:rPr lang="zh-CN" altLang="en-US" sz="2400" b="1" dirty="0">
                <a:solidFill>
                  <a:srgbClr val="660066"/>
                </a:solidFill>
                <a:latin typeface="Times New Roman" panose="02020603050405020304" pitchFamily="18" charset="0"/>
                <a:ea typeface="宋体" panose="02010600030101010101" pitchFamily="2" charset="-122"/>
              </a:rPr>
              <a:t>格式：</a:t>
            </a:r>
          </a:p>
          <a:p>
            <a:pPr algn="l" eaLnBrk="1" hangingPunct="1">
              <a:lnSpc>
                <a:spcPct val="90000"/>
              </a:lnSpc>
              <a:spcBef>
                <a:spcPct val="50000"/>
              </a:spcBef>
              <a:defRPr/>
            </a:pPr>
            <a:r>
              <a:rPr lang="en-US" altLang="zh-CN" sz="2400" b="1" dirty="0">
                <a:solidFill>
                  <a:srgbClr val="660066"/>
                </a:solidFill>
                <a:latin typeface="Times New Roman" panose="02020603050405020304" pitchFamily="18" charset="0"/>
                <a:ea typeface="宋体" panose="02010600030101010101" pitchFamily="2" charset="-122"/>
              </a:rPr>
              <a:t>{</a:t>
            </a:r>
            <a:r>
              <a:rPr lang="zh-CN" altLang="en-US" sz="2400" b="1" dirty="0">
                <a:solidFill>
                  <a:srgbClr val="660066"/>
                </a:solidFill>
                <a:latin typeface="Times New Roman" panose="02020603050405020304" pitchFamily="18" charset="0"/>
                <a:ea typeface="宋体" panose="02010600030101010101" pitchFamily="2" charset="-122"/>
              </a:rPr>
              <a:t>信号</a:t>
            </a:r>
            <a:r>
              <a:rPr lang="en-US" altLang="zh-CN" sz="2400" b="1" dirty="0">
                <a:solidFill>
                  <a:srgbClr val="660066"/>
                </a:solidFill>
                <a:latin typeface="Times New Roman" panose="02020603050405020304" pitchFamily="18" charset="0"/>
                <a:ea typeface="宋体" panose="02010600030101010101" pitchFamily="2" charset="-122"/>
              </a:rPr>
              <a:t>1</a:t>
            </a:r>
            <a:r>
              <a:rPr lang="zh-CN" altLang="en-US" sz="2400" b="1" dirty="0">
                <a:solidFill>
                  <a:srgbClr val="660066"/>
                </a:solidFill>
                <a:latin typeface="Times New Roman" panose="02020603050405020304" pitchFamily="18" charset="0"/>
                <a:ea typeface="宋体" panose="02010600030101010101" pitchFamily="2" charset="-122"/>
              </a:rPr>
              <a:t>的某几位，信号</a:t>
            </a:r>
            <a:r>
              <a:rPr lang="en-US" altLang="zh-CN" sz="2400" b="1" dirty="0">
                <a:solidFill>
                  <a:srgbClr val="660066"/>
                </a:solidFill>
                <a:latin typeface="Times New Roman" panose="02020603050405020304" pitchFamily="18" charset="0"/>
                <a:ea typeface="宋体" panose="02010600030101010101" pitchFamily="2" charset="-122"/>
              </a:rPr>
              <a:t>2</a:t>
            </a:r>
            <a:r>
              <a:rPr lang="zh-CN" altLang="en-US" sz="2400" b="1" dirty="0">
                <a:solidFill>
                  <a:srgbClr val="660066"/>
                </a:solidFill>
                <a:latin typeface="Times New Roman" panose="02020603050405020304" pitchFamily="18" charset="0"/>
                <a:ea typeface="宋体" panose="02010600030101010101" pitchFamily="2" charset="-122"/>
              </a:rPr>
              <a:t>的某几位，</a:t>
            </a:r>
            <a:r>
              <a:rPr lang="en-US" altLang="zh-CN" sz="2400" b="1" dirty="0">
                <a:solidFill>
                  <a:srgbClr val="660066"/>
                </a:solidFill>
                <a:latin typeface="Times New Roman" panose="02020603050405020304" pitchFamily="18" charset="0"/>
                <a:ea typeface="宋体" panose="02010600030101010101" pitchFamily="2" charset="-122"/>
              </a:rPr>
              <a:t>…</a:t>
            </a:r>
            <a:r>
              <a:rPr lang="zh-CN" altLang="en-US" sz="2400" b="1" dirty="0">
                <a:solidFill>
                  <a:srgbClr val="660066"/>
                </a:solidFill>
                <a:latin typeface="Times New Roman" panose="02020603050405020304" pitchFamily="18" charset="0"/>
                <a:ea typeface="宋体" panose="02010600030101010101" pitchFamily="2" charset="-122"/>
              </a:rPr>
              <a:t>，信号</a:t>
            </a:r>
            <a:r>
              <a:rPr lang="en-US" altLang="zh-CN" sz="2400" b="1" dirty="0">
                <a:solidFill>
                  <a:srgbClr val="660066"/>
                </a:solidFill>
                <a:latin typeface="Times New Roman" panose="02020603050405020304" pitchFamily="18" charset="0"/>
                <a:ea typeface="宋体" panose="02010600030101010101" pitchFamily="2" charset="-122"/>
              </a:rPr>
              <a:t>n</a:t>
            </a:r>
            <a:r>
              <a:rPr lang="zh-CN" altLang="en-US" sz="2400" b="1" dirty="0">
                <a:solidFill>
                  <a:srgbClr val="660066"/>
                </a:solidFill>
                <a:latin typeface="Times New Roman" panose="02020603050405020304" pitchFamily="18" charset="0"/>
                <a:ea typeface="宋体" panose="02010600030101010101" pitchFamily="2" charset="-122"/>
              </a:rPr>
              <a:t>的某几位</a:t>
            </a:r>
            <a:r>
              <a:rPr lang="en-US" altLang="zh-CN" sz="2400" b="1" dirty="0">
                <a:solidFill>
                  <a:srgbClr val="660066"/>
                </a:solidFill>
                <a:latin typeface="Times New Roman" panose="02020603050405020304" pitchFamily="18" charset="0"/>
                <a:ea typeface="宋体" panose="02010600030101010101" pitchFamily="2" charset="-122"/>
              </a:rPr>
              <a:t>}</a:t>
            </a:r>
          </a:p>
        </p:txBody>
      </p:sp>
      <p:sp>
        <p:nvSpPr>
          <p:cNvPr id="5" name="矩形 4"/>
          <p:cNvSpPr>
            <a:spLocks noChangeArrowheads="1"/>
          </p:cNvSpPr>
          <p:nvPr/>
        </p:nvSpPr>
        <p:spPr bwMode="auto">
          <a:xfrm>
            <a:off x="228600" y="265212"/>
            <a:ext cx="52918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连接和复制操作符</a:t>
            </a:r>
            <a:endParaRPr lang="zh-CN" altLang="en-US" sz="3200" dirty="0">
              <a:solidFill>
                <a:schemeClr val="tx1"/>
              </a:solidFill>
            </a:endParaRPr>
          </a:p>
        </p:txBody>
      </p:sp>
    </p:spTree>
    <p:extLst>
      <p:ext uri="{BB962C8B-B14F-4D97-AF65-F5344CB8AC3E}">
        <p14:creationId xmlns:p14="http://schemas.microsoft.com/office/powerpoint/2010/main" val="314500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ppt_x"/>
                                          </p:val>
                                        </p:tav>
                                        <p:tav tm="100000">
                                          <p:val>
                                            <p:strVal val="#ppt_x"/>
                                          </p:val>
                                        </p:tav>
                                      </p:tavLst>
                                    </p:anim>
                                    <p:anim calcmode="lin" valueType="num">
                                      <p:cBhvr additive="base">
                                        <p:cTn id="8" dur="500" fill="hold"/>
                                        <p:tgtEl>
                                          <p:spTgt spid="14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74889" y="1129308"/>
            <a:ext cx="8610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例：</a:t>
            </a:r>
            <a:r>
              <a:rPr lang="en-US" altLang="zh-CN" sz="2400" b="1" dirty="0">
                <a:latin typeface="Times New Roman" pitchFamily="18" charset="0"/>
                <a:ea typeface="宋体" pitchFamily="2" charset="-122"/>
              </a:rPr>
              <a:t>wire [7:0]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        wire [11:0] </a:t>
            </a:r>
            <a:r>
              <a:rPr lang="en-US" altLang="zh-CN" sz="2400" b="1" dirty="0" err="1">
                <a:latin typeface="Times New Roman" pitchFamily="18" charset="0"/>
                <a:ea typeface="宋体" pitchFamily="2" charset="-122"/>
              </a:rPr>
              <a:t>Abus</a:t>
            </a:r>
            <a:r>
              <a:rPr lang="en-US" altLang="zh-CN" sz="2400" b="1" dirty="0">
                <a:latin typeface="Times New Roman" pitchFamily="18" charset="0"/>
                <a:ea typeface="宋体" pitchFamily="2" charset="-122"/>
              </a:rPr>
              <a:t>;</a:t>
            </a:r>
          </a:p>
          <a:p>
            <a:pPr algn="l" eaLnBrk="1" hangingPunct="1">
              <a:spcBef>
                <a:spcPct val="50000"/>
              </a:spcBef>
              <a:buClrTx/>
              <a:buFontTx/>
              <a:buNone/>
            </a:pPr>
            <a:r>
              <a:rPr lang="en-US" altLang="zh-CN" sz="2400" b="1" dirty="0">
                <a:latin typeface="Times New Roman" pitchFamily="18" charset="0"/>
                <a:ea typeface="宋体" pitchFamily="2" charset="-122"/>
              </a:rPr>
              <a:t>        assign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 [7:4] =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 [0],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 [1], </a:t>
            </a:r>
          </a:p>
          <a:p>
            <a:pPr algn="l" eaLnBrk="1" hangingPunct="1">
              <a:spcBef>
                <a:spcPct val="50000"/>
              </a:spcBef>
              <a:buClrTx/>
              <a:buFontTx/>
              <a:buNone/>
            </a:pP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[2],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[3]};//</a:t>
            </a:r>
            <a:r>
              <a:rPr lang="zh-CN" altLang="en-US" sz="2400" b="1" dirty="0">
                <a:latin typeface="Times New Roman" pitchFamily="18" charset="0"/>
                <a:ea typeface="宋体" pitchFamily="2" charset="-122"/>
              </a:rPr>
              <a:t>以反转的顺序将低端</a:t>
            </a: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位赋</a:t>
            </a:r>
          </a:p>
          <a:p>
            <a:pPr algn="l" eaLnBrk="1" hangingPunct="1">
              <a:spcBef>
                <a:spcPct val="50000"/>
              </a:spcBef>
              <a:buClrTx/>
              <a:buFontTx/>
              <a:buNone/>
            </a:pPr>
            <a:r>
              <a:rPr lang="zh-CN" altLang="en-US" sz="2400" b="1" dirty="0">
                <a:latin typeface="Times New Roman" pitchFamily="18" charset="0"/>
                <a:ea typeface="宋体" pitchFamily="2" charset="-122"/>
              </a:rPr>
              <a:t>给高端</a:t>
            </a: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位。</a:t>
            </a:r>
            <a:br>
              <a:rPr lang="zh-CN" altLang="en-US" sz="2400" b="1" dirty="0">
                <a:latin typeface="Times New Roman" pitchFamily="18" charset="0"/>
                <a:ea typeface="宋体" pitchFamily="2" charset="-122"/>
              </a:rPr>
            </a:b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assign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 =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 [3:0], </a:t>
            </a:r>
            <a:r>
              <a:rPr lang="en-US" altLang="zh-CN" sz="2400" b="1" dirty="0" err="1">
                <a:latin typeface="Times New Roman" pitchFamily="18" charset="0"/>
                <a:ea typeface="宋体" pitchFamily="2" charset="-122"/>
              </a:rPr>
              <a:t>Dbus</a:t>
            </a:r>
            <a:r>
              <a:rPr lang="en-US" altLang="zh-CN" sz="2400" b="1" dirty="0">
                <a:latin typeface="Times New Roman" pitchFamily="18" charset="0"/>
                <a:ea typeface="宋体" pitchFamily="2" charset="-122"/>
              </a:rPr>
              <a:t> [7:4]};</a:t>
            </a:r>
          </a:p>
          <a:p>
            <a:pPr algn="l" eaLnBrk="1" hangingPunct="1">
              <a:spcBef>
                <a:spcPct val="50000"/>
              </a:spcBef>
              <a:buClrTx/>
              <a:buFontTx/>
              <a:buNone/>
            </a:pP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高</a:t>
            </a: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位与低</a:t>
            </a: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位交换。</a:t>
            </a:r>
          </a:p>
        </p:txBody>
      </p:sp>
      <p:sp>
        <p:nvSpPr>
          <p:cNvPr id="3" name="矩形 2"/>
          <p:cNvSpPr>
            <a:spLocks noChangeArrowheads="1"/>
          </p:cNvSpPr>
          <p:nvPr/>
        </p:nvSpPr>
        <p:spPr bwMode="auto">
          <a:xfrm>
            <a:off x="228600" y="265212"/>
            <a:ext cx="52918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连接和复制操作符</a:t>
            </a:r>
            <a:endParaRPr lang="zh-CN" altLang="en-US" sz="3200" dirty="0">
              <a:solidFill>
                <a:schemeClr val="tx1"/>
              </a:solidFill>
            </a:endParaRPr>
          </a:p>
        </p:txBody>
      </p:sp>
    </p:spTree>
    <p:extLst>
      <p:ext uri="{BB962C8B-B14F-4D97-AF65-F5344CB8AC3E}">
        <p14:creationId xmlns:p14="http://schemas.microsoft.com/office/powerpoint/2010/main" val="3482569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755576" y="1345332"/>
            <a:ext cx="8610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l" eaLnBrk="1" hangingPunct="1">
              <a:spcBef>
                <a:spcPct val="50000"/>
              </a:spcBef>
              <a:buClrTx/>
              <a:buFontTx/>
              <a:buNone/>
            </a:pPr>
            <a:r>
              <a:rPr lang="zh-CN" altLang="en-US" sz="2400" b="1" dirty="0">
                <a:latin typeface="Times New Roman" pitchFamily="18" charset="0"/>
                <a:ea typeface="宋体" pitchFamily="2" charset="-122"/>
              </a:rPr>
              <a:t>	由于非定长常数的长度未知</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不允许连接</a:t>
            </a:r>
          </a:p>
          <a:p>
            <a:pPr algn="l" eaLnBrk="1" hangingPunct="1">
              <a:spcBef>
                <a:spcPct val="50000"/>
              </a:spcBef>
              <a:buClrTx/>
              <a:buFontTx/>
              <a:buNone/>
            </a:pPr>
            <a:r>
              <a:rPr lang="zh-CN" altLang="en-US" sz="2400" b="1" dirty="0">
                <a:latin typeface="Times New Roman" pitchFamily="18" charset="0"/>
                <a:ea typeface="宋体" pitchFamily="2" charset="-122"/>
              </a:rPr>
              <a:t>非定长常数。</a:t>
            </a:r>
          </a:p>
          <a:p>
            <a:pPr algn="l" eaLnBrk="1" hangingPunct="1">
              <a:spcBef>
                <a:spcPct val="50000"/>
              </a:spcBef>
              <a:buClrTx/>
              <a:buFontTx/>
              <a:buNone/>
            </a:pPr>
            <a:r>
              <a:rPr lang="zh-CN" altLang="en-US" sz="2400" b="1" dirty="0">
                <a:solidFill>
                  <a:srgbClr val="0043A6"/>
                </a:solidFill>
                <a:latin typeface="Times New Roman" pitchFamily="18" charset="0"/>
                <a:ea typeface="宋体" pitchFamily="2" charset="-122"/>
              </a:rPr>
              <a:t>例如</a:t>
            </a:r>
            <a:r>
              <a:rPr lang="en-US" altLang="zh-CN" sz="2400" b="1" dirty="0">
                <a:solidFill>
                  <a:srgbClr val="0043A6"/>
                </a:solidFill>
                <a:latin typeface="Times New Roman" pitchFamily="18" charset="0"/>
                <a:ea typeface="宋体" pitchFamily="2" charset="-122"/>
              </a:rPr>
              <a:t>, </a:t>
            </a:r>
            <a:r>
              <a:rPr lang="zh-CN" altLang="en-US" sz="2400" b="1" dirty="0">
                <a:solidFill>
                  <a:srgbClr val="0043A6"/>
                </a:solidFill>
                <a:latin typeface="Times New Roman" pitchFamily="18" charset="0"/>
                <a:ea typeface="宋体" pitchFamily="2" charset="-122"/>
              </a:rPr>
              <a:t>下列式子非法：</a:t>
            </a:r>
          </a:p>
          <a:p>
            <a:pPr algn="l" eaLnBrk="1" hangingPunct="1">
              <a:spcBef>
                <a:spcPct val="50000"/>
              </a:spcBef>
              <a:buClrTx/>
              <a:buFontTx/>
              <a:buNone/>
            </a:pPr>
            <a:r>
              <a:rPr lang="en-US" altLang="zh-CN" sz="2400" b="1" dirty="0">
                <a:latin typeface="Times New Roman" pitchFamily="18" charset="0"/>
                <a:ea typeface="宋体" pitchFamily="2" charset="-122"/>
              </a:rPr>
              <a:t>{</a:t>
            </a:r>
            <a:r>
              <a:rPr lang="en-US" altLang="zh-CN" sz="2400" b="1" dirty="0" err="1">
                <a:latin typeface="Times New Roman" pitchFamily="18" charset="0"/>
                <a:ea typeface="宋体" pitchFamily="2" charset="-122"/>
              </a:rPr>
              <a:t>Dbus</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5} //</a:t>
            </a:r>
            <a:r>
              <a:rPr lang="zh-CN" altLang="en-US" sz="2400" b="1" dirty="0">
                <a:latin typeface="Times New Roman" pitchFamily="18" charset="0"/>
                <a:ea typeface="宋体" pitchFamily="2" charset="-122"/>
              </a:rPr>
              <a:t>不允许连接操作非定长常数。</a:t>
            </a:r>
          </a:p>
        </p:txBody>
      </p:sp>
      <p:sp>
        <p:nvSpPr>
          <p:cNvPr id="3" name="矩形 2"/>
          <p:cNvSpPr>
            <a:spLocks noChangeArrowheads="1"/>
          </p:cNvSpPr>
          <p:nvPr/>
        </p:nvSpPr>
        <p:spPr bwMode="auto">
          <a:xfrm>
            <a:off x="228600" y="265212"/>
            <a:ext cx="52918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3.2.1 </a:t>
            </a:r>
            <a:r>
              <a:rPr lang="zh-CN" altLang="en-US" sz="3200" dirty="0">
                <a:solidFill>
                  <a:schemeClr val="tx1"/>
                </a:solidFill>
                <a:latin typeface="黑体" pitchFamily="2" charset="-122"/>
                <a:ea typeface="黑体" pitchFamily="2" charset="-122"/>
              </a:rPr>
              <a:t>操作符</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连接和复制操作符</a:t>
            </a:r>
            <a:endParaRPr lang="zh-CN" altLang="en-US" sz="3200" dirty="0">
              <a:solidFill>
                <a:schemeClr val="tx1"/>
              </a:solidFill>
            </a:endParaRPr>
          </a:p>
        </p:txBody>
      </p:sp>
    </p:spTree>
    <p:extLst>
      <p:ext uri="{BB962C8B-B14F-4D97-AF65-F5344CB8AC3E}">
        <p14:creationId xmlns:p14="http://schemas.microsoft.com/office/powerpoint/2010/main" val="1957611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93688" y="250032"/>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a:solidFill>
                  <a:srgbClr val="990000"/>
                </a:solidFill>
                <a:latin typeface="Times New Roman" pitchFamily="18" charset="0"/>
                <a:ea typeface="宋体" pitchFamily="2" charset="-122"/>
              </a:rPr>
              <a:t>运算符优先级排序：</a:t>
            </a:r>
          </a:p>
        </p:txBody>
      </p:sp>
      <p:sp>
        <p:nvSpPr>
          <p:cNvPr id="70659" name="Text Box 3"/>
          <p:cNvSpPr txBox="1">
            <a:spLocks noChangeArrowheads="1"/>
          </p:cNvSpPr>
          <p:nvPr/>
        </p:nvSpPr>
        <p:spPr bwMode="auto">
          <a:xfrm>
            <a:off x="381000" y="825500"/>
            <a:ext cx="3886200" cy="491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60000"/>
              </a:lnSpc>
              <a:spcBef>
                <a:spcPct val="50000"/>
              </a:spcBef>
              <a:buClrTx/>
              <a:buFontTx/>
              <a:buNone/>
            </a:pPr>
            <a:r>
              <a:rPr lang="en-US" altLang="zh-CN" sz="2400" b="1" dirty="0">
                <a:latin typeface="Times New Roman" pitchFamily="18" charset="0"/>
                <a:ea typeface="宋体" pitchFamily="2" charset="-122"/>
              </a:rPr>
              <a:t>! ~</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   /    %</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   -</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&lt;&lt;   &gt;&gt;</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&lt;   &lt;=   &gt;   &gt;=</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   !=   ===   !==</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&amp;</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   ^~</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&amp;&amp;</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a:t>
            </a:r>
          </a:p>
          <a:p>
            <a:pPr eaLnBrk="1" hangingPunct="1">
              <a:lnSpc>
                <a:spcPct val="60000"/>
              </a:lnSpc>
              <a:spcBef>
                <a:spcPct val="50000"/>
              </a:spcBef>
              <a:buClrTx/>
              <a:buFontTx/>
              <a:buNone/>
            </a:pPr>
            <a:r>
              <a:rPr lang="en-US" altLang="zh-CN" sz="2400" b="1" dirty="0">
                <a:latin typeface="Times New Roman" pitchFamily="18" charset="0"/>
                <a:ea typeface="宋体" pitchFamily="2" charset="-122"/>
              </a:rPr>
              <a:t>?:</a:t>
            </a:r>
          </a:p>
        </p:txBody>
      </p:sp>
      <p:sp>
        <p:nvSpPr>
          <p:cNvPr id="70660" name="Text Box 4"/>
          <p:cNvSpPr txBox="1">
            <a:spLocks noChangeArrowheads="1"/>
          </p:cNvSpPr>
          <p:nvPr/>
        </p:nvSpPr>
        <p:spPr bwMode="auto">
          <a:xfrm>
            <a:off x="4381500" y="825500"/>
            <a:ext cx="2438400" cy="523220"/>
          </a:xfrm>
          <a:prstGeom prst="rect">
            <a:avLst/>
          </a:prstGeom>
          <a:solidFill>
            <a:srgbClr val="0043A6"/>
          </a:solidFill>
          <a:ln w="9525">
            <a:solidFill>
              <a:srgbClr val="0043A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50000"/>
              </a:spcBef>
              <a:buClrTx/>
              <a:buFontTx/>
              <a:buNone/>
            </a:pPr>
            <a:r>
              <a:rPr lang="zh-CN" altLang="en-US" b="1">
                <a:solidFill>
                  <a:schemeClr val="bg1"/>
                </a:solidFill>
                <a:latin typeface="Times New Roman" pitchFamily="18" charset="0"/>
                <a:ea typeface="宋体" pitchFamily="2" charset="-122"/>
              </a:rPr>
              <a:t>高优先级别</a:t>
            </a:r>
          </a:p>
        </p:txBody>
      </p:sp>
      <p:sp>
        <p:nvSpPr>
          <p:cNvPr id="70661" name="Text Box 5"/>
          <p:cNvSpPr txBox="1">
            <a:spLocks noChangeArrowheads="1"/>
          </p:cNvSpPr>
          <p:nvPr/>
        </p:nvSpPr>
        <p:spPr bwMode="auto">
          <a:xfrm>
            <a:off x="4381500" y="4819386"/>
            <a:ext cx="2438400" cy="523220"/>
          </a:xfrm>
          <a:prstGeom prst="rect">
            <a:avLst/>
          </a:prstGeom>
          <a:solidFill>
            <a:srgbClr val="0043A6"/>
          </a:solidFill>
          <a:ln w="9525">
            <a:solidFill>
              <a:srgbClr val="0043A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50000"/>
              </a:spcBef>
              <a:buClrTx/>
              <a:buFontTx/>
              <a:buNone/>
            </a:pPr>
            <a:r>
              <a:rPr lang="zh-CN" altLang="en-US" b="1" dirty="0">
                <a:solidFill>
                  <a:schemeClr val="bg1"/>
                </a:solidFill>
                <a:latin typeface="Times New Roman" pitchFamily="18" charset="0"/>
                <a:ea typeface="宋体" pitchFamily="2" charset="-122"/>
              </a:rPr>
              <a:t>低优先级别</a:t>
            </a:r>
          </a:p>
        </p:txBody>
      </p:sp>
      <p:sp>
        <p:nvSpPr>
          <p:cNvPr id="70662" name="Line 6"/>
          <p:cNvSpPr>
            <a:spLocks noChangeShapeType="1"/>
          </p:cNvSpPr>
          <p:nvPr/>
        </p:nvSpPr>
        <p:spPr bwMode="auto">
          <a:xfrm>
            <a:off x="5600700" y="1333500"/>
            <a:ext cx="0" cy="3492500"/>
          </a:xfrm>
          <a:prstGeom prst="line">
            <a:avLst/>
          </a:prstGeom>
          <a:noFill/>
          <a:ln w="38100">
            <a:solidFill>
              <a:srgbClr val="0043A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64228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0455" y="730874"/>
            <a:ext cx="8135937" cy="4789488"/>
          </a:xfrm>
        </p:spPr>
        <p:txBody>
          <a:bodyPr/>
          <a:lstStyle/>
          <a:p>
            <a:pPr eaLnBrk="1" hangingPunct="1"/>
            <a:r>
              <a:rPr lang="zh-CN" altLang="en-US" dirty="0">
                <a:latin typeface="黑体" pitchFamily="2" charset="-122"/>
                <a:ea typeface="黑体" pitchFamily="2" charset="-122"/>
              </a:rPr>
              <a:t>　　</a:t>
            </a:r>
            <a:r>
              <a:rPr lang="en-US" altLang="zh-CN" dirty="0">
                <a:latin typeface="Dotum" pitchFamily="34" charset="-127"/>
                <a:ea typeface="Dotum" pitchFamily="34" charset="-127"/>
              </a:rPr>
              <a:t>1</a:t>
            </a:r>
            <a:r>
              <a:rPr lang="zh-CN" altLang="en-US" dirty="0">
                <a:latin typeface="Dotum" pitchFamily="34" charset="-127"/>
                <a:ea typeface="Dotum" pitchFamily="34" charset="-127"/>
              </a:rPr>
              <a:t>．</a:t>
            </a:r>
            <a:r>
              <a:rPr lang="zh-CN" altLang="en-US" sz="2800" dirty="0">
                <a:latin typeface="Dotum" pitchFamily="34" charset="-127"/>
                <a:ea typeface="Dotum" pitchFamily="34" charset="-127"/>
              </a:rPr>
              <a:t>常</a:t>
            </a:r>
            <a:r>
              <a:rPr lang="zh-CN" altLang="en-US" dirty="0">
                <a:latin typeface="Dotum" pitchFamily="34" charset="-127"/>
                <a:ea typeface="Dotum" pitchFamily="34" charset="-127"/>
              </a:rPr>
              <a:t>数</a:t>
            </a:r>
            <a:br>
              <a:rPr lang="zh-CN" altLang="en-US" dirty="0">
                <a:latin typeface="Dotum" pitchFamily="34" charset="-127"/>
                <a:ea typeface="Dotum" pitchFamily="34" charset="-127"/>
              </a:rPr>
            </a:br>
            <a:r>
              <a:rPr lang="zh-CN" altLang="en-US" dirty="0">
                <a:latin typeface="Dotum" pitchFamily="34" charset="-127"/>
                <a:ea typeface="Dotum" pitchFamily="34" charset="-127"/>
              </a:rPr>
              <a:t>　　</a:t>
            </a:r>
            <a:r>
              <a:rPr lang="zh-CN" altLang="en-US" dirty="0"/>
              <a:t>前面已讲述了常量的书写方式，下面举例说明。</a:t>
            </a:r>
          </a:p>
        </p:txBody>
      </p:sp>
      <p:pic>
        <p:nvPicPr>
          <p:cNvPr id="7066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24" t="847" r="30542" b="-847"/>
          <a:stretch/>
        </p:blipFill>
        <p:spPr bwMode="auto">
          <a:xfrm>
            <a:off x="-252536" y="2137420"/>
            <a:ext cx="8455116" cy="1980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7544" y="1273324"/>
            <a:ext cx="8135937" cy="2016224"/>
          </a:xfrm>
        </p:spPr>
        <p:txBody>
          <a:bodyPr/>
          <a:lstStyle/>
          <a:p>
            <a:pPr eaLnBrk="1" hangingPunct="1"/>
            <a:r>
              <a:rPr lang="zh-CN" altLang="en-US" dirty="0"/>
              <a:t>　　表达式中的整数值可解释为有符号数或无符号数。如果表达式中是十进制整数，那么该整数就是有符号数，例如，</a:t>
            </a:r>
            <a:r>
              <a:rPr lang="en-US" altLang="zh-CN" dirty="0"/>
              <a:t>12</a:t>
            </a:r>
            <a:r>
              <a:rPr lang="zh-CN" altLang="en-US" dirty="0"/>
              <a:t>被解释为有符号数。如果整数是基数型整数</a:t>
            </a:r>
            <a:r>
              <a:rPr lang="en-US" altLang="zh-CN" dirty="0"/>
              <a:t>(</a:t>
            </a:r>
            <a:r>
              <a:rPr lang="zh-CN" altLang="en-US" dirty="0"/>
              <a:t>定长或非定长</a:t>
            </a:r>
            <a:r>
              <a:rPr lang="en-US" altLang="zh-CN" dirty="0"/>
              <a:t>)</a:t>
            </a:r>
            <a:r>
              <a:rPr lang="zh-CN" altLang="en-US" dirty="0"/>
              <a:t>，那么该整数作为无符号数对待。例如：</a:t>
            </a: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r="30827"/>
          <a:stretch>
            <a:fillRect/>
          </a:stretch>
        </p:blipFill>
        <p:spPr bwMode="auto">
          <a:xfrm>
            <a:off x="323528" y="3577580"/>
            <a:ext cx="7272338"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62227" y="925512"/>
            <a:ext cx="8135937" cy="4789488"/>
          </a:xfrm>
        </p:spPr>
        <p:txBody>
          <a:bodyPr/>
          <a:lstStyle/>
          <a:p>
            <a:pPr eaLnBrk="1" hangingPunct="1"/>
            <a:r>
              <a:rPr lang="zh-CN" altLang="en-US" dirty="0"/>
              <a:t>　　</a:t>
            </a:r>
            <a:r>
              <a:rPr lang="en-US" altLang="zh-CN" dirty="0">
                <a:latin typeface="黑体" pitchFamily="2" charset="-122"/>
                <a:ea typeface="黑体" pitchFamily="2" charset="-122"/>
              </a:rPr>
              <a:t>2</a:t>
            </a:r>
            <a:r>
              <a:rPr lang="zh-CN" altLang="en-US" dirty="0">
                <a:latin typeface="黑体" pitchFamily="2" charset="-122"/>
                <a:ea typeface="黑体" pitchFamily="2" charset="-122"/>
              </a:rPr>
              <a:t>．参数</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前一章中已对参数作了介绍。参数类似于常量，表达式中出现的参数都作为常数对待。参数就是用某标识符代表某个数或字符串的，使用参数声明进行说明，在定义时给它赋值，程序中出现这个参数时将被替换为它所代表的常数值。例如：</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l="7770"/>
          <a:stretch>
            <a:fillRect/>
          </a:stretch>
        </p:blipFill>
        <p:spPr bwMode="auto">
          <a:xfrm>
            <a:off x="222" y="3829838"/>
            <a:ext cx="10227996" cy="104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02289" y="671490"/>
            <a:ext cx="8135937" cy="4789488"/>
          </a:xfrm>
        </p:spPr>
        <p:txBody>
          <a:bodyPr/>
          <a:lstStyle/>
          <a:p>
            <a:pPr eaLnBrk="1" hangingPunct="1"/>
            <a:r>
              <a:rPr lang="zh-CN" altLang="en-US" dirty="0"/>
              <a:t>　　</a:t>
            </a:r>
            <a:r>
              <a:rPr lang="en-US" altLang="zh-CN" dirty="0">
                <a:latin typeface="黑体" pitchFamily="2" charset="-122"/>
                <a:ea typeface="黑体" pitchFamily="2" charset="-122"/>
              </a:rPr>
              <a:t>3</a:t>
            </a:r>
            <a:r>
              <a:rPr lang="zh-CN" altLang="en-US" dirty="0">
                <a:latin typeface="黑体" pitchFamily="2" charset="-122"/>
                <a:ea typeface="黑体" pitchFamily="2" charset="-122"/>
              </a:rPr>
              <a:t>．线网</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可在表达式中使用标量线网</a:t>
            </a:r>
            <a:r>
              <a:rPr lang="en-US" altLang="zh-CN" dirty="0"/>
              <a:t>(1</a:t>
            </a:r>
            <a:r>
              <a:rPr lang="zh-CN" altLang="en-US" dirty="0"/>
              <a:t>位</a:t>
            </a:r>
            <a:r>
              <a:rPr lang="en-US" altLang="zh-CN" dirty="0"/>
              <a:t>)</a:t>
            </a:r>
            <a:r>
              <a:rPr lang="zh-CN" altLang="en-US" dirty="0"/>
              <a:t>和向量线网</a:t>
            </a:r>
            <a:r>
              <a:rPr lang="en-US" altLang="zh-CN" dirty="0"/>
              <a:t>(</a:t>
            </a:r>
            <a:r>
              <a:rPr lang="zh-CN" altLang="en-US" dirty="0"/>
              <a:t>多位</a:t>
            </a:r>
            <a:r>
              <a:rPr lang="en-US" altLang="zh-CN" dirty="0"/>
              <a:t>)</a:t>
            </a:r>
            <a:r>
              <a:rPr lang="zh-CN" altLang="en-US" dirty="0"/>
              <a:t>。</a:t>
            </a:r>
            <a:br>
              <a:rPr lang="zh-CN" altLang="en-US" dirty="0"/>
            </a:br>
            <a:r>
              <a:rPr lang="zh-CN" altLang="en-US" dirty="0"/>
              <a:t>　　</a:t>
            </a:r>
            <a:r>
              <a:rPr lang="en-US" altLang="zh-CN" dirty="0"/>
              <a:t>wire [0:3] </a:t>
            </a:r>
            <a:r>
              <a:rPr lang="en-US" altLang="zh-CN" dirty="0" err="1"/>
              <a:t>Prt</a:t>
            </a:r>
            <a:r>
              <a:rPr lang="en-US" altLang="zh-CN" dirty="0"/>
              <a:t>;    		//</a:t>
            </a:r>
            <a:r>
              <a:rPr lang="en-US" altLang="zh-CN" dirty="0" err="1"/>
              <a:t>Prt</a:t>
            </a:r>
            <a:r>
              <a:rPr lang="zh-CN" altLang="en-US" dirty="0"/>
              <a:t>为</a:t>
            </a:r>
            <a:r>
              <a:rPr lang="en-US" altLang="zh-CN" dirty="0"/>
              <a:t>4</a:t>
            </a:r>
            <a:r>
              <a:rPr lang="zh-CN" altLang="en-US" dirty="0"/>
              <a:t>位向量线网</a:t>
            </a:r>
            <a:br>
              <a:rPr lang="zh-CN" altLang="en-US" dirty="0"/>
            </a:br>
            <a:r>
              <a:rPr lang="zh-CN" altLang="en-US" dirty="0"/>
              <a:t>　　</a:t>
            </a:r>
            <a:r>
              <a:rPr lang="en-US" altLang="zh-CN" dirty="0"/>
              <a:t>wire </a:t>
            </a:r>
            <a:r>
              <a:rPr lang="en-US" altLang="zh-CN" dirty="0" err="1"/>
              <a:t>Bdq</a:t>
            </a:r>
            <a:r>
              <a:rPr lang="en-US" altLang="zh-CN" dirty="0"/>
              <a:t>;           		//</a:t>
            </a:r>
            <a:r>
              <a:rPr lang="en-US" altLang="zh-CN" dirty="0" err="1"/>
              <a:t>Bbq</a:t>
            </a:r>
            <a:r>
              <a:rPr lang="zh-CN" altLang="en-US" dirty="0"/>
              <a:t>是标量线网</a:t>
            </a:r>
            <a:br>
              <a:rPr lang="zh-CN" altLang="en-US" dirty="0"/>
            </a:br>
            <a:r>
              <a:rPr lang="zh-CN" altLang="en-US" dirty="0"/>
              <a:t>　　线网中的值被解释为无符号数。在连续赋值语句中，如果赋给线网负值，则通常会被系统当作正值对待。例如：</a:t>
            </a:r>
            <a:br>
              <a:rPr lang="zh-CN" altLang="en-US" dirty="0"/>
            </a:br>
            <a:r>
              <a:rPr lang="zh-CN" altLang="en-US" dirty="0"/>
              <a:t>　　</a:t>
            </a:r>
            <a:r>
              <a:rPr lang="en-US" altLang="zh-CN" dirty="0"/>
              <a:t>assign </a:t>
            </a:r>
            <a:r>
              <a:rPr lang="en-US" altLang="zh-CN" dirty="0" err="1"/>
              <a:t>Prt</a:t>
            </a:r>
            <a:r>
              <a:rPr lang="en-US" altLang="zh-CN" dirty="0"/>
              <a:t> = -3;      		//</a:t>
            </a:r>
            <a:r>
              <a:rPr lang="en-US" altLang="zh-CN" dirty="0" err="1"/>
              <a:t>Prt</a:t>
            </a:r>
            <a:r>
              <a:rPr lang="zh-CN" altLang="en-US" dirty="0"/>
              <a:t>被赋予位向量 </a:t>
            </a:r>
            <a:r>
              <a:rPr lang="en-US" altLang="zh-CN" dirty="0"/>
              <a:t>1101(-3</a:t>
            </a:r>
            <a:r>
              <a:rPr lang="zh-CN" altLang="en-US" dirty="0"/>
              <a:t>的补码</a:t>
            </a:r>
            <a:r>
              <a:rPr lang="en-US" altLang="zh-CN" dirty="0"/>
              <a:t>)</a:t>
            </a:r>
            <a:r>
              <a:rPr lang="zh-CN" altLang="en-US" dirty="0"/>
              <a:t>，为十进制的</a:t>
            </a:r>
            <a:r>
              <a:rPr lang="en-US" altLang="zh-CN" dirty="0"/>
              <a:t>13</a:t>
            </a:r>
            <a:br>
              <a:rPr lang="en-US" altLang="zh-CN" dirty="0"/>
            </a:br>
            <a:r>
              <a:rPr lang="zh-CN" altLang="en-US" dirty="0"/>
              <a:t>　　</a:t>
            </a:r>
            <a:r>
              <a:rPr lang="en-US" altLang="zh-CN" dirty="0"/>
              <a:t>assign </a:t>
            </a:r>
            <a:r>
              <a:rPr lang="en-US" altLang="zh-CN" dirty="0" err="1"/>
              <a:t>Prt</a:t>
            </a:r>
            <a:r>
              <a:rPr lang="en-US" altLang="zh-CN" dirty="0"/>
              <a:t> = 4'HA;   		//</a:t>
            </a:r>
            <a:r>
              <a:rPr lang="en-US" altLang="zh-CN" dirty="0" err="1"/>
              <a:t>Prt</a:t>
            </a:r>
            <a:r>
              <a:rPr lang="zh-CN" altLang="en-US" dirty="0"/>
              <a:t>被赋予位向量 </a:t>
            </a:r>
            <a:r>
              <a:rPr lang="en-US" altLang="zh-CN" dirty="0"/>
              <a:t>1010</a:t>
            </a:r>
            <a:r>
              <a:rPr lang="zh-CN" altLang="en-US" dirty="0"/>
              <a:t>，即十进制的</a:t>
            </a:r>
            <a:r>
              <a:rPr lang="en-US" altLang="zh-CN" dirty="0"/>
              <a:t>10</a:t>
            </a:r>
          </a:p>
        </p:txBody>
      </p:sp>
      <p:sp>
        <p:nvSpPr>
          <p:cNvPr id="4" name="矩形 3"/>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95536" y="912521"/>
            <a:ext cx="8135937" cy="4789488"/>
          </a:xfrm>
        </p:spPr>
        <p:txBody>
          <a:bodyPr/>
          <a:lstStyle/>
          <a:p>
            <a:pPr eaLnBrk="1" hangingPunct="1"/>
            <a:r>
              <a:rPr lang="zh-CN" altLang="en-US" dirty="0"/>
              <a:t>　　寄存器是在表达式中出现最多的操作数，许多程序语句都是通过对寄存器中存储的值进行转换和传输来实现其设计目的的。</a:t>
            </a:r>
            <a:br>
              <a:rPr lang="zh-CN" altLang="en-US" dirty="0"/>
            </a:br>
            <a:r>
              <a:rPr lang="zh-CN" altLang="en-US" dirty="0"/>
              <a:t>　　一位寄存器为标量，多位寄存器为向量；标量和向量寄存器都可在表达式中使用。整型寄存器中的值被解释为有符号的二进制补码，而</a:t>
            </a:r>
            <a:r>
              <a:rPr lang="en-US" altLang="zh-CN" dirty="0" err="1"/>
              <a:t>reg</a:t>
            </a:r>
            <a:r>
              <a:rPr lang="zh-CN" altLang="en-US" dirty="0"/>
              <a:t>型寄存器和时间寄存器中的值被解释为无符号数。实数和实数时间类型寄存器中的值被解释为有符号浮点数。 </a:t>
            </a:r>
          </a:p>
        </p:txBody>
      </p:sp>
      <p:sp>
        <p:nvSpPr>
          <p:cNvPr id="4" name="矩形 3"/>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67544" y="1201316"/>
            <a:ext cx="8135937" cy="4789488"/>
          </a:xfrm>
        </p:spPr>
        <p:txBody>
          <a:bodyPr/>
          <a:lstStyle/>
          <a:p>
            <a:pPr eaLnBrk="1" hangingPunct="1"/>
            <a:r>
              <a:rPr lang="zh-CN" altLang="en-US"/>
              <a:t>　例如：</a:t>
            </a:r>
          </a:p>
        </p:txBody>
      </p:sp>
      <p:sp>
        <p:nvSpPr>
          <p:cNvPr id="75779" name="Rectangle 3"/>
          <p:cNvSpPr>
            <a:spLocks noGrp="1" noChangeArrowheads="1"/>
          </p:cNvSpPr>
          <p:nvPr>
            <p:ph type="body" idx="1"/>
          </p:nvPr>
        </p:nvSpPr>
        <p:spPr/>
        <p:txBody>
          <a:bodyPr/>
          <a:lstStyle/>
          <a:p>
            <a:pPr eaLnBrk="1" hangingPunct="1"/>
            <a:endParaRPr lang="zh-CN" altLang="zh-CN"/>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l="4106" r="12349"/>
          <a:stretch>
            <a:fillRect/>
          </a:stretch>
        </p:blipFill>
        <p:spPr bwMode="auto">
          <a:xfrm>
            <a:off x="0" y="1738139"/>
            <a:ext cx="9787297" cy="183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04788" y="985838"/>
            <a:ext cx="8610600"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zh-CN" altLang="en-US" sz="3200"/>
              <a:t>	</a:t>
            </a:r>
            <a:r>
              <a:rPr lang="zh-CN" altLang="en-US" sz="2400"/>
              <a:t>数值常量中的下划线“</a:t>
            </a:r>
            <a:r>
              <a:rPr lang="en-US" altLang="zh-CN" sz="2400"/>
              <a:t>_”</a:t>
            </a:r>
            <a:r>
              <a:rPr lang="zh-CN" altLang="en-US" sz="2400"/>
              <a:t>是为了增加可读性，可以忽略。</a:t>
            </a:r>
            <a:endParaRPr lang="en-US" altLang="zh-CN" sz="2400"/>
          </a:p>
          <a:p>
            <a:pPr algn="l" eaLnBrk="1" hangingPunct="1">
              <a:spcBef>
                <a:spcPct val="50000"/>
              </a:spcBef>
            </a:pPr>
            <a:r>
              <a:rPr lang="zh-CN" altLang="en-US" sz="2400"/>
              <a:t>如</a:t>
            </a:r>
            <a:r>
              <a:rPr lang="en-US" altLang="zh-CN" sz="2400">
                <a:solidFill>
                  <a:srgbClr val="0043A6"/>
                </a:solidFill>
              </a:rPr>
              <a:t>8‘b1100_0110</a:t>
            </a:r>
            <a:r>
              <a:rPr lang="zh-CN" altLang="en-US" sz="2400">
                <a:solidFill>
                  <a:srgbClr val="0043A6"/>
                </a:solidFill>
              </a:rPr>
              <a:t>？</a:t>
            </a:r>
            <a:r>
              <a:rPr lang="zh-CN" altLang="en-US" sz="2400"/>
              <a:t>	</a:t>
            </a:r>
            <a:endParaRPr lang="en-US" altLang="zh-CN" sz="2400"/>
          </a:p>
          <a:p>
            <a:pPr algn="l" eaLnBrk="1" hangingPunct="1">
              <a:spcBef>
                <a:spcPct val="50000"/>
              </a:spcBef>
            </a:pPr>
            <a:r>
              <a:rPr lang="zh-CN" altLang="en-US" sz="2400"/>
              <a:t>         数值常量中的“？”表示高阻状态。</a:t>
            </a:r>
          </a:p>
          <a:p>
            <a:pPr algn="l" eaLnBrk="1" hangingPunct="1">
              <a:spcBef>
                <a:spcPct val="50000"/>
              </a:spcBef>
            </a:pPr>
            <a:r>
              <a:rPr lang="zh-CN" altLang="en-US" sz="2400"/>
              <a:t>例：</a:t>
            </a:r>
            <a:r>
              <a:rPr lang="en-US" altLang="zh-CN" sz="2400"/>
              <a:t>2'B1</a:t>
            </a:r>
            <a:r>
              <a:rPr lang="zh-CN" altLang="en-US" sz="2400"/>
              <a:t>？</a:t>
            </a:r>
          </a:p>
        </p:txBody>
      </p:sp>
      <p:sp>
        <p:nvSpPr>
          <p:cNvPr id="2" name="矩形 1"/>
          <p:cNvSpPr>
            <a:spLocks noChangeArrowheads="1"/>
          </p:cNvSpPr>
          <p:nvPr/>
        </p:nvSpPr>
        <p:spPr bwMode="auto">
          <a:xfrm>
            <a:off x="2744788" y="1720850"/>
            <a:ext cx="2813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zh-CN" altLang="en-US" sz="2400">
                <a:solidFill>
                  <a:srgbClr val="FF0000"/>
                </a:solidFill>
                <a:ea typeface="宋体" pitchFamily="2" charset="-122"/>
              </a:rPr>
              <a:t>表示</a:t>
            </a:r>
            <a:r>
              <a:rPr lang="en-US" altLang="zh-CN" sz="2400">
                <a:solidFill>
                  <a:srgbClr val="FF0000"/>
                </a:solidFill>
                <a:ea typeface="宋体" pitchFamily="2" charset="-122"/>
              </a:rPr>
              <a:t>8</a:t>
            </a:r>
            <a:r>
              <a:rPr lang="zh-CN" altLang="en-US" sz="2400">
                <a:solidFill>
                  <a:srgbClr val="FF0000"/>
                </a:solidFill>
                <a:ea typeface="宋体" pitchFamily="2" charset="-122"/>
              </a:rPr>
              <a:t>位二进制数。</a:t>
            </a:r>
          </a:p>
        </p:txBody>
      </p:sp>
      <p:sp>
        <p:nvSpPr>
          <p:cNvPr id="4" name="矩形 3"/>
          <p:cNvSpPr>
            <a:spLocks noChangeArrowheads="1"/>
          </p:cNvSpPr>
          <p:nvPr/>
        </p:nvSpPr>
        <p:spPr bwMode="auto">
          <a:xfrm>
            <a:off x="2014538" y="2770188"/>
            <a:ext cx="7129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zh-CN" altLang="en-US" sz="2400">
                <a:solidFill>
                  <a:srgbClr val="FF0000"/>
                </a:solidFill>
                <a:ea typeface="宋体" pitchFamily="2" charset="-122"/>
              </a:rPr>
              <a:t>表示</a:t>
            </a:r>
            <a:r>
              <a:rPr lang="en-US" altLang="zh-CN" sz="2400">
                <a:solidFill>
                  <a:srgbClr val="FF0000"/>
                </a:solidFill>
                <a:ea typeface="宋体" pitchFamily="2" charset="-122"/>
              </a:rPr>
              <a:t>2</a:t>
            </a:r>
            <a:r>
              <a:rPr lang="zh-CN" altLang="en-US" sz="2400">
                <a:solidFill>
                  <a:srgbClr val="FF0000"/>
                </a:solidFill>
                <a:ea typeface="宋体" pitchFamily="2" charset="-122"/>
              </a:rPr>
              <a:t>位的二进制数其中的一位是高阻状态。</a:t>
            </a:r>
          </a:p>
        </p:txBody>
      </p:sp>
      <p:sp>
        <p:nvSpPr>
          <p:cNvPr id="5" name="矩形 4"/>
          <p:cNvSpPr>
            <a:spLocks noChangeArrowheads="1"/>
          </p:cNvSpPr>
          <p:nvPr/>
        </p:nvSpPr>
        <p:spPr bwMode="auto">
          <a:xfrm>
            <a:off x="827088" y="3505200"/>
            <a:ext cx="963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2800" dirty="0">
                <a:solidFill>
                  <a:schemeClr val="tx1"/>
                </a:solidFill>
                <a:ea typeface="宋体" pitchFamily="2" charset="-122"/>
              </a:rPr>
              <a:t>4'd-4</a:t>
            </a:r>
            <a:endParaRPr lang="zh-CN" altLang="en-US" sz="2800" dirty="0">
              <a:solidFill>
                <a:schemeClr val="tx1"/>
              </a:solidFill>
              <a:ea typeface="宋体" pitchFamily="2" charset="-122"/>
            </a:endParaRPr>
          </a:p>
        </p:txBody>
      </p:sp>
      <p:sp>
        <p:nvSpPr>
          <p:cNvPr id="7" name="矩形 6"/>
          <p:cNvSpPr>
            <a:spLocks noChangeArrowheads="1"/>
          </p:cNvSpPr>
          <p:nvPr/>
        </p:nvSpPr>
        <p:spPr bwMode="auto">
          <a:xfrm>
            <a:off x="2063750" y="3505200"/>
            <a:ext cx="7129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2400">
                <a:solidFill>
                  <a:srgbClr val="FF0000"/>
                </a:solidFill>
                <a:ea typeface="宋体" pitchFamily="2" charset="-122"/>
              </a:rPr>
              <a:t>//</a:t>
            </a:r>
            <a:r>
              <a:rPr lang="zh-CN" altLang="en-US" sz="2400">
                <a:solidFill>
                  <a:srgbClr val="FF0000"/>
                </a:solidFill>
                <a:ea typeface="宋体" pitchFamily="2" charset="-122"/>
              </a:rPr>
              <a:t>非法，数值不能为负</a:t>
            </a:r>
          </a:p>
        </p:txBody>
      </p:sp>
      <p:sp>
        <p:nvSpPr>
          <p:cNvPr id="8" name="矩形 7"/>
          <p:cNvSpPr>
            <a:spLocks noChangeArrowheads="1"/>
          </p:cNvSpPr>
          <p:nvPr/>
        </p:nvSpPr>
        <p:spPr bwMode="auto">
          <a:xfrm>
            <a:off x="827088" y="4181475"/>
            <a:ext cx="1543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2800">
                <a:solidFill>
                  <a:schemeClr val="tx1"/>
                </a:solidFill>
                <a:ea typeface="宋体" pitchFamily="2" charset="-122"/>
              </a:rPr>
              <a:t>3'    b011</a:t>
            </a:r>
            <a:endParaRPr lang="zh-CN" altLang="en-US" sz="2800">
              <a:solidFill>
                <a:schemeClr val="tx1"/>
              </a:solidFill>
              <a:ea typeface="宋体" pitchFamily="2" charset="-122"/>
            </a:endParaRPr>
          </a:p>
        </p:txBody>
      </p:sp>
      <p:sp>
        <p:nvSpPr>
          <p:cNvPr id="9" name="矩形 8"/>
          <p:cNvSpPr>
            <a:spLocks noChangeArrowheads="1"/>
          </p:cNvSpPr>
          <p:nvPr/>
        </p:nvSpPr>
        <p:spPr bwMode="auto">
          <a:xfrm>
            <a:off x="2744788" y="4181475"/>
            <a:ext cx="7129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2400">
                <a:solidFill>
                  <a:srgbClr val="FF0000"/>
                </a:solidFill>
                <a:ea typeface="宋体" pitchFamily="2" charset="-122"/>
              </a:rPr>
              <a:t>//</a:t>
            </a:r>
            <a:r>
              <a:rPr lang="zh-CN" altLang="en-US" sz="2400">
                <a:solidFill>
                  <a:srgbClr val="FF0000"/>
                </a:solidFill>
                <a:ea typeface="宋体" pitchFamily="2" charset="-122"/>
              </a:rPr>
              <a:t>非法，“</a:t>
            </a:r>
            <a:r>
              <a:rPr lang="en-US" altLang="zh-CN" sz="2400">
                <a:solidFill>
                  <a:schemeClr val="tx1"/>
                </a:solidFill>
                <a:ea typeface="宋体" pitchFamily="2" charset="-122"/>
              </a:rPr>
              <a:t>'</a:t>
            </a:r>
            <a:r>
              <a:rPr lang="zh-CN" altLang="en-US" sz="2400">
                <a:solidFill>
                  <a:srgbClr val="FF0000"/>
                </a:solidFill>
                <a:ea typeface="宋体" pitchFamily="2" charset="-122"/>
              </a:rPr>
              <a:t>”和基数之间不允许出现空格</a:t>
            </a:r>
          </a:p>
        </p:txBody>
      </p:sp>
      <p:sp>
        <p:nvSpPr>
          <p:cNvPr id="10" name="矩形 9"/>
          <p:cNvSpPr>
            <a:spLocks noChangeArrowheads="1"/>
          </p:cNvSpPr>
          <p:nvPr/>
        </p:nvSpPr>
        <p:spPr bwMode="auto">
          <a:xfrm>
            <a:off x="511175" y="4833938"/>
            <a:ext cx="2128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zh-CN" altLang="en-US" sz="2800">
                <a:solidFill>
                  <a:schemeClr val="tx1"/>
                </a:solidFill>
                <a:ea typeface="宋体" pitchFamily="2" charset="-122"/>
              </a:rPr>
              <a:t>（</a:t>
            </a:r>
            <a:r>
              <a:rPr lang="en-US" altLang="zh-CN" sz="2800">
                <a:solidFill>
                  <a:schemeClr val="tx1"/>
                </a:solidFill>
                <a:ea typeface="宋体" pitchFamily="2" charset="-122"/>
              </a:rPr>
              <a:t>2+3</a:t>
            </a:r>
            <a:r>
              <a:rPr lang="zh-CN" altLang="en-US" sz="2800">
                <a:solidFill>
                  <a:schemeClr val="tx1"/>
                </a:solidFill>
                <a:ea typeface="宋体" pitchFamily="2" charset="-122"/>
              </a:rPr>
              <a:t>）</a:t>
            </a:r>
            <a:r>
              <a:rPr lang="en-US" altLang="zh-CN" sz="2800">
                <a:solidFill>
                  <a:schemeClr val="tx1"/>
                </a:solidFill>
                <a:ea typeface="宋体" pitchFamily="2" charset="-122"/>
              </a:rPr>
              <a:t>'b10</a:t>
            </a:r>
            <a:endParaRPr lang="zh-CN" altLang="en-US" sz="2800">
              <a:solidFill>
                <a:schemeClr val="tx1"/>
              </a:solidFill>
              <a:ea typeface="宋体" pitchFamily="2" charset="-122"/>
            </a:endParaRPr>
          </a:p>
        </p:txBody>
      </p:sp>
      <p:sp>
        <p:nvSpPr>
          <p:cNvPr id="11" name="矩形 10"/>
          <p:cNvSpPr>
            <a:spLocks noChangeArrowheads="1"/>
          </p:cNvSpPr>
          <p:nvPr/>
        </p:nvSpPr>
        <p:spPr bwMode="auto">
          <a:xfrm>
            <a:off x="2716213" y="4892675"/>
            <a:ext cx="7129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2400">
                <a:solidFill>
                  <a:srgbClr val="FF0000"/>
                </a:solidFill>
                <a:ea typeface="宋体" pitchFamily="2" charset="-122"/>
              </a:rPr>
              <a:t>//</a:t>
            </a:r>
            <a:r>
              <a:rPr lang="zh-CN" altLang="en-US" sz="2400">
                <a:solidFill>
                  <a:srgbClr val="FF0000"/>
                </a:solidFill>
                <a:ea typeface="宋体" pitchFamily="2" charset="-122"/>
              </a:rPr>
              <a:t>非法，位长不能为表达式</a:t>
            </a:r>
          </a:p>
        </p:txBody>
      </p:sp>
      <p:sp>
        <p:nvSpPr>
          <p:cNvPr id="12" name="矩形 3"/>
          <p:cNvSpPr>
            <a:spLocks noChangeArrowheads="1"/>
          </p:cNvSpPr>
          <p:nvPr/>
        </p:nvSpPr>
        <p:spPr bwMode="auto">
          <a:xfrm>
            <a:off x="107504" y="193204"/>
            <a:ext cx="36423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整型常量</a:t>
            </a:r>
            <a:endParaRPr lang="zh-CN" altLang="en-US" sz="3200"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 calcmode="lin" valueType="num">
                                      <p:cBhvr additive="base">
                                        <p:cTn id="7"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6">
                                            <p:txEl>
                                              <p:pRg st="3" end="3"/>
                                            </p:txEl>
                                          </p:spTgt>
                                        </p:tgtEl>
                                        <p:attrNameLst>
                                          <p:attrName>style.visibility</p:attrName>
                                        </p:attrNameLst>
                                      </p:cBhvr>
                                      <p:to>
                                        <p:strVal val="visible"/>
                                      </p:to>
                                    </p:set>
                                    <p:anim calcmode="lin" valueType="num">
                                      <p:cBhvr additive="base">
                                        <p:cTn id="25"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0"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5536" y="705971"/>
            <a:ext cx="8135937" cy="4789488"/>
          </a:xfrm>
        </p:spPr>
        <p:txBody>
          <a:bodyPr/>
          <a:lstStyle/>
          <a:p>
            <a:pPr eaLnBrk="1" hangingPunct="1"/>
            <a:r>
              <a:rPr lang="zh-CN" altLang="en-US" dirty="0"/>
              <a:t>　　</a:t>
            </a:r>
            <a:r>
              <a:rPr lang="en-US" altLang="zh-CN" dirty="0">
                <a:latin typeface="黑体" pitchFamily="2" charset="-122"/>
                <a:ea typeface="黑体" pitchFamily="2" charset="-122"/>
              </a:rPr>
              <a:t>5</a:t>
            </a:r>
            <a:r>
              <a:rPr lang="zh-CN" altLang="en-US" dirty="0">
                <a:latin typeface="黑体" pitchFamily="2" charset="-122"/>
                <a:ea typeface="黑体" pitchFamily="2" charset="-122"/>
              </a:rPr>
              <a:t>．位选择</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位选择从向量中抽取特定的位</a:t>
            </a:r>
            <a:r>
              <a:rPr lang="en-US" altLang="zh-CN" dirty="0"/>
              <a:t>, </a:t>
            </a:r>
            <a:r>
              <a:rPr lang="zh-CN" altLang="en-US" dirty="0"/>
              <a:t>即表达式的操作数可以是线网或寄存器的某个位。其表示形式如下：</a:t>
            </a:r>
            <a:br>
              <a:rPr lang="zh-CN" altLang="en-US" dirty="0"/>
            </a:br>
            <a:r>
              <a:rPr lang="zh-CN" altLang="en-US" dirty="0"/>
              <a:t>　　　</a:t>
            </a:r>
            <a:r>
              <a:rPr lang="en-US" altLang="zh-CN" dirty="0" err="1"/>
              <a:t>net_or_reg_vector</a:t>
            </a:r>
            <a:r>
              <a:rPr lang="en-US" altLang="zh-CN" dirty="0"/>
              <a:t> [</a:t>
            </a:r>
            <a:r>
              <a:rPr lang="en-US" altLang="zh-CN" dirty="0" err="1"/>
              <a:t>bit_select_expr</a:t>
            </a:r>
            <a:r>
              <a:rPr lang="en-US" altLang="zh-CN" dirty="0"/>
              <a:t>]</a:t>
            </a:r>
            <a:br>
              <a:rPr lang="en-US" altLang="zh-CN" dirty="0"/>
            </a:br>
            <a:r>
              <a:rPr lang="zh-CN" altLang="en-US" dirty="0"/>
              <a:t>其中，</a:t>
            </a:r>
            <a:r>
              <a:rPr lang="en-US" altLang="zh-CN" dirty="0" err="1"/>
              <a:t>net_or_reg_vector</a:t>
            </a:r>
            <a:r>
              <a:rPr lang="zh-CN" altLang="en-US" dirty="0"/>
              <a:t>是向量线网或寄存器名，　　</a:t>
            </a:r>
            <a:r>
              <a:rPr lang="en-US" altLang="zh-CN" dirty="0" err="1"/>
              <a:t>bit_select_expr</a:t>
            </a:r>
            <a:r>
              <a:rPr lang="zh-CN" altLang="en-US" dirty="0"/>
              <a:t>是要选择位的编号。例如：</a:t>
            </a:r>
            <a:br>
              <a:rPr lang="zh-CN" altLang="en-US" dirty="0"/>
            </a:br>
            <a:r>
              <a:rPr lang="zh-CN" altLang="en-US" dirty="0"/>
              <a:t>　　　</a:t>
            </a:r>
            <a:r>
              <a:rPr lang="en-US" altLang="zh-CN" dirty="0"/>
              <a:t>State[1] &amp;&amp; State[4]	//</a:t>
            </a:r>
            <a:r>
              <a:rPr lang="zh-CN" altLang="en-US" dirty="0"/>
              <a:t>寄存器位选择，</a:t>
            </a:r>
            <a:r>
              <a:rPr lang="en-US" altLang="zh-CN" dirty="0"/>
              <a:t>State[1]</a:t>
            </a:r>
            <a:r>
              <a:rPr lang="zh-CN" altLang="en-US" dirty="0"/>
              <a:t>和</a:t>
            </a:r>
            <a:r>
              <a:rPr lang="en-US" altLang="zh-CN" dirty="0"/>
              <a:t>State[4]</a:t>
            </a:r>
            <a:r>
              <a:rPr lang="zh-CN" altLang="en-US" dirty="0"/>
              <a:t>进行逻辑与操作</a:t>
            </a:r>
            <a:br>
              <a:rPr lang="zh-CN" altLang="en-US" dirty="0"/>
            </a:br>
            <a:r>
              <a:rPr lang="zh-CN" altLang="en-US" dirty="0"/>
              <a:t>　　　</a:t>
            </a:r>
            <a:r>
              <a:rPr lang="en-US" altLang="zh-CN" dirty="0" err="1"/>
              <a:t>Prt</a:t>
            </a:r>
            <a:r>
              <a:rPr lang="en-US" altLang="zh-CN" dirty="0"/>
              <a:t>[0] | </a:t>
            </a:r>
            <a:r>
              <a:rPr lang="en-US" altLang="zh-CN" dirty="0" err="1"/>
              <a:t>Bbq</a:t>
            </a:r>
            <a:r>
              <a:rPr lang="en-US" altLang="zh-CN" dirty="0"/>
              <a:t>     //</a:t>
            </a:r>
            <a:r>
              <a:rPr lang="zh-CN" altLang="en-US" dirty="0"/>
              <a:t>线网位选择，</a:t>
            </a:r>
            <a:r>
              <a:rPr lang="en-US" altLang="zh-CN" dirty="0" err="1"/>
              <a:t>Prt</a:t>
            </a:r>
            <a:r>
              <a:rPr lang="en-US" altLang="zh-CN" dirty="0"/>
              <a:t>[0]</a:t>
            </a:r>
            <a:r>
              <a:rPr lang="zh-CN" altLang="en-US" dirty="0"/>
              <a:t>和</a:t>
            </a:r>
            <a:r>
              <a:rPr lang="en-US" altLang="zh-CN" dirty="0" err="1"/>
              <a:t>Bbq</a:t>
            </a:r>
            <a:r>
              <a:rPr lang="zh-CN" altLang="en-US" dirty="0"/>
              <a:t>进行位或操作</a:t>
            </a:r>
          </a:p>
        </p:txBody>
      </p:sp>
      <p:sp>
        <p:nvSpPr>
          <p:cNvPr id="4" name="矩形 3"/>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7544" y="985292"/>
            <a:ext cx="8135937" cy="4789488"/>
          </a:xfrm>
        </p:spPr>
        <p:txBody>
          <a:bodyPr/>
          <a:lstStyle/>
          <a:p>
            <a:pPr eaLnBrk="1" hangingPunct="1">
              <a:lnSpc>
                <a:spcPct val="140000"/>
              </a:lnSpc>
            </a:pPr>
            <a:r>
              <a:rPr lang="zh-CN" altLang="en-US"/>
              <a:t>　　</a:t>
            </a:r>
            <a:r>
              <a:rPr lang="en-US" altLang="zh-CN">
                <a:latin typeface="黑体" pitchFamily="2" charset="-122"/>
                <a:ea typeface="黑体" pitchFamily="2" charset="-122"/>
              </a:rPr>
              <a:t>6</a:t>
            </a:r>
            <a:r>
              <a:rPr lang="zh-CN" altLang="en-US">
                <a:latin typeface="黑体" pitchFamily="2" charset="-122"/>
                <a:ea typeface="黑体" pitchFamily="2" charset="-122"/>
              </a:rPr>
              <a:t>．部分选择</a:t>
            </a:r>
            <a:br>
              <a:rPr lang="zh-CN" altLang="en-US"/>
            </a:br>
            <a:r>
              <a:rPr lang="zh-CN" altLang="en-US"/>
              <a:t>　　与位选择相似，线网或寄存器的部分连续位也可以作为表达式中的操作数。在部分选择中，向量的连续序列被选择。形式如下</a:t>
            </a:r>
            <a:r>
              <a:rPr lang="zh-CN" altLang="nl-NL"/>
              <a:t>：</a:t>
            </a:r>
            <a:br>
              <a:rPr lang="zh-CN" altLang="nl-NL"/>
            </a:br>
            <a:r>
              <a:rPr lang="zh-CN" altLang="nl-NL"/>
              <a:t>　　　</a:t>
            </a:r>
            <a:r>
              <a:rPr lang="nl-NL" altLang="zh-CN"/>
              <a:t>net_or_reg_vector [ msb: lsb]</a:t>
            </a:r>
            <a:br>
              <a:rPr lang="en-US" altLang="zh-CN"/>
            </a:br>
            <a:r>
              <a:rPr lang="zh-CN" altLang="en-US"/>
              <a:t>其中</a:t>
            </a:r>
            <a:r>
              <a:rPr lang="zh-CN" altLang="nl-NL"/>
              <a:t>，</a:t>
            </a:r>
            <a:r>
              <a:rPr lang="nl-NL" altLang="zh-CN"/>
              <a:t>net_or_reg_vector</a:t>
            </a:r>
            <a:r>
              <a:rPr lang="zh-CN" altLang="en-US"/>
              <a:t>是向量线网或寄存器名</a:t>
            </a:r>
            <a:r>
              <a:rPr lang="zh-CN" altLang="nl-NL"/>
              <a:t>，</a:t>
            </a:r>
            <a:r>
              <a:rPr lang="nl-NL" altLang="zh-CN"/>
              <a:t>msb</a:t>
            </a:r>
            <a:r>
              <a:rPr lang="zh-CN" altLang="en-US"/>
              <a:t>和</a:t>
            </a:r>
            <a:r>
              <a:rPr lang="nl-NL" altLang="zh-CN"/>
              <a:t>lsb</a:t>
            </a:r>
            <a:r>
              <a:rPr lang="zh-CN" altLang="en-US"/>
              <a:t>声明了要选择位的编号范围。</a:t>
            </a:r>
            <a:r>
              <a:rPr lang="en-US" altLang="zh-CN"/>
              <a:t>msb</a:t>
            </a:r>
            <a:r>
              <a:rPr lang="zh-CN" altLang="en-US"/>
              <a:t>和</a:t>
            </a:r>
            <a:r>
              <a:rPr lang="en-US" altLang="zh-CN"/>
              <a:t>lsb</a:t>
            </a:r>
            <a:r>
              <a:rPr lang="zh-CN" altLang="en-US"/>
              <a:t>必须为常数表达式。 </a:t>
            </a:r>
          </a:p>
        </p:txBody>
      </p:sp>
      <p:sp>
        <p:nvSpPr>
          <p:cNvPr id="4" name="矩形 3"/>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35636" y="1273324"/>
            <a:ext cx="8135937" cy="4789488"/>
          </a:xfrm>
        </p:spPr>
        <p:txBody>
          <a:bodyPr/>
          <a:lstStyle/>
          <a:p>
            <a:pPr eaLnBrk="1" hangingPunct="1">
              <a:lnSpc>
                <a:spcPct val="160000"/>
              </a:lnSpc>
            </a:pPr>
            <a:r>
              <a:rPr lang="zh-CN" altLang="en-US"/>
              <a:t>　例如：</a:t>
            </a:r>
          </a:p>
        </p:txBody>
      </p:sp>
      <p:sp>
        <p:nvSpPr>
          <p:cNvPr id="78851" name="Rectangle 3"/>
          <p:cNvSpPr>
            <a:spLocks noGrp="1" noChangeArrowheads="1"/>
          </p:cNvSpPr>
          <p:nvPr>
            <p:ph type="body" idx="1"/>
          </p:nvPr>
        </p:nvSpPr>
        <p:spPr/>
        <p:txBody>
          <a:bodyPr/>
          <a:lstStyle/>
          <a:p>
            <a:pPr eaLnBrk="1" hangingPunct="1"/>
            <a:endParaRPr lang="zh-CN" altLang="zh-CN"/>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l="6189" r="13013"/>
          <a:stretch>
            <a:fillRect/>
          </a:stretch>
        </p:blipFill>
        <p:spPr bwMode="auto">
          <a:xfrm>
            <a:off x="467544" y="1921396"/>
            <a:ext cx="927126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70069" y="817205"/>
            <a:ext cx="8135937" cy="4789488"/>
          </a:xfrm>
        </p:spPr>
        <p:txBody>
          <a:bodyPr/>
          <a:lstStyle/>
          <a:p>
            <a:pPr eaLnBrk="1" hangingPunct="1"/>
            <a:r>
              <a:rPr lang="zh-CN" altLang="en-US" dirty="0"/>
              <a:t>　　</a:t>
            </a:r>
            <a:r>
              <a:rPr lang="en-US" altLang="zh-CN" dirty="0">
                <a:latin typeface="黑体" pitchFamily="2" charset="-122"/>
                <a:ea typeface="黑体" pitchFamily="2" charset="-122"/>
              </a:rPr>
              <a:t>7</a:t>
            </a:r>
            <a:r>
              <a:rPr lang="zh-CN" altLang="en-US" dirty="0">
                <a:latin typeface="黑体" pitchFamily="2" charset="-122"/>
                <a:ea typeface="黑体" pitchFamily="2" charset="-122"/>
              </a:rPr>
              <a:t>．存储器单元</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存储器单元即从存储器中选择一个值，其表示形式如下：</a:t>
            </a:r>
            <a:br>
              <a:rPr lang="zh-CN" altLang="en-US" dirty="0"/>
            </a:br>
            <a:r>
              <a:rPr lang="zh-CN" altLang="en-US" dirty="0"/>
              <a:t>　　　</a:t>
            </a:r>
            <a:r>
              <a:rPr lang="en-US" altLang="zh-CN" dirty="0"/>
              <a:t>memory [</a:t>
            </a:r>
            <a:r>
              <a:rPr lang="en-US" altLang="zh-CN" dirty="0" err="1"/>
              <a:t>word_address</a:t>
            </a:r>
            <a:r>
              <a:rPr lang="en-US" altLang="zh-CN" dirty="0"/>
              <a:t>]</a:t>
            </a:r>
            <a:br>
              <a:rPr lang="en-US" altLang="zh-CN" dirty="0"/>
            </a:br>
            <a:r>
              <a:rPr lang="zh-CN" altLang="en-US" dirty="0"/>
              <a:t>其中，</a:t>
            </a:r>
            <a:r>
              <a:rPr lang="en-US" altLang="zh-CN" dirty="0"/>
              <a:t>memory</a:t>
            </a:r>
            <a:r>
              <a:rPr lang="zh-CN" altLang="en-US" dirty="0"/>
              <a:t>是存储器名，</a:t>
            </a:r>
            <a:r>
              <a:rPr lang="en-US" altLang="zh-CN" dirty="0" err="1"/>
              <a:t>word_address</a:t>
            </a:r>
            <a:r>
              <a:rPr lang="zh-CN" altLang="en-US" dirty="0"/>
              <a:t>是要选择单元的编号</a:t>
            </a:r>
            <a:r>
              <a:rPr lang="en-US" altLang="zh-CN" dirty="0"/>
              <a:t>(</a:t>
            </a:r>
            <a:r>
              <a:rPr lang="zh-CN" altLang="en-US" dirty="0"/>
              <a:t>即某个存储器单元的编号</a:t>
            </a:r>
            <a:r>
              <a:rPr lang="en-US" altLang="zh-CN" dirty="0"/>
              <a:t>)</a:t>
            </a:r>
            <a:r>
              <a:rPr lang="zh-CN" altLang="en-US" dirty="0"/>
              <a:t>。例如：</a:t>
            </a:r>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l="5466"/>
          <a:stretch>
            <a:fillRect/>
          </a:stretch>
        </p:blipFill>
        <p:spPr bwMode="auto">
          <a:xfrm>
            <a:off x="-252536" y="3724169"/>
            <a:ext cx="922515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ppt_x"/>
                                          </p:val>
                                        </p:tav>
                                        <p:tav tm="100000">
                                          <p:val>
                                            <p:strVal val="#ppt_x"/>
                                          </p:val>
                                        </p:tav>
                                      </p:tavLst>
                                    </p:anim>
                                    <p:anim calcmode="lin" valueType="num">
                                      <p:cBhvr additive="base">
                                        <p:cTn id="8"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95536" y="1273324"/>
            <a:ext cx="8135937" cy="4789488"/>
          </a:xfrm>
        </p:spPr>
        <p:txBody>
          <a:bodyPr/>
          <a:lstStyle/>
          <a:p>
            <a:pPr eaLnBrk="1" hangingPunct="1">
              <a:lnSpc>
                <a:spcPct val="150000"/>
              </a:lnSpc>
            </a:pPr>
            <a:r>
              <a:rPr lang="zh-CN" altLang="en-US" dirty="0"/>
              <a:t>　　值得注意的是，虽然存储器单元就是寄存器，但不允许对存储器单元做部分选择或位选择。例如：</a:t>
            </a:r>
            <a:br>
              <a:rPr lang="zh-CN" altLang="en-US" dirty="0"/>
            </a:br>
            <a:r>
              <a:rPr lang="zh-CN" altLang="en-US" dirty="0"/>
              <a:t>　　　</a:t>
            </a:r>
            <a:r>
              <a:rPr lang="en-US" altLang="zh-CN" dirty="0"/>
              <a:t>Dram [60] [2]    	</a:t>
            </a:r>
            <a:r>
              <a:rPr lang="zh-CN" altLang="en-US" dirty="0"/>
              <a:t>　　　</a:t>
            </a:r>
            <a:r>
              <a:rPr lang="en-US" altLang="zh-CN" dirty="0"/>
              <a:t>//</a:t>
            </a:r>
            <a:r>
              <a:rPr lang="zh-CN" altLang="en-US" dirty="0"/>
              <a:t>位选择不允许</a:t>
            </a:r>
            <a:br>
              <a:rPr lang="zh-CN" altLang="en-US" dirty="0"/>
            </a:br>
            <a:r>
              <a:rPr lang="zh-CN" altLang="en-US" dirty="0"/>
              <a:t>　　　</a:t>
            </a:r>
            <a:r>
              <a:rPr lang="en-US" altLang="zh-CN" dirty="0"/>
              <a:t>Dram [60] [2:4] 		//</a:t>
            </a:r>
            <a:r>
              <a:rPr lang="zh-CN" altLang="en-US" dirty="0"/>
              <a:t>部分选择也不允许</a:t>
            </a:r>
          </a:p>
        </p:txBody>
      </p:sp>
      <p:sp>
        <p:nvSpPr>
          <p:cNvPr id="80899" name="Rectangle 3"/>
          <p:cNvSpPr>
            <a:spLocks noGrp="1" noChangeArrowheads="1"/>
          </p:cNvSpPr>
          <p:nvPr>
            <p:ph type="body" idx="1"/>
          </p:nvPr>
        </p:nvSpPr>
        <p:spPr/>
        <p:txBody>
          <a:bodyPr/>
          <a:lstStyle/>
          <a:p>
            <a:pPr eaLnBrk="1" hangingPunct="1"/>
            <a:endParaRPr lang="zh-CN" altLang="zh-CN"/>
          </a:p>
        </p:txBody>
      </p:sp>
      <p:sp>
        <p:nvSpPr>
          <p:cNvPr id="4" name="矩形 3"/>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0106" y="925512"/>
            <a:ext cx="8135937" cy="4789488"/>
          </a:xfrm>
        </p:spPr>
        <p:txBody>
          <a:bodyPr/>
          <a:lstStyle/>
          <a:p>
            <a:pPr eaLnBrk="1" hangingPunct="1"/>
            <a:r>
              <a:rPr lang="zh-CN" altLang="en-US" dirty="0"/>
              <a:t>　　</a:t>
            </a:r>
            <a:r>
              <a:rPr lang="en-US" altLang="zh-CN" dirty="0">
                <a:latin typeface="黑体" pitchFamily="2" charset="-122"/>
                <a:ea typeface="黑体" pitchFamily="2" charset="-122"/>
              </a:rPr>
              <a:t>8</a:t>
            </a:r>
            <a:r>
              <a:rPr lang="zh-CN" altLang="en-US" dirty="0">
                <a:latin typeface="黑体" pitchFamily="2" charset="-122"/>
                <a:ea typeface="黑体" pitchFamily="2" charset="-122"/>
              </a:rPr>
              <a:t>．函数调用</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在表达式中可使用函数调用，函数调用可以是系统函数调用</a:t>
            </a:r>
            <a:r>
              <a:rPr lang="en-US" altLang="zh-CN" dirty="0"/>
              <a:t>(</a:t>
            </a:r>
            <a:r>
              <a:rPr lang="zh-CN" altLang="en-US" dirty="0"/>
              <a:t>以字符 </a:t>
            </a:r>
            <a:r>
              <a:rPr lang="en-US" altLang="zh-CN" dirty="0"/>
              <a:t>$ </a:t>
            </a:r>
            <a:r>
              <a:rPr lang="zh-CN" altLang="en-US" dirty="0"/>
              <a:t>开始</a:t>
            </a:r>
            <a:r>
              <a:rPr lang="en-US" altLang="zh-CN" dirty="0"/>
              <a:t>)</a:t>
            </a:r>
            <a:r>
              <a:rPr lang="zh-CN" altLang="en-US" dirty="0"/>
              <a:t>或用户定义的函数调用。例如：</a:t>
            </a:r>
          </a:p>
        </p:txBody>
      </p:sp>
      <p:sp>
        <p:nvSpPr>
          <p:cNvPr id="81923" name="Rectangle 3"/>
          <p:cNvSpPr>
            <a:spLocks noGrp="1" noChangeArrowheads="1"/>
          </p:cNvSpPr>
          <p:nvPr>
            <p:ph type="body" idx="1"/>
          </p:nvPr>
        </p:nvSpPr>
        <p:spPr/>
        <p:txBody>
          <a:bodyPr/>
          <a:lstStyle/>
          <a:p>
            <a:pPr eaLnBrk="1" hangingPunct="1"/>
            <a:endParaRPr lang="zh-CN" altLang="zh-CN"/>
          </a:p>
        </p:txBody>
      </p:sp>
      <p:pic>
        <p:nvPicPr>
          <p:cNvPr id="81924" name="Picture 4"/>
          <p:cNvPicPr>
            <a:picLocks noChangeAspect="1" noChangeArrowheads="1"/>
          </p:cNvPicPr>
          <p:nvPr/>
        </p:nvPicPr>
        <p:blipFill>
          <a:blip r:embed="rId2">
            <a:extLst>
              <a:ext uri="{28A0092B-C50C-407E-A947-70E740481C1C}">
                <a14:useLocalDpi xmlns:a14="http://schemas.microsoft.com/office/drawing/2010/main" val="0"/>
              </a:ext>
            </a:extLst>
          </a:blip>
          <a:srcRect l="5466"/>
          <a:stretch>
            <a:fillRect/>
          </a:stretch>
        </p:blipFill>
        <p:spPr bwMode="auto">
          <a:xfrm>
            <a:off x="-180528" y="2497460"/>
            <a:ext cx="9533345"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3.2.2 </a:t>
            </a:r>
            <a:r>
              <a:rPr lang="zh-CN" altLang="en-US" sz="3200" dirty="0">
                <a:solidFill>
                  <a:schemeClr val="tx1"/>
                </a:solidFill>
                <a:latin typeface="黑体" pitchFamily="2" charset="-122"/>
                <a:ea typeface="黑体" pitchFamily="2" charset="-122"/>
              </a:rPr>
              <a:t>操作数</a:t>
            </a:r>
            <a:endParaRPr lang="zh-CN" altLang="en-US" sz="3200" dirty="0">
              <a:solidFill>
                <a:schemeClr val="tx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03698" y="798077"/>
            <a:ext cx="8135937" cy="4789488"/>
          </a:xfrm>
        </p:spPr>
        <p:txBody>
          <a:bodyPr/>
          <a:lstStyle/>
          <a:p>
            <a:pPr eaLnBrk="1" hangingPunct="1"/>
            <a:r>
              <a:rPr lang="zh-CN" altLang="en-US" dirty="0">
                <a:latin typeface="黑体" pitchFamily="2" charset="-122"/>
                <a:ea typeface="黑体" pitchFamily="2" charset="-122"/>
              </a:rPr>
              <a:t>　　</a:t>
            </a:r>
            <a:r>
              <a:rPr lang="zh-CN" altLang="en-US" dirty="0"/>
              <a:t>表达式由操作数和操作符组成。常量表达式是在编译时就计算出常数值的表达式。通常，常量表达式可由下列要素构成：</a:t>
            </a:r>
            <a:br>
              <a:rPr lang="zh-CN" altLang="en-US" dirty="0"/>
            </a:br>
            <a:r>
              <a:rPr lang="zh-CN" altLang="en-US" dirty="0"/>
              <a:t>　　</a:t>
            </a:r>
            <a:r>
              <a:rPr lang="en-US" altLang="zh-CN" dirty="0"/>
              <a:t>(1) </a:t>
            </a:r>
            <a:r>
              <a:rPr lang="zh-CN" altLang="en-US" dirty="0"/>
              <a:t>表示常量的文字，如‘</a:t>
            </a:r>
            <a:r>
              <a:rPr lang="en-US" altLang="zh-CN" dirty="0"/>
              <a:t>b10</a:t>
            </a:r>
            <a:r>
              <a:rPr lang="zh-CN" altLang="en-US" dirty="0"/>
              <a:t>和</a:t>
            </a:r>
            <a:r>
              <a:rPr lang="en-US" altLang="zh-CN" dirty="0"/>
              <a:t>326</a:t>
            </a:r>
            <a:r>
              <a:rPr lang="zh-CN" altLang="en-US" dirty="0"/>
              <a:t>。</a:t>
            </a:r>
            <a:br>
              <a:rPr lang="zh-CN" altLang="en-US" dirty="0"/>
            </a:br>
            <a:r>
              <a:rPr lang="zh-CN" altLang="en-US" dirty="0"/>
              <a:t>　　</a:t>
            </a:r>
            <a:r>
              <a:rPr lang="en-US" altLang="zh-CN" dirty="0"/>
              <a:t>(2) </a:t>
            </a:r>
            <a:r>
              <a:rPr lang="zh-CN" altLang="en-US" dirty="0"/>
              <a:t>参数名，如</a:t>
            </a:r>
            <a:r>
              <a:rPr lang="en-US" altLang="zh-CN" dirty="0"/>
              <a:t>pa</a:t>
            </a:r>
            <a:r>
              <a:rPr lang="zh-CN" altLang="en-US" dirty="0"/>
              <a:t>表示：</a:t>
            </a:r>
            <a:br>
              <a:rPr lang="zh-CN" altLang="en-US" dirty="0"/>
            </a:br>
            <a:r>
              <a:rPr lang="zh-CN" altLang="en-US" dirty="0"/>
              <a:t>　　　</a:t>
            </a:r>
            <a:r>
              <a:rPr lang="en-US" altLang="zh-CN" dirty="0"/>
              <a:t>parameter pa = 4’b1110</a:t>
            </a:r>
            <a:r>
              <a:rPr lang="zh-CN" altLang="en-US" dirty="0"/>
              <a:t>；</a:t>
            </a:r>
            <a:br>
              <a:rPr lang="zh-CN" altLang="en-US" dirty="0"/>
            </a:br>
            <a:r>
              <a:rPr lang="zh-CN" altLang="en-US" dirty="0"/>
              <a:t>　　标量表达式是计算结果为</a:t>
            </a:r>
            <a:r>
              <a:rPr lang="en-US" altLang="zh-CN" dirty="0"/>
              <a:t>1</a:t>
            </a:r>
            <a:r>
              <a:rPr lang="zh-CN" altLang="en-US" dirty="0"/>
              <a:t>位的表达式。如果希望产生标量结果，但是表达式产生的结果为向量，则最终结果为该向量最右侧的位值。</a:t>
            </a:r>
          </a:p>
        </p:txBody>
      </p:sp>
      <p:sp>
        <p:nvSpPr>
          <p:cNvPr id="82948" name="AutoShape 4">
            <a:hlinkClick r:id="" action="ppaction://hlinkshowjump?jump=firstslide" highlightClick="1"/>
          </p:cNvPr>
          <p:cNvSpPr>
            <a:spLocks noChangeArrowheads="1"/>
          </p:cNvSpPr>
          <p:nvPr/>
        </p:nvSpPr>
        <p:spPr bwMode="auto">
          <a:xfrm>
            <a:off x="8637588" y="5487988"/>
            <a:ext cx="506412" cy="227012"/>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5" name="矩形 4"/>
          <p:cNvSpPr>
            <a:spLocks noChangeArrowheads="1"/>
          </p:cNvSpPr>
          <p:nvPr/>
        </p:nvSpPr>
        <p:spPr bwMode="auto">
          <a:xfrm>
            <a:off x="213210" y="121196"/>
            <a:ext cx="2661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3.2.3 </a:t>
            </a:r>
            <a:r>
              <a:rPr lang="zh-CN" altLang="en-US" sz="3200" dirty="0">
                <a:solidFill>
                  <a:schemeClr val="tx1"/>
                </a:solidFill>
                <a:latin typeface="黑体" pitchFamily="2" charset="-122"/>
                <a:ea typeface="黑体" pitchFamily="2" charset="-122"/>
              </a:rPr>
              <a:t>表达式</a:t>
            </a:r>
            <a:endParaRPr lang="zh-CN" altLang="en-US" sz="3200" dirty="0">
              <a:solidFill>
                <a:schemeClr val="tx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7504C-C50F-4646-824B-AE19743628C6}"/>
              </a:ext>
            </a:extLst>
          </p:cNvPr>
          <p:cNvSpPr>
            <a:spLocks noGrp="1"/>
          </p:cNvSpPr>
          <p:nvPr>
            <p:ph type="title"/>
          </p:nvPr>
        </p:nvSpPr>
        <p:spPr>
          <a:xfrm>
            <a:off x="143508" y="735123"/>
            <a:ext cx="8856984" cy="2482417"/>
          </a:xfrm>
        </p:spPr>
        <p:txBody>
          <a:bodyPr/>
          <a:lstStyle/>
          <a:p>
            <a:r>
              <a:rPr lang="en-US" altLang="zh-CN" dirty="0"/>
              <a:t>1.</a:t>
            </a:r>
            <a:r>
              <a:rPr lang="zh-CN" altLang="en-US" b="0" i="0" u="none" strike="noStrike" baseline="0" dirty="0">
                <a:solidFill>
                  <a:srgbClr val="000000"/>
                </a:solidFill>
                <a:latin typeface="宋体" panose="02010600030101010101" pitchFamily="2" charset="-122"/>
                <a:ea typeface="宋体" panose="02010600030101010101" pitchFamily="2" charset="-122"/>
              </a:rPr>
              <a:t>丰富的数据类型，包含常量和变量，常量又分为整型、实数型和字符串型；变量又分为线网和寄存器类型等</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2.</a:t>
            </a:r>
            <a:r>
              <a:rPr lang="zh-CN" altLang="en-US" dirty="0">
                <a:solidFill>
                  <a:srgbClr val="000000"/>
                </a:solidFill>
                <a:latin typeface="宋体" panose="02010600030101010101" pitchFamily="2" charset="-122"/>
                <a:ea typeface="宋体" panose="02010600030101010101" pitchFamily="2" charset="-122"/>
              </a:rPr>
              <a:t>寄存器和存储器的区别，具体应用</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3.</a:t>
            </a:r>
            <a:r>
              <a:rPr lang="zh-CN" altLang="en-US" b="0" i="0" u="none" strike="noStrike" baseline="0" dirty="0">
                <a:solidFill>
                  <a:srgbClr val="000000"/>
                </a:solidFill>
                <a:latin typeface="宋体" panose="02010600030101010101" pitchFamily="2" charset="-122"/>
                <a:ea typeface="宋体" panose="02010600030101010101" pitchFamily="2" charset="-122"/>
              </a:rPr>
              <a:t>丰富的操作符，单目操作符</a:t>
            </a:r>
            <a:r>
              <a:rPr lang="zh-CN" altLang="en-US" dirty="0">
                <a:solidFill>
                  <a:srgbClr val="000000"/>
                </a:solidFill>
                <a:latin typeface="宋体" panose="02010600030101010101" pitchFamily="2" charset="-122"/>
                <a:ea typeface="宋体" panose="02010600030101010101" pitchFamily="2" charset="-122"/>
              </a:rPr>
              <a:t>、双目操作符及三目操作符</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4.</a:t>
            </a:r>
            <a:r>
              <a:rPr lang="zh-CN" altLang="en-US" b="0" i="0" u="none" strike="noStrike" baseline="0" dirty="0">
                <a:solidFill>
                  <a:srgbClr val="000000"/>
                </a:solidFill>
                <a:latin typeface="宋体" panose="02010600030101010101" pitchFamily="2" charset="-122"/>
                <a:ea typeface="宋体" panose="02010600030101010101" pitchFamily="2" charset="-122"/>
              </a:rPr>
              <a:t>熟练区分位操作符</a:t>
            </a:r>
            <a:r>
              <a:rPr lang="zh-CN" altLang="en-US" dirty="0">
                <a:solidFill>
                  <a:srgbClr val="000000"/>
                </a:solidFill>
                <a:latin typeface="宋体" panose="02010600030101010101" pitchFamily="2" charset="-122"/>
                <a:ea typeface="宋体" panose="02010600030101010101" pitchFamily="2" charset="-122"/>
              </a:rPr>
              <a:t>，规约操作符和逻辑操作符</a:t>
            </a:r>
            <a:br>
              <a:rPr lang="zh-CN" altLang="en-US" sz="1800" b="0" i="0" u="none" strike="noStrike" baseline="0" dirty="0">
                <a:solidFill>
                  <a:srgbClr val="000000"/>
                </a:solidFill>
                <a:latin typeface="宋体" panose="02010600030101010101" pitchFamily="2" charset="-122"/>
                <a:ea typeface="宋体" panose="02010600030101010101" pitchFamily="2" charset="-122"/>
              </a:rPr>
            </a:br>
            <a:br>
              <a:rPr lang="zh-CN" altLang="en-US" sz="1800" b="0" i="0" u="none" strike="noStrike" baseline="0" dirty="0">
                <a:solidFill>
                  <a:srgbClr val="000000"/>
                </a:solidFill>
                <a:latin typeface="宋体" panose="02010600030101010101" pitchFamily="2" charset="-122"/>
                <a:ea typeface="宋体" panose="02010600030101010101" pitchFamily="2" charset="-122"/>
              </a:rPr>
            </a:br>
            <a:r>
              <a:rPr lang="zh-CN" altLang="en-US" sz="1800" b="0" i="0" u="none" strike="noStrike" baseline="0" dirty="0">
                <a:solidFill>
                  <a:srgbClr val="000000"/>
                </a:solidFill>
                <a:latin typeface="宋体" panose="02010600030101010101" pitchFamily="2" charset="-122"/>
                <a:ea typeface="宋体" panose="02010600030101010101" pitchFamily="2" charset="-122"/>
              </a:rPr>
              <a:t> </a:t>
            </a:r>
            <a:br>
              <a:rPr lang="zh-CN" altLang="en-US" sz="1800" b="0" i="0" u="none" strike="noStrike" baseline="0" dirty="0">
                <a:solidFill>
                  <a:srgbClr val="000000"/>
                </a:solidFill>
                <a:latin typeface="宋体" panose="02010600030101010101" pitchFamily="2" charset="-122"/>
                <a:ea typeface="宋体" panose="02010600030101010101" pitchFamily="2" charset="-122"/>
              </a:rPr>
            </a:br>
            <a:br>
              <a:rPr lang="zh-CN" altLang="en-US" sz="1800" b="0" i="0" u="none" strike="noStrike" baseline="0" dirty="0">
                <a:solidFill>
                  <a:srgbClr val="000000"/>
                </a:solidFill>
                <a:latin typeface="宋体" panose="02010600030101010101" pitchFamily="2" charset="-122"/>
                <a:ea typeface="宋体" panose="02010600030101010101" pitchFamily="2" charset="-122"/>
              </a:rPr>
            </a:br>
            <a:endParaRPr lang="zh-CN" altLang="en-US" dirty="0"/>
          </a:p>
        </p:txBody>
      </p:sp>
      <p:sp>
        <p:nvSpPr>
          <p:cNvPr id="5" name="矩形 2">
            <a:extLst>
              <a:ext uri="{FF2B5EF4-FFF2-40B4-BE49-F238E27FC236}">
                <a16:creationId xmlns:a16="http://schemas.microsoft.com/office/drawing/2014/main" id="{54BCE0D4-D492-41BE-A63A-480C7177CBD8}"/>
              </a:ext>
            </a:extLst>
          </p:cNvPr>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zh-CN" altLang="en-US" sz="3200" dirty="0">
                <a:latin typeface="黑体" pitchFamily="49" charset="-122"/>
                <a:ea typeface="黑体" pitchFamily="49" charset="-122"/>
              </a:rPr>
              <a:t>本章小结：</a:t>
            </a:r>
            <a:endParaRPr lang="zh-CN" altLang="en-US" sz="3600" dirty="0">
              <a:ea typeface="华文宋体" pitchFamily="2" charset="-122"/>
            </a:endParaRPr>
          </a:p>
        </p:txBody>
      </p:sp>
    </p:spTree>
    <p:extLst>
      <p:ext uri="{BB962C8B-B14F-4D97-AF65-F5344CB8AC3E}">
        <p14:creationId xmlns:p14="http://schemas.microsoft.com/office/powerpoint/2010/main" val="35800346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93204"/>
            <a:ext cx="9036496" cy="396875"/>
          </a:xfrm>
        </p:spPr>
        <p:txBody>
          <a:bodyPr/>
          <a:lstStyle/>
          <a:p>
            <a:pPr lvl="0" algn="l">
              <a:lnSpc>
                <a:spcPct val="120000"/>
              </a:lnSpc>
            </a:pPr>
            <a:r>
              <a:rPr lang="en-US" altLang="zh-CN" sz="2800" b="1" dirty="0"/>
              <a:t>1</a:t>
            </a:r>
            <a:r>
              <a:rPr lang="zh-CN" altLang="en-US" sz="2800" b="1" dirty="0"/>
              <a:t>、</a:t>
            </a:r>
            <a:r>
              <a:rPr lang="zh-CN" altLang="zh-CN" sz="2800" b="1" dirty="0"/>
              <a:t>声明下面的</a:t>
            </a:r>
            <a:r>
              <a:rPr lang="en-US" altLang="zh-CN" sz="2800" b="1" dirty="0"/>
              <a:t>Verilog</a:t>
            </a:r>
            <a:r>
              <a:rPr lang="zh-CN" altLang="zh-CN" sz="2800" b="1" dirty="0"/>
              <a:t>变量：</a:t>
            </a:r>
          </a:p>
          <a:p>
            <a:pPr lvl="0" algn="l">
              <a:lnSpc>
                <a:spcPct val="120000"/>
              </a:lnSpc>
            </a:pPr>
            <a:r>
              <a:rPr lang="zh-CN" altLang="en-US" sz="2800" b="1" dirty="0"/>
              <a:t>（</a:t>
            </a:r>
            <a:r>
              <a:rPr lang="en-US" altLang="zh-CN" sz="2800" b="1" dirty="0"/>
              <a:t>1</a:t>
            </a:r>
            <a:r>
              <a:rPr lang="zh-CN" altLang="en-US" sz="2800" b="1" dirty="0"/>
              <a:t>）</a:t>
            </a:r>
            <a:r>
              <a:rPr lang="zh-CN" altLang="zh-CN" sz="2800" b="1" dirty="0"/>
              <a:t>一个名为</a:t>
            </a:r>
            <a:r>
              <a:rPr lang="en-US" altLang="zh-CN" sz="2800" b="1" dirty="0" err="1"/>
              <a:t>a_in</a:t>
            </a:r>
            <a:r>
              <a:rPr lang="zh-CN" altLang="zh-CN" sz="2800" b="1" dirty="0"/>
              <a:t>的</a:t>
            </a:r>
            <a:r>
              <a:rPr lang="en-US" altLang="zh-CN" sz="2800" b="1" dirty="0"/>
              <a:t>8</a:t>
            </a:r>
            <a:r>
              <a:rPr lang="zh-CN" altLang="zh-CN" sz="2800" b="1" dirty="0"/>
              <a:t>位向量线网；</a:t>
            </a:r>
          </a:p>
          <a:p>
            <a:pPr lvl="0" algn="l">
              <a:lnSpc>
                <a:spcPct val="120000"/>
              </a:lnSpc>
            </a:pPr>
            <a:r>
              <a:rPr lang="zh-CN" altLang="en-US" sz="2800" b="1" dirty="0"/>
              <a:t>（</a:t>
            </a:r>
            <a:r>
              <a:rPr lang="en-US" altLang="zh-CN" sz="2800" b="1" dirty="0"/>
              <a:t>2</a:t>
            </a:r>
            <a:r>
              <a:rPr lang="zh-CN" altLang="en-US" sz="2800" b="1" dirty="0"/>
              <a:t>）</a:t>
            </a:r>
            <a:r>
              <a:rPr lang="zh-CN" altLang="zh-CN" sz="2800" b="1" dirty="0"/>
              <a:t>一个名为</a:t>
            </a:r>
            <a:r>
              <a:rPr lang="en-US" altLang="zh-CN" sz="2800" b="1" dirty="0"/>
              <a:t>address</a:t>
            </a:r>
            <a:r>
              <a:rPr lang="zh-CN" altLang="zh-CN" sz="2800" b="1" dirty="0"/>
              <a:t>的</a:t>
            </a:r>
            <a:r>
              <a:rPr lang="en-US" altLang="zh-CN" sz="2800" b="1" dirty="0"/>
              <a:t>32</a:t>
            </a:r>
            <a:r>
              <a:rPr lang="zh-CN" altLang="zh-CN" sz="2800" b="1" dirty="0"/>
              <a:t>位寄存器，第</a:t>
            </a:r>
            <a:r>
              <a:rPr lang="en-US" altLang="zh-CN" sz="2800" b="1" dirty="0"/>
              <a:t>31</a:t>
            </a:r>
            <a:r>
              <a:rPr lang="zh-CN" altLang="zh-CN" sz="2800" b="1" dirty="0"/>
              <a:t>位为最高有效位；将此寄存器的值设置为十进制数</a:t>
            </a:r>
            <a:r>
              <a:rPr lang="en-US" altLang="zh-CN" sz="2800" b="1" dirty="0"/>
              <a:t>3</a:t>
            </a:r>
            <a:r>
              <a:rPr lang="zh-CN" altLang="zh-CN" sz="2800" b="1" dirty="0"/>
              <a:t>；</a:t>
            </a:r>
          </a:p>
          <a:p>
            <a:pPr lvl="0" algn="l">
              <a:lnSpc>
                <a:spcPct val="120000"/>
              </a:lnSpc>
            </a:pPr>
            <a:r>
              <a:rPr lang="zh-CN" altLang="en-US" sz="2800" b="1" dirty="0"/>
              <a:t>（</a:t>
            </a:r>
            <a:r>
              <a:rPr lang="en-US" altLang="zh-CN" sz="2800" b="1" dirty="0"/>
              <a:t>3</a:t>
            </a:r>
            <a:r>
              <a:rPr lang="zh-CN" altLang="en-US" sz="2800" b="1" dirty="0"/>
              <a:t>）</a:t>
            </a:r>
            <a:r>
              <a:rPr lang="zh-CN" altLang="zh-CN" sz="2800" b="1" dirty="0"/>
              <a:t>一个名为</a:t>
            </a:r>
            <a:r>
              <a:rPr lang="en-US" altLang="zh-CN" sz="2800" b="1" dirty="0"/>
              <a:t>count</a:t>
            </a:r>
            <a:r>
              <a:rPr lang="zh-CN" altLang="zh-CN" sz="2800" b="1" dirty="0"/>
              <a:t>的整数；</a:t>
            </a:r>
          </a:p>
          <a:p>
            <a:pPr lvl="0" algn="l">
              <a:lnSpc>
                <a:spcPct val="120000"/>
              </a:lnSpc>
            </a:pPr>
            <a:r>
              <a:rPr lang="zh-CN" altLang="en-US" sz="2800" b="1" dirty="0"/>
              <a:t>（</a:t>
            </a:r>
            <a:r>
              <a:rPr lang="en-US" altLang="zh-CN" sz="2800" b="1" dirty="0"/>
              <a:t>4</a:t>
            </a:r>
            <a:r>
              <a:rPr lang="zh-CN" altLang="en-US" sz="2800" b="1" dirty="0"/>
              <a:t>）</a:t>
            </a:r>
            <a:r>
              <a:rPr lang="zh-CN" altLang="zh-CN" sz="2800" b="1" dirty="0"/>
              <a:t>一个名为</a:t>
            </a:r>
            <a:r>
              <a:rPr lang="en-US" altLang="zh-CN" sz="2800" b="1" dirty="0" err="1"/>
              <a:t>snap_shot</a:t>
            </a:r>
            <a:r>
              <a:rPr lang="zh-CN" altLang="zh-CN" sz="2800" b="1" dirty="0"/>
              <a:t>的时间变量；</a:t>
            </a:r>
          </a:p>
          <a:p>
            <a:pPr lvl="0" algn="l">
              <a:lnSpc>
                <a:spcPct val="120000"/>
              </a:lnSpc>
            </a:pPr>
            <a:r>
              <a:rPr lang="zh-CN" altLang="en-US" sz="2800" b="1" dirty="0"/>
              <a:t>（</a:t>
            </a:r>
            <a:r>
              <a:rPr lang="en-US" altLang="zh-CN" sz="2800" b="1" dirty="0"/>
              <a:t>5</a:t>
            </a:r>
            <a:r>
              <a:rPr lang="zh-CN" altLang="en-US" sz="2800" b="1" dirty="0"/>
              <a:t>）</a:t>
            </a:r>
            <a:r>
              <a:rPr lang="zh-CN" altLang="zh-CN" sz="2800" b="1" dirty="0"/>
              <a:t>一个名为</a:t>
            </a:r>
            <a:r>
              <a:rPr lang="en-US" altLang="zh-CN" sz="2800" b="1" dirty="0"/>
              <a:t>delays</a:t>
            </a:r>
            <a:r>
              <a:rPr lang="zh-CN" altLang="zh-CN" sz="2800" b="1" dirty="0"/>
              <a:t>的数组，该数组中包含</a:t>
            </a:r>
            <a:r>
              <a:rPr lang="en-US" altLang="zh-CN" sz="2800" b="1" dirty="0"/>
              <a:t>20</a:t>
            </a:r>
            <a:r>
              <a:rPr lang="zh-CN" altLang="zh-CN" sz="2800" b="1" dirty="0"/>
              <a:t>个</a:t>
            </a:r>
            <a:r>
              <a:rPr lang="en-US" altLang="zh-CN" sz="2800" b="1" dirty="0"/>
              <a:t>integer</a:t>
            </a:r>
            <a:r>
              <a:rPr lang="zh-CN" altLang="zh-CN" sz="2800" b="1" dirty="0"/>
              <a:t>类型的元素；</a:t>
            </a:r>
          </a:p>
          <a:p>
            <a:pPr lvl="0" algn="l">
              <a:lnSpc>
                <a:spcPct val="120000"/>
              </a:lnSpc>
            </a:pPr>
            <a:r>
              <a:rPr lang="zh-CN" altLang="en-US" sz="2800" b="1" dirty="0"/>
              <a:t>（</a:t>
            </a:r>
            <a:r>
              <a:rPr lang="en-US" altLang="zh-CN" sz="2800" b="1" dirty="0"/>
              <a:t>6</a:t>
            </a:r>
            <a:r>
              <a:rPr lang="zh-CN" altLang="en-US" sz="2800" b="1" dirty="0"/>
              <a:t>）</a:t>
            </a:r>
            <a:r>
              <a:rPr lang="zh-CN" altLang="zh-CN" sz="2800" b="1" dirty="0"/>
              <a:t>含有</a:t>
            </a:r>
            <a:r>
              <a:rPr lang="en-US" altLang="zh-CN" sz="2800" b="1" dirty="0"/>
              <a:t>256</a:t>
            </a:r>
            <a:r>
              <a:rPr lang="zh-CN" altLang="zh-CN" sz="2800" b="1" dirty="0"/>
              <a:t>个字的存储器</a:t>
            </a:r>
            <a:r>
              <a:rPr lang="en-US" altLang="zh-CN" sz="2800" b="1" dirty="0"/>
              <a:t>MEM</a:t>
            </a:r>
            <a:r>
              <a:rPr lang="zh-CN" altLang="zh-CN" sz="2800" b="1" dirty="0"/>
              <a:t>，每个字的字长为</a:t>
            </a:r>
            <a:r>
              <a:rPr lang="en-US" altLang="zh-CN" sz="2800" b="1" dirty="0"/>
              <a:t>64</a:t>
            </a:r>
            <a:r>
              <a:rPr lang="zh-CN" altLang="zh-CN" sz="2800" b="1" dirty="0"/>
              <a:t>位</a:t>
            </a:r>
          </a:p>
          <a:p>
            <a:pPr lvl="0" algn="l">
              <a:lnSpc>
                <a:spcPct val="120000"/>
              </a:lnSpc>
            </a:pPr>
            <a:r>
              <a:rPr lang="zh-CN" altLang="en-US" sz="2800" b="1" dirty="0"/>
              <a:t>（</a:t>
            </a:r>
            <a:r>
              <a:rPr lang="en-US" altLang="zh-CN" sz="2800" b="1" dirty="0"/>
              <a:t>7</a:t>
            </a:r>
            <a:r>
              <a:rPr lang="zh-CN" altLang="en-US" sz="2800" b="1" dirty="0"/>
              <a:t>）</a:t>
            </a:r>
            <a:r>
              <a:rPr lang="zh-CN" altLang="zh-CN" sz="2800" b="1" dirty="0"/>
              <a:t>一个值为</a:t>
            </a:r>
            <a:r>
              <a:rPr lang="en-US" altLang="zh-CN" sz="2800" b="1" dirty="0"/>
              <a:t>256</a:t>
            </a:r>
            <a:r>
              <a:rPr lang="zh-CN" altLang="zh-CN" sz="2800" b="1" dirty="0"/>
              <a:t>的参数</a:t>
            </a:r>
            <a:r>
              <a:rPr lang="en-US" altLang="zh-CN" sz="2800" b="1" dirty="0" err="1"/>
              <a:t>cache_size</a:t>
            </a:r>
            <a:r>
              <a:rPr lang="zh-CN" altLang="zh-CN" sz="2800" b="1" dirty="0"/>
              <a:t>。</a:t>
            </a:r>
          </a:p>
          <a:p>
            <a:pPr algn="l"/>
            <a:endParaRPr lang="zh-CN" altLang="en-US" b="1" dirty="0"/>
          </a:p>
        </p:txBody>
      </p:sp>
    </p:spTree>
    <p:extLst>
      <p:ext uri="{BB962C8B-B14F-4D97-AF65-F5344CB8AC3E}">
        <p14:creationId xmlns:p14="http://schemas.microsoft.com/office/powerpoint/2010/main" val="134458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95536" y="817692"/>
            <a:ext cx="8137525"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marL="342900" indent="-342900" algn="l" eaLnBrk="1" hangingPunct="1">
              <a:lnSpc>
                <a:spcPct val="150000"/>
              </a:lnSpc>
              <a:spcBef>
                <a:spcPct val="50000"/>
              </a:spcBef>
              <a:buFont typeface="Wingdings" panose="05000000000000000000" pitchFamily="2" charset="2"/>
              <a:buChar char="l"/>
            </a:pPr>
            <a:r>
              <a:rPr lang="zh-CN" altLang="en-US" sz="2400" dirty="0"/>
              <a:t> 定义位宽长，左补位：</a:t>
            </a:r>
            <a:endParaRPr lang="en-US" altLang="zh-CN" sz="2400" dirty="0"/>
          </a:p>
          <a:p>
            <a:pPr algn="l" eaLnBrk="1" hangingPunct="1">
              <a:lnSpc>
                <a:spcPct val="150000"/>
              </a:lnSpc>
              <a:spcBef>
                <a:spcPct val="50000"/>
              </a:spcBef>
            </a:pPr>
            <a:r>
              <a:rPr lang="en-US" altLang="zh-CN" sz="2400" dirty="0">
                <a:solidFill>
                  <a:srgbClr val="0043A6"/>
                </a:solidFill>
              </a:rPr>
              <a:t>10'b10 </a:t>
            </a:r>
            <a:r>
              <a:rPr lang="zh-CN" altLang="en-US" sz="2400" dirty="0">
                <a:solidFill>
                  <a:srgbClr val="FF0000"/>
                </a:solidFill>
              </a:rPr>
              <a:t>左边</a:t>
            </a:r>
            <a:r>
              <a:rPr lang="zh-CN" altLang="en-US" sz="2400" dirty="0">
                <a:solidFill>
                  <a:srgbClr val="0043A6"/>
                </a:solidFill>
              </a:rPr>
              <a:t>添</a:t>
            </a:r>
            <a:r>
              <a:rPr lang="en-US" altLang="zh-CN" sz="2400" dirty="0">
                <a:solidFill>
                  <a:srgbClr val="0043A6"/>
                </a:solidFill>
              </a:rPr>
              <a:t>0</a:t>
            </a:r>
            <a:r>
              <a:rPr lang="zh-CN" altLang="en-US" sz="2400" dirty="0">
                <a:solidFill>
                  <a:srgbClr val="0043A6"/>
                </a:solidFill>
              </a:rPr>
              <a:t>占位</a:t>
            </a:r>
            <a:r>
              <a:rPr lang="en-US" altLang="zh-CN" sz="2400" dirty="0">
                <a:solidFill>
                  <a:srgbClr val="0043A6"/>
                </a:solidFill>
              </a:rPr>
              <a:t>, </a:t>
            </a:r>
            <a:r>
              <a:rPr lang="en-US" altLang="zh-CN" sz="2400" dirty="0">
                <a:solidFill>
                  <a:srgbClr val="FF0000"/>
                </a:solidFill>
              </a:rPr>
              <a:t>00000000</a:t>
            </a:r>
            <a:r>
              <a:rPr lang="en-US" altLang="zh-CN" sz="2400" dirty="0">
                <a:solidFill>
                  <a:srgbClr val="0043A6"/>
                </a:solidFill>
              </a:rPr>
              <a:t>10</a:t>
            </a:r>
            <a:r>
              <a:rPr lang="en-US" altLang="zh-CN" sz="2400" dirty="0"/>
              <a:t> </a:t>
            </a:r>
          </a:p>
          <a:p>
            <a:pPr algn="l" eaLnBrk="1" hangingPunct="1">
              <a:lnSpc>
                <a:spcPct val="150000"/>
              </a:lnSpc>
              <a:spcBef>
                <a:spcPct val="50000"/>
              </a:spcBef>
            </a:pPr>
            <a:r>
              <a:rPr lang="en-US" altLang="zh-CN" sz="2400" dirty="0">
                <a:solidFill>
                  <a:srgbClr val="0043A6"/>
                </a:solidFill>
              </a:rPr>
              <a:t>10'bx0x1 </a:t>
            </a:r>
            <a:r>
              <a:rPr lang="zh-CN" altLang="en-US" sz="2400" dirty="0">
                <a:solidFill>
                  <a:srgbClr val="0043A6"/>
                </a:solidFill>
              </a:rPr>
              <a:t>左边添</a:t>
            </a:r>
            <a:r>
              <a:rPr lang="en-US" altLang="zh-CN" sz="2400" dirty="0">
                <a:solidFill>
                  <a:srgbClr val="0043A6"/>
                </a:solidFill>
              </a:rPr>
              <a:t>x</a:t>
            </a:r>
            <a:r>
              <a:rPr lang="zh-CN" altLang="en-US" sz="2400" dirty="0">
                <a:solidFill>
                  <a:srgbClr val="0043A6"/>
                </a:solidFill>
              </a:rPr>
              <a:t>占位</a:t>
            </a:r>
            <a:r>
              <a:rPr lang="en-US" altLang="zh-CN" sz="2400" dirty="0">
                <a:solidFill>
                  <a:srgbClr val="0043A6"/>
                </a:solidFill>
              </a:rPr>
              <a:t>,</a:t>
            </a:r>
            <a:r>
              <a:rPr lang="en-US" altLang="zh-CN" sz="2400" dirty="0">
                <a:solidFill>
                  <a:srgbClr val="FF0000"/>
                </a:solidFill>
              </a:rPr>
              <a:t>xxxxxx</a:t>
            </a:r>
            <a:r>
              <a:rPr lang="en-US" altLang="zh-CN" sz="2400" dirty="0">
                <a:solidFill>
                  <a:srgbClr val="0043A6"/>
                </a:solidFill>
              </a:rPr>
              <a:t>x0x1</a:t>
            </a:r>
          </a:p>
          <a:p>
            <a:pPr marL="342900" indent="-342900" algn="l" eaLnBrk="1" hangingPunct="1">
              <a:lnSpc>
                <a:spcPct val="150000"/>
              </a:lnSpc>
              <a:spcBef>
                <a:spcPct val="50000"/>
              </a:spcBef>
              <a:buFont typeface="Wingdings" panose="05000000000000000000" pitchFamily="2" charset="2"/>
              <a:buChar char="l"/>
            </a:pPr>
            <a:r>
              <a:rPr lang="zh-CN" altLang="en-US" sz="2400" dirty="0"/>
              <a:t>定义位宽小，左截位</a:t>
            </a:r>
            <a:endParaRPr lang="en-US" altLang="zh-CN" sz="2400" dirty="0"/>
          </a:p>
          <a:p>
            <a:pPr algn="l" eaLnBrk="1" hangingPunct="1">
              <a:lnSpc>
                <a:spcPct val="150000"/>
              </a:lnSpc>
              <a:spcBef>
                <a:spcPct val="50000"/>
              </a:spcBef>
            </a:pPr>
            <a:r>
              <a:rPr lang="en-US" altLang="zh-CN" sz="2400" dirty="0">
                <a:solidFill>
                  <a:srgbClr val="0043A6"/>
                </a:solidFill>
              </a:rPr>
              <a:t>3'b</a:t>
            </a:r>
            <a:r>
              <a:rPr lang="en-US" altLang="zh-CN" sz="2400" dirty="0">
                <a:solidFill>
                  <a:srgbClr val="FF0000"/>
                </a:solidFill>
              </a:rPr>
              <a:t>1001_0</a:t>
            </a:r>
            <a:r>
              <a:rPr lang="en-US" altLang="zh-CN" sz="2400" dirty="0">
                <a:solidFill>
                  <a:srgbClr val="0043A6"/>
                </a:solidFill>
              </a:rPr>
              <a:t>011 	//</a:t>
            </a:r>
            <a:r>
              <a:rPr lang="zh-CN" altLang="en-US" sz="2400" dirty="0">
                <a:solidFill>
                  <a:srgbClr val="0043A6"/>
                </a:solidFill>
              </a:rPr>
              <a:t>与</a:t>
            </a:r>
            <a:r>
              <a:rPr lang="en-US" altLang="zh-CN" sz="2400" dirty="0">
                <a:solidFill>
                  <a:srgbClr val="0043A6"/>
                </a:solidFill>
              </a:rPr>
              <a:t>3'b011</a:t>
            </a:r>
            <a:r>
              <a:rPr lang="zh-CN" altLang="en-US" sz="2400" dirty="0">
                <a:solidFill>
                  <a:srgbClr val="0043A6"/>
                </a:solidFill>
              </a:rPr>
              <a:t>相等</a:t>
            </a:r>
          </a:p>
          <a:p>
            <a:pPr algn="l" eaLnBrk="1" hangingPunct="1">
              <a:lnSpc>
                <a:spcPct val="150000"/>
              </a:lnSpc>
              <a:spcBef>
                <a:spcPct val="50000"/>
              </a:spcBef>
            </a:pPr>
            <a:r>
              <a:rPr lang="en-US" altLang="zh-CN" sz="2400" dirty="0">
                <a:solidFill>
                  <a:srgbClr val="0043A6"/>
                </a:solidFill>
              </a:rPr>
              <a:t>5'h0FFF 	        //</a:t>
            </a:r>
            <a:r>
              <a:rPr lang="zh-CN" altLang="en-US" sz="2400" dirty="0">
                <a:solidFill>
                  <a:srgbClr val="0043A6"/>
                </a:solidFill>
              </a:rPr>
              <a:t>与</a:t>
            </a:r>
            <a:r>
              <a:rPr lang="en-US" altLang="zh-CN" sz="2400" dirty="0">
                <a:solidFill>
                  <a:srgbClr val="0043A6"/>
                </a:solidFill>
              </a:rPr>
              <a:t>5'h1F</a:t>
            </a:r>
            <a:r>
              <a:rPr lang="zh-CN" altLang="en-US" sz="2400" dirty="0">
                <a:solidFill>
                  <a:srgbClr val="0043A6"/>
                </a:solidFill>
              </a:rPr>
              <a:t>相等</a:t>
            </a:r>
            <a:endParaRPr lang="zh-CN" altLang="en-US" sz="3200" dirty="0">
              <a:solidFill>
                <a:srgbClr val="0043A6"/>
              </a:solidFill>
            </a:endParaRPr>
          </a:p>
          <a:p>
            <a:pPr marL="342900" indent="-342900" algn="l" eaLnBrk="1" hangingPunct="1">
              <a:lnSpc>
                <a:spcPct val="150000"/>
              </a:lnSpc>
              <a:spcBef>
                <a:spcPct val="50000"/>
              </a:spcBef>
              <a:buFont typeface="Wingdings" panose="05000000000000000000" pitchFamily="2" charset="2"/>
              <a:buChar char="l"/>
            </a:pPr>
            <a:endParaRPr lang="en-US" altLang="zh-CN" sz="2400" dirty="0"/>
          </a:p>
        </p:txBody>
      </p:sp>
      <p:sp>
        <p:nvSpPr>
          <p:cNvPr id="4" name="矩形 3"/>
          <p:cNvSpPr>
            <a:spLocks noChangeArrowheads="1"/>
          </p:cNvSpPr>
          <p:nvPr/>
        </p:nvSpPr>
        <p:spPr bwMode="auto">
          <a:xfrm>
            <a:off x="107504" y="193204"/>
            <a:ext cx="36423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en-US" altLang="zh-CN" sz="3200" dirty="0">
                <a:solidFill>
                  <a:schemeClr val="tx1"/>
                </a:solidFill>
                <a:latin typeface="黑体" pitchFamily="2" charset="-122"/>
                <a:ea typeface="黑体" pitchFamily="2" charset="-122"/>
              </a:rPr>
              <a:t>3.1.1 </a:t>
            </a:r>
            <a:r>
              <a:rPr lang="zh-CN" altLang="en-US" sz="3200" dirty="0">
                <a:solidFill>
                  <a:schemeClr val="tx1"/>
                </a:solidFill>
                <a:latin typeface="黑体" pitchFamily="2" charset="-122"/>
                <a:ea typeface="黑体" pitchFamily="2" charset="-122"/>
              </a:rPr>
              <a:t>常量</a:t>
            </a:r>
            <a:r>
              <a:rPr lang="en-US" altLang="zh-CN" sz="2400" dirty="0">
                <a:solidFill>
                  <a:schemeClr val="tx1"/>
                </a:solidFill>
                <a:latin typeface="黑体" pitchFamily="2" charset="-122"/>
                <a:ea typeface="黑体" pitchFamily="2" charset="-122"/>
              </a:rPr>
              <a:t>-</a:t>
            </a:r>
            <a:r>
              <a:rPr lang="zh-CN" altLang="en-US" sz="2400" dirty="0">
                <a:latin typeface="黑体" pitchFamily="2" charset="-122"/>
                <a:ea typeface="黑体" pitchFamily="2" charset="-122"/>
              </a:rPr>
              <a:t>整型常量</a:t>
            </a:r>
            <a:endParaRPr lang="zh-CN" altLang="en-US" sz="3200"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 calcmode="lin" valueType="num">
                                      <p:cBhvr additive="base">
                                        <p:cTn id="7"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0">
                                            <p:txEl>
                                              <p:pRg st="2" end="2"/>
                                            </p:txEl>
                                          </p:spTgt>
                                        </p:tgtEl>
                                        <p:attrNameLst>
                                          <p:attrName>style.visibility</p:attrName>
                                        </p:attrNameLst>
                                      </p:cBhvr>
                                      <p:to>
                                        <p:strVal val="visible"/>
                                      </p:to>
                                    </p:set>
                                    <p:anim calcmode="lin" valueType="num">
                                      <p:cBhvr additive="base">
                                        <p:cTn id="11"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 calcmode="lin" valueType="num">
                                      <p:cBhvr additive="base">
                                        <p:cTn id="17"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290">
                                            <p:txEl>
                                              <p:pRg st="4" end="4"/>
                                            </p:txEl>
                                          </p:spTgt>
                                        </p:tgtEl>
                                        <p:attrNameLst>
                                          <p:attrName>style.visibility</p:attrName>
                                        </p:attrNameLst>
                                      </p:cBhvr>
                                      <p:to>
                                        <p:strVal val="visible"/>
                                      </p:to>
                                    </p:set>
                                    <p:anim calcmode="lin" valueType="num">
                                      <p:cBhvr additive="base">
                                        <p:cTn id="23"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 calcmode="lin" valueType="num">
                                      <p:cBhvr additive="base">
                                        <p:cTn id="2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FFB21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3600" b="1" i="0" u="none" strike="noStrike" cap="none" normalizeH="0" baseline="0" smtClean="0">
            <a:ln>
              <a:noFill/>
            </a:ln>
            <a:solidFill>
              <a:schemeClr val="hlink"/>
            </a:solidFill>
            <a:effectLst/>
            <a:latin typeface="Times New Roman" pitchFamily="18" charset="0"/>
            <a:ea typeface="华文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3600" b="1" i="0" u="none" strike="noStrike" cap="none" normalizeH="0" baseline="0" smtClean="0">
            <a:ln>
              <a:noFill/>
            </a:ln>
            <a:solidFill>
              <a:schemeClr val="hlink"/>
            </a:solidFill>
            <a:effectLst/>
            <a:latin typeface="Times New Roman" pitchFamily="18" charset="0"/>
            <a:ea typeface="华文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0066"/>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80"/>
        </a:hlink>
        <a:folHlink>
          <a:srgbClr val="8BD3E5"/>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800080"/>
        </a:folHlink>
      </a:clrScheme>
      <a:clrMap bg1="lt1" tx1="dk1" bg2="lt2" tx2="dk2" accent1="accent1" accent2="accent2" accent3="accent3" accent4="accent4" accent5="accent5" accent6="accent6" hlink="hlink" folHlink="folHlink"/>
    </a:extraClrScheme>
    <a:extraClrScheme>
      <a:clrScheme name="默认设计模板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FFB21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2257</TotalTime>
  <Words>6561</Words>
  <Application>Microsoft Office PowerPoint</Application>
  <PresentationFormat>全屏显示(16:10)</PresentationFormat>
  <Paragraphs>539</Paragraphs>
  <Slides>88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88</vt:i4>
      </vt:variant>
    </vt:vector>
  </HeadingPairs>
  <TitlesOfParts>
    <vt:vector size="100" baseType="lpstr">
      <vt:lpstr>Dotum</vt:lpstr>
      <vt:lpstr>方正楷体简体</vt:lpstr>
      <vt:lpstr>黑体</vt:lpstr>
      <vt:lpstr>华文行楷</vt:lpstr>
      <vt:lpstr>华文细黑</vt:lpstr>
      <vt:lpstr>楷体_GB2312</vt:lpstr>
      <vt:lpstr>宋体</vt:lpstr>
      <vt:lpstr>Calibri</vt:lpstr>
      <vt:lpstr>Tahoma</vt:lpstr>
      <vt:lpstr>Times New Roman</vt:lpstr>
      <vt:lpstr>Wingdings</vt:lpstr>
      <vt:lpstr>默认设计模板</vt:lpstr>
      <vt:lpstr>PowerPoint 演示文稿</vt:lpstr>
      <vt:lpstr>PowerPoint 演示文稿</vt:lpstr>
      <vt:lpstr>PowerPoint 演示文稿</vt:lpstr>
      <vt:lpstr>　常量：在程序运行过程中，其值不能被改变的量    </vt:lpstr>
      <vt:lpstr>PowerPoint 演示文稿</vt:lpstr>
      <vt:lpstr>　　1．整型常量 　　整型常量就是整型数，它可以按如下两种方式书写： 　　(1) 简单的十进制数格式，表示为有符号数，如20、-10。 　　(2) 基数格式，通常是无符号数，这种形式的格式为 　　　　&lt;位宽&gt;' &lt;进制&gt; &lt;数字&gt;</vt:lpstr>
      <vt:lpstr>PowerPoint 演示文稿</vt:lpstr>
      <vt:lpstr>PowerPoint 演示文稿</vt:lpstr>
      <vt:lpstr>PowerPoint 演示文稿</vt:lpstr>
      <vt:lpstr>　　2．实数型常量 　　</vt:lpstr>
      <vt:lpstr>PowerPoint 演示文稿</vt:lpstr>
      <vt:lpstr>　　3．字符串型常量 　　字符串常量用于表示需要显示的信息，是由一对双引号括起来的字符序列。显示在双引号内的任何字符(包括空格和下划线)都作为字符串的一部分。字符串不能分成多行书写。例如：</vt:lpstr>
      <vt:lpstr>PowerPoint 演示文稿</vt:lpstr>
      <vt:lpstr>PowerPoint 演示文稿</vt:lpstr>
      <vt:lpstr>　线网表示器件之间的物理连接，称为线网类型信号，其特点是输出的值紧跟输入值的变化而变化。 　　</vt:lpstr>
      <vt:lpstr>PowerPoint 演示文稿</vt:lpstr>
      <vt:lpstr>PowerPoint 演示文稿</vt:lpstr>
      <vt:lpstr>PowerPoint 演示文稿</vt:lpstr>
      <vt:lpstr>         如果wire型或tri型变量没有定义逻辑强度(logic strength)，在多个驱动源的情况下，逻辑值会发生冲突从而产生不确定值。如果多个驱动源驱动同一个连线(或三态线网)，则这个线网的有效值可由表3.2来决定。</vt:lpstr>
      <vt:lpstr>PowerPoint 演示文稿</vt:lpstr>
      <vt:lpstr>PowerPoint 演示文稿</vt:lpstr>
      <vt:lpstr>PowerPoint 演示文稿</vt:lpstr>
      <vt:lpstr>PowerPoint 演示文稿</vt:lpstr>
      <vt:lpstr>　　寄存器是数据存储单元的抽象，通过赋值语句可以改变寄存器内存储的值，其作用与改变触发器存储的值相当。在设计中必须将寄存器变量放在过程语句(如initial、always)中，通过过程赋值语句赋值。在未被赋值时，寄存器的缺省值为x。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integer型是整数寄存器，也是Verilog HDL中常用的变量类型。这种寄存器用于存储整数值，并且可以存储带符号数。　   integer型的定义形式如下： 　　integer integer1, integer2, … integerN [msb:lsb]; 其中，integer1, integer2, … integerN是整数寄存器名；msb和lsb是定义整数数组界限的常量，数组界限的定义是可选的。</vt:lpstr>
      <vt:lpstr>　　time类型的寄存器用于存储和处理时间。time型变量的语法格式如下： 　　　time time_id1,  time_id2 , …, time_idN[msb:1sb]; 例如： 　　　time Events [31:0];  //时间值数组 　　　time CurrTime;      //CurrTime存储一个时间值</vt:lpstr>
      <vt:lpstr>　　real是实数寄存器型变量；realtime是实数型时间寄存器，一般用于在测试模块中存储仿真时间。它们的语法格式如下： 　　　real real_reg1, real_reg2, …, real_regN; 　　　realtime realtime_reg1, realtime_reg2, …, realtime_regN; 例如： 　　　real Swing, Top;   //实数变量</vt:lpstr>
      <vt:lpstr>    在Verilog HDL中用parameter来定义常量，即用parameter来定义一个代表常量的标识符，称为符号常量，采用标识符常量可提高程序的可读性和可维护性。parameter型数据是一种常数型的数据，其说明格式如下： 　　　parameter 参数名1 = 表达式，参数名2 = 表达式，…，参数名n = 表达式;</vt:lpstr>
      <vt:lpstr>　　parameter是参数型数据的关键字，其后跟一个用逗号分隔开的赋值语句表。每一个赋值语句的右边必须是一个常数表达式。也就是说，该表达式只能包含数字或先前已定义过的参数。例如：</vt:lpstr>
      <vt:lpstr>【例】  使用参数来声明程序中的常数，如时延、信号宽度。</vt:lpstr>
      <vt:lpstr>　 3.2.1  操作符 　　Verilog HDL提供了丰富的操作符，按功能可分为算术操作符、位操作符、归约操作符、逻辑操作符、关系操作符、相等与全等操作符、移位操作符、连接与复制操作符和条件操作符等9类；如果按操作符所带操作数的个数来区分，操作符可分为3类，即单目操作符(可带一个操作数)、双目操作符(可带两个操作数)和三目操作符(可带三个操作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&amp; (归约与)——如果存在位值为0，那么结果为0；如果存在位值为x或z，则结果为x；否则结果为1。 　　~&amp; (归约与非)——与归约操作符&amp;相反。 　　| (归约或)——如果存在位值为1，那么结果为1；如果存在位值为x或z，则结果为x；否则结果为0。 　　~| (归约或非)——与归约操作符 | 相反。 　　^ (归约异或)——如果存在位值为x或z，那么结果为x；如果操作数中有偶数个1，则结果为0；否则结果为1。 　　~^ (归约异或非)——与归约操作符 ^ 相反。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1．常数 　　前面已讲述了常量的书写方式，下面举例说明。</vt:lpstr>
      <vt:lpstr>　　表达式中的整数值可解释为有符号数或无符号数。如果表达式中是十进制整数，那么该整数就是有符号数，例如，12被解释为有符号数。如果整数是基数型整数(定长或非定长)，那么该整数作为无符号数对待。例如：</vt:lpstr>
      <vt:lpstr>　　2．参数 　　前一章中已对参数作了介绍。参数类似于常量，表达式中出现的参数都作为常数对待。参数就是用某标识符代表某个数或字符串的，使用参数声明进行说明，在定义时给它赋值，程序中出现这个参数时将被替换为它所代表的常数值。例如：</vt:lpstr>
      <vt:lpstr>　　3．线网 　　可在表达式中使用标量线网(1位)和向量线网(多位)。 　　wire [0:3] Prt;      //Prt为4位向量线网 　　wire Bdq;             //Bbq是标量线网 　　线网中的值被解释为无符号数。在连续赋值语句中，如果赋给线网负值，则通常会被系统当作正值对待。例如： 　　assign Prt = -3;        //Prt被赋予位向量 1101(-3的补码)，为十进制的13 　　assign Prt = 4'HA;     //Prt被赋予位向量 1010，即十进制的10</vt:lpstr>
      <vt:lpstr>　　寄存器是在表达式中出现最多的操作数，许多程序语句都是通过对寄存器中存储的值进行转换和传输来实现其设计目的的。 　　一位寄存器为标量，多位寄存器为向量；标量和向量寄存器都可在表达式中使用。整型寄存器中的值被解释为有符号的二进制补码，而reg型寄存器和时间寄存器中的值被解释为无符号数。实数和实数时间类型寄存器中的值被解释为有符号浮点数。 </vt:lpstr>
      <vt:lpstr>　例如：</vt:lpstr>
      <vt:lpstr>　　5．位选择 　　位选择从向量中抽取特定的位, 即表达式的操作数可以是线网或寄存器的某个位。其表示形式如下： 　　　net_or_reg_vector [bit_select_expr] 其中，net_or_reg_vector是向量线网或寄存器名，　　bit_select_expr是要选择位的编号。例如： 　　　State[1] &amp;&amp; State[4] //寄存器位选择，State[1]和State[4]进行逻辑与操作 　　　Prt[0] | Bbq     //线网位选择，Prt[0]和Bbq进行位或操作</vt:lpstr>
      <vt:lpstr>　　6．部分选择 　　与位选择相似，线网或寄存器的部分连续位也可以作为表达式中的操作数。在部分选择中，向量的连续序列被选择。形式如下： 　　　net_or_reg_vector [ msb: lsb] 其中，net_or_reg_vector是向量线网或寄存器名，msb和lsb声明了要选择位的编号范围。msb和lsb必须为常数表达式。 </vt:lpstr>
      <vt:lpstr>　例如：</vt:lpstr>
      <vt:lpstr>　　7．存储器单元 　　存储器单元即从存储器中选择一个值，其表示形式如下： 　　　memory [word_address] 其中，memory是存储器名，word_address是要选择单元的编号(即某个存储器单元的编号)。例如：</vt:lpstr>
      <vt:lpstr>　　值得注意的是，虽然存储器单元就是寄存器，但不允许对存储器单元做部分选择或位选择。例如： 　　　Dram [60] [2]     　　　//位选择不允许 　　　Dram [60] [2:4]   //部分选择也不允许</vt:lpstr>
      <vt:lpstr>　　8．函数调用 　　在表达式中可使用函数调用，函数调用可以是系统函数调用(以字符 $ 开始)或用户定义的函数调用。例如：</vt:lpstr>
      <vt:lpstr>　　表达式由操作数和操作符组成。常量表达式是在编译时就计算出常数值的表达式。通常，常量表达式可由下列要素构成： 　　(1) 表示常量的文字，如‘b10和326。 　　(2) 参数名，如pa表示： 　　　parameter pa = 4’b1110； 　　标量表达式是计算结果为1位的表达式。如果希望产生标量结果，但是表达式产生的结果为向量，则最终结果为该向量最右侧的位值。</vt:lpstr>
      <vt:lpstr>1.丰富的数据类型，包含常量和变量，常量又分为整型、实数型和字符串型；变量又分为线网和寄存器类型等 2.寄存器和存储器的区别，具体应用 3.丰富的操作符，单目操作符、双目操作符及三目操作符 4.熟练区分位操作符，规约操作符和逻辑操作符     </vt:lpstr>
      <vt:lpstr>PowerPoint 演示文稿</vt:lpstr>
    </vt:vector>
  </TitlesOfParts>
  <Company>xd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40348</cp:lastModifiedBy>
  <cp:revision>119</cp:revision>
  <dcterms:created xsi:type="dcterms:W3CDTF">2007-10-24T02:24:36Z</dcterms:created>
  <dcterms:modified xsi:type="dcterms:W3CDTF">2020-09-10T06:21:08Z</dcterms:modified>
</cp:coreProperties>
</file>