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60" r:id="rId2"/>
    <p:sldId id="454" r:id="rId3"/>
    <p:sldId id="438" r:id="rId4"/>
    <p:sldId id="439" r:id="rId5"/>
    <p:sldId id="440" r:id="rId6"/>
    <p:sldId id="441" r:id="rId7"/>
    <p:sldId id="442" r:id="rId8"/>
    <p:sldId id="443" r:id="rId9"/>
    <p:sldId id="361" r:id="rId10"/>
    <p:sldId id="396" r:id="rId11"/>
    <p:sldId id="362" r:id="rId12"/>
    <p:sldId id="363" r:id="rId13"/>
    <p:sldId id="364" r:id="rId14"/>
    <p:sldId id="275" r:id="rId15"/>
    <p:sldId id="274" r:id="rId16"/>
    <p:sldId id="365" r:id="rId17"/>
    <p:sldId id="259" r:id="rId18"/>
    <p:sldId id="260" r:id="rId19"/>
    <p:sldId id="397" r:id="rId20"/>
    <p:sldId id="403" r:id="rId21"/>
    <p:sldId id="404" r:id="rId22"/>
    <p:sldId id="405" r:id="rId23"/>
    <p:sldId id="406" r:id="rId24"/>
    <p:sldId id="367" r:id="rId25"/>
    <p:sldId id="401" r:id="rId26"/>
    <p:sldId id="402" r:id="rId27"/>
    <p:sldId id="368" r:id="rId28"/>
    <p:sldId id="407" r:id="rId29"/>
    <p:sldId id="408" r:id="rId30"/>
    <p:sldId id="409" r:id="rId31"/>
    <p:sldId id="410" r:id="rId32"/>
    <p:sldId id="373" r:id="rId33"/>
    <p:sldId id="414" r:id="rId34"/>
    <p:sldId id="374" r:id="rId35"/>
    <p:sldId id="377" r:id="rId36"/>
    <p:sldId id="411" r:id="rId37"/>
    <p:sldId id="415" r:id="rId38"/>
    <p:sldId id="412" r:id="rId39"/>
    <p:sldId id="378" r:id="rId40"/>
    <p:sldId id="413" r:id="rId41"/>
    <p:sldId id="379" r:id="rId42"/>
    <p:sldId id="380" r:id="rId43"/>
    <p:sldId id="284" r:id="rId44"/>
    <p:sldId id="285" r:id="rId45"/>
    <p:sldId id="381" r:id="rId46"/>
    <p:sldId id="314" r:id="rId47"/>
    <p:sldId id="315" r:id="rId48"/>
    <p:sldId id="455" r:id="rId49"/>
    <p:sldId id="382" r:id="rId50"/>
    <p:sldId id="383" r:id="rId51"/>
    <p:sldId id="307" r:id="rId52"/>
    <p:sldId id="308" r:id="rId53"/>
    <p:sldId id="310" r:id="rId54"/>
    <p:sldId id="313" r:id="rId55"/>
    <p:sldId id="386" r:id="rId56"/>
    <p:sldId id="387" r:id="rId57"/>
    <p:sldId id="388" r:id="rId58"/>
    <p:sldId id="389" r:id="rId59"/>
    <p:sldId id="391" r:id="rId60"/>
    <p:sldId id="457" r:id="rId61"/>
    <p:sldId id="392" r:id="rId62"/>
    <p:sldId id="456" r:id="rId63"/>
    <p:sldId id="416" r:id="rId64"/>
  </p:sldIdLst>
  <p:sldSz cx="9144000" cy="5715000" type="screen16x10"/>
  <p:notesSz cx="6858000" cy="9144000"/>
  <p:defaultTextStyle>
    <a:defPPr>
      <a:defRPr lang="zh-CN"/>
    </a:defPPr>
    <a:lvl1pPr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1pPr>
    <a:lvl2pPr marL="4572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2pPr>
    <a:lvl3pPr marL="9144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3pPr>
    <a:lvl4pPr marL="13716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4pPr>
    <a:lvl5pPr marL="18288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5pPr>
    <a:lvl6pPr marL="2286000" algn="l" defTabSz="914400" rtl="0" eaLnBrk="1" latinLnBrk="0" hangingPunct="1">
      <a:defRPr sz="3600" b="1" kern="1200">
        <a:solidFill>
          <a:schemeClr val="hlink"/>
        </a:solidFill>
        <a:latin typeface="Times New Roman" pitchFamily="18" charset="0"/>
        <a:ea typeface="华文宋体" pitchFamily="2" charset="-122"/>
        <a:cs typeface="+mn-cs"/>
      </a:defRPr>
    </a:lvl6pPr>
    <a:lvl7pPr marL="2743200" algn="l" defTabSz="914400" rtl="0" eaLnBrk="1" latinLnBrk="0" hangingPunct="1">
      <a:defRPr sz="3600" b="1" kern="1200">
        <a:solidFill>
          <a:schemeClr val="hlink"/>
        </a:solidFill>
        <a:latin typeface="Times New Roman" pitchFamily="18" charset="0"/>
        <a:ea typeface="华文宋体" pitchFamily="2" charset="-122"/>
        <a:cs typeface="+mn-cs"/>
      </a:defRPr>
    </a:lvl7pPr>
    <a:lvl8pPr marL="3200400" algn="l" defTabSz="914400" rtl="0" eaLnBrk="1" latinLnBrk="0" hangingPunct="1">
      <a:defRPr sz="3600" b="1" kern="1200">
        <a:solidFill>
          <a:schemeClr val="hlink"/>
        </a:solidFill>
        <a:latin typeface="Times New Roman" pitchFamily="18" charset="0"/>
        <a:ea typeface="华文宋体" pitchFamily="2" charset="-122"/>
        <a:cs typeface="+mn-cs"/>
      </a:defRPr>
    </a:lvl8pPr>
    <a:lvl9pPr marL="3657600" algn="l" defTabSz="914400" rtl="0" eaLnBrk="1" latinLnBrk="0" hangingPunct="1">
      <a:defRPr sz="3600" b="1" kern="1200">
        <a:solidFill>
          <a:schemeClr val="hlink"/>
        </a:solidFill>
        <a:latin typeface="Times New Roman" pitchFamily="18" charset="0"/>
        <a:ea typeface="华文宋体"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4EE"/>
    <a:srgbClr val="8ADBFF"/>
    <a:srgbClr val="B9CFEB"/>
    <a:srgbClr val="EA9AC0"/>
    <a:srgbClr val="FFC34B"/>
    <a:srgbClr val="FFB219"/>
    <a:srgbClr val="FFCA6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6" d="100"/>
          <a:sy n="96" d="100"/>
        </p:scale>
        <p:origin x="636" y="-22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31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1A950-EDB3-4CCB-98CD-230DC805A62E}"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89260-B0FF-44BF-A8F2-CD613977B06F}" type="slidenum">
              <a:rPr lang="zh-CN" altLang="en-US" smtClean="0"/>
              <a:t>‹#›</a:t>
            </a:fld>
            <a:endParaRPr lang="zh-CN" altLang="en-US"/>
          </a:p>
        </p:txBody>
      </p:sp>
    </p:spTree>
    <p:extLst>
      <p:ext uri="{BB962C8B-B14F-4D97-AF65-F5344CB8AC3E}">
        <p14:creationId xmlns:p14="http://schemas.microsoft.com/office/powerpoint/2010/main" val="232751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D89260-B0FF-44BF-A8F2-CD613977B06F}" type="slidenum">
              <a:rPr lang="zh-CN" altLang="en-US" smtClean="0"/>
              <a:t>53</a:t>
            </a:fld>
            <a:endParaRPr lang="zh-CN" altLang="en-US"/>
          </a:p>
        </p:txBody>
      </p:sp>
    </p:spTree>
    <p:extLst>
      <p:ext uri="{BB962C8B-B14F-4D97-AF65-F5344CB8AC3E}">
        <p14:creationId xmlns:p14="http://schemas.microsoft.com/office/powerpoint/2010/main" val="75426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4993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68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1" y="457730"/>
            <a:ext cx="2087563" cy="486039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57730"/>
            <a:ext cx="6113462" cy="486039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96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a:xfrm>
            <a:off x="368955" y="2124314"/>
            <a:ext cx="6641186" cy="1196253"/>
          </a:xfrm>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9/10/2020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extLst>
      <p:ext uri="{BB962C8B-B14F-4D97-AF65-F5344CB8AC3E}">
        <p14:creationId xmlns:p14="http://schemas.microsoft.com/office/powerpoint/2010/main" val="27919574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48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551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4921250"/>
            <a:ext cx="4100512"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4921250"/>
            <a:ext cx="4100513"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198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476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3194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5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599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526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93"/>
          <p:cNvGrpSpPr>
            <a:grpSpLocks/>
          </p:cNvGrpSpPr>
          <p:nvPr userDrawn="1"/>
        </p:nvGrpSpPr>
        <p:grpSpPr bwMode="auto">
          <a:xfrm>
            <a:off x="8015288" y="4387850"/>
            <a:ext cx="1098550" cy="1308100"/>
            <a:chOff x="5049" y="3317"/>
            <a:chExt cx="692" cy="988"/>
          </a:xfrm>
        </p:grpSpPr>
        <p:grpSp>
          <p:nvGrpSpPr>
            <p:cNvPr id="1089" name="Group 275"/>
            <p:cNvGrpSpPr>
              <a:grpSpLocks/>
            </p:cNvGrpSpPr>
            <p:nvPr userDrawn="1"/>
          </p:nvGrpSpPr>
          <p:grpSpPr bwMode="auto">
            <a:xfrm flipV="1">
              <a:off x="5049" y="4237"/>
              <a:ext cx="692" cy="68"/>
              <a:chOff x="44" y="48"/>
              <a:chExt cx="692" cy="68"/>
            </a:xfrm>
          </p:grpSpPr>
          <p:sp>
            <p:nvSpPr>
              <p:cNvPr id="1139" name="Rectangle 276"/>
              <p:cNvSpPr>
                <a:spLocks noChangeArrowheads="1"/>
              </p:cNvSpPr>
              <p:nvPr/>
            </p:nvSpPr>
            <p:spPr bwMode="ltGray">
              <a:xfrm>
                <a:off x="44"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40" name="Rectangle 277"/>
              <p:cNvSpPr>
                <a:spLocks noChangeArrowheads="1"/>
              </p:cNvSpPr>
              <p:nvPr/>
            </p:nvSpPr>
            <p:spPr bwMode="ltGray">
              <a:xfrm>
                <a:off x="170"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41" name="Rectangle 278"/>
              <p:cNvSpPr>
                <a:spLocks noChangeArrowheads="1"/>
              </p:cNvSpPr>
              <p:nvPr/>
            </p:nvSpPr>
            <p:spPr bwMode="ltGray">
              <a:xfrm>
                <a:off x="297"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42" name="Rectangle 279"/>
              <p:cNvSpPr>
                <a:spLocks noChangeArrowheads="1"/>
              </p:cNvSpPr>
              <p:nvPr/>
            </p:nvSpPr>
            <p:spPr bwMode="ltGray">
              <a:xfrm>
                <a:off x="423"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43" name="Rectangle 280"/>
              <p:cNvSpPr>
                <a:spLocks noChangeArrowheads="1"/>
              </p:cNvSpPr>
              <p:nvPr/>
            </p:nvSpPr>
            <p:spPr bwMode="ltGray">
              <a:xfrm>
                <a:off x="549"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44" name="Rectangle 281"/>
              <p:cNvSpPr>
                <a:spLocks noChangeArrowheads="1"/>
              </p:cNvSpPr>
              <p:nvPr/>
            </p:nvSpPr>
            <p:spPr bwMode="ltGray">
              <a:xfrm>
                <a:off x="676"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0" name="Group 282"/>
            <p:cNvGrpSpPr>
              <a:grpSpLocks/>
            </p:cNvGrpSpPr>
            <p:nvPr userDrawn="1"/>
          </p:nvGrpSpPr>
          <p:grpSpPr bwMode="auto">
            <a:xfrm flipV="1">
              <a:off x="5049" y="4105"/>
              <a:ext cx="692" cy="68"/>
              <a:chOff x="44" y="192"/>
              <a:chExt cx="692" cy="68"/>
            </a:xfrm>
          </p:grpSpPr>
          <p:sp>
            <p:nvSpPr>
              <p:cNvPr id="1133" name="Rectangle 283"/>
              <p:cNvSpPr>
                <a:spLocks noChangeArrowheads="1"/>
              </p:cNvSpPr>
              <p:nvPr/>
            </p:nvSpPr>
            <p:spPr bwMode="ltGray">
              <a:xfrm>
                <a:off x="44"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4" name="Rectangle 284"/>
              <p:cNvSpPr>
                <a:spLocks noChangeArrowheads="1"/>
              </p:cNvSpPr>
              <p:nvPr/>
            </p:nvSpPr>
            <p:spPr bwMode="ltGray">
              <a:xfrm>
                <a:off x="170"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5" name="Rectangle 285"/>
              <p:cNvSpPr>
                <a:spLocks noChangeArrowheads="1"/>
              </p:cNvSpPr>
              <p:nvPr/>
            </p:nvSpPr>
            <p:spPr bwMode="ltGray">
              <a:xfrm>
                <a:off x="297"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6" name="Rectangle 286"/>
              <p:cNvSpPr>
                <a:spLocks noChangeArrowheads="1"/>
              </p:cNvSpPr>
              <p:nvPr/>
            </p:nvSpPr>
            <p:spPr bwMode="ltGray">
              <a:xfrm>
                <a:off x="423"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7" name="Rectangle 287"/>
              <p:cNvSpPr>
                <a:spLocks noChangeArrowheads="1"/>
              </p:cNvSpPr>
              <p:nvPr/>
            </p:nvSpPr>
            <p:spPr bwMode="ltGray">
              <a:xfrm>
                <a:off x="549"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8" name="Rectangle 288"/>
              <p:cNvSpPr>
                <a:spLocks noChangeArrowheads="1"/>
              </p:cNvSpPr>
              <p:nvPr/>
            </p:nvSpPr>
            <p:spPr bwMode="ltGray">
              <a:xfrm>
                <a:off x="676"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1" name="Group 289"/>
            <p:cNvGrpSpPr>
              <a:grpSpLocks/>
            </p:cNvGrpSpPr>
            <p:nvPr userDrawn="1"/>
          </p:nvGrpSpPr>
          <p:grpSpPr bwMode="auto">
            <a:xfrm flipV="1">
              <a:off x="5049" y="3711"/>
              <a:ext cx="692" cy="68"/>
              <a:chOff x="44" y="569"/>
              <a:chExt cx="692" cy="68"/>
            </a:xfrm>
          </p:grpSpPr>
          <p:sp>
            <p:nvSpPr>
              <p:cNvPr id="1127" name="Rectangle 290"/>
              <p:cNvSpPr>
                <a:spLocks noChangeArrowheads="1"/>
              </p:cNvSpPr>
              <p:nvPr/>
            </p:nvSpPr>
            <p:spPr bwMode="ltGray">
              <a:xfrm>
                <a:off x="44" y="569"/>
                <a:ext cx="60"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8" name="Rectangle 291"/>
              <p:cNvSpPr>
                <a:spLocks noChangeArrowheads="1"/>
              </p:cNvSpPr>
              <p:nvPr/>
            </p:nvSpPr>
            <p:spPr bwMode="ltGray">
              <a:xfrm>
                <a:off x="170" y="569"/>
                <a:ext cx="59"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9" name="Rectangle 292"/>
              <p:cNvSpPr>
                <a:spLocks noChangeArrowheads="1"/>
              </p:cNvSpPr>
              <p:nvPr/>
            </p:nvSpPr>
            <p:spPr bwMode="ltGray">
              <a:xfrm>
                <a:off x="297" y="569"/>
                <a:ext cx="59"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0" name="Rectangle 293"/>
              <p:cNvSpPr>
                <a:spLocks noChangeArrowheads="1"/>
              </p:cNvSpPr>
              <p:nvPr/>
            </p:nvSpPr>
            <p:spPr bwMode="ltGray">
              <a:xfrm>
                <a:off x="423" y="569"/>
                <a:ext cx="60"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1" name="Rectangle 294"/>
              <p:cNvSpPr>
                <a:spLocks noChangeArrowheads="1"/>
              </p:cNvSpPr>
              <p:nvPr/>
            </p:nvSpPr>
            <p:spPr bwMode="ltGray">
              <a:xfrm>
                <a:off x="549" y="569"/>
                <a:ext cx="60"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32" name="Rectangle 295"/>
              <p:cNvSpPr>
                <a:spLocks noChangeArrowheads="1"/>
              </p:cNvSpPr>
              <p:nvPr/>
            </p:nvSpPr>
            <p:spPr bwMode="ltGray">
              <a:xfrm>
                <a:off x="676" y="569"/>
                <a:ext cx="60" cy="67"/>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2" name="Group 296"/>
            <p:cNvGrpSpPr>
              <a:grpSpLocks/>
            </p:cNvGrpSpPr>
            <p:nvPr userDrawn="1"/>
          </p:nvGrpSpPr>
          <p:grpSpPr bwMode="auto">
            <a:xfrm flipV="1">
              <a:off x="5049" y="3974"/>
              <a:ext cx="692" cy="68"/>
              <a:chOff x="44" y="319"/>
              <a:chExt cx="692" cy="68"/>
            </a:xfrm>
          </p:grpSpPr>
          <p:sp>
            <p:nvSpPr>
              <p:cNvPr id="1121" name="Rectangle 297"/>
              <p:cNvSpPr>
                <a:spLocks noChangeArrowheads="1"/>
              </p:cNvSpPr>
              <p:nvPr/>
            </p:nvSpPr>
            <p:spPr bwMode="ltGray">
              <a:xfrm>
                <a:off x="44"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2" name="Rectangle 298"/>
              <p:cNvSpPr>
                <a:spLocks noChangeArrowheads="1"/>
              </p:cNvSpPr>
              <p:nvPr/>
            </p:nvSpPr>
            <p:spPr bwMode="ltGray">
              <a:xfrm>
                <a:off x="170"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3" name="Rectangle 299"/>
              <p:cNvSpPr>
                <a:spLocks noChangeArrowheads="1"/>
              </p:cNvSpPr>
              <p:nvPr/>
            </p:nvSpPr>
            <p:spPr bwMode="ltGray">
              <a:xfrm>
                <a:off x="297"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4" name="Rectangle 300"/>
              <p:cNvSpPr>
                <a:spLocks noChangeArrowheads="1"/>
              </p:cNvSpPr>
              <p:nvPr/>
            </p:nvSpPr>
            <p:spPr bwMode="ltGray">
              <a:xfrm>
                <a:off x="423"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5" name="Rectangle 301"/>
              <p:cNvSpPr>
                <a:spLocks noChangeArrowheads="1"/>
              </p:cNvSpPr>
              <p:nvPr/>
            </p:nvSpPr>
            <p:spPr bwMode="ltGray">
              <a:xfrm>
                <a:off x="549"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6" name="Rectangle 302"/>
              <p:cNvSpPr>
                <a:spLocks noChangeArrowheads="1"/>
              </p:cNvSpPr>
              <p:nvPr/>
            </p:nvSpPr>
            <p:spPr bwMode="ltGray">
              <a:xfrm>
                <a:off x="676"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3" name="Group 303"/>
            <p:cNvGrpSpPr>
              <a:grpSpLocks/>
            </p:cNvGrpSpPr>
            <p:nvPr userDrawn="1"/>
          </p:nvGrpSpPr>
          <p:grpSpPr bwMode="auto">
            <a:xfrm flipV="1">
              <a:off x="5049" y="3842"/>
              <a:ext cx="692" cy="68"/>
              <a:chOff x="44" y="447"/>
              <a:chExt cx="692" cy="68"/>
            </a:xfrm>
          </p:grpSpPr>
          <p:sp>
            <p:nvSpPr>
              <p:cNvPr id="1115" name="Rectangle 304"/>
              <p:cNvSpPr>
                <a:spLocks noChangeArrowheads="1"/>
              </p:cNvSpPr>
              <p:nvPr/>
            </p:nvSpPr>
            <p:spPr bwMode="ltGray">
              <a:xfrm>
                <a:off x="44" y="446"/>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6" name="Rectangle 305"/>
              <p:cNvSpPr>
                <a:spLocks noChangeArrowheads="1"/>
              </p:cNvSpPr>
              <p:nvPr/>
            </p:nvSpPr>
            <p:spPr bwMode="ltGray">
              <a:xfrm>
                <a:off x="170" y="446"/>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7" name="Rectangle 306"/>
              <p:cNvSpPr>
                <a:spLocks noChangeArrowheads="1"/>
              </p:cNvSpPr>
              <p:nvPr/>
            </p:nvSpPr>
            <p:spPr bwMode="ltGray">
              <a:xfrm>
                <a:off x="297" y="446"/>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8" name="Rectangle 307"/>
              <p:cNvSpPr>
                <a:spLocks noChangeArrowheads="1"/>
              </p:cNvSpPr>
              <p:nvPr/>
            </p:nvSpPr>
            <p:spPr bwMode="ltGray">
              <a:xfrm>
                <a:off x="423" y="446"/>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9" name="Rectangle 308"/>
              <p:cNvSpPr>
                <a:spLocks noChangeArrowheads="1"/>
              </p:cNvSpPr>
              <p:nvPr/>
            </p:nvSpPr>
            <p:spPr bwMode="ltGray">
              <a:xfrm>
                <a:off x="549" y="446"/>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20" name="Rectangle 309"/>
              <p:cNvSpPr>
                <a:spLocks noChangeArrowheads="1"/>
              </p:cNvSpPr>
              <p:nvPr/>
            </p:nvSpPr>
            <p:spPr bwMode="ltGray">
              <a:xfrm>
                <a:off x="676" y="446"/>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4" name="Group 310"/>
            <p:cNvGrpSpPr>
              <a:grpSpLocks/>
            </p:cNvGrpSpPr>
            <p:nvPr userDrawn="1"/>
          </p:nvGrpSpPr>
          <p:grpSpPr bwMode="auto">
            <a:xfrm flipV="1">
              <a:off x="5049" y="3579"/>
              <a:ext cx="692" cy="68"/>
              <a:chOff x="44" y="710"/>
              <a:chExt cx="692" cy="68"/>
            </a:xfrm>
          </p:grpSpPr>
          <p:sp>
            <p:nvSpPr>
              <p:cNvPr id="1109" name="Rectangle 311"/>
              <p:cNvSpPr>
                <a:spLocks noChangeArrowheads="1"/>
              </p:cNvSpPr>
              <p:nvPr/>
            </p:nvSpPr>
            <p:spPr bwMode="ltGray">
              <a:xfrm>
                <a:off x="44" y="710"/>
                <a:ext cx="60"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0" name="Rectangle 312"/>
              <p:cNvSpPr>
                <a:spLocks noChangeArrowheads="1"/>
              </p:cNvSpPr>
              <p:nvPr/>
            </p:nvSpPr>
            <p:spPr bwMode="ltGray">
              <a:xfrm>
                <a:off x="170" y="710"/>
                <a:ext cx="59"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1" name="Rectangle 313"/>
              <p:cNvSpPr>
                <a:spLocks noChangeArrowheads="1"/>
              </p:cNvSpPr>
              <p:nvPr/>
            </p:nvSpPr>
            <p:spPr bwMode="ltGray">
              <a:xfrm>
                <a:off x="297" y="710"/>
                <a:ext cx="59"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2" name="Rectangle 314"/>
              <p:cNvSpPr>
                <a:spLocks noChangeArrowheads="1"/>
              </p:cNvSpPr>
              <p:nvPr/>
            </p:nvSpPr>
            <p:spPr bwMode="ltGray">
              <a:xfrm>
                <a:off x="423" y="710"/>
                <a:ext cx="60"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3" name="Rectangle 315"/>
              <p:cNvSpPr>
                <a:spLocks noChangeArrowheads="1"/>
              </p:cNvSpPr>
              <p:nvPr/>
            </p:nvSpPr>
            <p:spPr bwMode="ltGray">
              <a:xfrm>
                <a:off x="549" y="710"/>
                <a:ext cx="60"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14" name="Rectangle 316"/>
              <p:cNvSpPr>
                <a:spLocks noChangeArrowheads="1"/>
              </p:cNvSpPr>
              <p:nvPr/>
            </p:nvSpPr>
            <p:spPr bwMode="ltGray">
              <a:xfrm>
                <a:off x="676" y="710"/>
                <a:ext cx="60" cy="67"/>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5" name="Group 317"/>
            <p:cNvGrpSpPr>
              <a:grpSpLocks/>
            </p:cNvGrpSpPr>
            <p:nvPr userDrawn="1"/>
          </p:nvGrpSpPr>
          <p:grpSpPr bwMode="auto">
            <a:xfrm flipV="1">
              <a:off x="5049" y="3448"/>
              <a:ext cx="692" cy="68"/>
              <a:chOff x="44" y="840"/>
              <a:chExt cx="692" cy="68"/>
            </a:xfrm>
          </p:grpSpPr>
          <p:sp>
            <p:nvSpPr>
              <p:cNvPr id="1103" name="Rectangle 318"/>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4" name="Rectangle 319"/>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5" name="Rectangle 320"/>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6" name="Rectangle 321"/>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7" name="Rectangle 322"/>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8" name="Rectangle 323"/>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96" name="Group 324"/>
            <p:cNvGrpSpPr>
              <a:grpSpLocks/>
            </p:cNvGrpSpPr>
            <p:nvPr userDrawn="1"/>
          </p:nvGrpSpPr>
          <p:grpSpPr bwMode="auto">
            <a:xfrm flipV="1">
              <a:off x="5049" y="3317"/>
              <a:ext cx="692" cy="68"/>
              <a:chOff x="44" y="968"/>
              <a:chExt cx="692" cy="68"/>
            </a:xfrm>
          </p:grpSpPr>
          <p:sp>
            <p:nvSpPr>
              <p:cNvPr id="1097" name="Rectangle 325"/>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98" name="Rectangle 326"/>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99" name="Rectangle 327"/>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0" name="Rectangle 328"/>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1" name="Rectangle 329"/>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102" name="Rectangle 330"/>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grpSp>
        <p:nvGrpSpPr>
          <p:cNvPr id="1027" name="Group 394"/>
          <p:cNvGrpSpPr>
            <a:grpSpLocks/>
          </p:cNvGrpSpPr>
          <p:nvPr userDrawn="1"/>
        </p:nvGrpSpPr>
        <p:grpSpPr bwMode="auto">
          <a:xfrm>
            <a:off x="69850" y="63500"/>
            <a:ext cx="1098550" cy="1306513"/>
            <a:chOff x="44" y="48"/>
            <a:chExt cx="692" cy="988"/>
          </a:xfrm>
        </p:grpSpPr>
        <p:grpSp>
          <p:nvGrpSpPr>
            <p:cNvPr id="1033" name="Group 156"/>
            <p:cNvGrpSpPr>
              <a:grpSpLocks/>
            </p:cNvGrpSpPr>
            <p:nvPr userDrawn="1"/>
          </p:nvGrpSpPr>
          <p:grpSpPr bwMode="auto">
            <a:xfrm>
              <a:off x="44" y="48"/>
              <a:ext cx="692" cy="68"/>
              <a:chOff x="44" y="48"/>
              <a:chExt cx="692" cy="68"/>
            </a:xfrm>
          </p:grpSpPr>
          <p:sp>
            <p:nvSpPr>
              <p:cNvPr id="1083" name="Rectangle 157"/>
              <p:cNvSpPr>
                <a:spLocks noChangeArrowheads="1"/>
              </p:cNvSpPr>
              <p:nvPr/>
            </p:nvSpPr>
            <p:spPr bwMode="ltGray">
              <a:xfrm>
                <a:off x="44"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4" name="Rectangle 158"/>
              <p:cNvSpPr>
                <a:spLocks noChangeArrowheads="1"/>
              </p:cNvSpPr>
              <p:nvPr/>
            </p:nvSpPr>
            <p:spPr bwMode="ltGray">
              <a:xfrm>
                <a:off x="170"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5" name="Rectangle 159"/>
              <p:cNvSpPr>
                <a:spLocks noChangeArrowheads="1"/>
              </p:cNvSpPr>
              <p:nvPr/>
            </p:nvSpPr>
            <p:spPr bwMode="ltGray">
              <a:xfrm>
                <a:off x="297" y="48"/>
                <a:ext cx="59"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6" name="Rectangle 160"/>
              <p:cNvSpPr>
                <a:spLocks noChangeArrowheads="1"/>
              </p:cNvSpPr>
              <p:nvPr/>
            </p:nvSpPr>
            <p:spPr bwMode="ltGray">
              <a:xfrm>
                <a:off x="423"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7" name="Rectangle 161"/>
              <p:cNvSpPr>
                <a:spLocks noChangeArrowheads="1"/>
              </p:cNvSpPr>
              <p:nvPr/>
            </p:nvSpPr>
            <p:spPr bwMode="ltGray">
              <a:xfrm>
                <a:off x="549"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8" name="Rectangle 162"/>
              <p:cNvSpPr>
                <a:spLocks noChangeArrowheads="1"/>
              </p:cNvSpPr>
              <p:nvPr/>
            </p:nvSpPr>
            <p:spPr bwMode="ltGray">
              <a:xfrm>
                <a:off x="676" y="48"/>
                <a:ext cx="60" cy="68"/>
              </a:xfrm>
              <a:prstGeom prst="rect">
                <a:avLst/>
              </a:prstGeom>
              <a:solidFill>
                <a:srgbClr val="FFC34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4" name="Group 163"/>
            <p:cNvGrpSpPr>
              <a:grpSpLocks/>
            </p:cNvGrpSpPr>
            <p:nvPr userDrawn="1"/>
          </p:nvGrpSpPr>
          <p:grpSpPr bwMode="auto">
            <a:xfrm>
              <a:off x="44" y="179"/>
              <a:ext cx="692" cy="68"/>
              <a:chOff x="44" y="192"/>
              <a:chExt cx="692" cy="68"/>
            </a:xfrm>
          </p:grpSpPr>
          <p:sp>
            <p:nvSpPr>
              <p:cNvPr id="1077" name="Rectangle 164"/>
              <p:cNvSpPr>
                <a:spLocks noChangeArrowheads="1"/>
              </p:cNvSpPr>
              <p:nvPr/>
            </p:nvSpPr>
            <p:spPr bwMode="ltGray">
              <a:xfrm>
                <a:off x="44"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8" name="Rectangle 165"/>
              <p:cNvSpPr>
                <a:spLocks noChangeArrowheads="1"/>
              </p:cNvSpPr>
              <p:nvPr/>
            </p:nvSpPr>
            <p:spPr bwMode="ltGray">
              <a:xfrm>
                <a:off x="170"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9" name="Rectangle 166"/>
              <p:cNvSpPr>
                <a:spLocks noChangeArrowheads="1"/>
              </p:cNvSpPr>
              <p:nvPr/>
            </p:nvSpPr>
            <p:spPr bwMode="ltGray">
              <a:xfrm>
                <a:off x="297" y="192"/>
                <a:ext cx="59"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0" name="Rectangle 167"/>
              <p:cNvSpPr>
                <a:spLocks noChangeArrowheads="1"/>
              </p:cNvSpPr>
              <p:nvPr/>
            </p:nvSpPr>
            <p:spPr bwMode="ltGray">
              <a:xfrm>
                <a:off x="423"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1" name="Rectangle 168"/>
              <p:cNvSpPr>
                <a:spLocks noChangeArrowheads="1"/>
              </p:cNvSpPr>
              <p:nvPr/>
            </p:nvSpPr>
            <p:spPr bwMode="ltGray">
              <a:xfrm>
                <a:off x="549"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82" name="Rectangle 169"/>
              <p:cNvSpPr>
                <a:spLocks noChangeArrowheads="1"/>
              </p:cNvSpPr>
              <p:nvPr/>
            </p:nvSpPr>
            <p:spPr bwMode="ltGray">
              <a:xfrm>
                <a:off x="676" y="192"/>
                <a:ext cx="60" cy="68"/>
              </a:xfrm>
              <a:prstGeom prst="rect">
                <a:avLst/>
              </a:prstGeom>
              <a:solidFill>
                <a:srgbClr val="B9CFEB">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5" name="Group 170"/>
            <p:cNvGrpSpPr>
              <a:grpSpLocks/>
            </p:cNvGrpSpPr>
            <p:nvPr userDrawn="1"/>
          </p:nvGrpSpPr>
          <p:grpSpPr bwMode="auto">
            <a:xfrm>
              <a:off x="44" y="573"/>
              <a:ext cx="692" cy="68"/>
              <a:chOff x="44" y="569"/>
              <a:chExt cx="692" cy="68"/>
            </a:xfrm>
          </p:grpSpPr>
          <p:sp>
            <p:nvSpPr>
              <p:cNvPr id="1071" name="Rectangle 171"/>
              <p:cNvSpPr>
                <a:spLocks noChangeArrowheads="1"/>
              </p:cNvSpPr>
              <p:nvPr/>
            </p:nvSpPr>
            <p:spPr bwMode="ltGray">
              <a:xfrm>
                <a:off x="44"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2" name="Rectangle 172"/>
              <p:cNvSpPr>
                <a:spLocks noChangeArrowheads="1"/>
              </p:cNvSpPr>
              <p:nvPr/>
            </p:nvSpPr>
            <p:spPr bwMode="ltGray">
              <a:xfrm>
                <a:off x="170"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3" name="Rectangle 173"/>
              <p:cNvSpPr>
                <a:spLocks noChangeArrowheads="1"/>
              </p:cNvSpPr>
              <p:nvPr/>
            </p:nvSpPr>
            <p:spPr bwMode="ltGray">
              <a:xfrm>
                <a:off x="297"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4" name="Rectangle 174"/>
              <p:cNvSpPr>
                <a:spLocks noChangeArrowheads="1"/>
              </p:cNvSpPr>
              <p:nvPr/>
            </p:nvSpPr>
            <p:spPr bwMode="ltGray">
              <a:xfrm>
                <a:off x="423"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5" name="Rectangle 175"/>
              <p:cNvSpPr>
                <a:spLocks noChangeArrowheads="1"/>
              </p:cNvSpPr>
              <p:nvPr/>
            </p:nvSpPr>
            <p:spPr bwMode="ltGray">
              <a:xfrm>
                <a:off x="549"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6" name="Rectangle 176"/>
              <p:cNvSpPr>
                <a:spLocks noChangeArrowheads="1"/>
              </p:cNvSpPr>
              <p:nvPr/>
            </p:nvSpPr>
            <p:spPr bwMode="ltGray">
              <a:xfrm>
                <a:off x="676"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6" name="Group 177"/>
            <p:cNvGrpSpPr>
              <a:grpSpLocks/>
            </p:cNvGrpSpPr>
            <p:nvPr userDrawn="1"/>
          </p:nvGrpSpPr>
          <p:grpSpPr bwMode="auto">
            <a:xfrm>
              <a:off x="44" y="310"/>
              <a:ext cx="692" cy="68"/>
              <a:chOff x="44" y="319"/>
              <a:chExt cx="692" cy="68"/>
            </a:xfrm>
          </p:grpSpPr>
          <p:sp>
            <p:nvSpPr>
              <p:cNvPr id="1065" name="Rectangle 178"/>
              <p:cNvSpPr>
                <a:spLocks noChangeArrowheads="1"/>
              </p:cNvSpPr>
              <p:nvPr/>
            </p:nvSpPr>
            <p:spPr bwMode="ltGray">
              <a:xfrm>
                <a:off x="44"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6" name="Rectangle 179"/>
              <p:cNvSpPr>
                <a:spLocks noChangeArrowheads="1"/>
              </p:cNvSpPr>
              <p:nvPr/>
            </p:nvSpPr>
            <p:spPr bwMode="ltGray">
              <a:xfrm>
                <a:off x="170"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7" name="Rectangle 180"/>
              <p:cNvSpPr>
                <a:spLocks noChangeArrowheads="1"/>
              </p:cNvSpPr>
              <p:nvPr/>
            </p:nvSpPr>
            <p:spPr bwMode="ltGray">
              <a:xfrm>
                <a:off x="297" y="319"/>
                <a:ext cx="59"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8" name="Rectangle 181"/>
              <p:cNvSpPr>
                <a:spLocks noChangeArrowheads="1"/>
              </p:cNvSpPr>
              <p:nvPr/>
            </p:nvSpPr>
            <p:spPr bwMode="ltGray">
              <a:xfrm>
                <a:off x="423"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9" name="Rectangle 182"/>
              <p:cNvSpPr>
                <a:spLocks noChangeArrowheads="1"/>
              </p:cNvSpPr>
              <p:nvPr/>
            </p:nvSpPr>
            <p:spPr bwMode="ltGray">
              <a:xfrm>
                <a:off x="549"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70" name="Rectangle 183"/>
              <p:cNvSpPr>
                <a:spLocks noChangeArrowheads="1"/>
              </p:cNvSpPr>
              <p:nvPr/>
            </p:nvSpPr>
            <p:spPr bwMode="ltGray">
              <a:xfrm>
                <a:off x="676" y="319"/>
                <a:ext cx="60" cy="68"/>
              </a:xfrm>
              <a:prstGeom prst="rect">
                <a:avLst/>
              </a:prstGeom>
              <a:solidFill>
                <a:srgbClr val="EA9AC0">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7" name="Group 184"/>
            <p:cNvGrpSpPr>
              <a:grpSpLocks/>
            </p:cNvGrpSpPr>
            <p:nvPr userDrawn="1"/>
          </p:nvGrpSpPr>
          <p:grpSpPr bwMode="auto">
            <a:xfrm>
              <a:off x="44" y="442"/>
              <a:ext cx="692" cy="68"/>
              <a:chOff x="44" y="447"/>
              <a:chExt cx="692" cy="68"/>
            </a:xfrm>
          </p:grpSpPr>
          <p:sp>
            <p:nvSpPr>
              <p:cNvPr id="1059" name="Rectangle 185"/>
              <p:cNvSpPr>
                <a:spLocks noChangeArrowheads="1"/>
              </p:cNvSpPr>
              <p:nvPr/>
            </p:nvSpPr>
            <p:spPr bwMode="ltGray">
              <a:xfrm>
                <a:off x="44"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0" name="Rectangle 186"/>
              <p:cNvSpPr>
                <a:spLocks noChangeArrowheads="1"/>
              </p:cNvSpPr>
              <p:nvPr/>
            </p:nvSpPr>
            <p:spPr bwMode="ltGray">
              <a:xfrm>
                <a:off x="170"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1" name="Rectangle 187"/>
              <p:cNvSpPr>
                <a:spLocks noChangeArrowheads="1"/>
              </p:cNvSpPr>
              <p:nvPr/>
            </p:nvSpPr>
            <p:spPr bwMode="ltGray">
              <a:xfrm>
                <a:off x="297" y="447"/>
                <a:ext cx="59"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2" name="Rectangle 188"/>
              <p:cNvSpPr>
                <a:spLocks noChangeArrowheads="1"/>
              </p:cNvSpPr>
              <p:nvPr/>
            </p:nvSpPr>
            <p:spPr bwMode="ltGray">
              <a:xfrm>
                <a:off x="423"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3" name="Rectangle 189"/>
              <p:cNvSpPr>
                <a:spLocks noChangeArrowheads="1"/>
              </p:cNvSpPr>
              <p:nvPr/>
            </p:nvSpPr>
            <p:spPr bwMode="ltGray">
              <a:xfrm>
                <a:off x="549"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64" name="Rectangle 190"/>
              <p:cNvSpPr>
                <a:spLocks noChangeArrowheads="1"/>
              </p:cNvSpPr>
              <p:nvPr/>
            </p:nvSpPr>
            <p:spPr bwMode="ltGray">
              <a:xfrm>
                <a:off x="676" y="447"/>
                <a:ext cx="60" cy="68"/>
              </a:xfrm>
              <a:prstGeom prst="rect">
                <a:avLst/>
              </a:prstGeom>
              <a:solidFill>
                <a:srgbClr val="319ACE">
                  <a:alpha val="50195"/>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8" name="Group 191"/>
            <p:cNvGrpSpPr>
              <a:grpSpLocks/>
            </p:cNvGrpSpPr>
            <p:nvPr userDrawn="1"/>
          </p:nvGrpSpPr>
          <p:grpSpPr bwMode="auto">
            <a:xfrm>
              <a:off x="44" y="705"/>
              <a:ext cx="692" cy="68"/>
              <a:chOff x="44" y="710"/>
              <a:chExt cx="692" cy="68"/>
            </a:xfrm>
          </p:grpSpPr>
          <p:sp>
            <p:nvSpPr>
              <p:cNvPr id="1053" name="Rectangle 192"/>
              <p:cNvSpPr>
                <a:spLocks noChangeArrowheads="1"/>
              </p:cNvSpPr>
              <p:nvPr/>
            </p:nvSpPr>
            <p:spPr bwMode="ltGray">
              <a:xfrm>
                <a:off x="44"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4" name="Rectangle 193"/>
              <p:cNvSpPr>
                <a:spLocks noChangeArrowheads="1"/>
              </p:cNvSpPr>
              <p:nvPr/>
            </p:nvSpPr>
            <p:spPr bwMode="ltGray">
              <a:xfrm>
                <a:off x="170"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5" name="Rectangle 194"/>
              <p:cNvSpPr>
                <a:spLocks noChangeArrowheads="1"/>
              </p:cNvSpPr>
              <p:nvPr/>
            </p:nvSpPr>
            <p:spPr bwMode="ltGray">
              <a:xfrm>
                <a:off x="297"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6" name="Rectangle 195"/>
              <p:cNvSpPr>
                <a:spLocks noChangeArrowheads="1"/>
              </p:cNvSpPr>
              <p:nvPr/>
            </p:nvSpPr>
            <p:spPr bwMode="ltGray">
              <a:xfrm>
                <a:off x="423"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7" name="Rectangle 196"/>
              <p:cNvSpPr>
                <a:spLocks noChangeArrowheads="1"/>
              </p:cNvSpPr>
              <p:nvPr/>
            </p:nvSpPr>
            <p:spPr bwMode="ltGray">
              <a:xfrm>
                <a:off x="549"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8" name="Rectangle 197"/>
              <p:cNvSpPr>
                <a:spLocks noChangeArrowheads="1"/>
              </p:cNvSpPr>
              <p:nvPr/>
            </p:nvSpPr>
            <p:spPr bwMode="ltGray">
              <a:xfrm>
                <a:off x="676"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39" name="Group 198"/>
            <p:cNvGrpSpPr>
              <a:grpSpLocks/>
            </p:cNvGrpSpPr>
            <p:nvPr userDrawn="1"/>
          </p:nvGrpSpPr>
          <p:grpSpPr bwMode="auto">
            <a:xfrm>
              <a:off x="44" y="836"/>
              <a:ext cx="692" cy="68"/>
              <a:chOff x="44" y="840"/>
              <a:chExt cx="692" cy="68"/>
            </a:xfrm>
          </p:grpSpPr>
          <p:sp>
            <p:nvSpPr>
              <p:cNvPr id="1047" name="Rectangle 199"/>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8" name="Rectangle 200"/>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9" name="Rectangle 201"/>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0" name="Rectangle 202"/>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1" name="Rectangle 203"/>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52" name="Rectangle 204"/>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nvGrpSpPr>
            <p:cNvPr id="1040" name="Group 205"/>
            <p:cNvGrpSpPr>
              <a:grpSpLocks/>
            </p:cNvGrpSpPr>
            <p:nvPr userDrawn="1"/>
          </p:nvGrpSpPr>
          <p:grpSpPr bwMode="auto">
            <a:xfrm>
              <a:off x="44" y="968"/>
              <a:ext cx="692" cy="68"/>
              <a:chOff x="44" y="968"/>
              <a:chExt cx="692" cy="68"/>
            </a:xfrm>
          </p:grpSpPr>
          <p:sp>
            <p:nvSpPr>
              <p:cNvPr id="1041" name="Rectangle 206"/>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2" name="Rectangle 207"/>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3" name="Rectangle 208"/>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4" name="Rectangle 209"/>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5" name="Rectangle 210"/>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46" name="Rectangle 211"/>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grpSp>
      </p:grpSp>
      <p:sp>
        <p:nvSpPr>
          <p:cNvPr id="1028" name="Rectangle 270"/>
          <p:cNvSpPr>
            <a:spLocks noChangeArrowheads="1"/>
          </p:cNvSpPr>
          <p:nvPr userDrawn="1"/>
        </p:nvSpPr>
        <p:spPr bwMode="blackWhite">
          <a:xfrm>
            <a:off x="463550" y="401638"/>
            <a:ext cx="8216900" cy="4911725"/>
          </a:xfrm>
          <a:prstGeom prst="rect">
            <a:avLst/>
          </a:prstGeom>
          <a:solidFill>
            <a:schemeClr val="bg1"/>
          </a:solidFill>
          <a:ln w="28575">
            <a:solidFill>
              <a:srgbClr val="C1CC2B"/>
            </a:solidFill>
            <a:miter lim="800000"/>
            <a:headEnd/>
            <a:tailEnd/>
          </a:ln>
          <a:effectLst>
            <a:outerShdw dist="71842" dir="2700000" algn="ctr" rotWithShape="0">
              <a:schemeClr val="bg2">
                <a:alpha val="50000"/>
              </a:schemeClr>
            </a:outerShdw>
          </a:effectLst>
        </p:spPr>
        <p:txBody>
          <a:bodyPr wrap="none" anchor="ct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endParaRPr lang="zh-CN" altLang="en-US"/>
          </a:p>
        </p:txBody>
      </p:sp>
      <p:sp>
        <p:nvSpPr>
          <p:cNvPr id="1029" name="Rectangle 3"/>
          <p:cNvSpPr>
            <a:spLocks noGrp="1" noChangeArrowheads="1"/>
          </p:cNvSpPr>
          <p:nvPr>
            <p:ph type="body" idx="1"/>
          </p:nvPr>
        </p:nvSpPr>
        <p:spPr bwMode="auto">
          <a:xfrm>
            <a:off x="395288" y="4921250"/>
            <a:ext cx="83534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Text Box 271"/>
          <p:cNvSpPr txBox="1">
            <a:spLocks noChangeArrowheads="1"/>
          </p:cNvSpPr>
          <p:nvPr userDrawn="1"/>
        </p:nvSpPr>
        <p:spPr bwMode="auto">
          <a:xfrm>
            <a:off x="1835150" y="15875"/>
            <a:ext cx="550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r>
              <a:rPr lang="zh-CN" altLang="en-US" sz="2000" b="0">
                <a:solidFill>
                  <a:srgbClr val="FFB219"/>
                </a:solidFill>
                <a:latin typeface="华文行楷" pitchFamily="2" charset="-122"/>
                <a:ea typeface="华文行楷" pitchFamily="2" charset="-122"/>
              </a:rPr>
              <a:t>第</a:t>
            </a:r>
            <a:r>
              <a:rPr lang="en-US" altLang="zh-CN" sz="2000" b="0">
                <a:solidFill>
                  <a:srgbClr val="FFB219"/>
                </a:solidFill>
                <a:latin typeface="华文行楷" pitchFamily="2" charset="-122"/>
                <a:ea typeface="华文行楷" pitchFamily="2" charset="-122"/>
              </a:rPr>
              <a:t>2</a:t>
            </a:r>
            <a:r>
              <a:rPr lang="zh-CN" altLang="en-US" sz="2000" b="0">
                <a:solidFill>
                  <a:srgbClr val="FFB219"/>
                </a:solidFill>
                <a:latin typeface="华文行楷" pitchFamily="2" charset="-122"/>
                <a:ea typeface="华文行楷" pitchFamily="2" charset="-122"/>
              </a:rPr>
              <a:t>章   </a:t>
            </a:r>
            <a:r>
              <a:rPr lang="en-US" altLang="zh-CN" sz="2000" b="0">
                <a:solidFill>
                  <a:srgbClr val="FFB219"/>
                </a:solidFill>
                <a:ea typeface="华文行楷" pitchFamily="2" charset="-122"/>
              </a:rPr>
              <a:t>Verilog HDL</a:t>
            </a:r>
            <a:r>
              <a:rPr lang="zh-CN" altLang="en-US" sz="2000" b="0">
                <a:solidFill>
                  <a:srgbClr val="FFB219"/>
                </a:solidFill>
                <a:latin typeface="华文行楷" pitchFamily="2" charset="-122"/>
                <a:ea typeface="华文行楷" pitchFamily="2" charset="-122"/>
              </a:rPr>
              <a:t>基础</a:t>
            </a:r>
          </a:p>
        </p:txBody>
      </p:sp>
      <p:sp>
        <p:nvSpPr>
          <p:cNvPr id="1031" name="Text Box 272"/>
          <p:cNvSpPr txBox="1">
            <a:spLocks noChangeArrowheads="1"/>
          </p:cNvSpPr>
          <p:nvPr userDrawn="1"/>
        </p:nvSpPr>
        <p:spPr bwMode="auto">
          <a:xfrm>
            <a:off x="8243888" y="0"/>
            <a:ext cx="900112" cy="4619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defRPr/>
            </a:pPr>
            <a:fld id="{10C07F21-36E4-4053-935B-9BE000BACF01}" type="slidenum">
              <a:rPr lang="en-US" altLang="zh-CN" sz="2400" smtClean="0">
                <a:solidFill>
                  <a:srgbClr val="FFB219"/>
                </a:solidFill>
                <a:latin typeface="华文细黑" pitchFamily="2" charset="-122"/>
                <a:ea typeface="华文细黑" pitchFamily="2" charset="-122"/>
              </a:rPr>
              <a:pPr eaLnBrk="1" hangingPunct="1">
                <a:defRPr/>
              </a:pPr>
              <a:t>‹#›</a:t>
            </a:fld>
            <a:endParaRPr lang="en-US" altLang="zh-CN" sz="2400">
              <a:solidFill>
                <a:srgbClr val="FFB219"/>
              </a:solidFill>
              <a:latin typeface="华文细黑" pitchFamily="2" charset="-122"/>
              <a:ea typeface="华文细黑" pitchFamily="2" charset="-122"/>
            </a:endParaRPr>
          </a:p>
        </p:txBody>
      </p:sp>
      <p:sp>
        <p:nvSpPr>
          <p:cNvPr id="1032" name="Rectangle 2"/>
          <p:cNvSpPr>
            <a:spLocks noGrp="1" noChangeArrowheads="1"/>
          </p:cNvSpPr>
          <p:nvPr>
            <p:ph type="title"/>
          </p:nvPr>
        </p:nvSpPr>
        <p:spPr bwMode="auto">
          <a:xfrm>
            <a:off x="496888" y="457200"/>
            <a:ext cx="813593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gif"/><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hyperlink" Target="&#23553;&#38754;&#21450;&#30446;&#24405;.ppt#2. &#24187;&#28783;&#29255; 2" TargetMode="External"/><Relationship Id="rId5" Type="http://schemas.openxmlformats.org/officeDocument/2006/relationships/slide" Target="slide56.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596900" y="904875"/>
            <a:ext cx="79295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r>
              <a:rPr lang="zh-CN" altLang="en-US" sz="3600">
                <a:solidFill>
                  <a:srgbClr val="2D41FF"/>
                </a:solidFill>
                <a:latin typeface="方正楷体简体" pitchFamily="65" charset="-122"/>
                <a:ea typeface="方正楷体简体" pitchFamily="65" charset="-122"/>
              </a:rPr>
              <a:t>第</a:t>
            </a:r>
            <a:r>
              <a:rPr lang="en-US" altLang="zh-CN" sz="3600">
                <a:solidFill>
                  <a:srgbClr val="2D41FF"/>
                </a:solidFill>
                <a:latin typeface="方正楷体简体" pitchFamily="65" charset="-122"/>
                <a:ea typeface="方正楷体简体" pitchFamily="65" charset="-122"/>
              </a:rPr>
              <a:t>2</a:t>
            </a:r>
            <a:r>
              <a:rPr lang="zh-CN" altLang="en-US" sz="3600">
                <a:solidFill>
                  <a:srgbClr val="2D41FF"/>
                </a:solidFill>
                <a:latin typeface="方正楷体简体" pitchFamily="65" charset="-122"/>
                <a:ea typeface="方正楷体简体" pitchFamily="65" charset="-122"/>
              </a:rPr>
              <a:t>章   </a:t>
            </a:r>
            <a:r>
              <a:rPr lang="en-US" altLang="zh-CN" sz="3600">
                <a:solidFill>
                  <a:srgbClr val="2D41FF"/>
                </a:solidFill>
                <a:latin typeface="方正楷体简体" pitchFamily="65" charset="-122"/>
                <a:ea typeface="方正楷体简体" pitchFamily="65" charset="-122"/>
              </a:rPr>
              <a:t>Verilog HDL </a:t>
            </a:r>
            <a:r>
              <a:rPr lang="zh-CN" altLang="en-US" sz="3600">
                <a:solidFill>
                  <a:srgbClr val="2D41FF"/>
                </a:solidFill>
                <a:latin typeface="方正楷体简体" pitchFamily="65" charset="-122"/>
                <a:ea typeface="方正楷体简体" pitchFamily="65" charset="-122"/>
              </a:rPr>
              <a:t>基础</a:t>
            </a:r>
          </a:p>
        </p:txBody>
      </p:sp>
      <p:sp>
        <p:nvSpPr>
          <p:cNvPr id="13315" name="Text Box 10"/>
          <p:cNvSpPr txBox="1">
            <a:spLocks noChangeArrowheads="1"/>
          </p:cNvSpPr>
          <p:nvPr/>
        </p:nvSpPr>
        <p:spPr bwMode="auto">
          <a:xfrm>
            <a:off x="2617788" y="1993900"/>
            <a:ext cx="3887787" cy="284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50000"/>
              </a:lnSpc>
              <a:spcBef>
                <a:spcPct val="50000"/>
              </a:spcBef>
            </a:pPr>
            <a:endParaRPr lang="en-US" altLang="zh-CN" b="0" dirty="0">
              <a:solidFill>
                <a:srgbClr val="990000"/>
              </a:solidFill>
              <a:ea typeface="华文宋体" pitchFamily="2" charset="-122"/>
            </a:endParaRPr>
          </a:p>
          <a:p>
            <a:pPr algn="l" eaLnBrk="1" hangingPunct="1">
              <a:spcBef>
                <a:spcPct val="50000"/>
              </a:spcBef>
            </a:pPr>
            <a:r>
              <a:rPr lang="en-US" altLang="zh-CN" sz="2800" dirty="0">
                <a:ea typeface="华文宋体" pitchFamily="2" charset="-122"/>
                <a:hlinkClick r:id="rId2" action="ppaction://hlinksldjump"/>
              </a:rPr>
              <a:t>2.1  Verilog HDL</a:t>
            </a:r>
            <a:r>
              <a:rPr lang="zh-CN" altLang="en-US" sz="2800" dirty="0">
                <a:ea typeface="华文宋体" pitchFamily="2" charset="-122"/>
              </a:rPr>
              <a:t>简介</a:t>
            </a:r>
          </a:p>
          <a:p>
            <a:pPr algn="l" eaLnBrk="1" hangingPunct="1">
              <a:spcBef>
                <a:spcPct val="50000"/>
              </a:spcBef>
            </a:pPr>
            <a:r>
              <a:rPr lang="en-US" altLang="zh-CN" sz="2800" dirty="0">
                <a:ea typeface="华文宋体" pitchFamily="2" charset="-122"/>
                <a:hlinkClick r:id="rId3" action="ppaction://hlinksldjump"/>
              </a:rPr>
              <a:t>2.2  </a:t>
            </a:r>
            <a:r>
              <a:rPr lang="zh-CN" altLang="en-US" sz="2800" dirty="0">
                <a:ea typeface="华文宋体" pitchFamily="2" charset="-122"/>
                <a:hlinkClick r:id="rId3" action="ppaction://hlinksldjump"/>
              </a:rPr>
              <a:t>程序设计流程</a:t>
            </a:r>
            <a:endParaRPr lang="zh-CN" altLang="en-US" sz="2800" dirty="0">
              <a:ea typeface="华文宋体" pitchFamily="2" charset="-122"/>
            </a:endParaRPr>
          </a:p>
          <a:p>
            <a:pPr algn="l" eaLnBrk="1" hangingPunct="1">
              <a:spcBef>
                <a:spcPct val="50000"/>
              </a:spcBef>
            </a:pPr>
            <a:r>
              <a:rPr lang="en-US" altLang="zh-CN" sz="2800" dirty="0">
                <a:ea typeface="华文宋体" pitchFamily="2" charset="-122"/>
                <a:hlinkClick r:id="rId4" action="ppaction://hlinksldjump"/>
              </a:rPr>
              <a:t>2.3  </a:t>
            </a:r>
            <a:r>
              <a:rPr lang="zh-CN" altLang="en-US" sz="2800" dirty="0">
                <a:ea typeface="华文宋体" pitchFamily="2" charset="-122"/>
                <a:hlinkClick r:id="rId4" action="ppaction://hlinksldjump"/>
              </a:rPr>
              <a:t>程序的基本结构</a:t>
            </a:r>
            <a:endParaRPr lang="zh-CN" altLang="en-US" sz="2800" dirty="0">
              <a:ea typeface="华文宋体" pitchFamily="2" charset="-122"/>
            </a:endParaRPr>
          </a:p>
          <a:p>
            <a:pPr algn="l" eaLnBrk="1" hangingPunct="1">
              <a:spcBef>
                <a:spcPct val="50000"/>
              </a:spcBef>
            </a:pPr>
            <a:r>
              <a:rPr lang="en-US" altLang="zh-CN" sz="2800" dirty="0">
                <a:ea typeface="华文宋体" pitchFamily="2" charset="-122"/>
                <a:hlinkClick r:id="rId5" action="ppaction://hlinksldjump"/>
              </a:rPr>
              <a:t>2.4  </a:t>
            </a:r>
            <a:r>
              <a:rPr lang="zh-CN" altLang="en-US" sz="2800" dirty="0">
                <a:ea typeface="华文宋体" pitchFamily="2" charset="-122"/>
                <a:hlinkClick r:id="rId5" action="ppaction://hlinksldjump"/>
              </a:rPr>
              <a:t>语法基础</a:t>
            </a:r>
            <a:endParaRPr lang="zh-CN" altLang="en-US" sz="2800" dirty="0">
              <a:ea typeface="华文宋体" pitchFamily="2" charset="-122"/>
            </a:endParaRPr>
          </a:p>
        </p:txBody>
      </p:sp>
      <p:pic>
        <p:nvPicPr>
          <p:cNvPr id="13316" name="Picture 16" descr="GIF081">
            <a:hlinkClick r:id="rId6"/>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162925" y="5148263"/>
            <a:ext cx="952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3238" y="1128713"/>
            <a:ext cx="8135937" cy="1944687"/>
          </a:xfrm>
        </p:spPr>
        <p:txBody>
          <a:bodyPr/>
          <a:lstStyle/>
          <a:p>
            <a:pPr eaLnBrk="1" hangingPunct="1">
              <a:lnSpc>
                <a:spcPct val="150000"/>
              </a:lnSpc>
            </a:pPr>
            <a:r>
              <a:rPr lang="zh-CN" altLang="en-US" sz="3200">
                <a:latin typeface="黑体" pitchFamily="49" charset="-122"/>
                <a:ea typeface="黑体" pitchFamily="49" charset="-122"/>
              </a:rPr>
              <a:t>　　</a:t>
            </a:r>
            <a:r>
              <a:rPr lang="en-US" altLang="zh-CN"/>
              <a:t>Verilog HDL </a:t>
            </a:r>
            <a:r>
              <a:rPr lang="zh-CN" altLang="en-US"/>
              <a:t>语言具有多种描述能力，包括设计的行为特性、设计的数据流特性、设计的结构组成以及包含响应监控和设计验证方面的时延和波形产生机制。</a:t>
            </a:r>
            <a:br>
              <a:rPr lang="en-US" altLang="zh-CN"/>
            </a:br>
            <a:r>
              <a:rPr lang="en-US" altLang="zh-CN"/>
              <a:t>       </a:t>
            </a:r>
            <a:endParaRPr lang="zh-CN" altLang="en-US"/>
          </a:p>
        </p:txBody>
      </p:sp>
      <p:sp>
        <p:nvSpPr>
          <p:cNvPr id="2" name="矩形 1"/>
          <p:cNvSpPr>
            <a:spLocks noChangeArrowheads="1"/>
          </p:cNvSpPr>
          <p:nvPr/>
        </p:nvSpPr>
        <p:spPr bwMode="auto">
          <a:xfrm>
            <a:off x="611188" y="3265488"/>
            <a:ext cx="7921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400" b="0">
                <a:ea typeface="华文宋体" pitchFamily="2" charset="-122"/>
              </a:rPr>
              <a:t>        Verilog HDL</a:t>
            </a:r>
            <a:r>
              <a:rPr lang="zh-CN" altLang="en-US" sz="2400" b="0">
                <a:ea typeface="华文宋体" pitchFamily="2" charset="-122"/>
              </a:rPr>
              <a:t>语言编写的模型可使用</a:t>
            </a:r>
            <a:r>
              <a:rPr lang="en-US" altLang="zh-CN" sz="2400" b="0">
                <a:ea typeface="华文宋体" pitchFamily="2" charset="-122"/>
              </a:rPr>
              <a:t>Verilog</a:t>
            </a:r>
            <a:r>
              <a:rPr lang="zh-CN" altLang="en-US" sz="2400" b="0">
                <a:ea typeface="华文宋体" pitchFamily="2" charset="-122"/>
              </a:rPr>
              <a:t>仿真器进行验证，它从</a:t>
            </a:r>
            <a:r>
              <a:rPr lang="en-US" altLang="zh-CN" sz="2400" b="0">
                <a:ea typeface="华文宋体" pitchFamily="2" charset="-122"/>
              </a:rPr>
              <a:t>C</a:t>
            </a:r>
            <a:r>
              <a:rPr lang="zh-CN" altLang="en-US" sz="2400" b="0">
                <a:ea typeface="华文宋体" pitchFamily="2" charset="-122"/>
              </a:rPr>
              <a:t>编程语言中继承了多种操作符和结构</a:t>
            </a:r>
            <a:r>
              <a:rPr lang="zh-CN" altLang="en-US" sz="3600" b="0">
                <a:solidFill>
                  <a:schemeClr val="hlink"/>
                </a:solidFill>
                <a:ea typeface="华文宋体" pitchFamily="2" charset="-122"/>
              </a:rPr>
              <a:t>。</a:t>
            </a:r>
          </a:p>
        </p:txBody>
      </p:sp>
      <p:sp>
        <p:nvSpPr>
          <p:cNvPr id="3" name="矩形 4">
            <a:extLst>
              <a:ext uri="{FF2B5EF4-FFF2-40B4-BE49-F238E27FC236}">
                <a16:creationId xmlns:a16="http://schemas.microsoft.com/office/drawing/2014/main" id="{65C6DCC8-6218-4D34-A870-2C956F7F534A}"/>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1344613"/>
            <a:ext cx="8135937" cy="3408362"/>
          </a:xfrm>
        </p:spPr>
        <p:txBody>
          <a:bodyPr/>
          <a:lstStyle/>
          <a:p>
            <a:pPr eaLnBrk="1" hangingPunct="1"/>
            <a:r>
              <a:rPr lang="zh-CN" altLang="en-US"/>
              <a:t>　　</a:t>
            </a:r>
            <a:r>
              <a:rPr lang="en-US" altLang="zh-CN"/>
              <a:t>Verilog HDL</a:t>
            </a:r>
            <a:r>
              <a:rPr lang="zh-CN" altLang="en-US"/>
              <a:t>提供了扩展的建模能力，其中许多扩展最初很难理解，但是</a:t>
            </a:r>
            <a:r>
              <a:rPr lang="en-US" altLang="zh-CN"/>
              <a:t>Verilog HDL</a:t>
            </a:r>
            <a:r>
              <a:rPr lang="zh-CN" altLang="en-US"/>
              <a:t>的核心子集非常易于学习和使用，这对大多数建模应用来说已经足够。完整的硬件描述语言可以对从最复杂的芯片到完整的电子系统进行描述，主要特点如下：</a:t>
            </a:r>
            <a:br>
              <a:rPr lang="zh-CN" altLang="en-US"/>
            </a:br>
            <a:r>
              <a:rPr lang="zh-CN" altLang="en-US"/>
              <a:t>　　</a:t>
            </a:r>
            <a:r>
              <a:rPr lang="en-US" altLang="zh-CN"/>
              <a:t>(1)  Verilog HDL</a:t>
            </a:r>
            <a:r>
              <a:rPr lang="zh-CN" altLang="en-US"/>
              <a:t>是一种用于数字逻辑电路描述的语言，主要用于逻辑电路的建模、仿真和设计。</a:t>
            </a:r>
            <a:br>
              <a:rPr lang="zh-CN" altLang="en-US"/>
            </a:br>
            <a:r>
              <a:rPr lang="zh-CN" altLang="en-US"/>
              <a:t>　　</a:t>
            </a:r>
          </a:p>
        </p:txBody>
      </p:sp>
      <p:sp>
        <p:nvSpPr>
          <p:cNvPr id="2" name="矩形 4">
            <a:extLst>
              <a:ext uri="{FF2B5EF4-FFF2-40B4-BE49-F238E27FC236}">
                <a16:creationId xmlns:a16="http://schemas.microsoft.com/office/drawing/2014/main" id="{574D09B6-7F72-4DBC-9161-AE355D9E82C8}"/>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801688"/>
            <a:ext cx="8135937" cy="3119437"/>
          </a:xfrm>
        </p:spPr>
        <p:txBody>
          <a:bodyPr/>
          <a:lstStyle/>
          <a:p>
            <a:pPr eaLnBrk="1" hangingPunct="1">
              <a:lnSpc>
                <a:spcPct val="160000"/>
              </a:lnSpc>
            </a:pPr>
            <a:r>
              <a:rPr lang="zh-CN" altLang="en-US"/>
              <a:t>　　</a:t>
            </a:r>
            <a:r>
              <a:rPr lang="en-US" altLang="zh-CN"/>
              <a:t>(2) </a:t>
            </a:r>
            <a:r>
              <a:rPr lang="zh-CN" altLang="en-US"/>
              <a:t>用</a:t>
            </a:r>
            <a:r>
              <a:rPr lang="en-US" altLang="zh-CN"/>
              <a:t>Verilog HDL</a:t>
            </a:r>
            <a:r>
              <a:rPr lang="zh-CN" altLang="en-US"/>
              <a:t>描述的电路设计就是该电路的</a:t>
            </a:r>
            <a:r>
              <a:rPr lang="en-US" altLang="zh-CN"/>
              <a:t>Verilog HDL</a:t>
            </a:r>
            <a:r>
              <a:rPr lang="zh-CN" altLang="en-US"/>
              <a:t>模型。</a:t>
            </a:r>
            <a:br>
              <a:rPr lang="zh-CN" altLang="en-US"/>
            </a:br>
            <a:r>
              <a:rPr lang="zh-CN" altLang="en-US"/>
              <a:t>　</a:t>
            </a:r>
          </a:p>
        </p:txBody>
      </p:sp>
      <p:sp>
        <p:nvSpPr>
          <p:cNvPr id="2" name="矩形 1"/>
          <p:cNvSpPr>
            <a:spLocks noChangeArrowheads="1"/>
          </p:cNvSpPr>
          <p:nvPr/>
        </p:nvSpPr>
        <p:spPr bwMode="auto">
          <a:xfrm>
            <a:off x="395288" y="1930400"/>
            <a:ext cx="79930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150000"/>
              </a:lnSpc>
              <a:spcBef>
                <a:spcPct val="50000"/>
              </a:spcBef>
            </a:pPr>
            <a:r>
              <a:rPr lang="en-US" altLang="zh-CN" sz="2400" b="0">
                <a:ea typeface="华文宋体" pitchFamily="2" charset="-122"/>
              </a:rPr>
              <a:t>        (3)  Verilog HDL </a:t>
            </a:r>
            <a:r>
              <a:rPr lang="zh-CN" altLang="en-US" sz="2400" b="0">
                <a:ea typeface="华文宋体" pitchFamily="2" charset="-122"/>
              </a:rPr>
              <a:t>既是一种行为描述语言也是一种结构描述语言，既可以用电路的功能描述，也可以用元器件和它们之间的连接来建立所设计电路的</a:t>
            </a:r>
            <a:r>
              <a:rPr lang="en-US" altLang="zh-CN" sz="2400" b="0">
                <a:ea typeface="华文宋体" pitchFamily="2" charset="-122"/>
              </a:rPr>
              <a:t>Verilog HDL</a:t>
            </a:r>
            <a:r>
              <a:rPr lang="zh-CN" altLang="en-US" sz="2400" b="0">
                <a:ea typeface="华文宋体" pitchFamily="2" charset="-122"/>
              </a:rPr>
              <a:t>模型。</a:t>
            </a:r>
            <a:br>
              <a:rPr lang="zh-CN" altLang="en-US" sz="2400" b="0">
                <a:ea typeface="华文宋体" pitchFamily="2" charset="-122"/>
              </a:rPr>
            </a:br>
            <a:endParaRPr lang="zh-CN" altLang="en-US" sz="2400" b="0">
              <a:ea typeface="华文宋体" pitchFamily="2" charset="-122"/>
            </a:endParaRPr>
          </a:p>
        </p:txBody>
      </p:sp>
      <p:sp>
        <p:nvSpPr>
          <p:cNvPr id="3" name="矩形 2"/>
          <p:cNvSpPr>
            <a:spLocks noChangeArrowheads="1"/>
          </p:cNvSpPr>
          <p:nvPr/>
        </p:nvSpPr>
        <p:spPr bwMode="auto">
          <a:xfrm>
            <a:off x="539750" y="3721100"/>
            <a:ext cx="82089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150000"/>
              </a:lnSpc>
              <a:spcBef>
                <a:spcPct val="50000"/>
              </a:spcBef>
            </a:pPr>
            <a:r>
              <a:rPr lang="zh-CN" altLang="en-US" sz="2400" b="0">
                <a:ea typeface="华文宋体" pitchFamily="2" charset="-122"/>
              </a:rPr>
              <a:t>　   </a:t>
            </a:r>
            <a:r>
              <a:rPr lang="en-US" altLang="zh-CN" sz="2400" b="0">
                <a:ea typeface="华文宋体" pitchFamily="2" charset="-122"/>
              </a:rPr>
              <a:t>(4)  Verilog</a:t>
            </a:r>
            <a:r>
              <a:rPr lang="zh-CN" altLang="en-US" sz="2400" b="0">
                <a:ea typeface="华文宋体" pitchFamily="2" charset="-122"/>
              </a:rPr>
              <a:t>模型可以是实际电路不同级别的抽象，这些抽象的级别和它们对应的模型类型共有以下五种：</a:t>
            </a:r>
            <a:endParaRPr lang="zh-CN" altLang="en-US" sz="3600">
              <a:solidFill>
                <a:schemeClr val="hlink"/>
              </a:solidFill>
              <a:ea typeface="华文宋体" pitchFamily="2" charset="-122"/>
            </a:endParaRPr>
          </a:p>
        </p:txBody>
      </p:sp>
      <p:sp>
        <p:nvSpPr>
          <p:cNvPr id="4" name="矩形 4">
            <a:extLst>
              <a:ext uri="{FF2B5EF4-FFF2-40B4-BE49-F238E27FC236}">
                <a16:creationId xmlns:a16="http://schemas.microsoft.com/office/drawing/2014/main" id="{1DD39A56-F977-40AF-8C76-4BB847A94474}"/>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lnSpc>
                <a:spcPct val="140000"/>
              </a:lnSpc>
            </a:pPr>
            <a:r>
              <a:rPr lang="zh-CN" altLang="en-US" dirty="0"/>
              <a:t>　　</a:t>
            </a:r>
            <a:r>
              <a:rPr lang="zh-CN" altLang="en-US" b="1" dirty="0">
                <a:solidFill>
                  <a:srgbClr val="FF0000"/>
                </a:solidFill>
              </a:rPr>
              <a:t>系统级</a:t>
            </a:r>
            <a:r>
              <a:rPr lang="en-US" altLang="zh-CN" dirty="0"/>
              <a:t>(System)——</a:t>
            </a:r>
            <a:r>
              <a:rPr lang="zh-CN" altLang="en-US" dirty="0"/>
              <a:t>用高级语言结构实现设计模块行为的模型；</a:t>
            </a:r>
            <a:br>
              <a:rPr lang="zh-CN" altLang="en-US" dirty="0"/>
            </a:br>
            <a:r>
              <a:rPr lang="zh-CN" altLang="en-US" dirty="0"/>
              <a:t>　　</a:t>
            </a:r>
            <a:r>
              <a:rPr lang="zh-CN" altLang="en-US" b="1" dirty="0">
                <a:solidFill>
                  <a:srgbClr val="FF0000"/>
                </a:solidFill>
              </a:rPr>
              <a:t>算法级</a:t>
            </a:r>
            <a:r>
              <a:rPr lang="en-US" altLang="zh-CN" dirty="0"/>
              <a:t>(Algorithmic)——</a:t>
            </a:r>
            <a:r>
              <a:rPr lang="zh-CN" altLang="en-US" dirty="0"/>
              <a:t>用高级语言结构实现设计算法行为的模型，部分可综合；</a:t>
            </a:r>
            <a:br>
              <a:rPr lang="zh-CN" altLang="en-US" dirty="0"/>
            </a:br>
            <a:r>
              <a:rPr lang="zh-CN" altLang="en-US" dirty="0"/>
              <a:t>　　</a:t>
            </a:r>
            <a:r>
              <a:rPr lang="en-US" altLang="zh-CN" b="1" dirty="0">
                <a:solidFill>
                  <a:srgbClr val="FF0000"/>
                </a:solidFill>
              </a:rPr>
              <a:t>RTL</a:t>
            </a:r>
            <a:r>
              <a:rPr lang="zh-CN" altLang="en-US" b="1" dirty="0">
                <a:solidFill>
                  <a:srgbClr val="FF0000"/>
                </a:solidFill>
              </a:rPr>
              <a:t>级</a:t>
            </a:r>
            <a:r>
              <a:rPr lang="en-US" altLang="zh-CN" dirty="0"/>
              <a:t>(Register Transfer Level)——</a:t>
            </a:r>
            <a:r>
              <a:rPr lang="zh-CN" altLang="en-US" dirty="0"/>
              <a:t>描述数据在寄存器之间流动和处理这些数据行为的模型，可综合；</a:t>
            </a:r>
            <a:br>
              <a:rPr lang="zh-CN" altLang="en-US" dirty="0"/>
            </a:br>
            <a:r>
              <a:rPr lang="zh-CN" altLang="en-US" dirty="0"/>
              <a:t>　　</a:t>
            </a:r>
            <a:r>
              <a:rPr lang="zh-CN" altLang="en-US" b="1" dirty="0">
                <a:solidFill>
                  <a:srgbClr val="FF0000"/>
                </a:solidFill>
              </a:rPr>
              <a:t>门级</a:t>
            </a:r>
            <a:r>
              <a:rPr lang="en-US" altLang="zh-CN" dirty="0"/>
              <a:t>(Gate-Level)——</a:t>
            </a:r>
            <a:r>
              <a:rPr lang="zh-CN" altLang="en-US" dirty="0"/>
              <a:t>描述逻辑门以及逻辑门之间连接的模型；</a:t>
            </a:r>
            <a:br>
              <a:rPr lang="zh-CN" altLang="en-US" dirty="0"/>
            </a:br>
            <a:r>
              <a:rPr lang="zh-CN" altLang="en-US" dirty="0"/>
              <a:t>　　</a:t>
            </a:r>
            <a:r>
              <a:rPr lang="zh-CN" altLang="en-US" b="1" dirty="0">
                <a:solidFill>
                  <a:srgbClr val="FF0000"/>
                </a:solidFill>
              </a:rPr>
              <a:t>开关级</a:t>
            </a:r>
            <a:r>
              <a:rPr lang="en-US" altLang="zh-CN" dirty="0"/>
              <a:t>(Switch-Level)——</a:t>
            </a:r>
            <a:r>
              <a:rPr lang="zh-CN" altLang="en-US" dirty="0"/>
              <a:t>描述器件中三极管和存储器件以及它们之间连接的模型。</a:t>
            </a:r>
          </a:p>
        </p:txBody>
      </p:sp>
      <p:sp>
        <p:nvSpPr>
          <p:cNvPr id="18435" name="AutoShape 4">
            <a:hlinkClick r:id="" action="ppaction://hlinkshowjump?jump=firstslide" highlightClick="1"/>
          </p:cNvPr>
          <p:cNvSpPr>
            <a:spLocks noChangeArrowheads="1"/>
          </p:cNvSpPr>
          <p:nvPr/>
        </p:nvSpPr>
        <p:spPr bwMode="auto">
          <a:xfrm>
            <a:off x="8637588" y="5487988"/>
            <a:ext cx="506412" cy="22701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endParaRPr lang="zh-CN" altLang="en-US" sz="3600">
              <a:solidFill>
                <a:schemeClr val="hlink"/>
              </a:solidFill>
              <a:ea typeface="华文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Group 3">
            <a:extLst>
              <a:ext uri="{FF2B5EF4-FFF2-40B4-BE49-F238E27FC236}">
                <a16:creationId xmlns:a16="http://schemas.microsoft.com/office/drawing/2014/main" id="{AA947277-BAA1-45E0-AE16-809D0CC40772}"/>
              </a:ext>
            </a:extLst>
          </p:cNvPr>
          <p:cNvGraphicFramePr>
            <a:graphicFrameLocks noGrp="1"/>
          </p:cNvGraphicFramePr>
          <p:nvPr/>
        </p:nvGraphicFramePr>
        <p:xfrm>
          <a:off x="3099595" y="1477698"/>
          <a:ext cx="5086614" cy="3942290"/>
        </p:xfrm>
        <a:graphic>
          <a:graphicData uri="http://schemas.openxmlformats.org/drawingml/2006/table">
            <a:tbl>
              <a:tblPr/>
              <a:tblGrid>
                <a:gridCol w="2546614">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tblGrid>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C</a:t>
                      </a:r>
                      <a:r>
                        <a:rPr kumimoji="0" lang="zh-CN" altLang="en-US"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语言</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Verilog</a:t>
                      </a:r>
                      <a:r>
                        <a:rPr kumimoji="0" lang="zh-CN" altLang="en-US"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语言</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function</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module, function</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if-then-else</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if-then-else</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for</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for</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while</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while</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case</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case</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break</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break</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define</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define</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printf</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printf</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8"/>
                  </a:ext>
                </a:extLst>
              </a:tr>
              <a:tr h="394229">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int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华文细黑" panose="02010600040101010101" pitchFamily="2" charset="-122"/>
                        </a:rPr>
                        <a:t>int</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9"/>
                  </a:ext>
                </a:extLst>
              </a:tr>
            </a:tbl>
          </a:graphicData>
        </a:graphic>
      </p:graphicFrame>
      <p:sp>
        <p:nvSpPr>
          <p:cNvPr id="20518" name="Rectangle 38">
            <a:extLst>
              <a:ext uri="{FF2B5EF4-FFF2-40B4-BE49-F238E27FC236}">
                <a16:creationId xmlns:a16="http://schemas.microsoft.com/office/drawing/2014/main" id="{CF93A384-110F-4A37-BE05-EED5A61F9D0E}"/>
              </a:ext>
            </a:extLst>
          </p:cNvPr>
          <p:cNvSpPr>
            <a:spLocks noChangeArrowheads="1"/>
          </p:cNvSpPr>
          <p:nvPr/>
        </p:nvSpPr>
        <p:spPr bwMode="auto">
          <a:xfrm>
            <a:off x="1030553" y="997479"/>
            <a:ext cx="735144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en-US" altLang="zh-CN" sz="1667" dirty="0">
                <a:latin typeface="Arial" panose="020B0604020202020204" pitchFamily="34" charset="0"/>
                <a:ea typeface="宋体" panose="02010600030101010101" pitchFamily="2" charset="-122"/>
              </a:rPr>
              <a:t>Verilog HDL</a:t>
            </a:r>
            <a:r>
              <a:rPr lang="zh-CN" altLang="en-US" sz="1667" dirty="0">
                <a:latin typeface="Arial" panose="020B0604020202020204" pitchFamily="34" charset="0"/>
                <a:ea typeface="宋体" panose="02010600030101010101" pitchFamily="2" charset="-122"/>
              </a:rPr>
              <a:t>是在</a:t>
            </a:r>
            <a:r>
              <a:rPr lang="en-US" altLang="zh-CN" sz="1667" dirty="0">
                <a:latin typeface="Arial" panose="020B0604020202020204" pitchFamily="34" charset="0"/>
                <a:ea typeface="宋体" panose="02010600030101010101" pitchFamily="2" charset="-122"/>
              </a:rPr>
              <a:t>C</a:t>
            </a:r>
            <a:r>
              <a:rPr lang="zh-CN" altLang="en-US" sz="1667" dirty="0">
                <a:latin typeface="Arial" panose="020B0604020202020204" pitchFamily="34" charset="0"/>
                <a:ea typeface="宋体" panose="02010600030101010101" pitchFamily="2" charset="-122"/>
              </a:rPr>
              <a:t>语言基础上发展起来的，保留了</a:t>
            </a:r>
            <a:r>
              <a:rPr lang="en-US" altLang="zh-CN" sz="1667" dirty="0">
                <a:latin typeface="Arial" panose="020B0604020202020204" pitchFamily="34" charset="0"/>
                <a:ea typeface="宋体" panose="02010600030101010101" pitchFamily="2" charset="-122"/>
              </a:rPr>
              <a:t>C</a:t>
            </a:r>
            <a:r>
              <a:rPr lang="zh-CN" altLang="en-US" sz="1667" dirty="0">
                <a:latin typeface="Arial" panose="020B0604020202020204" pitchFamily="34" charset="0"/>
                <a:ea typeface="宋体" panose="02010600030101010101" pitchFamily="2" charset="-122"/>
              </a:rPr>
              <a:t>语言的结构特点。</a:t>
            </a:r>
          </a:p>
        </p:txBody>
      </p:sp>
      <p:sp>
        <p:nvSpPr>
          <p:cNvPr id="60455" name="Text Box 39">
            <a:extLst>
              <a:ext uri="{FF2B5EF4-FFF2-40B4-BE49-F238E27FC236}">
                <a16:creationId xmlns:a16="http://schemas.microsoft.com/office/drawing/2014/main" id="{EFFFB03C-D656-423E-B30A-55CC6387774F}"/>
              </a:ext>
            </a:extLst>
          </p:cNvPr>
          <p:cNvSpPr txBox="1">
            <a:spLocks noChangeArrowheads="1"/>
          </p:cNvSpPr>
          <p:nvPr/>
        </p:nvSpPr>
        <p:spPr bwMode="auto">
          <a:xfrm>
            <a:off x="939271" y="2091532"/>
            <a:ext cx="1996282" cy="224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333">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但</a:t>
            </a:r>
            <a:r>
              <a:rPr lang="en-US" altLang="zh-CN" sz="2333">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C</a:t>
            </a:r>
            <a:r>
              <a:rPr lang="zh-CN" altLang="en-US" sz="2333">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语言的各函数之间是串行的，而</a:t>
            </a:r>
            <a:r>
              <a:rPr lang="en-US" altLang="zh-CN" sz="2333">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Verilog</a:t>
            </a:r>
            <a:r>
              <a:rPr lang="zh-CN" altLang="en-US" sz="2333">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的各个模块间是并行的</a:t>
            </a:r>
          </a:p>
        </p:txBody>
      </p:sp>
      <p:sp>
        <p:nvSpPr>
          <p:cNvPr id="3" name="矩形 4">
            <a:extLst>
              <a:ext uri="{FF2B5EF4-FFF2-40B4-BE49-F238E27FC236}">
                <a16:creationId xmlns:a16="http://schemas.microsoft.com/office/drawing/2014/main" id="{8F732619-28F0-47D3-9554-36079FE12A0E}"/>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60455"/>
                                        </p:tgtEl>
                                        <p:attrNameLst>
                                          <p:attrName>style.visibility</p:attrName>
                                        </p:attrNameLst>
                                      </p:cBhvr>
                                      <p:to>
                                        <p:strVal val="visible"/>
                                      </p:to>
                                    </p:set>
                                    <p:set>
                                      <p:cBhvr>
                                        <p:cTn id="7" dur="228" fill="hold">
                                          <p:stCondLst>
                                            <p:cond delay="0"/>
                                          </p:stCondLst>
                                        </p:cTn>
                                        <p:tgtEl>
                                          <p:spTgt spid="60455"/>
                                        </p:tgtEl>
                                        <p:attrNameLst>
                                          <p:attrName>style.rotation</p:attrName>
                                        </p:attrNameLst>
                                      </p:cBhvr>
                                      <p:to>
                                        <p:strVal val="-45.0"/>
                                      </p:to>
                                    </p:set>
                                    <p:anim calcmode="lin" valueType="num">
                                      <p:cBhvr>
                                        <p:cTn id="8" dur="228" fill="hold">
                                          <p:stCondLst>
                                            <p:cond delay="228"/>
                                          </p:stCondLst>
                                        </p:cTn>
                                        <p:tgtEl>
                                          <p:spTgt spid="60455"/>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60455"/>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60455"/>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6045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B304369-BF77-4A36-A938-4E130C1915DD}"/>
              </a:ext>
            </a:extLst>
          </p:cNvPr>
          <p:cNvSpPr>
            <a:spLocks noGrp="1" noChangeArrowheads="1"/>
          </p:cNvSpPr>
          <p:nvPr>
            <p:ph type="body" idx="4294967295"/>
          </p:nvPr>
        </p:nvSpPr>
        <p:spPr>
          <a:xfrm>
            <a:off x="1691680" y="845840"/>
            <a:ext cx="5524500" cy="571500"/>
          </a:xfrm>
        </p:spPr>
        <p:txBody>
          <a:bodyPr/>
          <a:lstStyle/>
          <a:p>
            <a:pPr>
              <a:buFont typeface="Wingdings" panose="05000000000000000000" pitchFamily="2" charset="2"/>
              <a:buNone/>
              <a:defRPr/>
            </a:pPr>
            <a:r>
              <a:rPr lang="en-US" altLang="zh-CN" b="1" dirty="0">
                <a:solidFill>
                  <a:srgbClr val="0043A6"/>
                </a:solidFill>
                <a:effectLst>
                  <a:outerShdw blurRad="38100" dist="38100" dir="2700000" algn="tl">
                    <a:srgbClr val="C0C0C0"/>
                  </a:outerShdw>
                </a:effectLst>
              </a:rPr>
              <a:t>Verilog HDL</a:t>
            </a:r>
            <a:r>
              <a:rPr lang="zh-CN" altLang="en-US" b="1" dirty="0">
                <a:solidFill>
                  <a:srgbClr val="0043A6"/>
                </a:solidFill>
                <a:effectLst>
                  <a:outerShdw blurRad="38100" dist="38100" dir="2700000" algn="tl">
                    <a:srgbClr val="C0C0C0"/>
                  </a:outerShdw>
                </a:effectLst>
              </a:rPr>
              <a:t>与</a:t>
            </a:r>
            <a:r>
              <a:rPr lang="en-US" altLang="zh-CN" b="1" dirty="0">
                <a:solidFill>
                  <a:srgbClr val="0043A6"/>
                </a:solidFill>
                <a:effectLst>
                  <a:outerShdw blurRad="38100" dist="38100" dir="2700000" algn="tl">
                    <a:srgbClr val="C0C0C0"/>
                  </a:outerShdw>
                </a:effectLst>
              </a:rPr>
              <a:t>C</a:t>
            </a:r>
            <a:r>
              <a:rPr lang="zh-CN" altLang="en-US" b="1" dirty="0">
                <a:solidFill>
                  <a:srgbClr val="0043A6"/>
                </a:solidFill>
                <a:effectLst>
                  <a:outerShdw blurRad="38100" dist="38100" dir="2700000" algn="tl">
                    <a:srgbClr val="C0C0C0"/>
                  </a:outerShdw>
                </a:effectLst>
              </a:rPr>
              <a:t>语言运算符的比较</a:t>
            </a:r>
          </a:p>
        </p:txBody>
      </p:sp>
      <p:graphicFrame>
        <p:nvGraphicFramePr>
          <p:cNvPr id="59395" name="Group 3">
            <a:extLst>
              <a:ext uri="{FF2B5EF4-FFF2-40B4-BE49-F238E27FC236}">
                <a16:creationId xmlns:a16="http://schemas.microsoft.com/office/drawing/2014/main" id="{8841915F-4276-4C3D-BBCC-F003FCF29365}"/>
              </a:ext>
            </a:extLst>
          </p:cNvPr>
          <p:cNvGraphicFramePr>
            <a:graphicFrameLocks noGrp="1"/>
          </p:cNvGraphicFramePr>
          <p:nvPr>
            <p:extLst>
              <p:ext uri="{D42A27DB-BD31-4B8C-83A1-F6EECF244321}">
                <p14:modId xmlns:p14="http://schemas.microsoft.com/office/powerpoint/2010/main" val="1808999230"/>
              </p:ext>
            </p:extLst>
          </p:nvPr>
        </p:nvGraphicFramePr>
        <p:xfrm>
          <a:off x="952500" y="1417340"/>
          <a:ext cx="7239000" cy="4191000"/>
        </p:xfrm>
        <a:graphic>
          <a:graphicData uri="http://schemas.openxmlformats.org/drawingml/2006/table">
            <a:tbl>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C</a:t>
                      </a: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语言</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Verilog</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功能</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C</a:t>
                      </a: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语言</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Verilog</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功能</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加</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大于等于</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减</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小于等于</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乘</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等于</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除</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不等于</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取模</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取反</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逻辑非</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&amp;</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&amp;</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按位与</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&amp;&amp;</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&amp;&amp;</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逻辑与</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按位或</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逻辑或</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按位异或</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大于</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&lt;&lt;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&lt;&lt;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左移</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81000">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a:t>
                      </a: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&lt;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小于</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&gt;&gt;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ahoma" panose="020B0604030504040204" pitchFamily="34" charset="0"/>
                          <a:ea typeface="华文细黑" panose="02010600040101010101" pitchFamily="2" charset="-122"/>
                        </a:rPr>
                        <a:t>&gt;&gt;</a:t>
                      </a:r>
                    </a:p>
                  </a:txBody>
                  <a:tcPr marL="76200" marR="762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华文细黑" panose="02010600040101010101" pitchFamily="2" charset="-122"/>
                        </a:defRPr>
                      </a:lvl1pPr>
                      <a:lvl2pPr eaLnBrk="0" hangingPunct="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2pPr>
                      <a:lvl3pPr eaLnBrk="0" hangingPunct="0">
                        <a:spcBef>
                          <a:spcPct val="20000"/>
                        </a:spcBef>
                        <a:buClr>
                          <a:schemeClr val="accent2"/>
                        </a:buClr>
                        <a:buSzPct val="70000"/>
                        <a:buFont typeface="Wingdings" panose="05000000000000000000" pitchFamily="2" charset="2"/>
                        <a:defRPr sz="2000">
                          <a:solidFill>
                            <a:schemeClr val="tx1"/>
                          </a:solidFill>
                          <a:latin typeface="Tahoma" panose="020B0604030504040204" pitchFamily="34" charset="0"/>
                          <a:ea typeface="华文细黑" panose="02010600040101010101" pitchFamily="2" charset="-122"/>
                        </a:defRPr>
                      </a:lvl3pPr>
                      <a:lvl4pPr eaLnBrk="0" hangingPunct="0">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eaLnBrk="0" hangingPunct="0">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华文细黑" panose="02010600040101010101" pitchFamily="2" charset="-122"/>
                        </a:rPr>
                        <a:t>右移</a:t>
                      </a:r>
                    </a:p>
                  </a:txBody>
                  <a:tcPr marL="76200" marR="762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3" name="矩形 4">
            <a:extLst>
              <a:ext uri="{FF2B5EF4-FFF2-40B4-BE49-F238E27FC236}">
                <a16:creationId xmlns:a16="http://schemas.microsoft.com/office/drawing/2014/main" id="{673E7CF0-F246-45EF-83A7-76F0A9BE82BD}"/>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8130" name="Rectangle 2"/>
          <p:cNvSpPr>
            <a:spLocks noGrp="1" noChangeArrowheads="1"/>
          </p:cNvSpPr>
          <p:nvPr>
            <p:ph type="title"/>
          </p:nvPr>
        </p:nvSpPr>
        <p:spPr>
          <a:xfrm>
            <a:off x="5148263" y="787400"/>
            <a:ext cx="3124200" cy="4789488"/>
          </a:xfrm>
        </p:spPr>
        <p:txBody>
          <a:bodyPr/>
          <a:lstStyle/>
          <a:p>
            <a:pPr eaLnBrk="1" hangingPunct="1">
              <a:lnSpc>
                <a:spcPct val="150000"/>
              </a:lnSpc>
            </a:pPr>
            <a:r>
              <a:rPr lang="zh-CN" altLang="en-US"/>
              <a:t>图是一个典型的</a:t>
            </a:r>
            <a:r>
              <a:rPr lang="en-US" altLang="zh-CN"/>
              <a:t>FPGA/CPLD</a:t>
            </a:r>
            <a:r>
              <a:rPr lang="zh-CN" altLang="en-US"/>
              <a:t>设计流程，而如果是</a:t>
            </a:r>
            <a:r>
              <a:rPr lang="en-US" altLang="zh-CN"/>
              <a:t>ASIC</a:t>
            </a:r>
            <a:r>
              <a:rPr lang="zh-CN" altLang="en-US"/>
              <a:t>设计，则不需要</a:t>
            </a:r>
            <a:r>
              <a:rPr lang="en-US" altLang="zh-CN"/>
              <a:t>STEP5</a:t>
            </a:r>
            <a:r>
              <a:rPr lang="zh-CN" altLang="en-US"/>
              <a:t>这个环节，只要把综合后的结果直接交给集成电路生产厂家即可。</a:t>
            </a:r>
          </a:p>
        </p:txBody>
      </p:sp>
      <p:sp>
        <p:nvSpPr>
          <p:cNvPr id="20483" name="矩形 3"/>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pic>
        <p:nvPicPr>
          <p:cNvPr id="5" name="Picture 4"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05681"/>
            <a:ext cx="3887787"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68130"/>
                                        </p:tgtEl>
                                        <p:attrNameLst>
                                          <p:attrName>style.visibility</p:attrName>
                                        </p:attrNameLst>
                                      </p:cBhvr>
                                      <p:to>
                                        <p:strVal val="visible"/>
                                      </p:to>
                                    </p:set>
                                    <p:anim calcmode="lin" valueType="num">
                                      <p:cBhvr additive="base">
                                        <p:cTn id="13" dur="500" fill="hold"/>
                                        <p:tgtEl>
                                          <p:spTgt spid="1968130"/>
                                        </p:tgtEl>
                                        <p:attrNameLst>
                                          <p:attrName>ppt_x</p:attrName>
                                        </p:attrNameLst>
                                      </p:cBhvr>
                                      <p:tavLst>
                                        <p:tav tm="0">
                                          <p:val>
                                            <p:strVal val="#ppt_x"/>
                                          </p:val>
                                        </p:tav>
                                        <p:tav tm="100000">
                                          <p:val>
                                            <p:strVal val="#ppt_x"/>
                                          </p:val>
                                        </p:tav>
                                      </p:tavLst>
                                    </p:anim>
                                    <p:anim calcmode="lin" valueType="num">
                                      <p:cBhvr additive="base">
                                        <p:cTn id="14" dur="500" fill="hold"/>
                                        <p:tgtEl>
                                          <p:spTgt spid="196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81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3C7A2B-914C-4706-A8D1-BAE9426B7DAC}"/>
              </a:ext>
            </a:extLst>
          </p:cNvPr>
          <p:cNvSpPr>
            <a:spLocks noGrp="1" noChangeArrowheads="1"/>
          </p:cNvSpPr>
          <p:nvPr>
            <p:ph type="title" idx="4294967295"/>
          </p:nvPr>
        </p:nvSpPr>
        <p:spPr>
          <a:xfrm>
            <a:off x="399964" y="589637"/>
            <a:ext cx="8135937" cy="4789488"/>
          </a:xfrm>
        </p:spPr>
        <p:txBody>
          <a:bodyPr/>
          <a:lstStyle/>
          <a:p>
            <a:r>
              <a:rPr lang="zh-CN" altLang="en-US" dirty="0"/>
              <a:t>一个例子</a:t>
            </a:r>
            <a:r>
              <a:rPr lang="en-US" altLang="zh-CN" dirty="0"/>
              <a:t>----</a:t>
            </a:r>
            <a:r>
              <a:rPr lang="zh-CN" altLang="en-US" dirty="0"/>
              <a:t>秒表</a:t>
            </a:r>
          </a:p>
        </p:txBody>
      </p:sp>
      <p:sp>
        <p:nvSpPr>
          <p:cNvPr id="5124" name="Rectangle 4">
            <a:extLst>
              <a:ext uri="{FF2B5EF4-FFF2-40B4-BE49-F238E27FC236}">
                <a16:creationId xmlns:a16="http://schemas.microsoft.com/office/drawing/2014/main" id="{9164939F-8640-4794-A2FE-00DCAF57AFD8}"/>
              </a:ext>
            </a:extLst>
          </p:cNvPr>
          <p:cNvSpPr>
            <a:spLocks noGrp="1" noChangeArrowheads="1"/>
          </p:cNvSpPr>
          <p:nvPr>
            <p:ph type="body" sz="half" idx="4294967295"/>
          </p:nvPr>
        </p:nvSpPr>
        <p:spPr>
          <a:xfrm>
            <a:off x="4007926" y="1176602"/>
            <a:ext cx="4659954" cy="4081198"/>
          </a:xfrm>
        </p:spPr>
        <p:txBody>
          <a:bodyPr/>
          <a:lstStyle/>
          <a:p>
            <a:pPr algn="l">
              <a:buFont typeface="Arial" panose="020B0604020202020204" pitchFamily="34" charset="0"/>
              <a:buChar char="•"/>
            </a:pPr>
            <a:r>
              <a:rPr lang="zh-CN" altLang="en-US" sz="2400" dirty="0"/>
              <a:t>圆形金属壳多功能</a:t>
            </a:r>
            <a:r>
              <a:rPr lang="en-US" altLang="zh-CN" sz="2400" dirty="0"/>
              <a:t>2</a:t>
            </a:r>
            <a:r>
              <a:rPr lang="zh-CN" altLang="en-US" sz="2400" dirty="0"/>
              <a:t>道秒表    </a:t>
            </a:r>
          </a:p>
          <a:p>
            <a:pPr algn="l">
              <a:buFont typeface="Arial" panose="020B0604020202020204" pitchFamily="34" charset="0"/>
              <a:buChar char="•"/>
            </a:pPr>
            <a:r>
              <a:rPr lang="zh-CN" altLang="en-US" sz="2400" dirty="0"/>
              <a:t>全金属防水、防震、防滑结构</a:t>
            </a:r>
          </a:p>
          <a:p>
            <a:pPr algn="l">
              <a:buFont typeface="Arial" panose="020B0604020202020204" pitchFamily="34" charset="0"/>
              <a:buChar char="•"/>
            </a:pPr>
            <a:r>
              <a:rPr lang="en-US" altLang="zh-CN" sz="2400" dirty="0"/>
              <a:t>1/100</a:t>
            </a:r>
            <a:r>
              <a:rPr lang="zh-CN" altLang="en-US" sz="2400" dirty="0"/>
              <a:t>秒计时</a:t>
            </a:r>
          </a:p>
          <a:p>
            <a:pPr algn="l">
              <a:buFont typeface="Arial" panose="020B0604020202020204" pitchFamily="34" charset="0"/>
              <a:buChar char="•"/>
            </a:pPr>
            <a:r>
              <a:rPr lang="zh-CN" altLang="en-US" sz="2400" dirty="0"/>
              <a:t>时间、日历显示</a:t>
            </a:r>
          </a:p>
          <a:p>
            <a:pPr algn="l">
              <a:buFont typeface="Arial" panose="020B0604020202020204" pitchFamily="34" charset="0"/>
              <a:buChar char="•"/>
            </a:pPr>
            <a:r>
              <a:rPr lang="en-US" altLang="zh-CN" sz="2400" dirty="0"/>
              <a:t>12/24</a:t>
            </a:r>
            <a:r>
              <a:rPr lang="zh-CN" altLang="en-US" sz="2400" dirty="0"/>
              <a:t>小时显示模式</a:t>
            </a:r>
          </a:p>
          <a:p>
            <a:pPr algn="l">
              <a:buFont typeface="Arial" panose="020B0604020202020204" pitchFamily="34" charset="0"/>
              <a:buChar char="•"/>
            </a:pPr>
            <a:r>
              <a:rPr lang="zh-CN" altLang="en-US" sz="2400" dirty="0"/>
              <a:t>每日响闹</a:t>
            </a:r>
          </a:p>
          <a:p>
            <a:pPr algn="l">
              <a:buFont typeface="Arial" panose="020B0604020202020204" pitchFamily="34" charset="0"/>
              <a:buChar char="•"/>
            </a:pPr>
            <a:r>
              <a:rPr lang="zh-CN" altLang="en-US" sz="2400" dirty="0"/>
              <a:t>大型跳字显示屏 </a:t>
            </a:r>
          </a:p>
        </p:txBody>
      </p:sp>
      <p:pic>
        <p:nvPicPr>
          <p:cNvPr id="5125" name="Picture 5" descr="3636-63054896">
            <a:extLst>
              <a:ext uri="{FF2B5EF4-FFF2-40B4-BE49-F238E27FC236}">
                <a16:creationId xmlns:a16="http://schemas.microsoft.com/office/drawing/2014/main" id="{B3821EAD-843D-4A83-B0EC-EB14551AA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9" y="1204492"/>
            <a:ext cx="2876021" cy="384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a:extLst>
              <a:ext uri="{FF2B5EF4-FFF2-40B4-BE49-F238E27FC236}">
                <a16:creationId xmlns:a16="http://schemas.microsoft.com/office/drawing/2014/main" id="{699FCEFF-F634-4271-AD3F-27F7FF9A23BC}"/>
              </a:ext>
            </a:extLst>
          </p:cNvPr>
          <p:cNvSpPr txBox="1">
            <a:spLocks noChangeArrowheads="1"/>
          </p:cNvSpPr>
          <p:nvPr/>
        </p:nvSpPr>
        <p:spPr bwMode="auto">
          <a:xfrm>
            <a:off x="4119802" y="4422511"/>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1500">
              <a:latin typeface="Arial" panose="020B0604020202020204" pitchFamily="34" charset="0"/>
              <a:ea typeface="宋体" panose="02010600030101010101" pitchFamily="2" charset="-122"/>
            </a:endParaRPr>
          </a:p>
        </p:txBody>
      </p:sp>
      <p:sp>
        <p:nvSpPr>
          <p:cNvPr id="5127" name="Text Box 7">
            <a:extLst>
              <a:ext uri="{FF2B5EF4-FFF2-40B4-BE49-F238E27FC236}">
                <a16:creationId xmlns:a16="http://schemas.microsoft.com/office/drawing/2014/main" id="{0E50309D-3C5F-4F7A-9CCF-09B56CE8E555}"/>
              </a:ext>
            </a:extLst>
          </p:cNvPr>
          <p:cNvSpPr txBox="1">
            <a:spLocks noChangeArrowheads="1"/>
          </p:cNvSpPr>
          <p:nvPr/>
        </p:nvSpPr>
        <p:spPr bwMode="auto">
          <a:xfrm>
            <a:off x="3595330" y="4036220"/>
            <a:ext cx="26000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500">
                <a:latin typeface="Arial" panose="020B0604020202020204" pitchFamily="34" charset="0"/>
                <a:ea typeface="宋体" panose="02010600030101010101" pitchFamily="2" charset="-122"/>
              </a:rPr>
              <a:t>*</a:t>
            </a:r>
          </a:p>
        </p:txBody>
      </p:sp>
      <p:sp>
        <p:nvSpPr>
          <p:cNvPr id="2" name="矩形 3">
            <a:extLst>
              <a:ext uri="{FF2B5EF4-FFF2-40B4-BE49-F238E27FC236}">
                <a16:creationId xmlns:a16="http://schemas.microsoft.com/office/drawing/2014/main" id="{6DB82A28-B360-41B5-AE12-0615F621ABEE}"/>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154D70F-8EA7-4C62-9693-2A4DC2EDBF81}"/>
              </a:ext>
            </a:extLst>
          </p:cNvPr>
          <p:cNvSpPr>
            <a:spLocks noGrp="1" noChangeArrowheads="1"/>
          </p:cNvSpPr>
          <p:nvPr>
            <p:ph type="title" idx="4294967295"/>
          </p:nvPr>
        </p:nvSpPr>
        <p:spPr>
          <a:xfrm>
            <a:off x="397720" y="769268"/>
            <a:ext cx="8135937" cy="4789488"/>
          </a:xfrm>
        </p:spPr>
        <p:txBody>
          <a:bodyPr/>
          <a:lstStyle/>
          <a:p>
            <a:r>
              <a:rPr lang="zh-CN" altLang="en-US" dirty="0"/>
              <a:t>一个例子</a:t>
            </a:r>
            <a:r>
              <a:rPr lang="en-US" altLang="zh-CN" dirty="0"/>
              <a:t>----</a:t>
            </a:r>
            <a:r>
              <a:rPr lang="zh-CN" altLang="en-US" dirty="0"/>
              <a:t>秒表</a:t>
            </a:r>
          </a:p>
        </p:txBody>
      </p:sp>
      <p:sp>
        <p:nvSpPr>
          <p:cNvPr id="6147" name="Rectangle 3">
            <a:extLst>
              <a:ext uri="{FF2B5EF4-FFF2-40B4-BE49-F238E27FC236}">
                <a16:creationId xmlns:a16="http://schemas.microsoft.com/office/drawing/2014/main" id="{21049C86-9F70-427E-8CE1-FB714865BBFF}"/>
              </a:ext>
            </a:extLst>
          </p:cNvPr>
          <p:cNvSpPr>
            <a:spLocks noGrp="1" noChangeArrowheads="1"/>
          </p:cNvSpPr>
          <p:nvPr>
            <p:ph type="body" idx="4294967295"/>
          </p:nvPr>
        </p:nvSpPr>
        <p:spPr>
          <a:xfrm>
            <a:off x="611560" y="1201316"/>
            <a:ext cx="8353425" cy="1512168"/>
          </a:xfrm>
        </p:spPr>
        <p:txBody>
          <a:bodyPr/>
          <a:lstStyle/>
          <a:p>
            <a:pPr algn="l">
              <a:buFont typeface="Wingdings" panose="05000000000000000000" pitchFamily="2" charset="2"/>
              <a:buChar char="u"/>
            </a:pPr>
            <a:r>
              <a:rPr lang="zh-CN" altLang="en-US" sz="2800" b="1" dirty="0">
                <a:solidFill>
                  <a:srgbClr val="FF0000"/>
                </a:solidFill>
              </a:rPr>
              <a:t>功能</a:t>
            </a:r>
          </a:p>
          <a:p>
            <a:pPr lvl="1" algn="l"/>
            <a:r>
              <a:rPr lang="zh-CN" altLang="en-US" sz="2400" dirty="0"/>
              <a:t>计时</a:t>
            </a:r>
          </a:p>
          <a:p>
            <a:pPr lvl="1" algn="l"/>
            <a:r>
              <a:rPr lang="zh-CN" altLang="en-US" sz="2400" dirty="0"/>
              <a:t>时间</a:t>
            </a:r>
          </a:p>
          <a:p>
            <a:pPr lvl="1" algn="l"/>
            <a:r>
              <a:rPr lang="zh-CN" altLang="en-US" sz="2400" dirty="0"/>
              <a:t>闹钟</a:t>
            </a:r>
          </a:p>
          <a:p>
            <a:pPr algn="l">
              <a:buFont typeface="Wingdings" panose="05000000000000000000" pitchFamily="2" charset="2"/>
              <a:buChar char="u"/>
            </a:pPr>
            <a:r>
              <a:rPr lang="zh-CN" altLang="en-US" sz="2800" b="1" dirty="0">
                <a:solidFill>
                  <a:srgbClr val="FF0000"/>
                </a:solidFill>
              </a:rPr>
              <a:t>外部特性</a:t>
            </a:r>
          </a:p>
          <a:p>
            <a:pPr lvl="1" algn="l"/>
            <a:r>
              <a:rPr lang="en-US" altLang="zh-CN" dirty="0"/>
              <a:t>3</a:t>
            </a:r>
            <a:r>
              <a:rPr lang="zh-CN" altLang="en-US" dirty="0"/>
              <a:t>个按键</a:t>
            </a:r>
          </a:p>
          <a:p>
            <a:pPr lvl="1" algn="l"/>
            <a:r>
              <a:rPr lang="en-US" altLang="zh-CN" dirty="0"/>
              <a:t>6</a:t>
            </a:r>
            <a:r>
              <a:rPr lang="zh-CN" altLang="en-US" dirty="0"/>
              <a:t>位数码显示</a:t>
            </a:r>
          </a:p>
        </p:txBody>
      </p:sp>
      <p:sp>
        <p:nvSpPr>
          <p:cNvPr id="4" name="Rectangle 3">
            <a:extLst>
              <a:ext uri="{FF2B5EF4-FFF2-40B4-BE49-F238E27FC236}">
                <a16:creationId xmlns:a16="http://schemas.microsoft.com/office/drawing/2014/main" id="{01566603-1137-47C8-A21E-938B7A2F27F1}"/>
              </a:ext>
            </a:extLst>
          </p:cNvPr>
          <p:cNvSpPr txBox="1">
            <a:spLocks noChangeArrowheads="1"/>
          </p:cNvSpPr>
          <p:nvPr/>
        </p:nvSpPr>
        <p:spPr bwMode="auto">
          <a:xfrm>
            <a:off x="4788272" y="1129308"/>
            <a:ext cx="3600152" cy="3024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pPr marL="514350" indent="-514350" algn="l">
              <a:buFont typeface="Wingdings" panose="05000000000000000000" pitchFamily="2" charset="2"/>
              <a:buChar char="ü"/>
            </a:pPr>
            <a:r>
              <a:rPr lang="zh-CN" altLang="en-US" sz="2800" kern="0" dirty="0">
                <a:solidFill>
                  <a:schemeClr val="accent2"/>
                </a:solidFill>
              </a:rPr>
              <a:t>内部电路</a:t>
            </a:r>
          </a:p>
          <a:p>
            <a:pPr lvl="1" algn="l"/>
            <a:r>
              <a:rPr lang="zh-CN" altLang="en-US" sz="2400" b="0" kern="0" dirty="0"/>
              <a:t>计数器（时基</a:t>
            </a:r>
            <a:r>
              <a:rPr lang="en-US" altLang="zh-CN" sz="2400" b="0" kern="0" dirty="0"/>
              <a:t>1/100</a:t>
            </a:r>
            <a:r>
              <a:rPr lang="zh-CN" altLang="en-US" sz="2400" b="0" kern="0" dirty="0"/>
              <a:t>）</a:t>
            </a:r>
          </a:p>
          <a:p>
            <a:pPr lvl="1" algn="l"/>
            <a:r>
              <a:rPr lang="en-US" altLang="zh-CN" sz="2400" b="0" kern="0" dirty="0"/>
              <a:t>BCD--〉</a:t>
            </a:r>
            <a:r>
              <a:rPr lang="zh-CN" altLang="en-US" sz="2400" b="0" kern="0" dirty="0"/>
              <a:t>七段码译码</a:t>
            </a:r>
          </a:p>
          <a:p>
            <a:pPr lvl="1" algn="l"/>
            <a:r>
              <a:rPr lang="zh-CN" altLang="en-US" sz="2400" b="0" kern="0" dirty="0"/>
              <a:t>显示扫描</a:t>
            </a:r>
          </a:p>
          <a:p>
            <a:pPr marL="457200" indent="-457200" algn="l">
              <a:buFont typeface="Wingdings" panose="05000000000000000000" pitchFamily="2" charset="2"/>
              <a:buChar char="ü"/>
            </a:pPr>
            <a:r>
              <a:rPr lang="zh-CN" altLang="en-US" sz="2800" kern="0" dirty="0">
                <a:solidFill>
                  <a:schemeClr val="accent2"/>
                </a:solidFill>
              </a:rPr>
              <a:t>实现方法</a:t>
            </a:r>
          </a:p>
          <a:p>
            <a:pPr lvl="1" algn="l"/>
            <a:r>
              <a:rPr lang="zh-CN" altLang="en-US" b="0" kern="0" dirty="0"/>
              <a:t>纯逻辑</a:t>
            </a:r>
          </a:p>
          <a:p>
            <a:pPr lvl="1" algn="l"/>
            <a:r>
              <a:rPr lang="zh-CN" altLang="en-US" b="0" kern="0" dirty="0"/>
              <a:t>微机（单片机）</a:t>
            </a:r>
          </a:p>
          <a:p>
            <a:pPr lvl="1" algn="l"/>
            <a:r>
              <a:rPr lang="en-US" altLang="zh-CN" b="0" kern="0" dirty="0"/>
              <a:t>PLD</a:t>
            </a:r>
          </a:p>
        </p:txBody>
      </p:sp>
      <p:sp>
        <p:nvSpPr>
          <p:cNvPr id="2" name="矩形 3">
            <a:extLst>
              <a:ext uri="{FF2B5EF4-FFF2-40B4-BE49-F238E27FC236}">
                <a16:creationId xmlns:a16="http://schemas.microsoft.com/office/drawing/2014/main" id="{F0483125-97E5-4CA7-9E9B-5F1224498967}"/>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 calcmode="lin" valueType="num">
                                      <p:cBhvr additive="base">
                                        <p:cTn id="29"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7">
                                            <p:txEl>
                                              <p:pRg st="6" end="6"/>
                                            </p:txEl>
                                          </p:spTgt>
                                        </p:tgtEl>
                                        <p:attrNameLst>
                                          <p:attrName>style.visibility</p:attrName>
                                        </p:attrNameLst>
                                      </p:cBhvr>
                                      <p:to>
                                        <p:strVal val="visible"/>
                                      </p:to>
                                    </p:set>
                                    <p:anim calcmode="lin" valueType="num">
                                      <p:cBhvr additive="base">
                                        <p:cTn id="33"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 calcmode="lin" valueType="num">
                                      <p:cBhvr additive="base">
                                        <p:cTn id="4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 calcmode="lin" valueType="num">
                                      <p:cBhvr additive="base">
                                        <p:cTn id="5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 calcmode="lin" valueType="num">
                                      <p:cBhvr additive="base">
                                        <p:cTn id="5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 calcmode="lin" valueType="num">
                                      <p:cBhvr additive="base">
                                        <p:cTn id="6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 calcmode="lin" valueType="num">
                                      <p:cBhvr additive="base">
                                        <p:cTn id="6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 calcmode="lin" valueType="num">
                                      <p:cBhvr additive="base">
                                        <p:cTn id="6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52462" y="807244"/>
            <a:ext cx="7742238" cy="360363"/>
          </a:xfrm>
        </p:spPr>
        <p:txBody>
          <a:bodyPr/>
          <a:lstStyle/>
          <a:p>
            <a:pPr eaLnBrk="1" hangingPunct="1"/>
            <a:r>
              <a:rPr lang="zh-CN" altLang="en-US" dirty="0">
                <a:solidFill>
                  <a:srgbClr val="FF33CC"/>
                </a:solidFill>
              </a:rPr>
              <a:t>抽象级（</a:t>
            </a:r>
            <a:r>
              <a:rPr lang="en-US" altLang="zh-CN" dirty="0">
                <a:solidFill>
                  <a:srgbClr val="FF33CC"/>
                </a:solidFill>
              </a:rPr>
              <a:t>Levels of Abstraction</a:t>
            </a:r>
            <a:r>
              <a:rPr lang="zh-CN" altLang="en-US" dirty="0">
                <a:solidFill>
                  <a:srgbClr val="FF33CC"/>
                </a:solidFill>
              </a:rPr>
              <a:t>）</a:t>
            </a:r>
          </a:p>
        </p:txBody>
      </p:sp>
      <p:sp>
        <p:nvSpPr>
          <p:cNvPr id="19459" name="Rectangle 3"/>
          <p:cNvSpPr>
            <a:spLocks noChangeArrowheads="1"/>
          </p:cNvSpPr>
          <p:nvPr/>
        </p:nvSpPr>
        <p:spPr bwMode="auto">
          <a:xfrm>
            <a:off x="3132138" y="4538663"/>
            <a:ext cx="2590800" cy="76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endParaRPr lang="zh-CN" altLang="en-US" sz="4000">
              <a:latin typeface="Tahoma" pitchFamily="34" charset="0"/>
            </a:endParaRPr>
          </a:p>
        </p:txBody>
      </p:sp>
      <p:sp>
        <p:nvSpPr>
          <p:cNvPr id="19460" name="Rectangle 4"/>
          <p:cNvSpPr>
            <a:spLocks noChangeArrowheads="1"/>
          </p:cNvSpPr>
          <p:nvPr/>
        </p:nvSpPr>
        <p:spPr bwMode="auto">
          <a:xfrm>
            <a:off x="3132138" y="3757613"/>
            <a:ext cx="2590800"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endParaRPr lang="zh-CN" altLang="en-US" sz="4000">
              <a:latin typeface="Tahoma" pitchFamily="34" charset="0"/>
            </a:endParaRPr>
          </a:p>
        </p:txBody>
      </p:sp>
      <p:sp>
        <p:nvSpPr>
          <p:cNvPr id="19461" name="Rectangle 5"/>
          <p:cNvSpPr>
            <a:spLocks noChangeArrowheads="1"/>
          </p:cNvSpPr>
          <p:nvPr/>
        </p:nvSpPr>
        <p:spPr bwMode="auto">
          <a:xfrm>
            <a:off x="3132138" y="2917825"/>
            <a:ext cx="2590800" cy="8255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endParaRPr lang="zh-CN" altLang="en-US" sz="4000">
              <a:latin typeface="Tahoma" pitchFamily="34" charset="0"/>
            </a:endParaRPr>
          </a:p>
        </p:txBody>
      </p:sp>
      <p:sp>
        <p:nvSpPr>
          <p:cNvPr id="19462" name="Rectangle 6"/>
          <p:cNvSpPr>
            <a:spLocks noChangeArrowheads="1"/>
          </p:cNvSpPr>
          <p:nvPr/>
        </p:nvSpPr>
        <p:spPr bwMode="auto">
          <a:xfrm>
            <a:off x="3132138" y="2138363"/>
            <a:ext cx="2590800"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endParaRPr lang="zh-CN" altLang="en-US" sz="4000">
              <a:latin typeface="Tahoma" pitchFamily="34" charset="0"/>
            </a:endParaRPr>
          </a:p>
        </p:txBody>
      </p:sp>
      <p:sp>
        <p:nvSpPr>
          <p:cNvPr id="19463" name="Rectangle 7"/>
          <p:cNvSpPr>
            <a:spLocks noChangeArrowheads="1"/>
          </p:cNvSpPr>
          <p:nvPr/>
        </p:nvSpPr>
        <p:spPr bwMode="auto">
          <a:xfrm>
            <a:off x="763588" y="1357313"/>
            <a:ext cx="7264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20000"/>
              </a:spcBef>
              <a:buClr>
                <a:schemeClr val="folHlink"/>
              </a:buClr>
              <a:buSzPct val="60000"/>
              <a:buFont typeface="Wingdings" pitchFamily="2" charset="2"/>
              <a:buNone/>
            </a:pPr>
            <a:r>
              <a:rPr lang="zh-CN" altLang="en-US" sz="2400" dirty="0">
                <a:latin typeface="Tahoma" pitchFamily="34" charset="0"/>
              </a:rPr>
              <a:t>在抽象级上需要进行折衷</a:t>
            </a:r>
          </a:p>
        </p:txBody>
      </p:sp>
      <p:sp>
        <p:nvSpPr>
          <p:cNvPr id="19464" name="Text Box 8"/>
          <p:cNvSpPr txBox="1">
            <a:spLocks noChangeArrowheads="1"/>
          </p:cNvSpPr>
          <p:nvPr/>
        </p:nvSpPr>
        <p:spPr bwMode="auto">
          <a:xfrm>
            <a:off x="3203575" y="2208213"/>
            <a:ext cx="26400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r>
              <a:rPr lang="zh-CN" altLang="en-US" sz="2000">
                <a:latin typeface="Tahoma" pitchFamily="34" charset="0"/>
              </a:rPr>
              <a:t>系统说明</a:t>
            </a:r>
          </a:p>
          <a:p>
            <a:pPr eaLnBrk="1" hangingPunct="1"/>
            <a:r>
              <a:rPr lang="en-US" altLang="zh-CN" sz="2000">
                <a:latin typeface="Tahoma" pitchFamily="34" charset="0"/>
              </a:rPr>
              <a:t>-</a:t>
            </a:r>
            <a:r>
              <a:rPr lang="zh-CN" altLang="en-US" sz="2000">
                <a:latin typeface="Tahoma" pitchFamily="34" charset="0"/>
              </a:rPr>
              <a:t>设计文档</a:t>
            </a:r>
            <a:r>
              <a:rPr lang="en-US" altLang="zh-CN" sz="2000">
                <a:latin typeface="Tahoma" pitchFamily="34" charset="0"/>
              </a:rPr>
              <a:t>/</a:t>
            </a:r>
            <a:r>
              <a:rPr lang="zh-CN" altLang="en-US" sz="2000">
                <a:latin typeface="Tahoma" pitchFamily="34" charset="0"/>
              </a:rPr>
              <a:t>算术描述</a:t>
            </a:r>
          </a:p>
          <a:p>
            <a:pPr eaLnBrk="1" hangingPunct="1"/>
            <a:endParaRPr lang="zh-CN" altLang="en-US" sz="2000">
              <a:latin typeface="Tahoma" pitchFamily="34" charset="0"/>
            </a:endParaRPr>
          </a:p>
          <a:p>
            <a:pPr eaLnBrk="1" hangingPunct="1"/>
            <a:r>
              <a:rPr lang="en-US" altLang="zh-CN" sz="2000"/>
              <a:t>RTL</a:t>
            </a:r>
            <a:r>
              <a:rPr lang="en-US" altLang="zh-CN" sz="2000">
                <a:latin typeface="Tahoma" pitchFamily="34" charset="0"/>
              </a:rPr>
              <a:t>/</a:t>
            </a:r>
            <a:r>
              <a:rPr lang="zh-CN" altLang="en-US" sz="2000">
                <a:latin typeface="Tahoma" pitchFamily="34" charset="0"/>
              </a:rPr>
              <a:t>功能级</a:t>
            </a:r>
          </a:p>
          <a:p>
            <a:pPr eaLnBrk="1" hangingPunct="1"/>
            <a:r>
              <a:rPr lang="en-US" altLang="zh-CN" sz="2000">
                <a:latin typeface="Tahoma" pitchFamily="34" charset="0"/>
              </a:rPr>
              <a:t>-</a:t>
            </a:r>
            <a:r>
              <a:rPr lang="en-US" altLang="zh-CN" sz="2000"/>
              <a:t>Verilog</a:t>
            </a:r>
          </a:p>
          <a:p>
            <a:pPr eaLnBrk="1" hangingPunct="1"/>
            <a:r>
              <a:rPr lang="zh-CN" altLang="en-US" sz="2000">
                <a:latin typeface="Tahoma" pitchFamily="34" charset="0"/>
              </a:rPr>
              <a:t>门级</a:t>
            </a:r>
            <a:r>
              <a:rPr lang="en-US" altLang="zh-CN" sz="2000">
                <a:latin typeface="Tahoma" pitchFamily="34" charset="0"/>
              </a:rPr>
              <a:t>/</a:t>
            </a:r>
            <a:r>
              <a:rPr lang="zh-CN" altLang="en-US" sz="2000">
                <a:latin typeface="Tahoma" pitchFamily="34" charset="0"/>
              </a:rPr>
              <a:t>结构级</a:t>
            </a:r>
          </a:p>
          <a:p>
            <a:pPr eaLnBrk="1" hangingPunct="1"/>
            <a:r>
              <a:rPr lang="en-US" altLang="zh-CN" sz="2000">
                <a:latin typeface="Tahoma" pitchFamily="34" charset="0"/>
              </a:rPr>
              <a:t>-</a:t>
            </a:r>
            <a:r>
              <a:rPr lang="en-US" altLang="zh-CN" sz="2000"/>
              <a:t>Verilog</a:t>
            </a:r>
          </a:p>
          <a:p>
            <a:pPr eaLnBrk="1" hangingPunct="1"/>
            <a:endParaRPr lang="en-US" altLang="zh-CN" sz="2000">
              <a:latin typeface="Tahoma" pitchFamily="34" charset="0"/>
            </a:endParaRPr>
          </a:p>
          <a:p>
            <a:pPr eaLnBrk="1" hangingPunct="1"/>
            <a:r>
              <a:rPr lang="zh-CN" altLang="en-US" sz="2000">
                <a:latin typeface="Tahoma" pitchFamily="34" charset="0"/>
              </a:rPr>
              <a:t>版图</a:t>
            </a:r>
            <a:r>
              <a:rPr lang="en-US" altLang="zh-CN" sz="2000">
                <a:latin typeface="Tahoma" pitchFamily="34" charset="0"/>
              </a:rPr>
              <a:t>/</a:t>
            </a:r>
            <a:r>
              <a:rPr lang="zh-CN" altLang="en-US" sz="2000">
                <a:latin typeface="Tahoma" pitchFamily="34" charset="0"/>
              </a:rPr>
              <a:t>物理级</a:t>
            </a:r>
          </a:p>
          <a:p>
            <a:pPr eaLnBrk="1" hangingPunct="1"/>
            <a:r>
              <a:rPr lang="en-US" altLang="zh-CN" sz="2000">
                <a:latin typeface="Tahoma" pitchFamily="34" charset="0"/>
              </a:rPr>
              <a:t>-</a:t>
            </a:r>
            <a:r>
              <a:rPr lang="zh-CN" altLang="en-US" sz="2000">
                <a:latin typeface="Tahoma" pitchFamily="34" charset="0"/>
              </a:rPr>
              <a:t>几何图形</a:t>
            </a:r>
          </a:p>
        </p:txBody>
      </p:sp>
      <p:sp>
        <p:nvSpPr>
          <p:cNvPr id="19465" name="Text Box 9"/>
          <p:cNvSpPr txBox="1">
            <a:spLocks noChangeArrowheads="1"/>
          </p:cNvSpPr>
          <p:nvPr/>
        </p:nvSpPr>
        <p:spPr bwMode="auto">
          <a:xfrm>
            <a:off x="6156325" y="2198688"/>
            <a:ext cx="2438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r>
              <a:rPr lang="zh-CN" altLang="en-US" sz="2000">
                <a:solidFill>
                  <a:srgbClr val="0000FF"/>
                </a:solidFill>
                <a:latin typeface="Tahoma" pitchFamily="34" charset="0"/>
              </a:rPr>
              <a:t>详细程度 </a:t>
            </a:r>
          </a:p>
          <a:p>
            <a:pPr eaLnBrk="1" hangingPunct="1"/>
            <a:r>
              <a:rPr lang="zh-CN" altLang="en-US" sz="2000">
                <a:solidFill>
                  <a:srgbClr val="0000FF"/>
                </a:solidFill>
                <a:latin typeface="Tahoma" pitchFamily="34" charset="0"/>
              </a:rPr>
              <a:t>      低</a:t>
            </a: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r>
              <a:rPr lang="zh-CN" altLang="en-US" sz="2000">
                <a:solidFill>
                  <a:srgbClr val="0000FF"/>
                </a:solidFill>
                <a:latin typeface="Tahoma" pitchFamily="34" charset="0"/>
              </a:rPr>
              <a:t>      高</a:t>
            </a:r>
          </a:p>
        </p:txBody>
      </p:sp>
      <p:sp>
        <p:nvSpPr>
          <p:cNvPr id="19466" name="Line 10"/>
          <p:cNvSpPr>
            <a:spLocks noChangeShapeType="1"/>
          </p:cNvSpPr>
          <p:nvPr/>
        </p:nvSpPr>
        <p:spPr bwMode="auto">
          <a:xfrm flipH="1">
            <a:off x="7596188" y="2938463"/>
            <a:ext cx="0" cy="177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7" name="Text Box 11"/>
          <p:cNvSpPr txBox="1">
            <a:spLocks noChangeArrowheads="1"/>
          </p:cNvSpPr>
          <p:nvPr/>
        </p:nvSpPr>
        <p:spPr bwMode="auto">
          <a:xfrm>
            <a:off x="684213" y="2078038"/>
            <a:ext cx="2438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r>
              <a:rPr lang="zh-CN" altLang="en-US" sz="2000">
                <a:solidFill>
                  <a:srgbClr val="0000FF"/>
                </a:solidFill>
                <a:latin typeface="Tahoma" pitchFamily="34" charset="0"/>
              </a:rPr>
              <a:t>输入</a:t>
            </a:r>
            <a:r>
              <a:rPr lang="en-US" altLang="zh-CN" sz="2000">
                <a:solidFill>
                  <a:srgbClr val="0000FF"/>
                </a:solidFill>
                <a:latin typeface="Tahoma" pitchFamily="34" charset="0"/>
              </a:rPr>
              <a:t>/</a:t>
            </a:r>
            <a:r>
              <a:rPr lang="zh-CN" altLang="en-US" sz="2000">
                <a:solidFill>
                  <a:srgbClr val="0000FF"/>
                </a:solidFill>
                <a:latin typeface="Tahoma" pitchFamily="34" charset="0"/>
              </a:rPr>
              <a:t>仿真速度 </a:t>
            </a:r>
          </a:p>
          <a:p>
            <a:pPr eaLnBrk="1" hangingPunct="1"/>
            <a:r>
              <a:rPr lang="zh-CN" altLang="en-US" sz="2000">
                <a:solidFill>
                  <a:srgbClr val="0000FF"/>
                </a:solidFill>
                <a:latin typeface="Tahoma" pitchFamily="34" charset="0"/>
              </a:rPr>
              <a:t>      高</a:t>
            </a: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endParaRPr lang="zh-CN" altLang="en-US" sz="2000">
              <a:solidFill>
                <a:srgbClr val="0000FF"/>
              </a:solidFill>
              <a:latin typeface="Tahoma" pitchFamily="34" charset="0"/>
            </a:endParaRPr>
          </a:p>
          <a:p>
            <a:pPr eaLnBrk="1" hangingPunct="1"/>
            <a:r>
              <a:rPr lang="zh-CN" altLang="en-US" sz="2000">
                <a:solidFill>
                  <a:srgbClr val="0000FF"/>
                </a:solidFill>
                <a:latin typeface="Tahoma" pitchFamily="34" charset="0"/>
              </a:rPr>
              <a:t>      低</a:t>
            </a:r>
          </a:p>
        </p:txBody>
      </p:sp>
      <p:sp>
        <p:nvSpPr>
          <p:cNvPr id="19468" name="Line 12"/>
          <p:cNvSpPr>
            <a:spLocks noChangeShapeType="1"/>
          </p:cNvSpPr>
          <p:nvPr/>
        </p:nvSpPr>
        <p:spPr bwMode="auto">
          <a:xfrm flipH="1">
            <a:off x="2051050" y="2792413"/>
            <a:ext cx="0" cy="177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矩形 3">
            <a:extLst>
              <a:ext uri="{FF2B5EF4-FFF2-40B4-BE49-F238E27FC236}">
                <a16:creationId xmlns:a16="http://schemas.microsoft.com/office/drawing/2014/main" id="{76984B77-5AB0-4B79-9A73-C2978CB8E204}"/>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FD2AFA98-BF5F-421C-88EC-E7D094B2DC44}"/>
              </a:ext>
            </a:extLst>
          </p:cNvPr>
          <p:cNvSpPr>
            <a:spLocks noGrp="1" noChangeArrowheads="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pPr>
              <a:spcBef>
                <a:spcPct val="50000"/>
              </a:spcBef>
              <a:buFontTx/>
              <a:buNone/>
              <a:defRPr/>
            </a:pPr>
            <a:fld id="{2B73105F-DFA3-4B7E-8E78-8B09001035D6}" type="slidenum">
              <a:rPr lang="zh-CN" altLang="en-US" smtClean="0"/>
              <a:pPr>
                <a:spcBef>
                  <a:spcPct val="50000"/>
                </a:spcBef>
                <a:buFontTx/>
                <a:buNone/>
                <a:defRPr/>
              </a:pPr>
              <a:t>2</a:t>
            </a:fld>
            <a:endParaRPr lang="zh-CN" altLang="en-US" sz="1200">
              <a:solidFill>
                <a:srgbClr val="898989"/>
              </a:solidFill>
              <a:latin typeface="Times New Roman" panose="02020603050405020304" pitchFamily="18" charset="0"/>
              <a:ea typeface="华文宋体" panose="02010600040101010101" pitchFamily="2" charset="-122"/>
            </a:endParaRPr>
          </a:p>
        </p:txBody>
      </p:sp>
      <p:sp>
        <p:nvSpPr>
          <p:cNvPr id="18435" name="矩形 8">
            <a:extLst>
              <a:ext uri="{FF2B5EF4-FFF2-40B4-BE49-F238E27FC236}">
                <a16:creationId xmlns:a16="http://schemas.microsoft.com/office/drawing/2014/main" id="{1C9DC8F9-8BF6-49A2-A92C-D18F6485503D}"/>
              </a:ext>
            </a:extLst>
          </p:cNvPr>
          <p:cNvSpPr>
            <a:spLocks noChangeArrowheads="1"/>
          </p:cNvSpPr>
          <p:nvPr/>
        </p:nvSpPr>
        <p:spPr bwMode="auto">
          <a:xfrm>
            <a:off x="252757" y="158826"/>
            <a:ext cx="1826141" cy="584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dirty="0">
                <a:latin typeface="Times New Roman" panose="02020603050405020304" pitchFamily="18" charset="0"/>
                <a:ea typeface="华文宋体" panose="02010600040101010101" pitchFamily="2" charset="-122"/>
              </a:rPr>
              <a:t>学习目标</a:t>
            </a:r>
          </a:p>
        </p:txBody>
      </p:sp>
      <p:sp>
        <p:nvSpPr>
          <p:cNvPr id="6" name="矩形 5">
            <a:extLst>
              <a:ext uri="{FF2B5EF4-FFF2-40B4-BE49-F238E27FC236}">
                <a16:creationId xmlns:a16="http://schemas.microsoft.com/office/drawing/2014/main" id="{C617CB32-89CA-41E2-899A-F116AD1B1751}"/>
              </a:ext>
            </a:extLst>
          </p:cNvPr>
          <p:cNvSpPr>
            <a:spLocks noChangeArrowheads="1"/>
          </p:cNvSpPr>
          <p:nvPr/>
        </p:nvSpPr>
        <p:spPr bwMode="auto">
          <a:xfrm>
            <a:off x="220302" y="985292"/>
            <a:ext cx="8351838" cy="3545201"/>
          </a:xfrm>
          <a:prstGeom prst="rect">
            <a:avLst/>
          </a:prstGeom>
          <a:solidFill>
            <a:schemeClr val="accent3"/>
          </a:solidFill>
          <a:ln>
            <a:noFill/>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建立不同抽象级的模型描述思想</a:t>
            </a:r>
            <a:endParaRPr lang="en-US" altLang="zh-CN" sz="2400" dirty="0">
              <a:latin typeface="Times New Roman" panose="02020603050405020304" pitchFamily="18" charset="0"/>
              <a:ea typeface="华文宋体" panose="02010600040101010101" pitchFamily="2" charset="-122"/>
            </a:endParaRPr>
          </a:p>
          <a:p>
            <a:pPr algn="just">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掌握</a:t>
            </a:r>
            <a:r>
              <a:rPr lang="en-US" altLang="zh-CN" sz="2400" dirty="0">
                <a:latin typeface="Times New Roman" panose="02020603050405020304" pitchFamily="18" charset="0"/>
                <a:ea typeface="华文宋体" panose="02010600040101010101" pitchFamily="2" charset="-122"/>
              </a:rPr>
              <a:t>Verilog HDL</a:t>
            </a:r>
            <a:r>
              <a:rPr lang="zh-CN" altLang="en-US" sz="2400" dirty="0">
                <a:latin typeface="Times New Roman" panose="02020603050405020304" pitchFamily="18" charset="0"/>
                <a:ea typeface="华文宋体" panose="02010600040101010101" pitchFamily="2" charset="-122"/>
              </a:rPr>
              <a:t>模块组成部分 </a:t>
            </a:r>
          </a:p>
          <a:p>
            <a:pPr algn="just" eaLnBrk="1" hangingPunct="1">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掌握模块端口列表的声明方法</a:t>
            </a:r>
            <a:endParaRPr lang="en-US" altLang="zh-CN" sz="2400" dirty="0">
              <a:latin typeface="Times New Roman" panose="02020603050405020304" pitchFamily="18" charset="0"/>
              <a:ea typeface="华文宋体" panose="02010600040101010101" pitchFamily="2" charset="-122"/>
            </a:endParaRPr>
          </a:p>
          <a:p>
            <a:pPr algn="just" eaLnBrk="1" hangingPunct="1">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掌握模块调用、实例化规则</a:t>
            </a:r>
            <a:endParaRPr lang="en-US" altLang="zh-CN" sz="2400" dirty="0">
              <a:latin typeface="Times New Roman" panose="02020603050405020304" pitchFamily="18" charset="0"/>
              <a:ea typeface="华文宋体" panose="02010600040101010101" pitchFamily="2" charset="-122"/>
            </a:endParaRPr>
          </a:p>
          <a:p>
            <a:pPr algn="just" eaLnBrk="1" hangingPunct="1">
              <a:lnSpc>
                <a:spcPct val="150000"/>
              </a:lnSpc>
              <a:spcBef>
                <a:spcPct val="50000"/>
              </a:spcBef>
              <a:buFont typeface="Wingdings" panose="05000000000000000000" pitchFamily="2" charset="2"/>
              <a:buChar char="Ø"/>
              <a:defRPr/>
            </a:pPr>
            <a:r>
              <a:rPr lang="zh-CN" altLang="en-US" sz="2400" dirty="0">
                <a:latin typeface="Times New Roman" panose="02020603050405020304" pitchFamily="18" charset="0"/>
                <a:ea typeface="华文宋体" panose="02010600040101010101" pitchFamily="2" charset="-122"/>
              </a:rPr>
              <a:t>掌握基本语法书写规则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p:txBody>
          <a:bodyPr/>
          <a:lstStyle/>
          <a:p>
            <a:pPr>
              <a:buFont typeface="Wingdings" pitchFamily="2" charset="2"/>
              <a:buNone/>
            </a:pPr>
            <a:endParaRPr lang="zh-CN" altLang="en-US" b="1">
              <a:solidFill>
                <a:srgbClr val="FF0000"/>
              </a:solidFill>
            </a:endParaRPr>
          </a:p>
          <a:p>
            <a:pPr>
              <a:buFont typeface="Wingdings" pitchFamily="2" charset="2"/>
              <a:buNone/>
            </a:pPr>
            <a:endParaRPr lang="zh-CN" altLang="en-US" b="1">
              <a:solidFill>
                <a:srgbClr val="FF0000"/>
              </a:solidFill>
            </a:endParaRPr>
          </a:p>
          <a:p>
            <a:pPr>
              <a:buFont typeface="Wingdings" pitchFamily="2" charset="2"/>
              <a:buNone/>
            </a:pPr>
            <a:endParaRPr lang="en-US" altLang="zh-CN" b="1">
              <a:solidFill>
                <a:srgbClr val="FF0000"/>
              </a:solidFill>
            </a:endParaRPr>
          </a:p>
        </p:txBody>
      </p:sp>
      <p:sp>
        <p:nvSpPr>
          <p:cNvPr id="16387" name="Text Box 3"/>
          <p:cNvSpPr txBox="1">
            <a:spLocks noChangeArrowheads="1"/>
          </p:cNvSpPr>
          <p:nvPr/>
        </p:nvSpPr>
        <p:spPr bwMode="auto">
          <a:xfrm>
            <a:off x="1187624" y="2465388"/>
            <a:ext cx="6265862" cy="24558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lnSpc>
                <a:spcPct val="120000"/>
              </a:lnSpc>
              <a:spcBef>
                <a:spcPct val="10000"/>
              </a:spcBef>
            </a:pPr>
            <a:r>
              <a:rPr lang="en-US" altLang="zh-CN" sz="2400" dirty="0"/>
              <a:t>module inverter (A,Y);</a:t>
            </a:r>
          </a:p>
          <a:p>
            <a:pPr eaLnBrk="1" hangingPunct="1">
              <a:lnSpc>
                <a:spcPct val="120000"/>
              </a:lnSpc>
              <a:spcBef>
                <a:spcPct val="10000"/>
              </a:spcBef>
            </a:pPr>
            <a:r>
              <a:rPr lang="en-US" altLang="zh-CN" sz="2400" dirty="0"/>
              <a:t>    input      A;</a:t>
            </a:r>
          </a:p>
          <a:p>
            <a:pPr eaLnBrk="1" hangingPunct="1">
              <a:lnSpc>
                <a:spcPct val="120000"/>
              </a:lnSpc>
              <a:spcBef>
                <a:spcPct val="10000"/>
              </a:spcBef>
            </a:pPr>
            <a:r>
              <a:rPr lang="en-US" altLang="zh-CN" sz="2400" dirty="0"/>
              <a:t>    output    Y;</a:t>
            </a:r>
          </a:p>
          <a:p>
            <a:pPr eaLnBrk="1" hangingPunct="1">
              <a:lnSpc>
                <a:spcPct val="120000"/>
              </a:lnSpc>
              <a:spcBef>
                <a:spcPct val="10000"/>
              </a:spcBef>
            </a:pPr>
            <a:r>
              <a:rPr lang="en-US" altLang="zh-CN" sz="2400" dirty="0"/>
              <a:t>    </a:t>
            </a:r>
            <a:r>
              <a:rPr lang="en-US" altLang="zh-CN" sz="2400" dirty="0">
                <a:solidFill>
                  <a:srgbClr val="0000FF"/>
                </a:solidFill>
              </a:rPr>
              <a:t>assign   Y =~A;</a:t>
            </a:r>
          </a:p>
          <a:p>
            <a:pPr algn="l" eaLnBrk="1" hangingPunct="1">
              <a:lnSpc>
                <a:spcPct val="120000"/>
              </a:lnSpc>
              <a:spcBef>
                <a:spcPct val="10000"/>
              </a:spcBef>
            </a:pPr>
            <a:r>
              <a:rPr lang="en-US" altLang="zh-CN" sz="2400" dirty="0">
                <a:solidFill>
                  <a:srgbClr val="0000FF"/>
                </a:solidFill>
              </a:rPr>
              <a:t>                   </a:t>
            </a:r>
            <a:r>
              <a:rPr lang="en-US" altLang="zh-CN" sz="2400" dirty="0" err="1"/>
              <a:t>endmodule</a:t>
            </a:r>
            <a:endParaRPr lang="en-US" altLang="zh-CN" sz="2400" dirty="0"/>
          </a:p>
        </p:txBody>
      </p:sp>
      <p:sp>
        <p:nvSpPr>
          <p:cNvPr id="16388" name="Rectangle 4"/>
          <p:cNvSpPr>
            <a:spLocks noGrp="1" noChangeArrowheads="1"/>
          </p:cNvSpPr>
          <p:nvPr>
            <p:ph type="title" idx="4294967295"/>
          </p:nvPr>
        </p:nvSpPr>
        <p:spPr>
          <a:xfrm>
            <a:off x="720725" y="1742283"/>
            <a:ext cx="6877050" cy="467145"/>
          </a:xfrm>
          <a:noFill/>
        </p:spPr>
        <p:txBody>
          <a:bodyPr/>
          <a:lstStyle/>
          <a:p>
            <a:r>
              <a:rPr lang="zh-CN" altLang="en-US" dirty="0">
                <a:solidFill>
                  <a:srgbClr val="FF33CC"/>
                </a:solidFill>
              </a:rPr>
              <a:t>反相器</a:t>
            </a:r>
            <a:r>
              <a:rPr lang="en-US" altLang="zh-CN" dirty="0">
                <a:solidFill>
                  <a:srgbClr val="FF33CC"/>
                </a:solidFill>
              </a:rPr>
              <a:t>RTL</a:t>
            </a:r>
            <a:r>
              <a:rPr lang="zh-CN" altLang="en-US" dirty="0">
                <a:solidFill>
                  <a:srgbClr val="FF33CC"/>
                </a:solidFill>
              </a:rPr>
              <a:t>级（逻辑描述）方法</a:t>
            </a:r>
            <a:r>
              <a:rPr lang="en-US" altLang="zh-CN" dirty="0">
                <a:solidFill>
                  <a:srgbClr val="FF33CC"/>
                </a:solidFill>
              </a:rPr>
              <a:t>1</a:t>
            </a:r>
          </a:p>
        </p:txBody>
      </p:sp>
      <p:sp>
        <p:nvSpPr>
          <p:cNvPr id="21509" name="Rectangle 6"/>
          <p:cNvSpPr>
            <a:spLocks noChangeArrowheads="1"/>
          </p:cNvSpPr>
          <p:nvPr/>
        </p:nvSpPr>
        <p:spPr bwMode="auto">
          <a:xfrm>
            <a:off x="-15849" y="913607"/>
            <a:ext cx="88931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120000"/>
              </a:lnSpc>
              <a:spcBef>
                <a:spcPct val="20000"/>
              </a:spcBef>
              <a:buClr>
                <a:schemeClr val="folHlink"/>
              </a:buClr>
              <a:buSzPct val="60000"/>
              <a:buFont typeface="Wingdings" pitchFamily="2" charset="2"/>
              <a:buNone/>
            </a:pPr>
            <a:r>
              <a:rPr lang="zh-CN" altLang="en-US" sz="2800" dirty="0">
                <a:solidFill>
                  <a:srgbClr val="0000FF"/>
                </a:solidFill>
                <a:ea typeface="黑体" pitchFamily="49" charset="-122"/>
              </a:rPr>
              <a:t>      以反相器为例说明数字电路的设计、制造流程 </a:t>
            </a:r>
          </a:p>
        </p:txBody>
      </p:sp>
      <p:sp>
        <p:nvSpPr>
          <p:cNvPr id="2" name="矩形 3">
            <a:extLst>
              <a:ext uri="{FF2B5EF4-FFF2-40B4-BE49-F238E27FC236}">
                <a16:creationId xmlns:a16="http://schemas.microsoft.com/office/drawing/2014/main" id="{5D90127C-78CF-4924-8285-5ECDE3068210}"/>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ppt_x"/>
                                          </p:val>
                                        </p:tav>
                                        <p:tav tm="100000">
                                          <p:val>
                                            <p:strVal val="#ppt_x"/>
                                          </p:val>
                                        </p:tav>
                                      </p:tavLst>
                                    </p:anim>
                                    <p:anim calcmode="lin" valueType="num">
                                      <p:cBhvr additive="base">
                                        <p:cTn id="14"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p:txBody>
          <a:bodyPr/>
          <a:lstStyle/>
          <a:p>
            <a:pPr>
              <a:buFont typeface="Wingdings" pitchFamily="2" charset="2"/>
              <a:buNone/>
            </a:pPr>
            <a:endParaRPr lang="zh-CN" altLang="en-US" b="1">
              <a:solidFill>
                <a:srgbClr val="FF0000"/>
              </a:solidFill>
            </a:endParaRPr>
          </a:p>
          <a:p>
            <a:pPr>
              <a:buFont typeface="Wingdings" pitchFamily="2" charset="2"/>
              <a:buNone/>
            </a:pPr>
            <a:endParaRPr lang="zh-CN" altLang="en-US" b="1">
              <a:solidFill>
                <a:srgbClr val="FF0000"/>
              </a:solidFill>
            </a:endParaRPr>
          </a:p>
          <a:p>
            <a:pPr>
              <a:buFont typeface="Wingdings" pitchFamily="2" charset="2"/>
              <a:buNone/>
            </a:pPr>
            <a:endParaRPr lang="en-US" altLang="zh-CN" b="1">
              <a:solidFill>
                <a:srgbClr val="FF0000"/>
              </a:solidFill>
            </a:endParaRPr>
          </a:p>
        </p:txBody>
      </p:sp>
      <p:sp>
        <p:nvSpPr>
          <p:cNvPr id="17411" name="Text Box 3"/>
          <p:cNvSpPr txBox="1">
            <a:spLocks noChangeArrowheads="1"/>
          </p:cNvSpPr>
          <p:nvPr/>
        </p:nvSpPr>
        <p:spPr bwMode="auto">
          <a:xfrm>
            <a:off x="1619250" y="1717675"/>
            <a:ext cx="6265863"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lnSpc>
                <a:spcPct val="120000"/>
              </a:lnSpc>
              <a:spcBef>
                <a:spcPct val="10000"/>
              </a:spcBef>
            </a:pPr>
            <a:r>
              <a:rPr lang="en-US" altLang="zh-CN" sz="2400"/>
              <a:t>module inverter (A,Y);</a:t>
            </a:r>
          </a:p>
          <a:p>
            <a:pPr eaLnBrk="1" hangingPunct="1">
              <a:lnSpc>
                <a:spcPct val="120000"/>
              </a:lnSpc>
              <a:spcBef>
                <a:spcPct val="10000"/>
              </a:spcBef>
            </a:pPr>
            <a:r>
              <a:rPr lang="en-US" altLang="zh-CN" sz="2400"/>
              <a:t>    input      A;</a:t>
            </a:r>
          </a:p>
          <a:p>
            <a:pPr eaLnBrk="1" hangingPunct="1">
              <a:lnSpc>
                <a:spcPct val="120000"/>
              </a:lnSpc>
              <a:spcBef>
                <a:spcPct val="10000"/>
              </a:spcBef>
            </a:pPr>
            <a:r>
              <a:rPr lang="en-US" altLang="zh-CN" sz="2400"/>
              <a:t>    output    Y;</a:t>
            </a:r>
          </a:p>
          <a:p>
            <a:pPr eaLnBrk="1" hangingPunct="1">
              <a:lnSpc>
                <a:spcPct val="120000"/>
              </a:lnSpc>
              <a:spcBef>
                <a:spcPct val="10000"/>
              </a:spcBef>
            </a:pPr>
            <a:r>
              <a:rPr lang="en-US" altLang="zh-CN" sz="2400"/>
              <a:t>     reg     Y</a:t>
            </a:r>
            <a:r>
              <a:rPr lang="zh-CN" altLang="en-US" sz="2400"/>
              <a:t>；</a:t>
            </a:r>
          </a:p>
          <a:p>
            <a:pPr eaLnBrk="1" hangingPunct="1">
              <a:lnSpc>
                <a:spcPct val="120000"/>
              </a:lnSpc>
              <a:spcBef>
                <a:spcPct val="10000"/>
              </a:spcBef>
            </a:pPr>
            <a:r>
              <a:rPr lang="zh-CN" altLang="en-US" sz="2400"/>
              <a:t>    </a:t>
            </a:r>
            <a:r>
              <a:rPr lang="en-US" altLang="zh-CN" sz="2400">
                <a:solidFill>
                  <a:srgbClr val="0000FF"/>
                </a:solidFill>
              </a:rPr>
              <a:t>always @( A )</a:t>
            </a:r>
          </a:p>
          <a:p>
            <a:pPr eaLnBrk="1" hangingPunct="1">
              <a:lnSpc>
                <a:spcPct val="120000"/>
              </a:lnSpc>
              <a:spcBef>
                <a:spcPct val="10000"/>
              </a:spcBef>
            </a:pPr>
            <a:r>
              <a:rPr lang="en-US" altLang="zh-CN" sz="2400">
                <a:solidFill>
                  <a:srgbClr val="0000FF"/>
                </a:solidFill>
              </a:rPr>
              <a:t>          Y =~A;</a:t>
            </a:r>
          </a:p>
          <a:p>
            <a:pPr algn="l" eaLnBrk="1" hangingPunct="1">
              <a:lnSpc>
                <a:spcPct val="120000"/>
              </a:lnSpc>
              <a:spcBef>
                <a:spcPct val="10000"/>
              </a:spcBef>
            </a:pPr>
            <a:r>
              <a:rPr lang="en-US" altLang="zh-CN" sz="2400"/>
              <a:t>                   endmodule</a:t>
            </a:r>
          </a:p>
        </p:txBody>
      </p:sp>
      <p:sp>
        <p:nvSpPr>
          <p:cNvPr id="22532" name="Rectangle 4"/>
          <p:cNvSpPr>
            <a:spLocks noGrp="1" noChangeArrowheads="1"/>
          </p:cNvSpPr>
          <p:nvPr>
            <p:ph type="title" idx="4294967295"/>
          </p:nvPr>
        </p:nvSpPr>
        <p:spPr>
          <a:xfrm>
            <a:off x="827088" y="1057275"/>
            <a:ext cx="6877050" cy="420688"/>
          </a:xfrm>
          <a:noFill/>
        </p:spPr>
        <p:txBody>
          <a:bodyPr/>
          <a:lstStyle/>
          <a:p>
            <a:r>
              <a:rPr lang="zh-CN" altLang="en-US">
                <a:solidFill>
                  <a:srgbClr val="FF33CC"/>
                </a:solidFill>
                <a:latin typeface="宋体" pitchFamily="2" charset="-122"/>
              </a:rPr>
              <a:t>反相器</a:t>
            </a:r>
            <a:r>
              <a:rPr lang="en-US" altLang="zh-CN">
                <a:solidFill>
                  <a:srgbClr val="FF33CC"/>
                </a:solidFill>
              </a:rPr>
              <a:t>RTL</a:t>
            </a:r>
            <a:r>
              <a:rPr lang="zh-CN" altLang="en-US">
                <a:solidFill>
                  <a:srgbClr val="FF33CC"/>
                </a:solidFill>
                <a:latin typeface="宋体" pitchFamily="2" charset="-122"/>
              </a:rPr>
              <a:t>级（逻辑描述）方法</a:t>
            </a:r>
            <a:r>
              <a:rPr lang="en-US" altLang="zh-CN">
                <a:solidFill>
                  <a:srgbClr val="FF33CC"/>
                </a:solidFill>
              </a:rPr>
              <a:t>2</a:t>
            </a:r>
          </a:p>
        </p:txBody>
      </p:sp>
      <p:sp>
        <p:nvSpPr>
          <p:cNvPr id="2" name="矩形 3">
            <a:extLst>
              <a:ext uri="{FF2B5EF4-FFF2-40B4-BE49-F238E27FC236}">
                <a16:creationId xmlns:a16="http://schemas.microsoft.com/office/drawing/2014/main" id="{07765B72-C0DA-4297-A1C3-3B990195781D}"/>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755650" y="1296988"/>
            <a:ext cx="7772400" cy="3841750"/>
          </a:xfrm>
        </p:spPr>
        <p:txBody>
          <a:bodyPr/>
          <a:lstStyle/>
          <a:p>
            <a:pPr>
              <a:buFont typeface="Wingdings" pitchFamily="2" charset="2"/>
              <a:buNone/>
            </a:pPr>
            <a:endParaRPr lang="zh-CN" altLang="en-US" b="1">
              <a:solidFill>
                <a:srgbClr val="FF0000"/>
              </a:solidFill>
            </a:endParaRPr>
          </a:p>
          <a:p>
            <a:pPr>
              <a:buFont typeface="Wingdings" pitchFamily="2" charset="2"/>
              <a:buNone/>
            </a:pPr>
            <a:endParaRPr lang="zh-CN" altLang="en-US" b="1">
              <a:solidFill>
                <a:srgbClr val="FF0000"/>
              </a:solidFill>
            </a:endParaRPr>
          </a:p>
          <a:p>
            <a:pPr>
              <a:buFont typeface="Wingdings" pitchFamily="2" charset="2"/>
              <a:buNone/>
            </a:pPr>
            <a:endParaRPr lang="en-US" altLang="zh-CN" b="1">
              <a:solidFill>
                <a:srgbClr val="FF0000"/>
              </a:solidFill>
            </a:endParaRPr>
          </a:p>
        </p:txBody>
      </p:sp>
      <p:sp>
        <p:nvSpPr>
          <p:cNvPr id="18435" name="Text Box 3"/>
          <p:cNvSpPr txBox="1">
            <a:spLocks noChangeArrowheads="1"/>
          </p:cNvSpPr>
          <p:nvPr/>
        </p:nvSpPr>
        <p:spPr bwMode="auto">
          <a:xfrm>
            <a:off x="1331913" y="1838325"/>
            <a:ext cx="6265862" cy="24558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lnSpc>
                <a:spcPct val="120000"/>
              </a:lnSpc>
              <a:spcBef>
                <a:spcPct val="10000"/>
              </a:spcBef>
            </a:pPr>
            <a:r>
              <a:rPr lang="en-US" altLang="zh-CN" sz="2400"/>
              <a:t>module inverter (A,Y);</a:t>
            </a:r>
          </a:p>
          <a:p>
            <a:pPr eaLnBrk="1" hangingPunct="1">
              <a:lnSpc>
                <a:spcPct val="120000"/>
              </a:lnSpc>
              <a:spcBef>
                <a:spcPct val="10000"/>
              </a:spcBef>
            </a:pPr>
            <a:r>
              <a:rPr lang="en-US" altLang="zh-CN" sz="2400"/>
              <a:t>    input      A;</a:t>
            </a:r>
          </a:p>
          <a:p>
            <a:pPr eaLnBrk="1" hangingPunct="1">
              <a:lnSpc>
                <a:spcPct val="120000"/>
              </a:lnSpc>
              <a:spcBef>
                <a:spcPct val="10000"/>
              </a:spcBef>
            </a:pPr>
            <a:r>
              <a:rPr lang="en-US" altLang="zh-CN" sz="2400"/>
              <a:t>    output    Y;</a:t>
            </a:r>
          </a:p>
          <a:p>
            <a:pPr eaLnBrk="1" hangingPunct="1">
              <a:lnSpc>
                <a:spcPct val="120000"/>
              </a:lnSpc>
              <a:spcBef>
                <a:spcPct val="10000"/>
              </a:spcBef>
            </a:pPr>
            <a:r>
              <a:rPr lang="en-US" altLang="zh-CN" sz="2400"/>
              <a:t>      </a:t>
            </a:r>
            <a:r>
              <a:rPr lang="en-US" altLang="zh-CN" sz="2400">
                <a:solidFill>
                  <a:srgbClr val="0000FF"/>
                </a:solidFill>
              </a:rPr>
              <a:t>not</a:t>
            </a:r>
            <a:r>
              <a:rPr lang="en-US" altLang="zh-CN" sz="2400"/>
              <a:t> </a:t>
            </a:r>
            <a:r>
              <a:rPr lang="en-US" altLang="zh-CN" sz="2400">
                <a:solidFill>
                  <a:srgbClr val="00CC00"/>
                </a:solidFill>
              </a:rPr>
              <a:t>u1</a:t>
            </a:r>
            <a:r>
              <a:rPr lang="en-US" altLang="zh-CN" sz="2400"/>
              <a:t> (Y, A);</a:t>
            </a:r>
          </a:p>
          <a:p>
            <a:pPr algn="l" eaLnBrk="1" hangingPunct="1">
              <a:lnSpc>
                <a:spcPct val="120000"/>
              </a:lnSpc>
              <a:spcBef>
                <a:spcPct val="10000"/>
              </a:spcBef>
            </a:pPr>
            <a:r>
              <a:rPr lang="en-US" altLang="zh-CN" sz="2400"/>
              <a:t>                  endmodule</a:t>
            </a:r>
          </a:p>
        </p:txBody>
      </p:sp>
      <p:sp>
        <p:nvSpPr>
          <p:cNvPr id="23556" name="Rectangle 4"/>
          <p:cNvSpPr>
            <a:spLocks noGrp="1" noChangeArrowheads="1"/>
          </p:cNvSpPr>
          <p:nvPr>
            <p:ph type="title" idx="4294967295"/>
          </p:nvPr>
        </p:nvSpPr>
        <p:spPr>
          <a:xfrm>
            <a:off x="754027" y="1086644"/>
            <a:ext cx="6877050" cy="420687"/>
          </a:xfrm>
          <a:noFill/>
        </p:spPr>
        <p:txBody>
          <a:bodyPr/>
          <a:lstStyle/>
          <a:p>
            <a:r>
              <a:rPr lang="zh-CN" altLang="en-US" dirty="0">
                <a:solidFill>
                  <a:srgbClr val="FF33CC"/>
                </a:solidFill>
              </a:rPr>
              <a:t>综合后网表文件中的门级描述</a:t>
            </a:r>
          </a:p>
        </p:txBody>
      </p:sp>
      <p:sp>
        <p:nvSpPr>
          <p:cNvPr id="2" name="矩形 3">
            <a:extLst>
              <a:ext uri="{FF2B5EF4-FFF2-40B4-BE49-F238E27FC236}">
                <a16:creationId xmlns:a16="http://schemas.microsoft.com/office/drawing/2014/main" id="{73351F9E-9523-4322-BD39-E474F2D00158}"/>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755650" y="938213"/>
            <a:ext cx="6877050" cy="420687"/>
          </a:xfrm>
        </p:spPr>
        <p:txBody>
          <a:bodyPr/>
          <a:lstStyle/>
          <a:p>
            <a:r>
              <a:rPr lang="en-US" altLang="zh-CN" sz="2000">
                <a:solidFill>
                  <a:srgbClr val="FF33CC"/>
                </a:solidFill>
              </a:rPr>
              <a:t> </a:t>
            </a:r>
            <a:r>
              <a:rPr lang="en-US" altLang="zh-CN">
                <a:solidFill>
                  <a:srgbClr val="FF33CC"/>
                </a:solidFill>
              </a:rPr>
              <a:t>Inverter  </a:t>
            </a:r>
            <a:r>
              <a:rPr lang="zh-CN" altLang="en-US">
                <a:solidFill>
                  <a:srgbClr val="FF33CC"/>
                </a:solidFill>
                <a:latin typeface="宋体" pitchFamily="2" charset="-122"/>
              </a:rPr>
              <a:t>版图（俯视图）</a:t>
            </a:r>
          </a:p>
        </p:txBody>
      </p:sp>
      <p:pic>
        <p:nvPicPr>
          <p:cNvPr id="2457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1177925"/>
            <a:ext cx="47244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3">
            <a:extLst>
              <a:ext uri="{FF2B5EF4-FFF2-40B4-BE49-F238E27FC236}">
                <a16:creationId xmlns:a16="http://schemas.microsoft.com/office/drawing/2014/main" id="{78066466-9E71-434E-BA02-FB4C2E442764}"/>
              </a:ext>
            </a:extLst>
          </p:cNvPr>
          <p:cNvSpPr>
            <a:spLocks noChangeArrowheads="1"/>
          </p:cNvSpPr>
          <p:nvPr/>
        </p:nvSpPr>
        <p:spPr bwMode="auto">
          <a:xfrm>
            <a:off x="0" y="130382"/>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2.2  </a:t>
            </a:r>
            <a:r>
              <a:rPr lang="zh-CN" altLang="en-US" sz="3200" dirty="0">
                <a:solidFill>
                  <a:srgbClr val="FF0000"/>
                </a:solidFill>
                <a:latin typeface="黑体" pitchFamily="49" charset="-122"/>
                <a:ea typeface="黑体" pitchFamily="49" charset="-122"/>
              </a:rPr>
              <a:t>程序设计流程</a:t>
            </a:r>
            <a:endParaRPr lang="zh-CN" altLang="en-US" sz="3600" dirty="0">
              <a:solidFill>
                <a:srgbClr val="FF0000"/>
              </a:solidFill>
              <a:ea typeface="华文宋体"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1057275"/>
            <a:ext cx="8135937" cy="3095625"/>
          </a:xfrm>
        </p:spPr>
        <p:txBody>
          <a:bodyPr/>
          <a:lstStyle/>
          <a:p>
            <a:pPr eaLnBrk="1" hangingPunct="1">
              <a:lnSpc>
                <a:spcPct val="150000"/>
              </a:lnSpc>
            </a:pPr>
            <a:r>
              <a:rPr lang="en-US" altLang="zh-CN">
                <a:latin typeface="黑体" pitchFamily="49" charset="-122"/>
                <a:ea typeface="黑体" pitchFamily="49" charset="-122"/>
              </a:rPr>
              <a:t>2.3.1  </a:t>
            </a:r>
            <a:r>
              <a:rPr lang="zh-CN" altLang="en-US">
                <a:latin typeface="黑体" pitchFamily="49" charset="-122"/>
                <a:ea typeface="黑体" pitchFamily="49" charset="-122"/>
              </a:rPr>
              <a:t>模块的概念</a:t>
            </a:r>
            <a:br>
              <a:rPr lang="zh-CN" altLang="en-US">
                <a:latin typeface="黑体" pitchFamily="49" charset="-122"/>
                <a:ea typeface="黑体" pitchFamily="49" charset="-122"/>
              </a:rPr>
            </a:br>
            <a:r>
              <a:rPr lang="zh-CN" altLang="en-US">
                <a:latin typeface="黑体" pitchFamily="49" charset="-122"/>
                <a:ea typeface="黑体" pitchFamily="49" charset="-122"/>
              </a:rPr>
              <a:t>　　</a:t>
            </a:r>
            <a:r>
              <a:rPr lang="zh-CN" altLang="en-US" b="1">
                <a:solidFill>
                  <a:srgbClr val="FF0000"/>
                </a:solidFill>
              </a:rPr>
              <a:t>模块</a:t>
            </a:r>
            <a:r>
              <a:rPr lang="en-US" altLang="zh-CN" b="1">
                <a:solidFill>
                  <a:srgbClr val="FF0000"/>
                </a:solidFill>
              </a:rPr>
              <a:t>(module)</a:t>
            </a:r>
            <a:r>
              <a:rPr lang="zh-CN" altLang="en-US"/>
              <a:t>是</a:t>
            </a:r>
            <a:r>
              <a:rPr lang="en-US" altLang="zh-CN"/>
              <a:t>Verilog HDL</a:t>
            </a:r>
            <a:r>
              <a:rPr lang="zh-CN" altLang="en-US"/>
              <a:t>设计中的基本描述单位，用于描述某个设计的功能或结构及其与其他模块通信的外部端口。每个</a:t>
            </a:r>
            <a:r>
              <a:rPr lang="en-US" altLang="zh-CN"/>
              <a:t>Verilog HDL</a:t>
            </a:r>
            <a:r>
              <a:rPr lang="zh-CN" altLang="en-US"/>
              <a:t>设计的系统都是由若干个模块组成的，所以在学习基本语法之前有必要了解模块的概念。</a:t>
            </a:r>
          </a:p>
        </p:txBody>
      </p:sp>
      <p:sp>
        <p:nvSpPr>
          <p:cNvPr id="25603" name="矩形 3"/>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2.3  </a:t>
            </a:r>
            <a:r>
              <a:rPr lang="zh-CN" altLang="en-US" sz="3200" dirty="0">
                <a:solidFill>
                  <a:srgbClr val="FF0000"/>
                </a:solidFill>
                <a:latin typeface="黑体" pitchFamily="49" charset="-122"/>
                <a:ea typeface="黑体" pitchFamily="49" charset="-122"/>
              </a:rPr>
              <a:t>程序的基本结构</a:t>
            </a:r>
            <a:endParaRPr lang="zh-CN" altLang="en-US" sz="3600" dirty="0">
              <a:solidFill>
                <a:srgbClr val="FF0000"/>
              </a:solidFill>
              <a:ea typeface="华文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801688"/>
            <a:ext cx="8135938" cy="615950"/>
          </a:xfrm>
        </p:spPr>
        <p:txBody>
          <a:bodyPr/>
          <a:lstStyle/>
          <a:p>
            <a:pPr eaLnBrk="1" hangingPunct="1">
              <a:lnSpc>
                <a:spcPct val="150000"/>
              </a:lnSpc>
            </a:pPr>
            <a:r>
              <a:rPr lang="zh-CN" altLang="en-US"/>
              <a:t>模块具有如下特征：</a:t>
            </a:r>
            <a:br>
              <a:rPr lang="zh-CN" altLang="en-US"/>
            </a:br>
            <a:r>
              <a:rPr lang="zh-CN" altLang="en-US"/>
              <a:t>　　</a:t>
            </a:r>
          </a:p>
        </p:txBody>
      </p:sp>
      <p:sp>
        <p:nvSpPr>
          <p:cNvPr id="26627"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
        <p:nvSpPr>
          <p:cNvPr id="2" name="矩形 1"/>
          <p:cNvSpPr>
            <a:spLocks noChangeArrowheads="1"/>
          </p:cNvSpPr>
          <p:nvPr/>
        </p:nvSpPr>
        <p:spPr bwMode="auto">
          <a:xfrm>
            <a:off x="323850" y="1344613"/>
            <a:ext cx="4680198" cy="169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50000"/>
              </a:lnSpc>
            </a:pPr>
            <a:r>
              <a:rPr lang="en-US" altLang="zh-CN" sz="2400" dirty="0"/>
              <a:t>(1) </a:t>
            </a:r>
            <a:r>
              <a:rPr lang="zh-CN" altLang="en-US" sz="2400" dirty="0"/>
              <a:t>每个模块在语言形式上是以关键词</a:t>
            </a:r>
            <a:r>
              <a:rPr lang="en-US" altLang="zh-CN" sz="2400" dirty="0">
                <a:solidFill>
                  <a:srgbClr val="FF0000"/>
                </a:solidFill>
              </a:rPr>
              <a:t>module</a:t>
            </a:r>
            <a:r>
              <a:rPr lang="zh-CN" altLang="en-US" sz="2400" dirty="0">
                <a:solidFill>
                  <a:srgbClr val="FF0000"/>
                </a:solidFill>
              </a:rPr>
              <a:t>开始</a:t>
            </a:r>
            <a:r>
              <a:rPr lang="zh-CN" altLang="en-US" sz="2400" dirty="0"/>
              <a:t>、以关键词</a:t>
            </a:r>
            <a:r>
              <a:rPr lang="en-US" altLang="zh-CN" sz="2400" dirty="0" err="1">
                <a:solidFill>
                  <a:srgbClr val="FF0000"/>
                </a:solidFill>
              </a:rPr>
              <a:t>endmodule</a:t>
            </a:r>
            <a:r>
              <a:rPr lang="zh-CN" altLang="en-US" sz="2400" dirty="0"/>
              <a:t>结束的一段程序。</a:t>
            </a:r>
          </a:p>
        </p:txBody>
      </p:sp>
      <p:sp>
        <p:nvSpPr>
          <p:cNvPr id="3" name="矩形 2"/>
          <p:cNvSpPr>
            <a:spLocks noChangeArrowheads="1"/>
          </p:cNvSpPr>
          <p:nvPr/>
        </p:nvSpPr>
        <p:spPr bwMode="auto">
          <a:xfrm>
            <a:off x="319089" y="3144838"/>
            <a:ext cx="5261024" cy="225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50000"/>
              </a:lnSpc>
            </a:pPr>
            <a:r>
              <a:rPr lang="en-US" altLang="zh-CN" sz="2400" dirty="0">
                <a:solidFill>
                  <a:schemeClr val="tx1"/>
                </a:solidFill>
              </a:rPr>
              <a:t>(2) </a:t>
            </a:r>
            <a:r>
              <a:rPr lang="zh-CN" altLang="en-US" sz="2400" dirty="0">
                <a:solidFill>
                  <a:srgbClr val="FF0000"/>
                </a:solidFill>
              </a:rPr>
              <a:t>模块代表硬件电路上的逻辑实体</a:t>
            </a:r>
            <a:r>
              <a:rPr lang="zh-CN" altLang="en-US" sz="2400" dirty="0">
                <a:solidFill>
                  <a:schemeClr val="tx1"/>
                </a:solidFill>
              </a:rPr>
              <a:t>，其范围可以从简单的门到整个大的系统，比如一个计数器、一个存储子系统、一个微处理器等。</a:t>
            </a:r>
            <a:endParaRPr lang="zh-CN" altLang="en-US" dirty="0"/>
          </a:p>
        </p:txBody>
      </p:sp>
      <p:graphicFrame>
        <p:nvGraphicFramePr>
          <p:cNvPr id="4" name="对象 48">
            <a:extLst>
              <a:ext uri="{FF2B5EF4-FFF2-40B4-BE49-F238E27FC236}">
                <a16:creationId xmlns:a16="http://schemas.microsoft.com/office/drawing/2014/main" id="{A096E53C-A7BF-4903-A91B-B5D028DC626F}"/>
              </a:ext>
            </a:extLst>
          </p:cNvPr>
          <p:cNvGraphicFramePr>
            <a:graphicFrameLocks noChangeAspect="1"/>
          </p:cNvGraphicFramePr>
          <p:nvPr>
            <p:extLst>
              <p:ext uri="{D42A27DB-BD31-4B8C-83A1-F6EECF244321}">
                <p14:modId xmlns:p14="http://schemas.microsoft.com/office/powerpoint/2010/main" val="1307812342"/>
              </p:ext>
            </p:extLst>
          </p:nvPr>
        </p:nvGraphicFramePr>
        <p:xfrm>
          <a:off x="6235700" y="1116013"/>
          <a:ext cx="2390775" cy="4057650"/>
        </p:xfrm>
        <a:graphic>
          <a:graphicData uri="http://schemas.openxmlformats.org/presentationml/2006/ole">
            <mc:AlternateContent xmlns:mc="http://schemas.openxmlformats.org/markup-compatibility/2006">
              <mc:Choice xmlns:v="urn:schemas-microsoft-com:vml" Requires="v">
                <p:oleObj spid="_x0000_s2052" r:id="rId3" imgW="2386787" imgH="4061012" progId="">
                  <p:embed/>
                </p:oleObj>
              </mc:Choice>
              <mc:Fallback>
                <p:oleObj r:id="rId3" imgW="2386787" imgH="4061012" progId="">
                  <p:embed/>
                  <p:pic>
                    <p:nvPicPr>
                      <p:cNvPr id="245761" name="对象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5700" y="1116013"/>
                        <a:ext cx="2390775" cy="405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288" y="985838"/>
            <a:ext cx="8135937" cy="1008062"/>
          </a:xfrm>
        </p:spPr>
        <p:txBody>
          <a:bodyPr/>
          <a:lstStyle/>
          <a:p>
            <a:pPr eaLnBrk="1" hangingPunct="1">
              <a:lnSpc>
                <a:spcPct val="150000"/>
              </a:lnSpc>
            </a:pPr>
            <a:r>
              <a:rPr lang="zh-CN" altLang="en-US"/>
              <a:t>　　</a:t>
            </a:r>
            <a:r>
              <a:rPr lang="en-US" altLang="zh-CN"/>
              <a:t>(3) </a:t>
            </a:r>
            <a:r>
              <a:rPr lang="zh-CN" altLang="en-US"/>
              <a:t>模块可以根据描述方法的不同定义成行为型或结构型</a:t>
            </a:r>
            <a:r>
              <a:rPr lang="en-US" altLang="zh-CN"/>
              <a:t>(</a:t>
            </a:r>
            <a:r>
              <a:rPr lang="zh-CN" altLang="en-US"/>
              <a:t>或者是二者的组合</a:t>
            </a:r>
            <a:r>
              <a:rPr lang="en-US" altLang="zh-CN"/>
              <a:t>)</a:t>
            </a:r>
            <a:r>
              <a:rPr lang="zh-CN" altLang="en-US"/>
              <a:t>。　　</a:t>
            </a:r>
          </a:p>
        </p:txBody>
      </p:sp>
      <p:sp>
        <p:nvSpPr>
          <p:cNvPr id="4" name="矩形 3"/>
          <p:cNvSpPr>
            <a:spLocks noChangeArrowheads="1"/>
          </p:cNvSpPr>
          <p:nvPr/>
        </p:nvSpPr>
        <p:spPr bwMode="auto">
          <a:xfrm>
            <a:off x="706438" y="4379913"/>
            <a:ext cx="813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400">
                <a:solidFill>
                  <a:schemeClr val="tx1"/>
                </a:solidFill>
              </a:rPr>
              <a:t> (4) </a:t>
            </a:r>
            <a:r>
              <a:rPr lang="zh-CN" altLang="en-US" sz="2400">
                <a:solidFill>
                  <a:schemeClr val="tx1"/>
                </a:solidFill>
              </a:rPr>
              <a:t>每个模块都可实现特定的功能。</a:t>
            </a:r>
          </a:p>
        </p:txBody>
      </p:sp>
      <p:sp>
        <p:nvSpPr>
          <p:cNvPr id="2" name="矩形 1"/>
          <p:cNvSpPr>
            <a:spLocks noChangeArrowheads="1"/>
          </p:cNvSpPr>
          <p:nvPr/>
        </p:nvSpPr>
        <p:spPr bwMode="auto">
          <a:xfrm>
            <a:off x="738188" y="2301875"/>
            <a:ext cx="7921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zh-CN" altLang="en-US" sz="2400">
                <a:solidFill>
                  <a:schemeClr val="accent2"/>
                </a:solidFill>
              </a:rPr>
              <a:t>      行为型模块通过传统的编程语言结构定义数字系统</a:t>
            </a:r>
            <a:r>
              <a:rPr lang="en-US" altLang="zh-CN" sz="2400">
                <a:solidFill>
                  <a:schemeClr val="accent2"/>
                </a:solidFill>
              </a:rPr>
              <a:t>(</a:t>
            </a:r>
            <a:r>
              <a:rPr lang="zh-CN" altLang="en-US" sz="2400">
                <a:solidFill>
                  <a:schemeClr val="accent2"/>
                </a:solidFill>
              </a:rPr>
              <a:t>模块</a:t>
            </a:r>
            <a:r>
              <a:rPr lang="en-US" altLang="zh-CN" sz="2400">
                <a:solidFill>
                  <a:schemeClr val="accent2"/>
                </a:solidFill>
              </a:rPr>
              <a:t>)</a:t>
            </a:r>
            <a:r>
              <a:rPr lang="zh-CN" altLang="en-US" sz="2400">
                <a:solidFill>
                  <a:schemeClr val="accent2"/>
                </a:solidFill>
              </a:rPr>
              <a:t>的状态，如使用</a:t>
            </a:r>
            <a:r>
              <a:rPr lang="en-US" altLang="zh-CN" sz="2400">
                <a:solidFill>
                  <a:schemeClr val="accent2"/>
                </a:solidFill>
              </a:rPr>
              <a:t>if</a:t>
            </a:r>
            <a:r>
              <a:rPr lang="zh-CN" altLang="en-US" sz="2400">
                <a:solidFill>
                  <a:schemeClr val="accent2"/>
                </a:solidFill>
              </a:rPr>
              <a:t>条件语句、赋值语句等。</a:t>
            </a:r>
          </a:p>
        </p:txBody>
      </p:sp>
      <p:sp>
        <p:nvSpPr>
          <p:cNvPr id="3" name="矩形 2"/>
          <p:cNvSpPr>
            <a:spLocks noChangeArrowheads="1"/>
          </p:cNvSpPr>
          <p:nvPr/>
        </p:nvSpPr>
        <p:spPr bwMode="auto">
          <a:xfrm>
            <a:off x="717550" y="3289300"/>
            <a:ext cx="7815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zh-CN" altLang="en-US" sz="2400"/>
              <a:t>     </a:t>
            </a:r>
            <a:r>
              <a:rPr lang="zh-CN" altLang="en-US" sz="2400">
                <a:solidFill>
                  <a:schemeClr val="accent2"/>
                </a:solidFill>
              </a:rPr>
              <a:t>结构型模块是将数字系统</a:t>
            </a:r>
            <a:r>
              <a:rPr lang="en-US" altLang="zh-CN" sz="2400">
                <a:solidFill>
                  <a:schemeClr val="accent2"/>
                </a:solidFill>
              </a:rPr>
              <a:t>(</a:t>
            </a:r>
            <a:r>
              <a:rPr lang="zh-CN" altLang="en-US" sz="2400">
                <a:solidFill>
                  <a:schemeClr val="accent2"/>
                </a:solidFill>
              </a:rPr>
              <a:t>模块</a:t>
            </a:r>
            <a:r>
              <a:rPr lang="en-US" altLang="zh-CN" sz="2400">
                <a:solidFill>
                  <a:schemeClr val="accent2"/>
                </a:solidFill>
              </a:rPr>
              <a:t>)</a:t>
            </a:r>
            <a:r>
              <a:rPr lang="zh-CN" altLang="en-US" sz="2400">
                <a:solidFill>
                  <a:schemeClr val="accent2"/>
                </a:solidFill>
              </a:rPr>
              <a:t>的状态表达为具有层次概念的互相连接的子模块。</a:t>
            </a:r>
            <a:endParaRPr lang="zh-CN" altLang="en-US">
              <a:solidFill>
                <a:schemeClr val="accent2"/>
              </a:solidFill>
            </a:endParaRPr>
          </a:p>
        </p:txBody>
      </p:sp>
      <p:sp>
        <p:nvSpPr>
          <p:cNvPr id="27654"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631825" y="1201738"/>
            <a:ext cx="7345363"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50000"/>
              </a:lnSpc>
            </a:pPr>
            <a:r>
              <a:rPr lang="en-US" altLang="zh-CN" sz="2400">
                <a:solidFill>
                  <a:schemeClr val="tx1"/>
                </a:solidFill>
              </a:rPr>
              <a:t> (5) </a:t>
            </a:r>
            <a:r>
              <a:rPr lang="zh-CN" altLang="en-US" sz="2400">
                <a:solidFill>
                  <a:schemeClr val="tx1"/>
                </a:solidFill>
              </a:rPr>
              <a:t>模块是分层的，高层模块通过调用、连接底层模块的实例来实现复杂的功能。</a:t>
            </a:r>
            <a:endParaRPr lang="zh-CN" altLang="en-US"/>
          </a:p>
        </p:txBody>
      </p:sp>
      <p:sp>
        <p:nvSpPr>
          <p:cNvPr id="3" name="矩形 2"/>
          <p:cNvSpPr>
            <a:spLocks noChangeArrowheads="1"/>
          </p:cNvSpPr>
          <p:nvPr/>
        </p:nvSpPr>
        <p:spPr bwMode="auto">
          <a:xfrm>
            <a:off x="511175" y="2493963"/>
            <a:ext cx="5094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r>
              <a:rPr lang="en-US" altLang="zh-CN" sz="2400">
                <a:solidFill>
                  <a:schemeClr val="tx1"/>
                </a:solidFill>
              </a:rPr>
              <a:t>    (6) </a:t>
            </a:r>
            <a:r>
              <a:rPr lang="zh-CN" altLang="en-US" sz="2400">
                <a:solidFill>
                  <a:schemeClr val="tx1"/>
                </a:solidFill>
              </a:rPr>
              <a:t>模块之间是并行运行的。</a:t>
            </a:r>
          </a:p>
        </p:txBody>
      </p:sp>
      <p:sp>
        <p:nvSpPr>
          <p:cNvPr id="28676"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71450" y="973138"/>
            <a:ext cx="7696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800">
                <a:solidFill>
                  <a:srgbClr val="0043A6"/>
                </a:solidFill>
              </a:rPr>
              <a:t>1.</a:t>
            </a:r>
            <a:r>
              <a:rPr lang="zh-CN" altLang="en-US" sz="2800">
                <a:solidFill>
                  <a:srgbClr val="0043A6"/>
                </a:solidFill>
              </a:rPr>
              <a:t>模块声明</a:t>
            </a:r>
          </a:p>
        </p:txBody>
      </p:sp>
      <p:sp>
        <p:nvSpPr>
          <p:cNvPr id="24579" name="Text Box 3"/>
          <p:cNvSpPr txBox="1">
            <a:spLocks noChangeArrowheads="1"/>
          </p:cNvSpPr>
          <p:nvPr/>
        </p:nvSpPr>
        <p:spPr bwMode="auto">
          <a:xfrm>
            <a:off x="179766" y="1551195"/>
            <a:ext cx="87295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400" dirty="0">
                <a:solidFill>
                  <a:srgbClr val="FF0000"/>
                </a:solidFill>
              </a:rPr>
              <a:t>module</a:t>
            </a:r>
            <a:r>
              <a:rPr lang="en-US" altLang="zh-CN" sz="2400" dirty="0"/>
              <a:t>——</a:t>
            </a:r>
            <a:r>
              <a:rPr lang="zh-CN" altLang="en-US" sz="2400" dirty="0"/>
              <a:t>关键词</a:t>
            </a:r>
          </a:p>
          <a:p>
            <a:pPr algn="l" eaLnBrk="1" hangingPunct="1">
              <a:spcBef>
                <a:spcPct val="50000"/>
              </a:spcBef>
            </a:pPr>
            <a:r>
              <a:rPr lang="zh-CN" altLang="en-US" sz="2400" dirty="0">
                <a:solidFill>
                  <a:srgbClr val="FF0000"/>
                </a:solidFill>
              </a:rPr>
              <a:t>模块名</a:t>
            </a:r>
            <a:r>
              <a:rPr lang="en-US" altLang="zh-CN" sz="2400" dirty="0"/>
              <a:t>—— </a:t>
            </a:r>
            <a:r>
              <a:rPr lang="zh-CN" altLang="en-US" sz="2400" dirty="0"/>
              <a:t>模块唯一的标识符</a:t>
            </a:r>
          </a:p>
          <a:p>
            <a:pPr algn="l" eaLnBrk="1" hangingPunct="1">
              <a:spcBef>
                <a:spcPct val="50000"/>
              </a:spcBef>
            </a:pPr>
            <a:r>
              <a:rPr lang="zh-CN" altLang="en-US" sz="2400" dirty="0">
                <a:solidFill>
                  <a:srgbClr val="FF0000"/>
                </a:solidFill>
              </a:rPr>
              <a:t>端口列表</a:t>
            </a:r>
            <a:r>
              <a:rPr lang="en-US" altLang="zh-CN" sz="2400" dirty="0"/>
              <a:t>——</a:t>
            </a:r>
            <a:r>
              <a:rPr lang="zh-CN" altLang="en-US" sz="2400" dirty="0"/>
              <a:t>是由输入、输出和双向端口的端口表达式   按一定的次序组成的一个列表，它用来指明模块所具有的端口，这些端口用来与其它模块进行连接。</a:t>
            </a:r>
          </a:p>
        </p:txBody>
      </p:sp>
      <p:sp>
        <p:nvSpPr>
          <p:cNvPr id="30725"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pic>
        <p:nvPicPr>
          <p:cNvPr id="3" name="图片 2">
            <a:extLst>
              <a:ext uri="{FF2B5EF4-FFF2-40B4-BE49-F238E27FC236}">
                <a16:creationId xmlns:a16="http://schemas.microsoft.com/office/drawing/2014/main" id="{75BFAF0C-FA98-4B18-AF8F-C6FC0DBD5DBF}"/>
              </a:ext>
            </a:extLst>
          </p:cNvPr>
          <p:cNvPicPr>
            <a:picLocks noChangeAspect="1"/>
          </p:cNvPicPr>
          <p:nvPr/>
        </p:nvPicPr>
        <p:blipFill>
          <a:blip r:embed="rId2"/>
          <a:stretch>
            <a:fillRect/>
          </a:stretch>
        </p:blipFill>
        <p:spPr>
          <a:xfrm>
            <a:off x="2843808" y="3868343"/>
            <a:ext cx="4854029" cy="1765101"/>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82563" y="966788"/>
            <a:ext cx="80772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800">
                <a:solidFill>
                  <a:srgbClr val="0043A6"/>
                </a:solidFill>
              </a:rPr>
              <a:t>2. </a:t>
            </a:r>
            <a:r>
              <a:rPr lang="zh-CN" altLang="en-US" sz="2800">
                <a:solidFill>
                  <a:srgbClr val="0043A6"/>
                </a:solidFill>
              </a:rPr>
              <a:t>端口定义</a:t>
            </a:r>
          </a:p>
        </p:txBody>
      </p:sp>
      <p:sp>
        <p:nvSpPr>
          <p:cNvPr id="25603" name="Text Box 3"/>
          <p:cNvSpPr txBox="1">
            <a:spLocks noChangeArrowheads="1"/>
          </p:cNvSpPr>
          <p:nvPr/>
        </p:nvSpPr>
        <p:spPr bwMode="auto">
          <a:xfrm>
            <a:off x="203200" y="1489075"/>
            <a:ext cx="8458200"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lnSpc>
                <a:spcPct val="90000"/>
              </a:lnSpc>
              <a:spcBef>
                <a:spcPct val="50000"/>
              </a:spcBef>
            </a:pPr>
            <a:r>
              <a:rPr lang="zh-CN" altLang="en-US" sz="2400" dirty="0"/>
              <a:t>又称“端口声明语句”，用来进行端口方向的说明。 </a:t>
            </a:r>
            <a:endParaRPr lang="en-US" altLang="zh-CN" sz="2400" dirty="0"/>
          </a:p>
          <a:p>
            <a:pPr algn="l" eaLnBrk="1" hangingPunct="1">
              <a:lnSpc>
                <a:spcPct val="90000"/>
              </a:lnSpc>
              <a:spcBef>
                <a:spcPct val="50000"/>
              </a:spcBef>
            </a:pPr>
            <a:r>
              <a:rPr lang="en-US" altLang="zh-CN" sz="2400" dirty="0"/>
              <a:t>Verilog</a:t>
            </a:r>
            <a:r>
              <a:rPr lang="zh-CN" altLang="en-US" sz="2400" dirty="0"/>
              <a:t>语言中有如下三种端口声明语句：</a:t>
            </a:r>
          </a:p>
          <a:p>
            <a:pPr algn="l" eaLnBrk="1" hangingPunct="1">
              <a:lnSpc>
                <a:spcPct val="90000"/>
              </a:lnSpc>
              <a:spcBef>
                <a:spcPct val="50000"/>
              </a:spcBef>
            </a:pPr>
            <a:r>
              <a:rPr lang="en-US" altLang="zh-CN" sz="2400" dirty="0"/>
              <a:t>1</a:t>
            </a:r>
            <a:r>
              <a:rPr lang="zh-CN" altLang="en-US" sz="2400" dirty="0"/>
              <a:t>）</a:t>
            </a:r>
            <a:r>
              <a:rPr lang="en-US" altLang="zh-CN" sz="2400" dirty="0"/>
              <a:t>input——</a:t>
            </a:r>
            <a:r>
              <a:rPr lang="zh-CN" altLang="en-US" sz="2400" dirty="0"/>
              <a:t>对应的端口是输入端口</a:t>
            </a:r>
          </a:p>
          <a:p>
            <a:pPr algn="l" eaLnBrk="1" hangingPunct="1">
              <a:lnSpc>
                <a:spcPct val="90000"/>
              </a:lnSpc>
              <a:spcBef>
                <a:spcPct val="50000"/>
              </a:spcBef>
            </a:pPr>
            <a:r>
              <a:rPr lang="en-US" altLang="zh-CN" sz="2400" dirty="0"/>
              <a:t>2 </a:t>
            </a:r>
            <a:r>
              <a:rPr lang="zh-CN" altLang="en-US" sz="2400" dirty="0"/>
              <a:t>）</a:t>
            </a:r>
            <a:r>
              <a:rPr lang="en-US" altLang="zh-CN" sz="2400" dirty="0"/>
              <a:t>output——</a:t>
            </a:r>
            <a:r>
              <a:rPr lang="zh-CN" altLang="en-US" sz="2400" dirty="0"/>
              <a:t>对应的端口是输出端口</a:t>
            </a:r>
          </a:p>
          <a:p>
            <a:pPr algn="l" eaLnBrk="1" hangingPunct="1">
              <a:lnSpc>
                <a:spcPct val="90000"/>
              </a:lnSpc>
              <a:spcBef>
                <a:spcPct val="50000"/>
              </a:spcBef>
            </a:pPr>
            <a:r>
              <a:rPr lang="en-US" altLang="zh-CN" sz="2400" dirty="0"/>
              <a:t>3 </a:t>
            </a:r>
            <a:r>
              <a:rPr lang="zh-CN" altLang="en-US" sz="2400" dirty="0"/>
              <a:t>）</a:t>
            </a:r>
            <a:r>
              <a:rPr lang="en-US" altLang="zh-CN" sz="2400" dirty="0" err="1"/>
              <a:t>inout</a:t>
            </a:r>
            <a:r>
              <a:rPr lang="en-US" altLang="zh-CN" sz="2400" dirty="0"/>
              <a:t>——</a:t>
            </a:r>
            <a:r>
              <a:rPr lang="zh-CN" altLang="en-US" sz="2400" dirty="0"/>
              <a:t>对应的端口是双向端口</a:t>
            </a:r>
          </a:p>
        </p:txBody>
      </p:sp>
      <p:grpSp>
        <p:nvGrpSpPr>
          <p:cNvPr id="25604" name="Group 4"/>
          <p:cNvGrpSpPr>
            <a:grpSpLocks/>
          </p:cNvGrpSpPr>
          <p:nvPr/>
        </p:nvGrpSpPr>
        <p:grpSpPr bwMode="auto">
          <a:xfrm>
            <a:off x="490511" y="3877469"/>
            <a:ext cx="3793457" cy="1620044"/>
            <a:chOff x="768" y="2258"/>
            <a:chExt cx="3828" cy="1822"/>
          </a:xfrm>
        </p:grpSpPr>
        <p:sp>
          <p:nvSpPr>
            <p:cNvPr id="31750" name="Rectangle 5"/>
            <p:cNvSpPr>
              <a:spLocks noChangeArrowheads="1"/>
            </p:cNvSpPr>
            <p:nvPr/>
          </p:nvSpPr>
          <p:spPr bwMode="auto">
            <a:xfrm>
              <a:off x="1728" y="2880"/>
              <a:ext cx="1920" cy="1200"/>
            </a:xfrm>
            <a:prstGeom prst="rect">
              <a:avLst/>
            </a:prstGeom>
            <a:solidFill>
              <a:srgbClr val="28A4A1"/>
            </a:solidFill>
            <a:ln w="38100">
              <a:solidFill>
                <a:schemeClr val="bg2"/>
              </a:solidFill>
              <a:miter lim="800000"/>
              <a:headEnd/>
              <a:tailEnd/>
            </a:ln>
            <a:effectLst>
              <a:outerShdw dist="107763" dir="18900000" algn="ctr" rotWithShape="0">
                <a:schemeClr val="bg2"/>
              </a:outerShdw>
            </a:effec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endParaRPr lang="zh-CN" altLang="en-US" sz="6600">
                <a:solidFill>
                  <a:srgbClr val="D0CDCA"/>
                </a:solidFill>
                <a:latin typeface="楷体_GB2312"/>
                <a:ea typeface="楷体_GB2312"/>
                <a:cs typeface="楷体_GB2312"/>
              </a:endParaRPr>
            </a:p>
          </p:txBody>
        </p:sp>
        <p:sp>
          <p:nvSpPr>
            <p:cNvPr id="31751" name="Text Box 6"/>
            <p:cNvSpPr txBox="1">
              <a:spLocks noChangeArrowheads="1"/>
            </p:cNvSpPr>
            <p:nvPr/>
          </p:nvSpPr>
          <p:spPr bwMode="auto">
            <a:xfrm>
              <a:off x="2308" y="2258"/>
              <a:ext cx="110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996600"/>
                  </a:solidFill>
                </a:rPr>
                <a:t>module</a:t>
              </a:r>
            </a:p>
          </p:txBody>
        </p:sp>
        <p:sp>
          <p:nvSpPr>
            <p:cNvPr id="31752" name="AutoShape 7"/>
            <p:cNvSpPr>
              <a:spLocks noChangeArrowheads="1"/>
            </p:cNvSpPr>
            <p:nvPr/>
          </p:nvSpPr>
          <p:spPr bwMode="auto">
            <a:xfrm>
              <a:off x="768" y="3264"/>
              <a:ext cx="948" cy="432"/>
            </a:xfrm>
            <a:prstGeom prst="rightArrow">
              <a:avLst>
                <a:gd name="adj1" fmla="val 50000"/>
                <a:gd name="adj2" fmla="val 54861"/>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fontAlgn="ctr" hangingPunct="1"/>
              <a:r>
                <a:rPr lang="en-US" altLang="zh-CN" sz="1800">
                  <a:solidFill>
                    <a:srgbClr val="FF0000"/>
                  </a:solidFill>
                </a:rPr>
                <a:t>input</a:t>
              </a:r>
            </a:p>
          </p:txBody>
        </p:sp>
        <p:sp>
          <p:nvSpPr>
            <p:cNvPr id="31753" name="AutoShape 8"/>
            <p:cNvSpPr>
              <a:spLocks noChangeArrowheads="1"/>
            </p:cNvSpPr>
            <p:nvPr/>
          </p:nvSpPr>
          <p:spPr bwMode="auto">
            <a:xfrm>
              <a:off x="3648" y="2928"/>
              <a:ext cx="948" cy="384"/>
            </a:xfrm>
            <a:prstGeom prst="rightArrow">
              <a:avLst>
                <a:gd name="adj1" fmla="val 50000"/>
                <a:gd name="adj2" fmla="val 61719"/>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fontAlgn="ctr" hangingPunct="1"/>
              <a:r>
                <a:rPr lang="en-US" altLang="zh-CN" sz="1800">
                  <a:solidFill>
                    <a:srgbClr val="FF0000"/>
                  </a:solidFill>
                </a:rPr>
                <a:t>output</a:t>
              </a:r>
            </a:p>
          </p:txBody>
        </p:sp>
        <p:sp>
          <p:nvSpPr>
            <p:cNvPr id="31754" name="AutoShape 9"/>
            <p:cNvSpPr>
              <a:spLocks noChangeArrowheads="1"/>
            </p:cNvSpPr>
            <p:nvPr/>
          </p:nvSpPr>
          <p:spPr bwMode="auto">
            <a:xfrm>
              <a:off x="3696" y="3552"/>
              <a:ext cx="768" cy="432"/>
            </a:xfrm>
            <a:prstGeom prst="leftRightArrow">
              <a:avLst>
                <a:gd name="adj1" fmla="val 50000"/>
                <a:gd name="adj2" fmla="val 35556"/>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fontAlgn="ctr" hangingPunct="1"/>
              <a:r>
                <a:rPr lang="en-US" altLang="zh-CN" sz="1800">
                  <a:solidFill>
                    <a:srgbClr val="FF0000"/>
                  </a:solidFill>
                </a:rPr>
                <a:t>inout</a:t>
              </a:r>
            </a:p>
          </p:txBody>
        </p:sp>
      </p:grpSp>
      <p:sp>
        <p:nvSpPr>
          <p:cNvPr id="31749"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pic>
        <p:nvPicPr>
          <p:cNvPr id="3" name="图片 2">
            <a:extLst>
              <a:ext uri="{FF2B5EF4-FFF2-40B4-BE49-F238E27FC236}">
                <a16:creationId xmlns:a16="http://schemas.microsoft.com/office/drawing/2014/main" id="{A3AF3819-C536-4069-9AB9-6ABF3AFB8AD0}"/>
              </a:ext>
            </a:extLst>
          </p:cNvPr>
          <p:cNvPicPr>
            <a:picLocks noChangeAspect="1"/>
          </p:cNvPicPr>
          <p:nvPr/>
        </p:nvPicPr>
        <p:blipFill>
          <a:blip r:embed="rId2"/>
          <a:stretch>
            <a:fillRect/>
          </a:stretch>
        </p:blipFill>
        <p:spPr>
          <a:xfrm>
            <a:off x="5590808" y="2011362"/>
            <a:ext cx="3491912" cy="2358306"/>
          </a:xfrm>
          <a:prstGeom prst="rect">
            <a:avLst/>
          </a:prstGeom>
        </p:spPr>
      </p:pic>
      <p:pic>
        <p:nvPicPr>
          <p:cNvPr id="5" name="图片 4">
            <a:extLst>
              <a:ext uri="{FF2B5EF4-FFF2-40B4-BE49-F238E27FC236}">
                <a16:creationId xmlns:a16="http://schemas.microsoft.com/office/drawing/2014/main" id="{9CEE4817-FD9A-4379-9B2D-3518A2912284}"/>
              </a:ext>
            </a:extLst>
          </p:cNvPr>
          <p:cNvPicPr>
            <a:picLocks noChangeAspect="1"/>
          </p:cNvPicPr>
          <p:nvPr/>
        </p:nvPicPr>
        <p:blipFill>
          <a:blip r:embed="rId3"/>
          <a:stretch>
            <a:fillRect/>
          </a:stretch>
        </p:blipFill>
        <p:spPr>
          <a:xfrm>
            <a:off x="5506775" y="2011362"/>
            <a:ext cx="3542477" cy="2358306"/>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calcmode="lin" valueType="num">
                                      <p:cBhvr additive="base">
                                        <p:cTn id="19"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 calcmode="lin" valueType="num">
                                      <p:cBhvr additive="base">
                                        <p:cTn id="25"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604"/>
                                        </p:tgtEl>
                                        <p:attrNameLst>
                                          <p:attrName>style.visibility</p:attrName>
                                        </p:attrNameLst>
                                      </p:cBhvr>
                                      <p:to>
                                        <p:strVal val="visible"/>
                                      </p:to>
                                    </p:set>
                                    <p:anim calcmode="lin" valueType="num">
                                      <p:cBhvr additive="base">
                                        <p:cTn id="31" dur="500" fill="hold"/>
                                        <p:tgtEl>
                                          <p:spTgt spid="25604"/>
                                        </p:tgtEl>
                                        <p:attrNameLst>
                                          <p:attrName>ppt_x</p:attrName>
                                        </p:attrNameLst>
                                      </p:cBhvr>
                                      <p:tavLst>
                                        <p:tav tm="0">
                                          <p:val>
                                            <p:strVal val="#ppt_x"/>
                                          </p:val>
                                        </p:tav>
                                        <p:tav tm="100000">
                                          <p:val>
                                            <p:strVal val="#ppt_x"/>
                                          </p:val>
                                        </p:tav>
                                      </p:tavLst>
                                    </p:anim>
                                    <p:anim calcmode="lin" valueType="num">
                                      <p:cBhvr additive="base">
                                        <p:cTn id="32"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a:extLst>
              <a:ext uri="{FF2B5EF4-FFF2-40B4-BE49-F238E27FC236}">
                <a16:creationId xmlns:a16="http://schemas.microsoft.com/office/drawing/2014/main" id="{CF5D6EA0-91E5-4036-870C-5FE13FF464A3}"/>
              </a:ext>
            </a:extLst>
          </p:cNvPr>
          <p:cNvSpPr>
            <a:spLocks noGrp="1"/>
          </p:cNvSpPr>
          <p:nvPr>
            <p:ph type="body" idx="4294967295"/>
          </p:nvPr>
        </p:nvSpPr>
        <p:spPr>
          <a:xfrm>
            <a:off x="533079" y="985292"/>
            <a:ext cx="8153721" cy="3349625"/>
          </a:xfrm>
        </p:spPr>
        <p:txBody>
          <a:bodyPr/>
          <a:lstStyle/>
          <a:p>
            <a:pPr algn="l" eaLnBrk="1" hangingPunct="1">
              <a:lnSpc>
                <a:spcPct val="110000"/>
              </a:lnSpc>
              <a:spcBef>
                <a:spcPct val="50000"/>
              </a:spcBef>
              <a:buFont typeface="Wingdings" panose="05000000000000000000" pitchFamily="2" charset="2"/>
              <a:buNone/>
            </a:pPr>
            <a:r>
              <a:rPr lang="zh-CN" altLang="en-US" sz="2000" b="1" dirty="0"/>
              <a:t>　　</a:t>
            </a:r>
            <a:r>
              <a:rPr lang="en-US" altLang="zh-CN" sz="2000" b="1" dirty="0"/>
              <a:t>   </a:t>
            </a:r>
            <a:r>
              <a:rPr lang="zh-CN" altLang="en-US" sz="2000" b="1" dirty="0"/>
              <a:t>硬件描述语言</a:t>
            </a:r>
            <a:r>
              <a:rPr lang="en-US" altLang="zh-CN" sz="2000" b="1" dirty="0"/>
              <a:t>(HDL)</a:t>
            </a:r>
            <a:r>
              <a:rPr lang="zh-CN" altLang="en-US" b="1" dirty="0"/>
              <a:t>具有特殊结构能够对硬件逻辑电路的功能进行描述的一种高级编程语言</a:t>
            </a:r>
          </a:p>
          <a:p>
            <a:pPr algn="l" eaLnBrk="1" hangingPunct="1">
              <a:lnSpc>
                <a:spcPct val="110000"/>
              </a:lnSpc>
              <a:spcBef>
                <a:spcPct val="50000"/>
              </a:spcBef>
              <a:buFont typeface="Wingdings" panose="05000000000000000000" pitchFamily="2" charset="2"/>
              <a:buNone/>
            </a:pPr>
            <a:r>
              <a:rPr lang="zh-CN" altLang="en-US" b="1" dirty="0"/>
              <a:t>　这种特殊结构能够：</a:t>
            </a:r>
          </a:p>
          <a:p>
            <a:pPr lvl="1" algn="l" eaLnBrk="1" hangingPunct="1">
              <a:lnSpc>
                <a:spcPct val="80000"/>
              </a:lnSpc>
              <a:spcBef>
                <a:spcPct val="50000"/>
              </a:spcBef>
              <a:buClr>
                <a:srgbClr val="0000FF"/>
              </a:buClr>
            </a:pPr>
            <a:r>
              <a:rPr lang="zh-CN" altLang="en-US" b="1" dirty="0">
                <a:solidFill>
                  <a:schemeClr val="tx2"/>
                </a:solidFill>
              </a:rPr>
              <a:t>描述电路的连接</a:t>
            </a:r>
          </a:p>
          <a:p>
            <a:pPr lvl="1" algn="l" eaLnBrk="1" hangingPunct="1">
              <a:lnSpc>
                <a:spcPct val="80000"/>
              </a:lnSpc>
              <a:spcBef>
                <a:spcPct val="50000"/>
              </a:spcBef>
              <a:buClr>
                <a:srgbClr val="0000FF"/>
              </a:buClr>
            </a:pPr>
            <a:r>
              <a:rPr lang="zh-CN" altLang="en-US" b="1" dirty="0">
                <a:solidFill>
                  <a:schemeClr val="tx2"/>
                </a:solidFill>
              </a:rPr>
              <a:t>描述电路的功能</a:t>
            </a:r>
          </a:p>
          <a:p>
            <a:pPr lvl="1" algn="l" eaLnBrk="1" hangingPunct="1">
              <a:lnSpc>
                <a:spcPct val="80000"/>
              </a:lnSpc>
              <a:spcBef>
                <a:spcPct val="50000"/>
              </a:spcBef>
              <a:buClr>
                <a:schemeClr val="folHlink"/>
              </a:buClr>
            </a:pPr>
            <a:r>
              <a:rPr lang="zh-CN" altLang="en-US" b="1" dirty="0">
                <a:solidFill>
                  <a:schemeClr val="tx2"/>
                </a:solidFill>
              </a:rPr>
              <a:t>在不同抽象级上描述电路</a:t>
            </a:r>
          </a:p>
          <a:p>
            <a:pPr lvl="1" algn="l" eaLnBrk="1" hangingPunct="1">
              <a:lnSpc>
                <a:spcPct val="80000"/>
              </a:lnSpc>
              <a:spcBef>
                <a:spcPct val="50000"/>
              </a:spcBef>
              <a:buClr>
                <a:srgbClr val="0000FF"/>
              </a:buClr>
            </a:pPr>
            <a:r>
              <a:rPr lang="zh-CN" altLang="en-US" b="1" dirty="0">
                <a:solidFill>
                  <a:schemeClr val="tx2"/>
                </a:solidFill>
              </a:rPr>
              <a:t>描述电路的时序</a:t>
            </a:r>
          </a:p>
          <a:p>
            <a:pPr lvl="1" algn="l" eaLnBrk="1" hangingPunct="1">
              <a:lnSpc>
                <a:spcPct val="80000"/>
              </a:lnSpc>
              <a:spcBef>
                <a:spcPct val="50000"/>
              </a:spcBef>
              <a:buClr>
                <a:srgbClr val="0000FF"/>
              </a:buClr>
            </a:pPr>
            <a:r>
              <a:rPr lang="zh-CN" altLang="en-US" b="1" dirty="0">
                <a:solidFill>
                  <a:schemeClr val="tx2"/>
                </a:solidFill>
              </a:rPr>
              <a:t>表达具有并行性</a:t>
            </a:r>
          </a:p>
          <a:p>
            <a:pPr algn="l" eaLnBrk="1" hangingPunct="1">
              <a:lnSpc>
                <a:spcPct val="80000"/>
              </a:lnSpc>
              <a:spcBef>
                <a:spcPct val="50000"/>
              </a:spcBef>
              <a:buFont typeface="Wingdings" panose="05000000000000000000" pitchFamily="2" charset="2"/>
              <a:buNone/>
            </a:pPr>
            <a:r>
              <a:rPr lang="zh-CN" altLang="en-US" b="1" dirty="0"/>
              <a:t>　</a:t>
            </a:r>
            <a:r>
              <a:rPr lang="en-US" altLang="zh-CN" b="1" dirty="0"/>
              <a:t>HDL</a:t>
            </a:r>
            <a:r>
              <a:rPr lang="zh-CN" altLang="en-US" b="1" dirty="0"/>
              <a:t>主要有两种：</a:t>
            </a:r>
            <a:r>
              <a:rPr lang="en-US" altLang="zh-CN" b="1" dirty="0"/>
              <a:t>Verilog</a:t>
            </a:r>
            <a:r>
              <a:rPr lang="zh-CN" altLang="en-US" b="1" dirty="0"/>
              <a:t>和</a:t>
            </a:r>
            <a:r>
              <a:rPr lang="en-US" altLang="zh-CN" b="1" dirty="0"/>
              <a:t>VHDL</a:t>
            </a:r>
            <a:endParaRPr lang="zh-CN" altLang="en-US" b="1" dirty="0"/>
          </a:p>
        </p:txBody>
      </p:sp>
      <p:sp>
        <p:nvSpPr>
          <p:cNvPr id="94212" name="灯片编号占位符 1">
            <a:extLst>
              <a:ext uri="{FF2B5EF4-FFF2-40B4-BE49-F238E27FC236}">
                <a16:creationId xmlns:a16="http://schemas.microsoft.com/office/drawing/2014/main" id="{F351C2E3-6506-4882-807E-3A3A5EDF660E}"/>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510402A9-9E81-4389-BF92-06894D2EA8CF}" type="slidenum">
              <a:rPr lang="zh-CN" altLang="en-US" smtClean="0"/>
              <a:pPr>
                <a:defRPr/>
              </a:pPr>
              <a:t>3</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AA8DE372-C329-4497-831A-EDABD246699F}"/>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anim calcmode="lin" valueType="num">
                                      <p:cBhvr additive="base">
                                        <p:cTn id="7" dur="500" fill="hold"/>
                                        <p:tgtEl>
                                          <p:spTgt spid="439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9299">
                                            <p:txEl>
                                              <p:pRg st="2" end="2"/>
                                            </p:txEl>
                                          </p:spTgt>
                                        </p:tgtEl>
                                        <p:attrNameLst>
                                          <p:attrName>style.visibility</p:attrName>
                                        </p:attrNameLst>
                                      </p:cBhvr>
                                      <p:to>
                                        <p:strVal val="visible"/>
                                      </p:to>
                                    </p:set>
                                    <p:anim calcmode="lin" valueType="num">
                                      <p:cBhvr additive="base">
                                        <p:cTn id="11" dur="500" fill="hold"/>
                                        <p:tgtEl>
                                          <p:spTgt spid="4392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929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9299">
                                            <p:txEl>
                                              <p:pRg st="3" end="3"/>
                                            </p:txEl>
                                          </p:spTgt>
                                        </p:tgtEl>
                                        <p:attrNameLst>
                                          <p:attrName>style.visibility</p:attrName>
                                        </p:attrNameLst>
                                      </p:cBhvr>
                                      <p:to>
                                        <p:strVal val="visible"/>
                                      </p:to>
                                    </p:set>
                                    <p:anim calcmode="lin" valueType="num">
                                      <p:cBhvr additive="base">
                                        <p:cTn id="15" dur="500" fill="hold"/>
                                        <p:tgtEl>
                                          <p:spTgt spid="4392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929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9299">
                                            <p:txEl>
                                              <p:pRg st="4" end="4"/>
                                            </p:txEl>
                                          </p:spTgt>
                                        </p:tgtEl>
                                        <p:attrNameLst>
                                          <p:attrName>style.visibility</p:attrName>
                                        </p:attrNameLst>
                                      </p:cBhvr>
                                      <p:to>
                                        <p:strVal val="visible"/>
                                      </p:to>
                                    </p:set>
                                    <p:anim calcmode="lin" valueType="num">
                                      <p:cBhvr additive="base">
                                        <p:cTn id="19" dur="500" fill="hold"/>
                                        <p:tgtEl>
                                          <p:spTgt spid="4392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929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9299">
                                            <p:txEl>
                                              <p:pRg st="5" end="5"/>
                                            </p:txEl>
                                          </p:spTgt>
                                        </p:tgtEl>
                                        <p:attrNameLst>
                                          <p:attrName>style.visibility</p:attrName>
                                        </p:attrNameLst>
                                      </p:cBhvr>
                                      <p:to>
                                        <p:strVal val="visible"/>
                                      </p:to>
                                    </p:set>
                                    <p:anim calcmode="lin" valueType="num">
                                      <p:cBhvr additive="base">
                                        <p:cTn id="23" dur="500" fill="hold"/>
                                        <p:tgtEl>
                                          <p:spTgt spid="4392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92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9299">
                                            <p:txEl>
                                              <p:pRg st="6" end="6"/>
                                            </p:txEl>
                                          </p:spTgt>
                                        </p:tgtEl>
                                        <p:attrNameLst>
                                          <p:attrName>style.visibility</p:attrName>
                                        </p:attrNameLst>
                                      </p:cBhvr>
                                      <p:to>
                                        <p:strVal val="visible"/>
                                      </p:to>
                                    </p:set>
                                    <p:anim calcmode="lin" valueType="num">
                                      <p:cBhvr additive="base">
                                        <p:cTn id="27" dur="500" fill="hold"/>
                                        <p:tgtEl>
                                          <p:spTgt spid="4392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9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39299">
                                            <p:txEl>
                                              <p:pRg st="7" end="7"/>
                                            </p:txEl>
                                          </p:spTgt>
                                        </p:tgtEl>
                                        <p:attrNameLst>
                                          <p:attrName>style.visibility</p:attrName>
                                        </p:attrNameLst>
                                      </p:cBhvr>
                                      <p:to>
                                        <p:strVal val="visible"/>
                                      </p:to>
                                    </p:set>
                                    <p:anim calcmode="lin" valueType="num">
                                      <p:cBhvr additive="base">
                                        <p:cTn id="33" dur="500" fill="hold"/>
                                        <p:tgtEl>
                                          <p:spTgt spid="43929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92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7950" y="912813"/>
            <a:ext cx="8382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800">
                <a:solidFill>
                  <a:srgbClr val="0043A6"/>
                </a:solidFill>
              </a:rPr>
              <a:t>3. </a:t>
            </a:r>
            <a:r>
              <a:rPr lang="zh-CN" altLang="en-US" sz="2800">
                <a:solidFill>
                  <a:srgbClr val="0043A6"/>
                </a:solidFill>
              </a:rPr>
              <a:t>数据类型说明</a:t>
            </a:r>
          </a:p>
        </p:txBody>
      </p:sp>
      <p:sp>
        <p:nvSpPr>
          <p:cNvPr id="26627" name="Text Box 3"/>
          <p:cNvSpPr txBox="1">
            <a:spLocks noChangeArrowheads="1"/>
          </p:cNvSpPr>
          <p:nvPr/>
        </p:nvSpPr>
        <p:spPr bwMode="auto">
          <a:xfrm>
            <a:off x="280193" y="1461053"/>
            <a:ext cx="85836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zh-CN" altLang="en-US" sz="2400" dirty="0"/>
              <a:t>用来指定模块内用到的数据对象的类型。</a:t>
            </a:r>
          </a:p>
          <a:p>
            <a:pPr algn="l" eaLnBrk="1" hangingPunct="1">
              <a:spcBef>
                <a:spcPct val="50000"/>
              </a:spcBef>
            </a:pPr>
            <a:r>
              <a:rPr lang="en-US" altLang="zh-CN" sz="2400" dirty="0">
                <a:solidFill>
                  <a:srgbClr val="FF0000"/>
                </a:solidFill>
              </a:rPr>
              <a:t>wire——</a:t>
            </a:r>
            <a:r>
              <a:rPr lang="zh-CN" altLang="en-US" sz="2400" dirty="0">
                <a:solidFill>
                  <a:srgbClr val="FF0000"/>
                </a:solidFill>
              </a:rPr>
              <a:t>连线型</a:t>
            </a:r>
          </a:p>
          <a:p>
            <a:pPr algn="l" eaLnBrk="1" hangingPunct="1">
              <a:spcBef>
                <a:spcPct val="50000"/>
              </a:spcBef>
            </a:pPr>
            <a:r>
              <a:rPr lang="en-US" altLang="zh-CN" sz="2400" dirty="0"/>
              <a:t>wire 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a:t>
            </a:r>
            <a:r>
              <a:rPr lang="en-US" altLang="zh-CN" sz="2400" dirty="0"/>
              <a:t>//</a:t>
            </a:r>
            <a:r>
              <a:rPr lang="zh-CN" altLang="en-US" sz="2400" dirty="0"/>
              <a:t>定义信号</a:t>
            </a:r>
            <a:r>
              <a:rPr lang="en-US" altLang="zh-CN" sz="2400" dirty="0"/>
              <a:t>A~D</a:t>
            </a:r>
            <a:r>
              <a:rPr lang="zh-CN" altLang="en-US" sz="2400" dirty="0"/>
              <a:t>为</a:t>
            </a:r>
            <a:r>
              <a:rPr lang="en-US" altLang="zh-CN" sz="2400" dirty="0"/>
              <a:t>wire</a:t>
            </a:r>
            <a:r>
              <a:rPr lang="zh-CN" altLang="en-US" sz="2400" dirty="0"/>
              <a:t>型</a:t>
            </a:r>
          </a:p>
          <a:p>
            <a:pPr algn="l" eaLnBrk="1" hangingPunct="1">
              <a:spcBef>
                <a:spcPct val="50000"/>
              </a:spcBef>
            </a:pPr>
            <a:r>
              <a:rPr lang="en-US" altLang="zh-CN" sz="2400" dirty="0">
                <a:solidFill>
                  <a:srgbClr val="FF0000"/>
                </a:solidFill>
              </a:rPr>
              <a:t>reg——</a:t>
            </a:r>
            <a:r>
              <a:rPr lang="zh-CN" altLang="en-US" sz="2400" dirty="0">
                <a:solidFill>
                  <a:srgbClr val="FF0000"/>
                </a:solidFill>
              </a:rPr>
              <a:t>寄存器型</a:t>
            </a:r>
          </a:p>
          <a:p>
            <a:pPr algn="l" eaLnBrk="1" hangingPunct="1">
              <a:spcBef>
                <a:spcPct val="50000"/>
              </a:spcBef>
            </a:pPr>
            <a:r>
              <a:rPr lang="en-US" altLang="zh-CN" sz="2400" dirty="0"/>
              <a:t>reg [3:0]  out</a:t>
            </a:r>
            <a:r>
              <a:rPr lang="zh-CN" altLang="en-US" sz="2400" dirty="0"/>
              <a:t>；</a:t>
            </a:r>
            <a:r>
              <a:rPr lang="en-US" altLang="zh-CN" sz="2400" dirty="0"/>
              <a:t>//</a:t>
            </a:r>
            <a:r>
              <a:rPr lang="zh-CN" altLang="en-US" sz="2400" dirty="0"/>
              <a:t>定义信号</a:t>
            </a:r>
            <a:r>
              <a:rPr lang="en-US" altLang="zh-CN" sz="2400" dirty="0"/>
              <a:t>out</a:t>
            </a:r>
            <a:r>
              <a:rPr lang="zh-CN" altLang="en-US" sz="2400" dirty="0"/>
              <a:t>的数据类型为</a:t>
            </a:r>
            <a:r>
              <a:rPr lang="en-US" altLang="zh-CN" sz="2400" dirty="0"/>
              <a:t>4</a:t>
            </a:r>
            <a:r>
              <a:rPr lang="zh-CN" altLang="en-US" sz="2400" dirty="0"/>
              <a:t>位</a:t>
            </a:r>
            <a:r>
              <a:rPr lang="en-US" altLang="zh-CN" sz="2400" dirty="0"/>
              <a:t>reg</a:t>
            </a:r>
            <a:r>
              <a:rPr lang="zh-CN" altLang="en-US" sz="2400" dirty="0"/>
              <a:t>型</a:t>
            </a:r>
          </a:p>
        </p:txBody>
      </p:sp>
      <p:sp>
        <p:nvSpPr>
          <p:cNvPr id="26628" name="Text Box 4"/>
          <p:cNvSpPr txBox="1">
            <a:spLocks noChangeArrowheads="1"/>
          </p:cNvSpPr>
          <p:nvPr/>
        </p:nvSpPr>
        <p:spPr bwMode="auto">
          <a:xfrm>
            <a:off x="2123728" y="4297660"/>
            <a:ext cx="4495800" cy="584200"/>
          </a:xfrm>
          <a:prstGeom prst="rect">
            <a:avLst/>
          </a:prstGeom>
          <a:solidFill>
            <a:srgbClr val="28A4A1"/>
          </a:solidFill>
          <a:ln w="38100">
            <a:solidFill>
              <a:schemeClr val="bg2"/>
            </a:solidFill>
            <a:miter lim="800000"/>
            <a:headEnd/>
            <a:tailEnd/>
          </a:ln>
          <a:effectLst>
            <a:outerShdw dist="35921" dir="2700000" algn="ctr" rotWithShape="0">
              <a:schemeClr val="bg2"/>
            </a:outerShdw>
          </a:effec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chemeClr val="bg1"/>
                </a:solidFill>
              </a:rPr>
              <a:t>缺省数据类型为</a:t>
            </a:r>
            <a:r>
              <a:rPr lang="en-US" altLang="zh-CN" sz="3200">
                <a:solidFill>
                  <a:schemeClr val="bg1"/>
                </a:solidFill>
              </a:rPr>
              <a:t>wire</a:t>
            </a:r>
            <a:r>
              <a:rPr lang="zh-CN" altLang="en-US" sz="3200">
                <a:solidFill>
                  <a:schemeClr val="bg1"/>
                </a:solidFill>
              </a:rPr>
              <a:t>型</a:t>
            </a:r>
          </a:p>
        </p:txBody>
      </p:sp>
      <p:sp>
        <p:nvSpPr>
          <p:cNvPr id="32773"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
        <p:nvSpPr>
          <p:cNvPr id="7" name="文本框 6">
            <a:extLst>
              <a:ext uri="{FF2B5EF4-FFF2-40B4-BE49-F238E27FC236}">
                <a16:creationId xmlns:a16="http://schemas.microsoft.com/office/drawing/2014/main" id="{4548F5F9-E772-4F6D-9D53-0C39E1382C57}"/>
              </a:ext>
            </a:extLst>
          </p:cNvPr>
          <p:cNvSpPr txBox="1"/>
          <p:nvPr/>
        </p:nvSpPr>
        <p:spPr>
          <a:xfrm>
            <a:off x="4298950" y="258053"/>
            <a:ext cx="4646542" cy="707886"/>
          </a:xfrm>
          <a:prstGeom prst="rect">
            <a:avLst/>
          </a:prstGeom>
          <a:solidFill>
            <a:srgbClr val="00B050"/>
          </a:solidFill>
        </p:spPr>
        <p:txBody>
          <a:bodyPr wrap="square">
            <a:spAutoFit/>
          </a:bodyPr>
          <a:lstStyle/>
          <a:p>
            <a:r>
              <a:rPr lang="zh-CN" altLang="en-US" sz="2000" dirty="0">
                <a:solidFill>
                  <a:schemeClr val="tx1"/>
                </a:solidFill>
              </a:rPr>
              <a:t>模块内的所有信号（包括端口信号、节点信号等）都必须进行数据类型的声明</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28"/>
                                        </p:tgtEl>
                                        <p:attrNameLst>
                                          <p:attrName>style.visibility</p:attrName>
                                        </p:attrNameLst>
                                      </p:cBhvr>
                                      <p:to>
                                        <p:strVal val="visible"/>
                                      </p:to>
                                    </p:set>
                                    <p:anim calcmode="lin" valueType="num">
                                      <p:cBhvr additive="base">
                                        <p:cTn id="37" dur="500" fill="hold"/>
                                        <p:tgtEl>
                                          <p:spTgt spid="26628"/>
                                        </p:tgtEl>
                                        <p:attrNameLst>
                                          <p:attrName>ppt_x</p:attrName>
                                        </p:attrNameLst>
                                      </p:cBhvr>
                                      <p:tavLst>
                                        <p:tav tm="0">
                                          <p:val>
                                            <p:strVal val="#ppt_x"/>
                                          </p:val>
                                        </p:tav>
                                        <p:tav tm="100000">
                                          <p:val>
                                            <p:strVal val="#ppt_x"/>
                                          </p:val>
                                        </p:tav>
                                      </p:tavLst>
                                    </p:anim>
                                    <p:anim calcmode="lin" valueType="num">
                                      <p:cBhvr additive="base">
                                        <p:cTn id="3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79388" y="985838"/>
            <a:ext cx="83820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2800">
                <a:solidFill>
                  <a:srgbClr val="0043A6"/>
                </a:solidFill>
              </a:rPr>
              <a:t>4. </a:t>
            </a:r>
            <a:r>
              <a:rPr lang="zh-CN" altLang="en-US" sz="2800">
                <a:solidFill>
                  <a:srgbClr val="0043A6"/>
                </a:solidFill>
              </a:rPr>
              <a:t>逻辑功能定义</a:t>
            </a:r>
          </a:p>
        </p:txBody>
      </p:sp>
      <p:sp>
        <p:nvSpPr>
          <p:cNvPr id="66563" name="Text Box 3"/>
          <p:cNvSpPr txBox="1">
            <a:spLocks noChangeArrowheads="1"/>
          </p:cNvSpPr>
          <p:nvPr/>
        </p:nvSpPr>
        <p:spPr bwMode="auto">
          <a:xfrm>
            <a:off x="147638" y="1704975"/>
            <a:ext cx="8763000"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zh-CN" altLang="en-US" sz="32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模块中最核心部分，有三种方法可在模块中产生逻辑。</a:t>
            </a:r>
          </a:p>
          <a:p>
            <a:pPr algn="l">
              <a:defRPr/>
            </a:pPr>
            <a:r>
              <a:rPr lang="en-US" altLang="zh-CN" sz="2400" dirty="0">
                <a:solidFill>
                  <a:srgbClr val="993300"/>
                </a:solidFill>
                <a:effectLst>
                  <a:outerShdw blurRad="38100" dist="38100" dir="2700000" algn="tl">
                    <a:srgbClr val="C0C0C0"/>
                  </a:outerShdw>
                </a:effectLst>
                <a:ea typeface="宋体" panose="02010600030101010101" pitchFamily="2" charset="-122"/>
              </a:rPr>
              <a:t>1</a:t>
            </a:r>
            <a:r>
              <a:rPr lang="zh-CN" altLang="en-US" sz="2400" dirty="0">
                <a:solidFill>
                  <a:srgbClr val="993300"/>
                </a:solidFill>
                <a:effectLst>
                  <a:outerShdw blurRad="38100" dist="38100" dir="2700000" algn="tl">
                    <a:srgbClr val="C0C0C0"/>
                  </a:outerShdw>
                </a:effectLst>
                <a:ea typeface="宋体" panose="02010600030101010101" pitchFamily="2" charset="-122"/>
              </a:rPr>
              <a:t>）用“</a:t>
            </a:r>
            <a:r>
              <a:rPr lang="en-US" altLang="zh-CN" sz="2400" dirty="0">
                <a:solidFill>
                  <a:srgbClr val="993300"/>
                </a:solidFill>
                <a:effectLst>
                  <a:outerShdw blurRad="38100" dist="38100" dir="2700000" algn="tl">
                    <a:srgbClr val="C0C0C0"/>
                  </a:outerShdw>
                </a:effectLst>
                <a:ea typeface="宋体" panose="02010600030101010101" pitchFamily="2" charset="-122"/>
              </a:rPr>
              <a:t>assign”</a:t>
            </a:r>
            <a:r>
              <a:rPr lang="zh-CN" altLang="en-US" sz="2400" dirty="0">
                <a:solidFill>
                  <a:srgbClr val="993300"/>
                </a:solidFill>
                <a:effectLst>
                  <a:outerShdw blurRad="38100" dist="38100" dir="2700000" algn="tl">
                    <a:srgbClr val="C0C0C0"/>
                  </a:outerShdw>
                </a:effectLst>
                <a:ea typeface="宋体" panose="02010600030101010101" pitchFamily="2" charset="-122"/>
              </a:rPr>
              <a:t>持续赋值语句定义</a:t>
            </a:r>
          </a:p>
          <a:p>
            <a:pPr algn="l">
              <a:defRPr/>
            </a:pPr>
            <a:r>
              <a:rPr lang="zh-CN" altLang="en-US" sz="2400" dirty="0">
                <a:solidFill>
                  <a:schemeClr val="tx1"/>
                </a:solidFill>
                <a:ea typeface="宋体" panose="02010600030101010101" pitchFamily="2" charset="-122"/>
              </a:rPr>
              <a:t>例： </a:t>
            </a:r>
            <a:r>
              <a:rPr lang="en-US" altLang="zh-CN" sz="2400" dirty="0">
                <a:solidFill>
                  <a:schemeClr val="tx1"/>
                </a:solidFill>
                <a:ea typeface="宋体" panose="02010600030101010101" pitchFamily="2" charset="-122"/>
              </a:rPr>
              <a:t>assign  a = b &amp; c</a:t>
            </a:r>
            <a:r>
              <a:rPr lang="zh-CN" altLang="en-US" sz="2400" dirty="0">
                <a:solidFill>
                  <a:schemeClr val="tx1"/>
                </a:solidFill>
                <a:ea typeface="宋体" panose="02010600030101010101" pitchFamily="2" charset="-122"/>
              </a:rPr>
              <a:t>；</a:t>
            </a:r>
          </a:p>
          <a:p>
            <a:pPr algn="l">
              <a:defRPr/>
            </a:pPr>
            <a:r>
              <a:rPr lang="en-US" altLang="zh-CN" sz="2400" dirty="0">
                <a:solidFill>
                  <a:srgbClr val="993300"/>
                </a:solidFill>
                <a:effectLst>
                  <a:outerShdw blurRad="38100" dist="38100" dir="2700000" algn="tl">
                    <a:srgbClr val="C0C0C0"/>
                  </a:outerShdw>
                </a:effectLst>
                <a:ea typeface="宋体" panose="02010600030101010101" pitchFamily="2" charset="-122"/>
              </a:rPr>
              <a:t>2</a:t>
            </a:r>
            <a:r>
              <a:rPr lang="zh-CN" altLang="en-US" sz="2400" dirty="0">
                <a:solidFill>
                  <a:srgbClr val="993300"/>
                </a:solidFill>
                <a:effectLst>
                  <a:outerShdw blurRad="38100" dist="38100" dir="2700000" algn="tl">
                    <a:srgbClr val="C0C0C0"/>
                  </a:outerShdw>
                </a:effectLst>
                <a:ea typeface="宋体" panose="02010600030101010101" pitchFamily="2" charset="-122"/>
              </a:rPr>
              <a:t>）调用元件（元件例化）</a:t>
            </a:r>
          </a:p>
          <a:p>
            <a:pPr algn="l">
              <a:defRPr/>
            </a:pPr>
            <a:r>
              <a:rPr lang="zh-CN" altLang="en-US" sz="2400" dirty="0">
                <a:solidFill>
                  <a:schemeClr val="tx1"/>
                </a:solidFill>
                <a:ea typeface="宋体" panose="02010600030101010101" pitchFamily="2" charset="-122"/>
              </a:rPr>
              <a:t>       类似于在电路图输入方式下调入图形符号完成设计。</a:t>
            </a:r>
          </a:p>
        </p:txBody>
      </p:sp>
      <p:sp>
        <p:nvSpPr>
          <p:cNvPr id="5" name="Text Box 2"/>
          <p:cNvSpPr txBox="1">
            <a:spLocks noChangeArrowheads="1"/>
          </p:cNvSpPr>
          <p:nvPr/>
        </p:nvSpPr>
        <p:spPr bwMode="auto">
          <a:xfrm>
            <a:off x="117475" y="4529138"/>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400" dirty="0">
                <a:solidFill>
                  <a:srgbClr val="993300"/>
                </a:solidFill>
                <a:effectLst>
                  <a:outerShdw blurRad="38100" dist="38100" dir="2700000" algn="tl">
                    <a:srgbClr val="C0C0C0"/>
                  </a:outerShdw>
                </a:effectLst>
                <a:ea typeface="宋体" panose="02010600030101010101" pitchFamily="2" charset="-122"/>
              </a:rPr>
              <a:t>3</a:t>
            </a:r>
            <a:r>
              <a:rPr lang="zh-CN" altLang="en-US" sz="2400" dirty="0">
                <a:solidFill>
                  <a:srgbClr val="993300"/>
                </a:solidFill>
                <a:effectLst>
                  <a:outerShdw blurRad="38100" dist="38100" dir="2700000" algn="tl">
                    <a:srgbClr val="C0C0C0"/>
                  </a:outerShdw>
                </a:effectLst>
                <a:ea typeface="宋体" panose="02010600030101010101" pitchFamily="2" charset="-122"/>
              </a:rPr>
              <a:t>）用“</a:t>
            </a:r>
            <a:r>
              <a:rPr lang="en-US" altLang="zh-CN" sz="2400" dirty="0">
                <a:solidFill>
                  <a:srgbClr val="993300"/>
                </a:solidFill>
                <a:effectLst>
                  <a:outerShdw blurRad="38100" dist="38100" dir="2700000" algn="tl">
                    <a:srgbClr val="C0C0C0"/>
                  </a:outerShdw>
                </a:effectLst>
                <a:ea typeface="宋体" panose="02010600030101010101" pitchFamily="2" charset="-122"/>
              </a:rPr>
              <a:t>always”</a:t>
            </a:r>
            <a:r>
              <a:rPr lang="zh-CN" altLang="en-US" sz="2400" dirty="0">
                <a:solidFill>
                  <a:srgbClr val="993300"/>
                </a:solidFill>
                <a:effectLst>
                  <a:outerShdw blurRad="38100" dist="38100" dir="2700000" algn="tl">
                    <a:srgbClr val="C0C0C0"/>
                  </a:outerShdw>
                </a:effectLst>
                <a:ea typeface="宋体" panose="02010600030101010101" pitchFamily="2" charset="-122"/>
              </a:rPr>
              <a:t>过程块赋值</a:t>
            </a:r>
          </a:p>
        </p:txBody>
      </p:sp>
      <p:sp>
        <p:nvSpPr>
          <p:cNvPr id="33797"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 y="912813"/>
            <a:ext cx="8135938" cy="800100"/>
          </a:xfrm>
        </p:spPr>
        <p:txBody>
          <a:bodyPr/>
          <a:lstStyle/>
          <a:p>
            <a:pPr eaLnBrk="1" hangingPunct="1">
              <a:lnSpc>
                <a:spcPct val="150000"/>
              </a:lnSpc>
            </a:pP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2.1</a:t>
            </a:r>
            <a:r>
              <a:rPr lang="en-US" altLang="zh-CN"/>
              <a:t>】  </a:t>
            </a:r>
            <a:r>
              <a:rPr lang="zh-CN" altLang="en-US"/>
              <a:t>一个三位二进制加法器。</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l="6241"/>
          <a:stretch>
            <a:fillRect/>
          </a:stretch>
        </p:blipFill>
        <p:spPr bwMode="auto">
          <a:xfrm>
            <a:off x="179388" y="1704975"/>
            <a:ext cx="878522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
        <p:nvSpPr>
          <p:cNvPr id="34821" name="椭圆 2"/>
          <p:cNvSpPr>
            <a:spLocks noChangeArrowheads="1"/>
          </p:cNvSpPr>
          <p:nvPr/>
        </p:nvSpPr>
        <p:spPr bwMode="auto">
          <a:xfrm>
            <a:off x="1403350" y="3937000"/>
            <a:ext cx="2881313" cy="3603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4" name="椭圆 3"/>
          <p:cNvSpPr>
            <a:spLocks noChangeArrowheads="1"/>
          </p:cNvSpPr>
          <p:nvPr/>
        </p:nvSpPr>
        <p:spPr bwMode="auto">
          <a:xfrm>
            <a:off x="1258888" y="3937000"/>
            <a:ext cx="3025775" cy="504825"/>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34823" name="椭圆 4"/>
          <p:cNvSpPr>
            <a:spLocks noChangeArrowheads="1"/>
          </p:cNvSpPr>
          <p:nvPr/>
        </p:nvSpPr>
        <p:spPr bwMode="auto">
          <a:xfrm>
            <a:off x="2051050" y="4586288"/>
            <a:ext cx="1368425" cy="431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8" name="矩形 7"/>
          <p:cNvSpPr/>
          <p:nvPr/>
        </p:nvSpPr>
        <p:spPr>
          <a:xfrm>
            <a:off x="4392613" y="4324350"/>
            <a:ext cx="4572000" cy="954088"/>
          </a:xfrm>
          <a:prstGeom prst="rect">
            <a:avLst/>
          </a:prstGeom>
        </p:spPr>
        <p:txBody>
          <a:bodyPr>
            <a:spAutoFit/>
          </a:bodyPr>
          <a:lstStyle/>
          <a:p>
            <a:pPr algn="l">
              <a:defRPr/>
            </a:pPr>
            <a:r>
              <a:rPr lang="zh-CN" altLang="en-US" sz="2800" dirty="0">
                <a:solidFill>
                  <a:srgbClr val="993300"/>
                </a:solidFill>
                <a:effectLst>
                  <a:outerShdw blurRad="38100" dist="38100" dir="2700000" algn="tl">
                    <a:srgbClr val="C0C0C0"/>
                  </a:outerShdw>
                </a:effectLst>
                <a:ea typeface="宋体" panose="02010600030101010101" pitchFamily="2" charset="-122"/>
              </a:rPr>
              <a:t>用“</a:t>
            </a:r>
            <a:r>
              <a:rPr lang="en-US" altLang="zh-CN" sz="2800" dirty="0">
                <a:solidFill>
                  <a:srgbClr val="993300"/>
                </a:solidFill>
                <a:effectLst>
                  <a:outerShdw blurRad="38100" dist="38100" dir="2700000" algn="tl">
                    <a:srgbClr val="C0C0C0"/>
                  </a:outerShdw>
                </a:effectLst>
                <a:ea typeface="宋体" panose="02010600030101010101" pitchFamily="2" charset="-122"/>
              </a:rPr>
              <a:t>assign”</a:t>
            </a:r>
            <a:r>
              <a:rPr lang="zh-CN" altLang="en-US" sz="2800" dirty="0">
                <a:solidFill>
                  <a:srgbClr val="993300"/>
                </a:solidFill>
                <a:effectLst>
                  <a:outerShdw blurRad="38100" dist="38100" dir="2700000" algn="tl">
                    <a:srgbClr val="C0C0C0"/>
                  </a:outerShdw>
                </a:effectLst>
                <a:ea typeface="宋体" panose="02010600030101010101" pitchFamily="2" charset="-122"/>
              </a:rPr>
              <a:t>持续赋值语句来描述三位加法器</a:t>
            </a:r>
            <a:endParaRPr lang="zh-CN" altLang="en-US" sz="2800" dirty="0"/>
          </a:p>
        </p:txBody>
      </p:sp>
      <p:sp>
        <p:nvSpPr>
          <p:cNvPr id="12" name="矩形 11"/>
          <p:cNvSpPr>
            <a:spLocks noChangeArrowheads="1"/>
          </p:cNvSpPr>
          <p:nvPr/>
        </p:nvSpPr>
        <p:spPr bwMode="auto">
          <a:xfrm>
            <a:off x="5663997" y="98583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dirty="0">
                <a:solidFill>
                  <a:srgbClr val="FF0000"/>
                </a:solidFill>
              </a:rPr>
              <a:t>数据流描述</a:t>
            </a:r>
          </a:p>
        </p:txBody>
      </p:sp>
      <p:sp>
        <p:nvSpPr>
          <p:cNvPr id="11" name="文本框 10">
            <a:extLst>
              <a:ext uri="{FF2B5EF4-FFF2-40B4-BE49-F238E27FC236}">
                <a16:creationId xmlns:a16="http://schemas.microsoft.com/office/drawing/2014/main" id="{E110A49D-59A2-4892-AF07-46FA5270144C}"/>
              </a:ext>
            </a:extLst>
          </p:cNvPr>
          <p:cNvSpPr txBox="1"/>
          <p:nvPr/>
        </p:nvSpPr>
        <p:spPr>
          <a:xfrm>
            <a:off x="3851920" y="277167"/>
            <a:ext cx="4877594" cy="461665"/>
          </a:xfrm>
          <a:prstGeom prst="rect">
            <a:avLst/>
          </a:prstGeom>
          <a:solidFill>
            <a:schemeClr val="accent1"/>
          </a:solidFill>
        </p:spPr>
        <p:txBody>
          <a:bodyPr wrap="square">
            <a:spAutoFit/>
          </a:bodyPr>
          <a:lstStyle/>
          <a:p>
            <a:pPr algn="l">
              <a:defRPr/>
            </a:pPr>
            <a:r>
              <a:rPr lang="en-US" altLang="zh-CN" sz="2400" dirty="0">
                <a:solidFill>
                  <a:schemeClr val="accent2"/>
                </a:solidFill>
                <a:effectLst>
                  <a:outerShdw blurRad="38100" dist="38100" dir="2700000" algn="tl">
                    <a:srgbClr val="C0C0C0"/>
                  </a:outerShdw>
                </a:effectLst>
                <a:ea typeface="宋体" panose="02010600030101010101" pitchFamily="2" charset="-122"/>
              </a:rPr>
              <a:t>1</a:t>
            </a:r>
            <a:r>
              <a:rPr lang="zh-CN" altLang="en-US" sz="2400" dirty="0">
                <a:solidFill>
                  <a:schemeClr val="accent2"/>
                </a:solidFill>
                <a:effectLst>
                  <a:outerShdw blurRad="38100" dist="38100" dir="2700000" algn="tl">
                    <a:srgbClr val="C0C0C0"/>
                  </a:outerShdw>
                </a:effectLst>
                <a:ea typeface="宋体" panose="02010600030101010101" pitchFamily="2" charset="-122"/>
              </a:rPr>
              <a:t>）用“</a:t>
            </a:r>
            <a:r>
              <a:rPr lang="en-US" altLang="zh-CN" sz="2400" dirty="0">
                <a:solidFill>
                  <a:schemeClr val="accent2"/>
                </a:solidFill>
                <a:effectLst>
                  <a:outerShdw blurRad="38100" dist="38100" dir="2700000" algn="tl">
                    <a:srgbClr val="C0C0C0"/>
                  </a:outerShdw>
                </a:effectLst>
                <a:ea typeface="宋体" panose="02010600030101010101" pitchFamily="2" charset="-122"/>
              </a:rPr>
              <a:t>assign”</a:t>
            </a:r>
            <a:r>
              <a:rPr lang="zh-CN" altLang="en-US" sz="2400" dirty="0">
                <a:solidFill>
                  <a:schemeClr val="accent2"/>
                </a:solidFill>
                <a:effectLst>
                  <a:outerShdw blurRad="38100" dist="38100" dir="2700000" algn="tl">
                    <a:srgbClr val="C0C0C0"/>
                  </a:outerShdw>
                </a:effectLst>
                <a:ea typeface="宋体" panose="02010600030101010101" pitchFamily="2" charset="-122"/>
              </a:rPr>
              <a:t>持续赋值语句定义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681038" y="1698625"/>
            <a:ext cx="5113337" cy="2825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10000"/>
              </a:spcBef>
            </a:pPr>
            <a:r>
              <a:rPr lang="en-US" altLang="zh-CN" sz="2400">
                <a:solidFill>
                  <a:srgbClr val="0000FF"/>
                </a:solidFill>
              </a:rPr>
              <a:t>module</a:t>
            </a:r>
            <a:r>
              <a:rPr lang="en-US" altLang="zh-CN" sz="2400"/>
              <a:t> muxtwo (out, a, b, sl);</a:t>
            </a:r>
          </a:p>
          <a:p>
            <a:pPr eaLnBrk="1" hangingPunct="1">
              <a:spcBef>
                <a:spcPct val="10000"/>
              </a:spcBef>
            </a:pPr>
            <a:r>
              <a:rPr lang="en-US" altLang="zh-CN" sz="2400"/>
              <a:t>  input a, b, sl;</a:t>
            </a:r>
          </a:p>
          <a:p>
            <a:pPr eaLnBrk="1" hangingPunct="1">
              <a:spcBef>
                <a:spcPct val="10000"/>
              </a:spcBef>
            </a:pPr>
            <a:r>
              <a:rPr lang="en-US" altLang="zh-CN" sz="2400"/>
              <a:t>  output out;   </a:t>
            </a:r>
          </a:p>
          <a:p>
            <a:pPr eaLnBrk="1" hangingPunct="1">
              <a:spcBef>
                <a:spcPct val="10000"/>
              </a:spcBef>
            </a:pPr>
            <a:r>
              <a:rPr lang="en-US" altLang="zh-CN" sz="2400"/>
              <a:t>   </a:t>
            </a:r>
          </a:p>
          <a:p>
            <a:pPr eaLnBrk="1" hangingPunct="1"/>
            <a:r>
              <a:rPr lang="en-US" altLang="zh-CN" sz="2400"/>
              <a:t>  wire out;</a:t>
            </a:r>
          </a:p>
          <a:p>
            <a:pPr eaLnBrk="1" hangingPunct="1"/>
            <a:r>
              <a:rPr lang="en-US" altLang="zh-CN" sz="2400"/>
              <a:t>  assign out=(sl)?b:a;</a:t>
            </a:r>
          </a:p>
          <a:p>
            <a:pPr algn="l" eaLnBrk="1" hangingPunct="1">
              <a:spcBef>
                <a:spcPct val="10000"/>
              </a:spcBef>
            </a:pPr>
            <a:r>
              <a:rPr lang="en-US" altLang="zh-CN" sz="2400">
                <a:solidFill>
                  <a:srgbClr val="0000FF"/>
                </a:solidFill>
              </a:rPr>
              <a:t>    endmodule</a:t>
            </a:r>
          </a:p>
        </p:txBody>
      </p:sp>
      <p:sp>
        <p:nvSpPr>
          <p:cNvPr id="36867"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325" y="4973638"/>
            <a:ext cx="207963" cy="34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grpSp>
        <p:nvGrpSpPr>
          <p:cNvPr id="36869" name="组合 1"/>
          <p:cNvGrpSpPr>
            <a:grpSpLocks/>
          </p:cNvGrpSpPr>
          <p:nvPr/>
        </p:nvGrpSpPr>
        <p:grpSpPr bwMode="auto">
          <a:xfrm>
            <a:off x="5822950" y="1344613"/>
            <a:ext cx="3114675" cy="3179762"/>
            <a:chOff x="5724525" y="2257425"/>
            <a:chExt cx="3114675" cy="3179763"/>
          </a:xfrm>
        </p:grpSpPr>
        <p:pic>
          <p:nvPicPr>
            <p:cNvPr id="3687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525" y="2257425"/>
              <a:ext cx="3114675"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387" y="5001659"/>
              <a:ext cx="4000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grpSp>
      <p:sp>
        <p:nvSpPr>
          <p:cNvPr id="11" name="矩形 10"/>
          <p:cNvSpPr>
            <a:spLocks noChangeArrowheads="1"/>
          </p:cNvSpPr>
          <p:nvPr/>
        </p:nvSpPr>
        <p:spPr bwMode="auto">
          <a:xfrm>
            <a:off x="5224260" y="77946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dirty="0">
                <a:solidFill>
                  <a:srgbClr val="FF0000"/>
                </a:solidFill>
              </a:rPr>
              <a:t>数据流描述</a:t>
            </a:r>
          </a:p>
        </p:txBody>
      </p:sp>
      <p:sp>
        <p:nvSpPr>
          <p:cNvPr id="12" name="椭圆 11"/>
          <p:cNvSpPr>
            <a:spLocks noChangeArrowheads="1"/>
          </p:cNvSpPr>
          <p:nvPr/>
        </p:nvSpPr>
        <p:spPr bwMode="auto">
          <a:xfrm>
            <a:off x="1835150" y="3609975"/>
            <a:ext cx="3024188" cy="504825"/>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 calcmode="lin" valueType="num">
                                      <p:cBhvr additive="base">
                                        <p:cTn id="11"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anim calcmode="lin" valueType="num">
                                      <p:cBhvr additive="base">
                                        <p:cTn id="15"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1268">
                                            <p:txEl>
                                              <p:pRg st="4" end="4"/>
                                            </p:txEl>
                                          </p:spTgt>
                                        </p:tgtEl>
                                        <p:attrNameLst>
                                          <p:attrName>style.visibility</p:attrName>
                                        </p:attrNameLst>
                                      </p:cBhvr>
                                      <p:to>
                                        <p:strVal val="visible"/>
                                      </p:to>
                                    </p:set>
                                    <p:anim calcmode="lin" valueType="num">
                                      <p:cBhvr additive="base">
                                        <p:cTn id="2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268">
                                            <p:txEl>
                                              <p:pRg st="5" end="5"/>
                                            </p:txEl>
                                          </p:spTgt>
                                        </p:tgtEl>
                                        <p:attrNameLst>
                                          <p:attrName>style.visibility</p:attrName>
                                        </p:attrNameLst>
                                      </p:cBhvr>
                                      <p:to>
                                        <p:strVal val="visible"/>
                                      </p:to>
                                    </p:set>
                                    <p:anim calcmode="lin" valueType="num">
                                      <p:cBhvr additive="base">
                                        <p:cTn id="25"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268">
                                            <p:txEl>
                                              <p:pRg st="6" end="6"/>
                                            </p:txEl>
                                          </p:spTgt>
                                        </p:tgtEl>
                                        <p:attrNameLst>
                                          <p:attrName>style.visibility</p:attrName>
                                        </p:attrNameLst>
                                      </p:cBhvr>
                                      <p:to>
                                        <p:strVal val="visible"/>
                                      </p:to>
                                    </p:set>
                                    <p:anim calcmode="lin" valueType="num">
                                      <p:cBhvr additive="base">
                                        <p:cTn id="29" dur="500" fill="hold"/>
                                        <p:tgtEl>
                                          <p:spTgt spid="1126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5" y="912813"/>
            <a:ext cx="8135938" cy="528637"/>
          </a:xfrm>
        </p:spPr>
        <p:txBody>
          <a:bodyPr/>
          <a:lstStyle/>
          <a:p>
            <a:pPr eaLnBrk="1" hangingPunct="1">
              <a:lnSpc>
                <a:spcPct val="150000"/>
              </a:lnSpc>
            </a:pPr>
            <a:r>
              <a:rPr lang="zh-CN" altLang="en-US" dirty="0"/>
              <a:t>　</a:t>
            </a:r>
            <a:r>
              <a:rPr lang="en-US" altLang="zh-CN" dirty="0"/>
              <a:t>【</a:t>
            </a:r>
            <a:r>
              <a:rPr lang="zh-CN" altLang="en-US" dirty="0">
                <a:latin typeface="黑体" pitchFamily="49" charset="-122"/>
                <a:ea typeface="黑体" pitchFamily="49" charset="-122"/>
              </a:rPr>
              <a:t>例</a:t>
            </a:r>
            <a:r>
              <a:rPr lang="en-US" altLang="zh-CN" dirty="0">
                <a:latin typeface="黑体" pitchFamily="49" charset="-122"/>
                <a:ea typeface="黑体" pitchFamily="49" charset="-122"/>
              </a:rPr>
              <a:t>2.2</a:t>
            </a:r>
            <a:r>
              <a:rPr lang="en-US" altLang="zh-CN" dirty="0"/>
              <a:t>】  2</a:t>
            </a:r>
            <a:r>
              <a:rPr lang="zh-CN" altLang="en-US" dirty="0"/>
              <a:t>选</a:t>
            </a:r>
            <a:r>
              <a:rPr lang="en-US" altLang="zh-CN" dirty="0"/>
              <a:t>1</a:t>
            </a:r>
            <a:r>
              <a:rPr lang="zh-CN" altLang="en-US" dirty="0"/>
              <a:t>数据选择器。</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r="50000"/>
          <a:stretch>
            <a:fillRect/>
          </a:stretch>
        </p:blipFill>
        <p:spPr bwMode="auto">
          <a:xfrm>
            <a:off x="-180528" y="1659897"/>
            <a:ext cx="5735638"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136775"/>
            <a:ext cx="4046537"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643438" y="4318000"/>
            <a:ext cx="4321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pPr eaLnBrk="1" hangingPunct="1">
              <a:defRPr/>
            </a:pPr>
            <a:r>
              <a:rPr lang="zh-CN" altLang="en-US" b="0" kern="0" dirty="0"/>
              <a:t>图</a:t>
            </a:r>
            <a:r>
              <a:rPr lang="en-US" altLang="zh-CN" b="0" kern="0" dirty="0"/>
              <a:t>2.4  2</a:t>
            </a:r>
            <a:r>
              <a:rPr lang="zh-CN" altLang="en-US" b="0" kern="0" dirty="0"/>
              <a:t>选</a:t>
            </a:r>
            <a:r>
              <a:rPr lang="en-US" altLang="zh-CN" b="0" kern="0" dirty="0"/>
              <a:t>1</a:t>
            </a:r>
            <a:r>
              <a:rPr lang="zh-CN" altLang="en-US" b="0" kern="0" dirty="0"/>
              <a:t>数据选择器逻辑图</a:t>
            </a:r>
          </a:p>
        </p:txBody>
      </p:sp>
      <p:sp>
        <p:nvSpPr>
          <p:cNvPr id="35846"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
        <p:nvSpPr>
          <p:cNvPr id="2" name="椭圆 1"/>
          <p:cNvSpPr>
            <a:spLocks noChangeArrowheads="1"/>
          </p:cNvSpPr>
          <p:nvPr/>
        </p:nvSpPr>
        <p:spPr bwMode="auto">
          <a:xfrm>
            <a:off x="1243013" y="3171825"/>
            <a:ext cx="719137" cy="1344613"/>
          </a:xfrm>
          <a:prstGeom prst="ellipse">
            <a:avLst/>
          </a:prstGeom>
          <a:solidFill>
            <a:schemeClr val="accent1">
              <a:alpha val="3137"/>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3" name="矩形 2"/>
          <p:cNvSpPr>
            <a:spLocks noChangeArrowheads="1"/>
          </p:cNvSpPr>
          <p:nvPr/>
        </p:nvSpPr>
        <p:spPr bwMode="auto">
          <a:xfrm>
            <a:off x="263525" y="3059113"/>
            <a:ext cx="800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400">
                <a:solidFill>
                  <a:srgbClr val="FF0000"/>
                </a:solidFill>
              </a:rPr>
              <a:t>内建</a:t>
            </a:r>
            <a:endParaRPr lang="en-US" altLang="zh-CN" sz="2400">
              <a:solidFill>
                <a:srgbClr val="FF0000"/>
              </a:solidFill>
            </a:endParaRPr>
          </a:p>
          <a:p>
            <a:pPr eaLnBrk="1" hangingPunct="1"/>
            <a:r>
              <a:rPr lang="zh-CN" altLang="en-US" sz="2400">
                <a:solidFill>
                  <a:srgbClr val="FF0000"/>
                </a:solidFill>
              </a:rPr>
              <a:t>的逻</a:t>
            </a:r>
            <a:endParaRPr lang="en-US" altLang="zh-CN" sz="2400">
              <a:solidFill>
                <a:srgbClr val="FF0000"/>
              </a:solidFill>
            </a:endParaRPr>
          </a:p>
          <a:p>
            <a:pPr eaLnBrk="1" hangingPunct="1"/>
            <a:r>
              <a:rPr lang="zh-CN" altLang="en-US" sz="2400">
                <a:solidFill>
                  <a:srgbClr val="FF0000"/>
                </a:solidFill>
              </a:rPr>
              <a:t>辑门</a:t>
            </a:r>
          </a:p>
        </p:txBody>
      </p:sp>
      <p:sp>
        <p:nvSpPr>
          <p:cNvPr id="11" name="矩形 10"/>
          <p:cNvSpPr>
            <a:spLocks noChangeArrowheads="1"/>
          </p:cNvSpPr>
          <p:nvPr/>
        </p:nvSpPr>
        <p:spPr bwMode="auto">
          <a:xfrm>
            <a:off x="5176838" y="985838"/>
            <a:ext cx="1620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r>
              <a:rPr lang="zh-CN" altLang="en-US" sz="2800">
                <a:solidFill>
                  <a:srgbClr val="FF0000"/>
                </a:solidFill>
              </a:rPr>
              <a:t>门级结构</a:t>
            </a:r>
          </a:p>
        </p:txBody>
      </p:sp>
      <p:sp>
        <p:nvSpPr>
          <p:cNvPr id="12" name="文本框 11">
            <a:extLst>
              <a:ext uri="{FF2B5EF4-FFF2-40B4-BE49-F238E27FC236}">
                <a16:creationId xmlns:a16="http://schemas.microsoft.com/office/drawing/2014/main" id="{683DF065-EEF7-40F2-B648-B5781A1B66F2}"/>
              </a:ext>
            </a:extLst>
          </p:cNvPr>
          <p:cNvSpPr txBox="1"/>
          <p:nvPr/>
        </p:nvSpPr>
        <p:spPr>
          <a:xfrm>
            <a:off x="3923928" y="240369"/>
            <a:ext cx="4662376" cy="523220"/>
          </a:xfrm>
          <a:prstGeom prst="rect">
            <a:avLst/>
          </a:prstGeom>
          <a:solidFill>
            <a:schemeClr val="accent1">
              <a:lumMod val="90000"/>
            </a:schemeClr>
          </a:solidFill>
        </p:spPr>
        <p:txBody>
          <a:bodyPr wrap="square">
            <a:spAutoFit/>
          </a:bodyPr>
          <a:lstStyle/>
          <a:p>
            <a:pPr algn="l">
              <a:defRPr/>
            </a:pPr>
            <a:r>
              <a:rPr lang="en-US" altLang="zh-CN" sz="2800" dirty="0">
                <a:solidFill>
                  <a:schemeClr val="accent2"/>
                </a:solidFill>
                <a:effectLst>
                  <a:outerShdw blurRad="38100" dist="38100" dir="2700000" algn="tl">
                    <a:srgbClr val="C0C0C0"/>
                  </a:outerShdw>
                </a:effectLst>
                <a:ea typeface="宋体" panose="02010600030101010101" pitchFamily="2" charset="-122"/>
              </a:rPr>
              <a:t>2</a:t>
            </a:r>
            <a:r>
              <a:rPr lang="zh-CN" altLang="en-US" sz="2800" dirty="0">
                <a:solidFill>
                  <a:schemeClr val="accent2"/>
                </a:solidFill>
                <a:effectLst>
                  <a:outerShdw blurRad="38100" dist="38100" dir="2700000" algn="tl">
                    <a:srgbClr val="C0C0C0"/>
                  </a:outerShdw>
                </a:effectLst>
                <a:ea typeface="宋体" panose="02010600030101010101" pitchFamily="2" charset="-122"/>
              </a:rPr>
              <a:t>）调用元件（元件例化）</a:t>
            </a:r>
          </a:p>
        </p:txBody>
      </p:sp>
      <p:sp>
        <p:nvSpPr>
          <p:cNvPr id="5" name="Rectangle 2">
            <a:extLst>
              <a:ext uri="{FF2B5EF4-FFF2-40B4-BE49-F238E27FC236}">
                <a16:creationId xmlns:a16="http://schemas.microsoft.com/office/drawing/2014/main" id="{37F547BF-0BE9-4AB2-936F-03AE436EFA0F}"/>
              </a:ext>
            </a:extLst>
          </p:cNvPr>
          <p:cNvSpPr>
            <a:spLocks noChangeArrowheads="1"/>
          </p:cNvSpPr>
          <p:nvPr/>
        </p:nvSpPr>
        <p:spPr bwMode="auto">
          <a:xfrm>
            <a:off x="250825" y="5054339"/>
            <a:ext cx="825738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6550" eaLnBrk="0" hangingPunct="0">
              <a:defRPr kumimoji="1" sz="8800">
                <a:solidFill>
                  <a:srgbClr val="D0CDCA"/>
                </a:solidFill>
                <a:latin typeface="楷体_GB2312" pitchFamily="49" charset="-122"/>
                <a:ea typeface="楷体_GB2312" pitchFamily="49" charset="-122"/>
              </a:defRPr>
            </a:lvl1pPr>
            <a:lvl2pPr eaLnBrk="0" hangingPunct="0">
              <a:defRPr kumimoji="1" sz="8800">
                <a:solidFill>
                  <a:srgbClr val="D0CDCA"/>
                </a:solidFill>
                <a:latin typeface="楷体_GB2312" pitchFamily="49" charset="-122"/>
                <a:ea typeface="楷体_GB2312" pitchFamily="49" charset="-122"/>
              </a:defRPr>
            </a:lvl2pPr>
            <a:lvl3pPr eaLnBrk="0" hangingPunct="0">
              <a:defRPr kumimoji="1" sz="8800">
                <a:solidFill>
                  <a:srgbClr val="D0CDCA"/>
                </a:solidFill>
                <a:latin typeface="楷体_GB2312" pitchFamily="49" charset="-122"/>
                <a:ea typeface="楷体_GB2312" pitchFamily="49" charset="-122"/>
              </a:defRPr>
            </a:lvl3pPr>
            <a:lvl4pPr eaLnBrk="0" hangingPunct="0">
              <a:defRPr kumimoji="1" sz="8800">
                <a:solidFill>
                  <a:srgbClr val="D0CDCA"/>
                </a:solidFill>
                <a:latin typeface="楷体_GB2312" pitchFamily="49" charset="-122"/>
                <a:ea typeface="楷体_GB2312" pitchFamily="49" charset="-122"/>
              </a:defRPr>
            </a:lvl4pPr>
            <a:lvl5pPr eaLnBrk="0" hangingPunct="0">
              <a:defRPr kumimoji="1" sz="8800">
                <a:solidFill>
                  <a:srgbClr val="D0CDCA"/>
                </a:solidFill>
                <a:latin typeface="楷体_GB2312" pitchFamily="49" charset="-122"/>
                <a:ea typeface="楷体_GB2312" pitchFamily="49" charset="-122"/>
              </a:defRPr>
            </a:lvl5pPr>
            <a:lvl6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6pPr>
            <a:lvl7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7pPr>
            <a:lvl8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8pPr>
            <a:lvl9pPr eaLnBrk="0" fontAlgn="base" hangingPunct="0">
              <a:spcBef>
                <a:spcPct val="0"/>
              </a:spcBef>
              <a:spcAft>
                <a:spcPct val="0"/>
              </a:spcAft>
              <a:defRPr kumimoji="1" sz="8800">
                <a:solidFill>
                  <a:srgbClr val="D0CDCA"/>
                </a:solidFill>
                <a:latin typeface="楷体_GB2312" pitchFamily="49" charset="-122"/>
                <a:ea typeface="楷体_GB2312" pitchFamily="49" charset="-122"/>
              </a:defRPr>
            </a:lvl9pPr>
          </a:lstStyle>
          <a:p>
            <a:pPr eaLnBrk="1" hangingPunct="1">
              <a:defRPr/>
            </a:pPr>
            <a:r>
              <a:rPr lang="zh-CN" altLang="en-US" sz="3000"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例化格式：</a:t>
            </a:r>
            <a:r>
              <a:rPr lang="zh-CN" altLang="en-US"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门元件名 </a:t>
            </a:r>
            <a:r>
              <a:rPr lang="en-US" altLang="zh-CN"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&lt;</a:t>
            </a:r>
            <a:r>
              <a:rPr lang="zh-CN" altLang="en-US"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实例名</a:t>
            </a:r>
            <a:r>
              <a:rPr lang="en-US" altLang="zh-CN"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&gt;  (&lt;</a:t>
            </a:r>
            <a:r>
              <a:rPr lang="zh-CN" altLang="en-US"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端口列表</a:t>
            </a:r>
            <a:r>
              <a:rPr lang="en-US" altLang="zh-CN" sz="3000" b="1" i="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 calcmode="lin" valueType="num">
                                      <p:cBhvr additive="base">
                                        <p:cTn id="17" dur="500" fill="hold"/>
                                        <p:tgtEl>
                                          <p:spTgt spid="33796"/>
                                        </p:tgtEl>
                                        <p:attrNameLst>
                                          <p:attrName>ppt_x</p:attrName>
                                        </p:attrNameLst>
                                      </p:cBhvr>
                                      <p:tavLst>
                                        <p:tav tm="0">
                                          <p:val>
                                            <p:strVal val="#ppt_x"/>
                                          </p:val>
                                        </p:tav>
                                        <p:tav tm="100000">
                                          <p:val>
                                            <p:strVal val="#ppt_x"/>
                                          </p:val>
                                        </p:tav>
                                      </p:tavLst>
                                    </p:anim>
                                    <p:anim calcmode="lin" valueType="num">
                                      <p:cBhvr additive="base">
                                        <p:cTn id="1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3" grpId="0"/>
      <p:bldP spid="11"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803275"/>
            <a:ext cx="8135937" cy="600075"/>
          </a:xfrm>
        </p:spPr>
        <p:txBody>
          <a:bodyPr/>
          <a:lstStyle/>
          <a:p>
            <a:pPr eaLnBrk="1" hangingPunct="1">
              <a:lnSpc>
                <a:spcPct val="150000"/>
              </a:lnSpc>
            </a:pP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2.4</a:t>
            </a:r>
            <a:r>
              <a:rPr lang="en-US" altLang="zh-CN"/>
              <a:t>】  </a:t>
            </a:r>
            <a:r>
              <a:rPr lang="zh-CN" altLang="en-US"/>
              <a:t>调用子模块举例。</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l="9865" r="14354" b="67236"/>
          <a:stretch>
            <a:fillRect/>
          </a:stretch>
        </p:blipFill>
        <p:spPr bwMode="auto">
          <a:xfrm>
            <a:off x="107950" y="1444625"/>
            <a:ext cx="9307513" cy="231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
        <p:nvSpPr>
          <p:cNvPr id="8" name="椭圆 7"/>
          <p:cNvSpPr>
            <a:spLocks noChangeArrowheads="1"/>
          </p:cNvSpPr>
          <p:nvPr/>
        </p:nvSpPr>
        <p:spPr bwMode="auto">
          <a:xfrm>
            <a:off x="755650" y="2822575"/>
            <a:ext cx="3671888" cy="504825"/>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388" y="803275"/>
            <a:ext cx="8135937" cy="600075"/>
          </a:xfrm>
        </p:spPr>
        <p:txBody>
          <a:bodyPr/>
          <a:lstStyle/>
          <a:p>
            <a:pPr eaLnBrk="1" hangingPunct="1">
              <a:lnSpc>
                <a:spcPct val="150000"/>
              </a:lnSpc>
            </a:pP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2.4</a:t>
            </a:r>
            <a:r>
              <a:rPr lang="en-US" altLang="zh-CN"/>
              <a:t>】  </a:t>
            </a:r>
            <a:r>
              <a:rPr lang="zh-CN" altLang="en-US"/>
              <a:t>调用子模块举例。</a:t>
            </a:r>
          </a:p>
        </p:txBody>
      </p:sp>
      <p:sp>
        <p:nvSpPr>
          <p:cNvPr id="40963"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l="8893" t="32846" r="24092"/>
          <a:stretch>
            <a:fillRect/>
          </a:stretch>
        </p:blipFill>
        <p:spPr bwMode="auto">
          <a:xfrm>
            <a:off x="395288" y="1489075"/>
            <a:ext cx="8137525" cy="393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827088" y="996950"/>
            <a:ext cx="6877050" cy="420688"/>
          </a:xfrm>
        </p:spPr>
        <p:txBody>
          <a:bodyPr/>
          <a:lstStyle/>
          <a:p>
            <a:pPr eaLnBrk="1" hangingPunct="1"/>
            <a:r>
              <a:rPr lang="zh-CN" altLang="en-US" dirty="0">
                <a:solidFill>
                  <a:srgbClr val="FF33CC"/>
                </a:solidFill>
              </a:rPr>
              <a:t>行为描述</a:t>
            </a:r>
            <a:r>
              <a:rPr lang="en-US" altLang="zh-CN" dirty="0">
                <a:solidFill>
                  <a:srgbClr val="FF33CC"/>
                </a:solidFill>
                <a:latin typeface="宋体" pitchFamily="2" charset="-122"/>
              </a:rPr>
              <a:t>-</a:t>
            </a:r>
            <a:r>
              <a:rPr lang="zh-CN" altLang="en-US" dirty="0">
                <a:solidFill>
                  <a:srgbClr val="FF33CC"/>
                </a:solidFill>
                <a:latin typeface="宋体" pitchFamily="2" charset="-122"/>
              </a:rPr>
              <a:t>方法</a:t>
            </a:r>
            <a:r>
              <a:rPr lang="en-US" altLang="zh-CN" dirty="0">
                <a:solidFill>
                  <a:srgbClr val="FF33CC"/>
                </a:solidFill>
              </a:rPr>
              <a:t>2</a:t>
            </a:r>
          </a:p>
        </p:txBody>
      </p:sp>
      <p:sp>
        <p:nvSpPr>
          <p:cNvPr id="12292" name="Text Box 4"/>
          <p:cNvSpPr txBox="1">
            <a:spLocks noChangeArrowheads="1"/>
          </p:cNvSpPr>
          <p:nvPr/>
        </p:nvSpPr>
        <p:spPr bwMode="auto">
          <a:xfrm>
            <a:off x="619125" y="1633538"/>
            <a:ext cx="5113338"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10000"/>
              </a:spcBef>
            </a:pPr>
            <a:r>
              <a:rPr lang="en-US" altLang="zh-CN" sz="2400">
                <a:solidFill>
                  <a:srgbClr val="0000FF"/>
                </a:solidFill>
              </a:rPr>
              <a:t>module</a:t>
            </a:r>
            <a:r>
              <a:rPr lang="en-US" altLang="zh-CN" sz="2400"/>
              <a:t> muxtwo (out, a, b, sel);</a:t>
            </a:r>
          </a:p>
          <a:p>
            <a:pPr eaLnBrk="1" hangingPunct="1">
              <a:spcBef>
                <a:spcPct val="10000"/>
              </a:spcBef>
            </a:pPr>
            <a:r>
              <a:rPr lang="en-US" altLang="zh-CN" sz="2400"/>
              <a:t>  input a, b, sel;</a:t>
            </a:r>
          </a:p>
          <a:p>
            <a:pPr eaLnBrk="1" hangingPunct="1">
              <a:spcBef>
                <a:spcPct val="10000"/>
              </a:spcBef>
            </a:pPr>
            <a:r>
              <a:rPr lang="en-US" altLang="zh-CN" sz="2400"/>
              <a:t>  output out;      </a:t>
            </a:r>
          </a:p>
          <a:p>
            <a:pPr eaLnBrk="1" hangingPunct="1">
              <a:spcBef>
                <a:spcPct val="10000"/>
              </a:spcBef>
            </a:pPr>
            <a:r>
              <a:rPr lang="en-US" altLang="zh-CN" sz="2400"/>
              <a:t>  reg out;</a:t>
            </a:r>
          </a:p>
          <a:p>
            <a:pPr eaLnBrk="1" hangingPunct="1">
              <a:spcBef>
                <a:spcPct val="10000"/>
              </a:spcBef>
            </a:pPr>
            <a:r>
              <a:rPr lang="en-US" altLang="zh-CN" sz="2400"/>
              <a:t>always @( sel or a or b)</a:t>
            </a:r>
          </a:p>
          <a:p>
            <a:pPr eaLnBrk="1" hangingPunct="1">
              <a:spcBef>
                <a:spcPct val="10000"/>
              </a:spcBef>
            </a:pPr>
            <a:r>
              <a:rPr lang="en-US" altLang="zh-CN" sz="2400"/>
              <a:t>    if (! sel)   out = a;</a:t>
            </a:r>
          </a:p>
          <a:p>
            <a:pPr eaLnBrk="1" hangingPunct="1">
              <a:spcBef>
                <a:spcPct val="10000"/>
              </a:spcBef>
            </a:pPr>
            <a:r>
              <a:rPr lang="en-US" altLang="zh-CN" sz="2400"/>
              <a:t>    else         out = b;</a:t>
            </a:r>
          </a:p>
          <a:p>
            <a:pPr algn="l" eaLnBrk="1" hangingPunct="1">
              <a:spcBef>
                <a:spcPct val="10000"/>
              </a:spcBef>
            </a:pPr>
            <a:r>
              <a:rPr lang="en-US" altLang="zh-CN" sz="2400">
                <a:solidFill>
                  <a:srgbClr val="0000FF"/>
                </a:solidFill>
              </a:rPr>
              <a:t>   endmodule</a:t>
            </a:r>
          </a:p>
        </p:txBody>
      </p:sp>
      <p:grpSp>
        <p:nvGrpSpPr>
          <p:cNvPr id="37893" name="组合 7"/>
          <p:cNvGrpSpPr>
            <a:grpSpLocks/>
          </p:cNvGrpSpPr>
          <p:nvPr/>
        </p:nvGrpSpPr>
        <p:grpSpPr bwMode="auto">
          <a:xfrm>
            <a:off x="5822950" y="1344613"/>
            <a:ext cx="3114675" cy="3179762"/>
            <a:chOff x="5724525" y="2257425"/>
            <a:chExt cx="3114675" cy="3179763"/>
          </a:xfrm>
        </p:grpSpPr>
        <p:pic>
          <p:nvPicPr>
            <p:cNvPr id="37896"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525" y="2257425"/>
              <a:ext cx="3114675"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387" y="5001659"/>
              <a:ext cx="4000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grpSp>
      <p:sp>
        <p:nvSpPr>
          <p:cNvPr id="11" name="椭圆 10"/>
          <p:cNvSpPr>
            <a:spLocks noChangeArrowheads="1"/>
          </p:cNvSpPr>
          <p:nvPr/>
        </p:nvSpPr>
        <p:spPr bwMode="auto">
          <a:xfrm>
            <a:off x="1476375" y="3282950"/>
            <a:ext cx="3600450" cy="503238"/>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2" name="矩形 2">
            <a:extLst>
              <a:ext uri="{FF2B5EF4-FFF2-40B4-BE49-F238E27FC236}">
                <a16:creationId xmlns:a16="http://schemas.microsoft.com/office/drawing/2014/main" id="{C874E3F7-FB11-4F19-9C80-FCB943873AF2}"/>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2.3.1  </a:t>
            </a:r>
            <a:r>
              <a:rPr lang="zh-CN" altLang="en-US" sz="3200" dirty="0">
                <a:solidFill>
                  <a:schemeClr val="hlink"/>
                </a:solidFill>
                <a:latin typeface="黑体" pitchFamily="49" charset="-122"/>
                <a:ea typeface="黑体" pitchFamily="49" charset="-122"/>
              </a:rPr>
              <a:t>模块的概念</a:t>
            </a:r>
            <a:endParaRPr lang="zh-CN" altLang="en-US" sz="3600" dirty="0">
              <a:solidFill>
                <a:schemeClr val="hlink"/>
              </a:solidFill>
              <a:ea typeface="华文宋体" pitchFamily="2" charset="-122"/>
            </a:endParaRPr>
          </a:p>
        </p:txBody>
      </p:sp>
      <p:sp>
        <p:nvSpPr>
          <p:cNvPr id="13" name="Text Box 2">
            <a:extLst>
              <a:ext uri="{FF2B5EF4-FFF2-40B4-BE49-F238E27FC236}">
                <a16:creationId xmlns:a16="http://schemas.microsoft.com/office/drawing/2014/main" id="{34085354-143D-4D38-904A-45E1C445250E}"/>
              </a:ext>
            </a:extLst>
          </p:cNvPr>
          <p:cNvSpPr txBox="1">
            <a:spLocks noChangeArrowheads="1"/>
          </p:cNvSpPr>
          <p:nvPr/>
        </p:nvSpPr>
        <p:spPr bwMode="auto">
          <a:xfrm>
            <a:off x="4000289" y="217488"/>
            <a:ext cx="4968575" cy="523220"/>
          </a:xfrm>
          <a:prstGeom prst="rect">
            <a:avLst/>
          </a:prstGeom>
          <a:solidFill>
            <a:schemeClr val="accent1"/>
          </a:solidFill>
          <a:ln>
            <a:noFill/>
          </a:ln>
          <a:effectLst/>
        </p:spPr>
        <p:txBody>
          <a:bodyPr wrap="square">
            <a:spAutoFit/>
          </a:bodyPr>
          <a:lstStyle/>
          <a:p>
            <a:pPr algn="l">
              <a:defRPr/>
            </a:pPr>
            <a:r>
              <a:rPr lang="en-US" altLang="zh-CN" sz="2800" dirty="0">
                <a:solidFill>
                  <a:schemeClr val="accent2"/>
                </a:solidFill>
                <a:effectLst>
                  <a:outerShdw blurRad="38100" dist="38100" dir="2700000" algn="tl">
                    <a:srgbClr val="C0C0C0"/>
                  </a:outerShdw>
                </a:effectLst>
                <a:ea typeface="宋体" panose="02010600030101010101" pitchFamily="2" charset="-122"/>
              </a:rPr>
              <a:t>3</a:t>
            </a:r>
            <a:r>
              <a:rPr lang="zh-CN" altLang="en-US" sz="2800" dirty="0">
                <a:solidFill>
                  <a:schemeClr val="accent2"/>
                </a:solidFill>
                <a:effectLst>
                  <a:outerShdw blurRad="38100" dist="38100" dir="2700000" algn="tl">
                    <a:srgbClr val="C0C0C0"/>
                  </a:outerShdw>
                </a:effectLst>
                <a:ea typeface="宋体" panose="02010600030101010101" pitchFamily="2" charset="-122"/>
              </a:rPr>
              <a:t>）用“</a:t>
            </a:r>
            <a:r>
              <a:rPr lang="en-US" altLang="zh-CN" sz="2800" dirty="0">
                <a:solidFill>
                  <a:schemeClr val="accent2"/>
                </a:solidFill>
                <a:effectLst>
                  <a:outerShdw blurRad="38100" dist="38100" dir="2700000" algn="tl">
                    <a:srgbClr val="C0C0C0"/>
                  </a:outerShdw>
                </a:effectLst>
                <a:ea typeface="宋体" panose="02010600030101010101" pitchFamily="2" charset="-122"/>
              </a:rPr>
              <a:t>always”</a:t>
            </a:r>
            <a:r>
              <a:rPr lang="zh-CN" altLang="en-US" sz="2800" dirty="0">
                <a:solidFill>
                  <a:schemeClr val="accent2"/>
                </a:solidFill>
                <a:effectLst>
                  <a:outerShdw blurRad="38100" dist="38100" dir="2700000" algn="tl">
                    <a:srgbClr val="C0C0C0"/>
                  </a:outerShdw>
                </a:effectLst>
                <a:ea typeface="宋体" panose="02010600030101010101" pitchFamily="2" charset="-122"/>
              </a:rPr>
              <a:t>过程块赋值</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anim calcmode="lin" valueType="num">
                                      <p:cBhvr additive="base">
                                        <p:cTn id="11"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anim calcmode="lin" valueType="num">
                                      <p:cBhvr additive="base">
                                        <p:cTn id="15"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anim calcmode="lin" valueType="num">
                                      <p:cBhvr additive="base">
                                        <p:cTn id="19"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2">
                                            <p:txEl>
                                              <p:pRg st="4" end="4"/>
                                            </p:txEl>
                                          </p:spTgt>
                                        </p:tgtEl>
                                        <p:attrNameLst>
                                          <p:attrName>style.visibility</p:attrName>
                                        </p:attrNameLst>
                                      </p:cBhvr>
                                      <p:to>
                                        <p:strVal val="visible"/>
                                      </p:to>
                                    </p:set>
                                    <p:anim calcmode="lin" valueType="num">
                                      <p:cBhvr additive="base">
                                        <p:cTn id="25"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2">
                                            <p:txEl>
                                              <p:pRg st="5" end="5"/>
                                            </p:txEl>
                                          </p:spTgt>
                                        </p:tgtEl>
                                        <p:attrNameLst>
                                          <p:attrName>style.visibility</p:attrName>
                                        </p:attrNameLst>
                                      </p:cBhvr>
                                      <p:to>
                                        <p:strVal val="visible"/>
                                      </p:to>
                                    </p:set>
                                    <p:anim calcmode="lin" valueType="num">
                                      <p:cBhvr additive="base">
                                        <p:cTn id="29" dur="500" fill="hold"/>
                                        <p:tgtEl>
                                          <p:spTgt spid="1229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2">
                                            <p:txEl>
                                              <p:pRg st="6" end="6"/>
                                            </p:txEl>
                                          </p:spTgt>
                                        </p:tgtEl>
                                        <p:attrNameLst>
                                          <p:attrName>style.visibility</p:attrName>
                                        </p:attrNameLst>
                                      </p:cBhvr>
                                      <p:to>
                                        <p:strVal val="visible"/>
                                      </p:to>
                                    </p:set>
                                    <p:anim calcmode="lin" valueType="num">
                                      <p:cBhvr additive="base">
                                        <p:cTn id="33" dur="500" fill="hold"/>
                                        <p:tgtEl>
                                          <p:spTgt spid="1229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92">
                                            <p:txEl>
                                              <p:pRg st="7" end="7"/>
                                            </p:txEl>
                                          </p:spTgt>
                                        </p:tgtEl>
                                        <p:attrNameLst>
                                          <p:attrName>style.visibility</p:attrName>
                                        </p:attrNameLst>
                                      </p:cBhvr>
                                      <p:to>
                                        <p:strVal val="visible"/>
                                      </p:to>
                                    </p:set>
                                    <p:anim calcmode="lin" valueType="num">
                                      <p:cBhvr additive="base">
                                        <p:cTn id="37" dur="500" fill="hold"/>
                                        <p:tgtEl>
                                          <p:spTgt spid="1229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 calcmode="lin" valueType="num">
                                      <p:cBhvr additive="base">
                                        <p:cTn id="4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11113" y="912813"/>
            <a:ext cx="7772400" cy="444500"/>
          </a:xfrm>
        </p:spPr>
        <p:txBody>
          <a:bodyPr/>
          <a:lstStyle/>
          <a:p>
            <a:pPr algn="l">
              <a:lnSpc>
                <a:spcPct val="90000"/>
              </a:lnSpc>
              <a:buFont typeface="Wingdings" pitchFamily="2" charset="2"/>
              <a:buNone/>
            </a:pPr>
            <a:r>
              <a:rPr lang="zh-CN" altLang="en-US" sz="2800" b="1">
                <a:solidFill>
                  <a:srgbClr val="0043A6"/>
                </a:solidFill>
              </a:rPr>
              <a:t>要点总结</a:t>
            </a:r>
            <a:r>
              <a:rPr lang="zh-CN" altLang="en-US" b="1">
                <a:solidFill>
                  <a:srgbClr val="0043A6"/>
                </a:solidFill>
              </a:rPr>
              <a:t>：</a:t>
            </a:r>
          </a:p>
        </p:txBody>
      </p:sp>
      <p:sp>
        <p:nvSpPr>
          <p:cNvPr id="32771" name="Text Box 3"/>
          <p:cNvSpPr txBox="1">
            <a:spLocks noChangeArrowheads="1"/>
          </p:cNvSpPr>
          <p:nvPr/>
        </p:nvSpPr>
        <p:spPr bwMode="auto">
          <a:xfrm>
            <a:off x="89756" y="1333087"/>
            <a:ext cx="8964488" cy="395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sz="3600" b="1">
                <a:solidFill>
                  <a:schemeClr val="hlink"/>
                </a:solidFill>
                <a:latin typeface="Times New Roman" pitchFamily="18" charset="0"/>
                <a:ea typeface="华文宋体" pitchFamily="2" charset="-122"/>
              </a:defRPr>
            </a:lvl1pPr>
            <a:lvl2pPr marL="914400" indent="-457200" eaLnBrk="0" hangingPunct="0">
              <a:defRPr sz="3600" b="1">
                <a:solidFill>
                  <a:schemeClr val="hlink"/>
                </a:solidFill>
                <a:latin typeface="Times New Roman" pitchFamily="18" charset="0"/>
                <a:ea typeface="华文宋体" pitchFamily="2" charset="-122"/>
              </a:defRPr>
            </a:lvl2pPr>
            <a:lvl3pPr marL="1371600" indent="-457200" eaLnBrk="0" hangingPunct="0">
              <a:defRPr sz="3600" b="1">
                <a:solidFill>
                  <a:schemeClr val="hlink"/>
                </a:solidFill>
                <a:latin typeface="Times New Roman" pitchFamily="18" charset="0"/>
                <a:ea typeface="华文宋体" pitchFamily="2" charset="-122"/>
              </a:defRPr>
            </a:lvl3pPr>
            <a:lvl4pPr marL="1828800" indent="-457200" eaLnBrk="0" hangingPunct="0">
              <a:defRPr sz="3600" b="1">
                <a:solidFill>
                  <a:schemeClr val="hlink"/>
                </a:solidFill>
                <a:latin typeface="Times New Roman" pitchFamily="18" charset="0"/>
                <a:ea typeface="华文宋体" pitchFamily="2" charset="-122"/>
              </a:defRPr>
            </a:lvl4pPr>
            <a:lvl5pPr marL="2286000" indent="-457200" eaLnBrk="0" hangingPunct="0">
              <a:defRPr sz="3600" b="1">
                <a:solidFill>
                  <a:schemeClr val="hlink"/>
                </a:solidFill>
                <a:latin typeface="Times New Roman" pitchFamily="18" charset="0"/>
                <a:ea typeface="华文宋体" pitchFamily="2" charset="-122"/>
              </a:defRPr>
            </a:lvl5pPr>
            <a:lvl6pPr marL="2743200" indent="-4572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3200400" indent="-4572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657600" indent="-4572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4114800" indent="-4572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algn="l" eaLnBrk="1" hangingPunct="1">
              <a:lnSpc>
                <a:spcPct val="130000"/>
              </a:lnSpc>
              <a:buFontTx/>
              <a:buAutoNum type="arabicPeriod"/>
            </a:pPr>
            <a:r>
              <a:rPr lang="zh-CN" altLang="en-US" sz="2400" dirty="0">
                <a:solidFill>
                  <a:schemeClr val="tx1"/>
                </a:solidFill>
                <a:ea typeface="宋体" pitchFamily="2" charset="-122"/>
              </a:rPr>
              <a:t>每个模块的内容都嵌在</a:t>
            </a:r>
            <a:r>
              <a:rPr lang="en-US" altLang="zh-CN" sz="2400" dirty="0">
                <a:solidFill>
                  <a:schemeClr val="tx1"/>
                </a:solidFill>
                <a:ea typeface="宋体" pitchFamily="2" charset="-122"/>
              </a:rPr>
              <a:t>module</a:t>
            </a:r>
            <a:r>
              <a:rPr lang="zh-CN" altLang="en-US" sz="2400" dirty="0">
                <a:solidFill>
                  <a:schemeClr val="tx1"/>
                </a:solidFill>
                <a:ea typeface="宋体" pitchFamily="2" charset="-122"/>
              </a:rPr>
              <a:t>和</a:t>
            </a:r>
            <a:r>
              <a:rPr lang="en-US" altLang="zh-CN" sz="2400" dirty="0" err="1">
                <a:solidFill>
                  <a:schemeClr val="tx1"/>
                </a:solidFill>
                <a:ea typeface="宋体" pitchFamily="2" charset="-122"/>
              </a:rPr>
              <a:t>endmodule</a:t>
            </a:r>
            <a:r>
              <a:rPr lang="zh-CN" altLang="en-US" sz="2400" dirty="0">
                <a:solidFill>
                  <a:schemeClr val="tx1"/>
                </a:solidFill>
                <a:ea typeface="宋体" pitchFamily="2" charset="-122"/>
              </a:rPr>
              <a:t>语句之间；每个模块均实现特定的功能；模块是可以嵌套的。</a:t>
            </a:r>
            <a:endParaRPr lang="en-US" altLang="zh-CN" sz="2400" dirty="0">
              <a:solidFill>
                <a:schemeClr val="tx1"/>
              </a:solidFill>
              <a:ea typeface="宋体" pitchFamily="2" charset="-122"/>
            </a:endParaRPr>
          </a:p>
          <a:p>
            <a:pPr algn="l" eaLnBrk="1" hangingPunct="1">
              <a:lnSpc>
                <a:spcPct val="130000"/>
              </a:lnSpc>
              <a:buFontTx/>
              <a:buAutoNum type="arabicPeriod"/>
            </a:pPr>
            <a:r>
              <a:rPr lang="zh-CN" altLang="en-US" sz="2400" dirty="0">
                <a:solidFill>
                  <a:schemeClr val="tx1"/>
                </a:solidFill>
                <a:ea typeface="宋体" pitchFamily="2" charset="-122"/>
              </a:rPr>
              <a:t>每个模块要进行端口定义，并说明输入、输出端口，然后对模块的功能进行逻辑描述。</a:t>
            </a:r>
          </a:p>
          <a:p>
            <a:pPr algn="l" eaLnBrk="1" hangingPunct="1">
              <a:lnSpc>
                <a:spcPct val="130000"/>
              </a:lnSpc>
              <a:buFontTx/>
              <a:buAutoNum type="arabicPeriod"/>
            </a:pPr>
            <a:r>
              <a:rPr lang="zh-CN" altLang="en-US" sz="2400" dirty="0">
                <a:solidFill>
                  <a:schemeClr val="tx1"/>
                </a:solidFill>
                <a:ea typeface="宋体" pitchFamily="2" charset="-122"/>
              </a:rPr>
              <a:t>逻辑描述的方法有门级结构描述、行为描述、数据流描述。</a:t>
            </a:r>
          </a:p>
          <a:p>
            <a:pPr algn="l" eaLnBrk="1" hangingPunct="1">
              <a:lnSpc>
                <a:spcPct val="130000"/>
              </a:lnSpc>
              <a:buFontTx/>
              <a:buAutoNum type="arabicPeriod"/>
            </a:pPr>
            <a:r>
              <a:rPr lang="zh-CN" altLang="en-US" sz="2400" dirty="0">
                <a:solidFill>
                  <a:schemeClr val="tx1"/>
                </a:solidFill>
                <a:ea typeface="宋体" pitchFamily="2" charset="-122"/>
              </a:rPr>
              <a:t>除了</a:t>
            </a:r>
            <a:r>
              <a:rPr lang="en-US" altLang="zh-CN" sz="2400" dirty="0" err="1">
                <a:solidFill>
                  <a:schemeClr val="tx1"/>
                </a:solidFill>
                <a:ea typeface="宋体" pitchFamily="2" charset="-122"/>
              </a:rPr>
              <a:t>endmodule</a:t>
            </a:r>
            <a:r>
              <a:rPr lang="zh-CN" altLang="en-US" sz="2400" dirty="0">
                <a:solidFill>
                  <a:schemeClr val="tx1"/>
                </a:solidFill>
                <a:ea typeface="宋体" pitchFamily="2" charset="-122"/>
              </a:rPr>
              <a:t>语句外，每个语句和数据定义的末尾必须有分号。</a:t>
            </a:r>
          </a:p>
        </p:txBody>
      </p:sp>
      <p:sp>
        <p:nvSpPr>
          <p:cNvPr id="41988"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2.3.1  </a:t>
            </a:r>
            <a:r>
              <a:rPr lang="zh-CN" altLang="en-US" sz="3200">
                <a:solidFill>
                  <a:schemeClr val="hlink"/>
                </a:solidFill>
                <a:latin typeface="黑体" pitchFamily="49" charset="-122"/>
                <a:ea typeface="黑体" pitchFamily="49" charset="-122"/>
              </a:rPr>
              <a:t>模块的概念</a:t>
            </a:r>
            <a:endParaRPr lang="zh-CN" altLang="en-US" sz="3600">
              <a:solidFill>
                <a:schemeClr val="hlink"/>
              </a:solidFill>
              <a:ea typeface="华文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985838"/>
            <a:ext cx="8135937" cy="3206750"/>
          </a:xfrm>
        </p:spPr>
        <p:txBody>
          <a:bodyPr/>
          <a:lstStyle/>
          <a:p>
            <a:pPr eaLnBrk="1" hangingPunct="1">
              <a:lnSpc>
                <a:spcPct val="140000"/>
              </a:lnSpc>
            </a:pPr>
            <a:r>
              <a:rPr lang="zh-CN" altLang="en-US"/>
              <a:t>          模块调用是</a:t>
            </a:r>
            <a:r>
              <a:rPr lang="en-US" altLang="zh-CN"/>
              <a:t>Verilog HDL</a:t>
            </a:r>
            <a:r>
              <a:rPr lang="zh-CN" altLang="en-US"/>
              <a:t>结构描述的基本构成方式。我们可以把一个模块看做由其他模块像积木块一样搭建而成的，所有被当前模块调用的其他模块都属于低一层次的模块，如果当前模块不再被其他模块所调用，那么这个模块一定是所谓的顶层模块。在一个硬件系统的描述中必定有而且只能有一个顶层模块。</a:t>
            </a:r>
          </a:p>
        </p:txBody>
      </p:sp>
      <p:sp>
        <p:nvSpPr>
          <p:cNvPr id="43011"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2.3.2  </a:t>
            </a:r>
            <a:r>
              <a:rPr lang="zh-CN" altLang="en-US" sz="3200">
                <a:solidFill>
                  <a:schemeClr val="hlink"/>
                </a:solidFill>
                <a:latin typeface="黑体" pitchFamily="49" charset="-122"/>
                <a:ea typeface="黑体" pitchFamily="49" charset="-122"/>
              </a:rPr>
              <a:t>模块的调用</a:t>
            </a:r>
            <a:endParaRPr lang="zh-CN" altLang="en-US" sz="3600">
              <a:solidFill>
                <a:schemeClr val="hlink"/>
              </a:solidFill>
              <a:ea typeface="华文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3">
            <a:extLst>
              <a:ext uri="{FF2B5EF4-FFF2-40B4-BE49-F238E27FC236}">
                <a16:creationId xmlns:a16="http://schemas.microsoft.com/office/drawing/2014/main" id="{DD805DF0-F361-44DF-9EFD-272F6D420BE9}"/>
              </a:ext>
            </a:extLst>
          </p:cNvPr>
          <p:cNvSpPr>
            <a:spLocks noGrp="1"/>
          </p:cNvSpPr>
          <p:nvPr>
            <p:ph type="body" idx="4294967295"/>
          </p:nvPr>
        </p:nvSpPr>
        <p:spPr>
          <a:xfrm>
            <a:off x="685800" y="1506538"/>
            <a:ext cx="8206680" cy="3438524"/>
          </a:xfrm>
        </p:spPr>
        <p:txBody>
          <a:bodyPr/>
          <a:lstStyle/>
          <a:p>
            <a:pPr algn="l" eaLnBrk="1" hangingPunct="1">
              <a:lnSpc>
                <a:spcPct val="120000"/>
              </a:lnSpc>
              <a:buFont typeface="Wingdings" panose="05000000000000000000" pitchFamily="2" charset="2"/>
              <a:buNone/>
            </a:pPr>
            <a:r>
              <a:rPr lang="zh-CN" altLang="en-US" b="1" dirty="0"/>
              <a:t>电路的逻辑功能容易理解；</a:t>
            </a:r>
          </a:p>
          <a:p>
            <a:pPr algn="l" eaLnBrk="1" hangingPunct="1">
              <a:lnSpc>
                <a:spcPct val="120000"/>
              </a:lnSpc>
              <a:buFont typeface="Wingdings" panose="05000000000000000000" pitchFamily="2" charset="2"/>
              <a:buChar char="u"/>
            </a:pPr>
            <a:r>
              <a:rPr lang="zh-CN" altLang="en-US" b="1" dirty="0"/>
              <a:t>把逻辑设计与具体电路的实现分成两个独立的阶段来操作；</a:t>
            </a:r>
          </a:p>
          <a:p>
            <a:pPr algn="l" eaLnBrk="1" hangingPunct="1">
              <a:lnSpc>
                <a:spcPct val="120000"/>
              </a:lnSpc>
              <a:buFont typeface="Wingdings" panose="05000000000000000000" pitchFamily="2" charset="2"/>
              <a:buChar char="u"/>
            </a:pPr>
            <a:r>
              <a:rPr lang="zh-CN" altLang="en-US" b="1" dirty="0"/>
              <a:t>逻辑设计与实现的工艺无关；</a:t>
            </a:r>
          </a:p>
          <a:p>
            <a:pPr algn="l" eaLnBrk="1" hangingPunct="1">
              <a:lnSpc>
                <a:spcPct val="120000"/>
              </a:lnSpc>
              <a:buFont typeface="Wingdings" panose="05000000000000000000" pitchFamily="2" charset="2"/>
              <a:buChar char="u"/>
            </a:pPr>
            <a:r>
              <a:rPr lang="zh-CN" altLang="en-US" b="1" dirty="0"/>
              <a:t>逻辑设计的资源积累可以重复利用；</a:t>
            </a:r>
          </a:p>
          <a:p>
            <a:pPr algn="l" eaLnBrk="1" hangingPunct="1">
              <a:lnSpc>
                <a:spcPct val="120000"/>
              </a:lnSpc>
              <a:buFont typeface="Wingdings" panose="05000000000000000000" pitchFamily="2" charset="2"/>
              <a:buNone/>
            </a:pPr>
            <a:r>
              <a:rPr lang="zh-CN" altLang="en-US" b="1" dirty="0"/>
              <a:t>    可以由多人共同更好更快地设计非常复杂的逻辑电路（几十万门以上的逻辑系统）。</a:t>
            </a:r>
          </a:p>
        </p:txBody>
      </p:sp>
      <p:sp>
        <p:nvSpPr>
          <p:cNvPr id="95235" name="Rectangle 4">
            <a:extLst>
              <a:ext uri="{FF2B5EF4-FFF2-40B4-BE49-F238E27FC236}">
                <a16:creationId xmlns:a16="http://schemas.microsoft.com/office/drawing/2014/main" id="{74B75E93-6462-448B-8095-F35DA4506B3F}"/>
              </a:ext>
            </a:extLst>
          </p:cNvPr>
          <p:cNvSpPr>
            <a:spLocks noGrp="1"/>
          </p:cNvSpPr>
          <p:nvPr>
            <p:ph type="title" idx="4294967295"/>
          </p:nvPr>
        </p:nvSpPr>
        <p:spPr>
          <a:xfrm>
            <a:off x="539552" y="769938"/>
            <a:ext cx="6370638" cy="736600"/>
          </a:xfrm>
        </p:spPr>
        <p:txBody>
          <a:bodyPr vert="horz" wrap="square" lIns="76197" tIns="38098" rIns="76197" bIns="38098" numCol="1" anchor="b" anchorCtr="0" compatLnSpc="1">
            <a:prstTxWarp prst="textNoShape">
              <a:avLst/>
            </a:prstTxWarp>
          </a:bodyPr>
          <a:lstStyle/>
          <a:p>
            <a:pPr algn="l" eaLnBrk="1" hangingPunct="1"/>
            <a:r>
              <a:rPr lang="zh-CN" altLang="en-US" sz="2700" b="1"/>
              <a:t>为什么要用硬件描述语言来设计？</a:t>
            </a:r>
          </a:p>
        </p:txBody>
      </p:sp>
      <p:sp>
        <p:nvSpPr>
          <p:cNvPr id="95236" name="灯片编号占位符 1">
            <a:extLst>
              <a:ext uri="{FF2B5EF4-FFF2-40B4-BE49-F238E27FC236}">
                <a16:creationId xmlns:a16="http://schemas.microsoft.com/office/drawing/2014/main" id="{306F56C8-F989-466B-B031-8CCF652AC57F}"/>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510402A9-9E81-4389-BF92-06894D2EA8CF}" type="slidenum">
              <a:rPr lang="zh-CN" altLang="en-US" smtClean="0"/>
              <a:pPr>
                <a:defRPr/>
              </a:pPr>
              <a:t>4</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0D39EDB4-200A-4668-84F2-94EE78B44982}"/>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22">
                                            <p:txEl>
                                              <p:pRg st="0" end="0"/>
                                            </p:txEl>
                                          </p:spTgt>
                                        </p:tgtEl>
                                        <p:attrNameLst>
                                          <p:attrName>style.visibility</p:attrName>
                                        </p:attrNameLst>
                                      </p:cBhvr>
                                      <p:to>
                                        <p:strVal val="visible"/>
                                      </p:to>
                                    </p:set>
                                    <p:anim calcmode="lin" valueType="num">
                                      <p:cBhvr additive="base">
                                        <p:cTn id="7" dur="500" fill="hold"/>
                                        <p:tgtEl>
                                          <p:spTgt spid="4403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22">
                                            <p:txEl>
                                              <p:pRg st="1" end="1"/>
                                            </p:txEl>
                                          </p:spTgt>
                                        </p:tgtEl>
                                        <p:attrNameLst>
                                          <p:attrName>style.visibility</p:attrName>
                                        </p:attrNameLst>
                                      </p:cBhvr>
                                      <p:to>
                                        <p:strVal val="visible"/>
                                      </p:to>
                                    </p:set>
                                    <p:anim calcmode="lin" valueType="num">
                                      <p:cBhvr additive="base">
                                        <p:cTn id="11" dur="500" fill="hold"/>
                                        <p:tgtEl>
                                          <p:spTgt spid="4403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0322">
                                            <p:txEl>
                                              <p:pRg st="2" end="2"/>
                                            </p:txEl>
                                          </p:spTgt>
                                        </p:tgtEl>
                                        <p:attrNameLst>
                                          <p:attrName>style.visibility</p:attrName>
                                        </p:attrNameLst>
                                      </p:cBhvr>
                                      <p:to>
                                        <p:strVal val="visible"/>
                                      </p:to>
                                    </p:set>
                                    <p:anim calcmode="lin" valueType="num">
                                      <p:cBhvr additive="base">
                                        <p:cTn id="17" dur="500" fill="hold"/>
                                        <p:tgtEl>
                                          <p:spTgt spid="4403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40322">
                                            <p:txEl>
                                              <p:pRg st="3" end="3"/>
                                            </p:txEl>
                                          </p:spTgt>
                                        </p:tgtEl>
                                        <p:attrNameLst>
                                          <p:attrName>style.visibility</p:attrName>
                                        </p:attrNameLst>
                                      </p:cBhvr>
                                      <p:to>
                                        <p:strVal val="visible"/>
                                      </p:to>
                                    </p:set>
                                    <p:anim calcmode="lin" valueType="num">
                                      <p:cBhvr additive="base">
                                        <p:cTn id="23" dur="500" fill="hold"/>
                                        <p:tgtEl>
                                          <p:spTgt spid="44032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40322">
                                            <p:txEl>
                                              <p:pRg st="4" end="4"/>
                                            </p:txEl>
                                          </p:spTgt>
                                        </p:tgtEl>
                                        <p:attrNameLst>
                                          <p:attrName>style.visibility</p:attrName>
                                        </p:attrNameLst>
                                      </p:cBhvr>
                                      <p:to>
                                        <p:strVal val="visible"/>
                                      </p:to>
                                    </p:set>
                                    <p:anim calcmode="lin" valueType="num">
                                      <p:cBhvr additive="base">
                                        <p:cTn id="29" dur="500" fill="hold"/>
                                        <p:tgtEl>
                                          <p:spTgt spid="44032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03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1057275"/>
            <a:ext cx="8135937" cy="3206750"/>
          </a:xfrm>
        </p:spPr>
        <p:txBody>
          <a:bodyPr/>
          <a:lstStyle/>
          <a:p>
            <a:pPr eaLnBrk="1" hangingPunct="1">
              <a:lnSpc>
                <a:spcPct val="140000"/>
              </a:lnSpc>
            </a:pPr>
            <a:r>
              <a:rPr lang="zh-CN" altLang="en-US"/>
              <a:t> 模块调用的两类：</a:t>
            </a:r>
            <a:br>
              <a:rPr lang="en-US" altLang="zh-CN"/>
            </a:br>
            <a:r>
              <a:rPr lang="en-US" altLang="zh-CN"/>
              <a:t>        </a:t>
            </a:r>
            <a:r>
              <a:rPr lang="zh-CN" altLang="en-US"/>
              <a:t>一类是</a:t>
            </a:r>
            <a:r>
              <a:rPr lang="zh-CN" altLang="en-US" b="1">
                <a:solidFill>
                  <a:srgbClr val="FF0000"/>
                </a:solidFill>
              </a:rPr>
              <a:t>基本门调用</a:t>
            </a:r>
            <a:r>
              <a:rPr lang="zh-CN" altLang="en-US"/>
              <a:t>，调用的是</a:t>
            </a:r>
            <a:r>
              <a:rPr lang="en-US" altLang="zh-CN"/>
              <a:t>Verilog HDL</a:t>
            </a:r>
            <a:r>
              <a:rPr lang="zh-CN" altLang="en-US"/>
              <a:t>内含的基本门级元件；</a:t>
            </a:r>
            <a:br>
              <a:rPr lang="en-US" altLang="zh-CN"/>
            </a:br>
            <a:r>
              <a:rPr lang="en-US" altLang="zh-CN"/>
              <a:t>       </a:t>
            </a:r>
            <a:r>
              <a:rPr lang="zh-CN" altLang="en-US"/>
              <a:t>一类调用的是由用户自己描述产生的模块，或称为</a:t>
            </a:r>
            <a:r>
              <a:rPr lang="zh-CN" altLang="en-US" b="1">
                <a:solidFill>
                  <a:srgbClr val="FF0000"/>
                </a:solidFill>
              </a:rPr>
              <a:t>“模块实例化”</a:t>
            </a:r>
          </a:p>
        </p:txBody>
      </p:sp>
      <p:sp>
        <p:nvSpPr>
          <p:cNvPr id="44035"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2.3.2  </a:t>
            </a:r>
            <a:r>
              <a:rPr lang="zh-CN" altLang="en-US" sz="3200">
                <a:solidFill>
                  <a:schemeClr val="hlink"/>
                </a:solidFill>
                <a:latin typeface="黑体" pitchFamily="49" charset="-122"/>
                <a:ea typeface="黑体" pitchFamily="49" charset="-122"/>
              </a:rPr>
              <a:t>模块的调用</a:t>
            </a:r>
            <a:endParaRPr lang="zh-CN" altLang="en-US" sz="3600">
              <a:solidFill>
                <a:schemeClr val="hlink"/>
              </a:solidFill>
              <a:ea typeface="华文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889000"/>
            <a:ext cx="8135938" cy="600075"/>
          </a:xfrm>
        </p:spPr>
        <p:txBody>
          <a:bodyPr/>
          <a:lstStyle/>
          <a:p>
            <a:pPr eaLnBrk="1" hangingPunct="1">
              <a:lnSpc>
                <a:spcPct val="140000"/>
              </a:lnSpc>
            </a:pP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2.5</a:t>
            </a:r>
            <a:r>
              <a:rPr lang="en-US" altLang="zh-CN"/>
              <a:t>】  </a:t>
            </a:r>
            <a:r>
              <a:rPr lang="zh-CN" altLang="en-US"/>
              <a:t>以二选一数据选择器为例，实现模块调用。</a:t>
            </a:r>
          </a:p>
        </p:txBody>
      </p:sp>
      <p:pic>
        <p:nvPicPr>
          <p:cNvPr id="45059" name="Picture 4"/>
          <p:cNvPicPr>
            <a:picLocks noChangeAspect="1" noChangeArrowheads="1"/>
          </p:cNvPicPr>
          <p:nvPr/>
        </p:nvPicPr>
        <p:blipFill>
          <a:blip r:embed="rId2">
            <a:extLst>
              <a:ext uri="{28A0092B-C50C-407E-A947-70E740481C1C}">
                <a14:useLocalDpi xmlns:a14="http://schemas.microsoft.com/office/drawing/2010/main" val="0"/>
              </a:ext>
            </a:extLst>
          </a:blip>
          <a:srcRect l="6364" r="11655"/>
          <a:stretch>
            <a:fillRect/>
          </a:stretch>
        </p:blipFill>
        <p:spPr bwMode="auto">
          <a:xfrm>
            <a:off x="468313" y="1489075"/>
            <a:ext cx="78184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0"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2.3.2  </a:t>
            </a:r>
            <a:r>
              <a:rPr lang="zh-CN" altLang="en-US" sz="3200">
                <a:solidFill>
                  <a:schemeClr val="hlink"/>
                </a:solidFill>
                <a:latin typeface="黑体" pitchFamily="49" charset="-122"/>
                <a:ea typeface="黑体" pitchFamily="49" charset="-122"/>
              </a:rPr>
              <a:t>模块的调用</a:t>
            </a:r>
            <a:endParaRPr lang="zh-CN" altLang="en-US" sz="3600">
              <a:solidFill>
                <a:schemeClr val="hlink"/>
              </a:solidFill>
              <a:ea typeface="华文宋体" pitchFamily="2" charset="-122"/>
            </a:endParaRPr>
          </a:p>
        </p:txBody>
      </p:sp>
      <p:sp>
        <p:nvSpPr>
          <p:cNvPr id="6" name="椭圆 5"/>
          <p:cNvSpPr>
            <a:spLocks noChangeArrowheads="1"/>
          </p:cNvSpPr>
          <p:nvPr/>
        </p:nvSpPr>
        <p:spPr bwMode="auto">
          <a:xfrm>
            <a:off x="755650" y="2393950"/>
            <a:ext cx="3030538" cy="309563"/>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
        <p:nvSpPr>
          <p:cNvPr id="7" name="椭圆 6"/>
          <p:cNvSpPr>
            <a:spLocks noChangeArrowheads="1"/>
          </p:cNvSpPr>
          <p:nvPr/>
        </p:nvSpPr>
        <p:spPr bwMode="auto">
          <a:xfrm>
            <a:off x="747713" y="3195638"/>
            <a:ext cx="3030537" cy="309562"/>
          </a:xfrm>
          <a:prstGeom prst="ellipse">
            <a:avLst/>
          </a:prstGeom>
          <a:solidFill>
            <a:schemeClr val="accent1">
              <a:alpha val="0"/>
            </a:schemeClr>
          </a:solidFill>
          <a:ln w="9525">
            <a:solidFill>
              <a:srgbClr val="FF0000"/>
            </a:solidFill>
            <a:round/>
            <a:headEnd/>
            <a:tailEnd/>
          </a:ln>
        </p:spPr>
        <p:txBody>
          <a:bodyPr>
            <a:spAutoFit/>
          </a:bodyPr>
          <a:lstStyle>
            <a:lvl1pPr eaLnBrk="0" hangingPunct="0">
              <a:defRPr sz="3600" b="1">
                <a:solidFill>
                  <a:schemeClr val="hlink"/>
                </a:solidFill>
                <a:latin typeface="Times New Roman" pitchFamily="18" charset="0"/>
                <a:ea typeface="华文宋体" pitchFamily="2" charset="-122"/>
              </a:defRPr>
            </a:lvl1pPr>
            <a:lvl2pPr marL="742950" indent="-285750" eaLnBrk="0" hangingPunct="0">
              <a:defRPr sz="3600" b="1">
                <a:solidFill>
                  <a:schemeClr val="hlink"/>
                </a:solidFill>
                <a:latin typeface="Times New Roman" pitchFamily="18" charset="0"/>
                <a:ea typeface="华文宋体" pitchFamily="2" charset="-122"/>
              </a:defRPr>
            </a:lvl2pPr>
            <a:lvl3pPr marL="1143000" indent="-228600" eaLnBrk="0" hangingPunct="0">
              <a:defRPr sz="3600" b="1">
                <a:solidFill>
                  <a:schemeClr val="hlink"/>
                </a:solidFill>
                <a:latin typeface="Times New Roman" pitchFamily="18" charset="0"/>
                <a:ea typeface="华文宋体" pitchFamily="2" charset="-122"/>
              </a:defRPr>
            </a:lvl3pPr>
            <a:lvl4pPr marL="1600200" indent="-228600" eaLnBrk="0" hangingPunct="0">
              <a:defRPr sz="3600" b="1">
                <a:solidFill>
                  <a:schemeClr val="hlink"/>
                </a:solidFill>
                <a:latin typeface="Times New Roman" pitchFamily="18" charset="0"/>
                <a:ea typeface="华文宋体" pitchFamily="2" charset="-122"/>
              </a:defRPr>
            </a:lvl4pPr>
            <a:lvl5pPr marL="2057400" indent="-228600" eaLnBrk="0" hangingPunct="0">
              <a:defRPr sz="3600" b="1">
                <a:solidFill>
                  <a:schemeClr val="hlink"/>
                </a:solidFill>
                <a:latin typeface="Times New Roman" pitchFamily="18" charset="0"/>
                <a:ea typeface="华文宋体" pitchFamily="2" charset="-122"/>
              </a:defRPr>
            </a:lvl5pPr>
            <a:lvl6pPr marL="25146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6pPr>
            <a:lvl7pPr marL="29718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7pPr>
            <a:lvl8pPr marL="34290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8pPr>
            <a:lvl9pPr marL="3886200" indent="-228600" algn="ctr" eaLnBrk="0" fontAlgn="base" hangingPunct="0">
              <a:spcBef>
                <a:spcPct val="50000"/>
              </a:spcBef>
              <a:spcAft>
                <a:spcPct val="0"/>
              </a:spcAft>
              <a:defRPr sz="3600" b="1">
                <a:solidFill>
                  <a:schemeClr val="hlink"/>
                </a:solidFill>
                <a:latin typeface="Times New Roman" pitchFamily="18" charset="0"/>
                <a:ea typeface="华文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8" y="1057275"/>
            <a:ext cx="8135937" cy="3768725"/>
          </a:xfrm>
        </p:spPr>
        <p:txBody>
          <a:bodyPr/>
          <a:lstStyle/>
          <a:p>
            <a:pPr eaLnBrk="1" hangingPunct="1">
              <a:lnSpc>
                <a:spcPct val="140000"/>
              </a:lnSpc>
            </a:pPr>
            <a:r>
              <a:rPr lang="zh-CN" altLang="en-US" dirty="0"/>
              <a:t>　　调用模块实例的一般形式如下：</a:t>
            </a:r>
            <a:br>
              <a:rPr lang="zh-CN" altLang="en-US" dirty="0"/>
            </a:br>
            <a:r>
              <a:rPr lang="zh-CN" altLang="en-US" dirty="0"/>
              <a:t>　　　</a:t>
            </a:r>
            <a:r>
              <a:rPr lang="en-US" altLang="zh-CN" b="1" dirty="0">
                <a:solidFill>
                  <a:srgbClr val="FF0000"/>
                </a:solidFill>
              </a:rPr>
              <a:t>&lt;</a:t>
            </a:r>
            <a:r>
              <a:rPr lang="zh-CN" altLang="en-US" b="1" dirty="0">
                <a:solidFill>
                  <a:srgbClr val="FF0000"/>
                </a:solidFill>
              </a:rPr>
              <a:t>模块名</a:t>
            </a:r>
            <a:r>
              <a:rPr lang="en-US" altLang="zh-CN" b="1" dirty="0">
                <a:solidFill>
                  <a:srgbClr val="FF0000"/>
                </a:solidFill>
              </a:rPr>
              <a:t>&gt; &lt;</a:t>
            </a:r>
            <a:r>
              <a:rPr lang="zh-CN" altLang="en-US" b="1" dirty="0">
                <a:solidFill>
                  <a:srgbClr val="FF0000"/>
                </a:solidFill>
              </a:rPr>
              <a:t>参数列表</a:t>
            </a:r>
            <a:r>
              <a:rPr lang="en-US" altLang="zh-CN" b="1" dirty="0">
                <a:solidFill>
                  <a:srgbClr val="FF0000"/>
                </a:solidFill>
              </a:rPr>
              <a:t>&gt; &lt;</a:t>
            </a:r>
            <a:r>
              <a:rPr lang="zh-CN" altLang="en-US" b="1" dirty="0">
                <a:solidFill>
                  <a:srgbClr val="FF0000"/>
                </a:solidFill>
              </a:rPr>
              <a:t>实例名</a:t>
            </a:r>
            <a:r>
              <a:rPr lang="en-US" altLang="zh-CN" b="1" dirty="0">
                <a:solidFill>
                  <a:srgbClr val="FF0000"/>
                </a:solidFill>
              </a:rPr>
              <a:t>&gt; &lt;</a:t>
            </a:r>
            <a:r>
              <a:rPr lang="zh-CN" altLang="en-US" b="1" dirty="0">
                <a:solidFill>
                  <a:srgbClr val="FF0000"/>
                </a:solidFill>
              </a:rPr>
              <a:t>端口列表</a:t>
            </a:r>
            <a:r>
              <a:rPr lang="en-US" altLang="zh-CN" b="1" dirty="0">
                <a:solidFill>
                  <a:srgbClr val="FF0000"/>
                </a:solidFill>
              </a:rPr>
              <a:t>&gt;;</a:t>
            </a:r>
            <a:br>
              <a:rPr lang="en-US" altLang="zh-CN" b="1" dirty="0">
                <a:solidFill>
                  <a:srgbClr val="FF0000"/>
                </a:solidFill>
              </a:rPr>
            </a:br>
            <a:r>
              <a:rPr lang="en-US" altLang="zh-CN" dirty="0"/>
              <a:t>&lt;</a:t>
            </a:r>
            <a:r>
              <a:rPr lang="zh-CN" altLang="en-US" dirty="0"/>
              <a:t>模块名</a:t>
            </a:r>
            <a:r>
              <a:rPr lang="en-US" altLang="zh-CN" dirty="0"/>
              <a:t>&gt;</a:t>
            </a:r>
            <a:r>
              <a:rPr lang="zh-CN" altLang="en-US" dirty="0"/>
              <a:t>是要调用子模块的名称，如</a:t>
            </a:r>
            <a:r>
              <a:rPr lang="en-US" altLang="zh-CN" dirty="0"/>
              <a:t>mymux2</a:t>
            </a:r>
            <a:r>
              <a:rPr lang="zh-CN" altLang="en-US" dirty="0"/>
              <a:t>；</a:t>
            </a:r>
            <a:br>
              <a:rPr lang="en-US" altLang="zh-CN" dirty="0"/>
            </a:br>
            <a:r>
              <a:rPr lang="en-US" altLang="zh-CN" dirty="0"/>
              <a:t>&lt;</a:t>
            </a:r>
            <a:r>
              <a:rPr lang="zh-CN" altLang="en-US" dirty="0"/>
              <a:t>参数列表</a:t>
            </a:r>
            <a:r>
              <a:rPr lang="en-US" altLang="zh-CN" dirty="0"/>
              <a:t>&gt;</a:t>
            </a:r>
            <a:r>
              <a:rPr lang="zh-CN" altLang="en-US" dirty="0"/>
              <a:t>是传输到子模块的参数值，参数传递的典型应用</a:t>
            </a:r>
            <a:br>
              <a:rPr lang="en-US" altLang="zh-CN" dirty="0"/>
            </a:br>
            <a:r>
              <a:rPr lang="en-US" altLang="zh-CN" dirty="0"/>
              <a:t>                 </a:t>
            </a:r>
            <a:r>
              <a:rPr lang="zh-CN" altLang="en-US" dirty="0"/>
              <a:t>   是定义门级时延；</a:t>
            </a:r>
            <a:br>
              <a:rPr lang="en-US" altLang="zh-CN" dirty="0"/>
            </a:br>
            <a:r>
              <a:rPr lang="en-US" altLang="zh-CN" dirty="0"/>
              <a:t>&lt;</a:t>
            </a:r>
            <a:r>
              <a:rPr lang="zh-CN" altLang="en-US" dirty="0"/>
              <a:t>实例名</a:t>
            </a:r>
            <a:r>
              <a:rPr lang="en-US" altLang="zh-CN" dirty="0"/>
              <a:t>&gt;</a:t>
            </a:r>
            <a:r>
              <a:rPr lang="zh-CN" altLang="en-US" dirty="0"/>
              <a:t>是把子模块实例化后的名称，例实例名是</a:t>
            </a:r>
            <a:r>
              <a:rPr lang="en-US" altLang="zh-CN" dirty="0"/>
              <a:t>m2</a:t>
            </a:r>
            <a:r>
              <a:rPr lang="zh-CN" altLang="en-US" dirty="0"/>
              <a:t>；</a:t>
            </a:r>
            <a:br>
              <a:rPr lang="en-US" altLang="zh-CN" dirty="0"/>
            </a:br>
            <a:r>
              <a:rPr lang="en-US" altLang="zh-CN" dirty="0"/>
              <a:t>&lt;</a:t>
            </a:r>
            <a:r>
              <a:rPr lang="zh-CN" altLang="en-US" dirty="0"/>
              <a:t>端口列表</a:t>
            </a:r>
            <a:r>
              <a:rPr lang="en-US" altLang="zh-CN" dirty="0"/>
              <a:t>&gt;</a:t>
            </a:r>
            <a:r>
              <a:rPr lang="zh-CN" altLang="en-US" dirty="0"/>
              <a:t>是实现子模块连接并实现高层模块功能的关键。</a:t>
            </a:r>
          </a:p>
        </p:txBody>
      </p:sp>
      <p:sp>
        <p:nvSpPr>
          <p:cNvPr id="46083"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solidFill>
                  <a:schemeClr val="hlink"/>
                </a:solidFill>
                <a:latin typeface="黑体" pitchFamily="49" charset="-122"/>
                <a:ea typeface="黑体" pitchFamily="49" charset="-122"/>
              </a:rPr>
              <a:t>2.3.2  </a:t>
            </a:r>
            <a:r>
              <a:rPr lang="zh-CN" altLang="en-US" sz="3200">
                <a:solidFill>
                  <a:schemeClr val="hlink"/>
                </a:solidFill>
                <a:latin typeface="黑体" pitchFamily="49" charset="-122"/>
                <a:ea typeface="黑体" pitchFamily="49" charset="-122"/>
              </a:rPr>
              <a:t>模块的调用</a:t>
            </a:r>
            <a:endParaRPr lang="zh-CN" altLang="en-US" sz="3600">
              <a:solidFill>
                <a:schemeClr val="hlink"/>
              </a:solidFill>
              <a:ea typeface="华文宋体" pitchFamily="2" charset="-122"/>
            </a:endParaRPr>
          </a:p>
        </p:txBody>
      </p:sp>
      <p:cxnSp>
        <p:nvCxnSpPr>
          <p:cNvPr id="3" name="直接连接符 2"/>
          <p:cNvCxnSpPr>
            <a:cxnSpLocks noChangeShapeType="1"/>
          </p:cNvCxnSpPr>
          <p:nvPr/>
        </p:nvCxnSpPr>
        <p:spPr bwMode="auto">
          <a:xfrm>
            <a:off x="468313" y="2570163"/>
            <a:ext cx="6048375" cy="0"/>
          </a:xfrm>
          <a:prstGeom prst="line">
            <a:avLst/>
          </a:prstGeom>
          <a:noFill/>
          <a:ln w="2222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a:cxnSpLocks noChangeShapeType="1"/>
          </p:cNvCxnSpPr>
          <p:nvPr/>
        </p:nvCxnSpPr>
        <p:spPr bwMode="auto">
          <a:xfrm>
            <a:off x="323850" y="4152900"/>
            <a:ext cx="7416800" cy="0"/>
          </a:xfrm>
          <a:prstGeom prst="line">
            <a:avLst/>
          </a:prstGeom>
          <a:noFill/>
          <a:ln w="2222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a:cxnSpLocks noChangeShapeType="1"/>
          </p:cNvCxnSpPr>
          <p:nvPr/>
        </p:nvCxnSpPr>
        <p:spPr bwMode="auto">
          <a:xfrm>
            <a:off x="323850" y="4729163"/>
            <a:ext cx="7848600" cy="0"/>
          </a:xfrm>
          <a:prstGeom prst="line">
            <a:avLst/>
          </a:prstGeom>
          <a:noFill/>
          <a:ln w="2222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1DB427FA-89DC-4E02-AEAD-1FA8C68CE761}"/>
              </a:ext>
            </a:extLst>
          </p:cNvPr>
          <p:cNvSpPr txBox="1">
            <a:spLocks noChangeArrowheads="1"/>
          </p:cNvSpPr>
          <p:nvPr/>
        </p:nvSpPr>
        <p:spPr bwMode="auto">
          <a:xfrm>
            <a:off x="853602" y="452437"/>
            <a:ext cx="567334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667" dirty="0">
                <a:latin typeface="Times New Roman" panose="02020603050405020304" pitchFamily="18" charset="0"/>
                <a:ea typeface="宋体" panose="02010600030101010101" pitchFamily="2" charset="-122"/>
              </a:rPr>
              <a:t>举例：由</a:t>
            </a:r>
            <a:r>
              <a:rPr lang="en-US" altLang="zh-CN" sz="2667" dirty="0">
                <a:latin typeface="Times New Roman" panose="02020603050405020304" pitchFamily="18" charset="0"/>
                <a:ea typeface="宋体" panose="02010600030101010101" pitchFamily="2" charset="-122"/>
              </a:rPr>
              <a:t>1</a:t>
            </a:r>
            <a:r>
              <a:rPr lang="zh-CN" altLang="en-US" sz="2667" dirty="0">
                <a:latin typeface="Times New Roman" panose="02020603050405020304" pitchFamily="18" charset="0"/>
                <a:ea typeface="宋体" panose="02010600030101010101" pitchFamily="2" charset="-122"/>
              </a:rPr>
              <a:t>位全加器组成的</a:t>
            </a:r>
            <a:r>
              <a:rPr lang="en-US" altLang="zh-CN" sz="2667" dirty="0">
                <a:latin typeface="Times New Roman" panose="02020603050405020304" pitchFamily="18" charset="0"/>
                <a:ea typeface="宋体" panose="02010600030101010101" pitchFamily="2" charset="-122"/>
              </a:rPr>
              <a:t>4</a:t>
            </a:r>
            <a:r>
              <a:rPr lang="zh-CN" altLang="en-US" sz="2667" dirty="0">
                <a:latin typeface="Times New Roman" panose="02020603050405020304" pitchFamily="18" charset="0"/>
                <a:ea typeface="宋体" panose="02010600030101010101" pitchFamily="2" charset="-122"/>
              </a:rPr>
              <a:t>位全加器</a:t>
            </a:r>
          </a:p>
        </p:txBody>
      </p:sp>
      <p:sp>
        <p:nvSpPr>
          <p:cNvPr id="29699" name="Rectangle 3">
            <a:extLst>
              <a:ext uri="{FF2B5EF4-FFF2-40B4-BE49-F238E27FC236}">
                <a16:creationId xmlns:a16="http://schemas.microsoft.com/office/drawing/2014/main" id="{666971CD-1E3D-4EA9-8990-A8EC8066D7C6}"/>
              </a:ext>
            </a:extLst>
          </p:cNvPr>
          <p:cNvSpPr>
            <a:spLocks noChangeArrowheads="1"/>
          </p:cNvSpPr>
          <p:nvPr/>
        </p:nvSpPr>
        <p:spPr bwMode="auto">
          <a:xfrm>
            <a:off x="591245" y="968190"/>
            <a:ext cx="6526146" cy="419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39700">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667" dirty="0">
                <a:solidFill>
                  <a:schemeClr val="accent2"/>
                </a:solidFill>
                <a:latin typeface="Times New Roman" panose="02020603050405020304" pitchFamily="18" charset="0"/>
                <a:ea typeface="宋体" panose="02010600030101010101" pitchFamily="2" charset="-122"/>
              </a:rPr>
              <a:t>module full_add_bit1 (</a:t>
            </a:r>
            <a:r>
              <a:rPr lang="en-US" altLang="zh-CN" sz="2667" dirty="0" err="1">
                <a:solidFill>
                  <a:schemeClr val="accent2"/>
                </a:solidFill>
                <a:latin typeface="Times New Roman" panose="02020603050405020304" pitchFamily="18" charset="0"/>
                <a:ea typeface="宋体" panose="02010600030101010101" pitchFamily="2" charset="-122"/>
              </a:rPr>
              <a:t>a,b,cin,sum,cout</a:t>
            </a:r>
            <a:r>
              <a:rPr lang="en-US" altLang="zh-CN" sz="2667" dirty="0">
                <a:solidFill>
                  <a:schemeClr val="accent2"/>
                </a:solidFill>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solidFill>
                  <a:schemeClr val="accent2"/>
                </a:solidFill>
                <a:latin typeface="Times New Roman" panose="02020603050405020304" pitchFamily="18" charset="0"/>
                <a:ea typeface="宋体" panose="02010600030101010101" pitchFamily="2" charset="-122"/>
              </a:rPr>
              <a:t>         input   </a:t>
            </a:r>
            <a:r>
              <a:rPr lang="en-US" altLang="zh-CN" sz="2667" dirty="0" err="1">
                <a:solidFill>
                  <a:schemeClr val="accent2"/>
                </a:solidFill>
                <a:latin typeface="Times New Roman" panose="02020603050405020304" pitchFamily="18" charset="0"/>
                <a:ea typeface="宋体" panose="02010600030101010101" pitchFamily="2" charset="-122"/>
              </a:rPr>
              <a:t>a,b,cin</a:t>
            </a:r>
            <a:r>
              <a:rPr lang="en-US" altLang="zh-CN" sz="2667" dirty="0">
                <a:solidFill>
                  <a:schemeClr val="accent2"/>
                </a:solidFill>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solidFill>
                  <a:schemeClr val="accent2"/>
                </a:solidFill>
                <a:latin typeface="Times New Roman" panose="02020603050405020304" pitchFamily="18" charset="0"/>
                <a:ea typeface="宋体" panose="02010600030101010101" pitchFamily="2" charset="-122"/>
              </a:rPr>
              <a:t>         output  </a:t>
            </a:r>
            <a:r>
              <a:rPr lang="en-US" altLang="zh-CN" sz="2667" dirty="0" err="1">
                <a:solidFill>
                  <a:schemeClr val="accent2"/>
                </a:solidFill>
                <a:latin typeface="Times New Roman" panose="02020603050405020304" pitchFamily="18" charset="0"/>
                <a:ea typeface="宋体" panose="02010600030101010101" pitchFamily="2" charset="-122"/>
              </a:rPr>
              <a:t>sum,cout</a:t>
            </a:r>
            <a:r>
              <a:rPr lang="en-US" altLang="zh-CN" sz="2667" dirty="0">
                <a:solidFill>
                  <a:schemeClr val="accent2"/>
                </a:solidFill>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solidFill>
                  <a:schemeClr val="accent2"/>
                </a:solidFill>
                <a:latin typeface="Times New Roman" panose="02020603050405020304" pitchFamily="18" charset="0"/>
                <a:ea typeface="宋体" panose="02010600030101010101" pitchFamily="2" charset="-122"/>
              </a:rPr>
              <a:t>        assign {</a:t>
            </a:r>
            <a:r>
              <a:rPr lang="en-US" altLang="zh-CN" sz="2667" dirty="0" err="1">
                <a:solidFill>
                  <a:schemeClr val="accent2"/>
                </a:solidFill>
                <a:latin typeface="Times New Roman" panose="02020603050405020304" pitchFamily="18" charset="0"/>
                <a:ea typeface="宋体" panose="02010600030101010101" pitchFamily="2" charset="-122"/>
              </a:rPr>
              <a:t>cout,sum</a:t>
            </a:r>
            <a:r>
              <a:rPr lang="en-US" altLang="zh-CN" sz="2667" dirty="0">
                <a:solidFill>
                  <a:schemeClr val="accent2"/>
                </a:solidFill>
                <a:latin typeface="Times New Roman" panose="02020603050405020304" pitchFamily="18" charset="0"/>
                <a:ea typeface="宋体" panose="02010600030101010101" pitchFamily="2" charset="-122"/>
              </a:rPr>
              <a:t>} = </a:t>
            </a:r>
            <a:r>
              <a:rPr lang="en-US" altLang="zh-CN" sz="2667" dirty="0" err="1">
                <a:solidFill>
                  <a:schemeClr val="accent2"/>
                </a:solidFill>
                <a:latin typeface="Times New Roman" panose="02020603050405020304" pitchFamily="18" charset="0"/>
                <a:ea typeface="宋体" panose="02010600030101010101" pitchFamily="2" charset="-122"/>
              </a:rPr>
              <a:t>a+b+cin</a:t>
            </a:r>
            <a:r>
              <a:rPr lang="en-US" altLang="zh-CN" sz="2667" dirty="0">
                <a:solidFill>
                  <a:schemeClr val="accent2"/>
                </a:solidFill>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solidFill>
                  <a:schemeClr val="accent2"/>
                </a:solidFill>
                <a:latin typeface="Times New Roman" panose="02020603050405020304" pitchFamily="18" charset="0"/>
                <a:ea typeface="宋体" panose="02010600030101010101" pitchFamily="2" charset="-122"/>
              </a:rPr>
              <a:t>  </a:t>
            </a:r>
            <a:r>
              <a:rPr lang="en-US" altLang="zh-CN" sz="2667" dirty="0" err="1">
                <a:solidFill>
                  <a:schemeClr val="accent2"/>
                </a:solidFill>
                <a:latin typeface="Times New Roman" panose="02020603050405020304" pitchFamily="18" charset="0"/>
                <a:ea typeface="宋体" panose="02010600030101010101" pitchFamily="2" charset="-122"/>
              </a:rPr>
              <a:t>endmodule</a:t>
            </a:r>
            <a:endParaRPr lang="en-US" altLang="zh-CN" sz="2667" dirty="0">
              <a:solidFill>
                <a:schemeClr val="accent2"/>
              </a:solidFill>
              <a:latin typeface="Times New Roman" panose="02020603050405020304" pitchFamily="18" charset="0"/>
              <a:ea typeface="宋体" panose="02010600030101010101" pitchFamily="2" charset="-122"/>
            </a:endParaRP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module add4(</a:t>
            </a:r>
            <a:r>
              <a:rPr lang="en-US" altLang="zh-CN" sz="2667" dirty="0" err="1">
                <a:latin typeface="Times New Roman" panose="02020603050405020304" pitchFamily="18" charset="0"/>
                <a:ea typeface="宋体" panose="02010600030101010101" pitchFamily="2" charset="-122"/>
              </a:rPr>
              <a:t>sum,cout,a,b,cin</a:t>
            </a:r>
            <a:r>
              <a:rPr lang="en-US" altLang="zh-CN" sz="2667" dirty="0">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output [3:0] sum;</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output </a:t>
            </a:r>
            <a:r>
              <a:rPr lang="en-US" altLang="zh-CN" sz="2667" dirty="0" err="1">
                <a:latin typeface="Times New Roman" panose="02020603050405020304" pitchFamily="18" charset="0"/>
                <a:ea typeface="宋体" panose="02010600030101010101" pitchFamily="2" charset="-122"/>
              </a:rPr>
              <a:t>cout</a:t>
            </a:r>
            <a:r>
              <a:rPr lang="en-US" altLang="zh-CN" sz="2667" dirty="0">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input [3:0] </a:t>
            </a:r>
            <a:r>
              <a:rPr lang="en-US" altLang="zh-CN" sz="2667" dirty="0" err="1">
                <a:latin typeface="Times New Roman" panose="02020603050405020304" pitchFamily="18" charset="0"/>
                <a:ea typeface="宋体" panose="02010600030101010101" pitchFamily="2" charset="-122"/>
              </a:rPr>
              <a:t>a,b</a:t>
            </a:r>
            <a:r>
              <a:rPr lang="en-US" altLang="zh-CN" sz="2667" dirty="0">
                <a:latin typeface="Times New Roman" panose="02020603050405020304" pitchFamily="18" charset="0"/>
                <a:ea typeface="宋体" panose="02010600030101010101" pitchFamily="2" charset="-122"/>
              </a:rPr>
              <a:t>;</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input </a:t>
            </a:r>
            <a:r>
              <a:rPr lang="en-US" altLang="zh-CN" sz="2667" dirty="0" err="1">
                <a:latin typeface="Times New Roman" panose="02020603050405020304" pitchFamily="18" charset="0"/>
                <a:ea typeface="宋体" panose="02010600030101010101" pitchFamily="2" charset="-122"/>
              </a:rPr>
              <a:t>cin</a:t>
            </a:r>
            <a:r>
              <a:rPr lang="en-US" altLang="zh-CN" sz="2667" dirty="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calcmode="lin" valueType="num">
                                      <p:cBhvr additive="base">
                                        <p:cTn id="2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 calcmode="lin" valueType="num">
                                      <p:cBhvr additive="base">
                                        <p:cTn id="37"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anim calcmode="lin" valueType="num">
                                      <p:cBhvr additive="base">
                                        <p:cTn id="41"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699">
                                            <p:txEl>
                                              <p:pRg st="9" end="9"/>
                                            </p:txEl>
                                          </p:spTgt>
                                        </p:tgtEl>
                                        <p:attrNameLst>
                                          <p:attrName>style.visibility</p:attrName>
                                        </p:attrNameLst>
                                      </p:cBhvr>
                                      <p:to>
                                        <p:strVal val="visible"/>
                                      </p:to>
                                    </p:set>
                                    <p:anim calcmode="lin" valueType="num">
                                      <p:cBhvr additive="base">
                                        <p:cTn id="45"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F304E54-7C81-49BE-8B6E-70863D38188E}"/>
              </a:ext>
            </a:extLst>
          </p:cNvPr>
          <p:cNvSpPr txBox="1">
            <a:spLocks noChangeArrowheads="1"/>
          </p:cNvSpPr>
          <p:nvPr/>
        </p:nvSpPr>
        <p:spPr bwMode="auto">
          <a:xfrm>
            <a:off x="911490" y="997479"/>
            <a:ext cx="7200635" cy="337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v"/>
              <a:defRPr sz="2800">
                <a:solidFill>
                  <a:schemeClr val="tx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2pPr>
            <a:lvl3pPr marL="1143000" indent="-228600">
              <a:spcBef>
                <a:spcPct val="20000"/>
              </a:spcBef>
              <a:buClr>
                <a:schemeClr val="accent2"/>
              </a:buClr>
              <a:buSzPct val="70000"/>
              <a:buFont typeface="Wingdings" panose="05000000000000000000" pitchFamily="2" charset="2"/>
              <a:buChar char="l"/>
              <a:defRPr sz="2400">
                <a:solidFill>
                  <a:schemeClr val="tx1"/>
                </a:solidFill>
                <a:latin typeface="Tahoma" panose="020B0604030504040204" pitchFamily="34" charset="0"/>
                <a:ea typeface="华文细黑" panose="02010600040101010101" pitchFamily="2" charset="-122"/>
              </a:defRPr>
            </a:lvl3pPr>
            <a:lvl4pPr marL="1600200" indent="-228600">
              <a:spcBef>
                <a:spcPct val="20000"/>
              </a:spcBef>
              <a:buClr>
                <a:schemeClr val="accent2"/>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9pPr>
          </a:lstStyle>
          <a:p>
            <a:pPr algn="l" eaLnBrk="1" hangingPunct="1">
              <a:spcBef>
                <a:spcPct val="0"/>
              </a:spcBef>
              <a:buClrTx/>
              <a:buFontTx/>
              <a:buNone/>
            </a:pPr>
            <a:r>
              <a:rPr lang="zh-CN" altLang="en-US" sz="2667" dirty="0">
                <a:latin typeface="Times New Roman" panose="02020603050405020304" pitchFamily="18" charset="0"/>
                <a:ea typeface="宋体" panose="02010600030101010101" pitchFamily="2" charset="-122"/>
              </a:rPr>
              <a:t>     </a:t>
            </a:r>
            <a:r>
              <a:rPr lang="en-US" altLang="zh-CN" sz="2667" dirty="0">
                <a:solidFill>
                  <a:schemeClr val="accent2"/>
                </a:solidFill>
                <a:latin typeface="Times New Roman" panose="02020603050405020304" pitchFamily="18" charset="0"/>
                <a:ea typeface="宋体" panose="02010600030101010101" pitchFamily="2" charset="-122"/>
              </a:rPr>
              <a:t>wire cin1,cin2,cin3;</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full_add_bit1 </a:t>
            </a:r>
            <a:r>
              <a:rPr lang="en-US" altLang="zh-CN" sz="2667" dirty="0">
                <a:solidFill>
                  <a:srgbClr val="FF0000"/>
                </a:solidFill>
                <a:latin typeface="Times New Roman" panose="02020603050405020304" pitchFamily="18" charset="0"/>
                <a:ea typeface="宋体" panose="02010600030101010101" pitchFamily="2" charset="-122"/>
              </a:rPr>
              <a:t>f0</a:t>
            </a:r>
            <a:r>
              <a:rPr lang="en-US" altLang="zh-CN" sz="2667" dirty="0">
                <a:latin typeface="Times New Roman" panose="02020603050405020304" pitchFamily="18" charset="0"/>
                <a:ea typeface="宋体" panose="02010600030101010101" pitchFamily="2" charset="-122"/>
              </a:rPr>
              <a:t> (a[0],b[0],</a:t>
            </a:r>
            <a:r>
              <a:rPr lang="en-US" altLang="zh-CN" sz="2667" dirty="0" err="1">
                <a:latin typeface="Times New Roman" panose="02020603050405020304" pitchFamily="18" charset="0"/>
                <a:ea typeface="宋体" panose="02010600030101010101" pitchFamily="2" charset="-122"/>
              </a:rPr>
              <a:t>cin,sum</a:t>
            </a:r>
            <a:r>
              <a:rPr lang="en-US" altLang="zh-CN" sz="2667" dirty="0">
                <a:latin typeface="Times New Roman" panose="02020603050405020304" pitchFamily="18" charset="0"/>
                <a:ea typeface="宋体" panose="02010600030101010101" pitchFamily="2" charset="-122"/>
              </a:rPr>
              <a:t>[0],cin1);</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full_add_bit1 </a:t>
            </a:r>
            <a:r>
              <a:rPr lang="en-US" altLang="zh-CN" sz="2667" dirty="0">
                <a:solidFill>
                  <a:srgbClr val="FF0000"/>
                </a:solidFill>
                <a:latin typeface="Times New Roman" panose="02020603050405020304" pitchFamily="18" charset="0"/>
                <a:ea typeface="宋体" panose="02010600030101010101" pitchFamily="2" charset="-122"/>
              </a:rPr>
              <a:t>f1</a:t>
            </a:r>
            <a:r>
              <a:rPr lang="en-US" altLang="zh-CN" sz="2667" dirty="0">
                <a:latin typeface="Times New Roman" panose="02020603050405020304" pitchFamily="18" charset="0"/>
                <a:ea typeface="宋体" panose="02010600030101010101" pitchFamily="2" charset="-122"/>
              </a:rPr>
              <a:t> (a[1],b[1],cin1,sum[1],cin2);</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full_add_bit1 </a:t>
            </a:r>
            <a:r>
              <a:rPr lang="en-US" altLang="zh-CN" sz="2667" dirty="0">
                <a:solidFill>
                  <a:srgbClr val="FF0000"/>
                </a:solidFill>
                <a:latin typeface="Times New Roman" panose="02020603050405020304" pitchFamily="18" charset="0"/>
                <a:ea typeface="宋体" panose="02010600030101010101" pitchFamily="2" charset="-122"/>
              </a:rPr>
              <a:t>f2</a:t>
            </a:r>
            <a:r>
              <a:rPr lang="en-US" altLang="zh-CN" sz="2667" dirty="0">
                <a:latin typeface="Times New Roman" panose="02020603050405020304" pitchFamily="18" charset="0"/>
                <a:ea typeface="宋体" panose="02010600030101010101" pitchFamily="2" charset="-122"/>
              </a:rPr>
              <a:t> (.a(a[2]),.b(b[2]),.</a:t>
            </a:r>
            <a:r>
              <a:rPr lang="en-US" altLang="zh-CN" sz="2667" dirty="0" err="1">
                <a:latin typeface="Times New Roman" panose="02020603050405020304" pitchFamily="18" charset="0"/>
                <a:ea typeface="宋体" panose="02010600030101010101" pitchFamily="2" charset="-122"/>
              </a:rPr>
              <a:t>cin</a:t>
            </a:r>
            <a:r>
              <a:rPr lang="en-US" altLang="zh-CN" sz="2667" dirty="0">
                <a:latin typeface="Times New Roman" panose="02020603050405020304" pitchFamily="18" charset="0"/>
                <a:ea typeface="宋体" panose="02010600030101010101" pitchFamily="2" charset="-122"/>
              </a:rPr>
              <a:t>(cin2),</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.sum(sum[2]),.</a:t>
            </a:r>
            <a:r>
              <a:rPr lang="en-US" altLang="zh-CN" sz="2667" dirty="0" err="1">
                <a:latin typeface="Times New Roman" panose="02020603050405020304" pitchFamily="18" charset="0"/>
                <a:ea typeface="宋体" panose="02010600030101010101" pitchFamily="2" charset="-122"/>
              </a:rPr>
              <a:t>cout</a:t>
            </a:r>
            <a:r>
              <a:rPr lang="en-US" altLang="zh-CN" sz="2667" dirty="0">
                <a:latin typeface="Times New Roman" panose="02020603050405020304" pitchFamily="18" charset="0"/>
                <a:ea typeface="宋体" panose="02010600030101010101" pitchFamily="2" charset="-122"/>
              </a:rPr>
              <a:t>(cin3));</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full_add_bit1 </a:t>
            </a:r>
            <a:r>
              <a:rPr lang="en-US" altLang="zh-CN" sz="2667" dirty="0">
                <a:solidFill>
                  <a:srgbClr val="FF0000"/>
                </a:solidFill>
                <a:latin typeface="Times New Roman" panose="02020603050405020304" pitchFamily="18" charset="0"/>
                <a:ea typeface="宋体" panose="02010600030101010101" pitchFamily="2" charset="-122"/>
              </a:rPr>
              <a:t>f3 </a:t>
            </a:r>
            <a:r>
              <a:rPr lang="en-US" altLang="zh-CN" sz="2667" dirty="0">
                <a:latin typeface="Times New Roman" panose="02020603050405020304" pitchFamily="18" charset="0"/>
                <a:ea typeface="宋体" panose="02010600030101010101" pitchFamily="2" charset="-122"/>
              </a:rPr>
              <a:t>(.</a:t>
            </a:r>
            <a:r>
              <a:rPr lang="en-US" altLang="zh-CN" sz="2667" dirty="0" err="1">
                <a:latin typeface="Times New Roman" panose="02020603050405020304" pitchFamily="18" charset="0"/>
                <a:ea typeface="宋体" panose="02010600030101010101" pitchFamily="2" charset="-122"/>
              </a:rPr>
              <a:t>cin</a:t>
            </a:r>
            <a:r>
              <a:rPr lang="en-US" altLang="zh-CN" sz="2667" dirty="0">
                <a:latin typeface="Times New Roman" panose="02020603050405020304" pitchFamily="18" charset="0"/>
                <a:ea typeface="宋体" panose="02010600030101010101" pitchFamily="2" charset="-122"/>
              </a:rPr>
              <a:t>(cin3),.a(a[3]),.b(b[3]),</a:t>
            </a:r>
          </a:p>
          <a:p>
            <a:pPr algn="l" eaLnBrk="1" hangingPunct="1">
              <a:spcBef>
                <a:spcPct val="0"/>
              </a:spcBef>
              <a:buClrTx/>
              <a:buFontTx/>
              <a:buNone/>
            </a:pPr>
            <a:r>
              <a:rPr lang="en-US" altLang="zh-CN" sz="2667" dirty="0">
                <a:latin typeface="Times New Roman" panose="02020603050405020304" pitchFamily="18" charset="0"/>
                <a:ea typeface="宋体" panose="02010600030101010101" pitchFamily="2" charset="-122"/>
              </a:rPr>
              <a:t>                         .</a:t>
            </a:r>
            <a:r>
              <a:rPr lang="en-US" altLang="zh-CN" sz="2667" dirty="0" err="1">
                <a:latin typeface="Times New Roman" panose="02020603050405020304" pitchFamily="18" charset="0"/>
                <a:ea typeface="宋体" panose="02010600030101010101" pitchFamily="2" charset="-122"/>
              </a:rPr>
              <a:t>cout</a:t>
            </a:r>
            <a:r>
              <a:rPr lang="en-US" altLang="zh-CN" sz="2667" dirty="0">
                <a:latin typeface="Times New Roman" panose="02020603050405020304" pitchFamily="18" charset="0"/>
                <a:ea typeface="宋体" panose="02010600030101010101" pitchFamily="2" charset="-122"/>
              </a:rPr>
              <a:t>(</a:t>
            </a:r>
            <a:r>
              <a:rPr lang="en-US" altLang="zh-CN" sz="2667" dirty="0" err="1">
                <a:latin typeface="Times New Roman" panose="02020603050405020304" pitchFamily="18" charset="0"/>
                <a:ea typeface="宋体" panose="02010600030101010101" pitchFamily="2" charset="-122"/>
              </a:rPr>
              <a:t>cout</a:t>
            </a:r>
            <a:r>
              <a:rPr lang="en-US" altLang="zh-CN" sz="2667" dirty="0">
                <a:latin typeface="Times New Roman" panose="02020603050405020304" pitchFamily="18" charset="0"/>
                <a:ea typeface="宋体" panose="02010600030101010101" pitchFamily="2" charset="-122"/>
              </a:rPr>
              <a:t>),.sum(sum[3]));</a:t>
            </a:r>
          </a:p>
          <a:p>
            <a:pPr algn="l" eaLnBrk="1" hangingPunct="1">
              <a:spcBef>
                <a:spcPct val="0"/>
              </a:spcBef>
              <a:buClrTx/>
              <a:buFontTx/>
              <a:buNone/>
            </a:pPr>
            <a:r>
              <a:rPr lang="en-US" altLang="zh-CN" sz="2667" dirty="0" err="1">
                <a:latin typeface="Times New Roman" panose="02020603050405020304" pitchFamily="18" charset="0"/>
                <a:ea typeface="宋体" panose="02010600030101010101" pitchFamily="2" charset="-122"/>
              </a:rPr>
              <a:t>endmodule</a:t>
            </a:r>
            <a:endParaRPr lang="en-US" altLang="zh-CN" sz="2667"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334A6B2E-5D24-4045-AD75-9042B2B86F9F}"/>
              </a:ext>
            </a:extLst>
          </p:cNvPr>
          <p:cNvPicPr>
            <a:picLocks noChangeAspect="1"/>
          </p:cNvPicPr>
          <p:nvPr/>
        </p:nvPicPr>
        <p:blipFill>
          <a:blip r:embed="rId2">
            <a:duotone>
              <a:prstClr val="black"/>
              <a:schemeClr val="tx2">
                <a:tint val="45000"/>
                <a:satMod val="400000"/>
              </a:schemeClr>
            </a:duotone>
          </a:blip>
          <a:stretch>
            <a:fillRect/>
          </a:stretch>
        </p:blipFill>
        <p:spPr>
          <a:xfrm>
            <a:off x="3671561" y="121196"/>
            <a:ext cx="5468113" cy="457264"/>
          </a:xfrm>
          <a:prstGeom prst="rect">
            <a:avLst/>
          </a:prstGeom>
          <a:solidFill>
            <a:schemeClr val="accent1">
              <a:lumMod val="75000"/>
            </a:schemeClr>
          </a:solidFill>
        </p:spPr>
      </p:pic>
      <p:sp>
        <p:nvSpPr>
          <p:cNvPr id="4" name="矩形 2">
            <a:extLst>
              <a:ext uri="{FF2B5EF4-FFF2-40B4-BE49-F238E27FC236}">
                <a16:creationId xmlns:a16="http://schemas.microsoft.com/office/drawing/2014/main" id="{C13453D1-05E0-4598-943A-108B46A7C11F}"/>
              </a:ext>
            </a:extLst>
          </p:cNvPr>
          <p:cNvSpPr>
            <a:spLocks noChangeArrowheads="1"/>
          </p:cNvSpPr>
          <p:nvPr/>
        </p:nvSpPr>
        <p:spPr bwMode="auto">
          <a:xfrm>
            <a:off x="1091427" y="4585692"/>
            <a:ext cx="6840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zh-CN" altLang="en-US" sz="3200" dirty="0">
                <a:solidFill>
                  <a:schemeClr val="hlink"/>
                </a:solidFill>
                <a:latin typeface="黑体" pitchFamily="49" charset="-122"/>
                <a:ea typeface="黑体" pitchFamily="49" charset="-122"/>
              </a:rPr>
              <a:t>不同端口的关联方式：位置，名称</a:t>
            </a:r>
            <a:endParaRPr lang="zh-CN" altLang="en-US" sz="3600" dirty="0">
              <a:solidFill>
                <a:schemeClr val="hlink"/>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5288" y="1057275"/>
            <a:ext cx="8135937" cy="2255838"/>
          </a:xfrm>
        </p:spPr>
        <p:txBody>
          <a:bodyPr/>
          <a:lstStyle/>
          <a:p>
            <a:pPr eaLnBrk="1" hangingPunct="1">
              <a:lnSpc>
                <a:spcPct val="150000"/>
              </a:lnSpc>
            </a:pPr>
            <a:r>
              <a:rPr lang="en-US" altLang="zh-CN" dirty="0"/>
              <a:t>       Verilog HDL</a:t>
            </a:r>
            <a:r>
              <a:rPr lang="zh-CN" altLang="en-US" dirty="0"/>
              <a:t>模型建成之后，为确保其正确性，应当对模块进行测试，这需要编写</a:t>
            </a:r>
            <a:r>
              <a:rPr lang="zh-CN" altLang="en-US" b="1" dirty="0">
                <a:solidFill>
                  <a:srgbClr val="FF0000"/>
                </a:solidFill>
              </a:rPr>
              <a:t>测试程序</a:t>
            </a:r>
            <a:r>
              <a:rPr lang="en-US" altLang="zh-CN" b="1" dirty="0">
                <a:solidFill>
                  <a:srgbClr val="FF0000"/>
                </a:solidFill>
              </a:rPr>
              <a:t>(testbench)</a:t>
            </a:r>
            <a:r>
              <a:rPr lang="zh-CN" altLang="en-US" b="1" dirty="0">
                <a:solidFill>
                  <a:srgbClr val="FF0000"/>
                </a:solidFill>
              </a:rPr>
              <a:t>，也可以叫做激励模块</a:t>
            </a:r>
            <a:r>
              <a:rPr lang="zh-CN" altLang="en-US" dirty="0"/>
              <a:t>，也即用一段程序产生测试信号序列，作为待测模块的输入信号，并测试被测模块的输出信号，用以测试所设计的模块能否正常运行。 </a:t>
            </a:r>
          </a:p>
        </p:txBody>
      </p:sp>
      <p:sp>
        <p:nvSpPr>
          <p:cNvPr id="47107" name="矩形 2"/>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62000" y="1046338"/>
            <a:ext cx="7577555" cy="1897915"/>
          </a:xfrm>
          <a:prstGeom prst="rect">
            <a:avLst/>
          </a:prstGeom>
          <a:noFill/>
          <a:ln w="9525">
            <a:noFill/>
            <a:miter lim="800000"/>
            <a:headEnd/>
            <a:tailEnd/>
          </a:ln>
          <a:effectLst/>
        </p:spPr>
        <p:txBody>
          <a:bodyPr vert="horz" wrap="square" lIns="337238" tIns="63480" rIns="76200" bIns="63480" numCol="1" anchor="ctr" anchorCtr="0" compatLnSpc="1">
            <a:prstTxWarp prst="textNoShape">
              <a:avLst/>
            </a:prstTxWarp>
            <a:spAutoFit/>
          </a:bodyPr>
          <a:lstStyle/>
          <a:p>
            <a:pPr indent="105829" algn="l" defTabSz="761970" eaLnBrk="0" hangingPunct="0">
              <a:spcBef>
                <a:spcPct val="0"/>
              </a:spcBef>
              <a:tabLst>
                <a:tab pos="190492" algn="l"/>
              </a:tabLst>
            </a:pPr>
            <a:r>
              <a:rPr lang="zh-CN" altLang="en-US" sz="2000" b="0" dirty="0">
                <a:solidFill>
                  <a:schemeClr val="tx1"/>
                </a:solidFill>
                <a:ea typeface="宋体" pitchFamily="2" charset="-122"/>
                <a:cs typeface="Times New Roman" pitchFamily="18" charset="0"/>
              </a:rPr>
              <a:t>对已设计模块的测试与仿真通常可分为以下三个步骤：</a:t>
            </a:r>
            <a:endParaRPr lang="zh-CN" altLang="en-US" sz="667" b="0" dirty="0">
              <a:solidFill>
                <a:schemeClr val="tx1"/>
              </a:solidFill>
              <a:latin typeface="Arial" pitchFamily="34" charset="0"/>
              <a:ea typeface="宋体" pitchFamily="2" charset="-122"/>
              <a:cs typeface="宋体" pitchFamily="2" charset="-122"/>
            </a:endParaRPr>
          </a:p>
          <a:p>
            <a:pPr indent="105829" algn="l" defTabSz="761970" eaLnBrk="0" hangingPunct="0">
              <a:spcBef>
                <a:spcPct val="0"/>
              </a:spcBef>
              <a:tabLst>
                <a:tab pos="190492" algn="l"/>
              </a:tabLst>
            </a:pPr>
            <a:r>
              <a:rPr lang="zh-CN" altLang="en-US" sz="2000" b="0" dirty="0">
                <a:solidFill>
                  <a:schemeClr val="tx1"/>
                </a:solidFill>
                <a:ea typeface="宋体" pitchFamily="2" charset="-122"/>
                <a:cs typeface="Times New Roman" pitchFamily="18" charset="0"/>
              </a:rPr>
              <a:t>（</a:t>
            </a:r>
            <a:r>
              <a:rPr lang="en-US" altLang="zh-CN" sz="2000" b="0" dirty="0">
                <a:solidFill>
                  <a:schemeClr val="tx1"/>
                </a:solidFill>
                <a:ea typeface="宋体" pitchFamily="2" charset="-122"/>
                <a:cs typeface="Times New Roman" pitchFamily="18" charset="0"/>
              </a:rPr>
              <a:t>1</a:t>
            </a:r>
            <a:r>
              <a:rPr lang="zh-CN" altLang="en-US" sz="2000" b="0" dirty="0">
                <a:solidFill>
                  <a:schemeClr val="tx1"/>
                </a:solidFill>
                <a:ea typeface="宋体" pitchFamily="2" charset="-122"/>
                <a:cs typeface="Times New Roman" pitchFamily="18" charset="0"/>
              </a:rPr>
              <a:t>）产生输入向量，包括输入向量的初始化与产生测试波形。</a:t>
            </a:r>
            <a:endParaRPr lang="zh-CN" altLang="en-US" sz="667" b="0" dirty="0">
              <a:solidFill>
                <a:schemeClr val="tx1"/>
              </a:solidFill>
              <a:latin typeface="Arial" pitchFamily="34" charset="0"/>
              <a:ea typeface="宋体" pitchFamily="2" charset="-122"/>
              <a:cs typeface="宋体" pitchFamily="2" charset="-122"/>
            </a:endParaRPr>
          </a:p>
          <a:p>
            <a:pPr indent="105829" algn="l" defTabSz="761970" eaLnBrk="0" hangingPunct="0">
              <a:spcBef>
                <a:spcPct val="0"/>
              </a:spcBef>
              <a:tabLst>
                <a:tab pos="190492" algn="l"/>
              </a:tabLst>
            </a:pPr>
            <a:r>
              <a:rPr lang="zh-CN" altLang="en-US" sz="2000" b="0" dirty="0">
                <a:solidFill>
                  <a:schemeClr val="tx1"/>
                </a:solidFill>
                <a:ea typeface="宋体" pitchFamily="2" charset="-122"/>
                <a:cs typeface="Times New Roman" pitchFamily="18" charset="0"/>
              </a:rPr>
              <a:t>（</a:t>
            </a:r>
            <a:r>
              <a:rPr lang="en-US" altLang="zh-CN" sz="2000" b="0" dirty="0">
                <a:solidFill>
                  <a:schemeClr val="tx1"/>
                </a:solidFill>
                <a:ea typeface="宋体" pitchFamily="2" charset="-122"/>
                <a:cs typeface="Times New Roman" pitchFamily="18" charset="0"/>
              </a:rPr>
              <a:t>2</a:t>
            </a:r>
            <a:r>
              <a:rPr lang="zh-CN" altLang="en-US" sz="2000" b="0" dirty="0">
                <a:solidFill>
                  <a:schemeClr val="tx1"/>
                </a:solidFill>
                <a:ea typeface="宋体" pitchFamily="2" charset="-122"/>
                <a:cs typeface="Times New Roman" pitchFamily="18" charset="0"/>
              </a:rPr>
              <a:t>）将输入向量添加到已设计模块并给出相应的输出结果。</a:t>
            </a:r>
            <a:endParaRPr lang="zh-CN" altLang="en-US" sz="667" b="0" dirty="0">
              <a:solidFill>
                <a:schemeClr val="tx1"/>
              </a:solidFill>
              <a:latin typeface="Arial" pitchFamily="34" charset="0"/>
              <a:ea typeface="宋体" pitchFamily="2" charset="-122"/>
              <a:cs typeface="宋体" pitchFamily="2" charset="-122"/>
            </a:endParaRPr>
          </a:p>
          <a:p>
            <a:pPr indent="105829" algn="l" defTabSz="761970" eaLnBrk="0" hangingPunct="0">
              <a:spcBef>
                <a:spcPct val="0"/>
              </a:spcBef>
              <a:tabLst>
                <a:tab pos="190492" algn="l"/>
              </a:tabLst>
            </a:pPr>
            <a:r>
              <a:rPr lang="zh-CN" altLang="en-US" sz="2000" b="0" dirty="0">
                <a:solidFill>
                  <a:schemeClr val="tx1"/>
                </a:solidFill>
                <a:ea typeface="宋体" pitchFamily="2" charset="-122"/>
                <a:cs typeface="Times New Roman" pitchFamily="18" charset="0"/>
              </a:rPr>
              <a:t>（</a:t>
            </a:r>
            <a:r>
              <a:rPr lang="en-US" altLang="zh-CN" sz="2000" b="0" dirty="0">
                <a:solidFill>
                  <a:schemeClr val="tx1"/>
                </a:solidFill>
                <a:ea typeface="宋体" pitchFamily="2" charset="-122"/>
                <a:cs typeface="Times New Roman" pitchFamily="18" charset="0"/>
              </a:rPr>
              <a:t>3</a:t>
            </a:r>
            <a:r>
              <a:rPr lang="zh-CN" altLang="en-US" sz="2000" b="0" dirty="0">
                <a:solidFill>
                  <a:schemeClr val="tx1"/>
                </a:solidFill>
                <a:ea typeface="宋体" pitchFamily="2" charset="-122"/>
                <a:cs typeface="Times New Roman" pitchFamily="18" charset="0"/>
              </a:rPr>
              <a:t>）将输出结果与设计要求相比较。</a:t>
            </a:r>
            <a:endParaRPr lang="zh-CN" altLang="en-US" sz="667" b="0" dirty="0">
              <a:solidFill>
                <a:schemeClr val="tx1"/>
              </a:solidFill>
              <a:latin typeface="Arial" pitchFamily="34" charset="0"/>
              <a:ea typeface="宋体" pitchFamily="2" charset="-122"/>
              <a:cs typeface="宋体" pitchFamily="2" charset="-122"/>
            </a:endParaRPr>
          </a:p>
          <a:p>
            <a:pPr indent="105829" algn="l" defTabSz="761970" eaLnBrk="0" hangingPunct="0">
              <a:spcBef>
                <a:spcPct val="0"/>
              </a:spcBef>
              <a:tabLst>
                <a:tab pos="190492" algn="l"/>
              </a:tabLst>
            </a:pPr>
            <a:r>
              <a:rPr lang="zh-CN" altLang="en-US" sz="2000" b="0" dirty="0">
                <a:solidFill>
                  <a:schemeClr val="tx1"/>
                </a:solidFill>
                <a:ea typeface="宋体" pitchFamily="2" charset="-122"/>
                <a:cs typeface="Times New Roman" pitchFamily="18" charset="0"/>
              </a:rPr>
              <a:t>测试平台</a:t>
            </a:r>
            <a:r>
              <a:rPr lang="en-US" altLang="zh-CN" sz="2000" b="0" dirty="0">
                <a:solidFill>
                  <a:schemeClr val="tx1"/>
                </a:solidFill>
                <a:ea typeface="宋体" pitchFamily="2" charset="-122"/>
                <a:cs typeface="Times New Roman" pitchFamily="18" charset="0"/>
              </a:rPr>
              <a:t>(Test Bench)</a:t>
            </a:r>
            <a:r>
              <a:rPr lang="zh-CN" altLang="en-US" sz="2000" b="0" dirty="0">
                <a:solidFill>
                  <a:schemeClr val="tx1"/>
                </a:solidFill>
                <a:ea typeface="宋体" pitchFamily="2" charset="-122"/>
                <a:cs typeface="Times New Roman" pitchFamily="18" charset="0"/>
              </a:rPr>
              <a:t>的示意图如图所示。</a:t>
            </a:r>
            <a:endParaRPr lang="zh-CN" altLang="en-US" sz="667" b="0" dirty="0">
              <a:solidFill>
                <a:schemeClr val="tx1"/>
              </a:solidFill>
              <a:latin typeface="Arial" pitchFamily="34" charset="0"/>
              <a:ea typeface="宋体" pitchFamily="2" charset="-122"/>
              <a:cs typeface="宋体" pitchFamily="2" charset="-122"/>
            </a:endParaRPr>
          </a:p>
          <a:p>
            <a:pPr indent="105829" algn="l" defTabSz="761970" eaLnBrk="0" hangingPunct="0">
              <a:spcBef>
                <a:spcPct val="0"/>
              </a:spcBef>
              <a:tabLst>
                <a:tab pos="190492" algn="l"/>
              </a:tabLst>
            </a:pPr>
            <a:endParaRPr lang="zh-CN" altLang="en-US" sz="1500" b="0" dirty="0">
              <a:solidFill>
                <a:schemeClr val="tx1"/>
              </a:solidFill>
              <a:latin typeface="Arial" pitchFamily="34" charset="0"/>
              <a:ea typeface="宋体" pitchFamily="2" charset="-122"/>
              <a:cs typeface="宋体" pitchFamily="2" charset="-122"/>
            </a:endParaRPr>
          </a:p>
        </p:txBody>
      </p:sp>
      <p:graphicFrame>
        <p:nvGraphicFramePr>
          <p:cNvPr id="70657" name="对象 1"/>
          <p:cNvGraphicFramePr>
            <a:graphicFrameLocks noChangeAspect="1"/>
          </p:cNvGraphicFramePr>
          <p:nvPr>
            <p:extLst>
              <p:ext uri="{D42A27DB-BD31-4B8C-83A1-F6EECF244321}">
                <p14:modId xmlns:p14="http://schemas.microsoft.com/office/powerpoint/2010/main" val="3323113638"/>
              </p:ext>
            </p:extLst>
          </p:nvPr>
        </p:nvGraphicFramePr>
        <p:xfrm>
          <a:off x="804445" y="796266"/>
          <a:ext cx="7239609" cy="4059102"/>
        </p:xfrm>
        <a:graphic>
          <a:graphicData uri="http://schemas.openxmlformats.org/presentationml/2006/ole">
            <mc:AlternateContent xmlns:mc="http://schemas.openxmlformats.org/markup-compatibility/2006">
              <mc:Choice xmlns:v="urn:schemas-microsoft-com:vml" Requires="v">
                <p:oleObj spid="_x0000_s3077" r:id="rId3" imgW="3925011" imgH="2196760" progId="">
                  <p:embed/>
                </p:oleObj>
              </mc:Choice>
              <mc:Fallback>
                <p:oleObj r:id="rId3" imgW="3925011" imgH="2196760" progId="">
                  <p:embed/>
                  <p:pic>
                    <p:nvPicPr>
                      <p:cNvPr id="70657"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45" y="796266"/>
                        <a:ext cx="7239609" cy="4059102"/>
                      </a:xfrm>
                      <a:prstGeom prst="rect">
                        <a:avLst/>
                      </a:prstGeom>
                      <a:noFill/>
                    </p:spPr>
                  </p:pic>
                </p:oleObj>
              </mc:Fallback>
            </mc:AlternateContent>
          </a:graphicData>
        </a:graphic>
      </p:graphicFrame>
      <p:sp>
        <p:nvSpPr>
          <p:cNvPr id="6" name="矩形 5"/>
          <p:cNvSpPr/>
          <p:nvPr/>
        </p:nvSpPr>
        <p:spPr>
          <a:xfrm>
            <a:off x="3133374" y="4863380"/>
            <a:ext cx="3506280" cy="400110"/>
          </a:xfrm>
          <a:prstGeom prst="rect">
            <a:avLst/>
          </a:prstGeom>
        </p:spPr>
        <p:txBody>
          <a:bodyPr wrap="none">
            <a:spAutoFit/>
          </a:bodyPr>
          <a:lstStyle/>
          <a:p>
            <a:pPr indent="105829">
              <a:spcBef>
                <a:spcPct val="0"/>
              </a:spcBef>
              <a:tabLst>
                <a:tab pos="190492" algn="l"/>
              </a:tabLst>
            </a:pPr>
            <a:r>
              <a:rPr lang="en-US" altLang="zh-CN" sz="2000" dirty="0">
                <a:ea typeface="宋体" pitchFamily="2" charset="-122"/>
                <a:cs typeface="Times New Roman" pitchFamily="18" charset="0"/>
              </a:rPr>
              <a:t>Verilog HDL</a:t>
            </a:r>
            <a:r>
              <a:rPr lang="zh-CN" altLang="en-US" sz="2000" dirty="0">
                <a:ea typeface="宋体" pitchFamily="2" charset="-122"/>
                <a:cs typeface="Times New Roman" pitchFamily="18" charset="0"/>
              </a:rPr>
              <a:t>测试平台示意图</a:t>
            </a:r>
            <a:endParaRPr lang="zh-CN" altLang="en-US" sz="2000" dirty="0">
              <a:latin typeface="Arial" pitchFamily="34" charset="0"/>
              <a:ea typeface="宋体" pitchFamily="2" charset="-122"/>
              <a:cs typeface="宋体" pitchFamily="2" charset="-122"/>
            </a:endParaRPr>
          </a:p>
        </p:txBody>
      </p:sp>
      <p:sp>
        <p:nvSpPr>
          <p:cNvPr id="2" name="矩形 2">
            <a:extLst>
              <a:ext uri="{FF2B5EF4-FFF2-40B4-BE49-F238E27FC236}">
                <a16:creationId xmlns:a16="http://schemas.microsoft.com/office/drawing/2014/main" id="{C327B407-3791-4F52-B077-FB7FB34C786C}"/>
              </a:ext>
            </a:extLst>
          </p:cNvPr>
          <p:cNvSpPr>
            <a:spLocks noChangeArrowheads="1"/>
          </p:cNvSpPr>
          <p:nvPr/>
        </p:nvSpPr>
        <p:spPr bwMode="auto">
          <a:xfrm>
            <a:off x="463078" y="436276"/>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7"/>
                                        </p:tgtEl>
                                        <p:attrNameLst>
                                          <p:attrName>style.visibility</p:attrName>
                                        </p:attrNameLst>
                                      </p:cBhvr>
                                      <p:to>
                                        <p:strVal val="visible"/>
                                      </p:to>
                                    </p:set>
                                    <p:anim calcmode="lin" valueType="num">
                                      <p:cBhvr additive="base">
                                        <p:cTn id="7" dur="500" fill="hold"/>
                                        <p:tgtEl>
                                          <p:spTgt spid="70657"/>
                                        </p:tgtEl>
                                        <p:attrNameLst>
                                          <p:attrName>ppt_x</p:attrName>
                                        </p:attrNameLst>
                                      </p:cBhvr>
                                      <p:tavLst>
                                        <p:tav tm="0">
                                          <p:val>
                                            <p:strVal val="#ppt_x"/>
                                          </p:val>
                                        </p:tav>
                                        <p:tav tm="100000">
                                          <p:val>
                                            <p:strVal val="#ppt_x"/>
                                          </p:val>
                                        </p:tav>
                                      </p:tavLst>
                                    </p:anim>
                                    <p:anim calcmode="lin" valueType="num">
                                      <p:cBhvr additive="base">
                                        <p:cTn id="8" dur="500" fill="hold"/>
                                        <p:tgtEl>
                                          <p:spTgt spid="70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3" name="对象 7"/>
          <p:cNvGraphicFramePr>
            <a:graphicFrameLocks noChangeAspect="1"/>
          </p:cNvGraphicFramePr>
          <p:nvPr>
            <p:extLst>
              <p:ext uri="{D42A27DB-BD31-4B8C-83A1-F6EECF244321}">
                <p14:modId xmlns:p14="http://schemas.microsoft.com/office/powerpoint/2010/main" val="4259644663"/>
              </p:ext>
            </p:extLst>
          </p:nvPr>
        </p:nvGraphicFramePr>
        <p:xfrm>
          <a:off x="4932040" y="463963"/>
          <a:ext cx="2940327" cy="4647978"/>
        </p:xfrm>
        <a:graphic>
          <a:graphicData uri="http://schemas.openxmlformats.org/presentationml/2006/ole">
            <mc:AlternateContent xmlns:mc="http://schemas.openxmlformats.org/markup-compatibility/2006">
              <mc:Choice xmlns:v="urn:schemas-microsoft-com:vml" Requires="v">
                <p:oleObj spid="_x0000_s4101" r:id="rId3" imgW="2477008" imgH="3916761" progId="">
                  <p:embed/>
                </p:oleObj>
              </mc:Choice>
              <mc:Fallback>
                <p:oleObj r:id="rId3" imgW="2477008" imgH="3916761" progId="">
                  <p:embed/>
                  <p:pic>
                    <p:nvPicPr>
                      <p:cNvPr id="69633"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63963"/>
                        <a:ext cx="2940327" cy="46479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5" name="Rectangle 3"/>
          <p:cNvSpPr>
            <a:spLocks noChangeArrowheads="1"/>
          </p:cNvSpPr>
          <p:nvPr/>
        </p:nvSpPr>
        <p:spPr bwMode="auto">
          <a:xfrm>
            <a:off x="4337420" y="5152712"/>
            <a:ext cx="3916265" cy="384721"/>
          </a:xfrm>
          <a:prstGeom prst="rect">
            <a:avLst/>
          </a:prstGeom>
          <a:noFill/>
          <a:ln w="9525">
            <a:noFill/>
            <a:miter lim="800000"/>
            <a:headEnd/>
            <a:tailEnd/>
          </a:ln>
          <a:effectLst/>
        </p:spPr>
        <p:txBody>
          <a:bodyPr vert="horz" wrap="none" lIns="76200" tIns="38100" rIns="76200" bIns="38100" numCol="1" anchor="ctr" anchorCtr="0" compatLnSpc="1">
            <a:prstTxWarp prst="textNoShape">
              <a:avLst/>
            </a:prstTxWarp>
            <a:spAutoFit/>
          </a:bodyPr>
          <a:lstStyle/>
          <a:p>
            <a:pPr indent="105829" defTabSz="761970">
              <a:spcBef>
                <a:spcPct val="0"/>
              </a:spcBef>
              <a:tabLst>
                <a:tab pos="190492" algn="l"/>
              </a:tabLst>
            </a:pPr>
            <a:r>
              <a:rPr lang="en-US" altLang="zh-CN" sz="2000" b="0" dirty="0">
                <a:solidFill>
                  <a:schemeClr val="tx1"/>
                </a:solidFill>
                <a:ea typeface="宋体" pitchFamily="2" charset="-122"/>
                <a:cs typeface="Times New Roman" pitchFamily="18" charset="0"/>
              </a:rPr>
              <a:t>Verilog HDL</a:t>
            </a:r>
            <a:r>
              <a:rPr lang="zh-CN" altLang="en-US" sz="2000" b="0" dirty="0">
                <a:solidFill>
                  <a:schemeClr val="tx1"/>
                </a:solidFill>
                <a:ea typeface="宋体" pitchFamily="2" charset="-122"/>
                <a:cs typeface="Times New Roman" pitchFamily="18" charset="0"/>
              </a:rPr>
              <a:t>测试模块的基本结构</a:t>
            </a:r>
            <a:endParaRPr lang="zh-CN" altLang="en-US" sz="1500" b="0" dirty="0">
              <a:solidFill>
                <a:schemeClr val="tx1"/>
              </a:solidFill>
              <a:latin typeface="Arial" pitchFamily="34" charset="0"/>
              <a:ea typeface="宋体" pitchFamily="2" charset="-122"/>
              <a:cs typeface="宋体" pitchFamily="2" charset="-122"/>
            </a:endParaRPr>
          </a:p>
        </p:txBody>
      </p:sp>
      <p:sp>
        <p:nvSpPr>
          <p:cNvPr id="2" name="矩形 2">
            <a:extLst>
              <a:ext uri="{FF2B5EF4-FFF2-40B4-BE49-F238E27FC236}">
                <a16:creationId xmlns:a16="http://schemas.microsoft.com/office/drawing/2014/main" id="{8DC7B9A8-5C30-4CF6-9578-274218F2DCC6}"/>
              </a:ext>
            </a:extLst>
          </p:cNvPr>
          <p:cNvSpPr>
            <a:spLocks noChangeArrowheads="1"/>
          </p:cNvSpPr>
          <p:nvPr/>
        </p:nvSpPr>
        <p:spPr bwMode="auto">
          <a:xfrm>
            <a:off x="463078" y="436276"/>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79CD49-723C-41D6-A3CE-8EB0FF388AF5}"/>
              </a:ext>
            </a:extLst>
          </p:cNvPr>
          <p:cNvPicPr>
            <a:picLocks noChangeAspect="1"/>
          </p:cNvPicPr>
          <p:nvPr/>
        </p:nvPicPr>
        <p:blipFill>
          <a:blip r:embed="rId2"/>
          <a:stretch>
            <a:fillRect/>
          </a:stretch>
        </p:blipFill>
        <p:spPr>
          <a:xfrm>
            <a:off x="971600" y="481236"/>
            <a:ext cx="7430537" cy="5096586"/>
          </a:xfrm>
          <a:prstGeom prst="rect">
            <a:avLst/>
          </a:prstGeom>
        </p:spPr>
      </p:pic>
    </p:spTree>
    <p:extLst>
      <p:ext uri="{BB962C8B-B14F-4D97-AF65-F5344CB8AC3E}">
        <p14:creationId xmlns:p14="http://schemas.microsoft.com/office/powerpoint/2010/main" val="312949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9388" y="696913"/>
            <a:ext cx="8135937" cy="600075"/>
          </a:xfrm>
        </p:spPr>
        <p:txBody>
          <a:bodyPr/>
          <a:lstStyle/>
          <a:p>
            <a:pPr eaLnBrk="1" hangingPunct="1">
              <a:lnSpc>
                <a:spcPct val="150000"/>
              </a:lnSpc>
            </a:pP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2.6</a:t>
            </a:r>
            <a:r>
              <a:rPr lang="en-US" altLang="zh-CN"/>
              <a:t>】  2</a:t>
            </a:r>
            <a:r>
              <a:rPr lang="zh-CN" altLang="en-US"/>
              <a:t>选</a:t>
            </a:r>
            <a:r>
              <a:rPr lang="en-US" altLang="zh-CN"/>
              <a:t>1</a:t>
            </a:r>
            <a:r>
              <a:rPr lang="zh-CN" altLang="en-US"/>
              <a:t>数据选择器测试模块的描述。</a:t>
            </a:r>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l="3442" r="10297"/>
          <a:stretch>
            <a:fillRect/>
          </a:stretch>
        </p:blipFill>
        <p:spPr bwMode="auto">
          <a:xfrm>
            <a:off x="539750" y="1211263"/>
            <a:ext cx="7631113"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F9C13E9-48AF-440B-A7AD-50930CFFD617}"/>
              </a:ext>
            </a:extLst>
          </p:cNvPr>
          <p:cNvSpPr>
            <a:spLocks noGrp="1"/>
          </p:cNvSpPr>
          <p:nvPr>
            <p:ph type="title" idx="4294967295"/>
          </p:nvPr>
        </p:nvSpPr>
        <p:spPr>
          <a:xfrm>
            <a:off x="285750" y="966786"/>
            <a:ext cx="8572500" cy="395287"/>
          </a:xfrm>
        </p:spPr>
        <p:txBody>
          <a:bodyPr vert="horz" wrap="square" lIns="76197" tIns="38098" rIns="76197" bIns="38098" numCol="1" anchor="b" anchorCtr="0" compatLnSpc="1">
            <a:prstTxWarp prst="textNoShape">
              <a:avLst/>
            </a:prstTxWarp>
          </a:bodyPr>
          <a:lstStyle/>
          <a:p>
            <a:pPr algn="l" eaLnBrk="1" hangingPunct="1"/>
            <a:r>
              <a:rPr lang="zh-CN" altLang="en-US" sz="2700" b="1" dirty="0">
                <a:ea typeface="黑体" panose="02010609060101010101" pitchFamily="49" charset="-122"/>
              </a:rPr>
              <a:t>有哪几种硬件描述语言？各有什么特点？</a:t>
            </a:r>
          </a:p>
        </p:txBody>
      </p:sp>
      <p:sp>
        <p:nvSpPr>
          <p:cNvPr id="441347" name="Rectangle 3">
            <a:extLst>
              <a:ext uri="{FF2B5EF4-FFF2-40B4-BE49-F238E27FC236}">
                <a16:creationId xmlns:a16="http://schemas.microsoft.com/office/drawing/2014/main" id="{41D31BFE-285A-432A-A3E0-49E899CE3F4E}"/>
              </a:ext>
            </a:extLst>
          </p:cNvPr>
          <p:cNvSpPr>
            <a:spLocks noGrp="1"/>
          </p:cNvSpPr>
          <p:nvPr>
            <p:ph type="body" idx="4294967295"/>
          </p:nvPr>
        </p:nvSpPr>
        <p:spPr>
          <a:xfrm>
            <a:off x="795339" y="1454151"/>
            <a:ext cx="6948487" cy="3294063"/>
          </a:xfrm>
        </p:spPr>
        <p:txBody>
          <a:bodyPr/>
          <a:lstStyle/>
          <a:p>
            <a:pPr algn="l" eaLnBrk="1" hangingPunct="1">
              <a:lnSpc>
                <a:spcPct val="120000"/>
              </a:lnSpc>
              <a:buFont typeface="Wingdings" panose="05000000000000000000" pitchFamily="2" charset="2"/>
              <a:buChar char="u"/>
            </a:pPr>
            <a:r>
              <a:rPr lang="en-US" altLang="zh-CN" b="1" dirty="0">
                <a:solidFill>
                  <a:schemeClr val="tx2"/>
                </a:solidFill>
              </a:rPr>
              <a:t>VHDL</a:t>
            </a:r>
            <a:r>
              <a:rPr lang="zh-CN" altLang="en-US" b="1" dirty="0">
                <a:solidFill>
                  <a:schemeClr val="tx2"/>
                </a:solidFill>
              </a:rPr>
              <a:t>（甚高速集成电路的硬件描述语言）</a:t>
            </a:r>
            <a:endParaRPr lang="en-US" altLang="zh-CN" b="1" dirty="0">
              <a:solidFill>
                <a:schemeClr val="tx2"/>
              </a:solidFill>
            </a:endParaRPr>
          </a:p>
          <a:p>
            <a:pPr algn="l" eaLnBrk="1" hangingPunct="1">
              <a:lnSpc>
                <a:spcPct val="120000"/>
              </a:lnSpc>
              <a:buFont typeface="Wingdings" panose="05000000000000000000" pitchFamily="2" charset="2"/>
              <a:buNone/>
            </a:pPr>
            <a:r>
              <a:rPr lang="en-US" altLang="zh-CN" b="1" dirty="0"/>
              <a:t>    -  </a:t>
            </a:r>
            <a:r>
              <a:rPr lang="zh-CN" altLang="en-US" b="1" dirty="0"/>
              <a:t>比Verilog HDL早几年成为IEEE标准；</a:t>
            </a:r>
          </a:p>
          <a:p>
            <a:pPr algn="l" eaLnBrk="1" hangingPunct="1">
              <a:lnSpc>
                <a:spcPct val="120000"/>
              </a:lnSpc>
              <a:buFont typeface="Wingdings" panose="05000000000000000000" pitchFamily="2" charset="2"/>
              <a:buNone/>
            </a:pPr>
            <a:r>
              <a:rPr lang="zh-CN" altLang="en-US" b="1" dirty="0"/>
              <a:t>    -  语法/结构比较严格，因而编写出的模块风格比较清晰；</a:t>
            </a:r>
          </a:p>
          <a:p>
            <a:pPr algn="l" eaLnBrk="1" hangingPunct="1">
              <a:lnSpc>
                <a:spcPct val="120000"/>
              </a:lnSpc>
              <a:buFont typeface="Wingdings" panose="05000000000000000000" pitchFamily="2" charset="2"/>
              <a:buNone/>
            </a:pPr>
            <a:r>
              <a:rPr lang="zh-CN" altLang="en-US" b="1" dirty="0"/>
              <a:t>    -  比较适合由较多的设计人员合作完成的特大型项目（一百万门以上）。</a:t>
            </a:r>
          </a:p>
          <a:p>
            <a:pPr algn="l" eaLnBrk="1" hangingPunct="1">
              <a:lnSpc>
                <a:spcPct val="120000"/>
              </a:lnSpc>
              <a:buFont typeface="Wingdings" panose="05000000000000000000" pitchFamily="2" charset="2"/>
              <a:buChar char="u"/>
            </a:pPr>
            <a:r>
              <a:rPr lang="zh-CN" altLang="en-US" b="1" dirty="0">
                <a:solidFill>
                  <a:schemeClr val="tx2"/>
                </a:solidFill>
              </a:rPr>
              <a:t>Verilog HDL</a:t>
            </a:r>
          </a:p>
        </p:txBody>
      </p:sp>
      <p:sp>
        <p:nvSpPr>
          <p:cNvPr id="96260" name="灯片编号占位符 1">
            <a:extLst>
              <a:ext uri="{FF2B5EF4-FFF2-40B4-BE49-F238E27FC236}">
                <a16:creationId xmlns:a16="http://schemas.microsoft.com/office/drawing/2014/main" id="{30FFD006-1AB2-44F1-A84E-DE28E78E6EAF}"/>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510402A9-9E81-4389-BF92-06894D2EA8CF}" type="slidenum">
              <a:rPr lang="zh-CN" altLang="en-US" smtClean="0"/>
              <a:pPr>
                <a:defRPr/>
              </a:pPr>
              <a:t>5</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BD320F5B-AB34-45EE-9F20-E0AF1B0F9683}"/>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1347">
                                            <p:txEl>
                                              <p:pRg st="4" end="4"/>
                                            </p:txEl>
                                          </p:spTgt>
                                        </p:tgtEl>
                                        <p:attrNameLst>
                                          <p:attrName>style.visibility</p:attrName>
                                        </p:attrNameLst>
                                      </p:cBhvr>
                                      <p:to>
                                        <p:strVal val="visible"/>
                                      </p:to>
                                    </p:set>
                                    <p:anim calcmode="lin" valueType="num">
                                      <p:cBhvr additive="base">
                                        <p:cTn id="13" dur="500" fill="hold"/>
                                        <p:tgtEl>
                                          <p:spTgt spid="4413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1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1347">
                                            <p:txEl>
                                              <p:pRg st="1" end="1"/>
                                            </p:txEl>
                                          </p:spTgt>
                                        </p:tgtEl>
                                        <p:attrNameLst>
                                          <p:attrName>style.visibility</p:attrName>
                                        </p:attrNameLst>
                                      </p:cBhvr>
                                      <p:to>
                                        <p:strVal val="visible"/>
                                      </p:to>
                                    </p:set>
                                    <p:anim calcmode="lin" valueType="num">
                                      <p:cBhvr additive="base">
                                        <p:cTn id="19" dur="500" fill="hold"/>
                                        <p:tgtEl>
                                          <p:spTgt spid="44134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1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1347">
                                            <p:txEl>
                                              <p:pRg st="2" end="2"/>
                                            </p:txEl>
                                          </p:spTgt>
                                        </p:tgtEl>
                                        <p:attrNameLst>
                                          <p:attrName>style.visibility</p:attrName>
                                        </p:attrNameLst>
                                      </p:cBhvr>
                                      <p:to>
                                        <p:strVal val="visible"/>
                                      </p:to>
                                    </p:set>
                                    <p:anim calcmode="lin" valueType="num">
                                      <p:cBhvr additive="base">
                                        <p:cTn id="25" dur="500" fill="hold"/>
                                        <p:tgtEl>
                                          <p:spTgt spid="44134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1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1347">
                                            <p:txEl>
                                              <p:pRg st="3" end="3"/>
                                            </p:txEl>
                                          </p:spTgt>
                                        </p:tgtEl>
                                        <p:attrNameLst>
                                          <p:attrName>style.visibility</p:attrName>
                                        </p:attrNameLst>
                                      </p:cBhvr>
                                      <p:to>
                                        <p:strVal val="visible"/>
                                      </p:to>
                                    </p:set>
                                    <p:anim calcmode="lin" valueType="num">
                                      <p:cBhvr additive="base">
                                        <p:cTn id="31" dur="500" fill="hold"/>
                                        <p:tgtEl>
                                          <p:spTgt spid="44134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13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pic>
        <p:nvPicPr>
          <p:cNvPr id="4" name="Picture 4" descr="2-5">
            <a:extLst>
              <a:ext uri="{FF2B5EF4-FFF2-40B4-BE49-F238E27FC236}">
                <a16:creationId xmlns:a16="http://schemas.microsoft.com/office/drawing/2014/main" id="{02906CB0-66C1-4BB0-926F-1FE88FDA9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733343"/>
            <a:ext cx="3643387" cy="241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5">
            <a:extLst>
              <a:ext uri="{FF2B5EF4-FFF2-40B4-BE49-F238E27FC236}">
                <a16:creationId xmlns:a16="http://schemas.microsoft.com/office/drawing/2014/main" id="{0C260BAE-9347-49CF-8364-84E8E404893C}"/>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23528" y="1072631"/>
            <a:ext cx="2232025" cy="173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pic>
        <p:nvPicPr>
          <p:cNvPr id="3" name="Picture 4" descr="2-6">
            <a:extLst>
              <a:ext uri="{FF2B5EF4-FFF2-40B4-BE49-F238E27FC236}">
                <a16:creationId xmlns:a16="http://schemas.microsoft.com/office/drawing/2014/main" id="{C8D24073-425B-456B-8A79-3A57E4153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922" y="4110452"/>
            <a:ext cx="3929361" cy="148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1B53CF72-E55B-49BE-BD14-37E297992130}"/>
              </a:ext>
            </a:extLst>
          </p:cNvPr>
          <p:cNvPicPr>
            <a:picLocks noChangeAspect="1"/>
          </p:cNvPicPr>
          <p:nvPr/>
        </p:nvPicPr>
        <p:blipFill>
          <a:blip r:embed="rId5">
            <a:duotone>
              <a:prstClr val="black"/>
              <a:schemeClr val="tx2">
                <a:tint val="45000"/>
                <a:satMod val="400000"/>
              </a:schemeClr>
            </a:duotone>
          </a:blip>
          <a:stretch>
            <a:fillRect/>
          </a:stretch>
        </p:blipFill>
        <p:spPr>
          <a:xfrm>
            <a:off x="251520" y="3513248"/>
            <a:ext cx="4932295" cy="424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8884" y="903567"/>
            <a:ext cx="4216037" cy="282129"/>
          </a:xfrm>
          <a:prstGeom prst="rect">
            <a:avLst/>
          </a:prstGeom>
        </p:spPr>
        <p:txBody>
          <a:bodyPr vert="horz" wrap="square" lIns="0" tIns="0" rIns="0" bIns="0" rtlCol="0">
            <a:spAutoFit/>
          </a:bodyPr>
          <a:lstStyle/>
          <a:p>
            <a:pPr>
              <a:lnSpc>
                <a:spcPts val="2214"/>
              </a:lnSpc>
              <a:spcBef>
                <a:spcPct val="0"/>
              </a:spcBef>
            </a:pPr>
            <a:r>
              <a:rPr sz="2000" dirty="0">
                <a:solidFill>
                  <a:srgbClr val="000000"/>
                </a:solidFill>
                <a:cs typeface="Times New Roman" pitchFamily="18" charset="0"/>
              </a:rPr>
              <a:t>module count_10(</a:t>
            </a:r>
            <a:r>
              <a:rPr sz="2000" dirty="0" err="1">
                <a:solidFill>
                  <a:srgbClr val="000000"/>
                </a:solidFill>
                <a:cs typeface="Times New Roman" pitchFamily="18" charset="0"/>
              </a:rPr>
              <a:t>clk,reset,out,cout</a:t>
            </a:r>
            <a:r>
              <a:rPr sz="2000" dirty="0">
                <a:solidFill>
                  <a:srgbClr val="000000"/>
                </a:solidFill>
                <a:cs typeface="Times New Roman" pitchFamily="18" charset="0"/>
              </a:rPr>
              <a:t>);</a:t>
            </a:r>
          </a:p>
        </p:txBody>
      </p:sp>
      <p:sp>
        <p:nvSpPr>
          <p:cNvPr id="4" name="object 4"/>
          <p:cNvSpPr txBox="1"/>
          <p:nvPr/>
        </p:nvSpPr>
        <p:spPr>
          <a:xfrm>
            <a:off x="779668" y="1259435"/>
            <a:ext cx="1936823" cy="1436291"/>
          </a:xfrm>
          <a:prstGeom prst="rect">
            <a:avLst/>
          </a:prstGeom>
        </p:spPr>
        <p:txBody>
          <a:bodyPr vert="horz" wrap="square" lIns="0" tIns="0" rIns="0" bIns="0" rtlCol="0">
            <a:spAutoFit/>
          </a:bodyPr>
          <a:lstStyle/>
          <a:p>
            <a:pPr algn="l">
              <a:lnSpc>
                <a:spcPts val="2214"/>
              </a:lnSpc>
              <a:spcBef>
                <a:spcPct val="0"/>
              </a:spcBef>
            </a:pPr>
            <a:r>
              <a:rPr sz="2000" dirty="0">
                <a:solidFill>
                  <a:srgbClr val="000000"/>
                </a:solidFill>
                <a:cs typeface="Times New Roman" pitchFamily="18" charset="0"/>
              </a:rPr>
              <a:t>input </a:t>
            </a:r>
            <a:r>
              <a:rPr sz="2000" dirty="0" err="1">
                <a:solidFill>
                  <a:srgbClr val="000000"/>
                </a:solidFill>
                <a:cs typeface="Times New Roman" pitchFamily="18" charset="0"/>
              </a:rPr>
              <a:t>clk,reset</a:t>
            </a:r>
            <a:r>
              <a:rPr sz="2000" dirty="0">
                <a:solidFill>
                  <a:srgbClr val="000000"/>
                </a:solidFill>
                <a:cs typeface="Times New Roman" pitchFamily="18" charset="0"/>
              </a:rPr>
              <a:t>;</a:t>
            </a:r>
          </a:p>
          <a:p>
            <a:pPr algn="l">
              <a:lnSpc>
                <a:spcPts val="2214"/>
              </a:lnSpc>
              <a:spcBef>
                <a:spcPts val="42"/>
              </a:spcBef>
            </a:pPr>
            <a:r>
              <a:rPr sz="2000" dirty="0">
                <a:solidFill>
                  <a:srgbClr val="000000"/>
                </a:solidFill>
                <a:cs typeface="Times New Roman" pitchFamily="18" charset="0"/>
              </a:rPr>
              <a:t>output[3:0] out;</a:t>
            </a:r>
            <a:endParaRPr lang="en-US" sz="2000" dirty="0">
              <a:solidFill>
                <a:srgbClr val="000000"/>
              </a:solidFill>
              <a:cs typeface="Times New Roman" pitchFamily="18" charset="0"/>
            </a:endParaRPr>
          </a:p>
          <a:p>
            <a:pPr algn="l">
              <a:lnSpc>
                <a:spcPts val="2214"/>
              </a:lnSpc>
              <a:spcBef>
                <a:spcPts val="42"/>
              </a:spcBef>
            </a:pPr>
            <a:r>
              <a:rPr sz="2000" dirty="0">
                <a:solidFill>
                  <a:srgbClr val="000000"/>
                </a:solidFill>
                <a:cs typeface="Times New Roman" pitchFamily="18" charset="0"/>
              </a:rPr>
              <a:t>output </a:t>
            </a:r>
            <a:r>
              <a:rPr sz="2000" dirty="0" err="1">
                <a:solidFill>
                  <a:srgbClr val="000000"/>
                </a:solidFill>
                <a:cs typeface="Times New Roman" pitchFamily="18" charset="0"/>
              </a:rPr>
              <a:t>cout</a:t>
            </a:r>
            <a:r>
              <a:rPr sz="2000" dirty="0">
                <a:solidFill>
                  <a:srgbClr val="000000"/>
                </a:solidFill>
                <a:cs typeface="Times New Roman" pitchFamily="18" charset="0"/>
              </a:rPr>
              <a:t>;</a:t>
            </a:r>
          </a:p>
          <a:p>
            <a:pPr algn="l">
              <a:lnSpc>
                <a:spcPts val="2214"/>
              </a:lnSpc>
              <a:spcBef>
                <a:spcPts val="42"/>
              </a:spcBef>
            </a:pPr>
            <a:r>
              <a:rPr sz="2000" dirty="0">
                <a:solidFill>
                  <a:srgbClr val="000000"/>
                </a:solidFill>
                <a:cs typeface="Times New Roman" pitchFamily="18" charset="0"/>
              </a:rPr>
              <a:t>reg[3:0] out;</a:t>
            </a:r>
          </a:p>
          <a:p>
            <a:pPr algn="l">
              <a:lnSpc>
                <a:spcPts val="2214"/>
              </a:lnSpc>
              <a:spcBef>
                <a:spcPts val="84"/>
              </a:spcBef>
            </a:pPr>
            <a:r>
              <a:rPr sz="2000" dirty="0">
                <a:solidFill>
                  <a:srgbClr val="000000"/>
                </a:solidFill>
                <a:cs typeface="Times New Roman" pitchFamily="18" charset="0"/>
              </a:rPr>
              <a:t>reg </a:t>
            </a:r>
            <a:r>
              <a:rPr sz="2000" dirty="0" err="1">
                <a:solidFill>
                  <a:srgbClr val="000000"/>
                </a:solidFill>
                <a:cs typeface="Times New Roman" pitchFamily="18" charset="0"/>
              </a:rPr>
              <a:t>cout</a:t>
            </a:r>
            <a:r>
              <a:rPr sz="2000" dirty="0">
                <a:solidFill>
                  <a:srgbClr val="000000"/>
                </a:solidFill>
                <a:cs typeface="Times New Roman" pitchFamily="18" charset="0"/>
              </a:rPr>
              <a:t>;</a:t>
            </a:r>
          </a:p>
        </p:txBody>
      </p:sp>
      <p:sp>
        <p:nvSpPr>
          <p:cNvPr id="5" name="object 5"/>
          <p:cNvSpPr txBox="1"/>
          <p:nvPr/>
        </p:nvSpPr>
        <p:spPr>
          <a:xfrm>
            <a:off x="683568" y="2699558"/>
            <a:ext cx="2633430" cy="564257"/>
          </a:xfrm>
          <a:prstGeom prst="rect">
            <a:avLst/>
          </a:prstGeom>
        </p:spPr>
        <p:txBody>
          <a:bodyPr vert="horz" wrap="square" lIns="0" tIns="0" rIns="0" bIns="0" rtlCol="0">
            <a:spAutoFit/>
          </a:bodyPr>
          <a:lstStyle/>
          <a:p>
            <a:pPr>
              <a:lnSpc>
                <a:spcPts val="2214"/>
              </a:lnSpc>
              <a:spcBef>
                <a:spcPct val="0"/>
              </a:spcBef>
            </a:pPr>
            <a:r>
              <a:rPr sz="2000" dirty="0">
                <a:solidFill>
                  <a:srgbClr val="000000"/>
                </a:solidFill>
                <a:cs typeface="Times New Roman" pitchFamily="18" charset="0"/>
              </a:rPr>
              <a:t>always@(</a:t>
            </a:r>
            <a:r>
              <a:rPr sz="2000" dirty="0" err="1">
                <a:solidFill>
                  <a:srgbClr val="000000"/>
                </a:solidFill>
                <a:cs typeface="Times New Roman" pitchFamily="18" charset="0"/>
              </a:rPr>
              <a:t>posedge</a:t>
            </a:r>
            <a:r>
              <a:rPr sz="20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a:t>
            </a:r>
            <a:endParaRPr lang="en-US" sz="2000" dirty="0">
              <a:solidFill>
                <a:srgbClr val="000000"/>
              </a:solidFill>
              <a:cs typeface="Times New Roman" pitchFamily="18" charset="0"/>
            </a:endParaRPr>
          </a:p>
          <a:p>
            <a:pPr algn="l">
              <a:lnSpc>
                <a:spcPts val="2214"/>
              </a:lnSpc>
              <a:spcBef>
                <a:spcPct val="0"/>
              </a:spcBef>
            </a:pPr>
            <a:r>
              <a:rPr lang="en-US" sz="2000" dirty="0">
                <a:solidFill>
                  <a:srgbClr val="000000"/>
                </a:solidFill>
                <a:cs typeface="Times New Roman" pitchFamily="18" charset="0"/>
              </a:rPr>
              <a:t>     </a:t>
            </a:r>
            <a:r>
              <a:rPr sz="2000" dirty="0">
                <a:solidFill>
                  <a:srgbClr val="000000"/>
                </a:solidFill>
                <a:cs typeface="Times New Roman" pitchFamily="18" charset="0"/>
              </a:rPr>
              <a:t>begin</a:t>
            </a:r>
          </a:p>
        </p:txBody>
      </p:sp>
      <p:sp>
        <p:nvSpPr>
          <p:cNvPr id="6" name="object 6"/>
          <p:cNvSpPr txBox="1"/>
          <p:nvPr/>
        </p:nvSpPr>
        <p:spPr>
          <a:xfrm>
            <a:off x="1169290" y="3337554"/>
            <a:ext cx="1157580" cy="282129"/>
          </a:xfrm>
          <a:prstGeom prst="rect">
            <a:avLst/>
          </a:prstGeom>
        </p:spPr>
        <p:txBody>
          <a:bodyPr vert="horz" wrap="square" lIns="0" tIns="0" rIns="0" bIns="0" rtlCol="0">
            <a:spAutoFit/>
          </a:bodyPr>
          <a:lstStyle/>
          <a:p>
            <a:pPr>
              <a:lnSpc>
                <a:spcPts val="2214"/>
              </a:lnSpc>
              <a:spcBef>
                <a:spcPct val="0"/>
              </a:spcBef>
            </a:pPr>
            <a:r>
              <a:rPr sz="2000" dirty="0">
                <a:solidFill>
                  <a:srgbClr val="000000"/>
                </a:solidFill>
                <a:cs typeface="Times New Roman" pitchFamily="18" charset="0"/>
              </a:rPr>
              <a:t>if(reset)</a:t>
            </a:r>
          </a:p>
        </p:txBody>
      </p:sp>
      <p:sp>
        <p:nvSpPr>
          <p:cNvPr id="7" name="object 7"/>
          <p:cNvSpPr txBox="1"/>
          <p:nvPr/>
        </p:nvSpPr>
        <p:spPr>
          <a:xfrm>
            <a:off x="1427992" y="3638291"/>
            <a:ext cx="923581" cy="282129"/>
          </a:xfrm>
          <a:prstGeom prst="rect">
            <a:avLst/>
          </a:prstGeom>
        </p:spPr>
        <p:txBody>
          <a:bodyPr vert="horz" wrap="square" lIns="0" tIns="0" rIns="0" bIns="0" rtlCol="0">
            <a:spAutoFit/>
          </a:bodyPr>
          <a:lstStyle/>
          <a:p>
            <a:pPr>
              <a:lnSpc>
                <a:spcPts val="2214"/>
              </a:lnSpc>
              <a:spcBef>
                <a:spcPct val="0"/>
              </a:spcBef>
            </a:pPr>
            <a:r>
              <a:rPr sz="2000">
                <a:solidFill>
                  <a:srgbClr val="000000"/>
                </a:solidFill>
                <a:cs typeface="Times New Roman" pitchFamily="18" charset="0"/>
              </a:rPr>
              <a:t>begin</a:t>
            </a:r>
          </a:p>
        </p:txBody>
      </p:sp>
      <p:sp>
        <p:nvSpPr>
          <p:cNvPr id="8" name="object 8"/>
          <p:cNvSpPr txBox="1"/>
          <p:nvPr/>
        </p:nvSpPr>
        <p:spPr>
          <a:xfrm>
            <a:off x="1427991" y="3941023"/>
            <a:ext cx="1520567" cy="859210"/>
          </a:xfrm>
          <a:prstGeom prst="rect">
            <a:avLst/>
          </a:prstGeom>
        </p:spPr>
        <p:txBody>
          <a:bodyPr vert="horz" wrap="square" lIns="0" tIns="0" rIns="0" bIns="0" rtlCol="0">
            <a:spAutoFit/>
          </a:bodyPr>
          <a:lstStyle/>
          <a:p>
            <a:pPr marL="253990">
              <a:lnSpc>
                <a:spcPts val="2214"/>
              </a:lnSpc>
              <a:spcBef>
                <a:spcPct val="0"/>
              </a:spcBef>
            </a:pPr>
            <a:r>
              <a:rPr sz="2000" dirty="0">
                <a:solidFill>
                  <a:srgbClr val="000000"/>
                </a:solidFill>
                <a:cs typeface="Times New Roman" pitchFamily="18" charset="0"/>
              </a:rPr>
              <a:t>out&lt;=0;</a:t>
            </a:r>
          </a:p>
          <a:p>
            <a:pPr marL="253990">
              <a:lnSpc>
                <a:spcPts val="2214"/>
              </a:lnSpc>
              <a:spcBef>
                <a:spcPts val="42"/>
              </a:spcBef>
            </a:pPr>
            <a:r>
              <a:rPr sz="2000" dirty="0" err="1">
                <a:solidFill>
                  <a:srgbClr val="000000"/>
                </a:solidFill>
                <a:cs typeface="Times New Roman" pitchFamily="18" charset="0"/>
              </a:rPr>
              <a:t>cout</a:t>
            </a:r>
            <a:r>
              <a:rPr sz="2000" dirty="0">
                <a:solidFill>
                  <a:srgbClr val="000000"/>
                </a:solidFill>
                <a:cs typeface="Times New Roman" pitchFamily="18" charset="0"/>
              </a:rPr>
              <a:t>&lt;=0;</a:t>
            </a:r>
          </a:p>
          <a:p>
            <a:pPr algn="l">
              <a:lnSpc>
                <a:spcPts val="2214"/>
              </a:lnSpc>
              <a:spcBef>
                <a:spcPts val="84"/>
              </a:spcBef>
            </a:pPr>
            <a:r>
              <a:rPr lang="en-US" sz="2000" dirty="0">
                <a:solidFill>
                  <a:srgbClr val="000000"/>
                </a:solidFill>
                <a:cs typeface="Times New Roman" pitchFamily="18" charset="0"/>
              </a:rPr>
              <a:t>   </a:t>
            </a:r>
            <a:r>
              <a:rPr sz="2000" dirty="0">
                <a:solidFill>
                  <a:srgbClr val="000000"/>
                </a:solidFill>
                <a:cs typeface="Times New Roman" pitchFamily="18" charset="0"/>
              </a:rPr>
              <a:t>end</a:t>
            </a:r>
          </a:p>
        </p:txBody>
      </p:sp>
      <p:sp>
        <p:nvSpPr>
          <p:cNvPr id="9" name="object 9"/>
          <p:cNvSpPr txBox="1"/>
          <p:nvPr/>
        </p:nvSpPr>
        <p:spPr>
          <a:xfrm>
            <a:off x="1179850" y="4849213"/>
            <a:ext cx="1858000" cy="282129"/>
          </a:xfrm>
          <a:prstGeom prst="rect">
            <a:avLst/>
          </a:prstGeom>
        </p:spPr>
        <p:txBody>
          <a:bodyPr vert="horz" wrap="square" lIns="0" tIns="0" rIns="0" bIns="0" rtlCol="0">
            <a:spAutoFit/>
          </a:bodyPr>
          <a:lstStyle/>
          <a:p>
            <a:pPr>
              <a:lnSpc>
                <a:spcPts val="2214"/>
              </a:lnSpc>
              <a:spcBef>
                <a:spcPct val="0"/>
              </a:spcBef>
            </a:pPr>
            <a:r>
              <a:rPr sz="2000">
                <a:solidFill>
                  <a:srgbClr val="000000"/>
                </a:solidFill>
                <a:cs typeface="Times New Roman" pitchFamily="18" charset="0"/>
              </a:rPr>
              <a:t>else if(out==9)</a:t>
            </a:r>
          </a:p>
        </p:txBody>
      </p:sp>
      <p:sp>
        <p:nvSpPr>
          <p:cNvPr id="10" name="文本框 9">
            <a:extLst>
              <a:ext uri="{FF2B5EF4-FFF2-40B4-BE49-F238E27FC236}">
                <a16:creationId xmlns:a16="http://schemas.microsoft.com/office/drawing/2014/main" id="{E8EEDFE2-AFF6-4C14-9224-F4522B52E4A0}"/>
              </a:ext>
            </a:extLst>
          </p:cNvPr>
          <p:cNvSpPr txBox="1"/>
          <p:nvPr/>
        </p:nvSpPr>
        <p:spPr>
          <a:xfrm>
            <a:off x="-415507" y="379363"/>
            <a:ext cx="4586908" cy="461665"/>
          </a:xfrm>
          <a:prstGeom prst="rect">
            <a:avLst/>
          </a:prstGeom>
          <a:noFill/>
        </p:spPr>
        <p:txBody>
          <a:bodyPr wrap="square">
            <a:spAutoFit/>
          </a:bodyPr>
          <a:lstStyle/>
          <a:p>
            <a:r>
              <a:rPr lang="zh-CN" altLang="en-US" sz="2400" dirty="0">
                <a:solidFill>
                  <a:srgbClr val="000000"/>
                </a:solidFill>
                <a:latin typeface="SimSun"/>
                <a:cs typeface="SimSun"/>
              </a:rPr>
              <a:t>十进制计数器的设计</a:t>
            </a:r>
            <a:endParaRPr lang="zh-CN" altLang="en-US" sz="2400" dirty="0"/>
          </a:p>
        </p:txBody>
      </p:sp>
      <p:sp>
        <p:nvSpPr>
          <p:cNvPr id="12" name="object 2">
            <a:extLst>
              <a:ext uri="{FF2B5EF4-FFF2-40B4-BE49-F238E27FC236}">
                <a16:creationId xmlns:a16="http://schemas.microsoft.com/office/drawing/2014/main" id="{B7115FC5-F005-4BEB-A934-F9FAEF046FC9}"/>
              </a:ext>
            </a:extLst>
          </p:cNvPr>
          <p:cNvSpPr txBox="1"/>
          <p:nvPr/>
        </p:nvSpPr>
        <p:spPr>
          <a:xfrm>
            <a:off x="5827004" y="669001"/>
            <a:ext cx="1936823" cy="2590453"/>
          </a:xfrm>
          <a:prstGeom prst="rect">
            <a:avLst/>
          </a:prstGeom>
        </p:spPr>
        <p:txBody>
          <a:bodyPr vert="horz" wrap="square" lIns="0" tIns="0" rIns="0" bIns="0" rtlCol="0">
            <a:spAutoFit/>
          </a:bodyPr>
          <a:lstStyle/>
          <a:p>
            <a:pPr marL="253990" algn="l">
              <a:lnSpc>
                <a:spcPts val="2214"/>
              </a:lnSpc>
              <a:spcBef>
                <a:spcPct val="0"/>
              </a:spcBef>
            </a:pPr>
            <a:r>
              <a:rPr lang="en-US" sz="2000" dirty="0">
                <a:solidFill>
                  <a:srgbClr val="000000"/>
                </a:solidFill>
                <a:cs typeface="Times New Roman" pitchFamily="18" charset="0"/>
              </a:rPr>
              <a:t>   </a:t>
            </a:r>
            <a:r>
              <a:rPr sz="2000" dirty="0">
                <a:solidFill>
                  <a:srgbClr val="000000"/>
                </a:solidFill>
                <a:cs typeface="Times New Roman" pitchFamily="18" charset="0"/>
              </a:rPr>
              <a:t>begin</a:t>
            </a:r>
          </a:p>
          <a:p>
            <a:pPr marL="507980">
              <a:lnSpc>
                <a:spcPts val="2214"/>
              </a:lnSpc>
              <a:spcBef>
                <a:spcPts val="42"/>
              </a:spcBef>
            </a:pPr>
            <a:r>
              <a:rPr sz="2000" dirty="0">
                <a:solidFill>
                  <a:srgbClr val="000000"/>
                </a:solidFill>
                <a:cs typeface="Times New Roman" pitchFamily="18" charset="0"/>
              </a:rPr>
              <a:t>out&lt;=0;</a:t>
            </a:r>
          </a:p>
          <a:p>
            <a:pPr marL="507980">
              <a:lnSpc>
                <a:spcPts val="2214"/>
              </a:lnSpc>
              <a:spcBef>
                <a:spcPts val="84"/>
              </a:spcBef>
            </a:pPr>
            <a:r>
              <a:rPr sz="2000" dirty="0" err="1">
                <a:solidFill>
                  <a:srgbClr val="000000"/>
                </a:solidFill>
                <a:cs typeface="Times New Roman" pitchFamily="18" charset="0"/>
              </a:rPr>
              <a:t>cout</a:t>
            </a:r>
            <a:r>
              <a:rPr sz="2000" dirty="0">
                <a:solidFill>
                  <a:srgbClr val="000000"/>
                </a:solidFill>
                <a:cs typeface="Times New Roman" pitchFamily="18" charset="0"/>
              </a:rPr>
              <a:t>&lt;=1;</a:t>
            </a:r>
          </a:p>
          <a:p>
            <a:pPr marL="253990" algn="l">
              <a:lnSpc>
                <a:spcPts val="2214"/>
              </a:lnSpc>
              <a:spcBef>
                <a:spcPts val="42"/>
              </a:spcBef>
            </a:pPr>
            <a:r>
              <a:rPr lang="en-US" sz="2000" dirty="0">
                <a:solidFill>
                  <a:srgbClr val="000000"/>
                </a:solidFill>
                <a:cs typeface="Times New Roman" pitchFamily="18" charset="0"/>
              </a:rPr>
              <a:t>   </a:t>
            </a:r>
            <a:r>
              <a:rPr sz="2000" dirty="0">
                <a:solidFill>
                  <a:srgbClr val="000000"/>
                </a:solidFill>
                <a:cs typeface="Times New Roman" pitchFamily="18" charset="0"/>
              </a:rPr>
              <a:t>end</a:t>
            </a:r>
          </a:p>
          <a:p>
            <a:pPr algn="l">
              <a:lnSpc>
                <a:spcPts val="2214"/>
              </a:lnSpc>
              <a:spcBef>
                <a:spcPts val="84"/>
              </a:spcBef>
            </a:pPr>
            <a:r>
              <a:rPr lang="en-US" altLang="zh-CN" sz="2000" dirty="0">
                <a:solidFill>
                  <a:srgbClr val="000000"/>
                </a:solidFill>
                <a:cs typeface="Times New Roman" pitchFamily="18" charset="0"/>
              </a:rPr>
              <a:t>e</a:t>
            </a:r>
            <a:r>
              <a:rPr sz="2000" dirty="0">
                <a:solidFill>
                  <a:srgbClr val="000000"/>
                </a:solidFill>
                <a:cs typeface="Times New Roman" pitchFamily="18" charset="0"/>
              </a:rPr>
              <a:t>lse</a:t>
            </a:r>
            <a:endParaRPr lang="en-US" sz="2000" dirty="0">
              <a:solidFill>
                <a:srgbClr val="000000"/>
              </a:solidFill>
              <a:cs typeface="Times New Roman" pitchFamily="18" charset="0"/>
            </a:endParaRPr>
          </a:p>
          <a:p>
            <a:pPr algn="l">
              <a:lnSpc>
                <a:spcPts val="2214"/>
              </a:lnSpc>
              <a:spcBef>
                <a:spcPts val="84"/>
              </a:spcBef>
            </a:pPr>
            <a:r>
              <a:rPr lang="en-US" sz="2000" dirty="0">
                <a:solidFill>
                  <a:srgbClr val="000000"/>
                </a:solidFill>
                <a:cs typeface="Times New Roman" pitchFamily="18" charset="0"/>
              </a:rPr>
              <a:t>       </a:t>
            </a:r>
            <a:r>
              <a:rPr sz="2000" dirty="0">
                <a:solidFill>
                  <a:srgbClr val="000000"/>
                </a:solidFill>
                <a:cs typeface="Times New Roman" pitchFamily="18" charset="0"/>
              </a:rPr>
              <a:t>begin</a:t>
            </a:r>
          </a:p>
          <a:p>
            <a:pPr marL="507980">
              <a:lnSpc>
                <a:spcPts val="2214"/>
              </a:lnSpc>
              <a:spcBef>
                <a:spcPts val="42"/>
              </a:spcBef>
            </a:pPr>
            <a:r>
              <a:rPr sz="2000" dirty="0">
                <a:solidFill>
                  <a:srgbClr val="000000"/>
                </a:solidFill>
                <a:cs typeface="Times New Roman" pitchFamily="18" charset="0"/>
              </a:rPr>
              <a:t>out&lt;=out+1</a:t>
            </a:r>
            <a:r>
              <a:rPr lang="en-US" sz="2000" dirty="0">
                <a:solidFill>
                  <a:srgbClr val="000000"/>
                </a:solidFill>
                <a:cs typeface="Times New Roman" pitchFamily="18" charset="0"/>
              </a:rPr>
              <a:t>;</a:t>
            </a:r>
          </a:p>
          <a:p>
            <a:pPr marL="507980" algn="l">
              <a:lnSpc>
                <a:spcPts val="2214"/>
              </a:lnSpc>
              <a:spcBef>
                <a:spcPts val="42"/>
              </a:spcBef>
            </a:pPr>
            <a:r>
              <a:rPr sz="2000" dirty="0" err="1">
                <a:solidFill>
                  <a:srgbClr val="000000"/>
                </a:solidFill>
                <a:cs typeface="Times New Roman" pitchFamily="18" charset="0"/>
              </a:rPr>
              <a:t>cout</a:t>
            </a:r>
            <a:r>
              <a:rPr sz="2000" dirty="0">
                <a:solidFill>
                  <a:srgbClr val="000000"/>
                </a:solidFill>
                <a:cs typeface="Times New Roman" pitchFamily="18" charset="0"/>
              </a:rPr>
              <a:t>&lt;=0;</a:t>
            </a:r>
          </a:p>
          <a:p>
            <a:pPr marL="253990" algn="l">
              <a:lnSpc>
                <a:spcPts val="2214"/>
              </a:lnSpc>
              <a:spcBef>
                <a:spcPts val="42"/>
              </a:spcBef>
            </a:pPr>
            <a:r>
              <a:rPr lang="en-US" sz="2000" dirty="0">
                <a:solidFill>
                  <a:srgbClr val="000000"/>
                </a:solidFill>
                <a:cs typeface="Times New Roman" pitchFamily="18" charset="0"/>
              </a:rPr>
              <a:t>   </a:t>
            </a:r>
            <a:r>
              <a:rPr sz="2000" dirty="0">
                <a:solidFill>
                  <a:srgbClr val="000000"/>
                </a:solidFill>
                <a:cs typeface="Times New Roman" pitchFamily="18" charset="0"/>
              </a:rPr>
              <a:t>end</a:t>
            </a:r>
          </a:p>
        </p:txBody>
      </p:sp>
      <p:sp>
        <p:nvSpPr>
          <p:cNvPr id="14" name="object 3">
            <a:extLst>
              <a:ext uri="{FF2B5EF4-FFF2-40B4-BE49-F238E27FC236}">
                <a16:creationId xmlns:a16="http://schemas.microsoft.com/office/drawing/2014/main" id="{A699A208-AF39-46E8-A441-B8F125AAFC52}"/>
              </a:ext>
            </a:extLst>
          </p:cNvPr>
          <p:cNvSpPr txBox="1"/>
          <p:nvPr/>
        </p:nvSpPr>
        <p:spPr>
          <a:xfrm>
            <a:off x="3694209" y="3421818"/>
            <a:ext cx="4018757" cy="564257"/>
          </a:xfrm>
          <a:prstGeom prst="rect">
            <a:avLst/>
          </a:prstGeom>
        </p:spPr>
        <p:txBody>
          <a:bodyPr vert="horz" wrap="square" lIns="0" tIns="0" rIns="0" bIns="0" rtlCol="0">
            <a:spAutoFit/>
          </a:bodyPr>
          <a:lstStyle/>
          <a:p>
            <a:pPr marL="507979">
              <a:lnSpc>
                <a:spcPts val="2214"/>
              </a:lnSpc>
              <a:spcBef>
                <a:spcPct val="0"/>
              </a:spcBef>
            </a:pPr>
            <a:r>
              <a:rPr sz="2000" dirty="0">
                <a:solidFill>
                  <a:srgbClr val="000000"/>
                </a:solidFill>
                <a:cs typeface="Times New Roman" pitchFamily="18" charset="0"/>
              </a:rPr>
              <a:t>end</a:t>
            </a:r>
          </a:p>
          <a:p>
            <a:pPr>
              <a:lnSpc>
                <a:spcPts val="2214"/>
              </a:lnSpc>
              <a:spcBef>
                <a:spcPts val="42"/>
              </a:spcBef>
            </a:pPr>
            <a:r>
              <a:rPr sz="2000" dirty="0" err="1">
                <a:solidFill>
                  <a:srgbClr val="000000"/>
                </a:solidFill>
                <a:cs typeface="Times New Roman" pitchFamily="18" charset="0"/>
              </a:rPr>
              <a:t>endmodule</a:t>
            </a:r>
            <a:endParaRPr sz="2000" dirty="0">
              <a:solidFill>
                <a:srgbClr val="000000"/>
              </a:solidFill>
              <a:cs typeface="Times New Roman"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2536" y="537713"/>
            <a:ext cx="4018757" cy="589905"/>
          </a:xfrm>
          <a:prstGeom prst="rect">
            <a:avLst/>
          </a:prstGeom>
        </p:spPr>
        <p:txBody>
          <a:bodyPr vert="horz" wrap="square" lIns="0" tIns="0" rIns="0" bIns="0" rtlCol="0">
            <a:spAutoFit/>
          </a:bodyPr>
          <a:lstStyle/>
          <a:p>
            <a:pPr>
              <a:lnSpc>
                <a:spcPts val="2214"/>
              </a:lnSpc>
              <a:spcBef>
                <a:spcPts val="248"/>
              </a:spcBef>
            </a:pPr>
            <a:r>
              <a:rPr sz="2000" dirty="0" err="1">
                <a:solidFill>
                  <a:srgbClr val="000000"/>
                </a:solidFill>
                <a:latin typeface="宋体" pitchFamily="2" charset="-122"/>
                <a:ea typeface="宋体" pitchFamily="2" charset="-122"/>
                <a:cs typeface="Times New Roman" pitchFamily="18" charset="0"/>
              </a:rPr>
              <a:t>十进制计数器的仿真</a:t>
            </a:r>
            <a:endParaRPr sz="2000" dirty="0">
              <a:solidFill>
                <a:srgbClr val="000000"/>
              </a:solidFill>
              <a:latin typeface="宋体" pitchFamily="2" charset="-122"/>
              <a:ea typeface="宋体" pitchFamily="2" charset="-122"/>
              <a:cs typeface="Times New Roman" pitchFamily="18" charset="0"/>
            </a:endParaRPr>
          </a:p>
          <a:p>
            <a:pPr>
              <a:lnSpc>
                <a:spcPts val="2214"/>
              </a:lnSpc>
              <a:spcBef>
                <a:spcPts val="172"/>
              </a:spcBef>
            </a:pPr>
            <a:r>
              <a:rPr sz="2000" dirty="0">
                <a:solidFill>
                  <a:srgbClr val="000000"/>
                </a:solidFill>
                <a:cs typeface="Times New Roman" pitchFamily="18" charset="0"/>
              </a:rPr>
              <a:t>`timescale 1ns/1ns</a:t>
            </a:r>
          </a:p>
        </p:txBody>
      </p:sp>
      <p:sp>
        <p:nvSpPr>
          <p:cNvPr id="4" name="object 4"/>
          <p:cNvSpPr txBox="1"/>
          <p:nvPr/>
        </p:nvSpPr>
        <p:spPr>
          <a:xfrm>
            <a:off x="683568" y="1131168"/>
            <a:ext cx="2639559" cy="282129"/>
          </a:xfrm>
          <a:prstGeom prst="rect">
            <a:avLst/>
          </a:prstGeom>
        </p:spPr>
        <p:txBody>
          <a:bodyPr vert="horz" wrap="square" lIns="0" tIns="0" rIns="0" bIns="0" rtlCol="0">
            <a:spAutoFit/>
          </a:bodyPr>
          <a:lstStyle/>
          <a:p>
            <a:pPr>
              <a:lnSpc>
                <a:spcPts val="2214"/>
              </a:lnSpc>
              <a:spcBef>
                <a:spcPct val="0"/>
              </a:spcBef>
            </a:pPr>
            <a:r>
              <a:rPr sz="2000" dirty="0">
                <a:solidFill>
                  <a:srgbClr val="FF0000"/>
                </a:solidFill>
                <a:cs typeface="Times New Roman" pitchFamily="18" charset="0"/>
              </a:rPr>
              <a:t>module</a:t>
            </a:r>
            <a:r>
              <a:rPr sz="2000" dirty="0">
                <a:solidFill>
                  <a:srgbClr val="000000"/>
                </a:solidFill>
                <a:cs typeface="Times New Roman" pitchFamily="18" charset="0"/>
              </a:rPr>
              <a:t> count_10_test;</a:t>
            </a:r>
          </a:p>
        </p:txBody>
      </p:sp>
      <p:sp>
        <p:nvSpPr>
          <p:cNvPr id="6" name="object 3">
            <a:extLst>
              <a:ext uri="{FF2B5EF4-FFF2-40B4-BE49-F238E27FC236}">
                <a16:creationId xmlns:a16="http://schemas.microsoft.com/office/drawing/2014/main" id="{EA5AC586-ECF9-4A3A-A405-457F6DEA9D0F}"/>
              </a:ext>
            </a:extLst>
          </p:cNvPr>
          <p:cNvSpPr txBox="1"/>
          <p:nvPr/>
        </p:nvSpPr>
        <p:spPr>
          <a:xfrm>
            <a:off x="1115617" y="1489348"/>
            <a:ext cx="3456384" cy="2308324"/>
          </a:xfrm>
          <a:prstGeom prst="rect">
            <a:avLst/>
          </a:prstGeom>
        </p:spPr>
        <p:txBody>
          <a:bodyPr vert="horz" wrap="square" lIns="0" tIns="0" rIns="0" bIns="0" rtlCol="0">
            <a:spAutoFit/>
          </a:bodyPr>
          <a:lstStyle/>
          <a:p>
            <a:pPr algn="l">
              <a:lnSpc>
                <a:spcPts val="2214"/>
              </a:lnSpc>
              <a:spcBef>
                <a:spcPct val="0"/>
              </a:spcBef>
            </a:pPr>
            <a:r>
              <a:rPr sz="2000" dirty="0" err="1">
                <a:solidFill>
                  <a:srgbClr val="000000"/>
                </a:solidFill>
                <a:latin typeface="NSPMOL+TimesNewRomanPSMT"/>
                <a:cs typeface="NSPMOL+TimesNewRomanPSMT"/>
              </a:rPr>
              <a:t>reg</a:t>
            </a:r>
            <a:r>
              <a:rPr sz="2000" dirty="0">
                <a:solidFill>
                  <a:srgbClr val="000000"/>
                </a:solidFill>
                <a:latin typeface="NSPMOL+TimesNewRomanPSMT"/>
                <a:cs typeface="NSPMOL+TimesNewRomanPSMT"/>
              </a:rPr>
              <a:t> </a:t>
            </a:r>
            <a:r>
              <a:rPr sz="2000" dirty="0" err="1">
                <a:solidFill>
                  <a:srgbClr val="000000"/>
                </a:solidFill>
                <a:latin typeface="NSPMOL+TimesNewRomanPSMT"/>
                <a:cs typeface="NSPMOL+TimesNewRomanPSMT"/>
              </a:rPr>
              <a:t>clk,reset</a:t>
            </a:r>
            <a:r>
              <a:rPr sz="2000" dirty="0">
                <a:solidFill>
                  <a:srgbClr val="000000"/>
                </a:solidFill>
                <a:latin typeface="NSPMOL+TimesNewRomanPSMT"/>
                <a:cs typeface="NSPMOL+TimesNewRomanPSMT"/>
              </a:rPr>
              <a:t>;</a:t>
            </a:r>
          </a:p>
          <a:p>
            <a:pPr algn="l">
              <a:lnSpc>
                <a:spcPts val="2214"/>
              </a:lnSpc>
              <a:spcBef>
                <a:spcPts val="42"/>
              </a:spcBef>
            </a:pPr>
            <a:r>
              <a:rPr sz="2000" dirty="0">
                <a:solidFill>
                  <a:srgbClr val="000000"/>
                </a:solidFill>
                <a:latin typeface="NSPMOL+TimesNewRomanPSMT"/>
                <a:cs typeface="NSPMOL+TimesNewRomanPSMT"/>
              </a:rPr>
              <a:t>wire[3:0] out;</a:t>
            </a:r>
          </a:p>
          <a:p>
            <a:pPr algn="l">
              <a:lnSpc>
                <a:spcPts val="2214"/>
              </a:lnSpc>
              <a:spcBef>
                <a:spcPts val="84"/>
              </a:spcBef>
            </a:pPr>
            <a:r>
              <a:rPr sz="2000" dirty="0">
                <a:solidFill>
                  <a:srgbClr val="000000"/>
                </a:solidFill>
                <a:latin typeface="NSPMOL+TimesNewRomanPSMT"/>
                <a:cs typeface="NSPMOL+TimesNewRomanPSMT"/>
              </a:rPr>
              <a:t>wire </a:t>
            </a:r>
            <a:r>
              <a:rPr sz="2000" dirty="0" err="1">
                <a:solidFill>
                  <a:srgbClr val="000000"/>
                </a:solidFill>
                <a:latin typeface="NSPMOL+TimesNewRomanPSMT"/>
                <a:cs typeface="NSPMOL+TimesNewRomanPSMT"/>
              </a:rPr>
              <a:t>cout</a:t>
            </a:r>
            <a:r>
              <a:rPr sz="2000" dirty="0">
                <a:solidFill>
                  <a:srgbClr val="000000"/>
                </a:solidFill>
                <a:latin typeface="NSPMOL+TimesNewRomanPSMT"/>
                <a:cs typeface="NSPMOL+TimesNewRomanPSMT"/>
              </a:rPr>
              <a:t>;</a:t>
            </a:r>
          </a:p>
          <a:p>
            <a:pPr algn="l">
              <a:lnSpc>
                <a:spcPts val="2214"/>
              </a:lnSpc>
              <a:spcBef>
                <a:spcPts val="42"/>
              </a:spcBef>
            </a:pPr>
            <a:r>
              <a:rPr sz="2000" dirty="0">
                <a:solidFill>
                  <a:srgbClr val="000000"/>
                </a:solidFill>
                <a:latin typeface="NSPMOL+TimesNewRomanPSMT"/>
                <a:cs typeface="NSPMOL+TimesNewRomanPSMT"/>
              </a:rPr>
              <a:t>count_10 U(</a:t>
            </a:r>
            <a:r>
              <a:rPr sz="2000" dirty="0" err="1">
                <a:solidFill>
                  <a:srgbClr val="000000"/>
                </a:solidFill>
                <a:latin typeface="NSPMOL+TimesNewRomanPSMT"/>
                <a:cs typeface="NSPMOL+TimesNewRomanPSMT"/>
              </a:rPr>
              <a:t>clk,reset,out,cout</a:t>
            </a:r>
            <a:r>
              <a:rPr sz="2000" dirty="0">
                <a:solidFill>
                  <a:srgbClr val="000000"/>
                </a:solidFill>
                <a:latin typeface="NSPMOL+TimesNewRomanPSMT"/>
                <a:cs typeface="NSPMOL+TimesNewRomanPSMT"/>
              </a:rPr>
              <a:t>);</a:t>
            </a:r>
          </a:p>
          <a:p>
            <a:pPr algn="l">
              <a:lnSpc>
                <a:spcPts val="2214"/>
              </a:lnSpc>
              <a:spcBef>
                <a:spcPts val="84"/>
              </a:spcBef>
            </a:pPr>
            <a:endParaRPr lang="en-US" sz="2000" dirty="0">
              <a:solidFill>
                <a:srgbClr val="000000"/>
              </a:solidFill>
              <a:latin typeface="NSPMOL+TimesNewRomanPSMT"/>
              <a:cs typeface="NSPMOL+TimesNewRomanPSMT"/>
            </a:endParaRPr>
          </a:p>
          <a:p>
            <a:pPr algn="l">
              <a:lnSpc>
                <a:spcPts val="2214"/>
              </a:lnSpc>
              <a:spcBef>
                <a:spcPts val="84"/>
              </a:spcBef>
            </a:pPr>
            <a:r>
              <a:rPr lang="en-US" sz="2000" dirty="0">
                <a:solidFill>
                  <a:srgbClr val="000000"/>
                </a:solidFill>
                <a:latin typeface="NSPMOL+TimesNewRomanPSMT"/>
                <a:cs typeface="NSPMOL+TimesNewRomanPSMT"/>
              </a:rPr>
              <a:t>i</a:t>
            </a:r>
            <a:r>
              <a:rPr sz="2000" dirty="0">
                <a:solidFill>
                  <a:srgbClr val="000000"/>
                </a:solidFill>
                <a:latin typeface="NSPMOL+TimesNewRomanPSMT"/>
                <a:cs typeface="NSPMOL+TimesNewRomanPSMT"/>
              </a:rPr>
              <a:t>nitial</a:t>
            </a:r>
            <a:endParaRPr lang="en-US" sz="2000" dirty="0">
              <a:solidFill>
                <a:srgbClr val="000000"/>
              </a:solidFill>
              <a:latin typeface="NSPMOL+TimesNewRomanPSMT"/>
              <a:cs typeface="NSPMOL+TimesNewRomanPSMT"/>
            </a:endParaRPr>
          </a:p>
          <a:p>
            <a:pPr algn="l">
              <a:lnSpc>
                <a:spcPts val="2214"/>
              </a:lnSpc>
              <a:spcBef>
                <a:spcPts val="84"/>
              </a:spcBef>
            </a:pPr>
            <a:r>
              <a:rPr lang="en-US" altLang="zh-CN" sz="2000" dirty="0">
                <a:solidFill>
                  <a:srgbClr val="000000"/>
                </a:solidFill>
                <a:cs typeface="Times New Roman" pitchFamily="18" charset="0"/>
              </a:rPr>
              <a:t>   begin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=0;reset=0;end</a:t>
            </a:r>
          </a:p>
          <a:p>
            <a:pPr algn="l">
              <a:lnSpc>
                <a:spcPts val="2214"/>
              </a:lnSpc>
              <a:spcBef>
                <a:spcPts val="84"/>
              </a:spcBef>
            </a:pPr>
            <a:endParaRPr sz="2000" dirty="0">
              <a:solidFill>
                <a:srgbClr val="000000"/>
              </a:solidFill>
              <a:latin typeface="NSPMOL+TimesNewRomanPSMT"/>
              <a:cs typeface="NSPMOL+TimesNewRomanPSMT"/>
            </a:endParaRPr>
          </a:p>
        </p:txBody>
      </p:sp>
      <p:sp>
        <p:nvSpPr>
          <p:cNvPr id="8" name="object 5">
            <a:extLst>
              <a:ext uri="{FF2B5EF4-FFF2-40B4-BE49-F238E27FC236}">
                <a16:creationId xmlns:a16="http://schemas.microsoft.com/office/drawing/2014/main" id="{69D33F83-BF2D-488C-8C37-091C00DE3235}"/>
              </a:ext>
            </a:extLst>
          </p:cNvPr>
          <p:cNvSpPr txBox="1"/>
          <p:nvPr/>
        </p:nvSpPr>
        <p:spPr>
          <a:xfrm>
            <a:off x="971600" y="3591594"/>
            <a:ext cx="923581" cy="564257"/>
          </a:xfrm>
          <a:prstGeom prst="rect">
            <a:avLst/>
          </a:prstGeom>
        </p:spPr>
        <p:txBody>
          <a:bodyPr vert="horz" wrap="square" lIns="0" tIns="0" rIns="0" bIns="0" rtlCol="0">
            <a:spAutoFit/>
          </a:bodyPr>
          <a:lstStyle/>
          <a:p>
            <a:pPr>
              <a:lnSpc>
                <a:spcPts val="2214"/>
              </a:lnSpc>
              <a:spcBef>
                <a:spcPct val="0"/>
              </a:spcBef>
            </a:pPr>
            <a:r>
              <a:rPr lang="en-US" altLang="zh-CN" sz="2000" dirty="0">
                <a:solidFill>
                  <a:srgbClr val="000000"/>
                </a:solidFill>
                <a:cs typeface="Times New Roman" pitchFamily="18" charset="0"/>
              </a:rPr>
              <a:t>initial</a:t>
            </a:r>
          </a:p>
          <a:p>
            <a:pPr>
              <a:lnSpc>
                <a:spcPts val="2214"/>
              </a:lnSpc>
              <a:spcBef>
                <a:spcPct val="0"/>
              </a:spcBef>
            </a:pPr>
            <a:r>
              <a:rPr lang="en-US" sz="2000" dirty="0">
                <a:solidFill>
                  <a:srgbClr val="000000"/>
                </a:solidFill>
                <a:cs typeface="Times New Roman" pitchFamily="18" charset="0"/>
              </a:rPr>
              <a:t>     </a:t>
            </a:r>
            <a:r>
              <a:rPr sz="2000" dirty="0">
                <a:solidFill>
                  <a:srgbClr val="000000"/>
                </a:solidFill>
                <a:cs typeface="Times New Roman" pitchFamily="18" charset="0"/>
              </a:rPr>
              <a:t>begin</a:t>
            </a:r>
          </a:p>
        </p:txBody>
      </p:sp>
      <p:sp>
        <p:nvSpPr>
          <p:cNvPr id="10" name="object 6">
            <a:extLst>
              <a:ext uri="{FF2B5EF4-FFF2-40B4-BE49-F238E27FC236}">
                <a16:creationId xmlns:a16="http://schemas.microsoft.com/office/drawing/2014/main" id="{71DD525B-D2B6-4179-A8BC-82467EE6FE4D}"/>
              </a:ext>
            </a:extLst>
          </p:cNvPr>
          <p:cNvSpPr txBox="1"/>
          <p:nvPr/>
        </p:nvSpPr>
        <p:spPr>
          <a:xfrm>
            <a:off x="1149085" y="4225652"/>
            <a:ext cx="1936948" cy="1141338"/>
          </a:xfrm>
          <a:prstGeom prst="rect">
            <a:avLst/>
          </a:prstGeom>
        </p:spPr>
        <p:txBody>
          <a:bodyPr vert="horz" wrap="square" lIns="0" tIns="0" rIns="0" bIns="0" rtlCol="0">
            <a:spAutoFit/>
          </a:bodyPr>
          <a:lstStyle/>
          <a:p>
            <a:pPr marL="253990" algn="l">
              <a:lnSpc>
                <a:spcPts val="2214"/>
              </a:lnSpc>
              <a:spcBef>
                <a:spcPct val="0"/>
              </a:spcBef>
            </a:pPr>
            <a:r>
              <a:rPr lang="en-US" sz="2000" dirty="0">
                <a:solidFill>
                  <a:srgbClr val="000000"/>
                </a:solidFill>
                <a:cs typeface="Times New Roman" pitchFamily="18" charset="0"/>
              </a:rPr>
              <a:t>  </a:t>
            </a:r>
            <a:r>
              <a:rPr sz="2000" dirty="0">
                <a:solidFill>
                  <a:srgbClr val="000000"/>
                </a:solidFill>
                <a:cs typeface="Times New Roman" pitchFamily="18" charset="0"/>
              </a:rPr>
              <a:t>#10 reset=1;</a:t>
            </a:r>
          </a:p>
          <a:p>
            <a:pPr marL="253990" algn="l">
              <a:lnSpc>
                <a:spcPts val="2214"/>
              </a:lnSpc>
              <a:spcBef>
                <a:spcPts val="42"/>
              </a:spcBef>
            </a:pPr>
            <a:r>
              <a:rPr lang="en-US" sz="2000" dirty="0">
                <a:solidFill>
                  <a:srgbClr val="000000"/>
                </a:solidFill>
                <a:cs typeface="Times New Roman" pitchFamily="18" charset="0"/>
              </a:rPr>
              <a:t>  </a:t>
            </a:r>
            <a:r>
              <a:rPr sz="2000" dirty="0">
                <a:solidFill>
                  <a:srgbClr val="000000"/>
                </a:solidFill>
                <a:cs typeface="Times New Roman" pitchFamily="18" charset="0"/>
              </a:rPr>
              <a:t>#20 reset=0;</a:t>
            </a:r>
          </a:p>
          <a:p>
            <a:pPr marL="253990" algn="l">
              <a:lnSpc>
                <a:spcPts val="2214"/>
              </a:lnSpc>
              <a:spcBef>
                <a:spcPts val="84"/>
              </a:spcBef>
            </a:pPr>
            <a:r>
              <a:rPr lang="en-US" sz="2000" dirty="0">
                <a:solidFill>
                  <a:srgbClr val="000000"/>
                </a:solidFill>
                <a:cs typeface="Times New Roman" pitchFamily="18" charset="0"/>
              </a:rPr>
              <a:t>  </a:t>
            </a:r>
            <a:r>
              <a:rPr sz="2000" dirty="0">
                <a:solidFill>
                  <a:srgbClr val="000000"/>
                </a:solidFill>
                <a:cs typeface="Times New Roman" pitchFamily="18" charset="0"/>
              </a:rPr>
              <a:t>#150 $finish;</a:t>
            </a:r>
          </a:p>
          <a:p>
            <a:pPr algn="l">
              <a:lnSpc>
                <a:spcPts val="2214"/>
              </a:lnSpc>
              <a:spcBef>
                <a:spcPts val="42"/>
              </a:spcBef>
            </a:pPr>
            <a:r>
              <a:rPr sz="2000" dirty="0">
                <a:solidFill>
                  <a:srgbClr val="000000"/>
                </a:solidFill>
                <a:cs typeface="Times New Roman" pitchFamily="18" charset="0"/>
              </a:rPr>
              <a:t>end</a:t>
            </a:r>
          </a:p>
        </p:txBody>
      </p:sp>
      <p:sp>
        <p:nvSpPr>
          <p:cNvPr id="12" name="object 7">
            <a:extLst>
              <a:ext uri="{FF2B5EF4-FFF2-40B4-BE49-F238E27FC236}">
                <a16:creationId xmlns:a16="http://schemas.microsoft.com/office/drawing/2014/main" id="{6A4F0449-BF57-48C3-86AC-7CFB8338C15F}"/>
              </a:ext>
            </a:extLst>
          </p:cNvPr>
          <p:cNvSpPr txBox="1"/>
          <p:nvPr/>
        </p:nvSpPr>
        <p:spPr>
          <a:xfrm>
            <a:off x="5220072" y="564477"/>
            <a:ext cx="2382827" cy="846386"/>
          </a:xfrm>
          <a:prstGeom prst="rect">
            <a:avLst/>
          </a:prstGeom>
        </p:spPr>
        <p:txBody>
          <a:bodyPr vert="horz" wrap="square" lIns="0" tIns="0" rIns="0" bIns="0" rtlCol="0">
            <a:spAutoFit/>
          </a:bodyPr>
          <a:lstStyle/>
          <a:p>
            <a:pPr algn="l">
              <a:lnSpc>
                <a:spcPts val="2214"/>
              </a:lnSpc>
              <a:spcBef>
                <a:spcPct val="0"/>
              </a:spcBef>
            </a:pPr>
            <a:r>
              <a:rPr sz="2000" dirty="0">
                <a:solidFill>
                  <a:srgbClr val="000000"/>
                </a:solidFill>
                <a:cs typeface="Times New Roman" pitchFamily="18" charset="0"/>
              </a:rPr>
              <a:t>always #5 </a:t>
            </a:r>
            <a:r>
              <a:rPr sz="2000" dirty="0" err="1">
                <a:solidFill>
                  <a:srgbClr val="000000"/>
                </a:solidFill>
                <a:cs typeface="Times New Roman" pitchFamily="18" charset="0"/>
              </a:rPr>
              <a:t>clk</a:t>
            </a:r>
            <a:r>
              <a:rPr sz="2000" dirty="0">
                <a:solidFill>
                  <a:srgbClr val="000000"/>
                </a:solidFill>
                <a:cs typeface="Times New Roman" pitchFamily="18" charset="0"/>
              </a:rPr>
              <a:t>=~</a:t>
            </a:r>
            <a:r>
              <a:rPr sz="2000" dirty="0" err="1">
                <a:solidFill>
                  <a:srgbClr val="000000"/>
                </a:solidFill>
                <a:cs typeface="Times New Roman" pitchFamily="18" charset="0"/>
              </a:rPr>
              <a:t>clk</a:t>
            </a:r>
            <a:r>
              <a:rPr sz="2000" dirty="0">
                <a:solidFill>
                  <a:srgbClr val="000000"/>
                </a:solidFill>
                <a:cs typeface="Times New Roman" pitchFamily="18" charset="0"/>
              </a:rPr>
              <a:t>;</a:t>
            </a:r>
            <a:endParaRPr lang="en-US" sz="2000" dirty="0">
              <a:solidFill>
                <a:srgbClr val="000000"/>
              </a:solidFill>
              <a:cs typeface="Times New Roman" pitchFamily="18" charset="0"/>
            </a:endParaRPr>
          </a:p>
          <a:p>
            <a:pPr>
              <a:lnSpc>
                <a:spcPts val="2214"/>
              </a:lnSpc>
              <a:spcBef>
                <a:spcPct val="0"/>
              </a:spcBef>
            </a:pPr>
            <a:endParaRPr sz="2000" dirty="0">
              <a:solidFill>
                <a:srgbClr val="000000"/>
              </a:solidFill>
              <a:cs typeface="Times New Roman" pitchFamily="18" charset="0"/>
            </a:endParaRPr>
          </a:p>
          <a:p>
            <a:pPr algn="l">
              <a:lnSpc>
                <a:spcPts val="2214"/>
              </a:lnSpc>
              <a:spcBef>
                <a:spcPts val="42"/>
              </a:spcBef>
            </a:pPr>
            <a:r>
              <a:rPr sz="2000" dirty="0">
                <a:solidFill>
                  <a:srgbClr val="000000"/>
                </a:solidFill>
                <a:cs typeface="Times New Roman" pitchFamily="18" charset="0"/>
              </a:rPr>
              <a:t>initial</a:t>
            </a:r>
          </a:p>
        </p:txBody>
      </p:sp>
      <p:sp>
        <p:nvSpPr>
          <p:cNvPr id="14" name="object 3">
            <a:extLst>
              <a:ext uri="{FF2B5EF4-FFF2-40B4-BE49-F238E27FC236}">
                <a16:creationId xmlns:a16="http://schemas.microsoft.com/office/drawing/2014/main" id="{28A2A506-AFEF-4BF9-B893-57F5D9D3F5D3}"/>
              </a:ext>
            </a:extLst>
          </p:cNvPr>
          <p:cNvSpPr txBox="1"/>
          <p:nvPr/>
        </p:nvSpPr>
        <p:spPr>
          <a:xfrm>
            <a:off x="4716018" y="1502172"/>
            <a:ext cx="4032445" cy="1141338"/>
          </a:xfrm>
          <a:prstGeom prst="rect">
            <a:avLst/>
          </a:prstGeom>
        </p:spPr>
        <p:txBody>
          <a:bodyPr vert="horz" wrap="square" lIns="0" tIns="0" rIns="0" bIns="0" rtlCol="0">
            <a:spAutoFit/>
          </a:bodyPr>
          <a:lstStyle/>
          <a:p>
            <a:pPr marL="1015959" algn="l">
              <a:lnSpc>
                <a:spcPts val="2214"/>
              </a:lnSpc>
              <a:spcBef>
                <a:spcPct val="0"/>
              </a:spcBef>
            </a:pPr>
            <a:r>
              <a:rPr sz="2000" dirty="0">
                <a:solidFill>
                  <a:srgbClr val="000000"/>
                </a:solidFill>
                <a:cs typeface="Times New Roman" pitchFamily="18" charset="0"/>
              </a:rPr>
              <a:t>$monitor($</a:t>
            </a:r>
            <a:r>
              <a:rPr sz="2000" dirty="0" err="1">
                <a:solidFill>
                  <a:srgbClr val="000000"/>
                </a:solidFill>
                <a:cs typeface="Times New Roman" pitchFamily="18" charset="0"/>
              </a:rPr>
              <a:t>time,,,"clk</a:t>
            </a:r>
            <a:r>
              <a:rPr sz="2000" dirty="0">
                <a:solidFill>
                  <a:srgbClr val="000000"/>
                </a:solidFill>
                <a:cs typeface="Times New Roman" pitchFamily="18" charset="0"/>
              </a:rPr>
              <a:t>=%b</a:t>
            </a:r>
          </a:p>
          <a:p>
            <a:pPr algn="l">
              <a:lnSpc>
                <a:spcPts val="2214"/>
              </a:lnSpc>
              <a:spcBef>
                <a:spcPts val="42"/>
              </a:spcBef>
            </a:pPr>
            <a:r>
              <a:rPr lang="en-US" sz="2000" dirty="0">
                <a:solidFill>
                  <a:srgbClr val="000000"/>
                </a:solidFill>
                <a:cs typeface="Times New Roman" pitchFamily="18" charset="0"/>
              </a:rPr>
              <a:t>                    </a:t>
            </a:r>
            <a:r>
              <a:rPr sz="2000" dirty="0" err="1">
                <a:solidFill>
                  <a:srgbClr val="000000"/>
                </a:solidFill>
                <a:cs typeface="Times New Roman" pitchFamily="18" charset="0"/>
              </a:rPr>
              <a:t>cout</a:t>
            </a:r>
            <a:r>
              <a:rPr sz="2000" dirty="0">
                <a:solidFill>
                  <a:srgbClr val="000000"/>
                </a:solidFill>
                <a:cs typeface="Times New Roman" pitchFamily="18" charset="0"/>
              </a:rPr>
              <a:t>=%b",</a:t>
            </a:r>
            <a:r>
              <a:rPr sz="2000" dirty="0" err="1">
                <a:solidFill>
                  <a:srgbClr val="000000"/>
                </a:solidFill>
                <a:cs typeface="Times New Roman" pitchFamily="18" charset="0"/>
              </a:rPr>
              <a:t>clk,reset</a:t>
            </a:r>
            <a:r>
              <a:rPr sz="2000" dirty="0">
                <a:solidFill>
                  <a:srgbClr val="000000"/>
                </a:solidFill>
                <a:cs typeface="Times New Roman" pitchFamily="18" charset="0"/>
              </a:rPr>
              <a:t>,</a:t>
            </a:r>
            <a:endParaRPr lang="en-US" sz="2000" dirty="0">
              <a:solidFill>
                <a:srgbClr val="000000"/>
              </a:solidFill>
              <a:cs typeface="Times New Roman" pitchFamily="18" charset="0"/>
            </a:endParaRPr>
          </a:p>
          <a:p>
            <a:pPr algn="l">
              <a:lnSpc>
                <a:spcPts val="2214"/>
              </a:lnSpc>
              <a:spcBef>
                <a:spcPts val="42"/>
              </a:spcBef>
            </a:pPr>
            <a:r>
              <a:rPr lang="en-US" sz="2000" dirty="0">
                <a:solidFill>
                  <a:srgbClr val="000000"/>
                </a:solidFill>
                <a:cs typeface="Times New Roman" pitchFamily="18" charset="0"/>
              </a:rPr>
              <a:t>                   </a:t>
            </a:r>
            <a:r>
              <a:rPr sz="2000" dirty="0" err="1">
                <a:solidFill>
                  <a:srgbClr val="000000"/>
                </a:solidFill>
                <a:cs typeface="Times New Roman" pitchFamily="18" charset="0"/>
              </a:rPr>
              <a:t>out,cout</a:t>
            </a:r>
            <a:r>
              <a:rPr sz="2000" dirty="0">
                <a:solidFill>
                  <a:srgbClr val="000000"/>
                </a:solidFill>
                <a:cs typeface="Times New Roman" pitchFamily="18" charset="0"/>
              </a:rPr>
              <a:t>);</a:t>
            </a:r>
          </a:p>
          <a:p>
            <a:pPr marL="507980" algn="l">
              <a:lnSpc>
                <a:spcPts val="2214"/>
              </a:lnSpc>
              <a:spcBef>
                <a:spcPts val="84"/>
              </a:spcBef>
            </a:pPr>
            <a:r>
              <a:rPr sz="2000" dirty="0" err="1">
                <a:solidFill>
                  <a:srgbClr val="FF0000"/>
                </a:solidFill>
                <a:cs typeface="Times New Roman" pitchFamily="18" charset="0"/>
              </a:rPr>
              <a:t>endmodule</a:t>
            </a:r>
            <a:endParaRPr sz="2000" dirty="0">
              <a:solidFill>
                <a:srgbClr val="FF0000"/>
              </a:solidFill>
              <a:cs typeface="Times New Roman"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298" y="409228"/>
            <a:ext cx="7499677" cy="282129"/>
          </a:xfrm>
          <a:prstGeom prst="rect">
            <a:avLst/>
          </a:prstGeom>
        </p:spPr>
        <p:txBody>
          <a:bodyPr vert="horz" wrap="square" lIns="0" tIns="0" rIns="0" bIns="0" rtlCol="0">
            <a:spAutoFit/>
          </a:bodyPr>
          <a:lstStyle/>
          <a:p>
            <a:pPr marL="507980" algn="l">
              <a:lnSpc>
                <a:spcPts val="2214"/>
              </a:lnSpc>
              <a:spcBef>
                <a:spcPts val="207"/>
              </a:spcBef>
            </a:pPr>
            <a:r>
              <a:rPr sz="2000" dirty="0" err="1">
                <a:solidFill>
                  <a:srgbClr val="000000"/>
                </a:solidFill>
                <a:latin typeface="宋体" pitchFamily="2" charset="-122"/>
                <a:ea typeface="宋体" pitchFamily="2" charset="-122"/>
                <a:cs typeface="Times New Roman" pitchFamily="18" charset="0"/>
              </a:rPr>
              <a:t>通过</a:t>
            </a:r>
            <a:r>
              <a:rPr sz="2000" dirty="0">
                <a:solidFill>
                  <a:srgbClr val="000000"/>
                </a:solidFill>
                <a:cs typeface="Times New Roman" pitchFamily="18" charset="0"/>
              </a:rPr>
              <a:t> </a:t>
            </a:r>
            <a:r>
              <a:rPr sz="2000" dirty="0" err="1">
                <a:solidFill>
                  <a:srgbClr val="000000"/>
                </a:solidFill>
                <a:cs typeface="Times New Roman" pitchFamily="18" charset="0"/>
              </a:rPr>
              <a:t>ModelSim</a:t>
            </a:r>
            <a:r>
              <a:rPr sz="2000" dirty="0">
                <a:solidFill>
                  <a:srgbClr val="000000"/>
                </a:solidFill>
                <a:cs typeface="Times New Roman" pitchFamily="18" charset="0"/>
              </a:rPr>
              <a:t> </a:t>
            </a:r>
            <a:r>
              <a:rPr sz="2000" spc="-48" dirty="0" err="1">
                <a:solidFill>
                  <a:srgbClr val="000000"/>
                </a:solidFill>
                <a:latin typeface="宋体" pitchFamily="2" charset="-122"/>
                <a:ea typeface="宋体" pitchFamily="2" charset="-122"/>
                <a:cs typeface="Times New Roman" pitchFamily="18" charset="0"/>
              </a:rPr>
              <a:t>软件仿真，可得到下面的结果</a:t>
            </a:r>
            <a:endParaRPr sz="2000" spc="-48" dirty="0">
              <a:solidFill>
                <a:srgbClr val="000000"/>
              </a:solidFill>
              <a:latin typeface="宋体" pitchFamily="2" charset="-122"/>
              <a:ea typeface="宋体" pitchFamily="2" charset="-122"/>
              <a:cs typeface="Times New Roman" pitchFamily="18" charset="0"/>
            </a:endParaRPr>
          </a:p>
        </p:txBody>
      </p:sp>
      <p:sp>
        <p:nvSpPr>
          <p:cNvPr id="6" name="object 6"/>
          <p:cNvSpPr txBox="1"/>
          <p:nvPr/>
        </p:nvSpPr>
        <p:spPr>
          <a:xfrm>
            <a:off x="107504" y="790575"/>
            <a:ext cx="4752528" cy="5501506"/>
          </a:xfrm>
          <a:prstGeom prst="rect">
            <a:avLst/>
          </a:prstGeom>
        </p:spPr>
        <p:txBody>
          <a:bodyPr vert="horz" wrap="square" lIns="0" tIns="0" rIns="0" bIns="0" rtlCol="0">
            <a:spAutoFit/>
          </a:bodyPr>
          <a:lstStyle/>
          <a:p>
            <a:pPr>
              <a:lnSpc>
                <a:spcPts val="2214"/>
              </a:lnSpc>
              <a:spcBef>
                <a:spcPct val="0"/>
              </a:spcBef>
            </a:pPr>
            <a:r>
              <a:rPr sz="2000" dirty="0">
                <a:solidFill>
                  <a:srgbClr val="000000"/>
                </a:solidFill>
                <a:cs typeface="Times New Roman" pitchFamily="18" charset="0"/>
              </a:rPr>
              <a:t>#</a:t>
            </a:r>
            <a:r>
              <a:rPr sz="2000" spc="2500" dirty="0">
                <a:solidFill>
                  <a:srgbClr val="000000"/>
                </a:solidFill>
                <a:cs typeface="Times New Roman" pitchFamily="18" charset="0"/>
              </a:rPr>
              <a:t> </a:t>
            </a:r>
            <a:r>
              <a:rPr sz="2000" dirty="0">
                <a:solidFill>
                  <a:srgbClr val="000000"/>
                </a:solidFill>
                <a:cs typeface="Times New Roman" pitchFamily="18" charset="0"/>
              </a:rPr>
              <a:t>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x </a:t>
            </a:r>
            <a:r>
              <a:rPr sz="2000" dirty="0" err="1">
                <a:solidFill>
                  <a:srgbClr val="000000"/>
                </a:solidFill>
                <a:cs typeface="Times New Roman" pitchFamily="18" charset="0"/>
              </a:rPr>
              <a:t>cout</a:t>
            </a:r>
            <a:r>
              <a:rPr sz="2000" dirty="0">
                <a:solidFill>
                  <a:srgbClr val="000000"/>
                </a:solidFill>
                <a:cs typeface="Times New Roman" pitchFamily="18" charset="0"/>
              </a:rPr>
              <a:t>=x</a:t>
            </a:r>
          </a:p>
          <a:p>
            <a:pPr>
              <a:lnSpc>
                <a:spcPts val="2214"/>
              </a:lnSpc>
              <a:spcBef>
                <a:spcPts val="42"/>
              </a:spcBef>
            </a:pPr>
            <a:r>
              <a:rPr sz="2000" dirty="0">
                <a:solidFill>
                  <a:srgbClr val="000000"/>
                </a:solidFill>
                <a:cs typeface="Times New Roman" pitchFamily="18" charset="0"/>
              </a:rPr>
              <a:t>#</a:t>
            </a:r>
            <a:r>
              <a:rPr sz="2000" spc="2500" dirty="0">
                <a:solidFill>
                  <a:srgbClr val="000000"/>
                </a:solidFill>
                <a:cs typeface="Times New Roman" pitchFamily="18" charset="0"/>
              </a:rPr>
              <a:t> </a:t>
            </a:r>
            <a:r>
              <a:rPr sz="2000" dirty="0">
                <a:solidFill>
                  <a:srgbClr val="000000"/>
                </a:solidFill>
                <a:cs typeface="Times New Roman" pitchFamily="18" charset="0"/>
              </a:rPr>
              <a:t>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reset=0 out= x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10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reset=1 out= x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15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reset=1 out= 0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20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reset=1 out= 0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25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reset=1 out= 0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30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0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35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reset=0 out= 1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40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1 </a:t>
            </a:r>
            <a:r>
              <a:rPr sz="2000" dirty="0" err="1">
                <a:solidFill>
                  <a:srgbClr val="000000"/>
                </a:solidFill>
                <a:cs typeface="Times New Roman" pitchFamily="18" charset="0"/>
              </a:rPr>
              <a:t>cout</a:t>
            </a:r>
            <a:r>
              <a:rPr sz="2000" dirty="0">
                <a:solidFill>
                  <a:srgbClr val="000000"/>
                </a:solidFill>
                <a:cs typeface="Times New Roman" pitchFamily="18" charset="0"/>
              </a:rPr>
              <a:t>=0</a:t>
            </a:r>
            <a:endParaRPr lang="en-US" sz="2000" dirty="0">
              <a:solidFill>
                <a:srgbClr val="000000"/>
              </a:solidFill>
              <a:cs typeface="Times New Roman" pitchFamily="18" charset="0"/>
            </a:endParaRPr>
          </a:p>
          <a:p>
            <a:pPr>
              <a:lnSpc>
                <a:spcPts val="2214"/>
              </a:lnSpc>
              <a:spcBef>
                <a:spcPct val="0"/>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45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2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42"/>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50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2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55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3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42"/>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60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3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65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4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70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4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a:t>
            </a:r>
            <a:r>
              <a:rPr lang="en-US" altLang="zh-CN" sz="2000" spc="1500" dirty="0">
                <a:solidFill>
                  <a:srgbClr val="000000"/>
                </a:solidFill>
                <a:cs typeface="Times New Roman" pitchFamily="18" charset="0"/>
              </a:rPr>
              <a:t> </a:t>
            </a:r>
            <a:r>
              <a:rPr lang="en-US" altLang="zh-CN" sz="2000" dirty="0">
                <a:solidFill>
                  <a:srgbClr val="000000"/>
                </a:solidFill>
                <a:cs typeface="Times New Roman" pitchFamily="18" charset="0"/>
              </a:rPr>
              <a:t>75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5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endParaRPr lang="en-US" altLang="zh-CN" sz="2000" dirty="0">
              <a:solidFill>
                <a:srgbClr val="000000"/>
              </a:solidFill>
              <a:cs typeface="Times New Roman" pitchFamily="18" charset="0"/>
            </a:endParaRPr>
          </a:p>
          <a:p>
            <a:pPr>
              <a:lnSpc>
                <a:spcPts val="2214"/>
              </a:lnSpc>
              <a:spcBef>
                <a:spcPts val="42"/>
              </a:spcBef>
            </a:pPr>
            <a:endParaRPr sz="2000" dirty="0">
              <a:solidFill>
                <a:srgbClr val="000000"/>
              </a:solidFill>
              <a:cs typeface="Times New Roman" pitchFamily="18" charset="0"/>
            </a:endParaRPr>
          </a:p>
          <a:p>
            <a:pPr marL="2805794">
              <a:lnSpc>
                <a:spcPts val="830"/>
              </a:lnSpc>
              <a:spcBef>
                <a:spcPts val="1710"/>
              </a:spcBef>
            </a:pPr>
            <a:endParaRPr sz="750" dirty="0">
              <a:solidFill>
                <a:srgbClr val="000000"/>
              </a:solidFill>
              <a:cs typeface="Times New Roman" pitchFamily="18" charset="0"/>
            </a:endParaRPr>
          </a:p>
        </p:txBody>
      </p:sp>
      <p:sp>
        <p:nvSpPr>
          <p:cNvPr id="2" name="object 2">
            <a:extLst>
              <a:ext uri="{FF2B5EF4-FFF2-40B4-BE49-F238E27FC236}">
                <a16:creationId xmlns:a16="http://schemas.microsoft.com/office/drawing/2014/main" id="{5C5536A2-C5A1-4AA3-9DCD-ECE5C6311B1C}"/>
              </a:ext>
            </a:extLst>
          </p:cNvPr>
          <p:cNvSpPr txBox="1"/>
          <p:nvPr/>
        </p:nvSpPr>
        <p:spPr>
          <a:xfrm>
            <a:off x="3995936" y="841276"/>
            <a:ext cx="5534397" cy="4603824"/>
          </a:xfrm>
          <a:prstGeom prst="rect">
            <a:avLst/>
          </a:prstGeom>
        </p:spPr>
        <p:txBody>
          <a:bodyPr vert="horz" wrap="square" lIns="0" tIns="0" rIns="0" bIns="0" rtlCol="0">
            <a:spAutoFit/>
          </a:bodyPr>
          <a:lstStyle/>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80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5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85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reset=0 out= 6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90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6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a:t>
            </a:r>
            <a:r>
              <a:rPr sz="2000" spc="1500" dirty="0">
                <a:solidFill>
                  <a:srgbClr val="000000"/>
                </a:solidFill>
                <a:cs typeface="Times New Roman" pitchFamily="18" charset="0"/>
              </a:rPr>
              <a:t> </a:t>
            </a:r>
            <a:r>
              <a:rPr sz="2000" dirty="0">
                <a:solidFill>
                  <a:srgbClr val="000000"/>
                </a:solidFill>
                <a:cs typeface="Times New Roman" pitchFamily="18" charset="0"/>
              </a:rPr>
              <a:t>95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reset=0 out= 7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 100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7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84"/>
              </a:spcBef>
            </a:pPr>
            <a:r>
              <a:rPr sz="2000" dirty="0">
                <a:solidFill>
                  <a:srgbClr val="000000"/>
                </a:solidFill>
                <a:cs typeface="Times New Roman" pitchFamily="18" charset="0"/>
              </a:rPr>
              <a:t># 105</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=1 reset=0 out= 8 </a:t>
            </a:r>
            <a:r>
              <a:rPr sz="2000" dirty="0" err="1">
                <a:solidFill>
                  <a:srgbClr val="000000"/>
                </a:solidFill>
                <a:cs typeface="Times New Roman" pitchFamily="18" charset="0"/>
              </a:rPr>
              <a:t>cout</a:t>
            </a:r>
            <a:r>
              <a:rPr sz="2000" dirty="0">
                <a:solidFill>
                  <a:srgbClr val="000000"/>
                </a:solidFill>
                <a:cs typeface="Times New Roman" pitchFamily="18" charset="0"/>
              </a:rPr>
              <a:t>=0</a:t>
            </a:r>
          </a:p>
          <a:p>
            <a:pPr>
              <a:lnSpc>
                <a:spcPts val="2214"/>
              </a:lnSpc>
              <a:spcBef>
                <a:spcPts val="42"/>
              </a:spcBef>
            </a:pPr>
            <a:r>
              <a:rPr sz="2000" dirty="0">
                <a:solidFill>
                  <a:srgbClr val="000000"/>
                </a:solidFill>
                <a:cs typeface="Times New Roman" pitchFamily="18" charset="0"/>
              </a:rPr>
              <a:t># 110</a:t>
            </a:r>
            <a:r>
              <a:rPr sz="2000" spc="1500" dirty="0">
                <a:solidFill>
                  <a:srgbClr val="000000"/>
                </a:solidFill>
                <a:cs typeface="Times New Roman" pitchFamily="18" charset="0"/>
              </a:rPr>
              <a:t> </a:t>
            </a:r>
            <a:r>
              <a:rPr sz="2000" dirty="0" err="1">
                <a:solidFill>
                  <a:srgbClr val="000000"/>
                </a:solidFill>
                <a:cs typeface="Times New Roman" pitchFamily="18" charset="0"/>
              </a:rPr>
              <a:t>clk</a:t>
            </a:r>
            <a:r>
              <a:rPr sz="2000" dirty="0">
                <a:solidFill>
                  <a:srgbClr val="000000"/>
                </a:solidFill>
                <a:cs typeface="Times New Roman" pitchFamily="18" charset="0"/>
              </a:rPr>
              <a:t>=0 reset=0 out= 8 </a:t>
            </a:r>
            <a:r>
              <a:rPr sz="2000" dirty="0" err="1">
                <a:solidFill>
                  <a:srgbClr val="000000"/>
                </a:solidFill>
                <a:cs typeface="Times New Roman" pitchFamily="18" charset="0"/>
              </a:rPr>
              <a:t>cout</a:t>
            </a:r>
            <a:r>
              <a:rPr sz="2000" dirty="0">
                <a:solidFill>
                  <a:srgbClr val="000000"/>
                </a:solidFill>
                <a:cs typeface="Times New Roman" pitchFamily="18" charset="0"/>
              </a:rPr>
              <a:t>=0</a:t>
            </a:r>
            <a:endParaRPr lang="en-US" sz="2000" dirty="0">
              <a:solidFill>
                <a:srgbClr val="000000"/>
              </a:solidFill>
              <a:cs typeface="Times New Roman" pitchFamily="18" charset="0"/>
            </a:endParaRPr>
          </a:p>
          <a:p>
            <a:pPr>
              <a:lnSpc>
                <a:spcPts val="2214"/>
              </a:lnSpc>
              <a:spcBef>
                <a:spcPct val="0"/>
              </a:spcBef>
            </a:pPr>
            <a:r>
              <a:rPr lang="en-US" altLang="zh-CN" sz="2000" dirty="0">
                <a:solidFill>
                  <a:srgbClr val="000000"/>
                </a:solidFill>
                <a:cs typeface="Times New Roman" pitchFamily="18" charset="0"/>
              </a:rPr>
              <a:t># 115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9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42"/>
              </a:spcBef>
            </a:pPr>
            <a:r>
              <a:rPr lang="en-US" altLang="zh-CN" sz="2000" dirty="0">
                <a:solidFill>
                  <a:srgbClr val="000000"/>
                </a:solidFill>
                <a:cs typeface="Times New Roman" pitchFamily="18" charset="0"/>
              </a:rPr>
              <a:t># 120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9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 125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0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=1</a:t>
            </a:r>
          </a:p>
          <a:p>
            <a:pPr>
              <a:lnSpc>
                <a:spcPts val="2214"/>
              </a:lnSpc>
              <a:spcBef>
                <a:spcPts val="42"/>
              </a:spcBef>
            </a:pPr>
            <a:r>
              <a:rPr lang="en-US" altLang="zh-CN" sz="2000" dirty="0">
                <a:solidFill>
                  <a:srgbClr val="000000"/>
                </a:solidFill>
                <a:cs typeface="Times New Roman" pitchFamily="18" charset="0"/>
              </a:rPr>
              <a:t># 130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0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=1</a:t>
            </a:r>
          </a:p>
          <a:p>
            <a:pPr>
              <a:lnSpc>
                <a:spcPts val="2214"/>
              </a:lnSpc>
              <a:spcBef>
                <a:spcPts val="84"/>
              </a:spcBef>
            </a:pPr>
            <a:r>
              <a:rPr lang="en-US" altLang="zh-CN" sz="2000" dirty="0">
                <a:solidFill>
                  <a:srgbClr val="000000"/>
                </a:solidFill>
                <a:cs typeface="Times New Roman" pitchFamily="18" charset="0"/>
              </a:rPr>
              <a:t># 135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1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 140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1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42"/>
              </a:spcBef>
            </a:pPr>
            <a:r>
              <a:rPr lang="en-US" altLang="zh-CN" sz="2000" dirty="0">
                <a:solidFill>
                  <a:srgbClr val="000000"/>
                </a:solidFill>
                <a:cs typeface="Times New Roman" pitchFamily="18" charset="0"/>
              </a:rPr>
              <a:t># 145</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=1 reset=0 out= 2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84"/>
              </a:spcBef>
            </a:pPr>
            <a:r>
              <a:rPr lang="en-US" altLang="zh-CN" sz="2000" dirty="0">
                <a:solidFill>
                  <a:srgbClr val="000000"/>
                </a:solidFill>
                <a:cs typeface="Times New Roman" pitchFamily="18" charset="0"/>
              </a:rPr>
              <a:t># 150</a:t>
            </a:r>
            <a:r>
              <a:rPr lang="en-US" altLang="zh-CN" sz="2000" spc="1500" dirty="0">
                <a:solidFill>
                  <a:srgbClr val="000000"/>
                </a:solidFill>
                <a:cs typeface="Times New Roman" pitchFamily="18" charset="0"/>
              </a:rPr>
              <a:t> </a:t>
            </a:r>
            <a:r>
              <a:rPr lang="en-US" altLang="zh-CN" sz="2000" dirty="0" err="1">
                <a:solidFill>
                  <a:srgbClr val="000000"/>
                </a:solidFill>
                <a:cs typeface="Times New Roman" pitchFamily="18" charset="0"/>
              </a:rPr>
              <a:t>clk</a:t>
            </a:r>
            <a:r>
              <a:rPr lang="en-US" altLang="zh-CN" sz="2000" dirty="0">
                <a:solidFill>
                  <a:srgbClr val="000000"/>
                </a:solidFill>
                <a:cs typeface="Times New Roman" pitchFamily="18" charset="0"/>
              </a:rPr>
              <a:t>=0 reset=0 out= 2 </a:t>
            </a:r>
            <a:r>
              <a:rPr lang="en-US" altLang="zh-CN" sz="2000" dirty="0" err="1">
                <a:solidFill>
                  <a:srgbClr val="000000"/>
                </a:solidFill>
                <a:cs typeface="Times New Roman" pitchFamily="18" charset="0"/>
              </a:rPr>
              <a:t>cout</a:t>
            </a:r>
            <a:r>
              <a:rPr lang="en-US" altLang="zh-CN" sz="2000" dirty="0">
                <a:solidFill>
                  <a:srgbClr val="000000"/>
                </a:solidFill>
                <a:cs typeface="Times New Roman" pitchFamily="18" charset="0"/>
              </a:rPr>
              <a:t>=0</a:t>
            </a:r>
          </a:p>
          <a:p>
            <a:pPr>
              <a:lnSpc>
                <a:spcPts val="2214"/>
              </a:lnSpc>
              <a:spcBef>
                <a:spcPts val="42"/>
              </a:spcBef>
            </a:pPr>
            <a:endParaRPr sz="2000" dirty="0">
              <a:solidFill>
                <a:srgbClr val="000000"/>
              </a:solidFill>
              <a:cs typeface="Times New Roman"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6573154" y="4335896"/>
            <a:ext cx="98223" cy="461665"/>
          </a:xfrm>
          <a:prstGeom prst="rect">
            <a:avLst/>
          </a:prstGeom>
          <a:blipFill>
            <a:blip r:embed="rId2" cstate="print"/>
            <a:stretch>
              <a:fillRect/>
            </a:stretch>
          </a:blipFill>
        </p:spPr>
        <p:txBody>
          <a:bodyPr wrap="square" lIns="0" tIns="0" rIns="0" bIns="0" rtlCol="0">
            <a:spAutoFit/>
          </a:bodyPr>
          <a:lstStyle/>
          <a:p>
            <a:endParaRPr sz="3000"/>
          </a:p>
        </p:txBody>
      </p:sp>
      <p:sp>
        <p:nvSpPr>
          <p:cNvPr id="3" name="object 3"/>
          <p:cNvSpPr txBox="1"/>
          <p:nvPr/>
        </p:nvSpPr>
        <p:spPr>
          <a:xfrm>
            <a:off x="1931707" y="3097527"/>
            <a:ext cx="4446800" cy="282129"/>
          </a:xfrm>
          <a:prstGeom prst="rect">
            <a:avLst/>
          </a:prstGeom>
        </p:spPr>
        <p:txBody>
          <a:bodyPr vert="horz" wrap="square" lIns="0" tIns="0" rIns="0" bIns="0" rtlCol="0">
            <a:spAutoFit/>
          </a:bodyPr>
          <a:lstStyle/>
          <a:p>
            <a:pPr>
              <a:lnSpc>
                <a:spcPts val="2214"/>
              </a:lnSpc>
              <a:spcBef>
                <a:spcPct val="0"/>
              </a:spcBef>
            </a:pPr>
            <a:r>
              <a:rPr sz="2000" spc="1500" dirty="0">
                <a:solidFill>
                  <a:srgbClr val="000000"/>
                </a:solidFill>
                <a:latin typeface="JEQRFW+TimesNewRomanPSMT"/>
                <a:cs typeface="JEQRFW+TimesNewRomanPSMT"/>
              </a:rPr>
              <a:t> </a:t>
            </a:r>
            <a:r>
              <a:rPr sz="2000" dirty="0" err="1">
                <a:solidFill>
                  <a:srgbClr val="000000"/>
                </a:solidFill>
                <a:latin typeface="SimSun"/>
                <a:cs typeface="SimSun"/>
              </a:rPr>
              <a:t>十进制计数器的仿真波形图</a:t>
            </a:r>
            <a:endParaRPr sz="2000" dirty="0">
              <a:solidFill>
                <a:srgbClr val="000000"/>
              </a:solidFill>
              <a:latin typeface="SimSun"/>
              <a:cs typeface="SimSun"/>
            </a:endParaRPr>
          </a:p>
        </p:txBody>
      </p:sp>
      <p:pic>
        <p:nvPicPr>
          <p:cNvPr id="4097" name="图片 10" descr="图5-34"/>
          <p:cNvPicPr>
            <a:picLocks noChangeAspect="1" noChangeArrowheads="1"/>
          </p:cNvPicPr>
          <p:nvPr/>
        </p:nvPicPr>
        <p:blipFill>
          <a:blip r:embed="rId3" cstate="print"/>
          <a:srcRect/>
          <a:stretch>
            <a:fillRect/>
          </a:stretch>
        </p:blipFill>
        <p:spPr bwMode="auto">
          <a:xfrm>
            <a:off x="887589" y="1597360"/>
            <a:ext cx="7344818" cy="720080"/>
          </a:xfrm>
          <a:prstGeom prst="rect">
            <a:avLst/>
          </a:prstGeom>
          <a:noFill/>
          <a:ln w="9525">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23850" y="1128713"/>
            <a:ext cx="8567738" cy="3121025"/>
          </a:xfrm>
        </p:spPr>
        <p:txBody>
          <a:bodyPr/>
          <a:lstStyle/>
          <a:p>
            <a:pPr eaLnBrk="1" hangingPunct="1">
              <a:lnSpc>
                <a:spcPct val="140000"/>
              </a:lnSpc>
            </a:pPr>
            <a:r>
              <a:rPr lang="zh-CN" altLang="en-US"/>
              <a:t>　　上述程序仿真后将产生如下结果：</a:t>
            </a:r>
            <a:br>
              <a:rPr lang="zh-CN" altLang="en-US"/>
            </a:br>
            <a:r>
              <a:rPr lang="zh-CN" altLang="en-US"/>
              <a:t>　　</a:t>
            </a:r>
            <a:r>
              <a:rPr lang="en-US" altLang="zh-CN"/>
              <a:t>(1) </a:t>
            </a:r>
            <a:r>
              <a:rPr lang="zh-CN" altLang="en-US"/>
              <a:t>仿真器执行所有的事件后自行停止，因此不需要指定仿真结束时间。</a:t>
            </a:r>
            <a:br>
              <a:rPr lang="zh-CN" altLang="en-US"/>
            </a:br>
            <a:r>
              <a:rPr lang="zh-CN" altLang="en-US"/>
              <a:t>　　</a:t>
            </a:r>
            <a:r>
              <a:rPr lang="en-US" altLang="zh-CN"/>
              <a:t>(2) </a:t>
            </a:r>
            <a:r>
              <a:rPr lang="zh-CN" altLang="en-US"/>
              <a:t>在</a:t>
            </a:r>
            <a:r>
              <a:rPr lang="en-US" altLang="zh-CN"/>
              <a:t>Verilog HDL</a:t>
            </a:r>
            <a:r>
              <a:rPr lang="zh-CN" altLang="en-US"/>
              <a:t>硬件编程中，模块的调用是硬件的实现，每一次调用</a:t>
            </a:r>
            <a:r>
              <a:rPr lang="en-US" altLang="zh-CN"/>
              <a:t>(</a:t>
            </a:r>
            <a:r>
              <a:rPr lang="zh-CN" altLang="en-US"/>
              <a:t>实例化</a:t>
            </a:r>
            <a:r>
              <a:rPr lang="en-US" altLang="zh-CN"/>
              <a:t>)</a:t>
            </a:r>
            <a:r>
              <a:rPr lang="zh-CN" altLang="en-US"/>
              <a:t>都将产生实现这个模块功能的一组电路。</a:t>
            </a:r>
          </a:p>
        </p:txBody>
      </p:sp>
      <p:sp>
        <p:nvSpPr>
          <p:cNvPr id="52227" name="AutoShape 4">
            <a:hlinkClick r:id="" action="ppaction://hlinkshowjump?jump=firstslide" highlightClick="1"/>
          </p:cNvPr>
          <p:cNvSpPr>
            <a:spLocks noChangeArrowheads="1"/>
          </p:cNvSpPr>
          <p:nvPr/>
        </p:nvSpPr>
        <p:spPr bwMode="auto">
          <a:xfrm>
            <a:off x="8637588" y="5487988"/>
            <a:ext cx="506412" cy="22701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eaLnBrk="1" hangingPunct="1">
              <a:spcBef>
                <a:spcPct val="50000"/>
              </a:spcBef>
            </a:pPr>
            <a:endParaRPr lang="zh-CN" altLang="en-US" sz="3600">
              <a:solidFill>
                <a:schemeClr val="hlink"/>
              </a:solidFill>
              <a:ea typeface="华文宋体" pitchFamily="2" charset="-122"/>
            </a:endParaRPr>
          </a:p>
        </p:txBody>
      </p:sp>
      <p:sp>
        <p:nvSpPr>
          <p:cNvPr id="52228"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chemeClr val="hlink"/>
                </a:solidFill>
                <a:latin typeface="黑体" pitchFamily="49" charset="-122"/>
                <a:ea typeface="黑体" pitchFamily="49" charset="-122"/>
              </a:rPr>
              <a:t>2.3.3  </a:t>
            </a:r>
            <a:r>
              <a:rPr lang="zh-CN" altLang="en-US" sz="3200" dirty="0">
                <a:solidFill>
                  <a:schemeClr val="hlink"/>
                </a:solidFill>
                <a:latin typeface="黑体" pitchFamily="49" charset="-122"/>
                <a:ea typeface="黑体" pitchFamily="49" charset="-122"/>
              </a:rPr>
              <a:t>模块的测试</a:t>
            </a:r>
            <a:endParaRPr lang="zh-CN" altLang="en-US" sz="3600" dirty="0">
              <a:solidFill>
                <a:schemeClr val="hlink"/>
              </a:solidFill>
              <a:ea typeface="华文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841375"/>
            <a:ext cx="8135937" cy="2736850"/>
          </a:xfrm>
        </p:spPr>
        <p:txBody>
          <a:bodyPr/>
          <a:lstStyle/>
          <a:p>
            <a:pPr eaLnBrk="1" hangingPunct="1">
              <a:lnSpc>
                <a:spcPct val="140000"/>
              </a:lnSpc>
            </a:pPr>
            <a:r>
              <a:rPr lang="en-US" altLang="zh-CN" sz="2800" dirty="0">
                <a:latin typeface="黑体" pitchFamily="49" charset="-122"/>
                <a:ea typeface="黑体" pitchFamily="49" charset="-122"/>
              </a:rPr>
              <a:t>2.4.1  </a:t>
            </a:r>
            <a:r>
              <a:rPr lang="zh-CN" altLang="en-US" sz="2800" dirty="0">
                <a:latin typeface="黑体" pitchFamily="49" charset="-122"/>
                <a:ea typeface="黑体" pitchFamily="49" charset="-122"/>
              </a:rPr>
              <a:t>程序基本格式</a:t>
            </a:r>
            <a:br>
              <a:rPr lang="zh-CN" altLang="en-US" dirty="0">
                <a:latin typeface="黑体" pitchFamily="49" charset="-122"/>
                <a:ea typeface="黑体" pitchFamily="49" charset="-122"/>
              </a:rPr>
            </a:br>
            <a:r>
              <a:rPr lang="zh-CN" altLang="en-US" dirty="0"/>
              <a:t>　　</a:t>
            </a:r>
            <a:r>
              <a:rPr lang="en-US" altLang="zh-CN" dirty="0"/>
              <a:t>Verilog HDL</a:t>
            </a:r>
            <a:r>
              <a:rPr lang="zh-CN" altLang="en-US" dirty="0"/>
              <a:t>是一种书写格式非常自由的语言，即语句可以在一行内编写，也可跨行编写；每一句均用分号分隔；由空格</a:t>
            </a:r>
            <a:r>
              <a:rPr lang="en-US" altLang="zh-CN" dirty="0"/>
              <a:t>(\b)</a:t>
            </a:r>
            <a:r>
              <a:rPr lang="zh-CN" altLang="en-US" dirty="0"/>
              <a:t>、制表符</a:t>
            </a:r>
            <a:r>
              <a:rPr lang="en-US" altLang="zh-CN" dirty="0"/>
              <a:t>(\t)</a:t>
            </a:r>
            <a:r>
              <a:rPr lang="zh-CN" altLang="en-US" dirty="0"/>
              <a:t>和换行符组成空白符，在文本中起一个分隔符的作用，在编译时被忽略。 </a:t>
            </a:r>
          </a:p>
        </p:txBody>
      </p:sp>
      <p:sp>
        <p:nvSpPr>
          <p:cNvPr id="53251"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latin typeface="黑体" pitchFamily="49" charset="-122"/>
                <a:ea typeface="黑体" pitchFamily="49" charset="-122"/>
              </a:rPr>
              <a:t>2.4  </a:t>
            </a:r>
            <a:r>
              <a:rPr lang="zh-CN" altLang="en-US" sz="3200">
                <a:latin typeface="黑体" pitchFamily="49" charset="-122"/>
                <a:ea typeface="黑体" pitchFamily="49" charset="-122"/>
              </a:rPr>
              <a:t>语法基础</a:t>
            </a:r>
            <a:endParaRPr lang="zh-CN" altLang="en-US" sz="3600">
              <a:ea typeface="华文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057275"/>
            <a:ext cx="8135938" cy="1608138"/>
          </a:xfrm>
        </p:spPr>
        <p:txBody>
          <a:bodyPr/>
          <a:lstStyle/>
          <a:p>
            <a:pPr eaLnBrk="1" hangingPunct="1">
              <a:lnSpc>
                <a:spcPct val="150000"/>
              </a:lnSpc>
            </a:pPr>
            <a:r>
              <a:rPr lang="zh-CN" altLang="en-US"/>
              <a:t>　　例如：</a:t>
            </a:r>
            <a:br>
              <a:rPr lang="zh-CN" altLang="en-US"/>
            </a:br>
            <a:r>
              <a:rPr lang="zh-CN" altLang="en-US"/>
              <a:t>　　</a:t>
            </a:r>
            <a:r>
              <a:rPr lang="en-US" altLang="zh-CN"/>
              <a:t>initial begin Top</a:t>
            </a:r>
            <a:r>
              <a:rPr lang="en-US" altLang="zh-CN" i="1"/>
              <a:t> </a:t>
            </a:r>
            <a:r>
              <a:rPr lang="en-US" altLang="zh-CN"/>
              <a:t>= 3'b001; #2 Top</a:t>
            </a:r>
            <a:r>
              <a:rPr lang="en-US" altLang="zh-CN" i="1"/>
              <a:t> </a:t>
            </a:r>
            <a:r>
              <a:rPr lang="en-US" altLang="zh-CN"/>
              <a:t>= 3'b011; end</a:t>
            </a:r>
            <a:br>
              <a:rPr lang="en-US" altLang="zh-CN"/>
            </a:br>
            <a:r>
              <a:rPr lang="zh-CN" altLang="en-US"/>
              <a:t>和下面的程序一样：</a:t>
            </a: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l="4800" r="21227"/>
          <a:stretch>
            <a:fillRect/>
          </a:stretch>
        </p:blipFill>
        <p:spPr bwMode="auto">
          <a:xfrm>
            <a:off x="-180975" y="2786063"/>
            <a:ext cx="9993313"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6"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latin typeface="黑体" pitchFamily="49" charset="-122"/>
                <a:ea typeface="黑体" pitchFamily="49" charset="-122"/>
              </a:rPr>
              <a:t>2.4.1 </a:t>
            </a:r>
            <a:r>
              <a:rPr lang="zh-CN" altLang="en-US" sz="3200">
                <a:latin typeface="黑体" pitchFamily="49" charset="-122"/>
                <a:ea typeface="黑体" pitchFamily="49" charset="-122"/>
              </a:rPr>
              <a:t>程序基本格式</a:t>
            </a:r>
            <a:endParaRPr lang="zh-CN" altLang="en-US" sz="3600">
              <a:ea typeface="华文宋体" pitchFamily="2" charset="-122"/>
            </a:endParaRPr>
          </a:p>
        </p:txBody>
      </p:sp>
      <p:pic>
        <p:nvPicPr>
          <p:cNvPr id="3" name="图片 2">
            <a:extLst>
              <a:ext uri="{FF2B5EF4-FFF2-40B4-BE49-F238E27FC236}">
                <a16:creationId xmlns:a16="http://schemas.microsoft.com/office/drawing/2014/main" id="{09BB705A-7215-41C4-8372-D78F0CD9DA95}"/>
              </a:ext>
            </a:extLst>
          </p:cNvPr>
          <p:cNvPicPr>
            <a:picLocks noChangeAspect="1"/>
          </p:cNvPicPr>
          <p:nvPr/>
        </p:nvPicPr>
        <p:blipFill>
          <a:blip r:embed="rId3"/>
          <a:stretch>
            <a:fillRect/>
          </a:stretch>
        </p:blipFill>
        <p:spPr>
          <a:xfrm>
            <a:off x="3059832" y="4225652"/>
            <a:ext cx="171474" cy="2095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32"/>
                                        </p:tgtEl>
                                        <p:attrNameLst>
                                          <p:attrName>style.visibility</p:attrName>
                                        </p:attrNameLst>
                                      </p:cBhvr>
                                      <p:to>
                                        <p:strVal val="visible"/>
                                      </p:to>
                                    </p:set>
                                    <p:anim calcmode="lin" valueType="num">
                                      <p:cBhvr additive="base">
                                        <p:cTn id="13" dur="500" fill="hold"/>
                                        <p:tgtEl>
                                          <p:spTgt spid="48132"/>
                                        </p:tgtEl>
                                        <p:attrNameLst>
                                          <p:attrName>ppt_x</p:attrName>
                                        </p:attrNameLst>
                                      </p:cBhvr>
                                      <p:tavLst>
                                        <p:tav tm="0">
                                          <p:val>
                                            <p:strVal val="#ppt_x"/>
                                          </p:val>
                                        </p:tav>
                                        <p:tav tm="100000">
                                          <p:val>
                                            <p:strVal val="#ppt_x"/>
                                          </p:val>
                                        </p:tav>
                                      </p:tavLst>
                                    </p:anim>
                                    <p:anim calcmode="lin" valueType="num">
                                      <p:cBhvr additive="base">
                                        <p:cTn id="14"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900113"/>
            <a:ext cx="8135938" cy="3179762"/>
          </a:xfrm>
        </p:spPr>
        <p:txBody>
          <a:bodyPr/>
          <a:lstStyle/>
          <a:p>
            <a:pPr eaLnBrk="1" hangingPunct="1"/>
            <a:r>
              <a:rPr lang="zh-CN" altLang="en-US">
                <a:latin typeface="黑体" pitchFamily="49" charset="-122"/>
                <a:ea typeface="黑体" pitchFamily="49" charset="-122"/>
              </a:rPr>
              <a:t>　　</a:t>
            </a:r>
            <a:r>
              <a:rPr lang="en-US" altLang="zh-CN"/>
              <a:t>Verilog HDL</a:t>
            </a:r>
            <a:r>
              <a:rPr lang="zh-CN" altLang="en-US"/>
              <a:t>中有两种注释的方式。</a:t>
            </a:r>
            <a:br>
              <a:rPr lang="zh-CN" altLang="en-US"/>
            </a:br>
            <a:r>
              <a:rPr lang="zh-CN" altLang="en-US"/>
              <a:t>　　</a:t>
            </a:r>
            <a:r>
              <a:rPr lang="en-US" altLang="zh-CN">
                <a:latin typeface="黑体" pitchFamily="49" charset="-122"/>
                <a:ea typeface="黑体" pitchFamily="49" charset="-122"/>
              </a:rPr>
              <a:t>1</a:t>
            </a:r>
            <a:r>
              <a:rPr lang="zh-CN" altLang="en-US">
                <a:latin typeface="黑体" pitchFamily="49" charset="-122"/>
                <a:ea typeface="黑体" pitchFamily="49" charset="-122"/>
              </a:rPr>
              <a:t>．多行注释</a:t>
            </a:r>
            <a:br>
              <a:rPr lang="zh-CN" altLang="en-US">
                <a:latin typeface="黑体" pitchFamily="49" charset="-122"/>
                <a:ea typeface="黑体" pitchFamily="49" charset="-122"/>
              </a:rPr>
            </a:br>
            <a:r>
              <a:rPr lang="zh-CN" altLang="en-US">
                <a:latin typeface="黑体" pitchFamily="49" charset="-122"/>
                <a:ea typeface="黑体" pitchFamily="49" charset="-122"/>
              </a:rPr>
              <a:t>　　</a:t>
            </a:r>
            <a:r>
              <a:rPr lang="zh-CN" altLang="en-US"/>
              <a:t>多行注释以起始符</a:t>
            </a:r>
            <a:r>
              <a:rPr lang="zh-CN" altLang="en-US" b="1">
                <a:solidFill>
                  <a:srgbClr val="FF0000"/>
                </a:solidFill>
              </a:rPr>
              <a:t>“</a:t>
            </a:r>
            <a:r>
              <a:rPr lang="en-US" altLang="zh-CN" b="1">
                <a:solidFill>
                  <a:srgbClr val="FF0000"/>
                </a:solidFill>
              </a:rPr>
              <a:t>/*”</a:t>
            </a:r>
            <a:r>
              <a:rPr lang="zh-CN" altLang="en-US" b="1">
                <a:solidFill>
                  <a:srgbClr val="FF0000"/>
                </a:solidFill>
              </a:rPr>
              <a:t>开始，以终止符“*</a:t>
            </a:r>
            <a:r>
              <a:rPr lang="en-US" altLang="zh-CN" b="1">
                <a:solidFill>
                  <a:srgbClr val="FF0000"/>
                </a:solidFill>
              </a:rPr>
              <a:t>/”</a:t>
            </a:r>
            <a:r>
              <a:rPr lang="zh-CN" altLang="en-US" b="1">
                <a:solidFill>
                  <a:srgbClr val="FF0000"/>
                </a:solidFill>
              </a:rPr>
              <a:t>结束</a:t>
            </a:r>
            <a:r>
              <a:rPr lang="zh-CN" altLang="en-US"/>
              <a:t>，两个符号之间的语句都是注释语句，因此可扩展到多行。例如：</a:t>
            </a:r>
          </a:p>
        </p:txBody>
      </p:sp>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l="4800" t="3348" r="71921" b="-10268"/>
          <a:stretch>
            <a:fillRect/>
          </a:stretch>
        </p:blipFill>
        <p:spPr bwMode="auto">
          <a:xfrm>
            <a:off x="11113" y="3217863"/>
            <a:ext cx="3221037"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0"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latin typeface="黑体" pitchFamily="49" charset="-122"/>
                <a:ea typeface="黑体" pitchFamily="49" charset="-122"/>
              </a:rPr>
              <a:t>2.4.2  </a:t>
            </a:r>
            <a:r>
              <a:rPr lang="zh-CN" altLang="en-US" sz="3200">
                <a:latin typeface="黑体" pitchFamily="49" charset="-122"/>
                <a:ea typeface="黑体" pitchFamily="49" charset="-122"/>
              </a:rPr>
              <a:t>注释语句</a:t>
            </a:r>
            <a:endParaRPr lang="zh-CN" altLang="en-US" sz="3600">
              <a:ea typeface="华文宋体" pitchFamily="2"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9052" t="-22992" r="38103"/>
          <a:stretch>
            <a:fillRect/>
          </a:stretch>
        </p:blipFill>
        <p:spPr bwMode="auto">
          <a:xfrm>
            <a:off x="2735263" y="3028950"/>
            <a:ext cx="6216650" cy="1857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ppt_x"/>
                                          </p:val>
                                        </p:tav>
                                        <p:tav tm="100000">
                                          <p:val>
                                            <p:strVal val="#ppt_x"/>
                                          </p:val>
                                        </p:tav>
                                      </p:tavLst>
                                    </p:anim>
                                    <p:anim calcmode="lin" valueType="num">
                                      <p:cBhvr additive="base">
                                        <p:cTn id="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1057275"/>
            <a:ext cx="8135938" cy="3048000"/>
          </a:xfrm>
        </p:spPr>
        <p:txBody>
          <a:bodyPr/>
          <a:lstStyle/>
          <a:p>
            <a:pPr eaLnBrk="1" hangingPunct="1">
              <a:lnSpc>
                <a:spcPct val="160000"/>
              </a:lnSpc>
            </a:pPr>
            <a:r>
              <a:rPr lang="zh-CN" altLang="en-US"/>
              <a:t>　　</a:t>
            </a:r>
            <a:r>
              <a:rPr lang="en-US" altLang="zh-CN">
                <a:latin typeface="黑体" pitchFamily="49" charset="-122"/>
                <a:ea typeface="黑体" pitchFamily="49" charset="-122"/>
              </a:rPr>
              <a:t>2</a:t>
            </a:r>
            <a:r>
              <a:rPr lang="zh-CN" altLang="en-US">
                <a:latin typeface="黑体" pitchFamily="49" charset="-122"/>
                <a:ea typeface="黑体" pitchFamily="49" charset="-122"/>
              </a:rPr>
              <a:t>．单行注释</a:t>
            </a:r>
            <a:br>
              <a:rPr lang="zh-CN" altLang="en-US"/>
            </a:br>
            <a:r>
              <a:rPr lang="zh-CN" altLang="en-US"/>
              <a:t>　　单行注释以符号</a:t>
            </a:r>
            <a:r>
              <a:rPr lang="en-US" altLang="zh-CN" b="1">
                <a:solidFill>
                  <a:srgbClr val="FF0000"/>
                </a:solidFill>
              </a:rPr>
              <a:t>//</a:t>
            </a:r>
            <a:r>
              <a:rPr lang="zh-CN" altLang="en-US" b="1">
                <a:solidFill>
                  <a:srgbClr val="FF0000"/>
                </a:solidFill>
              </a:rPr>
              <a:t>开头</a:t>
            </a:r>
            <a:r>
              <a:rPr lang="zh-CN" altLang="en-US"/>
              <a:t>，表示以</a:t>
            </a:r>
            <a:r>
              <a:rPr lang="en-US" altLang="zh-CN"/>
              <a:t>//</a:t>
            </a:r>
            <a:r>
              <a:rPr lang="zh-CN" altLang="en-US"/>
              <a:t>开始到本行结束都属于注释语句，而且它只能注释到本行结束。</a:t>
            </a:r>
            <a:br>
              <a:rPr lang="zh-CN" altLang="en-US"/>
            </a:br>
            <a:r>
              <a:rPr lang="zh-CN" altLang="en-US"/>
              <a:t>　　</a:t>
            </a:r>
            <a:r>
              <a:rPr lang="en-US" altLang="zh-CN"/>
              <a:t>【</a:t>
            </a:r>
            <a:r>
              <a:rPr lang="zh-CN" altLang="en-US">
                <a:latin typeface="黑体" pitchFamily="49" charset="-122"/>
                <a:ea typeface="黑体" pitchFamily="49" charset="-122"/>
              </a:rPr>
              <a:t>例</a:t>
            </a:r>
            <a:r>
              <a:rPr lang="en-US" altLang="zh-CN">
                <a:latin typeface="黑体" pitchFamily="49" charset="-122"/>
                <a:ea typeface="黑体" pitchFamily="49" charset="-122"/>
              </a:rPr>
              <a:t>2.8</a:t>
            </a:r>
            <a:r>
              <a:rPr lang="en-US" altLang="zh-CN"/>
              <a:t>】  </a:t>
            </a:r>
            <a:r>
              <a:rPr lang="zh-CN" altLang="en-US"/>
              <a:t>单行注释举例。</a:t>
            </a:r>
            <a:br>
              <a:rPr lang="zh-CN" altLang="de-DE"/>
            </a:br>
            <a:r>
              <a:rPr lang="zh-CN" altLang="de-DE"/>
              <a:t>　　　　</a:t>
            </a:r>
            <a:r>
              <a:rPr lang="de-DE" altLang="zh-CN"/>
              <a:t>reg in1</a:t>
            </a:r>
            <a:r>
              <a:rPr lang="zh-CN" altLang="de-DE"/>
              <a:t>，</a:t>
            </a:r>
            <a:r>
              <a:rPr lang="de-DE" altLang="zh-CN"/>
              <a:t>in2;   	//</a:t>
            </a:r>
            <a:r>
              <a:rPr lang="zh-CN" altLang="de-DE"/>
              <a:t>定义两个寄存器变量</a:t>
            </a:r>
            <a:r>
              <a:rPr lang="de-DE" altLang="zh-CN"/>
              <a:t>in1</a:t>
            </a:r>
            <a:r>
              <a:rPr lang="zh-CN" altLang="de-DE"/>
              <a:t>、</a:t>
            </a:r>
            <a:r>
              <a:rPr lang="de-DE" altLang="zh-CN"/>
              <a:t>in2</a:t>
            </a:r>
            <a:endParaRPr lang="en-US" altLang="zh-CN"/>
          </a:p>
        </p:txBody>
      </p:sp>
      <p:sp>
        <p:nvSpPr>
          <p:cNvPr id="56323"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a:latin typeface="黑体" pitchFamily="49" charset="-122"/>
                <a:ea typeface="黑体" pitchFamily="49" charset="-122"/>
              </a:rPr>
              <a:t>2.4.2  </a:t>
            </a:r>
            <a:r>
              <a:rPr lang="zh-CN" altLang="en-US" sz="3200">
                <a:latin typeface="黑体" pitchFamily="49" charset="-122"/>
                <a:ea typeface="黑体" pitchFamily="49" charset="-122"/>
              </a:rPr>
              <a:t>注释语句</a:t>
            </a:r>
            <a:endParaRPr lang="zh-CN" altLang="en-US" sz="3600">
              <a:ea typeface="华文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a:extLst>
              <a:ext uri="{FF2B5EF4-FFF2-40B4-BE49-F238E27FC236}">
                <a16:creationId xmlns:a16="http://schemas.microsoft.com/office/drawing/2014/main" id="{DF53D5B7-2E29-4B88-822C-69A4613CBD5B}"/>
              </a:ext>
            </a:extLst>
          </p:cNvPr>
          <p:cNvSpPr>
            <a:spLocks noGrp="1"/>
          </p:cNvSpPr>
          <p:nvPr>
            <p:ph type="body" idx="4294967295"/>
          </p:nvPr>
        </p:nvSpPr>
        <p:spPr>
          <a:xfrm>
            <a:off x="315912" y="853530"/>
            <a:ext cx="8720584" cy="4188370"/>
          </a:xfrm>
        </p:spPr>
        <p:txBody>
          <a:bodyPr/>
          <a:lstStyle/>
          <a:p>
            <a:pPr algn="l" eaLnBrk="1" hangingPunct="1">
              <a:lnSpc>
                <a:spcPct val="120000"/>
              </a:lnSpc>
              <a:buFont typeface="Arial" panose="020B0604020202020204" pitchFamily="34" charset="0"/>
              <a:buChar char="•"/>
            </a:pPr>
            <a:r>
              <a:rPr lang="en-US" altLang="zh-CN" sz="2400" b="1" dirty="0"/>
              <a:t>Verilog HDL</a:t>
            </a:r>
            <a:r>
              <a:rPr lang="zh-CN" altLang="en-US" sz="2400" b="1" dirty="0"/>
              <a:t>是在</a:t>
            </a:r>
            <a:r>
              <a:rPr lang="en-US" altLang="zh-CN" sz="2400" b="1" dirty="0"/>
              <a:t>1983</a:t>
            </a:r>
            <a:r>
              <a:rPr lang="zh-CN" altLang="en-US" sz="2400" b="1" dirty="0"/>
              <a:t>年由</a:t>
            </a:r>
            <a:r>
              <a:rPr lang="en-US" altLang="zh-CN" sz="2400" b="1" dirty="0"/>
              <a:t>GDA</a:t>
            </a:r>
            <a:r>
              <a:rPr lang="zh-CN" altLang="en-US" sz="2400" b="1" dirty="0"/>
              <a:t>（</a:t>
            </a:r>
            <a:r>
              <a:rPr lang="en-US" altLang="zh-CN" sz="2000" b="1" dirty="0" err="1"/>
              <a:t>GateWay</a:t>
            </a:r>
            <a:r>
              <a:rPr lang="en-US" altLang="zh-CN" sz="2000" b="1" dirty="0"/>
              <a:t> Design Automation</a:t>
            </a:r>
            <a:r>
              <a:rPr lang="zh-CN" altLang="en-US" sz="2400" b="1" dirty="0"/>
              <a:t>）公司的</a:t>
            </a:r>
            <a:r>
              <a:rPr lang="en-US" altLang="zh-CN" sz="2400" b="1" dirty="0"/>
              <a:t>Phil </a:t>
            </a:r>
            <a:r>
              <a:rPr lang="en-US" altLang="zh-CN" sz="2400" b="1" dirty="0" err="1"/>
              <a:t>Moorby</a:t>
            </a:r>
            <a:r>
              <a:rPr lang="zh-CN" altLang="en-US" sz="2400" b="1" dirty="0"/>
              <a:t>所创。</a:t>
            </a:r>
            <a:r>
              <a:rPr lang="en-US" altLang="zh-CN" sz="2400" b="1" dirty="0"/>
              <a:t>Phi </a:t>
            </a:r>
            <a:r>
              <a:rPr lang="en-US" altLang="zh-CN" sz="2400" b="1" dirty="0" err="1"/>
              <a:t>Moorby</a:t>
            </a:r>
            <a:r>
              <a:rPr lang="zh-CN" altLang="en-US" sz="2400" b="1" dirty="0"/>
              <a:t>后来成为</a:t>
            </a:r>
            <a:r>
              <a:rPr lang="en-US" altLang="zh-CN" sz="2400" b="1" dirty="0"/>
              <a:t>Verilog-XL</a:t>
            </a:r>
            <a:r>
              <a:rPr lang="zh-CN" altLang="en-US" sz="2400" b="1" dirty="0"/>
              <a:t>的主要设计者和</a:t>
            </a:r>
            <a:r>
              <a:rPr lang="en-US" altLang="zh-CN" sz="2400" b="1" dirty="0"/>
              <a:t>Cadence</a:t>
            </a:r>
            <a:r>
              <a:rPr lang="zh-CN" altLang="en-US" sz="2400" b="1" dirty="0"/>
              <a:t>公司的第一个合伙人。</a:t>
            </a:r>
          </a:p>
          <a:p>
            <a:pPr algn="l" eaLnBrk="1" hangingPunct="1">
              <a:lnSpc>
                <a:spcPct val="120000"/>
              </a:lnSpc>
              <a:buFont typeface="Arial" panose="020B0604020202020204" pitchFamily="34" charset="0"/>
              <a:buChar char="•"/>
            </a:pPr>
            <a:r>
              <a:rPr lang="zh-CN" altLang="en-US" sz="2400" b="1" dirty="0"/>
              <a:t>在</a:t>
            </a:r>
            <a:r>
              <a:rPr lang="en-US" altLang="zh-CN" sz="2400" b="1" dirty="0"/>
              <a:t>1984~1985</a:t>
            </a:r>
            <a:r>
              <a:rPr lang="zh-CN" altLang="en-US" sz="2400" b="1" dirty="0"/>
              <a:t>年间，</a:t>
            </a:r>
            <a:r>
              <a:rPr lang="en-US" altLang="zh-CN" sz="2400" b="1" dirty="0" err="1"/>
              <a:t>Moorby</a:t>
            </a:r>
            <a:r>
              <a:rPr lang="zh-CN" altLang="en-US" sz="2400" b="1" dirty="0"/>
              <a:t>设计出了第一个</a:t>
            </a:r>
            <a:r>
              <a:rPr lang="en-US" altLang="zh-CN" sz="2400" b="1" dirty="0"/>
              <a:t>Verilog-XL</a:t>
            </a:r>
            <a:r>
              <a:rPr lang="zh-CN" altLang="en-US" sz="2400" b="1" dirty="0"/>
              <a:t>的仿真器。　</a:t>
            </a:r>
          </a:p>
          <a:p>
            <a:pPr algn="l" eaLnBrk="1" hangingPunct="1">
              <a:lnSpc>
                <a:spcPct val="120000"/>
              </a:lnSpc>
              <a:buFont typeface="Arial" panose="020B0604020202020204" pitchFamily="34" charset="0"/>
              <a:buChar char="•"/>
            </a:pPr>
            <a:r>
              <a:rPr lang="en-US" altLang="zh-CN" sz="2400" b="1" dirty="0"/>
              <a:t>1986</a:t>
            </a:r>
            <a:r>
              <a:rPr lang="zh-CN" altLang="en-US" sz="2400" b="1" dirty="0"/>
              <a:t>年，</a:t>
            </a:r>
            <a:r>
              <a:rPr lang="en-US" altLang="zh-CN" sz="2400" b="1" dirty="0" err="1"/>
              <a:t>Moorby</a:t>
            </a:r>
            <a:r>
              <a:rPr lang="zh-CN" altLang="en-US" sz="2400" b="1" dirty="0"/>
              <a:t>提出了用于快速门级仿真的</a:t>
            </a:r>
            <a:r>
              <a:rPr lang="en-US" altLang="zh-CN" sz="2400" b="1" dirty="0"/>
              <a:t>XL</a:t>
            </a:r>
            <a:r>
              <a:rPr lang="zh-CN" altLang="en-US" sz="2400" b="1" dirty="0"/>
              <a:t>算法。</a:t>
            </a:r>
          </a:p>
          <a:p>
            <a:pPr algn="l" eaLnBrk="1" hangingPunct="1">
              <a:lnSpc>
                <a:spcPct val="120000"/>
              </a:lnSpc>
              <a:buFont typeface="Arial" panose="020B0604020202020204" pitchFamily="34" charset="0"/>
              <a:buChar char="•"/>
            </a:pPr>
            <a:r>
              <a:rPr lang="en-US" altLang="zh-CN" sz="2400" b="1" dirty="0"/>
              <a:t>1990</a:t>
            </a:r>
            <a:r>
              <a:rPr lang="zh-CN" altLang="en-US" sz="2400" b="1" dirty="0"/>
              <a:t>年，</a:t>
            </a:r>
            <a:r>
              <a:rPr lang="en-US" altLang="zh-CN" sz="2400" b="1" dirty="0"/>
              <a:t>Cadence</a:t>
            </a:r>
            <a:r>
              <a:rPr lang="zh-CN" altLang="en-US" sz="2400" b="1" dirty="0"/>
              <a:t>公司收购了</a:t>
            </a:r>
            <a:r>
              <a:rPr lang="en-US" altLang="zh-CN" sz="2400" b="1" dirty="0"/>
              <a:t>GDA</a:t>
            </a:r>
            <a:r>
              <a:rPr lang="zh-CN" altLang="en-US" sz="2400" b="1" dirty="0"/>
              <a:t>公司</a:t>
            </a:r>
          </a:p>
          <a:p>
            <a:pPr algn="l" eaLnBrk="1" hangingPunct="1">
              <a:lnSpc>
                <a:spcPct val="120000"/>
              </a:lnSpc>
              <a:buFont typeface="Arial" panose="020B0604020202020204" pitchFamily="34" charset="0"/>
              <a:buChar char="•"/>
            </a:pPr>
            <a:r>
              <a:rPr lang="en-US" altLang="zh-CN" sz="2400" b="1" dirty="0"/>
              <a:t>1991</a:t>
            </a:r>
            <a:r>
              <a:rPr lang="zh-CN" altLang="en-US" sz="2400" b="1" dirty="0"/>
              <a:t>年，</a:t>
            </a:r>
            <a:r>
              <a:rPr lang="en-US" altLang="zh-CN" sz="2400" b="1" dirty="0"/>
              <a:t>Cadence</a:t>
            </a:r>
            <a:r>
              <a:rPr lang="zh-CN" altLang="en-US" sz="2400" b="1" dirty="0"/>
              <a:t>公司公开发表</a:t>
            </a:r>
            <a:r>
              <a:rPr lang="en-US" altLang="zh-CN" sz="2400" b="1" dirty="0"/>
              <a:t>Verilog</a:t>
            </a:r>
            <a:r>
              <a:rPr lang="zh-CN" altLang="en-US" sz="2400" b="1" dirty="0"/>
              <a:t>语言，成立了</a:t>
            </a:r>
            <a:r>
              <a:rPr lang="en-US" altLang="zh-CN" sz="2400" b="1" dirty="0"/>
              <a:t>OVI</a:t>
            </a:r>
            <a:r>
              <a:rPr lang="zh-CN" altLang="en-US" sz="2400" b="1" dirty="0"/>
              <a:t>（</a:t>
            </a:r>
            <a:r>
              <a:rPr lang="en-US" altLang="zh-CN" sz="2400" b="1" dirty="0"/>
              <a:t>Open Verilog International</a:t>
            </a:r>
            <a:r>
              <a:rPr lang="zh-CN" altLang="en-US" sz="2400" b="1" dirty="0"/>
              <a:t>）组织来负责</a:t>
            </a:r>
            <a:r>
              <a:rPr lang="en-US" altLang="zh-CN" sz="2400" b="1" dirty="0"/>
              <a:t>Verilog HDL</a:t>
            </a:r>
            <a:r>
              <a:rPr lang="zh-CN" altLang="en-US" sz="2400" b="1" dirty="0"/>
              <a:t>语言的发展。</a:t>
            </a:r>
          </a:p>
          <a:p>
            <a:pPr algn="l" eaLnBrk="1" hangingPunct="1">
              <a:lnSpc>
                <a:spcPct val="120000"/>
              </a:lnSpc>
              <a:buFont typeface="Arial" panose="020B0604020202020204" pitchFamily="34" charset="0"/>
              <a:buChar char="•"/>
            </a:pPr>
            <a:r>
              <a:rPr lang="en-US" altLang="zh-CN" sz="2400" b="1" dirty="0"/>
              <a:t>1995</a:t>
            </a:r>
            <a:r>
              <a:rPr lang="zh-CN" altLang="en-US" sz="2400" b="1" dirty="0"/>
              <a:t>年制定了</a:t>
            </a:r>
            <a:r>
              <a:rPr lang="en-US" altLang="zh-CN" sz="2400" b="1" dirty="0"/>
              <a:t>Verilog HDL</a:t>
            </a:r>
            <a:r>
              <a:rPr lang="zh-CN" altLang="en-US" sz="2400" b="1" dirty="0"/>
              <a:t>的</a:t>
            </a:r>
            <a:r>
              <a:rPr lang="en-US" altLang="zh-CN" sz="2400" b="1" dirty="0"/>
              <a:t>IEEE</a:t>
            </a:r>
            <a:r>
              <a:rPr lang="zh-CN" altLang="en-US" sz="2400" b="1" dirty="0"/>
              <a:t>标准，即</a:t>
            </a:r>
            <a:r>
              <a:rPr lang="en-US" altLang="zh-CN" sz="2400" b="1" dirty="0"/>
              <a:t>IEEE1364</a:t>
            </a:r>
            <a:r>
              <a:rPr lang="zh-CN" altLang="en-US" sz="2400" b="1" dirty="0"/>
              <a:t>。</a:t>
            </a:r>
          </a:p>
        </p:txBody>
      </p:sp>
      <p:sp>
        <p:nvSpPr>
          <p:cNvPr id="97284" name="灯片编号占位符 1">
            <a:extLst>
              <a:ext uri="{FF2B5EF4-FFF2-40B4-BE49-F238E27FC236}">
                <a16:creationId xmlns:a16="http://schemas.microsoft.com/office/drawing/2014/main" id="{808FB357-D06B-4B0F-ADA1-1CFF37586762}"/>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510402A9-9E81-4389-BF92-06894D2EA8CF}" type="slidenum">
              <a:rPr lang="zh-CN" altLang="en-US" smtClean="0"/>
              <a:pPr>
                <a:defRPr/>
              </a:pPr>
              <a:t>6</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F77923D0-2232-4A77-BF62-CD9C1F2EADC8}"/>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2371">
                                            <p:txEl>
                                              <p:pRg st="1" end="1"/>
                                            </p:txEl>
                                          </p:spTgt>
                                        </p:tgtEl>
                                        <p:attrNameLst>
                                          <p:attrName>style.visibility</p:attrName>
                                        </p:attrNameLst>
                                      </p:cBhvr>
                                      <p:to>
                                        <p:strVal val="visible"/>
                                      </p:to>
                                    </p:set>
                                    <p:anim calcmode="lin" valueType="num">
                                      <p:cBhvr additive="base">
                                        <p:cTn id="13" dur="500" fill="hold"/>
                                        <p:tgtEl>
                                          <p:spTgt spid="442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2371">
                                            <p:txEl>
                                              <p:pRg st="2" end="2"/>
                                            </p:txEl>
                                          </p:spTgt>
                                        </p:tgtEl>
                                        <p:attrNameLst>
                                          <p:attrName>style.visibility</p:attrName>
                                        </p:attrNameLst>
                                      </p:cBhvr>
                                      <p:to>
                                        <p:strVal val="visible"/>
                                      </p:to>
                                    </p:set>
                                    <p:anim calcmode="lin" valueType="num">
                                      <p:cBhvr additive="base">
                                        <p:cTn id="19"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237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2371">
                                            <p:txEl>
                                              <p:pRg st="3" end="3"/>
                                            </p:txEl>
                                          </p:spTgt>
                                        </p:tgtEl>
                                        <p:attrNameLst>
                                          <p:attrName>style.visibility</p:attrName>
                                        </p:attrNameLst>
                                      </p:cBhvr>
                                      <p:to>
                                        <p:strVal val="visible"/>
                                      </p:to>
                                    </p:set>
                                    <p:anim calcmode="lin" valueType="num">
                                      <p:cBhvr additive="base">
                                        <p:cTn id="23" dur="500" fill="hold"/>
                                        <p:tgtEl>
                                          <p:spTgt spid="4423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42371">
                                            <p:txEl>
                                              <p:pRg st="4" end="4"/>
                                            </p:txEl>
                                          </p:spTgt>
                                        </p:tgtEl>
                                        <p:attrNameLst>
                                          <p:attrName>style.visibility</p:attrName>
                                        </p:attrNameLst>
                                      </p:cBhvr>
                                      <p:to>
                                        <p:strVal val="visible"/>
                                      </p:to>
                                    </p:set>
                                    <p:anim calcmode="lin" valueType="num">
                                      <p:cBhvr additive="base">
                                        <p:cTn id="29" dur="500" fill="hold"/>
                                        <p:tgtEl>
                                          <p:spTgt spid="4423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237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2371">
                                            <p:txEl>
                                              <p:pRg st="5" end="5"/>
                                            </p:txEl>
                                          </p:spTgt>
                                        </p:tgtEl>
                                        <p:attrNameLst>
                                          <p:attrName>style.visibility</p:attrName>
                                        </p:attrNameLst>
                                      </p:cBhvr>
                                      <p:to>
                                        <p:strVal val="visible"/>
                                      </p:to>
                                    </p:set>
                                    <p:anim calcmode="lin" valueType="num">
                                      <p:cBhvr additive="base">
                                        <p:cTn id="33" dur="500" fill="hold"/>
                                        <p:tgtEl>
                                          <p:spTgt spid="4423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23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A590D-874D-47EF-9265-E16723805B06}"/>
              </a:ext>
            </a:extLst>
          </p:cNvPr>
          <p:cNvSpPr>
            <a:spLocks noGrp="1"/>
          </p:cNvSpPr>
          <p:nvPr>
            <p:ph type="title"/>
          </p:nvPr>
        </p:nvSpPr>
        <p:spPr>
          <a:xfrm>
            <a:off x="323528" y="841276"/>
            <a:ext cx="8135937" cy="3744416"/>
          </a:xfrm>
        </p:spPr>
        <p:txBody>
          <a:bodyPr/>
          <a:lstStyle/>
          <a:p>
            <a:pPr marL="0" marR="0" lvl="0" indent="609600" defTabSz="914400" rtl="0" eaLnBrk="1" fontAlgn="base" latinLnBrk="0" hangingPunct="1">
              <a:lnSpc>
                <a:spcPct val="150000"/>
              </a:lnSpc>
              <a:spcBef>
                <a:spcPct val="0"/>
              </a:spcBef>
              <a:spcAft>
                <a:spcPct val="0"/>
              </a:spcAft>
              <a:tabLst>
                <a:tab pos="228600" algn="l"/>
              </a:tabLst>
            </a:pPr>
            <a:br>
              <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rPr>
            </a:br>
            <a:r>
              <a:rPr kumimoji="0" lang="en-US"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rPr>
              <a:t>            </a:t>
            </a: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关键字也称为保留字，它是Verilog HDL内部的专用词，这些关键字用户不能随便使用。</a:t>
            </a:r>
            <a:b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br>
            <a:b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b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zh-CN"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需要注意的是，所有的关键字都是小写的</a:t>
            </a: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br>
              <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rPr>
            </a:br>
            <a:r>
              <a:rPr kumimoji="0" lang="zh-CN"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例如：initial是关键字，但INITIAL和Initial却不是关键字，而是标识符。</a:t>
            </a:r>
            <a:br>
              <a:rPr kumimoji="0" lang="zh-CN"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rPr>
            </a:br>
            <a:endParaRPr lang="zh-CN" altLang="en-US" dirty="0"/>
          </a:p>
        </p:txBody>
      </p:sp>
      <p:sp>
        <p:nvSpPr>
          <p:cNvPr id="5" name="矩形 2">
            <a:extLst>
              <a:ext uri="{FF2B5EF4-FFF2-40B4-BE49-F238E27FC236}">
                <a16:creationId xmlns:a16="http://schemas.microsoft.com/office/drawing/2014/main" id="{CD86EDD7-62EF-44EA-9FF0-15DC18E8F1C5}"/>
              </a:ext>
            </a:extLst>
          </p:cNvPr>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latin typeface="黑体" pitchFamily="49" charset="-122"/>
                <a:ea typeface="黑体" pitchFamily="49" charset="-122"/>
              </a:rPr>
              <a:t>2.4.3  </a:t>
            </a:r>
            <a:r>
              <a:rPr lang="zh-CN" altLang="en-US" sz="3200" dirty="0">
                <a:latin typeface="黑体" pitchFamily="49" charset="-122"/>
                <a:ea typeface="黑体" pitchFamily="49" charset="-122"/>
              </a:rPr>
              <a:t>关键字</a:t>
            </a:r>
            <a:endParaRPr lang="zh-CN" altLang="en-US" sz="3600" dirty="0">
              <a:ea typeface="华文宋体" pitchFamily="2" charset="-122"/>
            </a:endParaRPr>
          </a:p>
        </p:txBody>
      </p:sp>
    </p:spTree>
    <p:extLst>
      <p:ext uri="{BB962C8B-B14F-4D97-AF65-F5344CB8AC3E}">
        <p14:creationId xmlns:p14="http://schemas.microsoft.com/office/powerpoint/2010/main" val="605211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9512" y="706438"/>
            <a:ext cx="8784976" cy="2808287"/>
          </a:xfrm>
        </p:spPr>
        <p:txBody>
          <a:bodyPr/>
          <a:lstStyle/>
          <a:p>
            <a:pPr eaLnBrk="1" hangingPunct="1"/>
            <a:r>
              <a:rPr lang="zh-CN" altLang="en-US" dirty="0">
                <a:latin typeface="Dotum" pitchFamily="34" charset="-127"/>
                <a:ea typeface="Dotum" pitchFamily="34" charset="-127"/>
              </a:rPr>
              <a:t>　　</a:t>
            </a:r>
            <a:r>
              <a:rPr lang="zh-CN" altLang="en-US" sz="2000" b="1" dirty="0">
                <a:solidFill>
                  <a:srgbClr val="FF0000"/>
                </a:solidFill>
              </a:rPr>
              <a:t>标识符</a:t>
            </a:r>
            <a:r>
              <a:rPr lang="en-US" altLang="zh-CN" sz="2000" b="1" dirty="0">
                <a:solidFill>
                  <a:srgbClr val="FF0000"/>
                </a:solidFill>
              </a:rPr>
              <a:t>(identifier)</a:t>
            </a:r>
            <a:r>
              <a:rPr lang="zh-CN" altLang="en-US" sz="2000" b="1" dirty="0">
                <a:solidFill>
                  <a:srgbClr val="FF0000"/>
                </a:solidFill>
              </a:rPr>
              <a:t>用于定义模块名、端口名、信号名等</a:t>
            </a:r>
            <a:r>
              <a:rPr lang="zh-CN" altLang="en-US" sz="2000" dirty="0"/>
              <a:t>。</a:t>
            </a:r>
            <a:r>
              <a:rPr lang="en-US" altLang="zh-CN" sz="2000" dirty="0"/>
              <a:t>Verilog HDL </a:t>
            </a:r>
            <a:r>
              <a:rPr lang="zh-CN" altLang="en-US" sz="2000" dirty="0"/>
              <a:t>中的标识符可以是任意一组字母、数字、</a:t>
            </a:r>
            <a:r>
              <a:rPr lang="en-US" altLang="zh-CN" sz="2000" dirty="0"/>
              <a:t>$</a:t>
            </a:r>
            <a:r>
              <a:rPr lang="zh-CN" altLang="en-US" sz="2000" dirty="0"/>
              <a:t>符号和</a:t>
            </a:r>
            <a:r>
              <a:rPr lang="en-US" altLang="zh-CN" sz="2000" dirty="0"/>
              <a:t>_(</a:t>
            </a:r>
            <a:r>
              <a:rPr lang="zh-CN" altLang="en-US" sz="2000" dirty="0"/>
              <a:t>下划线</a:t>
            </a:r>
            <a:r>
              <a:rPr lang="en-US" altLang="zh-CN" sz="2000" dirty="0"/>
              <a:t>)</a:t>
            </a:r>
            <a:r>
              <a:rPr lang="zh-CN" altLang="en-US" sz="2000" dirty="0"/>
              <a:t>符号的组合，但</a:t>
            </a:r>
            <a:r>
              <a:rPr lang="zh-CN" altLang="en-US" sz="2000" b="1" dirty="0">
                <a:solidFill>
                  <a:srgbClr val="0070C0"/>
                </a:solidFill>
              </a:rPr>
              <a:t>标识符的第一个字符必须是字母或者下划线，不能是数字或美元符</a:t>
            </a:r>
            <a:r>
              <a:rPr lang="zh-CN" altLang="en-US" sz="2000" dirty="0"/>
              <a:t>。单个标识符的总字符数不能超过</a:t>
            </a:r>
            <a:r>
              <a:rPr lang="en-US" altLang="zh-CN" sz="2000" dirty="0"/>
              <a:t>1024</a:t>
            </a:r>
            <a:r>
              <a:rPr lang="zh-CN" altLang="en-US" sz="2000" dirty="0"/>
              <a:t>个。另外，</a:t>
            </a:r>
            <a:r>
              <a:rPr lang="zh-CN" altLang="en-US" sz="2000" b="1" dirty="0">
                <a:solidFill>
                  <a:srgbClr val="0070C0"/>
                </a:solidFill>
              </a:rPr>
              <a:t>标识符是区分大小写的</a:t>
            </a:r>
            <a:r>
              <a:rPr lang="zh-CN" altLang="en-US" sz="2000" dirty="0"/>
              <a:t>。以下是标识符的几个例子：</a:t>
            </a:r>
            <a:endParaRPr lang="zh-CN" altLang="en-US" dirty="0"/>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r="60297"/>
          <a:stretch>
            <a:fillRect/>
          </a:stretch>
        </p:blipFill>
        <p:spPr bwMode="auto">
          <a:xfrm>
            <a:off x="1547664" y="2502864"/>
            <a:ext cx="4513697" cy="1555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7348" name="矩形 2"/>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latin typeface="黑体" pitchFamily="49" charset="-122"/>
                <a:ea typeface="黑体" pitchFamily="49" charset="-122"/>
              </a:rPr>
              <a:t>2.4.4  </a:t>
            </a:r>
            <a:r>
              <a:rPr lang="zh-CN" altLang="en-US" sz="3200" dirty="0">
                <a:latin typeface="黑体" pitchFamily="49" charset="-122"/>
                <a:ea typeface="黑体" pitchFamily="49" charset="-122"/>
              </a:rPr>
              <a:t>标识符</a:t>
            </a:r>
            <a:endParaRPr lang="zh-CN" altLang="en-US" sz="3600" dirty="0">
              <a:ea typeface="华文宋体" pitchFamily="2" charset="-122"/>
            </a:endParaRPr>
          </a:p>
        </p:txBody>
      </p:sp>
      <p:pic>
        <p:nvPicPr>
          <p:cNvPr id="3" name="图片 2">
            <a:extLst>
              <a:ext uri="{FF2B5EF4-FFF2-40B4-BE49-F238E27FC236}">
                <a16:creationId xmlns:a16="http://schemas.microsoft.com/office/drawing/2014/main" id="{DE6775BE-F304-4A8C-B0BC-039346A17545}"/>
              </a:ext>
            </a:extLst>
          </p:cNvPr>
          <p:cNvPicPr>
            <a:picLocks noChangeAspect="1"/>
          </p:cNvPicPr>
          <p:nvPr/>
        </p:nvPicPr>
        <p:blipFill>
          <a:blip r:embed="rId3"/>
          <a:stretch>
            <a:fillRect/>
          </a:stretch>
        </p:blipFill>
        <p:spPr>
          <a:xfrm>
            <a:off x="533395" y="4100513"/>
            <a:ext cx="6802895" cy="1232317"/>
          </a:xfrm>
          <a:prstGeom prst="rect">
            <a:avLst/>
          </a:prstGeom>
        </p:spPr>
      </p:pic>
      <p:pic>
        <p:nvPicPr>
          <p:cNvPr id="5" name="图片 4">
            <a:extLst>
              <a:ext uri="{FF2B5EF4-FFF2-40B4-BE49-F238E27FC236}">
                <a16:creationId xmlns:a16="http://schemas.microsoft.com/office/drawing/2014/main" id="{360ECA0E-DC0D-41AC-8681-FB3CF915E7EE}"/>
              </a:ext>
            </a:extLst>
          </p:cNvPr>
          <p:cNvPicPr>
            <a:picLocks noChangeAspect="1"/>
          </p:cNvPicPr>
          <p:nvPr/>
        </p:nvPicPr>
        <p:blipFill>
          <a:blip r:embed="rId4"/>
          <a:stretch>
            <a:fillRect/>
          </a:stretch>
        </p:blipFill>
        <p:spPr>
          <a:xfrm>
            <a:off x="533395" y="5355607"/>
            <a:ext cx="4829849" cy="342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ppt_x"/>
                                          </p:val>
                                        </p:tav>
                                        <p:tav tm="100000">
                                          <p:val>
                                            <p:strVal val="#ppt_x"/>
                                          </p:val>
                                        </p:tav>
                                      </p:tavLst>
                                    </p:anim>
                                    <p:anim calcmode="lin" valueType="num">
                                      <p:cBhvr additive="base">
                                        <p:cTn id="8"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7504C-C50F-4646-824B-AE19743628C6}"/>
              </a:ext>
            </a:extLst>
          </p:cNvPr>
          <p:cNvSpPr>
            <a:spLocks noGrp="1"/>
          </p:cNvSpPr>
          <p:nvPr>
            <p:ph type="title"/>
          </p:nvPr>
        </p:nvSpPr>
        <p:spPr>
          <a:xfrm>
            <a:off x="143508" y="735123"/>
            <a:ext cx="8856984" cy="4789488"/>
          </a:xfrm>
        </p:spPr>
        <p:txBody>
          <a:bodyPr/>
          <a:lstStyle/>
          <a:p>
            <a:r>
              <a:rPr lang="en-US" altLang="zh-CN" dirty="0"/>
              <a:t>1.</a:t>
            </a:r>
            <a:r>
              <a:rPr lang="zh-CN" altLang="en-US" b="0" i="0" u="none" strike="noStrike" baseline="0" dirty="0">
                <a:solidFill>
                  <a:srgbClr val="000000"/>
                </a:solidFill>
                <a:latin typeface="宋体" panose="02010600030101010101" pitchFamily="2" charset="-122"/>
                <a:ea typeface="宋体" panose="02010600030101010101" pitchFamily="2" charset="-122"/>
              </a:rPr>
              <a:t>模块定义包括多个组成部分，关键字</a:t>
            </a:r>
            <a:r>
              <a:rPr lang="en-US" altLang="zh-CN" b="0" i="0" u="none" strike="noStrike" baseline="0" dirty="0">
                <a:solidFill>
                  <a:srgbClr val="000000"/>
                </a:solidFill>
                <a:latin typeface="Calibri" panose="020F0502020204030204" pitchFamily="34" charset="0"/>
                <a:ea typeface="宋体" panose="02010600030101010101" pitchFamily="2" charset="-122"/>
              </a:rPr>
              <a:t>module</a:t>
            </a:r>
            <a:r>
              <a:rPr lang="zh-CN" altLang="en-US" b="0" i="0" u="none" strike="noStrike" baseline="0" dirty="0">
                <a:solidFill>
                  <a:srgbClr val="000000"/>
                </a:solidFill>
                <a:latin typeface="宋体" panose="02010600030101010101" pitchFamily="2" charset="-122"/>
                <a:ea typeface="宋体" panose="02010600030101010101" pitchFamily="2" charset="-122"/>
              </a:rPr>
              <a:t>和</a:t>
            </a:r>
            <a:r>
              <a:rPr lang="en-US" altLang="zh-CN" b="0" i="0" u="none" strike="noStrike" baseline="0" dirty="0" err="1">
                <a:solidFill>
                  <a:srgbClr val="000000"/>
                </a:solidFill>
                <a:latin typeface="Calibri" panose="020F0502020204030204" pitchFamily="34" charset="0"/>
                <a:ea typeface="宋体" panose="02010600030101010101" pitchFamily="2" charset="-122"/>
              </a:rPr>
              <a:t>endmodule</a:t>
            </a:r>
            <a:r>
              <a:rPr lang="zh-CN" altLang="en-US" b="0" i="0" u="none" strike="noStrike" baseline="0" dirty="0">
                <a:solidFill>
                  <a:srgbClr val="000000"/>
                </a:solidFill>
                <a:latin typeface="宋体" panose="02010600030101010101" pitchFamily="2" charset="-122"/>
                <a:ea typeface="宋体" panose="02010600030101010101" pitchFamily="2" charset="-122"/>
              </a:rPr>
              <a:t>是必须使用的，模块名是必须有的</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2.</a:t>
            </a:r>
            <a:r>
              <a:rPr lang="zh-CN" altLang="en-US" b="0" i="0" u="none" strike="noStrike" baseline="0" dirty="0">
                <a:solidFill>
                  <a:srgbClr val="000000"/>
                </a:solidFill>
                <a:latin typeface="宋体" panose="02010600030101010101" pitchFamily="2" charset="-122"/>
                <a:ea typeface="宋体" panose="02010600030101010101" pitchFamily="2" charset="-122"/>
              </a:rPr>
              <a:t>端口是模块与其它模块或外部环境通信的渠道。每个端口必须声明为输入、输出或双向三种类型之一</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3.</a:t>
            </a:r>
            <a:r>
              <a:rPr lang="zh-CN" altLang="en-US" b="0" i="0" u="none" strike="noStrike" baseline="0" dirty="0">
                <a:solidFill>
                  <a:srgbClr val="000000"/>
                </a:solidFill>
                <a:latin typeface="宋体" panose="02010600030101010101" pitchFamily="2" charset="-122"/>
                <a:ea typeface="宋体" panose="02010600030101010101" pitchFamily="2" charset="-122"/>
              </a:rPr>
              <a:t>模块里的逻辑实现部分可以采用“</a:t>
            </a:r>
            <a:r>
              <a:rPr lang="en-US" altLang="zh-CN" b="0" i="0" u="none" strike="noStrike" baseline="0" dirty="0">
                <a:solidFill>
                  <a:srgbClr val="000000"/>
                </a:solidFill>
                <a:latin typeface="宋体" panose="02010600030101010101" pitchFamily="2" charset="-122"/>
                <a:ea typeface="宋体" panose="02010600030101010101" pitchFamily="2" charset="-122"/>
              </a:rPr>
              <a:t>assign</a:t>
            </a:r>
            <a:r>
              <a:rPr lang="zh-CN" altLang="en-US" b="0" i="0" u="none" strike="noStrike" baseline="0" dirty="0">
                <a:solidFill>
                  <a:srgbClr val="000000"/>
                </a:solidFill>
                <a:latin typeface="宋体" panose="02010600030101010101" pitchFamily="2" charset="-122"/>
                <a:ea typeface="宋体" panose="02010600030101010101" pitchFamily="2" charset="-122"/>
              </a:rPr>
              <a:t>，实例，</a:t>
            </a:r>
            <a:r>
              <a:rPr lang="en-US" altLang="zh-CN" b="0" i="0" u="none" strike="noStrike" baseline="0" dirty="0">
                <a:solidFill>
                  <a:srgbClr val="000000"/>
                </a:solidFill>
                <a:latin typeface="宋体" panose="02010600030101010101" pitchFamily="2" charset="-122"/>
                <a:ea typeface="宋体" panose="02010600030101010101" pitchFamily="2" charset="-122"/>
              </a:rPr>
              <a:t>always</a:t>
            </a:r>
            <a:r>
              <a:rPr lang="zh-CN" altLang="en-US" b="0" i="0" u="none" strike="noStrike" baseline="0" dirty="0">
                <a:solidFill>
                  <a:srgbClr val="000000"/>
                </a:solidFill>
                <a:latin typeface="宋体" panose="02010600030101010101" pitchFamily="2" charset="-122"/>
                <a:ea typeface="宋体" panose="02010600030101010101" pitchFamily="2" charset="-122"/>
              </a:rPr>
              <a:t>”三种方式</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4.</a:t>
            </a:r>
            <a:r>
              <a:rPr lang="zh-CN" altLang="en-US" b="0" i="0" u="none" strike="noStrike" baseline="0" dirty="0">
                <a:solidFill>
                  <a:srgbClr val="000000"/>
                </a:solidFill>
                <a:latin typeface="宋体" panose="02010600030101010101" pitchFamily="2" charset="-122"/>
                <a:ea typeface="宋体" panose="02010600030101010101" pitchFamily="2" charset="-122"/>
              </a:rPr>
              <a:t>模块调用时（实例引用），必须遵守端口连接规则：位置，名称</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5.</a:t>
            </a:r>
            <a:r>
              <a:rPr lang="zh-CN" altLang="en-US" b="0" i="0" u="none" strike="noStrike" baseline="0" dirty="0">
                <a:solidFill>
                  <a:srgbClr val="000000"/>
                </a:solidFill>
                <a:latin typeface="宋体" panose="02010600030101010101" pitchFamily="2" charset="-122"/>
                <a:ea typeface="宋体" panose="02010600030101010101" pitchFamily="2" charset="-122"/>
              </a:rPr>
              <a:t>激励模块，无对外端口，只有内部变量，输出</a:t>
            </a:r>
            <a:r>
              <a:rPr lang="en-US" altLang="zh-CN" b="0" i="0" u="none" strike="noStrike" baseline="0" dirty="0">
                <a:solidFill>
                  <a:srgbClr val="000000"/>
                </a:solidFill>
                <a:latin typeface="宋体" panose="02010600030101010101" pitchFamily="2" charset="-122"/>
                <a:ea typeface="宋体" panose="02010600030101010101" pitchFamily="2" charset="-122"/>
              </a:rPr>
              <a:t>reg</a:t>
            </a:r>
            <a:r>
              <a:rPr lang="zh-CN" altLang="en-US" b="0" i="0" u="none" strike="noStrike" baseline="0" dirty="0">
                <a:solidFill>
                  <a:srgbClr val="000000"/>
                </a:solidFill>
                <a:latin typeface="宋体" panose="02010600030101010101" pitchFamily="2" charset="-122"/>
                <a:ea typeface="宋体" panose="02010600030101010101" pitchFamily="2" charset="-122"/>
              </a:rPr>
              <a:t>，输入</a:t>
            </a:r>
            <a:r>
              <a:rPr lang="en-US" altLang="zh-CN" b="0" i="0" u="none" strike="noStrike" baseline="0" dirty="0">
                <a:solidFill>
                  <a:srgbClr val="000000"/>
                </a:solidFill>
                <a:latin typeface="宋体" panose="02010600030101010101" pitchFamily="2" charset="-122"/>
                <a:ea typeface="宋体" panose="02010600030101010101" pitchFamily="2" charset="-122"/>
              </a:rPr>
              <a:t>wire</a:t>
            </a:r>
            <a:br>
              <a:rPr lang="en-US" altLang="zh-CN" b="0" i="0" u="none" strike="noStrike" baseline="0" dirty="0">
                <a:solidFill>
                  <a:srgbClr val="000000"/>
                </a:solidFill>
                <a:latin typeface="宋体" panose="02010600030101010101" pitchFamily="2" charset="-122"/>
                <a:ea typeface="宋体" panose="02010600030101010101" pitchFamily="2" charset="-122"/>
              </a:rPr>
            </a:br>
            <a:r>
              <a:rPr lang="en-US" altLang="zh-CN" b="0" i="0" u="none" strike="noStrike" baseline="0" dirty="0">
                <a:solidFill>
                  <a:srgbClr val="000000"/>
                </a:solidFill>
                <a:latin typeface="宋体" panose="02010600030101010101" pitchFamily="2" charset="-122"/>
                <a:ea typeface="宋体" panose="02010600030101010101" pitchFamily="2" charset="-122"/>
              </a:rPr>
              <a:t>6.</a:t>
            </a:r>
            <a:r>
              <a:rPr lang="zh-CN" altLang="en-US" b="0" i="0" u="none" strike="noStrike" baseline="0" dirty="0">
                <a:solidFill>
                  <a:srgbClr val="000000"/>
                </a:solidFill>
                <a:latin typeface="宋体" panose="02010600030101010101" pitchFamily="2" charset="-122"/>
                <a:ea typeface="宋体" panose="02010600030101010101" pitchFamily="2" charset="-122"/>
              </a:rPr>
              <a:t>标识符首字符不可用数字或美元符号，且区分大小写</a:t>
            </a:r>
            <a:br>
              <a:rPr lang="zh-CN" altLang="en-US" sz="1800" b="0" i="0" u="none" strike="noStrike" baseline="0" dirty="0">
                <a:solidFill>
                  <a:srgbClr val="000000"/>
                </a:solidFill>
                <a:latin typeface="宋体" panose="02010600030101010101" pitchFamily="2" charset="-122"/>
                <a:ea typeface="宋体" panose="02010600030101010101" pitchFamily="2" charset="-122"/>
              </a:rPr>
            </a:br>
            <a:br>
              <a:rPr lang="zh-CN" altLang="en-US" sz="1800" b="0" i="0" u="none" strike="noStrike" baseline="0" dirty="0">
                <a:solidFill>
                  <a:srgbClr val="000000"/>
                </a:solidFill>
                <a:latin typeface="宋体" panose="02010600030101010101" pitchFamily="2" charset="-122"/>
                <a:ea typeface="宋体" panose="02010600030101010101" pitchFamily="2" charset="-122"/>
              </a:rPr>
            </a:b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br>
              <a:rPr lang="zh-CN" altLang="en-US" sz="1800" b="0" i="0" u="none" strike="noStrike" baseline="0" dirty="0">
                <a:solidFill>
                  <a:srgbClr val="000000"/>
                </a:solidFill>
                <a:latin typeface="宋体" panose="02010600030101010101" pitchFamily="2" charset="-122"/>
                <a:ea typeface="宋体" panose="02010600030101010101" pitchFamily="2" charset="-122"/>
              </a:rPr>
            </a:br>
            <a:br>
              <a:rPr lang="zh-CN" altLang="en-US" sz="1800" b="0" i="0" u="none" strike="noStrike" baseline="0" dirty="0">
                <a:solidFill>
                  <a:srgbClr val="000000"/>
                </a:solidFill>
                <a:latin typeface="宋体" panose="02010600030101010101" pitchFamily="2" charset="-122"/>
                <a:ea typeface="宋体" panose="02010600030101010101" pitchFamily="2" charset="-122"/>
              </a:rPr>
            </a:br>
            <a:endParaRPr lang="zh-CN" altLang="en-US" dirty="0"/>
          </a:p>
        </p:txBody>
      </p:sp>
      <p:sp>
        <p:nvSpPr>
          <p:cNvPr id="5" name="矩形 2">
            <a:extLst>
              <a:ext uri="{FF2B5EF4-FFF2-40B4-BE49-F238E27FC236}">
                <a16:creationId xmlns:a16="http://schemas.microsoft.com/office/drawing/2014/main" id="{54BCE0D4-D492-41BE-A63A-480C7177CBD8}"/>
              </a:ext>
            </a:extLst>
          </p:cNvPr>
          <p:cNvSpPr>
            <a:spLocks noChangeArrowheads="1"/>
          </p:cNvSpPr>
          <p:nvPr/>
        </p:nvSpPr>
        <p:spPr bwMode="auto">
          <a:xfrm>
            <a:off x="11113" y="120650"/>
            <a:ext cx="5832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zh-CN" altLang="en-US" sz="3200" dirty="0">
                <a:latin typeface="黑体" pitchFamily="49" charset="-122"/>
                <a:ea typeface="黑体" pitchFamily="49" charset="-122"/>
              </a:rPr>
              <a:t>本章小结：</a:t>
            </a:r>
            <a:endParaRPr lang="zh-CN" altLang="en-US" sz="3600" dirty="0">
              <a:ea typeface="华文宋体" pitchFamily="2" charset="-122"/>
            </a:endParaRPr>
          </a:p>
        </p:txBody>
      </p:sp>
    </p:spTree>
    <p:extLst>
      <p:ext uri="{BB962C8B-B14F-4D97-AF65-F5344CB8AC3E}">
        <p14:creationId xmlns:p14="http://schemas.microsoft.com/office/powerpoint/2010/main" val="3580034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319" y="1345332"/>
            <a:ext cx="8353425" cy="4908897"/>
          </a:xfrm>
        </p:spPr>
        <p:txBody>
          <a:bodyPr/>
          <a:lstStyle/>
          <a:p>
            <a:pPr lvl="0" algn="l"/>
            <a:r>
              <a:rPr lang="en-US" altLang="zh-CN" dirty="0"/>
              <a:t>1</a:t>
            </a:r>
            <a:r>
              <a:rPr lang="zh-CN" altLang="en-US" dirty="0"/>
              <a:t>、</a:t>
            </a:r>
            <a:r>
              <a:rPr lang="zh-CN" altLang="zh-CN" dirty="0"/>
              <a:t>一个</a:t>
            </a:r>
            <a:r>
              <a:rPr lang="en-US" altLang="zh-CN" dirty="0"/>
              <a:t>4</a:t>
            </a:r>
            <a:r>
              <a:rPr lang="zh-CN" altLang="zh-CN" dirty="0"/>
              <a:t>位并行移位寄存器的</a:t>
            </a:r>
            <a:r>
              <a:rPr lang="en-US" altLang="zh-CN" dirty="0"/>
              <a:t>I/O</a:t>
            </a:r>
            <a:r>
              <a:rPr lang="zh-CN" altLang="zh-CN" dirty="0"/>
              <a:t>引脚如下图所示。写出模块</a:t>
            </a:r>
            <a:r>
              <a:rPr lang="en-US" altLang="zh-CN" dirty="0" err="1"/>
              <a:t>shift_reg</a:t>
            </a:r>
            <a:r>
              <a:rPr lang="zh-CN" altLang="zh-CN" dirty="0"/>
              <a:t>的定义，只需写出端口列表和端口定义，不必写出模块的内部结构。</a:t>
            </a:r>
            <a:endParaRPr lang="en-US" altLang="zh-CN" dirty="0"/>
          </a:p>
          <a:p>
            <a:pPr lvl="0" algn="l"/>
            <a:endParaRPr lang="en-US" altLang="zh-CN" dirty="0"/>
          </a:p>
          <a:p>
            <a:pPr lvl="0" algn="l"/>
            <a:endParaRPr lang="en-US" altLang="zh-CN" dirty="0"/>
          </a:p>
          <a:p>
            <a:pPr lvl="0" algn="l"/>
            <a:endParaRPr lang="en-US" altLang="zh-CN" dirty="0"/>
          </a:p>
          <a:p>
            <a:pPr lvl="0" algn="l"/>
            <a:endParaRPr lang="en-US" altLang="zh-CN" dirty="0"/>
          </a:p>
          <a:p>
            <a:pPr lvl="0" algn="l"/>
            <a:endParaRPr lang="zh-CN" altLang="zh-CN" dirty="0"/>
          </a:p>
          <a:p>
            <a:pPr lvl="0" algn="l"/>
            <a:r>
              <a:rPr lang="en-US" altLang="zh-CN" dirty="0"/>
              <a:t>2</a:t>
            </a:r>
            <a:r>
              <a:rPr lang="zh-CN" altLang="en-US" dirty="0"/>
              <a:t>、</a:t>
            </a:r>
            <a:r>
              <a:rPr lang="zh-CN" altLang="zh-CN" dirty="0"/>
              <a:t>定义一个顶层模块</a:t>
            </a:r>
            <a:r>
              <a:rPr lang="en-US" altLang="zh-CN" dirty="0"/>
              <a:t>stimulus</a:t>
            </a:r>
            <a:r>
              <a:rPr lang="zh-CN" altLang="zh-CN" dirty="0"/>
              <a:t>，在其中声明</a:t>
            </a:r>
            <a:r>
              <a:rPr lang="en-US" altLang="zh-CN" dirty="0" err="1"/>
              <a:t>reg</a:t>
            </a:r>
            <a:r>
              <a:rPr lang="zh-CN" altLang="zh-CN" dirty="0"/>
              <a:t>变量</a:t>
            </a:r>
            <a:r>
              <a:rPr lang="en-US" altLang="zh-CN" dirty="0"/>
              <a:t>REG_IN</a:t>
            </a:r>
            <a:r>
              <a:rPr lang="zh-CN" altLang="zh-CN" dirty="0"/>
              <a:t>（</a:t>
            </a:r>
            <a:r>
              <a:rPr lang="en-US" altLang="zh-CN" dirty="0"/>
              <a:t>4</a:t>
            </a:r>
            <a:r>
              <a:rPr lang="zh-CN" altLang="zh-CN" dirty="0"/>
              <a:t>位）和</a:t>
            </a:r>
            <a:r>
              <a:rPr lang="en-US" altLang="zh-CN" dirty="0"/>
              <a:t>CLK</a:t>
            </a:r>
            <a:r>
              <a:rPr lang="zh-CN" altLang="zh-CN" dirty="0"/>
              <a:t>（</a:t>
            </a:r>
            <a:r>
              <a:rPr lang="en-US" altLang="zh-CN" dirty="0"/>
              <a:t>1</a:t>
            </a:r>
            <a:r>
              <a:rPr lang="zh-CN" altLang="zh-CN" dirty="0"/>
              <a:t>位）以及</a:t>
            </a:r>
            <a:r>
              <a:rPr lang="en-US" altLang="zh-CN" dirty="0"/>
              <a:t>wire</a:t>
            </a:r>
            <a:r>
              <a:rPr lang="zh-CN" altLang="zh-CN" dirty="0"/>
              <a:t>变量</a:t>
            </a:r>
            <a:r>
              <a:rPr lang="en-US" altLang="zh-CN" dirty="0"/>
              <a:t>REG_OUT</a:t>
            </a:r>
            <a:r>
              <a:rPr lang="zh-CN" altLang="zh-CN" dirty="0"/>
              <a:t>（</a:t>
            </a:r>
            <a:r>
              <a:rPr lang="en-US" altLang="zh-CN" dirty="0"/>
              <a:t>4</a:t>
            </a:r>
            <a:r>
              <a:rPr lang="zh-CN" altLang="zh-CN" dirty="0"/>
              <a:t>位）。在其中调用（实例引用）模块</a:t>
            </a:r>
            <a:r>
              <a:rPr lang="en-US" altLang="zh-CN" dirty="0" err="1"/>
              <a:t>shift_reg</a:t>
            </a:r>
            <a:r>
              <a:rPr lang="zh-CN" altLang="zh-CN" dirty="0"/>
              <a:t>，实例名为</a:t>
            </a:r>
            <a:r>
              <a:rPr lang="en-US" altLang="zh-CN" dirty="0"/>
              <a:t>sr1</a:t>
            </a:r>
            <a:r>
              <a:rPr lang="zh-CN" altLang="zh-CN" dirty="0"/>
              <a:t>，使用顺序端口连接。</a:t>
            </a:r>
          </a:p>
          <a:p>
            <a:pPr algn="l"/>
            <a:endParaRPr lang="zh-CN" altLang="en-US" dirty="0"/>
          </a:p>
        </p:txBody>
      </p:sp>
      <p:sp>
        <p:nvSpPr>
          <p:cNvPr id="4" name="矩形 3"/>
          <p:cNvSpPr/>
          <p:nvPr/>
        </p:nvSpPr>
        <p:spPr>
          <a:xfrm>
            <a:off x="4283968" y="2389448"/>
            <a:ext cx="1152128"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rPr>
              <a:t>移位</a:t>
            </a:r>
            <a:br>
              <a:rPr lang="en-US" altLang="zh-CN" dirty="0">
                <a:solidFill>
                  <a:schemeClr val="tx1"/>
                </a:solidFill>
              </a:rPr>
            </a:br>
            <a:r>
              <a:rPr lang="zh-CN" altLang="en-US" dirty="0">
                <a:solidFill>
                  <a:schemeClr val="tx1"/>
                </a:solidFill>
              </a:rPr>
              <a:t>寄存器</a:t>
            </a:r>
            <a:r>
              <a:rPr lang="en-US" altLang="zh-CN" dirty="0" err="1">
                <a:solidFill>
                  <a:schemeClr val="tx1"/>
                </a:solidFill>
              </a:rPr>
              <a:t>shift_reg</a:t>
            </a:r>
            <a:br>
              <a:rPr lang="en-US" altLang="zh-CN" dirty="0">
                <a:solidFill>
                  <a:schemeClr val="tx1"/>
                </a:solidFill>
              </a:rPr>
            </a:br>
            <a:r>
              <a:rPr lang="en-US" altLang="zh-CN" dirty="0">
                <a:solidFill>
                  <a:schemeClr val="tx1"/>
                </a:solidFill>
              </a:rPr>
              <a:t>(4</a:t>
            </a:r>
            <a:r>
              <a:rPr lang="zh-CN" altLang="en-US" dirty="0">
                <a:solidFill>
                  <a:schemeClr val="tx1"/>
                </a:solidFill>
              </a:rPr>
              <a:t>位</a:t>
            </a:r>
            <a:r>
              <a:rPr lang="en-US" altLang="zh-CN" dirty="0">
                <a:solidFill>
                  <a:schemeClr val="tx1"/>
                </a:solidFill>
              </a:rPr>
              <a:t>)</a:t>
            </a:r>
            <a:endParaRPr lang="zh-CN" altLang="en-US" dirty="0">
              <a:solidFill>
                <a:schemeClr val="tx1"/>
              </a:solidFill>
            </a:endParaRPr>
          </a:p>
        </p:txBody>
      </p:sp>
      <p:cxnSp>
        <p:nvCxnSpPr>
          <p:cNvPr id="5" name="直接箭头连接符 4"/>
          <p:cNvCxnSpPr/>
          <p:nvPr/>
        </p:nvCxnSpPr>
        <p:spPr>
          <a:xfrm>
            <a:off x="3707904" y="2749488"/>
            <a:ext cx="5760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707904" y="3685592"/>
            <a:ext cx="5760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436096" y="2749488"/>
            <a:ext cx="5760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267744" y="2389448"/>
            <a:ext cx="144016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dirty="0" err="1">
                <a:solidFill>
                  <a:schemeClr val="tx1"/>
                </a:solidFill>
              </a:rPr>
              <a:t>reg_in</a:t>
            </a:r>
            <a:r>
              <a:rPr lang="en-US" altLang="zh-CN" dirty="0">
                <a:solidFill>
                  <a:schemeClr val="tx1"/>
                </a:solidFill>
              </a:rPr>
              <a:t>[3:0]</a:t>
            </a:r>
            <a:endParaRPr lang="zh-CN" altLang="en-US" dirty="0">
              <a:solidFill>
                <a:schemeClr val="tx1"/>
              </a:solidFill>
            </a:endParaRPr>
          </a:p>
        </p:txBody>
      </p:sp>
      <p:sp>
        <p:nvSpPr>
          <p:cNvPr id="9" name="矩形 8"/>
          <p:cNvSpPr/>
          <p:nvPr/>
        </p:nvSpPr>
        <p:spPr>
          <a:xfrm>
            <a:off x="2267744" y="3325552"/>
            <a:ext cx="144016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dirty="0" err="1">
                <a:solidFill>
                  <a:schemeClr val="tx1"/>
                </a:solidFill>
              </a:rPr>
              <a:t>clk</a:t>
            </a:r>
            <a:endParaRPr lang="zh-CN" altLang="en-US" dirty="0">
              <a:solidFill>
                <a:schemeClr val="tx1"/>
              </a:solidFill>
            </a:endParaRPr>
          </a:p>
        </p:txBody>
      </p:sp>
      <p:sp>
        <p:nvSpPr>
          <p:cNvPr id="10" name="矩形 9"/>
          <p:cNvSpPr/>
          <p:nvPr/>
        </p:nvSpPr>
        <p:spPr>
          <a:xfrm>
            <a:off x="6012160" y="2389448"/>
            <a:ext cx="144016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dirty="0" err="1">
                <a:solidFill>
                  <a:schemeClr val="tx1"/>
                </a:solidFill>
              </a:rPr>
              <a:t>reg_out</a:t>
            </a:r>
            <a:r>
              <a:rPr lang="en-US" altLang="zh-CN" dirty="0">
                <a:solidFill>
                  <a:schemeClr val="tx1"/>
                </a:solidFill>
              </a:rPr>
              <a:t>[3:0]</a:t>
            </a:r>
            <a:endParaRPr lang="zh-CN" altLang="en-US" dirty="0">
              <a:solidFill>
                <a:schemeClr val="tx1"/>
              </a:solidFill>
            </a:endParaRPr>
          </a:p>
        </p:txBody>
      </p:sp>
    </p:spTree>
    <p:extLst>
      <p:ext uri="{BB962C8B-B14F-4D97-AF65-F5344CB8AC3E}">
        <p14:creationId xmlns:p14="http://schemas.microsoft.com/office/powerpoint/2010/main" val="14784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B963561-FC64-4E01-845C-BB24B10C7EB4}"/>
              </a:ext>
            </a:extLst>
          </p:cNvPr>
          <p:cNvSpPr>
            <a:spLocks noGrp="1"/>
          </p:cNvSpPr>
          <p:nvPr>
            <p:ph type="title"/>
          </p:nvPr>
        </p:nvSpPr>
        <p:spPr>
          <a:xfrm>
            <a:off x="457201" y="925512"/>
            <a:ext cx="8182768" cy="396875"/>
          </a:xfrm>
        </p:spPr>
        <p:txBody>
          <a:bodyPr/>
          <a:lstStyle/>
          <a:p>
            <a:pPr eaLnBrk="1" hangingPunct="1"/>
            <a:r>
              <a:rPr lang="en-US" altLang="zh-CN" dirty="0"/>
              <a:t>Verilog HDL</a:t>
            </a:r>
            <a:r>
              <a:rPr lang="zh-CN" altLang="en-US" dirty="0"/>
              <a:t>与</a:t>
            </a:r>
            <a:r>
              <a:rPr lang="en-US" altLang="zh-CN" dirty="0"/>
              <a:t>VHDL</a:t>
            </a:r>
            <a:r>
              <a:rPr lang="zh-CN" altLang="en-US" dirty="0"/>
              <a:t>的比较</a:t>
            </a:r>
          </a:p>
        </p:txBody>
      </p:sp>
      <p:sp>
        <p:nvSpPr>
          <p:cNvPr id="444419" name="Rectangle 3">
            <a:extLst>
              <a:ext uri="{FF2B5EF4-FFF2-40B4-BE49-F238E27FC236}">
                <a16:creationId xmlns:a16="http://schemas.microsoft.com/office/drawing/2014/main" id="{A4FDF4EF-3B86-47D5-B8E5-B955F79816C2}"/>
              </a:ext>
            </a:extLst>
          </p:cNvPr>
          <p:cNvSpPr>
            <a:spLocks noGrp="1"/>
          </p:cNvSpPr>
          <p:nvPr>
            <p:ph type="body" idx="1"/>
          </p:nvPr>
        </p:nvSpPr>
        <p:spPr>
          <a:xfrm>
            <a:off x="457201" y="1489348"/>
            <a:ext cx="8003728" cy="396875"/>
          </a:xfrm>
        </p:spPr>
        <p:txBody>
          <a:bodyPr/>
          <a:lstStyle/>
          <a:p>
            <a:pPr algn="l" eaLnBrk="1" hangingPunct="1"/>
            <a:r>
              <a:rPr lang="zh-CN" altLang="en-US" sz="2800" b="1" dirty="0">
                <a:solidFill>
                  <a:srgbClr val="FF0000"/>
                </a:solidFill>
              </a:rPr>
              <a:t>推出的过程</a:t>
            </a:r>
          </a:p>
          <a:p>
            <a:pPr lvl="1" algn="l" eaLnBrk="1" hangingPunct="1"/>
            <a:r>
              <a:rPr lang="en-US" altLang="zh-CN" sz="2400" dirty="0"/>
              <a:t>VHDL</a:t>
            </a:r>
            <a:r>
              <a:rPr lang="zh-CN" altLang="en-US" sz="2400" dirty="0"/>
              <a:t>偏重于标准化的考虑，语法比较严格</a:t>
            </a:r>
          </a:p>
          <a:p>
            <a:pPr lvl="1" algn="l" eaLnBrk="1" hangingPunct="1"/>
            <a:r>
              <a:rPr lang="en-US" altLang="zh-CN" sz="2400" dirty="0"/>
              <a:t>Verilog HDL</a:t>
            </a:r>
            <a:r>
              <a:rPr lang="zh-CN" altLang="en-US" sz="2400" dirty="0"/>
              <a:t>在</a:t>
            </a:r>
            <a:r>
              <a:rPr lang="en-US" altLang="zh-CN" sz="2400" dirty="0"/>
              <a:t>C</a:t>
            </a:r>
            <a:r>
              <a:rPr lang="zh-CN" altLang="en-US" sz="2400" dirty="0"/>
              <a:t>语言基础上发展起来，语法比较自由</a:t>
            </a:r>
          </a:p>
          <a:p>
            <a:pPr algn="l" eaLnBrk="1" hangingPunct="1"/>
            <a:r>
              <a:rPr lang="zh-CN" altLang="en-US" sz="2800" b="1" dirty="0">
                <a:solidFill>
                  <a:srgbClr val="FF0000"/>
                </a:solidFill>
              </a:rPr>
              <a:t>功能</a:t>
            </a:r>
          </a:p>
          <a:p>
            <a:pPr lvl="1" algn="l" eaLnBrk="1" hangingPunct="1"/>
            <a:r>
              <a:rPr lang="en-US" altLang="zh-CN" sz="2400" dirty="0"/>
              <a:t>VHDL</a:t>
            </a:r>
            <a:r>
              <a:rPr lang="zh-CN" altLang="en-US" sz="2400" dirty="0"/>
              <a:t>适用于电路高级建模</a:t>
            </a:r>
          </a:p>
          <a:p>
            <a:pPr lvl="1" algn="l" eaLnBrk="1" hangingPunct="1"/>
            <a:r>
              <a:rPr lang="en-US" altLang="zh-CN" sz="2400" dirty="0"/>
              <a:t>Verilog HDL</a:t>
            </a:r>
            <a:r>
              <a:rPr lang="zh-CN" altLang="en-US" sz="2400" dirty="0"/>
              <a:t>适用于描述门级电路，易于控制资源</a:t>
            </a:r>
          </a:p>
        </p:txBody>
      </p:sp>
      <p:sp>
        <p:nvSpPr>
          <p:cNvPr id="98308" name="灯片编号占位符 1">
            <a:extLst>
              <a:ext uri="{FF2B5EF4-FFF2-40B4-BE49-F238E27FC236}">
                <a16:creationId xmlns:a16="http://schemas.microsoft.com/office/drawing/2014/main" id="{CC12EBC8-42E2-4A67-B9F5-05C4B34859F5}"/>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CA63377B-42CF-4069-A886-042A990EC02F}" type="slidenum">
              <a:rPr lang="zh-CN" altLang="en-US" smtClean="0"/>
              <a:pPr>
                <a:defRPr/>
              </a:pPr>
              <a:t>7</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DCA2945B-4712-4CEB-8417-7AA7F236F822}"/>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 calcmode="lin" valueType="num">
                                      <p:cBhvr additive="base">
                                        <p:cTn id="7" dur="500" fill="hold"/>
                                        <p:tgtEl>
                                          <p:spTgt spid="444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anim calcmode="lin" valueType="num">
                                      <p:cBhvr additive="base">
                                        <p:cTn id="11" dur="500" fill="hold"/>
                                        <p:tgtEl>
                                          <p:spTgt spid="4444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4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anim calcmode="lin" valueType="num">
                                      <p:cBhvr additive="base">
                                        <p:cTn id="17" dur="500" fill="hold"/>
                                        <p:tgtEl>
                                          <p:spTgt spid="4444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44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anim calcmode="lin" valueType="num">
                                      <p:cBhvr additive="base">
                                        <p:cTn id="21" dur="500" fill="hold"/>
                                        <p:tgtEl>
                                          <p:spTgt spid="4444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4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027E9E6-60E5-49AD-9542-4B0F8F7AD90F}"/>
              </a:ext>
            </a:extLst>
          </p:cNvPr>
          <p:cNvSpPr>
            <a:spLocks noGrp="1"/>
          </p:cNvSpPr>
          <p:nvPr>
            <p:ph type="title"/>
          </p:nvPr>
        </p:nvSpPr>
        <p:spPr>
          <a:xfrm>
            <a:off x="457201" y="948532"/>
            <a:ext cx="7854950" cy="1074738"/>
          </a:xfrm>
        </p:spPr>
        <p:txBody>
          <a:bodyPr/>
          <a:lstStyle/>
          <a:p>
            <a:pPr eaLnBrk="1" hangingPunct="1"/>
            <a:r>
              <a:rPr lang="en-US" altLang="zh-CN" sz="3300" dirty="0"/>
              <a:t>Verilog HDL</a:t>
            </a:r>
            <a:r>
              <a:rPr lang="zh-CN" altLang="en-US" sz="3300" dirty="0"/>
              <a:t>与</a:t>
            </a:r>
            <a:r>
              <a:rPr lang="en-US" altLang="zh-CN" sz="3300" dirty="0"/>
              <a:t>VHDL</a:t>
            </a:r>
            <a:r>
              <a:rPr lang="zh-CN" altLang="en-US" sz="3300" dirty="0"/>
              <a:t>的比较</a:t>
            </a:r>
            <a:r>
              <a:rPr lang="en-US" altLang="zh-CN" sz="3300" dirty="0"/>
              <a:t>(</a:t>
            </a:r>
            <a:r>
              <a:rPr lang="zh-CN" altLang="en-US" sz="3200" dirty="0"/>
              <a:t>续</a:t>
            </a:r>
            <a:r>
              <a:rPr lang="en-US" altLang="zh-CN" sz="3200" dirty="0"/>
              <a:t>)</a:t>
            </a:r>
          </a:p>
        </p:txBody>
      </p:sp>
      <p:sp>
        <p:nvSpPr>
          <p:cNvPr id="445443" name="Rectangle 3">
            <a:extLst>
              <a:ext uri="{FF2B5EF4-FFF2-40B4-BE49-F238E27FC236}">
                <a16:creationId xmlns:a16="http://schemas.microsoft.com/office/drawing/2014/main" id="{5596A5EA-6E4E-4F0E-8CAF-94CF40574CBC}"/>
              </a:ext>
            </a:extLst>
          </p:cNvPr>
          <p:cNvSpPr>
            <a:spLocks noGrp="1"/>
          </p:cNvSpPr>
          <p:nvPr>
            <p:ph type="body" idx="1"/>
          </p:nvPr>
        </p:nvSpPr>
        <p:spPr>
          <a:xfrm>
            <a:off x="318293" y="1849388"/>
            <a:ext cx="8507413" cy="2523727"/>
          </a:xfrm>
        </p:spPr>
        <p:txBody>
          <a:bodyPr/>
          <a:lstStyle/>
          <a:p>
            <a:pPr algn="l" eaLnBrk="1" hangingPunct="1"/>
            <a:r>
              <a:rPr lang="zh-CN" altLang="en-US" sz="2800" b="1" dirty="0">
                <a:solidFill>
                  <a:srgbClr val="FF0000"/>
                </a:solidFill>
              </a:rPr>
              <a:t>学习</a:t>
            </a:r>
          </a:p>
          <a:p>
            <a:pPr lvl="1" algn="l" eaLnBrk="1" hangingPunct="1"/>
            <a:r>
              <a:rPr lang="en-US" altLang="zh-CN" sz="2400" dirty="0"/>
              <a:t>VHDL</a:t>
            </a:r>
            <a:r>
              <a:rPr lang="zh-CN" altLang="en-US" sz="2400" dirty="0"/>
              <a:t>入门比较难，但设计效率较高</a:t>
            </a:r>
          </a:p>
          <a:p>
            <a:pPr lvl="1" algn="l" eaLnBrk="1" hangingPunct="1"/>
            <a:r>
              <a:rPr lang="en-US" altLang="zh-CN" sz="2400" dirty="0"/>
              <a:t>Verilog HDL</a:t>
            </a:r>
            <a:r>
              <a:rPr lang="zh-CN" altLang="en-US" sz="2400" dirty="0"/>
              <a:t>入门比较容易</a:t>
            </a:r>
          </a:p>
          <a:p>
            <a:pPr algn="l" eaLnBrk="1" hangingPunct="1"/>
            <a:r>
              <a:rPr lang="zh-CN" altLang="en-US" sz="2800" b="1" dirty="0">
                <a:solidFill>
                  <a:srgbClr val="FF0000"/>
                </a:solidFill>
              </a:rPr>
              <a:t>工作量</a:t>
            </a:r>
          </a:p>
          <a:p>
            <a:pPr lvl="1" algn="l" eaLnBrk="1" hangingPunct="1"/>
            <a:r>
              <a:rPr lang="en-US" altLang="zh-CN" sz="2400" dirty="0"/>
              <a:t>VHDL</a:t>
            </a:r>
            <a:r>
              <a:rPr lang="zh-CN" altLang="en-US" sz="2400" dirty="0"/>
              <a:t>综合器完成的工作量大，设计者的工作相对较少</a:t>
            </a:r>
          </a:p>
          <a:p>
            <a:pPr lvl="1" algn="l" eaLnBrk="1" hangingPunct="1"/>
            <a:r>
              <a:rPr lang="en-US" altLang="zh-CN" sz="2400" dirty="0"/>
              <a:t>Verilog HDL</a:t>
            </a:r>
            <a:r>
              <a:rPr lang="zh-CN" altLang="en-US" sz="2400" dirty="0"/>
              <a:t>需要设计者搞清除具体电路结构，工作量较大</a:t>
            </a:r>
          </a:p>
        </p:txBody>
      </p:sp>
      <p:sp>
        <p:nvSpPr>
          <p:cNvPr id="99332" name="灯片编号占位符 1">
            <a:extLst>
              <a:ext uri="{FF2B5EF4-FFF2-40B4-BE49-F238E27FC236}">
                <a16:creationId xmlns:a16="http://schemas.microsoft.com/office/drawing/2014/main" id="{796D4BF9-233B-47EC-8E17-30BF68EC30CF}"/>
              </a:ext>
            </a:extLst>
          </p:cNvPr>
          <p:cNvSpPr>
            <a:spLocks noGrp="1"/>
          </p:cNvSpPr>
          <p:nvPr>
            <p:ph type="sldNum" sz="quarter" idx="12"/>
          </p:nvPr>
        </p:nvSpPr>
        <p:spPr bwMode="auto">
          <a:xfrm>
            <a:off x="6553200" y="4767263"/>
            <a:ext cx="21336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1" fontAlgn="base" hangingPunct="1">
              <a:spcBef>
                <a:spcPct val="50000"/>
              </a:spcBef>
              <a:spcAft>
                <a:spcPct val="0"/>
              </a:spcAft>
              <a:defRPr sz="1200" b="1" kern="1200">
                <a:solidFill>
                  <a:srgbClr val="898989"/>
                </a:solidFill>
                <a:latin typeface="Times New Roman" panose="02020603050405020304" pitchFamily="18" charset="0"/>
                <a:ea typeface="华文宋体" panose="02010600040101010101" pitchFamily="2" charset="-122"/>
                <a:cs typeface="+mn-cs"/>
              </a:defRPr>
            </a:lvl1pPr>
            <a:lvl2pPr marL="4572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2pPr>
            <a:lvl3pPr marL="9144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3pPr>
            <a:lvl4pPr marL="13716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4pPr>
            <a:lvl5pPr marL="1828800" algn="l" rtl="0" eaLnBrk="0" fontAlgn="base" hangingPunct="0">
              <a:spcBef>
                <a:spcPct val="0"/>
              </a:spcBef>
              <a:spcAft>
                <a:spcPct val="0"/>
              </a:spcAft>
              <a:defRPr sz="3600" b="1" kern="1200">
                <a:solidFill>
                  <a:schemeClr val="hlink"/>
                </a:solidFill>
                <a:latin typeface="Times New Roman" panose="02020603050405020304" pitchFamily="18" charset="0"/>
                <a:ea typeface="华文宋体" panose="02010600040101010101" pitchFamily="2" charset="-122"/>
                <a:cs typeface="+mn-cs"/>
              </a:defRPr>
            </a:lvl5pPr>
            <a:lvl6pPr marL="22860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6pPr>
            <a:lvl7pPr marL="27432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7pPr>
            <a:lvl8pPr marL="32004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8pPr>
            <a:lvl9pPr marL="3657600" algn="l" defTabSz="914400" rtl="0" eaLnBrk="1" latinLnBrk="0" hangingPunct="1">
              <a:defRPr sz="3600" b="1" kern="1200">
                <a:solidFill>
                  <a:schemeClr val="hlink"/>
                </a:solidFill>
                <a:latin typeface="Times New Roman" panose="02020603050405020304" pitchFamily="18" charset="0"/>
                <a:ea typeface="华文宋体" panose="02010600040101010101" pitchFamily="2" charset="-122"/>
                <a:cs typeface="+mn-cs"/>
              </a:defRPr>
            </a:lvl9pPr>
          </a:lstStyle>
          <a:p>
            <a:fld id="{CA63377B-42CF-4069-A886-042A990EC02F}" type="slidenum">
              <a:rPr lang="zh-CN" altLang="en-US" smtClean="0"/>
              <a:pPr>
                <a:defRPr/>
              </a:pPr>
              <a:t>8</a:t>
            </a:fld>
            <a:endParaRPr lang="en-US" altLang="zh-CN" sz="1200">
              <a:solidFill>
                <a:schemeClr val="tx1"/>
              </a:solidFill>
              <a:ea typeface="宋体" panose="02010600030101010101" pitchFamily="2" charset="-122"/>
            </a:endParaRPr>
          </a:p>
        </p:txBody>
      </p:sp>
      <p:sp>
        <p:nvSpPr>
          <p:cNvPr id="2" name="矩形 4">
            <a:extLst>
              <a:ext uri="{FF2B5EF4-FFF2-40B4-BE49-F238E27FC236}">
                <a16:creationId xmlns:a16="http://schemas.microsoft.com/office/drawing/2014/main" id="{1C4F5178-C93D-4DF6-B876-4158ECC8BC75}"/>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 calcmode="lin" valueType="num">
                                      <p:cBhvr additive="base">
                                        <p:cTn id="7" dur="500" fill="hold"/>
                                        <p:tgtEl>
                                          <p:spTgt spid="445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5443">
                                            <p:txEl>
                                              <p:pRg st="2" end="2"/>
                                            </p:txEl>
                                          </p:spTgt>
                                        </p:tgtEl>
                                        <p:attrNameLst>
                                          <p:attrName>style.visibility</p:attrName>
                                        </p:attrNameLst>
                                      </p:cBhvr>
                                      <p:to>
                                        <p:strVal val="visible"/>
                                      </p:to>
                                    </p:set>
                                    <p:anim calcmode="lin" valueType="num">
                                      <p:cBhvr additive="base">
                                        <p:cTn id="11" dur="500" fill="hold"/>
                                        <p:tgtEl>
                                          <p:spTgt spid="4454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5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5443">
                                            <p:txEl>
                                              <p:pRg st="4" end="4"/>
                                            </p:txEl>
                                          </p:spTgt>
                                        </p:tgtEl>
                                        <p:attrNameLst>
                                          <p:attrName>style.visibility</p:attrName>
                                        </p:attrNameLst>
                                      </p:cBhvr>
                                      <p:to>
                                        <p:strVal val="visible"/>
                                      </p:to>
                                    </p:set>
                                    <p:anim calcmode="lin" valueType="num">
                                      <p:cBhvr additive="base">
                                        <p:cTn id="17" dur="500" fill="hold"/>
                                        <p:tgtEl>
                                          <p:spTgt spid="44544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544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5443">
                                            <p:txEl>
                                              <p:pRg st="5" end="5"/>
                                            </p:txEl>
                                          </p:spTgt>
                                        </p:tgtEl>
                                        <p:attrNameLst>
                                          <p:attrName>style.visibility</p:attrName>
                                        </p:attrNameLst>
                                      </p:cBhvr>
                                      <p:to>
                                        <p:strVal val="visible"/>
                                      </p:to>
                                    </p:set>
                                    <p:anim calcmode="lin" valueType="num">
                                      <p:cBhvr additive="base">
                                        <p:cTn id="21" dur="500" fill="hold"/>
                                        <p:tgtEl>
                                          <p:spTgt spid="44544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5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536" y="913284"/>
            <a:ext cx="8135937" cy="2880320"/>
          </a:xfrm>
        </p:spPr>
        <p:txBody>
          <a:bodyPr/>
          <a:lstStyle/>
          <a:p>
            <a:pPr eaLnBrk="1" hangingPunct="1">
              <a:lnSpc>
                <a:spcPct val="150000"/>
              </a:lnSpc>
            </a:pPr>
            <a:r>
              <a:rPr lang="zh-CN" altLang="en-US" sz="3200" dirty="0">
                <a:latin typeface="黑体" pitchFamily="49" charset="-122"/>
                <a:ea typeface="黑体" pitchFamily="49" charset="-122"/>
              </a:rPr>
              <a:t>　　　　</a:t>
            </a:r>
            <a:br>
              <a:rPr lang="zh-CN" altLang="en-US" dirty="0"/>
            </a:br>
            <a:r>
              <a:rPr lang="zh-CN" altLang="en-US" dirty="0"/>
              <a:t>　　</a:t>
            </a:r>
            <a:r>
              <a:rPr lang="en-US" altLang="zh-CN" dirty="0"/>
              <a:t>Verilog HDL</a:t>
            </a:r>
            <a:r>
              <a:rPr lang="zh-CN" altLang="en-US" dirty="0"/>
              <a:t>语言描述硬件单元的结构简单、易读，其最大特点就是易学易用，如果有</a:t>
            </a:r>
            <a:r>
              <a:rPr lang="en-US" altLang="zh-CN" dirty="0"/>
              <a:t>C</a:t>
            </a:r>
            <a:r>
              <a:rPr lang="zh-CN" altLang="en-US" dirty="0"/>
              <a:t>语言的编程经验，在一个较短的时间内即能很快掌握。但</a:t>
            </a:r>
            <a:r>
              <a:rPr lang="en-US" altLang="zh-CN" dirty="0"/>
              <a:t>Verilog HDL</a:t>
            </a:r>
            <a:r>
              <a:rPr lang="zh-CN" altLang="en-US" dirty="0"/>
              <a:t>较自由的语法，也容易使初学者犯一些错误，这一点应注意。</a:t>
            </a:r>
            <a:br>
              <a:rPr lang="zh-CN" altLang="en-US" dirty="0"/>
            </a:br>
            <a:r>
              <a:rPr lang="zh-CN" altLang="en-US" dirty="0"/>
              <a:t>　　</a:t>
            </a:r>
          </a:p>
        </p:txBody>
      </p:sp>
      <p:sp>
        <p:nvSpPr>
          <p:cNvPr id="2" name="矩形 4">
            <a:extLst>
              <a:ext uri="{FF2B5EF4-FFF2-40B4-BE49-F238E27FC236}">
                <a16:creationId xmlns:a16="http://schemas.microsoft.com/office/drawing/2014/main" id="{800A61C1-9AEF-4DBA-930A-839B36DEDF33}"/>
              </a:ext>
            </a:extLst>
          </p:cNvPr>
          <p:cNvSpPr>
            <a:spLocks noChangeArrowheads="1"/>
          </p:cNvSpPr>
          <p:nvPr/>
        </p:nvSpPr>
        <p:spPr bwMode="auto">
          <a:xfrm>
            <a:off x="11113" y="217488"/>
            <a:ext cx="583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0"/>
              </a:spcBef>
              <a:defRPr sz="2200">
                <a:solidFill>
                  <a:schemeClr val="tx1"/>
                </a:solidFill>
                <a:latin typeface="Times New Roman" pitchFamily="18" charset="0"/>
                <a:ea typeface="宋体" pitchFamily="2" charset="-122"/>
              </a:defRPr>
            </a:lvl1pPr>
            <a:lvl2pPr marL="742950" indent="-285750" eaLnBrk="0" hangingPunct="0">
              <a:spcBef>
                <a:spcPct val="0"/>
              </a:spcBef>
              <a:defRPr sz="2200">
                <a:solidFill>
                  <a:schemeClr val="tx1"/>
                </a:solidFill>
                <a:latin typeface="Times New Roman" pitchFamily="18" charset="0"/>
                <a:ea typeface="宋体" pitchFamily="2" charset="-122"/>
              </a:defRPr>
            </a:lvl2pPr>
            <a:lvl3pPr marL="1143000" indent="-228600" eaLnBrk="0" hangingPunct="0">
              <a:spcBef>
                <a:spcPct val="0"/>
              </a:spcBef>
              <a:defRPr sz="2200">
                <a:solidFill>
                  <a:schemeClr val="tx1"/>
                </a:solidFill>
                <a:latin typeface="Times New Roman" pitchFamily="18" charset="0"/>
                <a:ea typeface="宋体" pitchFamily="2" charset="-122"/>
              </a:defRPr>
            </a:lvl3pPr>
            <a:lvl4pPr marL="1600200" indent="-228600" eaLnBrk="0" hangingPunct="0">
              <a:spcBef>
                <a:spcPct val="0"/>
              </a:spcBef>
              <a:defRPr sz="2200">
                <a:solidFill>
                  <a:schemeClr val="tx1"/>
                </a:solidFill>
                <a:latin typeface="Times New Roman" pitchFamily="18" charset="0"/>
                <a:ea typeface="宋体" pitchFamily="2" charset="-122"/>
              </a:defRPr>
            </a:lvl4pPr>
            <a:lvl5pPr marL="2057400" indent="-228600" eaLnBrk="0" hangingPunct="0">
              <a:spcBef>
                <a:spcPct val="0"/>
              </a:spcBef>
              <a:defRPr sz="2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200">
                <a:solidFill>
                  <a:schemeClr val="tx1"/>
                </a:solidFill>
                <a:latin typeface="Times New Roman" pitchFamily="18" charset="0"/>
                <a:ea typeface="宋体" pitchFamily="2" charset="-122"/>
              </a:defRPr>
            </a:lvl9pPr>
          </a:lstStyle>
          <a:p>
            <a:pPr algn="l" eaLnBrk="1" hangingPunct="1">
              <a:spcBef>
                <a:spcPct val="50000"/>
              </a:spcBef>
            </a:pPr>
            <a:r>
              <a:rPr lang="en-US" altLang="zh-CN" sz="3200" dirty="0">
                <a:solidFill>
                  <a:srgbClr val="FF0000"/>
                </a:solidFill>
                <a:latin typeface="黑体" pitchFamily="49" charset="-122"/>
                <a:ea typeface="黑体" pitchFamily="49" charset="-122"/>
              </a:rPr>
              <a:t>2.1  Verilog HDL</a:t>
            </a:r>
            <a:r>
              <a:rPr lang="zh-CN" altLang="en-US" sz="3200" dirty="0">
                <a:solidFill>
                  <a:srgbClr val="FF0000"/>
                </a:solidFill>
                <a:latin typeface="黑体" pitchFamily="49" charset="-122"/>
                <a:ea typeface="黑体" pitchFamily="49" charset="-122"/>
              </a:rPr>
              <a:t>的简介</a:t>
            </a:r>
            <a:endParaRPr lang="zh-CN" altLang="en-US" sz="3600" dirty="0">
              <a:solidFill>
                <a:srgbClr val="FF0000"/>
              </a:solidFill>
              <a:ea typeface="华文宋体"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0066"/>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80"/>
        </a:hlink>
        <a:folHlink>
          <a:srgbClr val="8BD3E5"/>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800080"/>
        </a:folHlink>
      </a:clrScheme>
      <a:clrMap bg1="lt1" tx1="dk1" bg2="lt2" tx2="dk2" accent1="accent1" accent2="accent2" accent3="accent3" accent4="accent4" accent5="accent5" accent6="accent6" hlink="hlink" folHlink="folHlink"/>
    </a:extraClrScheme>
    <a:extraClrScheme>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3376</TotalTime>
  <Words>4415</Words>
  <Application>Microsoft Office PowerPoint</Application>
  <PresentationFormat>全屏显示(16:10)</PresentationFormat>
  <Paragraphs>502</Paragraphs>
  <Slides>63</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0</vt:i4>
      </vt:variant>
      <vt:variant>
        <vt:lpstr>幻灯片标题</vt:lpstr>
      </vt:variant>
      <vt:variant>
        <vt:i4>63</vt:i4>
      </vt:variant>
    </vt:vector>
  </HeadingPairs>
  <TitlesOfParts>
    <vt:vector size="80" baseType="lpstr">
      <vt:lpstr>Dotum</vt:lpstr>
      <vt:lpstr>JEQRFW+TimesNewRomanPSMT</vt:lpstr>
      <vt:lpstr>NSPMOL+TimesNewRomanPSMT</vt:lpstr>
      <vt:lpstr>等线</vt:lpstr>
      <vt:lpstr>方正楷体简体</vt:lpstr>
      <vt:lpstr>黑体</vt:lpstr>
      <vt:lpstr>华文行楷</vt:lpstr>
      <vt:lpstr>华文细黑</vt:lpstr>
      <vt:lpstr>楷体_GB2312</vt:lpstr>
      <vt:lpstr>宋体</vt:lpstr>
      <vt:lpstr>宋体</vt:lpstr>
      <vt:lpstr>Arial</vt:lpstr>
      <vt:lpstr>Calibri</vt:lpstr>
      <vt:lpstr>Tahoma</vt:lpstr>
      <vt:lpstr>Times New Roman</vt:lpstr>
      <vt:lpstr>Wingdings</vt:lpstr>
      <vt:lpstr>默认设计模板</vt:lpstr>
      <vt:lpstr>PowerPoint 演示文稿</vt:lpstr>
      <vt:lpstr>PowerPoint 演示文稿</vt:lpstr>
      <vt:lpstr>PowerPoint 演示文稿</vt:lpstr>
      <vt:lpstr>为什么要用硬件描述语言来设计？</vt:lpstr>
      <vt:lpstr>有哪几种硬件描述语言？各有什么特点？</vt:lpstr>
      <vt:lpstr>PowerPoint 演示文稿</vt:lpstr>
      <vt:lpstr>Verilog HDL与VHDL的比较</vt:lpstr>
      <vt:lpstr>Verilog HDL与VHDL的比较(续)</vt:lpstr>
      <vt:lpstr>　　　　 　　Verilog HDL语言描述硬件单元的结构简单、易读，其最大特点就是易学易用，如果有C语言的编程经验，在一个较短的时间内即能很快掌握。但Verilog HDL较自由的语法，也容易使初学者犯一些错误，这一点应注意。 　　</vt:lpstr>
      <vt:lpstr>　　Verilog HDL 语言具有多种描述能力，包括设计的行为特性、设计的数据流特性、设计的结构组成以及包含响应监控和设计验证方面的时延和波形产生机制。        </vt:lpstr>
      <vt:lpstr>　　Verilog HDL提供了扩展的建模能力，其中许多扩展最初很难理解，但是Verilog HDL的核心子集非常易于学习和使用，这对大多数建模应用来说已经足够。完整的硬件描述语言可以对从最复杂的芯片到完整的电子系统进行描述，主要特点如下： 　　(1)  Verilog HDL是一种用于数字逻辑电路描述的语言，主要用于逻辑电路的建模、仿真和设计。 　　</vt:lpstr>
      <vt:lpstr>　　(2) 用Verilog HDL描述的电路设计就是该电路的Verilog HDL模型。 　</vt:lpstr>
      <vt:lpstr>　　系统级(System)——用高级语言结构实现设计模块行为的模型； 　　算法级(Algorithmic)——用高级语言结构实现设计算法行为的模型，部分可综合； 　　RTL级(Register Transfer Level)——描述数据在寄存器之间流动和处理这些数据行为的模型，可综合； 　　门级(Gate-Level)——描述逻辑门以及逻辑门之间连接的模型； 　　开关级(Switch-Level)——描述器件中三极管和存储器件以及它们之间连接的模型。</vt:lpstr>
      <vt:lpstr>PowerPoint 演示文稿</vt:lpstr>
      <vt:lpstr>PowerPoint 演示文稿</vt:lpstr>
      <vt:lpstr>图是一个典型的FPGA/CPLD设计流程，而如果是ASIC设计，则不需要STEP5这个环节，只要把综合后的结果直接交给集成电路生产厂家即可。</vt:lpstr>
      <vt:lpstr>一个例子----秒表</vt:lpstr>
      <vt:lpstr>一个例子----秒表</vt:lpstr>
      <vt:lpstr>抽象级（Levels of Abstraction）</vt:lpstr>
      <vt:lpstr>反相器RTL级（逻辑描述）方法1</vt:lpstr>
      <vt:lpstr>反相器RTL级（逻辑描述）方法2</vt:lpstr>
      <vt:lpstr>综合后网表文件中的门级描述</vt:lpstr>
      <vt:lpstr> Inverter  版图（俯视图）</vt:lpstr>
      <vt:lpstr>2.3.1  模块的概念 　　模块(module)是Verilog HDL设计中的基本描述单位，用于描述某个设计的功能或结构及其与其他模块通信的外部端口。每个Verilog HDL设计的系统都是由若干个模块组成的，所以在学习基本语法之前有必要了解模块的概念。</vt:lpstr>
      <vt:lpstr>模块具有如下特征： 　　</vt:lpstr>
      <vt:lpstr>　　(3) 模块可以根据描述方法的不同定义成行为型或结构型(或者是二者的组合)。　　</vt:lpstr>
      <vt:lpstr>PowerPoint 演示文稿</vt:lpstr>
      <vt:lpstr>PowerPoint 演示文稿</vt:lpstr>
      <vt:lpstr>PowerPoint 演示文稿</vt:lpstr>
      <vt:lpstr>PowerPoint 演示文稿</vt:lpstr>
      <vt:lpstr>PowerPoint 演示文稿</vt:lpstr>
      <vt:lpstr>　【例2.1】  一个三位二进制加法器。</vt:lpstr>
      <vt:lpstr>PowerPoint 演示文稿</vt:lpstr>
      <vt:lpstr>　【例2.2】  2选1数据选择器。</vt:lpstr>
      <vt:lpstr>　【例2.4】  调用子模块举例。</vt:lpstr>
      <vt:lpstr>　【例2.4】  调用子模块举例。</vt:lpstr>
      <vt:lpstr>行为描述-方法2</vt:lpstr>
      <vt:lpstr>PowerPoint 演示文稿</vt:lpstr>
      <vt:lpstr>          模块调用是Verilog HDL结构描述的基本构成方式。我们可以把一个模块看做由其他模块像积木块一样搭建而成的，所有被当前模块调用的其他模块都属于低一层次的模块，如果当前模块不再被其他模块所调用，那么这个模块一定是所谓的顶层模块。在一个硬件系统的描述中必定有而且只能有一个顶层模块。</vt:lpstr>
      <vt:lpstr> 模块调用的两类：         一类是基本门调用，调用的是Verilog HDL内含的基本门级元件；        一类调用的是由用户自己描述产生的模块，或称为“模块实例化”</vt:lpstr>
      <vt:lpstr>　【例2.5】  以二选一数据选择器为例，实现模块调用。</vt:lpstr>
      <vt:lpstr>　　调用模块实例的一般形式如下： 　　　&lt;模块名&gt; &lt;参数列表&gt; &lt;实例名&gt; &lt;端口列表&gt;; &lt;模块名&gt;是要调用子模块的名称，如mymux2； &lt;参数列表&gt;是传输到子模块的参数值，参数传递的典型应用                     是定义门级时延； &lt;实例名&gt;是把子模块实例化后的名称，例实例名是m2； &lt;端口列表&gt;是实现子模块连接并实现高层模块功能的关键。</vt:lpstr>
      <vt:lpstr>PowerPoint 演示文稿</vt:lpstr>
      <vt:lpstr>PowerPoint 演示文稿</vt:lpstr>
      <vt:lpstr>       Verilog HDL模型建成之后，为确保其正确性，应当对模块进行测试，这需要编写测试程序(testbench)，也可以叫做激励模块，也即用一段程序产生测试信号序列，作为待测模块的输入信号，并测试被测模块的输出信号，用以测试所设计的模块能否正常运行。 </vt:lpstr>
      <vt:lpstr>PowerPoint 演示文稿</vt:lpstr>
      <vt:lpstr>PowerPoint 演示文稿</vt:lpstr>
      <vt:lpstr>PowerPoint 演示文稿</vt:lpstr>
      <vt:lpstr>　【例2.6】  2选1数据选择器测试模块的描述。</vt:lpstr>
      <vt:lpstr>PowerPoint 演示文稿</vt:lpstr>
      <vt:lpstr>PowerPoint 演示文稿</vt:lpstr>
      <vt:lpstr>PowerPoint 演示文稿</vt:lpstr>
      <vt:lpstr>PowerPoint 演示文稿</vt:lpstr>
      <vt:lpstr>PowerPoint 演示文稿</vt:lpstr>
      <vt:lpstr>　　上述程序仿真后将产生如下结果： 　　(1) 仿真器执行所有的事件后自行停止，因此不需要指定仿真结束时间。 　　(2) 在Verilog HDL硬件编程中，模块的调用是硬件的实现，每一次调用(实例化)都将产生实现这个模块功能的一组电路。</vt:lpstr>
      <vt:lpstr>2.4.1  程序基本格式 　　Verilog HDL是一种书写格式非常自由的语言，即语句可以在一行内编写，也可跨行编写；每一句均用分号分隔；由空格(\b)、制表符(\t)和换行符组成空白符，在文本中起一个分隔符的作用，在编译时被忽略。 </vt:lpstr>
      <vt:lpstr>　　例如： 　　initial begin Top = 3'b001; #2 Top = 3'b011; end 和下面的程序一样：</vt:lpstr>
      <vt:lpstr>　　Verilog HDL中有两种注释的方式。 　　1．多行注释 　　多行注释以起始符“/*”开始，以终止符“*/”结束，两个符号之间的语句都是注释语句，因此可扩展到多行。例如：</vt:lpstr>
      <vt:lpstr>　　2．单行注释 　　单行注释以符号//开头，表示以//开始到本行结束都属于注释语句，而且它只能注释到本行结束。 　　【例2.8】  单行注释举例。 　　　　reg in1，in2;    //定义两个寄存器变量in1、in2</vt:lpstr>
      <vt:lpstr>             关键字也称为保留字，它是Verilog HDL内部的专用词，这些关键字用户不能随便使用。       需要注意的是，所有的关键字都是小写的。 例如：initial是关键字，但INITIAL和Initial却不是关键字，而是标识符。 </vt:lpstr>
      <vt:lpstr>　　标识符(identifier)用于定义模块名、端口名、信号名等。Verilog HDL 中的标识符可以是任意一组字母、数字、$符号和_(下划线)符号的组合，但标识符的第一个字符必须是字母或者下划线，不能是数字或美元符。单个标识符的总字符数不能超过1024个。另外，标识符是区分大小写的。以下是标识符的几个例子：</vt:lpstr>
      <vt:lpstr>1.模块定义包括多个组成部分，关键字module和endmodule是必须使用的，模块名是必须有的 2.端口是模块与其它模块或外部环境通信的渠道。每个端口必须声明为输入、输出或双向三种类型之一 3.模块里的逻辑实现部分可以采用“assign，实例，always”三种方式 4.模块调用时（实例引用），必须遵守端口连接规则：位置，名称 5.激励模块，无对外端口，只有内部变量，输出reg，输入wire 6.标识符首字符不可用数字或美元符号，且区分大小写     </vt:lpstr>
      <vt:lpstr>PowerPoint 演示文稿</vt:lpstr>
    </vt:vector>
  </TitlesOfParts>
  <Company>xd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40348</cp:lastModifiedBy>
  <cp:revision>126</cp:revision>
  <dcterms:created xsi:type="dcterms:W3CDTF">2007-10-24T02:24:36Z</dcterms:created>
  <dcterms:modified xsi:type="dcterms:W3CDTF">2020-09-10T06:15:23Z</dcterms:modified>
</cp:coreProperties>
</file>