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75" r:id="rId17"/>
    <p:sldId id="376" r:id="rId18"/>
    <p:sldId id="377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5" r:id="rId43"/>
    <p:sldId id="336" r:id="rId44"/>
    <p:sldId id="337" r:id="rId45"/>
    <p:sldId id="338" r:id="rId46"/>
    <p:sldId id="339" r:id="rId47"/>
    <p:sldId id="340" r:id="rId48"/>
    <p:sldId id="372" r:id="rId49"/>
    <p:sldId id="381" r:id="rId50"/>
    <p:sldId id="382" r:id="rId51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8800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66"/>
    <a:srgbClr val="800080"/>
    <a:srgbClr val="FFFF99"/>
    <a:srgbClr val="CC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96" d="100"/>
          <a:sy n="96" d="100"/>
        </p:scale>
        <p:origin x="600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9387F6-7E4D-41F4-BC23-7D372D929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43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开学副本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157428"/>
            <a:ext cx="2447925" cy="54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4213" y="1177396"/>
            <a:ext cx="7772400" cy="1225021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174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917032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5204354"/>
            <a:ext cx="2133600" cy="396875"/>
          </a:xfrm>
        </p:spPr>
        <p:txBody>
          <a:bodyPr/>
          <a:lstStyle>
            <a:lvl1pPr>
              <a:defRPr sz="1800" smtClean="0">
                <a:latin typeface="Arial" charset="0"/>
              </a:defRPr>
            </a:lvl1pPr>
          </a:lstStyle>
          <a:p>
            <a:pPr>
              <a:defRPr/>
            </a:pPr>
            <a:fld id="{B938EA18-9DD8-45FB-BC7C-EE834E42B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7161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DAAB8-A99B-4B1A-B846-006105DD8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9429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4801" y="96573"/>
            <a:ext cx="1965325" cy="50416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96573"/>
            <a:ext cx="5746750" cy="50416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1A4B-90A1-4C86-89CD-6BD20C19E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814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D00D1-81CD-440C-AB72-F75F753CF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748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E5D64-ED4D-42D2-8D20-5A7F915324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5724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057011"/>
            <a:ext cx="3810000" cy="40811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057011"/>
            <a:ext cx="3810000" cy="40811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2151-B301-4DD6-88CB-EF794D714F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6484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2B2B-D9CC-407C-B97E-2182D1FA83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2301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05C2E-FAF7-48DF-879E-6A17E553E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0817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787D9-0C85-4417-BF94-D496FC816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279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CB290-2D06-4D44-B925-67F86B92D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5210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B2CB3-1D0E-4245-94A1-58BBF5256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206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9" y="96574"/>
            <a:ext cx="7793037" cy="75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057011"/>
            <a:ext cx="7772400" cy="408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5138208"/>
            <a:ext cx="1905000" cy="44979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2000" smtClean="0">
                <a:solidFill>
                  <a:schemeClr val="bg2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A2D825C-4C81-4E67-98A6-677E1062F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116" y="193204"/>
            <a:ext cx="7772400" cy="1143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 </a:t>
            </a:r>
            <a:r>
              <a:rPr lang="zh-CN" altLang="en-US" sz="3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990000"/>
                </a:solidFill>
              </a:rPr>
              <a:t>1. </a:t>
            </a:r>
            <a:r>
              <a:rPr lang="zh-CN" altLang="en-US" b="1" dirty="0">
                <a:solidFill>
                  <a:srgbClr val="990000"/>
                </a:solidFill>
              </a:rPr>
              <a:t>持续赋值语句</a:t>
            </a:r>
            <a:r>
              <a:rPr lang="zh-CN" altLang="en-US" b="1" dirty="0"/>
              <a:t>（不能出现在过程块中）</a:t>
            </a:r>
            <a:endParaRPr lang="zh-CN" altLang="en-US" b="1" dirty="0">
              <a:solidFill>
                <a:srgbClr val="8C5D00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17294" y="1523604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持续赋值语句只能对连线型变量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wire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进行赋值，不能对寄存器型变量进行赋值。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17294" y="2716590"/>
            <a:ext cx="8686800" cy="1569660"/>
          </a:xfrm>
          <a:prstGeom prst="rect">
            <a:avLst/>
          </a:prstGeom>
          <a:solidFill>
            <a:srgbClr val="0043A6"/>
          </a:solidFill>
          <a:ln w="9525">
            <a:solidFill>
              <a:srgbClr val="0043A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格式：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连线型变量类型  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连线型变量位宽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]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连线型变量名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assign   #</a:t>
            </a: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（延时量）  连线型变量名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赋值表达式</a:t>
            </a:r>
          </a:p>
        </p:txBody>
      </p:sp>
      <p:grpSp>
        <p:nvGrpSpPr>
          <p:cNvPr id="120837" name="Group 5"/>
          <p:cNvGrpSpPr>
            <a:grpSpLocks/>
          </p:cNvGrpSpPr>
          <p:nvPr/>
        </p:nvGrpSpPr>
        <p:grpSpPr bwMode="auto">
          <a:xfrm>
            <a:off x="395536" y="3830505"/>
            <a:ext cx="2808312" cy="1244203"/>
            <a:chOff x="528" y="3024"/>
            <a:chExt cx="1872" cy="1121"/>
          </a:xfrm>
        </p:grpSpPr>
        <p:sp>
          <p:nvSpPr>
            <p:cNvPr id="120838" name="AutoShape 6"/>
            <p:cNvSpPr>
              <a:spLocks noChangeArrowheads="1"/>
            </p:cNvSpPr>
            <p:nvPr/>
          </p:nvSpPr>
          <p:spPr bwMode="auto">
            <a:xfrm>
              <a:off x="528" y="3784"/>
              <a:ext cx="992" cy="361"/>
            </a:xfrm>
            <a:prstGeom prst="wedgeRoundRectCallout">
              <a:avLst>
                <a:gd name="adj1" fmla="val 63912"/>
                <a:gd name="adj2" fmla="val -138644"/>
                <a:gd name="adj3" fmla="val 16667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2800" b="1">
                  <a:solidFill>
                    <a:srgbClr val="EFE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可选项</a:t>
              </a:r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960" y="3024"/>
              <a:ext cx="1440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1117865"/>
            <a:ext cx="8610600" cy="370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）非阻塞型赋值方式（如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b&lt;=a;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      非阻塞赋值在整个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过程块结束时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才完成赋值操作，即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的值并不是立即就改变的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。 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分两个子过程完成：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      子过程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：计算右侧表达式的值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      子过程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：给左侧目标赋值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504" y="121196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4.5.2 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过程赋值语句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228600" y="1345332"/>
            <a:ext cx="6629400" cy="412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non_block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c,b,a,clk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clk,a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400" b="1" dirty="0">
                <a:solidFill>
                  <a:srgbClr val="0043A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@(</a:t>
            </a: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lang="en-US" altLang="zh-CN" sz="2400" b="1" dirty="0">
                <a:solidFill>
                  <a:srgbClr val="0043A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b&lt;=a;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c&lt;=b;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4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100" y="878118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：非阻塞赋值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971600" y="3865612"/>
            <a:ext cx="1366791" cy="7920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8800" b="0" i="0" u="none" strike="noStrike" cap="none" normalizeH="0" baseline="0">
              <a:ln>
                <a:noFill/>
              </a:ln>
              <a:solidFill>
                <a:srgbClr val="D0CDCA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121196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4.5.2 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过程赋值语句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01986"/>
              </p:ext>
            </p:extLst>
          </p:nvPr>
        </p:nvGraphicFramePr>
        <p:xfrm>
          <a:off x="0" y="1069487"/>
          <a:ext cx="8610600" cy="372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位图图像" r:id="rId3" imgW="5676190" imgH="2943636" progId="Paint.Picture">
                  <p:embed/>
                </p:oleObj>
              </mc:Choice>
              <mc:Fallback>
                <p:oleObj name="位图图像" r:id="rId3" imgW="5676190" imgH="294363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9487"/>
                        <a:ext cx="8610600" cy="3720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504" y="121196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4.5.2 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过程赋值语句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6444208" y="3073524"/>
            <a:ext cx="64807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775448" y="3909647"/>
            <a:ext cx="4104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的值落后于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一个时钟周期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1057011"/>
            <a:ext cx="8610600" cy="323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）阻塞赋值方式（如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b=a;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	阻塞赋值在该语句结束时就立即完成赋值操作，即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的值在该条语句结束后立即改变，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如果在一个语句块中有多条阻塞赋值语句，则前面赋值语句没有完成之前，后面赋值语句不能被执行，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仿佛被阻塞一样。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504" y="121196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4.5.2 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过程赋值语句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58289" y="1201316"/>
            <a:ext cx="6629400" cy="412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non_block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c,b,a,clk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clk,a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400" b="1" dirty="0">
                <a:solidFill>
                  <a:srgbClr val="0043A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@(</a:t>
            </a: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lang="en-US" altLang="zh-CN" sz="2400" b="1" dirty="0">
                <a:solidFill>
                  <a:srgbClr val="0043A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b=a;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c=b;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4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28600" y="788309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：阻塞赋值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121196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4.5.2 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过程赋值语句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71599" y="3649588"/>
            <a:ext cx="1366791" cy="7920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8800" b="0" i="0" u="none" strike="noStrike" cap="none" normalizeH="0" baseline="0">
              <a:ln>
                <a:noFill/>
              </a:ln>
              <a:solidFill>
                <a:srgbClr val="D0CDCA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797348"/>
              </p:ext>
            </p:extLst>
          </p:nvPr>
        </p:nvGraphicFramePr>
        <p:xfrm>
          <a:off x="251520" y="1046336"/>
          <a:ext cx="8686800" cy="376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位图图像" r:id="rId3" imgW="5657143" imgH="2943636" progId="Paint.Picture">
                  <p:embed/>
                </p:oleObj>
              </mc:Choice>
              <mc:Fallback>
                <p:oleObj name="位图图像" r:id="rId3" imgW="5657143" imgH="294363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46336"/>
                        <a:ext cx="8686800" cy="376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504" y="121196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4.5.2 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过程赋值语句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4716016" y="2981846"/>
            <a:ext cx="64807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11860" y="3629918"/>
            <a:ext cx="4104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的值一样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D00D1-81CD-440C-AB72-F75F753CF06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1236"/>
            <a:ext cx="903013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0455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D00D1-81CD-440C-AB72-F75F753CF06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6" y="328612"/>
            <a:ext cx="8770937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2934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D00D1-81CD-440C-AB72-F75F753CF06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7220"/>
            <a:ext cx="87675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7940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2347" y="265212"/>
            <a:ext cx="7772400" cy="508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4.6.</a:t>
            </a:r>
            <a:r>
              <a:rPr lang="zh-CN" altLang="en-US" sz="3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条件语句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52400" y="952500"/>
            <a:ext cx="8839200" cy="4508499"/>
            <a:chOff x="96" y="576"/>
            <a:chExt cx="5568" cy="3408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20" y="576"/>
              <a:ext cx="5520" cy="3408"/>
            </a:xfrm>
            <a:prstGeom prst="rect">
              <a:avLst/>
            </a:prstGeom>
            <a:solidFill>
              <a:srgbClr val="0043A6"/>
            </a:solidFill>
            <a:ln w="9525">
              <a:solidFill>
                <a:srgbClr val="0043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72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96" y="2035"/>
              <a:ext cx="172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高级程序语句</a:t>
              </a:r>
            </a:p>
          </p:txBody>
        </p:sp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1920" y="1056"/>
              <a:ext cx="172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条件分支语句</a:t>
              </a:r>
            </a:p>
          </p:txBody>
        </p:sp>
        <p:sp>
          <p:nvSpPr>
            <p:cNvPr id="57351" name="Text Box 7"/>
            <p:cNvSpPr txBox="1">
              <a:spLocks noChangeArrowheads="1"/>
            </p:cNvSpPr>
            <p:nvPr/>
          </p:nvSpPr>
          <p:spPr bwMode="auto">
            <a:xfrm>
              <a:off x="1920" y="2947"/>
              <a:ext cx="172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循环控制语句</a:t>
              </a: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3792" y="643"/>
              <a:ext cx="187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if-else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条件分支</a:t>
              </a: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3792" y="1296"/>
              <a:ext cx="177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case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条件分支</a:t>
              </a:r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3792" y="2256"/>
              <a:ext cx="1344" cy="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forever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repeat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while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for</a:t>
              </a:r>
            </a:p>
          </p:txBody>
        </p:sp>
        <p:sp>
          <p:nvSpPr>
            <p:cNvPr id="57355" name="AutoShape 11"/>
            <p:cNvSpPr>
              <a:spLocks/>
            </p:cNvSpPr>
            <p:nvPr/>
          </p:nvSpPr>
          <p:spPr bwMode="auto">
            <a:xfrm>
              <a:off x="1776" y="1344"/>
              <a:ext cx="144" cy="1776"/>
            </a:xfrm>
            <a:prstGeom prst="leftBrace">
              <a:avLst>
                <a:gd name="adj1" fmla="val 102778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72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7356" name="AutoShape 12"/>
            <p:cNvSpPr>
              <a:spLocks/>
            </p:cNvSpPr>
            <p:nvPr/>
          </p:nvSpPr>
          <p:spPr bwMode="auto">
            <a:xfrm>
              <a:off x="3648" y="2448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72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7357" name="AutoShape 13"/>
            <p:cNvSpPr>
              <a:spLocks/>
            </p:cNvSpPr>
            <p:nvPr/>
          </p:nvSpPr>
          <p:spPr bwMode="auto">
            <a:xfrm>
              <a:off x="3696" y="81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72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23850" y="997479"/>
            <a:ext cx="7848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6699"/>
                </a:solidFill>
                <a:latin typeface="Times New Roman" pitchFamily="18" charset="0"/>
                <a:ea typeface="宋体" pitchFamily="2" charset="-122"/>
              </a:rPr>
              <a:t>“延时量”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的基本格式：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#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delay1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delay2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delay3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delay1——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上升延时；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delay2——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下降延时；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delay3——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转移到高阻态延时。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0375" y="3973611"/>
            <a:ext cx="7575550" cy="52322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EFEFFF"/>
                </a:solidFill>
                <a:latin typeface="Times New Roman" pitchFamily="18" charset="0"/>
                <a:ea typeface="宋体" pitchFamily="2" charset="-122"/>
              </a:rPr>
              <a:t>如果“延时量”这项缺省，默认为</a:t>
            </a:r>
            <a:r>
              <a:rPr lang="en-US" altLang="zh-CN" b="1" dirty="0">
                <a:solidFill>
                  <a:srgbClr val="EFEFFF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EFEFFF"/>
                </a:solidFill>
                <a:latin typeface="Times New Roman" pitchFamily="18" charset="0"/>
                <a:ea typeface="宋体" pitchFamily="2" charset="-122"/>
              </a:rPr>
              <a:t>延时。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116" y="193204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en-US" altLang="zh-CN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r>
              <a:rPr kumimoji="0" lang="zh-CN" altLang="en-US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连续赋值语句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"/>
            <a:ext cx="7772400" cy="50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00"/>
                </a:solidFill>
              </a:rPr>
              <a:t>4.6.1 if-else</a:t>
            </a:r>
            <a:r>
              <a:rPr lang="zh-CN" altLang="en-US" sz="3200" b="1" dirty="0">
                <a:solidFill>
                  <a:srgbClr val="990000"/>
                </a:solidFill>
              </a:rPr>
              <a:t>语句</a:t>
            </a:r>
            <a:endParaRPr lang="en-US" altLang="zh-CN" sz="3200" b="1" dirty="0">
              <a:solidFill>
                <a:srgbClr val="990000"/>
              </a:solidFill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81000" y="6985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Verilog HDL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语言提供了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种形式的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语句：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67544" y="1210957"/>
            <a:ext cx="6477000" cy="4062651"/>
          </a:xfrm>
          <a:prstGeom prst="rect">
            <a:avLst/>
          </a:prstGeom>
          <a:solidFill>
            <a:srgbClr val="FFE8B9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（表达式）  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（表达式）  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else  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（表达式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  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else    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（表达式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 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else    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（表达式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 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……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      else    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（表达式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 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else   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语句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n+1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30222" y="985292"/>
            <a:ext cx="8610600" cy="390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811213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9906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说明：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种形式的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语句在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后面都有“表达式”，一般为逻辑表达式或关系表达式。系统对表达式的值进行判断，若为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z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，按“假”处理；若为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，按“真”处理，执行指定语句。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）在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else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后面可以包含单个或多个语句，多句时用“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begin-end”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块语句括起来。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）在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语句嵌套使用时，要注意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else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的配对关系。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905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4.6.1 if-else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50825" y="937949"/>
            <a:ext cx="8534400" cy="477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43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module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sel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-from-three(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q,sela,selb,a,b,c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input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sela,selb,a,b,c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output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 q;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 </a:t>
            </a:r>
            <a:r>
              <a:rPr lang="en-US" altLang="zh-CN" sz="2400" b="1" dirty="0" err="1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reg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q;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always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 @(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sela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or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selb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or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a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or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b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or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c);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  	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begin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if(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sela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  q=a;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		     else  if(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selb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  q=b;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		else  q=c;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  	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endmodule</a:t>
            </a:r>
            <a:endParaRPr lang="en-US" altLang="zh-CN" sz="2400" b="1" dirty="0">
              <a:solidFill>
                <a:srgbClr val="0043A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905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4.6.1 if-else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06778" y="913284"/>
            <a:ext cx="8610600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例：模为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60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BCD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码计数器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module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count60(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qout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cout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data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load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cin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reset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clk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input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[7:0] data;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input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load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cin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reset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clk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output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[7:0] 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output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 err="1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reg</a:t>
            </a: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[7:0] 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always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@(</a:t>
            </a:r>
            <a:r>
              <a:rPr lang="en-US" altLang="zh-CN" b="1" dirty="0" err="1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posedge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clk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   begin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if (reset)         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&lt;=0;     //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同步复位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	else  if (load)  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&lt;=data;    //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同步置数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905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4.6.1 if-else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7504" y="304288"/>
            <a:ext cx="8893177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else   if 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cin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begin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4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    if (</a:t>
            </a:r>
            <a:r>
              <a:rPr lang="en-US" altLang="zh-CN" sz="2400" b="1" dirty="0" err="1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[3:0]==9)   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低位是否为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zh-CN" altLang="en-US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，是则继续执行</a:t>
            </a:r>
            <a:endParaRPr lang="en-US" altLang="zh-CN" sz="2400" b="1" dirty="0">
              <a:solidFill>
                <a:srgbClr val="FFC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   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begin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        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[3:0]&lt;=0;     //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回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，并判断高位是否为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5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        if (</a:t>
            </a:r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[7:4]==5)   </a:t>
            </a:r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[7:4]&lt;=0;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		         else  </a:t>
            </a:r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[7:4]&lt;=</a:t>
            </a:r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[7:4]+1;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高位不为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，则加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      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                else    </a:t>
            </a:r>
            <a:r>
              <a:rPr lang="en-US" altLang="zh-CN" sz="2400" b="1" dirty="0" err="1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[3:0]&lt;=</a:t>
            </a:r>
            <a:r>
              <a:rPr lang="en-US" altLang="zh-CN" sz="2400" b="1" dirty="0" err="1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[3:0]+1; //</a:t>
            </a:r>
            <a:r>
              <a:rPr lang="zh-CN" altLang="en-US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低位不为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zh-CN" altLang="en-US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，则加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    assign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=((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qout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==8'h59)&amp;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cin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)?1:0;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err="1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endmodule</a:t>
            </a:r>
            <a:endParaRPr lang="en-US" altLang="zh-CN" sz="2400" b="1" dirty="0">
              <a:solidFill>
                <a:srgbClr val="0043A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265212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00"/>
                </a:solidFill>
              </a:rPr>
              <a:t>4.6.2  case</a:t>
            </a:r>
            <a:r>
              <a:rPr lang="zh-CN" altLang="en-US" sz="3200" b="1" dirty="0">
                <a:solidFill>
                  <a:srgbClr val="990000"/>
                </a:solidFill>
              </a:rPr>
              <a:t>语句</a:t>
            </a:r>
            <a:endParaRPr lang="en-US" altLang="zh-CN" sz="3200" b="1" dirty="0">
              <a:solidFill>
                <a:srgbClr val="990000"/>
              </a:solidFill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218407"/>
            <a:ext cx="8382000" cy="204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语句有两个分支，而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case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语句是一种多路分支语句，故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case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语句可用于译码器、数据选择器、状态机、微处理器的指令译码等。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04800" y="3263636"/>
            <a:ext cx="853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case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语句有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case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casez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casex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三种表示方式：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59931" y="907727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）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case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语句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91435" y="1561356"/>
            <a:ext cx="8229600" cy="33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case 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（敏感表达式）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值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：块语句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值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：块语句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：块语句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default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：块语句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缺省分支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en-US" altLang="zh-CN" sz="24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265212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4.6.2  case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7711" y="841276"/>
            <a:ext cx="7772400" cy="50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/>
              <a:t>例：</a:t>
            </a:r>
            <a:r>
              <a:rPr lang="en-US" altLang="zh-CN" sz="2400" b="1"/>
              <a:t>BCD</a:t>
            </a:r>
            <a:r>
              <a:rPr lang="zh-CN" altLang="en-US" sz="2400" b="1"/>
              <a:t>码</a:t>
            </a:r>
            <a:r>
              <a:rPr lang="en-US" altLang="zh-CN" sz="2400" b="1"/>
              <a:t>-</a:t>
            </a:r>
            <a:r>
              <a:rPr lang="zh-CN" altLang="en-US" sz="2400" b="1"/>
              <a:t>七段数码管显示译码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87711" y="1489348"/>
            <a:ext cx="8610600" cy="390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decode4_7(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[6:0]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[3:0]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[6:0]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@ 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case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=7'b1111110;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=7'b0110000;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265212"/>
            <a:ext cx="7772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4.6.2  case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51906" y="193204"/>
            <a:ext cx="7772400" cy="533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4'd2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=7'b1101101;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=7'b1111001;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=7'b0110011;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=7'b1011011;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=7'b1011111;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4'd7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=7'b1110000;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4'd8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=7'b1111111;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4'd9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=7'b1111011;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default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=7'bx;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en-US" altLang="zh-CN" sz="24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4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5298" y="993087"/>
            <a:ext cx="861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</a:rPr>
              <a:t>） 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casez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casex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</a:rPr>
              <a:t>语句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9741" y="1806139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casez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casex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的格式与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case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完全相同，但在执行时有区别。</a:t>
            </a:r>
          </a:p>
        </p:txBody>
      </p:sp>
      <p:graphicFrame>
        <p:nvGraphicFramePr>
          <p:cNvPr id="1474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38705"/>
              </p:ext>
            </p:extLst>
          </p:nvPr>
        </p:nvGraphicFramePr>
        <p:xfrm>
          <a:off x="467544" y="3108420"/>
          <a:ext cx="3505200" cy="214884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0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case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1    x    z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1    0    0    0 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0    1    0    0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x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0    0    1    0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z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0    0    0    1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668216" y="2616567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</a:t>
            </a:r>
            <a:r>
              <a:rPr lang="zh-CN" altLang="en-US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比较规则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9512" y="265212"/>
            <a:ext cx="7772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4.6.2  case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1201316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例：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mod</a:t>
            </a:r>
            <a:r>
              <a:rPr lang="en-US" altLang="zh-CN" sz="2400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ule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and_cont_assignment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z,x,y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input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[3:0] x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y;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output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[3:0]z;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wire  [3:0]z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y;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assign  #(1.5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1.0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2.0) z=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x&amp;y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err="1">
                <a:solidFill>
                  <a:srgbClr val="0043A6"/>
                </a:solidFill>
                <a:latin typeface="Times New Roman" pitchFamily="18" charset="0"/>
                <a:ea typeface="宋体" pitchFamily="2" charset="-122"/>
              </a:rPr>
              <a:t>endmodule</a:t>
            </a:r>
            <a:endParaRPr lang="en-US" altLang="zh-CN" sz="2400" b="1" dirty="0">
              <a:solidFill>
                <a:srgbClr val="0043A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116" y="193204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en-US" altLang="zh-CN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r>
              <a:rPr kumimoji="0" lang="zh-CN" altLang="en-US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连续赋值语句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0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18764"/>
              </p:ext>
            </p:extLst>
          </p:nvPr>
        </p:nvGraphicFramePr>
        <p:xfrm>
          <a:off x="5148064" y="2896961"/>
          <a:ext cx="3816350" cy="1969951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casex</a:t>
                      </a:r>
                      <a:endParaRPr kumimoji="0" lang="en-US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细黑" panose="02010600040101010101" pitchFamily="2" charset="-122"/>
                      </a:endParaRPr>
                    </a:p>
                  </a:txBody>
                  <a:tcPr marT="38085" marB="38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1    x    z</a:t>
                      </a:r>
                    </a:p>
                  </a:txBody>
                  <a:tcPr marT="38085" marB="38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T="38085" marB="38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1    0    1    1 </a:t>
                      </a:r>
                    </a:p>
                  </a:txBody>
                  <a:tcPr marT="38085" marB="38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T="38085" marB="38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0    1    1    1</a:t>
                      </a:r>
                    </a:p>
                  </a:txBody>
                  <a:tcPr marT="38085" marB="38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x</a:t>
                      </a:r>
                    </a:p>
                  </a:txBody>
                  <a:tcPr marT="38085" marB="38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1    1    1    1</a:t>
                      </a:r>
                    </a:p>
                  </a:txBody>
                  <a:tcPr marT="38085" marB="38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z</a:t>
                      </a:r>
                    </a:p>
                  </a:txBody>
                  <a:tcPr marT="38085" marB="38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1    1    1    1</a:t>
                      </a:r>
                    </a:p>
                  </a:txBody>
                  <a:tcPr marT="38085" marB="38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5508104" y="2353444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err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casex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语句比较规则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265212"/>
            <a:ext cx="7772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4.6.2  case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graphicFrame>
        <p:nvGraphicFramePr>
          <p:cNvPr id="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21610"/>
              </p:ext>
            </p:extLst>
          </p:nvPr>
        </p:nvGraphicFramePr>
        <p:xfrm>
          <a:off x="236129" y="1491827"/>
          <a:ext cx="4105275" cy="21590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casez</a:t>
                      </a:r>
                      <a:endParaRPr kumimoji="0" lang="en-US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细黑" panose="02010600040101010101" pitchFamily="2" charset="-122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A4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1    x    z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A4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1    0    0    1 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A4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0    1    0    1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x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A4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0    0    1    1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z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A4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细黑" panose="02010600040101010101" pitchFamily="2" charset="-122"/>
                        </a:rPr>
                        <a:t>1    1    1    1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45"/>
          <p:cNvSpPr txBox="1">
            <a:spLocks noChangeArrowheads="1"/>
          </p:cNvSpPr>
          <p:nvPr/>
        </p:nvSpPr>
        <p:spPr bwMode="auto">
          <a:xfrm>
            <a:off x="333289" y="908306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err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casez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语句比较规则</a:t>
            </a:r>
          </a:p>
        </p:txBody>
      </p:sp>
      <p:sp>
        <p:nvSpPr>
          <p:cNvPr id="2" name="矩形 1"/>
          <p:cNvSpPr/>
          <p:nvPr/>
        </p:nvSpPr>
        <p:spPr>
          <a:xfrm>
            <a:off x="4355976" y="955614"/>
            <a:ext cx="4886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casex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(a)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2’b1x:    out=1;//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a=10,11,1x,1z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44359" y="3881937"/>
            <a:ext cx="50321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casez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(a)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3’b11z:    out=1;//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a=110,111,11z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0" grpId="0"/>
      <p:bldP spid="2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196"/>
            <a:ext cx="7772400" cy="38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：用</a:t>
            </a:r>
            <a:r>
              <a:rPr lang="en-US" altLang="zh-CN" sz="2400" b="1" dirty="0" err="1"/>
              <a:t>casez</a:t>
            </a:r>
            <a:r>
              <a:rPr lang="zh-CN" altLang="en-US" sz="2400" b="1" dirty="0"/>
              <a:t>语句实现操作码译码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85195" y="625252"/>
            <a:ext cx="8153400" cy="50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decode_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casez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(a, b, opcode, out);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[7:0]   a, b;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[4:1]  opcode;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[7:0]   out;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[7:0]  out;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always  @  (a  or  b  or  opcode)</a:t>
            </a:r>
          </a:p>
          <a:p>
            <a:pPr lvl="1"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begin</a:t>
            </a:r>
          </a:p>
          <a:p>
            <a:pPr lvl="1"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casez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(opcode)</a:t>
            </a:r>
          </a:p>
          <a:p>
            <a:pPr lvl="3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4'b1zzz:     out=</a:t>
            </a:r>
            <a:r>
              <a:rPr lang="en-US" altLang="zh-CN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3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4'b01??:    out=a-b;</a:t>
            </a:r>
          </a:p>
          <a:p>
            <a:pPr lvl="3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4'b0001:   out=(~b)+1;</a:t>
            </a:r>
          </a:p>
          <a:p>
            <a:pPr lvl="1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en-US" altLang="zh-CN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>
              <a:defRPr/>
            </a:pPr>
            <a:r>
              <a:rPr lang="en-US" altLang="zh-CN" sz="22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2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16260" y="121196"/>
            <a:ext cx="7772400" cy="38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：用</a:t>
            </a:r>
            <a:r>
              <a:rPr lang="en-US" altLang="zh-CN" sz="2400" b="1" dirty="0" err="1"/>
              <a:t>casex</a:t>
            </a:r>
            <a:r>
              <a:rPr lang="zh-CN" altLang="en-US" sz="2400" b="1" dirty="0"/>
              <a:t>语句实现操作码译码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79388" y="679775"/>
            <a:ext cx="8153400" cy="50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decode_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casex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(a, b, opcode, out);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[7:0]   a, b;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[4:1]  opcode;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[7:0]   out;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[7:0]  out;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lang="en-US" altLang="zh-CN" sz="2200" b="1" dirty="0">
                <a:solidFill>
                  <a:srgbClr val="006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@  (a  </a:t>
            </a: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b  </a:t>
            </a: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opcode)</a:t>
            </a:r>
          </a:p>
          <a:p>
            <a:pPr lvl="1"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begin</a:t>
            </a:r>
          </a:p>
          <a:p>
            <a:pPr lvl="2"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casex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(opcode)</a:t>
            </a:r>
          </a:p>
          <a:p>
            <a:pPr lvl="4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4'b1zzx:     out=</a:t>
            </a:r>
            <a:r>
              <a:rPr lang="en-US" altLang="zh-CN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4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4'b01xx:    out=a-b;</a:t>
            </a:r>
          </a:p>
          <a:p>
            <a:pPr lvl="4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4'b0001:   out=(~b)+1;</a:t>
            </a:r>
          </a:p>
          <a:p>
            <a:pPr lvl="2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en-US" altLang="zh-CN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end</a:t>
            </a:r>
          </a:p>
          <a:p>
            <a:pPr>
              <a:defRPr/>
            </a:pPr>
            <a:r>
              <a:rPr lang="en-US" altLang="zh-CN" sz="22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2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3539" y="913284"/>
            <a:ext cx="7772400" cy="444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3)</a:t>
            </a:r>
            <a:r>
              <a:rPr lang="zh-CN" altLang="en-US" sz="2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条件语句使用要点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36426" y="1705372"/>
            <a:ext cx="874712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	在使用条件语句时，应注意列出所有条件分支，否则编译器认为条件不满足时，会引进一个锁存器保持原值。在组合电路中应避免这种隐含锁存器的存在。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因为每个变量至少有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种取值，为包含所有分支，可在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语句后加上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else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；在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case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语句后加上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default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93204"/>
            <a:ext cx="7772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3200" b="1" kern="0" dirty="0">
                <a:solidFill>
                  <a:srgbClr val="990000"/>
                </a:solidFill>
              </a:rPr>
              <a:t>4.6.2  case</a:t>
            </a:r>
            <a:r>
              <a:rPr kumimoji="0" lang="zh-CN" altLang="en-US" sz="3200" b="1" kern="0" dirty="0">
                <a:solidFill>
                  <a:srgbClr val="990000"/>
                </a:solidFill>
              </a:rPr>
              <a:t>语句</a:t>
            </a:r>
            <a:endParaRPr kumimoji="0" lang="en-US" altLang="zh-CN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79512" y="408255"/>
            <a:ext cx="8466137" cy="475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例：隐含锁存器举例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module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buried_ff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c,b,a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output c;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input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b,a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reg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c;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always @(a or b)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	 begin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		    if((b==1)&amp;&amp;(a==1))  c=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a&amp;b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	end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endmodule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52579" name="Group 3"/>
          <p:cNvGrpSpPr>
            <a:grpSpLocks/>
          </p:cNvGrpSpPr>
          <p:nvPr/>
        </p:nvGrpSpPr>
        <p:grpSpPr bwMode="auto">
          <a:xfrm>
            <a:off x="1927226" y="4345782"/>
            <a:ext cx="4335463" cy="902229"/>
            <a:chOff x="1296" y="3456"/>
            <a:chExt cx="3072" cy="682"/>
          </a:xfrm>
        </p:grpSpPr>
        <p:sp>
          <p:nvSpPr>
            <p:cNvPr id="72708" name="Text Box 4"/>
            <p:cNvSpPr txBox="1">
              <a:spLocks noChangeArrowheads="1"/>
            </p:cNvSpPr>
            <p:nvPr/>
          </p:nvSpPr>
          <p:spPr bwMode="auto">
            <a:xfrm>
              <a:off x="3120" y="3696"/>
              <a:ext cx="1248" cy="442"/>
            </a:xfrm>
            <a:prstGeom prst="rect">
              <a:avLst/>
            </a:prstGeom>
            <a:solidFill>
              <a:srgbClr val="005580"/>
            </a:solidFill>
            <a:ln w="9525">
              <a:solidFill>
                <a:srgbClr val="0055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else  c=0;</a:t>
              </a:r>
            </a:p>
          </p:txBody>
        </p:sp>
        <p:sp>
          <p:nvSpPr>
            <p:cNvPr id="72709" name="Line 5"/>
            <p:cNvSpPr>
              <a:spLocks noChangeShapeType="1"/>
            </p:cNvSpPr>
            <p:nvPr/>
          </p:nvSpPr>
          <p:spPr bwMode="auto">
            <a:xfrm flipH="1" flipV="1">
              <a:off x="1296" y="3456"/>
              <a:ext cx="1824" cy="24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265212"/>
            <a:ext cx="7772400" cy="5715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4.7 </a:t>
            </a:r>
            <a:r>
              <a:rPr lang="zh-CN" altLang="en-US" sz="32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71464" y="1079501"/>
            <a:ext cx="8262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种类型的循环语句，可用来控制语句的执行次数：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forever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：连续地执行语句。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repeat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：连续执行一条语句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次。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while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：执行一条语句，直到某个条件不满足。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：有条件的循环语句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3200" y="256646"/>
            <a:ext cx="7772400" cy="444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00"/>
                </a:solidFill>
              </a:rPr>
              <a:t>4.7.1 forever</a:t>
            </a:r>
            <a:r>
              <a:rPr lang="zh-CN" altLang="en-US" sz="3200" b="1" dirty="0">
                <a:solidFill>
                  <a:srgbClr val="990000"/>
                </a:solidFill>
              </a:rPr>
              <a:t>语句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96863" y="940595"/>
            <a:ext cx="8534400" cy="314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功能：无限循环。一般用在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forever    </a:t>
            </a: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语句；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或	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forever    begin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	……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	end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98463" y="4444044"/>
            <a:ext cx="8331200" cy="584775"/>
          </a:xfrm>
          <a:prstGeom prst="rect">
            <a:avLst/>
          </a:prstGeom>
          <a:solidFill>
            <a:srgbClr val="00009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用途：产生周期性波形作为仿真测试信号。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50825" y="877094"/>
            <a:ext cx="6434138" cy="479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clk_gen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#1000;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forever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#25 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=~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8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3200" y="256646"/>
            <a:ext cx="7772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3200" b="1" kern="0">
                <a:solidFill>
                  <a:srgbClr val="990000"/>
                </a:solidFill>
              </a:rPr>
              <a:t>4.7.1 forever</a:t>
            </a:r>
            <a:r>
              <a:rPr kumimoji="0" lang="zh-CN" altLang="en-US" sz="3200" b="1" kern="0">
                <a:solidFill>
                  <a:srgbClr val="990000"/>
                </a:solidFill>
              </a:rPr>
              <a:t>语句</a:t>
            </a:r>
            <a:endParaRPr kumimoji="0" lang="zh-CN" altLang="en-US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79389" y="1117865"/>
            <a:ext cx="8397875" cy="384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clk_gen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counter;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counter=0;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#1000;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3200" y="256646"/>
            <a:ext cx="7772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3200" b="1" kern="0">
                <a:solidFill>
                  <a:srgbClr val="990000"/>
                </a:solidFill>
              </a:rPr>
              <a:t>4.7.1 forever</a:t>
            </a:r>
            <a:r>
              <a:rPr kumimoji="0" lang="zh-CN" altLang="en-US" sz="3200" b="1" kern="0">
                <a:solidFill>
                  <a:srgbClr val="990000"/>
                </a:solidFill>
              </a:rPr>
              <a:t>语句</a:t>
            </a:r>
            <a:endParaRPr kumimoji="0" lang="zh-CN" altLang="en-US" sz="3200" b="1" kern="0" dirty="0">
              <a:solidFill>
                <a:srgbClr val="99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" y="409228"/>
            <a:ext cx="8805863" cy="489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       //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FOREVER_PART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forever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begin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counter=counter +1;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(counter&gt;200)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disable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FOREVER_PART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#25 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=~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8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1057300"/>
            <a:ext cx="75438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）标量连线型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wire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a,b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assign  a=b;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）向量连线型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wire[ 7:0]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a,b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assign  a=b;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）向量连线型变量中的某一位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wire[ 7:0]  </a:t>
            </a:r>
            <a:r>
              <a:rPr lang="en-US" altLang="zh-CN" sz="2400" b="1" dirty="0" err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a,b</a:t>
            </a: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 assign  a[3]=b[3];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116" y="193204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en-US" altLang="zh-CN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r>
              <a:rPr kumimoji="0" lang="zh-CN" altLang="en-US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连续赋值语句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2088" y="246062"/>
            <a:ext cx="7772400" cy="508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00"/>
                </a:solidFill>
              </a:rPr>
              <a:t>4.7.2  repeat</a:t>
            </a:r>
            <a:r>
              <a:rPr lang="zh-CN" altLang="en-US" sz="3200" b="1" dirty="0">
                <a:solidFill>
                  <a:srgbClr val="990000"/>
                </a:solidFill>
              </a:rPr>
              <a:t>语句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214313" y="806980"/>
            <a:ext cx="8399462" cy="391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功能：该循环语句内的循环体部分被重复执行指定的次数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        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repeat </a:t>
            </a: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（循环次数表达式）    语句；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或	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repeat </a:t>
            </a: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（循环次数表达式）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        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	……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	end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204"/>
            <a:ext cx="7772400" cy="444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：用</a:t>
            </a:r>
            <a:r>
              <a:rPr lang="en-US" altLang="zh-CN" b="1" dirty="0"/>
              <a:t>repeat</a:t>
            </a:r>
            <a:r>
              <a:rPr lang="zh-CN" altLang="en-US" b="1" dirty="0"/>
              <a:t>循环语句来实现循环移位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49238" y="697260"/>
            <a:ext cx="8331200" cy="480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0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drift (data,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ctrl);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inout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[16: 1]  data;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[4: 1]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ctrl;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[16: 1]  data;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lang="en-US" altLang="zh-CN" sz="20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@ (ctrl)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(ctrl==1)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repeat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=data[16];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data={data&lt;&lt;1,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0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0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93204"/>
            <a:ext cx="7772400" cy="444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2</a:t>
            </a:r>
            <a:r>
              <a:rPr lang="zh-CN" altLang="en-US" b="1" dirty="0"/>
              <a:t>：用</a:t>
            </a:r>
            <a:r>
              <a:rPr lang="en-US" altLang="zh-CN" b="1" dirty="0"/>
              <a:t>repeat</a:t>
            </a:r>
            <a:r>
              <a:rPr lang="zh-CN" altLang="en-US" b="1" dirty="0"/>
              <a:t>实现</a:t>
            </a:r>
            <a:r>
              <a:rPr lang="en-US" altLang="zh-CN" b="1" dirty="0"/>
              <a:t>8</a:t>
            </a:r>
            <a:r>
              <a:rPr lang="zh-CN" altLang="en-US" b="1" dirty="0"/>
              <a:t>位二进制数的乘法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38138" y="990796"/>
            <a:ext cx="8128000" cy="432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mult_repeat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outcome,a,b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parameter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size=8;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[size:1]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[2*size:1] outcome;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[2*size:1]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temp_a,outcome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[size:1]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@(a or b)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outcome=0;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683568" y="887916"/>
            <a:ext cx="8331200" cy="45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=a;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=b;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repeat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(size)	// size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为循环次数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outcome=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outcome+temp_a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&lt;&lt;1;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左移一位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temp_b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&gt;&gt;1;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右移一位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4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381000"/>
            <a:ext cx="7772400" cy="444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00"/>
                </a:solidFill>
              </a:rPr>
              <a:t>4.7.3  while</a:t>
            </a:r>
            <a:r>
              <a:rPr lang="zh-CN" altLang="en-US" sz="3200" b="1" dirty="0">
                <a:solidFill>
                  <a:srgbClr val="990000"/>
                </a:solidFill>
              </a:rPr>
              <a:t>语句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71463" y="952500"/>
            <a:ext cx="8534400" cy="337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功能：条件循环。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202D6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202D6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while  </a:t>
            </a: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（循环执行条件表达式）    语句；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或	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while  </a:t>
            </a: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（循环执行条件表达式）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         </a:t>
            </a: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	……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	end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1196"/>
            <a:ext cx="7772400" cy="50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：用</a:t>
            </a:r>
            <a:r>
              <a:rPr lang="en-US" altLang="zh-CN" sz="2400" b="1" dirty="0"/>
              <a:t>while</a:t>
            </a:r>
            <a:r>
              <a:rPr lang="zh-CN" altLang="en-US" sz="2400" b="1" dirty="0"/>
              <a:t>实现显示一个数累加的循环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38139" y="825500"/>
            <a:ext cx="8264525" cy="4376583"/>
          </a:xfrm>
          <a:prstGeom prst="rect">
            <a:avLst/>
          </a:prstGeom>
          <a:solidFill>
            <a:srgbClr val="00009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module loop2;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integer </a:t>
            </a:r>
            <a:r>
              <a:rPr lang="en-US" altLang="zh-CN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initial begin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=0;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	while(</a:t>
            </a:r>
            <a:r>
              <a:rPr lang="en-US" altLang="zh-CN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&lt;4)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	    begin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		$display ("</a:t>
            </a:r>
            <a:r>
              <a:rPr lang="en-US" altLang="zh-CN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=%h",</a:t>
            </a:r>
            <a:r>
              <a:rPr lang="en-US" altLang="zh-CN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=i+1;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	    end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end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endmodule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0350" y="390261"/>
            <a:ext cx="7772400" cy="444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00"/>
                </a:solidFill>
              </a:rPr>
              <a:t>4.7.4 for</a:t>
            </a:r>
            <a:r>
              <a:rPr lang="zh-CN" altLang="en-US" sz="3200" b="1" dirty="0">
                <a:solidFill>
                  <a:srgbClr val="990000"/>
                </a:solidFill>
              </a:rPr>
              <a:t>语句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23528" y="1129308"/>
            <a:ext cx="9009062" cy="242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功能：条件循环。只有在指定的条件表达式成立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时才进行循环。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（循环变量赋初值；循环条件结束；循环变量增值）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		执行语句；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204"/>
            <a:ext cx="7772400" cy="57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：用</a:t>
            </a:r>
            <a:r>
              <a:rPr lang="en-US" altLang="zh-CN" b="1" dirty="0"/>
              <a:t>for</a:t>
            </a:r>
            <a:r>
              <a:rPr lang="zh-CN" altLang="en-US" b="1" dirty="0"/>
              <a:t>实现显示一个数累加的循环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38138" y="990865"/>
            <a:ext cx="8331200" cy="384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loop1;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=0;i&lt;4;i=i+1)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begin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$display("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=%h",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end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 err="1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800" b="1" dirty="0">
              <a:solidFill>
                <a:srgbClr val="0043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D00D1-81CD-440C-AB72-F75F753CF06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204"/>
            <a:ext cx="867196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54083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EAE8D-A186-453C-923B-3504AEDCC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D00D1-81CD-440C-AB72-F75F753CF068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1D8857-32F6-4BD2-838E-40E73F0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" y="54693"/>
            <a:ext cx="6935168" cy="552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061460-8171-4FC2-8480-D80A0854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8" y="913284"/>
            <a:ext cx="3639058" cy="10383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B1DF42-652D-489A-9E72-B860C1AD11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14" b="-2728"/>
          <a:stretch/>
        </p:blipFill>
        <p:spPr>
          <a:xfrm>
            <a:off x="71039" y="1966360"/>
            <a:ext cx="3708874" cy="16832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4A251F-2F59-4E6A-9D43-41F9823DD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8" y="3649588"/>
            <a:ext cx="3686689" cy="18481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009ACB-CF68-4F68-BA87-BBF5FE254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896710"/>
            <a:ext cx="3943900" cy="18862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7DC8154-6708-427B-97D7-A41DE1CC4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3069853"/>
            <a:ext cx="482984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6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5288" y="997479"/>
            <a:ext cx="7543800" cy="382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）向量连线型变量中的某几位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wire [7:0]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a,b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assign  a[3:2]=b[1:0];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）上面几种类型的任意拼接运算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wire  a, c;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 wire[1:0]  b;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 assign  {a</a:t>
            </a: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c}=b;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116" y="193204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en-US" altLang="zh-CN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r>
              <a:rPr kumimoji="0" lang="zh-CN" altLang="en-US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连续赋值语句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0C4E1-B6FB-4461-A977-99330DE5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7626"/>
            <a:ext cx="7793037" cy="759354"/>
          </a:xfrm>
        </p:spPr>
        <p:txBody>
          <a:bodyPr/>
          <a:lstStyle/>
          <a:p>
            <a:r>
              <a:rPr lang="zh-CN" altLang="en-US" dirty="0"/>
              <a:t>本章小结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C2F5C-91CB-494A-ADE9-591935B1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57011"/>
            <a:ext cx="8147050" cy="4081198"/>
          </a:xfrm>
        </p:spPr>
        <p:txBody>
          <a:bodyPr/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行为级建模中的过程赋值用于对寄存器类型的变量赋值。阻塞赋值必须按照顺序执行，前面语句完成赋值之后才能执行后面的语句；而非阻塞赋值将产生赋值调度，同时执行其后面的语句。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条件分支语句的运用：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</a:p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循环语句的运用：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for,while,repeat,forever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6937F-EDAE-47F9-A5CB-1E1EF156C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D00D1-81CD-440C-AB72-F75F753CF06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632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79512" y="907382"/>
            <a:ext cx="8659813" cy="390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说明：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持续赋值用来描述组合逻辑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）持续赋值语句驱动连线型变量，输入操作数的值一发生变化，就重新计算并更新它所驱动的变量。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）连线型变量没有数据保持能力。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）若一个连线型变量没有得到任何连续驱动，则它的取值将为不定态“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x”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116" y="193204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en-US" altLang="zh-CN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r>
              <a:rPr kumimoji="0" lang="zh-CN" altLang="en-US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连续赋值语句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50825" y="997479"/>
            <a:ext cx="820960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华文细黑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）在仿真时，只要右端赋值表达式内的任一操作数发生变化，就会立即触发对被赋值连线型变量的更新操作。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）如果持续赋值语句带有延时，则在仿真时只要右端赋值表达式中的任一信号发生变化，都将立即对赋值表达式进行重新计算，然后进入延时等待状态，待指定延时过去后再进行赋值。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116" y="193204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en-US" altLang="zh-CN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r>
              <a:rPr kumimoji="0" lang="zh-CN" altLang="en-US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连续赋值语句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3044" y="1129308"/>
            <a:ext cx="45882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assign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Mux=(S==0)?A:’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assign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Mux=(S==1)?B:’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assign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Mux=(S==2)?C:’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assign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Mux=(S==3)?D:’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116" y="193204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en-US" altLang="zh-CN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r>
              <a:rPr kumimoji="0" lang="zh-CN" altLang="en-US" sz="3200" b="1" kern="0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连续赋值语句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99502" y="2886709"/>
            <a:ext cx="45882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assign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Mux=(S==0)?A:’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Mux=(S==1)?B:’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Mux=(S==2)?C:’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43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Mux=(S==3)?D:’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2357144" y="3437632"/>
            <a:ext cx="1573172" cy="6032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8800" b="0" i="0" u="none" strike="noStrike" cap="none" normalizeH="0" baseline="0">
              <a:ln>
                <a:noFill/>
              </a:ln>
              <a:solidFill>
                <a:srgbClr val="D0CDCA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1196"/>
            <a:ext cx="7772400" cy="50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00"/>
                </a:solidFill>
              </a:rPr>
              <a:t>4.5.2 </a:t>
            </a:r>
            <a:r>
              <a:rPr lang="zh-CN" altLang="en-US" sz="3200" b="1" dirty="0">
                <a:solidFill>
                  <a:srgbClr val="990000"/>
                </a:solidFill>
              </a:rPr>
              <a:t>过程赋值语句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04800" y="1079500"/>
            <a:ext cx="8458200" cy="10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过程赋值是在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语句内的赋值，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它只能对寄存器数据类型的变量赋值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107504" y="3733180"/>
            <a:ext cx="4968970" cy="1462024"/>
            <a:chOff x="791" y="1824"/>
            <a:chExt cx="3367" cy="1439"/>
          </a:xfrm>
        </p:grpSpPr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791" y="2352"/>
              <a:ext cx="1849" cy="394"/>
            </a:xfrm>
            <a:prstGeom prst="rect">
              <a:avLst/>
            </a:prstGeom>
            <a:solidFill>
              <a:srgbClr val="0043A6"/>
            </a:solidFill>
            <a:ln w="9525">
              <a:solidFill>
                <a:srgbClr val="0043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过程赋值语句的分类</a:t>
              </a: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2976" y="1824"/>
              <a:ext cx="1035" cy="394"/>
            </a:xfrm>
            <a:prstGeom prst="rect">
              <a:avLst/>
            </a:prstGeom>
            <a:solidFill>
              <a:srgbClr val="0043A6"/>
            </a:solidFill>
            <a:ln w="9525">
              <a:solidFill>
                <a:srgbClr val="0043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阻塞型赋值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2976" y="2869"/>
              <a:ext cx="1182" cy="394"/>
            </a:xfrm>
            <a:prstGeom prst="rect">
              <a:avLst/>
            </a:prstGeom>
            <a:solidFill>
              <a:srgbClr val="0043A6"/>
            </a:solidFill>
            <a:ln w="9525">
              <a:solidFill>
                <a:srgbClr val="0043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ahoma" pitchFamily="34" charset="0"/>
                  <a:ea typeface="华文细黑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非阻塞型赋值</a:t>
              </a:r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832" y="2016"/>
              <a:ext cx="0" cy="1056"/>
            </a:xfrm>
            <a:prstGeom prst="line">
              <a:avLst/>
            </a:prstGeom>
            <a:noFill/>
            <a:ln w="38100">
              <a:solidFill>
                <a:srgbClr val="8C5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6600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2832" y="2016"/>
              <a:ext cx="144" cy="0"/>
            </a:xfrm>
            <a:prstGeom prst="line">
              <a:avLst/>
            </a:prstGeom>
            <a:noFill/>
            <a:ln w="38100">
              <a:solidFill>
                <a:srgbClr val="8C5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6600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2832" y="3072"/>
              <a:ext cx="144" cy="0"/>
            </a:xfrm>
            <a:prstGeom prst="line">
              <a:avLst/>
            </a:prstGeom>
            <a:noFill/>
            <a:ln w="38100">
              <a:solidFill>
                <a:srgbClr val="8C5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6600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2640" y="2544"/>
              <a:ext cx="192" cy="0"/>
            </a:xfrm>
            <a:prstGeom prst="line">
              <a:avLst/>
            </a:prstGeom>
            <a:noFill/>
            <a:ln w="38100">
              <a:solidFill>
                <a:srgbClr val="8C5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660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8EA18-9DD8-45FB-BC7C-EE834E42B6B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75D36-95F4-4795-827C-1C0F0A50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214119"/>
            <a:ext cx="9144000" cy="11370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23D2B7-685E-4C37-95A0-5860FF95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05" y="3734319"/>
            <a:ext cx="3475431" cy="362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90AA90-2574-4743-A862-4844044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84" y="4771820"/>
            <a:ext cx="3930734" cy="3580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8800" b="0" i="0" u="none" strike="noStrike" cap="none" normalizeH="0" baseline="0" smtClean="0">
            <a:ln>
              <a:noFill/>
            </a:ln>
            <a:solidFill>
              <a:srgbClr val="D0CDCA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8800" b="0" i="0" u="none" strike="noStrike" cap="none" normalizeH="0" baseline="0" smtClean="0">
            <a:ln>
              <a:noFill/>
            </a:ln>
            <a:solidFill>
              <a:srgbClr val="D0CDCA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cad</Template>
  <TotalTime>6262</TotalTime>
  <Words>3003</Words>
  <Application>Microsoft Office PowerPoint</Application>
  <PresentationFormat>全屏显示(16:10)</PresentationFormat>
  <Paragraphs>463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楷体_GB2312</vt:lpstr>
      <vt:lpstr>宋体</vt:lpstr>
      <vt:lpstr>Arial</vt:lpstr>
      <vt:lpstr>Tahoma</vt:lpstr>
      <vt:lpstr>Times New Roman</vt:lpstr>
      <vt:lpstr>Wingdings</vt:lpstr>
      <vt:lpstr>Blends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本章小结2：</vt:lpstr>
    </vt:vector>
  </TitlesOfParts>
  <Company>dyc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40348</cp:lastModifiedBy>
  <cp:revision>99</cp:revision>
  <dcterms:created xsi:type="dcterms:W3CDTF">2015-01-28T06:42:52Z</dcterms:created>
  <dcterms:modified xsi:type="dcterms:W3CDTF">2020-09-10T06:29:53Z</dcterms:modified>
</cp:coreProperties>
</file>