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8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68" r:id="rId10"/>
    <p:sldId id="269" r:id="rId11"/>
    <p:sldId id="270" r:id="rId12"/>
    <p:sldId id="273" r:id="rId13"/>
    <p:sldId id="274" r:id="rId14"/>
    <p:sldId id="277" r:id="rId15"/>
    <p:sldId id="295" r:id="rId16"/>
    <p:sldId id="278" r:id="rId17"/>
    <p:sldId id="296" r:id="rId18"/>
    <p:sldId id="281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80" d="100"/>
          <a:sy n="80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C7D95F-07A0-4DB4-BB12-0FBD6903B6CD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395B9D-F173-492D-B6A6-D848E20A05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imHei"/>
                <a:cs typeface="SimHei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JRPQJS+TimesNewRomanPSMT"/>
                <a:cs typeface="JRPQJS+TimesNewRomanPSMT"/>
              </a:rPr>
              <a:t>7 </a:t>
            </a:r>
            <a:r>
              <a:rPr lang="zh-CN" altLang="en-US" dirty="0">
                <a:solidFill>
                  <a:srgbClr val="000000"/>
                </a:solidFill>
                <a:latin typeface="SimHei"/>
                <a:cs typeface="SimHei"/>
              </a:rPr>
              <a:t>章</a:t>
            </a:r>
            <a:r>
              <a:rPr lang="zh-CN" altLang="en-US" spc="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imHei"/>
                <a:cs typeface="SimHei"/>
              </a:rPr>
              <a:t>有限状态机的设计</a:t>
            </a:r>
            <a:br>
              <a:rPr lang="zh-CN" altLang="en-US" dirty="0">
                <a:solidFill>
                  <a:srgbClr val="000000"/>
                </a:solidFill>
                <a:latin typeface="SimHei"/>
                <a:cs typeface="SimHei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1847528" y="1484784"/>
            <a:ext cx="882047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3'b000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定义，结尾不加分号“；”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3'b001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3'b011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3'b010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3'b110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 s0 3'b111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state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    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`s0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调用，必须加“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`”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`s1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状态转移的描述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42339B-E724-4DBD-8283-34EFF2B0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" y="31250"/>
            <a:ext cx="5570756" cy="11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7.2</a:t>
            </a:r>
            <a:r>
              <a:rPr lang="zh-CN" altLang="en-US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有限状态机的设计要点</a:t>
            </a:r>
            <a:endParaRPr lang="zh-CN" altLang="en-US" sz="2000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91344" y="0"/>
            <a:ext cx="5570756" cy="190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4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zh-CN" sz="4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.3</a:t>
            </a:r>
            <a:r>
              <a:rPr lang="zh-CN" altLang="en-US" sz="4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有限状态机设计实例</a:t>
            </a: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32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7.3.1</a:t>
            </a:r>
            <a:r>
              <a:rPr lang="zh-CN" altLang="en-US" sz="32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摩尔型状态机</a:t>
            </a: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五进制计数器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939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5687"/>
              </p:ext>
            </p:extLst>
          </p:nvPr>
        </p:nvGraphicFramePr>
        <p:xfrm>
          <a:off x="3719736" y="1988840"/>
          <a:ext cx="3696766" cy="240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r:id="rId3" imgW="2296973" imgH="1499958" progId="Visio.Drawing.11">
                  <p:embed/>
                </p:oleObj>
              </mc:Choice>
              <mc:Fallback>
                <p:oleObj r:id="rId3" imgW="2296973" imgH="1499958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1988840"/>
                        <a:ext cx="3696766" cy="2408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24000" y="4743727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bmk="OLE_LINK4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lang="zh-CN" altLang="en-US" sz="2400" dirty="0" bmk="OLE_LINK4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sz="2400" dirty="0" bmk="OLE_LINK4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7-6  </a:t>
            </a:r>
            <a:r>
              <a:rPr lang="zh-CN" altLang="en-US" sz="2400" dirty="0" bmk="OLE_LINK4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五进制计数器的</a:t>
            </a:r>
            <a:r>
              <a:rPr lang="en-US" altLang="zh-CN" sz="2400" dirty="0" bmk="OLE_LINK4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STG</a:t>
            </a:r>
            <a:r>
              <a:rPr lang="zh-CN" altLang="en-US" sz="2400" dirty="0" bmk="OLE_LINK4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263352" y="886073"/>
            <a:ext cx="1108923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7-1】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五进制计数器的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 HDL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count5_moor(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clk,reset,out,cout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        //reset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为复位信号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    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进位输出</a:t>
            </a:r>
            <a:endParaRPr lang="zh-CN" altLang="en-US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output[2:0] out;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[2:0] out;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[2:0] current;  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当前状态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 </a:t>
            </a:r>
            <a:r>
              <a:rPr lang="en-US" altLang="zh-CN" sz="2400" dirty="0" bmk="OLE_LINK6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s0=3'b000, s1=3'b001, s2=3'b010,</a:t>
            </a:r>
            <a:endParaRPr lang="en-US" altLang="zh-CN" sz="800" dirty="0" bmk="OLE_LINK6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bmk="OLE_LINK6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s3=3'b011, s4=3'b100;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状态编码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always@(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negedge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reset)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if(!reset)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复位，低电平复位，必须与敏感信号列表中的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reset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电平一致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out&lt;=0;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2FDD8E-177B-40D7-BFF4-321585500829}"/>
              </a:ext>
            </a:extLst>
          </p:cNvPr>
          <p:cNvSpPr txBox="1"/>
          <p:nvPr/>
        </p:nvSpPr>
        <p:spPr>
          <a:xfrm>
            <a:off x="119336" y="116632"/>
            <a:ext cx="6100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32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7.3.1</a:t>
            </a:r>
            <a:r>
              <a:rPr lang="zh-CN" altLang="en-US" sz="32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摩尔型状态机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-168696" y="701407"/>
            <a:ext cx="457529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case(current)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状态转移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out&lt;=1;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s1:begin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out&lt;=2;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current&lt;=s2;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9DA77E-2733-45CC-AFCE-D192CF71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566882"/>
            <a:ext cx="353013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s2:begin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out&lt;=3;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current&lt;=s3;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s3:begin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out&lt;=4;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current&lt;=s4;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&lt;=10;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s4:begin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84534B-98FB-4A69-94F7-621BA78B6CE6}"/>
              </a:ext>
            </a:extLst>
          </p:cNvPr>
          <p:cNvSpPr txBox="1"/>
          <p:nvPr/>
        </p:nvSpPr>
        <p:spPr>
          <a:xfrm>
            <a:off x="119336" y="116632"/>
            <a:ext cx="6100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3200" dirty="0">
                <a:latin typeface="Arial" pitchFamily="34" charset="0"/>
                <a:cs typeface="Times New Roman" pitchFamily="18" charset="0"/>
              </a:rPr>
              <a:t>7.3.1</a:t>
            </a:r>
            <a:r>
              <a:rPr lang="zh-CN" altLang="en-US" sz="3200" dirty="0">
                <a:latin typeface="Arial" pitchFamily="34" charset="0"/>
                <a:cs typeface="Times New Roman" pitchFamily="18" charset="0"/>
              </a:rPr>
              <a:t>摩尔型状态机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5853EF-7E3E-42AC-BA5C-0D960ADF0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40" y="548680"/>
            <a:ext cx="3422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out&lt;=0;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default:current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图片 9">
            <a:extLst>
              <a:ext uri="{FF2B5EF4-FFF2-40B4-BE49-F238E27FC236}">
                <a16:creationId xmlns:a16="http://schemas.microsoft.com/office/drawing/2014/main" id="{AC0B110C-52BD-41F0-9563-FBC07963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893" y="5674974"/>
            <a:ext cx="10907900" cy="1183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5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22597"/>
              </p:ext>
            </p:extLst>
          </p:nvPr>
        </p:nvGraphicFramePr>
        <p:xfrm>
          <a:off x="3431704" y="774105"/>
          <a:ext cx="4896544" cy="403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r:id="rId3" imgW="2700934" imgH="2268886" progId="Visio.Drawing.11">
                  <p:embed/>
                </p:oleObj>
              </mc:Choice>
              <mc:Fallback>
                <p:oleObj r:id="rId3" imgW="2700934" imgH="2268886" progId="Visio.Drawing.11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774105"/>
                        <a:ext cx="4896544" cy="4030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207568" y="4920262"/>
            <a:ext cx="8568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7-8  </a:t>
            </a:r>
            <a:r>
              <a:rPr lang="en-US" altLang="zh-CN" sz="2400" dirty="0" bmk="OLE_LINK16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Moor</a:t>
            </a:r>
            <a:r>
              <a:rPr lang="zh-CN" altLang="en-US" sz="2400" dirty="0" bmk="OLE_LINK16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型状态机设计的</a:t>
            </a:r>
            <a:r>
              <a:rPr lang="en-US" altLang="zh-CN" sz="2400" dirty="0" bmk="OLE_LINK16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lang="zh-CN" altLang="en-US" sz="2400" dirty="0" bmk="OLE_LINK16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</a:t>
            </a:r>
            <a:r>
              <a:rPr lang="en-US" altLang="zh-CN" sz="2400" dirty="0" bmk="OLE_LINK16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STG</a:t>
            </a:r>
            <a:endParaRPr lang="en-US" altLang="zh-CN" sz="800" dirty="0" bmk="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B53A6E-4E8D-4594-82B1-3A11F8C181BD}"/>
              </a:ext>
            </a:extLst>
          </p:cNvPr>
          <p:cNvSpPr txBox="1"/>
          <p:nvPr/>
        </p:nvSpPr>
        <p:spPr>
          <a:xfrm>
            <a:off x="119336" y="116632"/>
            <a:ext cx="6100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32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7.3.1</a:t>
            </a:r>
            <a:r>
              <a:rPr lang="zh-CN" altLang="en-US" sz="32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摩尔型状态机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-96688" y="135795"/>
            <a:ext cx="12288688" cy="65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bmk="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 bmk="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dirty="0" bmk="OLE_LINK2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7-2】110</a:t>
            </a:r>
            <a:r>
              <a:rPr lang="zh-CN" altLang="en-US" sz="2400" dirty="0" bmk="OLE_LINK2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序列检测器（</a:t>
            </a:r>
            <a:r>
              <a:rPr lang="en-US" altLang="zh-CN" sz="2400" dirty="0" bmk="OLE_LINK2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Moor</a:t>
            </a:r>
            <a:r>
              <a:rPr lang="zh-CN" altLang="en-US" sz="2400" dirty="0" bmk="OLE_LINK2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型）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detector_110_moor(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clk,reset,in,out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,);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in;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串行输入的数据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 out;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标记是否检测到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序列，检测到为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，否则为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[1:0] current;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状态寄存器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 s0=2'b00, s1=2'b01, s2=2'b10, s3=2'b11;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定义状态，采用二进制的编码方式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always@(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reset)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                  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异步复位，高电平有效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case(current)            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状态转移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25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-96688" y="260648"/>
            <a:ext cx="51026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5521-3F02-4680-860F-7D4F0CA0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21" y="1110627"/>
            <a:ext cx="510267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else         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s2:begin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  current&lt;=s3;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s3:begin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  current&lt;=s0;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default: current&lt;=s0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326379-9C92-4995-8132-C8AF823A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88" y="548680"/>
            <a:ext cx="339868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  @(current 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  (current==s3)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out&lt;=1'b1;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else   out&lt;=1'b0;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8CA73866-7DC2-4667-AF09-21E2B5DF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544" y="5485919"/>
            <a:ext cx="8676456" cy="10367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4108817" cy="98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7.3.2</a:t>
            </a:r>
            <a:r>
              <a:rPr lang="zh-CN" altLang="en-US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米里型状态机</a:t>
            </a:r>
            <a:endParaRPr lang="zh-CN" altLang="en-US" sz="2000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48129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74639"/>
              </p:ext>
            </p:extLst>
          </p:nvPr>
        </p:nvGraphicFramePr>
        <p:xfrm>
          <a:off x="2880054" y="1020024"/>
          <a:ext cx="4464496" cy="368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r:id="rId3" imgW="2408326" imgH="1980793" progId="Visio.Drawing.11">
                  <p:embed/>
                </p:oleObj>
              </mc:Choice>
              <mc:Fallback>
                <p:oleObj r:id="rId3" imgW="2408326" imgH="1980793" progId="Visio.Drawing.11">
                  <p:embed/>
                  <p:pic>
                    <p:nvPicPr>
                      <p:cNvPr id="48129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054" y="1020024"/>
                        <a:ext cx="4464496" cy="3684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775520" y="5157192"/>
            <a:ext cx="7157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7-9  Mealy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型状态机设计的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STG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-27964" y="188640"/>
            <a:ext cx="930075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 bmk="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dirty="0" bmk="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7-3】110</a:t>
            </a:r>
            <a:r>
              <a:rPr lang="zh-CN" altLang="en-US" sz="2400" dirty="0" bmk="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序列检测器（</a:t>
            </a:r>
            <a:r>
              <a:rPr lang="en-US" altLang="zh-CN" sz="2400" dirty="0" bmk="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Mealy</a:t>
            </a:r>
            <a:r>
              <a:rPr lang="zh-CN" altLang="en-US" sz="2400" dirty="0" bmk="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型）</a:t>
            </a:r>
            <a:endParaRPr lang="zh-CN" altLang="en-US" sz="800" dirty="0" bmk="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bmk="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 detector_110_dealy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clk,reset,in,out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in;         //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串行输入的数据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 out;       //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标记是否检测到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序列，检测到为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，否则为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F0C620-723B-46BA-91B4-8F7C09E1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20" y="2127632"/>
            <a:ext cx="1156860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[1:0] current;     //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状态寄存器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 s0=2'b00, s1=2'b01, s2=2'b11;   //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定义状态，采用格雷码的编码方式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always@(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reset)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             </a:t>
            </a:r>
            <a:r>
              <a:rPr lang="en-US" altLang="zh-CN" sz="2400" dirty="0" bmk="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 bmk="OLE_LINK19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异步复位，高电平有效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case(current)       //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状态转移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begin  current&lt;=s0;   out&lt;=0; end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-115452" y="204845"/>
            <a:ext cx="774035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s1:begin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begin  current&lt;=s0;   out&lt;=0;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s2:begin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begin  current&lt;=s0;   out&lt;=1;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default: current&lt;=s0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1FA4D49-B594-4732-98DE-98C6F298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688" y="4359829"/>
            <a:ext cx="16786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" name="图片 13">
            <a:extLst>
              <a:ext uri="{FF2B5EF4-FFF2-40B4-BE49-F238E27FC236}">
                <a16:creationId xmlns:a16="http://schemas.microsoft.com/office/drawing/2014/main" id="{7A3CA2EE-E74C-4E2B-AEF0-982640A2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4052004"/>
            <a:ext cx="9273074" cy="1107996"/>
          </a:xfrm>
          <a:prstGeom prst="rect">
            <a:avLst/>
          </a:prstGeom>
          <a:noFill/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C017687-6B13-4E67-9F22-3D068C2D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512" y="5408251"/>
            <a:ext cx="8964488" cy="80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7-10  Mealy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型状态机设计的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序列检测器的仿真波形图</a:t>
            </a:r>
            <a:endParaRPr lang="zh-CN" altLang="en-US" sz="1400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352" y="290310"/>
            <a:ext cx="6554414" cy="38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7"/>
              </a:lnSpc>
              <a:spcBef>
                <a:spcPts val="4012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JRPQJS+TimesNewRomanPSMT"/>
                <a:cs typeface="JRPQJS+TimesNewRomanPSMT"/>
              </a:rPr>
              <a:t>7</a:t>
            </a:r>
            <a:r>
              <a:rPr sz="4000" dirty="0">
                <a:solidFill>
                  <a:srgbClr val="000000"/>
                </a:solidFill>
                <a:latin typeface="JRPQJS+TimesNewRomanPSMT"/>
                <a:cs typeface="JRPQJS+TimesNewRomanPSMT"/>
              </a:rPr>
              <a:t>.1 </a:t>
            </a:r>
            <a:r>
              <a:rPr sz="4000" dirty="0" err="1">
                <a:solidFill>
                  <a:srgbClr val="000000"/>
                </a:solidFill>
                <a:latin typeface="SimHei"/>
                <a:cs typeface="SimHei"/>
              </a:rPr>
              <a:t>有限状态机的概述</a:t>
            </a:r>
            <a:endParaRPr sz="4000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360" y="843985"/>
            <a:ext cx="4572519" cy="36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RPLBAC+ArialMT"/>
                <a:cs typeface="RPLBAC+ArialMT"/>
              </a:rPr>
              <a:t>7</a:t>
            </a:r>
            <a:r>
              <a:rPr sz="3200" dirty="0">
                <a:solidFill>
                  <a:srgbClr val="000000"/>
                </a:solidFill>
                <a:latin typeface="RPLBAC+ArialMT"/>
                <a:cs typeface="RPLBAC+ArialMT"/>
              </a:rPr>
              <a:t>.1.1</a:t>
            </a:r>
            <a:r>
              <a:rPr sz="3200" spc="-67" dirty="0">
                <a:solidFill>
                  <a:srgbClr val="000000"/>
                </a:solidFill>
                <a:latin typeface="RPLBAC+ArialMT"/>
                <a:cs typeface="RPLBAC+ArialMT"/>
              </a:rPr>
              <a:t> </a:t>
            </a:r>
            <a:r>
              <a:rPr sz="3200" dirty="0" err="1">
                <a:solidFill>
                  <a:srgbClr val="000000"/>
                </a:solidFill>
                <a:latin typeface="SimHei"/>
                <a:cs typeface="SimHei"/>
              </a:rPr>
              <a:t>状态机的分类</a:t>
            </a:r>
            <a:endParaRPr sz="3200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640" y="1372589"/>
            <a:ext cx="11433992" cy="20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spc="139" dirty="0">
                <a:solidFill>
                  <a:srgbClr val="000000"/>
                </a:solidFill>
                <a:latin typeface="SimSun"/>
                <a:cs typeface="SimSun"/>
              </a:rPr>
              <a:t>   </a:t>
            </a:r>
            <a:r>
              <a:rPr sz="2800" b="1" spc="139" dirty="0" err="1">
                <a:solidFill>
                  <a:srgbClr val="000000"/>
                </a:solidFill>
                <a:latin typeface="SimSun"/>
                <a:cs typeface="SimSun"/>
              </a:rPr>
              <a:t>根据输出信号产生机理的不同，状态机可以分为摩尔</a:t>
            </a:r>
            <a:r>
              <a:rPr sz="2800" b="1" dirty="0" err="1">
                <a:solidFill>
                  <a:srgbClr val="000000"/>
                </a:solidFill>
                <a:latin typeface="SimSun"/>
                <a:cs typeface="SimSun"/>
              </a:rPr>
              <a:t>（</a:t>
            </a:r>
            <a:r>
              <a:rPr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Moor</a:t>
            </a:r>
            <a:r>
              <a:rPr sz="2800" b="1" dirty="0" err="1">
                <a:solidFill>
                  <a:srgbClr val="000000"/>
                </a:solidFill>
                <a:latin typeface="SimSun"/>
                <a:cs typeface="SimSun"/>
              </a:rPr>
              <a:t>）型和米里（</a:t>
            </a:r>
            <a:r>
              <a:rPr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Mealy</a:t>
            </a:r>
            <a:r>
              <a:rPr sz="2800" b="1" dirty="0" err="1">
                <a:solidFill>
                  <a:srgbClr val="000000"/>
                </a:solidFill>
                <a:latin typeface="SimSun"/>
                <a:cs typeface="SimSun"/>
              </a:rPr>
              <a:t>）型</a:t>
            </a:r>
            <a:r>
              <a:rPr sz="2800" b="1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  <a:p>
            <a:pPr marL="609600">
              <a:lnSpc>
                <a:spcPct val="120000"/>
              </a:lnSpc>
              <a:spcBef>
                <a:spcPts val="719"/>
              </a:spcBef>
              <a:spcAft>
                <a:spcPct val="0"/>
              </a:spcAft>
            </a:pPr>
            <a:r>
              <a:rPr lang="en-US" sz="2800" b="1" spc="28" dirty="0">
                <a:solidFill>
                  <a:srgbClr val="000000"/>
                </a:solidFill>
                <a:latin typeface="SimSun"/>
                <a:cs typeface="SimSun"/>
              </a:rPr>
              <a:t>   </a:t>
            </a:r>
            <a:r>
              <a:rPr sz="2800" b="1" spc="28" dirty="0" err="1">
                <a:solidFill>
                  <a:srgbClr val="000000"/>
                </a:solidFill>
                <a:latin typeface="SimSun"/>
                <a:cs typeface="SimSun"/>
              </a:rPr>
              <a:t>摩尔型状态机的输出只是当前状态的函数，米里型状态</a:t>
            </a:r>
            <a:r>
              <a:rPr sz="2800" b="1" dirty="0" err="1">
                <a:solidFill>
                  <a:srgbClr val="000000"/>
                </a:solidFill>
                <a:latin typeface="SimSun"/>
                <a:cs typeface="SimSun"/>
              </a:rPr>
              <a:t>机的输出则是当前状态和当前输入的函数</a:t>
            </a:r>
            <a:r>
              <a:rPr sz="2800" b="1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1424" y="3630449"/>
            <a:ext cx="10873208" cy="2465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  <a:latin typeface="SimSun"/>
              </a:rPr>
              <a:t>   </a:t>
            </a:r>
            <a:r>
              <a:rPr sz="2800" b="1" dirty="0" err="1">
                <a:solidFill>
                  <a:srgbClr val="000000"/>
                </a:solidFill>
                <a:latin typeface="SimSun"/>
              </a:rPr>
              <a:t>米里型状态机的输出是在输入变化后立即变化的，不依赖时钟信号的同步，而摩尔型状态机在输入发生变化时，还</a:t>
            </a:r>
            <a:r>
              <a:rPr lang="zh-CN" altLang="en-US" sz="2800" b="1" dirty="0">
                <a:solidFill>
                  <a:srgbClr val="000000"/>
                </a:solidFill>
                <a:latin typeface="SimSun"/>
              </a:rPr>
              <a:t>必须等待时钟的到来，必须等状态发生变化时才导致输出的变化，因此摩尔型比米里型状态机多等待一个时钟周期。</a:t>
            </a:r>
          </a:p>
          <a:p>
            <a:pPr marL="60960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endParaRPr sz="2400" spc="27" dirty="0">
              <a:solidFill>
                <a:srgbClr val="000000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088" y="1256053"/>
            <a:ext cx="8864696" cy="255040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-116032" y="116632"/>
            <a:ext cx="8964488" cy="12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32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7.3.3</a:t>
            </a:r>
            <a:r>
              <a:rPr lang="zh-CN" altLang="en-US" sz="32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有限状态机的描述方式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单进程描述方式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747572" y="4149080"/>
            <a:ext cx="5100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algn="ctr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7-11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单进程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Mealy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状态机结构图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705" y="724212"/>
            <a:ext cx="7636728" cy="2200105"/>
          </a:xfrm>
          <a:prstGeom prst="rect">
            <a:avLst/>
          </a:prstGeom>
          <a:noFill/>
        </p:spPr>
      </p:pic>
      <p:pic>
        <p:nvPicPr>
          <p:cNvPr id="440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3893" y="3605160"/>
            <a:ext cx="7040333" cy="2200104"/>
          </a:xfrm>
          <a:prstGeom prst="rect">
            <a:avLst/>
          </a:prstGeom>
          <a:noFill/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789298"/>
            <a:ext cx="283923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双进程描述方式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908119" y="2924317"/>
            <a:ext cx="70359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(a)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次态逻辑和状态寄存器在一个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进程语句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230618" y="5805264"/>
            <a:ext cx="69765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548DD4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状态寄存器和输出逻辑在一个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进程语句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7-12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Mealy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状态机结构图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6D7C4E-1167-419D-977B-B6FF61810189}"/>
              </a:ext>
            </a:extLst>
          </p:cNvPr>
          <p:cNvSpPr txBox="1"/>
          <p:nvPr/>
        </p:nvSpPr>
        <p:spPr>
          <a:xfrm>
            <a:off x="-168696" y="112659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7.3.3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有限状态机的描述方式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-524108" y="635879"/>
            <a:ext cx="64554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【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7-4】110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detector_110_mealy1clk,reset,in,out);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input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in;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output out;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out;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[1:0] current;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parameter s0=2'b00, s1=2'b01, s2=2'b11;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reset)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case(current)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s0:begin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EEC5A3-5C84-4900-9E34-CC54CAA3BB42}"/>
              </a:ext>
            </a:extLst>
          </p:cNvPr>
          <p:cNvSpPr txBox="1"/>
          <p:nvPr/>
        </p:nvSpPr>
        <p:spPr>
          <a:xfrm>
            <a:off x="-168696" y="112659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7.3.3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有限状态机的描述方式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B13864-0E92-4076-A305-D3DEB6B2D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314" y="836712"/>
            <a:ext cx="510267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if(in==1'b1) current&lt;=s1;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  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s1:begin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s2:begin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if(in==1'b1) current&lt;=s2;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else         current&lt;=s0;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0" y="92042"/>
            <a:ext cx="456407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always  @(current or in 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if ((current==s2)&amp;(in==1'b0))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out&lt;=1'b1;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else  out&lt;=1'b0;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0961" name="图片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504" y="3145872"/>
            <a:ext cx="9689752" cy="1462604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522AB6-D88A-4DA3-9088-2D9429FE1DB0}"/>
              </a:ext>
            </a:extLst>
          </p:cNvPr>
          <p:cNvSpPr txBox="1"/>
          <p:nvPr/>
        </p:nvSpPr>
        <p:spPr>
          <a:xfrm>
            <a:off x="2639616" y="4869160"/>
            <a:ext cx="6684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7-13  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7-4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的双进程的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序列检测器的仿真波形图</a:t>
            </a:r>
            <a:endParaRPr lang="zh-CN" altLang="en-US" sz="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-16822" y="1844824"/>
            <a:ext cx="622779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input in;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output out;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out;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[1:0]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parameter  s0=2'b00, s1=2'b01, s2=2'b11; 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in)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case(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ADE03B-16F0-4AFF-B84F-F5AA6BFD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8696" y="764704"/>
            <a:ext cx="85324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7-5】110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detector_110_ mealy2(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clk,reset,in,out,p_state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7E18AA-6CA2-4050-96B0-3EFA5A14C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976" y="1844824"/>
            <a:ext cx="579678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s0: if(in==1'b1)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begin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=s0;out=1'b0;end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s1: if(in==1'b1)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begin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s0;out=1'b0;end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s2: if(in==1'b1)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begin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=s0;out=1'b1;end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default: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937066-4584-4615-8C87-B435916917F4}"/>
              </a:ext>
            </a:extLst>
          </p:cNvPr>
          <p:cNvSpPr txBox="1"/>
          <p:nvPr/>
        </p:nvSpPr>
        <p:spPr>
          <a:xfrm>
            <a:off x="-168696" y="112659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7.3.3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有限状态机的描述方式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2132856"/>
            <a:ext cx="10018113" cy="1512168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59496" y="4149080"/>
            <a:ext cx="8568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图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7-14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7-5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双进程的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序列检测器的仿真波形图</a:t>
            </a:r>
            <a:r>
              <a:rPr lang="zh-CN" altLang="en-US" sz="8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775F59-8A8B-4402-9A24-5264DD1793D1}"/>
              </a:ext>
            </a:extLst>
          </p:cNvPr>
          <p:cNvSpPr txBox="1"/>
          <p:nvPr/>
        </p:nvSpPr>
        <p:spPr>
          <a:xfrm>
            <a:off x="-168696" y="112659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7.3.3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有限状态机的描述方式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35360" y="942799"/>
            <a:ext cx="283923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三进程描述方式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7889" name="图片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9695" y="1670808"/>
            <a:ext cx="7592609" cy="216024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375165" y="4097392"/>
            <a:ext cx="5112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7-15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三进程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Mealy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状态机结构图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54751-CB5E-4294-BA6C-E4C412281919}"/>
              </a:ext>
            </a:extLst>
          </p:cNvPr>
          <p:cNvSpPr txBox="1"/>
          <p:nvPr/>
        </p:nvSpPr>
        <p:spPr>
          <a:xfrm>
            <a:off x="-168696" y="112659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7.3.3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有限状态机的描述方式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19336" y="58846"/>
            <a:ext cx="8244373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【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7-6】110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序列检测器（三进程）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detector_110_three_Mealy(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clk,reset,in,out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clk,reset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input in;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output out;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reg out;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reg[1:0]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parameter  s0=2'b00, s1=2'b01, s2=2'b11;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格雷编码方式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always@(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           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if(reset)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end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in)           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状态转换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case(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s0: if(in==1'b1)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=s1;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85408" y="982176"/>
            <a:ext cx="591059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s1: if(in==1'b1)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s2: if(in==1'b1)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=s2;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else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default: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=s0;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end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always@(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in)                 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case(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p_state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s0: out=1'b0;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s1: out=1'b0;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s2: if(in==1'b0) out=1'b1;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E2B6CA-D250-40C3-8DF8-10EDA12EE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983628"/>
            <a:ext cx="434926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else         out=1'b0;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59055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default:          out=1'b0;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59055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endcase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59055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end   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59055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endmodule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59055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C9A04-45CA-4717-B358-C88F46BF7DD2}"/>
              </a:ext>
            </a:extLst>
          </p:cNvPr>
          <p:cNvSpPr txBox="1"/>
          <p:nvPr/>
        </p:nvSpPr>
        <p:spPr>
          <a:xfrm>
            <a:off x="-168696" y="112659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7.3.3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有限状态机的描述方式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1" y="5237958"/>
            <a:ext cx="117867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4746" y="2853218"/>
            <a:ext cx="482250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7</a:t>
            </a:r>
            <a:r>
              <a:rPr sz="24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-1</a:t>
            </a:r>
            <a:r>
              <a:rPr sz="2400" spc="18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摩尔型状态机的结构图</a:t>
            </a:r>
            <a:endParaRPr sz="2400" dirty="0">
              <a:solidFill>
                <a:srgbClr val="000000"/>
              </a:solidFill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9576" y="5949281"/>
            <a:ext cx="691106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013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7</a:t>
            </a:r>
            <a:r>
              <a:rPr sz="24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-2</a:t>
            </a:r>
            <a:r>
              <a:rPr sz="2400" spc="1800" dirty="0">
                <a:solidFill>
                  <a:srgbClr val="000000"/>
                </a:solidFill>
                <a:latin typeface="INHCOU+TimesNewRomanPSMT"/>
                <a:cs typeface="INHCOU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米里型状态机的结构图</a:t>
            </a:r>
            <a:endParaRPr sz="2400" dirty="0">
              <a:solidFill>
                <a:srgbClr val="000000"/>
              </a:solidFill>
              <a:latin typeface="SimSun"/>
              <a:cs typeface="SimSun"/>
            </a:endParaRPr>
          </a:p>
        </p:txBody>
      </p:sp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7718" y="765725"/>
            <a:ext cx="7114776" cy="19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551" y="3255288"/>
            <a:ext cx="7722771" cy="247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E7EFCA37-4A77-42E4-BFEE-BFF3BD6FFE94}"/>
              </a:ext>
            </a:extLst>
          </p:cNvPr>
          <p:cNvSpPr txBox="1"/>
          <p:nvPr/>
        </p:nvSpPr>
        <p:spPr>
          <a:xfrm>
            <a:off x="263352" y="290310"/>
            <a:ext cx="6554414" cy="38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7"/>
              </a:lnSpc>
              <a:spcBef>
                <a:spcPts val="4012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JRPQJS+TimesNewRomanPSMT"/>
                <a:cs typeface="JRPQJS+TimesNewRomanPSMT"/>
              </a:rPr>
              <a:t>7</a:t>
            </a:r>
            <a:r>
              <a:rPr sz="4000" dirty="0">
                <a:solidFill>
                  <a:srgbClr val="000000"/>
                </a:solidFill>
                <a:latin typeface="JRPQJS+TimesNewRomanPSMT"/>
                <a:cs typeface="JRPQJS+TimesNewRomanPSMT"/>
              </a:rPr>
              <a:t>.1 </a:t>
            </a:r>
            <a:r>
              <a:rPr sz="4000" dirty="0" err="1">
                <a:solidFill>
                  <a:srgbClr val="000000"/>
                </a:solidFill>
                <a:latin typeface="SimHei"/>
                <a:cs typeface="SimHei"/>
              </a:rPr>
              <a:t>有限状态机的概述</a:t>
            </a:r>
            <a:endParaRPr sz="4000" dirty="0">
              <a:solidFill>
                <a:srgbClr val="000000"/>
              </a:solidFill>
              <a:latin typeface="SimHei"/>
              <a:cs typeface="SimHei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618114" y="5373216"/>
            <a:ext cx="4955772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r>
              <a:rPr sz="2400" spc="1800" dirty="0">
                <a:solidFill>
                  <a:srgbClr val="000000"/>
                </a:solidFill>
                <a:latin typeface="QJNVBM+TimesNewRomanPSMT"/>
                <a:cs typeface="QJNVBM+TimesNewRomanPSM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SimSun"/>
                <a:cs typeface="SimSun"/>
              </a:rPr>
              <a:t>米里型状态机的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STG</a:t>
            </a:r>
            <a:r>
              <a:rPr sz="2400" dirty="0">
                <a:solidFill>
                  <a:srgbClr val="000000"/>
                </a:solidFill>
                <a:latin typeface="QJNVBM+TimesNewRomanPSMT"/>
                <a:cs typeface="QJNVBM+TimesNewRomanPSMT"/>
              </a:rPr>
              <a:t> 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图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486230" y="796409"/>
            <a:ext cx="11082377" cy="2982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spc="-15" dirty="0">
                <a:solidFill>
                  <a:srgbClr val="000000"/>
                </a:solidFill>
                <a:latin typeface="SimSun"/>
                <a:cs typeface="SimSun"/>
              </a:rPr>
              <a:t>    </a:t>
            </a:r>
            <a:r>
              <a:rPr sz="2800" spc="-15" dirty="0" err="1">
                <a:solidFill>
                  <a:srgbClr val="000000"/>
                </a:solidFill>
                <a:latin typeface="SimSun"/>
                <a:cs typeface="SimSun"/>
              </a:rPr>
              <a:t>状态转移图（</a:t>
            </a:r>
            <a:r>
              <a:rPr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STG</a:t>
            </a:r>
            <a:r>
              <a:rPr sz="2800" spc="-98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Transition </a:t>
            </a:r>
            <a:r>
              <a:rPr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2800" spc="-14" dirty="0" err="1">
                <a:solidFill>
                  <a:srgbClr val="000000"/>
                </a:solidFill>
                <a:latin typeface="SimSun"/>
                <a:cs typeface="SimSun"/>
              </a:rPr>
              <a:t>）是一种有向图，</a:t>
            </a:r>
            <a:r>
              <a:rPr sz="2800" spc="27" dirty="0" err="1">
                <a:solidFill>
                  <a:srgbClr val="000000"/>
                </a:solidFill>
                <a:latin typeface="SimSun"/>
                <a:cs typeface="SimSun"/>
              </a:rPr>
              <a:t>图中带有标记的节点或顶点与时序状态机的状态一一对应</a:t>
            </a:r>
            <a:r>
              <a:rPr sz="2800" spc="27" dirty="0">
                <a:solidFill>
                  <a:srgbClr val="000000"/>
                </a:solidFill>
                <a:latin typeface="SimSun"/>
                <a:cs typeface="SimSun"/>
              </a:rPr>
              <a:t>。</a:t>
            </a:r>
            <a:r>
              <a:rPr lang="zh-CN" altLang="en-US" sz="2800" spc="27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SimSun"/>
              </a:rPr>
              <a:t>当系统处于弧线起点的状态时，用有向边或弧线表示在输入信号的作用下可能发生的状态转移。</a:t>
            </a:r>
          </a:p>
          <a:p>
            <a:pPr>
              <a:lnSpc>
                <a:spcPts val="2400"/>
              </a:lnSpc>
              <a:spcBef>
                <a:spcPts val="719"/>
              </a:spcBef>
              <a:spcAft>
                <a:spcPct val="0"/>
              </a:spcAft>
            </a:pPr>
            <a:endParaRPr sz="2400" spc="27" dirty="0">
              <a:solidFill>
                <a:srgbClr val="000000"/>
              </a:solidFill>
              <a:latin typeface="SimSun"/>
              <a:cs typeface="SimSu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997" y="287999"/>
            <a:ext cx="58090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81"/>
              </a:lnSpc>
              <a:spcBef>
                <a:spcPts val="1038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7.1.2</a:t>
            </a:r>
            <a:r>
              <a:rPr lang="zh-CN" altLang="en-US" sz="3200" spc="-67" dirty="0">
                <a:solidFill>
                  <a:srgbClr val="000000"/>
                </a:solidFill>
                <a:latin typeface="NILAFB+ArialMT"/>
                <a:cs typeface="NILAFB+ArialMT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SimHei"/>
                <a:cs typeface="SimHei"/>
              </a:rPr>
              <a:t>有限状态机的状态转换图</a:t>
            </a:r>
          </a:p>
        </p:txBody>
      </p:sp>
      <p:graphicFrame>
        <p:nvGraphicFramePr>
          <p:cNvPr id="205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4670"/>
              </p:ext>
            </p:extLst>
          </p:nvPr>
        </p:nvGraphicFramePr>
        <p:xfrm>
          <a:off x="1101105" y="3212976"/>
          <a:ext cx="4807851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2089709" imgH="784819" progId="Visio.Drawing.11">
                  <p:embed/>
                </p:oleObj>
              </mc:Choice>
              <mc:Fallback>
                <p:oleObj r:id="rId3" imgW="2089709" imgH="784819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105" y="3212976"/>
                        <a:ext cx="4807851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800187"/>
              </p:ext>
            </p:extLst>
          </p:nvPr>
        </p:nvGraphicFramePr>
        <p:xfrm>
          <a:off x="6384032" y="3212976"/>
          <a:ext cx="4807851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5" imgW="2089709" imgH="784819" progId="Visio.Drawing.11">
                  <p:embed/>
                </p:oleObj>
              </mc:Choice>
              <mc:Fallback>
                <p:oleObj r:id="rId5" imgW="2089709" imgH="784819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3212976"/>
                        <a:ext cx="4807851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550219"/>
            <a:ext cx="569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lang="en-US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882" y="31250"/>
            <a:ext cx="5955476" cy="11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7.1.3</a:t>
            </a:r>
            <a:r>
              <a:rPr lang="zh-CN" altLang="en-US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有限状态机的设计流程</a:t>
            </a:r>
            <a:endParaRPr lang="zh-CN" altLang="en-US" sz="2000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16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88051"/>
              </p:ext>
            </p:extLst>
          </p:nvPr>
        </p:nvGraphicFramePr>
        <p:xfrm>
          <a:off x="3719735" y="957934"/>
          <a:ext cx="3188121" cy="427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3" imgW="2147824" imgH="2387057" progId="Visio.Drawing.11">
                  <p:embed/>
                </p:oleObj>
              </mc:Choice>
              <mc:Fallback>
                <p:oleObj r:id="rId3" imgW="2147824" imgH="2387057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5" y="957934"/>
                        <a:ext cx="3188121" cy="4271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199456" y="5576924"/>
            <a:ext cx="9144000" cy="64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-5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HDL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设计有限状态机的流程图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1270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119336" y="1499069"/>
            <a:ext cx="10945216" cy="321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HDL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设计过程中，有限状态机描述程序中必须包括以下几个方面：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）时钟信号：用于为有限状态机状态转移提供时钟信号。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）状态复位：用于有限状态机任意状态复位转移。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）状态变量：用于定义有限状态机描述的状态。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）状态转移指定：用于有限状态机状态转移逻辑关系。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）输出指定：用于有限状态机两状态转移结果。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起始状态的选择</a:t>
            </a:r>
            <a:endParaRPr lang="zh-CN" altLang="en-US" sz="900" b="1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8D5C7-BEB2-4382-8F2C-CDB12A091D91}"/>
              </a:ext>
            </a:extLst>
          </p:cNvPr>
          <p:cNvSpPr txBox="1"/>
          <p:nvPr/>
        </p:nvSpPr>
        <p:spPr>
          <a:xfrm>
            <a:off x="18002" y="4537"/>
            <a:ext cx="6100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3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7.2</a:t>
            </a:r>
            <a:r>
              <a:rPr lang="zh-CN" altLang="en-US" sz="3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有限状态机的设计要点</a:t>
            </a:r>
            <a:endParaRPr lang="en-US" altLang="zh-CN" sz="3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sz="1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1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状态机的编码规则</a:t>
            </a:r>
            <a:endParaRPr lang="zh-CN" altLang="en-US" sz="2800" b="1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767408" y="1259175"/>
            <a:ext cx="1065718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状态编码</a:t>
            </a:r>
            <a:endParaRPr lang="zh-CN" altLang="en-US" sz="1000" b="1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）顺序编码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顺序编码又称为二进制编码（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Binary State Machine Encoding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），就是用二进制数来表示所有状态。</a:t>
            </a:r>
            <a:endParaRPr lang="zh-CN" altLang="en-US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）格雷编码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格雷编码（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Gray Code State Machine Encoding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）能够很好地解决顺序编码产生毛刺的问题。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）一位热码编码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一位热码编码（</a:t>
            </a:r>
            <a:r>
              <a:rPr lang="en-US" altLang="zh-CN" sz="2400" dirty="0" bmk="OLE_LINK2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One-Hot State Machine Encoding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）方式就是用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个触发器来实现具有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个状态的状态机。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131FF55-D1DF-49D3-ADCA-17BE0BF98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" y="31250"/>
            <a:ext cx="5570756" cy="11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7.2</a:t>
            </a:r>
            <a:r>
              <a:rPr lang="zh-CN" altLang="en-US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有限状态机的设计要点</a:t>
            </a:r>
            <a:endParaRPr lang="zh-CN" altLang="en-US" sz="2000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70729"/>
              </p:ext>
            </p:extLst>
          </p:nvPr>
        </p:nvGraphicFramePr>
        <p:xfrm>
          <a:off x="1703512" y="1772816"/>
          <a:ext cx="8136904" cy="4343968"/>
        </p:xfrm>
        <a:graphic>
          <a:graphicData uri="http://schemas.openxmlformats.org/drawingml/2006/table">
            <a:tbl>
              <a:tblPr/>
              <a:tblGrid>
                <a:gridCol w="203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状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态</a:t>
                      </a: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  <a:cs typeface="Times New Roman"/>
                        </a:rPr>
                        <a:t>顺序编码</a:t>
                      </a: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  <a:cs typeface="Times New Roman"/>
                        </a:rPr>
                        <a:t>格雷编码</a:t>
                      </a: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  <a:cs typeface="Times New Roman"/>
                        </a:rPr>
                        <a:t>一位热码编码</a:t>
                      </a: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s0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000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00000001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001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001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00000010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s2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010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011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00000100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s3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011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010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00001000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s4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110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00010000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s5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111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00100000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s6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110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101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01000000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s7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111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10000000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333" marR="423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4079776" y="1009730"/>
            <a:ext cx="3801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algn="ctr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7-1  3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种编码方式的对比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654AE-A1D2-471D-9A86-D8432817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" y="31250"/>
            <a:ext cx="5570756" cy="11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7.2</a:t>
            </a:r>
            <a:r>
              <a:rPr lang="zh-CN" altLang="en-US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有限状态机的设计要点</a:t>
            </a:r>
            <a:endParaRPr lang="zh-CN" altLang="en-US" sz="2000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271464" y="1340768"/>
            <a:ext cx="882047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609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HDL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中，有两种定义状态编码的方式，分别用参数（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）和编译向导语句（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`define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）语句实现。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）参数定义方式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parameter s0=3'b000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s1=3’b001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s2=3’b011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s3=3’b010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s4=3’b110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s5=3’b111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state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 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s0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endParaRPr lang="en-US" altLang="zh-CN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indent="609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）编译向导语句定义方式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AA30E4D-1F5D-4DA4-94C6-C8FE3FA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" y="31250"/>
            <a:ext cx="5570756" cy="11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indent="1270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7.2</a:t>
            </a:r>
            <a:r>
              <a:rPr lang="zh-CN" altLang="en-US" sz="3600" dirty="0">
                <a:latin typeface="Arial" pitchFamily="34" charset="0"/>
                <a:ea typeface="黑体" pitchFamily="49" charset="-122"/>
                <a:cs typeface="Times New Roman" pitchFamily="18" charset="0"/>
              </a:rPr>
              <a:t>有限状态机的设计要点</a:t>
            </a:r>
            <a:endParaRPr lang="zh-CN" altLang="en-US" sz="2000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  <a:p>
            <a:pPr indent="1270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4262</TotalTime>
  <Words>2209</Words>
  <Application>Microsoft Office PowerPoint</Application>
  <PresentationFormat>宽屏</PresentationFormat>
  <Paragraphs>338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INHCOU+TimesNewRomanPSMT</vt:lpstr>
      <vt:lpstr>JRPQJS+TimesNewRomanPSMT</vt:lpstr>
      <vt:lpstr>NILAFB+ArialMT</vt:lpstr>
      <vt:lpstr>QJNVBM+TimesNewRomanPSMT</vt:lpstr>
      <vt:lpstr>RPLBAC+ArialMT</vt:lpstr>
      <vt:lpstr>SimHei</vt:lpstr>
      <vt:lpstr>宋体</vt:lpstr>
      <vt:lpstr>宋体</vt:lpstr>
      <vt:lpstr>Arial</vt:lpstr>
      <vt:lpstr>Lucida Sans Unicode</vt:lpstr>
      <vt:lpstr>Times New Roman</vt:lpstr>
      <vt:lpstr>Verdana</vt:lpstr>
      <vt:lpstr>Wingdings 2</vt:lpstr>
      <vt:lpstr>Wingdings 3</vt:lpstr>
      <vt:lpstr>聚合</vt:lpstr>
      <vt:lpstr>Microsoft Visio 绘图</vt:lpstr>
      <vt:lpstr>第 7 章 有限状态机的设计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10 章 有限状态机的设计 </dc:title>
  <dc:creator>Administrator</dc:creator>
  <cp:lastModifiedBy>40348</cp:lastModifiedBy>
  <cp:revision>12</cp:revision>
  <dcterms:created xsi:type="dcterms:W3CDTF">2019-05-14T06:50:07Z</dcterms:created>
  <dcterms:modified xsi:type="dcterms:W3CDTF">2020-09-07T03:23:03Z</dcterms:modified>
</cp:coreProperties>
</file>