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0" r:id="rId2"/>
    <p:sldId id="467" r:id="rId3"/>
    <p:sldId id="361" r:id="rId4"/>
    <p:sldId id="485" r:id="rId5"/>
    <p:sldId id="362" r:id="rId6"/>
    <p:sldId id="363" r:id="rId7"/>
    <p:sldId id="364" r:id="rId8"/>
    <p:sldId id="365" r:id="rId9"/>
    <p:sldId id="468" r:id="rId10"/>
    <p:sldId id="469" r:id="rId11"/>
    <p:sldId id="368" r:id="rId12"/>
    <p:sldId id="374" r:id="rId13"/>
    <p:sldId id="380" r:id="rId14"/>
    <p:sldId id="385" r:id="rId15"/>
    <p:sldId id="386" r:id="rId16"/>
    <p:sldId id="388" r:id="rId17"/>
    <p:sldId id="391" r:id="rId18"/>
    <p:sldId id="392" r:id="rId19"/>
    <p:sldId id="393" r:id="rId20"/>
    <p:sldId id="394" r:id="rId21"/>
    <p:sldId id="398" r:id="rId22"/>
    <p:sldId id="399" r:id="rId23"/>
    <p:sldId id="400" r:id="rId24"/>
    <p:sldId id="471" r:id="rId25"/>
    <p:sldId id="472" r:id="rId26"/>
    <p:sldId id="470" r:id="rId27"/>
    <p:sldId id="474" r:id="rId28"/>
    <p:sldId id="475" r:id="rId29"/>
    <p:sldId id="476" r:id="rId30"/>
    <p:sldId id="477" r:id="rId31"/>
    <p:sldId id="479" r:id="rId32"/>
    <p:sldId id="478" r:id="rId33"/>
    <p:sldId id="401" r:id="rId34"/>
    <p:sldId id="480" r:id="rId35"/>
    <p:sldId id="402" r:id="rId36"/>
    <p:sldId id="403" r:id="rId37"/>
    <p:sldId id="404" r:id="rId38"/>
    <p:sldId id="481" r:id="rId39"/>
    <p:sldId id="405" r:id="rId40"/>
    <p:sldId id="408" r:id="rId41"/>
    <p:sldId id="410" r:id="rId42"/>
    <p:sldId id="411" r:id="rId43"/>
    <p:sldId id="412" r:id="rId44"/>
    <p:sldId id="482" r:id="rId45"/>
    <p:sldId id="413" r:id="rId46"/>
    <p:sldId id="415" r:id="rId47"/>
    <p:sldId id="416" r:id="rId48"/>
    <p:sldId id="417" r:id="rId49"/>
    <p:sldId id="418" r:id="rId50"/>
    <p:sldId id="483" r:id="rId51"/>
    <p:sldId id="484" r:id="rId52"/>
    <p:sldId id="274" r:id="rId53"/>
    <p:sldId id="486" r:id="rId54"/>
  </p:sldIdLst>
  <p:sldSz cx="9144000" cy="5715000" type="screen16x10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3600" b="1" kern="1200">
        <a:solidFill>
          <a:schemeClr val="hlink"/>
        </a:solidFill>
        <a:latin typeface="Times New Roman" pitchFamily="18" charset="0"/>
        <a:ea typeface="华文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3600" b="1" kern="1200">
        <a:solidFill>
          <a:schemeClr val="hlink"/>
        </a:solidFill>
        <a:latin typeface="Times New Roman" pitchFamily="18" charset="0"/>
        <a:ea typeface="华文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3600" b="1" kern="1200">
        <a:solidFill>
          <a:schemeClr val="hlink"/>
        </a:solidFill>
        <a:latin typeface="Times New Roman" pitchFamily="18" charset="0"/>
        <a:ea typeface="华文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3600" b="1" kern="1200">
        <a:solidFill>
          <a:schemeClr val="hlink"/>
        </a:solidFill>
        <a:latin typeface="Times New Roman" pitchFamily="18" charset="0"/>
        <a:ea typeface="华文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3600" b="1" kern="1200">
        <a:solidFill>
          <a:schemeClr val="hlink"/>
        </a:solidFill>
        <a:latin typeface="Times New Roman" pitchFamily="18" charset="0"/>
        <a:ea typeface="华文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hlink"/>
        </a:solidFill>
        <a:latin typeface="Times New Roman" pitchFamily="18" charset="0"/>
        <a:ea typeface="华文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hlink"/>
        </a:solidFill>
        <a:latin typeface="Times New Roman" pitchFamily="18" charset="0"/>
        <a:ea typeface="华文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hlink"/>
        </a:solidFill>
        <a:latin typeface="Times New Roman" pitchFamily="18" charset="0"/>
        <a:ea typeface="华文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hlink"/>
        </a:solidFill>
        <a:latin typeface="Times New Roman" pitchFamily="18" charset="0"/>
        <a:ea typeface="华文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E"/>
    <a:srgbClr val="8ADBFF"/>
    <a:srgbClr val="B9CFEB"/>
    <a:srgbClr val="EA9AC0"/>
    <a:srgbClr val="FFC34B"/>
    <a:srgbClr val="FFB219"/>
    <a:srgbClr val="FFCA6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7" d="100"/>
          <a:sy n="97" d="100"/>
        </p:scale>
        <p:origin x="1042" y="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3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863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33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1" y="457730"/>
            <a:ext cx="2087563" cy="486039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57730"/>
            <a:ext cx="6113462" cy="486039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14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130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35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4921250"/>
            <a:ext cx="4100512" cy="396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4921250"/>
            <a:ext cx="4100513" cy="396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74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137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856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97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4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86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roup 393"/>
          <p:cNvGrpSpPr>
            <a:grpSpLocks/>
          </p:cNvGrpSpPr>
          <p:nvPr userDrawn="1"/>
        </p:nvGrpSpPr>
        <p:grpSpPr bwMode="auto">
          <a:xfrm>
            <a:off x="8015288" y="4388115"/>
            <a:ext cx="1098550" cy="1307042"/>
            <a:chOff x="5049" y="3317"/>
            <a:chExt cx="692" cy="988"/>
          </a:xfrm>
        </p:grpSpPr>
        <p:grpSp>
          <p:nvGrpSpPr>
            <p:cNvPr id="1299" name="Group 275"/>
            <p:cNvGrpSpPr>
              <a:grpSpLocks/>
            </p:cNvGrpSpPr>
            <p:nvPr userDrawn="1"/>
          </p:nvGrpSpPr>
          <p:grpSpPr bwMode="auto">
            <a:xfrm flipV="1">
              <a:off x="5049" y="4237"/>
              <a:ext cx="692" cy="68"/>
              <a:chOff x="44" y="48"/>
              <a:chExt cx="692" cy="68"/>
            </a:xfrm>
          </p:grpSpPr>
          <p:sp>
            <p:nvSpPr>
              <p:cNvPr id="1300" name="Rectangle 276"/>
              <p:cNvSpPr>
                <a:spLocks noChangeArrowheads="1"/>
              </p:cNvSpPr>
              <p:nvPr/>
            </p:nvSpPr>
            <p:spPr bwMode="ltGray">
              <a:xfrm>
                <a:off x="44" y="48"/>
                <a:ext cx="60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" name="Rectangle 277"/>
              <p:cNvSpPr>
                <a:spLocks noChangeArrowheads="1"/>
              </p:cNvSpPr>
              <p:nvPr/>
            </p:nvSpPr>
            <p:spPr bwMode="ltGray">
              <a:xfrm>
                <a:off x="170" y="48"/>
                <a:ext cx="59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2" name="Rectangle 278"/>
              <p:cNvSpPr>
                <a:spLocks noChangeArrowheads="1"/>
              </p:cNvSpPr>
              <p:nvPr/>
            </p:nvSpPr>
            <p:spPr bwMode="ltGray">
              <a:xfrm>
                <a:off x="297" y="48"/>
                <a:ext cx="59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3" name="Rectangle 279"/>
              <p:cNvSpPr>
                <a:spLocks noChangeArrowheads="1"/>
              </p:cNvSpPr>
              <p:nvPr/>
            </p:nvSpPr>
            <p:spPr bwMode="ltGray">
              <a:xfrm>
                <a:off x="423" y="48"/>
                <a:ext cx="60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4" name="Rectangle 280"/>
              <p:cNvSpPr>
                <a:spLocks noChangeArrowheads="1"/>
              </p:cNvSpPr>
              <p:nvPr/>
            </p:nvSpPr>
            <p:spPr bwMode="ltGray">
              <a:xfrm>
                <a:off x="549" y="48"/>
                <a:ext cx="60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5" name="Rectangle 281"/>
              <p:cNvSpPr>
                <a:spLocks noChangeArrowheads="1"/>
              </p:cNvSpPr>
              <p:nvPr/>
            </p:nvSpPr>
            <p:spPr bwMode="ltGray">
              <a:xfrm>
                <a:off x="676" y="48"/>
                <a:ext cx="60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06" name="Group 282"/>
            <p:cNvGrpSpPr>
              <a:grpSpLocks/>
            </p:cNvGrpSpPr>
            <p:nvPr userDrawn="1"/>
          </p:nvGrpSpPr>
          <p:grpSpPr bwMode="auto">
            <a:xfrm flipV="1">
              <a:off x="5049" y="4105"/>
              <a:ext cx="692" cy="68"/>
              <a:chOff x="44" y="192"/>
              <a:chExt cx="692" cy="68"/>
            </a:xfrm>
          </p:grpSpPr>
          <p:sp>
            <p:nvSpPr>
              <p:cNvPr id="1307" name="Rectangle 283"/>
              <p:cNvSpPr>
                <a:spLocks noChangeArrowheads="1"/>
              </p:cNvSpPr>
              <p:nvPr/>
            </p:nvSpPr>
            <p:spPr bwMode="ltGray">
              <a:xfrm>
                <a:off x="44" y="192"/>
                <a:ext cx="60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/>
            </p:nvSpPr>
            <p:spPr bwMode="ltGray">
              <a:xfrm>
                <a:off x="170" y="192"/>
                <a:ext cx="59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/>
            </p:nvSpPr>
            <p:spPr bwMode="ltGray">
              <a:xfrm>
                <a:off x="297" y="192"/>
                <a:ext cx="59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/>
            </p:nvSpPr>
            <p:spPr bwMode="ltGray">
              <a:xfrm>
                <a:off x="423" y="192"/>
                <a:ext cx="60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/>
            </p:nvSpPr>
            <p:spPr bwMode="ltGray">
              <a:xfrm>
                <a:off x="549" y="192"/>
                <a:ext cx="60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/>
            </p:nvSpPr>
            <p:spPr bwMode="ltGray">
              <a:xfrm>
                <a:off x="676" y="192"/>
                <a:ext cx="60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3" name="Group 289"/>
            <p:cNvGrpSpPr>
              <a:grpSpLocks/>
            </p:cNvGrpSpPr>
            <p:nvPr userDrawn="1"/>
          </p:nvGrpSpPr>
          <p:grpSpPr bwMode="auto">
            <a:xfrm flipV="1">
              <a:off x="5049" y="3711"/>
              <a:ext cx="692" cy="68"/>
              <a:chOff x="44" y="569"/>
              <a:chExt cx="692" cy="68"/>
            </a:xfrm>
          </p:grpSpPr>
          <p:sp>
            <p:nvSpPr>
              <p:cNvPr id="1314" name="Rectangle 290"/>
              <p:cNvSpPr>
                <a:spLocks noChangeArrowheads="1"/>
              </p:cNvSpPr>
              <p:nvPr/>
            </p:nvSpPr>
            <p:spPr bwMode="ltGray">
              <a:xfrm>
                <a:off x="44" y="569"/>
                <a:ext cx="60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170" y="569"/>
                <a:ext cx="59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297" y="569"/>
                <a:ext cx="59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7" name="Rectangle 293"/>
              <p:cNvSpPr>
                <a:spLocks noChangeArrowheads="1"/>
              </p:cNvSpPr>
              <p:nvPr/>
            </p:nvSpPr>
            <p:spPr bwMode="ltGray">
              <a:xfrm>
                <a:off x="423" y="569"/>
                <a:ext cx="60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8" name="Rectangle 294"/>
              <p:cNvSpPr>
                <a:spLocks noChangeArrowheads="1"/>
              </p:cNvSpPr>
              <p:nvPr/>
            </p:nvSpPr>
            <p:spPr bwMode="ltGray">
              <a:xfrm>
                <a:off x="549" y="569"/>
                <a:ext cx="60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9" name="Rectangle 295"/>
              <p:cNvSpPr>
                <a:spLocks noChangeArrowheads="1"/>
              </p:cNvSpPr>
              <p:nvPr/>
            </p:nvSpPr>
            <p:spPr bwMode="ltGray">
              <a:xfrm>
                <a:off x="676" y="569"/>
                <a:ext cx="60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0" name="Group 296"/>
            <p:cNvGrpSpPr>
              <a:grpSpLocks/>
            </p:cNvGrpSpPr>
            <p:nvPr userDrawn="1"/>
          </p:nvGrpSpPr>
          <p:grpSpPr bwMode="auto">
            <a:xfrm flipV="1">
              <a:off x="5049" y="3974"/>
              <a:ext cx="692" cy="68"/>
              <a:chOff x="44" y="319"/>
              <a:chExt cx="692" cy="68"/>
            </a:xfrm>
          </p:grpSpPr>
          <p:sp>
            <p:nvSpPr>
              <p:cNvPr id="1321" name="Rectangle 297"/>
              <p:cNvSpPr>
                <a:spLocks noChangeArrowheads="1"/>
              </p:cNvSpPr>
              <p:nvPr/>
            </p:nvSpPr>
            <p:spPr bwMode="ltGray">
              <a:xfrm>
                <a:off x="44" y="319"/>
                <a:ext cx="60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" name="Rectangle 298"/>
              <p:cNvSpPr>
                <a:spLocks noChangeArrowheads="1"/>
              </p:cNvSpPr>
              <p:nvPr/>
            </p:nvSpPr>
            <p:spPr bwMode="ltGray">
              <a:xfrm>
                <a:off x="170" y="319"/>
                <a:ext cx="59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3" name="Rectangle 299"/>
              <p:cNvSpPr>
                <a:spLocks noChangeArrowheads="1"/>
              </p:cNvSpPr>
              <p:nvPr/>
            </p:nvSpPr>
            <p:spPr bwMode="ltGray">
              <a:xfrm>
                <a:off x="297" y="319"/>
                <a:ext cx="59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4" name="Rectangle 300"/>
              <p:cNvSpPr>
                <a:spLocks noChangeArrowheads="1"/>
              </p:cNvSpPr>
              <p:nvPr/>
            </p:nvSpPr>
            <p:spPr bwMode="ltGray">
              <a:xfrm>
                <a:off x="423" y="319"/>
                <a:ext cx="60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5" name="Rectangle 301"/>
              <p:cNvSpPr>
                <a:spLocks noChangeArrowheads="1"/>
              </p:cNvSpPr>
              <p:nvPr/>
            </p:nvSpPr>
            <p:spPr bwMode="ltGray">
              <a:xfrm>
                <a:off x="549" y="319"/>
                <a:ext cx="60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676" y="319"/>
                <a:ext cx="60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7" name="Group 303"/>
            <p:cNvGrpSpPr>
              <a:grpSpLocks/>
            </p:cNvGrpSpPr>
            <p:nvPr userDrawn="1"/>
          </p:nvGrpSpPr>
          <p:grpSpPr bwMode="auto">
            <a:xfrm flipV="1">
              <a:off x="5049" y="3842"/>
              <a:ext cx="692" cy="68"/>
              <a:chOff x="44" y="447"/>
              <a:chExt cx="692" cy="68"/>
            </a:xfrm>
          </p:grpSpPr>
          <p:sp>
            <p:nvSpPr>
              <p:cNvPr id="1328" name="Rectangle 304"/>
              <p:cNvSpPr>
                <a:spLocks noChangeArrowheads="1"/>
              </p:cNvSpPr>
              <p:nvPr/>
            </p:nvSpPr>
            <p:spPr bwMode="ltGray">
              <a:xfrm>
                <a:off x="44" y="447"/>
                <a:ext cx="60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9" name="Rectangle 305"/>
              <p:cNvSpPr>
                <a:spLocks noChangeArrowheads="1"/>
              </p:cNvSpPr>
              <p:nvPr/>
            </p:nvSpPr>
            <p:spPr bwMode="ltGray">
              <a:xfrm>
                <a:off x="170" y="447"/>
                <a:ext cx="59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0" name="Rectangle 306"/>
              <p:cNvSpPr>
                <a:spLocks noChangeArrowheads="1"/>
              </p:cNvSpPr>
              <p:nvPr/>
            </p:nvSpPr>
            <p:spPr bwMode="ltGray">
              <a:xfrm>
                <a:off x="297" y="447"/>
                <a:ext cx="59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" name="Rectangle 307"/>
              <p:cNvSpPr>
                <a:spLocks noChangeArrowheads="1"/>
              </p:cNvSpPr>
              <p:nvPr/>
            </p:nvSpPr>
            <p:spPr bwMode="ltGray">
              <a:xfrm>
                <a:off x="423" y="447"/>
                <a:ext cx="60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" name="Rectangle 308"/>
              <p:cNvSpPr>
                <a:spLocks noChangeArrowheads="1"/>
              </p:cNvSpPr>
              <p:nvPr/>
            </p:nvSpPr>
            <p:spPr bwMode="ltGray">
              <a:xfrm>
                <a:off x="549" y="447"/>
                <a:ext cx="60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" name="Rectangle 309"/>
              <p:cNvSpPr>
                <a:spLocks noChangeArrowheads="1"/>
              </p:cNvSpPr>
              <p:nvPr/>
            </p:nvSpPr>
            <p:spPr bwMode="ltGray">
              <a:xfrm>
                <a:off x="676" y="447"/>
                <a:ext cx="60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4" name="Group 310"/>
            <p:cNvGrpSpPr>
              <a:grpSpLocks/>
            </p:cNvGrpSpPr>
            <p:nvPr userDrawn="1"/>
          </p:nvGrpSpPr>
          <p:grpSpPr bwMode="auto">
            <a:xfrm flipV="1">
              <a:off x="5049" y="3579"/>
              <a:ext cx="692" cy="68"/>
              <a:chOff x="44" y="710"/>
              <a:chExt cx="692" cy="68"/>
            </a:xfrm>
          </p:grpSpPr>
          <p:sp>
            <p:nvSpPr>
              <p:cNvPr id="1335" name="Rectangle 311"/>
              <p:cNvSpPr>
                <a:spLocks noChangeArrowheads="1"/>
              </p:cNvSpPr>
              <p:nvPr/>
            </p:nvSpPr>
            <p:spPr bwMode="ltGray">
              <a:xfrm>
                <a:off x="44" y="710"/>
                <a:ext cx="60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" name="Rectangle 312"/>
              <p:cNvSpPr>
                <a:spLocks noChangeArrowheads="1"/>
              </p:cNvSpPr>
              <p:nvPr/>
            </p:nvSpPr>
            <p:spPr bwMode="ltGray">
              <a:xfrm>
                <a:off x="170" y="710"/>
                <a:ext cx="59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" name="Rectangle 313"/>
              <p:cNvSpPr>
                <a:spLocks noChangeArrowheads="1"/>
              </p:cNvSpPr>
              <p:nvPr/>
            </p:nvSpPr>
            <p:spPr bwMode="ltGray">
              <a:xfrm>
                <a:off x="297" y="710"/>
                <a:ext cx="59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" name="Rectangle 314"/>
              <p:cNvSpPr>
                <a:spLocks noChangeArrowheads="1"/>
              </p:cNvSpPr>
              <p:nvPr/>
            </p:nvSpPr>
            <p:spPr bwMode="ltGray">
              <a:xfrm>
                <a:off x="423" y="710"/>
                <a:ext cx="60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" name="Rectangle 315"/>
              <p:cNvSpPr>
                <a:spLocks noChangeArrowheads="1"/>
              </p:cNvSpPr>
              <p:nvPr/>
            </p:nvSpPr>
            <p:spPr bwMode="ltGray">
              <a:xfrm>
                <a:off x="549" y="710"/>
                <a:ext cx="60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0" name="Rectangle 316"/>
              <p:cNvSpPr>
                <a:spLocks noChangeArrowheads="1"/>
              </p:cNvSpPr>
              <p:nvPr/>
            </p:nvSpPr>
            <p:spPr bwMode="ltGray">
              <a:xfrm>
                <a:off x="676" y="710"/>
                <a:ext cx="60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41" name="Group 317"/>
            <p:cNvGrpSpPr>
              <a:grpSpLocks/>
            </p:cNvGrpSpPr>
            <p:nvPr userDrawn="1"/>
          </p:nvGrpSpPr>
          <p:grpSpPr bwMode="auto">
            <a:xfrm flipV="1">
              <a:off x="5049" y="3448"/>
              <a:ext cx="692" cy="68"/>
              <a:chOff x="44" y="840"/>
              <a:chExt cx="692" cy="68"/>
            </a:xfrm>
          </p:grpSpPr>
          <p:sp>
            <p:nvSpPr>
              <p:cNvPr id="1342" name="Rectangle 318"/>
              <p:cNvSpPr>
                <a:spLocks noChangeArrowheads="1"/>
              </p:cNvSpPr>
              <p:nvPr/>
            </p:nvSpPr>
            <p:spPr bwMode="ltGray">
              <a:xfrm>
                <a:off x="44" y="840"/>
                <a:ext cx="60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3" name="Rectangle 319"/>
              <p:cNvSpPr>
                <a:spLocks noChangeArrowheads="1"/>
              </p:cNvSpPr>
              <p:nvPr/>
            </p:nvSpPr>
            <p:spPr bwMode="ltGray">
              <a:xfrm>
                <a:off x="170" y="840"/>
                <a:ext cx="59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4" name="Rectangle 320"/>
              <p:cNvSpPr>
                <a:spLocks noChangeArrowheads="1"/>
              </p:cNvSpPr>
              <p:nvPr/>
            </p:nvSpPr>
            <p:spPr bwMode="ltGray">
              <a:xfrm>
                <a:off x="297" y="840"/>
                <a:ext cx="59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423" y="840"/>
                <a:ext cx="60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" name="Rectangle 322"/>
              <p:cNvSpPr>
                <a:spLocks noChangeArrowheads="1"/>
              </p:cNvSpPr>
              <p:nvPr/>
            </p:nvSpPr>
            <p:spPr bwMode="ltGray">
              <a:xfrm>
                <a:off x="549" y="840"/>
                <a:ext cx="60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/>
            </p:nvSpPr>
            <p:spPr bwMode="ltGray">
              <a:xfrm>
                <a:off x="676" y="840"/>
                <a:ext cx="60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48" name="Group 324"/>
            <p:cNvGrpSpPr>
              <a:grpSpLocks/>
            </p:cNvGrpSpPr>
            <p:nvPr userDrawn="1"/>
          </p:nvGrpSpPr>
          <p:grpSpPr bwMode="auto">
            <a:xfrm flipV="1">
              <a:off x="5049" y="3317"/>
              <a:ext cx="692" cy="68"/>
              <a:chOff x="44" y="968"/>
              <a:chExt cx="692" cy="68"/>
            </a:xfrm>
          </p:grpSpPr>
          <p:sp>
            <p:nvSpPr>
              <p:cNvPr id="1349" name="Rectangle 325"/>
              <p:cNvSpPr>
                <a:spLocks noChangeArrowheads="1"/>
              </p:cNvSpPr>
              <p:nvPr/>
            </p:nvSpPr>
            <p:spPr bwMode="ltGray">
              <a:xfrm>
                <a:off x="44" y="968"/>
                <a:ext cx="60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0" name="Rectangle 326"/>
              <p:cNvSpPr>
                <a:spLocks noChangeArrowheads="1"/>
              </p:cNvSpPr>
              <p:nvPr/>
            </p:nvSpPr>
            <p:spPr bwMode="ltGray">
              <a:xfrm>
                <a:off x="170" y="968"/>
                <a:ext cx="59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" name="Rectangle 327"/>
              <p:cNvSpPr>
                <a:spLocks noChangeArrowheads="1"/>
              </p:cNvSpPr>
              <p:nvPr/>
            </p:nvSpPr>
            <p:spPr bwMode="ltGray">
              <a:xfrm>
                <a:off x="297" y="968"/>
                <a:ext cx="59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" name="Rectangle 328"/>
              <p:cNvSpPr>
                <a:spLocks noChangeArrowheads="1"/>
              </p:cNvSpPr>
              <p:nvPr/>
            </p:nvSpPr>
            <p:spPr bwMode="ltGray">
              <a:xfrm>
                <a:off x="423" y="968"/>
                <a:ext cx="60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3" name="Rectangle 329"/>
              <p:cNvSpPr>
                <a:spLocks noChangeArrowheads="1"/>
              </p:cNvSpPr>
              <p:nvPr/>
            </p:nvSpPr>
            <p:spPr bwMode="ltGray">
              <a:xfrm>
                <a:off x="549" y="968"/>
                <a:ext cx="60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4" name="Rectangle 330"/>
              <p:cNvSpPr>
                <a:spLocks noChangeArrowheads="1"/>
              </p:cNvSpPr>
              <p:nvPr/>
            </p:nvSpPr>
            <p:spPr bwMode="ltGray">
              <a:xfrm>
                <a:off x="676" y="968"/>
                <a:ext cx="60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18" name="Group 394"/>
          <p:cNvGrpSpPr>
            <a:grpSpLocks/>
          </p:cNvGrpSpPr>
          <p:nvPr userDrawn="1"/>
        </p:nvGrpSpPr>
        <p:grpSpPr bwMode="auto">
          <a:xfrm>
            <a:off x="69850" y="63500"/>
            <a:ext cx="1098550" cy="1307042"/>
            <a:chOff x="44" y="48"/>
            <a:chExt cx="692" cy="988"/>
          </a:xfrm>
        </p:grpSpPr>
        <p:grpSp>
          <p:nvGrpSpPr>
            <p:cNvPr id="1180" name="Group 156"/>
            <p:cNvGrpSpPr>
              <a:grpSpLocks/>
            </p:cNvGrpSpPr>
            <p:nvPr userDrawn="1"/>
          </p:nvGrpSpPr>
          <p:grpSpPr bwMode="auto">
            <a:xfrm>
              <a:off x="44" y="48"/>
              <a:ext cx="692" cy="68"/>
              <a:chOff x="44" y="48"/>
              <a:chExt cx="692" cy="68"/>
            </a:xfrm>
          </p:grpSpPr>
          <p:sp>
            <p:nvSpPr>
              <p:cNvPr id="1181" name="Rectangle 157"/>
              <p:cNvSpPr>
                <a:spLocks noChangeArrowheads="1"/>
              </p:cNvSpPr>
              <p:nvPr/>
            </p:nvSpPr>
            <p:spPr bwMode="ltGray">
              <a:xfrm>
                <a:off x="44" y="48"/>
                <a:ext cx="60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2" name="Rectangle 158"/>
              <p:cNvSpPr>
                <a:spLocks noChangeArrowheads="1"/>
              </p:cNvSpPr>
              <p:nvPr/>
            </p:nvSpPr>
            <p:spPr bwMode="ltGray">
              <a:xfrm>
                <a:off x="170" y="48"/>
                <a:ext cx="59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3" name="Rectangle 159"/>
              <p:cNvSpPr>
                <a:spLocks noChangeArrowheads="1"/>
              </p:cNvSpPr>
              <p:nvPr/>
            </p:nvSpPr>
            <p:spPr bwMode="ltGray">
              <a:xfrm>
                <a:off x="297" y="48"/>
                <a:ext cx="59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4" name="Rectangle 160"/>
              <p:cNvSpPr>
                <a:spLocks noChangeArrowheads="1"/>
              </p:cNvSpPr>
              <p:nvPr/>
            </p:nvSpPr>
            <p:spPr bwMode="ltGray">
              <a:xfrm>
                <a:off x="423" y="48"/>
                <a:ext cx="60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5" name="Rectangle 161"/>
              <p:cNvSpPr>
                <a:spLocks noChangeArrowheads="1"/>
              </p:cNvSpPr>
              <p:nvPr/>
            </p:nvSpPr>
            <p:spPr bwMode="ltGray">
              <a:xfrm>
                <a:off x="549" y="48"/>
                <a:ext cx="60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6" name="Rectangle 162"/>
              <p:cNvSpPr>
                <a:spLocks noChangeArrowheads="1"/>
              </p:cNvSpPr>
              <p:nvPr/>
            </p:nvSpPr>
            <p:spPr bwMode="ltGray">
              <a:xfrm>
                <a:off x="676" y="48"/>
                <a:ext cx="60" cy="68"/>
              </a:xfrm>
              <a:prstGeom prst="rect">
                <a:avLst/>
              </a:prstGeom>
              <a:solidFill>
                <a:srgbClr val="FFC34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87" name="Group 163"/>
            <p:cNvGrpSpPr>
              <a:grpSpLocks/>
            </p:cNvGrpSpPr>
            <p:nvPr userDrawn="1"/>
          </p:nvGrpSpPr>
          <p:grpSpPr bwMode="auto">
            <a:xfrm>
              <a:off x="44" y="179"/>
              <a:ext cx="692" cy="68"/>
              <a:chOff x="44" y="192"/>
              <a:chExt cx="692" cy="68"/>
            </a:xfrm>
          </p:grpSpPr>
          <p:sp>
            <p:nvSpPr>
              <p:cNvPr id="1188" name="Rectangle 164"/>
              <p:cNvSpPr>
                <a:spLocks noChangeArrowheads="1"/>
              </p:cNvSpPr>
              <p:nvPr/>
            </p:nvSpPr>
            <p:spPr bwMode="ltGray">
              <a:xfrm>
                <a:off x="44" y="192"/>
                <a:ext cx="60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9" name="Rectangle 165"/>
              <p:cNvSpPr>
                <a:spLocks noChangeArrowheads="1"/>
              </p:cNvSpPr>
              <p:nvPr/>
            </p:nvSpPr>
            <p:spPr bwMode="ltGray">
              <a:xfrm>
                <a:off x="170" y="192"/>
                <a:ext cx="59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0" name="Rectangle 166"/>
              <p:cNvSpPr>
                <a:spLocks noChangeArrowheads="1"/>
              </p:cNvSpPr>
              <p:nvPr/>
            </p:nvSpPr>
            <p:spPr bwMode="ltGray">
              <a:xfrm>
                <a:off x="297" y="192"/>
                <a:ext cx="59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1" name="Rectangle 167"/>
              <p:cNvSpPr>
                <a:spLocks noChangeArrowheads="1"/>
              </p:cNvSpPr>
              <p:nvPr/>
            </p:nvSpPr>
            <p:spPr bwMode="ltGray">
              <a:xfrm>
                <a:off x="423" y="192"/>
                <a:ext cx="60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2" name="Rectangle 168"/>
              <p:cNvSpPr>
                <a:spLocks noChangeArrowheads="1"/>
              </p:cNvSpPr>
              <p:nvPr/>
            </p:nvSpPr>
            <p:spPr bwMode="ltGray">
              <a:xfrm>
                <a:off x="549" y="192"/>
                <a:ext cx="60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3" name="Rectangle 169"/>
              <p:cNvSpPr>
                <a:spLocks noChangeArrowheads="1"/>
              </p:cNvSpPr>
              <p:nvPr/>
            </p:nvSpPr>
            <p:spPr bwMode="ltGray">
              <a:xfrm>
                <a:off x="676" y="192"/>
                <a:ext cx="60" cy="68"/>
              </a:xfrm>
              <a:prstGeom prst="rect">
                <a:avLst/>
              </a:prstGeom>
              <a:solidFill>
                <a:srgbClr val="B9CFEB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94" name="Group 170"/>
            <p:cNvGrpSpPr>
              <a:grpSpLocks/>
            </p:cNvGrpSpPr>
            <p:nvPr userDrawn="1"/>
          </p:nvGrpSpPr>
          <p:grpSpPr bwMode="auto">
            <a:xfrm>
              <a:off x="44" y="573"/>
              <a:ext cx="692" cy="68"/>
              <a:chOff x="44" y="569"/>
              <a:chExt cx="692" cy="68"/>
            </a:xfrm>
          </p:grpSpPr>
          <p:sp>
            <p:nvSpPr>
              <p:cNvPr id="1195" name="Rectangle 171"/>
              <p:cNvSpPr>
                <a:spLocks noChangeArrowheads="1"/>
              </p:cNvSpPr>
              <p:nvPr/>
            </p:nvSpPr>
            <p:spPr bwMode="ltGray">
              <a:xfrm>
                <a:off x="44" y="569"/>
                <a:ext cx="60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6" name="Rectangle 172"/>
              <p:cNvSpPr>
                <a:spLocks noChangeArrowheads="1"/>
              </p:cNvSpPr>
              <p:nvPr/>
            </p:nvSpPr>
            <p:spPr bwMode="ltGray">
              <a:xfrm>
                <a:off x="170" y="569"/>
                <a:ext cx="59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7" name="Rectangle 173"/>
              <p:cNvSpPr>
                <a:spLocks noChangeArrowheads="1"/>
              </p:cNvSpPr>
              <p:nvPr/>
            </p:nvSpPr>
            <p:spPr bwMode="ltGray">
              <a:xfrm>
                <a:off x="297" y="569"/>
                <a:ext cx="59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" name="Rectangle 174"/>
              <p:cNvSpPr>
                <a:spLocks noChangeArrowheads="1"/>
              </p:cNvSpPr>
              <p:nvPr/>
            </p:nvSpPr>
            <p:spPr bwMode="ltGray">
              <a:xfrm>
                <a:off x="423" y="569"/>
                <a:ext cx="60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9" name="Rectangle 175"/>
              <p:cNvSpPr>
                <a:spLocks noChangeArrowheads="1"/>
              </p:cNvSpPr>
              <p:nvPr/>
            </p:nvSpPr>
            <p:spPr bwMode="ltGray">
              <a:xfrm>
                <a:off x="549" y="569"/>
                <a:ext cx="60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0" name="Rectangle 176"/>
              <p:cNvSpPr>
                <a:spLocks noChangeArrowheads="1"/>
              </p:cNvSpPr>
              <p:nvPr/>
            </p:nvSpPr>
            <p:spPr bwMode="ltGray">
              <a:xfrm>
                <a:off x="676" y="569"/>
                <a:ext cx="60" cy="68"/>
              </a:xfrm>
              <a:prstGeom prst="rect">
                <a:avLst/>
              </a:prstGeom>
              <a:solidFill>
                <a:srgbClr val="FFC34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01" name="Group 177"/>
            <p:cNvGrpSpPr>
              <a:grpSpLocks/>
            </p:cNvGrpSpPr>
            <p:nvPr userDrawn="1"/>
          </p:nvGrpSpPr>
          <p:grpSpPr bwMode="auto">
            <a:xfrm>
              <a:off x="44" y="310"/>
              <a:ext cx="692" cy="68"/>
              <a:chOff x="44" y="319"/>
              <a:chExt cx="692" cy="68"/>
            </a:xfrm>
          </p:grpSpPr>
          <p:sp>
            <p:nvSpPr>
              <p:cNvPr id="1202" name="Rectangle 178"/>
              <p:cNvSpPr>
                <a:spLocks noChangeArrowheads="1"/>
              </p:cNvSpPr>
              <p:nvPr/>
            </p:nvSpPr>
            <p:spPr bwMode="ltGray">
              <a:xfrm>
                <a:off x="44" y="319"/>
                <a:ext cx="60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3" name="Rectangle 179"/>
              <p:cNvSpPr>
                <a:spLocks noChangeArrowheads="1"/>
              </p:cNvSpPr>
              <p:nvPr/>
            </p:nvSpPr>
            <p:spPr bwMode="ltGray">
              <a:xfrm>
                <a:off x="170" y="319"/>
                <a:ext cx="59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4" name="Rectangle 180"/>
              <p:cNvSpPr>
                <a:spLocks noChangeArrowheads="1"/>
              </p:cNvSpPr>
              <p:nvPr/>
            </p:nvSpPr>
            <p:spPr bwMode="ltGray">
              <a:xfrm>
                <a:off x="297" y="319"/>
                <a:ext cx="59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5" name="Rectangle 181"/>
              <p:cNvSpPr>
                <a:spLocks noChangeArrowheads="1"/>
              </p:cNvSpPr>
              <p:nvPr/>
            </p:nvSpPr>
            <p:spPr bwMode="ltGray">
              <a:xfrm>
                <a:off x="423" y="319"/>
                <a:ext cx="60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6" name="Rectangle 182"/>
              <p:cNvSpPr>
                <a:spLocks noChangeArrowheads="1"/>
              </p:cNvSpPr>
              <p:nvPr/>
            </p:nvSpPr>
            <p:spPr bwMode="ltGray">
              <a:xfrm>
                <a:off x="549" y="319"/>
                <a:ext cx="60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7" name="Rectangle 183"/>
              <p:cNvSpPr>
                <a:spLocks noChangeArrowheads="1"/>
              </p:cNvSpPr>
              <p:nvPr/>
            </p:nvSpPr>
            <p:spPr bwMode="ltGray">
              <a:xfrm>
                <a:off x="676" y="319"/>
                <a:ext cx="60" cy="68"/>
              </a:xfrm>
              <a:prstGeom prst="rect">
                <a:avLst/>
              </a:prstGeom>
              <a:solidFill>
                <a:srgbClr val="EA9AC0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44" y="442"/>
              <a:ext cx="692" cy="68"/>
              <a:chOff x="44" y="447"/>
              <a:chExt cx="692" cy="68"/>
            </a:xfrm>
          </p:grpSpPr>
          <p:sp>
            <p:nvSpPr>
              <p:cNvPr id="1209" name="Rectangle 185"/>
              <p:cNvSpPr>
                <a:spLocks noChangeArrowheads="1"/>
              </p:cNvSpPr>
              <p:nvPr/>
            </p:nvSpPr>
            <p:spPr bwMode="ltGray">
              <a:xfrm>
                <a:off x="44" y="447"/>
                <a:ext cx="60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0" name="Rectangle 186"/>
              <p:cNvSpPr>
                <a:spLocks noChangeArrowheads="1"/>
              </p:cNvSpPr>
              <p:nvPr/>
            </p:nvSpPr>
            <p:spPr bwMode="ltGray">
              <a:xfrm>
                <a:off x="170" y="447"/>
                <a:ext cx="59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1" name="Rectangle 187"/>
              <p:cNvSpPr>
                <a:spLocks noChangeArrowheads="1"/>
              </p:cNvSpPr>
              <p:nvPr/>
            </p:nvSpPr>
            <p:spPr bwMode="ltGray">
              <a:xfrm>
                <a:off x="297" y="447"/>
                <a:ext cx="59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2" name="Rectangle 188"/>
              <p:cNvSpPr>
                <a:spLocks noChangeArrowheads="1"/>
              </p:cNvSpPr>
              <p:nvPr/>
            </p:nvSpPr>
            <p:spPr bwMode="ltGray">
              <a:xfrm>
                <a:off x="423" y="447"/>
                <a:ext cx="60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3" name="Rectangle 189"/>
              <p:cNvSpPr>
                <a:spLocks noChangeArrowheads="1"/>
              </p:cNvSpPr>
              <p:nvPr/>
            </p:nvSpPr>
            <p:spPr bwMode="ltGray">
              <a:xfrm>
                <a:off x="549" y="447"/>
                <a:ext cx="60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4" name="Rectangle 190"/>
              <p:cNvSpPr>
                <a:spLocks noChangeArrowheads="1"/>
              </p:cNvSpPr>
              <p:nvPr/>
            </p:nvSpPr>
            <p:spPr bwMode="ltGray">
              <a:xfrm>
                <a:off x="676" y="447"/>
                <a:ext cx="60" cy="68"/>
              </a:xfrm>
              <a:prstGeom prst="rect">
                <a:avLst/>
              </a:prstGeom>
              <a:solidFill>
                <a:srgbClr val="319ACE">
                  <a:alpha val="50000"/>
                </a:srgbClr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15" name="Group 191"/>
            <p:cNvGrpSpPr>
              <a:grpSpLocks/>
            </p:cNvGrpSpPr>
            <p:nvPr userDrawn="1"/>
          </p:nvGrpSpPr>
          <p:grpSpPr bwMode="auto">
            <a:xfrm>
              <a:off x="44" y="705"/>
              <a:ext cx="692" cy="68"/>
              <a:chOff x="44" y="710"/>
              <a:chExt cx="692" cy="68"/>
            </a:xfrm>
          </p:grpSpPr>
          <p:sp>
            <p:nvSpPr>
              <p:cNvPr id="1216" name="Rectangle 192"/>
              <p:cNvSpPr>
                <a:spLocks noChangeArrowheads="1"/>
              </p:cNvSpPr>
              <p:nvPr/>
            </p:nvSpPr>
            <p:spPr bwMode="ltGray">
              <a:xfrm>
                <a:off x="44" y="710"/>
                <a:ext cx="60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7" name="Rectangle 193"/>
              <p:cNvSpPr>
                <a:spLocks noChangeArrowheads="1"/>
              </p:cNvSpPr>
              <p:nvPr/>
            </p:nvSpPr>
            <p:spPr bwMode="ltGray">
              <a:xfrm>
                <a:off x="170" y="710"/>
                <a:ext cx="59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" name="Rectangle 194"/>
              <p:cNvSpPr>
                <a:spLocks noChangeArrowheads="1"/>
              </p:cNvSpPr>
              <p:nvPr/>
            </p:nvSpPr>
            <p:spPr bwMode="ltGray">
              <a:xfrm>
                <a:off x="297" y="710"/>
                <a:ext cx="59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9" name="Rectangle 195"/>
              <p:cNvSpPr>
                <a:spLocks noChangeArrowheads="1"/>
              </p:cNvSpPr>
              <p:nvPr/>
            </p:nvSpPr>
            <p:spPr bwMode="ltGray">
              <a:xfrm>
                <a:off x="423" y="710"/>
                <a:ext cx="60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0" name="Rectangle 196"/>
              <p:cNvSpPr>
                <a:spLocks noChangeArrowheads="1"/>
              </p:cNvSpPr>
              <p:nvPr/>
            </p:nvSpPr>
            <p:spPr bwMode="ltGray">
              <a:xfrm>
                <a:off x="549" y="710"/>
                <a:ext cx="60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1" name="Rectangle 197"/>
              <p:cNvSpPr>
                <a:spLocks noChangeArrowheads="1"/>
              </p:cNvSpPr>
              <p:nvPr/>
            </p:nvSpPr>
            <p:spPr bwMode="ltGray">
              <a:xfrm>
                <a:off x="676" y="710"/>
                <a:ext cx="60" cy="68"/>
              </a:xfrm>
              <a:prstGeom prst="rect">
                <a:avLst/>
              </a:prstGeom>
              <a:solidFill>
                <a:srgbClr val="B9CFEB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22" name="Group 198"/>
            <p:cNvGrpSpPr>
              <a:grpSpLocks/>
            </p:cNvGrpSpPr>
            <p:nvPr userDrawn="1"/>
          </p:nvGrpSpPr>
          <p:grpSpPr bwMode="auto">
            <a:xfrm>
              <a:off x="44" y="836"/>
              <a:ext cx="692" cy="68"/>
              <a:chOff x="44" y="840"/>
              <a:chExt cx="692" cy="68"/>
            </a:xfrm>
          </p:grpSpPr>
          <p:sp>
            <p:nvSpPr>
              <p:cNvPr id="1223" name="Rectangle 199"/>
              <p:cNvSpPr>
                <a:spLocks noChangeArrowheads="1"/>
              </p:cNvSpPr>
              <p:nvPr/>
            </p:nvSpPr>
            <p:spPr bwMode="ltGray">
              <a:xfrm>
                <a:off x="44" y="840"/>
                <a:ext cx="60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4" name="Rectangle 200"/>
              <p:cNvSpPr>
                <a:spLocks noChangeArrowheads="1"/>
              </p:cNvSpPr>
              <p:nvPr/>
            </p:nvSpPr>
            <p:spPr bwMode="ltGray">
              <a:xfrm>
                <a:off x="170" y="840"/>
                <a:ext cx="59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5" name="Rectangle 201"/>
              <p:cNvSpPr>
                <a:spLocks noChangeArrowheads="1"/>
              </p:cNvSpPr>
              <p:nvPr/>
            </p:nvSpPr>
            <p:spPr bwMode="ltGray">
              <a:xfrm>
                <a:off x="297" y="840"/>
                <a:ext cx="59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6" name="Rectangle 202"/>
              <p:cNvSpPr>
                <a:spLocks noChangeArrowheads="1"/>
              </p:cNvSpPr>
              <p:nvPr/>
            </p:nvSpPr>
            <p:spPr bwMode="ltGray">
              <a:xfrm>
                <a:off x="423" y="840"/>
                <a:ext cx="60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7" name="Rectangle 203"/>
              <p:cNvSpPr>
                <a:spLocks noChangeArrowheads="1"/>
              </p:cNvSpPr>
              <p:nvPr/>
            </p:nvSpPr>
            <p:spPr bwMode="ltGray">
              <a:xfrm>
                <a:off x="549" y="840"/>
                <a:ext cx="60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8" name="Rectangle 204"/>
              <p:cNvSpPr>
                <a:spLocks noChangeArrowheads="1"/>
              </p:cNvSpPr>
              <p:nvPr/>
            </p:nvSpPr>
            <p:spPr bwMode="ltGray">
              <a:xfrm>
                <a:off x="676" y="840"/>
                <a:ext cx="60" cy="68"/>
              </a:xfrm>
              <a:prstGeom prst="rect">
                <a:avLst/>
              </a:prstGeom>
              <a:solidFill>
                <a:srgbClr val="EA9AC0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29" name="Group 205"/>
            <p:cNvGrpSpPr>
              <a:grpSpLocks/>
            </p:cNvGrpSpPr>
            <p:nvPr userDrawn="1"/>
          </p:nvGrpSpPr>
          <p:grpSpPr bwMode="auto">
            <a:xfrm>
              <a:off x="44" y="968"/>
              <a:ext cx="692" cy="68"/>
              <a:chOff x="44" y="968"/>
              <a:chExt cx="692" cy="68"/>
            </a:xfrm>
          </p:grpSpPr>
          <p:sp>
            <p:nvSpPr>
              <p:cNvPr id="1230" name="Rectangle 206"/>
              <p:cNvSpPr>
                <a:spLocks noChangeArrowheads="1"/>
              </p:cNvSpPr>
              <p:nvPr/>
            </p:nvSpPr>
            <p:spPr bwMode="ltGray">
              <a:xfrm>
                <a:off x="44" y="968"/>
                <a:ext cx="60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" name="Rectangle 207"/>
              <p:cNvSpPr>
                <a:spLocks noChangeArrowheads="1"/>
              </p:cNvSpPr>
              <p:nvPr/>
            </p:nvSpPr>
            <p:spPr bwMode="ltGray">
              <a:xfrm>
                <a:off x="170" y="968"/>
                <a:ext cx="59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" name="Rectangle 208"/>
              <p:cNvSpPr>
                <a:spLocks noChangeArrowheads="1"/>
              </p:cNvSpPr>
              <p:nvPr/>
            </p:nvSpPr>
            <p:spPr bwMode="ltGray">
              <a:xfrm>
                <a:off x="297" y="968"/>
                <a:ext cx="59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" name="Rectangle 209"/>
              <p:cNvSpPr>
                <a:spLocks noChangeArrowheads="1"/>
              </p:cNvSpPr>
              <p:nvPr/>
            </p:nvSpPr>
            <p:spPr bwMode="ltGray">
              <a:xfrm>
                <a:off x="423" y="968"/>
                <a:ext cx="60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4" name="Rectangle 210"/>
              <p:cNvSpPr>
                <a:spLocks noChangeArrowheads="1"/>
              </p:cNvSpPr>
              <p:nvPr/>
            </p:nvSpPr>
            <p:spPr bwMode="ltGray">
              <a:xfrm>
                <a:off x="549" y="968"/>
                <a:ext cx="60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" name="Rectangle 211"/>
              <p:cNvSpPr>
                <a:spLocks noChangeArrowheads="1"/>
              </p:cNvSpPr>
              <p:nvPr/>
            </p:nvSpPr>
            <p:spPr bwMode="ltGray">
              <a:xfrm>
                <a:off x="676" y="968"/>
                <a:ext cx="60" cy="68"/>
              </a:xfrm>
              <a:prstGeom prst="rect">
                <a:avLst/>
              </a:prstGeom>
              <a:solidFill>
                <a:srgbClr val="319ACE"/>
              </a:solidFill>
              <a:ln>
                <a:noFill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94" name="Rectangle 270"/>
          <p:cNvSpPr>
            <a:spLocks noChangeArrowheads="1"/>
          </p:cNvSpPr>
          <p:nvPr userDrawn="1"/>
        </p:nvSpPr>
        <p:spPr bwMode="blackWhite">
          <a:xfrm>
            <a:off x="463550" y="402167"/>
            <a:ext cx="8216900" cy="4910667"/>
          </a:xfrm>
          <a:prstGeom prst="rect">
            <a:avLst/>
          </a:prstGeom>
          <a:solidFill>
            <a:schemeClr val="bg1"/>
          </a:solidFill>
          <a:ln w="28575">
            <a:solidFill>
              <a:srgbClr val="C1CC2B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492125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5" name="Text Box 271"/>
          <p:cNvSpPr txBox="1">
            <a:spLocks noChangeArrowheads="1"/>
          </p:cNvSpPr>
          <p:nvPr userDrawn="1"/>
        </p:nvSpPr>
        <p:spPr bwMode="auto">
          <a:xfrm>
            <a:off x="1835151" y="15876"/>
            <a:ext cx="5508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0">
                <a:solidFill>
                  <a:srgbClr val="FFB219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2000" b="0">
                <a:solidFill>
                  <a:srgbClr val="FFB219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sz="2000" b="0">
                <a:solidFill>
                  <a:srgbClr val="FFB219"/>
                </a:solidFill>
                <a:latin typeface="华文行楷" pitchFamily="2" charset="-122"/>
                <a:ea typeface="华文行楷" pitchFamily="2" charset="-122"/>
              </a:rPr>
              <a:t>章   结构级建模方法</a:t>
            </a:r>
          </a:p>
        </p:txBody>
      </p:sp>
      <p:sp>
        <p:nvSpPr>
          <p:cNvPr id="1296" name="Text Box 272"/>
          <p:cNvSpPr txBox="1">
            <a:spLocks noChangeArrowheads="1"/>
          </p:cNvSpPr>
          <p:nvPr userDrawn="1"/>
        </p:nvSpPr>
        <p:spPr bwMode="auto">
          <a:xfrm>
            <a:off x="8243888" y="0"/>
            <a:ext cx="900112" cy="46166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D4D1D328-22F5-4C89-BE93-8BA3734F2237}" type="slidenum">
              <a:rPr lang="en-US" altLang="zh-CN" sz="2400">
                <a:solidFill>
                  <a:srgbClr val="FFB219"/>
                </a:solidFill>
                <a:latin typeface="华文细黑" pitchFamily="2" charset="-122"/>
                <a:ea typeface="华文细黑" pitchFamily="2" charset="-122"/>
              </a:rPr>
              <a:pPr/>
              <a:t>‹#›</a:t>
            </a:fld>
            <a:endParaRPr lang="en-US" altLang="zh-CN" sz="2400">
              <a:solidFill>
                <a:srgbClr val="FFB21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6889" y="457729"/>
            <a:ext cx="8135937" cy="478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96901" y="904875"/>
            <a:ext cx="7929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简体" pitchFamily="65" charset="-122"/>
                <a:ea typeface="方正楷体简体" pitchFamily="65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方正楷体简体" pitchFamily="65" charset="-122"/>
                <a:ea typeface="方正楷体简体" pitchFamily="65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方正楷体简体" pitchFamily="65" charset="-122"/>
                <a:ea typeface="方正楷体简体" pitchFamily="65" charset="-122"/>
              </a:rPr>
              <a:t>章   结构级建模方法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475656" y="1957400"/>
            <a:ext cx="6192688" cy="228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chemeClr val="tx1"/>
                </a:solidFill>
                <a:hlinkClick r:id="rId2" action="ppaction://hlinksldjump"/>
              </a:rPr>
              <a:t>5.1  Verilog HDL</a:t>
            </a:r>
            <a:r>
              <a:rPr lang="zh-CN" altLang="en-US" sz="2800" dirty="0">
                <a:solidFill>
                  <a:schemeClr val="tx1"/>
                </a:solidFill>
                <a:hlinkClick r:id="rId2" action="ppaction://hlinksldjump"/>
              </a:rPr>
              <a:t>内置基元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chemeClr val="tx1"/>
                </a:solidFill>
                <a:hlinkClick r:id="" action="ppaction://noaction"/>
              </a:rPr>
              <a:t>5.2  </a:t>
            </a:r>
            <a:r>
              <a:rPr lang="zh-CN" altLang="en-US" sz="2800" dirty="0">
                <a:solidFill>
                  <a:schemeClr val="tx1"/>
                </a:solidFill>
                <a:hlinkClick r:id="" action="ppaction://noaction"/>
              </a:rPr>
              <a:t>用户定义原语</a:t>
            </a:r>
            <a:r>
              <a:rPr lang="en-US" altLang="zh-CN" sz="2800" dirty="0">
                <a:solidFill>
                  <a:schemeClr val="tx1"/>
                </a:solidFill>
                <a:hlinkClick r:id="" action="ppaction://noaction"/>
              </a:rPr>
              <a:t>(UDP)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chemeClr val="tx1"/>
                </a:solidFill>
                <a:hlinkClick r:id="" action="ppaction://noaction"/>
              </a:rPr>
              <a:t>5.3  </a:t>
            </a:r>
            <a:r>
              <a:rPr lang="zh-CN" altLang="en-US" sz="2800" dirty="0">
                <a:solidFill>
                  <a:schemeClr val="tx1"/>
                </a:solidFill>
                <a:hlinkClick r:id="" action="ppaction://noaction"/>
              </a:rPr>
              <a:t>模块的调用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chemeClr val="tx1"/>
                </a:solidFill>
                <a:hlinkClick r:id="" action="ppaction://noaction"/>
              </a:rPr>
              <a:t>5.4  </a:t>
            </a:r>
            <a:r>
              <a:rPr lang="zh-CN" altLang="en-US" sz="2800" dirty="0">
                <a:solidFill>
                  <a:schemeClr val="tx1"/>
                </a:solidFill>
                <a:hlinkClick r:id="" action="ppaction://noaction"/>
              </a:rPr>
              <a:t>行为描述和结构描述的混合使用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77676"/>
            <a:ext cx="8135937" cy="3312368"/>
          </a:xfrm>
        </p:spPr>
        <p:txBody>
          <a:bodyPr/>
          <a:lstStyle/>
          <a:p>
            <a:pPr marL="12065">
              <a:lnSpc>
                <a:spcPct val="150000"/>
              </a:lnSpc>
              <a:spcBef>
                <a:spcPts val="690"/>
              </a:spcBef>
              <a:tabLst>
                <a:tab pos="356235" algn="l"/>
              </a:tabLst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．多输入门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“与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或门类”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object 4"/>
          <p:cNvSpPr/>
          <p:nvPr/>
        </p:nvSpPr>
        <p:spPr>
          <a:xfrm>
            <a:off x="323529" y="1662113"/>
            <a:ext cx="7776864" cy="3528695"/>
          </a:xfrm>
          <a:custGeom>
            <a:avLst/>
            <a:gdLst/>
            <a:ahLst/>
            <a:cxnLst/>
            <a:rect l="l" t="t" r="r" b="b"/>
            <a:pathLst>
              <a:path w="4177029" h="3528695">
                <a:moveTo>
                  <a:pt x="0" y="3528441"/>
                </a:moveTo>
                <a:lnTo>
                  <a:pt x="4176522" y="3528441"/>
                </a:lnTo>
                <a:lnTo>
                  <a:pt x="4176522" y="0"/>
                </a:lnTo>
                <a:lnTo>
                  <a:pt x="0" y="0"/>
                </a:lnTo>
                <a:lnTo>
                  <a:pt x="0" y="3528441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323528" y="1658950"/>
            <a:ext cx="7776863" cy="3528695"/>
          </a:xfrm>
          <a:custGeom>
            <a:avLst/>
            <a:gdLst/>
            <a:ahLst/>
            <a:cxnLst/>
            <a:rect l="l" t="t" r="r" b="b"/>
            <a:pathLst>
              <a:path w="4177029" h="3528695">
                <a:moveTo>
                  <a:pt x="0" y="3528441"/>
                </a:moveTo>
                <a:lnTo>
                  <a:pt x="4176522" y="3528441"/>
                </a:lnTo>
                <a:lnTo>
                  <a:pt x="4176522" y="0"/>
                </a:lnTo>
                <a:lnTo>
                  <a:pt x="0" y="0"/>
                </a:lnTo>
                <a:lnTo>
                  <a:pt x="0" y="3528441"/>
                </a:lnTo>
                <a:close/>
              </a:path>
            </a:pathLst>
          </a:custGeom>
          <a:ln w="127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02748"/>
              </p:ext>
            </p:extLst>
          </p:nvPr>
        </p:nvGraphicFramePr>
        <p:xfrm>
          <a:off x="467544" y="2065412"/>
          <a:ext cx="5400601" cy="1373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21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ctr">
                        <a:lnSpc>
                          <a:spcPts val="1905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a1(OUT,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IN1,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IN2);</a:t>
                      </a: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输出在前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96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nand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ts val="1989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na1(OUT,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IN1,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IN2);</a:t>
                      </a: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989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400" spc="1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输入在后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73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ctr">
                        <a:lnSpc>
                          <a:spcPts val="1875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or1(OUT,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IN1,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IN2);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1880"/>
                        </a:lnSpc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nor1(OUT,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IN1,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IN2);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8"/>
          <p:cNvSpPr txBox="1"/>
          <p:nvPr/>
        </p:nvSpPr>
        <p:spPr>
          <a:xfrm>
            <a:off x="467544" y="3423297"/>
            <a:ext cx="7128792" cy="1766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4855" algn="l">
              <a:lnSpc>
                <a:spcPct val="120000"/>
              </a:lnSpc>
              <a:spcBef>
                <a:spcPts val="100"/>
              </a:spcBef>
              <a:tabLst>
                <a:tab pos="565785" algn="l"/>
              </a:tabLst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xor	</a:t>
            </a:r>
            <a:r>
              <a:rPr sz="2400" spc="-35" dirty="0">
                <a:latin typeface="Calibri"/>
                <a:cs typeface="Calibri"/>
              </a:rPr>
              <a:t>x1(OUT, </a:t>
            </a:r>
            <a:r>
              <a:rPr sz="2400" dirty="0">
                <a:latin typeface="Calibri"/>
                <a:cs typeface="Calibri"/>
              </a:rPr>
              <a:t>IN1, IN2);  </a:t>
            </a:r>
            <a:endParaRPr lang="en-US" sz="2400" dirty="0">
              <a:latin typeface="Calibri"/>
              <a:cs typeface="Calibri"/>
            </a:endParaRPr>
          </a:p>
          <a:p>
            <a:pPr marL="12700" marR="744855" algn="l">
              <a:lnSpc>
                <a:spcPct val="120000"/>
              </a:lnSpc>
              <a:spcBef>
                <a:spcPts val="100"/>
              </a:spcBef>
              <a:tabLst>
                <a:tab pos="565785" algn="l"/>
              </a:tabLst>
            </a:pPr>
            <a:r>
              <a:rPr sz="2400" spc="-5" dirty="0" err="1">
                <a:solidFill>
                  <a:srgbClr val="FF0000"/>
                </a:solidFill>
                <a:latin typeface="Calibri"/>
                <a:cs typeface="Calibri"/>
              </a:rPr>
              <a:t>xnor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nx1(OUT, </a:t>
            </a:r>
            <a:r>
              <a:rPr sz="2400" dirty="0">
                <a:latin typeface="Calibri"/>
                <a:cs typeface="Calibri"/>
              </a:rPr>
              <a:t>IN1,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IN2);</a:t>
            </a:r>
          </a:p>
          <a:p>
            <a:pPr marL="12700" algn="l">
              <a:lnSpc>
                <a:spcPct val="120000"/>
              </a:lnSpc>
              <a:spcBef>
                <a:spcPts val="35"/>
              </a:spcBef>
            </a:pPr>
            <a:r>
              <a:rPr sz="2400" spc="-5" dirty="0" err="1">
                <a:solidFill>
                  <a:srgbClr val="FF0000"/>
                </a:solidFill>
                <a:latin typeface="Calibri"/>
                <a:cs typeface="Calibri"/>
              </a:rPr>
              <a:t>nand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na1_3in(OUT,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IN1,IN2,IN3);</a:t>
            </a:r>
            <a:r>
              <a:rPr lang="zh-CN" altLang="en-US"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6FC0"/>
                </a:solidFill>
                <a:latin typeface="Calibri"/>
                <a:cs typeface="Calibri"/>
              </a:rPr>
              <a:t>//</a:t>
            </a:r>
            <a:r>
              <a:rPr lang="zh-CN" altLang="en-US" sz="2400" spc="-5" dirty="0">
                <a:solidFill>
                  <a:srgbClr val="006FC0"/>
                </a:solidFill>
                <a:latin typeface="宋体"/>
                <a:cs typeface="宋体"/>
              </a:rPr>
              <a:t>输入端超过两个</a:t>
            </a:r>
            <a:endParaRPr lang="en-US" altLang="zh-CN" sz="2400" dirty="0">
              <a:latin typeface="宋体"/>
              <a:cs typeface="宋体"/>
            </a:endParaRPr>
          </a:p>
          <a:p>
            <a:pPr marL="12700" algn="l">
              <a:lnSpc>
                <a:spcPct val="120000"/>
              </a:lnSpc>
              <a:spcBef>
                <a:spcPts val="3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(OUT,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IN1,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IN2);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  <a:latin typeface="宋体"/>
                <a:cs typeface="宋体"/>
              </a:rPr>
              <a:t>不给实例命名，</a:t>
            </a:r>
            <a:r>
              <a:rPr sz="2400" dirty="0" err="1">
                <a:solidFill>
                  <a:schemeClr val="accent2"/>
                </a:solidFill>
                <a:latin typeface="宋体"/>
                <a:cs typeface="宋体"/>
              </a:rPr>
              <a:t>合法的</a:t>
            </a:r>
            <a:endParaRPr sz="2400" dirty="0">
              <a:solidFill>
                <a:schemeClr val="accent2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24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2100585"/>
            <a:ext cx="4176464" cy="396875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5.2  </a:t>
            </a:r>
            <a:r>
              <a:rPr lang="zh-CN" altLang="en-US" dirty="0"/>
              <a:t>与门的逻辑符号</a:t>
            </a:r>
          </a:p>
        </p:txBody>
      </p:sp>
      <p:pic>
        <p:nvPicPr>
          <p:cNvPr id="1971204" name="Picture 4" descr="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36489"/>
            <a:ext cx="2905917" cy="6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11960" y="2172593"/>
            <a:ext cx="3331520" cy="13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/>
              <a:t>图</a:t>
            </a:r>
            <a:r>
              <a:rPr lang="en-US" altLang="zh-CN" b="0" kern="0" dirty="0"/>
              <a:t>5.3  </a:t>
            </a:r>
            <a:r>
              <a:rPr lang="zh-CN" altLang="en-US" b="0" kern="0" dirty="0"/>
              <a:t>与非门的逻辑符号</a:t>
            </a:r>
          </a:p>
        </p:txBody>
      </p:sp>
      <p:pic>
        <p:nvPicPr>
          <p:cNvPr id="6" name="Picture 4" descr="5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40489"/>
            <a:ext cx="2886034" cy="60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29"/>
          <a:stretch>
            <a:fillRect/>
          </a:stretch>
        </p:blipFill>
        <p:spPr>
          <a:xfrm>
            <a:off x="323528" y="2929508"/>
            <a:ext cx="4029985" cy="2304256"/>
          </a:xfrm>
          <a:solidFill>
            <a:schemeClr val="accent1">
              <a:lumMod val="75000"/>
            </a:schemeClr>
          </a:solidFill>
          <a:ln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29"/>
          <a:stretch>
            <a:fillRect/>
          </a:stretch>
        </p:blipFill>
        <p:spPr bwMode="auto">
          <a:xfrm>
            <a:off x="4644008" y="2857500"/>
            <a:ext cx="4282894" cy="24482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993404"/>
            <a:ext cx="4032448" cy="396875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5.4  </a:t>
            </a:r>
            <a:r>
              <a:rPr lang="zh-CN" altLang="en-US" dirty="0"/>
              <a:t>或门的逻辑符号</a:t>
            </a:r>
          </a:p>
        </p:txBody>
      </p:sp>
      <p:pic>
        <p:nvPicPr>
          <p:cNvPr id="1977348" name="Picture 4" descr="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80" y="1201316"/>
            <a:ext cx="2448767" cy="54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07"/>
          <a:stretch>
            <a:fillRect/>
          </a:stretch>
        </p:blipFill>
        <p:spPr>
          <a:xfrm>
            <a:off x="539552" y="2641476"/>
            <a:ext cx="4120096" cy="2279591"/>
          </a:xfrm>
          <a:solidFill>
            <a:schemeClr val="accent1">
              <a:lumMod val="75000"/>
            </a:schemeClr>
          </a:solidFill>
          <a:ln/>
        </p:spPr>
      </p:pic>
      <p:pic>
        <p:nvPicPr>
          <p:cNvPr id="6" name="Picture 4" descr="5-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49095"/>
            <a:ext cx="2401739" cy="54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04692" y="1993404"/>
            <a:ext cx="352864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/>
              <a:t>图</a:t>
            </a:r>
            <a:r>
              <a:rPr lang="en-US" altLang="zh-CN" b="0" kern="0"/>
              <a:t>5.5  </a:t>
            </a:r>
            <a:r>
              <a:rPr lang="zh-CN" altLang="en-US" b="0" kern="0"/>
              <a:t>或非门的逻辑符号</a:t>
            </a:r>
            <a:endParaRPr lang="zh-CN" altLang="en-US" b="0" kern="0" dirty="0"/>
          </a:p>
        </p:txBody>
      </p:sp>
      <p:pic>
        <p:nvPicPr>
          <p:cNvPr id="1977349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41476"/>
            <a:ext cx="4191000" cy="2247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9388"/>
            <a:ext cx="3658171" cy="396875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5.6  </a:t>
            </a:r>
            <a:r>
              <a:rPr lang="zh-CN" altLang="en-US" dirty="0"/>
              <a:t>异或门的逻辑符号</a:t>
            </a:r>
          </a:p>
        </p:txBody>
      </p:sp>
      <p:pic>
        <p:nvPicPr>
          <p:cNvPr id="1983492" name="Picture 4" descr="5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6" y="1031097"/>
            <a:ext cx="2666943" cy="60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3493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7459"/>
            <a:ext cx="44862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5-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14082"/>
            <a:ext cx="2819289" cy="63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43971" y="1777380"/>
            <a:ext cx="360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/>
              <a:t>图</a:t>
            </a:r>
            <a:r>
              <a:rPr lang="en-US" altLang="zh-CN" b="0" kern="0"/>
              <a:t>5.7  </a:t>
            </a:r>
            <a:r>
              <a:rPr lang="zh-CN" altLang="en-US" b="0" kern="0"/>
              <a:t>异或非门的逻辑符号</a:t>
            </a:r>
            <a:endParaRPr lang="zh-CN" altLang="en-US" b="0" kern="0" dirty="0"/>
          </a:p>
        </p:txBody>
      </p:sp>
      <p:pic>
        <p:nvPicPr>
          <p:cNvPr id="1983494" name="Picture 6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71" y="2630808"/>
            <a:ext cx="4133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33243"/>
            <a:ext cx="8135937" cy="156421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．多输出门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宋体"/>
                <a:cs typeface="宋体"/>
              </a:rPr>
              <a:t>缓冲器</a:t>
            </a:r>
            <a:r>
              <a:rPr lang="en-US" altLang="zh-CN" sz="2400" spc="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宋体"/>
                <a:cs typeface="宋体"/>
              </a:rPr>
              <a:t>非门类）</a:t>
            </a:r>
            <a:b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多输出门具有</a:t>
            </a:r>
            <a:r>
              <a:rPr lang="zh-CN" altLang="en-US" b="1" dirty="0">
                <a:solidFill>
                  <a:srgbClr val="0070C0"/>
                </a:solidFill>
              </a:rPr>
              <a:t>一个输入</a:t>
            </a:r>
            <a:r>
              <a:rPr lang="zh-CN" altLang="en-US" dirty="0"/>
              <a:t>、一个或多个输出。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内置的多输出门有两种：</a:t>
            </a:r>
            <a:r>
              <a:rPr lang="en-US" altLang="zh-CN" b="1" dirty="0" err="1">
                <a:solidFill>
                  <a:srgbClr val="FF0000"/>
                </a:solidFill>
              </a:rPr>
              <a:t>buf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缓冲门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not(</a:t>
            </a:r>
            <a:r>
              <a:rPr lang="zh-CN" altLang="en-US" b="1" dirty="0">
                <a:solidFill>
                  <a:srgbClr val="FF0000"/>
                </a:solidFill>
              </a:rPr>
              <a:t>非门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267640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多输出门实例语句的语法格式如下：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/>
              <a:t>　　　</a:t>
            </a:r>
            <a:r>
              <a:rPr lang="en-US" altLang="zh-CN" sz="2400" dirty="0" err="1">
                <a:solidFill>
                  <a:srgbClr val="FF0000"/>
                </a:solidFill>
              </a:rPr>
              <a:t>gate_type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instance_name</a:t>
            </a:r>
            <a:r>
              <a:rPr lang="en-US" altLang="zh-CN" sz="2400" dirty="0"/>
              <a:t>(output1,…,</a:t>
            </a:r>
            <a:r>
              <a:rPr lang="en-US" altLang="zh-CN" sz="2400" dirty="0" err="1"/>
              <a:t>outputN,input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133920" y="913284"/>
            <a:ext cx="7606432" cy="293798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3535" algn="l">
              <a:lnSpc>
                <a:spcPct val="100000"/>
              </a:lnSpc>
              <a:spcBef>
                <a:spcPts val="440"/>
              </a:spcBef>
              <a:buFont typeface="Wingdings"/>
              <a:buChar char=""/>
              <a:tabLst>
                <a:tab pos="356235" algn="l"/>
              </a:tabLst>
            </a:pPr>
            <a:r>
              <a:rPr sz="2400" dirty="0" err="1">
                <a:solidFill>
                  <a:schemeClr val="tx1"/>
                </a:solidFill>
                <a:latin typeface="宋体"/>
                <a:cs typeface="宋体"/>
              </a:rPr>
              <a:t>实例引用</a:t>
            </a:r>
            <a:endParaRPr sz="2400" dirty="0">
              <a:solidFill>
                <a:schemeClr val="tx1"/>
              </a:solidFill>
              <a:latin typeface="宋体"/>
              <a:cs typeface="宋体"/>
            </a:endParaRPr>
          </a:p>
          <a:p>
            <a:pPr marL="156845" algn="l">
              <a:lnSpc>
                <a:spcPct val="100000"/>
              </a:lnSpc>
              <a:spcBef>
                <a:spcPts val="1360"/>
              </a:spcBef>
            </a:pP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wire </a:t>
            </a:r>
            <a:r>
              <a:rPr sz="2400" spc="-5" dirty="0">
                <a:solidFill>
                  <a:schemeClr val="tx1"/>
                </a:solidFill>
                <a:latin typeface="Calibri"/>
                <a:cs typeface="Calibri"/>
              </a:rPr>
              <a:t>OUT1, OUT2,</a:t>
            </a:r>
            <a:r>
              <a:rPr sz="240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IN;//</a:t>
            </a:r>
            <a:r>
              <a:rPr sz="2400" dirty="0">
                <a:solidFill>
                  <a:schemeClr val="tx1"/>
                </a:solidFill>
                <a:latin typeface="宋体"/>
                <a:cs typeface="宋体"/>
              </a:rPr>
              <a:t>基本门的实例引用</a:t>
            </a:r>
          </a:p>
          <a:p>
            <a:pPr marL="156845" marR="1047115" algn="l">
              <a:lnSpc>
                <a:spcPct val="100000"/>
              </a:lnSpc>
              <a:tabLst>
                <a:tab pos="2055495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buf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  </a:t>
            </a:r>
            <a:r>
              <a:rPr sz="2400" spc="-5" dirty="0">
                <a:solidFill>
                  <a:schemeClr val="tx1"/>
                </a:solidFill>
                <a:latin typeface="Calibri"/>
                <a:cs typeface="Calibri"/>
              </a:rPr>
              <a:t>b1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/>
                <a:cs typeface="Calibri"/>
              </a:rPr>
              <a:t>(OUT1,</a:t>
            </a:r>
            <a:r>
              <a:rPr sz="24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IN);	//</a:t>
            </a:r>
            <a:r>
              <a:rPr sz="2400" dirty="0" err="1">
                <a:solidFill>
                  <a:schemeClr val="tx1"/>
                </a:solidFill>
                <a:latin typeface="宋体"/>
                <a:cs typeface="宋体"/>
              </a:rPr>
              <a:t>输出在前</a:t>
            </a:r>
            <a:r>
              <a:rPr sz="2400" dirty="0">
                <a:solidFill>
                  <a:schemeClr val="tx1"/>
                </a:solidFill>
                <a:latin typeface="宋体"/>
                <a:cs typeface="宋体"/>
              </a:rPr>
              <a:t> </a:t>
            </a:r>
            <a:endParaRPr lang="en-US" sz="2400" dirty="0">
              <a:solidFill>
                <a:schemeClr val="tx1"/>
              </a:solidFill>
              <a:latin typeface="宋体"/>
              <a:cs typeface="宋体"/>
            </a:endParaRPr>
          </a:p>
          <a:p>
            <a:pPr marL="156845" marR="1047115" algn="l">
              <a:lnSpc>
                <a:spcPct val="100000"/>
              </a:lnSpc>
              <a:tabLst>
                <a:tab pos="205549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  </a:t>
            </a:r>
            <a:r>
              <a:rPr sz="2400" spc="-5" dirty="0">
                <a:solidFill>
                  <a:schemeClr val="tx1"/>
                </a:solidFill>
                <a:latin typeface="Calibri"/>
                <a:cs typeface="Calibri"/>
              </a:rPr>
              <a:t>n1(</a:t>
            </a: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UT1,</a:t>
            </a:r>
            <a:r>
              <a:rPr sz="24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IN);	</a:t>
            </a:r>
            <a:r>
              <a:rPr sz="2400" spc="-3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sz="2400" spc="10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sz="2400" dirty="0">
                <a:solidFill>
                  <a:schemeClr val="tx1"/>
                </a:solidFill>
                <a:latin typeface="宋体"/>
                <a:cs typeface="宋体"/>
              </a:rPr>
              <a:t>输入在最后</a:t>
            </a:r>
          </a:p>
          <a:p>
            <a:pPr algn="l"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6845" algn="l">
              <a:lnSpc>
                <a:spcPts val="2140"/>
              </a:lnSpc>
            </a:pPr>
            <a:r>
              <a:rPr sz="2400" dirty="0" err="1">
                <a:latin typeface="Calibri"/>
                <a:cs typeface="Calibri"/>
              </a:rPr>
              <a:t>buf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b1_2out(OUT1, OUT2,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IN);</a:t>
            </a:r>
            <a:r>
              <a:rPr lang="zh-CN" altLang="en-US"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006FC0"/>
                </a:solidFill>
                <a:latin typeface="Calibri"/>
                <a:cs typeface="Calibri"/>
              </a:rPr>
              <a:t>//</a:t>
            </a:r>
            <a:r>
              <a:rPr lang="zh-CN" altLang="en-US" sz="2400" dirty="0">
                <a:solidFill>
                  <a:srgbClr val="006FC0"/>
                </a:solidFill>
                <a:latin typeface="宋体"/>
                <a:cs typeface="宋体"/>
              </a:rPr>
              <a:t>输出端超过两个</a:t>
            </a:r>
            <a:endParaRPr lang="zh-CN" altLang="en-US" sz="2400" dirty="0">
              <a:latin typeface="宋体"/>
              <a:cs typeface="宋体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323528" y="4298402"/>
            <a:ext cx="540060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(OUT1,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IN);</a:t>
            </a:r>
            <a:r>
              <a:rPr lang="zh-CN" altLang="en-US"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6FC0"/>
                </a:solidFill>
                <a:latin typeface="Calibri"/>
                <a:cs typeface="Calibri"/>
              </a:rPr>
              <a:t>//</a:t>
            </a:r>
            <a:r>
              <a:rPr lang="zh-CN" altLang="en-US" sz="2400" spc="-5" dirty="0">
                <a:solidFill>
                  <a:srgbClr val="006FC0"/>
                </a:solidFill>
                <a:latin typeface="宋体"/>
                <a:cs typeface="宋体"/>
              </a:rPr>
              <a:t>不给实例命名，合法的</a:t>
            </a:r>
            <a:endParaRPr lang="zh-CN" altLang="en-US"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09428"/>
            <a:ext cx="8353425" cy="396875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5.9   </a:t>
            </a:r>
            <a:r>
              <a:rPr lang="zh-CN" altLang="en-US" dirty="0"/>
              <a:t>多输出门的逻辑符号</a:t>
            </a:r>
          </a:p>
        </p:txBody>
      </p:sp>
      <p:pic>
        <p:nvPicPr>
          <p:cNvPr id="1991684" name="Picture 4" descr="5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5291"/>
            <a:ext cx="6528891" cy="11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r="5904"/>
          <a:stretch>
            <a:fillRect/>
          </a:stretch>
        </p:blipFill>
        <p:spPr>
          <a:xfrm>
            <a:off x="251520" y="3001516"/>
            <a:ext cx="8704829" cy="1656184"/>
          </a:xfrm>
          <a:solidFill>
            <a:schemeClr val="accent1">
              <a:lumMod val="75000"/>
            </a:schemeClr>
          </a:solidFill>
          <a:ln/>
        </p:spPr>
      </p:pic>
      <p:sp>
        <p:nvSpPr>
          <p:cNvPr id="6" name="矩形 5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1" y="985292"/>
            <a:ext cx="8313209" cy="1440160"/>
          </a:xfrm>
        </p:spPr>
        <p:txBody>
          <a:bodyPr/>
          <a:lstStyle/>
          <a:p>
            <a:r>
              <a:rPr lang="zh-CN" altLang="en-US" dirty="0"/>
              <a:t>　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．三态门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宋体"/>
                <a:cs typeface="宋体"/>
              </a:rPr>
              <a:t>带控制端的缓冲</a:t>
            </a:r>
            <a:r>
              <a:rPr lang="zh-CN" altLang="en-US" sz="2400" spc="5" dirty="0">
                <a:solidFill>
                  <a:srgbClr val="FF0000"/>
                </a:solidFill>
                <a:latin typeface="宋体"/>
                <a:cs typeface="宋体"/>
              </a:rPr>
              <a:t>器</a:t>
            </a:r>
            <a:r>
              <a:rPr lang="en-US" altLang="zh-CN" sz="2400" spc="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zh-CN" altLang="en-US" sz="2400" spc="5" dirty="0">
                <a:solidFill>
                  <a:srgbClr val="FF0000"/>
                </a:solidFill>
                <a:latin typeface="宋体"/>
                <a:cs typeface="宋体"/>
              </a:rPr>
              <a:t>非</a:t>
            </a:r>
            <a:r>
              <a:rPr lang="zh-CN" altLang="en-US" sz="2400" spc="-15" dirty="0">
                <a:solidFill>
                  <a:srgbClr val="FF0000"/>
                </a:solidFill>
                <a:latin typeface="宋体"/>
                <a:cs typeface="宋体"/>
              </a:rPr>
              <a:t>门</a:t>
            </a:r>
            <a:r>
              <a:rPr lang="zh-CN" altLang="en-US" sz="2400" spc="5" dirty="0">
                <a:solidFill>
                  <a:srgbClr val="FF0000"/>
                </a:solidFill>
                <a:latin typeface="宋体"/>
                <a:cs typeface="宋体"/>
              </a:rPr>
              <a:t>类）</a:t>
            </a:r>
            <a:b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三态门用于对三态驱动器建模，共有</a:t>
            </a:r>
            <a:r>
              <a:rPr lang="en-US" altLang="zh-CN" dirty="0"/>
              <a:t>3</a:t>
            </a:r>
            <a:r>
              <a:rPr lang="zh-CN" altLang="en-US" dirty="0"/>
              <a:t>个端口：一个数据输入端、一个控制信号输入端和一个数据输出端。</a:t>
            </a:r>
            <a:br>
              <a:rPr lang="en-US" altLang="zh-CN" dirty="0"/>
            </a:br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2569468"/>
            <a:ext cx="813593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0" kern="0" dirty="0"/>
              <a:t>      </a:t>
            </a:r>
            <a:r>
              <a:rPr lang="zh-CN" altLang="en-US" b="0" kern="0" dirty="0"/>
              <a:t>内置的三态门有</a:t>
            </a:r>
            <a:r>
              <a:rPr lang="en-US" altLang="zh-CN" b="0" kern="0" dirty="0"/>
              <a:t>4</a:t>
            </a:r>
            <a:r>
              <a:rPr lang="zh-CN" altLang="en-US" b="0" kern="0" dirty="0"/>
              <a:t>种：</a:t>
            </a:r>
            <a:r>
              <a:rPr lang="en-US" altLang="zh-CN" b="0" kern="0" dirty="0">
                <a:solidFill>
                  <a:srgbClr val="FF0000"/>
                </a:solidFill>
              </a:rPr>
              <a:t>buf</a:t>
            </a:r>
            <a:r>
              <a:rPr lang="en-US" altLang="zh-CN" b="0" kern="0" dirty="0">
                <a:solidFill>
                  <a:srgbClr val="002060"/>
                </a:solidFill>
              </a:rPr>
              <a:t>if1</a:t>
            </a:r>
            <a:r>
              <a:rPr lang="en-US" altLang="zh-CN" b="0" kern="0" dirty="0"/>
              <a:t>(</a:t>
            </a:r>
            <a:r>
              <a:rPr lang="zh-CN" altLang="en-US" b="0" kern="0" dirty="0"/>
              <a:t>高有效三态门</a:t>
            </a:r>
            <a:r>
              <a:rPr lang="en-US" altLang="zh-CN" b="0" kern="0" dirty="0"/>
              <a:t>)</a:t>
            </a:r>
            <a:r>
              <a:rPr lang="zh-CN" altLang="en-US" b="0" kern="0" dirty="0"/>
              <a:t>、</a:t>
            </a:r>
            <a:r>
              <a:rPr lang="en-US" altLang="zh-CN" b="0" kern="0" dirty="0">
                <a:solidFill>
                  <a:srgbClr val="FF0000"/>
                </a:solidFill>
              </a:rPr>
              <a:t>buf</a:t>
            </a:r>
            <a:r>
              <a:rPr lang="en-US" altLang="zh-CN" b="0" kern="0" dirty="0">
                <a:solidFill>
                  <a:srgbClr val="002060"/>
                </a:solidFill>
              </a:rPr>
              <a:t>if0</a:t>
            </a:r>
            <a:r>
              <a:rPr lang="en-US" altLang="zh-CN" b="0" kern="0" dirty="0"/>
              <a:t>(</a:t>
            </a:r>
            <a:r>
              <a:rPr lang="zh-CN" altLang="en-US" b="0" kern="0" dirty="0"/>
              <a:t>低有效三态门</a:t>
            </a:r>
            <a:r>
              <a:rPr lang="en-US" altLang="zh-CN" b="0" kern="0" dirty="0"/>
              <a:t>)</a:t>
            </a:r>
            <a:r>
              <a:rPr lang="zh-CN" altLang="en-US" b="0" kern="0" dirty="0"/>
              <a:t>、</a:t>
            </a:r>
            <a:r>
              <a:rPr lang="en-US" altLang="zh-CN" b="0" kern="0" dirty="0">
                <a:solidFill>
                  <a:srgbClr val="FF0000"/>
                </a:solidFill>
              </a:rPr>
              <a:t>not</a:t>
            </a:r>
            <a:r>
              <a:rPr lang="en-US" altLang="zh-CN" b="0" kern="0" dirty="0">
                <a:solidFill>
                  <a:srgbClr val="002060"/>
                </a:solidFill>
              </a:rPr>
              <a:t>if1</a:t>
            </a:r>
            <a:r>
              <a:rPr lang="en-US" altLang="zh-CN" b="0" kern="0" dirty="0"/>
              <a:t>(</a:t>
            </a:r>
            <a:r>
              <a:rPr lang="zh-CN" altLang="en-US" b="0" kern="0" dirty="0"/>
              <a:t>高有效三态非门</a:t>
            </a:r>
            <a:r>
              <a:rPr lang="en-US" altLang="zh-CN" b="0" kern="0" dirty="0"/>
              <a:t>)</a:t>
            </a:r>
            <a:r>
              <a:rPr lang="zh-CN" altLang="en-US" b="0" kern="0" dirty="0"/>
              <a:t>、</a:t>
            </a:r>
            <a:r>
              <a:rPr lang="en-US" altLang="zh-CN" b="0" kern="0" dirty="0">
                <a:solidFill>
                  <a:srgbClr val="FF0000"/>
                </a:solidFill>
              </a:rPr>
              <a:t>not</a:t>
            </a:r>
            <a:r>
              <a:rPr lang="en-US" altLang="zh-CN" b="0" kern="0" dirty="0">
                <a:solidFill>
                  <a:srgbClr val="002060"/>
                </a:solidFill>
              </a:rPr>
              <a:t>if0</a:t>
            </a:r>
            <a:r>
              <a:rPr lang="en-US" altLang="zh-CN" b="0" kern="0" dirty="0"/>
              <a:t>(</a:t>
            </a:r>
            <a:r>
              <a:rPr lang="zh-CN" altLang="en-US" b="0" kern="0" dirty="0"/>
              <a:t>低有效三态非门</a:t>
            </a:r>
            <a:r>
              <a:rPr lang="en-US" altLang="zh-CN" b="0" kern="0" dirty="0"/>
              <a:t>)</a:t>
            </a:r>
            <a:r>
              <a:rPr lang="zh-CN" altLang="en-US" b="0" kern="0" dirty="0"/>
              <a:t>。</a:t>
            </a:r>
            <a:br>
              <a:rPr lang="zh-CN" altLang="en-US" b="0" kern="0" dirty="0"/>
            </a:br>
            <a:endParaRPr lang="zh-CN" altLang="en-US" b="0" kern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16329" y="3793604"/>
            <a:ext cx="8135937" cy="96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kern="0" dirty="0"/>
              <a:t>三态门实例语句的语法格式如下：</a:t>
            </a:r>
            <a:br>
              <a:rPr lang="zh-CN" altLang="en-US" b="0" kern="0" dirty="0"/>
            </a:br>
            <a:r>
              <a:rPr lang="zh-CN" altLang="en-US" b="0" kern="0" dirty="0"/>
              <a:t>　　</a:t>
            </a:r>
            <a:r>
              <a:rPr lang="zh-CN" altLang="en-US" kern="0" dirty="0">
                <a:solidFill>
                  <a:srgbClr val="FF0000"/>
                </a:solidFill>
              </a:rPr>
              <a:t>　</a:t>
            </a:r>
            <a:r>
              <a:rPr lang="en-US" altLang="zh-CN" kern="0" dirty="0" err="1">
                <a:solidFill>
                  <a:srgbClr val="FF0000"/>
                </a:solidFill>
              </a:rPr>
              <a:t>gate_type</a:t>
            </a:r>
            <a:r>
              <a:rPr lang="en-US" altLang="zh-CN" b="0" kern="0" dirty="0"/>
              <a:t> </a:t>
            </a:r>
            <a:r>
              <a:rPr lang="en-US" altLang="zh-CN" kern="0" dirty="0" err="1">
                <a:solidFill>
                  <a:schemeClr val="accent2"/>
                </a:solidFill>
              </a:rPr>
              <a:t>instance_name</a:t>
            </a:r>
            <a:r>
              <a:rPr lang="en-US" altLang="zh-CN" b="0" kern="0" dirty="0"/>
              <a:t>(output, input, control);</a:t>
            </a:r>
            <a:br>
              <a:rPr lang="en-US" altLang="zh-CN" b="0" kern="0" dirty="0"/>
            </a:b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4537604"/>
            <a:ext cx="8353425" cy="396875"/>
          </a:xfrm>
        </p:spPr>
        <p:txBody>
          <a:bodyPr/>
          <a:lstStyle/>
          <a:p>
            <a:r>
              <a:rPr lang="zh-CN" altLang="en-US"/>
              <a:t>图</a:t>
            </a:r>
            <a:r>
              <a:rPr lang="en-US" altLang="zh-CN"/>
              <a:t>5.10  </a:t>
            </a:r>
            <a:r>
              <a:rPr lang="zh-CN" altLang="en-US"/>
              <a:t>三态门的逻辑符号</a:t>
            </a:r>
          </a:p>
        </p:txBody>
      </p:sp>
      <p:pic>
        <p:nvPicPr>
          <p:cNvPr id="1995780" name="Picture 4" descr="5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91" y="1489348"/>
            <a:ext cx="6228559" cy="277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4" r="13892"/>
          <a:stretch>
            <a:fillRect/>
          </a:stretch>
        </p:blipFill>
        <p:spPr>
          <a:xfrm>
            <a:off x="35496" y="810786"/>
            <a:ext cx="7200800" cy="2376264"/>
          </a:xfrm>
          <a:solidFill>
            <a:schemeClr val="accent1">
              <a:lumMod val="75000"/>
            </a:schemeClr>
          </a:solidFill>
          <a:ln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6" r="15242"/>
          <a:stretch>
            <a:fillRect/>
          </a:stretch>
        </p:blipFill>
        <p:spPr bwMode="auto">
          <a:xfrm>
            <a:off x="1475656" y="3162703"/>
            <a:ext cx="7416477" cy="25031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1996804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153644"/>
            <a:ext cx="161605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96805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273324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65212"/>
            <a:ext cx="8135937" cy="4788958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结构化描述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201316"/>
            <a:ext cx="8064896" cy="3240360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/>
              <a:t>门级</a:t>
            </a:r>
            <a:r>
              <a:rPr lang="en-US" altLang="zh-CN" sz="2800" dirty="0"/>
              <a:t>/</a:t>
            </a:r>
            <a:r>
              <a:rPr lang="zh-CN" altLang="en-US" sz="2800" dirty="0"/>
              <a:t>开关级建模</a:t>
            </a:r>
          </a:p>
          <a:p>
            <a:pPr lvl="1" algn="l">
              <a:lnSpc>
                <a:spcPct val="150000"/>
              </a:lnSpc>
            </a:pPr>
            <a:r>
              <a:rPr lang="zh-CN" altLang="en-US" sz="2400" dirty="0"/>
              <a:t>   基本门级</a:t>
            </a:r>
            <a:r>
              <a:rPr lang="en-US" altLang="zh-CN" sz="2400" dirty="0"/>
              <a:t>/</a:t>
            </a:r>
            <a:r>
              <a:rPr lang="zh-CN" altLang="en-US" sz="2400" dirty="0"/>
              <a:t>开关级元件对硬件电路的结构进行说明</a:t>
            </a:r>
            <a:endParaRPr lang="en-US" altLang="zh-CN" sz="2400" dirty="0"/>
          </a:p>
          <a:p>
            <a:pPr lvl="1" algn="l">
              <a:lnSpc>
                <a:spcPct val="150000"/>
              </a:lnSpc>
            </a:pPr>
            <a:r>
              <a:rPr lang="zh-CN" altLang="en-US" sz="2400" dirty="0"/>
              <a:t>   用户自定义原语 </a:t>
            </a:r>
            <a:r>
              <a:rPr lang="en-US" altLang="zh-CN" sz="2400" dirty="0"/>
              <a:t>UDP</a:t>
            </a:r>
            <a:r>
              <a:rPr lang="zh-CN" altLang="en-US" sz="2400" dirty="0"/>
              <a:t>（门级）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/>
              <a:t>模块级建模</a:t>
            </a:r>
            <a:endParaRPr lang="en-US" altLang="zh-CN" sz="2800" dirty="0"/>
          </a:p>
          <a:p>
            <a:pPr marL="0" indent="0" algn="l">
              <a:lnSpc>
                <a:spcPct val="15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由用户生成的低级子模块对硬件电路进行说明</a:t>
            </a:r>
          </a:p>
        </p:txBody>
      </p:sp>
    </p:spTree>
    <p:extLst>
      <p:ext uri="{BB962C8B-B14F-4D97-AF65-F5344CB8AC3E}">
        <p14:creationId xmlns:p14="http://schemas.microsoft.com/office/powerpoint/2010/main" val="7544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6" r="15242"/>
          <a:stretch>
            <a:fillRect/>
          </a:stretch>
        </p:blipFill>
        <p:spPr>
          <a:xfrm>
            <a:off x="84822" y="775022"/>
            <a:ext cx="6480720" cy="2444455"/>
          </a:xfrm>
          <a:solidFill>
            <a:schemeClr val="bg2">
              <a:lumMod val="20000"/>
              <a:lumOff val="80000"/>
            </a:schemeClr>
          </a:solidFill>
          <a:ln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6" r="13892"/>
          <a:stretch>
            <a:fillRect/>
          </a:stretch>
        </p:blipFill>
        <p:spPr bwMode="auto">
          <a:xfrm>
            <a:off x="2483768" y="3217541"/>
            <a:ext cx="6660232" cy="2304255"/>
          </a:xfrm>
          <a:prstGeom prst="rect">
            <a:avLst/>
          </a:prstGeom>
          <a:solidFill>
            <a:srgbClr val="00A4EE"/>
          </a:solidFill>
          <a:ln>
            <a:noFill/>
          </a:ln>
          <a:effectLst/>
        </p:spPr>
      </p:pic>
      <p:pic>
        <p:nvPicPr>
          <p:cNvPr id="1997829" name="Picture 5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3" y="4009628"/>
            <a:ext cx="23717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997830" name="Picture 6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16308"/>
            <a:ext cx="2305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　</a:t>
            </a:r>
          </a:p>
        </p:txBody>
      </p:sp>
      <p:pic>
        <p:nvPicPr>
          <p:cNvPr id="200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"/>
          <a:stretch>
            <a:fillRect/>
          </a:stretch>
        </p:blipFill>
        <p:spPr bwMode="auto">
          <a:xfrm>
            <a:off x="-108520" y="1416845"/>
            <a:ext cx="9505055" cy="222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27" y="937779"/>
            <a:ext cx="8135937" cy="271180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      上拉电阻和下拉电阻是一类</a:t>
            </a:r>
            <a:r>
              <a:rPr lang="zh-CN" altLang="en-US" dirty="0">
                <a:solidFill>
                  <a:srgbClr val="FF0000"/>
                </a:solidFill>
              </a:rPr>
              <a:t>只有一个端口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输出端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的器件模型，其作用是改变其输出端的值。上拉电阻将输出置为</a:t>
            </a:r>
            <a:r>
              <a:rPr lang="en-US" altLang="zh-CN" dirty="0"/>
              <a:t>1</a:t>
            </a:r>
            <a:r>
              <a:rPr lang="zh-CN" altLang="en-US" dirty="0"/>
              <a:t>，下拉电阻将输出置为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声明上拉电阻和下拉电阻的关键字是：</a:t>
            </a:r>
            <a:r>
              <a:rPr lang="en-US" altLang="zh-CN" dirty="0">
                <a:solidFill>
                  <a:srgbClr val="FF0000"/>
                </a:solidFill>
              </a:rPr>
              <a:t>pullup(</a:t>
            </a:r>
            <a:r>
              <a:rPr lang="zh-CN" altLang="en-US" dirty="0">
                <a:solidFill>
                  <a:srgbClr val="FF0000"/>
                </a:solidFill>
              </a:rPr>
              <a:t>上拉电阻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pulldown(</a:t>
            </a:r>
            <a:r>
              <a:rPr lang="zh-CN" altLang="en-US" dirty="0">
                <a:solidFill>
                  <a:srgbClr val="FF0000"/>
                </a:solidFill>
              </a:rPr>
              <a:t>下拉电阻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上拉、下拉电阻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972" name="Picture 4"/>
          <p:cNvPicPr>
            <a:picLocks noGrp="1" noChangeAspect="1" noChangeArrowheads="1"/>
          </p:cNvPicPr>
          <p:nvPr>
            <p:ph type="title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/>
          <a:stretch/>
        </p:blipFill>
        <p:spPr>
          <a:xfrm>
            <a:off x="251520" y="3433564"/>
            <a:ext cx="9319102" cy="1224136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057300"/>
            <a:ext cx="8135937" cy="26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0" kern="0" dirty="0"/>
              <a:t>上拉、下拉电阻的语法形式如下：</a:t>
            </a:r>
            <a:br>
              <a:rPr lang="zh-CN" altLang="en-US" b="0" kern="0" dirty="0"/>
            </a:br>
            <a:r>
              <a:rPr lang="zh-CN" altLang="en-US" b="0" kern="0" dirty="0"/>
              <a:t>　　　</a:t>
            </a:r>
            <a:r>
              <a:rPr lang="en-US" altLang="zh-CN" kern="0" dirty="0" err="1">
                <a:solidFill>
                  <a:srgbClr val="FF0000"/>
                </a:solidFill>
              </a:rPr>
              <a:t>pull_type</a:t>
            </a:r>
            <a:r>
              <a:rPr lang="en-US" altLang="zh-CN" b="0" kern="0" dirty="0"/>
              <a:t> [</a:t>
            </a:r>
            <a:r>
              <a:rPr lang="en-US" altLang="zh-CN" b="0" kern="0" dirty="0" err="1"/>
              <a:t>instance_name</a:t>
            </a:r>
            <a:r>
              <a:rPr lang="en-US" altLang="zh-CN" b="0" kern="0" dirty="0"/>
              <a:t>] (output);</a:t>
            </a:r>
            <a:br>
              <a:rPr lang="en-US" altLang="zh-CN" b="0" kern="0" dirty="0"/>
            </a:br>
            <a:r>
              <a:rPr lang="zh-CN" altLang="en-US" b="0" kern="0" dirty="0"/>
              <a:t>其中，</a:t>
            </a:r>
            <a:r>
              <a:rPr lang="en-US" altLang="zh-CN" b="0" kern="0" dirty="0" err="1"/>
              <a:t>pull_type</a:t>
            </a:r>
            <a:r>
              <a:rPr lang="zh-CN" altLang="en-US" b="0" kern="0" dirty="0"/>
              <a:t>是</a:t>
            </a:r>
            <a:r>
              <a:rPr lang="en-US" altLang="zh-CN" b="0" kern="0" dirty="0"/>
              <a:t>pullup</a:t>
            </a:r>
            <a:r>
              <a:rPr lang="zh-CN" altLang="en-US" b="0" kern="0" dirty="0"/>
              <a:t>或</a:t>
            </a:r>
            <a:r>
              <a:rPr lang="en-US" altLang="zh-CN" b="0" kern="0" dirty="0"/>
              <a:t>pulldown</a:t>
            </a:r>
            <a:r>
              <a:rPr lang="zh-CN" altLang="en-US" b="0" kern="0" dirty="0"/>
              <a:t>；可选项</a:t>
            </a:r>
            <a:r>
              <a:rPr lang="en-US" altLang="zh-CN" b="0" kern="0" dirty="0" err="1"/>
              <a:t>instance_name</a:t>
            </a:r>
            <a:r>
              <a:rPr lang="zh-CN" altLang="en-US" b="0" kern="0" dirty="0"/>
              <a:t>是实例名；</a:t>
            </a:r>
            <a:r>
              <a:rPr lang="en-US" altLang="zh-CN" b="0" kern="0" dirty="0"/>
              <a:t>output</a:t>
            </a:r>
            <a:r>
              <a:rPr lang="zh-CN" altLang="en-US" b="0" kern="0" dirty="0"/>
              <a:t>是唯一的输出端口。 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上拉、下拉电阻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5212"/>
            <a:ext cx="8135937" cy="47889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门级建模举例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下面通过几个例子学习门级结构建模的基本方法。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多路选择器有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FF0000"/>
                </a:solidFill>
              </a:rPr>
              <a:t>数据输入端</a:t>
            </a:r>
            <a:r>
              <a:rPr lang="en-US" altLang="zh-CN" dirty="0">
                <a:solidFill>
                  <a:srgbClr val="FF0000"/>
                </a:solidFill>
              </a:rPr>
              <a:t>D0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D3</a:t>
            </a:r>
            <a:r>
              <a:rPr lang="zh-CN" altLang="en-US" dirty="0"/>
              <a:t>，一个数据</a:t>
            </a:r>
            <a:r>
              <a:rPr lang="zh-CN" altLang="en-US" dirty="0">
                <a:solidFill>
                  <a:srgbClr val="FF0000"/>
                </a:solidFill>
              </a:rPr>
              <a:t>输出端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/>
              <a:t>和两个</a:t>
            </a:r>
            <a:r>
              <a:rPr lang="zh-CN" altLang="en-US" dirty="0">
                <a:solidFill>
                  <a:srgbClr val="FF0000"/>
                </a:solidFill>
              </a:rPr>
              <a:t>控制信号输入端</a:t>
            </a:r>
            <a:r>
              <a:rPr lang="en-US" altLang="zh-CN" dirty="0">
                <a:solidFill>
                  <a:srgbClr val="FF0000"/>
                </a:solidFill>
              </a:rPr>
              <a:t>S0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S1</a:t>
            </a:r>
            <a:r>
              <a:rPr lang="zh-CN" altLang="en-US" dirty="0"/>
              <a:t>。选择器会根据</a:t>
            </a:r>
            <a:r>
              <a:rPr lang="en-US" altLang="zh-CN" dirty="0"/>
              <a:t>S0</a:t>
            </a:r>
            <a:r>
              <a:rPr lang="zh-CN" altLang="en-US" dirty="0"/>
              <a:t>和</a:t>
            </a:r>
            <a:r>
              <a:rPr lang="en-US" altLang="zh-CN" dirty="0"/>
              <a:t>S1</a:t>
            </a:r>
            <a:r>
              <a:rPr lang="zh-CN" altLang="en-US" dirty="0"/>
              <a:t>的值从</a:t>
            </a:r>
            <a:r>
              <a:rPr lang="en-US" altLang="zh-CN" dirty="0"/>
              <a:t>4</a:t>
            </a:r>
            <a:r>
              <a:rPr lang="zh-CN" altLang="en-US" dirty="0"/>
              <a:t>个数据输入端中选择其中的一个送到输出端。图</a:t>
            </a:r>
            <a:r>
              <a:rPr lang="en-US" altLang="zh-CN" dirty="0"/>
              <a:t>5.14</a:t>
            </a:r>
            <a:r>
              <a:rPr lang="zh-CN" altLang="en-US" dirty="0"/>
              <a:t>和表</a:t>
            </a:r>
            <a:r>
              <a:rPr lang="en-US" altLang="zh-CN" dirty="0"/>
              <a:t>5.13</a:t>
            </a:r>
            <a:r>
              <a:rPr lang="zh-CN" altLang="en-US" dirty="0"/>
              <a:t>所示分别为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多路选择器的电路结构和真值表。</a:t>
            </a:r>
          </a:p>
        </p:txBody>
      </p:sp>
    </p:spTree>
    <p:extLst>
      <p:ext uri="{BB962C8B-B14F-4D97-AF65-F5344CB8AC3E}">
        <p14:creationId xmlns:p14="http://schemas.microsoft.com/office/powerpoint/2010/main" val="316937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736" y="5052913"/>
            <a:ext cx="8353425" cy="396875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5.14  4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多路选择器的电路结构</a:t>
            </a:r>
          </a:p>
        </p:txBody>
      </p:sp>
      <p:pic>
        <p:nvPicPr>
          <p:cNvPr id="2024452" name="Picture 4" descr="5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84" y="2032531"/>
            <a:ext cx="4031754" cy="303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60950" y="265212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门级建模举例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0D9C4-EBDF-43DF-9206-88550E25585A}"/>
              </a:ext>
            </a:extLst>
          </p:cNvPr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25903"/>
          <a:stretch>
            <a:fillRect/>
          </a:stretch>
        </p:blipFill>
        <p:spPr>
          <a:xfrm>
            <a:off x="-180528" y="892908"/>
            <a:ext cx="5256212" cy="265774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0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841276"/>
            <a:ext cx="8135937" cy="4788958"/>
          </a:xfrm>
        </p:spPr>
        <p:txBody>
          <a:bodyPr/>
          <a:lstStyle/>
          <a:p>
            <a:r>
              <a:rPr lang="en-US" altLang="zh-CN" sz="2000" dirty="0"/>
              <a:t>module MUX4x1(Z, D0,D1,D2,D3,S0,S1) ;</a:t>
            </a:r>
            <a:br>
              <a:rPr lang="en-US" altLang="zh-CN" sz="2000" dirty="0"/>
            </a:br>
            <a:r>
              <a:rPr lang="en-US" altLang="zh-CN" sz="2000" dirty="0"/>
              <a:t>	output Z;</a:t>
            </a:r>
            <a:br>
              <a:rPr lang="en-US" altLang="zh-CN" sz="2000" dirty="0"/>
            </a:br>
            <a:r>
              <a:rPr lang="en-US" altLang="zh-CN" sz="2000" dirty="0"/>
              <a:t>	input D0,D1,D2,D3,S0,S1;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wire T0,T1,T2,T3;//</a:t>
            </a:r>
            <a:r>
              <a:rPr lang="zh-CN" altLang="en-US" sz="2000" dirty="0"/>
              <a:t>内部线网说明，缺省</a:t>
            </a:r>
            <a:r>
              <a:rPr lang="en-US" altLang="zh-CN" sz="2000" dirty="0"/>
              <a:t>S0bar</a:t>
            </a:r>
            <a:r>
              <a:rPr lang="zh-CN" altLang="en-US" sz="2000" dirty="0"/>
              <a:t>，</a:t>
            </a:r>
            <a:r>
              <a:rPr lang="en-US" altLang="zh-CN" sz="2000" dirty="0"/>
              <a:t>S1bar</a:t>
            </a:r>
            <a:br>
              <a:rPr lang="en-US" altLang="zh-CN" sz="2000" dirty="0"/>
            </a:br>
            <a:r>
              <a:rPr lang="en-US" altLang="zh-CN" sz="2000" dirty="0"/>
              <a:t>	not	(S0bar,S0), (S1bar,S1);</a:t>
            </a:r>
            <a:br>
              <a:rPr lang="en-US" altLang="zh-CN" sz="2000" dirty="0"/>
            </a:br>
            <a:r>
              <a:rPr lang="en-US" altLang="zh-CN" sz="2000" dirty="0"/>
              <a:t>              and	(T0,D0,S0bar,S1bar),</a:t>
            </a:r>
            <a:br>
              <a:rPr lang="en-US" altLang="zh-CN" sz="2000" dirty="0"/>
            </a:br>
            <a:r>
              <a:rPr lang="en-US" altLang="zh-CN" sz="2000" dirty="0"/>
              <a:t>		(T1,D1,S0bar,S1),</a:t>
            </a:r>
            <a:br>
              <a:rPr lang="en-US" altLang="zh-CN" sz="2000" dirty="0"/>
            </a:br>
            <a:r>
              <a:rPr lang="en-US" altLang="zh-CN" sz="2000" dirty="0"/>
              <a:t>		(T2,D2,S0,S1bar),</a:t>
            </a:r>
            <a:br>
              <a:rPr lang="en-US" altLang="zh-CN" sz="2000" dirty="0"/>
            </a:br>
            <a:r>
              <a:rPr lang="en-US" altLang="zh-CN" sz="2000" dirty="0"/>
              <a:t>		(T3,D3,S0,S1);</a:t>
            </a:r>
            <a:br>
              <a:rPr lang="en-US" altLang="zh-CN" sz="2000" dirty="0"/>
            </a:br>
            <a:r>
              <a:rPr lang="en-US" altLang="zh-CN" sz="2000" dirty="0"/>
              <a:t>	or	(Z,</a:t>
            </a:r>
            <a:r>
              <a:rPr lang="en-US" altLang="zh-CN" dirty="0"/>
              <a:t> </a:t>
            </a:r>
            <a:r>
              <a:rPr lang="en-US" altLang="zh-CN" sz="2000" dirty="0"/>
              <a:t>T0,T1,T2,T3);</a:t>
            </a:r>
            <a:br>
              <a:rPr lang="en-US" altLang="zh-CN" sz="2000" dirty="0"/>
            </a:br>
            <a:r>
              <a:rPr lang="en-US" altLang="zh-CN" sz="2000" dirty="0" err="1"/>
              <a:t>endmodule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4" descr="5-1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13484"/>
            <a:ext cx="2868539" cy="2160240"/>
          </a:xfrm>
          <a:prstGeom prst="rect">
            <a:avLst/>
          </a:prstGeom>
          <a:solidFill>
            <a:srgbClr val="00A4EE"/>
          </a:solidFill>
        </p:spPr>
      </p:pic>
      <p:sp>
        <p:nvSpPr>
          <p:cNvPr id="5" name="矩形 4"/>
          <p:cNvSpPr/>
          <p:nvPr/>
        </p:nvSpPr>
        <p:spPr>
          <a:xfrm>
            <a:off x="160950" y="265212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门级建模举例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83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77083"/>
            <a:ext cx="8587514" cy="4788958"/>
          </a:xfrm>
        </p:spPr>
        <p:txBody>
          <a:bodyPr/>
          <a:lstStyle/>
          <a:p>
            <a:r>
              <a:rPr lang="en-US" altLang="zh-CN" sz="2000" dirty="0"/>
              <a:t>module test_MUX4x1 ;</a:t>
            </a:r>
            <a:br>
              <a:rPr lang="en-US" altLang="zh-CN" sz="2000" dirty="0"/>
            </a:br>
            <a:r>
              <a:rPr lang="en-US" altLang="zh-CN" sz="2000" b="1" dirty="0">
                <a:solidFill>
                  <a:srgbClr val="0070C0"/>
                </a:solidFill>
              </a:rPr>
              <a:t>  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reg</a:t>
            </a:r>
            <a:r>
              <a:rPr lang="en-US" altLang="zh-CN" sz="2000" b="1" dirty="0">
                <a:solidFill>
                  <a:srgbClr val="0070C0"/>
                </a:solidFill>
              </a:rPr>
              <a:t>[3:0] d; </a:t>
            </a:r>
            <a:r>
              <a:rPr lang="en-US" altLang="zh-CN" sz="2000" dirty="0"/>
              <a:t>	//</a:t>
            </a:r>
            <a:r>
              <a:rPr lang="zh-CN" altLang="en-US" sz="2000" dirty="0"/>
              <a:t>测试平台内部激励信号说明</a:t>
            </a:r>
            <a:br>
              <a:rPr lang="en-US" altLang="zh-CN" sz="2000" dirty="0"/>
            </a:br>
            <a:r>
              <a:rPr lang="en-US" altLang="zh-CN" sz="2000" dirty="0"/>
              <a:t>  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reg</a:t>
            </a:r>
            <a:r>
              <a:rPr lang="en-US" altLang="zh-CN" sz="2000" b="1" dirty="0">
                <a:solidFill>
                  <a:srgbClr val="0070C0"/>
                </a:solidFill>
              </a:rPr>
              <a:t>[1:0]  s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 wire out;		//</a:t>
            </a:r>
            <a:r>
              <a:rPr lang="zh-CN" altLang="en-US" sz="2000" dirty="0"/>
              <a:t>模块输出信号</a:t>
            </a:r>
            <a:br>
              <a:rPr lang="en-US" altLang="zh-CN" sz="2000" dirty="0"/>
            </a:br>
            <a:r>
              <a:rPr lang="en-US" altLang="zh-CN" sz="2000" dirty="0"/>
              <a:t>     MUX4x1 </a:t>
            </a:r>
            <a:r>
              <a:rPr lang="en-US" altLang="zh-CN" sz="2000" dirty="0" err="1"/>
              <a:t>mymux</a:t>
            </a:r>
            <a:r>
              <a:rPr lang="en-US" altLang="zh-CN" sz="2000" dirty="0"/>
              <a:t>(out, d[0],d[1],d[2],d[3],s[0],s[1]);	//</a:t>
            </a:r>
            <a:r>
              <a:rPr lang="zh-CN" altLang="en-US" sz="2000" dirty="0"/>
              <a:t>调用被测模块</a:t>
            </a:r>
            <a:br>
              <a:rPr lang="en-US" altLang="zh-CN" sz="2000" dirty="0"/>
            </a:br>
            <a:r>
              <a:rPr lang="en-US" altLang="zh-CN" sz="2000" b="1" dirty="0">
                <a:solidFill>
                  <a:srgbClr val="FF0000"/>
                </a:solidFill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intial</a:t>
            </a:r>
            <a:br>
              <a:rPr lang="en-US" altLang="zh-CN" sz="2000" b="1" dirty="0">
                <a:solidFill>
                  <a:srgbClr val="FF0000"/>
                </a:solidFill>
              </a:rPr>
            </a:br>
            <a:r>
              <a:rPr lang="en-US" altLang="zh-CN" sz="2000" b="1" dirty="0">
                <a:solidFill>
                  <a:srgbClr val="FF0000"/>
                </a:solidFill>
              </a:rPr>
              <a:t>          begin</a:t>
            </a:r>
            <a:br>
              <a:rPr lang="en-US" altLang="zh-CN" sz="2000" b="1" dirty="0">
                <a:solidFill>
                  <a:srgbClr val="FF0000"/>
                </a:solidFill>
              </a:rPr>
            </a:br>
            <a:r>
              <a:rPr lang="en-US" altLang="zh-CN" sz="2000" b="1" dirty="0">
                <a:solidFill>
                  <a:srgbClr val="0070C0"/>
                </a:solidFill>
              </a:rPr>
              <a:t>               d=4’b1010; 	s=2’b00;	</a:t>
            </a:r>
            <a:r>
              <a:rPr lang="en-US" altLang="zh-CN" sz="2000" dirty="0"/>
              <a:t>	//</a:t>
            </a:r>
            <a:r>
              <a:rPr lang="zh-CN" altLang="en-US" sz="2000" dirty="0"/>
              <a:t>加载输入信号</a:t>
            </a:r>
            <a:br>
              <a:rPr lang="en-US" altLang="zh-CN" sz="2000" dirty="0"/>
            </a:br>
            <a:r>
              <a:rPr lang="en-US" altLang="zh-CN" sz="2000" dirty="0"/>
              <a:t>            $display($time, “d=%b, s[1]=%b, s[0]=%b, out=%b\n”, </a:t>
            </a:r>
            <a:r>
              <a:rPr lang="en-US" altLang="zh-CN" sz="2000" dirty="0" err="1"/>
              <a:t>d,s</a:t>
            </a:r>
            <a:r>
              <a:rPr lang="en-US" altLang="zh-CN" sz="2000" dirty="0"/>
              <a:t>[1],s[0],out);</a:t>
            </a:r>
            <a:br>
              <a:rPr lang="en-US" altLang="zh-CN" sz="2000" dirty="0"/>
            </a:br>
            <a:r>
              <a:rPr lang="en-US" altLang="zh-CN" sz="2000" b="1" dirty="0">
                <a:solidFill>
                  <a:srgbClr val="0070C0"/>
                </a:solidFill>
              </a:rPr>
              <a:t>             #5    s=2’b00;</a:t>
            </a:r>
            <a:br>
              <a:rPr lang="en-US" altLang="zh-CN" sz="2000" b="1" dirty="0">
                <a:solidFill>
                  <a:srgbClr val="0070C0"/>
                </a:solidFill>
              </a:rPr>
            </a:br>
            <a:r>
              <a:rPr lang="en-US" altLang="zh-CN" sz="2000" dirty="0"/>
              <a:t>           $display($time, “d=%b, s[1]=%b, s[0]=%b, out=%b\n”, </a:t>
            </a:r>
            <a:r>
              <a:rPr lang="en-US" altLang="zh-CN" sz="2000" dirty="0" err="1"/>
              <a:t>d,s</a:t>
            </a:r>
            <a:r>
              <a:rPr lang="en-US" altLang="zh-CN" sz="2000" dirty="0"/>
              <a:t>[1],s[0],out);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0950" y="265212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门级建模举例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021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77083"/>
            <a:ext cx="8587514" cy="3304553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             #5    s=2’b01;</a:t>
            </a:r>
            <a:br>
              <a:rPr lang="en-US" altLang="zh-CN" sz="2000" b="1" dirty="0">
                <a:solidFill>
                  <a:srgbClr val="0070C0"/>
                </a:solidFill>
              </a:rPr>
            </a:br>
            <a:r>
              <a:rPr lang="en-US" altLang="zh-CN" sz="2000" dirty="0"/>
              <a:t>           $display($time, “d=%b, s[1]=%b, s[0]=%b, out=%b\n”, </a:t>
            </a:r>
            <a:r>
              <a:rPr lang="en-US" altLang="zh-CN" sz="2000" dirty="0" err="1"/>
              <a:t>d,s</a:t>
            </a:r>
            <a:r>
              <a:rPr lang="en-US" altLang="zh-CN" sz="2000" dirty="0"/>
              <a:t>[1],s[0],out);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sz="2000" b="1" dirty="0">
                <a:solidFill>
                  <a:srgbClr val="0070C0"/>
                </a:solidFill>
              </a:rPr>
              <a:t>#5    s=2’b10;</a:t>
            </a:r>
            <a:br>
              <a:rPr lang="en-US" altLang="zh-CN" sz="2000" b="1" dirty="0">
                <a:solidFill>
                  <a:srgbClr val="0070C0"/>
                </a:solidFill>
              </a:rPr>
            </a:br>
            <a:r>
              <a:rPr lang="en-US" altLang="zh-CN" sz="2000" dirty="0"/>
              <a:t>           $display($time, “d=%b, s[1]=%b, s[0]=%b, out=%b\n”, </a:t>
            </a:r>
            <a:r>
              <a:rPr lang="en-US" altLang="zh-CN" sz="2000" dirty="0" err="1"/>
              <a:t>d,s</a:t>
            </a:r>
            <a:r>
              <a:rPr lang="en-US" altLang="zh-CN" sz="2000" dirty="0"/>
              <a:t>[1],s[0],out);</a:t>
            </a:r>
            <a:br>
              <a:rPr lang="en-US" altLang="zh-CN" sz="2000" dirty="0"/>
            </a:br>
            <a:r>
              <a:rPr lang="en-US" altLang="zh-CN" sz="2000" b="1" dirty="0">
                <a:solidFill>
                  <a:srgbClr val="0070C0"/>
                </a:solidFill>
              </a:rPr>
              <a:t>            #5    s=2’b11;</a:t>
            </a:r>
            <a:br>
              <a:rPr lang="en-US" altLang="zh-CN" sz="2000" b="1" dirty="0">
                <a:solidFill>
                  <a:srgbClr val="0070C0"/>
                </a:solidFill>
              </a:rPr>
            </a:br>
            <a:r>
              <a:rPr lang="en-US" altLang="zh-CN" sz="2000" dirty="0"/>
              <a:t>           $display($time, “d=%b, s[1]=%b, s[0]=%b, out=%b\n”, </a:t>
            </a:r>
            <a:r>
              <a:rPr lang="en-US" altLang="zh-CN" sz="2000" dirty="0" err="1"/>
              <a:t>d,s</a:t>
            </a:r>
            <a:r>
              <a:rPr lang="en-US" altLang="zh-CN" sz="2000" dirty="0"/>
              <a:t>[1],s[0],out);</a:t>
            </a:r>
            <a:br>
              <a:rPr lang="en-US" altLang="zh-CN" sz="2000" dirty="0"/>
            </a:br>
            <a:r>
              <a:rPr lang="en-US" altLang="zh-CN" sz="2000" dirty="0"/>
              <a:t>     end</a:t>
            </a:r>
            <a:br>
              <a:rPr lang="en-US" altLang="zh-CN" sz="2000" dirty="0"/>
            </a:br>
            <a:r>
              <a:rPr lang="en-US" altLang="zh-CN" sz="2000" dirty="0" err="1"/>
              <a:t>endmodule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0950" y="265212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门级建模举例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/>
          </a:p>
        </p:txBody>
      </p:sp>
      <p:sp>
        <p:nvSpPr>
          <p:cNvPr id="4" name="object 13"/>
          <p:cNvSpPr txBox="1"/>
          <p:nvPr/>
        </p:nvSpPr>
        <p:spPr>
          <a:xfrm>
            <a:off x="2627784" y="3577580"/>
            <a:ext cx="5616624" cy="1890261"/>
          </a:xfrm>
          <a:prstGeom prst="rect">
            <a:avLst/>
          </a:prstGeom>
          <a:solidFill>
            <a:srgbClr val="FCEADA"/>
          </a:solidFill>
          <a:ln w="12700">
            <a:solidFill>
              <a:srgbClr val="385D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marR="1896745">
              <a:lnSpc>
                <a:spcPct val="100000"/>
              </a:lnSpc>
              <a:spcBef>
                <a:spcPts val="280"/>
              </a:spcBef>
            </a:pPr>
            <a:r>
              <a:rPr lang="en-US" sz="1800" spc="-5" dirty="0">
                <a:latin typeface="Calibri"/>
                <a:cs typeface="Calibri"/>
              </a:rPr>
              <a:t>#0	d=1010, s[1]=0, s[0]=0, out=x</a:t>
            </a:r>
          </a:p>
          <a:p>
            <a:pPr marL="91440" marR="1896745">
              <a:spcBef>
                <a:spcPts val="280"/>
              </a:spcBef>
            </a:pPr>
            <a:r>
              <a:rPr lang="en-US" altLang="zh-CN" sz="1800" spc="-5" dirty="0">
                <a:latin typeface="Calibri"/>
                <a:cs typeface="Calibri"/>
              </a:rPr>
              <a:t>#5	d=1010, s[1]=0, s[0]=0, out=0</a:t>
            </a:r>
          </a:p>
          <a:p>
            <a:pPr marL="91440" marR="1896745">
              <a:spcBef>
                <a:spcPts val="280"/>
              </a:spcBef>
            </a:pPr>
            <a:r>
              <a:rPr lang="en-US" altLang="zh-CN" sz="1800" spc="-5" dirty="0">
                <a:latin typeface="Calibri"/>
                <a:cs typeface="Calibri"/>
              </a:rPr>
              <a:t>#10	d=1010, s[1]=0, s[0]=1, out=1</a:t>
            </a:r>
          </a:p>
          <a:p>
            <a:pPr marL="91440" marR="1896745">
              <a:spcBef>
                <a:spcPts val="280"/>
              </a:spcBef>
            </a:pPr>
            <a:r>
              <a:rPr lang="en-US" altLang="zh-CN" sz="1800" spc="-5" dirty="0">
                <a:latin typeface="Calibri"/>
                <a:cs typeface="Calibri"/>
              </a:rPr>
              <a:t>#15	d=1010, s[1]=1, s[0]=0, out=0</a:t>
            </a:r>
          </a:p>
          <a:p>
            <a:pPr marL="91440" marR="1896745">
              <a:spcBef>
                <a:spcPts val="280"/>
              </a:spcBef>
            </a:pPr>
            <a:r>
              <a:rPr lang="en-US" altLang="zh-CN" sz="1800" spc="-5" dirty="0">
                <a:latin typeface="Calibri"/>
                <a:cs typeface="Calibri"/>
              </a:rPr>
              <a:t>#20	d=1010, s[1]=1, s[0]=1, out=1</a:t>
            </a:r>
          </a:p>
          <a:p>
            <a:pPr marL="91440" marR="1896745">
              <a:lnSpc>
                <a:spcPct val="100000"/>
              </a:lnSpc>
              <a:spcBef>
                <a:spcPts val="280"/>
              </a:spcBef>
            </a:pPr>
            <a:endParaRPr lang="en-US" sz="1800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3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950" y="265212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门级建模举例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dirty="0"/>
          </a:p>
        </p:txBody>
      </p:sp>
      <p:sp>
        <p:nvSpPr>
          <p:cNvPr id="6" name="object 2"/>
          <p:cNvSpPr/>
          <p:nvPr/>
        </p:nvSpPr>
        <p:spPr>
          <a:xfrm>
            <a:off x="1056672" y="1563953"/>
            <a:ext cx="6840855" cy="1296670"/>
          </a:xfrm>
          <a:custGeom>
            <a:avLst/>
            <a:gdLst/>
            <a:ahLst/>
            <a:cxnLst/>
            <a:rect l="l" t="t" r="r" b="b"/>
            <a:pathLst>
              <a:path w="6840855" h="1296670">
                <a:moveTo>
                  <a:pt x="0" y="1296162"/>
                </a:moveTo>
                <a:lnTo>
                  <a:pt x="6840728" y="1296162"/>
                </a:lnTo>
                <a:lnTo>
                  <a:pt x="6840728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7" name="object 3"/>
          <p:cNvSpPr/>
          <p:nvPr/>
        </p:nvSpPr>
        <p:spPr>
          <a:xfrm>
            <a:off x="1056672" y="1563953"/>
            <a:ext cx="6840855" cy="1296670"/>
          </a:xfrm>
          <a:custGeom>
            <a:avLst/>
            <a:gdLst/>
            <a:ahLst/>
            <a:cxnLst/>
            <a:rect l="l" t="t" r="r" b="b"/>
            <a:pathLst>
              <a:path w="6840855" h="1296670">
                <a:moveTo>
                  <a:pt x="0" y="1296162"/>
                </a:moveTo>
                <a:lnTo>
                  <a:pt x="6840728" y="1296162"/>
                </a:lnTo>
                <a:lnTo>
                  <a:pt x="6840728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127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04985" y="4155007"/>
            <a:ext cx="713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tx1"/>
                </a:solidFill>
                <a:latin typeface="宋体"/>
                <a:cs typeface="宋体"/>
              </a:rPr>
              <a:t>先把一</a:t>
            </a:r>
            <a:r>
              <a:rPr sz="2800" spc="10" dirty="0">
                <a:solidFill>
                  <a:schemeClr val="tx1"/>
                </a:solidFill>
                <a:latin typeface="宋体"/>
                <a:cs typeface="宋体"/>
              </a:rPr>
              <a:t>位</a:t>
            </a:r>
            <a:r>
              <a:rPr sz="2800" spc="-5" dirty="0">
                <a:solidFill>
                  <a:schemeClr val="tx1"/>
                </a:solidFill>
                <a:latin typeface="宋体"/>
                <a:cs typeface="宋体"/>
              </a:rPr>
              <a:t>全加器</a:t>
            </a:r>
            <a:r>
              <a:rPr sz="2800" spc="10" dirty="0">
                <a:solidFill>
                  <a:schemeClr val="tx1"/>
                </a:solidFill>
                <a:latin typeface="宋体"/>
                <a:cs typeface="宋体"/>
              </a:rPr>
              <a:t>搞</a:t>
            </a:r>
            <a:r>
              <a:rPr sz="2800" spc="-5" dirty="0">
                <a:solidFill>
                  <a:schemeClr val="tx1"/>
                </a:solidFill>
                <a:latin typeface="宋体"/>
                <a:cs typeface="宋体"/>
              </a:rPr>
              <a:t>定，四</a:t>
            </a:r>
            <a:r>
              <a:rPr sz="2800" spc="10" dirty="0">
                <a:solidFill>
                  <a:schemeClr val="tx1"/>
                </a:solidFill>
                <a:latin typeface="宋体"/>
                <a:cs typeface="宋体"/>
              </a:rPr>
              <a:t>位</a:t>
            </a:r>
            <a:r>
              <a:rPr sz="2800" spc="-5" dirty="0">
                <a:solidFill>
                  <a:schemeClr val="tx1"/>
                </a:solidFill>
                <a:latin typeface="宋体"/>
                <a:cs typeface="宋体"/>
              </a:rPr>
              <a:t>全加器</a:t>
            </a:r>
            <a:r>
              <a:rPr sz="2800" spc="10" dirty="0">
                <a:solidFill>
                  <a:schemeClr val="tx1"/>
                </a:solidFill>
                <a:latin typeface="宋体"/>
                <a:cs typeface="宋体"/>
              </a:rPr>
              <a:t>就</a:t>
            </a:r>
            <a:r>
              <a:rPr sz="2800" spc="-5" dirty="0">
                <a:solidFill>
                  <a:schemeClr val="tx1"/>
                </a:solidFill>
                <a:latin typeface="宋体"/>
                <a:cs typeface="宋体"/>
              </a:rPr>
              <a:t>容易了！</a:t>
            </a:r>
            <a:endParaRPr sz="2800" dirty="0">
              <a:solidFill>
                <a:schemeClr val="tx1"/>
              </a:solidFill>
              <a:latin typeface="宋体"/>
              <a:cs typeface="宋体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272648" y="1707984"/>
            <a:ext cx="1008380" cy="1047082"/>
          </a:xfrm>
          <a:prstGeom prst="rect">
            <a:avLst/>
          </a:prstGeom>
          <a:solidFill>
            <a:srgbClr val="92D050"/>
          </a:solidFill>
          <a:ln w="127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ts val="2140"/>
              </a:lnSpc>
            </a:pP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全加器</a:t>
            </a:r>
            <a:endParaRPr sz="1800">
              <a:solidFill>
                <a:schemeClr val="tx1"/>
              </a:solidFill>
              <a:latin typeface="宋体"/>
              <a:cs typeface="宋体"/>
            </a:endParaRPr>
          </a:p>
          <a:p>
            <a:pPr marL="635" algn="ctr">
              <a:lnSpc>
                <a:spcPts val="2140"/>
              </a:lnSpc>
            </a:pP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fa0</a:t>
            </a:r>
            <a:endParaRPr sz="1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072874" y="1707984"/>
            <a:ext cx="1008380" cy="1047082"/>
          </a:xfrm>
          <a:prstGeom prst="rect">
            <a:avLst/>
          </a:prstGeom>
          <a:solidFill>
            <a:srgbClr val="92D050"/>
          </a:solidFill>
          <a:ln w="127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ts val="2140"/>
              </a:lnSpc>
            </a:pP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全加器</a:t>
            </a:r>
            <a:endParaRPr sz="1800">
              <a:solidFill>
                <a:schemeClr val="tx1"/>
              </a:solidFill>
              <a:latin typeface="宋体"/>
              <a:cs typeface="宋体"/>
            </a:endParaRPr>
          </a:p>
          <a:p>
            <a:pPr marL="1270" algn="ctr">
              <a:lnSpc>
                <a:spcPts val="2140"/>
              </a:lnSpc>
            </a:pP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fa1</a:t>
            </a:r>
            <a:endParaRPr sz="1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873098" y="1707984"/>
            <a:ext cx="1008380" cy="1047082"/>
          </a:xfrm>
          <a:prstGeom prst="rect">
            <a:avLst/>
          </a:prstGeom>
          <a:solidFill>
            <a:srgbClr val="92D050"/>
          </a:solidFill>
          <a:ln w="127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lnSpc>
                <a:spcPts val="2140"/>
              </a:lnSpc>
            </a:pP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全加器</a:t>
            </a:r>
            <a:endParaRPr sz="1800">
              <a:solidFill>
                <a:schemeClr val="tx1"/>
              </a:solidFill>
              <a:latin typeface="宋体"/>
              <a:cs typeface="宋体"/>
            </a:endParaRPr>
          </a:p>
          <a:p>
            <a:pPr marL="1905" algn="ctr">
              <a:lnSpc>
                <a:spcPts val="2140"/>
              </a:lnSpc>
            </a:pP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fa2</a:t>
            </a:r>
            <a:endParaRPr sz="1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6673324" y="1707984"/>
            <a:ext cx="1008380" cy="1047082"/>
          </a:xfrm>
          <a:prstGeom prst="rect">
            <a:avLst/>
          </a:prstGeom>
          <a:solidFill>
            <a:srgbClr val="92D050"/>
          </a:solidFill>
          <a:ln w="127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35" algn="ctr">
              <a:lnSpc>
                <a:spcPts val="2140"/>
              </a:lnSpc>
            </a:pP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全加器</a:t>
            </a:r>
            <a:endParaRPr sz="1800">
              <a:solidFill>
                <a:schemeClr val="tx1"/>
              </a:solidFill>
              <a:latin typeface="宋体"/>
              <a:cs typeface="宋体"/>
            </a:endParaRPr>
          </a:p>
          <a:p>
            <a:pPr marL="1905" algn="ctr">
              <a:lnSpc>
                <a:spcPts val="2140"/>
              </a:lnSpc>
            </a:pP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fa3</a:t>
            </a:r>
            <a:endParaRPr sz="18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1436986" y="1419935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5" h="288289">
                <a:moveTo>
                  <a:pt x="7112" y="192024"/>
                </a:moveTo>
                <a:lnTo>
                  <a:pt x="1016" y="195579"/>
                </a:lnTo>
                <a:lnTo>
                  <a:pt x="0" y="199389"/>
                </a:lnTo>
                <a:lnTo>
                  <a:pt x="51689" y="288036"/>
                </a:lnTo>
                <a:lnTo>
                  <a:pt x="59038" y="275463"/>
                </a:lnTo>
                <a:lnTo>
                  <a:pt x="45339" y="275463"/>
                </a:lnTo>
                <a:lnTo>
                  <a:pt x="45339" y="251822"/>
                </a:lnTo>
                <a:lnTo>
                  <a:pt x="11049" y="193039"/>
                </a:lnTo>
                <a:lnTo>
                  <a:pt x="7112" y="192024"/>
                </a:lnTo>
                <a:close/>
              </a:path>
              <a:path w="103505" h="288289">
                <a:moveTo>
                  <a:pt x="45339" y="251822"/>
                </a:moveTo>
                <a:lnTo>
                  <a:pt x="45339" y="275463"/>
                </a:lnTo>
                <a:lnTo>
                  <a:pt x="58039" y="275463"/>
                </a:lnTo>
                <a:lnTo>
                  <a:pt x="58039" y="272288"/>
                </a:lnTo>
                <a:lnTo>
                  <a:pt x="46228" y="272288"/>
                </a:lnTo>
                <a:lnTo>
                  <a:pt x="51752" y="262817"/>
                </a:lnTo>
                <a:lnTo>
                  <a:pt x="45339" y="251822"/>
                </a:lnTo>
                <a:close/>
              </a:path>
              <a:path w="103505" h="288289">
                <a:moveTo>
                  <a:pt x="96393" y="192024"/>
                </a:moveTo>
                <a:lnTo>
                  <a:pt x="92456" y="193039"/>
                </a:lnTo>
                <a:lnTo>
                  <a:pt x="58165" y="251822"/>
                </a:lnTo>
                <a:lnTo>
                  <a:pt x="58039" y="275463"/>
                </a:lnTo>
                <a:lnTo>
                  <a:pt x="59038" y="275463"/>
                </a:lnTo>
                <a:lnTo>
                  <a:pt x="101727" y="202437"/>
                </a:lnTo>
                <a:lnTo>
                  <a:pt x="103378" y="199389"/>
                </a:lnTo>
                <a:lnTo>
                  <a:pt x="102362" y="195579"/>
                </a:lnTo>
                <a:lnTo>
                  <a:pt x="99440" y="193801"/>
                </a:lnTo>
                <a:lnTo>
                  <a:pt x="96393" y="192024"/>
                </a:lnTo>
                <a:close/>
              </a:path>
              <a:path w="103505" h="288289">
                <a:moveTo>
                  <a:pt x="51752" y="262817"/>
                </a:moveTo>
                <a:lnTo>
                  <a:pt x="46228" y="272288"/>
                </a:lnTo>
                <a:lnTo>
                  <a:pt x="57277" y="272288"/>
                </a:lnTo>
                <a:lnTo>
                  <a:pt x="51752" y="262817"/>
                </a:lnTo>
                <a:close/>
              </a:path>
              <a:path w="103505" h="288289">
                <a:moveTo>
                  <a:pt x="58039" y="252040"/>
                </a:moveTo>
                <a:lnTo>
                  <a:pt x="51752" y="262817"/>
                </a:lnTo>
                <a:lnTo>
                  <a:pt x="57277" y="272288"/>
                </a:lnTo>
                <a:lnTo>
                  <a:pt x="58039" y="272288"/>
                </a:lnTo>
                <a:lnTo>
                  <a:pt x="58039" y="252040"/>
                </a:lnTo>
                <a:close/>
              </a:path>
              <a:path w="103505" h="288289">
                <a:moveTo>
                  <a:pt x="58039" y="0"/>
                </a:moveTo>
                <a:lnTo>
                  <a:pt x="45339" y="0"/>
                </a:lnTo>
                <a:lnTo>
                  <a:pt x="45339" y="251822"/>
                </a:lnTo>
                <a:lnTo>
                  <a:pt x="51752" y="262817"/>
                </a:lnTo>
                <a:lnTo>
                  <a:pt x="58039" y="252040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013059" y="1419935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5" h="288289">
                <a:moveTo>
                  <a:pt x="7112" y="192024"/>
                </a:moveTo>
                <a:lnTo>
                  <a:pt x="1016" y="195579"/>
                </a:lnTo>
                <a:lnTo>
                  <a:pt x="0" y="199389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2700" y="196087"/>
                </a:lnTo>
                <a:lnTo>
                  <a:pt x="11049" y="193039"/>
                </a:lnTo>
                <a:lnTo>
                  <a:pt x="7112" y="192024"/>
                </a:lnTo>
                <a:close/>
              </a:path>
              <a:path w="103505" h="288289">
                <a:moveTo>
                  <a:pt x="45339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8" y="272288"/>
                </a:lnTo>
                <a:lnTo>
                  <a:pt x="51688" y="262926"/>
                </a:lnTo>
                <a:lnTo>
                  <a:pt x="45339" y="252040"/>
                </a:lnTo>
                <a:close/>
              </a:path>
              <a:path w="103505" h="288289">
                <a:moveTo>
                  <a:pt x="96393" y="192024"/>
                </a:moveTo>
                <a:lnTo>
                  <a:pt x="92456" y="193039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8" y="199389"/>
                </a:lnTo>
                <a:lnTo>
                  <a:pt x="102362" y="195579"/>
                </a:lnTo>
                <a:lnTo>
                  <a:pt x="99313" y="193801"/>
                </a:lnTo>
                <a:lnTo>
                  <a:pt x="96393" y="192024"/>
                </a:lnTo>
                <a:close/>
              </a:path>
              <a:path w="103505" h="288289">
                <a:moveTo>
                  <a:pt x="51688" y="262926"/>
                </a:moveTo>
                <a:lnTo>
                  <a:pt x="46228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5" h="288289">
                <a:moveTo>
                  <a:pt x="58038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5" h="288289">
                <a:moveTo>
                  <a:pt x="58038" y="0"/>
                </a:moveTo>
                <a:lnTo>
                  <a:pt x="45338" y="0"/>
                </a:lnTo>
                <a:lnTo>
                  <a:pt x="45339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280774" y="2160346"/>
            <a:ext cx="792480" cy="103505"/>
          </a:xfrm>
          <a:custGeom>
            <a:avLst/>
            <a:gdLst/>
            <a:ahLst/>
            <a:cxnLst/>
            <a:rect l="l" t="t" r="r" b="b"/>
            <a:pathLst>
              <a:path w="792480" h="103505">
                <a:moveTo>
                  <a:pt x="766989" y="51688"/>
                </a:moveTo>
                <a:lnTo>
                  <a:pt x="697102" y="92455"/>
                </a:lnTo>
                <a:lnTo>
                  <a:pt x="696087" y="96265"/>
                </a:lnTo>
                <a:lnTo>
                  <a:pt x="699643" y="102361"/>
                </a:lnTo>
                <a:lnTo>
                  <a:pt x="703452" y="103377"/>
                </a:lnTo>
                <a:lnTo>
                  <a:pt x="781208" y="58038"/>
                </a:lnTo>
                <a:lnTo>
                  <a:pt x="779526" y="58038"/>
                </a:lnTo>
                <a:lnTo>
                  <a:pt x="779526" y="57150"/>
                </a:lnTo>
                <a:lnTo>
                  <a:pt x="776351" y="57150"/>
                </a:lnTo>
                <a:lnTo>
                  <a:pt x="766989" y="51688"/>
                </a:lnTo>
                <a:close/>
              </a:path>
              <a:path w="792480" h="103505">
                <a:moveTo>
                  <a:pt x="756103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56103" y="58038"/>
                </a:lnTo>
                <a:lnTo>
                  <a:pt x="766989" y="51688"/>
                </a:lnTo>
                <a:lnTo>
                  <a:pt x="756103" y="45338"/>
                </a:lnTo>
                <a:close/>
              </a:path>
              <a:path w="792480" h="103505">
                <a:moveTo>
                  <a:pt x="781208" y="45338"/>
                </a:moveTo>
                <a:lnTo>
                  <a:pt x="779526" y="45338"/>
                </a:lnTo>
                <a:lnTo>
                  <a:pt x="779526" y="58038"/>
                </a:lnTo>
                <a:lnTo>
                  <a:pt x="781208" y="58038"/>
                </a:lnTo>
                <a:lnTo>
                  <a:pt x="792099" y="51688"/>
                </a:lnTo>
                <a:lnTo>
                  <a:pt x="781208" y="45338"/>
                </a:lnTo>
                <a:close/>
              </a:path>
              <a:path w="792480" h="103505">
                <a:moveTo>
                  <a:pt x="776351" y="46227"/>
                </a:moveTo>
                <a:lnTo>
                  <a:pt x="766989" y="51688"/>
                </a:lnTo>
                <a:lnTo>
                  <a:pt x="776351" y="57150"/>
                </a:lnTo>
                <a:lnTo>
                  <a:pt x="776351" y="46227"/>
                </a:lnTo>
                <a:close/>
              </a:path>
              <a:path w="792480" h="103505">
                <a:moveTo>
                  <a:pt x="779526" y="46227"/>
                </a:moveTo>
                <a:lnTo>
                  <a:pt x="776351" y="46227"/>
                </a:lnTo>
                <a:lnTo>
                  <a:pt x="776351" y="57150"/>
                </a:lnTo>
                <a:lnTo>
                  <a:pt x="779526" y="57150"/>
                </a:lnTo>
                <a:lnTo>
                  <a:pt x="779526" y="46227"/>
                </a:lnTo>
                <a:close/>
              </a:path>
              <a:path w="792480" h="103505">
                <a:moveTo>
                  <a:pt x="703452" y="0"/>
                </a:moveTo>
                <a:lnTo>
                  <a:pt x="699643" y="1015"/>
                </a:lnTo>
                <a:lnTo>
                  <a:pt x="696087" y="7111"/>
                </a:lnTo>
                <a:lnTo>
                  <a:pt x="697102" y="10921"/>
                </a:lnTo>
                <a:lnTo>
                  <a:pt x="766989" y="51688"/>
                </a:lnTo>
                <a:lnTo>
                  <a:pt x="776351" y="46227"/>
                </a:lnTo>
                <a:lnTo>
                  <a:pt x="779526" y="46227"/>
                </a:lnTo>
                <a:lnTo>
                  <a:pt x="779526" y="45338"/>
                </a:lnTo>
                <a:lnTo>
                  <a:pt x="781208" y="45338"/>
                </a:lnTo>
                <a:lnTo>
                  <a:pt x="70345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4080999" y="2160346"/>
            <a:ext cx="792480" cy="103505"/>
          </a:xfrm>
          <a:custGeom>
            <a:avLst/>
            <a:gdLst/>
            <a:ahLst/>
            <a:cxnLst/>
            <a:rect l="l" t="t" r="r" b="b"/>
            <a:pathLst>
              <a:path w="792479" h="103505">
                <a:moveTo>
                  <a:pt x="766989" y="51688"/>
                </a:moveTo>
                <a:lnTo>
                  <a:pt x="697103" y="92455"/>
                </a:lnTo>
                <a:lnTo>
                  <a:pt x="696087" y="96265"/>
                </a:lnTo>
                <a:lnTo>
                  <a:pt x="699643" y="102361"/>
                </a:lnTo>
                <a:lnTo>
                  <a:pt x="703453" y="103377"/>
                </a:lnTo>
                <a:lnTo>
                  <a:pt x="781208" y="58038"/>
                </a:lnTo>
                <a:lnTo>
                  <a:pt x="779526" y="58038"/>
                </a:lnTo>
                <a:lnTo>
                  <a:pt x="779526" y="57150"/>
                </a:lnTo>
                <a:lnTo>
                  <a:pt x="776351" y="57150"/>
                </a:lnTo>
                <a:lnTo>
                  <a:pt x="766989" y="51688"/>
                </a:lnTo>
                <a:close/>
              </a:path>
              <a:path w="792479" h="103505">
                <a:moveTo>
                  <a:pt x="756103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56103" y="58038"/>
                </a:lnTo>
                <a:lnTo>
                  <a:pt x="766989" y="51688"/>
                </a:lnTo>
                <a:lnTo>
                  <a:pt x="756103" y="45338"/>
                </a:lnTo>
                <a:close/>
              </a:path>
              <a:path w="792479" h="103505">
                <a:moveTo>
                  <a:pt x="781208" y="45338"/>
                </a:moveTo>
                <a:lnTo>
                  <a:pt x="779526" y="45338"/>
                </a:lnTo>
                <a:lnTo>
                  <a:pt x="779526" y="58038"/>
                </a:lnTo>
                <a:lnTo>
                  <a:pt x="781208" y="58038"/>
                </a:lnTo>
                <a:lnTo>
                  <a:pt x="792099" y="51688"/>
                </a:lnTo>
                <a:lnTo>
                  <a:pt x="781208" y="45338"/>
                </a:lnTo>
                <a:close/>
              </a:path>
              <a:path w="792479" h="103505">
                <a:moveTo>
                  <a:pt x="776351" y="46227"/>
                </a:moveTo>
                <a:lnTo>
                  <a:pt x="766989" y="51688"/>
                </a:lnTo>
                <a:lnTo>
                  <a:pt x="776351" y="57150"/>
                </a:lnTo>
                <a:lnTo>
                  <a:pt x="776351" y="46227"/>
                </a:lnTo>
                <a:close/>
              </a:path>
              <a:path w="792479" h="103505">
                <a:moveTo>
                  <a:pt x="779526" y="46227"/>
                </a:moveTo>
                <a:lnTo>
                  <a:pt x="776351" y="46227"/>
                </a:lnTo>
                <a:lnTo>
                  <a:pt x="776351" y="57150"/>
                </a:lnTo>
                <a:lnTo>
                  <a:pt x="779526" y="57150"/>
                </a:lnTo>
                <a:lnTo>
                  <a:pt x="779526" y="46227"/>
                </a:lnTo>
                <a:close/>
              </a:path>
              <a:path w="792479" h="103505">
                <a:moveTo>
                  <a:pt x="703453" y="0"/>
                </a:moveTo>
                <a:lnTo>
                  <a:pt x="699643" y="1015"/>
                </a:lnTo>
                <a:lnTo>
                  <a:pt x="696087" y="7111"/>
                </a:lnTo>
                <a:lnTo>
                  <a:pt x="697103" y="10921"/>
                </a:lnTo>
                <a:lnTo>
                  <a:pt x="766989" y="51688"/>
                </a:lnTo>
                <a:lnTo>
                  <a:pt x="776351" y="46227"/>
                </a:lnTo>
                <a:lnTo>
                  <a:pt x="779526" y="46227"/>
                </a:lnTo>
                <a:lnTo>
                  <a:pt x="779526" y="45338"/>
                </a:lnTo>
                <a:lnTo>
                  <a:pt x="781208" y="45338"/>
                </a:lnTo>
                <a:lnTo>
                  <a:pt x="7034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7" name="object 14"/>
          <p:cNvSpPr/>
          <p:nvPr/>
        </p:nvSpPr>
        <p:spPr>
          <a:xfrm>
            <a:off x="5881224" y="2160346"/>
            <a:ext cx="792480" cy="103505"/>
          </a:xfrm>
          <a:custGeom>
            <a:avLst/>
            <a:gdLst/>
            <a:ahLst/>
            <a:cxnLst/>
            <a:rect l="l" t="t" r="r" b="b"/>
            <a:pathLst>
              <a:path w="792479" h="103505">
                <a:moveTo>
                  <a:pt x="766989" y="51688"/>
                </a:moveTo>
                <a:lnTo>
                  <a:pt x="697102" y="92455"/>
                </a:lnTo>
                <a:lnTo>
                  <a:pt x="696087" y="96265"/>
                </a:lnTo>
                <a:lnTo>
                  <a:pt x="697865" y="99313"/>
                </a:lnTo>
                <a:lnTo>
                  <a:pt x="699516" y="102361"/>
                </a:lnTo>
                <a:lnTo>
                  <a:pt x="703452" y="103377"/>
                </a:lnTo>
                <a:lnTo>
                  <a:pt x="781208" y="58038"/>
                </a:lnTo>
                <a:lnTo>
                  <a:pt x="779526" y="58038"/>
                </a:lnTo>
                <a:lnTo>
                  <a:pt x="779526" y="57150"/>
                </a:lnTo>
                <a:lnTo>
                  <a:pt x="776351" y="57150"/>
                </a:lnTo>
                <a:lnTo>
                  <a:pt x="766989" y="51688"/>
                </a:lnTo>
                <a:close/>
              </a:path>
              <a:path w="792479" h="103505">
                <a:moveTo>
                  <a:pt x="756103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756103" y="58038"/>
                </a:lnTo>
                <a:lnTo>
                  <a:pt x="766989" y="51688"/>
                </a:lnTo>
                <a:lnTo>
                  <a:pt x="756103" y="45338"/>
                </a:lnTo>
                <a:close/>
              </a:path>
              <a:path w="792479" h="103505">
                <a:moveTo>
                  <a:pt x="781208" y="45338"/>
                </a:moveTo>
                <a:lnTo>
                  <a:pt x="779526" y="45338"/>
                </a:lnTo>
                <a:lnTo>
                  <a:pt x="779526" y="58038"/>
                </a:lnTo>
                <a:lnTo>
                  <a:pt x="781208" y="58038"/>
                </a:lnTo>
                <a:lnTo>
                  <a:pt x="792099" y="51688"/>
                </a:lnTo>
                <a:lnTo>
                  <a:pt x="781208" y="45338"/>
                </a:lnTo>
                <a:close/>
              </a:path>
              <a:path w="792479" h="103505">
                <a:moveTo>
                  <a:pt x="776351" y="46227"/>
                </a:moveTo>
                <a:lnTo>
                  <a:pt x="766989" y="51688"/>
                </a:lnTo>
                <a:lnTo>
                  <a:pt x="776351" y="57150"/>
                </a:lnTo>
                <a:lnTo>
                  <a:pt x="776351" y="46227"/>
                </a:lnTo>
                <a:close/>
              </a:path>
              <a:path w="792479" h="103505">
                <a:moveTo>
                  <a:pt x="779526" y="46227"/>
                </a:moveTo>
                <a:lnTo>
                  <a:pt x="776351" y="46227"/>
                </a:lnTo>
                <a:lnTo>
                  <a:pt x="776351" y="57150"/>
                </a:lnTo>
                <a:lnTo>
                  <a:pt x="779526" y="57150"/>
                </a:lnTo>
                <a:lnTo>
                  <a:pt x="779526" y="46227"/>
                </a:lnTo>
                <a:close/>
              </a:path>
              <a:path w="792479" h="103505">
                <a:moveTo>
                  <a:pt x="703452" y="0"/>
                </a:moveTo>
                <a:lnTo>
                  <a:pt x="699516" y="1015"/>
                </a:lnTo>
                <a:lnTo>
                  <a:pt x="697865" y="4063"/>
                </a:lnTo>
                <a:lnTo>
                  <a:pt x="696087" y="7111"/>
                </a:lnTo>
                <a:lnTo>
                  <a:pt x="697102" y="10921"/>
                </a:lnTo>
                <a:lnTo>
                  <a:pt x="766989" y="51688"/>
                </a:lnTo>
                <a:lnTo>
                  <a:pt x="776351" y="46227"/>
                </a:lnTo>
                <a:lnTo>
                  <a:pt x="779526" y="46227"/>
                </a:lnTo>
                <a:lnTo>
                  <a:pt x="779526" y="45338"/>
                </a:lnTo>
                <a:lnTo>
                  <a:pt x="781208" y="45338"/>
                </a:lnTo>
                <a:lnTo>
                  <a:pt x="70345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1477245" y="3074238"/>
            <a:ext cx="6000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sum[0]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1725022" y="2716097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5" h="288289">
                <a:moveTo>
                  <a:pt x="7112" y="192024"/>
                </a:moveTo>
                <a:lnTo>
                  <a:pt x="1016" y="195579"/>
                </a:lnTo>
                <a:lnTo>
                  <a:pt x="0" y="199389"/>
                </a:lnTo>
                <a:lnTo>
                  <a:pt x="51689" y="288036"/>
                </a:lnTo>
                <a:lnTo>
                  <a:pt x="59020" y="275463"/>
                </a:lnTo>
                <a:lnTo>
                  <a:pt x="45339" y="275463"/>
                </a:lnTo>
                <a:lnTo>
                  <a:pt x="45339" y="252040"/>
                </a:lnTo>
                <a:lnTo>
                  <a:pt x="12700" y="196087"/>
                </a:lnTo>
                <a:lnTo>
                  <a:pt x="11049" y="193039"/>
                </a:lnTo>
                <a:lnTo>
                  <a:pt x="7112" y="192024"/>
                </a:lnTo>
                <a:close/>
              </a:path>
              <a:path w="103505" h="288289">
                <a:moveTo>
                  <a:pt x="45339" y="252040"/>
                </a:moveTo>
                <a:lnTo>
                  <a:pt x="45339" y="275463"/>
                </a:lnTo>
                <a:lnTo>
                  <a:pt x="58039" y="275463"/>
                </a:lnTo>
                <a:lnTo>
                  <a:pt x="58039" y="272288"/>
                </a:lnTo>
                <a:lnTo>
                  <a:pt x="46228" y="272288"/>
                </a:lnTo>
                <a:lnTo>
                  <a:pt x="51688" y="262926"/>
                </a:lnTo>
                <a:lnTo>
                  <a:pt x="45339" y="252040"/>
                </a:lnTo>
                <a:close/>
              </a:path>
              <a:path w="103505" h="288289">
                <a:moveTo>
                  <a:pt x="96393" y="192024"/>
                </a:moveTo>
                <a:lnTo>
                  <a:pt x="92456" y="193039"/>
                </a:lnTo>
                <a:lnTo>
                  <a:pt x="58039" y="252040"/>
                </a:lnTo>
                <a:lnTo>
                  <a:pt x="58039" y="275463"/>
                </a:lnTo>
                <a:lnTo>
                  <a:pt x="59020" y="275463"/>
                </a:lnTo>
                <a:lnTo>
                  <a:pt x="103378" y="199389"/>
                </a:lnTo>
                <a:lnTo>
                  <a:pt x="102362" y="195579"/>
                </a:lnTo>
                <a:lnTo>
                  <a:pt x="99314" y="193801"/>
                </a:lnTo>
                <a:lnTo>
                  <a:pt x="96393" y="192024"/>
                </a:lnTo>
                <a:close/>
              </a:path>
              <a:path w="103505" h="288289">
                <a:moveTo>
                  <a:pt x="51688" y="262926"/>
                </a:moveTo>
                <a:lnTo>
                  <a:pt x="46228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5" h="288289">
                <a:moveTo>
                  <a:pt x="58039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9" y="272288"/>
                </a:lnTo>
                <a:lnTo>
                  <a:pt x="58039" y="252040"/>
                </a:lnTo>
                <a:close/>
              </a:path>
              <a:path w="103505" h="288289">
                <a:moveTo>
                  <a:pt x="58039" y="0"/>
                </a:moveTo>
                <a:lnTo>
                  <a:pt x="45339" y="0"/>
                </a:lnTo>
                <a:lnTo>
                  <a:pt x="45339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3277724" y="3074238"/>
            <a:ext cx="6000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sum[1]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3525248" y="2716097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2024"/>
                </a:moveTo>
                <a:lnTo>
                  <a:pt x="1016" y="195579"/>
                </a:lnTo>
                <a:lnTo>
                  <a:pt x="0" y="199389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0922" y="193039"/>
                </a:lnTo>
                <a:lnTo>
                  <a:pt x="7112" y="192024"/>
                </a:lnTo>
                <a:close/>
              </a:path>
              <a:path w="103504" h="288289">
                <a:moveTo>
                  <a:pt x="45338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7" y="272288"/>
                </a:lnTo>
                <a:lnTo>
                  <a:pt x="51688" y="262926"/>
                </a:lnTo>
                <a:lnTo>
                  <a:pt x="45338" y="252040"/>
                </a:lnTo>
                <a:close/>
              </a:path>
              <a:path w="103504" h="288289">
                <a:moveTo>
                  <a:pt x="96266" y="192024"/>
                </a:moveTo>
                <a:lnTo>
                  <a:pt x="92456" y="193039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7" y="199389"/>
                </a:lnTo>
                <a:lnTo>
                  <a:pt x="102362" y="195579"/>
                </a:lnTo>
                <a:lnTo>
                  <a:pt x="96266" y="192024"/>
                </a:lnTo>
                <a:close/>
              </a:path>
              <a:path w="103504" h="288289">
                <a:moveTo>
                  <a:pt x="51688" y="262926"/>
                </a:moveTo>
                <a:lnTo>
                  <a:pt x="46227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4" h="288289">
                <a:moveTo>
                  <a:pt x="58038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8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5078204" y="3074238"/>
            <a:ext cx="6000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sum[2]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5325473" y="2716097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2024"/>
                </a:moveTo>
                <a:lnTo>
                  <a:pt x="1016" y="195579"/>
                </a:lnTo>
                <a:lnTo>
                  <a:pt x="0" y="199389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0922" y="193039"/>
                </a:lnTo>
                <a:lnTo>
                  <a:pt x="7112" y="192024"/>
                </a:lnTo>
                <a:close/>
              </a:path>
              <a:path w="103504" h="288289">
                <a:moveTo>
                  <a:pt x="45338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7" y="272288"/>
                </a:lnTo>
                <a:lnTo>
                  <a:pt x="51688" y="262926"/>
                </a:lnTo>
                <a:lnTo>
                  <a:pt x="45338" y="252040"/>
                </a:lnTo>
                <a:close/>
              </a:path>
              <a:path w="103504" h="288289">
                <a:moveTo>
                  <a:pt x="96266" y="192024"/>
                </a:moveTo>
                <a:lnTo>
                  <a:pt x="92456" y="193039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7" y="199389"/>
                </a:lnTo>
                <a:lnTo>
                  <a:pt x="102362" y="195579"/>
                </a:lnTo>
                <a:lnTo>
                  <a:pt x="96266" y="192024"/>
                </a:lnTo>
                <a:close/>
              </a:path>
              <a:path w="103504" h="288289">
                <a:moveTo>
                  <a:pt x="51688" y="262926"/>
                </a:moveTo>
                <a:lnTo>
                  <a:pt x="46227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4" h="288289">
                <a:moveTo>
                  <a:pt x="58038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8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6878683" y="3074238"/>
            <a:ext cx="6000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sum[3]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7125698" y="2716097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6985" y="192024"/>
                </a:moveTo>
                <a:lnTo>
                  <a:pt x="3937" y="193801"/>
                </a:lnTo>
                <a:lnTo>
                  <a:pt x="1016" y="195579"/>
                </a:lnTo>
                <a:lnTo>
                  <a:pt x="0" y="199389"/>
                </a:lnTo>
                <a:lnTo>
                  <a:pt x="1650" y="202437"/>
                </a:lnTo>
                <a:lnTo>
                  <a:pt x="51689" y="288036"/>
                </a:lnTo>
                <a:lnTo>
                  <a:pt x="59020" y="275463"/>
                </a:lnTo>
                <a:lnTo>
                  <a:pt x="45339" y="275463"/>
                </a:lnTo>
                <a:lnTo>
                  <a:pt x="45339" y="252040"/>
                </a:lnTo>
                <a:lnTo>
                  <a:pt x="10922" y="193039"/>
                </a:lnTo>
                <a:lnTo>
                  <a:pt x="6985" y="192024"/>
                </a:lnTo>
                <a:close/>
              </a:path>
              <a:path w="103504" h="288289">
                <a:moveTo>
                  <a:pt x="45339" y="252040"/>
                </a:moveTo>
                <a:lnTo>
                  <a:pt x="45339" y="275463"/>
                </a:lnTo>
                <a:lnTo>
                  <a:pt x="58039" y="275463"/>
                </a:lnTo>
                <a:lnTo>
                  <a:pt x="58039" y="272288"/>
                </a:lnTo>
                <a:lnTo>
                  <a:pt x="46100" y="272288"/>
                </a:lnTo>
                <a:lnTo>
                  <a:pt x="51625" y="262817"/>
                </a:lnTo>
                <a:lnTo>
                  <a:pt x="45339" y="252040"/>
                </a:lnTo>
                <a:close/>
              </a:path>
              <a:path w="103504" h="288289">
                <a:moveTo>
                  <a:pt x="96266" y="192024"/>
                </a:moveTo>
                <a:lnTo>
                  <a:pt x="92328" y="193039"/>
                </a:lnTo>
                <a:lnTo>
                  <a:pt x="58039" y="251822"/>
                </a:lnTo>
                <a:lnTo>
                  <a:pt x="58039" y="275463"/>
                </a:lnTo>
                <a:lnTo>
                  <a:pt x="59020" y="275463"/>
                </a:lnTo>
                <a:lnTo>
                  <a:pt x="103377" y="199389"/>
                </a:lnTo>
                <a:lnTo>
                  <a:pt x="102362" y="195579"/>
                </a:lnTo>
                <a:lnTo>
                  <a:pt x="96266" y="192024"/>
                </a:lnTo>
                <a:close/>
              </a:path>
              <a:path w="103504" h="288289">
                <a:moveTo>
                  <a:pt x="51625" y="262817"/>
                </a:moveTo>
                <a:lnTo>
                  <a:pt x="46100" y="272288"/>
                </a:lnTo>
                <a:lnTo>
                  <a:pt x="57150" y="272288"/>
                </a:lnTo>
                <a:lnTo>
                  <a:pt x="51625" y="262817"/>
                </a:lnTo>
                <a:close/>
              </a:path>
              <a:path w="103504" h="288289">
                <a:moveTo>
                  <a:pt x="58039" y="251822"/>
                </a:moveTo>
                <a:lnTo>
                  <a:pt x="51625" y="262817"/>
                </a:lnTo>
                <a:lnTo>
                  <a:pt x="57150" y="272288"/>
                </a:lnTo>
                <a:lnTo>
                  <a:pt x="58039" y="272288"/>
                </a:lnTo>
                <a:lnTo>
                  <a:pt x="58039" y="251822"/>
                </a:lnTo>
                <a:close/>
              </a:path>
              <a:path w="103504" h="288289">
                <a:moveTo>
                  <a:pt x="58039" y="0"/>
                </a:moveTo>
                <a:lnTo>
                  <a:pt x="45339" y="0"/>
                </a:lnTo>
                <a:lnTo>
                  <a:pt x="45339" y="252040"/>
                </a:lnTo>
                <a:lnTo>
                  <a:pt x="51625" y="262817"/>
                </a:lnTo>
                <a:lnTo>
                  <a:pt x="58039" y="251822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1343514" y="1057300"/>
            <a:ext cx="3505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a[0]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1851025" y="1057300"/>
            <a:ext cx="3587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b[</a:t>
            </a:r>
            <a:r>
              <a:rPr sz="1600" spc="-15" dirty="0">
                <a:solidFill>
                  <a:schemeClr val="tx1"/>
                </a:solidFill>
                <a:latin typeface="Calibri"/>
                <a:cs typeface="Calibri"/>
              </a:rPr>
              <a:t>0</a:t>
            </a: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3237211" y="1419935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2024"/>
                </a:moveTo>
                <a:lnTo>
                  <a:pt x="1016" y="195579"/>
                </a:lnTo>
                <a:lnTo>
                  <a:pt x="0" y="199389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0922" y="193039"/>
                </a:lnTo>
                <a:lnTo>
                  <a:pt x="7112" y="192024"/>
                </a:lnTo>
                <a:close/>
              </a:path>
              <a:path w="103504" h="288289">
                <a:moveTo>
                  <a:pt x="45339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8" y="272288"/>
                </a:lnTo>
                <a:lnTo>
                  <a:pt x="51688" y="262926"/>
                </a:lnTo>
                <a:lnTo>
                  <a:pt x="45339" y="252040"/>
                </a:lnTo>
                <a:close/>
              </a:path>
              <a:path w="103504" h="288289">
                <a:moveTo>
                  <a:pt x="96266" y="192024"/>
                </a:moveTo>
                <a:lnTo>
                  <a:pt x="92456" y="193039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8" y="199389"/>
                </a:lnTo>
                <a:lnTo>
                  <a:pt x="102362" y="195579"/>
                </a:lnTo>
                <a:lnTo>
                  <a:pt x="96266" y="192024"/>
                </a:lnTo>
                <a:close/>
              </a:path>
              <a:path w="103504" h="288289">
                <a:moveTo>
                  <a:pt x="51688" y="262926"/>
                </a:moveTo>
                <a:lnTo>
                  <a:pt x="46228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4" h="288289">
                <a:moveTo>
                  <a:pt x="58038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9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9" name="object 26"/>
          <p:cNvSpPr/>
          <p:nvPr/>
        </p:nvSpPr>
        <p:spPr>
          <a:xfrm>
            <a:off x="3813284" y="1419935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2024"/>
                </a:moveTo>
                <a:lnTo>
                  <a:pt x="1015" y="195579"/>
                </a:lnTo>
                <a:lnTo>
                  <a:pt x="0" y="199389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0922" y="193039"/>
                </a:lnTo>
                <a:lnTo>
                  <a:pt x="7112" y="192024"/>
                </a:lnTo>
                <a:close/>
              </a:path>
              <a:path w="103504" h="288289">
                <a:moveTo>
                  <a:pt x="45338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7" y="272288"/>
                </a:lnTo>
                <a:lnTo>
                  <a:pt x="51688" y="262926"/>
                </a:lnTo>
                <a:lnTo>
                  <a:pt x="45338" y="252040"/>
                </a:lnTo>
                <a:close/>
              </a:path>
              <a:path w="103504" h="288289">
                <a:moveTo>
                  <a:pt x="96265" y="192024"/>
                </a:moveTo>
                <a:lnTo>
                  <a:pt x="92456" y="193039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7" y="199389"/>
                </a:lnTo>
                <a:lnTo>
                  <a:pt x="102362" y="195579"/>
                </a:lnTo>
                <a:lnTo>
                  <a:pt x="96265" y="192024"/>
                </a:lnTo>
                <a:close/>
              </a:path>
              <a:path w="103504" h="288289">
                <a:moveTo>
                  <a:pt x="51688" y="262926"/>
                </a:moveTo>
                <a:lnTo>
                  <a:pt x="46227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4" h="288289">
                <a:moveTo>
                  <a:pt x="58038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8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0" name="object 27"/>
          <p:cNvSpPr txBox="1"/>
          <p:nvPr/>
        </p:nvSpPr>
        <p:spPr>
          <a:xfrm>
            <a:off x="3144248" y="1057300"/>
            <a:ext cx="3505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a[1]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1" name="object 28"/>
          <p:cNvSpPr txBox="1"/>
          <p:nvPr/>
        </p:nvSpPr>
        <p:spPr>
          <a:xfrm>
            <a:off x="3651758" y="1057300"/>
            <a:ext cx="3587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b[</a:t>
            </a:r>
            <a:r>
              <a:rPr sz="1600" spc="-15" dirty="0">
                <a:solidFill>
                  <a:schemeClr val="tx1"/>
                </a:solidFill>
                <a:latin typeface="Calibri"/>
                <a:cs typeface="Calibri"/>
              </a:rPr>
              <a:t>1</a:t>
            </a: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5037436" y="1419935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2024"/>
                </a:moveTo>
                <a:lnTo>
                  <a:pt x="1016" y="195579"/>
                </a:lnTo>
                <a:lnTo>
                  <a:pt x="0" y="199389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0922" y="193039"/>
                </a:lnTo>
                <a:lnTo>
                  <a:pt x="7112" y="192024"/>
                </a:lnTo>
                <a:close/>
              </a:path>
              <a:path w="103504" h="288289">
                <a:moveTo>
                  <a:pt x="45339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8" y="272288"/>
                </a:lnTo>
                <a:lnTo>
                  <a:pt x="51688" y="262926"/>
                </a:lnTo>
                <a:lnTo>
                  <a:pt x="45339" y="252040"/>
                </a:lnTo>
                <a:close/>
              </a:path>
              <a:path w="103504" h="288289">
                <a:moveTo>
                  <a:pt x="96266" y="192024"/>
                </a:moveTo>
                <a:lnTo>
                  <a:pt x="92456" y="193039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8" y="199389"/>
                </a:lnTo>
                <a:lnTo>
                  <a:pt x="102362" y="195579"/>
                </a:lnTo>
                <a:lnTo>
                  <a:pt x="96266" y="192024"/>
                </a:lnTo>
                <a:close/>
              </a:path>
              <a:path w="103504" h="288289">
                <a:moveTo>
                  <a:pt x="51688" y="262926"/>
                </a:moveTo>
                <a:lnTo>
                  <a:pt x="46228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4" h="288289">
                <a:moveTo>
                  <a:pt x="58038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9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3" name="object 30"/>
          <p:cNvSpPr/>
          <p:nvPr/>
        </p:nvSpPr>
        <p:spPr>
          <a:xfrm>
            <a:off x="5613509" y="1419935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2024"/>
                </a:moveTo>
                <a:lnTo>
                  <a:pt x="1015" y="195579"/>
                </a:lnTo>
                <a:lnTo>
                  <a:pt x="0" y="199389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0922" y="193039"/>
                </a:lnTo>
                <a:lnTo>
                  <a:pt x="7112" y="192024"/>
                </a:lnTo>
                <a:close/>
              </a:path>
              <a:path w="103504" h="288289">
                <a:moveTo>
                  <a:pt x="45338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7" y="272288"/>
                </a:lnTo>
                <a:lnTo>
                  <a:pt x="51688" y="262926"/>
                </a:lnTo>
                <a:lnTo>
                  <a:pt x="45338" y="252040"/>
                </a:lnTo>
                <a:close/>
              </a:path>
              <a:path w="103504" h="288289">
                <a:moveTo>
                  <a:pt x="96265" y="192024"/>
                </a:moveTo>
                <a:lnTo>
                  <a:pt x="92456" y="193039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7" y="199389"/>
                </a:lnTo>
                <a:lnTo>
                  <a:pt x="102362" y="195579"/>
                </a:lnTo>
                <a:lnTo>
                  <a:pt x="96265" y="192024"/>
                </a:lnTo>
                <a:close/>
              </a:path>
              <a:path w="103504" h="288289">
                <a:moveTo>
                  <a:pt x="51688" y="262926"/>
                </a:moveTo>
                <a:lnTo>
                  <a:pt x="46227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4" h="288289">
                <a:moveTo>
                  <a:pt x="58038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8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4" name="object 31"/>
          <p:cNvSpPr txBox="1"/>
          <p:nvPr/>
        </p:nvSpPr>
        <p:spPr>
          <a:xfrm>
            <a:off x="4944727" y="1057300"/>
            <a:ext cx="3505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a[2]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5" name="object 32"/>
          <p:cNvSpPr txBox="1"/>
          <p:nvPr/>
        </p:nvSpPr>
        <p:spPr>
          <a:xfrm>
            <a:off x="5452237" y="1057300"/>
            <a:ext cx="3587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b[</a:t>
            </a:r>
            <a:r>
              <a:rPr sz="1600" spc="-15" dirty="0">
                <a:solidFill>
                  <a:schemeClr val="tx1"/>
                </a:solidFill>
                <a:latin typeface="Calibri"/>
                <a:cs typeface="Calibri"/>
              </a:rPr>
              <a:t>2</a:t>
            </a: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6" name="object 33"/>
          <p:cNvSpPr/>
          <p:nvPr/>
        </p:nvSpPr>
        <p:spPr>
          <a:xfrm>
            <a:off x="6837662" y="1419935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6984" y="192024"/>
                </a:moveTo>
                <a:lnTo>
                  <a:pt x="4063" y="193801"/>
                </a:lnTo>
                <a:lnTo>
                  <a:pt x="1015" y="195579"/>
                </a:lnTo>
                <a:lnTo>
                  <a:pt x="0" y="199389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0922" y="193039"/>
                </a:lnTo>
                <a:lnTo>
                  <a:pt x="6984" y="192024"/>
                </a:lnTo>
                <a:close/>
              </a:path>
              <a:path w="103504" h="288289">
                <a:moveTo>
                  <a:pt x="45339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7" y="272288"/>
                </a:lnTo>
                <a:lnTo>
                  <a:pt x="51689" y="262926"/>
                </a:lnTo>
                <a:lnTo>
                  <a:pt x="45339" y="252040"/>
                </a:lnTo>
                <a:close/>
              </a:path>
              <a:path w="103504" h="288289">
                <a:moveTo>
                  <a:pt x="96265" y="192024"/>
                </a:moveTo>
                <a:lnTo>
                  <a:pt x="92328" y="193039"/>
                </a:lnTo>
                <a:lnTo>
                  <a:pt x="90677" y="196087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7" y="199389"/>
                </a:lnTo>
                <a:lnTo>
                  <a:pt x="102361" y="195579"/>
                </a:lnTo>
                <a:lnTo>
                  <a:pt x="96265" y="192024"/>
                </a:lnTo>
                <a:close/>
              </a:path>
              <a:path w="103504" h="288289">
                <a:moveTo>
                  <a:pt x="51689" y="262926"/>
                </a:moveTo>
                <a:lnTo>
                  <a:pt x="46227" y="272288"/>
                </a:lnTo>
                <a:lnTo>
                  <a:pt x="57150" y="272288"/>
                </a:lnTo>
                <a:lnTo>
                  <a:pt x="51689" y="262926"/>
                </a:lnTo>
                <a:close/>
              </a:path>
              <a:path w="103504" h="288289">
                <a:moveTo>
                  <a:pt x="58038" y="252040"/>
                </a:moveTo>
                <a:lnTo>
                  <a:pt x="51689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9" y="252040"/>
                </a:lnTo>
                <a:lnTo>
                  <a:pt x="51689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7" name="object 34"/>
          <p:cNvSpPr/>
          <p:nvPr/>
        </p:nvSpPr>
        <p:spPr>
          <a:xfrm>
            <a:off x="7413734" y="1419935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6984" y="192024"/>
                </a:moveTo>
                <a:lnTo>
                  <a:pt x="3936" y="193801"/>
                </a:lnTo>
                <a:lnTo>
                  <a:pt x="1015" y="195579"/>
                </a:lnTo>
                <a:lnTo>
                  <a:pt x="0" y="199389"/>
                </a:lnTo>
                <a:lnTo>
                  <a:pt x="1650" y="202437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212" y="251822"/>
                </a:lnTo>
                <a:lnTo>
                  <a:pt x="10921" y="193039"/>
                </a:lnTo>
                <a:lnTo>
                  <a:pt x="6984" y="192024"/>
                </a:lnTo>
                <a:close/>
              </a:path>
              <a:path w="103504" h="288289">
                <a:moveTo>
                  <a:pt x="45338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100" y="272288"/>
                </a:lnTo>
                <a:lnTo>
                  <a:pt x="51625" y="262817"/>
                </a:lnTo>
                <a:lnTo>
                  <a:pt x="45338" y="252040"/>
                </a:lnTo>
                <a:close/>
              </a:path>
              <a:path w="103504" h="288289">
                <a:moveTo>
                  <a:pt x="96265" y="192024"/>
                </a:moveTo>
                <a:lnTo>
                  <a:pt x="92328" y="193039"/>
                </a:lnTo>
                <a:lnTo>
                  <a:pt x="58038" y="251822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7" y="199389"/>
                </a:lnTo>
                <a:lnTo>
                  <a:pt x="102361" y="195579"/>
                </a:lnTo>
                <a:lnTo>
                  <a:pt x="96265" y="192024"/>
                </a:lnTo>
                <a:close/>
              </a:path>
              <a:path w="103504" h="288289">
                <a:moveTo>
                  <a:pt x="51625" y="262817"/>
                </a:moveTo>
                <a:lnTo>
                  <a:pt x="46100" y="272288"/>
                </a:lnTo>
                <a:lnTo>
                  <a:pt x="57150" y="272288"/>
                </a:lnTo>
                <a:lnTo>
                  <a:pt x="51625" y="262817"/>
                </a:lnTo>
                <a:close/>
              </a:path>
              <a:path w="103504" h="288289">
                <a:moveTo>
                  <a:pt x="58038" y="251822"/>
                </a:moveTo>
                <a:lnTo>
                  <a:pt x="51625" y="262817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1822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8" y="252040"/>
                </a:lnTo>
                <a:lnTo>
                  <a:pt x="51625" y="262817"/>
                </a:lnTo>
                <a:lnTo>
                  <a:pt x="57912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8" name="object 35"/>
          <p:cNvSpPr txBox="1"/>
          <p:nvPr/>
        </p:nvSpPr>
        <p:spPr>
          <a:xfrm>
            <a:off x="6745078" y="1057300"/>
            <a:ext cx="3505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a[3]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9" name="object 36"/>
          <p:cNvSpPr txBox="1"/>
          <p:nvPr/>
        </p:nvSpPr>
        <p:spPr>
          <a:xfrm>
            <a:off x="7252588" y="1057300"/>
            <a:ext cx="3587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b[</a:t>
            </a:r>
            <a:r>
              <a:rPr sz="1600" spc="-15" dirty="0">
                <a:solidFill>
                  <a:schemeClr val="tx1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]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0" name="object 37"/>
          <p:cNvSpPr/>
          <p:nvPr/>
        </p:nvSpPr>
        <p:spPr>
          <a:xfrm>
            <a:off x="840645" y="2160346"/>
            <a:ext cx="432434" cy="103505"/>
          </a:xfrm>
          <a:custGeom>
            <a:avLst/>
            <a:gdLst/>
            <a:ahLst/>
            <a:cxnLst/>
            <a:rect l="l" t="t" r="r" b="b"/>
            <a:pathLst>
              <a:path w="432434" h="103505">
                <a:moveTo>
                  <a:pt x="406893" y="51688"/>
                </a:moveTo>
                <a:lnTo>
                  <a:pt x="337007" y="92455"/>
                </a:lnTo>
                <a:lnTo>
                  <a:pt x="335991" y="96265"/>
                </a:lnTo>
                <a:lnTo>
                  <a:pt x="339547" y="102361"/>
                </a:lnTo>
                <a:lnTo>
                  <a:pt x="343484" y="103377"/>
                </a:lnTo>
                <a:lnTo>
                  <a:pt x="421240" y="58038"/>
                </a:lnTo>
                <a:lnTo>
                  <a:pt x="419430" y="58038"/>
                </a:lnTo>
                <a:lnTo>
                  <a:pt x="419430" y="57150"/>
                </a:lnTo>
                <a:lnTo>
                  <a:pt x="416255" y="57150"/>
                </a:lnTo>
                <a:lnTo>
                  <a:pt x="406893" y="51688"/>
                </a:lnTo>
                <a:close/>
              </a:path>
              <a:path w="432434" h="103505">
                <a:moveTo>
                  <a:pt x="39600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96007" y="58038"/>
                </a:lnTo>
                <a:lnTo>
                  <a:pt x="406893" y="51688"/>
                </a:lnTo>
                <a:lnTo>
                  <a:pt x="396007" y="45338"/>
                </a:lnTo>
                <a:close/>
              </a:path>
              <a:path w="432434" h="103505">
                <a:moveTo>
                  <a:pt x="421239" y="45338"/>
                </a:moveTo>
                <a:lnTo>
                  <a:pt x="419430" y="45338"/>
                </a:lnTo>
                <a:lnTo>
                  <a:pt x="419430" y="58038"/>
                </a:lnTo>
                <a:lnTo>
                  <a:pt x="421240" y="58038"/>
                </a:lnTo>
                <a:lnTo>
                  <a:pt x="432130" y="51688"/>
                </a:lnTo>
                <a:lnTo>
                  <a:pt x="421239" y="45338"/>
                </a:lnTo>
                <a:close/>
              </a:path>
              <a:path w="432434" h="103505">
                <a:moveTo>
                  <a:pt x="416255" y="46227"/>
                </a:moveTo>
                <a:lnTo>
                  <a:pt x="406893" y="51688"/>
                </a:lnTo>
                <a:lnTo>
                  <a:pt x="416255" y="57150"/>
                </a:lnTo>
                <a:lnTo>
                  <a:pt x="416255" y="46227"/>
                </a:lnTo>
                <a:close/>
              </a:path>
              <a:path w="432434" h="103505">
                <a:moveTo>
                  <a:pt x="419430" y="46227"/>
                </a:moveTo>
                <a:lnTo>
                  <a:pt x="416255" y="46227"/>
                </a:lnTo>
                <a:lnTo>
                  <a:pt x="416255" y="57150"/>
                </a:lnTo>
                <a:lnTo>
                  <a:pt x="419430" y="57150"/>
                </a:lnTo>
                <a:lnTo>
                  <a:pt x="419430" y="46227"/>
                </a:lnTo>
                <a:close/>
              </a:path>
              <a:path w="432434" h="103505">
                <a:moveTo>
                  <a:pt x="343484" y="0"/>
                </a:moveTo>
                <a:lnTo>
                  <a:pt x="339547" y="1015"/>
                </a:lnTo>
                <a:lnTo>
                  <a:pt x="335991" y="7111"/>
                </a:lnTo>
                <a:lnTo>
                  <a:pt x="337007" y="10921"/>
                </a:lnTo>
                <a:lnTo>
                  <a:pt x="406893" y="51688"/>
                </a:lnTo>
                <a:lnTo>
                  <a:pt x="416255" y="46227"/>
                </a:lnTo>
                <a:lnTo>
                  <a:pt x="419430" y="46227"/>
                </a:lnTo>
                <a:lnTo>
                  <a:pt x="419430" y="45338"/>
                </a:lnTo>
                <a:lnTo>
                  <a:pt x="421239" y="45338"/>
                </a:lnTo>
                <a:lnTo>
                  <a:pt x="34348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1" name="object 38"/>
          <p:cNvSpPr txBox="1"/>
          <p:nvPr/>
        </p:nvSpPr>
        <p:spPr>
          <a:xfrm>
            <a:off x="395536" y="2065857"/>
            <a:ext cx="3651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chemeClr val="tx1"/>
                </a:solidFill>
                <a:latin typeface="Calibri"/>
                <a:cs typeface="Calibri"/>
              </a:rPr>
              <a:t>_</a:t>
            </a: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2" name="object 39"/>
          <p:cNvSpPr txBox="1"/>
          <p:nvPr/>
        </p:nvSpPr>
        <p:spPr>
          <a:xfrm>
            <a:off x="2570843" y="1849831"/>
            <a:ext cx="2133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c1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4371322" y="1849831"/>
            <a:ext cx="2133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c2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6171800" y="1849831"/>
            <a:ext cx="2133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c3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8121631" y="2065857"/>
            <a:ext cx="49275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chemeClr val="tx1"/>
                </a:solidFill>
                <a:latin typeface="Calibri"/>
                <a:cs typeface="Calibri"/>
              </a:rPr>
              <a:t>_</a:t>
            </a: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out</a:t>
            </a:r>
            <a:endParaRPr sz="16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7681450" y="2160346"/>
            <a:ext cx="360045" cy="103505"/>
          </a:xfrm>
          <a:custGeom>
            <a:avLst/>
            <a:gdLst/>
            <a:ahLst/>
            <a:cxnLst/>
            <a:rect l="l" t="t" r="r" b="b"/>
            <a:pathLst>
              <a:path w="360045" h="103505">
                <a:moveTo>
                  <a:pt x="334808" y="51688"/>
                </a:moveTo>
                <a:lnTo>
                  <a:pt x="267970" y="90677"/>
                </a:lnTo>
                <a:lnTo>
                  <a:pt x="265049" y="92455"/>
                </a:lnTo>
                <a:lnTo>
                  <a:pt x="263905" y="96265"/>
                </a:lnTo>
                <a:lnTo>
                  <a:pt x="267462" y="102361"/>
                </a:lnTo>
                <a:lnTo>
                  <a:pt x="271399" y="103377"/>
                </a:lnTo>
                <a:lnTo>
                  <a:pt x="349154" y="58038"/>
                </a:lnTo>
                <a:lnTo>
                  <a:pt x="347472" y="58038"/>
                </a:lnTo>
                <a:lnTo>
                  <a:pt x="347472" y="57150"/>
                </a:lnTo>
                <a:lnTo>
                  <a:pt x="344170" y="57150"/>
                </a:lnTo>
                <a:lnTo>
                  <a:pt x="334808" y="51688"/>
                </a:lnTo>
                <a:close/>
              </a:path>
              <a:path w="360045" h="103505">
                <a:moveTo>
                  <a:pt x="323922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23922" y="58038"/>
                </a:lnTo>
                <a:lnTo>
                  <a:pt x="334808" y="51688"/>
                </a:lnTo>
                <a:lnTo>
                  <a:pt x="323922" y="45338"/>
                </a:lnTo>
                <a:close/>
              </a:path>
              <a:path w="360045" h="103505">
                <a:moveTo>
                  <a:pt x="349154" y="45338"/>
                </a:moveTo>
                <a:lnTo>
                  <a:pt x="347472" y="45338"/>
                </a:lnTo>
                <a:lnTo>
                  <a:pt x="347472" y="58038"/>
                </a:lnTo>
                <a:lnTo>
                  <a:pt x="349154" y="58038"/>
                </a:lnTo>
                <a:lnTo>
                  <a:pt x="360045" y="51688"/>
                </a:lnTo>
                <a:lnTo>
                  <a:pt x="349154" y="45338"/>
                </a:lnTo>
                <a:close/>
              </a:path>
              <a:path w="360045" h="103505">
                <a:moveTo>
                  <a:pt x="344170" y="46227"/>
                </a:moveTo>
                <a:lnTo>
                  <a:pt x="334808" y="51688"/>
                </a:lnTo>
                <a:lnTo>
                  <a:pt x="344170" y="57150"/>
                </a:lnTo>
                <a:lnTo>
                  <a:pt x="344170" y="46227"/>
                </a:lnTo>
                <a:close/>
              </a:path>
              <a:path w="360045" h="103505">
                <a:moveTo>
                  <a:pt x="347472" y="46227"/>
                </a:moveTo>
                <a:lnTo>
                  <a:pt x="344170" y="46227"/>
                </a:lnTo>
                <a:lnTo>
                  <a:pt x="344170" y="57150"/>
                </a:lnTo>
                <a:lnTo>
                  <a:pt x="347472" y="57150"/>
                </a:lnTo>
                <a:lnTo>
                  <a:pt x="347472" y="46227"/>
                </a:lnTo>
                <a:close/>
              </a:path>
              <a:path w="360045" h="103505">
                <a:moveTo>
                  <a:pt x="271399" y="0"/>
                </a:moveTo>
                <a:lnTo>
                  <a:pt x="267462" y="1015"/>
                </a:lnTo>
                <a:lnTo>
                  <a:pt x="263905" y="7111"/>
                </a:lnTo>
                <a:lnTo>
                  <a:pt x="265049" y="10921"/>
                </a:lnTo>
                <a:lnTo>
                  <a:pt x="267970" y="12700"/>
                </a:lnTo>
                <a:lnTo>
                  <a:pt x="334808" y="51688"/>
                </a:lnTo>
                <a:lnTo>
                  <a:pt x="344170" y="46227"/>
                </a:lnTo>
                <a:lnTo>
                  <a:pt x="347472" y="46227"/>
                </a:lnTo>
                <a:lnTo>
                  <a:pt x="347472" y="45338"/>
                </a:lnTo>
                <a:lnTo>
                  <a:pt x="349154" y="45338"/>
                </a:lnTo>
                <a:lnTo>
                  <a:pt x="27139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　　　　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内置基元</a:t>
            </a:r>
            <a:br>
              <a:rPr lang="zh-CN" altLang="en-US" sz="3200" dirty="0">
                <a:latin typeface="黑体" pitchFamily="2" charset="-122"/>
                <a:ea typeface="黑体" pitchFamily="2" charset="-122"/>
              </a:rPr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Verilog HDL</a:t>
            </a:r>
            <a:r>
              <a:rPr lang="zh-CN" altLang="en-US" dirty="0"/>
              <a:t>提供了</a:t>
            </a:r>
            <a:r>
              <a:rPr lang="en-US" altLang="zh-CN" dirty="0"/>
              <a:t>26</a:t>
            </a:r>
            <a:r>
              <a:rPr lang="zh-CN" altLang="en-US" dirty="0"/>
              <a:t>个内置基元，用于对数字系统实际的逻辑结构进行建模。这些基元包括</a:t>
            </a:r>
            <a:r>
              <a:rPr lang="zh-CN" altLang="en-US" b="1" dirty="0">
                <a:solidFill>
                  <a:srgbClr val="FF0000"/>
                </a:solidFill>
              </a:rPr>
              <a:t>基本门电路、上拉电阻、下拉电阻、</a:t>
            </a:r>
            <a:r>
              <a:rPr lang="en-US" altLang="zh-CN" b="1" dirty="0">
                <a:solidFill>
                  <a:srgbClr val="FF0000"/>
                </a:solidFill>
              </a:rPr>
              <a:t>MOS</a:t>
            </a:r>
            <a:r>
              <a:rPr lang="zh-CN" altLang="en-US" b="1" dirty="0">
                <a:solidFill>
                  <a:srgbClr val="FF0000"/>
                </a:solidFill>
              </a:rPr>
              <a:t>开关和双向开关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950" y="265212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门级建模举例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dirty="0"/>
          </a:p>
        </p:txBody>
      </p:sp>
      <p:sp>
        <p:nvSpPr>
          <p:cNvPr id="47" name="object 2"/>
          <p:cNvSpPr txBox="1"/>
          <p:nvPr/>
        </p:nvSpPr>
        <p:spPr>
          <a:xfrm>
            <a:off x="258278" y="1072121"/>
            <a:ext cx="265753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宋体"/>
                <a:cs typeface="宋体"/>
              </a:rPr>
              <a:t>一位全加器</a:t>
            </a:r>
          </a:p>
        </p:txBody>
      </p:sp>
      <p:sp>
        <p:nvSpPr>
          <p:cNvPr id="48" name="object 3"/>
          <p:cNvSpPr txBox="1"/>
          <p:nvPr/>
        </p:nvSpPr>
        <p:spPr>
          <a:xfrm>
            <a:off x="179512" y="1705372"/>
            <a:ext cx="3528392" cy="976549"/>
          </a:xfrm>
          <a:prstGeom prst="rect">
            <a:avLst/>
          </a:prstGeom>
          <a:ln w="25400">
            <a:solidFill>
              <a:srgbClr val="00AFE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solidFill>
                  <a:schemeClr val="tx1"/>
                </a:solidFill>
                <a:latin typeface="Calibri"/>
                <a:cs typeface="Calibri"/>
              </a:rPr>
              <a:t>sum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=</a:t>
            </a:r>
            <a:r>
              <a:rPr sz="24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chemeClr val="tx1"/>
                </a:solidFill>
                <a:latin typeface="宋体"/>
                <a:cs typeface="宋体"/>
              </a:rPr>
              <a:t>⊕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chemeClr val="tx1"/>
                </a:solidFill>
                <a:latin typeface="宋体"/>
                <a:cs typeface="宋体"/>
              </a:rPr>
              <a:t>⊕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c_in</a:t>
            </a:r>
          </a:p>
          <a:p>
            <a:pPr marL="91440">
              <a:lnSpc>
                <a:spcPct val="100000"/>
              </a:lnSpc>
            </a:pPr>
            <a:r>
              <a:rPr sz="2400" spc="-5" dirty="0">
                <a:solidFill>
                  <a:schemeClr val="tx1"/>
                </a:solidFill>
                <a:latin typeface="Calibri"/>
                <a:cs typeface="Calibri"/>
              </a:rPr>
              <a:t>c_out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= ab +</a:t>
            </a:r>
            <a:r>
              <a:rPr sz="240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(a</a:t>
            </a:r>
            <a:r>
              <a:rPr sz="2400" dirty="0">
                <a:solidFill>
                  <a:schemeClr val="tx1"/>
                </a:solidFill>
                <a:latin typeface="宋体"/>
                <a:cs typeface="宋体"/>
              </a:rPr>
              <a:t>⊕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b)c_in</a:t>
            </a:r>
          </a:p>
        </p:txBody>
      </p:sp>
      <p:sp>
        <p:nvSpPr>
          <p:cNvPr id="49" name="object 5"/>
          <p:cNvSpPr/>
          <p:nvPr/>
        </p:nvSpPr>
        <p:spPr>
          <a:xfrm>
            <a:off x="160950" y="3325479"/>
            <a:ext cx="8562109" cy="1995056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/>
            <a:stretch>
              <a:fillRect l="-1283" t="-27934" r="-1735" b="-1681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"/>
          <p:cNvSpPr txBox="1"/>
          <p:nvPr/>
        </p:nvSpPr>
        <p:spPr>
          <a:xfrm>
            <a:off x="3923928" y="164245"/>
            <a:ext cx="5108788" cy="3082254"/>
          </a:xfrm>
          <a:prstGeom prst="rect">
            <a:avLst/>
          </a:prstGeom>
          <a:solidFill>
            <a:srgbClr val="EBF0DE"/>
          </a:solidFill>
          <a:ln w="12700">
            <a:solidFill>
              <a:srgbClr val="385D8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//</a:t>
            </a:r>
            <a:r>
              <a:rPr sz="1800" spc="-5" dirty="0">
                <a:solidFill>
                  <a:schemeClr val="tx1"/>
                </a:solidFill>
                <a:latin typeface="宋体"/>
                <a:cs typeface="宋体"/>
              </a:rPr>
              <a:t>一位全加器的门级描述</a:t>
            </a:r>
            <a:endParaRPr sz="1800" dirty="0">
              <a:solidFill>
                <a:schemeClr val="tx1"/>
              </a:solidFill>
              <a:latin typeface="宋体"/>
              <a:cs typeface="宋体"/>
            </a:endParaRPr>
          </a:p>
          <a:p>
            <a:pPr marL="549275" marR="1101090" indent="-457200">
              <a:spcBef>
                <a:spcPts val="0"/>
              </a:spcBef>
              <a:tabLst>
                <a:tab pos="1339850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module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fulladd1(sum, c_out,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b, </a:t>
            </a:r>
            <a:r>
              <a:rPr sz="1800" spc="-10" dirty="0" err="1">
                <a:solidFill>
                  <a:schemeClr val="tx1"/>
                </a:solidFill>
                <a:latin typeface="Calibri"/>
                <a:cs typeface="Calibri"/>
              </a:rPr>
              <a:t>c_in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);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9275" marR="1101090" indent="-457200" algn="l">
              <a:spcBef>
                <a:spcPts val="0"/>
              </a:spcBef>
              <a:tabLst>
                <a:tab pos="1339850" algn="l"/>
              </a:tabLst>
            </a:pP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          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output	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sum,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c_out;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9275" marR="2642235">
              <a:spcBef>
                <a:spcPts val="0"/>
              </a:spcBef>
              <a:tabLst>
                <a:tab pos="1319530" algn="l"/>
                <a:tab pos="1351280" algn="l"/>
              </a:tabLst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input		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b,</a:t>
            </a:r>
            <a:r>
              <a:rPr sz="18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c_in; 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wire	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s1,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c1,</a:t>
            </a:r>
            <a:r>
              <a:rPr sz="180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c2;</a:t>
            </a: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9275" marR="2642235">
              <a:spcBef>
                <a:spcPts val="0"/>
              </a:spcBef>
              <a:tabLst>
                <a:tab pos="1319530" algn="l"/>
                <a:tab pos="1351280" algn="l"/>
              </a:tabLst>
            </a:pPr>
            <a:r>
              <a:rPr sz="1800" spc="-20" dirty="0" err="1">
                <a:solidFill>
                  <a:schemeClr val="tx1"/>
                </a:solidFill>
                <a:latin typeface="Calibri"/>
                <a:cs typeface="Calibri"/>
              </a:rPr>
              <a:t>xor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	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(s1,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a,</a:t>
            </a:r>
            <a:r>
              <a:rPr sz="1800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b)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;</a:t>
            </a:r>
          </a:p>
          <a:p>
            <a:pPr marL="549275" marR="2642235" algn="l">
              <a:spcBef>
                <a:spcPts val="0"/>
              </a:spcBef>
              <a:tabLst>
                <a:tab pos="1319530" algn="l"/>
                <a:tab pos="1351280" algn="l"/>
              </a:tabLst>
            </a:pP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  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 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(c1,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a,</a:t>
            </a:r>
            <a:r>
              <a:rPr sz="18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9275" marR="2493645">
              <a:spcBef>
                <a:spcPts val="0"/>
              </a:spcBef>
              <a:tabLst>
                <a:tab pos="996950" algn="l"/>
              </a:tabLst>
            </a:pP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0" dirty="0" err="1">
                <a:solidFill>
                  <a:schemeClr val="tx1"/>
                </a:solidFill>
                <a:latin typeface="Calibri"/>
                <a:cs typeface="Calibri"/>
              </a:rPr>
              <a:t>xor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	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(sum, s1,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c_in);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(c2, s1,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chemeClr val="tx1"/>
                </a:solidFill>
                <a:latin typeface="Calibri"/>
                <a:cs typeface="Calibri"/>
              </a:rPr>
              <a:t>c_in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);</a:t>
            </a: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9275" marR="2493645">
              <a:spcBef>
                <a:spcPts val="0"/>
              </a:spcBef>
              <a:tabLst>
                <a:tab pos="996950" algn="l"/>
              </a:tabLst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or	(c_out, c2,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c1);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92075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endmodule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7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0950" y="265212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门级建模举例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dirty="0"/>
          </a:p>
        </p:txBody>
      </p:sp>
      <p:sp>
        <p:nvSpPr>
          <p:cNvPr id="5" name="object 39"/>
          <p:cNvSpPr txBox="1"/>
          <p:nvPr/>
        </p:nvSpPr>
        <p:spPr>
          <a:xfrm>
            <a:off x="318639" y="1633364"/>
            <a:ext cx="8640960" cy="4190891"/>
          </a:xfrm>
          <a:prstGeom prst="rect">
            <a:avLst/>
          </a:prstGeom>
          <a:solidFill>
            <a:srgbClr val="EBF0DE"/>
          </a:solidFill>
          <a:ln w="12700">
            <a:solidFill>
              <a:srgbClr val="385D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algn="l">
              <a:spcBef>
                <a:spcPts val="0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//</a:t>
            </a: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四位全加器的门级描述</a:t>
            </a:r>
          </a:p>
          <a:p>
            <a:pPr marL="91440" algn="l">
              <a:spcBef>
                <a:spcPts val="0"/>
              </a:spcBef>
            </a:pPr>
            <a:r>
              <a:rPr sz="1800" b="1" spc="-5" dirty="0">
                <a:solidFill>
                  <a:schemeClr val="tx1"/>
                </a:solidFill>
                <a:latin typeface="Calibri"/>
                <a:cs typeface="Calibri"/>
              </a:rPr>
              <a:t>module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fulladd4(sum, c_out,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b,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c_in);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marR="4899025" algn="l">
              <a:spcBef>
                <a:spcPts val="0"/>
              </a:spcBef>
              <a:tabLst>
                <a:tab pos="1729739" algn="l"/>
                <a:tab pos="1771014" algn="l"/>
              </a:tabLst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output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[3:0]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sum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;</a:t>
            </a:r>
          </a:p>
          <a:p>
            <a:pPr marL="548640" marR="4899025" algn="l">
              <a:spcBef>
                <a:spcPts val="0"/>
              </a:spcBef>
              <a:tabLst>
                <a:tab pos="1729739" algn="l"/>
                <a:tab pos="1771014" algn="l"/>
              </a:tabLst>
            </a:pP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wire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s;  </a:t>
            </a:r>
            <a:endParaRPr lang="en-US" sz="1800" spc="-5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marR="4899025" algn="l">
              <a:spcBef>
                <a:spcPts val="0"/>
              </a:spcBef>
              <a:tabLst>
                <a:tab pos="1729739" algn="l"/>
                <a:tab pos="1771014" algn="l"/>
              </a:tabLst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output		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c_out; </a:t>
            </a:r>
            <a:endParaRPr lang="en-US" sz="1800" spc="-5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marR="4899025" algn="l">
              <a:spcBef>
                <a:spcPts val="0"/>
              </a:spcBef>
              <a:tabLst>
                <a:tab pos="1729739" algn="l"/>
                <a:tab pos="1771014" algn="l"/>
              </a:tabLst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input</a:t>
            </a:r>
            <a:r>
              <a:rPr sz="1800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[3:0]	a,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b;  </a:t>
            </a:r>
            <a:endParaRPr lang="en-US" sz="1800" spc="-5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marR="4899025" algn="l">
              <a:spcBef>
                <a:spcPts val="0"/>
              </a:spcBef>
              <a:tabLst>
                <a:tab pos="1729739" algn="l"/>
                <a:tab pos="1771014" algn="l"/>
              </a:tabLst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input	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c_in;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algn="l">
              <a:spcBef>
                <a:spcPts val="0"/>
              </a:spcBef>
              <a:tabLst>
                <a:tab pos="1764030" algn="l"/>
              </a:tabLst>
            </a:pP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wire</a:t>
            </a:r>
            <a:r>
              <a:rPr sz="1800" b="1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[3:0]	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c;</a:t>
            </a:r>
          </a:p>
          <a:p>
            <a:pPr marL="548640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fulladd1 fa0(s[0], c[0],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a[0],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b[0],</a:t>
            </a:r>
            <a:r>
              <a:rPr sz="18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c_in);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fulladd1 fa1(s[1], c[1],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a[1],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b[1],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c[0]);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fulladd1 fa2(s[2], c[2],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a[2],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b[2],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c[1]);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fulladd1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fa3(s[3],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c[3],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a[3],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b[3],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c[2]);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marR="5732780" algn="l">
              <a:spcBef>
                <a:spcPts val="0"/>
              </a:spcBef>
            </a:pPr>
            <a:r>
              <a:rPr lang="en-US" sz="1800">
                <a:solidFill>
                  <a:schemeClr val="tx1"/>
                </a:solidFill>
                <a:latin typeface="Calibri"/>
                <a:cs typeface="Calibri"/>
              </a:rPr>
              <a:t>assign </a:t>
            </a:r>
            <a:r>
              <a:rPr sz="1800">
                <a:solidFill>
                  <a:schemeClr val="tx1"/>
                </a:solidFill>
                <a:latin typeface="Calibri"/>
                <a:cs typeface="Calibri"/>
              </a:rPr>
              <a:t>sum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=s;  </a:t>
            </a: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marR="5732780" algn="l">
              <a:spcBef>
                <a:spcPts val="0"/>
              </a:spcBef>
            </a:pPr>
            <a:r>
              <a:rPr sz="1800" spc="-10" dirty="0" err="1">
                <a:solidFill>
                  <a:schemeClr val="tx1"/>
                </a:solidFill>
                <a:latin typeface="Calibri"/>
                <a:cs typeface="Calibri"/>
              </a:rPr>
              <a:t>c</a:t>
            </a:r>
            <a:r>
              <a:rPr sz="1800" spc="-5" dirty="0" err="1">
                <a:solidFill>
                  <a:schemeClr val="tx1"/>
                </a:solidFill>
                <a:latin typeface="Calibri"/>
                <a:cs typeface="Calibri"/>
              </a:rPr>
              <a:t>_o</a:t>
            </a:r>
            <a:r>
              <a:rPr sz="1800" dirty="0" err="1">
                <a:solidFill>
                  <a:schemeClr val="tx1"/>
                </a:solidFill>
                <a:latin typeface="Calibri"/>
                <a:cs typeface="Calibri"/>
              </a:rPr>
              <a:t>u</a:t>
            </a:r>
            <a:r>
              <a:rPr sz="1800" spc="-5" dirty="0" err="1">
                <a:solidFill>
                  <a:schemeClr val="tx1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=c[3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];</a:t>
            </a:r>
          </a:p>
          <a:p>
            <a:pPr marL="548640" marR="5732780" algn="l">
              <a:spcBef>
                <a:spcPts val="0"/>
              </a:spcBef>
            </a:pPr>
            <a:r>
              <a:rPr sz="1800" b="1" spc="-5" dirty="0" err="1">
                <a:solidFill>
                  <a:schemeClr val="tx1"/>
                </a:solidFill>
                <a:latin typeface="Calibri"/>
                <a:cs typeface="Calibri"/>
              </a:rPr>
              <a:t>endmodule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07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7865"/>
            <a:ext cx="4833665" cy="144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14140" y="121196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门级建模举例</a:t>
            </a:r>
            <a:r>
              <a:rPr lang="en-US" altLang="zh-CN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dirty="0"/>
          </a:p>
        </p:txBody>
      </p:sp>
      <p:sp>
        <p:nvSpPr>
          <p:cNvPr id="9" name="object 4"/>
          <p:cNvSpPr txBox="1"/>
          <p:nvPr/>
        </p:nvSpPr>
        <p:spPr>
          <a:xfrm>
            <a:off x="172799" y="121196"/>
            <a:ext cx="7986137" cy="547008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516245" algn="l">
              <a:spcBef>
                <a:spcPts val="0"/>
              </a:spcBef>
            </a:pP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//</a:t>
            </a:r>
            <a:r>
              <a:rPr sz="1600" spc="-5" dirty="0">
                <a:solidFill>
                  <a:schemeClr val="tx1"/>
                </a:solidFill>
                <a:latin typeface="宋体"/>
                <a:cs typeface="宋体"/>
              </a:rPr>
              <a:t>四位全加器的激励模块 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module stimulus;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marR="5955030" algn="l">
              <a:spcBef>
                <a:spcPts val="0"/>
              </a:spcBef>
            </a:pP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wire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[3:0]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SUM;  wire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C_OUT;  </a:t>
            </a:r>
            <a:endParaRPr lang="en-US" sz="1800" spc="-25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marR="5955030" algn="l">
              <a:spcBef>
                <a:spcPts val="0"/>
              </a:spcBef>
            </a:pPr>
            <a:r>
              <a:rPr sz="1800" spc="-15" dirty="0" err="1">
                <a:solidFill>
                  <a:schemeClr val="tx1"/>
                </a:solidFill>
                <a:latin typeface="Calibri"/>
                <a:cs typeface="Calibri"/>
              </a:rPr>
              <a:t>reg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[3:0]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A,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B;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algn="l">
              <a:spcBef>
                <a:spcPts val="0"/>
              </a:spcBef>
            </a:pP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reg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C_IN;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algn="l">
              <a:spcBef>
                <a:spcPts val="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fulladd4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FA4(SUM, 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C_OUT,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A,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sz="18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C_IN);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 algn="l">
              <a:spcBef>
                <a:spcPts val="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</a:p>
          <a:p>
            <a:pPr marL="469900" algn="l">
              <a:spcBef>
                <a:spcPts val="0"/>
              </a:spcBef>
            </a:pP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   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begin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927100" algn="l">
              <a:spcBef>
                <a:spcPts val="0"/>
              </a:spcBef>
            </a:pPr>
            <a:r>
              <a:rPr lang="en-US" sz="16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$monitor(%time, </a:t>
            </a:r>
            <a:r>
              <a:rPr sz="1600" spc="-20" dirty="0">
                <a:solidFill>
                  <a:schemeClr val="tx1"/>
                </a:solidFill>
                <a:latin typeface="Calibri"/>
                <a:cs typeface="Calibri"/>
              </a:rPr>
              <a:t>“A=%b, </a:t>
            </a:r>
            <a:r>
              <a:rPr sz="1600" dirty="0">
                <a:solidFill>
                  <a:schemeClr val="tx1"/>
                </a:solidFill>
                <a:latin typeface="Calibri"/>
                <a:cs typeface="Calibri"/>
              </a:rPr>
              <a:t>B=%b, </a:t>
            </a: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C_IN=%b, </a:t>
            </a:r>
            <a:r>
              <a:rPr sz="1600" dirty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C_OUT=%b, </a:t>
            </a:r>
            <a:r>
              <a:rPr sz="1600" spc="-20" dirty="0">
                <a:solidFill>
                  <a:schemeClr val="tx1"/>
                </a:solidFill>
                <a:latin typeface="Calibri"/>
                <a:cs typeface="Calibri"/>
              </a:rPr>
              <a:t>SUM=%b\n”,</a:t>
            </a:r>
            <a:r>
              <a:rPr sz="16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Calibri"/>
                <a:cs typeface="Calibri"/>
              </a:rPr>
              <a:t>A,B,C_IN,C_OUT,SUM);</a:t>
            </a:r>
            <a:endParaRPr sz="1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69900" marR="6782434" algn="l">
              <a:spcBef>
                <a:spcPts val="0"/>
              </a:spcBef>
            </a:pP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   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end 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itial  </a:t>
            </a:r>
            <a:r>
              <a:rPr lang="en-US" sz="1800" spc="-5" dirty="0">
                <a:solidFill>
                  <a:srgbClr val="7030A0"/>
                </a:solidFill>
                <a:latin typeface="Calibri"/>
                <a:cs typeface="Calibri"/>
              </a:rPr>
              <a:t>      </a:t>
            </a:r>
            <a:r>
              <a:rPr sz="1800" spc="-10" dirty="0">
                <a:solidFill>
                  <a:srgbClr val="7030A0"/>
                </a:solidFill>
                <a:latin typeface="Calibri"/>
                <a:cs typeface="Calibri"/>
              </a:rPr>
              <a:t>begin</a:t>
            </a:r>
            <a:endParaRPr sz="18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927100" marR="4549140" algn="l">
              <a:spcBef>
                <a:spcPts val="0"/>
              </a:spcBef>
            </a:pPr>
            <a:r>
              <a:rPr sz="1800" spc="-25" dirty="0">
                <a:solidFill>
                  <a:srgbClr val="7030A0"/>
                </a:solidFill>
                <a:latin typeface="Calibri"/>
                <a:cs typeface="Calibri"/>
              </a:rPr>
              <a:t>A=4’d0; B=4’d0; </a:t>
            </a:r>
            <a:r>
              <a:rPr sz="1800" spc="-10" dirty="0">
                <a:solidFill>
                  <a:srgbClr val="7030A0"/>
                </a:solidFill>
                <a:latin typeface="Calibri"/>
                <a:cs typeface="Calibri"/>
              </a:rPr>
              <a:t>C_IN=1’b0;  </a:t>
            </a:r>
            <a:endParaRPr lang="en-US" sz="1800" spc="-1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927100" marR="4549140" algn="l">
              <a:spcBef>
                <a:spcPts val="0"/>
              </a:spcBef>
            </a:pP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#5 </a:t>
            </a:r>
            <a:r>
              <a:rPr sz="1800" spc="-25" dirty="0">
                <a:solidFill>
                  <a:srgbClr val="7030A0"/>
                </a:solidFill>
                <a:latin typeface="Calibri"/>
                <a:cs typeface="Calibri"/>
              </a:rPr>
              <a:t>A=4’d3;</a:t>
            </a:r>
            <a:r>
              <a:rPr sz="18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030A0"/>
                </a:solidFill>
                <a:latin typeface="Calibri"/>
                <a:cs typeface="Calibri"/>
              </a:rPr>
              <a:t>B=4’d4;</a:t>
            </a:r>
            <a:endParaRPr sz="18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927100" algn="l">
              <a:spcBef>
                <a:spcPts val="0"/>
              </a:spcBef>
            </a:pP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#5 </a:t>
            </a:r>
            <a:r>
              <a:rPr sz="1800" spc="-25" dirty="0">
                <a:solidFill>
                  <a:srgbClr val="7030A0"/>
                </a:solidFill>
                <a:latin typeface="Calibri"/>
                <a:cs typeface="Calibri"/>
              </a:rPr>
              <a:t>A=4’d2;</a:t>
            </a:r>
            <a:r>
              <a:rPr sz="1800" spc="-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030A0"/>
                </a:solidFill>
                <a:latin typeface="Calibri"/>
                <a:cs typeface="Calibri"/>
              </a:rPr>
              <a:t>B=4’d5;</a:t>
            </a:r>
            <a:endParaRPr sz="18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927100" algn="l">
              <a:spcBef>
                <a:spcPts val="0"/>
              </a:spcBef>
            </a:pP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#5 </a:t>
            </a:r>
            <a:r>
              <a:rPr sz="1800" spc="-20" dirty="0">
                <a:solidFill>
                  <a:srgbClr val="7030A0"/>
                </a:solidFill>
                <a:latin typeface="Calibri"/>
                <a:cs typeface="Calibri"/>
              </a:rPr>
              <a:t>A=4’d10; </a:t>
            </a:r>
            <a:r>
              <a:rPr sz="1800" spc="-25" dirty="0">
                <a:solidFill>
                  <a:srgbClr val="7030A0"/>
                </a:solidFill>
                <a:latin typeface="Calibri"/>
                <a:cs typeface="Calibri"/>
              </a:rPr>
              <a:t>B=4’d6;</a:t>
            </a:r>
            <a:r>
              <a:rPr sz="1800" spc="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alibri"/>
                <a:cs typeface="Calibri"/>
              </a:rPr>
              <a:t>C_IN=1’b1;</a:t>
            </a:r>
            <a:endParaRPr sz="18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469900" algn="l">
              <a:spcBef>
                <a:spcPts val="0"/>
              </a:spcBef>
            </a:pP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end</a:t>
            </a:r>
            <a:endParaRPr sz="18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2700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endmodule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4165868" y="3433564"/>
            <a:ext cx="4896544" cy="1267014"/>
          </a:xfrm>
          <a:prstGeom prst="rect">
            <a:avLst/>
          </a:prstGeom>
          <a:solidFill>
            <a:srgbClr val="FCEADA"/>
          </a:solidFill>
          <a:ln w="12700">
            <a:solidFill>
              <a:srgbClr val="385D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algn="l">
              <a:lnSpc>
                <a:spcPct val="100000"/>
              </a:lnSpc>
              <a:spcBef>
                <a:spcPts val="280"/>
              </a:spcBef>
              <a:tabLst>
                <a:tab pos="423545" algn="l"/>
              </a:tabLst>
            </a:pPr>
            <a:r>
              <a:rPr lang="en-US" sz="1600" spc="-5" dirty="0">
                <a:latin typeface="Calibri"/>
                <a:cs typeface="Calibri"/>
              </a:rPr>
              <a:t>#</a:t>
            </a:r>
            <a:r>
              <a:rPr sz="1600" spc="-5" dirty="0">
                <a:latin typeface="Calibri"/>
                <a:cs typeface="Calibri"/>
              </a:rPr>
              <a:t>0	</a:t>
            </a:r>
            <a:r>
              <a:rPr sz="1600" spc="-10" dirty="0">
                <a:latin typeface="Calibri"/>
                <a:cs typeface="Calibri"/>
              </a:rPr>
              <a:t>A=0000, </a:t>
            </a:r>
            <a:r>
              <a:rPr sz="1600" spc="-5" dirty="0">
                <a:latin typeface="Calibri"/>
                <a:cs typeface="Calibri"/>
              </a:rPr>
              <a:t>B=0000, </a:t>
            </a:r>
            <a:r>
              <a:rPr sz="1600" spc="-10" dirty="0">
                <a:latin typeface="Calibri"/>
                <a:cs typeface="Calibri"/>
              </a:rPr>
              <a:t>C_IN=0,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C_OUT=0,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SUM=0000</a:t>
            </a:r>
            <a:endParaRPr sz="1600" dirty="0">
              <a:latin typeface="Calibri"/>
              <a:cs typeface="Calibri"/>
            </a:endParaRPr>
          </a:p>
          <a:p>
            <a:pPr marL="91440" algn="l">
              <a:lnSpc>
                <a:spcPct val="100000"/>
              </a:lnSpc>
              <a:tabLst>
                <a:tab pos="423545" algn="l"/>
              </a:tabLst>
            </a:pPr>
            <a:r>
              <a:rPr lang="en-US" sz="1600" spc="-5" dirty="0">
                <a:latin typeface="Calibri"/>
                <a:cs typeface="Calibri"/>
              </a:rPr>
              <a:t>#</a:t>
            </a:r>
            <a:r>
              <a:rPr sz="1600" spc="-5" dirty="0">
                <a:latin typeface="Calibri"/>
                <a:cs typeface="Calibri"/>
              </a:rPr>
              <a:t>5	</a:t>
            </a:r>
            <a:r>
              <a:rPr sz="1600" spc="-10" dirty="0">
                <a:latin typeface="Calibri"/>
                <a:cs typeface="Calibri"/>
              </a:rPr>
              <a:t>A=0011, </a:t>
            </a:r>
            <a:r>
              <a:rPr sz="1600" spc="-5" dirty="0">
                <a:latin typeface="Calibri"/>
                <a:cs typeface="Calibri"/>
              </a:rPr>
              <a:t>B=0100, </a:t>
            </a:r>
            <a:r>
              <a:rPr sz="1600" spc="-10" dirty="0">
                <a:latin typeface="Calibri"/>
                <a:cs typeface="Calibri"/>
              </a:rPr>
              <a:t>C_IN=0,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C_OUT=0,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SUM=0111</a:t>
            </a:r>
            <a:endParaRPr sz="1600" dirty="0">
              <a:latin typeface="Calibri"/>
              <a:cs typeface="Calibri"/>
            </a:endParaRPr>
          </a:p>
          <a:p>
            <a:pPr marL="91440" algn="l">
              <a:lnSpc>
                <a:spcPct val="100000"/>
              </a:lnSpc>
              <a:tabLst>
                <a:tab pos="434340" algn="l"/>
              </a:tabLst>
            </a:pPr>
            <a:r>
              <a:rPr lang="en-US" sz="1600" spc="-5" dirty="0">
                <a:latin typeface="Calibri"/>
                <a:cs typeface="Calibri"/>
              </a:rPr>
              <a:t>#</a:t>
            </a:r>
            <a:r>
              <a:rPr sz="1600" spc="-5" dirty="0">
                <a:latin typeface="Calibri"/>
                <a:cs typeface="Calibri"/>
              </a:rPr>
              <a:t>10	</a:t>
            </a:r>
            <a:r>
              <a:rPr sz="1600" spc="-10" dirty="0">
                <a:latin typeface="Calibri"/>
                <a:cs typeface="Calibri"/>
              </a:rPr>
              <a:t>A=0010, </a:t>
            </a:r>
            <a:r>
              <a:rPr sz="1600" spc="-5" dirty="0">
                <a:latin typeface="Calibri"/>
                <a:cs typeface="Calibri"/>
              </a:rPr>
              <a:t>B=0101, </a:t>
            </a:r>
            <a:r>
              <a:rPr sz="1600" spc="-10" dirty="0">
                <a:latin typeface="Calibri"/>
                <a:cs typeface="Calibri"/>
              </a:rPr>
              <a:t>C_IN=0,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C_OUT=0,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SUM=0111</a:t>
            </a:r>
            <a:endParaRPr sz="1600" dirty="0">
              <a:latin typeface="Calibri"/>
              <a:cs typeface="Calibri"/>
            </a:endParaRPr>
          </a:p>
          <a:p>
            <a:pPr marL="91440" algn="l">
              <a:lnSpc>
                <a:spcPct val="100000"/>
              </a:lnSpc>
              <a:spcBef>
                <a:spcPts val="5"/>
              </a:spcBef>
              <a:tabLst>
                <a:tab pos="434340" algn="l"/>
              </a:tabLst>
            </a:pPr>
            <a:r>
              <a:rPr lang="en-US" sz="1600" spc="-10" dirty="0">
                <a:latin typeface="Calibri"/>
                <a:cs typeface="Calibri"/>
              </a:rPr>
              <a:t>#</a:t>
            </a:r>
            <a:r>
              <a:rPr sz="1600" spc="-10" dirty="0">
                <a:latin typeface="Calibri"/>
                <a:cs typeface="Calibri"/>
              </a:rPr>
              <a:t>15	A=1010, B=0110, C_IN=1,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C_OUT=1,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SUM=0001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1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9" y="810785"/>
            <a:ext cx="7891535" cy="44359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 Verilog HDL</a:t>
            </a:r>
            <a:r>
              <a:rPr lang="zh-CN" altLang="en-US" dirty="0"/>
              <a:t>具有对</a:t>
            </a:r>
            <a:r>
              <a:rPr lang="en-US" altLang="zh-CN" dirty="0"/>
              <a:t>MOS</a:t>
            </a:r>
            <a:r>
              <a:rPr lang="zh-CN" altLang="en-US" dirty="0"/>
              <a:t>晶体管级进行设计的能力。随着电路复杂性的增加</a:t>
            </a:r>
            <a:r>
              <a:rPr lang="en-US" altLang="zh-CN" dirty="0"/>
              <a:t>(</a:t>
            </a:r>
            <a:r>
              <a:rPr lang="zh-CN" altLang="en-US" dirty="0"/>
              <a:t>上百万的晶体管</a:t>
            </a:r>
            <a:r>
              <a:rPr lang="en-US" altLang="zh-CN" dirty="0"/>
              <a:t>)</a:t>
            </a:r>
            <a:r>
              <a:rPr lang="zh-CN" altLang="en-US" dirty="0"/>
              <a:t>及先进</a:t>
            </a:r>
            <a:r>
              <a:rPr lang="en-US" altLang="zh-CN" dirty="0"/>
              <a:t>CAD</a:t>
            </a:r>
            <a:r>
              <a:rPr lang="zh-CN" altLang="en-US" dirty="0"/>
              <a:t>工具的出现，以开关级为基础进行的设计正在逐渐萎缩。</a:t>
            </a:r>
            <a:br>
              <a:rPr lang="en-US" altLang="zh-CN" dirty="0"/>
            </a:br>
            <a:r>
              <a:rPr lang="en-US" altLang="zh-CN" dirty="0"/>
              <a:t>         Verilog HDL</a:t>
            </a:r>
            <a:r>
              <a:rPr lang="zh-CN" altLang="en-US" dirty="0"/>
              <a:t>目前仅提供用逻辑值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和与它们相关的驱动强度进行数字设计的能力，没有模拟设计能力。因此在</a:t>
            </a:r>
            <a:r>
              <a:rPr lang="en-US" altLang="zh-CN" dirty="0"/>
              <a:t>Verilog HDL</a:t>
            </a:r>
            <a:r>
              <a:rPr lang="zh-CN" altLang="en-US" dirty="0"/>
              <a:t>中，晶体管也仅被当作导通或者截止的开关。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27" y="913285"/>
            <a:ext cx="8135937" cy="1512168"/>
          </a:xfrm>
        </p:spPr>
        <p:txBody>
          <a:bodyPr/>
          <a:lstStyle/>
          <a:p>
            <a:r>
              <a:rPr lang="en-US" altLang="zh-CN" dirty="0"/>
              <a:t>        MOS</a:t>
            </a:r>
            <a:r>
              <a:rPr lang="zh-CN" altLang="en-US" dirty="0"/>
              <a:t>模型在仿真时表现为两种状态：开或关，即导通或不导通。对于</a:t>
            </a:r>
            <a:r>
              <a:rPr lang="en-US" altLang="zh-CN" dirty="0"/>
              <a:t>MOS</a:t>
            </a:r>
            <a:r>
              <a:rPr lang="zh-CN" altLang="en-US" dirty="0"/>
              <a:t>来说，数据只能从输入端流向输出端，并且可以通过设置控制信号来关闭数据流，所以</a:t>
            </a:r>
            <a:r>
              <a:rPr lang="en-US" altLang="zh-CN" dirty="0"/>
              <a:t>MOS</a:t>
            </a:r>
            <a:r>
              <a:rPr lang="zh-CN" altLang="en-US" dirty="0"/>
              <a:t>是单向的。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853047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Verilog</a:t>
            </a:r>
            <a:r>
              <a:rPr lang="zh-CN" altLang="en-US" sz="2800" dirty="0">
                <a:solidFill>
                  <a:schemeClr val="tx1"/>
                </a:solidFill>
              </a:rPr>
              <a:t>提供了</a:t>
            </a:r>
            <a:r>
              <a:rPr lang="en-US" altLang="zh-CN" sz="2800" dirty="0">
                <a:solidFill>
                  <a:schemeClr val="tx1"/>
                </a:solidFill>
              </a:rPr>
              <a:t>6</a:t>
            </a:r>
            <a:r>
              <a:rPr lang="zh-CN" altLang="en-US" sz="2800" dirty="0">
                <a:solidFill>
                  <a:schemeClr val="tx1"/>
                </a:solidFill>
              </a:rPr>
              <a:t>种</a:t>
            </a:r>
            <a:r>
              <a:rPr lang="en-US" altLang="zh-CN" sz="2800" dirty="0">
                <a:solidFill>
                  <a:schemeClr val="tx1"/>
                </a:solidFill>
              </a:rPr>
              <a:t>MOS</a:t>
            </a:r>
            <a:r>
              <a:rPr lang="zh-CN" altLang="en-US" sz="2800" dirty="0">
                <a:solidFill>
                  <a:schemeClr val="tx1"/>
                </a:solidFill>
              </a:rPr>
              <a:t>晶体管开关：</a:t>
            </a:r>
            <a:r>
              <a:rPr lang="en-US" altLang="zh-CN" sz="2800" dirty="0" err="1">
                <a:solidFill>
                  <a:schemeClr val="tx1"/>
                </a:solidFill>
              </a:rPr>
              <a:t>cmos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</a:rPr>
              <a:t>pmos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 err="1">
                <a:solidFill>
                  <a:schemeClr val="tx1"/>
                </a:solidFill>
              </a:rPr>
              <a:t>rcmos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 err="1">
                <a:solidFill>
                  <a:srgbClr val="FF0000"/>
                </a:solidFill>
              </a:rPr>
              <a:t>rpmos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 err="1">
                <a:solidFill>
                  <a:srgbClr val="FF0000"/>
                </a:solidFill>
              </a:rPr>
              <a:t>nmos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 err="1">
                <a:solidFill>
                  <a:srgbClr val="FF0000"/>
                </a:solidFill>
              </a:rPr>
              <a:t>rnmos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br>
              <a:rPr lang="zh-CN" altLang="en-US" sz="2800" dirty="0">
                <a:solidFill>
                  <a:schemeClr val="tx1"/>
                </a:solidFill>
              </a:rPr>
            </a:b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7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55481"/>
            <a:ext cx="8135937" cy="1974027"/>
          </a:xfrm>
        </p:spPr>
        <p:txBody>
          <a:bodyPr/>
          <a:lstStyle/>
          <a:p>
            <a:r>
              <a:rPr lang="zh-CN" altLang="en-US" dirty="0"/>
              <a:t>　</a:t>
            </a:r>
            <a:r>
              <a:rPr lang="en-US" altLang="zh-CN" dirty="0"/>
              <a:t>MOS</a:t>
            </a:r>
            <a:r>
              <a:rPr lang="zh-CN" altLang="en-US" dirty="0"/>
              <a:t>晶体管开关的语法格式如下：</a:t>
            </a:r>
            <a:br>
              <a:rPr lang="zh-CN" altLang="en-US" dirty="0"/>
            </a:br>
            <a:r>
              <a:rPr lang="zh-CN" altLang="en-US" dirty="0"/>
              <a:t>　　　</a:t>
            </a:r>
            <a:r>
              <a:rPr lang="en-US" altLang="zh-CN" b="1" dirty="0" err="1">
                <a:solidFill>
                  <a:srgbClr val="FF0000"/>
                </a:solidFill>
              </a:rPr>
              <a:t>mos_type</a:t>
            </a:r>
            <a:r>
              <a:rPr lang="en-US" altLang="zh-CN" dirty="0"/>
              <a:t> [</a:t>
            </a:r>
            <a:r>
              <a:rPr lang="en-US" altLang="zh-CN" dirty="0" err="1"/>
              <a:t>instance_name</a:t>
            </a:r>
            <a:r>
              <a:rPr lang="en-US" altLang="zh-CN" dirty="0"/>
              <a:t>] </a:t>
            </a:r>
            <a:r>
              <a:rPr lang="en-US" altLang="zh-CN" b="1" dirty="0">
                <a:solidFill>
                  <a:srgbClr val="7030A0"/>
                </a:solidFill>
              </a:rPr>
              <a:t>(</a:t>
            </a:r>
            <a:r>
              <a:rPr lang="en-US" altLang="zh-CN" b="1" dirty="0" err="1">
                <a:solidFill>
                  <a:srgbClr val="7030A0"/>
                </a:solidFill>
              </a:rPr>
              <a:t>outputA</a:t>
            </a:r>
            <a:r>
              <a:rPr lang="en-US" altLang="zh-CN" b="1" dirty="0">
                <a:solidFill>
                  <a:srgbClr val="7030A0"/>
                </a:solidFill>
              </a:rPr>
              <a:t>, </a:t>
            </a:r>
            <a:r>
              <a:rPr lang="en-US" altLang="zh-CN" b="1" dirty="0" err="1">
                <a:solidFill>
                  <a:srgbClr val="7030A0"/>
                </a:solidFill>
              </a:rPr>
              <a:t>inputB</a:t>
            </a:r>
            <a:r>
              <a:rPr lang="en-US" altLang="zh-CN" b="1" dirty="0">
                <a:solidFill>
                  <a:srgbClr val="7030A0"/>
                </a:solidFill>
              </a:rPr>
              <a:t>, </a:t>
            </a:r>
            <a:r>
              <a:rPr lang="en-US" altLang="zh-CN" b="1" dirty="0" err="1">
                <a:solidFill>
                  <a:srgbClr val="7030A0"/>
                </a:solidFill>
              </a:rPr>
              <a:t>controlC</a:t>
            </a:r>
            <a:r>
              <a:rPr lang="en-US" altLang="zh-CN" b="1" dirty="0">
                <a:solidFill>
                  <a:srgbClr val="7030A0"/>
                </a:solidFill>
              </a:rPr>
              <a:t>);</a:t>
            </a:r>
            <a:br>
              <a:rPr lang="en-US" altLang="zh-CN" b="1" dirty="0">
                <a:solidFill>
                  <a:srgbClr val="7030A0"/>
                </a:solidFill>
              </a:rPr>
            </a:br>
            <a:r>
              <a:rPr lang="zh-CN" altLang="en-US" dirty="0"/>
              <a:t>其中，</a:t>
            </a:r>
            <a:r>
              <a:rPr lang="en-US" altLang="zh-CN" dirty="0" err="1"/>
              <a:t>mos_type</a:t>
            </a:r>
            <a:r>
              <a:rPr lang="zh-CN" altLang="en-US" dirty="0"/>
              <a:t>是</a:t>
            </a:r>
            <a:r>
              <a:rPr lang="en-US" altLang="zh-CN" dirty="0" err="1"/>
              <a:t>nmos</a:t>
            </a:r>
            <a:r>
              <a:rPr lang="zh-CN" altLang="en-US" dirty="0"/>
              <a:t>、</a:t>
            </a:r>
            <a:r>
              <a:rPr lang="en-US" altLang="zh-CN" dirty="0" err="1"/>
              <a:t>rnmos</a:t>
            </a:r>
            <a:r>
              <a:rPr lang="zh-CN" altLang="en-US" dirty="0"/>
              <a:t>、</a:t>
            </a:r>
            <a:r>
              <a:rPr lang="en-US" altLang="zh-CN" dirty="0" err="1"/>
              <a:t>pmos</a:t>
            </a:r>
            <a:r>
              <a:rPr lang="zh-CN" altLang="en-US" dirty="0"/>
              <a:t>和</a:t>
            </a:r>
            <a:r>
              <a:rPr lang="en-US" altLang="zh-CN" dirty="0" err="1"/>
              <a:t>rpmos</a:t>
            </a:r>
            <a:r>
              <a:rPr lang="zh-CN" altLang="en-US" dirty="0"/>
              <a:t>四种三端口</a:t>
            </a:r>
            <a:r>
              <a:rPr lang="en-US" altLang="zh-CN" dirty="0"/>
              <a:t>MOS</a:t>
            </a:r>
            <a:r>
              <a:rPr lang="zh-CN" altLang="en-US" dirty="0"/>
              <a:t>开关之一；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5516" y="3056126"/>
            <a:ext cx="864096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kern="0" dirty="0"/>
              <a:t>　　</a:t>
            </a:r>
            <a:r>
              <a:rPr lang="en-US" altLang="zh-CN" b="0" kern="0" dirty="0" err="1"/>
              <a:t>cmos</a:t>
            </a:r>
            <a:r>
              <a:rPr lang="zh-CN" altLang="en-US" b="0" kern="0" dirty="0"/>
              <a:t>和</a:t>
            </a:r>
            <a:r>
              <a:rPr lang="en-US" altLang="zh-CN" b="0" kern="0" dirty="0" err="1"/>
              <a:t>rcmos</a:t>
            </a:r>
            <a:r>
              <a:rPr lang="en-US" altLang="zh-CN" b="0" kern="0" dirty="0"/>
              <a:t>(</a:t>
            </a:r>
            <a:r>
              <a:rPr lang="en-US" altLang="zh-CN" b="0" kern="0" dirty="0" err="1"/>
              <a:t>cmos</a:t>
            </a:r>
            <a:r>
              <a:rPr lang="zh-CN" altLang="en-US" b="0" kern="0" dirty="0"/>
              <a:t>的高阻态</a:t>
            </a:r>
            <a:r>
              <a:rPr lang="en-US" altLang="zh-CN" b="0" kern="0" dirty="0"/>
              <a:t>)</a:t>
            </a:r>
            <a:r>
              <a:rPr lang="zh-CN" altLang="en-US" b="0" kern="0" dirty="0"/>
              <a:t>有</a:t>
            </a:r>
            <a:r>
              <a:rPr lang="en-US" altLang="zh-CN" b="0" kern="0" dirty="0"/>
              <a:t>4</a:t>
            </a:r>
            <a:r>
              <a:rPr lang="zh-CN" altLang="en-US" b="0" kern="0" dirty="0"/>
              <a:t>个端口：一个数据输出端，一个数据输入端和两个控制信号输入端。其语法格式如下：</a:t>
            </a:r>
            <a:br>
              <a:rPr lang="zh-CN" altLang="pt-BR" b="0" kern="0" dirty="0"/>
            </a:br>
            <a:r>
              <a:rPr lang="zh-CN" altLang="pt-BR" b="0" kern="0" dirty="0"/>
              <a:t>　</a:t>
            </a:r>
            <a:r>
              <a:rPr lang="pt-BR" altLang="zh-CN" kern="0" dirty="0">
                <a:solidFill>
                  <a:srgbClr val="7030A0"/>
                </a:solidFill>
              </a:rPr>
              <a:t>(r)cmos </a:t>
            </a:r>
            <a:r>
              <a:rPr lang="pt-BR" altLang="zh-CN" b="0" kern="0" dirty="0"/>
              <a:t>[instance_name] (outputA, </a:t>
            </a:r>
            <a:r>
              <a:rPr lang="en-US" altLang="zh-CN" b="0" kern="0" dirty="0" err="1"/>
              <a:t>i</a:t>
            </a:r>
            <a:r>
              <a:rPr lang="pt-BR" altLang="zh-CN" b="0" kern="0" dirty="0"/>
              <a:t>nputB,Ncontrol,Pcontrol);</a:t>
            </a:r>
            <a:r>
              <a:rPr lang="en-US" altLang="zh-CN" b="0" kern="0" dirty="0"/>
              <a:t> 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985" y="2425452"/>
            <a:ext cx="8353425" cy="396875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5.11  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开关符号</a:t>
            </a:r>
          </a:p>
        </p:txBody>
      </p:sp>
      <p:pic>
        <p:nvPicPr>
          <p:cNvPr id="2007044" name="Picture 4" descr="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88409"/>
            <a:ext cx="6530108" cy="148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>
            <a:fillRect/>
          </a:stretch>
        </p:blipFill>
        <p:spPr>
          <a:xfrm>
            <a:off x="0" y="2785492"/>
            <a:ext cx="9143999" cy="2766909"/>
          </a:xfrm>
          <a:solidFill>
            <a:srgbClr val="00A4EE"/>
          </a:solidFill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(1) </a:t>
            </a:r>
            <a:r>
              <a:rPr lang="zh-CN" altLang="en-US" dirty="0"/>
              <a:t>对于</a:t>
            </a:r>
            <a:r>
              <a:rPr lang="en-US" altLang="zh-CN" dirty="0" err="1"/>
              <a:t>nmos</a:t>
            </a:r>
            <a:r>
              <a:rPr lang="zh-CN" altLang="en-US" dirty="0"/>
              <a:t>和</a:t>
            </a:r>
            <a:r>
              <a:rPr lang="en-US" altLang="zh-CN" dirty="0" err="1"/>
              <a:t>rnmos</a:t>
            </a:r>
            <a:r>
              <a:rPr lang="zh-CN" altLang="en-US" dirty="0"/>
              <a:t>开关，如果其控制信号为</a:t>
            </a:r>
            <a:r>
              <a:rPr lang="en-US" altLang="zh-CN" dirty="0"/>
              <a:t>0</a:t>
            </a:r>
            <a:r>
              <a:rPr lang="zh-CN" altLang="en-US" dirty="0"/>
              <a:t>，那么关闭这个开关，使输出为</a:t>
            </a:r>
            <a:r>
              <a:rPr lang="en-US" altLang="zh-CN" dirty="0"/>
              <a:t>z</a:t>
            </a:r>
            <a:r>
              <a:rPr lang="zh-CN" altLang="en-US" dirty="0"/>
              <a:t>；如果控制信号是</a:t>
            </a:r>
            <a:r>
              <a:rPr lang="en-US" altLang="zh-CN" dirty="0"/>
              <a:t>1</a:t>
            </a:r>
            <a:r>
              <a:rPr lang="zh-CN" altLang="en-US" dirty="0"/>
              <a:t>，则打开这个开关，把输入端的数据传输至输出端。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对于</a:t>
            </a:r>
            <a:r>
              <a:rPr lang="en-US" altLang="zh-CN" dirty="0" err="1"/>
              <a:t>pmos</a:t>
            </a:r>
            <a:r>
              <a:rPr lang="zh-CN" altLang="en-US" dirty="0"/>
              <a:t>和</a:t>
            </a:r>
            <a:r>
              <a:rPr lang="en-US" altLang="zh-CN" dirty="0" err="1"/>
              <a:t>rpmos</a:t>
            </a:r>
            <a:r>
              <a:rPr lang="zh-CN" altLang="en-US" dirty="0"/>
              <a:t>开关，如果其控制信号为</a:t>
            </a:r>
            <a:r>
              <a:rPr lang="en-US" altLang="zh-CN" dirty="0"/>
              <a:t>1</a:t>
            </a:r>
            <a:r>
              <a:rPr lang="zh-CN" altLang="en-US" dirty="0"/>
              <a:t>，那么关闭这个开关，使输出为</a:t>
            </a:r>
            <a:r>
              <a:rPr lang="en-US" altLang="zh-CN" dirty="0"/>
              <a:t>z</a:t>
            </a:r>
            <a:r>
              <a:rPr lang="zh-CN" altLang="en-US" dirty="0"/>
              <a:t>；如果控制信号是</a:t>
            </a:r>
            <a:r>
              <a:rPr lang="en-US" altLang="zh-CN" dirty="0"/>
              <a:t>0</a:t>
            </a:r>
            <a:r>
              <a:rPr lang="zh-CN" altLang="en-US" dirty="0"/>
              <a:t>，则打开这个开关，把输入端的数据传输至输出端。</a:t>
            </a:r>
            <a:br>
              <a:rPr lang="zh-CN" altLang="en-US" dirty="0"/>
            </a:br>
            <a:r>
              <a:rPr lang="zh-CN" altLang="en-US" dirty="0"/>
              <a:t>　　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 err="1"/>
              <a:t>rnmos</a:t>
            </a:r>
            <a:r>
              <a:rPr lang="zh-CN" altLang="en-US" dirty="0"/>
              <a:t>和</a:t>
            </a:r>
            <a:r>
              <a:rPr lang="en-US" altLang="zh-CN" dirty="0" err="1"/>
              <a:t>rpmos</a:t>
            </a:r>
            <a:r>
              <a:rPr lang="zh-CN" altLang="en-US" dirty="0"/>
              <a:t>与</a:t>
            </a:r>
            <a:r>
              <a:rPr lang="en-US" altLang="zh-CN" dirty="0" err="1"/>
              <a:t>nmos</a:t>
            </a:r>
            <a:r>
              <a:rPr lang="zh-CN" altLang="en-US" dirty="0"/>
              <a:t>和</a:t>
            </a:r>
            <a:r>
              <a:rPr lang="en-US" altLang="zh-CN" dirty="0" err="1"/>
              <a:t>pmos</a:t>
            </a:r>
            <a:r>
              <a:rPr lang="zh-CN" altLang="en-US" dirty="0"/>
              <a:t>相比，它们的输入端和输出端之间存在阻抗</a:t>
            </a:r>
            <a:r>
              <a:rPr lang="en-US" altLang="zh-CN" dirty="0"/>
              <a:t>(</a:t>
            </a:r>
            <a:r>
              <a:rPr lang="zh-CN" altLang="en-US" dirty="0"/>
              <a:t>电阻</a:t>
            </a:r>
            <a:r>
              <a:rPr lang="en-US" altLang="zh-CN" dirty="0"/>
              <a:t>)</a:t>
            </a:r>
            <a:r>
              <a:rPr lang="zh-CN" altLang="en-US" dirty="0"/>
              <a:t>。因此，对于</a:t>
            </a:r>
            <a:r>
              <a:rPr lang="en-US" altLang="zh-CN" dirty="0" err="1"/>
              <a:t>rnmos</a:t>
            </a:r>
            <a:r>
              <a:rPr lang="zh-CN" altLang="en-US" dirty="0"/>
              <a:t>和</a:t>
            </a:r>
            <a:r>
              <a:rPr lang="en-US" altLang="zh-CN" dirty="0" err="1"/>
              <a:t>rpmos</a:t>
            </a:r>
            <a:r>
              <a:rPr lang="zh-CN" altLang="en-US" dirty="0"/>
              <a:t>，当数据从输入端传输至输出端时，由于电阻带来的损耗，使得数据的信号强度减弱。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81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41276"/>
            <a:ext cx="8135937" cy="478895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　　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 err="1"/>
              <a:t>nmos</a:t>
            </a:r>
            <a:r>
              <a:rPr lang="en-US" altLang="zh-CN" dirty="0"/>
              <a:t>  n1 (out, data, control);   	//</a:t>
            </a:r>
            <a:r>
              <a:rPr lang="zh-CN" altLang="en-US" dirty="0"/>
              <a:t>实例名为</a:t>
            </a:r>
            <a:r>
              <a:rPr lang="en-US" altLang="zh-CN" dirty="0"/>
              <a:t>n1</a:t>
            </a:r>
            <a:r>
              <a:rPr lang="zh-CN" altLang="en-US" dirty="0"/>
              <a:t>的</a:t>
            </a:r>
            <a:r>
              <a:rPr lang="en-US" altLang="zh-CN" dirty="0" err="1"/>
              <a:t>nmos</a:t>
            </a:r>
            <a:r>
              <a:rPr lang="zh-CN" altLang="en-US" dirty="0"/>
              <a:t>开关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 err="1"/>
              <a:t>pmos</a:t>
            </a:r>
            <a:r>
              <a:rPr lang="en-US" altLang="zh-CN" dirty="0"/>
              <a:t>  p1 (out, data, control);  	//</a:t>
            </a:r>
            <a:r>
              <a:rPr lang="zh-CN" altLang="en-US" dirty="0"/>
              <a:t>实例名为</a:t>
            </a:r>
            <a:r>
              <a:rPr lang="en-US" altLang="zh-CN" dirty="0"/>
              <a:t>p1</a:t>
            </a:r>
            <a:r>
              <a:rPr lang="zh-CN" altLang="en-US" dirty="0"/>
              <a:t>的</a:t>
            </a:r>
            <a:r>
              <a:rPr lang="en-US" altLang="zh-CN" dirty="0" err="1"/>
              <a:t>pmos</a:t>
            </a:r>
            <a:r>
              <a:rPr lang="zh-CN" altLang="en-US" dirty="0"/>
              <a:t>开关 </a:t>
            </a:r>
            <a:br>
              <a:rPr lang="zh-CN" altLang="en-US" dirty="0"/>
            </a:br>
            <a:r>
              <a:rPr lang="zh-CN" altLang="en-US" dirty="0"/>
              <a:t>　　输出</a:t>
            </a:r>
            <a:r>
              <a:rPr lang="en-US" altLang="zh-CN" dirty="0"/>
              <a:t>out</a:t>
            </a:r>
            <a:r>
              <a:rPr lang="zh-CN" altLang="en-US" dirty="0"/>
              <a:t>的值由输入</a:t>
            </a:r>
            <a:r>
              <a:rPr lang="en-US" altLang="zh-CN" dirty="0"/>
              <a:t>data</a:t>
            </a:r>
            <a:r>
              <a:rPr lang="zh-CN" altLang="en-US" dirty="0"/>
              <a:t>和</a:t>
            </a:r>
            <a:r>
              <a:rPr lang="en-US" altLang="zh-CN" dirty="0"/>
              <a:t>control</a:t>
            </a:r>
            <a:r>
              <a:rPr lang="zh-CN" altLang="en-US" dirty="0"/>
              <a:t>的值确定。</a:t>
            </a:r>
            <a:r>
              <a:rPr lang="en-US" altLang="zh-CN" dirty="0" err="1"/>
              <a:t>nmos</a:t>
            </a:r>
            <a:r>
              <a:rPr lang="zh-CN" altLang="en-US" dirty="0"/>
              <a:t>和</a:t>
            </a:r>
            <a:r>
              <a:rPr lang="en-US" altLang="zh-CN" dirty="0" err="1"/>
              <a:t>pmos</a:t>
            </a:r>
            <a:r>
              <a:rPr lang="zh-CN" altLang="en-US" dirty="0"/>
              <a:t>的逻辑表如表</a:t>
            </a:r>
            <a:r>
              <a:rPr lang="en-US" altLang="zh-CN" dirty="0"/>
              <a:t>5.12</a:t>
            </a:r>
            <a:r>
              <a:rPr lang="zh-CN" altLang="en-US" dirty="0"/>
              <a:t>所示。信号</a:t>
            </a:r>
            <a:r>
              <a:rPr lang="en-US" altLang="zh-CN" dirty="0"/>
              <a:t>data</a:t>
            </a:r>
            <a:r>
              <a:rPr lang="zh-CN" altLang="en-US" dirty="0"/>
              <a:t>和</a:t>
            </a:r>
            <a:r>
              <a:rPr lang="en-US" altLang="zh-CN" dirty="0"/>
              <a:t>control</a:t>
            </a:r>
            <a:r>
              <a:rPr lang="zh-CN" altLang="en-US" dirty="0"/>
              <a:t>不同的组合导致这两个开关输出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 </a:t>
            </a:r>
            <a:r>
              <a:rPr lang="zh-CN" altLang="en-US" dirty="0"/>
              <a:t>或者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x </a:t>
            </a:r>
            <a:r>
              <a:rPr lang="zh-CN" altLang="en-US" dirty="0"/>
              <a:t>逻辑值</a:t>
            </a:r>
            <a:r>
              <a:rPr lang="en-US" altLang="zh-CN" dirty="0"/>
              <a:t>(</a:t>
            </a:r>
            <a:r>
              <a:rPr lang="zh-CN" altLang="en-US" dirty="0"/>
              <a:t>如果不能确定输出为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，就有可能输出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BA230-8858-4851-A797-DCD2B4A8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56428"/>
            <a:ext cx="8135937" cy="47889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lang="zh-CN" altLang="en-US" sz="2800" b="1" spc="5" dirty="0">
                <a:solidFill>
                  <a:srgbClr val="FF0000"/>
                </a:solidFill>
                <a:latin typeface="宋体"/>
                <a:cs typeface="宋体"/>
              </a:rPr>
              <a:t>学习目标：</a:t>
            </a:r>
            <a:br>
              <a:rPr lang="en-US" altLang="zh-CN" sz="2400" spc="5" dirty="0">
                <a:latin typeface="宋体"/>
                <a:cs typeface="宋体"/>
              </a:rPr>
            </a:br>
            <a:r>
              <a:rPr lang="en-US" altLang="zh-CN" sz="2400" b="1" spc="5" dirty="0">
                <a:solidFill>
                  <a:schemeClr val="accent2">
                    <a:lumMod val="75000"/>
                  </a:schemeClr>
                </a:solidFill>
                <a:latin typeface="宋体"/>
                <a:cs typeface="宋体"/>
              </a:rPr>
              <a:t>(1)</a:t>
            </a:r>
            <a:r>
              <a:rPr lang="zh-CN" altLang="en-US" sz="2400" b="1" spc="5" dirty="0">
                <a:solidFill>
                  <a:schemeClr val="accent2">
                    <a:lumMod val="75000"/>
                  </a:schemeClr>
                </a:solidFill>
                <a:latin typeface="宋体"/>
                <a:cs typeface="宋体"/>
              </a:rPr>
              <a:t>门级原语</a:t>
            </a:r>
            <a:br>
              <a:rPr lang="en-US" altLang="zh-CN" sz="2400" spc="5" dirty="0">
                <a:latin typeface="宋体"/>
                <a:cs typeface="宋体"/>
              </a:rPr>
            </a:br>
            <a:r>
              <a:rPr lang="en-US" altLang="zh-CN" sz="2400" spc="5" dirty="0">
                <a:latin typeface="宋体"/>
                <a:cs typeface="宋体"/>
              </a:rPr>
              <a:t>   </a:t>
            </a:r>
            <a:r>
              <a:rPr lang="zh-CN" altLang="en-US" sz="2400" spc="-5" dirty="0">
                <a:latin typeface="宋体"/>
                <a:cs typeface="宋体"/>
              </a:rPr>
              <a:t>学</a:t>
            </a:r>
            <a:r>
              <a:rPr lang="zh-CN" altLang="en-US" sz="2400" spc="-10" dirty="0">
                <a:latin typeface="宋体"/>
                <a:cs typeface="宋体"/>
              </a:rPr>
              <a:t>习</a:t>
            </a:r>
            <a:r>
              <a:rPr lang="en-US" altLang="zh-CN" sz="2400" spc="-30" dirty="0">
                <a:latin typeface="Calibri"/>
                <a:cs typeface="Calibri"/>
              </a:rPr>
              <a:t>Verilog</a:t>
            </a:r>
            <a:r>
              <a:rPr lang="zh-CN" altLang="en-US" sz="2400" spc="-5" dirty="0">
                <a:latin typeface="宋体"/>
                <a:cs typeface="宋体"/>
              </a:rPr>
              <a:t>提供的门级原语</a:t>
            </a:r>
            <a:br>
              <a:rPr lang="zh-CN" altLang="en-US" sz="2400" dirty="0">
                <a:latin typeface="宋体"/>
                <a:cs typeface="宋体"/>
              </a:rPr>
            </a:br>
            <a:r>
              <a:rPr lang="zh-CN" altLang="en-US" sz="2400" dirty="0">
                <a:latin typeface="宋体"/>
                <a:cs typeface="宋体"/>
              </a:rPr>
              <a:t>   </a:t>
            </a:r>
            <a:r>
              <a:rPr lang="zh-CN" altLang="en-US" sz="2400" spc="-5" dirty="0">
                <a:latin typeface="宋体"/>
                <a:cs typeface="宋体"/>
              </a:rPr>
              <a:t>理解门的实例引用、门的符号以</a:t>
            </a:r>
            <a:r>
              <a:rPr lang="zh-CN" altLang="en-US" sz="2400" spc="-35" dirty="0">
                <a:latin typeface="宋体"/>
                <a:cs typeface="宋体"/>
              </a:rPr>
              <a:t>及</a:t>
            </a:r>
            <a:r>
              <a:rPr lang="en-US" altLang="zh-CN" sz="2400" spc="-10" dirty="0">
                <a:latin typeface="Calibri"/>
                <a:cs typeface="Calibri"/>
              </a:rPr>
              <a:t>and/or</a:t>
            </a:r>
            <a:r>
              <a:rPr lang="zh-CN" altLang="en-US" sz="2400" spc="-5" dirty="0">
                <a:latin typeface="宋体"/>
                <a:cs typeface="宋体"/>
              </a:rPr>
              <a:t>、</a:t>
            </a:r>
            <a:r>
              <a:rPr lang="en-US" altLang="zh-CN" sz="2400" spc="-10" dirty="0" err="1">
                <a:latin typeface="Calibri"/>
                <a:cs typeface="Calibri"/>
              </a:rPr>
              <a:t>buf</a:t>
            </a:r>
            <a:r>
              <a:rPr lang="en-US" altLang="zh-CN" sz="2400" spc="-10" dirty="0">
                <a:latin typeface="Calibri"/>
                <a:cs typeface="Calibri"/>
              </a:rPr>
              <a:t>/not</a:t>
            </a:r>
            <a:r>
              <a:rPr lang="zh-CN" altLang="en-US" sz="2400" spc="-5" dirty="0">
                <a:latin typeface="宋体"/>
                <a:cs typeface="宋体"/>
              </a:rPr>
              <a:t>类型的  </a:t>
            </a:r>
            <a:r>
              <a:rPr lang="zh-CN" altLang="en-US" sz="2400" dirty="0">
                <a:latin typeface="宋体"/>
                <a:cs typeface="宋体"/>
              </a:rPr>
              <a:t>门</a:t>
            </a:r>
            <a:r>
              <a:rPr lang="zh-CN" altLang="en-US" sz="2400" spc="-5" dirty="0">
                <a:latin typeface="宋体"/>
                <a:cs typeface="宋体"/>
              </a:rPr>
              <a:t>的</a:t>
            </a:r>
            <a:r>
              <a:rPr lang="zh-CN" altLang="en-US" sz="2400" spc="5" dirty="0">
                <a:latin typeface="宋体"/>
                <a:cs typeface="宋体"/>
              </a:rPr>
              <a:t>真</a:t>
            </a:r>
            <a:r>
              <a:rPr lang="zh-CN" altLang="en-US" sz="2400" spc="-5" dirty="0">
                <a:latin typeface="宋体"/>
                <a:cs typeface="宋体"/>
              </a:rPr>
              <a:t>值表</a:t>
            </a:r>
            <a:br>
              <a:rPr lang="zh-CN" altLang="en-US" sz="2400" dirty="0">
                <a:latin typeface="宋体"/>
                <a:cs typeface="宋体"/>
              </a:rPr>
            </a:br>
            <a:r>
              <a:rPr lang="zh-CN" altLang="en-US" sz="2400" dirty="0">
                <a:latin typeface="宋体"/>
                <a:cs typeface="宋体"/>
              </a:rPr>
              <a:t>   </a:t>
            </a:r>
            <a:r>
              <a:rPr lang="zh-CN" altLang="en-US" sz="2400" spc="-5" dirty="0">
                <a:latin typeface="宋体"/>
                <a:cs typeface="宋体"/>
              </a:rPr>
              <a:t>学习如何根据电路的逻辑图来生</a:t>
            </a:r>
            <a:r>
              <a:rPr lang="zh-CN" altLang="en-US" sz="2400" spc="-25" dirty="0">
                <a:latin typeface="宋体"/>
                <a:cs typeface="宋体"/>
              </a:rPr>
              <a:t>成</a:t>
            </a:r>
            <a:r>
              <a:rPr lang="en-US" altLang="zh-CN" sz="2400" spc="-25" dirty="0">
                <a:latin typeface="Calibri"/>
                <a:cs typeface="Calibri"/>
              </a:rPr>
              <a:t>Verilog</a:t>
            </a:r>
            <a:r>
              <a:rPr lang="zh-CN" altLang="en-US" sz="2400" spc="-5" dirty="0">
                <a:latin typeface="宋体"/>
                <a:cs typeface="宋体"/>
              </a:rPr>
              <a:t>描述</a:t>
            </a:r>
            <a:br>
              <a:rPr lang="en-US" altLang="zh-CN" sz="2400" spc="-5" dirty="0">
                <a:latin typeface="宋体"/>
                <a:cs typeface="宋体"/>
              </a:rPr>
            </a:br>
            <a:br>
              <a:rPr lang="zh-CN" altLang="en-US" sz="2400" dirty="0">
                <a:latin typeface="宋体"/>
                <a:cs typeface="宋体"/>
              </a:rPr>
            </a:br>
            <a:r>
              <a:rPr lang="en-US" altLang="zh-CN" b="1" spc="5" dirty="0">
                <a:solidFill>
                  <a:schemeClr val="accent2">
                    <a:lumMod val="75000"/>
                  </a:schemeClr>
                </a:solidFill>
                <a:latin typeface="宋体"/>
              </a:rPr>
              <a:t>(2)</a:t>
            </a:r>
            <a:r>
              <a:rPr lang="zh-CN" altLang="en-US" b="1" spc="5" dirty="0">
                <a:solidFill>
                  <a:schemeClr val="accent2">
                    <a:lumMod val="75000"/>
                  </a:schemeClr>
                </a:solidFill>
                <a:latin typeface="宋体"/>
              </a:rPr>
              <a:t>开关级原语</a:t>
            </a:r>
            <a:br>
              <a:rPr lang="en-US" altLang="zh-CN" sz="2400" spc="5" dirty="0">
                <a:latin typeface="宋体"/>
                <a:cs typeface="宋体"/>
              </a:rPr>
            </a:br>
            <a:r>
              <a:rPr lang="en-US" altLang="zh-CN" sz="2400" spc="5" dirty="0">
                <a:latin typeface="宋体"/>
                <a:cs typeface="宋体"/>
              </a:rPr>
              <a:t>   </a:t>
            </a:r>
            <a:r>
              <a:rPr lang="zh-CN" altLang="en-US" sz="2400" spc="5" dirty="0">
                <a:latin typeface="宋体"/>
                <a:cs typeface="宋体"/>
              </a:rPr>
              <a:t>能够描述</a:t>
            </a:r>
            <a:r>
              <a:rPr lang="zh-CN" altLang="en-US" sz="2400" spc="5" dirty="0">
                <a:solidFill>
                  <a:srgbClr val="FF0000"/>
                </a:solidFill>
                <a:latin typeface="宋体"/>
                <a:cs typeface="宋体"/>
              </a:rPr>
              <a:t>基</a:t>
            </a:r>
            <a:r>
              <a:rPr lang="zh-CN" altLang="en-US" sz="2400" spc="-5" dirty="0">
                <a:solidFill>
                  <a:srgbClr val="FF0000"/>
                </a:solidFill>
                <a:latin typeface="宋体"/>
                <a:cs typeface="宋体"/>
              </a:rPr>
              <a:t>本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cs typeface="Calibri"/>
              </a:rPr>
              <a:t>MOS</a:t>
            </a:r>
            <a:r>
              <a:rPr lang="zh-CN" altLang="en-US" sz="2400" spc="5" dirty="0">
                <a:solidFill>
                  <a:srgbClr val="FF0000"/>
                </a:solidFill>
                <a:latin typeface="宋体"/>
                <a:cs typeface="宋体"/>
              </a:rPr>
              <a:t>开关</a:t>
            </a:r>
            <a:r>
              <a:rPr lang="zh-CN" altLang="en-US" sz="2400" spc="-5" dirty="0">
                <a:latin typeface="宋体"/>
                <a:cs typeface="宋体"/>
              </a:rPr>
              <a:t>：</a:t>
            </a:r>
            <a:r>
              <a:rPr lang="en-US" altLang="zh-CN" sz="2400" spc="-5" dirty="0" err="1">
                <a:latin typeface="Calibri"/>
                <a:cs typeface="Calibri"/>
              </a:rPr>
              <a:t>nmos</a:t>
            </a:r>
            <a:r>
              <a:rPr lang="en-US" altLang="zh-CN" sz="2400" spc="-5" dirty="0">
                <a:latin typeface="Calibri"/>
                <a:cs typeface="Calibri"/>
              </a:rPr>
              <a:t>,</a:t>
            </a:r>
            <a:r>
              <a:rPr lang="zh-CN" altLang="en-US" sz="2400" spc="-55" dirty="0">
                <a:latin typeface="Calibri"/>
                <a:cs typeface="Calibri"/>
              </a:rPr>
              <a:t> </a:t>
            </a:r>
            <a:r>
              <a:rPr lang="en-US" altLang="zh-CN" sz="2400" spc="-5" dirty="0" err="1">
                <a:latin typeface="Calibri"/>
                <a:cs typeface="Calibri"/>
              </a:rPr>
              <a:t>pmos</a:t>
            </a:r>
            <a:r>
              <a:rPr lang="en-US" altLang="zh-CN" sz="2400" spc="-5" dirty="0">
                <a:latin typeface="Calibri"/>
                <a:cs typeface="Calibri"/>
              </a:rPr>
              <a:t>,</a:t>
            </a:r>
            <a:r>
              <a:rPr lang="zh-CN" altLang="en-US" sz="2400" spc="-10" dirty="0">
                <a:latin typeface="Calibri"/>
                <a:cs typeface="Calibri"/>
              </a:rPr>
              <a:t> </a:t>
            </a:r>
            <a:r>
              <a:rPr lang="en-US" altLang="zh-CN" sz="2400" dirty="0" err="1">
                <a:latin typeface="Calibri"/>
                <a:cs typeface="Calibri"/>
              </a:rPr>
              <a:t>cmos</a:t>
            </a:r>
            <a:br>
              <a:rPr lang="en-US" altLang="zh-CN" sz="2400" dirty="0">
                <a:latin typeface="Calibri"/>
                <a:cs typeface="Calibri"/>
              </a:rPr>
            </a:br>
            <a:r>
              <a:rPr lang="en-US" altLang="zh-CN" sz="2400" dirty="0">
                <a:latin typeface="Calibri"/>
                <a:cs typeface="Calibri"/>
              </a:rPr>
              <a:t>       </a:t>
            </a:r>
            <a:r>
              <a:rPr lang="zh-CN" altLang="en-US" sz="2400" dirty="0">
                <a:latin typeface="宋体"/>
                <a:cs typeface="宋体"/>
              </a:rPr>
              <a:t>理解双向传输开关、电</a:t>
            </a:r>
            <a:r>
              <a:rPr lang="zh-CN" altLang="en-US" sz="2400" spc="-15" dirty="0">
                <a:latin typeface="宋体"/>
                <a:cs typeface="宋体"/>
              </a:rPr>
              <a:t>源</a:t>
            </a:r>
            <a:r>
              <a:rPr lang="zh-CN" altLang="en-US" sz="2400" dirty="0">
                <a:latin typeface="宋体"/>
                <a:cs typeface="宋体"/>
              </a:rPr>
              <a:t>、地</a:t>
            </a:r>
            <a:r>
              <a:rPr lang="zh-CN" altLang="en-US" sz="2400" spc="-15" dirty="0">
                <a:latin typeface="宋体"/>
                <a:cs typeface="宋体"/>
              </a:rPr>
              <a:t>的</a:t>
            </a:r>
            <a:r>
              <a:rPr lang="zh-CN" altLang="en-US" sz="2400" dirty="0">
                <a:latin typeface="宋体"/>
                <a:cs typeface="宋体"/>
              </a:rPr>
              <a:t>建模</a:t>
            </a:r>
            <a:r>
              <a:rPr lang="zh-CN" altLang="en-US" sz="2400" spc="-15" dirty="0">
                <a:latin typeface="宋体"/>
                <a:cs typeface="宋体"/>
              </a:rPr>
              <a:t>方</a:t>
            </a:r>
            <a:r>
              <a:rPr lang="zh-CN" altLang="en-US" sz="2400" dirty="0">
                <a:latin typeface="宋体"/>
                <a:cs typeface="宋体"/>
              </a:rPr>
              <a:t>法</a:t>
            </a:r>
            <a:br>
              <a:rPr lang="zh-CN" altLang="en-US" sz="2400" dirty="0">
                <a:latin typeface="宋体"/>
                <a:cs typeface="宋体"/>
              </a:rPr>
            </a:br>
            <a:r>
              <a:rPr lang="zh-CN" altLang="en-US" sz="2400" dirty="0">
                <a:latin typeface="宋体"/>
                <a:cs typeface="宋体"/>
              </a:rPr>
              <a:t>   </a:t>
            </a:r>
            <a:r>
              <a:rPr lang="zh-CN" altLang="en-US" sz="2400" spc="5" dirty="0">
                <a:latin typeface="宋体"/>
                <a:cs typeface="宋体"/>
              </a:rPr>
              <a:t>识别</a:t>
            </a:r>
            <a:r>
              <a:rPr lang="zh-CN" altLang="en-US" sz="2400" spc="5" dirty="0">
                <a:solidFill>
                  <a:srgbClr val="FF0000"/>
                </a:solidFill>
                <a:latin typeface="宋体"/>
                <a:cs typeface="宋体"/>
              </a:rPr>
              <a:t>阻</a:t>
            </a:r>
            <a:r>
              <a:rPr lang="zh-CN" altLang="en-US" sz="2400" spc="-5" dirty="0">
                <a:solidFill>
                  <a:srgbClr val="FF0000"/>
                </a:solidFill>
                <a:latin typeface="宋体"/>
                <a:cs typeface="宋体"/>
              </a:rPr>
              <a:t>抗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cs typeface="Calibri"/>
              </a:rPr>
              <a:t>MOS</a:t>
            </a:r>
            <a:r>
              <a:rPr lang="zh-CN" altLang="en-US" sz="2400" spc="5" dirty="0">
                <a:solidFill>
                  <a:srgbClr val="FF0000"/>
                </a:solidFill>
                <a:latin typeface="宋体"/>
                <a:cs typeface="宋体"/>
              </a:rPr>
              <a:t>开关</a:t>
            </a:r>
            <a:br>
              <a:rPr lang="zh-CN" altLang="en-US" sz="2400" dirty="0">
                <a:latin typeface="宋体"/>
                <a:cs typeface="宋体"/>
              </a:rPr>
            </a:br>
            <a:r>
              <a:rPr lang="zh-CN" altLang="en-US" sz="2400" dirty="0">
                <a:latin typeface="宋体"/>
                <a:cs typeface="宋体"/>
              </a:rPr>
              <a:t>   学习建立基本开关级电路</a:t>
            </a:r>
            <a:br>
              <a:rPr lang="zh-CN" altLang="en-US" sz="2400" dirty="0">
                <a:latin typeface="宋体"/>
                <a:cs typeface="宋体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907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27" y="985292"/>
            <a:ext cx="8135937" cy="17586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　　可以这样认为，</a:t>
            </a:r>
            <a:r>
              <a:rPr lang="en-US" altLang="zh-CN" dirty="0" err="1"/>
              <a:t>cmos</a:t>
            </a:r>
            <a:r>
              <a:rPr lang="en-US" altLang="zh-CN" dirty="0"/>
              <a:t> (</a:t>
            </a:r>
            <a:r>
              <a:rPr lang="en-US" altLang="zh-CN" dirty="0" err="1"/>
              <a:t>outputA</a:t>
            </a:r>
            <a:r>
              <a:rPr lang="en-US" altLang="zh-CN" dirty="0"/>
              <a:t>, </a:t>
            </a:r>
            <a:r>
              <a:rPr lang="en-US" altLang="zh-CN" dirty="0" err="1"/>
              <a:t>inputB</a:t>
            </a:r>
            <a:r>
              <a:rPr lang="en-US" altLang="zh-CN" dirty="0"/>
              <a:t>, </a:t>
            </a:r>
            <a:r>
              <a:rPr lang="en-US" altLang="zh-CN" dirty="0" err="1"/>
              <a:t>Ncontrol</a:t>
            </a:r>
            <a:r>
              <a:rPr lang="en-US" altLang="zh-CN" dirty="0"/>
              <a:t>, </a:t>
            </a:r>
            <a:r>
              <a:rPr lang="en-US" altLang="zh-CN" dirty="0" err="1"/>
              <a:t>Pcontrol</a:t>
            </a:r>
            <a:r>
              <a:rPr lang="en-US" altLang="zh-CN" dirty="0"/>
              <a:t>)</a:t>
            </a:r>
            <a:r>
              <a:rPr lang="zh-CN" altLang="en-US" dirty="0"/>
              <a:t>是一个</a:t>
            </a:r>
            <a:r>
              <a:rPr lang="en-US" altLang="zh-CN" dirty="0" err="1"/>
              <a:t>nmos</a:t>
            </a:r>
            <a:r>
              <a:rPr lang="en-US" altLang="zh-CN" dirty="0"/>
              <a:t> (output, input, </a:t>
            </a:r>
            <a:r>
              <a:rPr lang="en-US" altLang="zh-CN" dirty="0" err="1"/>
              <a:t>Ncontrol</a:t>
            </a:r>
            <a:r>
              <a:rPr lang="en-US" altLang="zh-CN" dirty="0"/>
              <a:t>)</a:t>
            </a:r>
            <a:r>
              <a:rPr lang="zh-CN" altLang="en-US" dirty="0"/>
              <a:t>和一个</a:t>
            </a:r>
            <a:r>
              <a:rPr lang="en-US" altLang="zh-CN" dirty="0" err="1"/>
              <a:t>pmos</a:t>
            </a:r>
            <a:r>
              <a:rPr lang="en-US" altLang="zh-CN" dirty="0"/>
              <a:t> (output, input, </a:t>
            </a:r>
            <a:r>
              <a:rPr lang="en-US" altLang="zh-CN" dirty="0" err="1"/>
              <a:t>Pcontrol</a:t>
            </a:r>
            <a:r>
              <a:rPr lang="en-US" altLang="zh-CN" dirty="0"/>
              <a:t>)</a:t>
            </a:r>
            <a:r>
              <a:rPr lang="zh-CN" altLang="en-US" dirty="0"/>
              <a:t>的组合。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 descr="5-1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7460"/>
            <a:ext cx="3606329" cy="242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90575" y="5093916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/>
              <a:t>图</a:t>
            </a:r>
            <a:r>
              <a:rPr lang="en-US" altLang="zh-CN" b="0" kern="0" dirty="0"/>
              <a:t>5.12  </a:t>
            </a:r>
            <a:r>
              <a:rPr lang="en-US" altLang="zh-CN" b="0" kern="0" dirty="0" err="1"/>
              <a:t>cmos</a:t>
            </a:r>
            <a:r>
              <a:rPr lang="zh-CN" altLang="en-US" b="0" kern="0" dirty="0"/>
              <a:t>开关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27" y="1129308"/>
            <a:ext cx="8135937" cy="3757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　　在</a:t>
            </a:r>
            <a:r>
              <a:rPr lang="en-US" altLang="zh-CN" dirty="0" err="1"/>
              <a:t>cmos</a:t>
            </a:r>
            <a:r>
              <a:rPr lang="zh-CN" altLang="en-US" dirty="0"/>
              <a:t>开关中，存在着</a:t>
            </a:r>
            <a:r>
              <a:rPr lang="en-US" altLang="zh-CN" dirty="0" err="1"/>
              <a:t>pmos</a:t>
            </a:r>
            <a:r>
              <a:rPr lang="zh-CN" altLang="en-US" dirty="0"/>
              <a:t>和</a:t>
            </a:r>
            <a:r>
              <a:rPr lang="en-US" altLang="zh-CN" dirty="0" err="1"/>
              <a:t>nmos</a:t>
            </a:r>
            <a:r>
              <a:rPr lang="zh-CN" altLang="en-US" dirty="0"/>
              <a:t>两条数据通路，当</a:t>
            </a:r>
            <a:r>
              <a:rPr lang="en-US" altLang="zh-CN" dirty="0" err="1"/>
              <a:t>Pcontrol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时，上半部分的</a:t>
            </a:r>
            <a:r>
              <a:rPr lang="en-US" altLang="zh-CN" dirty="0" err="1"/>
              <a:t>pmos</a:t>
            </a:r>
            <a:r>
              <a:rPr lang="zh-CN" altLang="en-US" dirty="0"/>
              <a:t>开关打开，数据可以从输入端</a:t>
            </a:r>
            <a:r>
              <a:rPr lang="en-US" altLang="zh-CN" dirty="0" err="1"/>
              <a:t>inputB</a:t>
            </a:r>
            <a:r>
              <a:rPr lang="zh-CN" altLang="en-US" dirty="0"/>
              <a:t>传输到输出端</a:t>
            </a:r>
            <a:r>
              <a:rPr lang="en-US" altLang="zh-CN" dirty="0" err="1"/>
              <a:t>outputA</a:t>
            </a:r>
            <a:r>
              <a:rPr lang="zh-CN" altLang="en-US" dirty="0"/>
              <a:t>；当</a:t>
            </a:r>
            <a:r>
              <a:rPr lang="en-US" altLang="zh-CN" dirty="0" err="1"/>
              <a:t>Ncontrol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时，下半部分的</a:t>
            </a:r>
            <a:r>
              <a:rPr lang="en-US" altLang="zh-CN" dirty="0" err="1"/>
              <a:t>nmos</a:t>
            </a:r>
            <a:r>
              <a:rPr lang="zh-CN" altLang="en-US" dirty="0"/>
              <a:t>开关打开，数据可以从输入端</a:t>
            </a:r>
            <a:r>
              <a:rPr lang="en-US" altLang="zh-CN" dirty="0" err="1"/>
              <a:t>inputB</a:t>
            </a:r>
            <a:r>
              <a:rPr lang="zh-CN" altLang="en-US" dirty="0"/>
              <a:t>传输到输出端</a:t>
            </a:r>
            <a:r>
              <a:rPr lang="en-US" altLang="zh-CN" dirty="0" err="1"/>
              <a:t>outputA</a:t>
            </a:r>
            <a:r>
              <a:rPr lang="zh-CN" altLang="en-US" dirty="0"/>
              <a:t>；因此，</a:t>
            </a:r>
            <a:r>
              <a:rPr lang="en-US" altLang="zh-CN" dirty="0" err="1"/>
              <a:t>cmos</a:t>
            </a:r>
            <a:r>
              <a:rPr lang="zh-CN" altLang="en-US" dirty="0"/>
              <a:t>的真值表可以参考</a:t>
            </a:r>
            <a:r>
              <a:rPr lang="en-US" altLang="zh-CN" dirty="0" err="1"/>
              <a:t>pmos</a:t>
            </a:r>
            <a:r>
              <a:rPr lang="zh-CN" altLang="en-US" dirty="0"/>
              <a:t>和</a:t>
            </a:r>
            <a:r>
              <a:rPr lang="en-US" altLang="zh-CN" dirty="0" err="1"/>
              <a:t>nmos</a:t>
            </a:r>
            <a:r>
              <a:rPr lang="zh-CN" altLang="en-US" dirty="0"/>
              <a:t>的。</a:t>
            </a:r>
          </a:p>
        </p:txBody>
      </p:sp>
      <p:sp>
        <p:nvSpPr>
          <p:cNvPr id="201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27" y="810786"/>
            <a:ext cx="8135937" cy="478895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　　例如：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 err="1"/>
              <a:t>cmos</a:t>
            </a:r>
            <a:r>
              <a:rPr lang="en-US" altLang="zh-CN" dirty="0"/>
              <a:t>  c1 (out, data, </a:t>
            </a:r>
            <a:r>
              <a:rPr lang="en-US" altLang="zh-CN" dirty="0" err="1"/>
              <a:t>ncontrol</a:t>
            </a:r>
            <a:r>
              <a:rPr lang="en-US" altLang="zh-CN" dirty="0"/>
              <a:t>, </a:t>
            </a:r>
            <a:r>
              <a:rPr lang="en-US" altLang="zh-CN" dirty="0" err="1"/>
              <a:t>pcontrol</a:t>
            </a:r>
            <a:r>
              <a:rPr lang="en-US" altLang="zh-CN" dirty="0"/>
              <a:t>);    //</a:t>
            </a:r>
            <a:r>
              <a:rPr lang="zh-CN" altLang="en-US" dirty="0"/>
              <a:t>实例名</a:t>
            </a:r>
            <a:r>
              <a:rPr lang="en-US" altLang="zh-CN" dirty="0"/>
              <a:t>c1</a:t>
            </a:r>
            <a:r>
              <a:rPr lang="zh-CN" altLang="en-US" dirty="0"/>
              <a:t>的</a:t>
            </a:r>
            <a:r>
              <a:rPr lang="en-US" altLang="zh-CN" dirty="0" err="1"/>
              <a:t>cmos</a:t>
            </a:r>
            <a:r>
              <a:rPr lang="zh-CN" altLang="en-US" dirty="0"/>
              <a:t>开关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 err="1"/>
              <a:t>rcmos</a:t>
            </a:r>
            <a:r>
              <a:rPr lang="zh-CN" altLang="en-US" dirty="0"/>
              <a:t>是</a:t>
            </a:r>
            <a:r>
              <a:rPr lang="en-US" altLang="zh-CN" dirty="0" err="1"/>
              <a:t>cmos</a:t>
            </a:r>
            <a:r>
              <a:rPr lang="zh-CN" altLang="en-US" dirty="0"/>
              <a:t>的高阻态，其开关行为与</a:t>
            </a:r>
            <a:r>
              <a:rPr lang="en-US" altLang="zh-CN" dirty="0" err="1"/>
              <a:t>cmos</a:t>
            </a:r>
            <a:r>
              <a:rPr lang="zh-CN" altLang="en-US" dirty="0"/>
              <a:t>完全相同，只是在其输入端和输出端之间存在着阻抗，所以数据从输入传送到输出的过程中存在着损耗，使得其信号强度被减弱。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MOS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NMOS</a:t>
            </a:r>
            <a:r>
              <a:rPr lang="zh-CN" altLang="en-US" dirty="0"/>
              <a:t>、</a:t>
            </a:r>
            <a:r>
              <a:rPr lang="en-US" altLang="zh-CN" dirty="0"/>
              <a:t>PMOS</a:t>
            </a:r>
            <a:r>
              <a:rPr lang="zh-CN" altLang="en-US" dirty="0"/>
              <a:t>和</a:t>
            </a:r>
            <a:r>
              <a:rPr lang="en-US" altLang="zh-CN" dirty="0"/>
              <a:t>CMOS</a:t>
            </a:r>
            <a:r>
              <a:rPr lang="zh-CN" altLang="en-US" dirty="0"/>
              <a:t>管都是从漏极向源极导通的，是单向的。在数字电路中，双向导通的器件也很常用。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对双向导通的器件而言，其两边的信号都可以是驱动信号。通过设计双向开关就可以实现双向导通的器件。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双向开关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27" y="913284"/>
            <a:ext cx="8135937" cy="4435901"/>
          </a:xfrm>
        </p:spPr>
        <p:txBody>
          <a:bodyPr/>
          <a:lstStyle/>
          <a:p>
            <a:r>
              <a:rPr lang="zh-CN" altLang="en-US" dirty="0"/>
              <a:t>   　</a:t>
            </a:r>
            <a:r>
              <a:rPr lang="en-US" altLang="zh-CN" dirty="0"/>
              <a:t>Verilog HDL</a:t>
            </a:r>
            <a:r>
              <a:rPr lang="zh-CN" altLang="en-US" dirty="0"/>
              <a:t>内置了</a:t>
            </a:r>
            <a:r>
              <a:rPr lang="en-US" altLang="zh-CN" dirty="0"/>
              <a:t>6</a:t>
            </a:r>
            <a:r>
              <a:rPr lang="zh-CN" altLang="en-US" dirty="0"/>
              <a:t>种双向开关，即数据可以在两个端口之间双向流动。这</a:t>
            </a:r>
            <a:r>
              <a:rPr lang="en-US" altLang="zh-CN" dirty="0"/>
              <a:t>6</a:t>
            </a:r>
            <a:r>
              <a:rPr lang="zh-CN" altLang="en-US" dirty="0"/>
              <a:t>种双向开关是</a:t>
            </a:r>
            <a:r>
              <a:rPr lang="en-US" altLang="zh-CN" b="1" dirty="0" err="1">
                <a:solidFill>
                  <a:srgbClr val="7030A0"/>
                </a:solidFill>
              </a:rPr>
              <a:t>tran</a:t>
            </a:r>
            <a:r>
              <a:rPr lang="zh-CN" altLang="en-US" b="1" dirty="0">
                <a:solidFill>
                  <a:srgbClr val="7030A0"/>
                </a:solidFill>
              </a:rPr>
              <a:t>、</a:t>
            </a:r>
            <a:r>
              <a:rPr lang="en-US" altLang="zh-CN" b="1" dirty="0" err="1">
                <a:solidFill>
                  <a:srgbClr val="7030A0"/>
                </a:solidFill>
              </a:rPr>
              <a:t>rtran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tranif0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rtranif0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00A4EE"/>
                </a:solidFill>
              </a:rPr>
              <a:t>tranif1</a:t>
            </a:r>
            <a:r>
              <a:rPr lang="zh-CN" altLang="en-US" b="1" dirty="0">
                <a:solidFill>
                  <a:srgbClr val="00A4EE"/>
                </a:solidFill>
              </a:rPr>
              <a:t>、</a:t>
            </a:r>
            <a:r>
              <a:rPr lang="en-US" altLang="zh-CN" b="1" dirty="0">
                <a:solidFill>
                  <a:srgbClr val="00A4EE"/>
                </a:solidFill>
              </a:rPr>
              <a:t>rtranif1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   其中，前两种开关</a:t>
            </a:r>
            <a:r>
              <a:rPr lang="en-US" altLang="zh-CN" dirty="0" err="1"/>
              <a:t>tran</a:t>
            </a:r>
            <a:r>
              <a:rPr lang="zh-CN" altLang="en-US" dirty="0"/>
              <a:t>和</a:t>
            </a:r>
            <a:r>
              <a:rPr lang="en-US" altLang="zh-CN" dirty="0" err="1"/>
              <a:t>rtran</a:t>
            </a:r>
            <a:r>
              <a:rPr lang="en-US" altLang="zh-CN" dirty="0"/>
              <a:t>(</a:t>
            </a:r>
            <a:r>
              <a:rPr lang="en-US" altLang="zh-CN" dirty="0" err="1"/>
              <a:t>tran</a:t>
            </a:r>
            <a:r>
              <a:rPr lang="zh-CN" altLang="en-US" dirty="0"/>
              <a:t>的高阻态</a:t>
            </a:r>
            <a:r>
              <a:rPr lang="en-US" altLang="zh-CN" dirty="0"/>
              <a:t>)</a:t>
            </a:r>
            <a:r>
              <a:rPr lang="zh-CN" altLang="en-US" dirty="0"/>
              <a:t>是不能关断的，始终处于打开状态，数据可以在两个端口之间自由流动。</a:t>
            </a:r>
            <a:br>
              <a:rPr lang="en-US" altLang="zh-CN" dirty="0"/>
            </a:br>
            <a:r>
              <a:rPr lang="en-US" altLang="zh-CN" dirty="0"/>
              <a:t>       </a:t>
            </a:r>
            <a:br>
              <a:rPr lang="en-US" altLang="zh-CN" dirty="0"/>
            </a:br>
            <a:r>
              <a:rPr lang="en-US" altLang="zh-CN" dirty="0" err="1"/>
              <a:t>tran</a:t>
            </a:r>
            <a:r>
              <a:rPr lang="zh-CN" altLang="en-US" dirty="0"/>
              <a:t>和</a:t>
            </a:r>
            <a:r>
              <a:rPr lang="en-US" altLang="zh-CN" dirty="0" err="1"/>
              <a:t>rtran</a:t>
            </a:r>
            <a:r>
              <a:rPr lang="zh-CN" altLang="en-US" dirty="0"/>
              <a:t>的语法形式如下：</a:t>
            </a:r>
            <a:br>
              <a:rPr lang="zh-CN" altLang="en-US" dirty="0"/>
            </a:br>
            <a:r>
              <a:rPr lang="zh-CN" altLang="en-US" dirty="0"/>
              <a:t>　　　</a:t>
            </a:r>
            <a:r>
              <a:rPr lang="en-US" altLang="zh-CN" dirty="0"/>
              <a:t>(r)</a:t>
            </a:r>
            <a:r>
              <a:rPr lang="en-US" altLang="zh-CN" dirty="0" err="1"/>
              <a:t>tran</a:t>
            </a:r>
            <a:r>
              <a:rPr lang="en-US" altLang="zh-CN" dirty="0"/>
              <a:t> [</a:t>
            </a:r>
            <a:r>
              <a:rPr lang="en-US" altLang="zh-CN" dirty="0" err="1"/>
              <a:t>instance_name</a:t>
            </a:r>
            <a:r>
              <a:rPr lang="en-US" altLang="zh-CN" dirty="0"/>
              <a:t>] </a:t>
            </a:r>
            <a:r>
              <a:rPr lang="en-US" altLang="zh-CN" b="1" dirty="0">
                <a:solidFill>
                  <a:srgbClr val="00A4EE"/>
                </a:solidFill>
              </a:rPr>
              <a:t>(</a:t>
            </a:r>
            <a:r>
              <a:rPr lang="en-US" altLang="zh-CN" b="1" dirty="0" err="1">
                <a:solidFill>
                  <a:srgbClr val="00A4EE"/>
                </a:solidFill>
              </a:rPr>
              <a:t>signalA</a:t>
            </a:r>
            <a:r>
              <a:rPr lang="en-US" altLang="zh-CN" b="1" dirty="0">
                <a:solidFill>
                  <a:srgbClr val="00A4EE"/>
                </a:solidFill>
              </a:rPr>
              <a:t>, </a:t>
            </a:r>
            <a:r>
              <a:rPr lang="en-US" altLang="zh-CN" b="1" dirty="0" err="1">
                <a:solidFill>
                  <a:srgbClr val="00A4EE"/>
                </a:solidFill>
              </a:rPr>
              <a:t>signalB</a:t>
            </a:r>
            <a:r>
              <a:rPr lang="en-US" altLang="zh-CN" b="1" dirty="0">
                <a:solidFill>
                  <a:srgbClr val="00A4EE"/>
                </a:solidFill>
              </a:rPr>
              <a:t>);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双向开关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57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29308"/>
            <a:ext cx="8496944" cy="1656184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　　后</a:t>
            </a:r>
            <a:r>
              <a:rPr lang="en-US" altLang="zh-CN" dirty="0"/>
              <a:t>4</a:t>
            </a:r>
            <a:r>
              <a:rPr lang="zh-CN" altLang="en-US" dirty="0"/>
              <a:t>种开关</a:t>
            </a:r>
            <a:r>
              <a:rPr lang="en-US" altLang="zh-CN" dirty="0"/>
              <a:t>(tranif0</a:t>
            </a:r>
            <a:r>
              <a:rPr lang="zh-CN" altLang="en-US" dirty="0"/>
              <a:t>、</a:t>
            </a:r>
            <a:r>
              <a:rPr lang="en-US" altLang="zh-CN" dirty="0"/>
              <a:t>rtranif0</a:t>
            </a:r>
            <a:r>
              <a:rPr lang="zh-CN" altLang="en-US" dirty="0"/>
              <a:t>、</a:t>
            </a:r>
            <a:r>
              <a:rPr lang="en-US" altLang="zh-CN" dirty="0"/>
              <a:t>tranif1</a:t>
            </a:r>
            <a:r>
              <a:rPr lang="zh-CN" altLang="en-US" dirty="0"/>
              <a:t>和</a:t>
            </a:r>
            <a:r>
              <a:rPr lang="en-US" altLang="zh-CN" dirty="0"/>
              <a:t>rtranif1)</a:t>
            </a:r>
            <a:r>
              <a:rPr lang="zh-CN" altLang="en-US" dirty="0"/>
              <a:t>可以通过控制信号关闭。其语法形式如下：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 err="1"/>
              <a:t>bidirection_type</a:t>
            </a:r>
            <a:r>
              <a:rPr lang="en-US" altLang="zh-CN" dirty="0"/>
              <a:t> [</a:t>
            </a:r>
            <a:r>
              <a:rPr lang="en-US" altLang="zh-CN" dirty="0" err="1"/>
              <a:t>instance_name</a:t>
            </a:r>
            <a:r>
              <a:rPr lang="en-US" altLang="zh-CN" dirty="0"/>
              <a:t>] (</a:t>
            </a:r>
            <a:r>
              <a:rPr lang="en-US" altLang="zh-CN" dirty="0" err="1"/>
              <a:t>signalA</a:t>
            </a:r>
            <a:r>
              <a:rPr lang="en-US" altLang="zh-CN" dirty="0"/>
              <a:t>, </a:t>
            </a:r>
            <a:r>
              <a:rPr lang="en-US" altLang="zh-CN" dirty="0" err="1"/>
              <a:t>signalB,controlC</a:t>
            </a:r>
            <a:r>
              <a:rPr lang="en-US" altLang="zh-CN" dirty="0"/>
              <a:t>);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双向开关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3001516"/>
            <a:ext cx="8136904" cy="202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对于</a:t>
            </a:r>
            <a:r>
              <a:rPr lang="en-US" altLang="zh-CN" sz="2400" dirty="0">
                <a:solidFill>
                  <a:schemeClr val="tx1"/>
                </a:solidFill>
              </a:rPr>
              <a:t>tranif0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rtranif0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</a:rPr>
              <a:t>controlC</a:t>
            </a:r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时打开开关，允许数据双向流动，当</a:t>
            </a:r>
            <a:r>
              <a:rPr lang="en-US" altLang="zh-CN" sz="2400" dirty="0" err="1">
                <a:solidFill>
                  <a:schemeClr val="tx1"/>
                </a:solidFill>
              </a:rPr>
              <a:t>controlC</a:t>
            </a:r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时关闭开关，禁止数据流动；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对于</a:t>
            </a:r>
            <a:r>
              <a:rPr lang="en-US" altLang="zh-CN" sz="2400" dirty="0">
                <a:solidFill>
                  <a:schemeClr val="tx1"/>
                </a:solidFill>
              </a:rPr>
              <a:t>tranif1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rtranif1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</a:rPr>
              <a:t>controlC</a:t>
            </a:r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时打开开关，允许数据双向流动，当</a:t>
            </a:r>
            <a:r>
              <a:rPr lang="en-US" altLang="zh-CN" sz="2400" dirty="0" err="1">
                <a:solidFill>
                  <a:schemeClr val="tx1"/>
                </a:solidFill>
              </a:rPr>
              <a:t>controlC</a:t>
            </a:r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时关闭开关，禁止数据流动。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5292"/>
            <a:ext cx="8135937" cy="16796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　　在这</a:t>
            </a:r>
            <a:r>
              <a:rPr lang="en-US" altLang="zh-CN" dirty="0"/>
              <a:t>6</a:t>
            </a:r>
            <a:r>
              <a:rPr lang="zh-CN" altLang="en-US" dirty="0"/>
              <a:t>种双向开关中，</a:t>
            </a:r>
            <a:r>
              <a:rPr lang="en-US" altLang="zh-CN" dirty="0" err="1"/>
              <a:t>tran</a:t>
            </a:r>
            <a:r>
              <a:rPr lang="zh-CN" altLang="en-US" dirty="0"/>
              <a:t>、</a:t>
            </a:r>
            <a:r>
              <a:rPr lang="en-US" altLang="zh-CN" dirty="0"/>
              <a:t>tranif0</a:t>
            </a:r>
            <a:r>
              <a:rPr lang="zh-CN" altLang="en-US" dirty="0"/>
              <a:t>和</a:t>
            </a:r>
            <a:r>
              <a:rPr lang="en-US" altLang="zh-CN" dirty="0"/>
              <a:t>tranif1</a:t>
            </a:r>
            <a:r>
              <a:rPr lang="zh-CN" altLang="en-US" dirty="0"/>
              <a:t>内的数据流动时没有损耗，但</a:t>
            </a:r>
            <a:r>
              <a:rPr lang="en-US" altLang="zh-CN" dirty="0" err="1"/>
              <a:t>rtran</a:t>
            </a:r>
            <a:r>
              <a:rPr lang="zh-CN" altLang="en-US" dirty="0"/>
              <a:t>、</a:t>
            </a:r>
            <a:r>
              <a:rPr lang="en-US" altLang="zh-CN" dirty="0"/>
              <a:t>rtranif0</a:t>
            </a:r>
            <a:r>
              <a:rPr lang="zh-CN" altLang="en-US" dirty="0"/>
              <a:t>和</a:t>
            </a:r>
            <a:r>
              <a:rPr lang="en-US" altLang="zh-CN" dirty="0"/>
              <a:t>rtranif1</a:t>
            </a:r>
            <a:r>
              <a:rPr lang="zh-CN" altLang="en-US" dirty="0"/>
              <a:t>的输入端和输出端之间存在阻抗，当信号通过开关传输时，信号强度会减弱。</a:t>
            </a:r>
            <a:br>
              <a:rPr lang="zh-CN" altLang="en-US" dirty="0"/>
            </a:br>
            <a:r>
              <a:rPr lang="zh-CN" altLang="en-US" dirty="0"/>
              <a:t>　　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双向开关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4177771"/>
            <a:ext cx="8353425" cy="396875"/>
          </a:xfrm>
        </p:spPr>
        <p:txBody>
          <a:bodyPr/>
          <a:lstStyle/>
          <a:p>
            <a:r>
              <a:rPr lang="zh-CN" altLang="en-US"/>
              <a:t>图</a:t>
            </a:r>
            <a:r>
              <a:rPr lang="en-US" altLang="zh-CN"/>
              <a:t>5.13  </a:t>
            </a:r>
            <a:r>
              <a:rPr lang="zh-CN" altLang="en-US"/>
              <a:t>双向开关的逻辑符号</a:t>
            </a:r>
          </a:p>
        </p:txBody>
      </p:sp>
      <p:pic>
        <p:nvPicPr>
          <p:cNvPr id="2020356" name="Picture 4" descr="5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5332"/>
            <a:ext cx="6911975" cy="241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双向开关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73324"/>
            <a:ext cx="8135937" cy="319185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　　</a:t>
            </a:r>
            <a:r>
              <a:rPr lang="en-US" altLang="zh-CN" dirty="0" err="1"/>
              <a:t>tran</a:t>
            </a:r>
            <a:r>
              <a:rPr lang="zh-CN" altLang="en-US" dirty="0"/>
              <a:t>开关作为两个信号</a:t>
            </a:r>
            <a:r>
              <a:rPr lang="en-US" altLang="zh-CN" dirty="0"/>
              <a:t>inout1</a:t>
            </a:r>
            <a:r>
              <a:rPr lang="zh-CN" altLang="en-US" dirty="0"/>
              <a:t>和</a:t>
            </a:r>
            <a:r>
              <a:rPr lang="en-US" altLang="zh-CN" dirty="0"/>
              <a:t>inout2</a:t>
            </a:r>
            <a:r>
              <a:rPr lang="zh-CN" altLang="en-US" dirty="0"/>
              <a:t>之间的缓存，</a:t>
            </a:r>
            <a:r>
              <a:rPr lang="en-US" altLang="zh-CN" dirty="0"/>
              <a:t>inout1</a:t>
            </a:r>
            <a:r>
              <a:rPr lang="zh-CN" altLang="en-US" dirty="0"/>
              <a:t>或</a:t>
            </a:r>
            <a:r>
              <a:rPr lang="en-US" altLang="zh-CN" dirty="0"/>
              <a:t>inout2</a:t>
            </a:r>
            <a:r>
              <a:rPr lang="zh-CN" altLang="en-US" dirty="0"/>
              <a:t>都可以是驱动信号。仅当</a:t>
            </a:r>
            <a:r>
              <a:rPr lang="en-US" altLang="zh-CN" dirty="0"/>
              <a:t>control</a:t>
            </a:r>
            <a:r>
              <a:rPr lang="zh-CN" altLang="en-US" dirty="0"/>
              <a:t>信号是逻辑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tranif0</a:t>
            </a:r>
            <a:r>
              <a:rPr lang="zh-CN" altLang="en-US" dirty="0"/>
              <a:t>开关连接</a:t>
            </a:r>
            <a:r>
              <a:rPr lang="en-US" altLang="zh-CN" dirty="0"/>
              <a:t>inout1</a:t>
            </a:r>
            <a:r>
              <a:rPr lang="zh-CN" altLang="en-US" dirty="0"/>
              <a:t>和</a:t>
            </a:r>
            <a:r>
              <a:rPr lang="en-US" altLang="zh-CN" dirty="0"/>
              <a:t>inout2</a:t>
            </a:r>
            <a:r>
              <a:rPr lang="zh-CN" altLang="en-US" dirty="0"/>
              <a:t>两个信号；如果</a:t>
            </a:r>
            <a:r>
              <a:rPr lang="en-US" altLang="zh-CN" dirty="0"/>
              <a:t>control</a:t>
            </a:r>
            <a:r>
              <a:rPr lang="zh-CN" altLang="en-US" dirty="0"/>
              <a:t>信号是逻辑</a:t>
            </a:r>
            <a:r>
              <a:rPr lang="en-US" altLang="zh-CN" dirty="0"/>
              <a:t>1</a:t>
            </a:r>
            <a:r>
              <a:rPr lang="zh-CN" altLang="en-US" dirty="0"/>
              <a:t>，则没有驱动源的信号取高阻态值</a:t>
            </a:r>
            <a:r>
              <a:rPr lang="en-US" altLang="zh-CN" dirty="0"/>
              <a:t>z</a:t>
            </a:r>
            <a:r>
              <a:rPr lang="zh-CN" altLang="en-US" dirty="0"/>
              <a:t>，有驱动源的信号仍然从驱动源取值。如果</a:t>
            </a:r>
            <a:r>
              <a:rPr lang="en-US" altLang="zh-CN" dirty="0"/>
              <a:t>control</a:t>
            </a:r>
            <a:r>
              <a:rPr lang="zh-CN" altLang="en-US" dirty="0"/>
              <a:t>信号是逻辑</a:t>
            </a:r>
            <a:r>
              <a:rPr lang="en-US" altLang="zh-CN" dirty="0"/>
              <a:t>1</a:t>
            </a:r>
            <a:r>
              <a:rPr lang="zh-CN" altLang="en-US" dirty="0"/>
              <a:t>，则</a:t>
            </a:r>
            <a:r>
              <a:rPr lang="en-US" altLang="zh-CN" dirty="0"/>
              <a:t>tranif1</a:t>
            </a:r>
            <a:r>
              <a:rPr lang="zh-CN" altLang="en-US" dirty="0"/>
              <a:t>开关连接的</a:t>
            </a:r>
            <a:r>
              <a:rPr lang="en-US" altLang="zh-CN" dirty="0"/>
              <a:t>inout1</a:t>
            </a:r>
            <a:r>
              <a:rPr lang="zh-CN" altLang="en-US" dirty="0"/>
              <a:t>和</a:t>
            </a:r>
            <a:r>
              <a:rPr lang="en-US" altLang="zh-CN" dirty="0"/>
              <a:t>inout2</a:t>
            </a:r>
            <a:r>
              <a:rPr lang="zh-CN" altLang="en-US" dirty="0"/>
              <a:t>两个信号导通。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双向开关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2404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2"/>
          <a:stretch>
            <a:fillRect/>
          </a:stretch>
        </p:blipFill>
        <p:spPr>
          <a:xfrm>
            <a:off x="-181520" y="1273324"/>
            <a:ext cx="9435031" cy="1584176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7504" y="22601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双向开关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29308"/>
            <a:ext cx="8443173" cy="3371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　</a:t>
            </a:r>
            <a:r>
              <a:rPr lang="en-US" altLang="zh-CN" b="1" dirty="0">
                <a:solidFill>
                  <a:srgbClr val="FF0000"/>
                </a:solidFill>
              </a:rPr>
              <a:t>(1) </a:t>
            </a:r>
            <a:r>
              <a:rPr lang="zh-CN" altLang="en-US" b="1" dirty="0">
                <a:solidFill>
                  <a:srgbClr val="FF0000"/>
                </a:solidFill>
              </a:rPr>
              <a:t>多输入门</a:t>
            </a:r>
            <a:r>
              <a:rPr lang="zh-CN" altLang="en-US" dirty="0"/>
              <a:t>：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 err="1"/>
              <a:t>nand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nor</a:t>
            </a:r>
            <a:r>
              <a:rPr lang="zh-CN" altLang="en-US" dirty="0"/>
              <a:t>、</a:t>
            </a:r>
            <a:r>
              <a:rPr lang="en-US" altLang="zh-CN" dirty="0" err="1"/>
              <a:t>xor</a:t>
            </a:r>
            <a:r>
              <a:rPr lang="zh-CN" altLang="en-US" dirty="0"/>
              <a:t>、</a:t>
            </a:r>
            <a:r>
              <a:rPr lang="en-US" altLang="zh-CN" dirty="0" err="1"/>
              <a:t>xnor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b="1" dirty="0">
                <a:solidFill>
                  <a:srgbClr val="FF0000"/>
                </a:solidFill>
              </a:rPr>
              <a:t>(2) </a:t>
            </a:r>
            <a:r>
              <a:rPr lang="zh-CN" altLang="en-US" b="1" dirty="0">
                <a:solidFill>
                  <a:srgbClr val="FF0000"/>
                </a:solidFill>
              </a:rPr>
              <a:t>多输出门</a:t>
            </a:r>
            <a:r>
              <a:rPr lang="zh-CN" altLang="en-US" dirty="0"/>
              <a:t>：</a:t>
            </a:r>
            <a:r>
              <a:rPr lang="en-US" altLang="zh-CN" dirty="0" err="1"/>
              <a:t>buf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b="1" dirty="0">
                <a:solidFill>
                  <a:srgbClr val="FF0000"/>
                </a:solidFill>
              </a:rPr>
              <a:t>(3) </a:t>
            </a:r>
            <a:r>
              <a:rPr lang="zh-CN" altLang="en-US" b="1" dirty="0">
                <a:solidFill>
                  <a:srgbClr val="FF0000"/>
                </a:solidFill>
              </a:rPr>
              <a:t>三态门</a:t>
            </a:r>
            <a:r>
              <a:rPr lang="zh-CN" altLang="en-US" dirty="0"/>
              <a:t>：</a:t>
            </a:r>
            <a:r>
              <a:rPr lang="en-US" altLang="zh-CN" dirty="0"/>
              <a:t>bufif0</a:t>
            </a:r>
            <a:r>
              <a:rPr lang="zh-CN" altLang="en-US" dirty="0"/>
              <a:t>、</a:t>
            </a:r>
            <a:r>
              <a:rPr lang="en-US" altLang="zh-CN" dirty="0"/>
              <a:t>bufif1</a:t>
            </a:r>
            <a:r>
              <a:rPr lang="zh-CN" altLang="en-US" dirty="0"/>
              <a:t>、</a:t>
            </a:r>
            <a:r>
              <a:rPr lang="en-US" altLang="zh-CN" dirty="0"/>
              <a:t>notif0</a:t>
            </a:r>
            <a:r>
              <a:rPr lang="zh-CN" altLang="en-US" dirty="0"/>
              <a:t>、</a:t>
            </a:r>
            <a:r>
              <a:rPr lang="en-US" altLang="zh-CN" dirty="0"/>
              <a:t>notif1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b="1" dirty="0">
                <a:solidFill>
                  <a:srgbClr val="FF0000"/>
                </a:solidFill>
              </a:rPr>
              <a:t>(4) </a:t>
            </a:r>
            <a:r>
              <a:rPr lang="zh-CN" altLang="en-US" b="1" dirty="0">
                <a:solidFill>
                  <a:srgbClr val="FF0000"/>
                </a:solidFill>
              </a:rPr>
              <a:t>上拉、下拉电阻</a:t>
            </a:r>
            <a:r>
              <a:rPr lang="zh-CN" altLang="en-US" dirty="0"/>
              <a:t>：</a:t>
            </a:r>
            <a:r>
              <a:rPr lang="en-US" altLang="zh-CN" dirty="0"/>
              <a:t>pullup</a:t>
            </a:r>
            <a:r>
              <a:rPr lang="zh-CN" altLang="en-US" dirty="0"/>
              <a:t>、</a:t>
            </a:r>
            <a:r>
              <a:rPr lang="en-US" altLang="zh-CN" dirty="0"/>
              <a:t>pulldown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(5)  MOS</a:t>
            </a:r>
            <a:r>
              <a:rPr lang="zh-CN" altLang="en-US" dirty="0"/>
              <a:t>开关：</a:t>
            </a:r>
            <a:r>
              <a:rPr lang="en-US" altLang="zh-CN" dirty="0" err="1"/>
              <a:t>cmos</a:t>
            </a:r>
            <a:r>
              <a:rPr lang="zh-CN" altLang="en-US" dirty="0"/>
              <a:t>、</a:t>
            </a:r>
            <a:r>
              <a:rPr lang="en-US" altLang="zh-CN" dirty="0" err="1"/>
              <a:t>nmos</a:t>
            </a:r>
            <a:r>
              <a:rPr lang="zh-CN" altLang="en-US" dirty="0"/>
              <a:t>、</a:t>
            </a:r>
            <a:r>
              <a:rPr lang="en-US" altLang="zh-CN" dirty="0" err="1"/>
              <a:t>pmos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chemeClr val="accent2"/>
                </a:solidFill>
              </a:rPr>
              <a:t>rcmos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 err="1">
                <a:solidFill>
                  <a:schemeClr val="accent2"/>
                </a:solidFill>
              </a:rPr>
              <a:t>rnmos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 err="1">
                <a:solidFill>
                  <a:schemeClr val="accent2"/>
                </a:solidFill>
              </a:rPr>
              <a:t>rpmos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(6) </a:t>
            </a:r>
            <a:r>
              <a:rPr lang="zh-CN" altLang="en-US" dirty="0"/>
              <a:t>双向开关：</a:t>
            </a:r>
            <a:r>
              <a:rPr lang="en-US" altLang="zh-CN" dirty="0" err="1"/>
              <a:t>tran</a:t>
            </a:r>
            <a:r>
              <a:rPr lang="zh-CN" altLang="en-US" dirty="0"/>
              <a:t>、</a:t>
            </a:r>
            <a:r>
              <a:rPr lang="en-US" altLang="zh-CN" dirty="0"/>
              <a:t>tranif0</a:t>
            </a:r>
            <a:r>
              <a:rPr lang="zh-CN" altLang="en-US" dirty="0"/>
              <a:t>、</a:t>
            </a:r>
            <a:r>
              <a:rPr lang="en-US" altLang="zh-CN" dirty="0"/>
              <a:t>tranif1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chemeClr val="accent2"/>
                </a:solidFill>
              </a:rPr>
              <a:t>rtran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rtranif0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rtranif1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226011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84" y="106440"/>
            <a:ext cx="2709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开关级建模举例</a:t>
            </a:r>
            <a:endParaRPr lang="zh-CN" altLang="en-US" sz="2800" dirty="0"/>
          </a:p>
        </p:txBody>
      </p:sp>
      <p:sp>
        <p:nvSpPr>
          <p:cNvPr id="5" name="object 4"/>
          <p:cNvSpPr txBox="1"/>
          <p:nvPr/>
        </p:nvSpPr>
        <p:spPr>
          <a:xfrm>
            <a:off x="324596" y="1417340"/>
            <a:ext cx="5400675" cy="4190891"/>
          </a:xfrm>
          <a:prstGeom prst="rect">
            <a:avLst/>
          </a:prstGeom>
          <a:solidFill>
            <a:srgbClr val="EBF0DE"/>
          </a:solidFill>
          <a:ln w="12700">
            <a:solidFill>
              <a:srgbClr val="385D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algn="l">
              <a:spcBef>
                <a:spcPts val="0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//</a:t>
            </a: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定义自己的或非门</a:t>
            </a:r>
          </a:p>
          <a:p>
            <a:pPr marL="91440" algn="l">
              <a:spcBef>
                <a:spcPts val="0"/>
              </a:spcBef>
            </a:pPr>
            <a:r>
              <a:rPr sz="1800" b="1" spc="-5" dirty="0">
                <a:solidFill>
                  <a:schemeClr val="tx1"/>
                </a:solidFill>
                <a:latin typeface="Calibri"/>
                <a:cs typeface="Calibri"/>
              </a:rPr>
              <a:t>module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my_nor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(out,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a,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b);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algn="l">
              <a:spcBef>
                <a:spcPts val="0"/>
              </a:spcBef>
              <a:tabLst>
                <a:tab pos="1403350" algn="l"/>
              </a:tabLst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output	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out;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algn="l">
              <a:spcBef>
                <a:spcPts val="0"/>
              </a:spcBef>
              <a:tabLst>
                <a:tab pos="1362075" algn="l"/>
              </a:tabLst>
            </a:pPr>
            <a:r>
              <a:rPr sz="1800" b="1" dirty="0">
                <a:solidFill>
                  <a:schemeClr val="tx1"/>
                </a:solidFill>
                <a:latin typeface="Calibri"/>
                <a:cs typeface="Calibri"/>
              </a:rPr>
              <a:t>input	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a,b;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algn="l">
              <a:spcBef>
                <a:spcPts val="0"/>
              </a:spcBef>
              <a:tabLst>
                <a:tab pos="1383665" algn="l"/>
              </a:tabLst>
            </a:pPr>
            <a:r>
              <a:rPr sz="1800" b="1" spc="-10" dirty="0">
                <a:solidFill>
                  <a:schemeClr val="tx1"/>
                </a:solidFill>
                <a:latin typeface="Calibri"/>
                <a:cs typeface="Calibri"/>
              </a:rPr>
              <a:t>wire	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c;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834640" algn="l">
              <a:spcBef>
                <a:spcPts val="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800" dirty="0">
                <a:solidFill>
                  <a:srgbClr val="FF0000"/>
                </a:solidFill>
                <a:latin typeface="宋体"/>
                <a:cs typeface="宋体"/>
              </a:rPr>
              <a:t>定义电源和地</a:t>
            </a:r>
          </a:p>
          <a:p>
            <a:pPr marL="548640" algn="l">
              <a:spcBef>
                <a:spcPts val="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supply1</a:t>
            </a:r>
            <a:r>
              <a:rPr sz="1800" b="1" spc="2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pwr;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48640" algn="l">
              <a:spcBef>
                <a:spcPts val="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supply0</a:t>
            </a:r>
            <a:r>
              <a:rPr sz="1800" b="1" spc="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gnd;</a:t>
            </a:r>
          </a:p>
          <a:p>
            <a:pPr marL="2834640" algn="l">
              <a:spcBef>
                <a:spcPts val="0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//</a:t>
            </a: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实例引用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PMOS</a:t>
            </a: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开关</a:t>
            </a:r>
          </a:p>
          <a:p>
            <a:pPr marL="548640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pmos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(c, 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pwr,</a:t>
            </a:r>
            <a:r>
              <a:rPr sz="1800" spc="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8640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pmos (out, c,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a);</a:t>
            </a:r>
          </a:p>
          <a:p>
            <a:pPr marL="2834640" algn="l">
              <a:spcBef>
                <a:spcPts val="0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//</a:t>
            </a: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实例引用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NMOS</a:t>
            </a:r>
            <a:r>
              <a:rPr sz="1800" dirty="0">
                <a:solidFill>
                  <a:schemeClr val="tx1"/>
                </a:solidFill>
                <a:latin typeface="宋体"/>
                <a:cs typeface="宋体"/>
              </a:rPr>
              <a:t>开关</a:t>
            </a:r>
          </a:p>
          <a:p>
            <a:pPr marL="548640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nmos  (out,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gnd,</a:t>
            </a:r>
            <a:r>
              <a:rPr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a);</a:t>
            </a:r>
          </a:p>
          <a:p>
            <a:pPr marL="548640" algn="l">
              <a:spcBef>
                <a:spcPts val="0"/>
              </a:spcBef>
            </a:pP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nmos  (out,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gnd,</a:t>
            </a:r>
            <a:r>
              <a:rPr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b);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91440" algn="l">
              <a:spcBef>
                <a:spcPts val="0"/>
              </a:spcBef>
            </a:pPr>
            <a:r>
              <a:rPr sz="1800" b="1" spc="-5" dirty="0">
                <a:solidFill>
                  <a:schemeClr val="tx1"/>
                </a:solidFill>
                <a:latin typeface="Calibri"/>
                <a:cs typeface="Calibri"/>
              </a:rPr>
              <a:t>endmodule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6372200" y="526822"/>
            <a:ext cx="2582473" cy="4488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343055" y="665505"/>
            <a:ext cx="60291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 err="1">
                <a:latin typeface="Calibri"/>
                <a:cs typeface="Calibri"/>
              </a:rPr>
              <a:t>Verilog</a:t>
            </a:r>
            <a:r>
              <a:rPr sz="2400" spc="-5" dirty="0" err="1">
                <a:latin typeface="宋体"/>
                <a:cs typeface="宋体"/>
              </a:rPr>
              <a:t>有</a:t>
            </a:r>
            <a:r>
              <a:rPr sz="2400" spc="-5" dirty="0" err="1">
                <a:latin typeface="Calibri"/>
                <a:cs typeface="Calibri"/>
              </a:rPr>
              <a:t>nor</a:t>
            </a:r>
            <a:r>
              <a:rPr sz="2400" spc="-5" dirty="0" err="1">
                <a:latin typeface="宋体"/>
                <a:cs typeface="宋体"/>
              </a:rPr>
              <a:t>门原语，但这里尝试</a:t>
            </a:r>
            <a:r>
              <a:rPr sz="2400" dirty="0" err="1">
                <a:latin typeface="宋体"/>
                <a:cs typeface="宋体"/>
              </a:rPr>
              <a:t>用</a:t>
            </a:r>
            <a:r>
              <a:rPr sz="2400" spc="-5" dirty="0" err="1">
                <a:latin typeface="Calibri"/>
                <a:cs typeface="Calibri"/>
              </a:rPr>
              <a:t>MOS</a:t>
            </a:r>
            <a:r>
              <a:rPr sz="2400" spc="-5" dirty="0" err="1">
                <a:latin typeface="宋体"/>
                <a:cs typeface="宋体"/>
              </a:rPr>
              <a:t>开关设计</a:t>
            </a:r>
            <a:r>
              <a:rPr sz="2400" spc="-5" dirty="0" err="1">
                <a:latin typeface="Calibri"/>
                <a:cs typeface="Calibri"/>
              </a:rPr>
              <a:t>nor</a:t>
            </a:r>
            <a:r>
              <a:rPr sz="2400" dirty="0" err="1">
                <a:latin typeface="宋体"/>
                <a:cs typeface="宋体"/>
              </a:rPr>
              <a:t>门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521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84" y="106440"/>
            <a:ext cx="2709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开关级建模举例</a:t>
            </a:r>
            <a:endParaRPr lang="zh-CN" altLang="en-US" sz="2800" dirty="0"/>
          </a:p>
        </p:txBody>
      </p:sp>
      <p:sp>
        <p:nvSpPr>
          <p:cNvPr id="7" name="object 3"/>
          <p:cNvSpPr txBox="1"/>
          <p:nvPr/>
        </p:nvSpPr>
        <p:spPr>
          <a:xfrm>
            <a:off x="343055" y="665505"/>
            <a:ext cx="60291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宋体"/>
                <a:cs typeface="宋体"/>
              </a:rPr>
              <a:t>用</a:t>
            </a:r>
            <a:r>
              <a:rPr lang="en-US" altLang="zh-CN" sz="2400" dirty="0">
                <a:latin typeface="宋体"/>
                <a:cs typeface="宋体"/>
              </a:rPr>
              <a:t>MOS</a:t>
            </a:r>
            <a:r>
              <a:rPr lang="zh-CN" altLang="en-US" sz="2400" dirty="0">
                <a:latin typeface="宋体"/>
                <a:cs typeface="宋体"/>
              </a:rPr>
              <a:t>开关定义</a:t>
            </a:r>
            <a:r>
              <a:rPr lang="en-US" altLang="zh-CN" sz="2400" dirty="0">
                <a:latin typeface="宋体"/>
                <a:cs typeface="宋体"/>
              </a:rPr>
              <a:t>2</a:t>
            </a:r>
            <a:r>
              <a:rPr lang="zh-CN" altLang="en-US" sz="2400" dirty="0">
                <a:latin typeface="宋体"/>
                <a:cs typeface="宋体"/>
              </a:rPr>
              <a:t>选</a:t>
            </a:r>
            <a:r>
              <a:rPr lang="en-US" altLang="zh-CN" sz="2400" dirty="0">
                <a:latin typeface="宋体"/>
                <a:cs typeface="宋体"/>
              </a:rPr>
              <a:t>1</a:t>
            </a:r>
            <a:r>
              <a:rPr lang="zh-CN" altLang="en-US" sz="2400" dirty="0">
                <a:latin typeface="宋体"/>
                <a:cs typeface="宋体"/>
              </a:rPr>
              <a:t>多路选择器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6015101" y="368050"/>
            <a:ext cx="3128899" cy="432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2220"/>
            <a:ext cx="487203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6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348"/>
            <a:ext cx="6858000" cy="51783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0636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76197">
              <a:lnSpc>
                <a:spcPct val="100000"/>
              </a:lnSpc>
              <a:spcBef>
                <a:spcPts val="837"/>
              </a:spcBef>
            </a:pPr>
            <a:r>
              <a:rPr sz="2667" dirty="0"/>
              <a:t>如何使用门延迟为逻辑</a:t>
            </a:r>
            <a:r>
              <a:rPr sz="2667" spc="-12" dirty="0"/>
              <a:t>电</a:t>
            </a:r>
            <a:r>
              <a:rPr sz="2667" dirty="0"/>
              <a:t>路建</a:t>
            </a:r>
            <a:r>
              <a:rPr sz="2667" spc="-12" dirty="0"/>
              <a:t>立</a:t>
            </a:r>
            <a:r>
              <a:rPr sz="2667" dirty="0"/>
              <a:t>时序</a:t>
            </a:r>
            <a:r>
              <a:rPr sz="2667" spc="-12" dirty="0"/>
              <a:t>模</a:t>
            </a:r>
            <a:r>
              <a:rPr sz="2667" dirty="0"/>
              <a:t>型？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030" y="637381"/>
            <a:ext cx="3733800" cy="31846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>
              <a:spcBef>
                <a:spcPts val="83"/>
              </a:spcBef>
            </a:pPr>
            <a:r>
              <a:rPr sz="2000" spc="-4" dirty="0">
                <a:latin typeface="宋体"/>
                <a:cs typeface="宋体"/>
              </a:rPr>
              <a:t>例：假设模</a:t>
            </a:r>
            <a:r>
              <a:rPr sz="2000" dirty="0">
                <a:latin typeface="宋体"/>
                <a:cs typeface="宋体"/>
              </a:rPr>
              <a:t>块</a:t>
            </a:r>
            <a:r>
              <a:rPr sz="2000" spc="-4" dirty="0">
                <a:latin typeface="Calibri"/>
                <a:cs typeface="Calibri"/>
              </a:rPr>
              <a:t>D</a:t>
            </a:r>
            <a:r>
              <a:rPr sz="2000" spc="-4" dirty="0">
                <a:latin typeface="宋体"/>
                <a:cs typeface="宋体"/>
              </a:rPr>
              <a:t>实现以下逻辑功能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1947" y="1032470"/>
            <a:ext cx="4913313" cy="115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611560" y="1274871"/>
            <a:ext cx="1860550" cy="608137"/>
          </a:xfrm>
          <a:prstGeom prst="rect">
            <a:avLst/>
          </a:prstGeom>
          <a:ln w="12700">
            <a:solidFill>
              <a:srgbClr val="385D89"/>
            </a:solidFill>
          </a:ln>
        </p:spPr>
        <p:txBody>
          <a:bodyPr vert="horz" wrap="square" lIns="0" tIns="195792" rIns="0" bIns="0" rtlCol="0">
            <a:spAutoFit/>
          </a:bodyPr>
          <a:lstStyle/>
          <a:p>
            <a:pPr marL="283622">
              <a:spcBef>
                <a:spcPts val="1542"/>
              </a:spcBef>
            </a:pPr>
            <a:r>
              <a:rPr sz="2667" spc="-4" dirty="0">
                <a:latin typeface="Calibri"/>
                <a:cs typeface="Calibri"/>
              </a:rPr>
              <a:t>out=ab+c</a:t>
            </a:r>
            <a:endParaRPr sz="2667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95" y="2278607"/>
            <a:ext cx="3467526" cy="2706809"/>
          </a:xfrm>
          <a:prstGeom prst="rect">
            <a:avLst/>
          </a:prstGeom>
          <a:solidFill>
            <a:srgbClr val="EBF0DE"/>
          </a:solidFill>
          <a:ln w="12700">
            <a:solidFill>
              <a:srgbClr val="385D89"/>
            </a:solidFill>
          </a:ln>
        </p:spPr>
        <p:txBody>
          <a:bodyPr vert="horz" wrap="square" lIns="0" tIns="39158" rIns="0" bIns="0" rtlCol="0">
            <a:spAutoFit/>
          </a:bodyPr>
          <a:lstStyle/>
          <a:p>
            <a:pPr marL="76197" marR="149748">
              <a:lnSpc>
                <a:spcPts val="1583"/>
              </a:lnSpc>
              <a:spcBef>
                <a:spcPts val="308"/>
              </a:spcBef>
            </a:pPr>
            <a:r>
              <a:rPr sz="1333" spc="-8" dirty="0">
                <a:latin typeface="Calibri"/>
                <a:cs typeface="Calibri"/>
              </a:rPr>
              <a:t>//</a:t>
            </a:r>
            <a:r>
              <a:rPr sz="1333" spc="-4" dirty="0">
                <a:latin typeface="宋体"/>
                <a:cs typeface="宋体"/>
              </a:rPr>
              <a:t>定义简单的组合逻辑模块，命名为</a:t>
            </a:r>
            <a:r>
              <a:rPr sz="1333" spc="-4" dirty="0">
                <a:latin typeface="Calibri"/>
                <a:cs typeface="Calibri"/>
              </a:rPr>
              <a:t>D  module D </a:t>
            </a:r>
            <a:r>
              <a:rPr sz="1333" spc="-8" dirty="0">
                <a:latin typeface="Calibri"/>
                <a:cs typeface="Calibri"/>
              </a:rPr>
              <a:t>(out,</a:t>
            </a:r>
            <a:r>
              <a:rPr sz="1333" spc="17" dirty="0">
                <a:latin typeface="Calibri"/>
                <a:cs typeface="Calibri"/>
              </a:rPr>
              <a:t> </a:t>
            </a:r>
            <a:r>
              <a:rPr sz="1333" spc="-4" dirty="0">
                <a:latin typeface="Calibri"/>
                <a:cs typeface="Calibri"/>
              </a:rPr>
              <a:t>a,b,c);</a:t>
            </a:r>
            <a:endParaRPr sz="1333" dirty="0">
              <a:latin typeface="Calibri"/>
              <a:cs typeface="Calibri"/>
            </a:endParaRPr>
          </a:p>
          <a:p>
            <a:pPr marL="457182">
              <a:lnSpc>
                <a:spcPts val="1558"/>
              </a:lnSpc>
            </a:pPr>
            <a:r>
              <a:rPr sz="1333" spc="-12" dirty="0">
                <a:latin typeface="Calibri"/>
                <a:cs typeface="Calibri"/>
              </a:rPr>
              <a:t>//</a:t>
            </a:r>
            <a:r>
              <a:rPr sz="1333" spc="-8" dirty="0">
                <a:latin typeface="宋体"/>
                <a:cs typeface="宋体"/>
              </a:rPr>
              <a:t>输入、输出端口声明</a:t>
            </a:r>
            <a:endParaRPr sz="1333" dirty="0">
              <a:latin typeface="宋体"/>
              <a:cs typeface="宋体"/>
            </a:endParaRPr>
          </a:p>
          <a:p>
            <a:pPr marL="457182" marR="1750413">
              <a:lnSpc>
                <a:spcPts val="1600"/>
              </a:lnSpc>
              <a:spcBef>
                <a:spcPts val="42"/>
              </a:spcBef>
            </a:pPr>
            <a:r>
              <a:rPr sz="1333" spc="-8" dirty="0">
                <a:latin typeface="Calibri"/>
                <a:cs typeface="Calibri"/>
              </a:rPr>
              <a:t>output</a:t>
            </a:r>
            <a:r>
              <a:rPr sz="1333" spc="-58" dirty="0">
                <a:latin typeface="Calibri"/>
                <a:cs typeface="Calibri"/>
              </a:rPr>
              <a:t> </a:t>
            </a:r>
            <a:r>
              <a:rPr sz="1333" spc="-4" dirty="0">
                <a:latin typeface="Calibri"/>
                <a:cs typeface="Calibri"/>
              </a:rPr>
              <a:t>out;  input</a:t>
            </a:r>
            <a:r>
              <a:rPr sz="1333" spc="-54" dirty="0">
                <a:latin typeface="Calibri"/>
                <a:cs typeface="Calibri"/>
              </a:rPr>
              <a:t> </a:t>
            </a:r>
            <a:r>
              <a:rPr sz="1333" spc="-4" dirty="0">
                <a:latin typeface="Calibri"/>
                <a:cs typeface="Calibri"/>
              </a:rPr>
              <a:t>a,b,c;</a:t>
            </a:r>
            <a:endParaRPr sz="1333" dirty="0">
              <a:latin typeface="Calibri"/>
              <a:cs typeface="Calibri"/>
            </a:endParaRPr>
          </a:p>
          <a:p>
            <a:pPr marL="457182" marR="1393240">
              <a:lnSpc>
                <a:spcPts val="1583"/>
              </a:lnSpc>
              <a:spcBef>
                <a:spcPts val="33"/>
              </a:spcBef>
            </a:pPr>
            <a:r>
              <a:rPr sz="1333" spc="-8" dirty="0">
                <a:latin typeface="Calibri"/>
                <a:cs typeface="Calibri"/>
              </a:rPr>
              <a:t>//</a:t>
            </a:r>
            <a:r>
              <a:rPr sz="1333" spc="-4" dirty="0">
                <a:latin typeface="宋体"/>
                <a:cs typeface="宋体"/>
              </a:rPr>
              <a:t>内部线网声明  </a:t>
            </a:r>
            <a:r>
              <a:rPr sz="1333" spc="-8" dirty="0">
                <a:latin typeface="Calibri"/>
                <a:cs typeface="Calibri"/>
              </a:rPr>
              <a:t>wire</a:t>
            </a:r>
            <a:r>
              <a:rPr sz="1333" dirty="0">
                <a:latin typeface="Calibri"/>
                <a:cs typeface="Calibri"/>
              </a:rPr>
              <a:t> </a:t>
            </a:r>
            <a:r>
              <a:rPr sz="1333" spc="-4" dirty="0">
                <a:latin typeface="Calibri"/>
                <a:cs typeface="Calibri"/>
              </a:rPr>
              <a:t>e;</a:t>
            </a:r>
            <a:endParaRPr sz="1333" dirty="0">
              <a:latin typeface="Calibri"/>
              <a:cs typeface="Calibri"/>
            </a:endParaRPr>
          </a:p>
          <a:p>
            <a:pPr marL="457182">
              <a:lnSpc>
                <a:spcPts val="1558"/>
              </a:lnSpc>
            </a:pPr>
            <a:r>
              <a:rPr sz="1333" spc="-12" dirty="0">
                <a:latin typeface="Calibri"/>
                <a:cs typeface="Calibri"/>
              </a:rPr>
              <a:t>//</a:t>
            </a:r>
            <a:r>
              <a:rPr sz="1333" spc="-8" dirty="0" err="1">
                <a:latin typeface="宋体"/>
                <a:cs typeface="宋体"/>
              </a:rPr>
              <a:t>实例引用门级原语构造电路</a:t>
            </a:r>
            <a:endParaRPr lang="en-US" sz="1333" dirty="0">
              <a:latin typeface="宋体"/>
              <a:cs typeface="宋体"/>
            </a:endParaRPr>
          </a:p>
          <a:p>
            <a:pPr marL="457182">
              <a:lnSpc>
                <a:spcPts val="1558"/>
              </a:lnSpc>
            </a:pPr>
            <a:r>
              <a:rPr sz="1333" spc="-4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333" spc="-8" dirty="0">
                <a:solidFill>
                  <a:srgbClr val="FF0000"/>
                </a:solidFill>
                <a:latin typeface="Calibri"/>
                <a:cs typeface="Calibri"/>
              </a:rPr>
              <a:t>#(5) (e, </a:t>
            </a:r>
            <a:r>
              <a:rPr sz="1333" spc="-4" dirty="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sz="1333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33" spc="-8" dirty="0">
                <a:solidFill>
                  <a:srgbClr val="FF0000"/>
                </a:solidFill>
                <a:latin typeface="Calibri"/>
                <a:cs typeface="Calibri"/>
              </a:rPr>
              <a:t>b);</a:t>
            </a:r>
            <a:endParaRPr sz="1333" dirty="0">
              <a:latin typeface="Calibri"/>
              <a:cs typeface="Calibri"/>
            </a:endParaRPr>
          </a:p>
          <a:p>
            <a:pPr marL="76197" marR="1337680" indent="380985"/>
            <a:r>
              <a:rPr sz="1333" spc="-4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1333" spc="-8" dirty="0">
                <a:solidFill>
                  <a:srgbClr val="FF0000"/>
                </a:solidFill>
                <a:latin typeface="Calibri"/>
                <a:cs typeface="Calibri"/>
              </a:rPr>
              <a:t>#(4) (out, </a:t>
            </a:r>
            <a:r>
              <a:rPr sz="1333" spc="-4" dirty="0">
                <a:solidFill>
                  <a:srgbClr val="FF0000"/>
                </a:solidFill>
                <a:latin typeface="Calibri"/>
                <a:cs typeface="Calibri"/>
              </a:rPr>
              <a:t>e, c);  </a:t>
            </a:r>
            <a:r>
              <a:rPr sz="1333" spc="-4" dirty="0">
                <a:latin typeface="Calibri"/>
                <a:cs typeface="Calibri"/>
              </a:rPr>
              <a:t>endmodule</a:t>
            </a:r>
            <a:endParaRPr sz="1333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5260" y="5355928"/>
            <a:ext cx="140229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>
              <a:spcBef>
                <a:spcPts val="83"/>
              </a:spcBef>
            </a:pPr>
            <a:r>
              <a:rPr sz="100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6276595-35B5-4FA9-BDE1-E8ADED74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31" y="2315828"/>
            <a:ext cx="4557833" cy="2669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B54B-D098-4625-A0B4-EAB04511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1" y="132292"/>
            <a:ext cx="8135937" cy="4788958"/>
          </a:xfrm>
        </p:spPr>
        <p:txBody>
          <a:bodyPr/>
          <a:lstStyle/>
          <a:p>
            <a:r>
              <a:rPr lang="zh-CN" altLang="en-US" dirty="0"/>
              <a:t>本章小结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057F581-F4C7-4018-8AE1-3543BFC39B87}"/>
              </a:ext>
            </a:extLst>
          </p:cNvPr>
          <p:cNvSpPr txBox="1"/>
          <p:nvPr/>
        </p:nvSpPr>
        <p:spPr>
          <a:xfrm>
            <a:off x="535698" y="618911"/>
            <a:ext cx="7580920" cy="21120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门的基本类型有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dirty="0">
                <a:latin typeface="宋体"/>
                <a:cs typeface="宋体"/>
              </a:rPr>
              <a:t>、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dirty="0">
                <a:latin typeface="宋体"/>
                <a:cs typeface="宋体"/>
              </a:rPr>
              <a:t>、</a:t>
            </a:r>
            <a:r>
              <a:rPr sz="2000" spc="-25" dirty="0">
                <a:latin typeface="Calibri"/>
                <a:cs typeface="Calibri"/>
              </a:rPr>
              <a:t>xor</a:t>
            </a:r>
            <a:r>
              <a:rPr sz="2000" dirty="0">
                <a:latin typeface="宋体"/>
                <a:cs typeface="宋体"/>
              </a:rPr>
              <a:t>、</a:t>
            </a:r>
            <a:r>
              <a:rPr sz="2000" spc="-5" dirty="0">
                <a:latin typeface="Calibri"/>
                <a:cs typeface="Calibri"/>
              </a:rPr>
              <a:t>buf</a:t>
            </a:r>
            <a:r>
              <a:rPr sz="2000" dirty="0">
                <a:latin typeface="宋体"/>
                <a:cs typeface="宋体"/>
              </a:rPr>
              <a:t>、</a:t>
            </a:r>
            <a:r>
              <a:rPr sz="2000" spc="-10" dirty="0">
                <a:latin typeface="Calibri"/>
                <a:cs typeface="Calibri"/>
              </a:rPr>
              <a:t>not</a:t>
            </a:r>
            <a:r>
              <a:rPr sz="2000" dirty="0">
                <a:latin typeface="宋体"/>
                <a:cs typeface="宋体"/>
              </a:rPr>
              <a:t>等。</a:t>
            </a:r>
          </a:p>
          <a:p>
            <a:pPr marL="355600" indent="-342900" algn="l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Verilog</a:t>
            </a:r>
            <a:r>
              <a:rPr sz="2000" dirty="0">
                <a:latin typeface="宋体"/>
                <a:cs typeface="宋体"/>
              </a:rPr>
              <a:t>语言提供基本门原语，</a:t>
            </a:r>
            <a:r>
              <a:rPr sz="2000" spc="-15" dirty="0">
                <a:latin typeface="宋体"/>
                <a:cs typeface="宋体"/>
              </a:rPr>
              <a:t>不</a:t>
            </a:r>
            <a:r>
              <a:rPr sz="2000" dirty="0">
                <a:latin typeface="宋体"/>
                <a:cs typeface="宋体"/>
              </a:rPr>
              <a:t>需要</a:t>
            </a:r>
            <a:r>
              <a:rPr sz="2000" spc="-15" dirty="0">
                <a:latin typeface="宋体"/>
                <a:cs typeface="宋体"/>
              </a:rPr>
              <a:t>自</a:t>
            </a:r>
            <a:r>
              <a:rPr sz="2000" dirty="0">
                <a:latin typeface="宋体"/>
                <a:cs typeface="宋体"/>
              </a:rPr>
              <a:t>行编</a:t>
            </a:r>
            <a:r>
              <a:rPr sz="2000" spc="-15" dirty="0">
                <a:latin typeface="宋体"/>
                <a:cs typeface="宋体"/>
              </a:rPr>
              <a:t>写</a:t>
            </a:r>
            <a:r>
              <a:rPr sz="2000" dirty="0">
                <a:latin typeface="宋体"/>
                <a:cs typeface="宋体"/>
              </a:rPr>
              <a:t>。</a:t>
            </a:r>
          </a:p>
          <a:p>
            <a:pPr marL="355600" indent="-342900" algn="l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使用</a:t>
            </a:r>
            <a:r>
              <a:rPr sz="2000" spc="-15" dirty="0">
                <a:latin typeface="Calibri"/>
                <a:cs typeface="Calibri"/>
              </a:rPr>
              <a:t>Verilog</a:t>
            </a:r>
            <a:r>
              <a:rPr sz="2000" dirty="0">
                <a:latin typeface="宋体"/>
                <a:cs typeface="宋体"/>
              </a:rPr>
              <a:t>进行门级设计的具</a:t>
            </a:r>
            <a:r>
              <a:rPr sz="2000" spc="-15" dirty="0">
                <a:latin typeface="宋体"/>
                <a:cs typeface="宋体"/>
              </a:rPr>
              <a:t>体</a:t>
            </a:r>
            <a:r>
              <a:rPr sz="2000" dirty="0">
                <a:latin typeface="宋体"/>
                <a:cs typeface="宋体"/>
              </a:rPr>
              <a:t>步骤：</a:t>
            </a:r>
          </a:p>
          <a:p>
            <a:pPr marL="469900" algn="l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宋体"/>
                <a:cs typeface="宋体"/>
              </a:rPr>
              <a:t>①画出电路逻辑图；</a:t>
            </a:r>
          </a:p>
          <a:p>
            <a:pPr marL="469900" algn="l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宋体"/>
                <a:cs typeface="宋体"/>
              </a:rPr>
              <a:t>②用门级原语将逻辑图转换</a:t>
            </a:r>
            <a:r>
              <a:rPr sz="1800" dirty="0">
                <a:latin typeface="宋体"/>
                <a:cs typeface="宋体"/>
              </a:rPr>
              <a:t>为</a:t>
            </a:r>
            <a:r>
              <a:rPr sz="1800" spc="-20" dirty="0">
                <a:latin typeface="Calibri"/>
                <a:cs typeface="Calibri"/>
              </a:rPr>
              <a:t>Verilog</a:t>
            </a:r>
            <a:r>
              <a:rPr sz="1800" spc="-5" dirty="0">
                <a:latin typeface="宋体"/>
                <a:cs typeface="宋体"/>
              </a:rPr>
              <a:t>语言的门级描述；</a:t>
            </a:r>
            <a:endParaRPr sz="1800" dirty="0">
              <a:latin typeface="宋体"/>
              <a:cs typeface="宋体"/>
            </a:endParaRPr>
          </a:p>
          <a:p>
            <a:pPr marL="469900" algn="l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宋体"/>
                <a:cs typeface="宋体"/>
              </a:rPr>
              <a:t>③编写激励模块对其进行仿真并观察输出，确定其功能是否正确。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C21D9B7-3E67-4B60-9146-5C2ABE24AB9F}"/>
              </a:ext>
            </a:extLst>
          </p:cNvPr>
          <p:cNvSpPr txBox="1"/>
          <p:nvPr/>
        </p:nvSpPr>
        <p:spPr>
          <a:xfrm>
            <a:off x="539552" y="3217540"/>
            <a:ext cx="7992888" cy="161249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5600" marR="5080" indent="-342900" algn="l">
              <a:lnSpc>
                <a:spcPct val="96900"/>
              </a:lnSpc>
              <a:spcBef>
                <a:spcPts val="1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chemeClr val="tx1"/>
                </a:solidFill>
                <a:latin typeface="宋体"/>
                <a:cs typeface="宋体"/>
              </a:rPr>
              <a:t>开关级建模处于最低的设计抽象层面。只有很少的情况下，</a:t>
            </a:r>
            <a:r>
              <a:rPr sz="2000" dirty="0">
                <a:solidFill>
                  <a:schemeClr val="tx1"/>
                </a:solidFill>
                <a:latin typeface="宋体"/>
                <a:cs typeface="宋体"/>
              </a:rPr>
              <a:t>比如需要定制自己的叶级元件时，才使用开关级建模。随着数字电路复杂度的增加，开关级设计越来越少见。</a:t>
            </a:r>
          </a:p>
          <a:p>
            <a:pPr marL="355600" marR="370840" indent="-342900" algn="l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MO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chemeClr val="tx1"/>
                </a:solidFill>
                <a:latin typeface="宋体"/>
                <a:cs typeface="宋体"/>
              </a:rPr>
              <a:t>、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CMO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chemeClr val="tx1"/>
                </a:solidFill>
                <a:latin typeface="宋体"/>
                <a:cs typeface="宋体"/>
              </a:rPr>
              <a:t>、双向开关、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supply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chemeClr val="tx1"/>
                </a:solidFill>
                <a:latin typeface="宋体"/>
                <a:cs typeface="宋体"/>
              </a:rPr>
              <a:t>、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supply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chemeClr val="tx1"/>
                </a:solidFill>
                <a:latin typeface="宋体"/>
                <a:cs typeface="宋体"/>
              </a:rPr>
              <a:t>可用于设计任 意开关级电路</a:t>
            </a:r>
            <a:r>
              <a:rPr sz="2000" spc="5" dirty="0">
                <a:solidFill>
                  <a:schemeClr val="tx1"/>
                </a:solidFill>
                <a:latin typeface="宋体"/>
                <a:cs typeface="宋体"/>
              </a:rPr>
              <a:t>。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CMOS</a:t>
            </a:r>
            <a:r>
              <a:rPr sz="2000" dirty="0">
                <a:solidFill>
                  <a:schemeClr val="tx1"/>
                </a:solidFill>
                <a:latin typeface="宋体"/>
                <a:cs typeface="宋体"/>
              </a:rPr>
              <a:t>开关是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MOS</a:t>
            </a:r>
            <a:r>
              <a:rPr sz="2000" dirty="0">
                <a:solidFill>
                  <a:schemeClr val="tx1"/>
                </a:solidFill>
                <a:latin typeface="宋体"/>
                <a:cs typeface="宋体"/>
              </a:rPr>
              <a:t>开关的一种组合</a:t>
            </a:r>
            <a:r>
              <a:rPr sz="2000" dirty="0">
                <a:latin typeface="宋体"/>
                <a:cs typeface="宋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714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7274"/>
            <a:ext cx="8568952" cy="114813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　　这些基元调用语句的语法格式如下：</a:t>
            </a:r>
            <a:br>
              <a:rPr lang="zh-CN" altLang="en-US" dirty="0"/>
            </a:b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en-US" b="1" dirty="0">
                <a:solidFill>
                  <a:srgbClr val="FF0000"/>
                </a:solidFill>
              </a:rPr>
              <a:t>门的类型</a:t>
            </a:r>
            <a:r>
              <a:rPr lang="en-US" altLang="zh-CN" b="1" dirty="0">
                <a:solidFill>
                  <a:srgbClr val="FF0000"/>
                </a:solidFill>
              </a:rPr>
              <a:t>&gt;[&lt;</a:t>
            </a:r>
            <a:r>
              <a:rPr lang="zh-CN" altLang="en-US" b="1" dirty="0">
                <a:solidFill>
                  <a:srgbClr val="FF0000"/>
                </a:solidFill>
              </a:rPr>
              <a:t>驱动能力</a:t>
            </a:r>
            <a:r>
              <a:rPr lang="en-US" altLang="zh-CN" b="1" dirty="0">
                <a:solidFill>
                  <a:srgbClr val="FF0000"/>
                </a:solidFill>
              </a:rPr>
              <a:t>&gt;&lt;</a:t>
            </a:r>
            <a:r>
              <a:rPr lang="zh-CN" altLang="en-US" b="1" dirty="0">
                <a:solidFill>
                  <a:srgbClr val="FF0000"/>
                </a:solidFill>
              </a:rPr>
              <a:t>延时</a:t>
            </a:r>
            <a:r>
              <a:rPr lang="en-US" altLang="zh-CN" b="1" dirty="0">
                <a:solidFill>
                  <a:srgbClr val="FF0000"/>
                </a:solidFill>
              </a:rPr>
              <a:t>&gt;]&lt;</a:t>
            </a:r>
            <a:r>
              <a:rPr lang="zh-CN" altLang="en-US" b="1" dirty="0">
                <a:solidFill>
                  <a:srgbClr val="FF0000"/>
                </a:solidFill>
              </a:rPr>
              <a:t>例化的门名字</a:t>
            </a:r>
            <a:r>
              <a:rPr lang="en-US" altLang="zh-CN" b="1" dirty="0">
                <a:solidFill>
                  <a:srgbClr val="FF0000"/>
                </a:solidFill>
              </a:rPr>
              <a:t>&gt;(&lt;</a:t>
            </a:r>
            <a:r>
              <a:rPr lang="zh-CN" altLang="en-US" b="1" dirty="0">
                <a:solidFill>
                  <a:srgbClr val="FF0000"/>
                </a:solidFill>
              </a:rPr>
              <a:t>端口列表</a:t>
            </a:r>
            <a:r>
              <a:rPr lang="en-US" altLang="zh-CN" b="1" dirty="0">
                <a:solidFill>
                  <a:srgbClr val="FF0000"/>
                </a:solidFill>
              </a:rPr>
              <a:t>&gt;);</a:t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0040" y="4801716"/>
            <a:ext cx="85689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kern="0" dirty="0">
                <a:solidFill>
                  <a:srgbClr val="0070C0"/>
                </a:solidFill>
              </a:rPr>
              <a:t>&lt;</a:t>
            </a:r>
            <a:r>
              <a:rPr lang="zh-CN" altLang="en-US" b="1" kern="0" dirty="0">
                <a:solidFill>
                  <a:srgbClr val="0070C0"/>
                </a:solidFill>
              </a:rPr>
              <a:t>端口列表</a:t>
            </a:r>
            <a:r>
              <a:rPr lang="en-US" altLang="zh-CN" b="1" kern="0" dirty="0">
                <a:solidFill>
                  <a:srgbClr val="0070C0"/>
                </a:solidFill>
              </a:rPr>
              <a:t>&gt;</a:t>
            </a:r>
            <a:r>
              <a:rPr lang="zh-CN" altLang="en-US" b="0" kern="0" dirty="0"/>
              <a:t>：按</a:t>
            </a:r>
            <a:r>
              <a:rPr lang="en-US" altLang="zh-CN" b="0" kern="0" dirty="0"/>
              <a:t>(</a:t>
            </a:r>
            <a:r>
              <a:rPr lang="zh-CN" altLang="en-US" b="0" kern="0" dirty="0"/>
              <a:t>输出，输入</a:t>
            </a:r>
            <a:r>
              <a:rPr lang="en-US" altLang="zh-CN" b="0" kern="0" dirty="0"/>
              <a:t>1</a:t>
            </a:r>
            <a:r>
              <a:rPr lang="zh-CN" altLang="en-US" b="0" kern="0" dirty="0"/>
              <a:t>，输入</a:t>
            </a:r>
            <a:r>
              <a:rPr lang="en-US" altLang="zh-CN" b="0" kern="0" dirty="0"/>
              <a:t>2</a:t>
            </a:r>
            <a:r>
              <a:rPr lang="zh-CN" altLang="en-US" b="0" kern="0" dirty="0"/>
              <a:t>，</a:t>
            </a:r>
            <a:r>
              <a:rPr lang="en-US" altLang="zh-CN" b="0" kern="0" dirty="0"/>
              <a:t>…)</a:t>
            </a:r>
            <a:r>
              <a:rPr lang="zh-CN" altLang="en-US" b="0" kern="0" dirty="0"/>
              <a:t>顺序列出。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1922536"/>
            <a:ext cx="8568952" cy="98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1" kern="0" dirty="0">
                <a:solidFill>
                  <a:srgbClr val="0070C0"/>
                </a:solidFill>
              </a:rPr>
              <a:t>“门的类型”</a:t>
            </a:r>
            <a:r>
              <a:rPr lang="zh-CN" altLang="en-US" b="0" kern="0" dirty="0"/>
              <a:t>：门声明语句所必需的，它可以是</a:t>
            </a:r>
            <a:r>
              <a:rPr lang="en-US" altLang="zh-CN" b="0" kern="0" dirty="0"/>
              <a:t>26</a:t>
            </a:r>
            <a:r>
              <a:rPr lang="zh-CN" altLang="en-US" b="0" kern="0" dirty="0"/>
              <a:t>个基元中的任意一种。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1752" y="2994282"/>
            <a:ext cx="8568952" cy="109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1" kern="0" dirty="0">
                <a:solidFill>
                  <a:srgbClr val="0070C0"/>
                </a:solidFill>
              </a:rPr>
              <a:t>“驱动能力”和“延时”：</a:t>
            </a:r>
            <a:r>
              <a:rPr lang="zh-CN" altLang="en-US" b="0" kern="0" dirty="0"/>
              <a:t>可选项，可根据不同的情况选不同的值或不选。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8816" y="4088870"/>
            <a:ext cx="8568952" cy="56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1" kern="0" dirty="0">
                <a:solidFill>
                  <a:srgbClr val="0070C0"/>
                </a:solidFill>
              </a:rPr>
              <a:t>“例化的门名字”</a:t>
            </a:r>
            <a:r>
              <a:rPr lang="zh-CN" altLang="en-US" b="0" kern="0" dirty="0"/>
              <a:t>：在本模块中引用的这种类型的门的实例名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345333"/>
            <a:ext cx="8135937" cy="11521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　　下面是门类型的引用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zh-CN" altLang="en-US" dirty="0"/>
              <a:t>　　　　</a:t>
            </a:r>
            <a:r>
              <a:rPr lang="en-US" altLang="zh-CN" b="1" dirty="0" err="1">
                <a:solidFill>
                  <a:srgbClr val="FF0000"/>
                </a:solidFill>
              </a:rPr>
              <a:t>nand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#10 </a:t>
            </a:r>
            <a:r>
              <a:rPr lang="en-US" altLang="zh-CN" b="1" dirty="0">
                <a:solidFill>
                  <a:srgbClr val="FF0000"/>
                </a:solidFill>
              </a:rPr>
              <a:t>nd1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a,data,clock,clear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59" y="2785492"/>
            <a:ext cx="813593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kern="0" dirty="0"/>
              <a:t>　　该语句中引用了一个名为</a:t>
            </a:r>
            <a:r>
              <a:rPr lang="en-US" altLang="zh-CN" b="0" kern="0" dirty="0"/>
              <a:t>nd1</a:t>
            </a:r>
            <a:r>
              <a:rPr lang="zh-CN" altLang="en-US" b="0" kern="0" dirty="0"/>
              <a:t>的与非门</a:t>
            </a:r>
            <a:r>
              <a:rPr lang="en-US" altLang="zh-CN" b="0" kern="0" dirty="0"/>
              <a:t>(</a:t>
            </a:r>
            <a:r>
              <a:rPr lang="en-US" altLang="zh-CN" b="0" kern="0" dirty="0" err="1"/>
              <a:t>nand</a:t>
            </a:r>
            <a:r>
              <a:rPr lang="en-US" altLang="zh-CN" b="0" kern="0" dirty="0"/>
              <a:t>)</a:t>
            </a:r>
            <a:r>
              <a:rPr lang="zh-CN" altLang="en-US" b="0" kern="0" dirty="0"/>
              <a:t>，其输入为</a:t>
            </a:r>
            <a:r>
              <a:rPr lang="en-US" altLang="zh-CN" b="0" kern="0" dirty="0"/>
              <a:t>data</a:t>
            </a:r>
            <a:r>
              <a:rPr lang="zh-CN" altLang="en-US" b="0" kern="0" dirty="0"/>
              <a:t>、</a:t>
            </a:r>
            <a:r>
              <a:rPr lang="en-US" altLang="zh-CN" b="0" kern="0" dirty="0"/>
              <a:t>clock</a:t>
            </a:r>
            <a:r>
              <a:rPr lang="zh-CN" altLang="en-US" b="0" kern="0" dirty="0"/>
              <a:t>和</a:t>
            </a:r>
            <a:r>
              <a:rPr lang="en-US" altLang="zh-CN" b="0" kern="0" dirty="0"/>
              <a:t>clear</a:t>
            </a:r>
            <a:r>
              <a:rPr lang="zh-CN" altLang="en-US" b="0" kern="0" dirty="0"/>
              <a:t>，输出为</a:t>
            </a:r>
            <a:r>
              <a:rPr lang="en-US" altLang="zh-CN" b="0" kern="0" dirty="0"/>
              <a:t>a</a:t>
            </a:r>
            <a:r>
              <a:rPr lang="zh-CN" altLang="en-US" b="0" kern="0" dirty="0"/>
              <a:t>，输出与输入的延时为</a:t>
            </a:r>
            <a:r>
              <a:rPr lang="en-US" altLang="zh-CN" b="0" kern="0" dirty="0"/>
              <a:t>10</a:t>
            </a:r>
            <a:r>
              <a:rPr lang="zh-CN" altLang="en-US" b="0" kern="0" dirty="0"/>
              <a:t>个单位时间。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85292"/>
            <a:ext cx="8135937" cy="2304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．多输入门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“与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或门类”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　多输入门具有</a:t>
            </a:r>
            <a:r>
              <a:rPr lang="en-US" altLang="zh-CN" dirty="0"/>
              <a:t>1</a:t>
            </a:r>
            <a:r>
              <a:rPr lang="zh-CN" altLang="en-US" dirty="0"/>
              <a:t>个或多个输入，但</a:t>
            </a:r>
            <a:r>
              <a:rPr lang="zh-CN" altLang="en-US" b="1" dirty="0">
                <a:solidFill>
                  <a:schemeClr val="accent2"/>
                </a:solidFill>
              </a:rPr>
              <a:t>只有一个输出</a:t>
            </a:r>
            <a:r>
              <a:rPr lang="zh-CN" altLang="en-US" dirty="0"/>
              <a:t>。内置的多输入门有</a:t>
            </a:r>
            <a:r>
              <a:rPr lang="en-US" altLang="zh-CN" dirty="0"/>
              <a:t>6</a:t>
            </a:r>
            <a:r>
              <a:rPr lang="zh-CN" altLang="en-US" dirty="0"/>
              <a:t>种：</a:t>
            </a:r>
            <a:r>
              <a:rPr lang="en-US" altLang="zh-CN" dirty="0"/>
              <a:t>and(</a:t>
            </a:r>
            <a:r>
              <a:rPr lang="zh-CN" altLang="en-US" dirty="0"/>
              <a:t>与门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nand</a:t>
            </a:r>
            <a:r>
              <a:rPr lang="en-US" altLang="zh-CN" dirty="0"/>
              <a:t>(</a:t>
            </a:r>
            <a:r>
              <a:rPr lang="zh-CN" altLang="en-US" dirty="0"/>
              <a:t>与非门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or(</a:t>
            </a:r>
            <a:r>
              <a:rPr lang="zh-CN" altLang="en-US" dirty="0"/>
              <a:t>或门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nor(</a:t>
            </a:r>
            <a:r>
              <a:rPr lang="zh-CN" altLang="en-US" dirty="0"/>
              <a:t>或非门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xor</a:t>
            </a:r>
            <a:r>
              <a:rPr lang="en-US" altLang="zh-CN" dirty="0"/>
              <a:t>(</a:t>
            </a:r>
            <a:r>
              <a:rPr lang="zh-CN" altLang="en-US" dirty="0"/>
              <a:t>异或门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xnor</a:t>
            </a:r>
            <a:r>
              <a:rPr lang="en-US" altLang="zh-CN" dirty="0"/>
              <a:t>(</a:t>
            </a:r>
            <a:r>
              <a:rPr lang="zh-CN" altLang="en-US" dirty="0"/>
              <a:t>异或非门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577580"/>
            <a:ext cx="813593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kern="0" dirty="0"/>
              <a:t>多输入门实例化语句的语法格式如下：</a:t>
            </a:r>
            <a:br>
              <a:rPr lang="zh-CN" altLang="en-US" b="0" kern="0" dirty="0"/>
            </a:br>
            <a:r>
              <a:rPr lang="zh-CN" altLang="en-US" b="0" kern="0" dirty="0"/>
              <a:t>　　　</a:t>
            </a:r>
            <a:r>
              <a:rPr lang="en-US" altLang="zh-CN" kern="0" dirty="0" err="1">
                <a:solidFill>
                  <a:srgbClr val="FF0000"/>
                </a:solidFill>
              </a:rPr>
              <a:t>gate_type</a:t>
            </a:r>
            <a:r>
              <a:rPr lang="en-US" altLang="zh-CN" b="0" kern="0" dirty="0"/>
              <a:t>  </a:t>
            </a:r>
            <a:r>
              <a:rPr lang="en-US" altLang="zh-CN" kern="0" dirty="0" err="1">
                <a:solidFill>
                  <a:srgbClr val="0070C0"/>
                </a:solidFill>
              </a:rPr>
              <a:t>instance_name</a:t>
            </a:r>
            <a:r>
              <a:rPr lang="en-US" altLang="zh-CN" b="0" kern="0" dirty="0"/>
              <a:t> (output, input1, …, </a:t>
            </a:r>
            <a:r>
              <a:rPr lang="en-US" altLang="zh-CN" b="0" kern="0" dirty="0" err="1"/>
              <a:t>inputN</a:t>
            </a:r>
            <a:r>
              <a:rPr lang="en-US" altLang="zh-CN" b="0" kern="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877676"/>
            <a:ext cx="8135937" cy="3312368"/>
          </a:xfrm>
        </p:spPr>
        <p:txBody>
          <a:bodyPr/>
          <a:lstStyle/>
          <a:p>
            <a:pPr marL="12065">
              <a:lnSpc>
                <a:spcPct val="150000"/>
              </a:lnSpc>
              <a:spcBef>
                <a:spcPts val="690"/>
              </a:spcBef>
              <a:tabLst>
                <a:tab pos="356235" algn="l"/>
              </a:tabLst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．多输入门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“与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或门类”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/>
              <a:t>　</a:t>
            </a:r>
            <a:r>
              <a:rPr lang="zh-CN" altLang="en-US" dirty="0">
                <a:latin typeface="宋体"/>
                <a:cs typeface="宋体"/>
              </a:rPr>
              <a:t>特点：</a:t>
            </a:r>
            <a:br>
              <a:rPr lang="zh-CN" altLang="en-US" dirty="0">
                <a:latin typeface="宋体"/>
                <a:cs typeface="宋体"/>
              </a:rPr>
            </a:br>
            <a:r>
              <a:rPr lang="zh-CN" altLang="en-US" dirty="0">
                <a:latin typeface="宋体"/>
                <a:cs typeface="宋体"/>
              </a:rPr>
              <a:t>  （</a:t>
            </a:r>
            <a:r>
              <a:rPr lang="en-US" altLang="zh-CN" dirty="0">
                <a:latin typeface="宋体"/>
                <a:cs typeface="宋体"/>
              </a:rPr>
              <a:t>1</a:t>
            </a:r>
            <a:r>
              <a:rPr lang="zh-CN" altLang="en-US" dirty="0">
                <a:latin typeface="宋体"/>
                <a:cs typeface="宋体"/>
              </a:rPr>
              <a:t>）一个</a:t>
            </a:r>
            <a:r>
              <a:rPr lang="zh-CN" altLang="en-US" spc="5" dirty="0">
                <a:latin typeface="宋体"/>
                <a:cs typeface="宋体"/>
              </a:rPr>
              <a:t>标</a:t>
            </a:r>
            <a:r>
              <a:rPr lang="zh-CN" altLang="en-US" spc="-10" dirty="0">
                <a:latin typeface="宋体"/>
                <a:cs typeface="宋体"/>
              </a:rPr>
              <a:t>量</a:t>
            </a:r>
            <a:r>
              <a:rPr lang="zh-CN" altLang="en-US" dirty="0">
                <a:latin typeface="宋体"/>
                <a:cs typeface="宋体"/>
              </a:rPr>
              <a:t>输</a:t>
            </a:r>
            <a:r>
              <a:rPr lang="zh-CN" altLang="en-US" spc="-10" dirty="0">
                <a:latin typeface="宋体"/>
                <a:cs typeface="宋体"/>
              </a:rPr>
              <a:t>出</a:t>
            </a:r>
            <a:r>
              <a:rPr lang="zh-CN" altLang="en-US" dirty="0">
                <a:latin typeface="宋体"/>
                <a:cs typeface="宋体"/>
              </a:rPr>
              <a:t>端和</a:t>
            </a:r>
            <a:r>
              <a:rPr lang="zh-CN" altLang="en-US" spc="5" dirty="0">
                <a:latin typeface="宋体"/>
                <a:cs typeface="宋体"/>
              </a:rPr>
              <a:t>多</a:t>
            </a:r>
            <a:r>
              <a:rPr lang="zh-CN" altLang="en-US" spc="-10" dirty="0">
                <a:latin typeface="宋体"/>
                <a:cs typeface="宋体"/>
              </a:rPr>
              <a:t>个</a:t>
            </a:r>
            <a:r>
              <a:rPr lang="zh-CN" altLang="en-US" dirty="0">
                <a:latin typeface="宋体"/>
                <a:cs typeface="宋体"/>
              </a:rPr>
              <a:t>标</a:t>
            </a:r>
            <a:r>
              <a:rPr lang="zh-CN" altLang="en-US" spc="-10" dirty="0">
                <a:latin typeface="宋体"/>
                <a:cs typeface="宋体"/>
              </a:rPr>
              <a:t>量</a:t>
            </a:r>
            <a:r>
              <a:rPr lang="zh-CN" altLang="en-US" dirty="0">
                <a:latin typeface="宋体"/>
                <a:cs typeface="宋体"/>
              </a:rPr>
              <a:t>输入</a:t>
            </a:r>
            <a:r>
              <a:rPr lang="zh-CN" altLang="en-US" spc="5" dirty="0">
                <a:latin typeface="宋体"/>
                <a:cs typeface="宋体"/>
              </a:rPr>
              <a:t>端</a:t>
            </a:r>
            <a:r>
              <a:rPr lang="en-US" altLang="zh-CN" dirty="0">
                <a:latin typeface="宋体"/>
                <a:cs typeface="宋体"/>
              </a:rPr>
              <a:t>;</a:t>
            </a:r>
            <a:br>
              <a:rPr lang="zh-CN" altLang="en-US" dirty="0">
                <a:latin typeface="宋体"/>
                <a:cs typeface="宋体"/>
              </a:rPr>
            </a:br>
            <a:r>
              <a:rPr lang="zh-CN" altLang="en-US" dirty="0">
                <a:latin typeface="宋体"/>
                <a:cs typeface="宋体"/>
              </a:rPr>
              <a:t>  （</a:t>
            </a:r>
            <a:r>
              <a:rPr lang="en-US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）当任意一个输入端口的</a:t>
            </a:r>
            <a:r>
              <a:rPr lang="zh-CN" altLang="en-US" spc="-10" dirty="0">
                <a:latin typeface="宋体"/>
                <a:cs typeface="宋体"/>
              </a:rPr>
              <a:t>值</a:t>
            </a:r>
            <a:r>
              <a:rPr lang="zh-CN" altLang="en-US" dirty="0">
                <a:latin typeface="宋体"/>
                <a:cs typeface="宋体"/>
              </a:rPr>
              <a:t>发生</a:t>
            </a:r>
            <a:r>
              <a:rPr lang="zh-CN" altLang="en-US" spc="-10" dirty="0">
                <a:latin typeface="宋体"/>
                <a:cs typeface="宋体"/>
              </a:rPr>
              <a:t>变</a:t>
            </a:r>
            <a:r>
              <a:rPr lang="zh-CN" altLang="en-US" dirty="0">
                <a:latin typeface="宋体"/>
                <a:cs typeface="宋体"/>
              </a:rPr>
              <a:t>化 时，输出端的值立即重</a:t>
            </a:r>
            <a:r>
              <a:rPr lang="zh-CN" altLang="en-US" spc="-10" dirty="0">
                <a:latin typeface="宋体"/>
                <a:cs typeface="宋体"/>
              </a:rPr>
              <a:t>新</a:t>
            </a:r>
            <a:r>
              <a:rPr lang="zh-CN" altLang="en-US" dirty="0">
                <a:latin typeface="宋体"/>
                <a:cs typeface="宋体"/>
              </a:rPr>
              <a:t>计算。</a:t>
            </a:r>
            <a:br>
              <a:rPr lang="zh-CN" altLang="en-US" dirty="0">
                <a:latin typeface="宋体"/>
                <a:cs typeface="宋体"/>
              </a:rPr>
            </a:b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226011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5.1  Verilog HDL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内置基元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基本门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4" descr="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5572"/>
            <a:ext cx="482834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5017740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/>
              <a:t>图</a:t>
            </a:r>
            <a:r>
              <a:rPr lang="en-US" altLang="zh-CN" b="0" kern="0"/>
              <a:t>5.1  </a:t>
            </a:r>
            <a:r>
              <a:rPr lang="zh-CN" altLang="en-US" b="0" kern="0"/>
              <a:t>多输入门的输入</a:t>
            </a:r>
            <a:r>
              <a:rPr lang="en-US" altLang="zh-CN" b="0" kern="0"/>
              <a:t>/</a:t>
            </a:r>
            <a:r>
              <a:rPr lang="zh-CN" altLang="en-US" b="0" kern="0"/>
              <a:t>输出关系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42528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A4EE"/>
      </a:hlink>
      <a:folHlink>
        <a:srgbClr val="FFB21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  <a:ea typeface="华文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  <a:ea typeface="华文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80"/>
        </a:hlink>
        <a:folHlink>
          <a:srgbClr val="8BD3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A4EE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A4EE"/>
        </a:hlink>
        <a:folHlink>
          <a:srgbClr val="FFB2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4351</Words>
  <Application>Microsoft Office PowerPoint</Application>
  <PresentationFormat>全屏显示(16:10)</PresentationFormat>
  <Paragraphs>253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方正楷体简体</vt:lpstr>
      <vt:lpstr>黑体</vt:lpstr>
      <vt:lpstr>华文细黑</vt:lpstr>
      <vt:lpstr>华文行楷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结构化描述</vt:lpstr>
      <vt:lpstr>　　　　5.1  Verilog HDL内置基元  　　Verilog HDL提供了26个内置基元，用于对数字系统实际的逻辑结构进行建模。这些基元包括基本门电路、上拉电阻、下拉电阻、MOS开关和双向开关。 </vt:lpstr>
      <vt:lpstr>学习目标： (1)门级原语    学习Verilog提供的门级原语    理解门的实例引用、门的符号以及and/or、buf/not类型的  门的真值表    学习如何根据电路的逻辑图来生成Verilog描述  (2)开关级原语    能够描述基本MOS开关：nmos, pmos, cmos        理解双向传输开关、电源、地的建模方法    识别阻抗MOS开关    学习建立基本开关级电路 </vt:lpstr>
      <vt:lpstr>　(1) 多输入门：and、nand、or、nor、xor、xnor 　(2) 多输出门：buf、not 　(3) 三态门：bufif0、bufif1、notif0、notif1 　(4) 上拉、下拉电阻：pullup、pulldown 　(5)  MOS开关：cmos、nmos、pmos、rcmos、rnmos、rpmos 　(6) 双向开关：tran、tranif0、tranif1、rtran、rtranif0、rtranif1</vt:lpstr>
      <vt:lpstr>　　这些基元调用语句的语法格式如下： &lt;门的类型&gt;[&lt;驱动能力&gt;&lt;延时&gt;]&lt;例化的门名字&gt;(&lt;端口列表&gt;); </vt:lpstr>
      <vt:lpstr>　　下面是门类型的引用: 　　　　nand #10 nd1(a,data,clock,clear);</vt:lpstr>
      <vt:lpstr>1．多输入门(“与/或门类”) 　　多输入门具有1个或多个输入，但只有一个输出。内置的多输入门有6种：and(与门)、nand(与非门)、or(或门)、nor(或非门)、xor(异或门)、xnor(异或非门)。</vt:lpstr>
      <vt:lpstr>1．多输入门(“与/或门类”) 　特点：   （1）一个标量输出端和多个标量输入端;   （2）当任意一个输入端口的值发生变化 时，输出端的值立即重新计算。 </vt:lpstr>
      <vt:lpstr>1．多输入门(“与/或门类”) 　</vt:lpstr>
      <vt:lpstr>PowerPoint 演示文稿</vt:lpstr>
      <vt:lpstr>PowerPoint 演示文稿</vt:lpstr>
      <vt:lpstr>PowerPoint 演示文稿</vt:lpstr>
      <vt:lpstr>2．多输出门（缓冲器/非门类） 　　多输出门具有一个输入、一个或多个输出。         内置的多输出门有两种：buf(缓冲门)和not(非门)。 </vt:lpstr>
      <vt:lpstr>PowerPoint 演示文稿</vt:lpstr>
      <vt:lpstr>PowerPoint 演示文稿</vt:lpstr>
      <vt:lpstr>　3．三态门（带控制端的缓冲器/非门类） 　　三态门用于对三态驱动器建模，共有3个端口：一个数据输入端、一个控制信号输入端和一个数据输出端。       </vt:lpstr>
      <vt:lpstr>PowerPoint 演示文稿</vt:lpstr>
      <vt:lpstr>PowerPoint 演示文稿</vt:lpstr>
      <vt:lpstr>PowerPoint 演示文稿</vt:lpstr>
      <vt:lpstr>　　</vt:lpstr>
      <vt:lpstr>      上拉电阻和下拉电阻是一类只有一个端口(输出端)的器件模型，其作用是改变其输出端的值。上拉电阻将输出置为1，下拉电阻将输出置为0。 　　        声明上拉电阻和下拉电阻的关键字是：pullup(上拉电阻)、pulldown(下拉电阻)。 　　</vt:lpstr>
      <vt:lpstr>PowerPoint 演示文稿</vt:lpstr>
      <vt:lpstr>门级建模举例1 　　下面通过几个例子学习门级结构建模的基本方法。 　　4选1多路选择器有4个数据输入端D0、D1、D2、D3，一个数据输出端Z和两个控制信号输入端S0、S1。选择器会根据S0和S1的值从4个数据输入端中选择其中的一个送到输出端。图5.14和表5.13所示分别为4选1多路选择器的电路结构和真值表。</vt:lpstr>
      <vt:lpstr>PowerPoint 演示文稿</vt:lpstr>
      <vt:lpstr>module MUX4x1(Z, D0,D1,D2,D3,S0,S1) ;  output Z;  input D0,D1,D2,D3,S0,S1;  wire T0,T1,T2,T3;//内部线网说明，缺省S0bar，S1bar  not (S0bar,S0), (S1bar,S1);               and (T0,D0,S0bar,S1bar),   (T1,D1,S0bar,S1),   (T2,D2,S0,S1bar),   (T3,D3,S0,S1);  or (Z, T0,T1,T2,T3); endmodule </vt:lpstr>
      <vt:lpstr>module test_MUX4x1 ;       reg[3:0] d;  //测试平台内部激励信号说明       reg[1:0]  s;      wire out;  //模块输出信号      MUX4x1 mymux(out, d[0],d[1],d[2],d[3],s[0],s[1]); //调用被测模块      intial           begin                d=4’b1010;  s=2’b00;  //加载输入信号             $display($time, “d=%b, s[1]=%b, s[0]=%b, out=%b\n”, d,s[1],s[0],out);              #5    s=2’b00;            $display($time, “d=%b, s[1]=%b, s[0]=%b, out=%b\n”, d,s[1],s[0],out); </vt:lpstr>
      <vt:lpstr>             #5    s=2’b01;            $display($time, “d=%b, s[1]=%b, s[0]=%b, out=%b\n”, d,s[1],s[0],out);           #5    s=2’b10;            $display($time, “d=%b, s[1]=%b, s[0]=%b, out=%b\n”, d,s[1],s[0],out);             #5    s=2’b11;            $display($time, “d=%b, s[1]=%b, s[0]=%b, out=%b\n”, d,s[1],s[0],out);      end endmodule  </vt:lpstr>
      <vt:lpstr>PowerPoint 演示文稿</vt:lpstr>
      <vt:lpstr>PowerPoint 演示文稿</vt:lpstr>
      <vt:lpstr>PowerPoint 演示文稿</vt:lpstr>
      <vt:lpstr>PowerPoint 演示文稿</vt:lpstr>
      <vt:lpstr>         Verilog HDL具有对MOS晶体管级进行设计的能力。随着电路复杂性的增加(上百万的晶体管)及先进CAD工具的出现，以开关级为基础进行的设计正在逐渐萎缩。          Verilog HDL目前仅提供用逻辑值0、1、x、z和与它们相关的驱动强度进行数字设计的能力，没有模拟设计能力。因此在Verilog HDL中，晶体管也仅被当作导通或者截止的开关。</vt:lpstr>
      <vt:lpstr>        MOS模型在仿真时表现为两种状态：开或关，即导通或不导通。对于MOS来说，数据只能从输入端流向输出端，并且可以通过设置控制信号来关闭数据流，所以MOS是单向的。</vt:lpstr>
      <vt:lpstr>　MOS晶体管开关的语法格式如下： 　　　mos_type [instance_name] (outputA, inputB, controlC); 其中，mos_type是nmos、rnmos、pmos和rpmos四种三端口MOS开关之一；</vt:lpstr>
      <vt:lpstr>PowerPoint 演示文稿</vt:lpstr>
      <vt:lpstr> 　　(1) 对于nmos和rnmos开关，如果其控制信号为0，那么关闭这个开关，使输出为z；如果控制信号是1，则打开这个开关，把输入端的数据传输至输出端。 　　(2) 对于pmos和rpmos开关，如果其控制信号为1，那么关闭这个开关，使输出为z；如果控制信号是0，则打开这个开关，把输入端的数据传输至输出端。 　　</vt:lpstr>
      <vt:lpstr>  　　rnmos和rpmos与nmos和pmos相比，它们的输入端和输出端之间存在阻抗(电阻)。因此，对于rnmos和rpmos，当数据从输入端传输至输出端时，由于电阻带来的损耗，使得数据的信号强度减弱。</vt:lpstr>
      <vt:lpstr>　　例如： 　　nmos  n1 (out, data, control);    //实例名为n1的nmos开关  　　pmos  p1 (out, data, control);   //实例名为p1的pmos开关  　　输出out的值由输入data和control的值确定。nmos和pmos的逻辑表如表5.12所示。信号data和control不同的组合导致这两个开关输出1、0 或者z、x 逻辑值(如果不能确定输出为1或0，就有可能输出z、x值)。</vt:lpstr>
      <vt:lpstr>　　可以这样认为，cmos (outputA, inputB, Ncontrol, Pcontrol)是一个nmos (output, input, Ncontrol)和一个pmos (output, input, Pcontrol)的组合。</vt:lpstr>
      <vt:lpstr>　　在cmos开关中，存在着pmos和nmos两条数据通路，当Pcontrol为0时，上半部分的pmos开关打开，数据可以从输入端inputB传输到输出端outputA；当Ncontrol为1时，下半部分的nmos开关打开，数据可以从输入端inputB传输到输出端outputA；因此，cmos的真值表可以参考pmos和nmos的。</vt:lpstr>
      <vt:lpstr>　　例如： 　　cmos  c1 (out, data, ncontrol, pcontrol);    //实例名c1的cmos开关 　　rcmos是cmos的高阻态，其开关行为与cmos完全相同，只是在其输入端和输出端之间存在着阻抗，所以数据从输入传送到输出的过程中存在着损耗，使得其信号强度被减弱。</vt:lpstr>
      <vt:lpstr> 　　NMOS、PMOS和CMOS管都是从漏极向源极导通的，是单向的。在数字电路中，双向导通的器件也很常用。        对双向导通的器件而言，其两边的信号都可以是驱动信号。通过设计双向开关就可以实现双向导通的器件。</vt:lpstr>
      <vt:lpstr>   　Verilog HDL内置了6种双向开关，即数据可以在两个端口之间双向流动。这6种双向开关是tran、rtran、tranif0、rtranif0、tranif1、rtranif1。      其中，前两种开关tran和rtran(tran的高阻态)是不能关断的，始终处于打开状态，数据可以在两个端口之间自由流动。         tran和rtran的语法形式如下： 　　　(r)tran [instance_name] (signalA, signalB);</vt:lpstr>
      <vt:lpstr>　　后4种开关(tranif0、rtranif0、tranif1和rtranif1)可以通过控制信号关闭。其语法形式如下： 　　bidirection_type [instance_name] (signalA, signalB,controlC); </vt:lpstr>
      <vt:lpstr>　　在这6种双向开关中，tran、tranif0和tranif1内的数据流动时没有损耗，但rtran、rtranif0和rtranif1的输入端和输出端之间存在阻抗，当信号通过开关传输时，信号强度会减弱。 　　</vt:lpstr>
      <vt:lpstr>PowerPoint 演示文稿</vt:lpstr>
      <vt:lpstr>　　tran开关作为两个信号inout1和inout2之间的缓存，inout1或inout2都可以是驱动信号。仅当control信号是逻辑0时，tranif0开关连接inout1和inout2两个信号；如果control信号是逻辑1，则没有驱动源的信号取高阻态值z，有驱动源的信号仍然从驱动源取值。如果control信号是逻辑1，则tranif1开关连接的inout1和inout2两个信号导通。</vt:lpstr>
      <vt:lpstr>PowerPoint 演示文稿</vt:lpstr>
      <vt:lpstr>PowerPoint 演示文稿</vt:lpstr>
      <vt:lpstr>PowerPoint 演示文稿</vt:lpstr>
      <vt:lpstr>如何使用门延迟为逻辑电路建立时序模型？</vt:lpstr>
      <vt:lpstr>本章小结1：</vt:lpstr>
    </vt:vector>
  </TitlesOfParts>
  <Company>xd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JUJUMAO</dc:creator>
  <cp:lastModifiedBy>Ling Zhicheng</cp:lastModifiedBy>
  <cp:revision>114</cp:revision>
  <dcterms:created xsi:type="dcterms:W3CDTF">2007-10-24T02:24:36Z</dcterms:created>
  <dcterms:modified xsi:type="dcterms:W3CDTF">2020-12-02T16:02:48Z</dcterms:modified>
</cp:coreProperties>
</file>