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8">
  <p:sldMasterIdLst>
    <p:sldMasterId id="2147483660" r:id="rId1"/>
  </p:sldMasterIdLst>
  <p:sldIdLst>
    <p:sldId id="256" r:id="rId2"/>
    <p:sldId id="265" r:id="rId3"/>
    <p:sldId id="266" r:id="rId4"/>
    <p:sldId id="267" r:id="rId5"/>
    <p:sldId id="259" r:id="rId6"/>
    <p:sldId id="278" r:id="rId7"/>
    <p:sldId id="279" r:id="rId8"/>
    <p:sldId id="390" r:id="rId9"/>
    <p:sldId id="392" r:id="rId10"/>
    <p:sldId id="424" r:id="rId11"/>
    <p:sldId id="425" r:id="rId12"/>
    <p:sldId id="426" r:id="rId13"/>
    <p:sldId id="427" r:id="rId14"/>
    <p:sldId id="429" r:id="rId15"/>
    <p:sldId id="431" r:id="rId16"/>
    <p:sldId id="432" r:id="rId17"/>
    <p:sldId id="433" r:id="rId18"/>
    <p:sldId id="434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72" r:id="rId31"/>
    <p:sldId id="467" r:id="rId32"/>
    <p:sldId id="470" r:id="rId33"/>
    <p:sldId id="454" r:id="rId34"/>
    <p:sldId id="455" r:id="rId35"/>
    <p:sldId id="463" r:id="rId36"/>
    <p:sldId id="46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0C7321-83CA-4636-A30F-76F5DB349DF3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0A0D1F-6BE6-447B-89C1-D5177736A7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7321-83CA-4636-A30F-76F5DB349DF3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D1F-6BE6-447B-89C1-D5177736A7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7321-83CA-4636-A30F-76F5DB349DF3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D1F-6BE6-447B-89C1-D5177736A7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7321-83CA-4636-A30F-76F5DB349DF3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D1F-6BE6-447B-89C1-D5177736A7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7321-83CA-4636-A30F-76F5DB349DF3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D1F-6BE6-447B-89C1-D5177736A7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7321-83CA-4636-A30F-76F5DB349DF3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D1F-6BE6-447B-89C1-D5177736A7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7321-83CA-4636-A30F-76F5DB349DF3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D1F-6BE6-447B-89C1-D5177736A7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7321-83CA-4636-A30F-76F5DB349DF3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D1F-6BE6-447B-89C1-D5177736A7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7321-83CA-4636-A30F-76F5DB349DF3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D1F-6BE6-447B-89C1-D5177736A7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80C7321-83CA-4636-A30F-76F5DB349DF3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D1F-6BE6-447B-89C1-D5177736A7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0C7321-83CA-4636-A30F-76F5DB349DF3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0A0D1F-6BE6-447B-89C1-D5177736A7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0C7321-83CA-4636-A30F-76F5DB349DF3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0A0D1F-6BE6-447B-89C1-D5177736A7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85800" y="1603413"/>
            <a:ext cx="9144000" cy="1829761"/>
          </a:xfrm>
        </p:spPr>
        <p:txBody>
          <a:bodyPr>
            <a:normAutofit/>
          </a:bodyPr>
          <a:lstStyle/>
          <a:p>
            <a:r>
              <a:rPr lang="zh-CN" altLang="zh-CN" dirty="0"/>
              <a:t>基于FPGA数字系统设计实例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-69725" y="228600"/>
            <a:ext cx="6308607" cy="195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3958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数字滤波器的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FPGA</a:t>
            </a:r>
            <a:r>
              <a:rPr kumimoji="0" 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设计</a:t>
            </a:r>
            <a:endParaRPr kumimoji="0" 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2075" marR="0" lvl="4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0" algn="l"/>
              </a:tabLst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4.1FIR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滤波器的结构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系统函数一般写成如下形式：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233772" y="2828835"/>
            <a:ext cx="8676456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                  (12-1)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h(n)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的长度，也即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滤波器的抽头数。</a:t>
            </a: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线性相移特性也是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滤波器的一个优点，常用的线性</a:t>
            </a:r>
            <a:r>
              <a: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07873" name="Picture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086672"/>
              </p:ext>
            </p:extLst>
          </p:nvPr>
        </p:nvGraphicFramePr>
        <p:xfrm>
          <a:off x="1763688" y="2203918"/>
          <a:ext cx="2381266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5" r:id="rId3" imgW="1193282" imgH="431613" progId="">
                  <p:embed/>
                </p:oleObj>
              </mc:Choice>
              <mc:Fallback>
                <p:oleObj r:id="rId3" imgW="1193282" imgH="431613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03918"/>
                        <a:ext cx="2381266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0" y="2852936"/>
            <a:ext cx="8892480" cy="7386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(12-2)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06852" name="Picture 65"/>
          <p:cNvGraphicFramePr>
            <a:graphicFrameLocks noChangeAspect="1"/>
          </p:cNvGraphicFramePr>
          <p:nvPr/>
        </p:nvGraphicFramePr>
        <p:xfrm>
          <a:off x="1403648" y="1628800"/>
          <a:ext cx="259225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7" r:id="rId3" imgW="1167387" imgH="203024" progId="">
                  <p:embed/>
                </p:oleObj>
              </mc:Choice>
              <mc:Fallback>
                <p:oleObj r:id="rId3" imgW="1167387" imgH="203024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628800"/>
                        <a:ext cx="2592252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Picture 66"/>
          <p:cNvGraphicFramePr>
            <a:graphicFrameLocks noChangeAspect="1"/>
          </p:cNvGraphicFramePr>
          <p:nvPr/>
        </p:nvGraphicFramePr>
        <p:xfrm>
          <a:off x="5076056" y="1628800"/>
          <a:ext cx="263343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8" r:id="rId5" imgW="1218143" imgH="203024" progId="">
                  <p:embed/>
                </p:oleObj>
              </mc:Choice>
              <mc:Fallback>
                <p:oleObj r:id="rId5" imgW="1218143" imgH="203024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628800"/>
                        <a:ext cx="2633435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0" name="Picture 67"/>
          <p:cNvGraphicFramePr>
            <a:graphicFrameLocks noChangeAspect="1"/>
          </p:cNvGraphicFramePr>
          <p:nvPr/>
        </p:nvGraphicFramePr>
        <p:xfrm>
          <a:off x="827584" y="2780928"/>
          <a:ext cx="222424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9" r:id="rId7" imgW="1320227" imgH="431613" progId="">
                  <p:embed/>
                </p:oleObj>
              </mc:Choice>
              <mc:Fallback>
                <p:oleObj r:id="rId7" imgW="1320227" imgH="431613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80928"/>
                        <a:ext cx="2224247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49" name="Picture 68"/>
          <p:cNvGraphicFramePr>
            <a:graphicFrameLocks noChangeAspect="1"/>
          </p:cNvGraphicFramePr>
          <p:nvPr/>
        </p:nvGraphicFramePr>
        <p:xfrm>
          <a:off x="179512" y="3645024"/>
          <a:ext cx="8406116" cy="175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0" r:id="rId9" imgW="5009769" imgH="1050798" progId="Visio.Drawing.11">
                  <p:embed/>
                </p:oleObj>
              </mc:Choice>
              <mc:Fallback>
                <p:oleObj r:id="rId9" imgW="5009769" imgH="1050798" progId="Visio.Drawing.11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645024"/>
                        <a:ext cx="8406116" cy="1757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755576" y="404664"/>
            <a:ext cx="759633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相移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滤波器，其单位脉冲响应均为实数，且满足偶对称或奇对称的条件，即：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0" y="1772816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0" y="249289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滤波器的直接型结构如图所示，其输出可表示为：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0" y="537321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12-9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直接型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滤波器结构示意图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0" y="4581128"/>
            <a:ext cx="8964488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(12-3)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05826" name="Picture 69"/>
          <p:cNvGraphicFramePr>
            <a:graphicFrameLocks noChangeAspect="1"/>
          </p:cNvGraphicFramePr>
          <p:nvPr/>
        </p:nvGraphicFramePr>
        <p:xfrm>
          <a:off x="1619672" y="476672"/>
          <a:ext cx="6133996" cy="225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9" r:id="rId3" imgW="8756523" imgH="3209544" progId="Visio.Drawing.11">
                  <p:embed/>
                </p:oleObj>
              </mc:Choice>
              <mc:Fallback>
                <p:oleObj r:id="rId3" imgW="8756523" imgH="3209544" progId="Visio.Drawing.11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6672"/>
                        <a:ext cx="6133996" cy="2251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5" name="Picture 70"/>
          <p:cNvGraphicFramePr>
            <a:graphicFrameLocks noChangeAspect="1"/>
          </p:cNvGraphicFramePr>
          <p:nvPr/>
        </p:nvGraphicFramePr>
        <p:xfrm>
          <a:off x="2643174" y="4429132"/>
          <a:ext cx="384042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0" r:id="rId5" imgW="2285008" imgH="431613" progId="">
                  <p:embed/>
                </p:oleObj>
              </mc:Choice>
              <mc:Fallback>
                <p:oleObj r:id="rId5" imgW="2285008" imgH="431613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429132"/>
                        <a:ext cx="3840426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323528" y="2780928"/>
            <a:ext cx="88204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12-10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直接型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滤波器实现方案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12-11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所示的结构来实现滤波器，在这种结构中，滤波器的输出可写成下面的形式：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801" name="Picture 71"/>
          <p:cNvGraphicFramePr>
            <a:graphicFrameLocks noChangeAspect="1"/>
          </p:cNvGraphicFramePr>
          <p:nvPr/>
        </p:nvGraphicFramePr>
        <p:xfrm>
          <a:off x="1763688" y="332656"/>
          <a:ext cx="6076980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3" r:id="rId3" imgW="5347716" imgH="3929634" progId="Visio.Drawing.11">
                  <p:embed/>
                </p:oleObj>
              </mc:Choice>
              <mc:Fallback>
                <p:oleObj r:id="rId3" imgW="5347716" imgH="3929634" progId="Visio.Drawing.11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32656"/>
                        <a:ext cx="6076980" cy="4464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0" y="494116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12-11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线性相移的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滤波器结构图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0" y="0"/>
            <a:ext cx="8964488" cy="291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958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2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12.4.2</a:t>
            </a:r>
            <a:r>
              <a:rPr kumimoji="0" 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抽头系数的编码</a:t>
            </a:r>
          </a:p>
          <a:p>
            <a:pPr marL="0" marR="0" lvl="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常用的编码方式有：二进制补码、反码、有符号数值表示法等。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7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还可以采用另外一种编码方式，即将十进制数用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数相加减的形式表示出来，这种编码方式称为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Signed Digit Numbers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）编码，该编码与传统的二进制编码不同，它使用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个数值来表示数字，即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，其中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经常写成为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。例如：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2756" name="Picture 73"/>
          <p:cNvGraphicFramePr>
            <a:graphicFrameLocks noChangeAspect="1"/>
          </p:cNvGraphicFramePr>
          <p:nvPr/>
        </p:nvGraphicFramePr>
        <p:xfrm>
          <a:off x="539552" y="2852936"/>
          <a:ext cx="5616624" cy="44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7" r:id="rId3" imgW="3261069" imgH="253780" progId="">
                  <p:embed/>
                </p:oleObj>
              </mc:Choice>
              <mc:Fallback>
                <p:oleObj r:id="rId3" imgW="3261069" imgH="25378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852936"/>
                        <a:ext cx="5616624" cy="44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660232" y="285293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（下标表示进制）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429000"/>
            <a:ext cx="8820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通常可以通过非零元素的数量来估计乘法的效率，比如乘法操作：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2758" name="Picture 74"/>
          <p:cNvGraphicFramePr>
            <a:graphicFrameLocks noChangeAspect="1"/>
          </p:cNvGraphicFramePr>
          <p:nvPr/>
        </p:nvGraphicFramePr>
        <p:xfrm>
          <a:off x="1115616" y="4005064"/>
          <a:ext cx="170118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8" r:id="rId5" imgW="596900" imgH="228600" progId="">
                  <p:embed/>
                </p:oleObj>
              </mc:Choice>
              <mc:Fallback>
                <p:oleObj r:id="rId5" imgW="596900" imgH="22860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005064"/>
                        <a:ext cx="1701189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2915816" y="4077072"/>
            <a:ext cx="39604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7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其具体实现过程如下：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02762" name="Picture 75"/>
          <p:cNvGraphicFramePr>
            <a:graphicFrameLocks noChangeAspect="1"/>
          </p:cNvGraphicFramePr>
          <p:nvPr/>
        </p:nvGraphicFramePr>
        <p:xfrm>
          <a:off x="827584" y="4725144"/>
          <a:ext cx="2443052" cy="632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9" r:id="rId7" imgW="1308100" imgH="228600" progId="">
                  <p:embed/>
                </p:oleObj>
              </mc:Choice>
              <mc:Fallback>
                <p:oleObj r:id="rId7" imgW="1308100" imgH="228600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25144"/>
                        <a:ext cx="2443052" cy="632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0" y="458112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若：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0" y="5271591"/>
            <a:ext cx="8820472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02761" name="Picture 76"/>
          <p:cNvGraphicFramePr>
            <a:graphicFrameLocks noChangeAspect="1"/>
          </p:cNvGraphicFramePr>
          <p:nvPr/>
        </p:nvGraphicFramePr>
        <p:xfrm>
          <a:off x="36512" y="5517232"/>
          <a:ext cx="9144000" cy="47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0" r:id="rId9" imgW="4544628" imgH="241195" progId="">
                  <p:embed/>
                </p:oleObj>
              </mc:Choice>
              <mc:Fallback>
                <p:oleObj r:id="rId9" imgW="4544628" imgH="241195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" y="5517232"/>
                        <a:ext cx="9144000" cy="479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282" name="Picture 78"/>
          <p:cNvGraphicFramePr>
            <a:graphicFrameLocks noChangeAspect="1"/>
          </p:cNvGraphicFramePr>
          <p:nvPr/>
        </p:nvGraphicFramePr>
        <p:xfrm>
          <a:off x="7236296" y="432049"/>
          <a:ext cx="1770403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3" r:id="rId3" imgW="1002865" imgH="228501" progId="">
                  <p:embed/>
                </p:oleObj>
              </mc:Choice>
              <mc:Fallback>
                <p:oleObj r:id="rId3" imgW="1002865" imgH="228501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432049"/>
                        <a:ext cx="1770403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0" y="43204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比如十进制数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93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，如果用二进制进行编码可表示为：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0" y="863424"/>
            <a:ext cx="9144000" cy="7386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，如果用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编码可表示为：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53287" name="Picture 80"/>
          <p:cNvGraphicFramePr>
            <a:graphicFrameLocks noChangeAspect="1"/>
          </p:cNvGraphicFramePr>
          <p:nvPr/>
        </p:nvGraphicFramePr>
        <p:xfrm>
          <a:off x="323528" y="2780928"/>
          <a:ext cx="218691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4" r:id="rId5" imgW="1560745" imgH="253780" progId="">
                  <p:embed/>
                </p:oleObj>
              </mc:Choice>
              <mc:Fallback>
                <p:oleObj r:id="rId5" imgW="1560745" imgH="253780" progId="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780928"/>
                        <a:ext cx="2186910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6" name="Picture 81"/>
          <p:cNvGraphicFramePr>
            <a:graphicFrameLocks noChangeAspect="1"/>
          </p:cNvGraphicFramePr>
          <p:nvPr/>
        </p:nvGraphicFramePr>
        <p:xfrm>
          <a:off x="2555776" y="2780928"/>
          <a:ext cx="308834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5" r:id="rId7" imgW="1839903" imgH="253780" progId="">
                  <p:embed/>
                </p:oleObj>
              </mc:Choice>
              <mc:Fallback>
                <p:oleObj r:id="rId7" imgW="1839903" imgH="253780" progId="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780928"/>
                        <a:ext cx="3088343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5" name="Picture 82"/>
          <p:cNvGraphicFramePr>
            <a:graphicFrameLocks noChangeAspect="1"/>
          </p:cNvGraphicFramePr>
          <p:nvPr/>
        </p:nvGraphicFramePr>
        <p:xfrm>
          <a:off x="5652120" y="2780928"/>
          <a:ext cx="300033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6" r:id="rId9" imgW="2144439" imgH="253780" progId="">
                  <p:embed/>
                </p:oleObj>
              </mc:Choice>
              <mc:Fallback>
                <p:oleObj r:id="rId9" imgW="2144439" imgH="253780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780928"/>
                        <a:ext cx="3000333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8" name="Rectangle 8"/>
          <p:cNvSpPr>
            <a:spLocks noChangeArrowheads="1"/>
          </p:cNvSpPr>
          <p:nvPr/>
        </p:nvSpPr>
        <p:spPr bwMode="auto">
          <a:xfrm>
            <a:off x="0" y="206084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用普通二进制编码需要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个加法器，用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编码只需要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个加法器。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比如：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3291" name="Rectangle 11"/>
          <p:cNvSpPr>
            <a:spLocks noChangeArrowheads="1"/>
          </p:cNvSpPr>
          <p:nvPr/>
        </p:nvSpPr>
        <p:spPr bwMode="auto">
          <a:xfrm>
            <a:off x="0" y="1660773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53281" name="Picture 79"/>
          <p:cNvGraphicFramePr>
            <a:graphicFrameLocks noChangeAspect="1"/>
          </p:cNvGraphicFramePr>
          <p:nvPr/>
        </p:nvGraphicFramePr>
        <p:xfrm>
          <a:off x="89661" y="1412776"/>
          <a:ext cx="905433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7" r:id="rId11" imgW="4618791" imgH="253780" progId="">
                  <p:embed/>
                </p:oleObj>
              </mc:Choice>
              <mc:Fallback>
                <p:oleObj r:id="rId11" imgW="4618791" imgH="253780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1" y="1412776"/>
                        <a:ext cx="9054339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-145032" y="3214686"/>
            <a:ext cx="9289032" cy="254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958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12.4.3FIR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滤波器的设计</a:t>
            </a:r>
          </a:p>
          <a:p>
            <a:pPr marL="0" marR="0" lvl="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指标为：采样频率为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8kHz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，通带截止频率为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3.4kHz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，阻带衰减大约为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10dB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左右，输入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输出数据宽度为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位，滤波器阶数为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MATLAB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软件仿真的滤波器的抽头系数为：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0.0036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-0.0127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0.0417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-0.0878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0.1318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0.8500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0.1318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-0.0878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0" y="908720"/>
            <a:ext cx="81003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0.0417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-0.0127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0.0036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抽头系数是奇对称的，即：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h(0)=h(10)=0.0036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h(1)=h(9)=-0.0127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h(2)=h(8)=0.0417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h(3)=h(7)=-0.0878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h(4)=h(6)=0.1318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h(5)=0.8500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同时利用滤波器系数奇对称的特性，将输入信号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52258" name="Picture 86"/>
          <p:cNvGraphicFramePr>
            <a:graphicFrameLocks noChangeAspect="1"/>
          </p:cNvGraphicFramePr>
          <p:nvPr/>
        </p:nvGraphicFramePr>
        <p:xfrm>
          <a:off x="6804248" y="2420888"/>
          <a:ext cx="63778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6" r:id="rId3" imgW="291847" imgH="203024" progId="">
                  <p:embed/>
                </p:oleObj>
              </mc:Choice>
              <mc:Fallback>
                <p:oleObj r:id="rId3" imgW="291847" imgH="203024" progId="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420888"/>
                        <a:ext cx="637785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进行如下等效：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52273" name="Picture 87"/>
          <p:cNvGraphicFramePr>
            <a:graphicFrameLocks noChangeAspect="1"/>
          </p:cNvGraphicFramePr>
          <p:nvPr/>
        </p:nvGraphicFramePr>
        <p:xfrm>
          <a:off x="1835150" y="2701950"/>
          <a:ext cx="1530170" cy="67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7" r:id="rId5" imgW="583693" imgH="253780" progId="">
                  <p:embed/>
                </p:oleObj>
              </mc:Choice>
              <mc:Fallback>
                <p:oleObj r:id="rId5" imgW="583693" imgH="253780" progId="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01950"/>
                        <a:ext cx="1530170" cy="677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4" name="Picture 88"/>
          <p:cNvGraphicFramePr>
            <a:graphicFrameLocks noChangeAspect="1"/>
          </p:cNvGraphicFramePr>
          <p:nvPr/>
        </p:nvGraphicFramePr>
        <p:xfrm>
          <a:off x="1835150" y="3324250"/>
          <a:ext cx="2632821" cy="67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8" r:id="rId7" imgW="1002430" imgH="253780" progId="">
                  <p:embed/>
                </p:oleObj>
              </mc:Choice>
              <mc:Fallback>
                <p:oleObj r:id="rId7" imgW="1002430" imgH="253780" progId="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24250"/>
                        <a:ext cx="2632821" cy="677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5" name="Picture 89"/>
          <p:cNvGraphicFramePr>
            <a:graphicFrameLocks noChangeAspect="1"/>
          </p:cNvGraphicFramePr>
          <p:nvPr/>
        </p:nvGraphicFramePr>
        <p:xfrm>
          <a:off x="1835150" y="3940200"/>
          <a:ext cx="2632821" cy="67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9" r:id="rId9" imgW="1002430" imgH="253780" progId="">
                  <p:embed/>
                </p:oleObj>
              </mc:Choice>
              <mc:Fallback>
                <p:oleObj r:id="rId9" imgW="1002430" imgH="253780" progId="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40200"/>
                        <a:ext cx="2632821" cy="677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6" name="Picture 90"/>
          <p:cNvGraphicFramePr>
            <a:graphicFrameLocks noChangeAspect="1"/>
          </p:cNvGraphicFramePr>
          <p:nvPr/>
        </p:nvGraphicFramePr>
        <p:xfrm>
          <a:off x="1835150" y="4551387"/>
          <a:ext cx="2632821" cy="67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0" r:id="rId11" imgW="1002430" imgH="253780" progId="">
                  <p:embed/>
                </p:oleObj>
              </mc:Choice>
              <mc:Fallback>
                <p:oleObj r:id="rId11" imgW="1002430" imgH="253780" progId="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51387"/>
                        <a:ext cx="2632821" cy="677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7" name="Picture 91"/>
          <p:cNvGraphicFramePr>
            <a:graphicFrameLocks noChangeAspect="1"/>
          </p:cNvGraphicFramePr>
          <p:nvPr/>
        </p:nvGraphicFramePr>
        <p:xfrm>
          <a:off x="1835150" y="5156225"/>
          <a:ext cx="2607672" cy="67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1" r:id="rId13" imgW="989741" imgH="253780" progId="">
                  <p:embed/>
                </p:oleObj>
              </mc:Choice>
              <mc:Fallback>
                <p:oleObj r:id="rId13" imgW="989741" imgH="253780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56225"/>
                        <a:ext cx="2607672" cy="677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8" name="Picture 92"/>
          <p:cNvGraphicFramePr>
            <a:graphicFrameLocks noChangeAspect="1"/>
          </p:cNvGraphicFramePr>
          <p:nvPr/>
        </p:nvGraphicFramePr>
        <p:xfrm>
          <a:off x="1835150" y="5683275"/>
          <a:ext cx="2808858" cy="67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2" r:id="rId15" imgW="1065875" imgH="253780" progId="">
                  <p:embed/>
                </p:oleObj>
              </mc:Choice>
              <mc:Fallback>
                <p:oleObj r:id="rId15" imgW="1065875" imgH="253780" progId="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683275"/>
                        <a:ext cx="2808858" cy="675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0" y="714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1241" name="Rectangle 9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1242" name="Rectangle 10"/>
          <p:cNvSpPr>
            <a:spLocks noChangeArrowheads="1"/>
          </p:cNvSpPr>
          <p:nvPr/>
        </p:nvSpPr>
        <p:spPr bwMode="auto">
          <a:xfrm>
            <a:off x="0" y="2143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0" y="2857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1244" name="Rectangle 12"/>
          <p:cNvSpPr>
            <a:spLocks noChangeArrowheads="1"/>
          </p:cNvSpPr>
          <p:nvPr/>
        </p:nvSpPr>
        <p:spPr bwMode="auto">
          <a:xfrm>
            <a:off x="0" y="3571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12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1245" name="Picture 93"/>
          <p:cNvGraphicFramePr>
            <a:graphicFrameLocks noChangeAspect="1"/>
          </p:cNvGraphicFramePr>
          <p:nvPr/>
        </p:nvGraphicFramePr>
        <p:xfrm>
          <a:off x="971600" y="0"/>
          <a:ext cx="6909474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5" r:id="rId3" imgW="7107174" imgH="3929634" progId="Visio.Drawing.11">
                  <p:embed/>
                </p:oleObj>
              </mc:Choice>
              <mc:Fallback>
                <p:oleObj r:id="rId3" imgW="7107174" imgH="3929634" progId="Visio.Drawing.11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0"/>
                        <a:ext cx="6909474" cy="38164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7" name="Rectangle 15"/>
          <p:cNvSpPr>
            <a:spLocks noChangeArrowheads="1"/>
          </p:cNvSpPr>
          <p:nvPr/>
        </p:nvSpPr>
        <p:spPr bwMode="auto">
          <a:xfrm>
            <a:off x="0" y="40050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12-12 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阶线性相移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滤波器的结构图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滤波器系数的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编码如下，每个抽头系数均先左移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位（乘以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51248" name="Picture 94"/>
          <p:cNvGraphicFramePr>
            <a:graphicFrameLocks noChangeAspect="1"/>
          </p:cNvGraphicFramePr>
          <p:nvPr/>
        </p:nvGraphicFramePr>
        <p:xfrm>
          <a:off x="288106" y="4717380"/>
          <a:ext cx="6421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6" r:id="rId5" imgW="3857452" imgH="253780" progId="">
                  <p:embed/>
                </p:oleObj>
              </mc:Choice>
              <mc:Fallback>
                <p:oleObj r:id="rId5" imgW="3857452" imgH="253780" progId="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06" y="4717380"/>
                        <a:ext cx="64214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9" name="Picture 95"/>
          <p:cNvGraphicFramePr>
            <a:graphicFrameLocks noChangeAspect="1"/>
          </p:cNvGraphicFramePr>
          <p:nvPr/>
        </p:nvGraphicFramePr>
        <p:xfrm>
          <a:off x="288106" y="5196805"/>
          <a:ext cx="6169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7" r:id="rId7" imgW="3708400" imgH="228600" progId="">
                  <p:embed/>
                </p:oleObj>
              </mc:Choice>
              <mc:Fallback>
                <p:oleObj r:id="rId7" imgW="3708400" imgH="228600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06" y="5196805"/>
                        <a:ext cx="61690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0" name="Picture 96"/>
          <p:cNvGraphicFramePr>
            <a:graphicFrameLocks noChangeAspect="1"/>
          </p:cNvGraphicFramePr>
          <p:nvPr/>
        </p:nvGraphicFramePr>
        <p:xfrm>
          <a:off x="288106" y="5569868"/>
          <a:ext cx="8388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8" r:id="rId9" imgW="5041900" imgH="228600" progId="">
                  <p:embed/>
                </p:oleObj>
              </mc:Choice>
              <mc:Fallback>
                <p:oleObj r:id="rId9" imgW="5041900" imgH="228600" progId="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06" y="5569868"/>
                        <a:ext cx="838835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0" y="40939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0" y="1123771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0" y="180957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0217" name="Picture 97"/>
          <p:cNvGraphicFramePr>
            <a:graphicFrameLocks noChangeAspect="1"/>
          </p:cNvGraphicFramePr>
          <p:nvPr/>
        </p:nvGraphicFramePr>
        <p:xfrm>
          <a:off x="0" y="454020"/>
          <a:ext cx="6812528" cy="44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1" r:id="rId3" imgW="3920896" imgH="253780" progId="">
                  <p:embed/>
                </p:oleObj>
              </mc:Choice>
              <mc:Fallback>
                <p:oleObj r:id="rId3" imgW="3920896" imgH="253780" progId="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4020"/>
                        <a:ext cx="6812528" cy="446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6" name="Picture 98"/>
          <p:cNvGraphicFramePr>
            <a:graphicFrameLocks noChangeAspect="1"/>
          </p:cNvGraphicFramePr>
          <p:nvPr/>
        </p:nvGraphicFramePr>
        <p:xfrm>
          <a:off x="0" y="1168395"/>
          <a:ext cx="7010951" cy="44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2" r:id="rId5" imgW="4035097" imgH="253780" progId="">
                  <p:embed/>
                </p:oleObj>
              </mc:Choice>
              <mc:Fallback>
                <p:oleObj r:id="rId5" imgW="4035097" imgH="253780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68395"/>
                        <a:ext cx="7010951" cy="446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Picture 99"/>
          <p:cNvGraphicFramePr>
            <a:graphicFrameLocks noChangeAspect="1"/>
          </p:cNvGraphicFramePr>
          <p:nvPr/>
        </p:nvGraphicFramePr>
        <p:xfrm>
          <a:off x="1" y="1882769"/>
          <a:ext cx="9144000" cy="42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3" r:id="rId7" imgW="5468953" imgH="253780" progId="">
                  <p:embed/>
                </p:oleObj>
              </mc:Choice>
              <mc:Fallback>
                <p:oleObj r:id="rId7" imgW="5468953" imgH="253780" progId="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882769"/>
                        <a:ext cx="9144000" cy="429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8" name="Rectangle 10"/>
          <p:cNvSpPr>
            <a:spLocks noChangeArrowheads="1"/>
          </p:cNvSpPr>
          <p:nvPr/>
        </p:nvSpPr>
        <p:spPr bwMode="auto">
          <a:xfrm>
            <a:off x="0" y="40939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0" y="1123771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0220" name="Rectangle 12"/>
          <p:cNvSpPr>
            <a:spLocks noChangeArrowheads="1"/>
          </p:cNvSpPr>
          <p:nvPr/>
        </p:nvSpPr>
        <p:spPr bwMode="auto">
          <a:xfrm>
            <a:off x="0" y="183814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-324544" y="2542252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这样，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阶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滤波器的输出就可以用下面的算式得到：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0222" name="Rectangle 14"/>
          <p:cNvSpPr>
            <a:spLocks noChangeArrowheads="1"/>
          </p:cNvSpPr>
          <p:nvPr/>
        </p:nvSpPr>
        <p:spPr bwMode="auto">
          <a:xfrm>
            <a:off x="323528" y="2974300"/>
            <a:ext cx="849694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sum&lt;=(t0&lt;&lt;7)-((t0&lt;&lt;2)&lt;&lt;2)-(t0&lt;&lt;2)+{t0[7],t0[7:1]}+{t0[7],t0[7],t0[7:2]}+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{t0[7],t0[7],t0[7],t0[7],t0[7:4]}+(t1&lt;&lt;4)+t1-{t1[7],t1[7],t1[7],t1[7:3]}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-(t2&lt;&lt;3)-(t2&lt;&lt;2)+t2-{t2[7],t2[7],t2[7:2]}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+(t3&lt;&lt;2)+t3+{t3[7],t3[7],t3[7:2]}+{t3[7],t3[7],t3[7],t3[7],t3[7:4]}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-t4-{t4[7],t4[7:1]}-{t4[7],t4[7],t4[7],t4[7:3]}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66" name="Picture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76760"/>
              </p:ext>
            </p:extLst>
          </p:nvPr>
        </p:nvGraphicFramePr>
        <p:xfrm>
          <a:off x="607177" y="2145630"/>
          <a:ext cx="589194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69" r:id="rId3" imgW="3059372" imgH="482391" progId="">
                  <p:embed/>
                </p:oleObj>
              </mc:Choice>
              <mc:Fallback>
                <p:oleObj r:id="rId3" imgW="3059372" imgH="482391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77" y="2145630"/>
                        <a:ext cx="5891948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5" name="Picture 102"/>
          <p:cNvGraphicFramePr>
            <a:graphicFrameLocks noChangeAspect="1"/>
          </p:cNvGraphicFramePr>
          <p:nvPr/>
        </p:nvGraphicFramePr>
        <p:xfrm>
          <a:off x="1745779" y="3183359"/>
          <a:ext cx="377949" cy="389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0" r:id="rId5" imgW="164885" imgH="228303" progId="">
                  <p:embed/>
                </p:oleObj>
              </mc:Choice>
              <mc:Fallback>
                <p:oleObj r:id="rId5" imgW="164885" imgH="228303" progId="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779" y="3183359"/>
                        <a:ext cx="377949" cy="389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0" y="106495"/>
            <a:ext cx="6536233" cy="220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3958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5</a:t>
            </a:r>
            <a:r>
              <a:rPr kumimoji="0" 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直扩通信系统的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FPGA</a:t>
            </a:r>
            <a:r>
              <a:rPr kumimoji="0" 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设计</a:t>
            </a:r>
          </a:p>
          <a:p>
            <a:pPr marL="0" marR="0" lvl="4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5.1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二进制相位键控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(BPSK)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调制 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．绝对调相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2CPSK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信号的数学表达式为：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6084168" y="2204864"/>
            <a:ext cx="27363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(12-10)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1403648" y="3111351"/>
            <a:ext cx="9324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为载波的初相位。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314096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式中，</a:t>
            </a:r>
            <a:endParaRPr lang="zh-CN" altLang="en-US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343" y="476672"/>
            <a:ext cx="9577063" cy="38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0" spc="200" dirty="0">
                <a:solidFill>
                  <a:srgbClr val="000000"/>
                </a:solidFill>
                <a:latin typeface="SimSun"/>
                <a:cs typeface="SimSun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SimHei"/>
                <a:cs typeface="SimHei"/>
              </a:rPr>
              <a:t>基于</a:t>
            </a:r>
            <a:r>
              <a:rPr sz="4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  <a:r>
              <a:rPr sz="4000" dirty="0">
                <a:solidFill>
                  <a:srgbClr val="000000"/>
                </a:solidFill>
                <a:latin typeface="BBDWUP+TimesNewRomanPSMT"/>
                <a:cs typeface="BBDWUP+TimesNewRomanPSMT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SimHei"/>
                <a:cs typeface="SimHei"/>
              </a:rPr>
              <a:t>的多功能数字钟的设计</a:t>
            </a:r>
            <a:endParaRPr sz="4000" dirty="0">
              <a:solidFill>
                <a:srgbClr val="000000"/>
              </a:solidFill>
              <a:latin typeface="SimHei"/>
              <a:cs typeface="Sim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093" y="1499373"/>
            <a:ext cx="6804766" cy="322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1.1</a:t>
            </a:r>
            <a:r>
              <a:rPr sz="3200" dirty="0">
                <a:solidFill>
                  <a:srgbClr val="000000"/>
                </a:solidFill>
                <a:latin typeface="SimHei"/>
                <a:cs typeface="SimHei"/>
              </a:rPr>
              <a:t>系统设计要求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504" y="2204864"/>
            <a:ext cx="8047215" cy="191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多功能数字钟的设计要求如下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：</a:t>
            </a:r>
          </a:p>
          <a:p>
            <a:pPr marL="0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2400" dirty="0">
                <a:solidFill>
                  <a:srgbClr val="000000"/>
                </a:solidFill>
                <a:latin typeface="BBDWUP+TimesNewRomanPSMT"/>
                <a:cs typeface="BBDWUP+TimesNewRomanPSMT"/>
              </a:rPr>
              <a:t>1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）能够正常显示时间信息，包括小时、分钟、秒；</a:t>
            </a:r>
          </a:p>
          <a:p>
            <a:pPr marL="0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2400" dirty="0">
                <a:solidFill>
                  <a:srgbClr val="000000"/>
                </a:solidFill>
                <a:latin typeface="BBDWUP+TimesNewRomanPSMT"/>
                <a:cs typeface="BBDWUP+TimesNewRomanPSMT"/>
              </a:rPr>
              <a:t>2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）能够设置与调整时间；</a:t>
            </a:r>
          </a:p>
          <a:p>
            <a:pPr marL="0" marR="0">
              <a:lnSpc>
                <a:spcPts val="2657"/>
              </a:lnSpc>
              <a:spcBef>
                <a:spcPts val="462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2400" dirty="0">
                <a:solidFill>
                  <a:srgbClr val="000000"/>
                </a:solidFill>
                <a:latin typeface="BBDWUP+TimesNewRomanPSMT"/>
                <a:cs typeface="BBDWUP+TimesNewRomanPSMT"/>
              </a:rPr>
              <a:t>3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）具有闹钟显示与设置功能；</a:t>
            </a:r>
          </a:p>
          <a:p>
            <a:pPr marL="0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2400" dirty="0">
                <a:solidFill>
                  <a:srgbClr val="000000"/>
                </a:solidFill>
                <a:latin typeface="BBDWUP+TimesNewRomanPSMT"/>
                <a:cs typeface="BBDWUP+TimesNewRomanPSMT"/>
              </a:rPr>
              <a:t>4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）具有秒表功能；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980" y="4161458"/>
            <a:ext cx="359556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2400" dirty="0">
                <a:solidFill>
                  <a:srgbClr val="000000"/>
                </a:solidFill>
                <a:latin typeface="BBDWUP+TimesNewRomanPSMT"/>
                <a:cs typeface="BBDWUP+TimesNewRomanPSMT"/>
              </a:rPr>
              <a:t>5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）利用数码管显示。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043" name="Picture 105"/>
          <p:cNvGraphicFramePr>
            <a:graphicFrameLocks noChangeAspect="1"/>
          </p:cNvGraphicFramePr>
          <p:nvPr/>
        </p:nvGraphicFramePr>
        <p:xfrm>
          <a:off x="2000232" y="428604"/>
          <a:ext cx="526732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7" r:id="rId3" imgW="9118854" imgH="5409819" progId="Visio.Drawing.11">
                  <p:embed/>
                </p:oleObj>
              </mc:Choice>
              <mc:Fallback>
                <p:oleObj r:id="rId3" imgW="9118854" imgH="5409819" progId="Visio.Drawing.11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28604"/>
                        <a:ext cx="5267325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2" name="对象 158"/>
          <p:cNvGraphicFramePr>
            <a:graphicFrameLocks noChangeAspect="1"/>
          </p:cNvGraphicFramePr>
          <p:nvPr/>
        </p:nvGraphicFramePr>
        <p:xfrm>
          <a:off x="395535" y="4509120"/>
          <a:ext cx="318035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8" r:id="rId5" imgW="2019300" imgH="228600" progId="">
                  <p:embed/>
                </p:oleObj>
              </mc:Choice>
              <mc:Fallback>
                <p:oleObj r:id="rId5" imgW="2019300" imgH="228600" progId="">
                  <p:embed/>
                  <p:pic>
                    <p:nvPicPr>
                      <p:cNvPr id="0" name="对象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4509120"/>
                        <a:ext cx="3180353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1" name="对象 159"/>
          <p:cNvGraphicFramePr>
            <a:graphicFrameLocks noChangeAspect="1"/>
          </p:cNvGraphicFramePr>
          <p:nvPr/>
        </p:nvGraphicFramePr>
        <p:xfrm>
          <a:off x="1224136" y="5085184"/>
          <a:ext cx="611560" cy="45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9" r:id="rId7" imgW="279158" imgH="203024" progId="">
                  <p:embed/>
                </p:oleObj>
              </mc:Choice>
              <mc:Fallback>
                <p:oleObj r:id="rId7" imgW="279158" imgH="203024" progId="">
                  <p:embed/>
                  <p:pic>
                    <p:nvPicPr>
                      <p:cNvPr id="0" name="对象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136" y="5085184"/>
                        <a:ext cx="611560" cy="458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0" y="3607658"/>
            <a:ext cx="911179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2630488" algn="ctr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12-18 2CPSK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信号波形图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0488" algn="ctr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2CPSK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信号可以看成是双极性数字基带信号乘以载波而产生的，即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2630488" algn="ctr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251520" y="4365104"/>
            <a:ext cx="74060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                                    (12-11)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式中，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1691680" y="5085184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为双极性数字基带信号，其波形如图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12-18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auto">
          <a:xfrm>
            <a:off x="0" y="102639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所示。</a:t>
            </a:r>
            <a:endParaRPr kumimoji="0" 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．相对调相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42017" name="Picture 106"/>
          <p:cNvGraphicFramePr>
            <a:graphicFrameLocks noChangeAspect="1"/>
          </p:cNvGraphicFramePr>
          <p:nvPr/>
        </p:nvGraphicFramePr>
        <p:xfrm>
          <a:off x="1835696" y="2204864"/>
          <a:ext cx="527685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19" r:id="rId3" imgW="9640824" imgH="5490972" progId="Visio.Drawing.11">
                  <p:embed/>
                </p:oleObj>
              </mc:Choice>
              <mc:Fallback>
                <p:oleObj r:id="rId3" imgW="9640824" imgH="5490972" progId="Visio.Drawing.11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204864"/>
                        <a:ext cx="5276850" cy="300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0" y="544522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12-19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两种定义的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DPSK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波形图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0" y="260648"/>
            <a:ext cx="4227909" cy="134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3958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5.2CPSK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信号的产生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．直接调相法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40993" name="Picture 108"/>
          <p:cNvGraphicFramePr>
            <a:graphicFrameLocks noChangeAspect="1"/>
          </p:cNvGraphicFramePr>
          <p:nvPr/>
        </p:nvGraphicFramePr>
        <p:xfrm>
          <a:off x="2051720" y="1772816"/>
          <a:ext cx="4588648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5" r:id="rId3" imgW="3196971" imgH="1658874" progId="Visio.Drawing.11">
                  <p:embed/>
                </p:oleObj>
              </mc:Choice>
              <mc:Fallback>
                <p:oleObj r:id="rId3" imgW="3196971" imgH="1658874" progId="Visio.Drawing.11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772816"/>
                        <a:ext cx="4588648" cy="2376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299323" y="4149080"/>
            <a:ext cx="62889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12-20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直接调相法的电路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．相位选择法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970" name="Picture 113"/>
          <p:cNvGraphicFramePr>
            <a:graphicFrameLocks noChangeAspect="1"/>
          </p:cNvGraphicFramePr>
          <p:nvPr/>
        </p:nvGraphicFramePr>
        <p:xfrm>
          <a:off x="1835696" y="171424"/>
          <a:ext cx="5436096" cy="234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3" r:id="rId3" imgW="6199251" imgH="2681097" progId="Visio.Drawing.11">
                  <p:embed/>
                </p:oleObj>
              </mc:Choice>
              <mc:Fallback>
                <p:oleObj r:id="rId3" imgW="6199251" imgH="2681097" progId="Visio.Drawing.11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71424"/>
                        <a:ext cx="5436096" cy="23484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69" name="Picture 114"/>
          <p:cNvGraphicFramePr>
            <a:graphicFrameLocks noChangeAspect="1"/>
          </p:cNvGraphicFramePr>
          <p:nvPr/>
        </p:nvGraphicFramePr>
        <p:xfrm>
          <a:off x="2123728" y="4223344"/>
          <a:ext cx="5382344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4" r:id="rId5" imgW="6267450" imgH="598932" progId="Visio.Drawing.11">
                  <p:embed/>
                </p:oleObj>
              </mc:Choice>
              <mc:Fallback>
                <p:oleObj r:id="rId5" imgW="6267450" imgH="598932" progId="Visio.Drawing.11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223344"/>
                        <a:ext cx="5382344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0" y="-28577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0" y="2711176"/>
            <a:ext cx="6318225" cy="17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3958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12-21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相位选择法的电路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marL="0" marR="0" lvl="4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5.3DPSK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信号的产生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marL="0" marR="0" lvl="4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．相对调相信号（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DPSK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0" y="5116566"/>
            <a:ext cx="69044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12-22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相对调相信号产生原理图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．绝对码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—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相对码变换关系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946" name="Picture 117"/>
          <p:cNvGraphicFramePr>
            <a:graphicFrameLocks noChangeAspect="1"/>
          </p:cNvGraphicFramePr>
          <p:nvPr/>
        </p:nvGraphicFramePr>
        <p:xfrm>
          <a:off x="2411760" y="764704"/>
          <a:ext cx="4644008" cy="185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9" r:id="rId3" imgW="3793236" imgH="1518666" progId="Visio.Drawing.11">
                  <p:embed/>
                </p:oleObj>
              </mc:Choice>
              <mc:Fallback>
                <p:oleObj r:id="rId3" imgW="3793236" imgH="1518666" progId="Visio.Drawing.11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764704"/>
                        <a:ext cx="4644008" cy="18552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5" name="Picture 118"/>
          <p:cNvGraphicFramePr>
            <a:graphicFrameLocks noChangeAspect="1"/>
          </p:cNvGraphicFramePr>
          <p:nvPr/>
        </p:nvGraphicFramePr>
        <p:xfrm>
          <a:off x="1187624" y="3933056"/>
          <a:ext cx="182720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0" r:id="rId5" imgW="825500" imgH="228600" progId="">
                  <p:embed/>
                </p:oleObj>
              </mc:Choice>
              <mc:Fallback>
                <p:oleObj r:id="rId5" imgW="825500" imgH="228600" progId="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33056"/>
                        <a:ext cx="182720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0" y="2887578"/>
            <a:ext cx="671209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12-23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绝对码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—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相对码变换图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绝对码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—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相对码之间的关系为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0" y="40050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(8-12)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23" name="Picture 122"/>
          <p:cNvGraphicFramePr>
            <a:graphicFrameLocks noChangeAspect="1"/>
          </p:cNvGraphicFramePr>
          <p:nvPr/>
        </p:nvGraphicFramePr>
        <p:xfrm>
          <a:off x="2843808" y="332656"/>
          <a:ext cx="3057525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7" r:id="rId3" imgW="4367022" imgH="4461129" progId="Visio.Drawing.11">
                  <p:embed/>
                </p:oleObj>
              </mc:Choice>
              <mc:Fallback>
                <p:oleObj r:id="rId3" imgW="4367022" imgH="4461129" progId="Visio.Drawing.11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32656"/>
                        <a:ext cx="3057525" cy="311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2" name="Picture 123"/>
          <p:cNvGraphicFramePr>
            <a:graphicFrameLocks noChangeAspect="1"/>
          </p:cNvGraphicFramePr>
          <p:nvPr/>
        </p:nvGraphicFramePr>
        <p:xfrm>
          <a:off x="1115616" y="4071942"/>
          <a:ext cx="340612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8" r:id="rId5" imgW="3793236" imgH="1518666" progId="Visio.Drawing.11">
                  <p:embed/>
                </p:oleObj>
              </mc:Choice>
              <mc:Fallback>
                <p:oleObj r:id="rId5" imgW="3793236" imgH="1518666" progId="Visio.Drawing.11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071942"/>
                        <a:ext cx="3406129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1" name="Picture 124"/>
          <p:cNvGraphicFramePr>
            <a:graphicFrameLocks noChangeAspect="1"/>
          </p:cNvGraphicFramePr>
          <p:nvPr/>
        </p:nvGraphicFramePr>
        <p:xfrm>
          <a:off x="5076056" y="4071942"/>
          <a:ext cx="2809949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9" r:id="rId7" imgW="3220974" imgH="1408938" progId="Visio.Drawing.11">
                  <p:embed/>
                </p:oleObj>
              </mc:Choice>
              <mc:Fallback>
                <p:oleObj r:id="rId7" imgW="3220974" imgH="1408938" progId="Visio.Drawing.11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071942"/>
                        <a:ext cx="2809949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0" y="3571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12-24 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按相对码进行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CPSK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调制与按绝对码进行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DPSK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调制的波形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0" y="457830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0" y="563096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                                      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12-25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绝对码变为相对码的电路及波形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898" name="Picture 125"/>
          <p:cNvGraphicFramePr>
            <a:graphicFrameLocks noChangeAspect="1"/>
          </p:cNvGraphicFramePr>
          <p:nvPr/>
        </p:nvGraphicFramePr>
        <p:xfrm>
          <a:off x="539552" y="404664"/>
          <a:ext cx="3305896" cy="139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6" r:id="rId3" imgW="3613404" imgH="1518666" progId="Visio.Drawing.11">
                  <p:embed/>
                </p:oleObj>
              </mc:Choice>
              <mc:Fallback>
                <p:oleObj r:id="rId3" imgW="3613404" imgH="1518666" progId="Visio.Drawing.11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4664"/>
                        <a:ext cx="3305896" cy="139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97" name="Picture 126"/>
          <p:cNvGraphicFramePr>
            <a:graphicFrameLocks noChangeAspect="1"/>
          </p:cNvGraphicFramePr>
          <p:nvPr/>
        </p:nvGraphicFramePr>
        <p:xfrm>
          <a:off x="4211960" y="548680"/>
          <a:ext cx="2941810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7" r:id="rId5" imgW="3203067" imgH="1408938" progId="Visio.Drawing.11">
                  <p:embed/>
                </p:oleObj>
              </mc:Choice>
              <mc:Fallback>
                <p:oleObj r:id="rId5" imgW="3203067" imgH="1408938" progId="Visio.Drawing.11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48680"/>
                        <a:ext cx="2941810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0" y="1847761"/>
            <a:ext cx="71352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                                      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12-26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相对码变为绝对码的电路及波形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．产生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DPSK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信号电路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6902" name="Picture 127"/>
          <p:cNvGraphicFramePr>
            <a:graphicFrameLocks noChangeAspect="1"/>
          </p:cNvGraphicFramePr>
          <p:nvPr/>
        </p:nvGraphicFramePr>
        <p:xfrm>
          <a:off x="2627784" y="3068960"/>
          <a:ext cx="3983737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8" r:id="rId7" imgW="4042791" imgH="2779776" progId="Visio.Drawing.11">
                  <p:embed/>
                </p:oleObj>
              </mc:Choice>
              <mc:Fallback>
                <p:oleObj r:id="rId7" imgW="4042791" imgH="2779776" progId="Visio.Drawing.11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068960"/>
                        <a:ext cx="3983737" cy="2736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4" name="Rectangle 8"/>
          <p:cNvSpPr>
            <a:spLocks noChangeArrowheads="1"/>
          </p:cNvSpPr>
          <p:nvPr/>
        </p:nvSpPr>
        <p:spPr bwMode="auto">
          <a:xfrm>
            <a:off x="-252536" y="58052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）用相对调制法产生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DPSK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信号的电路图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0" y="1172691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5873" name="Picture 128"/>
          <p:cNvGraphicFramePr>
            <a:graphicFrameLocks noChangeAspect="1"/>
          </p:cNvGraphicFramePr>
          <p:nvPr/>
        </p:nvGraphicFramePr>
        <p:xfrm>
          <a:off x="1763688" y="-57240"/>
          <a:ext cx="5040561" cy="530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5" r:id="rId3" imgW="4463034" imgH="4690872" progId="Visio.Drawing.11">
                  <p:embed/>
                </p:oleObj>
              </mc:Choice>
              <mc:Fallback>
                <p:oleObj r:id="rId3" imgW="4463034" imgH="4690872" progId="Visio.Drawing.11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-57240"/>
                        <a:ext cx="5040561" cy="5301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0" y="537321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）各点对应的波形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12-27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相对调相法产生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DPSK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信号的电路图及各点对应的波形图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4849" name="Picture 129"/>
          <p:cNvGraphicFramePr>
            <a:graphicFrameLocks noChangeAspect="1"/>
          </p:cNvGraphicFramePr>
          <p:nvPr/>
        </p:nvGraphicFramePr>
        <p:xfrm>
          <a:off x="1403648" y="980728"/>
          <a:ext cx="6732597" cy="2539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1" r:id="rId3" imgW="7099173" imgH="2668905" progId="Visio.Drawing.11">
                  <p:embed/>
                </p:oleObj>
              </mc:Choice>
              <mc:Fallback>
                <p:oleObj r:id="rId3" imgW="7099173" imgH="2668905" progId="Visio.Drawing.11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980728"/>
                        <a:ext cx="6732597" cy="2539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-155810" y="3799493"/>
            <a:ext cx="9299810" cy="155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3958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12-28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给出了选择相位法产生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DPSK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信号的电路图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marL="0" marR="0" lvl="4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5.4CPSK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调制器的设计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3825" name="Picture 130"/>
          <p:cNvGraphicFramePr>
            <a:graphicFrameLocks noChangeAspect="1"/>
          </p:cNvGraphicFramePr>
          <p:nvPr/>
        </p:nvGraphicFramePr>
        <p:xfrm>
          <a:off x="2195736" y="188640"/>
          <a:ext cx="4788532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7" r:id="rId3" imgW="5458968" imgH="3443097" progId="Visio.Drawing.11">
                  <p:embed/>
                </p:oleObj>
              </mc:Choice>
              <mc:Fallback>
                <p:oleObj r:id="rId3" imgW="5458968" imgH="3443097" progId="Visio.Drawing.11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88640"/>
                        <a:ext cx="4788532" cy="3024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37957"/>
            <a:ext cx="117867" cy="27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867" y="312369"/>
            <a:ext cx="5076574" cy="322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sz="3200" dirty="0">
                <a:solidFill>
                  <a:srgbClr val="000000"/>
                </a:solidFill>
                <a:latin typeface="SimHei"/>
                <a:cs typeface="SimHei"/>
              </a:rPr>
              <a:t>系统设计方案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5536" y="2924944"/>
            <a:ext cx="6953865" cy="2744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7513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图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12-1</a:t>
            </a:r>
            <a:r>
              <a:rPr sz="2400" spc="1800" dirty="0">
                <a:solidFill>
                  <a:srgbClr val="000000"/>
                </a:solidFill>
                <a:latin typeface="CMLTGE+TimesNewRomanPSMT"/>
                <a:cs typeface="CMLTGE+TimesNewRomanPSM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多功能数字钟的操作与显示</a:t>
            </a:r>
            <a:endParaRPr sz="2400" dirty="0">
              <a:solidFill>
                <a:srgbClr val="000000"/>
              </a:solidFill>
              <a:latin typeface="SimSun"/>
              <a:cs typeface="SimSun"/>
            </a:endParaRPr>
          </a:p>
          <a:p>
            <a:pPr marL="0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CMLTGE+TimesNewRomanPSMT"/>
                <a:cs typeface="CMLTGE+TimesNewRomanPSMT"/>
              </a:rPr>
              <a:t>.</a:t>
            </a:r>
            <a:r>
              <a:rPr sz="2400" spc="600" dirty="0">
                <a:solidFill>
                  <a:srgbClr val="000000"/>
                </a:solidFill>
                <a:latin typeface="CMLTGE+TimesNewRomanPSMT"/>
                <a:cs typeface="CMLTGE+TimesNewRomanPSM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时间与状态等功能的显示</a:t>
            </a:r>
            <a:endParaRPr sz="2400" dirty="0">
              <a:solidFill>
                <a:srgbClr val="000000"/>
              </a:solidFill>
              <a:latin typeface="SimSun"/>
              <a:cs typeface="SimSun"/>
            </a:endParaRPr>
          </a:p>
          <a:p>
            <a:pPr marL="9525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CMLTGE+TimesNewRomanPSMT"/>
                <a:cs typeface="CMLTGE+TimesNewRomanPSMT"/>
              </a:rPr>
              <a:t>.</a:t>
            </a:r>
            <a:r>
              <a:rPr sz="2400" spc="600" dirty="0">
                <a:solidFill>
                  <a:srgbClr val="000000"/>
                </a:solidFill>
                <a:latin typeface="CMLTGE+TimesNewRomanPSMT"/>
                <a:cs typeface="CMLTGE+TimesNewRomanPSM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按键</a:t>
            </a:r>
            <a:endParaRPr sz="2400" dirty="0">
              <a:solidFill>
                <a:srgbClr val="000000"/>
              </a:solidFill>
              <a:latin typeface="SimSun"/>
              <a:cs typeface="SimSun"/>
            </a:endParaRPr>
          </a:p>
          <a:p>
            <a:pPr marL="9525" marR="0">
              <a:lnSpc>
                <a:spcPts val="2400"/>
              </a:lnSpc>
              <a:spcBef>
                <a:spcPts val="720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不同的按键实现不同的功能，如下所示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：</a:t>
            </a:r>
          </a:p>
          <a:p>
            <a:pPr marL="9525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）按键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9525" marR="0">
              <a:lnSpc>
                <a:spcPts val="2657"/>
              </a:lnSpc>
              <a:spcBef>
                <a:spcPts val="462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功能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：时间正常显示功能模式；</a:t>
            </a:r>
          </a:p>
          <a:p>
            <a:pPr marL="9525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功能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：时间设置功能模式；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841" name="Picture 1"/>
          <p:cNvGraphicFramePr>
            <a:graphicFrameLocks noChangeAspect="1"/>
          </p:cNvGraphicFramePr>
          <p:nvPr/>
        </p:nvGraphicFramePr>
        <p:xfrm>
          <a:off x="2915816" y="1268760"/>
          <a:ext cx="2582606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r:id="rId4" imgW="1846682" imgH="1133628" progId="Visio.Drawing.11">
                  <p:embed/>
                </p:oleObj>
              </mc:Choice>
              <mc:Fallback>
                <p:oleObj r:id="rId4" imgW="1846682" imgH="1133628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268760"/>
                        <a:ext cx="2582606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0" y="-71462"/>
            <a:ext cx="5356423" cy="106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3958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4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12.5.5DPSK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调制器的设计</a:t>
            </a:r>
          </a:p>
          <a:p>
            <a:pPr marL="0" marR="0" lvl="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DPSK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调制器的结构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7380" name="Picture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00878"/>
              </p:ext>
            </p:extLst>
          </p:nvPr>
        </p:nvGraphicFramePr>
        <p:xfrm>
          <a:off x="2483768" y="1213667"/>
          <a:ext cx="389572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2" r:id="rId3" imgW="5999226" imgH="3406902" progId="Visio.Drawing.11">
                  <p:embed/>
                </p:oleObj>
              </mc:Choice>
              <mc:Fallback>
                <p:oleObj r:id="rId3" imgW="5999226" imgH="3406902" progId="Visio.Drawing.11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213667"/>
                        <a:ext cx="3895725" cy="221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497" name="Picture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597348"/>
              </p:ext>
            </p:extLst>
          </p:nvPr>
        </p:nvGraphicFramePr>
        <p:xfrm>
          <a:off x="2699792" y="1978848"/>
          <a:ext cx="4734117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99" r:id="rId3" imgW="5458968" imgH="2399157" progId="Visio.Drawing.11">
                  <p:embed/>
                </p:oleObj>
              </mc:Choice>
              <mc:Fallback>
                <p:oleObj r:id="rId3" imgW="5458968" imgH="2399157" progId="Visio.Drawing.11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78848"/>
                        <a:ext cx="4734117" cy="2088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0" y="-2143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-207009" y="427240"/>
            <a:ext cx="4787357" cy="134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3958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4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5.6CPSK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解调器的设计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26" name="Picture 136"/>
          <p:cNvGraphicFramePr>
            <a:graphicFrameLocks noChangeAspect="1"/>
          </p:cNvGraphicFramePr>
          <p:nvPr/>
        </p:nvGraphicFramePr>
        <p:xfrm>
          <a:off x="683568" y="1700808"/>
          <a:ext cx="7752649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9" r:id="rId3" imgW="6655689" imgH="1361694" progId="Visio.Drawing.11">
                  <p:embed/>
                </p:oleObj>
              </mc:Choice>
              <mc:Fallback>
                <p:oleObj r:id="rId3" imgW="6655689" imgH="1361694" progId="Visio.Drawing.11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0808"/>
                        <a:ext cx="7752649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5" name="Picture 137"/>
          <p:cNvGraphicFramePr>
            <a:graphicFrameLocks noChangeAspect="1"/>
          </p:cNvGraphicFramePr>
          <p:nvPr/>
        </p:nvGraphicFramePr>
        <p:xfrm>
          <a:off x="580468" y="4077072"/>
          <a:ext cx="8563532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0" r:id="rId5" imgW="8095488" imgH="1361694" progId="Visio.Drawing.11">
                  <p:embed/>
                </p:oleObj>
              </mc:Choice>
              <mc:Fallback>
                <p:oleObj r:id="rId5" imgW="8095488" imgH="1361694" progId="Visio.Drawing.11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468" y="4077072"/>
                        <a:ext cx="8563532" cy="1440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0" y="64684"/>
            <a:ext cx="5548783" cy="17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3958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12.5.7DPSK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解调器的设计</a:t>
            </a:r>
          </a:p>
          <a:p>
            <a:pPr marL="0" marR="0" lvl="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DPSK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信号解调的方法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）极性比较法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2267744" y="3356992"/>
            <a:ext cx="597666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12-35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极性比较法电路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0" y="558924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12-36 DPSK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信号极性比较法解调电路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当输入为“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1”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码时，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29729" name="Picture 138"/>
          <p:cNvGraphicFramePr>
            <a:graphicFrameLocks noChangeAspect="1"/>
          </p:cNvGraphicFramePr>
          <p:nvPr/>
        </p:nvGraphicFramePr>
        <p:xfrm>
          <a:off x="2987824" y="0"/>
          <a:ext cx="4354338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3" r:id="rId3" imgW="1854200" imgH="228600" progId="">
                  <p:embed/>
                </p:oleObj>
              </mc:Choice>
              <mc:Fallback>
                <p:oleObj r:id="rId3" imgW="1854200" imgH="228600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0"/>
                        <a:ext cx="4354338" cy="476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0" y="40466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，因此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CPSK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解调的情况完全与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解调相同，此时低通输出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29733" name="Picture 139"/>
          <p:cNvGraphicFramePr>
            <a:graphicFrameLocks noChangeAspect="1"/>
          </p:cNvGraphicFramePr>
          <p:nvPr/>
        </p:nvGraphicFramePr>
        <p:xfrm>
          <a:off x="2627784" y="836712"/>
          <a:ext cx="180020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4" r:id="rId5" imgW="952087" imgH="228501" progId="">
                  <p:embed/>
                </p:oleObj>
              </mc:Choice>
              <mc:Fallback>
                <p:oleObj r:id="rId5" imgW="952087" imgH="228501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836712"/>
                        <a:ext cx="180020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179512" y="1340768"/>
            <a:ext cx="2869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式中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为载波振幅，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0" y="1844824"/>
            <a:ext cx="8964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为窄带高斯噪声余弦项的振幅即同相分量。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9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9737" name="Picture 140"/>
          <p:cNvGraphicFramePr>
            <a:graphicFrameLocks noChangeAspect="1"/>
          </p:cNvGraphicFramePr>
          <p:nvPr/>
        </p:nvGraphicFramePr>
        <p:xfrm>
          <a:off x="2843808" y="1412776"/>
          <a:ext cx="621407" cy="42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5" r:id="rId7" imgW="330057" imgH="228501" progId="">
                  <p:embed/>
                </p:oleObj>
              </mc:Choice>
              <mc:Fallback>
                <p:oleObj r:id="rId7" imgW="330057" imgH="228501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412776"/>
                        <a:ext cx="621407" cy="426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2319263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当输入为“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0”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码时，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6" name="Picture 141"/>
          <p:cNvGraphicFramePr>
            <a:graphicFrameLocks noChangeAspect="1"/>
          </p:cNvGraphicFramePr>
          <p:nvPr/>
        </p:nvGraphicFramePr>
        <p:xfrm>
          <a:off x="2771800" y="2319263"/>
          <a:ext cx="509456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6" r:id="rId9" imgW="2692400" imgH="228600" progId="">
                  <p:embed/>
                </p:oleObj>
              </mc:Choice>
              <mc:Fallback>
                <p:oleObj r:id="rId9" imgW="2692400" imgH="228600" progId="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319263"/>
                        <a:ext cx="5094566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2751311"/>
            <a:ext cx="8604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，此时与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情况不同。</a:t>
            </a:r>
            <a:r>
              <a: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314096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由于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9" name="Picture 142"/>
          <p:cNvGraphicFramePr>
            <a:graphicFrameLocks noChangeAspect="1"/>
          </p:cNvGraphicFramePr>
          <p:nvPr/>
        </p:nvGraphicFramePr>
        <p:xfrm>
          <a:off x="755576" y="3140968"/>
          <a:ext cx="3197675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7" r:id="rId11" imgW="1536700" imgH="228600" progId="">
                  <p:embed/>
                </p:oleObj>
              </mc:Choice>
              <mc:Fallback>
                <p:oleObj r:id="rId11" imgW="1536700" imgH="228600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40968"/>
                        <a:ext cx="3197675" cy="476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995936" y="3140968"/>
            <a:ext cx="8995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29744" name="Picture 143"/>
          <p:cNvGraphicFramePr>
            <a:graphicFrameLocks noChangeAspect="1"/>
          </p:cNvGraphicFramePr>
          <p:nvPr/>
        </p:nvGraphicFramePr>
        <p:xfrm>
          <a:off x="144686" y="3626222"/>
          <a:ext cx="20510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8" r:id="rId13" imgW="1040948" imgH="228501" progId="">
                  <p:embed/>
                </p:oleObj>
              </mc:Choice>
              <mc:Fallback>
                <p:oleObj r:id="rId13" imgW="1040948" imgH="228501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86" y="3626222"/>
                        <a:ext cx="20510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-180528" y="377751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-180528" y="4093641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综上所述可知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4" name="Picture 144"/>
          <p:cNvGraphicFramePr>
            <a:graphicFrameLocks noChangeAspect="1"/>
          </p:cNvGraphicFramePr>
          <p:nvPr/>
        </p:nvGraphicFramePr>
        <p:xfrm>
          <a:off x="215008" y="4309665"/>
          <a:ext cx="3453108" cy="81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9" r:id="rId15" imgW="2069202" imgH="482391" progId="">
                  <p:embed/>
                </p:oleObj>
              </mc:Choice>
              <mc:Fallback>
                <p:oleObj r:id="rId15" imgW="2069202" imgH="482391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08" y="4309665"/>
                        <a:ext cx="3453108" cy="811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-180528" y="4669705"/>
            <a:ext cx="87484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                               (12-13)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）相位比较法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718" name="Picture 145"/>
          <p:cNvGraphicFramePr>
            <a:graphicFrameLocks noChangeAspect="1"/>
          </p:cNvGraphicFramePr>
          <p:nvPr/>
        </p:nvGraphicFramePr>
        <p:xfrm>
          <a:off x="1619672" y="2852936"/>
          <a:ext cx="52673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2" r:id="rId3" imgW="7015734" imgH="1858899" progId="Visio.Drawing.11">
                  <p:embed/>
                </p:oleObj>
              </mc:Choice>
              <mc:Fallback>
                <p:oleObj r:id="rId3" imgW="7015734" imgH="1858899" progId="Visio.Drawing.11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52936"/>
                        <a:ext cx="5267325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7" name="Picture 148"/>
          <p:cNvGraphicFramePr>
            <a:graphicFrameLocks noChangeAspect="1"/>
          </p:cNvGraphicFramePr>
          <p:nvPr/>
        </p:nvGraphicFramePr>
        <p:xfrm>
          <a:off x="6804248" y="4653136"/>
          <a:ext cx="360040" cy="50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3" r:id="rId5" imgW="164885" imgH="228303" progId="">
                  <p:embed/>
                </p:oleObj>
              </mc:Choice>
              <mc:Fallback>
                <p:oleObj r:id="rId5" imgW="164885" imgH="228303" progId="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653136"/>
                        <a:ext cx="360040" cy="508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6" name="Picture 149"/>
          <p:cNvGraphicFramePr>
            <a:graphicFrameLocks noChangeAspect="1"/>
          </p:cNvGraphicFramePr>
          <p:nvPr/>
        </p:nvGraphicFramePr>
        <p:xfrm>
          <a:off x="4067944" y="5085183"/>
          <a:ext cx="456051" cy="5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4" r:id="rId7" imgW="177492" imgH="228204" progId="">
                  <p:embed/>
                </p:oleObj>
              </mc:Choice>
              <mc:Fallback>
                <p:oleObj r:id="rId7" imgW="177492" imgH="228204" progId="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085183"/>
                        <a:ext cx="456051" cy="576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9" name="Rectangle 15"/>
          <p:cNvSpPr>
            <a:spLocks noChangeArrowheads="1"/>
          </p:cNvSpPr>
          <p:nvPr/>
        </p:nvSpPr>
        <p:spPr bwMode="auto">
          <a:xfrm>
            <a:off x="467544" y="692696"/>
            <a:ext cx="8604448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原理是将接收到的前后码元索对应的调相波进行相位比较，它是以前一码元的载波相位作为后一码元的参考相位，素以成为相位比较法活成为差分检测法。该电路与极性比较法不同之处在于乘法器中与信号相乘的不是载波，而是前一码元的信号，该信号相位随机且有噪声，它的性能低于极性比较法的性能。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8720" name="Rectangle 16"/>
          <p:cNvSpPr>
            <a:spLocks noChangeArrowheads="1"/>
          </p:cNvSpPr>
          <p:nvPr/>
        </p:nvSpPr>
        <p:spPr bwMode="auto">
          <a:xfrm>
            <a:off x="576064" y="4343926"/>
            <a:ext cx="72635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12-37 DPSK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相位比较法解调器的原理图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若不考虑噪声影响，设前一码元载波的相位为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8721" name="Rectangle 17"/>
          <p:cNvSpPr>
            <a:spLocks noChangeArrowheads="1"/>
          </p:cNvSpPr>
          <p:nvPr/>
        </p:nvSpPr>
        <p:spPr bwMode="auto">
          <a:xfrm>
            <a:off x="432048" y="5157192"/>
            <a:ext cx="8748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，后一码元载波的相位为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8722" name="Rectangle 18"/>
          <p:cNvSpPr>
            <a:spLocks noChangeArrowheads="1"/>
          </p:cNvSpPr>
          <p:nvPr/>
        </p:nvSpPr>
        <p:spPr bwMode="auto">
          <a:xfrm>
            <a:off x="4427984" y="5157192"/>
            <a:ext cx="3888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，则乘法器的输出为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6593" name="Picture 150"/>
          <p:cNvGraphicFramePr>
            <a:graphicFrameLocks noChangeAspect="1"/>
          </p:cNvGraphicFramePr>
          <p:nvPr/>
        </p:nvGraphicFramePr>
        <p:xfrm>
          <a:off x="218423" y="332656"/>
          <a:ext cx="887279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0" r:id="rId3" imgW="4011459" imgH="393529" progId="">
                  <p:embed/>
                </p:oleObj>
              </mc:Choice>
              <mc:Fallback>
                <p:oleObj r:id="rId3" imgW="4011459" imgH="393529" progId="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23" y="332656"/>
                        <a:ext cx="8872791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0" y="126876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经低通滤波器滤除高频项，输出为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6596" name="Picture 151"/>
          <p:cNvGraphicFramePr>
            <a:graphicFrameLocks noChangeAspect="1"/>
          </p:cNvGraphicFramePr>
          <p:nvPr/>
        </p:nvGraphicFramePr>
        <p:xfrm>
          <a:off x="971599" y="1772816"/>
          <a:ext cx="358283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1" r:id="rId5" imgW="1942257" imgH="393529" progId="">
                  <p:embed/>
                </p:oleObj>
              </mc:Choice>
              <mc:Fallback>
                <p:oleObj r:id="rId5" imgW="1942257" imgH="393529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1772816"/>
                        <a:ext cx="3582837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9" name="Rectangle 7"/>
          <p:cNvSpPr>
            <a:spLocks noChangeArrowheads="1"/>
          </p:cNvSpPr>
          <p:nvPr/>
        </p:nvSpPr>
        <p:spPr bwMode="auto">
          <a:xfrm>
            <a:off x="0" y="256490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式中，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66598" name="Picture 152"/>
          <p:cNvGraphicFramePr>
            <a:graphicFrameLocks noChangeAspect="1"/>
          </p:cNvGraphicFramePr>
          <p:nvPr/>
        </p:nvGraphicFramePr>
        <p:xfrm>
          <a:off x="1475656" y="2564904"/>
          <a:ext cx="1786686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2" r:id="rId7" imgW="787400" imgH="228600" progId="">
                  <p:embed/>
                </p:oleObj>
              </mc:Choice>
              <mc:Fallback>
                <p:oleObj r:id="rId7" imgW="787400" imgH="228600" progId="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564904"/>
                        <a:ext cx="1786686" cy="516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2555776" y="2636912"/>
            <a:ext cx="540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，是前后码元对应的载波相位差。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0" name="Picture 153"/>
          <p:cNvGraphicFramePr>
            <a:graphicFrameLocks noChangeAspect="1"/>
          </p:cNvGraphicFramePr>
          <p:nvPr/>
        </p:nvGraphicFramePr>
        <p:xfrm>
          <a:off x="2699792" y="3255367"/>
          <a:ext cx="885528" cy="3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3" r:id="rId9" imgW="469492" imgH="203024" progId="">
                  <p:embed/>
                </p:oleObj>
              </mc:Choice>
              <mc:Fallback>
                <p:oleObj r:id="rId9" imgW="469492" imgH="203024" progId="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255367"/>
                        <a:ext cx="885528" cy="37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Picture 154"/>
          <p:cNvGraphicFramePr>
            <a:graphicFrameLocks noChangeAspect="1"/>
          </p:cNvGraphicFramePr>
          <p:nvPr/>
        </p:nvGraphicFramePr>
        <p:xfrm>
          <a:off x="5292079" y="3255367"/>
          <a:ext cx="89152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4" r:id="rId11" imgW="494870" imgH="203024" progId="">
                  <p:embed/>
                </p:oleObj>
              </mc:Choice>
              <mc:Fallback>
                <p:oleObj r:id="rId11" imgW="494870" imgH="203024" progId="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79" y="3255367"/>
                        <a:ext cx="891529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3183359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有调相关系知，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915816" y="3183359"/>
            <a:ext cx="2555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时发送“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0”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-540568" y="3687415"/>
            <a:ext cx="6300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则取样判决器的判决规则为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8184" y="3212976"/>
            <a:ext cx="201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时发送“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1”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 sz="2400" dirty="0"/>
          </a:p>
        </p:txBody>
      </p:sp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6603" name="Picture 155"/>
          <p:cNvGraphicFramePr>
            <a:graphicFrameLocks noChangeAspect="1"/>
          </p:cNvGraphicFramePr>
          <p:nvPr/>
        </p:nvGraphicFramePr>
        <p:xfrm>
          <a:off x="2195736" y="4365104"/>
          <a:ext cx="284502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5" r:id="rId13" imgW="1472561" imgH="482391" progId="Equation.3">
                  <p:embed/>
                </p:oleObj>
              </mc:Choice>
              <mc:Fallback>
                <p:oleObj r:id="rId13" imgW="1472561" imgH="482391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365104"/>
                        <a:ext cx="2845022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7236296" y="4578896"/>
            <a:ext cx="1261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(12-14)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28600" y="5324789"/>
            <a:ext cx="5325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	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．相对码到绝对码的转换结构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5574" name="Picture 156"/>
          <p:cNvGraphicFramePr>
            <a:graphicFrameLocks noChangeAspect="1"/>
          </p:cNvGraphicFramePr>
          <p:nvPr/>
        </p:nvGraphicFramePr>
        <p:xfrm>
          <a:off x="3131840" y="260648"/>
          <a:ext cx="27813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76" r:id="rId3" imgW="4379214" imgH="3406902" progId="Visio.Drawing.11">
                  <p:embed/>
                </p:oleObj>
              </mc:Choice>
              <mc:Fallback>
                <p:oleObj r:id="rId3" imgW="4379214" imgH="3406902" progId="Visio.Drawing.11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60648"/>
                        <a:ext cx="2781300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0" y="2619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12-38 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相对码到绝对码的转换结构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3385" y="5203075"/>
            <a:ext cx="117867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1423" y="777616"/>
            <a:ext cx="5393347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功能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：秒表功能模式；</a:t>
            </a:r>
          </a:p>
          <a:p>
            <a:pPr marL="0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功能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：闹钟查看与设置功能模式。</a:t>
            </a:r>
          </a:p>
          <a:p>
            <a:pPr marL="0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）按键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1569" y="2009686"/>
            <a:ext cx="9170830" cy="393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按键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sz="2400" spc="-14" dirty="0" err="1">
                <a:solidFill>
                  <a:srgbClr val="000000"/>
                </a:solidFill>
                <a:latin typeface="SimSun"/>
                <a:cs typeface="SimSun"/>
              </a:rPr>
              <a:t>主要实现时间设置、闹钟设置、秒表中的位置选择</a:t>
            </a:r>
            <a:r>
              <a:rPr sz="2400" spc="-14" dirty="0">
                <a:solidFill>
                  <a:srgbClr val="000000"/>
                </a:solidFill>
                <a:latin typeface="SimSun"/>
                <a:cs typeface="SimSun"/>
              </a:rPr>
              <a:t>，</a:t>
            </a:r>
          </a:p>
          <a:p>
            <a:pPr marL="0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与按键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SLBPWF+TimesNewRomanPSMT"/>
                <a:cs typeface="SLBPWF+TimesNewRomanPSM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配合使用，具体功能如下所示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：</a:t>
            </a:r>
          </a:p>
          <a:p>
            <a:pPr marL="276225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spc="40" dirty="0" err="1">
                <a:solidFill>
                  <a:srgbClr val="000000"/>
                </a:solidFill>
                <a:latin typeface="SimSun"/>
                <a:cs typeface="SimSun"/>
              </a:rPr>
              <a:t>在功能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SLBPWF+TimesNewRomanPSMT"/>
                <a:cs typeface="SLBPWF+TimesNewRomanPSMT"/>
              </a:rPr>
              <a:t> </a:t>
            </a:r>
            <a:r>
              <a:rPr sz="2400" spc="38" dirty="0" err="1">
                <a:solidFill>
                  <a:srgbClr val="000000"/>
                </a:solidFill>
                <a:latin typeface="SimSun"/>
                <a:cs typeface="SimSun"/>
              </a:rPr>
              <a:t>模式时，用作时、分、秒的移位，按一下，就会</a:t>
            </a:r>
            <a:endParaRPr sz="2400" spc="38" dirty="0">
              <a:solidFill>
                <a:srgbClr val="000000"/>
              </a:solidFill>
              <a:latin typeface="SimSun"/>
              <a:cs typeface="SimSun"/>
            </a:endParaRPr>
          </a:p>
          <a:p>
            <a:pPr marL="0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实现“时</a:t>
            </a:r>
            <a:r>
              <a:rPr sz="2400" dirty="0" err="1">
                <a:solidFill>
                  <a:srgbClr val="000000"/>
                </a:solidFill>
                <a:latin typeface="SLBPWF+TimesNewRomanPSMT"/>
                <a:cs typeface="SLBPWF+TimesNewRomanPSMT"/>
              </a:rPr>
              <a:t>-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分</a:t>
            </a:r>
            <a:r>
              <a:rPr sz="2400" dirty="0" err="1">
                <a:solidFill>
                  <a:srgbClr val="000000"/>
                </a:solidFill>
                <a:latin typeface="SLBPWF+TimesNewRomanPSMT"/>
                <a:cs typeface="SLBPWF+TimesNewRomanPSMT"/>
              </a:rPr>
              <a:t>-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秒”的依次移位，便于在特定位置进行设置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  <a:p>
            <a:pPr marL="276225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spc="40" dirty="0" err="1">
                <a:solidFill>
                  <a:srgbClr val="000000"/>
                </a:solidFill>
                <a:latin typeface="SimSun"/>
                <a:cs typeface="SimSun"/>
              </a:rPr>
              <a:t>在功能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2400" dirty="0">
                <a:solidFill>
                  <a:srgbClr val="000000"/>
                </a:solidFill>
                <a:latin typeface="SLBPWF+TimesNewRomanPSMT"/>
                <a:cs typeface="SLBPWF+TimesNewRomanPSMT"/>
              </a:rPr>
              <a:t> </a:t>
            </a:r>
            <a:r>
              <a:rPr sz="2400" spc="38" dirty="0" err="1">
                <a:solidFill>
                  <a:srgbClr val="000000"/>
                </a:solidFill>
                <a:latin typeface="SimSun"/>
                <a:cs typeface="SimSun"/>
              </a:rPr>
              <a:t>模式时，用作时、分、秒的移位，按一下，就会</a:t>
            </a:r>
            <a:endParaRPr sz="2400" spc="38" dirty="0">
              <a:solidFill>
                <a:srgbClr val="000000"/>
              </a:solidFill>
              <a:latin typeface="SimSun"/>
              <a:cs typeface="SimSun"/>
            </a:endParaRPr>
          </a:p>
          <a:p>
            <a:pPr marL="0" marR="0">
              <a:lnSpc>
                <a:spcPts val="2657"/>
              </a:lnSpc>
              <a:spcBef>
                <a:spcPts val="462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实现“时</a:t>
            </a:r>
            <a:r>
              <a:rPr sz="2400" dirty="0" err="1">
                <a:solidFill>
                  <a:srgbClr val="000000"/>
                </a:solidFill>
                <a:latin typeface="SLBPWF+TimesNewRomanPSMT"/>
                <a:cs typeface="SLBPWF+TimesNewRomanPSMT"/>
              </a:rPr>
              <a:t>-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分</a:t>
            </a:r>
            <a:r>
              <a:rPr sz="2400" dirty="0" err="1">
                <a:solidFill>
                  <a:srgbClr val="000000"/>
                </a:solidFill>
                <a:latin typeface="SLBPWF+TimesNewRomanPSMT"/>
                <a:cs typeface="SLBPWF+TimesNewRomanPSMT"/>
              </a:rPr>
              <a:t>-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秒”的依次移位，便于在特定位置进行设置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  <a:p>
            <a:pPr marL="276225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）按键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276225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spc="-12" dirty="0" err="1">
                <a:solidFill>
                  <a:srgbClr val="000000"/>
                </a:solidFill>
                <a:latin typeface="SimSun"/>
                <a:cs typeface="SimSun"/>
              </a:rPr>
              <a:t>按键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sz="2400" spc="-12" dirty="0" err="1">
                <a:solidFill>
                  <a:srgbClr val="000000"/>
                </a:solidFill>
                <a:latin typeface="SimSun"/>
                <a:cs typeface="SimSun"/>
              </a:rPr>
              <a:t>主要用于闹钟设置、秒表和时间设置中的调整按键</a:t>
            </a:r>
            <a:r>
              <a:rPr sz="2400" spc="-12" dirty="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  <a:p>
            <a:pPr marL="276225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spc="40" dirty="0" err="1">
                <a:solidFill>
                  <a:srgbClr val="000000"/>
                </a:solidFill>
                <a:latin typeface="SimSun"/>
                <a:cs typeface="SimSun"/>
              </a:rPr>
              <a:t>在功能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SLBPWF+TimesNewRomanPSMT"/>
                <a:cs typeface="SLBPWF+TimesNewRomanPSMT"/>
              </a:rPr>
              <a:t> </a:t>
            </a:r>
            <a:r>
              <a:rPr sz="2400" spc="38" dirty="0" err="1">
                <a:solidFill>
                  <a:srgbClr val="000000"/>
                </a:solidFill>
                <a:latin typeface="SimSun"/>
                <a:cs typeface="SimSun"/>
              </a:rPr>
              <a:t>模式时，用作时、分、秒的数字调整，按一下</a:t>
            </a:r>
            <a:r>
              <a:rPr sz="2400" spc="38" dirty="0">
                <a:solidFill>
                  <a:srgbClr val="000000"/>
                </a:solidFill>
                <a:latin typeface="SimSun"/>
                <a:cs typeface="SimSun"/>
              </a:rPr>
              <a:t>，</a:t>
            </a:r>
          </a:p>
          <a:p>
            <a:pPr marL="0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将会使当前按键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选择的位置的数字加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51520" y="692696"/>
            <a:ext cx="86409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在功能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模式时，用作时、分、秒的数字调整，按一下，将会使当前按键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选择的位置的数字加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系统的设计方案如图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7649" name="Picture 2"/>
          <p:cNvGraphicFramePr>
            <a:graphicFrameLocks noChangeAspect="1"/>
          </p:cNvGraphicFramePr>
          <p:nvPr/>
        </p:nvGraphicFramePr>
        <p:xfrm>
          <a:off x="2051720" y="2420888"/>
          <a:ext cx="46482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r:id="rId3" imgW="4643933" imgH="2808805" progId="Visio.Drawing.11">
                  <p:embed/>
                </p:oleObj>
              </mc:Choice>
              <mc:Fallback>
                <p:oleObj r:id="rId3" imgW="4643933" imgH="280880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20888"/>
                        <a:ext cx="4648200" cy="280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5445224"/>
            <a:ext cx="8892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12-2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多功能数字钟的设计方案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-252536" y="116632"/>
            <a:ext cx="8488691" cy="212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3958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基于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FPGA</a:t>
            </a:r>
            <a:r>
              <a:rPr kumimoji="0" 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的信号发生器的设计    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kumimoji="0" 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系统设计要求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信号发生器的设计要求如下：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50B88A-AEBD-4D1E-A434-F0830076C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356874"/>
            <a:ext cx="7225524" cy="147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3958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）输出三角波、正弦波和方波；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）输出三角波、正弦波和方波的组合波形；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）输出波形频率可调。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Picture 27">
            <a:extLst>
              <a:ext uri="{FF2B5EF4-FFF2-40B4-BE49-F238E27FC236}">
                <a16:creationId xmlns:a16="http://schemas.microsoft.com/office/drawing/2014/main" id="{98CAFEB7-11EE-4CF2-9C93-71766B324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703252"/>
              </p:ext>
            </p:extLst>
          </p:nvPr>
        </p:nvGraphicFramePr>
        <p:xfrm>
          <a:off x="567275" y="3970493"/>
          <a:ext cx="6850156" cy="205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19" r:id="rId3" imgW="4451706" imgH="1337779" progId="Visio.Drawing.11">
                  <p:embed/>
                </p:oleObj>
              </mc:Choice>
              <mc:Fallback>
                <p:oleObj r:id="rId3" imgW="4451706" imgH="1337779" progId="Visio.Drawing.11">
                  <p:embed/>
                  <p:pic>
                    <p:nvPicPr>
                      <p:cNvPr id="92161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75" y="3970493"/>
                        <a:ext cx="6850156" cy="2053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79512" y="476672"/>
            <a:ext cx="7225524" cy="236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3958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）输出三角波、正弦波和方波；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）输出三角波、正弦波和方波的组合波形；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）输出波形频率可调。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12.2.2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系统设计方案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286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2161" name="Picture 27"/>
          <p:cNvGraphicFramePr>
            <a:graphicFrameLocks noChangeAspect="1"/>
          </p:cNvGraphicFramePr>
          <p:nvPr/>
        </p:nvGraphicFramePr>
        <p:xfrm>
          <a:off x="2339752" y="2564904"/>
          <a:ext cx="6850156" cy="205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r:id="rId3" imgW="4451706" imgH="1337779" progId="Visio.Drawing.11">
                  <p:embed/>
                </p:oleObj>
              </mc:Choice>
              <mc:Fallback>
                <p:oleObj r:id="rId3" imgW="4451706" imgH="1337779" progId="Visio.Drawing.11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564904"/>
                        <a:ext cx="6850156" cy="2053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0" y="4663589"/>
            <a:ext cx="8820472" cy="138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958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12-26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信号发生器的设计方案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12.2.3</a:t>
            </a:r>
            <a:r>
              <a:rPr kumimoji="0" 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各部分功能模块的设计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三角波模块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1"/>
          <p:cNvSpPr>
            <a:spLocks noChangeArrowheads="1"/>
          </p:cNvSpPr>
          <p:nvPr/>
        </p:nvSpPr>
        <p:spPr bwMode="auto">
          <a:xfrm>
            <a:off x="251520" y="1494075"/>
            <a:ext cx="8892480" cy="347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958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密码锁的设计要求如下：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）密码输入：密码显示在相对应的数码管上，密码输入由右向左移动，本系统设置的密码为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位；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）密码清除：具有密码清除功能和倒退功能；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）设置密码：按下设置键，将输入的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位数值作为密码，并将密码锁上锁；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）密码更改：将输入的值作为新密码；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）接触密码：按下输入密码按键，系统将输入的值与密码进行核对，如果正确，密码锁开启，否则将处于上锁状态。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404664" y="332656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基于FPGA的密码锁的设计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3.1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系统设计要求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-1044624" y="404664"/>
            <a:ext cx="6012160" cy="92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958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3.2</a:t>
            </a:r>
            <a:r>
              <a:rPr kumimoji="0" 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系统设计方案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40641" name="Picture 46"/>
          <p:cNvGraphicFramePr>
            <a:graphicFrameLocks noChangeAspect="1"/>
          </p:cNvGraphicFramePr>
          <p:nvPr/>
        </p:nvGraphicFramePr>
        <p:xfrm>
          <a:off x="2088340" y="1196752"/>
          <a:ext cx="5267268" cy="273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3" r:id="rId3" imgW="3309315" imgH="1715926" progId="Visio.Drawing.11">
                  <p:embed/>
                </p:oleObj>
              </mc:Choice>
              <mc:Fallback>
                <p:oleObj r:id="rId3" imgW="3309315" imgH="1715926" progId="Visio.Drawing.11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340" y="1196752"/>
                        <a:ext cx="5267268" cy="2732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C80701A-A199-4354-999A-3157D8C7DC64}"/>
              </a:ext>
            </a:extLst>
          </p:cNvPr>
          <p:cNvSpPr txBox="1"/>
          <p:nvPr/>
        </p:nvSpPr>
        <p:spPr>
          <a:xfrm>
            <a:off x="2699792" y="4221088"/>
            <a:ext cx="5095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密码锁的设计方案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1370</TotalTime>
  <Words>1726</Words>
  <Application>Microsoft Office PowerPoint</Application>
  <PresentationFormat>全屏显示(4:3)</PresentationFormat>
  <Paragraphs>181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BBDWUP+TimesNewRomanPSMT</vt:lpstr>
      <vt:lpstr>CMLTGE+TimesNewRomanPSMT</vt:lpstr>
      <vt:lpstr>SLBPWF+TimesNewRomanPSMT</vt:lpstr>
      <vt:lpstr>黑体</vt:lpstr>
      <vt:lpstr>黑体</vt:lpstr>
      <vt:lpstr>宋体</vt:lpstr>
      <vt:lpstr>宋体</vt:lpstr>
      <vt:lpstr>Arial</vt:lpstr>
      <vt:lpstr>Lucida Sans Unicode</vt:lpstr>
      <vt:lpstr>Times New Roman</vt:lpstr>
      <vt:lpstr>Verdana</vt:lpstr>
      <vt:lpstr>Wingdings 2</vt:lpstr>
      <vt:lpstr>Wingdings 3</vt:lpstr>
      <vt:lpstr>聚合</vt:lpstr>
      <vt:lpstr>Microsoft Visio 绘图</vt:lpstr>
      <vt:lpstr>Equation.3</vt:lpstr>
      <vt:lpstr>基于FPGA数字系统设计实例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第12章基于FPGA数字系统设计实例 </dc:title>
  <dc:creator>Administrator</dc:creator>
  <cp:lastModifiedBy>40348</cp:lastModifiedBy>
  <cp:revision>62</cp:revision>
  <dcterms:created xsi:type="dcterms:W3CDTF">2019-05-17T05:09:28Z</dcterms:created>
  <dcterms:modified xsi:type="dcterms:W3CDTF">2020-12-02T23:47:41Z</dcterms:modified>
</cp:coreProperties>
</file>