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98" r:id="rId22"/>
    <p:sldId id="279" r:id="rId23"/>
    <p:sldId id="299" r:id="rId24"/>
    <p:sldId id="280" r:id="rId25"/>
    <p:sldId id="281" r:id="rId26"/>
    <p:sldId id="300" r:id="rId27"/>
    <p:sldId id="301" r:id="rId28"/>
    <p:sldId id="333" r:id="rId29"/>
    <p:sldId id="334" r:id="rId30"/>
    <p:sldId id="282" r:id="rId31"/>
    <p:sldId id="283" r:id="rId32"/>
    <p:sldId id="284" r:id="rId33"/>
    <p:sldId id="342" r:id="rId34"/>
    <p:sldId id="304" r:id="rId35"/>
    <p:sldId id="305" r:id="rId36"/>
    <p:sldId id="335" r:id="rId37"/>
    <p:sldId id="336" r:id="rId38"/>
    <p:sldId id="337" r:id="rId39"/>
    <p:sldId id="338" r:id="rId40"/>
    <p:sldId id="339" r:id="rId41"/>
    <p:sldId id="306" r:id="rId42"/>
    <p:sldId id="307" r:id="rId43"/>
    <p:sldId id="308" r:id="rId44"/>
    <p:sldId id="309" r:id="rId45"/>
    <p:sldId id="310" r:id="rId46"/>
    <p:sldId id="340" r:id="rId47"/>
    <p:sldId id="341" r:id="rId48"/>
    <p:sldId id="311" r:id="rId49"/>
    <p:sldId id="312" r:id="rId50"/>
    <p:sldId id="313" r:id="rId51"/>
    <p:sldId id="314" r:id="rId52"/>
    <p:sldId id="315" r:id="rId53"/>
    <p:sldId id="343" r:id="rId54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39160" y="472262"/>
            <a:ext cx="226567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spc="-5" dirty="0">
                <a:latin typeface="Calibri"/>
                <a:cs typeface="Calibri"/>
              </a:rPr>
              <a:t>QII</a:t>
            </a:r>
            <a:r>
              <a:rPr dirty="0"/>
              <a:t>使用方法；主讲教师</a:t>
            </a:r>
            <a:r>
              <a:rPr dirty="0">
                <a:latin typeface="Calibri"/>
                <a:cs typeface="Calibri"/>
              </a:rPr>
              <a:t>: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/>
              <a:t>杨海清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spc="-5" dirty="0">
                <a:latin typeface="Calibri"/>
                <a:cs typeface="Calibri"/>
              </a:rPr>
              <a:t>QII</a:t>
            </a:r>
            <a:r>
              <a:rPr dirty="0"/>
              <a:t>使用方法；主讲教师</a:t>
            </a:r>
            <a:r>
              <a:rPr dirty="0">
                <a:latin typeface="Calibri"/>
                <a:cs typeface="Calibri"/>
              </a:rPr>
              <a:t>: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/>
              <a:t>杨海清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spc="-5" dirty="0">
                <a:latin typeface="Calibri"/>
                <a:cs typeface="Calibri"/>
              </a:rPr>
              <a:t>QII</a:t>
            </a:r>
            <a:r>
              <a:rPr dirty="0"/>
              <a:t>使用方法；主讲教师</a:t>
            </a:r>
            <a:r>
              <a:rPr dirty="0">
                <a:latin typeface="Calibri"/>
                <a:cs typeface="Calibri"/>
              </a:rPr>
              <a:t>: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/>
              <a:t>杨海清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spc="-5" dirty="0">
                <a:latin typeface="Calibri"/>
                <a:cs typeface="Calibri"/>
              </a:rPr>
              <a:t>QII</a:t>
            </a:r>
            <a:r>
              <a:rPr dirty="0"/>
              <a:t>使用方法；主讲教师</a:t>
            </a:r>
            <a:r>
              <a:rPr dirty="0">
                <a:latin typeface="Calibri"/>
                <a:cs typeface="Calibri"/>
              </a:rPr>
              <a:t>: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/>
              <a:t>杨海清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spc="-5" dirty="0">
                <a:latin typeface="Calibri"/>
                <a:cs typeface="Calibri"/>
              </a:rPr>
              <a:t>QII</a:t>
            </a:r>
            <a:r>
              <a:rPr dirty="0"/>
              <a:t>使用方法；主讲教师</a:t>
            </a:r>
            <a:r>
              <a:rPr dirty="0">
                <a:latin typeface="Calibri"/>
                <a:cs typeface="Calibri"/>
              </a:rPr>
              <a:t>: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/>
              <a:t>杨海清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118" y="1571599"/>
            <a:ext cx="8001762" cy="646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14664"/>
            <a:ext cx="8072119" cy="4104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18153" y="6451593"/>
            <a:ext cx="210947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spc="-5" dirty="0">
                <a:latin typeface="Calibri"/>
                <a:cs typeface="Calibri"/>
              </a:rPr>
              <a:t>QII</a:t>
            </a:r>
            <a:r>
              <a:rPr dirty="0"/>
              <a:t>使用方法；主讲教师</a:t>
            </a:r>
            <a:r>
              <a:rPr dirty="0">
                <a:latin typeface="Calibri"/>
                <a:cs typeface="Calibri"/>
              </a:rPr>
              <a:t>: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/>
              <a:t>杨海清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6592" y="2998673"/>
            <a:ext cx="6380608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4400" dirty="0">
                <a:latin typeface="Calibri"/>
                <a:cs typeface="Calibri"/>
              </a:rPr>
              <a:t>实验三  </a:t>
            </a:r>
            <a:r>
              <a:rPr sz="4400" dirty="0">
                <a:latin typeface="Calibri"/>
                <a:cs typeface="Calibri"/>
              </a:rPr>
              <a:t>Quartus</a:t>
            </a:r>
            <a:r>
              <a:rPr sz="4400" spc="-5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II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dirty="0">
                <a:latin typeface="宋体"/>
                <a:cs typeface="宋体"/>
              </a:rPr>
              <a:t>软件使用方法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4129" y="5073522"/>
            <a:ext cx="40157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 err="1">
                <a:latin typeface="宋体"/>
                <a:cs typeface="宋体"/>
              </a:rPr>
              <a:t>主讲教师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lang="zh-CN" altLang="en-US" sz="2800" spc="-5" dirty="0">
                <a:latin typeface="宋体"/>
                <a:cs typeface="宋体"/>
              </a:rPr>
              <a:t>龚树凤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2915" y="395350"/>
            <a:ext cx="1598294" cy="1592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7962"/>
            <a:ext cx="7757795" cy="9715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5"/>
              </a:spcBef>
            </a:pPr>
            <a:r>
              <a:rPr sz="3200" spc="5" dirty="0"/>
              <a:t>指</a:t>
            </a:r>
            <a:r>
              <a:rPr sz="3200" dirty="0"/>
              <a:t>定</a:t>
            </a:r>
            <a:r>
              <a:rPr sz="3200" spc="5" dirty="0"/>
              <a:t>第三方的综合工具</a:t>
            </a:r>
            <a:r>
              <a:rPr sz="3200" spc="-10" dirty="0"/>
              <a:t>、</a:t>
            </a:r>
            <a:r>
              <a:rPr sz="3200" spc="5" dirty="0"/>
              <a:t>仿真</a:t>
            </a:r>
            <a:r>
              <a:rPr sz="3200" spc="-10" dirty="0"/>
              <a:t>工</a:t>
            </a:r>
            <a:r>
              <a:rPr sz="3200" spc="5" dirty="0"/>
              <a:t>具、</a:t>
            </a:r>
            <a:r>
              <a:rPr sz="3200" spc="-10" dirty="0"/>
              <a:t>时</a:t>
            </a:r>
            <a:r>
              <a:rPr sz="3200" spc="5" dirty="0"/>
              <a:t>序分 </a:t>
            </a:r>
            <a:r>
              <a:rPr sz="3200" dirty="0"/>
              <a:t>析工具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30834" y="1623949"/>
            <a:ext cx="5869940" cy="452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67734" y="4993004"/>
            <a:ext cx="53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  <a:latin typeface="宋体"/>
                <a:cs typeface="宋体"/>
              </a:rPr>
              <a:t>⑥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12128" y="3441572"/>
            <a:ext cx="2571750" cy="852805"/>
          </a:xfrm>
          <a:custGeom>
            <a:avLst/>
            <a:gdLst/>
            <a:ahLst/>
            <a:cxnLst/>
            <a:rect l="l" t="t" r="r" b="b"/>
            <a:pathLst>
              <a:path w="2571750" h="852804">
                <a:moveTo>
                  <a:pt x="213106" y="639571"/>
                </a:moveTo>
                <a:lnTo>
                  <a:pt x="213106" y="106679"/>
                </a:lnTo>
                <a:lnTo>
                  <a:pt x="221488" y="65150"/>
                </a:lnTo>
                <a:lnTo>
                  <a:pt x="244348" y="31241"/>
                </a:lnTo>
                <a:lnTo>
                  <a:pt x="278257" y="8381"/>
                </a:lnTo>
                <a:lnTo>
                  <a:pt x="319786" y="0"/>
                </a:lnTo>
                <a:lnTo>
                  <a:pt x="2465197" y="0"/>
                </a:lnTo>
                <a:lnTo>
                  <a:pt x="2506652" y="8382"/>
                </a:lnTo>
                <a:lnTo>
                  <a:pt x="2540523" y="31242"/>
                </a:lnTo>
                <a:lnTo>
                  <a:pt x="2563369" y="65151"/>
                </a:lnTo>
                <a:lnTo>
                  <a:pt x="2571750" y="106679"/>
                </a:lnTo>
                <a:lnTo>
                  <a:pt x="2563369" y="148135"/>
                </a:lnTo>
                <a:lnTo>
                  <a:pt x="2540523" y="182006"/>
                </a:lnTo>
                <a:lnTo>
                  <a:pt x="2506652" y="204852"/>
                </a:lnTo>
                <a:lnTo>
                  <a:pt x="2465197" y="213232"/>
                </a:lnTo>
                <a:lnTo>
                  <a:pt x="2358517" y="213232"/>
                </a:lnTo>
                <a:lnTo>
                  <a:pt x="2358517" y="746125"/>
                </a:lnTo>
                <a:lnTo>
                  <a:pt x="2350154" y="787634"/>
                </a:lnTo>
                <a:lnTo>
                  <a:pt x="2327338" y="821499"/>
                </a:lnTo>
                <a:lnTo>
                  <a:pt x="2293473" y="844315"/>
                </a:lnTo>
                <a:lnTo>
                  <a:pt x="2251964" y="852677"/>
                </a:lnTo>
                <a:lnTo>
                  <a:pt x="106553" y="852677"/>
                </a:lnTo>
                <a:lnTo>
                  <a:pt x="65097" y="844315"/>
                </a:lnTo>
                <a:lnTo>
                  <a:pt x="31226" y="821499"/>
                </a:lnTo>
                <a:lnTo>
                  <a:pt x="8380" y="787634"/>
                </a:lnTo>
                <a:lnTo>
                  <a:pt x="0" y="746125"/>
                </a:lnTo>
                <a:lnTo>
                  <a:pt x="8380" y="704669"/>
                </a:lnTo>
                <a:lnTo>
                  <a:pt x="31226" y="670798"/>
                </a:lnTo>
                <a:lnTo>
                  <a:pt x="65097" y="647952"/>
                </a:lnTo>
                <a:lnTo>
                  <a:pt x="106553" y="639571"/>
                </a:lnTo>
                <a:lnTo>
                  <a:pt x="213106" y="639571"/>
                </a:lnTo>
                <a:close/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65875" y="3428872"/>
            <a:ext cx="185293" cy="238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31915" y="3654805"/>
            <a:ext cx="2038985" cy="0"/>
          </a:xfrm>
          <a:custGeom>
            <a:avLst/>
            <a:gdLst/>
            <a:ahLst/>
            <a:cxnLst/>
            <a:rect l="l" t="t" r="r" b="b"/>
            <a:pathLst>
              <a:path w="2038984">
                <a:moveTo>
                  <a:pt x="203873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5982" y="4068445"/>
            <a:ext cx="131952" cy="2385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86473" y="3898772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宋体"/>
                <a:cs typeface="宋体"/>
              </a:rPr>
              <a:t>这里暂时不指定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09117"/>
            <a:ext cx="4600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宋体"/>
                <a:cs typeface="宋体"/>
              </a:rPr>
              <a:t>确认工程全部设置信息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1639" y="1417574"/>
            <a:ext cx="5869940" cy="452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0521" y="4786629"/>
            <a:ext cx="53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  <a:latin typeface="宋体"/>
                <a:cs typeface="宋体"/>
              </a:rPr>
              <a:t>⑦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634111"/>
            <a:ext cx="5707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确认红框中的指示是否符合设计意图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26109" y="1600136"/>
            <a:ext cx="7691755" cy="452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599"/>
            <a:ext cx="8229600" cy="70612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590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65"/>
              </a:spcBef>
            </a:pPr>
            <a:r>
              <a:rPr sz="3600" spc="-5" dirty="0">
                <a:latin typeface="Calibri"/>
                <a:cs typeface="Calibri"/>
              </a:rPr>
              <a:t>2</a:t>
            </a:r>
            <a:r>
              <a:rPr sz="3600" dirty="0">
                <a:latin typeface="宋体"/>
                <a:cs typeface="宋体"/>
              </a:rPr>
              <a:t>、设计输入（基</a:t>
            </a:r>
            <a:r>
              <a:rPr sz="3600" spc="-15" dirty="0">
                <a:latin typeface="宋体"/>
                <a:cs typeface="宋体"/>
              </a:rPr>
              <a:t>于</a:t>
            </a:r>
            <a:r>
              <a:rPr sz="3600" spc="-5" dirty="0">
                <a:latin typeface="Calibri"/>
                <a:cs typeface="Calibri"/>
              </a:rPr>
              <a:t>HDL</a:t>
            </a:r>
            <a:r>
              <a:rPr sz="3600" dirty="0">
                <a:latin typeface="宋体"/>
                <a:cs typeface="宋体"/>
              </a:rPr>
              <a:t>文本）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142148"/>
            <a:ext cx="2158111" cy="4508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0451" y="1124711"/>
            <a:ext cx="272415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0391" y="1564004"/>
            <a:ext cx="53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  <a:latin typeface="宋体"/>
                <a:cs typeface="宋体"/>
              </a:rPr>
              <a:t>①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465321" y="4279213"/>
            <a:ext cx="53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  <a:latin typeface="宋体"/>
                <a:cs typeface="宋体"/>
              </a:rPr>
              <a:t>②</a:t>
            </a:r>
            <a:endParaRPr sz="4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输入代码</a:t>
            </a:r>
          </a:p>
        </p:txBody>
      </p:sp>
      <p:sp>
        <p:nvSpPr>
          <p:cNvPr id="3" name="object 3"/>
          <p:cNvSpPr/>
          <p:nvPr/>
        </p:nvSpPr>
        <p:spPr>
          <a:xfrm>
            <a:off x="928662" y="1642986"/>
            <a:ext cx="7691755" cy="452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1691" y="1582292"/>
            <a:ext cx="53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  <a:latin typeface="宋体"/>
                <a:cs typeface="宋体"/>
              </a:rPr>
              <a:t>③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591" y="1484718"/>
            <a:ext cx="7565135" cy="452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3429" y="4210558"/>
            <a:ext cx="53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  <a:latin typeface="宋体"/>
                <a:cs typeface="宋体"/>
              </a:rPr>
              <a:t>④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32333"/>
            <a:ext cx="485521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/>
                <a:cs typeface="宋体"/>
              </a:rPr>
              <a:t>编译操作：点击工具栏</a:t>
            </a:r>
            <a:r>
              <a:rPr sz="2000" spc="-10" dirty="0">
                <a:latin typeface="宋体"/>
                <a:cs typeface="宋体"/>
              </a:rPr>
              <a:t>上</a:t>
            </a:r>
            <a:r>
              <a:rPr sz="2000" spc="5" dirty="0">
                <a:latin typeface="宋体"/>
                <a:cs typeface="宋体"/>
              </a:rPr>
              <a:t>的</a:t>
            </a:r>
            <a:endParaRPr sz="200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宋体"/>
                <a:cs typeface="宋体"/>
              </a:rPr>
              <a:t>或</a:t>
            </a:r>
            <a:r>
              <a:rPr sz="2000" spc="-25" dirty="0">
                <a:latin typeface="宋体"/>
                <a:cs typeface="宋体"/>
              </a:rPr>
              <a:t> </a:t>
            </a:r>
            <a:r>
              <a:rPr sz="2000" spc="5" dirty="0">
                <a:latin typeface="宋体"/>
                <a:cs typeface="宋体"/>
              </a:rPr>
              <a:t>QIIv9</a:t>
            </a:r>
            <a:r>
              <a:rPr sz="2000" dirty="0">
                <a:latin typeface="宋体"/>
                <a:cs typeface="宋体"/>
              </a:rPr>
              <a:t>中</a:t>
            </a:r>
            <a:r>
              <a:rPr sz="2000" spc="-50" dirty="0">
                <a:latin typeface="宋体"/>
                <a:cs typeface="宋体"/>
              </a:rPr>
              <a:t> </a:t>
            </a:r>
            <a:r>
              <a:rPr sz="2000" dirty="0">
                <a:latin typeface="宋体"/>
                <a:cs typeface="宋体"/>
              </a:rPr>
              <a:t>Processing→Compiler</a:t>
            </a:r>
            <a:r>
              <a:rPr sz="2000" spc="-50" dirty="0">
                <a:latin typeface="宋体"/>
                <a:cs typeface="宋体"/>
              </a:rPr>
              <a:t> </a:t>
            </a:r>
            <a:r>
              <a:rPr sz="2000" spc="5" dirty="0">
                <a:latin typeface="宋体"/>
                <a:cs typeface="宋体"/>
              </a:rPr>
              <a:t>Tool;  QIIv11</a:t>
            </a:r>
            <a:r>
              <a:rPr sz="2000" dirty="0">
                <a:latin typeface="宋体"/>
                <a:cs typeface="宋体"/>
              </a:rPr>
              <a:t>中</a:t>
            </a:r>
            <a:r>
              <a:rPr sz="2000" spc="-5" dirty="0">
                <a:latin typeface="宋体"/>
                <a:cs typeface="宋体"/>
              </a:rPr>
              <a:t>Processing</a:t>
            </a:r>
            <a:r>
              <a:rPr sz="2000" spc="-65" dirty="0">
                <a:latin typeface="宋体"/>
                <a:cs typeface="宋体"/>
              </a:rPr>
              <a:t> </a:t>
            </a:r>
            <a:r>
              <a:rPr sz="2000" spc="5" dirty="0">
                <a:latin typeface="宋体"/>
                <a:cs typeface="宋体"/>
              </a:rPr>
              <a:t>→Start</a:t>
            </a:r>
            <a:r>
              <a:rPr sz="2000" spc="-40" dirty="0">
                <a:latin typeface="宋体"/>
                <a:cs typeface="宋体"/>
              </a:rPr>
              <a:t> </a:t>
            </a:r>
            <a:r>
              <a:rPr sz="2000" dirty="0">
                <a:latin typeface="宋体"/>
                <a:cs typeface="宋体"/>
              </a:rPr>
              <a:t>Compilation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287" y="1785886"/>
            <a:ext cx="6922770" cy="407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0548" y="1916048"/>
            <a:ext cx="239775" cy="239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6123" y="499998"/>
            <a:ext cx="285750" cy="31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98" y="3581400"/>
            <a:ext cx="4683468" cy="2571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05154"/>
            <a:ext cx="7491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宋体"/>
                <a:cs typeface="宋体"/>
              </a:rPr>
              <a:t>如果出现下面错误，原因在于顶层</a:t>
            </a:r>
            <a:r>
              <a:rPr sz="2800" spc="5" dirty="0">
                <a:latin typeface="宋体"/>
                <a:cs typeface="宋体"/>
              </a:rPr>
              <a:t>模</a:t>
            </a:r>
            <a:r>
              <a:rPr sz="2800" spc="-5" dirty="0">
                <a:latin typeface="宋体"/>
                <a:cs typeface="宋体"/>
              </a:rPr>
              <a:t>块名</a:t>
            </a:r>
            <a:r>
              <a:rPr sz="2800" spc="5" dirty="0">
                <a:latin typeface="宋体"/>
                <a:cs typeface="宋体"/>
              </a:rPr>
              <a:t>称</a:t>
            </a:r>
            <a:r>
              <a:rPr sz="2800" spc="-5" dirty="0">
                <a:latin typeface="宋体"/>
                <a:cs typeface="宋体"/>
              </a:rPr>
              <a:t>有错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6109" y="1600136"/>
            <a:ext cx="7691755" cy="452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2214498"/>
            <a:ext cx="285750" cy="214629"/>
          </a:xfrm>
          <a:custGeom>
            <a:avLst/>
            <a:gdLst/>
            <a:ahLst/>
            <a:cxnLst/>
            <a:rect l="l" t="t" r="r" b="b"/>
            <a:pathLst>
              <a:path w="285750" h="214630">
                <a:moveTo>
                  <a:pt x="0" y="107187"/>
                </a:moveTo>
                <a:lnTo>
                  <a:pt x="11233" y="65472"/>
                </a:lnTo>
                <a:lnTo>
                  <a:pt x="41862" y="31400"/>
                </a:lnTo>
                <a:lnTo>
                  <a:pt x="87278" y="8425"/>
                </a:lnTo>
                <a:lnTo>
                  <a:pt x="142875" y="0"/>
                </a:lnTo>
                <a:lnTo>
                  <a:pt x="198471" y="8425"/>
                </a:lnTo>
                <a:lnTo>
                  <a:pt x="243887" y="31400"/>
                </a:lnTo>
                <a:lnTo>
                  <a:pt x="274516" y="65472"/>
                </a:lnTo>
                <a:lnTo>
                  <a:pt x="285750" y="107187"/>
                </a:lnTo>
                <a:lnTo>
                  <a:pt x="274516" y="148903"/>
                </a:lnTo>
                <a:lnTo>
                  <a:pt x="243887" y="182975"/>
                </a:lnTo>
                <a:lnTo>
                  <a:pt x="198471" y="205950"/>
                </a:lnTo>
                <a:lnTo>
                  <a:pt x="142875" y="214375"/>
                </a:lnTo>
                <a:lnTo>
                  <a:pt x="87278" y="205950"/>
                </a:lnTo>
                <a:lnTo>
                  <a:pt x="41862" y="182975"/>
                </a:lnTo>
                <a:lnTo>
                  <a:pt x="11233" y="148903"/>
                </a:lnTo>
                <a:lnTo>
                  <a:pt x="0" y="10718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78027" y="2428748"/>
            <a:ext cx="930910" cy="2715260"/>
          </a:xfrm>
          <a:custGeom>
            <a:avLst/>
            <a:gdLst/>
            <a:ahLst/>
            <a:cxnLst/>
            <a:rect l="l" t="t" r="r" b="b"/>
            <a:pathLst>
              <a:path w="930910" h="2715260">
                <a:moveTo>
                  <a:pt x="22143" y="2530959"/>
                </a:moveTo>
                <a:lnTo>
                  <a:pt x="14626" y="2531110"/>
                </a:lnTo>
                <a:lnTo>
                  <a:pt x="7703" y="2534199"/>
                </a:lnTo>
                <a:lnTo>
                  <a:pt x="2672" y="2539539"/>
                </a:lnTo>
                <a:lnTo>
                  <a:pt x="0" y="2546379"/>
                </a:lnTo>
                <a:lnTo>
                  <a:pt x="148" y="2553970"/>
                </a:lnTo>
                <a:lnTo>
                  <a:pt x="36597" y="2714879"/>
                </a:lnTo>
                <a:lnTo>
                  <a:pt x="70045" y="2684526"/>
                </a:lnTo>
                <a:lnTo>
                  <a:pt x="66061" y="2684526"/>
                </a:lnTo>
                <a:lnTo>
                  <a:pt x="29739" y="2673096"/>
                </a:lnTo>
                <a:lnTo>
                  <a:pt x="51010" y="2605818"/>
                </a:lnTo>
                <a:lnTo>
                  <a:pt x="37359" y="2545460"/>
                </a:lnTo>
                <a:lnTo>
                  <a:pt x="34272" y="2538610"/>
                </a:lnTo>
                <a:lnTo>
                  <a:pt x="28946" y="2533618"/>
                </a:lnTo>
                <a:lnTo>
                  <a:pt x="22143" y="2530959"/>
                </a:lnTo>
                <a:close/>
              </a:path>
              <a:path w="930910" h="2715260">
                <a:moveTo>
                  <a:pt x="51010" y="2605818"/>
                </a:moveTo>
                <a:lnTo>
                  <a:pt x="29739" y="2673096"/>
                </a:lnTo>
                <a:lnTo>
                  <a:pt x="66061" y="2684526"/>
                </a:lnTo>
                <a:lnTo>
                  <a:pt x="69196" y="2674620"/>
                </a:lnTo>
                <a:lnTo>
                  <a:pt x="66569" y="2674620"/>
                </a:lnTo>
                <a:lnTo>
                  <a:pt x="35200" y="2664714"/>
                </a:lnTo>
                <a:lnTo>
                  <a:pt x="59367" y="2642772"/>
                </a:lnTo>
                <a:lnTo>
                  <a:pt x="51010" y="2605818"/>
                </a:lnTo>
                <a:close/>
              </a:path>
              <a:path w="930910" h="2715260">
                <a:moveTo>
                  <a:pt x="146865" y="2570876"/>
                </a:moveTo>
                <a:lnTo>
                  <a:pt x="139646" y="2571922"/>
                </a:lnTo>
                <a:lnTo>
                  <a:pt x="133117" y="2575814"/>
                </a:lnTo>
                <a:lnTo>
                  <a:pt x="87298" y="2617414"/>
                </a:lnTo>
                <a:lnTo>
                  <a:pt x="66061" y="2684526"/>
                </a:lnTo>
                <a:lnTo>
                  <a:pt x="70045" y="2684526"/>
                </a:lnTo>
                <a:lnTo>
                  <a:pt x="158771" y="2604008"/>
                </a:lnTo>
                <a:lnTo>
                  <a:pt x="163238" y="2597890"/>
                </a:lnTo>
                <a:lnTo>
                  <a:pt x="164978" y="2590784"/>
                </a:lnTo>
                <a:lnTo>
                  <a:pt x="163933" y="2583559"/>
                </a:lnTo>
                <a:lnTo>
                  <a:pt x="160041" y="2577084"/>
                </a:lnTo>
                <a:lnTo>
                  <a:pt x="153941" y="2572617"/>
                </a:lnTo>
                <a:lnTo>
                  <a:pt x="146865" y="2570876"/>
                </a:lnTo>
                <a:close/>
              </a:path>
              <a:path w="930910" h="2715260">
                <a:moveTo>
                  <a:pt x="59367" y="2642772"/>
                </a:moveTo>
                <a:lnTo>
                  <a:pt x="35200" y="2664714"/>
                </a:lnTo>
                <a:lnTo>
                  <a:pt x="66569" y="2674620"/>
                </a:lnTo>
                <a:lnTo>
                  <a:pt x="59367" y="2642772"/>
                </a:lnTo>
                <a:close/>
              </a:path>
              <a:path w="930910" h="2715260">
                <a:moveTo>
                  <a:pt x="87298" y="2617414"/>
                </a:moveTo>
                <a:lnTo>
                  <a:pt x="59367" y="2642772"/>
                </a:lnTo>
                <a:lnTo>
                  <a:pt x="66569" y="2674620"/>
                </a:lnTo>
                <a:lnTo>
                  <a:pt x="69196" y="2674620"/>
                </a:lnTo>
                <a:lnTo>
                  <a:pt x="87298" y="2617414"/>
                </a:lnTo>
                <a:close/>
              </a:path>
              <a:path w="930910" h="2715260">
                <a:moveTo>
                  <a:pt x="75713" y="2527681"/>
                </a:moveTo>
                <a:lnTo>
                  <a:pt x="51010" y="2605818"/>
                </a:lnTo>
                <a:lnTo>
                  <a:pt x="59367" y="2642772"/>
                </a:lnTo>
                <a:lnTo>
                  <a:pt x="87298" y="2617414"/>
                </a:lnTo>
                <a:lnTo>
                  <a:pt x="112035" y="2539238"/>
                </a:lnTo>
                <a:lnTo>
                  <a:pt x="75713" y="2527681"/>
                </a:lnTo>
                <a:close/>
              </a:path>
              <a:path w="930910" h="2715260">
                <a:moveTo>
                  <a:pt x="155977" y="2273427"/>
                </a:moveTo>
                <a:lnTo>
                  <a:pt x="110130" y="2418715"/>
                </a:lnTo>
                <a:lnTo>
                  <a:pt x="146452" y="2430272"/>
                </a:lnTo>
                <a:lnTo>
                  <a:pt x="192299" y="2284857"/>
                </a:lnTo>
                <a:lnTo>
                  <a:pt x="155977" y="2273427"/>
                </a:lnTo>
                <a:close/>
              </a:path>
              <a:path w="930910" h="2715260">
                <a:moveTo>
                  <a:pt x="236241" y="2019045"/>
                </a:moveTo>
                <a:lnTo>
                  <a:pt x="190394" y="2164460"/>
                </a:lnTo>
                <a:lnTo>
                  <a:pt x="226716" y="2175891"/>
                </a:lnTo>
                <a:lnTo>
                  <a:pt x="272563" y="2030602"/>
                </a:lnTo>
                <a:lnTo>
                  <a:pt x="236241" y="2019045"/>
                </a:lnTo>
                <a:close/>
              </a:path>
              <a:path w="930910" h="2715260">
                <a:moveTo>
                  <a:pt x="316632" y="1764791"/>
                </a:moveTo>
                <a:lnTo>
                  <a:pt x="270658" y="1910079"/>
                </a:lnTo>
                <a:lnTo>
                  <a:pt x="306980" y="1921509"/>
                </a:lnTo>
                <a:lnTo>
                  <a:pt x="352954" y="1776221"/>
                </a:lnTo>
                <a:lnTo>
                  <a:pt x="316632" y="1764791"/>
                </a:lnTo>
                <a:close/>
              </a:path>
              <a:path w="930910" h="2715260">
                <a:moveTo>
                  <a:pt x="396896" y="1510410"/>
                </a:moveTo>
                <a:lnTo>
                  <a:pt x="351049" y="1655826"/>
                </a:lnTo>
                <a:lnTo>
                  <a:pt x="387371" y="1667256"/>
                </a:lnTo>
                <a:lnTo>
                  <a:pt x="433218" y="1521968"/>
                </a:lnTo>
                <a:lnTo>
                  <a:pt x="396896" y="1510410"/>
                </a:lnTo>
                <a:close/>
              </a:path>
              <a:path w="930910" h="2715260">
                <a:moveTo>
                  <a:pt x="477287" y="1256157"/>
                </a:moveTo>
                <a:lnTo>
                  <a:pt x="431313" y="1401445"/>
                </a:lnTo>
                <a:lnTo>
                  <a:pt x="467635" y="1412875"/>
                </a:lnTo>
                <a:lnTo>
                  <a:pt x="513609" y="1267587"/>
                </a:lnTo>
                <a:lnTo>
                  <a:pt x="477287" y="1256157"/>
                </a:lnTo>
                <a:close/>
              </a:path>
              <a:path w="930910" h="2715260">
                <a:moveTo>
                  <a:pt x="557551" y="1001776"/>
                </a:moveTo>
                <a:lnTo>
                  <a:pt x="511704" y="1147190"/>
                </a:lnTo>
                <a:lnTo>
                  <a:pt x="548026" y="1158621"/>
                </a:lnTo>
                <a:lnTo>
                  <a:pt x="593873" y="1013332"/>
                </a:lnTo>
                <a:lnTo>
                  <a:pt x="557551" y="1001776"/>
                </a:lnTo>
                <a:close/>
              </a:path>
              <a:path w="930910" h="2715260">
                <a:moveTo>
                  <a:pt x="637815" y="747522"/>
                </a:moveTo>
                <a:lnTo>
                  <a:pt x="591968" y="892810"/>
                </a:lnTo>
                <a:lnTo>
                  <a:pt x="628290" y="904239"/>
                </a:lnTo>
                <a:lnTo>
                  <a:pt x="674137" y="758951"/>
                </a:lnTo>
                <a:lnTo>
                  <a:pt x="637815" y="747522"/>
                </a:lnTo>
                <a:close/>
              </a:path>
              <a:path w="930910" h="2715260">
                <a:moveTo>
                  <a:pt x="718206" y="493140"/>
                </a:moveTo>
                <a:lnTo>
                  <a:pt x="672232" y="638555"/>
                </a:lnTo>
                <a:lnTo>
                  <a:pt x="708554" y="649986"/>
                </a:lnTo>
                <a:lnTo>
                  <a:pt x="754528" y="504698"/>
                </a:lnTo>
                <a:lnTo>
                  <a:pt x="718206" y="493140"/>
                </a:lnTo>
                <a:close/>
              </a:path>
              <a:path w="930910" h="2715260">
                <a:moveTo>
                  <a:pt x="798470" y="238887"/>
                </a:moveTo>
                <a:lnTo>
                  <a:pt x="752623" y="384175"/>
                </a:lnTo>
                <a:lnTo>
                  <a:pt x="788945" y="395604"/>
                </a:lnTo>
                <a:lnTo>
                  <a:pt x="834792" y="250316"/>
                </a:lnTo>
                <a:lnTo>
                  <a:pt x="798470" y="238887"/>
                </a:lnTo>
                <a:close/>
              </a:path>
              <a:path w="930910" h="2715260">
                <a:moveTo>
                  <a:pt x="900699" y="30352"/>
                </a:moveTo>
                <a:lnTo>
                  <a:pt x="864256" y="30352"/>
                </a:lnTo>
                <a:lnTo>
                  <a:pt x="900705" y="41782"/>
                </a:lnTo>
                <a:lnTo>
                  <a:pt x="879430" y="109039"/>
                </a:lnTo>
                <a:lnTo>
                  <a:pt x="893085" y="169417"/>
                </a:lnTo>
                <a:lnTo>
                  <a:pt x="896155" y="176268"/>
                </a:lnTo>
                <a:lnTo>
                  <a:pt x="901451" y="181260"/>
                </a:lnTo>
                <a:lnTo>
                  <a:pt x="908248" y="183919"/>
                </a:lnTo>
                <a:lnTo>
                  <a:pt x="915818" y="183768"/>
                </a:lnTo>
                <a:lnTo>
                  <a:pt x="922740" y="180679"/>
                </a:lnTo>
                <a:lnTo>
                  <a:pt x="927756" y="175339"/>
                </a:lnTo>
                <a:lnTo>
                  <a:pt x="930392" y="168499"/>
                </a:lnTo>
                <a:lnTo>
                  <a:pt x="930169" y="160909"/>
                </a:lnTo>
                <a:lnTo>
                  <a:pt x="900699" y="30352"/>
                </a:lnTo>
                <a:close/>
              </a:path>
              <a:path w="930910" h="2715260">
                <a:moveTo>
                  <a:pt x="893847" y="0"/>
                </a:moveTo>
                <a:lnTo>
                  <a:pt x="771673" y="110871"/>
                </a:lnTo>
                <a:lnTo>
                  <a:pt x="767207" y="116988"/>
                </a:lnTo>
                <a:lnTo>
                  <a:pt x="765466" y="124094"/>
                </a:lnTo>
                <a:lnTo>
                  <a:pt x="766512" y="131319"/>
                </a:lnTo>
                <a:lnTo>
                  <a:pt x="770403" y="137794"/>
                </a:lnTo>
                <a:lnTo>
                  <a:pt x="776450" y="142261"/>
                </a:lnTo>
                <a:lnTo>
                  <a:pt x="783532" y="144002"/>
                </a:lnTo>
                <a:lnTo>
                  <a:pt x="790781" y="142956"/>
                </a:lnTo>
                <a:lnTo>
                  <a:pt x="797327" y="139064"/>
                </a:lnTo>
                <a:lnTo>
                  <a:pt x="843061" y="97542"/>
                </a:lnTo>
                <a:lnTo>
                  <a:pt x="864256" y="30352"/>
                </a:lnTo>
                <a:lnTo>
                  <a:pt x="900699" y="30352"/>
                </a:lnTo>
                <a:lnTo>
                  <a:pt x="893847" y="0"/>
                </a:lnTo>
                <a:close/>
              </a:path>
              <a:path w="930910" h="2715260">
                <a:moveTo>
                  <a:pt x="871078" y="72106"/>
                </a:moveTo>
                <a:lnTo>
                  <a:pt x="843061" y="97542"/>
                </a:lnTo>
                <a:lnTo>
                  <a:pt x="832887" y="129793"/>
                </a:lnTo>
                <a:lnTo>
                  <a:pt x="869209" y="141350"/>
                </a:lnTo>
                <a:lnTo>
                  <a:pt x="879430" y="109039"/>
                </a:lnTo>
                <a:lnTo>
                  <a:pt x="871078" y="72106"/>
                </a:lnTo>
                <a:close/>
              </a:path>
              <a:path w="930910" h="2715260">
                <a:moveTo>
                  <a:pt x="895845" y="40259"/>
                </a:moveTo>
                <a:lnTo>
                  <a:pt x="863875" y="40259"/>
                </a:lnTo>
                <a:lnTo>
                  <a:pt x="895244" y="50164"/>
                </a:lnTo>
                <a:lnTo>
                  <a:pt x="871078" y="72106"/>
                </a:lnTo>
                <a:lnTo>
                  <a:pt x="879430" y="109039"/>
                </a:lnTo>
                <a:lnTo>
                  <a:pt x="900705" y="41782"/>
                </a:lnTo>
                <a:lnTo>
                  <a:pt x="895845" y="40259"/>
                </a:lnTo>
                <a:close/>
              </a:path>
              <a:path w="930910" h="2715260">
                <a:moveTo>
                  <a:pt x="864256" y="30352"/>
                </a:moveTo>
                <a:lnTo>
                  <a:pt x="843061" y="97542"/>
                </a:lnTo>
                <a:lnTo>
                  <a:pt x="871078" y="72106"/>
                </a:lnTo>
                <a:lnTo>
                  <a:pt x="863875" y="40259"/>
                </a:lnTo>
                <a:lnTo>
                  <a:pt x="895845" y="40259"/>
                </a:lnTo>
                <a:lnTo>
                  <a:pt x="864256" y="30352"/>
                </a:lnTo>
                <a:close/>
              </a:path>
              <a:path w="930910" h="2715260">
                <a:moveTo>
                  <a:pt x="863875" y="40259"/>
                </a:moveTo>
                <a:lnTo>
                  <a:pt x="871078" y="72106"/>
                </a:lnTo>
                <a:lnTo>
                  <a:pt x="895244" y="50164"/>
                </a:lnTo>
                <a:lnTo>
                  <a:pt x="863875" y="402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22623" y="3327653"/>
            <a:ext cx="2082800" cy="8305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algn="just">
              <a:lnSpc>
                <a:spcPct val="96700"/>
              </a:lnSpc>
              <a:spcBef>
                <a:spcPts val="170"/>
              </a:spcBef>
            </a:pPr>
            <a:r>
              <a:rPr sz="1800" dirty="0">
                <a:solidFill>
                  <a:srgbClr val="FF0000"/>
                </a:solidFill>
                <a:latin typeface="宋体"/>
                <a:cs typeface="宋体"/>
              </a:rPr>
              <a:t>顶层模块名称与工程 名称不一致，导致出 错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05154"/>
            <a:ext cx="7135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把顶层模块名称改成工程名称，即</a:t>
            </a:r>
            <a:r>
              <a:rPr sz="2800" spc="5" dirty="0"/>
              <a:t>可</a:t>
            </a:r>
            <a:r>
              <a:rPr sz="2800" spc="-5" dirty="0"/>
              <a:t>排除</a:t>
            </a:r>
            <a:r>
              <a:rPr sz="2800" spc="5" dirty="0"/>
              <a:t>错</a:t>
            </a:r>
            <a:r>
              <a:rPr sz="2800" spc="-5" dirty="0"/>
              <a:t>误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26109" y="1600136"/>
            <a:ext cx="7691755" cy="452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109" y="1600136"/>
            <a:ext cx="7691755" cy="452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4623" y="4000436"/>
            <a:ext cx="1871726" cy="773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1055"/>
            <a:ext cx="2395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AF50"/>
                </a:solidFill>
                <a:latin typeface="Calibri"/>
                <a:cs typeface="Calibri"/>
              </a:rPr>
              <a:t>QI</a:t>
            </a:r>
            <a:r>
              <a:rPr sz="3600" spc="1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3600" dirty="0">
                <a:solidFill>
                  <a:srgbClr val="00AF50"/>
                </a:solidFill>
              </a:rPr>
              <a:t>设计流程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12309" y="124930"/>
            <a:ext cx="3979287" cy="645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7667" y="4941176"/>
            <a:ext cx="3096895" cy="648335"/>
          </a:xfrm>
          <a:prstGeom prst="rect">
            <a:avLst/>
          </a:prstGeom>
          <a:ln w="25400">
            <a:solidFill>
              <a:srgbClr val="00AF5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52755" marR="82550" indent="-5651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alibri"/>
                <a:cs typeface="Calibri"/>
              </a:rPr>
              <a:t>J</a:t>
            </a:r>
            <a:r>
              <a:rPr sz="1800" spc="-14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dirty="0">
                <a:latin typeface="宋体"/>
                <a:cs typeface="宋体"/>
              </a:rPr>
              <a:t>模式（文件类型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5" dirty="0">
                <a:latin typeface="Calibri"/>
                <a:cs typeface="Calibri"/>
              </a:rPr>
              <a:t>f</a:t>
            </a:r>
            <a:r>
              <a:rPr sz="1800" dirty="0">
                <a:latin typeface="宋体"/>
                <a:cs typeface="宋体"/>
              </a:rPr>
              <a:t>） 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宋体"/>
                <a:cs typeface="宋体"/>
              </a:rPr>
              <a:t>模式（文件类型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po</a:t>
            </a:r>
            <a:r>
              <a:rPr sz="1800" spc="5" dirty="0">
                <a:latin typeface="Calibri"/>
                <a:cs typeface="Calibri"/>
              </a:rPr>
              <a:t>f</a:t>
            </a:r>
            <a:r>
              <a:rPr sz="1800" dirty="0">
                <a:latin typeface="宋体"/>
                <a:cs typeface="宋体"/>
              </a:rPr>
              <a:t>）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6063" y="5157215"/>
            <a:ext cx="720090" cy="216535"/>
          </a:xfrm>
          <a:custGeom>
            <a:avLst/>
            <a:gdLst/>
            <a:ahLst/>
            <a:cxnLst/>
            <a:rect l="l" t="t" r="r" b="b"/>
            <a:pathLst>
              <a:path w="720089" h="216535">
                <a:moveTo>
                  <a:pt x="612013" y="0"/>
                </a:moveTo>
                <a:lnTo>
                  <a:pt x="612013" y="53974"/>
                </a:lnTo>
                <a:lnTo>
                  <a:pt x="0" y="53974"/>
                </a:lnTo>
                <a:lnTo>
                  <a:pt x="0" y="162051"/>
                </a:lnTo>
                <a:lnTo>
                  <a:pt x="612013" y="162051"/>
                </a:lnTo>
                <a:lnTo>
                  <a:pt x="612013" y="216026"/>
                </a:lnTo>
                <a:lnTo>
                  <a:pt x="720089" y="107949"/>
                </a:lnTo>
                <a:lnTo>
                  <a:pt x="61201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1150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14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"/>
              </a:spcBef>
            </a:pPr>
            <a:r>
              <a:rPr sz="3600" spc="-5" dirty="0">
                <a:latin typeface="Calibri"/>
                <a:cs typeface="Calibri"/>
              </a:rPr>
              <a:t>3</a:t>
            </a:r>
            <a:r>
              <a:rPr sz="3600" dirty="0"/>
              <a:t>、工程配置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9631" y="1143000"/>
            <a:ext cx="8135937" cy="45762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宋体"/>
                <a:ea typeface="+mj-ea"/>
                <a:cs typeface="宋体"/>
              </a:defRPr>
            </a:lvl1pPr>
          </a:lstStyle>
          <a:p>
            <a:pPr>
              <a:lnSpc>
                <a:spcPct val="140000"/>
              </a:lnSpc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sz="2400" kern="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）器件的选择</a:t>
            </a:r>
            <a:br>
              <a:rPr lang="zh-CN" altLang="en-US" sz="2400" kern="0" dirty="0">
                <a:latin typeface="黑体" pitchFamily="2" charset="-122"/>
                <a:ea typeface="黑体" pitchFamily="2" charset="-122"/>
              </a:rPr>
            </a:br>
            <a:r>
              <a:rPr lang="zh-CN" altLang="en-US" sz="2400" kern="0" dirty="0"/>
              <a:t>　　执行</a:t>
            </a:r>
            <a:r>
              <a:rPr lang="en-US" altLang="zh-CN" sz="2400" kern="0" dirty="0" err="1"/>
              <a:t>Assignments→Device</a:t>
            </a:r>
            <a:r>
              <a:rPr lang="zh-CN" altLang="en-US" sz="2400" kern="0" dirty="0"/>
              <a:t>菜单命令，如图</a:t>
            </a:r>
            <a:r>
              <a:rPr lang="en-US" altLang="zh-CN" sz="2400" kern="0" dirty="0"/>
              <a:t>12.18</a:t>
            </a:r>
            <a:r>
              <a:rPr lang="zh-CN" altLang="en-US" sz="2400" kern="0" dirty="0"/>
              <a:t>所示，打开如图</a:t>
            </a:r>
            <a:r>
              <a:rPr lang="en-US" altLang="zh-CN" sz="2400" kern="0" dirty="0"/>
              <a:t>12.19</a:t>
            </a:r>
            <a:r>
              <a:rPr lang="zh-CN" altLang="en-US" sz="2400" kern="0" dirty="0"/>
              <a:t>所示的器件选择设置对话框，从中可选用工程所需要的、</a:t>
            </a:r>
            <a:r>
              <a:rPr lang="en-US" altLang="zh-CN" sz="2400" kern="0" dirty="0" err="1"/>
              <a:t>QuartusⅡ</a:t>
            </a:r>
            <a:r>
              <a:rPr lang="zh-CN" altLang="en-US" sz="2400" kern="0" dirty="0"/>
              <a:t>软件所支持的元器件种类。</a:t>
            </a:r>
            <a:endParaRPr lang="en-US" altLang="zh-CN" sz="2400" kern="0" dirty="0"/>
          </a:p>
          <a:p>
            <a:pPr>
              <a:lnSpc>
                <a:spcPct val="140000"/>
              </a:lnSpc>
            </a:pPr>
            <a:r>
              <a:rPr lang="en-US" altLang="zh-CN" sz="2400" kern="0" dirty="0"/>
              <a:t>    </a:t>
            </a:r>
            <a:r>
              <a:rPr lang="zh-CN" altLang="en-US" sz="2400" kern="0" dirty="0"/>
              <a:t>除了选择器件的型号，还需选择“</a:t>
            </a:r>
            <a:r>
              <a:rPr lang="en-US" altLang="zh-CN" sz="2400" kern="0" dirty="0"/>
              <a:t>Device and Pin Options”</a:t>
            </a:r>
            <a:r>
              <a:rPr lang="zh-CN" altLang="en-US" sz="2400" kern="0" dirty="0"/>
              <a:t>选项，打开如图</a:t>
            </a:r>
            <a:r>
              <a:rPr lang="en-US" altLang="zh-CN" sz="2400" kern="0" dirty="0"/>
              <a:t>12.20</a:t>
            </a:r>
            <a:r>
              <a:rPr lang="zh-CN" altLang="en-US" sz="2400" kern="0" dirty="0"/>
              <a:t>所示的器件配置对话框。在</a:t>
            </a:r>
            <a:r>
              <a:rPr lang="en-US" altLang="zh-CN" sz="2400" kern="0" dirty="0"/>
              <a:t>Configuration</a:t>
            </a:r>
            <a:r>
              <a:rPr lang="zh-CN" altLang="en-US" sz="2400" kern="0" dirty="0"/>
              <a:t>选项卡中选择配置器件，如</a:t>
            </a:r>
            <a:r>
              <a:rPr lang="en-US" altLang="zh-CN" sz="2400" kern="0" dirty="0"/>
              <a:t>EPCS4</a:t>
            </a:r>
            <a:r>
              <a:rPr lang="zh-CN" altLang="en-US" sz="2400" kern="0" dirty="0"/>
              <a:t>；在</a:t>
            </a:r>
            <a:r>
              <a:rPr lang="en-US" altLang="zh-CN" sz="2400" kern="0" dirty="0"/>
              <a:t>Unused Pins</a:t>
            </a:r>
            <a:r>
              <a:rPr lang="zh-CN" altLang="en-US" sz="2400" kern="0" dirty="0"/>
              <a:t>选项卡中可以设置未使用引脚的工作状态，如设置成输入三态，如图</a:t>
            </a:r>
            <a:r>
              <a:rPr lang="en-US" altLang="zh-CN" sz="2400" kern="0" dirty="0"/>
              <a:t>12.21</a:t>
            </a:r>
            <a:r>
              <a:rPr lang="zh-CN" altLang="en-US" sz="2400" kern="0" dirty="0"/>
              <a:t>所示。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1150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14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"/>
              </a:spcBef>
            </a:pPr>
            <a:r>
              <a:rPr sz="3600" spc="-5" dirty="0">
                <a:latin typeface="Calibri"/>
                <a:cs typeface="Calibri"/>
              </a:rPr>
              <a:t>3</a:t>
            </a:r>
            <a:r>
              <a:rPr sz="3600" dirty="0"/>
              <a:t>、工程配置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546" y="2214498"/>
            <a:ext cx="4038600" cy="298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370" y="1211656"/>
            <a:ext cx="2891790" cy="2077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宋体"/>
                <a:cs typeface="宋体"/>
              </a:rPr>
              <a:t>器件选</a:t>
            </a:r>
            <a:r>
              <a:rPr sz="3200" spc="5" dirty="0">
                <a:latin typeface="宋体"/>
                <a:cs typeface="宋体"/>
              </a:rPr>
              <a:t>择</a:t>
            </a:r>
            <a:r>
              <a:rPr sz="3200" dirty="0">
                <a:solidFill>
                  <a:srgbClr val="001F5F"/>
                </a:solidFill>
                <a:latin typeface="宋体"/>
                <a:cs typeface="宋体"/>
              </a:rPr>
              <a:t>①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~</a:t>
            </a:r>
            <a:r>
              <a:rPr sz="3200" dirty="0">
                <a:solidFill>
                  <a:srgbClr val="001F5F"/>
                </a:solidFill>
                <a:latin typeface="宋体"/>
                <a:cs typeface="宋体"/>
              </a:rPr>
              <a:t>④</a:t>
            </a:r>
            <a:endParaRPr sz="32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4000" spc="-5" dirty="0">
                <a:solidFill>
                  <a:srgbClr val="001F5F"/>
                </a:solidFill>
                <a:latin typeface="宋体"/>
                <a:cs typeface="宋体"/>
              </a:rPr>
              <a:t>①</a:t>
            </a:r>
            <a:endParaRPr sz="4000" dirty="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2336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4500"/>
            <a:ext cx="4374769" cy="385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0498" y="0"/>
            <a:ext cx="4514723" cy="3310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0498" y="3000400"/>
            <a:ext cx="4502150" cy="3300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38135" y="5297830"/>
            <a:ext cx="53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1F5F"/>
                </a:solidFill>
                <a:latin typeface="宋体"/>
                <a:cs typeface="宋体"/>
              </a:rPr>
              <a:t>③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85998" y="5286375"/>
            <a:ext cx="571500" cy="214629"/>
          </a:xfrm>
          <a:custGeom>
            <a:avLst/>
            <a:gdLst/>
            <a:ahLst/>
            <a:cxnLst/>
            <a:rect l="l" t="t" r="r" b="b"/>
            <a:pathLst>
              <a:path w="571500" h="214629">
                <a:moveTo>
                  <a:pt x="0" y="107187"/>
                </a:moveTo>
                <a:lnTo>
                  <a:pt x="29058" y="60056"/>
                </a:lnTo>
                <a:lnTo>
                  <a:pt x="62801" y="40154"/>
                </a:lnTo>
                <a:lnTo>
                  <a:pt x="107062" y="23553"/>
                </a:lnTo>
                <a:lnTo>
                  <a:pt x="160119" y="10897"/>
                </a:lnTo>
                <a:lnTo>
                  <a:pt x="220255" y="2831"/>
                </a:lnTo>
                <a:lnTo>
                  <a:pt x="285750" y="0"/>
                </a:lnTo>
                <a:lnTo>
                  <a:pt x="351284" y="2831"/>
                </a:lnTo>
                <a:lnTo>
                  <a:pt x="411435" y="10897"/>
                </a:lnTo>
                <a:lnTo>
                  <a:pt x="464491" y="23553"/>
                </a:lnTo>
                <a:lnTo>
                  <a:pt x="508738" y="40154"/>
                </a:lnTo>
                <a:lnTo>
                  <a:pt x="542464" y="60056"/>
                </a:lnTo>
                <a:lnTo>
                  <a:pt x="571500" y="107187"/>
                </a:lnTo>
                <a:lnTo>
                  <a:pt x="563955" y="131760"/>
                </a:lnTo>
                <a:lnTo>
                  <a:pt x="542464" y="154319"/>
                </a:lnTo>
                <a:lnTo>
                  <a:pt x="508738" y="174221"/>
                </a:lnTo>
                <a:lnTo>
                  <a:pt x="464491" y="190822"/>
                </a:lnTo>
                <a:lnTo>
                  <a:pt x="411435" y="203478"/>
                </a:lnTo>
                <a:lnTo>
                  <a:pt x="351284" y="211544"/>
                </a:lnTo>
                <a:lnTo>
                  <a:pt x="285750" y="214375"/>
                </a:lnTo>
                <a:lnTo>
                  <a:pt x="220255" y="211544"/>
                </a:lnTo>
                <a:lnTo>
                  <a:pt x="160119" y="203478"/>
                </a:lnTo>
                <a:lnTo>
                  <a:pt x="107062" y="190822"/>
                </a:lnTo>
                <a:lnTo>
                  <a:pt x="62801" y="174221"/>
                </a:lnTo>
                <a:lnTo>
                  <a:pt x="29058" y="154319"/>
                </a:lnTo>
                <a:lnTo>
                  <a:pt x="0" y="107187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93747" y="2796920"/>
            <a:ext cx="1390650" cy="2707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995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1F5F"/>
                </a:solidFill>
                <a:latin typeface="宋体"/>
                <a:cs typeface="宋体"/>
              </a:rPr>
              <a:t>②</a:t>
            </a:r>
            <a:endParaRPr sz="4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20"/>
              </a:spcBef>
            </a:pPr>
            <a:r>
              <a:rPr sz="4000" spc="-5" dirty="0">
                <a:solidFill>
                  <a:srgbClr val="001F5F"/>
                </a:solidFill>
                <a:latin typeface="宋体"/>
                <a:cs typeface="宋体"/>
              </a:rPr>
              <a:t>④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8600" y="1066800"/>
            <a:ext cx="8229600" cy="24225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kern="0" dirty="0">
                <a:solidFill>
                  <a:sysClr val="windowText" lastClr="000000"/>
                </a:solidFill>
              </a:rPr>
              <a:t>　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　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）引脚分配</a:t>
            </a:r>
            <a:br>
              <a:rPr lang="zh-CN" altLang="en-US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在选择器件后，为了能对“半加器”进行硬件测试，应将其输入、输出信号锁定在芯片确定的引脚上，以便编译后下载。执行</a:t>
            </a:r>
            <a:r>
              <a:rPr lang="en-US" altLang="zh-CN" sz="2400" kern="0" dirty="0" err="1">
                <a:solidFill>
                  <a:sysClr val="windowText" lastClr="000000"/>
                </a:solidFill>
              </a:rPr>
              <a:t>Assignment→Pins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菜单命令，启动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Pin Planner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工具，如图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12.22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所示。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Pin Planner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是分配引脚的工具，它包括了器件的封装视图，以不同的颜色和符号表示不同类型的引脚，并以其他符号表示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I/O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块。引脚规划器使用的符号与器件数据手册中的符号非常相似，它还包括已分配和未分配引脚的列表。</a:t>
            </a:r>
            <a:r>
              <a:rPr lang="zh-CN" altLang="en-US" sz="2400" b="1" kern="0" dirty="0">
                <a:solidFill>
                  <a:srgbClr val="FF0000"/>
                </a:solidFill>
              </a:rPr>
              <a:t>图中所示的</a:t>
            </a:r>
            <a:r>
              <a:rPr lang="en-US" altLang="zh-CN" sz="2400" b="1" kern="0" dirty="0">
                <a:solidFill>
                  <a:srgbClr val="FF0000"/>
                </a:solidFill>
              </a:rPr>
              <a:t>Pin Planner</a:t>
            </a:r>
            <a:r>
              <a:rPr lang="zh-CN" altLang="en-US" sz="2400" b="1" kern="0" dirty="0">
                <a:solidFill>
                  <a:srgbClr val="FF0000"/>
                </a:solidFill>
              </a:rPr>
              <a:t>窗口，默认状态下显示</a:t>
            </a:r>
            <a:r>
              <a:rPr lang="en-US" altLang="zh-CN" sz="2400" b="1" kern="0" dirty="0">
                <a:solidFill>
                  <a:srgbClr val="FF0000"/>
                </a:solidFill>
              </a:rPr>
              <a:t>All Pins</a:t>
            </a:r>
            <a:r>
              <a:rPr lang="zh-CN" altLang="en-US" sz="2400" b="1" kern="0" dirty="0">
                <a:solidFill>
                  <a:srgbClr val="FF0000"/>
                </a:solidFill>
              </a:rPr>
              <a:t>列表、</a:t>
            </a:r>
            <a:r>
              <a:rPr lang="en-US" altLang="zh-CN" sz="2400" b="1" kern="0" dirty="0">
                <a:solidFill>
                  <a:srgbClr val="FF0000"/>
                </a:solidFill>
              </a:rPr>
              <a:t>Groups</a:t>
            </a:r>
            <a:r>
              <a:rPr lang="zh-CN" altLang="en-US" sz="2400" b="1" kern="0" dirty="0">
                <a:solidFill>
                  <a:srgbClr val="FF0000"/>
                </a:solidFill>
              </a:rPr>
              <a:t>引脚分配组、器件封装视图和工具栏。</a:t>
            </a: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457200" y="274637"/>
            <a:ext cx="8229600" cy="61150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143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91440">
              <a:spcBef>
                <a:spcPts val="90"/>
              </a:spcBef>
            </a:pPr>
            <a:r>
              <a:rPr lang="en-US" altLang="zh-CN" sz="3600" kern="0" spc="-5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zh-CN" altLang="en-US" sz="3600" kern="0" dirty="0">
                <a:solidFill>
                  <a:sysClr val="windowText" lastClr="000000"/>
                </a:solidFill>
              </a:rPr>
              <a:t>、工程配置</a:t>
            </a:r>
            <a:endParaRPr lang="zh-CN" altLang="en-US" sz="36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9498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5262"/>
            <a:ext cx="24688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宋体"/>
                <a:cs typeface="宋体"/>
              </a:rPr>
              <a:t>引脚分配⑤⑥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162" y="2714625"/>
            <a:ext cx="4067175" cy="3038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9093" y="3940302"/>
            <a:ext cx="53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1F5F"/>
                </a:solidFill>
                <a:latin typeface="宋体"/>
                <a:cs typeface="宋体"/>
              </a:rPr>
              <a:t>⑤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474" y="838201"/>
            <a:ext cx="7429526" cy="5330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93873" y="5226507"/>
            <a:ext cx="53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6FC0"/>
                </a:solidFill>
                <a:latin typeface="宋体"/>
                <a:cs typeface="宋体"/>
              </a:rPr>
              <a:t>⑥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0999" y="1111250"/>
            <a:ext cx="8135937" cy="452755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zh-CN" altLang="en-US" kern="0" dirty="0">
                <a:solidFill>
                  <a:sysClr val="windowText" lastClr="000000"/>
                </a:solidFill>
              </a:rPr>
              <a:t>　　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）时序约束</a:t>
            </a:r>
            <a:br>
              <a:rPr lang="zh-CN" altLang="en-US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分配引脚后，在执行编译前，可以利用菜单栏中</a:t>
            </a:r>
            <a:r>
              <a:rPr lang="en-US" altLang="zh-CN" sz="2400" kern="0" dirty="0" err="1">
                <a:solidFill>
                  <a:sysClr val="windowText" lastClr="000000"/>
                </a:solidFill>
              </a:rPr>
              <a:t>Assignments→Assignment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 Editor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对系统信号的时序特性进行设置。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 利用</a:t>
            </a:r>
            <a:r>
              <a:rPr lang="en-US" altLang="zh-CN" sz="2400" dirty="0"/>
              <a:t>Assignment Editor</a:t>
            </a:r>
            <a:r>
              <a:rPr lang="zh-CN" altLang="en-US" sz="2400" dirty="0"/>
              <a:t>方法进行时序约束时，可以对个别实体、节点和引脚进行个别时序分配。</a:t>
            </a:r>
            <a:r>
              <a:rPr lang="en-US" altLang="zh-CN" sz="2400" dirty="0"/>
              <a:t>Assignment Editor</a:t>
            </a:r>
            <a:r>
              <a:rPr lang="zh-CN" altLang="en-US" sz="2400" dirty="0"/>
              <a:t>支持点到点的时序分配，即在</a:t>
            </a:r>
            <a:r>
              <a:rPr lang="en-US" altLang="zh-CN" sz="2400" dirty="0"/>
              <a:t>Assignment Editor</a:t>
            </a:r>
            <a:r>
              <a:rPr lang="zh-CN" altLang="en-US" sz="2400" dirty="0"/>
              <a:t>界面的</a:t>
            </a:r>
            <a:r>
              <a:rPr lang="en-US" altLang="zh-CN" sz="2400" dirty="0"/>
              <a:t>Category</a:t>
            </a:r>
            <a:r>
              <a:rPr lang="zh-CN" altLang="en-US" sz="2400" dirty="0"/>
              <a:t>栏中选择</a:t>
            </a:r>
            <a:r>
              <a:rPr lang="en-US" altLang="zh-CN" sz="2400" dirty="0"/>
              <a:t>I/O Timing</a:t>
            </a:r>
            <a:br>
              <a:rPr lang="zh-CN" altLang="en-US" sz="2400" kern="0" dirty="0">
                <a:solidFill>
                  <a:sysClr val="windowText" lastClr="000000"/>
                </a:solidFill>
              </a:rPr>
            </a:br>
            <a:r>
              <a:rPr lang="zh-CN" altLang="en-US" sz="2400" kern="0" dirty="0">
                <a:solidFill>
                  <a:sysClr val="windowText" lastClr="000000"/>
                </a:solidFill>
              </a:rPr>
              <a:t>　　</a:t>
            </a: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457200" y="274637"/>
            <a:ext cx="8229600" cy="61150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143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91440">
              <a:spcBef>
                <a:spcPts val="90"/>
              </a:spcBef>
            </a:pPr>
            <a:r>
              <a:rPr lang="en-US" altLang="zh-CN" sz="3600" kern="0" spc="-5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zh-CN" altLang="en-US" sz="3600" kern="0" dirty="0">
                <a:solidFill>
                  <a:sysClr val="windowText" lastClr="000000"/>
                </a:solidFill>
              </a:rPr>
              <a:t>、工程配置</a:t>
            </a:r>
            <a:endParaRPr lang="zh-CN" altLang="en-US" sz="36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922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865278"/>
            <a:ext cx="8135937" cy="452755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zh-CN" altLang="en-US" kern="0" dirty="0">
                <a:solidFill>
                  <a:sysClr val="windowText" lastClr="000000"/>
                </a:solidFill>
              </a:rPr>
              <a:t>　　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）时序约束</a:t>
            </a:r>
            <a:br>
              <a:rPr lang="zh-CN" altLang="en-US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Assignments →</a:t>
            </a:r>
            <a:r>
              <a:rPr lang="en-US" altLang="zh-CN" sz="2400" kern="0" dirty="0" err="1">
                <a:solidFill>
                  <a:sysClr val="windowText" lastClr="000000"/>
                </a:solidFill>
              </a:rPr>
              <a:t>TimeQuest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2400" kern="0" dirty="0" err="1">
                <a:solidFill>
                  <a:sysClr val="windowText" lastClr="000000"/>
                </a:solidFill>
              </a:rPr>
              <a:t>Timeing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 Analyzer Wizard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来设置</a:t>
            </a:r>
            <a:r>
              <a:rPr lang="en-US" altLang="zh-CN" sz="2400" kern="0" dirty="0" err="1">
                <a:solidFill>
                  <a:sysClr val="windowText" lastClr="000000"/>
                </a:solidFill>
              </a:rPr>
              <a:t>tpd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 </a:t>
            </a:r>
            <a:endParaRPr lang="zh-CN" alt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457200" y="274637"/>
            <a:ext cx="8229600" cy="61150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143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91440">
              <a:spcBef>
                <a:spcPts val="90"/>
              </a:spcBef>
            </a:pPr>
            <a:r>
              <a:rPr lang="en-US" altLang="zh-CN" sz="3600" kern="0" spc="-5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zh-CN" altLang="en-US" sz="3600" kern="0" dirty="0">
                <a:solidFill>
                  <a:sysClr val="windowText" lastClr="000000"/>
                </a:solidFill>
              </a:rPr>
              <a:t>、工程配置</a:t>
            </a:r>
            <a:endParaRPr lang="zh-CN" altLang="en-US" sz="36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84936"/>
            <a:ext cx="5752307" cy="479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488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1" y="865278"/>
            <a:ext cx="2895600" cy="452755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zh-CN" altLang="en-US" kern="0" dirty="0">
                <a:solidFill>
                  <a:sysClr val="windowText" lastClr="000000"/>
                </a:solidFill>
              </a:rPr>
              <a:t>　　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）时序约束</a:t>
            </a:r>
            <a:br>
              <a:rPr lang="zh-CN" altLang="en-US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　　比如设置输入端口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到输出端口延时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3ns</a:t>
            </a:r>
            <a:endParaRPr lang="zh-CN" alt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457200" y="274637"/>
            <a:ext cx="8229600" cy="61150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143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91440">
              <a:spcBef>
                <a:spcPts val="90"/>
              </a:spcBef>
            </a:pPr>
            <a:r>
              <a:rPr lang="en-US" altLang="zh-CN" sz="3600" kern="0" spc="-5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zh-CN" altLang="en-US" sz="3600" kern="0" dirty="0">
                <a:solidFill>
                  <a:sysClr val="windowText" lastClr="000000"/>
                </a:solidFill>
              </a:rPr>
              <a:t>、工程配置</a:t>
            </a:r>
            <a:endParaRPr lang="zh-CN" altLang="en-US" sz="36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72" y="832621"/>
            <a:ext cx="5464628" cy="55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222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90600"/>
            <a:ext cx="5324475" cy="53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2401" y="865278"/>
            <a:ext cx="2895600" cy="452755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zh-CN" altLang="en-US" kern="0" dirty="0">
                <a:solidFill>
                  <a:sysClr val="windowText" lastClr="000000"/>
                </a:solidFill>
              </a:rPr>
              <a:t>　　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）时序约束</a:t>
            </a:r>
            <a:br>
              <a:rPr lang="zh-CN" altLang="en-US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　　设置好相应时延后，点击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next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再点击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finish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，并选择将该文件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400" kern="0" dirty="0" err="1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sdc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加入到工程中</a:t>
            </a:r>
            <a:endParaRPr lang="zh-CN" alt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457200" y="274637"/>
            <a:ext cx="8229600" cy="61150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143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91440">
              <a:spcBef>
                <a:spcPts val="90"/>
              </a:spcBef>
            </a:pPr>
            <a:r>
              <a:rPr lang="en-US" altLang="zh-CN" sz="3600" kern="0" spc="-5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zh-CN" altLang="en-US" sz="3600" kern="0" dirty="0">
                <a:solidFill>
                  <a:sysClr val="windowText" lastClr="000000"/>
                </a:solidFill>
              </a:rPr>
              <a:t>、工程配置</a:t>
            </a:r>
            <a:endParaRPr lang="zh-CN" altLang="en-US" sz="36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74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12"/>
            <a:ext cx="8229600" cy="73596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4000" spc="-5" dirty="0"/>
              <a:t>例</a:t>
            </a:r>
            <a:r>
              <a:rPr sz="4000" spc="-10" dirty="0"/>
              <a:t>：</a:t>
            </a:r>
            <a:r>
              <a:rPr sz="4000" spc="-10" dirty="0">
                <a:latin typeface="Calibri"/>
                <a:cs typeface="Calibri"/>
              </a:rPr>
              <a:t>1</a:t>
            </a:r>
            <a:r>
              <a:rPr sz="4000" spc="-5" dirty="0"/>
              <a:t>位半加器</a:t>
            </a:r>
            <a:r>
              <a:rPr sz="4000" spc="-15" dirty="0"/>
              <a:t>的</a:t>
            </a:r>
            <a:r>
              <a:rPr sz="4000" spc="-5" dirty="0">
                <a:latin typeface="Calibri"/>
                <a:cs typeface="Calibri"/>
              </a:rPr>
              <a:t>FPGA</a:t>
            </a:r>
            <a:r>
              <a:rPr sz="4000" spc="-5" dirty="0"/>
              <a:t>实现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00946"/>
              </p:ext>
            </p:extLst>
          </p:nvPr>
        </p:nvGraphicFramePr>
        <p:xfrm>
          <a:off x="1371600" y="2057400"/>
          <a:ext cx="6096000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12"/>
            <a:ext cx="8229600" cy="79692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0413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19"/>
              </a:spcBef>
            </a:pPr>
            <a:r>
              <a:rPr sz="3600" spc="-5" dirty="0">
                <a:latin typeface="Calibri"/>
                <a:cs typeface="Calibri"/>
              </a:rPr>
              <a:t>4</a:t>
            </a:r>
            <a:r>
              <a:rPr sz="3600" dirty="0"/>
              <a:t>、重新编译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939" y="4126865"/>
            <a:ext cx="2743200" cy="1133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752" y="1350263"/>
            <a:ext cx="4514850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4802" y="4841240"/>
            <a:ext cx="643255" cy="285750"/>
          </a:xfrm>
          <a:custGeom>
            <a:avLst/>
            <a:gdLst/>
            <a:ahLst/>
            <a:cxnLst/>
            <a:rect l="l" t="t" r="r" b="b"/>
            <a:pathLst>
              <a:path w="643254" h="285750">
                <a:moveTo>
                  <a:pt x="0" y="142875"/>
                </a:moveTo>
                <a:lnTo>
                  <a:pt x="25257" y="87278"/>
                </a:lnTo>
                <a:lnTo>
                  <a:pt x="54890" y="63010"/>
                </a:lnTo>
                <a:lnTo>
                  <a:pt x="94138" y="41862"/>
                </a:lnTo>
                <a:lnTo>
                  <a:pt x="141709" y="24411"/>
                </a:lnTo>
                <a:lnTo>
                  <a:pt x="196310" y="11233"/>
                </a:lnTo>
                <a:lnTo>
                  <a:pt x="256650" y="2904"/>
                </a:lnTo>
                <a:lnTo>
                  <a:pt x="321437" y="0"/>
                </a:lnTo>
                <a:lnTo>
                  <a:pt x="386223" y="2904"/>
                </a:lnTo>
                <a:lnTo>
                  <a:pt x="446563" y="11233"/>
                </a:lnTo>
                <a:lnTo>
                  <a:pt x="501164" y="24411"/>
                </a:lnTo>
                <a:lnTo>
                  <a:pt x="548735" y="41862"/>
                </a:lnTo>
                <a:lnTo>
                  <a:pt x="587983" y="63010"/>
                </a:lnTo>
                <a:lnTo>
                  <a:pt x="617616" y="87278"/>
                </a:lnTo>
                <a:lnTo>
                  <a:pt x="642874" y="142875"/>
                </a:lnTo>
                <a:lnTo>
                  <a:pt x="636344" y="171657"/>
                </a:lnTo>
                <a:lnTo>
                  <a:pt x="617616" y="198471"/>
                </a:lnTo>
                <a:lnTo>
                  <a:pt x="587983" y="222739"/>
                </a:lnTo>
                <a:lnTo>
                  <a:pt x="548735" y="243887"/>
                </a:lnTo>
                <a:lnTo>
                  <a:pt x="501164" y="261338"/>
                </a:lnTo>
                <a:lnTo>
                  <a:pt x="446563" y="274516"/>
                </a:lnTo>
                <a:lnTo>
                  <a:pt x="386223" y="282845"/>
                </a:lnTo>
                <a:lnTo>
                  <a:pt x="321437" y="285750"/>
                </a:lnTo>
                <a:lnTo>
                  <a:pt x="256650" y="282845"/>
                </a:lnTo>
                <a:lnTo>
                  <a:pt x="196310" y="274516"/>
                </a:lnTo>
                <a:lnTo>
                  <a:pt x="141709" y="261338"/>
                </a:lnTo>
                <a:lnTo>
                  <a:pt x="94138" y="243887"/>
                </a:lnTo>
                <a:lnTo>
                  <a:pt x="54890" y="222739"/>
                </a:lnTo>
                <a:lnTo>
                  <a:pt x="25257" y="198471"/>
                </a:lnTo>
                <a:lnTo>
                  <a:pt x="0" y="1428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3253" y="2564866"/>
            <a:ext cx="5178298" cy="3643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8301" y="261315"/>
            <a:ext cx="2787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latin typeface="Calibri"/>
                <a:cs typeface="Calibri"/>
              </a:rPr>
              <a:t>RTL</a:t>
            </a:r>
            <a:r>
              <a:rPr sz="4000" spc="-10" dirty="0"/>
              <a:t>视图分析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0099" y="928624"/>
            <a:ext cx="7143750" cy="3295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3125" y="4286250"/>
            <a:ext cx="4941951" cy="2255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599"/>
            <a:ext cx="8229600" cy="70612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590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65"/>
              </a:spcBef>
            </a:pPr>
            <a:r>
              <a:rPr sz="3600" spc="-5" dirty="0">
                <a:latin typeface="Calibri"/>
                <a:cs typeface="Calibri"/>
              </a:rPr>
              <a:t>5</a:t>
            </a:r>
            <a:r>
              <a:rPr sz="3600" dirty="0"/>
              <a:t>、仿真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14664"/>
            <a:ext cx="7818755" cy="410400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宋体"/>
                <a:cs typeface="宋体"/>
              </a:rPr>
              <a:t>仿真类型</a:t>
            </a:r>
            <a:endParaRPr sz="3200" dirty="0">
              <a:latin typeface="宋体"/>
              <a:cs typeface="宋体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spc="-5" dirty="0">
                <a:latin typeface="宋体"/>
                <a:cs typeface="宋体"/>
              </a:rPr>
              <a:t>功能仿真</a:t>
            </a:r>
            <a:endParaRPr sz="2800" dirty="0">
              <a:latin typeface="宋体"/>
              <a:cs typeface="宋体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spc="-5" dirty="0">
                <a:latin typeface="宋体"/>
                <a:cs typeface="宋体"/>
              </a:rPr>
              <a:t>时序仿真</a:t>
            </a:r>
            <a:endParaRPr sz="28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宋体"/>
                <a:cs typeface="宋体"/>
              </a:rPr>
              <a:t>建立矢量激励源</a:t>
            </a: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QII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v9</a:t>
            </a:r>
            <a:r>
              <a:rPr sz="2800" spc="-5" dirty="0">
                <a:latin typeface="宋体"/>
                <a:cs typeface="宋体"/>
              </a:rPr>
              <a:t>可用矢量波形文</a:t>
            </a:r>
            <a:r>
              <a:rPr sz="2800" spc="-20" dirty="0">
                <a:latin typeface="宋体"/>
                <a:cs typeface="宋体"/>
              </a:rPr>
              <a:t>件</a:t>
            </a:r>
            <a:r>
              <a:rPr sz="2800" spc="-35" dirty="0">
                <a:latin typeface="Calibri"/>
                <a:cs typeface="Calibri"/>
              </a:rPr>
              <a:t>Vector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Waveform</a:t>
            </a:r>
            <a:r>
              <a:rPr sz="2800" spc="-10" dirty="0">
                <a:latin typeface="Calibri"/>
                <a:cs typeface="Calibri"/>
              </a:rPr>
              <a:t> File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QII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v10</a:t>
            </a:r>
            <a:r>
              <a:rPr sz="2800" spc="-5" dirty="0">
                <a:latin typeface="宋体"/>
                <a:cs typeface="宋体"/>
              </a:rPr>
              <a:t>以后的版本没</a:t>
            </a:r>
            <a:r>
              <a:rPr sz="2800" spc="-20" dirty="0">
                <a:latin typeface="宋体"/>
                <a:cs typeface="宋体"/>
              </a:rPr>
              <a:t>有</a:t>
            </a:r>
            <a:r>
              <a:rPr sz="2800" spc="-5" dirty="0">
                <a:latin typeface="Calibri"/>
                <a:cs typeface="Calibri"/>
              </a:rPr>
              <a:t>VWF</a:t>
            </a:r>
            <a:r>
              <a:rPr sz="2800" dirty="0">
                <a:latin typeface="宋体"/>
                <a:cs typeface="宋体"/>
              </a:rPr>
              <a:t>功</a:t>
            </a:r>
            <a:r>
              <a:rPr sz="2800" spc="-5" dirty="0">
                <a:latin typeface="宋体"/>
                <a:cs typeface="宋体"/>
              </a:rPr>
              <a:t>能，</a:t>
            </a:r>
            <a:r>
              <a:rPr sz="2800" dirty="0">
                <a:latin typeface="宋体"/>
                <a:cs typeface="宋体"/>
              </a:rPr>
              <a:t>只</a:t>
            </a:r>
            <a:r>
              <a:rPr sz="2800" spc="-5" dirty="0">
                <a:latin typeface="宋体"/>
                <a:cs typeface="宋体"/>
              </a:rPr>
              <a:t>能用 </a:t>
            </a:r>
            <a:r>
              <a:rPr sz="2800" i="1" spc="-10" dirty="0">
                <a:latin typeface="Calibri"/>
                <a:cs typeface="Calibri"/>
              </a:rPr>
              <a:t>Mo</a:t>
            </a:r>
            <a:r>
              <a:rPr sz="2800" i="1" dirty="0">
                <a:latin typeface="Calibri"/>
                <a:cs typeface="Calibri"/>
              </a:rPr>
              <a:t>d</a:t>
            </a:r>
            <a:r>
              <a:rPr sz="2800" i="1" spc="-5" dirty="0">
                <a:latin typeface="Calibri"/>
                <a:cs typeface="Calibri"/>
              </a:rPr>
              <a:t>e</a:t>
            </a:r>
            <a:r>
              <a:rPr sz="2800" i="1" spc="-15" dirty="0">
                <a:latin typeface="Calibri"/>
                <a:cs typeface="Calibri"/>
              </a:rPr>
              <a:t>l</a:t>
            </a:r>
            <a:r>
              <a:rPr sz="2800" i="1" spc="-10" dirty="0">
                <a:latin typeface="Calibri"/>
                <a:cs typeface="Calibri"/>
              </a:rPr>
              <a:t>S</a:t>
            </a:r>
            <a:r>
              <a:rPr sz="2800" i="1" spc="-15" dirty="0">
                <a:latin typeface="Calibri"/>
                <a:cs typeface="Calibri"/>
              </a:rPr>
              <a:t>i</a:t>
            </a:r>
            <a:r>
              <a:rPr sz="2800" i="1" spc="-10" dirty="0">
                <a:latin typeface="Calibri"/>
                <a:cs typeface="Calibri"/>
              </a:rPr>
              <a:t>m</a:t>
            </a:r>
            <a:r>
              <a:rPr sz="2800" spc="-5" dirty="0">
                <a:latin typeface="宋体"/>
                <a:cs typeface="宋体"/>
              </a:rPr>
              <a:t>或换</a:t>
            </a:r>
            <a:r>
              <a:rPr sz="2800" spc="-10" dirty="0">
                <a:latin typeface="宋体"/>
                <a:cs typeface="宋体"/>
              </a:rPr>
              <a:t>回</a:t>
            </a:r>
            <a:r>
              <a:rPr sz="2800" spc="-5" dirty="0">
                <a:latin typeface="Calibri"/>
                <a:cs typeface="Calibri"/>
              </a:rPr>
              <a:t>10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-5" dirty="0">
                <a:latin typeface="Calibri"/>
                <a:cs typeface="Calibri"/>
              </a:rPr>
              <a:t>0</a:t>
            </a:r>
            <a:r>
              <a:rPr sz="2800" spc="-5" dirty="0">
                <a:latin typeface="宋体"/>
                <a:cs typeface="宋体"/>
              </a:rPr>
              <a:t>之</a:t>
            </a:r>
            <a:r>
              <a:rPr sz="2800" spc="5" dirty="0">
                <a:latin typeface="宋体"/>
                <a:cs typeface="宋体"/>
              </a:rPr>
              <a:t>前</a:t>
            </a:r>
            <a:r>
              <a:rPr sz="2800" spc="-5" dirty="0">
                <a:latin typeface="宋体"/>
                <a:cs typeface="宋体"/>
              </a:rPr>
              <a:t>的版</a:t>
            </a:r>
            <a:r>
              <a:rPr sz="2800" spc="10" dirty="0">
                <a:latin typeface="宋体"/>
                <a:cs typeface="宋体"/>
              </a:rPr>
              <a:t>本</a:t>
            </a:r>
            <a:r>
              <a:rPr sz="2800" spc="-5" dirty="0">
                <a:latin typeface="宋体"/>
                <a:cs typeface="宋体"/>
              </a:rPr>
              <a:t>来进</a:t>
            </a:r>
            <a:r>
              <a:rPr sz="2800" spc="10" dirty="0">
                <a:latin typeface="宋体"/>
                <a:cs typeface="宋体"/>
              </a:rPr>
              <a:t>行</a:t>
            </a:r>
            <a:r>
              <a:rPr sz="2800" spc="-5" dirty="0">
                <a:latin typeface="宋体"/>
                <a:cs typeface="宋体"/>
              </a:rPr>
              <a:t>功能仿 真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5940" y="1514664"/>
            <a:ext cx="8072119" cy="22159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仿真开始前，将。。。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/adder/simulation/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modelsim</a:t>
            </a:r>
            <a:r>
              <a:rPr lang="zh-CN" alt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目录下的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adder.vo</a:t>
            </a:r>
            <a:r>
              <a:rPr lang="zh-CN" alt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和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adder.sdo</a:t>
            </a:r>
            <a:r>
              <a:rPr lang="zh-CN" alt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两个文件直接拷贝到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adder</a:t>
            </a:r>
            <a:r>
              <a:rPr lang="zh-CN" alt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根目录下，以保证时序仿真</a:t>
            </a:r>
            <a:endParaRPr lang="en-US" altLang="zh-CN"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166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834203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277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85"/>
              </a:spcBef>
            </a:pPr>
            <a:r>
              <a:rPr sz="3600" spc="-5" dirty="0"/>
              <a:t>1</a:t>
            </a:r>
            <a:r>
              <a:rPr lang="zh-CN" altLang="en-US" sz="3600" spc="-5" dirty="0"/>
              <a:t>）</a:t>
            </a:r>
            <a:r>
              <a:rPr sz="3600" dirty="0" err="1">
                <a:latin typeface="宋体"/>
                <a:cs typeface="宋体"/>
              </a:rPr>
              <a:t>第三方软件路径设置</a:t>
            </a:r>
            <a:endParaRPr sz="36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5262"/>
            <a:ext cx="799465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QII</a:t>
            </a:r>
            <a:r>
              <a:rPr sz="3200" spc="5" dirty="0">
                <a:latin typeface="宋体"/>
                <a:cs typeface="宋体"/>
              </a:rPr>
              <a:t>主界面下，执</a:t>
            </a:r>
            <a:r>
              <a:rPr sz="3200" spc="-10" dirty="0">
                <a:latin typeface="宋体"/>
                <a:cs typeface="宋体"/>
              </a:rPr>
              <a:t>行</a:t>
            </a:r>
            <a:r>
              <a:rPr sz="3200" spc="-20" dirty="0">
                <a:latin typeface="Calibri"/>
                <a:cs typeface="Calibri"/>
              </a:rPr>
              <a:t>Tools</a:t>
            </a:r>
            <a:r>
              <a:rPr sz="3200" spc="-20" dirty="0">
                <a:latin typeface="Times New Roman"/>
                <a:cs typeface="Times New Roman"/>
              </a:rPr>
              <a:t>→Options…</a:t>
            </a:r>
            <a:endParaRPr sz="3200" dirty="0">
              <a:latin typeface="Times New Roman"/>
              <a:cs typeface="Times New Roman"/>
            </a:endParaRPr>
          </a:p>
          <a:p>
            <a:pPr marL="355600">
              <a:lnSpc>
                <a:spcPts val="3804"/>
              </a:lnSpc>
              <a:spcBef>
                <a:spcPts val="70"/>
              </a:spcBef>
            </a:pPr>
            <a:r>
              <a:rPr sz="3200" dirty="0">
                <a:latin typeface="Times New Roman"/>
                <a:cs typeface="Times New Roman"/>
              </a:rPr>
              <a:t>→General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→EDA</a:t>
            </a:r>
            <a:r>
              <a:rPr sz="3200" spc="-254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Tools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Options,</a:t>
            </a:r>
            <a:r>
              <a:rPr sz="3200" dirty="0">
                <a:latin typeface="宋体"/>
                <a:cs typeface="宋体"/>
              </a:rPr>
              <a:t>在</a:t>
            </a:r>
            <a:r>
              <a:rPr sz="3200" dirty="0">
                <a:latin typeface="Times New Roman"/>
                <a:cs typeface="Times New Roman"/>
              </a:rPr>
              <a:t>ModelSim</a:t>
            </a:r>
          </a:p>
          <a:p>
            <a:pPr marL="355600">
              <a:lnSpc>
                <a:spcPts val="3804"/>
              </a:lnSpc>
            </a:pPr>
            <a:r>
              <a:rPr sz="3200" dirty="0">
                <a:latin typeface="宋体"/>
                <a:cs typeface="宋体"/>
              </a:rPr>
              <a:t>栏设置安装路</a:t>
            </a:r>
            <a:r>
              <a:rPr sz="3200" spc="-10" dirty="0">
                <a:latin typeface="宋体"/>
                <a:cs typeface="宋体"/>
              </a:rPr>
              <a:t>径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C:\altera\90\win32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0051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787" y="357149"/>
            <a:ext cx="7133208" cy="6215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86125" y="2500248"/>
            <a:ext cx="3215005" cy="142875"/>
          </a:xfrm>
          <a:custGeom>
            <a:avLst/>
            <a:gdLst/>
            <a:ahLst/>
            <a:cxnLst/>
            <a:rect l="l" t="t" r="r" b="b"/>
            <a:pathLst>
              <a:path w="3215004" h="142875">
                <a:moveTo>
                  <a:pt x="0" y="142875"/>
                </a:moveTo>
                <a:lnTo>
                  <a:pt x="3214751" y="142875"/>
                </a:lnTo>
                <a:lnTo>
                  <a:pt x="3214751" y="0"/>
                </a:lnTo>
                <a:lnTo>
                  <a:pt x="0" y="0"/>
                </a:lnTo>
                <a:lnTo>
                  <a:pt x="0" y="1428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4456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834203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277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85"/>
              </a:spcBef>
            </a:pPr>
            <a:r>
              <a:rPr sz="3600" spc="-5" dirty="0"/>
              <a:t>2</a:t>
            </a:r>
            <a:r>
              <a:rPr lang="zh-CN" altLang="en-US" sz="3600" spc="-5" dirty="0"/>
              <a:t>）</a:t>
            </a:r>
            <a:r>
              <a:rPr sz="3600" dirty="0" err="1">
                <a:latin typeface="宋体"/>
                <a:cs typeface="宋体"/>
              </a:rPr>
              <a:t>仿真设置</a:t>
            </a:r>
            <a:endParaRPr sz="36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9834"/>
            <a:ext cx="7519670" cy="20159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 err="1">
                <a:latin typeface="宋体"/>
                <a:cs typeface="宋体"/>
              </a:rPr>
              <a:t>建立</a:t>
            </a:r>
            <a:r>
              <a:rPr lang="zh-CN" altLang="en-US" sz="2400" spc="-5" dirty="0">
                <a:latin typeface="宋体"/>
                <a:cs typeface="宋体"/>
              </a:rPr>
              <a:t>测试文件，有两种方法：</a:t>
            </a:r>
            <a:endParaRPr lang="en-US" altLang="zh-CN" sz="2400" spc="-5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宋体"/>
                <a:cs typeface="宋体"/>
              </a:rPr>
              <a:t>（</a:t>
            </a:r>
            <a:r>
              <a:rPr lang="en-US" altLang="zh-CN" sz="2400" spc="-5" dirty="0">
                <a:latin typeface="宋体"/>
                <a:cs typeface="宋体"/>
              </a:rPr>
              <a:t>1</a:t>
            </a:r>
            <a:r>
              <a:rPr lang="zh-CN" altLang="en-US" sz="2400" spc="-5" dirty="0">
                <a:latin typeface="宋体"/>
                <a:cs typeface="宋体"/>
              </a:rPr>
              <a:t>）打开</a:t>
            </a:r>
            <a:r>
              <a:rPr lang="en-US" altLang="zh-CN" sz="2400" spc="-5" dirty="0" err="1">
                <a:latin typeface="宋体"/>
                <a:cs typeface="宋体"/>
              </a:rPr>
              <a:t>modelsim</a:t>
            </a:r>
            <a:r>
              <a:rPr lang="zh-CN" altLang="en-US" sz="2400" spc="-5" dirty="0">
                <a:latin typeface="宋体"/>
                <a:cs typeface="宋体"/>
              </a:rPr>
              <a:t>软件，新建工程，然后添加测试文件，同</a:t>
            </a:r>
            <a:r>
              <a:rPr lang="en-US" altLang="zh-CN" sz="2400" spc="-5" dirty="0" err="1">
                <a:latin typeface="宋体"/>
                <a:cs typeface="宋体"/>
              </a:rPr>
              <a:t>modelsim</a:t>
            </a:r>
            <a:r>
              <a:rPr lang="zh-CN" altLang="en-US" sz="2400" spc="-5" dirty="0">
                <a:latin typeface="宋体"/>
                <a:cs typeface="宋体"/>
              </a:rPr>
              <a:t>时序仿真</a:t>
            </a:r>
            <a:endParaRPr lang="en-US" altLang="zh-CN" sz="2400" spc="-5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5" dirty="0">
                <a:latin typeface="宋体"/>
                <a:cs typeface="宋体"/>
              </a:rPr>
              <a:t>（</a:t>
            </a:r>
            <a:r>
              <a:rPr lang="en-US" altLang="zh-CN" sz="2400" spc="-5" dirty="0">
                <a:latin typeface="宋体"/>
                <a:cs typeface="宋体"/>
              </a:rPr>
              <a:t>2</a:t>
            </a:r>
            <a:r>
              <a:rPr lang="zh-CN" altLang="en-US" sz="2400" spc="-5" dirty="0">
                <a:latin typeface="宋体"/>
                <a:cs typeface="宋体"/>
              </a:rPr>
              <a:t>）在</a:t>
            </a:r>
            <a:r>
              <a:rPr lang="en-US" altLang="zh-CN" sz="2400" spc="-5" dirty="0" err="1">
                <a:latin typeface="宋体"/>
                <a:cs typeface="宋体"/>
              </a:rPr>
              <a:t>QuartusII</a:t>
            </a:r>
            <a:r>
              <a:rPr lang="en-US" altLang="zh-CN" sz="2400" spc="-5" dirty="0">
                <a:latin typeface="宋体"/>
                <a:cs typeface="宋体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软件中，点击</a:t>
            </a:r>
            <a:r>
              <a:rPr lang="en-US" altLang="zh-CN" sz="2400" spc="-5" dirty="0">
                <a:latin typeface="宋体"/>
                <a:cs typeface="宋体"/>
              </a:rPr>
              <a:t>Processing</a:t>
            </a:r>
            <a:r>
              <a:rPr lang="en-US" altLang="zh-CN" sz="2400" spc="-20" dirty="0">
                <a:latin typeface="Times New Roman"/>
                <a:cs typeface="Times New Roman"/>
              </a:rPr>
              <a:t> →Start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355600">
              <a:lnSpc>
                <a:spcPts val="3804"/>
              </a:lnSpc>
              <a:spcBef>
                <a:spcPts val="70"/>
              </a:spcBef>
            </a:pPr>
            <a:r>
              <a:rPr lang="en-US" altLang="zh-CN" sz="2400" dirty="0">
                <a:latin typeface="Times New Roman"/>
                <a:cs typeface="Times New Roman"/>
              </a:rPr>
              <a:t>→Start </a:t>
            </a:r>
            <a:r>
              <a:rPr lang="en-US" altLang="zh-CN" sz="2400" dirty="0" err="1">
                <a:latin typeface="Times New Roman"/>
                <a:cs typeface="Times New Roman"/>
              </a:rPr>
              <a:t>Testbench</a:t>
            </a:r>
            <a:r>
              <a:rPr lang="en-US" altLang="zh-CN" sz="2400" dirty="0">
                <a:latin typeface="Times New Roman"/>
                <a:cs typeface="Times New Roman"/>
              </a:rPr>
              <a:t> Template Writer</a:t>
            </a:r>
            <a:endParaRPr sz="24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24823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0575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982" y="838200"/>
            <a:ext cx="30861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5638800"/>
            <a:ext cx="847665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838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834203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277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85"/>
              </a:spcBef>
            </a:pPr>
            <a:r>
              <a:rPr sz="3600" spc="-5" dirty="0"/>
              <a:t>2</a:t>
            </a:r>
            <a:r>
              <a:rPr lang="zh-CN" altLang="en-US" sz="3600" spc="-5" dirty="0"/>
              <a:t>）</a:t>
            </a:r>
            <a:r>
              <a:rPr sz="3600" dirty="0" err="1">
                <a:latin typeface="宋体"/>
                <a:cs typeface="宋体"/>
              </a:rPr>
              <a:t>仿真设置</a:t>
            </a:r>
            <a:endParaRPr sz="36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371600"/>
            <a:ext cx="7519670" cy="3357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5" dirty="0">
                <a:latin typeface="宋体"/>
                <a:cs typeface="宋体"/>
              </a:rPr>
              <a:t>（</a:t>
            </a:r>
            <a:r>
              <a:rPr lang="en-US" altLang="zh-CN" sz="2400" spc="-5" dirty="0">
                <a:latin typeface="宋体"/>
                <a:cs typeface="宋体"/>
              </a:rPr>
              <a:t>2</a:t>
            </a:r>
            <a:r>
              <a:rPr lang="zh-CN" altLang="en-US" sz="2400" spc="-5" dirty="0">
                <a:latin typeface="宋体"/>
                <a:cs typeface="宋体"/>
              </a:rPr>
              <a:t>）在</a:t>
            </a:r>
            <a:r>
              <a:rPr lang="en-US" altLang="zh-CN" sz="2400" spc="-5" dirty="0" err="1">
                <a:latin typeface="宋体"/>
                <a:cs typeface="宋体"/>
              </a:rPr>
              <a:t>QuartusII</a:t>
            </a:r>
            <a:r>
              <a:rPr lang="en-US" altLang="zh-CN" sz="2400" spc="-5" dirty="0">
                <a:latin typeface="宋体"/>
                <a:cs typeface="宋体"/>
              </a:rPr>
              <a:t> </a:t>
            </a:r>
            <a:r>
              <a:rPr lang="zh-CN" altLang="en-US" sz="2400" spc="-5" dirty="0">
                <a:latin typeface="宋体"/>
                <a:cs typeface="宋体"/>
              </a:rPr>
              <a:t>软件中，点击</a:t>
            </a:r>
            <a:r>
              <a:rPr lang="en-US" altLang="zh-CN" sz="2400" spc="-5" dirty="0">
                <a:latin typeface="宋体"/>
                <a:cs typeface="宋体"/>
              </a:rPr>
              <a:t>Processing</a:t>
            </a:r>
            <a:r>
              <a:rPr lang="en-US" altLang="zh-CN" sz="2400" spc="-20" dirty="0">
                <a:latin typeface="Times New Roman"/>
                <a:cs typeface="Times New Roman"/>
              </a:rPr>
              <a:t> →Start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355600">
              <a:lnSpc>
                <a:spcPts val="3804"/>
              </a:lnSpc>
              <a:spcBef>
                <a:spcPts val="70"/>
              </a:spcBef>
            </a:pPr>
            <a:r>
              <a:rPr lang="en-US" altLang="zh-CN" sz="2400" dirty="0">
                <a:latin typeface="Times New Roman"/>
                <a:cs typeface="Times New Roman"/>
              </a:rPr>
              <a:t>→Start </a:t>
            </a:r>
            <a:r>
              <a:rPr lang="en-US" altLang="zh-CN" sz="2400" dirty="0" err="1">
                <a:latin typeface="Times New Roman"/>
                <a:cs typeface="Times New Roman"/>
              </a:rPr>
              <a:t>Testbench</a:t>
            </a:r>
            <a:r>
              <a:rPr lang="en-US" altLang="zh-CN" sz="2400" dirty="0">
                <a:latin typeface="Times New Roman"/>
                <a:cs typeface="Times New Roman"/>
              </a:rPr>
              <a:t> Template Writer</a:t>
            </a:r>
          </a:p>
          <a:p>
            <a:pPr marL="355600">
              <a:lnSpc>
                <a:spcPts val="3804"/>
              </a:lnSpc>
              <a:spcBef>
                <a:spcPts val="70"/>
              </a:spcBef>
            </a:pPr>
            <a:r>
              <a:rPr lang="zh-CN" altLang="en-US" sz="2400" dirty="0">
                <a:latin typeface="Times New Roman"/>
                <a:cs typeface="Times New Roman"/>
              </a:rPr>
              <a:t>打开文件，选择在该工程。。。</a:t>
            </a:r>
            <a:r>
              <a:rPr lang="en-US" altLang="zh-CN" sz="2400" dirty="0">
                <a:latin typeface="Times New Roman"/>
                <a:cs typeface="Times New Roman"/>
              </a:rPr>
              <a:t>/adder/simulation/</a:t>
            </a:r>
            <a:r>
              <a:rPr lang="en-US" altLang="zh-CN" sz="2400" dirty="0" err="1">
                <a:latin typeface="Times New Roman"/>
                <a:cs typeface="Times New Roman"/>
              </a:rPr>
              <a:t>modelsim</a:t>
            </a:r>
            <a:r>
              <a:rPr lang="en-US" altLang="zh-CN" sz="2400" dirty="0">
                <a:latin typeface="Times New Roman"/>
                <a:cs typeface="Times New Roman"/>
              </a:rPr>
              <a:t>/</a:t>
            </a:r>
            <a:r>
              <a:rPr lang="en-US" altLang="zh-CN" sz="2400" dirty="0" err="1">
                <a:latin typeface="Times New Roman"/>
                <a:cs typeface="Times New Roman"/>
              </a:rPr>
              <a:t>adder.vt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355600">
              <a:lnSpc>
                <a:spcPts val="3804"/>
              </a:lnSpc>
              <a:spcBef>
                <a:spcPts val="7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把里面的一些代码补足修改好你所需的测试代码，然后保存</a:t>
            </a:r>
            <a:endParaRPr lang="en-US"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55600">
              <a:lnSpc>
                <a:spcPts val="3804"/>
              </a:lnSpc>
              <a:spcBef>
                <a:spcPts val="70"/>
              </a:spcBef>
            </a:pPr>
            <a:endParaRPr sz="24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58290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7391400" cy="590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599"/>
            <a:ext cx="8229600" cy="77851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946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45"/>
              </a:spcBef>
            </a:pPr>
            <a:r>
              <a:rPr sz="3600" dirty="0">
                <a:latin typeface="Calibri"/>
                <a:cs typeface="Calibri"/>
              </a:rPr>
              <a:t>QII</a:t>
            </a:r>
            <a:r>
              <a:rPr sz="3600" dirty="0"/>
              <a:t>使用步骤：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0996"/>
            <a:ext cx="2414270" cy="22205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FF0000"/>
                </a:solidFill>
                <a:latin typeface="宋体"/>
                <a:cs typeface="宋体"/>
              </a:rPr>
              <a:t>、创建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QII</a:t>
            </a:r>
            <a:r>
              <a:rPr sz="2000" dirty="0">
                <a:solidFill>
                  <a:srgbClr val="FF0000"/>
                </a:solidFill>
                <a:latin typeface="宋体"/>
                <a:cs typeface="宋体"/>
              </a:rPr>
              <a:t>工程①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~</a:t>
            </a:r>
            <a:r>
              <a:rPr sz="2000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宋体"/>
                <a:cs typeface="宋体"/>
              </a:rPr>
              <a:t>⑦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00AF50"/>
                </a:solidFill>
                <a:latin typeface="宋体"/>
                <a:cs typeface="宋体"/>
              </a:rPr>
              <a:t>、设计输入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006FC0"/>
                </a:solidFill>
                <a:latin typeface="宋体"/>
                <a:cs typeface="宋体"/>
              </a:rPr>
              <a:t>、工程配置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6F2F9F"/>
                </a:solidFill>
                <a:latin typeface="宋体"/>
                <a:cs typeface="宋体"/>
              </a:rPr>
              <a:t>、重新编译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5</a:t>
            </a:r>
            <a:r>
              <a:rPr sz="2000" dirty="0">
                <a:solidFill>
                  <a:srgbClr val="6F2F9F"/>
                </a:solidFill>
                <a:latin typeface="宋体"/>
                <a:cs typeface="宋体"/>
              </a:rPr>
              <a:t>、仿真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6</a:t>
            </a:r>
            <a:r>
              <a:rPr sz="2000" dirty="0">
                <a:solidFill>
                  <a:srgbClr val="6F2F9F"/>
                </a:solidFill>
                <a:latin typeface="宋体"/>
                <a:cs typeface="宋体"/>
              </a:rPr>
              <a:t>、下载验证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501" y="1571625"/>
            <a:ext cx="2500630" cy="1428750"/>
          </a:xfrm>
          <a:custGeom>
            <a:avLst/>
            <a:gdLst/>
            <a:ahLst/>
            <a:cxnLst/>
            <a:rect l="l" t="t" r="r" b="b"/>
            <a:pathLst>
              <a:path w="2500629" h="1428750">
                <a:moveTo>
                  <a:pt x="174625" y="1254125"/>
                </a:moveTo>
                <a:lnTo>
                  <a:pt x="174625" y="87375"/>
                </a:lnTo>
                <a:lnTo>
                  <a:pt x="181488" y="53363"/>
                </a:lnTo>
                <a:lnTo>
                  <a:pt x="200199" y="25590"/>
                </a:lnTo>
                <a:lnTo>
                  <a:pt x="227935" y="6865"/>
                </a:lnTo>
                <a:lnTo>
                  <a:pt x="261874" y="0"/>
                </a:lnTo>
                <a:lnTo>
                  <a:pt x="2413000" y="0"/>
                </a:lnTo>
                <a:lnTo>
                  <a:pt x="2446938" y="6865"/>
                </a:lnTo>
                <a:lnTo>
                  <a:pt x="2474674" y="25590"/>
                </a:lnTo>
                <a:lnTo>
                  <a:pt x="2493385" y="53363"/>
                </a:lnTo>
                <a:lnTo>
                  <a:pt x="2500249" y="87375"/>
                </a:lnTo>
                <a:lnTo>
                  <a:pt x="2493385" y="121314"/>
                </a:lnTo>
                <a:lnTo>
                  <a:pt x="2474674" y="149050"/>
                </a:lnTo>
                <a:lnTo>
                  <a:pt x="2446938" y="167761"/>
                </a:lnTo>
                <a:lnTo>
                  <a:pt x="2413000" y="174625"/>
                </a:lnTo>
                <a:lnTo>
                  <a:pt x="2325624" y="174625"/>
                </a:lnTo>
                <a:lnTo>
                  <a:pt x="2325624" y="1341374"/>
                </a:lnTo>
                <a:lnTo>
                  <a:pt x="2318758" y="1375386"/>
                </a:lnTo>
                <a:lnTo>
                  <a:pt x="2300033" y="1403159"/>
                </a:lnTo>
                <a:lnTo>
                  <a:pt x="2272260" y="1421884"/>
                </a:lnTo>
                <a:lnTo>
                  <a:pt x="2238248" y="1428750"/>
                </a:lnTo>
                <a:lnTo>
                  <a:pt x="87249" y="1428750"/>
                </a:lnTo>
                <a:lnTo>
                  <a:pt x="53256" y="1421884"/>
                </a:lnTo>
                <a:lnTo>
                  <a:pt x="25526" y="1403159"/>
                </a:lnTo>
                <a:lnTo>
                  <a:pt x="6846" y="1375386"/>
                </a:lnTo>
                <a:lnTo>
                  <a:pt x="0" y="1341374"/>
                </a:lnTo>
                <a:lnTo>
                  <a:pt x="6846" y="1307435"/>
                </a:lnTo>
                <a:lnTo>
                  <a:pt x="25526" y="1279699"/>
                </a:lnTo>
                <a:lnTo>
                  <a:pt x="53256" y="1260988"/>
                </a:lnTo>
                <a:lnTo>
                  <a:pt x="87249" y="1254125"/>
                </a:lnTo>
                <a:lnTo>
                  <a:pt x="174625" y="1254125"/>
                </a:lnTo>
                <a:close/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9114" y="1558925"/>
            <a:ext cx="156337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5375" y="1746250"/>
            <a:ext cx="2063750" cy="0"/>
          </a:xfrm>
          <a:custGeom>
            <a:avLst/>
            <a:gdLst/>
            <a:ahLst/>
            <a:cxnLst/>
            <a:rect l="l" t="t" r="r" b="b"/>
            <a:pathLst>
              <a:path w="2063750">
                <a:moveTo>
                  <a:pt x="206375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8050" y="2813050"/>
            <a:ext cx="112775" cy="200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97628" y="1744472"/>
            <a:ext cx="1778635" cy="115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95"/>
              </a:spcBef>
              <a:buSzPct val="93750"/>
              <a:buFont typeface="Wingdings"/>
              <a:buChar char=""/>
              <a:tabLst>
                <a:tab pos="213360" algn="l"/>
              </a:tabLst>
            </a:pPr>
            <a:r>
              <a:rPr sz="1600" spc="-5" dirty="0">
                <a:solidFill>
                  <a:srgbClr val="00AF50"/>
                </a:solidFill>
                <a:latin typeface="宋体"/>
                <a:cs typeface="宋体"/>
              </a:rPr>
              <a:t>基于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HDL</a:t>
            </a:r>
            <a:r>
              <a:rPr sz="1600" spc="-5" dirty="0">
                <a:solidFill>
                  <a:srgbClr val="00AF50"/>
                </a:solidFill>
                <a:latin typeface="宋体"/>
                <a:cs typeface="宋体"/>
              </a:rPr>
              <a:t>语言文本</a:t>
            </a:r>
            <a:endParaRPr sz="1600">
              <a:latin typeface="宋体"/>
              <a:cs typeface="宋体"/>
            </a:endParaRPr>
          </a:p>
          <a:p>
            <a:pPr marL="645795" lvl="1" indent="-176530">
              <a:lnSpc>
                <a:spcPct val="100000"/>
              </a:lnSpc>
              <a:spcBef>
                <a:spcPts val="5"/>
              </a:spcBef>
              <a:buSzPct val="92857"/>
              <a:buFont typeface="Wingdings"/>
              <a:buChar char=""/>
              <a:tabLst>
                <a:tab pos="646430" algn="l"/>
              </a:tabLst>
            </a:pP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输入代码</a:t>
            </a:r>
            <a:endParaRPr sz="1400">
              <a:latin typeface="宋体"/>
              <a:cs typeface="宋体"/>
            </a:endParaRPr>
          </a:p>
          <a:p>
            <a:pPr marL="645795" lvl="1" indent="-176530">
              <a:lnSpc>
                <a:spcPct val="100000"/>
              </a:lnSpc>
              <a:buSzPct val="92857"/>
              <a:buFont typeface="Wingdings"/>
              <a:buChar char=""/>
              <a:tabLst>
                <a:tab pos="646430" algn="l"/>
              </a:tabLst>
            </a:pP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编译</a:t>
            </a:r>
            <a:endParaRPr sz="1400">
              <a:latin typeface="宋体"/>
              <a:cs typeface="宋体"/>
            </a:endParaRPr>
          </a:p>
          <a:p>
            <a:pPr marL="645795" lvl="1" indent="-176530">
              <a:lnSpc>
                <a:spcPts val="1675"/>
              </a:lnSpc>
              <a:spcBef>
                <a:spcPts val="5"/>
              </a:spcBef>
              <a:buSzPct val="92857"/>
              <a:buFont typeface="Wingdings"/>
              <a:buChar char=""/>
              <a:tabLst>
                <a:tab pos="646430" algn="l"/>
              </a:tabLst>
            </a:pP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创建模块</a:t>
            </a:r>
            <a:endParaRPr sz="1400">
              <a:latin typeface="宋体"/>
              <a:cs typeface="宋体"/>
            </a:endParaRPr>
          </a:p>
          <a:p>
            <a:pPr marL="213360" indent="-201295">
              <a:lnSpc>
                <a:spcPts val="1914"/>
              </a:lnSpc>
              <a:buSzPct val="93750"/>
              <a:buFont typeface="Wingdings"/>
              <a:buChar char=""/>
              <a:tabLst>
                <a:tab pos="213995" algn="l"/>
              </a:tabLst>
            </a:pPr>
            <a:r>
              <a:rPr sz="1600" spc="-10" dirty="0">
                <a:solidFill>
                  <a:srgbClr val="00AF50"/>
                </a:solidFill>
                <a:latin typeface="宋体"/>
                <a:cs typeface="宋体"/>
              </a:rPr>
              <a:t>基于原理图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43501" y="3143250"/>
            <a:ext cx="1786255" cy="1214755"/>
          </a:xfrm>
          <a:custGeom>
            <a:avLst/>
            <a:gdLst/>
            <a:ahLst/>
            <a:cxnLst/>
            <a:rect l="l" t="t" r="r" b="b"/>
            <a:pathLst>
              <a:path w="1786254" h="1214754">
                <a:moveTo>
                  <a:pt x="148336" y="1066038"/>
                </a:moveTo>
                <a:lnTo>
                  <a:pt x="148336" y="74167"/>
                </a:lnTo>
                <a:lnTo>
                  <a:pt x="154176" y="45327"/>
                </a:lnTo>
                <a:lnTo>
                  <a:pt x="170100" y="21748"/>
                </a:lnTo>
                <a:lnTo>
                  <a:pt x="193716" y="5838"/>
                </a:lnTo>
                <a:lnTo>
                  <a:pt x="222631" y="0"/>
                </a:lnTo>
                <a:lnTo>
                  <a:pt x="1711706" y="0"/>
                </a:lnTo>
                <a:lnTo>
                  <a:pt x="1740546" y="5838"/>
                </a:lnTo>
                <a:lnTo>
                  <a:pt x="1764125" y="21748"/>
                </a:lnTo>
                <a:lnTo>
                  <a:pt x="1780035" y="45327"/>
                </a:lnTo>
                <a:lnTo>
                  <a:pt x="1785874" y="74167"/>
                </a:lnTo>
                <a:lnTo>
                  <a:pt x="1780035" y="103082"/>
                </a:lnTo>
                <a:lnTo>
                  <a:pt x="1764125" y="126698"/>
                </a:lnTo>
                <a:lnTo>
                  <a:pt x="1740546" y="142622"/>
                </a:lnTo>
                <a:lnTo>
                  <a:pt x="1711706" y="148462"/>
                </a:lnTo>
                <a:lnTo>
                  <a:pt x="1637411" y="148462"/>
                </a:lnTo>
                <a:lnTo>
                  <a:pt x="1637411" y="1140206"/>
                </a:lnTo>
                <a:lnTo>
                  <a:pt x="1631572" y="1169120"/>
                </a:lnTo>
                <a:lnTo>
                  <a:pt x="1615662" y="1192736"/>
                </a:lnTo>
                <a:lnTo>
                  <a:pt x="1592083" y="1208660"/>
                </a:lnTo>
                <a:lnTo>
                  <a:pt x="1563243" y="1214501"/>
                </a:lnTo>
                <a:lnTo>
                  <a:pt x="74168" y="1214501"/>
                </a:lnTo>
                <a:lnTo>
                  <a:pt x="45273" y="1208660"/>
                </a:lnTo>
                <a:lnTo>
                  <a:pt x="21701" y="1192736"/>
                </a:lnTo>
                <a:lnTo>
                  <a:pt x="5820" y="1169120"/>
                </a:lnTo>
                <a:lnTo>
                  <a:pt x="0" y="1140206"/>
                </a:lnTo>
                <a:lnTo>
                  <a:pt x="5820" y="1111311"/>
                </a:lnTo>
                <a:lnTo>
                  <a:pt x="21701" y="1087739"/>
                </a:lnTo>
                <a:lnTo>
                  <a:pt x="45273" y="1071858"/>
                </a:lnTo>
                <a:lnTo>
                  <a:pt x="74168" y="1066038"/>
                </a:lnTo>
                <a:lnTo>
                  <a:pt x="148336" y="1066038"/>
                </a:lnTo>
                <a:close/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6347" y="3130550"/>
            <a:ext cx="136651" cy="173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66132" y="3291713"/>
            <a:ext cx="1414780" cy="0"/>
          </a:xfrm>
          <a:custGeom>
            <a:avLst/>
            <a:gdLst/>
            <a:ahLst/>
            <a:cxnLst/>
            <a:rect l="l" t="t" r="r" b="b"/>
            <a:pathLst>
              <a:path w="1414779">
                <a:moveTo>
                  <a:pt x="141477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04969" y="4196588"/>
            <a:ext cx="99567" cy="1738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71465" y="3400805"/>
            <a:ext cx="1036319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95"/>
              </a:spcBef>
              <a:buSzPct val="93750"/>
              <a:buFont typeface="Wingdings"/>
              <a:buChar char=""/>
              <a:tabLst>
                <a:tab pos="213360" algn="l"/>
              </a:tabLst>
            </a:pPr>
            <a:r>
              <a:rPr sz="1600" spc="-5" dirty="0">
                <a:solidFill>
                  <a:srgbClr val="006FC0"/>
                </a:solidFill>
                <a:latin typeface="宋体"/>
                <a:cs typeface="宋体"/>
              </a:rPr>
              <a:t>器件选择</a:t>
            </a:r>
            <a:endParaRPr sz="1600">
              <a:latin typeface="宋体"/>
              <a:cs typeface="宋体"/>
            </a:endParaRPr>
          </a:p>
          <a:p>
            <a:pPr marL="213360" indent="-201295">
              <a:lnSpc>
                <a:spcPct val="100000"/>
              </a:lnSpc>
              <a:buSzPct val="93750"/>
              <a:buFont typeface="Wingdings"/>
              <a:buChar char=""/>
              <a:tabLst>
                <a:tab pos="213995" algn="l"/>
              </a:tabLst>
            </a:pPr>
            <a:r>
              <a:rPr sz="1600" spc="-10" dirty="0">
                <a:solidFill>
                  <a:srgbClr val="006FC0"/>
                </a:solidFill>
                <a:latin typeface="宋体"/>
                <a:cs typeface="宋体"/>
              </a:rPr>
              <a:t>引脚分配</a:t>
            </a:r>
            <a:endParaRPr sz="1600">
              <a:latin typeface="宋体"/>
              <a:cs typeface="宋体"/>
            </a:endParaRPr>
          </a:p>
          <a:p>
            <a:pPr marL="212725" indent="-200660">
              <a:lnSpc>
                <a:spcPct val="100000"/>
              </a:lnSpc>
              <a:buSzPct val="93750"/>
              <a:buFont typeface="Wingdings"/>
              <a:buChar char=""/>
              <a:tabLst>
                <a:tab pos="213360" algn="l"/>
              </a:tabLst>
            </a:pPr>
            <a:r>
              <a:rPr sz="1600" spc="-5" dirty="0">
                <a:solidFill>
                  <a:srgbClr val="006FC0"/>
                </a:solidFill>
                <a:latin typeface="宋体"/>
                <a:cs typeface="宋体"/>
              </a:rPr>
              <a:t>时序约束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43501" y="4429125"/>
            <a:ext cx="1714500" cy="857250"/>
          </a:xfrm>
          <a:custGeom>
            <a:avLst/>
            <a:gdLst/>
            <a:ahLst/>
            <a:cxnLst/>
            <a:rect l="l" t="t" r="r" b="b"/>
            <a:pathLst>
              <a:path w="1714500" h="857250">
                <a:moveTo>
                  <a:pt x="104775" y="752475"/>
                </a:moveTo>
                <a:lnTo>
                  <a:pt x="104775" y="52450"/>
                </a:lnTo>
                <a:lnTo>
                  <a:pt x="108878" y="32039"/>
                </a:lnTo>
                <a:lnTo>
                  <a:pt x="120078" y="15366"/>
                </a:lnTo>
                <a:lnTo>
                  <a:pt x="136707" y="4123"/>
                </a:lnTo>
                <a:lnTo>
                  <a:pt x="157099" y="0"/>
                </a:lnTo>
                <a:lnTo>
                  <a:pt x="1662049" y="0"/>
                </a:lnTo>
                <a:lnTo>
                  <a:pt x="1682460" y="4123"/>
                </a:lnTo>
                <a:lnTo>
                  <a:pt x="1699133" y="15367"/>
                </a:lnTo>
                <a:lnTo>
                  <a:pt x="1710376" y="32039"/>
                </a:lnTo>
                <a:lnTo>
                  <a:pt x="1714500" y="52450"/>
                </a:lnTo>
                <a:lnTo>
                  <a:pt x="1710376" y="72788"/>
                </a:lnTo>
                <a:lnTo>
                  <a:pt x="1699133" y="89423"/>
                </a:lnTo>
                <a:lnTo>
                  <a:pt x="1682460" y="100653"/>
                </a:lnTo>
                <a:lnTo>
                  <a:pt x="1662049" y="104775"/>
                </a:lnTo>
                <a:lnTo>
                  <a:pt x="1609598" y="104775"/>
                </a:lnTo>
                <a:lnTo>
                  <a:pt x="1609598" y="804926"/>
                </a:lnTo>
                <a:lnTo>
                  <a:pt x="1605494" y="825263"/>
                </a:lnTo>
                <a:lnTo>
                  <a:pt x="1594294" y="841898"/>
                </a:lnTo>
                <a:lnTo>
                  <a:pt x="1577665" y="853128"/>
                </a:lnTo>
                <a:lnTo>
                  <a:pt x="1557274" y="857250"/>
                </a:lnTo>
                <a:lnTo>
                  <a:pt x="52324" y="857250"/>
                </a:lnTo>
                <a:lnTo>
                  <a:pt x="31932" y="853128"/>
                </a:lnTo>
                <a:lnTo>
                  <a:pt x="15303" y="841898"/>
                </a:lnTo>
                <a:lnTo>
                  <a:pt x="4103" y="825263"/>
                </a:lnTo>
                <a:lnTo>
                  <a:pt x="0" y="804926"/>
                </a:lnTo>
                <a:lnTo>
                  <a:pt x="4103" y="784514"/>
                </a:lnTo>
                <a:lnTo>
                  <a:pt x="15303" y="767841"/>
                </a:lnTo>
                <a:lnTo>
                  <a:pt x="31932" y="756598"/>
                </a:lnTo>
                <a:lnTo>
                  <a:pt x="52324" y="752475"/>
                </a:lnTo>
                <a:lnTo>
                  <a:pt x="104775" y="752475"/>
                </a:lnTo>
                <a:close/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1738" y="4416425"/>
            <a:ext cx="104012" cy="1301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0600" y="4533900"/>
            <a:ext cx="1452880" cy="0"/>
          </a:xfrm>
          <a:custGeom>
            <a:avLst/>
            <a:gdLst/>
            <a:ahLst/>
            <a:cxnLst/>
            <a:rect l="l" t="t" r="r" b="b"/>
            <a:pathLst>
              <a:path w="1452879">
                <a:moveTo>
                  <a:pt x="145249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3125" y="5168900"/>
            <a:ext cx="77850" cy="130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27778" y="4619371"/>
            <a:ext cx="103631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95"/>
              </a:spcBef>
              <a:buSzPct val="93750"/>
              <a:buFont typeface="Wingdings"/>
              <a:buChar char=""/>
              <a:tabLst>
                <a:tab pos="213360" algn="l"/>
              </a:tabLst>
            </a:pPr>
            <a:r>
              <a:rPr sz="1600" spc="-5" dirty="0">
                <a:solidFill>
                  <a:srgbClr val="6F2F9F"/>
                </a:solidFill>
                <a:latin typeface="宋体"/>
                <a:cs typeface="宋体"/>
              </a:rPr>
              <a:t>功能仿真</a:t>
            </a:r>
            <a:endParaRPr sz="1600">
              <a:latin typeface="宋体"/>
              <a:cs typeface="宋体"/>
            </a:endParaRPr>
          </a:p>
          <a:p>
            <a:pPr marL="213360" indent="-201295">
              <a:lnSpc>
                <a:spcPct val="100000"/>
              </a:lnSpc>
              <a:buSzPct val="93750"/>
              <a:buFont typeface="Wingdings"/>
              <a:buChar char=""/>
              <a:tabLst>
                <a:tab pos="213995" algn="l"/>
              </a:tabLst>
            </a:pPr>
            <a:r>
              <a:rPr sz="1600" spc="-10" dirty="0">
                <a:solidFill>
                  <a:srgbClr val="6F2F9F"/>
                </a:solidFill>
                <a:latin typeface="宋体"/>
                <a:cs typeface="宋体"/>
              </a:rPr>
              <a:t>时序仿真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95702" y="2099310"/>
            <a:ext cx="2623185" cy="193040"/>
          </a:xfrm>
          <a:custGeom>
            <a:avLst/>
            <a:gdLst/>
            <a:ahLst/>
            <a:cxnLst/>
            <a:rect l="l" t="t" r="r" b="b"/>
            <a:pathLst>
              <a:path w="2623185" h="193039">
                <a:moveTo>
                  <a:pt x="76512" y="31606"/>
                </a:moveTo>
                <a:lnTo>
                  <a:pt x="75770" y="44300"/>
                </a:lnTo>
                <a:lnTo>
                  <a:pt x="2622042" y="193039"/>
                </a:lnTo>
                <a:lnTo>
                  <a:pt x="2622804" y="180339"/>
                </a:lnTo>
                <a:lnTo>
                  <a:pt x="76512" y="31606"/>
                </a:lnTo>
                <a:close/>
              </a:path>
              <a:path w="2623185" h="193039">
                <a:moveTo>
                  <a:pt x="78359" y="0"/>
                </a:moveTo>
                <a:lnTo>
                  <a:pt x="0" y="33527"/>
                </a:lnTo>
                <a:lnTo>
                  <a:pt x="73914" y="76073"/>
                </a:lnTo>
                <a:lnTo>
                  <a:pt x="75770" y="44300"/>
                </a:lnTo>
                <a:lnTo>
                  <a:pt x="63119" y="43561"/>
                </a:lnTo>
                <a:lnTo>
                  <a:pt x="63754" y="30861"/>
                </a:lnTo>
                <a:lnTo>
                  <a:pt x="76555" y="30861"/>
                </a:lnTo>
                <a:lnTo>
                  <a:pt x="78359" y="0"/>
                </a:lnTo>
                <a:close/>
              </a:path>
              <a:path w="2623185" h="193039">
                <a:moveTo>
                  <a:pt x="63754" y="30861"/>
                </a:moveTo>
                <a:lnTo>
                  <a:pt x="63119" y="43561"/>
                </a:lnTo>
                <a:lnTo>
                  <a:pt x="75770" y="44300"/>
                </a:lnTo>
                <a:lnTo>
                  <a:pt x="76512" y="31606"/>
                </a:lnTo>
                <a:lnTo>
                  <a:pt x="63754" y="30861"/>
                </a:lnTo>
                <a:close/>
              </a:path>
              <a:path w="2623185" h="193039">
                <a:moveTo>
                  <a:pt x="76555" y="30861"/>
                </a:moveTo>
                <a:lnTo>
                  <a:pt x="63754" y="30861"/>
                </a:lnTo>
                <a:lnTo>
                  <a:pt x="76512" y="31606"/>
                </a:lnTo>
                <a:lnTo>
                  <a:pt x="76555" y="3086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95702" y="2561844"/>
            <a:ext cx="2599055" cy="1194435"/>
          </a:xfrm>
          <a:custGeom>
            <a:avLst/>
            <a:gdLst/>
            <a:ahLst/>
            <a:cxnLst/>
            <a:rect l="l" t="t" r="r" b="b"/>
            <a:pathLst>
              <a:path w="2599054" h="1194435">
                <a:moveTo>
                  <a:pt x="71988" y="28890"/>
                </a:moveTo>
                <a:lnTo>
                  <a:pt x="66689" y="40463"/>
                </a:lnTo>
                <a:lnTo>
                  <a:pt x="2593594" y="1194434"/>
                </a:lnTo>
                <a:lnTo>
                  <a:pt x="2598801" y="1182877"/>
                </a:lnTo>
                <a:lnTo>
                  <a:pt x="71988" y="28890"/>
                </a:lnTo>
                <a:close/>
              </a:path>
              <a:path w="2599054" h="1194435">
                <a:moveTo>
                  <a:pt x="85217" y="0"/>
                </a:moveTo>
                <a:lnTo>
                  <a:pt x="0" y="3047"/>
                </a:lnTo>
                <a:lnTo>
                  <a:pt x="53467" y="69341"/>
                </a:lnTo>
                <a:lnTo>
                  <a:pt x="66689" y="40463"/>
                </a:lnTo>
                <a:lnTo>
                  <a:pt x="55118" y="35178"/>
                </a:lnTo>
                <a:lnTo>
                  <a:pt x="60452" y="23621"/>
                </a:lnTo>
                <a:lnTo>
                  <a:pt x="74401" y="23621"/>
                </a:lnTo>
                <a:lnTo>
                  <a:pt x="85217" y="0"/>
                </a:lnTo>
                <a:close/>
              </a:path>
              <a:path w="2599054" h="1194435">
                <a:moveTo>
                  <a:pt x="60452" y="23621"/>
                </a:moveTo>
                <a:lnTo>
                  <a:pt x="55118" y="35178"/>
                </a:lnTo>
                <a:lnTo>
                  <a:pt x="66689" y="40463"/>
                </a:lnTo>
                <a:lnTo>
                  <a:pt x="71988" y="28890"/>
                </a:lnTo>
                <a:lnTo>
                  <a:pt x="60452" y="23621"/>
                </a:lnTo>
                <a:close/>
              </a:path>
              <a:path w="2599054" h="1194435">
                <a:moveTo>
                  <a:pt x="74401" y="23621"/>
                </a:moveTo>
                <a:lnTo>
                  <a:pt x="60452" y="23621"/>
                </a:lnTo>
                <a:lnTo>
                  <a:pt x="71988" y="28890"/>
                </a:lnTo>
                <a:lnTo>
                  <a:pt x="74401" y="2362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07667" y="3284982"/>
            <a:ext cx="2844165" cy="1578610"/>
          </a:xfrm>
          <a:custGeom>
            <a:avLst/>
            <a:gdLst/>
            <a:ahLst/>
            <a:cxnLst/>
            <a:rect l="l" t="t" r="r" b="b"/>
            <a:pathLst>
              <a:path w="2844165" h="1578610">
                <a:moveTo>
                  <a:pt x="69827" y="31321"/>
                </a:moveTo>
                <a:lnTo>
                  <a:pt x="63625" y="42509"/>
                </a:lnTo>
                <a:lnTo>
                  <a:pt x="2837434" y="1578355"/>
                </a:lnTo>
                <a:lnTo>
                  <a:pt x="2843657" y="1567179"/>
                </a:lnTo>
                <a:lnTo>
                  <a:pt x="69827" y="31321"/>
                </a:lnTo>
                <a:close/>
              </a:path>
              <a:path w="2844165" h="1578610">
                <a:moveTo>
                  <a:pt x="0" y="0"/>
                </a:moveTo>
                <a:lnTo>
                  <a:pt x="48259" y="70230"/>
                </a:lnTo>
                <a:lnTo>
                  <a:pt x="63625" y="42509"/>
                </a:lnTo>
                <a:lnTo>
                  <a:pt x="52450" y="36321"/>
                </a:lnTo>
                <a:lnTo>
                  <a:pt x="58674" y="25145"/>
                </a:lnTo>
                <a:lnTo>
                  <a:pt x="73249" y="25145"/>
                </a:lnTo>
                <a:lnTo>
                  <a:pt x="85216" y="3555"/>
                </a:lnTo>
                <a:lnTo>
                  <a:pt x="0" y="0"/>
                </a:lnTo>
                <a:close/>
              </a:path>
              <a:path w="2844165" h="1578610">
                <a:moveTo>
                  <a:pt x="58674" y="25145"/>
                </a:moveTo>
                <a:lnTo>
                  <a:pt x="52450" y="36321"/>
                </a:lnTo>
                <a:lnTo>
                  <a:pt x="63625" y="42509"/>
                </a:lnTo>
                <a:lnTo>
                  <a:pt x="69827" y="31321"/>
                </a:lnTo>
                <a:lnTo>
                  <a:pt x="58674" y="25145"/>
                </a:lnTo>
                <a:close/>
              </a:path>
              <a:path w="2844165" h="1578610">
                <a:moveTo>
                  <a:pt x="73249" y="25145"/>
                </a:moveTo>
                <a:lnTo>
                  <a:pt x="58674" y="25145"/>
                </a:lnTo>
                <a:lnTo>
                  <a:pt x="69827" y="31321"/>
                </a:lnTo>
                <a:lnTo>
                  <a:pt x="73249" y="2514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609600"/>
            <a:ext cx="8072119" cy="5539978"/>
          </a:xfrm>
        </p:spPr>
        <p:txBody>
          <a:bodyPr/>
          <a:lstStyle/>
          <a:p>
            <a:r>
              <a:rPr lang="en-US" altLang="zh-CN" dirty="0"/>
              <a:t>`timescale 100ps/10 </a:t>
            </a:r>
            <a:r>
              <a:rPr lang="en-US" altLang="zh-CN" dirty="0" err="1"/>
              <a:t>ps</a:t>
            </a:r>
            <a:endParaRPr lang="en-US" altLang="zh-CN" dirty="0"/>
          </a:p>
          <a:p>
            <a:r>
              <a:rPr lang="en-US" altLang="zh-CN" dirty="0"/>
              <a:t>module </a:t>
            </a:r>
            <a:r>
              <a:rPr lang="en-US" altLang="zh-CN" dirty="0" err="1"/>
              <a:t>adder_test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reg</a:t>
            </a:r>
            <a:r>
              <a:rPr lang="en-US" altLang="zh-CN" dirty="0"/>
              <a:t> </a:t>
            </a:r>
            <a:r>
              <a:rPr lang="en-US" altLang="zh-CN" dirty="0" err="1"/>
              <a:t>a,b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wire </a:t>
            </a:r>
            <a:r>
              <a:rPr lang="en-US" altLang="zh-CN" dirty="0" err="1"/>
              <a:t>cout,sum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adder i1(</a:t>
            </a:r>
            <a:r>
              <a:rPr lang="en-US" altLang="zh-CN" dirty="0" err="1"/>
              <a:t>cout,sum,a,b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	  parameter period1=50,period2=100;</a:t>
            </a:r>
          </a:p>
          <a:p>
            <a:r>
              <a:rPr lang="en-US" altLang="zh-CN" dirty="0"/>
              <a:t>	  parameter pulse=40;</a:t>
            </a:r>
          </a:p>
          <a:p>
            <a:r>
              <a:rPr lang="en-US" altLang="zh-CN" dirty="0"/>
              <a:t>  initial   </a:t>
            </a:r>
          </a:p>
          <a:p>
            <a:r>
              <a:rPr lang="en-US" altLang="zh-CN" dirty="0"/>
              <a:t>    begin  </a:t>
            </a:r>
          </a:p>
          <a:p>
            <a:r>
              <a:rPr lang="en-US" altLang="zh-CN" dirty="0"/>
              <a:t>      a=1'b0;</a:t>
            </a:r>
          </a:p>
          <a:p>
            <a:r>
              <a:rPr lang="en-US" altLang="zh-CN" dirty="0"/>
              <a:t>      repeat(pulse)</a:t>
            </a:r>
          </a:p>
          <a:p>
            <a:r>
              <a:rPr lang="en-US" altLang="zh-CN" dirty="0"/>
              <a:t>        #(period1/2) a=~a;</a:t>
            </a:r>
          </a:p>
          <a:p>
            <a:r>
              <a:rPr lang="en-US" altLang="zh-CN" dirty="0"/>
              <a:t>  end</a:t>
            </a:r>
          </a:p>
          <a:p>
            <a:r>
              <a:rPr lang="en-US" altLang="zh-CN" dirty="0"/>
              <a:t>  initial  </a:t>
            </a:r>
          </a:p>
          <a:p>
            <a:r>
              <a:rPr lang="en-US" altLang="zh-CN" dirty="0"/>
              <a:t>    begin</a:t>
            </a:r>
          </a:p>
          <a:p>
            <a:r>
              <a:rPr lang="en-US" altLang="zh-CN" dirty="0"/>
              <a:t>     b=1'b0;</a:t>
            </a:r>
          </a:p>
          <a:p>
            <a:r>
              <a:rPr lang="en-US" altLang="zh-CN" dirty="0"/>
              <a:t>    repeat(pulse)</a:t>
            </a:r>
          </a:p>
          <a:p>
            <a:r>
              <a:rPr lang="en-US" altLang="zh-CN" dirty="0"/>
              <a:t>	  #(period2/2) b=~b;</a:t>
            </a:r>
          </a:p>
          <a:p>
            <a:r>
              <a:rPr lang="en-US" altLang="zh-CN" dirty="0"/>
              <a:t>     end  </a:t>
            </a:r>
          </a:p>
          <a:p>
            <a:r>
              <a:rPr lang="en-US" altLang="zh-CN" dirty="0" err="1"/>
              <a:t>endmodule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26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834203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277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85"/>
              </a:spcBef>
            </a:pPr>
            <a:r>
              <a:rPr sz="3600" spc="-5" dirty="0"/>
              <a:t>2</a:t>
            </a:r>
            <a:r>
              <a:rPr lang="zh-CN" altLang="en-US" sz="3600" spc="-5" dirty="0"/>
              <a:t>）</a:t>
            </a:r>
            <a:r>
              <a:rPr sz="3600" dirty="0" err="1">
                <a:latin typeface="宋体"/>
                <a:cs typeface="宋体"/>
              </a:rPr>
              <a:t>仿真设置</a:t>
            </a:r>
            <a:endParaRPr sz="36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9834"/>
            <a:ext cx="751967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/>
                <a:cs typeface="宋体"/>
              </a:rPr>
              <a:t>建立工程后，执</a:t>
            </a:r>
            <a:r>
              <a:rPr sz="2400" dirty="0">
                <a:latin typeface="宋体"/>
                <a:cs typeface="宋体"/>
              </a:rPr>
              <a:t>行</a:t>
            </a:r>
            <a:r>
              <a:rPr sz="2400" spc="-5" dirty="0">
                <a:latin typeface="Calibri"/>
                <a:cs typeface="Calibri"/>
              </a:rPr>
              <a:t>Assignments</a:t>
            </a:r>
            <a:r>
              <a:rPr sz="2400" spc="-5" dirty="0">
                <a:latin typeface="Times New Roman"/>
                <a:cs typeface="Times New Roman"/>
              </a:rPr>
              <a:t>→Settings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→Category/EDA</a:t>
            </a: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2400" spc="-35" dirty="0">
                <a:latin typeface="Times New Roman"/>
                <a:cs typeface="Times New Roman"/>
              </a:rPr>
              <a:t>Tools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Settings/Simulation</a:t>
            </a:r>
            <a:endParaRPr sz="24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45" dirty="0">
                <a:latin typeface="Times New Roman"/>
                <a:cs typeface="Times New Roman"/>
              </a:rPr>
              <a:t>Tool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name:</a:t>
            </a:r>
            <a:r>
              <a:rPr sz="2400" dirty="0">
                <a:latin typeface="宋体"/>
                <a:cs typeface="宋体"/>
              </a:rPr>
              <a:t>选</a:t>
            </a:r>
            <a:r>
              <a:rPr sz="2400" spc="-5" dirty="0">
                <a:latin typeface="Times New Roman"/>
                <a:cs typeface="Times New Roman"/>
              </a:rPr>
              <a:t>Modelsim</a:t>
            </a:r>
            <a:endParaRPr sz="24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Times New Roman"/>
                <a:cs typeface="Times New Roman"/>
              </a:rPr>
              <a:t>Format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output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netlist:</a:t>
            </a:r>
            <a:r>
              <a:rPr sz="2400" dirty="0">
                <a:latin typeface="宋体"/>
                <a:cs typeface="宋体"/>
              </a:rPr>
              <a:t>选</a:t>
            </a:r>
            <a:r>
              <a:rPr sz="2400" spc="-40" dirty="0">
                <a:latin typeface="Times New Roman"/>
                <a:cs typeface="Times New Roman"/>
              </a:rPr>
              <a:t>Verilog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HDL</a:t>
            </a:r>
            <a:endParaRPr sz="2400" dirty="0">
              <a:latin typeface="Times New Roman"/>
              <a:cs typeface="Times New Roman"/>
            </a:endParaRPr>
          </a:p>
          <a:p>
            <a:pPr marL="12700" marR="2926715" indent="457200">
              <a:lnSpc>
                <a:spcPct val="120000"/>
              </a:lnSpc>
              <a:buFont typeface="Arial"/>
              <a:buChar char="–"/>
              <a:tabLst>
                <a:tab pos="831215" algn="l"/>
                <a:tab pos="831850" algn="l"/>
              </a:tabLst>
            </a:pPr>
            <a:r>
              <a:rPr sz="2400" spc="-5" dirty="0">
                <a:latin typeface="Times New Roman"/>
                <a:cs typeface="Times New Roman"/>
              </a:rPr>
              <a:t>Output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directory:</a:t>
            </a:r>
            <a:r>
              <a:rPr sz="2400" dirty="0">
                <a:latin typeface="宋体"/>
                <a:cs typeface="宋体"/>
              </a:rPr>
              <a:t>设定目录 以上同“时序仿真”，以下不同了</a:t>
            </a: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NativeLink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settings</a:t>
            </a:r>
            <a:r>
              <a:rPr sz="2400" spc="-5" dirty="0">
                <a:latin typeface="宋体"/>
                <a:cs typeface="宋体"/>
              </a:rPr>
              <a:t>选</a:t>
            </a:r>
            <a:r>
              <a:rPr sz="2400" spc="-5" dirty="0">
                <a:latin typeface="Times New Roman"/>
                <a:cs typeface="Times New Roman"/>
              </a:rPr>
              <a:t>Compile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testbench</a:t>
            </a:r>
            <a:r>
              <a:rPr sz="2400" dirty="0">
                <a:latin typeface="宋体"/>
                <a:cs typeface="宋体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470089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287" y="357162"/>
            <a:ext cx="7029450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4600" y="4505261"/>
            <a:ext cx="1285875" cy="214629"/>
          </a:xfrm>
          <a:custGeom>
            <a:avLst/>
            <a:gdLst/>
            <a:ahLst/>
            <a:cxnLst/>
            <a:rect l="l" t="t" r="r" b="b"/>
            <a:pathLst>
              <a:path w="1285875" h="214629">
                <a:moveTo>
                  <a:pt x="0" y="214312"/>
                </a:moveTo>
                <a:lnTo>
                  <a:pt x="1285875" y="214312"/>
                </a:lnTo>
                <a:lnTo>
                  <a:pt x="1285875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69811" y="3571875"/>
            <a:ext cx="2417445" cy="1071880"/>
          </a:xfrm>
          <a:custGeom>
            <a:avLst/>
            <a:gdLst/>
            <a:ahLst/>
            <a:cxnLst/>
            <a:rect l="l" t="t" r="r" b="b"/>
            <a:pathLst>
              <a:path w="2417445" h="1071879">
                <a:moveTo>
                  <a:pt x="916813" y="0"/>
                </a:moveTo>
                <a:lnTo>
                  <a:pt x="1166876" y="0"/>
                </a:lnTo>
                <a:lnTo>
                  <a:pt x="1541907" y="0"/>
                </a:lnTo>
                <a:lnTo>
                  <a:pt x="2417064" y="0"/>
                </a:lnTo>
                <a:lnTo>
                  <a:pt x="2417064" y="625094"/>
                </a:lnTo>
                <a:lnTo>
                  <a:pt x="2417064" y="892937"/>
                </a:lnTo>
                <a:lnTo>
                  <a:pt x="2417064" y="1071626"/>
                </a:lnTo>
                <a:lnTo>
                  <a:pt x="1541907" y="1071626"/>
                </a:lnTo>
                <a:lnTo>
                  <a:pt x="1166876" y="1071626"/>
                </a:lnTo>
                <a:lnTo>
                  <a:pt x="916813" y="1071626"/>
                </a:lnTo>
                <a:lnTo>
                  <a:pt x="916813" y="892937"/>
                </a:lnTo>
                <a:lnTo>
                  <a:pt x="0" y="1009523"/>
                </a:lnTo>
                <a:lnTo>
                  <a:pt x="916813" y="625094"/>
                </a:lnTo>
                <a:lnTo>
                  <a:pt x="916813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25055" y="3673855"/>
            <a:ext cx="12236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214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宋体"/>
                <a:cs typeface="宋体"/>
              </a:rPr>
              <a:t>单击</a:t>
            </a:r>
            <a:endParaRPr sz="1800">
              <a:latin typeface="宋体"/>
              <a:cs typeface="宋体"/>
            </a:endParaRPr>
          </a:p>
          <a:p>
            <a:pPr algn="ctr">
              <a:lnSpc>
                <a:spcPts val="2140"/>
              </a:lnSpc>
            </a:pP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18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Benches</a:t>
            </a: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solidFill>
                  <a:srgbClr val="FF0000"/>
                </a:solidFill>
                <a:latin typeface="宋体"/>
                <a:cs typeface="宋体"/>
              </a:rPr>
              <a:t>按钮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96250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099" y="1571625"/>
            <a:ext cx="5181600" cy="354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98184" y="1500124"/>
            <a:ext cx="2417445" cy="1071880"/>
          </a:xfrm>
          <a:custGeom>
            <a:avLst/>
            <a:gdLst/>
            <a:ahLst/>
            <a:cxnLst/>
            <a:rect l="l" t="t" r="r" b="b"/>
            <a:pathLst>
              <a:path w="2417445" h="1071880">
                <a:moveTo>
                  <a:pt x="916939" y="0"/>
                </a:moveTo>
                <a:lnTo>
                  <a:pt x="1167003" y="0"/>
                </a:lnTo>
                <a:lnTo>
                  <a:pt x="1542034" y="0"/>
                </a:lnTo>
                <a:lnTo>
                  <a:pt x="2417191" y="0"/>
                </a:lnTo>
                <a:lnTo>
                  <a:pt x="2417191" y="625093"/>
                </a:lnTo>
                <a:lnTo>
                  <a:pt x="2417191" y="893063"/>
                </a:lnTo>
                <a:lnTo>
                  <a:pt x="2417191" y="1071626"/>
                </a:lnTo>
                <a:lnTo>
                  <a:pt x="1542034" y="1071626"/>
                </a:lnTo>
                <a:lnTo>
                  <a:pt x="1167003" y="1071626"/>
                </a:lnTo>
                <a:lnTo>
                  <a:pt x="916939" y="1071626"/>
                </a:lnTo>
                <a:lnTo>
                  <a:pt x="916939" y="893063"/>
                </a:lnTo>
                <a:lnTo>
                  <a:pt x="0" y="1009650"/>
                </a:lnTo>
                <a:lnTo>
                  <a:pt x="916939" y="625093"/>
                </a:lnTo>
                <a:lnTo>
                  <a:pt x="916939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5410" y="1601470"/>
            <a:ext cx="482600" cy="8489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95"/>
              </a:spcBef>
            </a:pPr>
            <a:r>
              <a:rPr sz="1800" dirty="0">
                <a:solidFill>
                  <a:srgbClr val="FF0000"/>
                </a:solidFill>
                <a:latin typeface="宋体"/>
                <a:cs typeface="宋体"/>
              </a:rPr>
              <a:t>单击  </a:t>
            </a:r>
            <a:r>
              <a:rPr sz="1800" spc="-5" dirty="0">
                <a:solidFill>
                  <a:srgbClr val="FF0000"/>
                </a:solidFill>
              </a:rPr>
              <a:t>New  </a:t>
            </a:r>
            <a:r>
              <a:rPr sz="1800" spc="-5" dirty="0">
                <a:solidFill>
                  <a:srgbClr val="FF0000"/>
                </a:solidFill>
                <a:latin typeface="宋体"/>
                <a:cs typeface="宋体"/>
              </a:rPr>
              <a:t>按钮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007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88" y="300228"/>
            <a:ext cx="6361811" cy="571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bject 4"/>
          <p:cNvSpPr txBox="1"/>
          <p:nvPr/>
        </p:nvSpPr>
        <p:spPr>
          <a:xfrm>
            <a:off x="3222171" y="990600"/>
            <a:ext cx="5786120" cy="1499128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dirty="0" err="1">
                <a:solidFill>
                  <a:srgbClr val="FF0000"/>
                </a:solidFill>
                <a:latin typeface="宋体"/>
                <a:cs typeface="宋体"/>
              </a:rPr>
              <a:t>添写测试文件</a:t>
            </a:r>
            <a:r>
              <a:rPr lang="en-US" altLang="zh-CN" sz="1800" dirty="0" err="1">
                <a:solidFill>
                  <a:srgbClr val="FF0000"/>
                </a:solidFill>
                <a:latin typeface="宋体"/>
                <a:cs typeface="宋体"/>
              </a:rPr>
              <a:t>adder_</a:t>
            </a:r>
            <a:r>
              <a:rPr sz="1800" spc="-25" dirty="0" err="1">
                <a:solidFill>
                  <a:srgbClr val="FF0000"/>
                </a:solidFill>
                <a:latin typeface="Calibri"/>
                <a:cs typeface="Calibri"/>
              </a:rPr>
              <a:t>test.v</a:t>
            </a:r>
            <a:r>
              <a:rPr sz="1800" dirty="0" err="1">
                <a:solidFill>
                  <a:srgbClr val="FF0000"/>
                </a:solidFill>
                <a:latin typeface="宋体"/>
                <a:cs typeface="宋体"/>
              </a:rPr>
              <a:t>的文件名</a:t>
            </a:r>
            <a:endParaRPr sz="1800" dirty="0">
              <a:latin typeface="宋体"/>
              <a:cs typeface="宋体"/>
            </a:endParaRPr>
          </a:p>
          <a:p>
            <a:pPr marL="584200">
              <a:lnSpc>
                <a:spcPct val="100000"/>
              </a:lnSpc>
              <a:spcBef>
                <a:spcPts val="655"/>
              </a:spcBef>
            </a:pPr>
            <a:r>
              <a:rPr sz="1800" dirty="0" err="1">
                <a:solidFill>
                  <a:srgbClr val="FF0000"/>
                </a:solidFill>
                <a:latin typeface="宋体"/>
                <a:cs typeface="宋体"/>
              </a:rPr>
              <a:t>添写测试文件</a:t>
            </a:r>
            <a:r>
              <a:rPr lang="en-US" sz="1800" dirty="0" err="1">
                <a:solidFill>
                  <a:srgbClr val="FF0000"/>
                </a:solidFill>
                <a:latin typeface="宋体"/>
                <a:cs typeface="宋体"/>
              </a:rPr>
              <a:t>adder_</a:t>
            </a:r>
            <a:r>
              <a:rPr sz="1800" spc="-25" dirty="0" err="1">
                <a:solidFill>
                  <a:srgbClr val="FF0000"/>
                </a:solidFill>
                <a:latin typeface="Calibri"/>
                <a:cs typeface="Calibri"/>
              </a:rPr>
              <a:t>test.v</a:t>
            </a:r>
            <a:r>
              <a:rPr sz="1800" dirty="0" err="1">
                <a:solidFill>
                  <a:srgbClr val="FF0000"/>
                </a:solidFill>
                <a:latin typeface="宋体"/>
                <a:cs typeface="宋体"/>
              </a:rPr>
              <a:t>中的顶层模块名</a:t>
            </a:r>
            <a:endParaRPr sz="1800" dirty="0">
              <a:latin typeface="宋体"/>
              <a:cs typeface="宋体"/>
            </a:endParaRPr>
          </a:p>
          <a:p>
            <a:pPr marL="655320">
              <a:lnSpc>
                <a:spcPct val="100000"/>
              </a:lnSpc>
              <a:spcBef>
                <a:spcPts val="655"/>
              </a:spcBef>
            </a:pPr>
            <a:r>
              <a:rPr sz="1800" dirty="0" err="1">
                <a:solidFill>
                  <a:srgbClr val="FF0000"/>
                </a:solidFill>
                <a:latin typeface="宋体"/>
                <a:cs typeface="宋体"/>
              </a:rPr>
              <a:t>添写测试文件</a:t>
            </a:r>
            <a:r>
              <a:rPr lang="en-US" sz="1800" dirty="0" err="1">
                <a:solidFill>
                  <a:srgbClr val="FF0000"/>
                </a:solidFill>
                <a:latin typeface="宋体"/>
                <a:cs typeface="宋体"/>
              </a:rPr>
              <a:t>adder</a:t>
            </a:r>
            <a:r>
              <a:rPr lang="en-US" dirty="0" err="1">
                <a:solidFill>
                  <a:srgbClr val="FF0000"/>
                </a:solidFill>
                <a:latin typeface="宋体"/>
                <a:cs typeface="宋体"/>
              </a:rPr>
              <a:t>_</a:t>
            </a:r>
            <a:r>
              <a:rPr sz="1800" spc="-25" dirty="0" err="1">
                <a:solidFill>
                  <a:srgbClr val="FF0000"/>
                </a:solidFill>
                <a:latin typeface="Calibri"/>
                <a:cs typeface="Calibri"/>
              </a:rPr>
              <a:t>test.v</a:t>
            </a:r>
            <a:r>
              <a:rPr sz="1800" dirty="0" err="1">
                <a:solidFill>
                  <a:srgbClr val="FF0000"/>
                </a:solidFill>
                <a:latin typeface="宋体"/>
                <a:cs typeface="宋体"/>
              </a:rPr>
              <a:t>中的顶层模块实例化名</a:t>
            </a:r>
            <a:endParaRPr sz="1800" dirty="0">
              <a:latin typeface="宋体"/>
              <a:cs typeface="宋体"/>
            </a:endParaRPr>
          </a:p>
          <a:p>
            <a:pPr marL="4845685" algn="ctr">
              <a:lnSpc>
                <a:spcPct val="100000"/>
              </a:lnSpc>
            </a:pPr>
            <a:endParaRPr lang="en-US" sz="2550" dirty="0">
              <a:latin typeface="Times New Roman"/>
              <a:cs typeface="Times New Roman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383909" y="3720282"/>
            <a:ext cx="2188845" cy="1401445"/>
            <a:chOff x="6383909" y="3720282"/>
            <a:chExt cx="2188845" cy="1401445"/>
          </a:xfrm>
        </p:grpSpPr>
        <p:sp>
          <p:nvSpPr>
            <p:cNvPr id="6" name="object 6"/>
            <p:cNvSpPr txBox="1"/>
            <p:nvPr/>
          </p:nvSpPr>
          <p:spPr>
            <a:xfrm>
              <a:off x="7425308" y="4168267"/>
              <a:ext cx="939800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2286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0000"/>
                  </a:solidFill>
                  <a:latin typeface="宋体"/>
                  <a:cs typeface="宋体"/>
                </a:rPr>
                <a:t>添加 测试文件</a:t>
              </a:r>
              <a:endParaRPr sz="1800" dirty="0">
                <a:latin typeface="宋体"/>
                <a:cs typeface="宋体"/>
              </a:endParaRPr>
            </a:p>
          </p:txBody>
        </p:sp>
        <p:sp>
          <p:nvSpPr>
            <p:cNvPr id="12" name="object 5"/>
            <p:cNvSpPr/>
            <p:nvPr/>
          </p:nvSpPr>
          <p:spPr>
            <a:xfrm>
              <a:off x="6383909" y="3720282"/>
              <a:ext cx="2188845" cy="1401445"/>
            </a:xfrm>
            <a:custGeom>
              <a:avLst/>
              <a:gdLst/>
              <a:ahLst/>
              <a:cxnLst/>
              <a:rect l="l" t="t" r="r" b="b"/>
              <a:pathLst>
                <a:path w="2188845" h="1401445">
                  <a:moveTo>
                    <a:pt x="688213" y="329438"/>
                  </a:moveTo>
                  <a:lnTo>
                    <a:pt x="938276" y="329438"/>
                  </a:lnTo>
                  <a:lnTo>
                    <a:pt x="1313307" y="329438"/>
                  </a:lnTo>
                  <a:lnTo>
                    <a:pt x="2188464" y="329438"/>
                  </a:lnTo>
                  <a:lnTo>
                    <a:pt x="2188464" y="508000"/>
                  </a:lnTo>
                  <a:lnTo>
                    <a:pt x="2188464" y="775843"/>
                  </a:lnTo>
                  <a:lnTo>
                    <a:pt x="2188464" y="1400937"/>
                  </a:lnTo>
                  <a:lnTo>
                    <a:pt x="1313307" y="1400937"/>
                  </a:lnTo>
                  <a:lnTo>
                    <a:pt x="938276" y="1400937"/>
                  </a:lnTo>
                  <a:lnTo>
                    <a:pt x="688213" y="1400937"/>
                  </a:lnTo>
                  <a:lnTo>
                    <a:pt x="688213" y="775843"/>
                  </a:lnTo>
                  <a:lnTo>
                    <a:pt x="0" y="0"/>
                  </a:lnTo>
                  <a:lnTo>
                    <a:pt x="688213" y="508000"/>
                  </a:lnTo>
                  <a:lnTo>
                    <a:pt x="688213" y="32943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20614" y="2375388"/>
            <a:ext cx="3152140" cy="1336675"/>
            <a:chOff x="5420614" y="2375388"/>
            <a:chExt cx="3152140" cy="1336675"/>
          </a:xfrm>
        </p:grpSpPr>
        <p:sp>
          <p:nvSpPr>
            <p:cNvPr id="11" name="object 3"/>
            <p:cNvSpPr/>
            <p:nvPr/>
          </p:nvSpPr>
          <p:spPr>
            <a:xfrm>
              <a:off x="5420614" y="2375388"/>
              <a:ext cx="3152140" cy="1336675"/>
            </a:xfrm>
            <a:custGeom>
              <a:avLst/>
              <a:gdLst/>
              <a:ahLst/>
              <a:cxnLst/>
              <a:rect l="l" t="t" r="r" b="b"/>
              <a:pathLst>
                <a:path w="3152140" h="1336675">
                  <a:moveTo>
                    <a:pt x="1651762" y="0"/>
                  </a:moveTo>
                  <a:lnTo>
                    <a:pt x="1901697" y="0"/>
                  </a:lnTo>
                  <a:lnTo>
                    <a:pt x="2276856" y="0"/>
                  </a:lnTo>
                  <a:lnTo>
                    <a:pt x="3151886" y="0"/>
                  </a:lnTo>
                  <a:lnTo>
                    <a:pt x="3151886" y="625093"/>
                  </a:lnTo>
                  <a:lnTo>
                    <a:pt x="3151886" y="893063"/>
                  </a:lnTo>
                  <a:lnTo>
                    <a:pt x="3151886" y="1071626"/>
                  </a:lnTo>
                  <a:lnTo>
                    <a:pt x="2276856" y="1071626"/>
                  </a:lnTo>
                  <a:lnTo>
                    <a:pt x="1901697" y="1071626"/>
                  </a:lnTo>
                  <a:lnTo>
                    <a:pt x="1651762" y="1071626"/>
                  </a:lnTo>
                  <a:lnTo>
                    <a:pt x="1651762" y="893063"/>
                  </a:lnTo>
                  <a:lnTo>
                    <a:pt x="0" y="1336166"/>
                  </a:lnTo>
                  <a:lnTo>
                    <a:pt x="1651762" y="625093"/>
                  </a:lnTo>
                  <a:lnTo>
                    <a:pt x="1651762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 txBox="1"/>
            <p:nvPr/>
          </p:nvSpPr>
          <p:spPr>
            <a:xfrm>
              <a:off x="7418051" y="2585973"/>
              <a:ext cx="939800" cy="5668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2286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1800" dirty="0">
                  <a:solidFill>
                    <a:srgbClr val="FF0000"/>
                  </a:solidFill>
                  <a:latin typeface="宋体"/>
                  <a:cs typeface="宋体"/>
                </a:rPr>
                <a:t>查找</a:t>
              </a:r>
              <a:r>
                <a:rPr sz="1800" dirty="0">
                  <a:solidFill>
                    <a:srgbClr val="FF0000"/>
                  </a:solidFill>
                  <a:latin typeface="宋体"/>
                  <a:cs typeface="宋体"/>
                </a:rPr>
                <a:t> 测试文件</a:t>
              </a:r>
              <a:endParaRPr sz="1800" dirty="0">
                <a:latin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0837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9622"/>
            <a:ext cx="5515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宋体"/>
                <a:cs typeface="宋体"/>
              </a:rPr>
              <a:t>添加测试文件后的显示结果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94922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730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75" y="1598236"/>
            <a:ext cx="6688929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28600" y="275276"/>
            <a:ext cx="6324600" cy="1264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后面做时序仿真的话，还要添加时延文件</a:t>
            </a:r>
            <a:r>
              <a:rPr lang="en-US" altLang="zh-CN" dirty="0" err="1"/>
              <a:t>adder.sdc</a:t>
            </a:r>
            <a:r>
              <a:rPr lang="en-US" altLang="zh-CN" dirty="0"/>
              <a:t>,</a:t>
            </a:r>
            <a:r>
              <a:rPr lang="zh-CN" altLang="en-US" dirty="0"/>
              <a:t>执行</a:t>
            </a:r>
            <a:r>
              <a:rPr lang="en-US" altLang="zh-CN" spc="-5" dirty="0" err="1">
                <a:cs typeface="Calibri"/>
              </a:rPr>
              <a:t>Assignments</a:t>
            </a:r>
            <a:r>
              <a:rPr lang="en-US" altLang="zh-CN" spc="-5" dirty="0" err="1">
                <a:latin typeface="Times New Roman"/>
                <a:cs typeface="Times New Roman"/>
              </a:rPr>
              <a:t>→Settings</a:t>
            </a:r>
            <a:r>
              <a:rPr lang="en-US" altLang="zh-CN" spc="-60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→Category/EDA</a:t>
            </a: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lang="en-US" altLang="zh-CN" spc="-35" dirty="0">
                <a:latin typeface="Times New Roman"/>
                <a:cs typeface="Times New Roman"/>
              </a:rPr>
              <a:t>Tools</a:t>
            </a:r>
            <a:r>
              <a:rPr lang="en-US" altLang="zh-CN" spc="-25" dirty="0">
                <a:latin typeface="Times New Roman"/>
                <a:cs typeface="Times New Roman"/>
              </a:rPr>
              <a:t> </a:t>
            </a:r>
            <a:r>
              <a:rPr lang="en-US" altLang="zh-CN" spc="-5" dirty="0">
                <a:latin typeface="Times New Roman"/>
                <a:cs typeface="Times New Roman"/>
              </a:rPr>
              <a:t>Settings/</a:t>
            </a:r>
            <a:r>
              <a:rPr lang="en-US" altLang="zh-CN" spc="-5" dirty="0" err="1">
                <a:latin typeface="Times New Roman"/>
                <a:cs typeface="Times New Roman"/>
              </a:rPr>
              <a:t>TimeQuest</a:t>
            </a:r>
            <a:r>
              <a:rPr lang="en-US" altLang="zh-CN" spc="-5" dirty="0">
                <a:latin typeface="Times New Roman"/>
                <a:cs typeface="Times New Roman"/>
              </a:rPr>
              <a:t> Timing </a:t>
            </a:r>
            <a:r>
              <a:rPr lang="en-US" altLang="zh-CN" spc="-5" dirty="0" err="1">
                <a:latin typeface="Times New Roman"/>
                <a:cs typeface="Times New Roman"/>
              </a:rPr>
              <a:t>Analazer</a:t>
            </a:r>
            <a:endParaRPr lang="en-US" altLang="zh-C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354965" algn="l"/>
                <a:tab pos="355600" algn="l"/>
              </a:tabLst>
            </a:pP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800785" y="2618630"/>
            <a:ext cx="2188845" cy="1401445"/>
            <a:chOff x="6383909" y="3720282"/>
            <a:chExt cx="2188845" cy="1401445"/>
          </a:xfrm>
        </p:grpSpPr>
        <p:sp>
          <p:nvSpPr>
            <p:cNvPr id="6" name="object 6"/>
            <p:cNvSpPr txBox="1"/>
            <p:nvPr/>
          </p:nvSpPr>
          <p:spPr>
            <a:xfrm>
              <a:off x="7425308" y="4168267"/>
              <a:ext cx="939800" cy="5668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2286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 err="1">
                  <a:solidFill>
                    <a:srgbClr val="FF0000"/>
                  </a:solidFill>
                  <a:latin typeface="宋体"/>
                  <a:cs typeface="宋体"/>
                </a:rPr>
                <a:t>添加</a:t>
              </a:r>
              <a:r>
                <a:rPr sz="1800" dirty="0">
                  <a:solidFill>
                    <a:srgbClr val="FF0000"/>
                  </a:solidFill>
                  <a:latin typeface="宋体"/>
                  <a:cs typeface="宋体"/>
                </a:rPr>
                <a:t> </a:t>
              </a:r>
              <a:r>
                <a:rPr lang="zh-CN" altLang="en-US" sz="1800" dirty="0">
                  <a:solidFill>
                    <a:srgbClr val="FF0000"/>
                  </a:solidFill>
                  <a:latin typeface="宋体"/>
                  <a:cs typeface="宋体"/>
                </a:rPr>
                <a:t>时延</a:t>
              </a:r>
              <a:r>
                <a:rPr sz="1800" dirty="0" err="1">
                  <a:solidFill>
                    <a:srgbClr val="FF0000"/>
                  </a:solidFill>
                  <a:latin typeface="宋体"/>
                  <a:cs typeface="宋体"/>
                </a:rPr>
                <a:t>文件</a:t>
              </a:r>
              <a:endParaRPr sz="1800" dirty="0">
                <a:latin typeface="宋体"/>
                <a:cs typeface="宋体"/>
              </a:endParaRPr>
            </a:p>
          </p:txBody>
        </p:sp>
        <p:sp>
          <p:nvSpPr>
            <p:cNvPr id="7" name="object 5"/>
            <p:cNvSpPr/>
            <p:nvPr/>
          </p:nvSpPr>
          <p:spPr>
            <a:xfrm>
              <a:off x="6383909" y="3720282"/>
              <a:ext cx="2188845" cy="1401445"/>
            </a:xfrm>
            <a:custGeom>
              <a:avLst/>
              <a:gdLst/>
              <a:ahLst/>
              <a:cxnLst/>
              <a:rect l="l" t="t" r="r" b="b"/>
              <a:pathLst>
                <a:path w="2188845" h="1401445">
                  <a:moveTo>
                    <a:pt x="688213" y="329438"/>
                  </a:moveTo>
                  <a:lnTo>
                    <a:pt x="938276" y="329438"/>
                  </a:lnTo>
                  <a:lnTo>
                    <a:pt x="1313307" y="329438"/>
                  </a:lnTo>
                  <a:lnTo>
                    <a:pt x="2188464" y="329438"/>
                  </a:lnTo>
                  <a:lnTo>
                    <a:pt x="2188464" y="508000"/>
                  </a:lnTo>
                  <a:lnTo>
                    <a:pt x="2188464" y="775843"/>
                  </a:lnTo>
                  <a:lnTo>
                    <a:pt x="2188464" y="1400937"/>
                  </a:lnTo>
                  <a:lnTo>
                    <a:pt x="1313307" y="1400937"/>
                  </a:lnTo>
                  <a:lnTo>
                    <a:pt x="938276" y="1400937"/>
                  </a:lnTo>
                  <a:lnTo>
                    <a:pt x="688213" y="1400937"/>
                  </a:lnTo>
                  <a:lnTo>
                    <a:pt x="688213" y="775843"/>
                  </a:lnTo>
                  <a:lnTo>
                    <a:pt x="0" y="0"/>
                  </a:lnTo>
                  <a:lnTo>
                    <a:pt x="688213" y="508000"/>
                  </a:lnTo>
                  <a:lnTo>
                    <a:pt x="688213" y="32943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19138" y="1281955"/>
            <a:ext cx="3152140" cy="1336675"/>
            <a:chOff x="5420614" y="2375388"/>
            <a:chExt cx="3152140" cy="1336675"/>
          </a:xfrm>
        </p:grpSpPr>
        <p:sp>
          <p:nvSpPr>
            <p:cNvPr id="9" name="object 3"/>
            <p:cNvSpPr/>
            <p:nvPr/>
          </p:nvSpPr>
          <p:spPr>
            <a:xfrm>
              <a:off x="5420614" y="2375388"/>
              <a:ext cx="3152140" cy="1336675"/>
            </a:xfrm>
            <a:custGeom>
              <a:avLst/>
              <a:gdLst/>
              <a:ahLst/>
              <a:cxnLst/>
              <a:rect l="l" t="t" r="r" b="b"/>
              <a:pathLst>
                <a:path w="3152140" h="1336675">
                  <a:moveTo>
                    <a:pt x="1651762" y="0"/>
                  </a:moveTo>
                  <a:lnTo>
                    <a:pt x="1901697" y="0"/>
                  </a:lnTo>
                  <a:lnTo>
                    <a:pt x="2276856" y="0"/>
                  </a:lnTo>
                  <a:lnTo>
                    <a:pt x="3151886" y="0"/>
                  </a:lnTo>
                  <a:lnTo>
                    <a:pt x="3151886" y="625093"/>
                  </a:lnTo>
                  <a:lnTo>
                    <a:pt x="3151886" y="893063"/>
                  </a:lnTo>
                  <a:lnTo>
                    <a:pt x="3151886" y="1071626"/>
                  </a:lnTo>
                  <a:lnTo>
                    <a:pt x="2276856" y="1071626"/>
                  </a:lnTo>
                  <a:lnTo>
                    <a:pt x="1901697" y="1071626"/>
                  </a:lnTo>
                  <a:lnTo>
                    <a:pt x="1651762" y="1071626"/>
                  </a:lnTo>
                  <a:lnTo>
                    <a:pt x="1651762" y="893063"/>
                  </a:lnTo>
                  <a:lnTo>
                    <a:pt x="0" y="1336166"/>
                  </a:lnTo>
                  <a:lnTo>
                    <a:pt x="1651762" y="625093"/>
                  </a:lnTo>
                  <a:lnTo>
                    <a:pt x="1651762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 txBox="1"/>
            <p:nvPr/>
          </p:nvSpPr>
          <p:spPr>
            <a:xfrm>
              <a:off x="7418051" y="2585973"/>
              <a:ext cx="939800" cy="5668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2286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1800" dirty="0">
                  <a:solidFill>
                    <a:srgbClr val="FF0000"/>
                  </a:solidFill>
                  <a:latin typeface="宋体"/>
                  <a:cs typeface="宋体"/>
                </a:rPr>
                <a:t>查找</a:t>
              </a:r>
              <a:r>
                <a:rPr sz="1800" dirty="0">
                  <a:solidFill>
                    <a:srgbClr val="FF0000"/>
                  </a:solidFill>
                  <a:latin typeface="宋体"/>
                  <a:cs typeface="宋体"/>
                </a:rPr>
                <a:t> </a:t>
              </a:r>
              <a:r>
                <a:rPr lang="zh-CN" altLang="en-US" sz="1800" dirty="0">
                  <a:solidFill>
                    <a:srgbClr val="FF0000"/>
                  </a:solidFill>
                  <a:latin typeface="宋体"/>
                  <a:cs typeface="宋体"/>
                </a:rPr>
                <a:t>时延</a:t>
              </a:r>
              <a:r>
                <a:rPr sz="1800" dirty="0" err="1">
                  <a:solidFill>
                    <a:srgbClr val="FF0000"/>
                  </a:solidFill>
                  <a:latin typeface="宋体"/>
                  <a:cs typeface="宋体"/>
                </a:rPr>
                <a:t>文件</a:t>
              </a:r>
              <a:endParaRPr sz="1800" dirty="0">
                <a:latin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1053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118" y="1571599"/>
            <a:ext cx="8001762" cy="276999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adder</a:t>
            </a:r>
            <a:r>
              <a:rPr lang="zh-CN" altLang="en-US" dirty="0"/>
              <a:t>根目录下，添加进来后，最后点击</a:t>
            </a:r>
            <a:r>
              <a:rPr lang="en-US" altLang="zh-CN" dirty="0"/>
              <a:t>ok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58058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327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599"/>
            <a:ext cx="8229600" cy="61363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590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65"/>
              </a:spcBef>
            </a:pPr>
            <a:r>
              <a:rPr sz="3600" spc="-5" dirty="0"/>
              <a:t>3</a:t>
            </a:r>
            <a:r>
              <a:rPr lang="zh-CN" altLang="en-US" sz="3600" spc="-5" dirty="0"/>
              <a:t>）</a:t>
            </a:r>
            <a:r>
              <a:rPr sz="3600" dirty="0" err="1">
                <a:latin typeface="宋体"/>
                <a:cs typeface="宋体"/>
              </a:rPr>
              <a:t>执行仿真（功能仿真</a:t>
            </a:r>
            <a:r>
              <a:rPr sz="3600" dirty="0">
                <a:latin typeface="宋体"/>
                <a:cs typeface="宋体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8324"/>
            <a:ext cx="8096884" cy="363537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宋体"/>
                <a:cs typeface="宋体"/>
              </a:rPr>
              <a:t>将</a:t>
            </a:r>
            <a:r>
              <a:rPr sz="3200" spc="-5" dirty="0">
                <a:latin typeface="Calibri"/>
                <a:cs typeface="Calibri"/>
              </a:rPr>
              <a:t>QII</a:t>
            </a:r>
            <a:r>
              <a:rPr sz="3200" spc="5" dirty="0">
                <a:latin typeface="宋体"/>
                <a:cs typeface="宋体"/>
              </a:rPr>
              <a:t>工程进行全编译；</a:t>
            </a:r>
            <a:endParaRPr sz="3200">
              <a:latin typeface="宋体"/>
              <a:cs typeface="宋体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宋体"/>
                <a:cs typeface="宋体"/>
              </a:rPr>
              <a:t>功能仿真</a:t>
            </a:r>
            <a:r>
              <a:rPr sz="3200" spc="-5" dirty="0">
                <a:latin typeface="宋体"/>
                <a:cs typeface="宋体"/>
              </a:rPr>
              <a:t>：</a:t>
            </a:r>
            <a:r>
              <a:rPr sz="3200" dirty="0">
                <a:latin typeface="宋体"/>
                <a:cs typeface="宋体"/>
              </a:rPr>
              <a:t>执</a:t>
            </a:r>
            <a:r>
              <a:rPr sz="3200" spc="-5" dirty="0">
                <a:latin typeface="宋体"/>
                <a:cs typeface="宋体"/>
              </a:rPr>
              <a:t>行</a:t>
            </a:r>
            <a:r>
              <a:rPr sz="3200" spc="-35" dirty="0">
                <a:latin typeface="Calibri"/>
                <a:cs typeface="Calibri"/>
              </a:rPr>
              <a:t>Tools</a:t>
            </a:r>
            <a:r>
              <a:rPr sz="3200" spc="-35" dirty="0">
                <a:latin typeface="Times New Roman"/>
                <a:cs typeface="Times New Roman"/>
              </a:rPr>
              <a:t>→Run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EDA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Simulation  </a:t>
            </a:r>
            <a:r>
              <a:rPr sz="3200" spc="-60" dirty="0">
                <a:latin typeface="Times New Roman"/>
                <a:cs typeface="Times New Roman"/>
              </a:rPr>
              <a:t>Tool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→EDA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Times New Roman"/>
                <a:cs typeface="Times New Roman"/>
              </a:rPr>
              <a:t>RTL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Simulation,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QII</a:t>
            </a:r>
            <a:r>
              <a:rPr sz="3200" spc="5" dirty="0">
                <a:latin typeface="宋体"/>
                <a:cs typeface="宋体"/>
              </a:rPr>
              <a:t>将会自动打 </a:t>
            </a:r>
            <a:r>
              <a:rPr sz="3200" dirty="0">
                <a:latin typeface="宋体"/>
                <a:cs typeface="宋体"/>
              </a:rPr>
              <a:t>开</a:t>
            </a:r>
            <a:r>
              <a:rPr sz="3200" dirty="0">
                <a:latin typeface="Times New Roman"/>
                <a:cs typeface="Times New Roman"/>
              </a:rPr>
              <a:t>ModelSim</a:t>
            </a:r>
            <a:r>
              <a:rPr sz="3200" dirty="0">
                <a:latin typeface="宋体"/>
                <a:cs typeface="宋体"/>
              </a:rPr>
              <a:t>进</a:t>
            </a:r>
            <a:r>
              <a:rPr sz="3200" spc="-5" dirty="0">
                <a:latin typeface="宋体"/>
                <a:cs typeface="宋体"/>
              </a:rPr>
              <a:t>行</a:t>
            </a:r>
            <a:r>
              <a:rPr sz="3200" spc="-70" dirty="0">
                <a:latin typeface="Times New Roman"/>
                <a:cs typeface="Times New Roman"/>
              </a:rPr>
              <a:t>RTL</a:t>
            </a:r>
            <a:r>
              <a:rPr sz="3200" dirty="0">
                <a:latin typeface="宋体"/>
                <a:cs typeface="宋体"/>
              </a:rPr>
              <a:t>级仿真</a:t>
            </a:r>
            <a:r>
              <a:rPr sz="3200" spc="-5" dirty="0">
                <a:latin typeface="宋体"/>
                <a:cs typeface="宋体"/>
              </a:rPr>
              <a:t>，</a:t>
            </a:r>
            <a:r>
              <a:rPr sz="3200" spc="-5" dirty="0">
                <a:latin typeface="Times New Roman"/>
                <a:cs typeface="Times New Roman"/>
              </a:rPr>
              <a:t>ModelSim</a:t>
            </a:r>
            <a:r>
              <a:rPr sz="3200" dirty="0">
                <a:latin typeface="宋体"/>
                <a:cs typeface="宋体"/>
              </a:rPr>
              <a:t>会 自动完成编译、添</a:t>
            </a:r>
            <a:r>
              <a:rPr sz="3200" spc="-15" dirty="0">
                <a:latin typeface="宋体"/>
                <a:cs typeface="宋体"/>
              </a:rPr>
              <a:t>加</a:t>
            </a:r>
            <a:r>
              <a:rPr sz="3200" dirty="0">
                <a:latin typeface="宋体"/>
                <a:cs typeface="宋体"/>
              </a:rPr>
              <a:t>库、加载顶层等步</a:t>
            </a:r>
            <a:r>
              <a:rPr sz="3200" spc="-15" dirty="0">
                <a:latin typeface="宋体"/>
                <a:cs typeface="宋体"/>
              </a:rPr>
              <a:t>骤</a:t>
            </a:r>
            <a:r>
              <a:rPr sz="3200" dirty="0">
                <a:latin typeface="宋体"/>
                <a:cs typeface="宋体"/>
              </a:rPr>
              <a:t>， </a:t>
            </a:r>
            <a:r>
              <a:rPr sz="3200" spc="5" dirty="0">
                <a:latin typeface="宋体"/>
                <a:cs typeface="宋体"/>
              </a:rPr>
              <a:t>最后在</a:t>
            </a:r>
            <a:r>
              <a:rPr sz="3200" spc="-910" dirty="0">
                <a:latin typeface="宋体"/>
                <a:cs typeface="宋体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Wave</a:t>
            </a:r>
            <a:r>
              <a:rPr sz="3200" spc="5" dirty="0">
                <a:latin typeface="宋体"/>
                <a:cs typeface="宋体"/>
              </a:rPr>
              <a:t>窗口中显示功能仿</a:t>
            </a:r>
            <a:r>
              <a:rPr sz="3200" spc="-10" dirty="0">
                <a:latin typeface="宋体"/>
                <a:cs typeface="宋体"/>
              </a:rPr>
              <a:t>真</a:t>
            </a:r>
            <a:r>
              <a:rPr sz="3200" spc="5" dirty="0">
                <a:latin typeface="宋体"/>
                <a:cs typeface="宋体"/>
              </a:rPr>
              <a:t>结果</a:t>
            </a:r>
            <a:r>
              <a:rPr sz="3200" spc="-10" dirty="0">
                <a:latin typeface="宋体"/>
                <a:cs typeface="宋体"/>
              </a:rPr>
              <a:t>，</a:t>
            </a:r>
            <a:r>
              <a:rPr sz="3200" spc="5" dirty="0">
                <a:latin typeface="宋体"/>
                <a:cs typeface="宋体"/>
              </a:rPr>
              <a:t>见 </a:t>
            </a:r>
            <a:r>
              <a:rPr sz="3200" dirty="0">
                <a:latin typeface="宋体"/>
                <a:cs typeface="宋体"/>
              </a:rPr>
              <a:t>下一页</a:t>
            </a:r>
            <a:endParaRPr sz="32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099321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9622"/>
            <a:ext cx="2770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宋体"/>
                <a:cs typeface="宋体"/>
              </a:rPr>
              <a:t>功能仿真结果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762125"/>
            <a:ext cx="9018587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12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599"/>
            <a:ext cx="8229600" cy="77851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946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45"/>
              </a:spcBef>
            </a:pPr>
            <a:r>
              <a:rPr sz="3600" spc="-5" dirty="0">
                <a:latin typeface="Calibri"/>
                <a:cs typeface="Calibri"/>
              </a:rPr>
              <a:t>1</a:t>
            </a:r>
            <a:r>
              <a:rPr sz="3600" dirty="0"/>
              <a:t>、创</a:t>
            </a:r>
            <a:r>
              <a:rPr sz="3600" spc="-5" dirty="0"/>
              <a:t>建</a:t>
            </a:r>
            <a:r>
              <a:rPr sz="3600" dirty="0">
                <a:latin typeface="Calibri"/>
                <a:cs typeface="Calibri"/>
              </a:rPr>
              <a:t>QII</a:t>
            </a:r>
            <a:r>
              <a:rPr sz="3600" dirty="0"/>
              <a:t>工程</a:t>
            </a:r>
            <a:r>
              <a:rPr sz="3600" spc="-5" dirty="0"/>
              <a:t>①</a:t>
            </a:r>
            <a:r>
              <a:rPr sz="3600" spc="-5" dirty="0">
                <a:latin typeface="Calibri"/>
                <a:cs typeface="Calibri"/>
              </a:rPr>
              <a:t>~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/>
              <a:t>⑦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216228"/>
            <a:ext cx="66935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宋体"/>
                <a:cs typeface="宋体"/>
              </a:rPr>
              <a:t>打</a:t>
            </a:r>
            <a:r>
              <a:rPr sz="2400" dirty="0">
                <a:latin typeface="宋体"/>
                <a:cs typeface="宋体"/>
              </a:rPr>
              <a:t>开</a:t>
            </a:r>
            <a:r>
              <a:rPr sz="2400" spc="-5" dirty="0">
                <a:latin typeface="Calibri"/>
                <a:cs typeface="Calibri"/>
              </a:rPr>
              <a:t>QII</a:t>
            </a:r>
            <a:r>
              <a:rPr sz="2400" spc="-5" dirty="0">
                <a:latin typeface="宋体"/>
                <a:cs typeface="宋体"/>
              </a:rPr>
              <a:t>软件（以</a:t>
            </a:r>
            <a:r>
              <a:rPr sz="2400" spc="-10" dirty="0">
                <a:latin typeface="Calibri"/>
                <a:cs typeface="Calibri"/>
              </a:rPr>
              <a:t>V11</a:t>
            </a:r>
            <a:r>
              <a:rPr sz="2400" spc="-5" dirty="0">
                <a:latin typeface="宋体"/>
                <a:cs typeface="宋体"/>
              </a:rPr>
              <a:t>为例），显示主界面如下图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564" y="1700758"/>
            <a:ext cx="7704835" cy="4533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834203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277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85"/>
              </a:spcBef>
            </a:pPr>
            <a:r>
              <a:rPr sz="3600" spc="-5" dirty="0"/>
              <a:t>4</a:t>
            </a:r>
            <a:r>
              <a:rPr lang="zh-CN" altLang="en-US" sz="3600" spc="-5" dirty="0"/>
              <a:t>）</a:t>
            </a:r>
            <a:r>
              <a:rPr sz="3600" dirty="0" err="1">
                <a:latin typeface="宋体"/>
                <a:cs typeface="宋体"/>
              </a:rPr>
              <a:t>执行仿真（时序仿真</a:t>
            </a:r>
            <a:r>
              <a:rPr sz="3600" dirty="0">
                <a:latin typeface="宋体"/>
                <a:cs typeface="宋体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5262"/>
            <a:ext cx="7944484" cy="44710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宋体"/>
                <a:cs typeface="宋体"/>
              </a:rPr>
              <a:t>时序仿真</a:t>
            </a:r>
            <a:r>
              <a:rPr sz="3200" spc="-5" dirty="0">
                <a:latin typeface="宋体"/>
                <a:cs typeface="宋体"/>
              </a:rPr>
              <a:t>：</a:t>
            </a:r>
            <a:r>
              <a:rPr sz="3200" spc="5" dirty="0">
                <a:latin typeface="宋体"/>
                <a:cs typeface="宋体"/>
              </a:rPr>
              <a:t>执</a:t>
            </a:r>
            <a:r>
              <a:rPr sz="3200" dirty="0">
                <a:latin typeface="宋体"/>
                <a:cs typeface="宋体"/>
              </a:rPr>
              <a:t>行</a:t>
            </a:r>
            <a:r>
              <a:rPr sz="3200" spc="-35" dirty="0">
                <a:latin typeface="Calibri"/>
                <a:cs typeface="Calibri"/>
              </a:rPr>
              <a:t>Tools</a:t>
            </a:r>
            <a:r>
              <a:rPr sz="3200" spc="-35" dirty="0">
                <a:latin typeface="Times New Roman"/>
                <a:cs typeface="Times New Roman"/>
              </a:rPr>
              <a:t>→Run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EDA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Simulation  </a:t>
            </a:r>
            <a:r>
              <a:rPr sz="3200" spc="-60" dirty="0">
                <a:latin typeface="Times New Roman"/>
                <a:cs typeface="Times New Roman"/>
              </a:rPr>
              <a:t>Tool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→EDA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Gate</a:t>
            </a:r>
            <a:r>
              <a:rPr sz="3200" dirty="0">
                <a:latin typeface="Times New Roman"/>
                <a:cs typeface="Times New Roman"/>
              </a:rPr>
              <a:t> Level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Simulation,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QII</a:t>
            </a:r>
            <a:r>
              <a:rPr sz="3200" dirty="0">
                <a:latin typeface="宋体"/>
                <a:cs typeface="宋体"/>
              </a:rPr>
              <a:t>将会 自动打</a:t>
            </a:r>
            <a:r>
              <a:rPr sz="3200" spc="-10" dirty="0">
                <a:latin typeface="宋体"/>
                <a:cs typeface="宋体"/>
              </a:rPr>
              <a:t>开</a:t>
            </a:r>
            <a:r>
              <a:rPr sz="3200" dirty="0">
                <a:latin typeface="Times New Roman"/>
                <a:cs typeface="Times New Roman"/>
              </a:rPr>
              <a:t>ModelSim</a:t>
            </a:r>
            <a:r>
              <a:rPr sz="3200" dirty="0">
                <a:latin typeface="宋体"/>
                <a:cs typeface="宋体"/>
              </a:rPr>
              <a:t>进行门</a:t>
            </a:r>
            <a:r>
              <a:rPr sz="3200" spc="-15" dirty="0">
                <a:latin typeface="宋体"/>
                <a:cs typeface="宋体"/>
              </a:rPr>
              <a:t>级</a:t>
            </a:r>
            <a:r>
              <a:rPr sz="3200" dirty="0">
                <a:latin typeface="宋体"/>
                <a:cs typeface="宋体"/>
              </a:rPr>
              <a:t>仿真，  </a:t>
            </a:r>
            <a:r>
              <a:rPr sz="3200" dirty="0">
                <a:latin typeface="Times New Roman"/>
                <a:cs typeface="Times New Roman"/>
              </a:rPr>
              <a:t>ModelSim</a:t>
            </a:r>
            <a:r>
              <a:rPr sz="3200" dirty="0">
                <a:latin typeface="宋体"/>
                <a:cs typeface="宋体"/>
              </a:rPr>
              <a:t>会自动完成编译、添加库、加载 顶层等步骤，最后在</a:t>
            </a:r>
            <a:r>
              <a:rPr sz="3200" spc="-940" dirty="0">
                <a:latin typeface="宋体"/>
                <a:cs typeface="宋体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Wave</a:t>
            </a:r>
            <a:r>
              <a:rPr sz="3200" dirty="0">
                <a:latin typeface="宋体"/>
                <a:cs typeface="宋体"/>
              </a:rPr>
              <a:t>窗口中显示时序 </a:t>
            </a:r>
            <a:r>
              <a:rPr sz="3200" spc="5" dirty="0" err="1">
                <a:latin typeface="宋体"/>
                <a:cs typeface="宋体"/>
              </a:rPr>
              <a:t>仿真结果，见下一页</a:t>
            </a:r>
            <a:endParaRPr lang="en-US" sz="3200" spc="5" dirty="0">
              <a:latin typeface="宋体"/>
              <a:cs typeface="宋体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200" spc="5" dirty="0">
              <a:latin typeface="宋体"/>
              <a:cs typeface="宋体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3200" b="1" spc="5" dirty="0">
                <a:solidFill>
                  <a:srgbClr val="FF0000"/>
                </a:solidFill>
                <a:latin typeface="宋体"/>
                <a:cs typeface="宋体"/>
              </a:rPr>
              <a:t>注意，执行时序仿真前一定要关闭</a:t>
            </a:r>
            <a:r>
              <a:rPr lang="en-US" altLang="zh-CN" sz="3200" b="1" spc="5" dirty="0" err="1">
                <a:solidFill>
                  <a:srgbClr val="FF0000"/>
                </a:solidFill>
                <a:latin typeface="宋体"/>
                <a:cs typeface="宋体"/>
              </a:rPr>
              <a:t>modelsim</a:t>
            </a:r>
            <a:r>
              <a:rPr lang="zh-CN" altLang="en-US" sz="3200" b="1" spc="5" dirty="0">
                <a:solidFill>
                  <a:srgbClr val="FF0000"/>
                </a:solidFill>
                <a:latin typeface="宋体"/>
                <a:cs typeface="宋体"/>
              </a:rPr>
              <a:t>软件界面</a:t>
            </a:r>
            <a:endParaRPr sz="3200" b="1" dirty="0">
              <a:solidFill>
                <a:srgbClr val="FF0000"/>
              </a:solidFill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2610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776413"/>
            <a:ext cx="9104313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472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01762" cy="64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宋体"/>
                <a:cs typeface="宋体"/>
              </a:rPr>
              <a:t>在</a:t>
            </a:r>
            <a:r>
              <a:rPr spc="-5" dirty="0"/>
              <a:t>settings</a:t>
            </a:r>
            <a:r>
              <a:rPr dirty="0">
                <a:latin typeface="宋体"/>
                <a:cs typeface="宋体"/>
              </a:rPr>
              <a:t>对话框中，选中</a:t>
            </a:r>
            <a:r>
              <a:rPr dirty="0"/>
              <a:t>Run</a:t>
            </a:r>
            <a:r>
              <a:rPr spc="-55" dirty="0"/>
              <a:t> </a:t>
            </a:r>
            <a:r>
              <a:rPr spc="-15" dirty="0"/>
              <a:t>gate-level</a:t>
            </a:r>
            <a:r>
              <a:rPr spc="35" dirty="0"/>
              <a:t> </a:t>
            </a:r>
            <a:r>
              <a:rPr spc="-5" dirty="0"/>
              <a:t>simulation</a:t>
            </a:r>
            <a:r>
              <a:rPr spc="15" dirty="0"/>
              <a:t> </a:t>
            </a:r>
            <a:r>
              <a:rPr spc="-10" dirty="0"/>
              <a:t>automatically</a:t>
            </a:r>
            <a:r>
              <a:rPr spc="25" dirty="0"/>
              <a:t> </a:t>
            </a:r>
            <a:r>
              <a:rPr spc="-10" dirty="0"/>
              <a:t>after  </a:t>
            </a:r>
            <a:r>
              <a:rPr spc="-5" dirty="0"/>
              <a:t>compilation,</a:t>
            </a:r>
            <a:r>
              <a:rPr spc="15" dirty="0"/>
              <a:t> </a:t>
            </a:r>
            <a:r>
              <a:rPr spc="-5" dirty="0"/>
              <a:t>QII</a:t>
            </a:r>
            <a:r>
              <a:rPr dirty="0">
                <a:latin typeface="宋体"/>
                <a:cs typeface="宋体"/>
              </a:rPr>
              <a:t>在编译后将自动打开</a:t>
            </a:r>
            <a:r>
              <a:rPr spc="-5" dirty="0"/>
              <a:t>ModelSim</a:t>
            </a:r>
            <a:r>
              <a:rPr dirty="0">
                <a:latin typeface="宋体"/>
                <a:cs typeface="宋体"/>
              </a:rPr>
              <a:t>进行门级仿真（</a:t>
            </a:r>
            <a:r>
              <a:rPr spc="-15" dirty="0">
                <a:latin typeface="宋体"/>
                <a:cs typeface="宋体"/>
              </a:rPr>
              <a:t>时</a:t>
            </a:r>
            <a:r>
              <a:rPr dirty="0">
                <a:latin typeface="宋体"/>
                <a:cs typeface="宋体"/>
              </a:rPr>
              <a:t>序仿</a:t>
            </a:r>
            <a:r>
              <a:rPr spc="-15" dirty="0">
                <a:latin typeface="宋体"/>
                <a:cs typeface="宋体"/>
              </a:rPr>
              <a:t>真</a:t>
            </a:r>
            <a:r>
              <a:rPr dirty="0">
                <a:latin typeface="宋体"/>
                <a:cs typeface="宋体"/>
              </a:rPr>
              <a:t>）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394206"/>
            <a:ext cx="6545960" cy="5463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2428875"/>
            <a:ext cx="2786380" cy="285750"/>
          </a:xfrm>
          <a:custGeom>
            <a:avLst/>
            <a:gdLst/>
            <a:ahLst/>
            <a:cxnLst/>
            <a:rect l="l" t="t" r="r" b="b"/>
            <a:pathLst>
              <a:path w="2786379" h="285750">
                <a:moveTo>
                  <a:pt x="0" y="285750"/>
                </a:moveTo>
                <a:lnTo>
                  <a:pt x="2786126" y="285750"/>
                </a:lnTo>
                <a:lnTo>
                  <a:pt x="2786126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8285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600" y="574674"/>
            <a:ext cx="8610600" cy="555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宋体"/>
                <a:ea typeface="+mj-ea"/>
                <a:cs typeface="宋体"/>
              </a:defRPr>
            </a:lvl1pPr>
          </a:lstStyle>
          <a:p>
            <a:pPr>
              <a:lnSpc>
                <a:spcPct val="140000"/>
              </a:lnSpc>
            </a:pPr>
            <a:r>
              <a:rPr lang="zh-CN" altLang="en-US" sz="2400" b="1" kern="0" dirty="0"/>
              <a:t>实验内容</a:t>
            </a:r>
            <a:br>
              <a:rPr lang="zh-CN" altLang="en-US" sz="2400" b="1" kern="0" dirty="0"/>
            </a:br>
            <a:br>
              <a:rPr lang="zh-CN" altLang="en-US" sz="2400" kern="0" dirty="0"/>
            </a:br>
            <a:r>
              <a:rPr lang="en-US" altLang="zh-CN" sz="2400" kern="0" dirty="0"/>
              <a:t>1</a:t>
            </a:r>
            <a:r>
              <a:rPr lang="zh-CN" altLang="en-US" sz="2400" kern="0" dirty="0"/>
              <a:t>、完成第十二章</a:t>
            </a:r>
            <a:r>
              <a:rPr lang="en-US" altLang="zh-CN" sz="2400" kern="0" dirty="0"/>
              <a:t>12.3</a:t>
            </a:r>
            <a:r>
              <a:rPr lang="zh-CN" altLang="en-US" sz="2400" kern="0" dirty="0"/>
              <a:t>节半加器设计内容，完成设计输入、编译、时间约束设置，功能仿真，管脚分配。</a:t>
            </a:r>
            <a:br>
              <a:rPr lang="zh-CN" altLang="en-US" sz="2400" kern="0" dirty="0"/>
            </a:br>
            <a:br>
              <a:rPr lang="zh-CN" altLang="en-US" sz="2400" kern="0" dirty="0"/>
            </a:br>
            <a:r>
              <a:rPr lang="en-US" altLang="zh-CN" sz="2400" kern="0" dirty="0"/>
              <a:t>2</a:t>
            </a:r>
            <a:r>
              <a:rPr lang="zh-CN" altLang="en-US" sz="2400" kern="0" dirty="0"/>
              <a:t>、利用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位半加器设计</a:t>
            </a:r>
            <a:r>
              <a:rPr lang="en-US" altLang="zh-CN" sz="2400" kern="0" dirty="0"/>
              <a:t>8</a:t>
            </a:r>
            <a:r>
              <a:rPr lang="zh-CN" altLang="en-US" sz="2400" kern="0" dirty="0"/>
              <a:t>位全加器，使用</a:t>
            </a:r>
            <a:r>
              <a:rPr lang="en-US" altLang="zh-CN" sz="2400" kern="0" dirty="0" err="1"/>
              <a:t>Quartus</a:t>
            </a:r>
            <a:r>
              <a:rPr lang="en-US" altLang="zh-CN" sz="2400" kern="0" dirty="0"/>
              <a:t> II </a:t>
            </a:r>
            <a:r>
              <a:rPr lang="zh-CN" altLang="en-US" sz="2400" kern="0" dirty="0"/>
              <a:t>软件进行仿真验证，测试功能。</a:t>
            </a:r>
            <a:br>
              <a:rPr lang="zh-CN" altLang="en-US" sz="2400" kern="0" dirty="0"/>
            </a:br>
            <a:br>
              <a:rPr lang="zh-CN" altLang="en-US" sz="2400" kern="0" dirty="0"/>
            </a:br>
            <a:r>
              <a:rPr lang="zh-CN" altLang="en-US" sz="2400" kern="0" dirty="0"/>
              <a:t> </a:t>
            </a:r>
            <a:r>
              <a:rPr lang="en-US" altLang="zh-CN" sz="2400" kern="0" dirty="0"/>
              <a:t>3</a:t>
            </a:r>
            <a:r>
              <a:rPr lang="zh-CN" altLang="en-US" sz="2400" kern="0" dirty="0"/>
              <a:t>、课后上交实验报告。 （实验名称、实验内容、实验步骤、</a:t>
            </a:r>
            <a:br>
              <a:rPr lang="zh-CN" altLang="en-US" sz="2400" kern="0" dirty="0"/>
            </a:br>
            <a:r>
              <a:rPr lang="zh-CN" altLang="en-US" sz="2400" kern="0" dirty="0"/>
              <a:t>实验结果、实验总结）</a:t>
            </a:r>
            <a:br>
              <a:rPr lang="zh-CN" altLang="en-US" kern="0" dirty="0"/>
            </a:b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6794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0629" y="526507"/>
            <a:ext cx="2546902" cy="5317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86125" y="1785886"/>
            <a:ext cx="5281167" cy="4072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78938" y="1496313"/>
            <a:ext cx="53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  <a:latin typeface="宋体"/>
                <a:cs typeface="宋体"/>
              </a:rPr>
              <a:t>①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294882" y="4797678"/>
            <a:ext cx="53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  <a:latin typeface="宋体"/>
                <a:cs typeface="宋体"/>
              </a:rPr>
              <a:t>②</a:t>
            </a:r>
            <a:endParaRPr sz="4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849" y="1500111"/>
            <a:ext cx="5869940" cy="452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126" y="1428750"/>
            <a:ext cx="2571750" cy="1571625"/>
          </a:xfrm>
          <a:custGeom>
            <a:avLst/>
            <a:gdLst/>
            <a:ahLst/>
            <a:cxnLst/>
            <a:rect l="l" t="t" r="r" b="b"/>
            <a:pathLst>
              <a:path w="2571750" h="1571625">
                <a:moveTo>
                  <a:pt x="140588" y="1430909"/>
                </a:moveTo>
                <a:lnTo>
                  <a:pt x="140588" y="70358"/>
                </a:lnTo>
                <a:lnTo>
                  <a:pt x="146117" y="42969"/>
                </a:lnTo>
                <a:lnTo>
                  <a:pt x="161194" y="20605"/>
                </a:lnTo>
                <a:lnTo>
                  <a:pt x="183558" y="5528"/>
                </a:lnTo>
                <a:lnTo>
                  <a:pt x="210947" y="0"/>
                </a:lnTo>
                <a:lnTo>
                  <a:pt x="2501392" y="0"/>
                </a:lnTo>
                <a:lnTo>
                  <a:pt x="2528780" y="5528"/>
                </a:lnTo>
                <a:lnTo>
                  <a:pt x="2551144" y="20605"/>
                </a:lnTo>
                <a:lnTo>
                  <a:pt x="2566221" y="42969"/>
                </a:lnTo>
                <a:lnTo>
                  <a:pt x="2571750" y="70358"/>
                </a:lnTo>
                <a:lnTo>
                  <a:pt x="2566221" y="97746"/>
                </a:lnTo>
                <a:lnTo>
                  <a:pt x="2551144" y="120110"/>
                </a:lnTo>
                <a:lnTo>
                  <a:pt x="2528780" y="135187"/>
                </a:lnTo>
                <a:lnTo>
                  <a:pt x="2501392" y="140715"/>
                </a:lnTo>
                <a:lnTo>
                  <a:pt x="2431033" y="140715"/>
                </a:lnTo>
                <a:lnTo>
                  <a:pt x="2431033" y="1501266"/>
                </a:lnTo>
                <a:lnTo>
                  <a:pt x="2425505" y="1528655"/>
                </a:lnTo>
                <a:lnTo>
                  <a:pt x="2410428" y="1551019"/>
                </a:lnTo>
                <a:lnTo>
                  <a:pt x="2388064" y="1566096"/>
                </a:lnTo>
                <a:lnTo>
                  <a:pt x="2360676" y="1571625"/>
                </a:lnTo>
                <a:lnTo>
                  <a:pt x="70231" y="1571625"/>
                </a:lnTo>
                <a:lnTo>
                  <a:pt x="42916" y="1566096"/>
                </a:lnTo>
                <a:lnTo>
                  <a:pt x="20589" y="1551019"/>
                </a:lnTo>
                <a:lnTo>
                  <a:pt x="5526" y="1528655"/>
                </a:lnTo>
                <a:lnTo>
                  <a:pt x="0" y="1501266"/>
                </a:lnTo>
                <a:lnTo>
                  <a:pt x="5526" y="1473878"/>
                </a:lnTo>
                <a:lnTo>
                  <a:pt x="20589" y="1451514"/>
                </a:lnTo>
                <a:lnTo>
                  <a:pt x="42916" y="1436437"/>
                </a:lnTo>
                <a:lnTo>
                  <a:pt x="70231" y="1430909"/>
                </a:lnTo>
                <a:lnTo>
                  <a:pt x="140588" y="1430909"/>
                </a:lnTo>
                <a:close/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78194" y="1416050"/>
            <a:ext cx="130936" cy="166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26072" y="1569466"/>
            <a:ext cx="2220595" cy="0"/>
          </a:xfrm>
          <a:custGeom>
            <a:avLst/>
            <a:gdLst/>
            <a:ahLst/>
            <a:cxnLst/>
            <a:rect l="l" t="t" r="r" b="b"/>
            <a:pathLst>
              <a:path w="2220595">
                <a:moveTo>
                  <a:pt x="2220086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2657" y="2846958"/>
            <a:ext cx="95757" cy="166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60363" y="1559178"/>
            <a:ext cx="2082800" cy="137922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2020"/>
              </a:lnSpc>
              <a:spcBef>
                <a:spcPts val="280"/>
              </a:spcBef>
            </a:pPr>
            <a:r>
              <a:rPr dirty="0">
                <a:solidFill>
                  <a:srgbClr val="00AF50"/>
                </a:solidFill>
              </a:rPr>
              <a:t>为工程项目建立新的 文件夹。</a:t>
            </a:r>
          </a:p>
          <a:p>
            <a:pPr marL="12700" marR="5080" algn="ctr">
              <a:lnSpc>
                <a:spcPct val="96700"/>
              </a:lnSpc>
              <a:spcBef>
                <a:spcPts val="170"/>
              </a:spcBef>
            </a:pPr>
            <a:r>
              <a:rPr dirty="0">
                <a:solidFill>
                  <a:srgbClr val="FF0000"/>
                </a:solidFill>
              </a:rPr>
              <a:t>注意：文件夹名字及 路径不能有中文字符 和空格！！</a:t>
            </a:r>
          </a:p>
        </p:txBody>
      </p:sp>
      <p:sp>
        <p:nvSpPr>
          <p:cNvPr id="8" name="object 8"/>
          <p:cNvSpPr/>
          <p:nvPr/>
        </p:nvSpPr>
        <p:spPr>
          <a:xfrm>
            <a:off x="1285747" y="2128976"/>
            <a:ext cx="5070475" cy="171450"/>
          </a:xfrm>
          <a:custGeom>
            <a:avLst/>
            <a:gdLst/>
            <a:ahLst/>
            <a:cxnLst/>
            <a:rect l="l" t="t" r="r" b="b"/>
            <a:pathLst>
              <a:path w="5070475" h="171450">
                <a:moveTo>
                  <a:pt x="149687" y="0"/>
                </a:moveTo>
                <a:lnTo>
                  <a:pt x="142494" y="2464"/>
                </a:lnTo>
                <a:lnTo>
                  <a:pt x="0" y="85522"/>
                </a:lnTo>
                <a:lnTo>
                  <a:pt x="142494" y="168707"/>
                </a:lnTo>
                <a:lnTo>
                  <a:pt x="149687" y="171172"/>
                </a:lnTo>
                <a:lnTo>
                  <a:pt x="156987" y="170707"/>
                </a:lnTo>
                <a:lnTo>
                  <a:pt x="163550" y="167528"/>
                </a:lnTo>
                <a:lnTo>
                  <a:pt x="168529" y="161849"/>
                </a:lnTo>
                <a:lnTo>
                  <a:pt x="170993" y="154674"/>
                </a:lnTo>
                <a:lnTo>
                  <a:pt x="170529" y="147403"/>
                </a:lnTo>
                <a:lnTo>
                  <a:pt x="167350" y="140846"/>
                </a:lnTo>
                <a:lnTo>
                  <a:pt x="161671" y="135814"/>
                </a:lnTo>
                <a:lnTo>
                  <a:pt x="108113" y="104572"/>
                </a:lnTo>
                <a:lnTo>
                  <a:pt x="37846" y="104572"/>
                </a:lnTo>
                <a:lnTo>
                  <a:pt x="37846" y="66472"/>
                </a:lnTo>
                <a:lnTo>
                  <a:pt x="108331" y="66472"/>
                </a:lnTo>
                <a:lnTo>
                  <a:pt x="161671" y="35357"/>
                </a:lnTo>
                <a:lnTo>
                  <a:pt x="167350" y="30307"/>
                </a:lnTo>
                <a:lnTo>
                  <a:pt x="170529" y="23721"/>
                </a:lnTo>
                <a:lnTo>
                  <a:pt x="170993" y="16444"/>
                </a:lnTo>
                <a:lnTo>
                  <a:pt x="168529" y="9322"/>
                </a:lnTo>
                <a:lnTo>
                  <a:pt x="163550" y="3643"/>
                </a:lnTo>
                <a:lnTo>
                  <a:pt x="156987" y="464"/>
                </a:lnTo>
                <a:lnTo>
                  <a:pt x="149687" y="0"/>
                </a:lnTo>
                <a:close/>
              </a:path>
              <a:path w="5070475" h="171450">
                <a:moveTo>
                  <a:pt x="108331" y="66472"/>
                </a:moveTo>
                <a:lnTo>
                  <a:pt x="37846" y="66472"/>
                </a:lnTo>
                <a:lnTo>
                  <a:pt x="37846" y="104572"/>
                </a:lnTo>
                <a:lnTo>
                  <a:pt x="108113" y="104572"/>
                </a:lnTo>
                <a:lnTo>
                  <a:pt x="103759" y="102032"/>
                </a:lnTo>
                <a:lnTo>
                  <a:pt x="47371" y="102032"/>
                </a:lnTo>
                <a:lnTo>
                  <a:pt x="47371" y="69139"/>
                </a:lnTo>
                <a:lnTo>
                  <a:pt x="103759" y="69139"/>
                </a:lnTo>
                <a:lnTo>
                  <a:pt x="108331" y="66472"/>
                </a:lnTo>
                <a:close/>
              </a:path>
              <a:path w="5070475" h="171450">
                <a:moveTo>
                  <a:pt x="5069967" y="66472"/>
                </a:moveTo>
                <a:lnTo>
                  <a:pt x="108331" y="66472"/>
                </a:lnTo>
                <a:lnTo>
                  <a:pt x="75565" y="85586"/>
                </a:lnTo>
                <a:lnTo>
                  <a:pt x="108113" y="104572"/>
                </a:lnTo>
                <a:lnTo>
                  <a:pt x="5069967" y="104572"/>
                </a:lnTo>
                <a:lnTo>
                  <a:pt x="5069967" y="66472"/>
                </a:lnTo>
                <a:close/>
              </a:path>
              <a:path w="5070475" h="171450">
                <a:moveTo>
                  <a:pt x="47371" y="69139"/>
                </a:moveTo>
                <a:lnTo>
                  <a:pt x="47371" y="102032"/>
                </a:lnTo>
                <a:lnTo>
                  <a:pt x="75565" y="85586"/>
                </a:lnTo>
                <a:lnTo>
                  <a:pt x="47371" y="69139"/>
                </a:lnTo>
                <a:close/>
              </a:path>
              <a:path w="5070475" h="171450">
                <a:moveTo>
                  <a:pt x="75565" y="85586"/>
                </a:moveTo>
                <a:lnTo>
                  <a:pt x="47371" y="102032"/>
                </a:lnTo>
                <a:lnTo>
                  <a:pt x="103759" y="102032"/>
                </a:lnTo>
                <a:lnTo>
                  <a:pt x="75565" y="85586"/>
                </a:lnTo>
                <a:close/>
              </a:path>
              <a:path w="5070475" h="171450">
                <a:moveTo>
                  <a:pt x="103759" y="69139"/>
                </a:moveTo>
                <a:lnTo>
                  <a:pt x="47371" y="69139"/>
                </a:lnTo>
                <a:lnTo>
                  <a:pt x="75565" y="85586"/>
                </a:lnTo>
                <a:lnTo>
                  <a:pt x="103759" y="691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15126" y="3286125"/>
            <a:ext cx="2571750" cy="786130"/>
          </a:xfrm>
          <a:custGeom>
            <a:avLst/>
            <a:gdLst/>
            <a:ahLst/>
            <a:cxnLst/>
            <a:rect l="l" t="t" r="r" b="b"/>
            <a:pathLst>
              <a:path w="2571750" h="786129">
                <a:moveTo>
                  <a:pt x="151764" y="633983"/>
                </a:moveTo>
                <a:lnTo>
                  <a:pt x="151764" y="75946"/>
                </a:lnTo>
                <a:lnTo>
                  <a:pt x="157737" y="46398"/>
                </a:lnTo>
                <a:lnTo>
                  <a:pt x="174021" y="22256"/>
                </a:lnTo>
                <a:lnTo>
                  <a:pt x="198163" y="5972"/>
                </a:lnTo>
                <a:lnTo>
                  <a:pt x="227711" y="0"/>
                </a:lnTo>
                <a:lnTo>
                  <a:pt x="2495804" y="0"/>
                </a:lnTo>
                <a:lnTo>
                  <a:pt x="2525351" y="5972"/>
                </a:lnTo>
                <a:lnTo>
                  <a:pt x="2549493" y="22256"/>
                </a:lnTo>
                <a:lnTo>
                  <a:pt x="2565777" y="46398"/>
                </a:lnTo>
                <a:lnTo>
                  <a:pt x="2571750" y="75946"/>
                </a:lnTo>
                <a:lnTo>
                  <a:pt x="2565777" y="105473"/>
                </a:lnTo>
                <a:lnTo>
                  <a:pt x="2549493" y="129571"/>
                </a:lnTo>
                <a:lnTo>
                  <a:pt x="2525351" y="145811"/>
                </a:lnTo>
                <a:lnTo>
                  <a:pt x="2495804" y="151764"/>
                </a:lnTo>
                <a:lnTo>
                  <a:pt x="2419857" y="151764"/>
                </a:lnTo>
                <a:lnTo>
                  <a:pt x="2419857" y="709930"/>
                </a:lnTo>
                <a:lnTo>
                  <a:pt x="2413902" y="739477"/>
                </a:lnTo>
                <a:lnTo>
                  <a:pt x="2397648" y="763619"/>
                </a:lnTo>
                <a:lnTo>
                  <a:pt x="2373512" y="779903"/>
                </a:lnTo>
                <a:lnTo>
                  <a:pt x="2343912" y="785876"/>
                </a:lnTo>
                <a:lnTo>
                  <a:pt x="75819" y="785876"/>
                </a:lnTo>
                <a:lnTo>
                  <a:pt x="46291" y="779903"/>
                </a:lnTo>
                <a:lnTo>
                  <a:pt x="22193" y="763619"/>
                </a:lnTo>
                <a:lnTo>
                  <a:pt x="5953" y="739477"/>
                </a:lnTo>
                <a:lnTo>
                  <a:pt x="0" y="709930"/>
                </a:lnTo>
                <a:lnTo>
                  <a:pt x="5953" y="680382"/>
                </a:lnTo>
                <a:lnTo>
                  <a:pt x="22193" y="656240"/>
                </a:lnTo>
                <a:lnTo>
                  <a:pt x="46291" y="639956"/>
                </a:lnTo>
                <a:lnTo>
                  <a:pt x="75819" y="633983"/>
                </a:lnTo>
                <a:lnTo>
                  <a:pt x="151764" y="633983"/>
                </a:lnTo>
                <a:close/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92164" y="3273425"/>
            <a:ext cx="139318" cy="1771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42836" y="3437890"/>
            <a:ext cx="2192655" cy="0"/>
          </a:xfrm>
          <a:custGeom>
            <a:avLst/>
            <a:gdLst/>
            <a:ahLst/>
            <a:cxnLst/>
            <a:rect l="l" t="t" r="r" b="b"/>
            <a:pathLst>
              <a:path w="2192654">
                <a:moveTo>
                  <a:pt x="2192146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78245" y="3907409"/>
            <a:ext cx="101345" cy="1772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85229" y="3557396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宋体"/>
                <a:cs typeface="宋体"/>
              </a:rPr>
              <a:t>工程名称</a:t>
            </a:r>
            <a:r>
              <a:rPr sz="1800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ask1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43625" y="4357751"/>
            <a:ext cx="2571750" cy="1643380"/>
          </a:xfrm>
          <a:custGeom>
            <a:avLst/>
            <a:gdLst/>
            <a:ahLst/>
            <a:cxnLst/>
            <a:rect l="l" t="t" r="r" b="b"/>
            <a:pathLst>
              <a:path w="2571750" h="1643379">
                <a:moveTo>
                  <a:pt x="147065" y="1495933"/>
                </a:moveTo>
                <a:lnTo>
                  <a:pt x="147065" y="73532"/>
                </a:lnTo>
                <a:lnTo>
                  <a:pt x="152858" y="44898"/>
                </a:lnTo>
                <a:lnTo>
                  <a:pt x="168640" y="21526"/>
                </a:lnTo>
                <a:lnTo>
                  <a:pt x="192018" y="5774"/>
                </a:lnTo>
                <a:lnTo>
                  <a:pt x="220599" y="0"/>
                </a:lnTo>
                <a:lnTo>
                  <a:pt x="2498217" y="0"/>
                </a:lnTo>
                <a:lnTo>
                  <a:pt x="2526851" y="5774"/>
                </a:lnTo>
                <a:lnTo>
                  <a:pt x="2550223" y="21526"/>
                </a:lnTo>
                <a:lnTo>
                  <a:pt x="2565975" y="44898"/>
                </a:lnTo>
                <a:lnTo>
                  <a:pt x="2571750" y="73532"/>
                </a:lnTo>
                <a:lnTo>
                  <a:pt x="2565975" y="102113"/>
                </a:lnTo>
                <a:lnTo>
                  <a:pt x="2550223" y="125491"/>
                </a:lnTo>
                <a:lnTo>
                  <a:pt x="2526851" y="141273"/>
                </a:lnTo>
                <a:lnTo>
                  <a:pt x="2498217" y="147066"/>
                </a:lnTo>
                <a:lnTo>
                  <a:pt x="2424683" y="147066"/>
                </a:lnTo>
                <a:lnTo>
                  <a:pt x="2424683" y="1569478"/>
                </a:lnTo>
                <a:lnTo>
                  <a:pt x="2418909" y="1598102"/>
                </a:lnTo>
                <a:lnTo>
                  <a:pt x="2403157" y="1621475"/>
                </a:lnTo>
                <a:lnTo>
                  <a:pt x="2379785" y="1637233"/>
                </a:lnTo>
                <a:lnTo>
                  <a:pt x="2351151" y="1643011"/>
                </a:lnTo>
                <a:lnTo>
                  <a:pt x="73533" y="1643011"/>
                </a:lnTo>
                <a:lnTo>
                  <a:pt x="44898" y="1637233"/>
                </a:lnTo>
                <a:lnTo>
                  <a:pt x="21526" y="1621475"/>
                </a:lnTo>
                <a:lnTo>
                  <a:pt x="5774" y="1598102"/>
                </a:lnTo>
                <a:lnTo>
                  <a:pt x="0" y="1569478"/>
                </a:lnTo>
                <a:lnTo>
                  <a:pt x="5774" y="1540847"/>
                </a:lnTo>
                <a:lnTo>
                  <a:pt x="21526" y="1517470"/>
                </a:lnTo>
                <a:lnTo>
                  <a:pt x="44898" y="1501711"/>
                </a:lnTo>
                <a:lnTo>
                  <a:pt x="73533" y="1495933"/>
                </a:lnTo>
                <a:lnTo>
                  <a:pt x="147065" y="1495933"/>
                </a:lnTo>
                <a:close/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14821" y="4345051"/>
            <a:ext cx="135636" cy="1724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64223" y="4504816"/>
            <a:ext cx="2204085" cy="0"/>
          </a:xfrm>
          <a:custGeom>
            <a:avLst/>
            <a:gdLst/>
            <a:ahLst/>
            <a:cxnLst/>
            <a:rect l="l" t="t" r="r" b="b"/>
            <a:pathLst>
              <a:path w="2204084">
                <a:moveTo>
                  <a:pt x="2204084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04458" y="5840984"/>
            <a:ext cx="98932" cy="1724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88989" y="4663567"/>
            <a:ext cx="2082800" cy="110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宋体"/>
                <a:cs typeface="宋体"/>
              </a:rPr>
              <a:t>顶层设计文件名称</a:t>
            </a:r>
            <a:endParaRPr sz="1800">
              <a:latin typeface="宋体"/>
              <a:cs typeface="宋体"/>
            </a:endParaRPr>
          </a:p>
          <a:p>
            <a:pPr algn="ctr">
              <a:lnSpc>
                <a:spcPts val="2070"/>
              </a:lnSpc>
            </a:pP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task1</a:t>
            </a:r>
            <a:endParaRPr sz="1800">
              <a:latin typeface="Calibri"/>
              <a:cs typeface="Calibri"/>
            </a:endParaRPr>
          </a:p>
          <a:p>
            <a:pPr marL="12065" marR="5080" algn="ctr">
              <a:lnSpc>
                <a:spcPts val="2020"/>
              </a:lnSpc>
              <a:spcBef>
                <a:spcPts val="365"/>
              </a:spcBef>
            </a:pPr>
            <a:r>
              <a:rPr sz="1800" dirty="0">
                <a:solidFill>
                  <a:srgbClr val="FF0000"/>
                </a:solidFill>
                <a:latin typeface="宋体"/>
                <a:cs typeface="宋体"/>
              </a:rPr>
              <a:t>注意：要与工程名称 保持一致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4260" y="2516508"/>
            <a:ext cx="5656580" cy="1181735"/>
          </a:xfrm>
          <a:custGeom>
            <a:avLst/>
            <a:gdLst/>
            <a:ahLst/>
            <a:cxnLst/>
            <a:rect l="l" t="t" r="r" b="b"/>
            <a:pathLst>
              <a:path w="5656580" h="1181735">
                <a:moveTo>
                  <a:pt x="109959" y="57370"/>
                </a:moveTo>
                <a:lnTo>
                  <a:pt x="74260" y="69775"/>
                </a:lnTo>
                <a:lnTo>
                  <a:pt x="102551" y="94693"/>
                </a:lnTo>
                <a:lnTo>
                  <a:pt x="5648947" y="1181223"/>
                </a:lnTo>
                <a:lnTo>
                  <a:pt x="5656313" y="1143885"/>
                </a:lnTo>
                <a:lnTo>
                  <a:pt x="109959" y="57370"/>
                </a:lnTo>
                <a:close/>
              </a:path>
              <a:path w="5656580" h="1181735">
                <a:moveTo>
                  <a:pt x="163328" y="0"/>
                </a:moveTo>
                <a:lnTo>
                  <a:pt x="155828" y="1012"/>
                </a:lnTo>
                <a:lnTo>
                  <a:pt x="0" y="55241"/>
                </a:lnTo>
                <a:lnTo>
                  <a:pt x="123875" y="164207"/>
                </a:lnTo>
                <a:lnTo>
                  <a:pt x="130432" y="168001"/>
                </a:lnTo>
                <a:lnTo>
                  <a:pt x="137675" y="168937"/>
                </a:lnTo>
                <a:lnTo>
                  <a:pt x="144740" y="167064"/>
                </a:lnTo>
                <a:lnTo>
                  <a:pt x="102551" y="94693"/>
                </a:lnTo>
                <a:lnTo>
                  <a:pt x="33413" y="81149"/>
                </a:lnTo>
                <a:lnTo>
                  <a:pt x="40741" y="43811"/>
                </a:lnTo>
                <a:lnTo>
                  <a:pt x="148980" y="43811"/>
                </a:lnTo>
                <a:lnTo>
                  <a:pt x="168351" y="37080"/>
                </a:lnTo>
                <a:lnTo>
                  <a:pt x="174860" y="33182"/>
                </a:lnTo>
                <a:lnTo>
                  <a:pt x="179238" y="27332"/>
                </a:lnTo>
                <a:lnTo>
                  <a:pt x="181106" y="20292"/>
                </a:lnTo>
                <a:lnTo>
                  <a:pt x="180086" y="12823"/>
                </a:lnTo>
                <a:lnTo>
                  <a:pt x="176236" y="6262"/>
                </a:lnTo>
                <a:lnTo>
                  <a:pt x="170391" y="1869"/>
                </a:lnTo>
                <a:lnTo>
                  <a:pt x="163328" y="0"/>
                </a:lnTo>
                <a:close/>
              </a:path>
              <a:path w="5656580" h="1181735">
                <a:moveTo>
                  <a:pt x="40741" y="43811"/>
                </a:moveTo>
                <a:lnTo>
                  <a:pt x="33413" y="81149"/>
                </a:lnTo>
                <a:lnTo>
                  <a:pt x="102551" y="94693"/>
                </a:lnTo>
                <a:lnTo>
                  <a:pt x="86452" y="80514"/>
                </a:lnTo>
                <a:lnTo>
                  <a:pt x="43357" y="80514"/>
                </a:lnTo>
                <a:lnTo>
                  <a:pt x="49682" y="48129"/>
                </a:lnTo>
                <a:lnTo>
                  <a:pt x="62783" y="48129"/>
                </a:lnTo>
                <a:lnTo>
                  <a:pt x="40741" y="43811"/>
                </a:lnTo>
                <a:close/>
              </a:path>
              <a:path w="5656580" h="1181735">
                <a:moveTo>
                  <a:pt x="49682" y="48129"/>
                </a:moveTo>
                <a:lnTo>
                  <a:pt x="43357" y="80514"/>
                </a:lnTo>
                <a:lnTo>
                  <a:pt x="74260" y="69775"/>
                </a:lnTo>
                <a:lnTo>
                  <a:pt x="49682" y="48129"/>
                </a:lnTo>
                <a:close/>
              </a:path>
              <a:path w="5656580" h="1181735">
                <a:moveTo>
                  <a:pt x="74260" y="69775"/>
                </a:moveTo>
                <a:lnTo>
                  <a:pt x="43357" y="80514"/>
                </a:lnTo>
                <a:lnTo>
                  <a:pt x="86452" y="80514"/>
                </a:lnTo>
                <a:lnTo>
                  <a:pt x="74260" y="69775"/>
                </a:lnTo>
                <a:close/>
              </a:path>
              <a:path w="5656580" h="1181735">
                <a:moveTo>
                  <a:pt x="62783" y="48129"/>
                </a:moveTo>
                <a:lnTo>
                  <a:pt x="49682" y="48129"/>
                </a:lnTo>
                <a:lnTo>
                  <a:pt x="74260" y="69775"/>
                </a:lnTo>
                <a:lnTo>
                  <a:pt x="109959" y="57370"/>
                </a:lnTo>
                <a:lnTo>
                  <a:pt x="62783" y="48129"/>
                </a:lnTo>
                <a:close/>
              </a:path>
              <a:path w="5656580" h="1181735">
                <a:moveTo>
                  <a:pt x="148980" y="43811"/>
                </a:moveTo>
                <a:lnTo>
                  <a:pt x="40741" y="43811"/>
                </a:lnTo>
                <a:lnTo>
                  <a:pt x="109959" y="57370"/>
                </a:lnTo>
                <a:lnTo>
                  <a:pt x="148980" y="438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4273" y="2835529"/>
            <a:ext cx="5584190" cy="2361565"/>
          </a:xfrm>
          <a:custGeom>
            <a:avLst/>
            <a:gdLst/>
            <a:ahLst/>
            <a:cxnLst/>
            <a:rect l="l" t="t" r="r" b="b"/>
            <a:pathLst>
              <a:path w="5584190" h="2361565">
                <a:moveTo>
                  <a:pt x="107184" y="45983"/>
                </a:moveTo>
                <a:lnTo>
                  <a:pt x="69790" y="51017"/>
                </a:lnTo>
                <a:lnTo>
                  <a:pt x="92679" y="81219"/>
                </a:lnTo>
                <a:lnTo>
                  <a:pt x="5569178" y="2361311"/>
                </a:lnTo>
                <a:lnTo>
                  <a:pt x="5583783" y="2326132"/>
                </a:lnTo>
                <a:lnTo>
                  <a:pt x="107184" y="45983"/>
                </a:lnTo>
                <a:close/>
              </a:path>
              <a:path w="5584190" h="2361565">
                <a:moveTo>
                  <a:pt x="163512" y="0"/>
                </a:moveTo>
                <a:lnTo>
                  <a:pt x="0" y="21971"/>
                </a:lnTo>
                <a:lnTo>
                  <a:pt x="99606" y="153416"/>
                </a:lnTo>
                <a:lnTo>
                  <a:pt x="105275" y="158420"/>
                </a:lnTo>
                <a:lnTo>
                  <a:pt x="112185" y="160782"/>
                </a:lnTo>
                <a:lnTo>
                  <a:pt x="119476" y="160381"/>
                </a:lnTo>
                <a:lnTo>
                  <a:pt x="92679" y="81219"/>
                </a:lnTo>
                <a:lnTo>
                  <a:pt x="27546" y="54101"/>
                </a:lnTo>
                <a:lnTo>
                  <a:pt x="42189" y="18923"/>
                </a:lnTo>
                <a:lnTo>
                  <a:pt x="184751" y="18923"/>
                </a:lnTo>
                <a:lnTo>
                  <a:pt x="184924" y="16256"/>
                </a:lnTo>
                <a:lnTo>
                  <a:pt x="182455" y="9126"/>
                </a:lnTo>
                <a:lnTo>
                  <a:pt x="177604" y="3698"/>
                </a:lnTo>
                <a:lnTo>
                  <a:pt x="171060" y="486"/>
                </a:lnTo>
                <a:lnTo>
                  <a:pt x="163512" y="0"/>
                </a:lnTo>
                <a:close/>
              </a:path>
              <a:path w="5584190" h="2361565">
                <a:moveTo>
                  <a:pt x="42189" y="18923"/>
                </a:moveTo>
                <a:lnTo>
                  <a:pt x="27546" y="54101"/>
                </a:lnTo>
                <a:lnTo>
                  <a:pt x="92679" y="81219"/>
                </a:lnTo>
                <a:lnTo>
                  <a:pt x="73091" y="55372"/>
                </a:lnTo>
                <a:lnTo>
                  <a:pt x="37439" y="55372"/>
                </a:lnTo>
                <a:lnTo>
                  <a:pt x="50088" y="25019"/>
                </a:lnTo>
                <a:lnTo>
                  <a:pt x="56831" y="25019"/>
                </a:lnTo>
                <a:lnTo>
                  <a:pt x="42189" y="18923"/>
                </a:lnTo>
                <a:close/>
              </a:path>
              <a:path w="5584190" h="2361565">
                <a:moveTo>
                  <a:pt x="50088" y="25019"/>
                </a:moveTo>
                <a:lnTo>
                  <a:pt x="37439" y="55372"/>
                </a:lnTo>
                <a:lnTo>
                  <a:pt x="69790" y="51017"/>
                </a:lnTo>
                <a:lnTo>
                  <a:pt x="50088" y="25019"/>
                </a:lnTo>
                <a:close/>
              </a:path>
              <a:path w="5584190" h="2361565">
                <a:moveTo>
                  <a:pt x="69790" y="51017"/>
                </a:moveTo>
                <a:lnTo>
                  <a:pt x="37439" y="55372"/>
                </a:lnTo>
                <a:lnTo>
                  <a:pt x="73091" y="55372"/>
                </a:lnTo>
                <a:lnTo>
                  <a:pt x="69790" y="51017"/>
                </a:lnTo>
                <a:close/>
              </a:path>
              <a:path w="5584190" h="2361565">
                <a:moveTo>
                  <a:pt x="56831" y="25019"/>
                </a:moveTo>
                <a:lnTo>
                  <a:pt x="50088" y="25019"/>
                </a:lnTo>
                <a:lnTo>
                  <a:pt x="69790" y="51017"/>
                </a:lnTo>
                <a:lnTo>
                  <a:pt x="107184" y="45983"/>
                </a:lnTo>
                <a:lnTo>
                  <a:pt x="56831" y="25019"/>
                </a:lnTo>
                <a:close/>
              </a:path>
              <a:path w="5584190" h="2361565">
                <a:moveTo>
                  <a:pt x="184751" y="18923"/>
                </a:moveTo>
                <a:lnTo>
                  <a:pt x="42189" y="18923"/>
                </a:lnTo>
                <a:lnTo>
                  <a:pt x="107184" y="45983"/>
                </a:lnTo>
                <a:lnTo>
                  <a:pt x="168579" y="37719"/>
                </a:lnTo>
                <a:lnTo>
                  <a:pt x="184751" y="189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79621" y="4869307"/>
            <a:ext cx="53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  <a:latin typeface="宋体"/>
                <a:cs typeface="宋体"/>
              </a:rPr>
              <a:t>③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1594" y="1425981"/>
            <a:ext cx="5869939" cy="452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97348" y="4794961"/>
            <a:ext cx="53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  <a:latin typeface="宋体"/>
                <a:cs typeface="宋体"/>
              </a:rPr>
              <a:t>④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9622"/>
            <a:ext cx="2854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选</a:t>
            </a:r>
            <a:r>
              <a:rPr sz="3600" spc="-5" dirty="0"/>
              <a:t>取</a:t>
            </a:r>
            <a:r>
              <a:rPr sz="3600" spc="-5" dirty="0">
                <a:latin typeface="Calibri"/>
                <a:cs typeface="Calibri"/>
              </a:rPr>
              <a:t>FPG</a:t>
            </a:r>
            <a:r>
              <a:rPr sz="3600" spc="5" dirty="0">
                <a:latin typeface="Calibri"/>
                <a:cs typeface="Calibri"/>
              </a:rPr>
              <a:t>A</a:t>
            </a:r>
            <a:r>
              <a:rPr sz="3600" dirty="0"/>
              <a:t>芯片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287" y="1642986"/>
            <a:ext cx="5869940" cy="452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34125" y="2315336"/>
            <a:ext cx="2571750" cy="2685415"/>
          </a:xfrm>
          <a:custGeom>
            <a:avLst/>
            <a:gdLst/>
            <a:ahLst/>
            <a:cxnLst/>
            <a:rect l="l" t="t" r="r" b="b"/>
            <a:pathLst>
              <a:path w="2571750" h="2685415">
                <a:moveTo>
                  <a:pt x="230250" y="2455037"/>
                </a:moveTo>
                <a:lnTo>
                  <a:pt x="230250" y="115188"/>
                </a:lnTo>
                <a:lnTo>
                  <a:pt x="239299" y="70348"/>
                </a:lnTo>
                <a:lnTo>
                  <a:pt x="263969" y="33734"/>
                </a:lnTo>
                <a:lnTo>
                  <a:pt x="300545" y="9050"/>
                </a:lnTo>
                <a:lnTo>
                  <a:pt x="345313" y="0"/>
                </a:lnTo>
                <a:lnTo>
                  <a:pt x="2456688" y="0"/>
                </a:lnTo>
                <a:lnTo>
                  <a:pt x="2501455" y="9050"/>
                </a:lnTo>
                <a:lnTo>
                  <a:pt x="2538031" y="33734"/>
                </a:lnTo>
                <a:lnTo>
                  <a:pt x="2562701" y="70348"/>
                </a:lnTo>
                <a:lnTo>
                  <a:pt x="2571750" y="115188"/>
                </a:lnTo>
                <a:lnTo>
                  <a:pt x="2562701" y="159956"/>
                </a:lnTo>
                <a:lnTo>
                  <a:pt x="2538031" y="196532"/>
                </a:lnTo>
                <a:lnTo>
                  <a:pt x="2501455" y="221202"/>
                </a:lnTo>
                <a:lnTo>
                  <a:pt x="2456688" y="230250"/>
                </a:lnTo>
                <a:lnTo>
                  <a:pt x="2341499" y="230250"/>
                </a:lnTo>
                <a:lnTo>
                  <a:pt x="2341499" y="2570226"/>
                </a:lnTo>
                <a:lnTo>
                  <a:pt x="2332450" y="2614993"/>
                </a:lnTo>
                <a:lnTo>
                  <a:pt x="2307780" y="2651569"/>
                </a:lnTo>
                <a:lnTo>
                  <a:pt x="2271204" y="2676239"/>
                </a:lnTo>
                <a:lnTo>
                  <a:pt x="2226436" y="2685288"/>
                </a:lnTo>
                <a:lnTo>
                  <a:pt x="115062" y="2685288"/>
                </a:lnTo>
                <a:lnTo>
                  <a:pt x="70294" y="2676239"/>
                </a:lnTo>
                <a:lnTo>
                  <a:pt x="33718" y="2651569"/>
                </a:lnTo>
                <a:lnTo>
                  <a:pt x="9048" y="2614993"/>
                </a:lnTo>
                <a:lnTo>
                  <a:pt x="0" y="2570226"/>
                </a:lnTo>
                <a:lnTo>
                  <a:pt x="9048" y="2525385"/>
                </a:lnTo>
                <a:lnTo>
                  <a:pt x="33718" y="2488771"/>
                </a:lnTo>
                <a:lnTo>
                  <a:pt x="70294" y="2464087"/>
                </a:lnTo>
                <a:lnTo>
                  <a:pt x="115062" y="2455037"/>
                </a:lnTo>
                <a:lnTo>
                  <a:pt x="230250" y="2455037"/>
                </a:lnTo>
                <a:close/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21906" y="2315336"/>
            <a:ext cx="172720" cy="230504"/>
          </a:xfrm>
          <a:custGeom>
            <a:avLst/>
            <a:gdLst/>
            <a:ahLst/>
            <a:cxnLst/>
            <a:rect l="l" t="t" r="r" b="b"/>
            <a:pathLst>
              <a:path w="172720" h="230505">
                <a:moveTo>
                  <a:pt x="57531" y="0"/>
                </a:moveTo>
                <a:lnTo>
                  <a:pt x="102371" y="9050"/>
                </a:lnTo>
                <a:lnTo>
                  <a:pt x="138985" y="33734"/>
                </a:lnTo>
                <a:lnTo>
                  <a:pt x="163669" y="70348"/>
                </a:lnTo>
                <a:lnTo>
                  <a:pt x="172720" y="115188"/>
                </a:lnTo>
                <a:lnTo>
                  <a:pt x="163669" y="159956"/>
                </a:lnTo>
                <a:lnTo>
                  <a:pt x="138985" y="196532"/>
                </a:lnTo>
                <a:lnTo>
                  <a:pt x="102371" y="221202"/>
                </a:lnTo>
                <a:lnTo>
                  <a:pt x="57531" y="230250"/>
                </a:lnTo>
                <a:lnTo>
                  <a:pt x="35147" y="225726"/>
                </a:lnTo>
                <a:lnTo>
                  <a:pt x="16859" y="213391"/>
                </a:lnTo>
                <a:lnTo>
                  <a:pt x="4524" y="195103"/>
                </a:lnTo>
                <a:lnTo>
                  <a:pt x="0" y="172720"/>
                </a:lnTo>
                <a:lnTo>
                  <a:pt x="4524" y="150282"/>
                </a:lnTo>
                <a:lnTo>
                  <a:pt x="16859" y="132000"/>
                </a:lnTo>
                <a:lnTo>
                  <a:pt x="35147" y="119695"/>
                </a:lnTo>
                <a:lnTo>
                  <a:pt x="57531" y="115188"/>
                </a:lnTo>
                <a:lnTo>
                  <a:pt x="172720" y="115188"/>
                </a:lnTo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79438" y="2545588"/>
            <a:ext cx="1996439" cy="0"/>
          </a:xfrm>
          <a:custGeom>
            <a:avLst/>
            <a:gdLst/>
            <a:ahLst/>
            <a:cxnLst/>
            <a:rect l="l" t="t" r="r" b="b"/>
            <a:pathLst>
              <a:path w="1996440">
                <a:moveTo>
                  <a:pt x="1996185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36486" y="4757673"/>
            <a:ext cx="131216" cy="140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49186" y="4770373"/>
            <a:ext cx="115570" cy="230504"/>
          </a:xfrm>
          <a:custGeom>
            <a:avLst/>
            <a:gdLst/>
            <a:ahLst/>
            <a:cxnLst/>
            <a:rect l="l" t="t" r="r" b="b"/>
            <a:pathLst>
              <a:path w="115570" h="230504">
                <a:moveTo>
                  <a:pt x="0" y="230250"/>
                </a:moveTo>
                <a:lnTo>
                  <a:pt x="44840" y="221202"/>
                </a:lnTo>
                <a:lnTo>
                  <a:pt x="81454" y="196532"/>
                </a:lnTo>
                <a:lnTo>
                  <a:pt x="106138" y="159956"/>
                </a:lnTo>
                <a:lnTo>
                  <a:pt x="115188" y="115188"/>
                </a:lnTo>
                <a:lnTo>
                  <a:pt x="115188" y="0"/>
                </a:lnTo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93534" y="2732608"/>
            <a:ext cx="1854200" cy="1946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9560" marR="281940" algn="ctr">
              <a:lnSpc>
                <a:spcPct val="99200"/>
              </a:lnSpc>
              <a:spcBef>
                <a:spcPts val="120"/>
              </a:spcBef>
            </a:pPr>
            <a:r>
              <a:rPr sz="1800" spc="-5" dirty="0">
                <a:solidFill>
                  <a:srgbClr val="001F5F"/>
                </a:solidFill>
                <a:latin typeface="宋体"/>
                <a:cs typeface="宋体"/>
              </a:rPr>
              <a:t>选取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Cyclone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IV E 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4CE6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22C8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Core</a:t>
            </a:r>
            <a:r>
              <a:rPr sz="18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Voltage=1.2V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090"/>
              </a:lnSpc>
            </a:pPr>
            <a:r>
              <a:rPr sz="1800" spc="-5" dirty="0">
                <a:solidFill>
                  <a:srgbClr val="FF0000"/>
                </a:solidFill>
                <a:latin typeface="宋体"/>
                <a:cs typeface="宋体"/>
              </a:rPr>
              <a:t>纯仿真可以不选取</a:t>
            </a:r>
            <a:endParaRPr sz="1800">
              <a:latin typeface="宋体"/>
              <a:cs typeface="宋体"/>
            </a:endParaRPr>
          </a:p>
          <a:p>
            <a:pPr algn="ctr">
              <a:lnSpc>
                <a:spcPts val="2090"/>
              </a:lnSpc>
            </a:pPr>
            <a:r>
              <a:rPr sz="1800" dirty="0">
                <a:solidFill>
                  <a:srgbClr val="FF0000"/>
                </a:solidFill>
                <a:latin typeface="宋体"/>
                <a:cs typeface="宋体"/>
              </a:rPr>
              <a:t>具体芯片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579621" y="5011877"/>
            <a:ext cx="53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  <a:latin typeface="宋体"/>
                <a:cs typeface="宋体"/>
              </a:rPr>
              <a:t>⑤</a:t>
            </a:r>
            <a:endParaRPr sz="4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4119</TotalTime>
  <Words>1321</Words>
  <Application>Microsoft Office PowerPoint</Application>
  <PresentationFormat>全屏显示(4:3)</PresentationFormat>
  <Paragraphs>221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0" baseType="lpstr">
      <vt:lpstr>黑体</vt:lpstr>
      <vt:lpstr>宋体</vt:lpstr>
      <vt:lpstr>Arial</vt:lpstr>
      <vt:lpstr>Calibri</vt:lpstr>
      <vt:lpstr>Times New Roman</vt:lpstr>
      <vt:lpstr>Wingdings</vt:lpstr>
      <vt:lpstr>Office Theme</vt:lpstr>
      <vt:lpstr>PowerPoint 演示文稿</vt:lpstr>
      <vt:lpstr>QII设计流程</vt:lpstr>
      <vt:lpstr>例：1位半加器的FPGA实现</vt:lpstr>
      <vt:lpstr>QII使用步骤：</vt:lpstr>
      <vt:lpstr>1、创建QII工程①~ ⑦</vt:lpstr>
      <vt:lpstr>PowerPoint 演示文稿</vt:lpstr>
      <vt:lpstr>为工程项目建立新的 文件夹。 注意：文件夹名字及 路径不能有中文字符 和空格！！</vt:lpstr>
      <vt:lpstr>PowerPoint 演示文稿</vt:lpstr>
      <vt:lpstr>选取FPGA芯片</vt:lpstr>
      <vt:lpstr>指定第三方的综合工具、仿真工具、时序分 析工具</vt:lpstr>
      <vt:lpstr>PowerPoint 演示文稿</vt:lpstr>
      <vt:lpstr>确认红框中的指示是否符合设计意图</vt:lpstr>
      <vt:lpstr>PowerPoint 演示文稿</vt:lpstr>
      <vt:lpstr>输入代码</vt:lpstr>
      <vt:lpstr>PowerPoint 演示文稿</vt:lpstr>
      <vt:lpstr>PowerPoint 演示文稿</vt:lpstr>
      <vt:lpstr>PowerPoint 演示文稿</vt:lpstr>
      <vt:lpstr>把顶层模块名称改成工程名称，即可排除错误</vt:lpstr>
      <vt:lpstr>PowerPoint 演示文稿</vt:lpstr>
      <vt:lpstr>3、工程配置</vt:lpstr>
      <vt:lpstr>3、工程配置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4、重新编译</vt:lpstr>
      <vt:lpstr>RTL视图分析</vt:lpstr>
      <vt:lpstr>5、仿真</vt:lpstr>
      <vt:lpstr>PowerPoint 演示文稿</vt:lpstr>
      <vt:lpstr>1）第三方软件路径设置</vt:lpstr>
      <vt:lpstr>PowerPoint 演示文稿</vt:lpstr>
      <vt:lpstr>2）仿真设置</vt:lpstr>
      <vt:lpstr>PowerPoint 演示文稿</vt:lpstr>
      <vt:lpstr>2）仿真设置</vt:lpstr>
      <vt:lpstr>PowerPoint 演示文稿</vt:lpstr>
      <vt:lpstr>PowerPoint 演示文稿</vt:lpstr>
      <vt:lpstr>2）仿真设置</vt:lpstr>
      <vt:lpstr>PowerPoint 演示文稿</vt:lpstr>
      <vt:lpstr>单击  New  按钮</vt:lpstr>
      <vt:lpstr>PowerPoint 演示文稿</vt:lpstr>
      <vt:lpstr>添加测试文件后的显示结果</vt:lpstr>
      <vt:lpstr>PowerPoint 演示文稿</vt:lpstr>
      <vt:lpstr>在adder根目录下，添加进来后，最后点击ok</vt:lpstr>
      <vt:lpstr>3）执行仿真（功能仿真）</vt:lpstr>
      <vt:lpstr>功能仿真结果</vt:lpstr>
      <vt:lpstr>4）执行仿真（时序仿真）</vt:lpstr>
      <vt:lpstr>PowerPoint 演示文稿</vt:lpstr>
      <vt:lpstr>在settings对话框中，选中Run gate-level simulation automatically after  compilation, QII在编译后将自动打开ModelSim进行门级仿真（时序仿真）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40348</cp:lastModifiedBy>
  <cp:revision>17</cp:revision>
  <dcterms:created xsi:type="dcterms:W3CDTF">2019-10-25T15:16:03Z</dcterms:created>
  <dcterms:modified xsi:type="dcterms:W3CDTF">2020-08-17T11:49:53Z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2019-10-25T00:00:00Z</vt:filetime>
  </property>
</Properties>
</file>