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3CEB1-EA72-4DD4-824B-FAAD610F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213D8-9B4A-49E4-8575-F1270620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7E1A8-274E-42AD-9924-2E01B028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2F717-3191-4EB7-9C6A-6BBF30B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02AF7-CF40-4E7D-8CB4-1E9DE7B2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3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873EF-C619-4E12-B51B-21568CA9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9654B-121D-41B6-957D-60A4C85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68C1-C354-4727-8E32-0AAB7EE4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8B89B-F79E-484B-916E-0E2CA226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FAFF2-5C1F-41DF-81BD-76B7BE1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3E7A9C-55A9-414A-BD52-F1CA8097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DF4FD-D17C-45B8-AB79-8D42D50D3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11531-1D6B-4F23-8F9F-998CB7F4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03953-8757-4041-89AA-77DC324F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81617-9BEF-487D-BAFB-A6F161A2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8FD9-A08F-4607-A452-732C66D2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B1A17-279A-44CC-BCFE-C311BD70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8713C-7356-47D7-B7B1-27BC571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83209-334C-4549-B86D-D2706984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EE97C-57A9-4B0C-81E1-642A9ACD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1DAFA-B969-4205-8B5B-B7E74B02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A3250-FC94-4EE5-8F3A-F23EF018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207C0-3D56-42A3-B052-4A1D34F6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76C9-DD31-4A48-BC6A-890D8243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21279-70B8-4395-BCE5-8C12D3CA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8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D68C-2E0A-4055-A699-1FDAE352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10F38-EB62-493A-9B1F-062C94B8C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2B460-ABBF-419A-893C-156D6D52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838D8-78AA-4BE8-98F9-5C7D6F43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66D68-5E85-4571-8CCB-BFBF1F24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0761A-972E-4CAF-B800-43FB9536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5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9BED6-9683-4B8D-8131-4EC1AD62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3B2B5-3AE7-4196-B126-1F9C5ACA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C8F03-D1BE-4638-9F9D-4E229136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A8893E-EF45-4043-B88E-0C0427FAC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790FA9-45A6-4AB8-BE73-A1DC0D0C8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2ADE36-AB19-41D4-85D8-5735CB99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DC59B1-CDDE-4353-8D4F-210C4C29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07E9AA-ACF9-46C1-9D3A-598D8E74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F2605-D600-4411-A753-69652D84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6B3D63-DE92-4BAF-830A-C80755AC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843836-3A5C-44C0-A81C-3F1E9AD5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D636FE-93E4-4C73-8B03-CED1945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24075-74CE-4F7F-9879-1FC834F7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353133-E8DC-482D-BB7A-18BA5C53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F08BA-C892-4F97-97C7-B54582A2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93A89-C668-45D3-BD55-0495FC6E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B41B7-7065-4C72-B6D1-D3AECDDA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41783-0351-46BE-9179-8FA4CB051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2FCDC-83CA-4559-80E0-DD8D793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1002E-541B-4347-8994-0718AEEB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A0595-E132-4155-B579-1A2534F5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3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E006-9028-4FD5-8091-44FD3A5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BE551F-6D8E-454B-AC1F-BF47AB7F8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A64C7-A706-4A49-A5F3-5649092B5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81F8D-631E-430E-9B5B-1AAE0423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57094-5918-4579-AAB0-896BDB24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DCB84-C687-4747-9F8D-E2EDE3D5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2A207F-7E11-499A-931E-0EAEA864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E56F-418F-4B53-82D9-C2323EE7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CE8CA-DE2D-4B72-91F6-55C713991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9EB3-35A0-4244-8591-1CBD021D2D58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EB514-2058-45B6-83DB-F638E482F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F5F3-3050-483F-9D79-C26F8725B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416D-EE7A-4823-AC2B-4385A9BD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C0C1-BB6B-4522-A13D-E510112E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17532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zh-CN" altLang="zh-CN" sz="3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请分析下面左侧的</a:t>
            </a:r>
            <a:r>
              <a:rPr lang="en-US" altLang="zh-CN" sz="3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Verilog</a:t>
            </a:r>
            <a:r>
              <a:rPr lang="zh-CN" altLang="zh-CN" sz="3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代码，在右侧的空格中回答问题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4DF24-05A7-4F75-A4FC-18874130378D}"/>
              </a:ext>
            </a:extLst>
          </p:cNvPr>
          <p:cNvSpPr txBox="1"/>
          <p:nvPr/>
        </p:nvSpPr>
        <p:spPr>
          <a:xfrm>
            <a:off x="417095" y="583884"/>
            <a:ext cx="60939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my_MK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din,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input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input din;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output[31:0]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reg[31:0]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reg[31:0]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always@(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if(din) 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9745" algn="just"/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&lt;=cnt+1’b1;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 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9745" algn="just"/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&lt;=0;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always@(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negedge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din)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D7D20-DF8B-4CA8-9CF8-3829604D5F3F}"/>
              </a:ext>
            </a:extLst>
          </p:cNvPr>
          <p:cNvSpPr txBox="1"/>
          <p:nvPr/>
        </p:nvSpPr>
        <p:spPr>
          <a:xfrm>
            <a:off x="6091990" y="856065"/>
            <a:ext cx="6100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该模块起什么作用？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D9BD86-C0B2-4934-8EBB-A245FAD8A4CE}"/>
              </a:ext>
            </a:extLst>
          </p:cNvPr>
          <p:cNvSpPr txBox="1"/>
          <p:nvPr/>
        </p:nvSpPr>
        <p:spPr>
          <a:xfrm>
            <a:off x="6091990" y="2630599"/>
            <a:ext cx="5059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=1MHz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=30000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时，输入信号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din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至少有什么特征？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FBB5DF-98BA-436C-872B-56463387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40" y="1634404"/>
            <a:ext cx="3672391" cy="584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F0E692-0B8E-43CD-ACD2-7148A817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90" y="3996126"/>
            <a:ext cx="5525111" cy="4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E3A35-E640-44FE-89B0-1308EAF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" y="18255"/>
            <a:ext cx="4852737" cy="1325563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针对下列原理图，请分析左侧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Verilog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代码，在需要修改的语句右侧的空格中订正</a:t>
            </a:r>
            <a:endParaRPr lang="zh-CN" altLang="en-US" sz="6000" dirty="0"/>
          </a:p>
        </p:txBody>
      </p:sp>
      <p:pic>
        <p:nvPicPr>
          <p:cNvPr id="1026" name="图片 3" descr="演示文稿">
            <a:extLst>
              <a:ext uri="{FF2B5EF4-FFF2-40B4-BE49-F238E27FC236}">
                <a16:creationId xmlns:a16="http://schemas.microsoft.com/office/drawing/2014/main" id="{10557D4E-4096-4716-A4BC-41D52C8A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36" y="-102250"/>
            <a:ext cx="6331018" cy="15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05E589-F962-4E63-A095-0FE4BCA4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53402"/>
              </p:ext>
            </p:extLst>
          </p:nvPr>
        </p:nvGraphicFramePr>
        <p:xfrm>
          <a:off x="646545" y="1464321"/>
          <a:ext cx="5200801" cy="526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0801">
                  <a:extLst>
                    <a:ext uri="{9D8B030D-6E8A-4147-A177-3AD203B41FA5}">
                      <a16:colId xmlns:a16="http://schemas.microsoft.com/office/drawing/2014/main" val="3844311777"/>
                    </a:ext>
                  </a:extLst>
                </a:gridCol>
              </a:tblGrid>
              <a:tr h="30949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module  my_Test (clk, mout);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734439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input  </a:t>
                      </a:r>
                      <a:r>
                        <a:rPr lang="en-US" sz="1800" kern="100" dirty="0" err="1">
                          <a:effectLst/>
                        </a:rPr>
                        <a:t>clk</a:t>
                      </a:r>
                      <a:r>
                        <a:rPr lang="en-US" sz="1800" kern="10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770010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output  mout;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695876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wire [5:0]  a;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626690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wire [5:0]  d;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787248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d[4:0] = a[5:1];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798406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d[5] = a[4] &amp; a[2] &amp; a[0];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696415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parameter  ini = 6'b0;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237257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always @ (posedge clk)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229432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begin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456287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indent="1524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if(a = = 0)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231830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indent="3048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a &lt;=ini;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775144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indent="1524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else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353253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marL="266700" indent="3048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a[5:0] &lt;= d[5:0];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518023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end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46251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0000"/>
                        </a:lnSpc>
                      </a:pPr>
                      <a:r>
                        <a:rPr lang="en-US" sz="1800" kern="100">
                          <a:effectLst/>
                        </a:rPr>
                        <a:t>mout = a[0];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58362"/>
                  </a:ext>
                </a:extLst>
              </a:tr>
              <a:tr h="30949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kern="100" dirty="0" err="1">
                          <a:effectLst/>
                        </a:rPr>
                        <a:t>endmodule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78728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739580-CA0A-4EF0-9EE9-F04FF5171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97337"/>
              </p:ext>
            </p:extLst>
          </p:nvPr>
        </p:nvGraphicFramePr>
        <p:xfrm>
          <a:off x="6848893" y="1464321"/>
          <a:ext cx="3847181" cy="526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181">
                  <a:extLst>
                    <a:ext uri="{9D8B030D-6E8A-4147-A177-3AD203B41FA5}">
                      <a16:colId xmlns:a16="http://schemas.microsoft.com/office/drawing/2014/main" val="1114916225"/>
                    </a:ext>
                  </a:extLst>
                </a:gridCol>
              </a:tblGrid>
              <a:tr h="2769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805588"/>
                  </a:ext>
                </a:extLst>
              </a:tr>
              <a:tr h="2769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645774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990098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reg[5:0] a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483654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821072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assign d[4:0]=a[5;1];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244784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assign d[5]=a[4]^a[2]^a[0];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640938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parameter ini=6’100000;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736951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132631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493630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377685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75484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888937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217551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212560"/>
                  </a:ext>
                </a:extLst>
              </a:tr>
              <a:tr h="3164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assign </a:t>
                      </a: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</a:rPr>
                        <a:t>mout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=a[0];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649275"/>
                  </a:ext>
                </a:extLst>
              </a:tr>
              <a:tr h="27691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11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ACA34-35FB-4057-A381-BAD67A04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1485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请写出下面</a:t>
            </a:r>
            <a:r>
              <a:rPr lang="en-US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RTL</a:t>
            </a:r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综合电路的输入输出逻辑表达式，分别采用结构描述法和数据流描述法写出具有相同功能的</a:t>
            </a:r>
            <a:r>
              <a:rPr lang="en-US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Verilog</a:t>
            </a:r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5122" name="图片 11" descr="adder3_1">
            <a:extLst>
              <a:ext uri="{FF2B5EF4-FFF2-40B4-BE49-F238E27FC236}">
                <a16:creationId xmlns:a16="http://schemas.microsoft.com/office/drawing/2014/main" id="{B6CE4182-FCB4-4794-B90D-342C93E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83" y="811338"/>
            <a:ext cx="6330501" cy="220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56EA80-0EF0-4CD4-AE66-03F8E56C141F}"/>
              </a:ext>
            </a:extLst>
          </p:cNvPr>
          <p:cNvSpPr txBox="1"/>
          <p:nvPr/>
        </p:nvSpPr>
        <p:spPr>
          <a:xfrm>
            <a:off x="8725903" y="1091579"/>
            <a:ext cx="2444605" cy="38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逻辑表达式：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E23C19-3800-444F-9F81-017B86ADA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99296"/>
              </p:ext>
            </p:extLst>
          </p:nvPr>
        </p:nvGraphicFramePr>
        <p:xfrm>
          <a:off x="522045" y="3017044"/>
          <a:ext cx="2886075" cy="3748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075">
                  <a:extLst>
                    <a:ext uri="{9D8B030D-6E8A-4147-A177-3AD203B41FA5}">
                      <a16:colId xmlns:a16="http://schemas.microsoft.com/office/drawing/2014/main" val="1547581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zh-CN" sz="1800" kern="100">
                          <a:effectLst/>
                        </a:rPr>
                        <a:t>结构描述法</a:t>
                      </a:r>
                      <a:r>
                        <a:rPr lang="en-US" sz="1800" kern="100">
                          <a:effectLst/>
                        </a:rPr>
                        <a:t>: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98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module my_decription1(</a:t>
                      </a:r>
                      <a:r>
                        <a:rPr lang="en-US" sz="1800" kern="100" dirty="0" err="1">
                          <a:effectLst/>
                        </a:rPr>
                        <a:t>s,w,a,b,c</a:t>
                      </a:r>
                      <a:r>
                        <a:rPr lang="en-US" sz="1800" kern="100" dirty="0">
                          <a:effectLst/>
                        </a:rPr>
                        <a:t>);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output </a:t>
                      </a:r>
                      <a:r>
                        <a:rPr lang="en-US" sz="1800" kern="100" dirty="0" err="1">
                          <a:effectLst/>
                        </a:rPr>
                        <a:t>s,w</a:t>
                      </a:r>
                      <a:r>
                        <a:rPr lang="en-US" sz="1800" kern="10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input </a:t>
                      </a:r>
                      <a:r>
                        <a:rPr lang="en-US" sz="1800" kern="100" dirty="0" err="1">
                          <a:effectLst/>
                        </a:rPr>
                        <a:t>a,b,c</a:t>
                      </a:r>
                      <a:r>
                        <a:rPr lang="en-US" sz="1800" kern="10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wire </a:t>
                      </a:r>
                      <a:r>
                        <a:rPr lang="en-US" sz="1800" kern="100" dirty="0" err="1">
                          <a:effectLst/>
                        </a:rPr>
                        <a:t>x,y,z</a:t>
                      </a:r>
                      <a:r>
                        <a:rPr lang="en-US" sz="1800" kern="10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 err="1">
                          <a:effectLst/>
                        </a:rPr>
                        <a:t>xor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x,a,b</a:t>
                      </a:r>
                      <a:r>
                        <a:rPr lang="en-US" sz="1800" kern="100" dirty="0">
                          <a:effectLst/>
                        </a:rPr>
                        <a:t>);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and(</a:t>
                      </a:r>
                      <a:r>
                        <a:rPr lang="en-US" sz="1800" kern="100" dirty="0" err="1">
                          <a:effectLst/>
                        </a:rPr>
                        <a:t>y,a,b</a:t>
                      </a:r>
                      <a:r>
                        <a:rPr lang="en-US" sz="1800" kern="100" dirty="0">
                          <a:effectLst/>
                        </a:rPr>
                        <a:t>);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 err="1">
                          <a:effectLst/>
                        </a:rPr>
                        <a:t>xor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s,x,c</a:t>
                      </a:r>
                      <a:r>
                        <a:rPr lang="en-US" sz="1800" kern="100" dirty="0">
                          <a:effectLst/>
                        </a:rPr>
                        <a:t>);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and(</a:t>
                      </a:r>
                      <a:r>
                        <a:rPr lang="en-US" sz="1800" kern="100" dirty="0" err="1">
                          <a:effectLst/>
                        </a:rPr>
                        <a:t>z,x,c</a:t>
                      </a:r>
                      <a:r>
                        <a:rPr lang="en-US" sz="1800" kern="100" dirty="0">
                          <a:effectLst/>
                        </a:rPr>
                        <a:t>);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or(</a:t>
                      </a:r>
                      <a:r>
                        <a:rPr lang="en-US" sz="1800" kern="100" dirty="0" err="1">
                          <a:effectLst/>
                        </a:rPr>
                        <a:t>w,z,y</a:t>
                      </a:r>
                      <a:r>
                        <a:rPr lang="en-US" sz="1800" kern="100" dirty="0">
                          <a:effectLst/>
                        </a:rPr>
                        <a:t>);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 dirty="0" err="1">
                          <a:effectLst/>
                        </a:rPr>
                        <a:t>endmodule</a:t>
                      </a:r>
                      <a:endParaRPr lang="zh-CN" sz="14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51488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96284D2-1DA2-4E77-9321-95F3CF4D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5170"/>
              </p:ext>
            </p:extLst>
          </p:nvPr>
        </p:nvGraphicFramePr>
        <p:xfrm>
          <a:off x="4639310" y="3283013"/>
          <a:ext cx="2913380" cy="280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val="3177326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zh-CN" sz="1800" kern="100">
                          <a:effectLst/>
                        </a:rPr>
                        <a:t>数据流描述法：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89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module my_description2(</a:t>
                      </a:r>
                      <a:r>
                        <a:rPr lang="en-US" sz="1800" kern="100" dirty="0" err="1">
                          <a:effectLst/>
                        </a:rPr>
                        <a:t>s,w,a,b,c</a:t>
                      </a:r>
                      <a:r>
                        <a:rPr lang="en-US" sz="1800" kern="100" dirty="0">
                          <a:effectLst/>
                        </a:rPr>
                        <a:t>);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output </a:t>
                      </a:r>
                      <a:r>
                        <a:rPr lang="en-US" sz="1800" kern="100" dirty="0" err="1">
                          <a:effectLst/>
                        </a:rPr>
                        <a:t>s,w</a:t>
                      </a:r>
                      <a:r>
                        <a:rPr lang="en-US" sz="1800" kern="10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input </a:t>
                      </a:r>
                      <a:r>
                        <a:rPr lang="en-US" sz="1800" kern="100" dirty="0" err="1">
                          <a:effectLst/>
                        </a:rPr>
                        <a:t>a,b,c</a:t>
                      </a:r>
                      <a:r>
                        <a:rPr lang="en-US" sz="1800" kern="10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assign s=</a:t>
                      </a:r>
                      <a:r>
                        <a:rPr lang="en-US" sz="1800" kern="100" dirty="0" err="1">
                          <a:effectLst/>
                        </a:rPr>
                        <a:t>a^b^c</a:t>
                      </a:r>
                      <a:r>
                        <a:rPr lang="en-US" sz="1800" kern="10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266700" algn="just">
                        <a:lnSpc>
                          <a:spcPct val="115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assign w=(</a:t>
                      </a:r>
                      <a:r>
                        <a:rPr lang="en-US" sz="1800" kern="100" dirty="0" err="1">
                          <a:effectLst/>
                        </a:rPr>
                        <a:t>a&amp;b</a:t>
                      </a:r>
                      <a:r>
                        <a:rPr lang="en-US" sz="1800" kern="100" dirty="0">
                          <a:effectLst/>
                        </a:rPr>
                        <a:t>)|((</a:t>
                      </a:r>
                      <a:r>
                        <a:rPr lang="en-US" sz="1800" kern="100" dirty="0" err="1">
                          <a:effectLst/>
                        </a:rPr>
                        <a:t>a^b</a:t>
                      </a:r>
                      <a:r>
                        <a:rPr lang="en-US" sz="1800" kern="100" dirty="0">
                          <a:effectLst/>
                        </a:rPr>
                        <a:t>)&amp;c);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800" kern="100" dirty="0" err="1">
                          <a:effectLst/>
                        </a:rPr>
                        <a:t>endmodule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990749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51D57C0-3BF2-42F8-85AD-36D563C3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22" y="1659283"/>
            <a:ext cx="2121990" cy="7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94ED8-16D1-4F65-BEA3-3BD482B6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1" y="512093"/>
            <a:ext cx="5767137" cy="1325563"/>
          </a:xfrm>
        </p:spPr>
        <p:txBody>
          <a:bodyPr>
            <a:normAutofit fontScale="90000"/>
          </a:bodyPr>
          <a:lstStyle/>
          <a:p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某通信实验需要设计一个信号发生器，输出两路周期脉冲信号，时序如下图所示，一路周期为</a:t>
            </a:r>
            <a:r>
              <a:rPr lang="en-US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1ms</a:t>
            </a:r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，占空比</a:t>
            </a:r>
            <a:r>
              <a:rPr lang="en-US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25%</a:t>
            </a:r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；另一路周期也为</a:t>
            </a:r>
            <a:r>
              <a:rPr lang="en-US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1ms</a:t>
            </a:r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，占空比</a:t>
            </a:r>
            <a:r>
              <a:rPr lang="en-US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50%</a:t>
            </a:r>
            <a:r>
              <a:rPr lang="zh-CN" altLang="zh-CN" sz="27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2050" name="图片 31" descr="幻灯片2-1">
            <a:extLst>
              <a:ext uri="{FF2B5EF4-FFF2-40B4-BE49-F238E27FC236}">
                <a16:creationId xmlns:a16="http://schemas.microsoft.com/office/drawing/2014/main" id="{F52477CB-E846-4F4B-BDD4-A4F9F31C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8" y="172619"/>
            <a:ext cx="5714912" cy="178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3AAFCE-9595-405F-9455-810B2164259C}"/>
              </a:ext>
            </a:extLst>
          </p:cNvPr>
          <p:cNvSpPr txBox="1"/>
          <p:nvPr/>
        </p:nvSpPr>
        <p:spPr>
          <a:xfrm>
            <a:off x="236620" y="1961148"/>
            <a:ext cx="6513095" cy="132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请根据下述不同要求，分别写出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Verilog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代码。给定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主频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50MHz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用激励模块实现上图时序。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194A5-DB0E-418B-A3D5-C6E95B829077}"/>
              </a:ext>
            </a:extLst>
          </p:cNvPr>
          <p:cNvSpPr txBox="1"/>
          <p:nvPr/>
        </p:nvSpPr>
        <p:spPr>
          <a:xfrm>
            <a:off x="342900" y="3413402"/>
            <a:ext cx="69723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`timescale 1us/1ns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my_testbench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reg f1,f2;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begin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f1=0;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f2=0;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2455E2-8298-4087-A8E7-371FEB3400E1}"/>
              </a:ext>
            </a:extLst>
          </p:cNvPr>
          <p:cNvSpPr txBox="1"/>
          <p:nvPr/>
        </p:nvSpPr>
        <p:spPr>
          <a:xfrm>
            <a:off x="4502818" y="3551901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always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begin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#250 f1=1; f2=0;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#250 f1=0; f2=1;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#250 f1=0; f2=1;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#250 f1=0; f2=0;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F35B4-3565-4C87-950F-C1C46402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79" y="136525"/>
            <a:ext cx="10515600" cy="1325563"/>
          </a:xfrm>
        </p:spPr>
        <p:txBody>
          <a:bodyPr/>
          <a:lstStyle/>
          <a:p>
            <a:r>
              <a:rPr lang="en-US" alt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用目标模块实现上图时序。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61D725-11A5-42E3-B1EA-F29AB60B9BED}"/>
              </a:ext>
            </a:extLst>
          </p:cNvPr>
          <p:cNvSpPr txBox="1"/>
          <p:nvPr/>
        </p:nvSpPr>
        <p:spPr>
          <a:xfrm>
            <a:off x="616618" y="799306"/>
            <a:ext cx="60939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Sig_Gen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f1, f2);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input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clk,rst_n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output reg f1,f2;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reg clk_4kHz;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reg[1:0] flag;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always@(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begin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if(!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 if(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==12_500-1)begin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clk_4kHz&lt;=1’b1;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 begin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clk_4kHz&lt;=0;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&lt;=cnt+1’b1;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5640DF-E32C-4DC1-AEA1-682E201F773C}"/>
              </a:ext>
            </a:extLst>
          </p:cNvPr>
          <p:cNvSpPr txBox="1"/>
          <p:nvPr/>
        </p:nvSpPr>
        <p:spPr>
          <a:xfrm>
            <a:off x="4941971" y="2642374"/>
            <a:ext cx="6093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always@(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clk_4kHz)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begin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if(!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flag&lt;=0;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else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9745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case(flag)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2’b00: begin f1&lt;=0; f2&lt;=0;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2’b01: begin f1&lt;=1; f2&lt;=0;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2’b10: begin f1&lt;=0, f2&lt;=1;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2’b11: begin f1&lt;=0; f2&lt;=1;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en-US" dirty="0"/>
          </a:p>
        </p:txBody>
      </p:sp>
      <p:pic>
        <p:nvPicPr>
          <p:cNvPr id="9" name="图片 31" descr="幻灯片2-1">
            <a:extLst>
              <a:ext uri="{FF2B5EF4-FFF2-40B4-BE49-F238E27FC236}">
                <a16:creationId xmlns:a16="http://schemas.microsoft.com/office/drawing/2014/main" id="{DDD7FE86-9CA7-43E7-A0EC-01C06A2D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701"/>
            <a:ext cx="5714912" cy="178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6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EC5A-7EDE-4F92-94CE-662173F5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50958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二进制数字频率调制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(FSK)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工作原理如下左图所示。某实验要求将数字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调制成与数据速率相同频率的正弦波信号，将数字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调制成数据速率两倍频的正弦波信号，如下右图所示。</a:t>
            </a:r>
            <a:b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5400" dirty="0"/>
          </a:p>
        </p:txBody>
      </p:sp>
      <p:pic>
        <p:nvPicPr>
          <p:cNvPr id="3074" name="图片 9" descr="幻灯片3-1">
            <a:extLst>
              <a:ext uri="{FF2B5EF4-FFF2-40B4-BE49-F238E27FC236}">
                <a16:creationId xmlns:a16="http://schemas.microsoft.com/office/drawing/2014/main" id="{65FE0FA4-BE71-495F-AF24-37FB2D32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3" y="1445355"/>
            <a:ext cx="7010295" cy="267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0" descr="2FSK">
            <a:extLst>
              <a:ext uri="{FF2B5EF4-FFF2-40B4-BE49-F238E27FC236}">
                <a16:creationId xmlns:a16="http://schemas.microsoft.com/office/drawing/2014/main" id="{7AA62CB1-F0C7-48D8-8AAE-6D2BCC6F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46" y="1690769"/>
            <a:ext cx="3889821" cy="203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6FE09DE7-A6D2-40CD-B9E2-8A4D4F08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59" y="1825625"/>
            <a:ext cx="10517363" cy="4856693"/>
          </a:xfrm>
          <a:prstGeom prst="rect">
            <a:avLst/>
          </a:prstGeom>
        </p:spPr>
      </p:pic>
      <p:pic>
        <p:nvPicPr>
          <p:cNvPr id="17" name="图片 9" descr="幻灯片3-1">
            <a:extLst>
              <a:ext uri="{FF2B5EF4-FFF2-40B4-BE49-F238E27FC236}">
                <a16:creationId xmlns:a16="http://schemas.microsoft.com/office/drawing/2014/main" id="{3CDD6264-D8E9-4A61-A90E-A7E02B0F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14" y="175682"/>
            <a:ext cx="6380643" cy="243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81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3891D5-AA06-4464-9F65-6983DCA7149C}"/>
              </a:ext>
            </a:extLst>
          </p:cNvPr>
          <p:cNvSpPr txBox="1"/>
          <p:nvPr/>
        </p:nvSpPr>
        <p:spPr>
          <a:xfrm>
            <a:off x="6777205" y="168425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FSK_TOP 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sysclk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fsk_out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9" descr="幻灯片3-1">
            <a:extLst>
              <a:ext uri="{FF2B5EF4-FFF2-40B4-BE49-F238E27FC236}">
                <a16:creationId xmlns:a16="http://schemas.microsoft.com/office/drawing/2014/main" id="{484B6427-9D3E-4DB8-9EDC-C32F074C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2" y="187714"/>
            <a:ext cx="6380643" cy="243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8C92592-222A-4D37-9D88-7FB6FB61A1F0}"/>
              </a:ext>
            </a:extLst>
          </p:cNvPr>
          <p:cNvSpPr txBox="1"/>
          <p:nvPr/>
        </p:nvSpPr>
        <p:spPr>
          <a:xfrm>
            <a:off x="7032458" y="2053584"/>
            <a:ext cx="64368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input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sysclk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output[7:0]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fsk_out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wire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wire[3:0] cnt1,cnt2;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wire [7:0] f1,f2;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wire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SIGDATA  u1(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sysclk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DIVCLK  u2(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sysclk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20’d2000, cnt1);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DIVCLK  u3(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sysclk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20’d1000, cnt2);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rom_controller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u4(cnt1, f1)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rom_controller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u5(cnt2, f2);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MUX2_1  u6(f1, f2,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assign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fsk_out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fout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7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962</Words>
  <Application>Microsoft Office PowerPoint</Application>
  <PresentationFormat>宽屏</PresentationFormat>
  <Paragraphs>141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Times New Roman</vt:lpstr>
      <vt:lpstr>Office 主题​​</vt:lpstr>
      <vt:lpstr>Equation.KSEE3</vt:lpstr>
      <vt:lpstr>请分析下面左侧的Verilog代码，在右侧的空格中回答问题。</vt:lpstr>
      <vt:lpstr>针对下列原理图，请分析左侧Verilog代码，在需要修改的语句右侧的空格中订正</vt:lpstr>
      <vt:lpstr>请写出下面RTL综合电路的输入输出逻辑表达式，分别采用结构描述法和数据流描述法写出具有相同功能的Verilog代码。 </vt:lpstr>
      <vt:lpstr>某通信实验需要设计一个信号发生器，输出两路周期脉冲信号，时序如下图所示，一路周期为1ms，占空比25%；另一路周期也为1ms，占空比50%。 </vt:lpstr>
      <vt:lpstr>②用目标模块实现上图时序。 </vt:lpstr>
      <vt:lpstr>二进制数字频率调制(FSK)工作原理如下左图所示。某实验要求将数字1调制成与数据速率相同频率的正弦波信号，将数字0调制成数据速率两倍频的正弦波信号，如下右图所示。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40348</dc:creator>
  <cp:lastModifiedBy>40348</cp:lastModifiedBy>
  <cp:revision>5</cp:revision>
  <dcterms:created xsi:type="dcterms:W3CDTF">2020-11-10T12:08:44Z</dcterms:created>
  <dcterms:modified xsi:type="dcterms:W3CDTF">2020-11-10T13:21:06Z</dcterms:modified>
</cp:coreProperties>
</file>