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2"/>
  </p:notesMasterIdLst>
  <p:sldIdLst>
    <p:sldId id="257" r:id="rId2"/>
    <p:sldId id="256"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7" r:id="rId81"/>
  </p:sldIdLst>
  <p:sldSz cx="9144000" cy="5143500" type="screen16x9"/>
  <p:notesSz cx="6858000" cy="9144000"/>
  <p:embeddedFontLst>
    <p:embeddedFont>
      <p:font typeface="Calibri" panose="020F0502020204030204" pitchFamily="34" charset="0"/>
      <p:regular r:id="rId83"/>
      <p:bold r:id="rId84"/>
      <p:italic r:id="rId85"/>
      <p:boldItalic r:id="rId86"/>
    </p:embeddedFont>
    <p:embeddedFont>
      <p:font typeface="微软雅黑" panose="020B0503020204020204" pitchFamily="34" charset="-122"/>
      <p:regular r:id="rId87"/>
      <p:bold r:id="rId88"/>
    </p:embeddedFont>
    <p:embeddedFont>
      <p:font typeface="黑体" panose="02010609060101010101" pitchFamily="49" charset="-122"/>
      <p:regular r:id="rId8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CC00CC"/>
    <a:srgbClr val="66FF66"/>
    <a:srgbClr val="00FFCC"/>
    <a:srgbClr val="FF00FF"/>
    <a:srgbClr val="009900"/>
    <a:srgbClr val="008000"/>
    <a:srgbClr val="99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248" autoAdjust="0"/>
  </p:normalViewPr>
  <p:slideViewPr>
    <p:cSldViewPr snapToGrid="0">
      <p:cViewPr varScale="1">
        <p:scale>
          <a:sx n="133" d="100"/>
          <a:sy n="133" d="100"/>
        </p:scale>
        <p:origin x="144" y="3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2020/10/1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矩形 19"/>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2"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3"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4" name="椭圆 23"/>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5"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6" name="椭圆 25"/>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2" name="Line 3"/>
          <p:cNvSpPr>
            <a:spLocks noChangeShapeType="1"/>
          </p:cNvSpPr>
          <p:nvPr userDrawn="1"/>
        </p:nvSpPr>
        <p:spPr bwMode="auto">
          <a:xfrm>
            <a:off x="1266825" y="4803775"/>
            <a:ext cx="6942138"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物</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理</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2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364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59417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028660"/>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调制分为两大类：</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基带调制</a:t>
            </a:r>
            <a:r>
              <a:rPr lang="zh-CN" altLang="en-US" sz="2000" b="1" dirty="0">
                <a:latin typeface="微软雅黑" pitchFamily="34" charset="-122"/>
                <a:ea typeface="微软雅黑" pitchFamily="34" charset="-122"/>
              </a:rPr>
              <a:t>：仅对基带信号的波形进行变换，使它能够与信道特性相适应。</a:t>
            </a:r>
            <a:r>
              <a:rPr lang="zh-CN" altLang="en-US" sz="2000" b="1" dirty="0">
                <a:solidFill>
                  <a:srgbClr val="0000FF"/>
                </a:solidFill>
                <a:latin typeface="微软雅黑" pitchFamily="34" charset="-122"/>
                <a:ea typeface="微软雅黑" pitchFamily="34" charset="-122"/>
              </a:rPr>
              <a:t>变换后的信号仍然是基带信号</a:t>
            </a:r>
            <a:r>
              <a:rPr lang="zh-CN" altLang="en-US" sz="2000" b="1" dirty="0">
                <a:latin typeface="微软雅黑" pitchFamily="34" charset="-122"/>
                <a:ea typeface="微软雅黑" pitchFamily="34" charset="-122"/>
              </a:rPr>
              <a:t>。把这种过程称为编码 </a:t>
            </a:r>
            <a:r>
              <a:rPr lang="en-US" altLang="zh-CN" sz="2000" b="1" dirty="0">
                <a:latin typeface="微软雅黑" pitchFamily="34" charset="-122"/>
                <a:ea typeface="微软雅黑" pitchFamily="34" charset="-122"/>
              </a:rPr>
              <a:t>(coding)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带通调制</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载波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a:t>
            </a:r>
            <a:r>
              <a:rPr lang="zh-CN" altLang="en-US" sz="2000" b="1" dirty="0">
                <a:latin typeface="微软雅黑" pitchFamily="34" charset="-122"/>
                <a:ea typeface="微软雅黑" pitchFamily="34" charset="-122"/>
              </a:rPr>
              <a:t>进行调制，把基带信号的频率范围搬移到较高的频段，并</a:t>
            </a:r>
            <a:r>
              <a:rPr lang="zh-CN" altLang="en-US" sz="2000" b="1" dirty="0">
                <a:solidFill>
                  <a:srgbClr val="0000FF"/>
                </a:solidFill>
                <a:latin typeface="微软雅黑" pitchFamily="34" charset="-122"/>
                <a:ea typeface="微软雅黑" pitchFamily="34" charset="-122"/>
              </a:rPr>
              <a:t>转换为模拟信号</a:t>
            </a:r>
            <a:r>
              <a:rPr lang="zh-CN" altLang="en-US" sz="2000" b="1" dirty="0">
                <a:latin typeface="微软雅黑" pitchFamily="34" charset="-122"/>
                <a:ea typeface="微软雅黑" pitchFamily="34" charset="-122"/>
              </a:rPr>
              <a:t>，这样就能够更好地在模拟信道中传输（即仅在一段频率范围内能够通过信道）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带通信号 </a:t>
            </a:r>
            <a:r>
              <a:rPr lang="zh-CN" altLang="en-US" sz="2000" b="1" dirty="0">
                <a:latin typeface="微软雅黑" pitchFamily="34" charset="-122"/>
                <a:ea typeface="微软雅黑" pitchFamily="34" charset="-122"/>
              </a:rPr>
              <a:t>：经过载波调制后的信号。</a:t>
            </a:r>
          </a:p>
        </p:txBody>
      </p:sp>
    </p:spTree>
    <p:extLst>
      <p:ext uri="{BB962C8B-B14F-4D97-AF65-F5344CB8AC3E}">
        <p14:creationId xmlns:p14="http://schemas.microsoft.com/office/powerpoint/2010/main" val="13895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96622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502371" y="933016"/>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439054"/>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不归零制</a:t>
            </a:r>
            <a:r>
              <a:rPr lang="zh-CN" altLang="en-US" sz="2000" b="1" dirty="0">
                <a:latin typeface="微软雅黑" pitchFamily="34" charset="-122"/>
                <a:ea typeface="微软雅黑" pitchFamily="34" charset="-122"/>
              </a:rPr>
              <a:t>：正电平代表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，负电平代表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归零制</a:t>
            </a:r>
            <a:r>
              <a:rPr lang="zh-CN" altLang="en-US" sz="2000" b="1" dirty="0">
                <a:latin typeface="微软雅黑" pitchFamily="34" charset="-122"/>
                <a:ea typeface="微软雅黑" pitchFamily="34" charset="-122"/>
              </a:rPr>
              <a:t>：正脉冲代表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，负脉冲代表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曼彻斯特编码</a:t>
            </a:r>
            <a:r>
              <a:rPr lang="zh-CN" altLang="en-US" sz="2000" b="1" dirty="0">
                <a:latin typeface="微软雅黑" pitchFamily="34" charset="-122"/>
                <a:ea typeface="微软雅黑" pitchFamily="34" charset="-122"/>
              </a:rPr>
              <a:t>：位周期中心的向上跳变代表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，位周期中心的向下跳变代表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。但也可反过来定义。</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差分曼彻斯特编码</a:t>
            </a:r>
            <a:r>
              <a:rPr lang="zh-CN" altLang="en-US" sz="2000" b="1" dirty="0">
                <a:latin typeface="微软雅黑" pitchFamily="34" charset="-122"/>
                <a:ea typeface="微软雅黑" pitchFamily="34" charset="-122"/>
              </a:rPr>
              <a:t>：在每一位的中心处始终都有跳变。位开始边界有跳变代表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，而位开始边界没有跳变代表 </a:t>
            </a:r>
            <a:r>
              <a:rPr lang="en-US" altLang="zh-CN" sz="2000" b="1"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766481" y="1462595"/>
            <a:ext cx="4373970" cy="239052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5" y="728483"/>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502371" y="6952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grpSp>
        <p:nvGrpSpPr>
          <p:cNvPr id="17" name="组合 16"/>
          <p:cNvGrpSpPr/>
          <p:nvPr/>
        </p:nvGrpSpPr>
        <p:grpSpPr>
          <a:xfrm>
            <a:off x="1243585" y="1433357"/>
            <a:ext cx="5908530" cy="2429458"/>
            <a:chOff x="-498929" y="1380600"/>
            <a:chExt cx="10060441" cy="4136632"/>
          </a:xfrm>
        </p:grpSpPr>
        <p:sp>
          <p:nvSpPr>
            <p:cNvPr id="18" name="Rectangle 6"/>
            <p:cNvSpPr>
              <a:spLocks noChangeArrowheads="1"/>
            </p:cNvSpPr>
            <p:nvPr/>
          </p:nvSpPr>
          <p:spPr bwMode="auto">
            <a:xfrm>
              <a:off x="123848" y="2280089"/>
              <a:ext cx="1908729"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不归零制</a:t>
              </a:r>
              <a:endParaRPr kumimoji="1" lang="zh-CN" altLang="en-US" sz="1400" b="1" dirty="0">
                <a:solidFill>
                  <a:srgbClr val="0000FF"/>
                </a:solidFill>
                <a:latin typeface="微软雅黑" pitchFamily="34" charset="-122"/>
                <a:ea typeface="微软雅黑" pitchFamily="34" charset="-122"/>
              </a:endParaRPr>
            </a:p>
          </p:txBody>
        </p:sp>
        <p:sp>
          <p:nvSpPr>
            <p:cNvPr id="19" name="Rectangle 7"/>
            <p:cNvSpPr>
              <a:spLocks noChangeArrowheads="1"/>
            </p:cNvSpPr>
            <p:nvPr/>
          </p:nvSpPr>
          <p:spPr bwMode="auto">
            <a:xfrm>
              <a:off x="14351" y="4059760"/>
              <a:ext cx="201822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比特</a:t>
              </a:r>
              <a:r>
                <a:rPr kumimoji="1" lang="zh-CN" altLang="en-US" sz="1400" b="1" dirty="0">
                  <a:solidFill>
                    <a:srgbClr val="0000FF"/>
                  </a:solidFill>
                  <a:latin typeface="微软雅黑" pitchFamily="34" charset="-122"/>
                  <a:ea typeface="微软雅黑" pitchFamily="34" charset="-122"/>
                </a:rPr>
                <a:t>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差分曼彻斯特</a:t>
              </a:r>
              <a:endParaRPr kumimoji="1" lang="zh-CN" altLang="en-US" sz="1400" b="1" dirty="0">
                <a:solidFill>
                  <a:srgbClr val="0000FF"/>
                </a:solidFill>
                <a:latin typeface="微软雅黑" pitchFamily="34" charset="-122"/>
                <a:ea typeface="微软雅黑" pitchFamily="34" charset="-122"/>
              </a:endParaRPr>
            </a:p>
          </p:txBody>
        </p:sp>
        <p:sp>
          <p:nvSpPr>
            <p:cNvPr id="51" name="Rectangle 69"/>
            <p:cNvSpPr>
              <a:spLocks noChangeArrowheads="1"/>
            </p:cNvSpPr>
            <p:nvPr/>
          </p:nvSpPr>
          <p:spPr bwMode="auto">
            <a:xfrm>
              <a:off x="235628" y="3193282"/>
              <a:ext cx="1796952"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归零制</a:t>
              </a:r>
              <a:endParaRPr kumimoji="1" lang="zh-CN" altLang="en-US" sz="1400" b="1" dirty="0">
                <a:solidFill>
                  <a:srgbClr val="0000FF"/>
                </a:solidFill>
                <a:latin typeface="微软雅黑" pitchFamily="34" charset="-122"/>
                <a:ea typeface="微软雅黑" pitchFamily="34" charset="-122"/>
              </a:endParaRP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75" name="矩形 74"/>
          <p:cNvSpPr/>
          <p:nvPr/>
        </p:nvSpPr>
        <p:spPr>
          <a:xfrm>
            <a:off x="3119145" y="3968864"/>
            <a:ext cx="2924413"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数字信号</a:t>
            </a:r>
            <a:r>
              <a:rPr lang="zh-CN" altLang="zh-CN" sz="1600" b="1" dirty="0">
                <a:latin typeface="微软雅黑" pitchFamily="34" charset="-122"/>
                <a:ea typeface="微软雅黑" pitchFamily="34" charset="-122"/>
              </a:rPr>
              <a:t>常用的编码方式</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122274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56963" y="1185683"/>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4" name="Rectangle 6"/>
          <p:cNvSpPr>
            <a:spLocks noChangeArrowheads="1"/>
          </p:cNvSpPr>
          <p:nvPr/>
        </p:nvSpPr>
        <p:spPr bwMode="auto">
          <a:xfrm>
            <a:off x="3502371" y="11524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35" name="Rectangle 68"/>
          <p:cNvSpPr>
            <a:spLocks noChangeArrowheads="1"/>
          </p:cNvSpPr>
          <p:nvPr/>
        </p:nvSpPr>
        <p:spPr bwMode="auto">
          <a:xfrm>
            <a:off x="556963" y="1658510"/>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从信号波形中可以看出，曼彻斯特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编码和差分曼彻斯特编码产生的信号频率比不归零制高。</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从自同步能力来看，不归零制不能从信号波形本身中提取信号时钟频率（这叫做没有自同步能力），</a:t>
            </a:r>
            <a:r>
              <a:rPr lang="zh-CN" altLang="en-US" sz="2000" b="1" dirty="0">
                <a:solidFill>
                  <a:srgbClr val="0000FF"/>
                </a:solidFill>
                <a:latin typeface="微软雅黑" pitchFamily="34" charset="-122"/>
                <a:ea typeface="微软雅黑" pitchFamily="34" charset="-122"/>
              </a:rPr>
              <a:t>而曼彻斯特编码和差分曼彻斯特编码具有</a:t>
            </a:r>
            <a:r>
              <a:rPr lang="zh-CN" altLang="en-US" sz="2000" b="1" dirty="0">
                <a:solidFill>
                  <a:srgbClr val="CC00CC"/>
                </a:solidFill>
                <a:latin typeface="微软雅黑" pitchFamily="34" charset="-122"/>
                <a:ea typeface="微软雅黑" pitchFamily="34" charset="-122"/>
              </a:rPr>
              <a:t>自同步能力</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11704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81077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117651" y="777568"/>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283606"/>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最基本的二元制</a:t>
            </a:r>
            <a:r>
              <a:rPr lang="zh-CN" altLang="en-US" sz="2000" b="1" dirty="0">
                <a:solidFill>
                  <a:srgbClr val="0000FF"/>
                </a:solidFill>
                <a:latin typeface="微软雅黑" pitchFamily="34" charset="-122"/>
                <a:ea typeface="微软雅黑" pitchFamily="34" charset="-122"/>
              </a:rPr>
              <a:t>调制</a:t>
            </a:r>
            <a:r>
              <a:rPr lang="zh-CN" altLang="en-US" sz="2000" b="1" dirty="0">
                <a:latin typeface="微软雅黑" pitchFamily="34" charset="-122"/>
                <a:ea typeface="微软雅黑" pitchFamily="34" charset="-122"/>
              </a:rPr>
              <a:t>方法有以下几种：</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调幅</a:t>
            </a:r>
            <a:r>
              <a:rPr lang="en-US" altLang="zh-CN" sz="2000" b="1" dirty="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：载波的振幅随基带数字信号而变化。 </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调频</a:t>
            </a:r>
            <a:r>
              <a:rPr lang="en-US" altLang="zh-CN" sz="2000" b="1" dirty="0">
                <a:solidFill>
                  <a:srgbClr val="0000FF"/>
                </a:solidFill>
                <a:latin typeface="微软雅黑" pitchFamily="34" charset="-122"/>
                <a:ea typeface="微软雅黑" pitchFamily="34" charset="-122"/>
              </a:rPr>
              <a:t>(FM)</a:t>
            </a:r>
            <a:r>
              <a:rPr lang="zh-CN" altLang="en-US" sz="2000" b="1" dirty="0">
                <a:latin typeface="微软雅黑" pitchFamily="34" charset="-122"/>
                <a:ea typeface="微软雅黑" pitchFamily="34" charset="-122"/>
              </a:rPr>
              <a:t>：载波的频率随基带数字信号而变化。</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调相</a:t>
            </a:r>
            <a:r>
              <a:rPr lang="en-US" altLang="zh-CN" sz="2000" b="1" dirty="0">
                <a:solidFill>
                  <a:srgbClr val="0000FF"/>
                </a:solidFill>
                <a:latin typeface="微软雅黑" pitchFamily="34" charset="-122"/>
                <a:ea typeface="微软雅黑" pitchFamily="34" charset="-122"/>
              </a:rPr>
              <a:t>(PM) </a:t>
            </a:r>
            <a:r>
              <a:rPr lang="zh-CN" altLang="en-US" sz="2000" b="1" dirty="0">
                <a:latin typeface="微软雅黑" pitchFamily="34" charset="-122"/>
                <a:ea typeface="微软雅黑" pitchFamily="34" charset="-122"/>
              </a:rPr>
              <a:t>：载波的初始相位随基带数字信号而变化。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5908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737627"/>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117651" y="704416"/>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4" name="圆角矩形 13"/>
          <p:cNvSpPr/>
          <p:nvPr/>
        </p:nvSpPr>
        <p:spPr>
          <a:xfrm>
            <a:off x="556963" y="1207008"/>
            <a:ext cx="8041893"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bwMode="auto">
          <a:xfrm>
            <a:off x="2663428" y="2251265"/>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4128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336609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83382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430670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854317"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5322044"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574165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625043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674398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780384" y="1474147"/>
            <a:ext cx="4388124" cy="34122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6" name="Freeform 13"/>
          <p:cNvSpPr>
            <a:spLocks/>
          </p:cNvSpPr>
          <p:nvPr/>
        </p:nvSpPr>
        <p:spPr bwMode="auto">
          <a:xfrm>
            <a:off x="7167493" y="1814429"/>
            <a:ext cx="1015" cy="93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7" name="组合 26"/>
          <p:cNvGrpSpPr/>
          <p:nvPr/>
        </p:nvGrpSpPr>
        <p:grpSpPr>
          <a:xfrm>
            <a:off x="2782414" y="2663729"/>
            <a:ext cx="4373907" cy="510892"/>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8" name="组合 27"/>
          <p:cNvGrpSpPr/>
          <p:nvPr/>
        </p:nvGrpSpPr>
        <p:grpSpPr>
          <a:xfrm>
            <a:off x="2770228" y="3349917"/>
            <a:ext cx="4392186" cy="51464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9" name="Rectangle 153"/>
          <p:cNvSpPr>
            <a:spLocks noChangeArrowheads="1"/>
          </p:cNvSpPr>
          <p:nvPr/>
        </p:nvSpPr>
        <p:spPr bwMode="auto">
          <a:xfrm>
            <a:off x="1748684" y="1522876"/>
            <a:ext cx="90088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107757" y="2120948"/>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107757" y="2777139"/>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107757" y="347551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调相</a:t>
            </a:r>
          </a:p>
        </p:txBody>
      </p:sp>
      <p:grpSp>
        <p:nvGrpSpPr>
          <p:cNvPr id="33" name="组合 32"/>
          <p:cNvGrpSpPr/>
          <p:nvPr/>
        </p:nvGrpSpPr>
        <p:grpSpPr>
          <a:xfrm>
            <a:off x="2788507" y="1992538"/>
            <a:ext cx="4370861" cy="503394"/>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34" name="直接连接符 33"/>
          <p:cNvCxnSpPr/>
          <p:nvPr/>
        </p:nvCxnSpPr>
        <p:spPr bwMode="auto">
          <a:xfrm>
            <a:off x="2663428" y="361788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63428" y="293156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9145" y="3968864"/>
            <a:ext cx="2924413"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最基本的三种调制方式</a:t>
            </a:r>
          </a:p>
        </p:txBody>
      </p:sp>
    </p:spTree>
    <p:extLst>
      <p:ext uri="{BB962C8B-B14F-4D97-AF65-F5344CB8AC3E}">
        <p14:creationId xmlns:p14="http://schemas.microsoft.com/office/powerpoint/2010/main" val="353281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95368"/>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555164" y="653128"/>
            <a:ext cx="7316939"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正交振幅调制 </a:t>
            </a:r>
            <a:r>
              <a:rPr lang="en-US" altLang="zh-CN" sz="2000" b="1" dirty="0" smtClean="0">
                <a:latin typeface="微软雅黑" pitchFamily="34" charset="-122"/>
                <a:ea typeface="微软雅黑" pitchFamily="34" charset="-122"/>
              </a:rPr>
              <a:t>QAM (Quadrature </a:t>
            </a:r>
            <a:r>
              <a:rPr lang="en-US" altLang="zh-CN" sz="2000" b="1" dirty="0">
                <a:latin typeface="微软雅黑" pitchFamily="34" charset="-122"/>
                <a:ea typeface="微软雅黑" pitchFamily="34" charset="-122"/>
              </a:rPr>
              <a:t>Amplitude Modulation) </a:t>
            </a:r>
            <a:endParaRPr lang="zh-CN" altLang="en-US" sz="2000" b="1" dirty="0">
              <a:latin typeface="微软雅黑" pitchFamily="34" charset="-122"/>
              <a:ea typeface="微软雅黑" pitchFamily="34" charset="-122"/>
            </a:endParaRPr>
          </a:p>
        </p:txBody>
      </p:sp>
      <p:sp>
        <p:nvSpPr>
          <p:cNvPr id="7" name="矩形 6"/>
          <p:cNvSpPr/>
          <p:nvPr/>
        </p:nvSpPr>
        <p:spPr>
          <a:xfrm>
            <a:off x="616085" y="1121129"/>
            <a:ext cx="5426184" cy="656590"/>
          </a:xfrm>
          <a:prstGeom prst="rect">
            <a:avLst/>
          </a:prstGeom>
        </p:spPr>
        <p:txBody>
          <a:bodyPr wrap="square">
            <a:spAutoFit/>
          </a:bodyPr>
          <a:lstStyle/>
          <a:p>
            <a:pPr>
              <a:lnSpc>
                <a:spcPts val="2200"/>
              </a:lnSpc>
              <a:buClr>
                <a:srgbClr val="0070C0"/>
              </a:buClr>
            </a:pPr>
            <a:r>
              <a:rPr lang="zh-CN" altLang="en-US" sz="1600" b="1" dirty="0">
                <a:solidFill>
                  <a:srgbClr val="CC00CC"/>
                </a:solidFill>
                <a:latin typeface="微软雅黑" pitchFamily="34" charset="-122"/>
                <a:ea typeface="微软雅黑" pitchFamily="34" charset="-122"/>
              </a:rPr>
              <a:t>为了达到更高的信息传输速率，必须采用技术上更为复杂的多元制的振幅相位混合调制方法。</a:t>
            </a:r>
          </a:p>
        </p:txBody>
      </p:sp>
      <p:sp>
        <p:nvSpPr>
          <p:cNvPr id="35" name="矩形 34"/>
          <p:cNvSpPr/>
          <p:nvPr/>
        </p:nvSpPr>
        <p:spPr>
          <a:xfrm>
            <a:off x="608528" y="1732267"/>
            <a:ext cx="5415453" cy="1849224"/>
          </a:xfrm>
          <a:prstGeom prst="rect">
            <a:avLst/>
          </a:prstGeom>
        </p:spPr>
        <p:txBody>
          <a:bodyPr wrap="square">
            <a:spAutoFit/>
          </a:bodyPr>
          <a:lstStyle/>
          <a:p>
            <a:pPr>
              <a:lnSpc>
                <a:spcPts val="2700"/>
              </a:lnSpc>
              <a:buClr>
                <a:srgbClr val="0070C0"/>
              </a:buClr>
            </a:pPr>
            <a:r>
              <a:rPr lang="zh-CN" altLang="en-US" sz="1600" b="1" dirty="0">
                <a:latin typeface="微软雅黑" pitchFamily="34" charset="-122"/>
                <a:ea typeface="微软雅黑" pitchFamily="34" charset="-122"/>
              </a:rPr>
              <a:t>例如：</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可供选择的相位有 </a:t>
            </a:r>
            <a:r>
              <a:rPr lang="en-US" altLang="zh-CN" sz="1600" b="1" dirty="0">
                <a:latin typeface="微软雅黑" pitchFamily="34" charset="-122"/>
                <a:ea typeface="微软雅黑" pitchFamily="34" charset="-122"/>
              </a:rPr>
              <a:t>12 </a:t>
            </a:r>
            <a:r>
              <a:rPr lang="zh-CN" altLang="en-US" sz="1600" b="1" dirty="0">
                <a:latin typeface="微软雅黑" pitchFamily="34" charset="-122"/>
                <a:ea typeface="微软雅黑" pitchFamily="34" charset="-122"/>
              </a:rPr>
              <a:t>种，而对于每一种相位有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或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种振幅可供选择。总共有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种组合，即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个码元。</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由于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编码共有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种不同的组合，因此这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个点中的每个点可对应于一种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的编码。数据传输率可提高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倍。 </a:t>
            </a:r>
          </a:p>
        </p:txBody>
      </p:sp>
      <p:sp>
        <p:nvSpPr>
          <p:cNvPr id="36" name="对角圆角矩形 35"/>
          <p:cNvSpPr/>
          <p:nvPr/>
        </p:nvSpPr>
        <p:spPr>
          <a:xfrm>
            <a:off x="652661" y="3619199"/>
            <a:ext cx="7853464" cy="74206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12460" y="3655776"/>
            <a:ext cx="6971611" cy="656590"/>
          </a:xfrm>
          <a:prstGeom prst="rect">
            <a:avLst/>
          </a:prstGeom>
        </p:spPr>
        <p:txBody>
          <a:bodyPr wrap="square">
            <a:spAutoFit/>
          </a:bodyPr>
          <a:lstStyle/>
          <a:p>
            <a:pPr>
              <a:lnSpc>
                <a:spcPts val="2200"/>
              </a:lnSpc>
            </a:pPr>
            <a:r>
              <a:rPr lang="zh-CN" altLang="en-US" sz="1600" b="1" dirty="0">
                <a:solidFill>
                  <a:schemeClr val="bg1"/>
                </a:solidFill>
                <a:latin typeface="微软雅黑" pitchFamily="34" charset="-122"/>
                <a:ea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6148560" y="1193129"/>
            <a:ext cx="2522157" cy="2309216"/>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30" name="Text Box 25"/>
                <p:cNvSpPr txBox="1">
                  <a:spLocks noChangeArrowheads="1"/>
                </p:cNvSpPr>
                <p:nvPr/>
              </p:nvSpPr>
              <p:spPr bwMode="auto">
                <a:xfrm>
                  <a:off x="2001737" y="3288761"/>
                  <a:ext cx="338470" cy="41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smtClean="0">
                      <a:solidFill>
                        <a:srgbClr val="CC00CC"/>
                      </a:solidFill>
                      <a:latin typeface="Times New Roman" pitchFamily="18" charset="0"/>
                    </a:rPr>
                    <a:t>r</a:t>
                  </a:r>
                  <a:endParaRPr kumimoji="1" lang="en-US" altLang="zh-CN" b="1" dirty="0">
                    <a:solidFill>
                      <a:srgbClr val="CC00CC"/>
                    </a:solidFill>
                    <a:latin typeface="Times New Roman" pitchFamily="18" charset="0"/>
                  </a:endParaRPr>
                </a:p>
              </p:txBody>
            </p:sp>
          </p:grpSp>
          <p:sp>
            <p:nvSpPr>
              <p:cNvPr id="33" name="Text Box 34"/>
              <p:cNvSpPr txBox="1">
                <a:spLocks noChangeArrowheads="1"/>
              </p:cNvSpPr>
              <p:nvPr/>
            </p:nvSpPr>
            <p:spPr bwMode="auto">
              <a:xfrm>
                <a:off x="650949" y="1931644"/>
                <a:ext cx="760042" cy="43243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FF"/>
                    </a:solidFill>
                    <a:latin typeface="微软雅黑" pitchFamily="34" charset="-122"/>
                    <a:ea typeface="微软雅黑" pitchFamily="34" charset="-122"/>
                  </a:rPr>
                  <a:t>举例</a:t>
                </a:r>
              </a:p>
            </p:txBody>
          </p:sp>
        </p:grpSp>
        <p:sp>
          <p:nvSpPr>
            <p:cNvPr id="38" name="Text Box 26"/>
            <p:cNvSpPr txBox="1">
              <a:spLocks noChangeArrowheads="1"/>
            </p:cNvSpPr>
            <p:nvPr/>
          </p:nvSpPr>
          <p:spPr bwMode="auto">
            <a:xfrm>
              <a:off x="7611834" y="207441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a:t>
              </a:r>
              <a:endParaRPr kumimoji="1" lang="en-US" altLang="zh-CN"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674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(r, )</a:t>
              </a:r>
              <a:endParaRPr kumimoji="1" lang="en-US" altLang="zh-CN" b="1" dirty="0">
                <a:solidFill>
                  <a:srgbClr val="CC00CC"/>
                </a:solidFill>
                <a:latin typeface="Times New Roman" pitchFamily="18" charset="0"/>
              </a:endParaRPr>
            </a:p>
          </p:txBody>
        </p:sp>
      </p:grpSp>
    </p:spTree>
    <p:extLst>
      <p:ext uri="{BB962C8B-B14F-4D97-AF65-F5344CB8AC3E}">
        <p14:creationId xmlns:p14="http://schemas.microsoft.com/office/powerpoint/2010/main" val="116825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545144" y="13131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73" name="Rectangle 6"/>
          <p:cNvSpPr>
            <a:spLocks noChangeArrowheads="1"/>
          </p:cNvSpPr>
          <p:nvPr/>
        </p:nvSpPr>
        <p:spPr bwMode="auto">
          <a:xfrm>
            <a:off x="2893497" y="127083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74" name="Rectangle 8"/>
          <p:cNvSpPr>
            <a:spLocks noChangeArrowheads="1"/>
          </p:cNvSpPr>
          <p:nvPr/>
        </p:nvSpPr>
        <p:spPr bwMode="auto">
          <a:xfrm>
            <a:off x="545144" y="1787612"/>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任何</a:t>
            </a:r>
            <a:r>
              <a:rPr lang="zh-CN" altLang="en-US" sz="2000" b="1" dirty="0">
                <a:latin typeface="微软雅黑" pitchFamily="34" charset="-122"/>
                <a:ea typeface="微软雅黑" pitchFamily="34" charset="-122"/>
              </a:rPr>
              <a:t>实际的信道都不是理想的，在传输信号时会产生各种失真以及带来多种干扰。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p14="http://schemas.microsoft.com/office/powerpoint/2010/main" val="433802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37627"/>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39906" y="70441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数字信号通过实际的信道 </a:t>
            </a:r>
            <a:endParaRPr lang="zh-CN" altLang="en-US" sz="2000" b="1" dirty="0" smtClean="0">
              <a:solidFill>
                <a:schemeClr val="bg1"/>
              </a:solidFill>
              <a:latin typeface="微软雅黑" pitchFamily="34" charset="-122"/>
              <a:ea typeface="微软雅黑" pitchFamily="34" charset="-122"/>
            </a:endParaRPr>
          </a:p>
        </p:txBody>
      </p:sp>
      <p:sp>
        <p:nvSpPr>
          <p:cNvPr id="7" name="圆角矩形 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79527" y="1368929"/>
            <a:ext cx="5654545" cy="1264401"/>
            <a:chOff x="490636" y="1498303"/>
            <a:chExt cx="8839846" cy="197665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741325" y="2089438"/>
              <a:ext cx="4137909" cy="72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747101" y="3027636"/>
              <a:ext cx="1732149"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1" y="3041925"/>
              <a:ext cx="2084388"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600" b="1" dirty="0">
                  <a:latin typeface="微软雅黑" pitchFamily="34" charset="-122"/>
                  <a:ea typeface="微软雅黑" pitchFamily="34" charset="-122"/>
                </a:rPr>
                <a:t>有失真，但</a:t>
              </a:r>
              <a:r>
                <a:rPr lang="zh-CN" altLang="en-US" sz="1600"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24322" y="2947535"/>
            <a:ext cx="5709269" cy="1282060"/>
            <a:chOff x="404333" y="3837509"/>
            <a:chExt cx="8925396" cy="2004266"/>
          </a:xfrm>
        </p:grpSpPr>
        <p:grpSp>
          <p:nvGrpSpPr>
            <p:cNvPr id="20" name="Group 24"/>
            <p:cNvGrpSpPr>
              <a:grpSpLocks/>
            </p:cNvGrpSpPr>
            <p:nvPr/>
          </p:nvGrpSpPr>
          <p:grpSpPr bwMode="auto">
            <a:xfrm>
              <a:off x="627584" y="4409850"/>
              <a:ext cx="8702145" cy="1431925"/>
              <a:chOff x="343" y="2904"/>
              <a:chExt cx="5060" cy="902"/>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74" y="3503"/>
                <a:ext cx="10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547" y="2904"/>
                <a:ext cx="2406"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600" b="1" dirty="0">
                  <a:latin typeface="微软雅黑" pitchFamily="34" charset="-122"/>
                  <a:ea typeface="微软雅黑" pitchFamily="34" charset="-122"/>
                </a:rPr>
                <a:t>失真大，</a:t>
              </a:r>
              <a:r>
                <a:rPr lang="zh-CN" altLang="en-US" sz="1600" b="1" dirty="0">
                  <a:solidFill>
                    <a:srgbClr val="CC00CC"/>
                  </a:solidFill>
                  <a:latin typeface="微软雅黑" pitchFamily="34" charset="-122"/>
                  <a:ea typeface="微软雅黑" pitchFamily="34" charset="-122"/>
                </a:rPr>
                <a:t>无法识别 </a:t>
              </a:r>
            </a:p>
          </p:txBody>
        </p:sp>
      </p:grpSp>
    </p:spTree>
    <p:extLst>
      <p:ext uri="{BB962C8B-B14F-4D97-AF65-F5344CB8AC3E}">
        <p14:creationId xmlns:p14="http://schemas.microsoft.com/office/powerpoint/2010/main" val="378093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45144" y="140454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893497" y="136227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13" name="Rectangle 8"/>
          <p:cNvSpPr>
            <a:spLocks noChangeArrowheads="1"/>
          </p:cNvSpPr>
          <p:nvPr/>
        </p:nvSpPr>
        <p:spPr bwMode="auto">
          <a:xfrm>
            <a:off x="545144" y="1879052"/>
            <a:ext cx="8053712"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从</a:t>
            </a:r>
            <a:r>
              <a:rPr lang="zh-CN" altLang="en-US" sz="2000" b="1" dirty="0">
                <a:latin typeface="微软雅黑" pitchFamily="34" charset="-122"/>
                <a:ea typeface="微软雅黑" pitchFamily="34" charset="-122"/>
              </a:rPr>
              <a:t>概念上讲，限制码元在信道上的传输速率的因素有以下两个：</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信道能够通过的频率范围</a:t>
            </a: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信噪比</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654339" y="123102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1654339" y="171114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1"/>
          <p:cNvSpPr>
            <a:spLocks noChangeArrowheads="1"/>
          </p:cNvSpPr>
          <p:nvPr/>
        </p:nvSpPr>
        <p:spPr bwMode="auto">
          <a:xfrm>
            <a:off x="1654339" y="220113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Rectangle 12"/>
          <p:cNvSpPr>
            <a:spLocks noChangeArrowheads="1"/>
          </p:cNvSpPr>
          <p:nvPr/>
        </p:nvSpPr>
        <p:spPr bwMode="auto">
          <a:xfrm>
            <a:off x="1654339" y="26896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8" name="Rectangle 13"/>
          <p:cNvSpPr>
            <a:spLocks noChangeArrowheads="1"/>
          </p:cNvSpPr>
          <p:nvPr/>
        </p:nvSpPr>
        <p:spPr bwMode="auto">
          <a:xfrm>
            <a:off x="1654339" y="317044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9" name="Rectangle 14"/>
          <p:cNvSpPr>
            <a:spLocks noChangeArrowheads="1"/>
          </p:cNvSpPr>
          <p:nvPr/>
        </p:nvSpPr>
        <p:spPr bwMode="auto">
          <a:xfrm>
            <a:off x="1654339" y="366327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11" name="Line 16"/>
          <p:cNvSpPr>
            <a:spLocks noChangeShapeType="1"/>
          </p:cNvSpPr>
          <p:nvPr/>
        </p:nvSpPr>
        <p:spPr bwMode="auto">
          <a:xfrm>
            <a:off x="2402049" y="1049852"/>
            <a:ext cx="0" cy="308764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7"/>
          <p:cNvSpPr>
            <a:spLocks noChangeArrowheads="1"/>
          </p:cNvSpPr>
          <p:nvPr/>
        </p:nvSpPr>
        <p:spPr bwMode="auto">
          <a:xfrm>
            <a:off x="1686086" y="1072882"/>
            <a:ext cx="5661539" cy="3016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2.1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的基本概念</a:t>
            </a:r>
          </a:p>
          <a:p>
            <a:pPr>
              <a:lnSpc>
                <a:spcPts val="3800"/>
              </a:lnSpc>
            </a:pPr>
            <a:r>
              <a:rPr lang="en-US" altLang="zh-CN" sz="2000" b="1" dirty="0">
                <a:solidFill>
                  <a:schemeClr val="bg1"/>
                </a:solidFill>
                <a:latin typeface="微软雅黑" pitchFamily="34" charset="-122"/>
                <a:ea typeface="微软雅黑" pitchFamily="34" charset="-122"/>
              </a:rPr>
              <a:t>2.2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数据通信</a:t>
            </a:r>
            <a:r>
              <a:rPr lang="zh-CN" altLang="zh-CN" sz="2000" b="1" dirty="0">
                <a:solidFill>
                  <a:schemeClr val="bg1"/>
                </a:solidFill>
                <a:latin typeface="微软雅黑" pitchFamily="34" charset="-122"/>
                <a:ea typeface="微软雅黑" pitchFamily="34" charset="-122"/>
              </a:rPr>
              <a:t>的基础知识</a:t>
            </a:r>
          </a:p>
          <a:p>
            <a:pPr>
              <a:lnSpc>
                <a:spcPts val="3800"/>
              </a:lnSpc>
            </a:pPr>
            <a:r>
              <a:rPr lang="en-US" altLang="zh-CN" sz="2000" b="1" dirty="0">
                <a:solidFill>
                  <a:schemeClr val="bg1"/>
                </a:solidFill>
                <a:latin typeface="微软雅黑" pitchFamily="34" charset="-122"/>
                <a:ea typeface="微软雅黑" pitchFamily="34" charset="-122"/>
              </a:rPr>
              <a:t>2.3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下面的传输媒体</a:t>
            </a:r>
          </a:p>
          <a:p>
            <a:pPr>
              <a:lnSpc>
                <a:spcPts val="3800"/>
              </a:lnSpc>
            </a:pPr>
            <a:r>
              <a:rPr lang="en-US" altLang="zh-CN" sz="2000" b="1" dirty="0">
                <a:solidFill>
                  <a:schemeClr val="bg1"/>
                </a:solidFill>
                <a:latin typeface="微软雅黑" pitchFamily="34" charset="-122"/>
                <a:ea typeface="微软雅黑" pitchFamily="34" charset="-122"/>
              </a:rPr>
              <a:t>2.4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信道</a:t>
            </a:r>
            <a:r>
              <a:rPr lang="zh-CN" altLang="zh-CN" sz="2000" b="1" dirty="0">
                <a:solidFill>
                  <a:schemeClr val="bg1"/>
                </a:solidFill>
                <a:latin typeface="微软雅黑" pitchFamily="34" charset="-122"/>
                <a:ea typeface="微软雅黑" pitchFamily="34" charset="-122"/>
              </a:rPr>
              <a:t>复用技术</a:t>
            </a:r>
          </a:p>
          <a:p>
            <a:pPr>
              <a:lnSpc>
                <a:spcPts val="3800"/>
              </a:lnSpc>
            </a:pPr>
            <a:r>
              <a:rPr lang="en-US" altLang="zh-CN" sz="2000" b="1" dirty="0">
                <a:solidFill>
                  <a:schemeClr val="bg1"/>
                </a:solidFill>
                <a:latin typeface="微软雅黑" pitchFamily="34" charset="-122"/>
                <a:ea typeface="微软雅黑" pitchFamily="34" charset="-122"/>
              </a:rPr>
              <a:t>2.5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数字传输</a:t>
            </a:r>
            <a:r>
              <a:rPr lang="zh-CN" altLang="zh-CN" sz="2000" b="1" dirty="0">
                <a:solidFill>
                  <a:schemeClr val="bg1"/>
                </a:solidFill>
                <a:latin typeface="微软雅黑" pitchFamily="34" charset="-122"/>
                <a:ea typeface="微软雅黑" pitchFamily="34" charset="-122"/>
              </a:rPr>
              <a:t>系统</a:t>
            </a:r>
          </a:p>
          <a:p>
            <a:pPr>
              <a:lnSpc>
                <a:spcPts val="3800"/>
              </a:lnSpc>
            </a:pPr>
            <a:r>
              <a:rPr lang="en-US" altLang="zh-CN" sz="2000" b="1" dirty="0">
                <a:solidFill>
                  <a:schemeClr val="bg1"/>
                </a:solidFill>
                <a:latin typeface="微软雅黑" pitchFamily="34" charset="-122"/>
                <a:ea typeface="微软雅黑" pitchFamily="34" charset="-122"/>
              </a:rPr>
              <a:t>2.6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宽带</a:t>
            </a:r>
            <a:r>
              <a:rPr lang="zh-CN" altLang="zh-CN" sz="2000" b="1" dirty="0">
                <a:solidFill>
                  <a:schemeClr val="bg1"/>
                </a:solidFill>
                <a:latin typeface="微软雅黑" pitchFamily="34" charset="-122"/>
                <a:ea typeface="微软雅黑" pitchFamily="34" charset="-122"/>
              </a:rPr>
              <a:t>接入技术</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3569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545145" y="1130819"/>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8" name="Rectangle 6"/>
          <p:cNvSpPr>
            <a:spLocks noChangeArrowheads="1"/>
          </p:cNvSpPr>
          <p:nvPr/>
        </p:nvSpPr>
        <p:spPr bwMode="auto">
          <a:xfrm>
            <a:off x="2861171" y="1097608"/>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
        <p:nvSpPr>
          <p:cNvPr id="159" name="Rectangle 68"/>
          <p:cNvSpPr>
            <a:spLocks noChangeArrowheads="1"/>
          </p:cNvSpPr>
          <p:nvPr/>
        </p:nvSpPr>
        <p:spPr bwMode="auto">
          <a:xfrm>
            <a:off x="556963" y="1603646"/>
            <a:ext cx="8184960"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具体的信道所能通过的频率范围总是有限的。信号中的许多高频分量往往不能通过信道。</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1924 </a:t>
            </a:r>
            <a:r>
              <a:rPr lang="zh-CN" altLang="en-US" sz="2000" b="1" dirty="0">
                <a:latin typeface="微软雅黑" pitchFamily="34" charset="-122"/>
                <a:ea typeface="微软雅黑" pitchFamily="34" charset="-122"/>
              </a:rPr>
              <a:t>年，奈奎斯特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Nyquist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就推导出了著名的</a:t>
            </a:r>
            <a:r>
              <a:rPr lang="zh-CN" altLang="en-US" sz="2000" b="1" dirty="0">
                <a:solidFill>
                  <a:srgbClr val="0000FF"/>
                </a:solidFill>
                <a:latin typeface="微软雅黑" pitchFamily="34" charset="-122"/>
                <a:ea typeface="微软雅黑" pitchFamily="34" charset="-122"/>
              </a:rPr>
              <a:t>奈氏准则</a:t>
            </a:r>
            <a:r>
              <a:rPr lang="zh-CN" altLang="en-US" sz="2000" b="1" dirty="0">
                <a:latin typeface="微软雅黑" pitchFamily="34" charset="-122"/>
                <a:ea typeface="微软雅黑" pitchFamily="34" charset="-122"/>
              </a:rPr>
              <a:t>。他给出了在假定的理想条件下，为了避免</a:t>
            </a:r>
            <a:r>
              <a:rPr lang="zh-CN" altLang="en-US" sz="2000" b="1" dirty="0">
                <a:solidFill>
                  <a:srgbClr val="0000FF"/>
                </a:solidFill>
                <a:latin typeface="微软雅黑" pitchFamily="34" charset="-122"/>
                <a:ea typeface="微软雅黑" pitchFamily="34" charset="-122"/>
              </a:rPr>
              <a:t>码间串扰</a:t>
            </a:r>
            <a:r>
              <a:rPr lang="zh-CN" altLang="en-US" sz="2000" b="1" dirty="0">
                <a:latin typeface="微软雅黑" pitchFamily="34" charset="-122"/>
                <a:ea typeface="微软雅黑" pitchFamily="34" charset="-122"/>
              </a:rPr>
              <a:t>，码元的传输速率的上限值。</a:t>
            </a:r>
          </a:p>
        </p:txBody>
      </p:sp>
    </p:spTree>
    <p:extLst>
      <p:ext uri="{BB962C8B-B14F-4D97-AF65-F5344CB8AC3E}">
        <p14:creationId xmlns:p14="http://schemas.microsoft.com/office/powerpoint/2010/main" val="3138516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45145" y="1495759"/>
            <a:ext cx="8053712" cy="1082850"/>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544" y="1576188"/>
            <a:ext cx="7370064" cy="938719"/>
          </a:xfrm>
          <a:prstGeom prst="rect">
            <a:avLst/>
          </a:prstGeom>
        </p:spPr>
        <p:txBody>
          <a:bodyPr wrap="square">
            <a:spAutoFit/>
          </a:bodyPr>
          <a:lstStyle/>
          <a:p>
            <a:pPr>
              <a:lnSpc>
                <a:spcPts val="3300"/>
              </a:lnSpc>
              <a:spcBef>
                <a:spcPts val="600"/>
              </a:spcBef>
            </a:pPr>
            <a:r>
              <a:rPr lang="zh-CN" altLang="en-US" sz="2000" b="1" dirty="0">
                <a:solidFill>
                  <a:sysClr val="windowText" lastClr="000000"/>
                </a:solidFill>
                <a:latin typeface="微软雅黑" pitchFamily="34" charset="-122"/>
                <a:ea typeface="微软雅黑" pitchFamily="34" charset="-122"/>
              </a:rPr>
              <a:t>在任何信道中，</a:t>
            </a:r>
            <a:r>
              <a:rPr lang="zh-CN" altLang="en-US" sz="2000" b="1" dirty="0">
                <a:solidFill>
                  <a:srgbClr val="0000FF"/>
                </a:solidFill>
                <a:latin typeface="微软雅黑" pitchFamily="34" charset="-122"/>
                <a:ea typeface="微软雅黑" pitchFamily="34" charset="-122"/>
              </a:rPr>
              <a:t>码元传输的速率是有上限的</a:t>
            </a:r>
            <a:r>
              <a:rPr lang="zh-CN" altLang="en-US" sz="2000" b="1" dirty="0">
                <a:solidFill>
                  <a:sysClr val="windowText" lastClr="000000"/>
                </a:solidFill>
                <a:latin typeface="微软雅黑" pitchFamily="34" charset="-122"/>
                <a:ea typeface="微软雅黑" pitchFamily="34" charset="-122"/>
              </a:rPr>
              <a:t>，否则就会出现</a:t>
            </a:r>
            <a:r>
              <a:rPr lang="zh-CN" altLang="en-US" sz="2000" b="1" dirty="0">
                <a:solidFill>
                  <a:srgbClr val="0000FF"/>
                </a:solidFill>
                <a:latin typeface="微软雅黑" pitchFamily="34" charset="-122"/>
                <a:ea typeface="微软雅黑" pitchFamily="34" charset="-122"/>
              </a:rPr>
              <a:t>码间串扰</a:t>
            </a:r>
            <a:r>
              <a:rPr lang="zh-CN" altLang="en-US" sz="2000" b="1" dirty="0">
                <a:solidFill>
                  <a:sysClr val="windowText" lastClr="000000"/>
                </a:solidFill>
                <a:latin typeface="微软雅黑" pitchFamily="34" charset="-122"/>
                <a:ea typeface="微软雅黑" pitchFamily="34" charset="-122"/>
              </a:rPr>
              <a:t>的问题，使接收端对码元的判决（即识别）成为不可能。</a:t>
            </a:r>
          </a:p>
        </p:txBody>
      </p:sp>
      <p:sp>
        <p:nvSpPr>
          <p:cNvPr id="10" name="对角圆角矩形 9"/>
          <p:cNvSpPr/>
          <p:nvPr/>
        </p:nvSpPr>
        <p:spPr>
          <a:xfrm>
            <a:off x="545145" y="2761489"/>
            <a:ext cx="8053712" cy="120792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23544" y="2910070"/>
            <a:ext cx="7370063" cy="938719"/>
          </a:xfrm>
          <a:prstGeom prst="rect">
            <a:avLst/>
          </a:prstGeom>
        </p:spPr>
        <p:txBody>
          <a:bodyPr wrap="square">
            <a:spAutoFit/>
          </a:bodyPr>
          <a:lstStyle/>
          <a:p>
            <a:pPr>
              <a:lnSpc>
                <a:spcPts val="3300"/>
              </a:lnSpc>
              <a:spcBef>
                <a:spcPts val="600"/>
              </a:spcBef>
            </a:pPr>
            <a:r>
              <a:rPr lang="zh-CN" altLang="en-US" sz="2000" b="1" dirty="0">
                <a:solidFill>
                  <a:schemeClr val="bg1"/>
                </a:solidFill>
                <a:latin typeface="微软雅黑" pitchFamily="34" charset="-122"/>
                <a:ea typeface="微软雅黑" pitchFamily="34" charset="-122"/>
              </a:rPr>
              <a:t>如果信道的频带越宽，也就是能够通过的信号高频分量越多，那么就可以用更高的速率传送码元而不出现码间串扰</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
        <p:nvSpPr>
          <p:cNvPr id="12" name="AutoShape 5"/>
          <p:cNvSpPr>
            <a:spLocks noChangeArrowheads="1"/>
          </p:cNvSpPr>
          <p:nvPr/>
        </p:nvSpPr>
        <p:spPr bwMode="auto">
          <a:xfrm>
            <a:off x="545145" y="98451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3" name="Rectangle 6"/>
          <p:cNvSpPr>
            <a:spLocks noChangeArrowheads="1"/>
          </p:cNvSpPr>
          <p:nvPr/>
        </p:nvSpPr>
        <p:spPr bwMode="auto">
          <a:xfrm>
            <a:off x="2861171" y="951304"/>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3762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8620" y="70441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83810" y="1146446"/>
            <a:ext cx="8440734" cy="3128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噪声存在于所有的电子设备和通信信道中。</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噪声是随机产生的，它的瞬时值有时会很大。因此噪声会使接收端对码元的判决产生错误。</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但噪声的影响是相对的。如果信号相对较强，那么噪声的影响就相对较小。</a:t>
            </a:r>
          </a:p>
          <a:p>
            <a:pPr marL="285750" indent="-285750" eaLnBrk="0" hangingPunct="0">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信噪比</a:t>
            </a:r>
            <a:r>
              <a:rPr lang="zh-CN" altLang="en-US" b="1" dirty="0">
                <a:latin typeface="微软雅黑" pitchFamily="34" charset="-122"/>
                <a:ea typeface="微软雅黑" pitchFamily="34" charset="-122"/>
              </a:rPr>
              <a:t>就是信号的平均功率和噪声的平均功率之比。常记</a:t>
            </a:r>
            <a:r>
              <a:rPr lang="zh-CN" altLang="en-US" b="1" dirty="0" smtClean="0">
                <a:latin typeface="微软雅黑" pitchFamily="34" charset="-122"/>
                <a:ea typeface="微软雅黑" pitchFamily="34" charset="-122"/>
              </a:rPr>
              <a:t>为</a:t>
            </a:r>
            <a:r>
              <a:rPr lang="en-US" altLang="zh-CN" b="1" i="1" dirty="0" smtClean="0">
                <a:latin typeface="微软雅黑" pitchFamily="34" charset="-122"/>
                <a:ea typeface="微软雅黑" pitchFamily="34" charset="-122"/>
              </a:rPr>
              <a:t>S/N</a:t>
            </a:r>
            <a:r>
              <a:rPr lang="zh-CN" altLang="en-US" b="1" dirty="0">
                <a:latin typeface="微软雅黑" pitchFamily="34" charset="-122"/>
                <a:ea typeface="微软雅黑" pitchFamily="34" charset="-122"/>
              </a:rPr>
              <a:t>，并用分贝 </a:t>
            </a:r>
            <a:r>
              <a:rPr lang="en-US" altLang="zh-CN" b="1" dirty="0">
                <a:latin typeface="微软雅黑" pitchFamily="34" charset="-122"/>
                <a:ea typeface="微软雅黑" pitchFamily="34" charset="-122"/>
              </a:rPr>
              <a:t>(dB) </a:t>
            </a:r>
            <a:r>
              <a:rPr lang="zh-CN" altLang="en-US" b="1" dirty="0">
                <a:latin typeface="微软雅黑" pitchFamily="34" charset="-122"/>
                <a:ea typeface="微软雅黑" pitchFamily="34" charset="-122"/>
              </a:rPr>
              <a:t>作为度量单位。即：</a:t>
            </a:r>
          </a:p>
          <a:p>
            <a:pPr algn="ctr" eaLnBrk="0" hangingPunct="0">
              <a:lnSpc>
                <a:spcPts val="3000"/>
              </a:lnSpc>
              <a:buClr>
                <a:srgbClr val="0070C0"/>
              </a:buClr>
            </a:pPr>
            <a:r>
              <a:rPr lang="zh-CN" altLang="en-US" b="1" dirty="0" smtClean="0">
                <a:solidFill>
                  <a:srgbClr val="CC00CC"/>
                </a:solidFill>
                <a:latin typeface="微软雅黑" pitchFamily="34" charset="-122"/>
                <a:ea typeface="微软雅黑" pitchFamily="34" charset="-122"/>
              </a:rPr>
              <a:t>信噪比</a:t>
            </a:r>
            <a:r>
              <a:rPr lang="en-US" altLang="zh-CN" b="1" dirty="0">
                <a:solidFill>
                  <a:srgbClr val="CC00CC"/>
                </a:solidFill>
                <a:latin typeface="微软雅黑" pitchFamily="34" charset="-122"/>
                <a:ea typeface="微软雅黑" pitchFamily="34" charset="-122"/>
              </a:rPr>
              <a:t>(dB) = 10 </a:t>
            </a:r>
            <a:r>
              <a:rPr lang="en-US" altLang="zh-CN" b="1" dirty="0" smtClean="0">
                <a:solidFill>
                  <a:srgbClr val="CC00CC"/>
                </a:solidFill>
                <a:latin typeface="微软雅黑" pitchFamily="34" charset="-122"/>
                <a:ea typeface="微软雅黑" pitchFamily="34" charset="-122"/>
              </a:rPr>
              <a:t>log</a:t>
            </a:r>
            <a:r>
              <a:rPr lang="en-US" altLang="zh-CN" b="1" baseline="-25000" dirty="0" smtClean="0">
                <a:solidFill>
                  <a:srgbClr val="CC00CC"/>
                </a:solidFill>
                <a:latin typeface="微软雅黑" pitchFamily="34" charset="-122"/>
                <a:ea typeface="微软雅黑" pitchFamily="34" charset="-122"/>
              </a:rPr>
              <a:t>10</a:t>
            </a:r>
            <a:r>
              <a:rPr lang="en-US" altLang="zh-CN" b="1" dirty="0" smtClean="0">
                <a:solidFill>
                  <a:srgbClr val="CC00CC"/>
                </a:solidFill>
                <a:latin typeface="微软雅黑" pitchFamily="34" charset="-122"/>
                <a:ea typeface="微软雅黑" pitchFamily="34" charset="-122"/>
              </a:rPr>
              <a:t>(</a:t>
            </a:r>
            <a:r>
              <a:rPr lang="en-US" altLang="zh-CN" b="1" i="1" dirty="0" smtClean="0">
                <a:solidFill>
                  <a:srgbClr val="CC00CC"/>
                </a:solidFill>
                <a:latin typeface="微软雅黑" pitchFamily="34" charset="-122"/>
                <a:ea typeface="微软雅黑" pitchFamily="34" charset="-122"/>
              </a:rPr>
              <a:t>S/N </a:t>
            </a:r>
            <a:r>
              <a:rPr lang="en-US" altLang="zh-CN" b="1" dirty="0" smtClean="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dB) </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a:t>
            </a:r>
            <a:r>
              <a:rPr lang="zh-CN" altLang="en-US" b="1" dirty="0" smtClean="0">
                <a:latin typeface="微软雅黑" pitchFamily="34" charset="-122"/>
                <a:ea typeface="微软雅黑" pitchFamily="34" charset="-122"/>
              </a:rPr>
              <a:t>时</a:t>
            </a:r>
            <a:r>
              <a:rPr lang="zh-CN" altLang="en-US" b="1" dirty="0">
                <a:latin typeface="微软雅黑" pitchFamily="34" charset="-122"/>
                <a:ea typeface="微软雅黑" pitchFamily="34" charset="-122"/>
              </a:rPr>
              <a:t>，信噪比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10dB</a:t>
            </a:r>
            <a:r>
              <a:rPr lang="zh-CN" altLang="en-US" b="1" dirty="0">
                <a:latin typeface="微软雅黑" pitchFamily="34" charset="-122"/>
                <a:ea typeface="微软雅黑" pitchFamily="34" charset="-122"/>
              </a:rPr>
              <a:t>，而</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=1000</a:t>
            </a:r>
            <a:r>
              <a:rPr lang="zh-CN" altLang="en-US" b="1" dirty="0">
                <a:latin typeface="微软雅黑" pitchFamily="34" charset="-122"/>
                <a:ea typeface="微软雅黑" pitchFamily="34" charset="-122"/>
              </a:rPr>
              <a:t>时，信噪比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30dB</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3974344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56963" y="76505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848620" y="731848"/>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483810" y="1210454"/>
            <a:ext cx="8221278"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1984</a:t>
            </a:r>
            <a:r>
              <a:rPr lang="zh-CN" altLang="en-US" sz="2000" b="1" dirty="0">
                <a:latin typeface="微软雅黑" pitchFamily="34" charset="-122"/>
                <a:ea typeface="微软雅黑" pitchFamily="34" charset="-122"/>
              </a:rPr>
              <a:t>年，香农 </a:t>
            </a:r>
            <a:r>
              <a:rPr lang="en-US" altLang="zh-CN" sz="2000" b="1" dirty="0">
                <a:latin typeface="微软雅黑" pitchFamily="34" charset="-122"/>
                <a:ea typeface="微软雅黑" pitchFamily="34" charset="-122"/>
              </a:rPr>
              <a:t>(Shannon) </a:t>
            </a:r>
            <a:r>
              <a:rPr lang="zh-CN" altLang="en-US" sz="2000" b="1" dirty="0">
                <a:latin typeface="微软雅黑" pitchFamily="34" charset="-122"/>
                <a:ea typeface="微软雅黑" pitchFamily="34" charset="-122"/>
              </a:rPr>
              <a:t>用信息论的理论推导出了带宽受限且有高斯白噪声干扰的信道的</a:t>
            </a:r>
            <a:r>
              <a:rPr lang="zh-CN" altLang="en-US" sz="2000" b="1" dirty="0">
                <a:solidFill>
                  <a:srgbClr val="0000FF"/>
                </a:solidFill>
                <a:latin typeface="微软雅黑" pitchFamily="34" charset="-122"/>
                <a:ea typeface="微软雅黑" pitchFamily="34" charset="-122"/>
              </a:rPr>
              <a:t>极限</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无差错的</a:t>
            </a:r>
            <a:r>
              <a:rPr lang="zh-CN" altLang="en-US" sz="2000" b="1" dirty="0">
                <a:latin typeface="微软雅黑" pitchFamily="34" charset="-122"/>
                <a:ea typeface="微软雅黑" pitchFamily="34" charset="-122"/>
              </a:rPr>
              <a:t>信息传输速率（香农公式）。</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信道的极限信息传输速率 </a:t>
            </a:r>
            <a:r>
              <a:rPr lang="en-US" altLang="zh-CN" sz="2000" b="1" i="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可表达为：</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en-US" altLang="zh-CN" sz="2000" b="1" i="1" dirty="0">
                <a:solidFill>
                  <a:srgbClr val="CC00CC"/>
                </a:solidFill>
                <a:latin typeface="微软雅黑" pitchFamily="34" charset="-122"/>
                <a:ea typeface="微软雅黑" pitchFamily="34" charset="-122"/>
              </a:rPr>
              <a:t>C</a:t>
            </a:r>
            <a:r>
              <a:rPr lang="en-US" altLang="zh-CN" sz="2000" b="1" dirty="0">
                <a:solidFill>
                  <a:srgbClr val="CC00CC"/>
                </a:solidFill>
                <a:latin typeface="微软雅黑" pitchFamily="34" charset="-122"/>
                <a:ea typeface="微软雅黑" pitchFamily="34" charset="-122"/>
              </a:rPr>
              <a:t> = </a:t>
            </a:r>
            <a:r>
              <a:rPr lang="en-US" altLang="zh-CN" sz="2000" b="1" i="1" dirty="0">
                <a:solidFill>
                  <a:srgbClr val="CC00CC"/>
                </a:solidFill>
                <a:latin typeface="微软雅黑" pitchFamily="34" charset="-122"/>
                <a:ea typeface="微软雅黑" pitchFamily="34" charset="-122"/>
              </a:rPr>
              <a:t>W</a:t>
            </a:r>
            <a:r>
              <a:rPr lang="en-US" altLang="zh-CN" sz="2000" b="1" dirty="0">
                <a:solidFill>
                  <a:srgbClr val="CC00CC"/>
                </a:solidFill>
                <a:latin typeface="微软雅黑" pitchFamily="34" charset="-122"/>
                <a:ea typeface="微软雅黑" pitchFamily="34" charset="-122"/>
              </a:rPr>
              <a:t> log</a:t>
            </a:r>
            <a:r>
              <a:rPr lang="en-US" altLang="zh-CN" sz="2000" b="1" baseline="-25000" dirty="0">
                <a:solidFill>
                  <a:srgbClr val="CC00CC"/>
                </a:solidFill>
                <a:latin typeface="微软雅黑" pitchFamily="34" charset="-122"/>
                <a:ea typeface="微软雅黑" pitchFamily="34" charset="-122"/>
              </a:rPr>
              <a:t>2</a:t>
            </a:r>
            <a:r>
              <a:rPr lang="en-US" altLang="zh-CN" sz="2000" b="1" dirty="0">
                <a:solidFill>
                  <a:srgbClr val="CC00CC"/>
                </a:solidFill>
                <a:latin typeface="微软雅黑" pitchFamily="34" charset="-122"/>
                <a:ea typeface="微软雅黑" pitchFamily="34" charset="-122"/>
              </a:rPr>
              <a:t>(1+</a:t>
            </a:r>
            <a:r>
              <a:rPr lang="en-US" altLang="zh-CN" sz="2000" b="1" i="1" dirty="0">
                <a:solidFill>
                  <a:srgbClr val="CC00CC"/>
                </a:solidFill>
                <a:latin typeface="微软雅黑" pitchFamily="34" charset="-122"/>
                <a:ea typeface="微软雅黑" pitchFamily="34" charset="-122"/>
              </a:rPr>
              <a:t>S</a:t>
            </a:r>
            <a:r>
              <a:rPr lang="en-US" altLang="zh-CN" sz="2000" b="1" dirty="0">
                <a:solidFill>
                  <a:srgbClr val="CC00CC"/>
                </a:solidFill>
                <a:latin typeface="微软雅黑" pitchFamily="34" charset="-122"/>
                <a:ea typeface="微软雅黑" pitchFamily="34" charset="-122"/>
              </a:rPr>
              <a:t>/</a:t>
            </a:r>
            <a:r>
              <a:rPr lang="en-US" altLang="zh-CN" sz="2000" b="1" i="1" dirty="0">
                <a:solidFill>
                  <a:srgbClr val="CC00CC"/>
                </a:solidFill>
                <a:latin typeface="微软雅黑" pitchFamily="34" charset="-122"/>
                <a:ea typeface="微软雅黑" pitchFamily="34" charset="-122"/>
              </a:rPr>
              <a:t>N</a:t>
            </a:r>
            <a:r>
              <a:rPr lang="en-US" altLang="zh-CN" sz="2000" b="1" dirty="0">
                <a:solidFill>
                  <a:srgbClr val="CC00CC"/>
                </a:solidFill>
                <a:latin typeface="微软雅黑" pitchFamily="34" charset="-122"/>
                <a:ea typeface="微软雅黑" pitchFamily="34" charset="-122"/>
              </a:rPr>
              <a:t>)    (bit/s) </a:t>
            </a:r>
          </a:p>
          <a:p>
            <a:pPr marL="2149475" indent="-714375"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其中</a:t>
            </a:r>
            <a:r>
              <a:rPr lang="zh-CN" altLang="en-US" sz="2000" b="1" dirty="0" smtClean="0">
                <a:solidFill>
                  <a:srgbClr val="0000FF"/>
                </a:solidFill>
                <a:latin typeface="微软雅黑" pitchFamily="34" charset="-122"/>
                <a:ea typeface="微软雅黑" pitchFamily="34" charset="-122"/>
              </a:rPr>
              <a:t>：</a:t>
            </a:r>
            <a:r>
              <a:rPr lang="en-US" altLang="zh-CN" sz="2000" b="1" i="1" dirty="0" smtClean="0">
                <a:solidFill>
                  <a:srgbClr val="0000FF"/>
                </a:solidFill>
                <a:latin typeface="微软雅黑" pitchFamily="34" charset="-122"/>
                <a:ea typeface="微软雅黑" pitchFamily="34" charset="-122"/>
              </a:rPr>
              <a:t>W</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为信道的带宽（以 </a:t>
            </a:r>
            <a:r>
              <a:rPr lang="en-US" altLang="zh-CN" sz="2000" b="1" dirty="0">
                <a:solidFill>
                  <a:srgbClr val="0000FF"/>
                </a:solidFill>
                <a:latin typeface="微软雅黑" pitchFamily="34" charset="-122"/>
                <a:ea typeface="微软雅黑" pitchFamily="34" charset="-122"/>
              </a:rPr>
              <a:t>Hz </a:t>
            </a:r>
            <a:r>
              <a:rPr lang="zh-CN" altLang="en-US" sz="2000" b="1" dirty="0">
                <a:solidFill>
                  <a:srgbClr val="0000FF"/>
                </a:solidFill>
                <a:latin typeface="微软雅黑" pitchFamily="34" charset="-122"/>
                <a:ea typeface="微软雅黑" pitchFamily="34" charset="-122"/>
              </a:rPr>
              <a:t>为单位）；</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S</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为信道内所传信号的平均功率；</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N</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为信道内部的高斯噪声功率。 </a:t>
            </a:r>
          </a:p>
        </p:txBody>
      </p:sp>
    </p:spTree>
    <p:extLst>
      <p:ext uri="{BB962C8B-B14F-4D97-AF65-F5344CB8AC3E}">
        <p14:creationId xmlns:p14="http://schemas.microsoft.com/office/powerpoint/2010/main" val="1538451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951400"/>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3717618" y="909160"/>
            <a:ext cx="1723550"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香农公式</a:t>
            </a:r>
            <a:r>
              <a:rPr lang="zh-CN" altLang="en-US" sz="2000" b="1" dirty="0" smtClean="0">
                <a:latin typeface="微软雅黑" pitchFamily="34" charset="-122"/>
                <a:ea typeface="微软雅黑" pitchFamily="34" charset="-122"/>
              </a:rPr>
              <a:t>表明</a:t>
            </a:r>
            <a:endParaRPr lang="zh-CN" altLang="en-US" sz="2000" b="1" dirty="0">
              <a:latin typeface="微软雅黑" pitchFamily="34" charset="-122"/>
              <a:ea typeface="微软雅黑" pitchFamily="34" charset="-122"/>
            </a:endParaRPr>
          </a:p>
        </p:txBody>
      </p:sp>
      <p:sp>
        <p:nvSpPr>
          <p:cNvPr id="100" name="Rectangle 68"/>
          <p:cNvSpPr>
            <a:spLocks noChangeArrowheads="1"/>
          </p:cNvSpPr>
          <p:nvPr/>
        </p:nvSpPr>
        <p:spPr bwMode="auto">
          <a:xfrm>
            <a:off x="545146" y="1356758"/>
            <a:ext cx="837025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信道的带宽或信道中的信噪比越大，则信息的极限传输速率就越高。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只要信息传输速率低于信道的极限信息传输速率，就一定可以找到某种办法来实现无差错的传输。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若信道带宽 </a:t>
            </a:r>
            <a:r>
              <a:rPr lang="en-US" altLang="zh-CN" sz="2000" b="1" i="1" dirty="0">
                <a:solidFill>
                  <a:srgbClr val="0000FF"/>
                </a:solidFill>
                <a:latin typeface="微软雅黑" pitchFamily="34" charset="-122"/>
                <a:ea typeface="微软雅黑" pitchFamily="34" charset="-122"/>
              </a:rPr>
              <a:t>W</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或信噪比 </a:t>
            </a:r>
            <a:r>
              <a:rPr lang="en-US" altLang="zh-CN" sz="2000" b="1" i="1" dirty="0">
                <a:solidFill>
                  <a:srgbClr val="0000FF"/>
                </a:solidFill>
                <a:latin typeface="微软雅黑" pitchFamily="34" charset="-122"/>
                <a:ea typeface="微软雅黑" pitchFamily="34" charset="-122"/>
              </a:rPr>
              <a:t>S</a:t>
            </a:r>
            <a:r>
              <a:rPr lang="en-US" altLang="zh-CN" sz="2000" b="1" dirty="0">
                <a:solidFill>
                  <a:srgbClr val="0000FF"/>
                </a:solidFill>
                <a:latin typeface="微软雅黑" pitchFamily="34" charset="-122"/>
                <a:ea typeface="微软雅黑" pitchFamily="34" charset="-122"/>
              </a:rPr>
              <a:t>/</a:t>
            </a:r>
            <a:r>
              <a:rPr lang="en-US" altLang="zh-CN" sz="2000" b="1" i="1" dirty="0">
                <a:solidFill>
                  <a:srgbClr val="0000FF"/>
                </a:solidFill>
                <a:latin typeface="微软雅黑" pitchFamily="34" charset="-122"/>
                <a:ea typeface="微软雅黑" pitchFamily="34" charset="-122"/>
              </a:rPr>
              <a:t>N</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没有上限（当然实际信道不可能是这样的），则信道的极限信息传输速率 </a:t>
            </a:r>
            <a:r>
              <a:rPr lang="en-US" altLang="zh-CN" sz="2000" b="1" i="1" dirty="0">
                <a:solidFill>
                  <a:srgbClr val="0000FF"/>
                </a:solidFill>
                <a:latin typeface="微软雅黑" pitchFamily="34" charset="-122"/>
                <a:ea typeface="微软雅黑" pitchFamily="34" charset="-122"/>
              </a:rPr>
              <a:t>C</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也就没有上限。</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实际信道上能够达到的信息传输速率要比香农的极限传输速率低不少。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964266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9"/>
          <p:cNvSpPr>
            <a:spLocks noChangeArrowheads="1"/>
          </p:cNvSpPr>
          <p:nvPr/>
        </p:nvSpPr>
        <p:spPr bwMode="auto">
          <a:xfrm>
            <a:off x="2629135" y="168605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924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5" name="Line 16"/>
          <p:cNvSpPr>
            <a:spLocks noChangeShapeType="1"/>
          </p:cNvSpPr>
          <p:nvPr/>
        </p:nvSpPr>
        <p:spPr bwMode="auto">
          <a:xfrm>
            <a:off x="3637198" y="1614616"/>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8"/>
          <p:cNvSpPr>
            <a:spLocks noChangeArrowheads="1"/>
          </p:cNvSpPr>
          <p:nvPr/>
        </p:nvSpPr>
        <p:spPr bwMode="auto">
          <a:xfrm>
            <a:off x="2700573" y="1432054"/>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导引</a:t>
            </a:r>
            <a:r>
              <a:rPr lang="zh-CN" altLang="en-US" sz="2000" b="1" dirty="0">
                <a:solidFill>
                  <a:schemeClr val="bg1"/>
                </a:solidFill>
                <a:latin typeface="微软雅黑" pitchFamily="34" charset="-122"/>
                <a:ea typeface="微软雅黑" pitchFamily="34" charset="-122"/>
              </a:rPr>
              <a:t>型传输媒体</a:t>
            </a:r>
          </a:p>
          <a:p>
            <a:pPr eaLnBrk="0" hangingPunct="0">
              <a:lnSpc>
                <a:spcPct val="200000"/>
              </a:lnSpc>
            </a:pPr>
            <a:r>
              <a:rPr lang="en-US" altLang="zh-CN" sz="2000" b="1" dirty="0">
                <a:solidFill>
                  <a:schemeClr val="bg1"/>
                </a:solidFill>
                <a:latin typeface="微软雅黑" pitchFamily="34" charset="-122"/>
                <a:ea typeface="微软雅黑" pitchFamily="34" charset="-122"/>
              </a:rPr>
              <a:t>2.3.2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非</a:t>
            </a:r>
            <a:r>
              <a:rPr lang="zh-CN" altLang="en-US" sz="2000" b="1" dirty="0">
                <a:solidFill>
                  <a:schemeClr val="bg1"/>
                </a:solidFill>
                <a:latin typeface="微软雅黑" pitchFamily="34" charset="-122"/>
                <a:ea typeface="微软雅黑" pitchFamily="34" charset="-122"/>
              </a:rPr>
              <a:t>导引型传输媒体</a:t>
            </a:r>
          </a:p>
        </p:txBody>
      </p:sp>
      <p:sp>
        <p:nvSpPr>
          <p:cNvPr id="107" name="Rectangle 27"/>
          <p:cNvSpPr>
            <a:spLocks noChangeArrowheads="1"/>
          </p:cNvSpPr>
          <p:nvPr/>
        </p:nvSpPr>
        <p:spPr bwMode="auto">
          <a:xfrm>
            <a:off x="639730" y="168605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8" name="Rectangle 29"/>
          <p:cNvSpPr>
            <a:spLocks noChangeArrowheads="1"/>
          </p:cNvSpPr>
          <p:nvPr/>
        </p:nvSpPr>
        <p:spPr bwMode="auto">
          <a:xfrm>
            <a:off x="648619" y="178098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2.3</a:t>
            </a:r>
          </a:p>
          <a:p>
            <a:pPr eaLnBrk="0" hangingPunct="0"/>
            <a:r>
              <a:rPr lang="zh-CN" altLang="en-US" sz="2000" b="1" dirty="0">
                <a:solidFill>
                  <a:schemeClr val="bg1"/>
                </a:solidFill>
                <a:latin typeface="微软雅黑" pitchFamily="34" charset="-122"/>
                <a:ea typeface="微软雅黑" pitchFamily="34" charset="-122"/>
              </a:rPr>
              <a:t>物理层下面的传输媒体</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827956"/>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616178" y="785685"/>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545145" y="1295845"/>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传输媒体也称为传输介质或传输媒介</a:t>
            </a:r>
            <a:r>
              <a:rPr lang="zh-CN" altLang="en-US" sz="2000" b="1" dirty="0">
                <a:latin typeface="微软雅黑" pitchFamily="34" charset="-122"/>
                <a:ea typeface="微软雅黑" pitchFamily="34" charset="-122"/>
              </a:rPr>
              <a:t>，它就是数据传输系统中在发送器和接收器之间的物理通路。</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传输媒体可分为两大类，即导引型传输媒体和非导引型传输媒体。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在导引型传输媒体中</a:t>
            </a:r>
            <a:r>
              <a:rPr lang="zh-CN" altLang="en-US" sz="2000" b="1" dirty="0">
                <a:latin typeface="微软雅黑" pitchFamily="34" charset="-122"/>
                <a:ea typeface="微软雅黑" pitchFamily="34" charset="-122"/>
              </a:rPr>
              <a:t>，电磁波被导引沿着固体媒体（铜线或光纤）传播。</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非导引型传输媒体就是指自由空间</a:t>
            </a:r>
            <a:r>
              <a:rPr lang="zh-CN" altLang="en-US" sz="2000"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2658655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273706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273707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273039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271576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174689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174689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174689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174689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174483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933856" y="1053428"/>
            <a:ext cx="727629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电信领域使用的电磁波的频谱：</a:t>
            </a:r>
          </a:p>
        </p:txBody>
      </p:sp>
      <p:grpSp>
        <p:nvGrpSpPr>
          <p:cNvPr id="106" name="组合 105"/>
          <p:cNvGrpSpPr/>
          <p:nvPr/>
        </p:nvGrpSpPr>
        <p:grpSpPr>
          <a:xfrm>
            <a:off x="708590" y="1467430"/>
            <a:ext cx="7441419" cy="2975697"/>
            <a:chOff x="676784" y="1429966"/>
            <a:chExt cx="7509802" cy="300304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998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X</a:t>
              </a:r>
              <a:r>
                <a:rPr kumimoji="1" lang="zh-CN" altLang="en-US" sz="1200"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79877" cy="278488"/>
              <a:chOff x="6" y="352"/>
              <a:chExt cx="480" cy="213"/>
            </a:xfrm>
          </p:grpSpPr>
          <p:sp>
            <p:nvSpPr>
              <p:cNvPr id="74" name="Text Box 70"/>
              <p:cNvSpPr txBox="1">
                <a:spLocks noChangeArrowheads="1"/>
              </p:cNvSpPr>
              <p:nvPr/>
            </p:nvSpPr>
            <p:spPr bwMode="auto">
              <a:xfrm>
                <a:off x="127" y="353"/>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69962" cy="317711"/>
              <a:chOff x="78" y="1561"/>
              <a:chExt cx="473" cy="243"/>
            </a:xfrm>
          </p:grpSpPr>
          <p:sp>
            <p:nvSpPr>
              <p:cNvPr id="77" name="Text Box 73"/>
              <p:cNvSpPr txBox="1">
                <a:spLocks noChangeArrowheads="1"/>
              </p:cNvSpPr>
              <p:nvPr/>
            </p:nvSpPr>
            <p:spPr bwMode="auto">
              <a:xfrm>
                <a:off x="159" y="1561"/>
                <a:ext cx="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299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084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5180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86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40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17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7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9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11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13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a:t>
              </a:r>
              <a:endParaRPr kumimoji="1" lang="en-US" altLang="zh-CN" sz="1200"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804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24</a:t>
              </a:r>
              <a:endParaRPr kumimoji="1" lang="en-US" altLang="zh-CN" sz="1200"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grpSp>
        <p:nvGrpSpPr>
          <p:cNvPr id="119" name="组合 118"/>
          <p:cNvGrpSpPr/>
          <p:nvPr/>
        </p:nvGrpSpPr>
        <p:grpSpPr>
          <a:xfrm>
            <a:off x="4178552" y="3053565"/>
            <a:ext cx="808737" cy="274477"/>
            <a:chOff x="4127752" y="3072615"/>
            <a:chExt cx="808737" cy="274477"/>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2620213" y="3012401"/>
            <a:ext cx="808737" cy="274477"/>
            <a:chOff x="4127752" y="3072615"/>
            <a:chExt cx="808737" cy="274477"/>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1651749" y="2735121"/>
            <a:ext cx="654233" cy="276999"/>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1585989" y="3356865"/>
            <a:ext cx="640446" cy="420864"/>
            <a:chOff x="1585989" y="3356865"/>
            <a:chExt cx="640446" cy="420864"/>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0446" cy="42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海事</a:t>
              </a:r>
            </a:p>
            <a:p>
              <a:pPr algn="l">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195736" y="3356865"/>
            <a:ext cx="646331" cy="42473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smtClean="0">
                  <a:solidFill>
                    <a:srgbClr val="0000FF"/>
                  </a:solidFill>
                  <a:latin typeface="微软雅黑" pitchFamily="34" charset="-122"/>
                  <a:ea typeface="微软雅黑" pitchFamily="34" charset="-122"/>
                </a:rPr>
                <a:t>调幅</a:t>
              </a:r>
              <a:endParaRPr kumimoji="1" lang="en-US" altLang="zh-CN" sz="1200" b="1" dirty="0" smtClean="0">
                <a:solidFill>
                  <a:srgbClr val="0000FF"/>
                </a:solidFill>
                <a:latin typeface="微软雅黑" pitchFamily="34" charset="-122"/>
                <a:ea typeface="微软雅黑" pitchFamily="34" charset="-122"/>
              </a:endParaRP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37" name="组合 136"/>
          <p:cNvGrpSpPr/>
          <p:nvPr/>
        </p:nvGrpSpPr>
        <p:grpSpPr>
          <a:xfrm>
            <a:off x="3108853" y="3318765"/>
            <a:ext cx="646331" cy="42473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调频</a:t>
              </a: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3748658" y="3318765"/>
            <a:ext cx="646331" cy="42473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itchFamily="34" charset="-122"/>
                  <a:ea typeface="微软雅黑" pitchFamily="34" charset="-122"/>
                </a:rPr>
                <a:t>移动</a:t>
              </a: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47" name="组合 146"/>
          <p:cNvGrpSpPr/>
          <p:nvPr/>
        </p:nvGrpSpPr>
        <p:grpSpPr>
          <a:xfrm>
            <a:off x="4089718" y="2743290"/>
            <a:ext cx="487959" cy="274477"/>
            <a:chOff x="4089718" y="2743290"/>
            <a:chExt cx="487959" cy="274477"/>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3564260" y="3806800"/>
            <a:ext cx="487959" cy="274477"/>
            <a:chOff x="4089718" y="2743290"/>
            <a:chExt cx="487959" cy="274477"/>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545145" y="66470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134" name="Rectangle 6"/>
          <p:cNvSpPr>
            <a:spLocks noChangeArrowheads="1"/>
          </p:cNvSpPr>
          <p:nvPr/>
        </p:nvSpPr>
        <p:spPr bwMode="auto">
          <a:xfrm>
            <a:off x="2616178" y="622436"/>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p14="http://schemas.microsoft.com/office/powerpoint/2010/main" val="93360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8272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39183" y="784979"/>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545145" y="1164596"/>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双绞线</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最常用的传输媒体。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模拟传输和数字传输都可以使用双绞线，其通信距离一般为几到十几公里。</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屏蔽双绞线 </a:t>
            </a:r>
            <a:r>
              <a:rPr lang="en-US" altLang="zh-CN" sz="2000" b="1" dirty="0">
                <a:solidFill>
                  <a:srgbClr val="CC00CC"/>
                </a:solidFill>
                <a:latin typeface="微软雅黑" pitchFamily="34" charset="-122"/>
                <a:ea typeface="微软雅黑" pitchFamily="34" charset="-122"/>
              </a:rPr>
              <a:t>STP </a:t>
            </a:r>
            <a:r>
              <a:rPr lang="en-US" altLang="zh-CN" sz="2000" b="1" dirty="0">
                <a:solidFill>
                  <a:srgbClr val="0000FF"/>
                </a:solidFill>
                <a:latin typeface="微软雅黑" pitchFamily="34" charset="-122"/>
                <a:ea typeface="微软雅黑" pitchFamily="34" charset="-122"/>
              </a:rPr>
              <a:t>(Shielded Twisted Pair)</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带金属屏蔽层</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无屏蔽双绞线 </a:t>
            </a:r>
            <a:r>
              <a:rPr lang="en-US" altLang="zh-CN" sz="2000" b="1" dirty="0">
                <a:solidFill>
                  <a:srgbClr val="CC00CC"/>
                </a:solidFill>
                <a:latin typeface="微软雅黑" pitchFamily="34" charset="-122"/>
                <a:ea typeface="微软雅黑" pitchFamily="34" charset="-122"/>
              </a:rPr>
              <a:t>UTP </a:t>
            </a:r>
            <a:r>
              <a:rPr lang="en-US" altLang="zh-CN" sz="2000"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p14="http://schemas.microsoft.com/office/powerpoint/2010/main" val="1063549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5" y="1234440"/>
            <a:ext cx="8053712" cy="31585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184968" y="1488572"/>
            <a:ext cx="2708758" cy="1306864"/>
            <a:chOff x="834846" y="1686499"/>
            <a:chExt cx="3725521" cy="1723530"/>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4783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3" cy="37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2" name="Text Box 13"/>
            <p:cNvSpPr txBox="1">
              <a:spLocks noChangeArrowheads="1"/>
            </p:cNvSpPr>
            <p:nvPr/>
          </p:nvSpPr>
          <p:spPr bwMode="auto">
            <a:xfrm>
              <a:off x="2776018" y="2543749"/>
              <a:ext cx="994763"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4" y="3004124"/>
              <a:ext cx="214561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(a) </a:t>
              </a:r>
              <a:r>
                <a:rPr lang="zh-CN" altLang="zh-CN" sz="1400" b="1" dirty="0">
                  <a:latin typeface="微软雅黑" pitchFamily="34" charset="-122"/>
                  <a:ea typeface="微软雅黑" pitchFamily="34" charset="-122"/>
                </a:rPr>
                <a:t>无屏蔽双绞线</a:t>
              </a:r>
              <a:endParaRPr lang="en-US" altLang="zh-CN" sz="1400" b="1" dirty="0">
                <a:latin typeface="微软雅黑" pitchFamily="34" charset="-122"/>
                <a:ea typeface="微软雅黑" pitchFamily="34" charset="-122"/>
              </a:endParaRPr>
            </a:p>
          </p:txBody>
        </p:sp>
      </p:grpSp>
      <p:grpSp>
        <p:nvGrpSpPr>
          <p:cNvPr id="14" name="组合 13"/>
          <p:cNvGrpSpPr/>
          <p:nvPr/>
        </p:nvGrpSpPr>
        <p:grpSpPr>
          <a:xfrm>
            <a:off x="4946344" y="1488572"/>
            <a:ext cx="2837458" cy="1284110"/>
            <a:chOff x="4762202" y="1710311"/>
            <a:chExt cx="3848330" cy="1701672"/>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737450"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8" name="Text Box 11"/>
            <p:cNvSpPr txBox="1">
              <a:spLocks noChangeArrowheads="1"/>
            </p:cNvSpPr>
            <p:nvPr/>
          </p:nvSpPr>
          <p:spPr bwMode="auto">
            <a:xfrm>
              <a:off x="6303258" y="2525704"/>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534225"/>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4"/>
              <a:ext cx="189406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(b) </a:t>
              </a:r>
              <a:r>
                <a:rPr lang="zh-CN" altLang="zh-CN" sz="1400" b="1" dirty="0">
                  <a:latin typeface="微软雅黑" pitchFamily="34" charset="-122"/>
                  <a:ea typeface="微软雅黑" pitchFamily="34" charset="-122"/>
                </a:rPr>
                <a:t>屏蔽双绞线</a:t>
              </a:r>
              <a:endParaRPr lang="en-US" altLang="zh-CN" sz="1400" b="1" dirty="0">
                <a:latin typeface="微软雅黑" pitchFamily="34" charset="-122"/>
                <a:ea typeface="微软雅黑" pitchFamily="34" charset="-122"/>
              </a:endParaRPr>
            </a:p>
          </p:txBody>
        </p:sp>
      </p:grpSp>
      <p:grpSp>
        <p:nvGrpSpPr>
          <p:cNvPr id="21" name="组合 20"/>
          <p:cNvGrpSpPr/>
          <p:nvPr/>
        </p:nvGrpSpPr>
        <p:grpSpPr>
          <a:xfrm>
            <a:off x="3020068" y="2920622"/>
            <a:ext cx="3086900" cy="1198453"/>
            <a:chOff x="2533235" y="4175362"/>
            <a:chExt cx="4052231" cy="1421285"/>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3 </a:t>
              </a:r>
              <a:r>
                <a:rPr lang="zh-CN" altLang="en-US" sz="1400"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7" y="4824142"/>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5 </a:t>
              </a:r>
              <a:r>
                <a:rPr lang="zh-CN" altLang="en-US" sz="1400"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7" y="5231644"/>
              <a:ext cx="3741439"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00" b="1" dirty="0">
                  <a:latin typeface="微软雅黑" pitchFamily="34" charset="-122"/>
                  <a:ea typeface="微软雅黑" pitchFamily="34" charset="-122"/>
                </a:rPr>
                <a:t>(c) </a:t>
              </a:r>
              <a:r>
                <a:rPr lang="zh-CN" altLang="zh-CN" sz="1400" b="1" dirty="0" smtClean="0">
                  <a:latin typeface="微软雅黑" pitchFamily="34" charset="-122"/>
                  <a:ea typeface="微软雅黑" pitchFamily="34" charset="-122"/>
                </a:rPr>
                <a:t>不同的绞合</a:t>
              </a:r>
              <a:r>
                <a:rPr lang="zh-CN" altLang="zh-CN" sz="1400" b="1" dirty="0">
                  <a:latin typeface="微软雅黑" pitchFamily="34" charset="-122"/>
                  <a:ea typeface="微软雅黑" pitchFamily="34" charset="-122"/>
                </a:rPr>
                <a:t>度的双绞线</a:t>
              </a:r>
              <a:endParaRPr lang="en-US" altLang="zh-CN" sz="1400" b="1" dirty="0">
                <a:latin typeface="微软雅黑" pitchFamily="34" charset="-122"/>
                <a:ea typeface="微软雅黑" pitchFamily="34" charset="-122"/>
              </a:endParaRPr>
            </a:p>
          </p:txBody>
        </p:sp>
      </p:grpSp>
      <p:sp>
        <p:nvSpPr>
          <p:cNvPr id="31" name="矩形 30"/>
          <p:cNvSpPr/>
          <p:nvPr/>
        </p:nvSpPr>
        <p:spPr>
          <a:xfrm>
            <a:off x="1024048" y="3863188"/>
            <a:ext cx="1800493" cy="369332"/>
          </a:xfrm>
          <a:prstGeom prst="rect">
            <a:avLst/>
          </a:prstGeom>
        </p:spPr>
        <p:txBody>
          <a:bodyPr wrap="none">
            <a:spAutoFit/>
          </a:bodyPr>
          <a:lstStyle/>
          <a:p>
            <a:pPr algn="ctr"/>
            <a:r>
              <a:rPr lang="zh-CN" altLang="zh-CN" b="1" dirty="0">
                <a:latin typeface="微软雅黑" pitchFamily="34" charset="-122"/>
                <a:ea typeface="微软雅黑" pitchFamily="34" charset="-122"/>
              </a:rPr>
              <a:t>双绞线的示意图</a:t>
            </a:r>
            <a:endParaRPr lang="zh-CN" altLang="en-US" b="1" dirty="0">
              <a:latin typeface="微软雅黑" pitchFamily="34" charset="-122"/>
              <a:ea typeface="微软雅黑" pitchFamily="34" charset="-122"/>
            </a:endParaRPr>
          </a:p>
        </p:txBody>
      </p:sp>
      <p:sp>
        <p:nvSpPr>
          <p:cNvPr id="2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1680873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5144" y="134002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923954" y="1306893"/>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物理层的基本概念</a:t>
            </a:r>
          </a:p>
        </p:txBody>
      </p:sp>
      <p:sp>
        <p:nvSpPr>
          <p:cNvPr id="13" name="Rectangle 8"/>
          <p:cNvSpPr>
            <a:spLocks noChangeArrowheads="1"/>
          </p:cNvSpPr>
          <p:nvPr/>
        </p:nvSpPr>
        <p:spPr bwMode="auto">
          <a:xfrm>
            <a:off x="545144" y="1844485"/>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物理层考虑的是怎样才能在连接各种计算机的传输媒体上</a:t>
            </a:r>
            <a:r>
              <a:rPr lang="zh-CN" altLang="en-US" sz="2000" b="1" dirty="0">
                <a:solidFill>
                  <a:srgbClr val="0000FF"/>
                </a:solidFill>
                <a:latin typeface="微软雅黑" pitchFamily="34" charset="-122"/>
                <a:ea typeface="微软雅黑" pitchFamily="34" charset="-122"/>
              </a:rPr>
              <a:t>传输数据比特流</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不是指具体的传输媒体</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物理层的作用是要尽可能地</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掉不同传输媒体和通信手段的差异。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用于物理层的协议也常称为物理层</a:t>
            </a:r>
            <a:r>
              <a:rPr lang="zh-CN" altLang="en-US" sz="2000" b="1" dirty="0">
                <a:solidFill>
                  <a:srgbClr val="0000FF"/>
                </a:solidFill>
                <a:latin typeface="微软雅黑" pitchFamily="34" charset="-122"/>
                <a:ea typeface="微软雅黑" pitchFamily="34" charset="-122"/>
              </a:rPr>
              <a:t>规程</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400700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10119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8620" y="97873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sp>
        <p:nvSpPr>
          <p:cNvPr id="41" name="Rectangle 68"/>
          <p:cNvSpPr>
            <a:spLocks noChangeArrowheads="1"/>
          </p:cNvSpPr>
          <p:nvPr/>
        </p:nvSpPr>
        <p:spPr bwMode="auto">
          <a:xfrm>
            <a:off x="483810" y="1457342"/>
            <a:ext cx="822127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1991 </a:t>
            </a:r>
            <a:r>
              <a:rPr lang="zh-CN" altLang="en-US" sz="2000" b="1" dirty="0">
                <a:latin typeface="微软雅黑" pitchFamily="34" charset="-122"/>
                <a:ea typeface="微软雅黑" pitchFamily="34" charset="-122"/>
              </a:rPr>
              <a:t>年，美国电子工业协会 </a:t>
            </a:r>
            <a:r>
              <a:rPr lang="en-US" altLang="zh-CN" sz="2000" b="1" dirty="0">
                <a:latin typeface="微软雅黑" pitchFamily="34" charset="-122"/>
                <a:ea typeface="微软雅黑" pitchFamily="34" charset="-122"/>
              </a:rPr>
              <a:t>EIA </a:t>
            </a:r>
            <a:r>
              <a:rPr lang="zh-CN" altLang="en-US" sz="2000" b="1" dirty="0">
                <a:latin typeface="微软雅黑" pitchFamily="34" charset="-122"/>
                <a:ea typeface="微软雅黑" pitchFamily="34" charset="-122"/>
              </a:rPr>
              <a:t>和电信行业协会联合发布了一个用于室内传送数据的无屏蔽双绞线和屏蔽双绞线的标准 </a:t>
            </a:r>
            <a:r>
              <a:rPr lang="en-US" altLang="zh-CN" sz="2000" b="1" dirty="0">
                <a:solidFill>
                  <a:srgbClr val="0000FF"/>
                </a:solidFill>
                <a:latin typeface="微软雅黑" pitchFamily="34" charset="-122"/>
                <a:ea typeface="微软雅黑" pitchFamily="34" charset="-122"/>
              </a:rPr>
              <a:t>EIA/TIA-568</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年将布线标准更新为 </a:t>
            </a:r>
            <a:r>
              <a:rPr lang="en-US" altLang="zh-CN" sz="2000" b="1" dirty="0">
                <a:solidFill>
                  <a:srgbClr val="0000FF"/>
                </a:solidFill>
                <a:latin typeface="微软雅黑" pitchFamily="34" charset="-122"/>
                <a:ea typeface="微软雅黑" pitchFamily="34" charset="-122"/>
              </a:rPr>
              <a:t>EIA/TIA-568-A</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此标准规定了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个种类的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类线到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类线）。</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对传送数据来说，现在最常用的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是</a:t>
            </a:r>
            <a:r>
              <a:rPr lang="en-US" altLang="zh-CN" sz="2000" b="1" dirty="0">
                <a:solidFill>
                  <a:srgbClr val="0000FF"/>
                </a:solidFill>
                <a:latin typeface="微软雅黑" pitchFamily="34" charset="-122"/>
                <a:ea typeface="微软雅黑" pitchFamily="34" charset="-122"/>
              </a:rPr>
              <a:t>5</a:t>
            </a:r>
            <a:r>
              <a:rPr lang="zh-CN" altLang="en-US" sz="2000" b="1" dirty="0">
                <a:solidFill>
                  <a:srgbClr val="0000FF"/>
                </a:solidFill>
                <a:latin typeface="微软雅黑" pitchFamily="34" charset="-122"/>
                <a:ea typeface="微软雅黑" pitchFamily="34" charset="-122"/>
              </a:rPr>
              <a:t>类线（</a:t>
            </a:r>
            <a:r>
              <a:rPr lang="en-US" altLang="zh-CN" sz="2000" b="1" dirty="0">
                <a:solidFill>
                  <a:srgbClr val="0000FF"/>
                </a:solidFill>
                <a:latin typeface="微软雅黑" pitchFamily="34" charset="-122"/>
                <a:ea typeface="微软雅黑" pitchFamily="34" charset="-122"/>
              </a:rPr>
              <a:t>Category 5 </a:t>
            </a:r>
            <a:r>
              <a:rPr lang="zh-CN" altLang="en-US" sz="2000" b="1" dirty="0">
                <a:solidFill>
                  <a:srgbClr val="0000FF"/>
                </a:solidFill>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CAT5</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1360052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8271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848618" y="793932"/>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graphicFrame>
        <p:nvGraphicFramePr>
          <p:cNvPr id="9" name="内容占位符 2"/>
          <p:cNvGraphicFramePr>
            <a:graphicFrameLocks/>
          </p:cNvGraphicFramePr>
          <p:nvPr>
            <p:extLst>
              <p:ext uri="{D42A27DB-BD31-4B8C-83A1-F6EECF244321}">
                <p14:modId xmlns:p14="http://schemas.microsoft.com/office/powerpoint/2010/main" val="253114435"/>
              </p:ext>
            </p:extLst>
          </p:nvPr>
        </p:nvGraphicFramePr>
        <p:xfrm>
          <a:off x="556963" y="1739020"/>
          <a:ext cx="8048777" cy="2514766"/>
        </p:xfrm>
        <a:graphic>
          <a:graphicData uri="http://schemas.openxmlformats.org/drawingml/2006/table">
            <a:tbl>
              <a:tblPr firstRow="1" firstCol="1">
                <a:effectLst/>
                <a:tableStyleId>{35758FB7-9AC5-4552-8A53-C91805E547FA}</a:tableStyleId>
              </a:tblPr>
              <a:tblGrid>
                <a:gridCol w="1295999"/>
                <a:gridCol w="1093482"/>
                <a:gridCol w="2613108"/>
                <a:gridCol w="3046188"/>
              </a:tblGrid>
              <a:tr h="290948">
                <a:tc>
                  <a:txBody>
                    <a:bodyPr/>
                    <a:lstStyle/>
                    <a:p>
                      <a:pPr algn="ctr">
                        <a:lnSpc>
                          <a:spcPct val="100000"/>
                        </a:lnSpc>
                        <a:spcAft>
                          <a:spcPts val="0"/>
                        </a:spcAft>
                      </a:pPr>
                      <a:r>
                        <a:rPr lang="zh-CN" sz="1400" b="1" dirty="0" smtClean="0">
                          <a:effectLst/>
                          <a:latin typeface="微软雅黑" pitchFamily="34" charset="-122"/>
                          <a:ea typeface="微软雅黑" pitchFamily="34" charset="-122"/>
                        </a:rPr>
                        <a:t>绞合线类别</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带宽</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线缆特点</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典型应用</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r>
              <a:tr h="484632">
                <a:tc>
                  <a:txBody>
                    <a:bodyPr/>
                    <a:lstStyle/>
                    <a:p>
                      <a:pPr algn="ctr">
                        <a:lnSpc>
                          <a:spcPct val="100000"/>
                        </a:lnSpc>
                        <a:spcAft>
                          <a:spcPts val="0"/>
                        </a:spcAft>
                      </a:pPr>
                      <a:r>
                        <a:rPr lang="en-US" sz="1400" b="1">
                          <a:effectLst/>
                          <a:latin typeface="微软雅黑" pitchFamily="34" charset="-122"/>
                          <a:ea typeface="微软雅黑" pitchFamily="34" charset="-122"/>
                        </a:rPr>
                        <a:t>3</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16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模拟电话；曾用于传统</a:t>
                      </a:r>
                      <a:r>
                        <a:rPr lang="zh-CN" sz="1400" b="1" dirty="0" smtClean="0">
                          <a:effectLst/>
                          <a:latin typeface="微软雅黑" pitchFamily="34" charset="-122"/>
                          <a:ea typeface="微软雅黑" pitchFamily="34" charset="-122"/>
                        </a:rPr>
                        <a:t>以太网</a:t>
                      </a:r>
                      <a:endParaRPr lang="en-US" altLang="zh-CN" sz="1400" b="1" dirty="0" smtClean="0">
                        <a:effectLst/>
                        <a:latin typeface="微软雅黑" pitchFamily="34" charset="-122"/>
                        <a:ea typeface="微软雅黑" pitchFamily="34" charset="-122"/>
                      </a:endParaRPr>
                    </a:p>
                    <a:p>
                      <a:pPr algn="ctr">
                        <a:lnSpc>
                          <a:spcPct val="100000"/>
                        </a:lnSpc>
                        <a:spcAft>
                          <a:spcPts val="0"/>
                        </a:spcAft>
                      </a:pPr>
                      <a:r>
                        <a:rPr lang="zh-CN" sz="1400" b="1" dirty="0" smtClean="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10 Mbit/s</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itchFamily="34" charset="-122"/>
                          <a:ea typeface="微软雅黑" pitchFamily="34" charset="-122"/>
                        </a:rPr>
                        <a:t>4</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8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曾用于令牌局域网</a:t>
                      </a:r>
                      <a:endParaRPr lang="zh-CN" sz="1400" b="1">
                        <a:solidFill>
                          <a:schemeClr val="tx1"/>
                        </a:solidFill>
                        <a:effectLst/>
                        <a:latin typeface="微软雅黑" pitchFamily="34" charset="-122"/>
                        <a:ea typeface="微软雅黑" pitchFamily="3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itchFamily="34" charset="-122"/>
                          <a:ea typeface="微软雅黑" pitchFamily="34" charset="-122"/>
                        </a:rPr>
                        <a:t>5</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相比增加了绞合度</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传输速率不超过</a:t>
                      </a:r>
                      <a:r>
                        <a:rPr lang="en-US" sz="1400" b="1" dirty="0">
                          <a:effectLst/>
                          <a:latin typeface="微软雅黑" pitchFamily="34" charset="-122"/>
                          <a:ea typeface="微软雅黑" pitchFamily="34" charset="-122"/>
                        </a:rPr>
                        <a:t>100 </a:t>
                      </a:r>
                      <a:r>
                        <a:rPr lang="en-US" sz="1400" b="1" dirty="0" smtClean="0">
                          <a:effectLst/>
                          <a:latin typeface="微软雅黑" pitchFamily="34" charset="-122"/>
                          <a:ea typeface="微软雅黑" pitchFamily="34" charset="-122"/>
                        </a:rPr>
                        <a:t>Mbit/s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47472">
                <a:tc>
                  <a:txBody>
                    <a:bodyPr/>
                    <a:lstStyle/>
                    <a:p>
                      <a:pPr algn="ctr">
                        <a:lnSpc>
                          <a:spcPct val="100000"/>
                        </a:lnSpc>
                        <a:spcAft>
                          <a:spcPts val="0"/>
                        </a:spcAft>
                      </a:pPr>
                      <a:r>
                        <a:rPr lang="en-US" sz="1400" b="1" dirty="0" smtClean="0">
                          <a:effectLst/>
                          <a:latin typeface="微软雅黑" pitchFamily="34" charset="-122"/>
                          <a:ea typeface="微软雅黑" pitchFamily="34" charset="-122"/>
                        </a:rPr>
                        <a:t>5E </a:t>
                      </a:r>
                      <a:r>
                        <a:rPr lang="en-US" altLang="zh-CN" sz="1400" b="1" dirty="0" smtClean="0">
                          <a:effectLst/>
                          <a:latin typeface="微软雅黑" pitchFamily="34" charset="-122"/>
                          <a:ea typeface="微软雅黑" pitchFamily="34" charset="-122"/>
                        </a:rPr>
                        <a:t>(</a:t>
                      </a:r>
                      <a:r>
                        <a:rPr lang="zh-CN" sz="1400" b="1" dirty="0" smtClean="0">
                          <a:effectLst/>
                          <a:latin typeface="微软雅黑" pitchFamily="34" charset="-122"/>
                          <a:ea typeface="微软雅黑" pitchFamily="34" charset="-122"/>
                        </a:rPr>
                        <a:t>超</a:t>
                      </a:r>
                      <a:r>
                        <a:rPr lang="en-US" sz="1400" b="1" dirty="0" smtClean="0">
                          <a:effectLst/>
                          <a:latin typeface="微软雅黑" pitchFamily="34" charset="-122"/>
                          <a:ea typeface="微软雅黑" pitchFamily="34" charset="-122"/>
                        </a:rPr>
                        <a:t>5</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125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相比衰减更小</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a:t>
                      </a:r>
                      <a:r>
                        <a:rPr lang="zh-CN" sz="1400" b="1" dirty="0" smtClean="0">
                          <a:effectLst/>
                          <a:latin typeface="微软雅黑" pitchFamily="34" charset="-122"/>
                          <a:ea typeface="微软雅黑" pitchFamily="34" charset="-122"/>
                        </a:rPr>
                        <a:t>超过</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47472">
                <a:tc>
                  <a:txBody>
                    <a:bodyPr/>
                    <a:lstStyle/>
                    <a:p>
                      <a:pPr algn="ctr">
                        <a:lnSpc>
                          <a:spcPct val="100000"/>
                        </a:lnSpc>
                        <a:spcAft>
                          <a:spcPts val="0"/>
                        </a:spcAft>
                      </a:pPr>
                      <a:r>
                        <a:rPr lang="en-US" sz="1400" b="1">
                          <a:effectLst/>
                          <a:latin typeface="微软雅黑" pitchFamily="34" charset="-122"/>
                          <a:ea typeface="微软雅黑" pitchFamily="34" charset="-122"/>
                        </a:rPr>
                        <a:t>6</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250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相比改善了串扰等性能</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12722">
                <a:tc>
                  <a:txBody>
                    <a:bodyPr/>
                    <a:lstStyle/>
                    <a:p>
                      <a:pPr algn="ctr">
                        <a:lnSpc>
                          <a:spcPct val="100000"/>
                        </a:lnSpc>
                        <a:spcAft>
                          <a:spcPts val="0"/>
                        </a:spcAft>
                      </a:pPr>
                      <a:r>
                        <a:rPr lang="en-US" sz="1400" b="1" dirty="0">
                          <a:effectLst/>
                          <a:latin typeface="微软雅黑" pitchFamily="34" charset="-122"/>
                          <a:ea typeface="微软雅黑" pitchFamily="34" charset="-122"/>
                        </a:rPr>
                        <a:t>7</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600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使用屏蔽双绞线</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10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bl>
          </a:graphicData>
        </a:graphic>
      </p:graphicFrame>
      <p:sp>
        <p:nvSpPr>
          <p:cNvPr id="10" name="矩形 9"/>
          <p:cNvSpPr/>
          <p:nvPr/>
        </p:nvSpPr>
        <p:spPr>
          <a:xfrm>
            <a:off x="2526942" y="1358015"/>
            <a:ext cx="4108818" cy="369332"/>
          </a:xfrm>
          <a:prstGeom prst="rect">
            <a:avLst/>
          </a:prstGeom>
        </p:spPr>
        <p:txBody>
          <a:bodyPr wrap="none">
            <a:spAutoFit/>
          </a:bodyPr>
          <a:lstStyle/>
          <a:p>
            <a:pPr algn="ctr"/>
            <a:r>
              <a:rPr lang="zh-CN" altLang="zh-CN" b="1" dirty="0" smtClean="0">
                <a:latin typeface="微软雅黑" pitchFamily="34" charset="-122"/>
                <a:ea typeface="微软雅黑" pitchFamily="34" charset="-122"/>
              </a:rPr>
              <a:t>常用</a:t>
            </a:r>
            <a:r>
              <a:rPr lang="zh-CN" altLang="zh-CN" b="1" dirty="0">
                <a:latin typeface="微软雅黑" pitchFamily="34" charset="-122"/>
                <a:ea typeface="微软雅黑" pitchFamily="34" charset="-122"/>
              </a:rPr>
              <a:t>的绞合线的类别、带宽和典型应用</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3855" y="2897844"/>
            <a:ext cx="7276291" cy="1495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545145" y="1074268"/>
            <a:ext cx="8053712"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同轴电缆</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同轴电缆具有很好的抗干扰特性，被广泛用于传输较高速率的数据。</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同轴电缆的带宽取决于电缆的质量。</a:t>
            </a:r>
          </a:p>
          <a:p>
            <a:pPr marL="541338" indent="-285750">
              <a:lnSpc>
                <a:spcPts val="270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50</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smtClean="0">
                <a:solidFill>
                  <a:srgbClr val="CC00CC"/>
                </a:solidFill>
                <a:latin typeface="微软雅黑" pitchFamily="34" charset="-122"/>
                <a:ea typeface="微软雅黑" pitchFamily="34" charset="-122"/>
              </a:rPr>
              <a:t>—— LAN / </a:t>
            </a:r>
            <a:r>
              <a:rPr lang="zh-CN" altLang="en-US" b="1" dirty="0" smtClean="0">
                <a:solidFill>
                  <a:srgbClr val="CC00CC"/>
                </a:solidFill>
                <a:latin typeface="微软雅黑" pitchFamily="34" charset="-122"/>
                <a:ea typeface="微软雅黑" pitchFamily="34" charset="-122"/>
              </a:rPr>
              <a:t>数字传输常用</a:t>
            </a:r>
            <a:endParaRPr lang="zh-CN" altLang="en-US" b="1" dirty="0">
              <a:solidFill>
                <a:srgbClr val="CC00CC"/>
              </a:solidFill>
              <a:latin typeface="微软雅黑" pitchFamily="34" charset="-122"/>
              <a:ea typeface="微软雅黑" pitchFamily="34" charset="-122"/>
            </a:endParaRPr>
          </a:p>
          <a:p>
            <a:pPr marL="541338" indent="-285750">
              <a:lnSpc>
                <a:spcPts val="2700"/>
              </a:lnSpc>
              <a:buClr>
                <a:srgbClr val="7030A0"/>
              </a:buClr>
              <a:buFont typeface="Arial" pitchFamily="34" charset="0"/>
              <a:buChar char="•"/>
            </a:pPr>
            <a:r>
              <a:rPr lang="en-US" altLang="zh-CN" b="1" dirty="0" smtClean="0">
                <a:solidFill>
                  <a:srgbClr val="0000FF"/>
                </a:solidFill>
                <a:latin typeface="微软雅黑" pitchFamily="34" charset="-122"/>
                <a:ea typeface="微软雅黑" pitchFamily="34" charset="-122"/>
              </a:rPr>
              <a:t>75</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有线电视 </a:t>
            </a:r>
            <a:r>
              <a:rPr lang="en-US" altLang="zh-CN" b="1" dirty="0">
                <a:solidFill>
                  <a:srgbClr val="CC00CC"/>
                </a:solidFill>
                <a:latin typeface="微软雅黑" pitchFamily="34" charset="-122"/>
                <a:ea typeface="微软雅黑" pitchFamily="34" charset="-122"/>
              </a:rPr>
              <a:t>/ </a:t>
            </a:r>
            <a:r>
              <a:rPr lang="zh-CN" altLang="en-US" b="1" dirty="0" smtClean="0">
                <a:solidFill>
                  <a:srgbClr val="CC00CC"/>
                </a:solidFill>
                <a:latin typeface="微软雅黑" pitchFamily="34" charset="-122"/>
                <a:ea typeface="微软雅黑" pitchFamily="34" charset="-122"/>
              </a:rPr>
              <a:t>模拟传输</a:t>
            </a:r>
            <a:r>
              <a:rPr lang="zh-CN" altLang="en-US" b="1" dirty="0">
                <a:solidFill>
                  <a:srgbClr val="CC00CC"/>
                </a:solidFill>
                <a:latin typeface="微软雅黑" pitchFamily="34" charset="-122"/>
                <a:ea typeface="微软雅黑" pitchFamily="34" charset="-122"/>
              </a:rPr>
              <a:t>常用</a:t>
            </a:r>
          </a:p>
        </p:txBody>
      </p:sp>
      <p:grpSp>
        <p:nvGrpSpPr>
          <p:cNvPr id="31" name="组合 30"/>
          <p:cNvGrpSpPr/>
          <p:nvPr/>
        </p:nvGrpSpPr>
        <p:grpSpPr>
          <a:xfrm>
            <a:off x="3353253" y="3093539"/>
            <a:ext cx="4553426" cy="1046971"/>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90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9013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8" name="矩形 37"/>
          <p:cNvSpPr/>
          <p:nvPr/>
        </p:nvSpPr>
        <p:spPr>
          <a:xfrm>
            <a:off x="979576" y="3866716"/>
            <a:ext cx="1883664"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同轴电缆</a:t>
            </a:r>
            <a:r>
              <a:rPr lang="zh-CN" altLang="zh-CN" b="1" dirty="0">
                <a:latin typeface="微软雅黑" pitchFamily="34" charset="-122"/>
                <a:ea typeface="微软雅黑" pitchFamily="34" charset="-122"/>
              </a:rPr>
              <a:t>的结构</a:t>
            </a:r>
            <a:endParaRPr lang="zh-CN" altLang="en-US" b="1" dirty="0">
              <a:latin typeface="微软雅黑" pitchFamily="34" charset="-122"/>
              <a:ea typeface="微软雅黑" pitchFamily="34" charset="-122"/>
            </a:endParaRPr>
          </a:p>
        </p:txBody>
      </p:sp>
      <p:sp>
        <p:nvSpPr>
          <p:cNvPr id="1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825537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5145" y="1760068"/>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光缆</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光纤是光纤通信的传输媒体。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由于可见光的频率非常高，约为 </a:t>
            </a:r>
            <a:r>
              <a:rPr lang="en-US" altLang="zh-CN" sz="2000" b="1" dirty="0">
                <a:latin typeface="微软雅黑" pitchFamily="34" charset="-122"/>
                <a:ea typeface="微软雅黑" pitchFamily="34" charset="-122"/>
              </a:rPr>
              <a:t>10</a:t>
            </a:r>
            <a:r>
              <a:rPr lang="en-US" altLang="zh-CN" sz="2000" b="1" baseline="30000" dirty="0">
                <a:latin typeface="微软雅黑" pitchFamily="34" charset="-122"/>
                <a:ea typeface="微软雅黑" pitchFamily="34" charset="-122"/>
              </a:rPr>
              <a:t>8</a:t>
            </a:r>
            <a:r>
              <a:rPr lang="en-US" altLang="zh-CN" sz="2000" b="1" dirty="0">
                <a:latin typeface="微软雅黑" pitchFamily="34" charset="-122"/>
                <a:ea typeface="微软雅黑" pitchFamily="34" charset="-122"/>
              </a:rPr>
              <a:t> MHz </a:t>
            </a:r>
            <a:r>
              <a:rPr lang="zh-CN" altLang="en-US" sz="2000" b="1" dirty="0">
                <a:latin typeface="微软雅黑" pitchFamily="34" charset="-122"/>
                <a:ea typeface="微软雅黑" pitchFamily="34" charset="-122"/>
              </a:rPr>
              <a:t>的量级，因此一个光纤通信系统的传输带宽远远大于目前其他各种传输媒体的带宽</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1342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39183" y="1309383"/>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171787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296386" y="658696"/>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光线在光纤中的折射 </a:t>
            </a:r>
            <a:endParaRPr lang="zh-CN" altLang="en-US" sz="2000" b="1" dirty="0" smtClean="0">
              <a:solidFill>
                <a:schemeClr val="bg1"/>
              </a:solidFill>
              <a:latin typeface="微软雅黑" pitchFamily="34" charset="-122"/>
              <a:ea typeface="微软雅黑" pitchFamily="34" charset="-122"/>
            </a:endParaRPr>
          </a:p>
        </p:txBody>
      </p:sp>
      <p:sp>
        <p:nvSpPr>
          <p:cNvPr id="10" name="圆角矩形 9"/>
          <p:cNvSpPr/>
          <p:nvPr/>
        </p:nvSpPr>
        <p:spPr>
          <a:xfrm>
            <a:off x="556963" y="1124713"/>
            <a:ext cx="8048776" cy="2130552"/>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06825" y="1220656"/>
            <a:ext cx="6827284" cy="1802278"/>
            <a:chOff x="-387650" y="1506188"/>
            <a:chExt cx="10707451"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24" name="Rectangle 104"/>
            <p:cNvSpPr>
              <a:spLocks noChangeArrowheads="1"/>
            </p:cNvSpPr>
            <p:nvPr/>
          </p:nvSpPr>
          <p:spPr bwMode="auto">
            <a:xfrm>
              <a:off x="4685413" y="1506188"/>
              <a:ext cx="1131320"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折射角</a:t>
              </a:r>
            </a:p>
          </p:txBody>
        </p:sp>
        <p:sp>
          <p:nvSpPr>
            <p:cNvPr id="25" name="Rectangle 105"/>
            <p:cNvSpPr>
              <a:spLocks noChangeArrowheads="1"/>
            </p:cNvSpPr>
            <p:nvPr/>
          </p:nvSpPr>
          <p:spPr bwMode="auto">
            <a:xfrm>
              <a:off x="3869973" y="3431396"/>
              <a:ext cx="1188377"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6" name="Text Box 116"/>
            <p:cNvSpPr txBox="1">
              <a:spLocks noChangeArrowheads="1"/>
            </p:cNvSpPr>
            <p:nvPr/>
          </p:nvSpPr>
          <p:spPr bwMode="auto">
            <a:xfrm>
              <a:off x="6766959" y="1873506"/>
              <a:ext cx="3552842"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Text Box 118"/>
            <p:cNvSpPr txBox="1">
              <a:spLocks noChangeArrowheads="1"/>
            </p:cNvSpPr>
            <p:nvPr/>
          </p:nvSpPr>
          <p:spPr bwMode="auto">
            <a:xfrm>
              <a:off x="6762632" y="3565304"/>
              <a:ext cx="355284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9" name="Text Box 119"/>
            <p:cNvSpPr txBox="1">
              <a:spLocks noChangeArrowheads="1"/>
            </p:cNvSpPr>
            <p:nvPr/>
          </p:nvSpPr>
          <p:spPr bwMode="auto">
            <a:xfrm>
              <a:off x="6762632" y="2748698"/>
              <a:ext cx="3475453"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纤芯（</a:t>
              </a:r>
              <a:r>
                <a:rPr kumimoji="1" lang="zh-CN" altLang="en-US" sz="1400" b="1" dirty="0">
                  <a:solidFill>
                    <a:srgbClr val="0000FF"/>
                  </a:solidFill>
                  <a:latin typeface="微软雅黑" pitchFamily="34" charset="-122"/>
                  <a:ea typeface="微软雅黑" pitchFamily="34" charset="-122"/>
                </a:rPr>
                <a:t>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2" name="Text Box 122"/>
            <p:cNvSpPr txBox="1">
              <a:spLocks noChangeArrowheads="1"/>
            </p:cNvSpPr>
            <p:nvPr/>
          </p:nvSpPr>
          <p:spPr bwMode="auto">
            <a:xfrm>
              <a:off x="-387650" y="2465081"/>
              <a:ext cx="85276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4" name="Text Box 124"/>
            <p:cNvSpPr txBox="1">
              <a:spLocks noChangeArrowheads="1"/>
            </p:cNvSpPr>
            <p:nvPr/>
          </p:nvSpPr>
          <p:spPr bwMode="auto">
            <a:xfrm>
              <a:off x="2048516" y="1857846"/>
              <a:ext cx="1002640"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0000FF"/>
                  </a:solidFill>
                  <a:latin typeface="微软雅黑" pitchFamily="34" charset="-122"/>
                  <a:ea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5" name="对角圆角矩形 54"/>
          <p:cNvSpPr/>
          <p:nvPr/>
        </p:nvSpPr>
        <p:spPr>
          <a:xfrm>
            <a:off x="556963" y="3366268"/>
            <a:ext cx="8048776" cy="9718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2377" y="3450841"/>
            <a:ext cx="7735823"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659940" y="1254441"/>
            <a:ext cx="2292647"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光线</a:t>
            </a:r>
            <a:r>
              <a:rPr lang="zh-CN" altLang="zh-CN" b="1" dirty="0">
                <a:latin typeface="微软雅黑" pitchFamily="34" charset="-122"/>
                <a:ea typeface="微软雅黑" pitchFamily="34" charset="-122"/>
              </a:rPr>
              <a:t>在光纤中的折射</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5" name="Rectangle 6"/>
          <p:cNvSpPr>
            <a:spLocks noChangeArrowheads="1"/>
          </p:cNvSpPr>
          <p:nvPr/>
        </p:nvSpPr>
        <p:spPr bwMode="auto">
          <a:xfrm>
            <a:off x="3591338" y="65869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光纤的工作原理</a:t>
            </a:r>
            <a:endParaRPr lang="zh-CN" altLang="en-US" sz="2000" b="1" dirty="0" smtClean="0">
              <a:solidFill>
                <a:schemeClr val="bg1"/>
              </a:solidFill>
              <a:latin typeface="微软雅黑" pitchFamily="34" charset="-122"/>
              <a:ea typeface="微软雅黑" pitchFamily="34" charset="-122"/>
            </a:endParaRPr>
          </a:p>
        </p:txBody>
      </p:sp>
      <p:sp>
        <p:nvSpPr>
          <p:cNvPr id="86" name="圆角矩形 85"/>
          <p:cNvSpPr/>
          <p:nvPr/>
        </p:nvSpPr>
        <p:spPr>
          <a:xfrm>
            <a:off x="556963" y="1124713"/>
            <a:ext cx="8048776" cy="2130552"/>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556963" y="3366268"/>
            <a:ext cx="8048776" cy="971877"/>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160916" y="3450841"/>
            <a:ext cx="5166279"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6082332" y="1254441"/>
            <a:ext cx="229264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光波在纤芯中的传播</a:t>
            </a:r>
          </a:p>
        </p:txBody>
      </p:sp>
      <p:grpSp>
        <p:nvGrpSpPr>
          <p:cNvPr id="167" name="组合 166"/>
          <p:cNvGrpSpPr/>
          <p:nvPr/>
        </p:nvGrpSpPr>
        <p:grpSpPr>
          <a:xfrm>
            <a:off x="1081518" y="1232184"/>
            <a:ext cx="7086690" cy="1880808"/>
            <a:chOff x="1299015" y="2482915"/>
            <a:chExt cx="7086690" cy="1880808"/>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17733"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高折射率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纤芯</a:t>
              </a:r>
              <a:r>
                <a:rPr kumimoji="1" lang="en-US" altLang="zh-CN" sz="1400" b="1" dirty="0">
                  <a:solidFill>
                    <a:srgbClr val="0000FF"/>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299015"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低折射率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包层</a:t>
              </a:r>
              <a:r>
                <a:rPr kumimoji="1" lang="en-US" altLang="zh-CN" sz="1400" b="1" dirty="0">
                  <a:solidFill>
                    <a:srgbClr val="0000FF"/>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00CC"/>
                  </a:solidFill>
                  <a:latin typeface="微软雅黑" pitchFamily="34" charset="-122"/>
                  <a:ea typeface="微软雅黑" pitchFamily="34" charset="-122"/>
                </a:rPr>
                <a:t>光线在纤芯中传输的方式是不断地</a:t>
              </a:r>
              <a:r>
                <a:rPr kumimoji="1" lang="zh-CN" altLang="en-US" sz="1600" b="1" dirty="0" smtClean="0">
                  <a:solidFill>
                    <a:srgbClr val="CC00CC"/>
                  </a:solidFill>
                  <a:latin typeface="微软雅黑" pitchFamily="34" charset="-122"/>
                  <a:ea typeface="微软雅黑" pitchFamily="34" charset="-122"/>
                </a:rPr>
                <a:t>全反射</a:t>
              </a:r>
              <a:endParaRPr kumimoji="1" lang="zh-CN" altLang="en-US" sz="1600" b="1" dirty="0">
                <a:solidFill>
                  <a:srgbClr val="CC00CC"/>
                </a:solidFill>
                <a:latin typeface="微软雅黑" pitchFamily="34" charset="-122"/>
                <a:ea typeface="微软雅黑" pitchFamily="34" charset="-122"/>
              </a:endParaRPr>
            </a:p>
          </p:txBody>
        </p:sp>
      </p:grpSp>
      <p:sp>
        <p:nvSpPr>
          <p:cNvPr id="184" name="Freeform 19"/>
          <p:cNvSpPr>
            <a:spLocks/>
          </p:cNvSpPr>
          <p:nvPr/>
        </p:nvSpPr>
        <p:spPr bwMode="auto">
          <a:xfrm>
            <a:off x="2695830" y="216510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473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8" y="81414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多模光纤与单模光纤</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01310"/>
            <a:ext cx="812069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 </a:t>
            </a:r>
          </a:p>
          <a:p>
            <a:pPr marL="265113" eaLnBrk="0" hangingPunct="0">
              <a:lnSpc>
                <a:spcPts val="3300"/>
              </a:lnSpc>
              <a:buClr>
                <a:srgbClr val="0070C0"/>
              </a:buClr>
            </a:pPr>
            <a:r>
              <a:rPr lang="zh-CN" altLang="en-US" sz="2000" b="1" dirty="0">
                <a:latin typeface="微软雅黑" pitchFamily="34" charset="-122"/>
                <a:ea typeface="微软雅黑" pitchFamily="34" charset="-122"/>
              </a:rPr>
              <a:t>可以存在多条不同角度入射的光线在一条光纤中传输。这种光纤就称为</a:t>
            </a: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单模光纤</a:t>
            </a:r>
          </a:p>
          <a:p>
            <a:pPr marL="265113" eaLnBrk="0" hangingPunct="0">
              <a:lnSpc>
                <a:spcPts val="3300"/>
              </a:lnSpc>
              <a:buClr>
                <a:srgbClr val="0070C0"/>
              </a:buClr>
            </a:pPr>
            <a:r>
              <a:rPr lang="zh-CN" altLang="en-US" sz="2000" b="1" dirty="0">
                <a:latin typeface="微软雅黑" pitchFamily="34" charset="-122"/>
                <a:ea typeface="微软雅黑" pitchFamily="34" charset="-122"/>
              </a:rPr>
              <a:t>若光纤的直径减小到只有一个光的波长，则光纤就像一根波导那样，它可使光线一直向前传播，而不会产生多次反射。这样的光纤称为</a:t>
            </a:r>
            <a:r>
              <a:rPr lang="zh-CN" altLang="en-US" sz="2000" b="1" dirty="0">
                <a:solidFill>
                  <a:srgbClr val="0000FF"/>
                </a:solidFill>
                <a:latin typeface="微软雅黑" pitchFamily="34" charset="-122"/>
                <a:ea typeface="微软雅黑" pitchFamily="34" charset="-122"/>
              </a:rPr>
              <a:t>单模光纤</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66192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207008"/>
            <a:ext cx="8048776"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2277820" y="1812417"/>
            <a:ext cx="4648822" cy="560242"/>
          </a:xfrm>
          <a:prstGeom prst="rect">
            <a:avLst/>
          </a:prstGeom>
          <a:solidFill>
            <a:schemeClr val="bg1"/>
          </a:solidFill>
          <a:ln>
            <a:noFill/>
          </a:ln>
          <a:effectLs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7" y="65869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000" b="1" dirty="0" smtClean="0">
                <a:solidFill>
                  <a:schemeClr val="bg1"/>
                </a:solidFill>
                <a:latin typeface="微软雅黑" pitchFamily="34" charset="-122"/>
                <a:ea typeface="微软雅黑" pitchFamily="34" charset="-122"/>
              </a:rPr>
              <a:t>多模光纤</a:t>
            </a:r>
            <a:r>
              <a:rPr lang="zh-CN" altLang="zh-CN" sz="2000" b="1" dirty="0">
                <a:solidFill>
                  <a:schemeClr val="bg1"/>
                </a:solidFill>
                <a:latin typeface="微软雅黑" pitchFamily="34" charset="-122"/>
                <a:ea typeface="微软雅黑" pitchFamily="34" charset="-122"/>
              </a:rPr>
              <a:t>和单模光纤</a:t>
            </a:r>
            <a:endParaRPr lang="zh-CN" altLang="en-US" sz="2000" b="1" dirty="0">
              <a:solidFill>
                <a:schemeClr val="bg1"/>
              </a:solidFill>
              <a:latin typeface="微软雅黑" pitchFamily="34" charset="-122"/>
              <a:ea typeface="微软雅黑" pitchFamily="34" charset="-122"/>
            </a:endParaRPr>
          </a:p>
        </p:txBody>
      </p:sp>
      <p:sp>
        <p:nvSpPr>
          <p:cNvPr id="53" name="Rectangle 31"/>
          <p:cNvSpPr>
            <a:spLocks noChangeArrowheads="1"/>
          </p:cNvSpPr>
          <p:nvPr/>
        </p:nvSpPr>
        <p:spPr bwMode="auto">
          <a:xfrm>
            <a:off x="2264907" y="1706123"/>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4" name="Rectangle 32"/>
          <p:cNvSpPr>
            <a:spLocks noChangeArrowheads="1"/>
          </p:cNvSpPr>
          <p:nvPr/>
        </p:nvSpPr>
        <p:spPr bwMode="auto">
          <a:xfrm>
            <a:off x="2275668" y="2277290"/>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55" name="Group 33"/>
          <p:cNvGrpSpPr>
            <a:grpSpLocks/>
          </p:cNvGrpSpPr>
          <p:nvPr/>
        </p:nvGrpSpPr>
        <p:grpSpPr bwMode="auto">
          <a:xfrm>
            <a:off x="2275668" y="1705130"/>
            <a:ext cx="4648822" cy="810561"/>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60" name="Line 38"/>
          <p:cNvSpPr>
            <a:spLocks noChangeShapeType="1"/>
          </p:cNvSpPr>
          <p:nvPr/>
        </p:nvSpPr>
        <p:spPr bwMode="auto">
          <a:xfrm>
            <a:off x="2183122" y="2107430"/>
            <a:ext cx="4816697" cy="2980"/>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nvGrpSpPr>
          <p:cNvPr id="61" name="Group 39"/>
          <p:cNvGrpSpPr>
            <a:grpSpLocks/>
          </p:cNvGrpSpPr>
          <p:nvPr/>
        </p:nvGrpSpPr>
        <p:grpSpPr bwMode="auto">
          <a:xfrm>
            <a:off x="1476116" y="1478654"/>
            <a:ext cx="6280213" cy="894005"/>
            <a:chOff x="15" y="1206"/>
            <a:chExt cx="5836" cy="900"/>
          </a:xfrm>
        </p:grpSpPr>
        <p:grpSp>
          <p:nvGrpSpPr>
            <p:cNvPr id="62" name="Group 40"/>
            <p:cNvGrpSpPr>
              <a:grpSpLocks/>
            </p:cNvGrpSpPr>
            <p:nvPr/>
          </p:nvGrpSpPr>
          <p:grpSpPr bwMode="auto">
            <a:xfrm>
              <a:off x="15" y="1232"/>
              <a:ext cx="839" cy="874"/>
              <a:chOff x="15" y="1232"/>
              <a:chExt cx="839"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1" name="Text Box 44"/>
              <p:cNvSpPr txBox="1">
                <a:spLocks noChangeArrowheads="1"/>
              </p:cNvSpPr>
              <p:nvPr/>
            </p:nvSpPr>
            <p:spPr bwMode="auto">
              <a:xfrm>
                <a:off x="15" y="1232"/>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63" name="Group 45"/>
            <p:cNvGrpSpPr>
              <a:grpSpLocks/>
            </p:cNvGrpSpPr>
            <p:nvPr/>
          </p:nvGrpSpPr>
          <p:grpSpPr bwMode="auto">
            <a:xfrm>
              <a:off x="5012" y="1206"/>
              <a:ext cx="839" cy="900"/>
              <a:chOff x="5012" y="1206"/>
              <a:chExt cx="839"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7" name="Text Box 49"/>
              <p:cNvSpPr txBox="1">
                <a:spLocks noChangeArrowheads="1"/>
              </p:cNvSpPr>
              <p:nvPr/>
            </p:nvSpPr>
            <p:spPr bwMode="auto">
              <a:xfrm>
                <a:off x="5012" y="1206"/>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输出脉冲</a:t>
                </a:r>
              </a:p>
            </p:txBody>
          </p:sp>
        </p:grpSp>
      </p:grpSp>
      <p:grpSp>
        <p:nvGrpSpPr>
          <p:cNvPr id="80" name="组合 79"/>
          <p:cNvGrpSpPr/>
          <p:nvPr/>
        </p:nvGrpSpPr>
        <p:grpSpPr>
          <a:xfrm>
            <a:off x="2264907" y="1938563"/>
            <a:ext cx="4657432" cy="333760"/>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74" name="Text Box 52"/>
          <p:cNvSpPr txBox="1">
            <a:spLocks noChangeArrowheads="1"/>
          </p:cNvSpPr>
          <p:nvPr/>
        </p:nvSpPr>
        <p:spPr bwMode="auto">
          <a:xfrm>
            <a:off x="4113645" y="13863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多模光纤</a:t>
            </a:r>
          </a:p>
        </p:txBody>
      </p:sp>
      <p:sp>
        <p:nvSpPr>
          <p:cNvPr id="78" name="矩形 77"/>
          <p:cNvSpPr/>
          <p:nvPr/>
        </p:nvSpPr>
        <p:spPr>
          <a:xfrm>
            <a:off x="2689904" y="3908220"/>
            <a:ext cx="3920748"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多模光纤</a:t>
            </a:r>
            <a:r>
              <a:rPr lang="en-US" altLang="zh-CN" b="1" dirty="0">
                <a:latin typeface="微软雅黑" pitchFamily="34" charset="-122"/>
                <a:ea typeface="微软雅黑" pitchFamily="34" charset="-122"/>
              </a:rPr>
              <a:t> (a) </a:t>
            </a:r>
            <a:r>
              <a:rPr lang="zh-CN" altLang="zh-CN" b="1" dirty="0">
                <a:latin typeface="微软雅黑" pitchFamily="34" charset="-122"/>
                <a:ea typeface="微软雅黑" pitchFamily="34" charset="-122"/>
              </a:rPr>
              <a:t>和</a:t>
            </a: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单模光纤</a:t>
            </a:r>
            <a:r>
              <a:rPr lang="en-US" altLang="zh-CN" b="1" dirty="0">
                <a:latin typeface="微软雅黑" pitchFamily="34" charset="-122"/>
                <a:ea typeface="微软雅黑" pitchFamily="34" charset="-122"/>
              </a:rPr>
              <a:t> (b) </a:t>
            </a:r>
            <a:r>
              <a:rPr lang="zh-CN" altLang="zh-CN" b="1" dirty="0">
                <a:latin typeface="微软雅黑" pitchFamily="34" charset="-122"/>
                <a:ea typeface="微软雅黑" pitchFamily="34" charset="-122"/>
              </a:rPr>
              <a:t>的比较</a:t>
            </a:r>
            <a:endParaRPr lang="zh-CN" altLang="en-US" b="1" dirty="0">
              <a:latin typeface="微软雅黑" pitchFamily="34" charset="-122"/>
              <a:ea typeface="微软雅黑" pitchFamily="34" charset="-122"/>
            </a:endParaRPr>
          </a:p>
        </p:txBody>
      </p:sp>
      <p:grpSp>
        <p:nvGrpSpPr>
          <p:cNvPr id="87" name="组合 86"/>
          <p:cNvGrpSpPr/>
          <p:nvPr/>
        </p:nvGrpSpPr>
        <p:grpSpPr>
          <a:xfrm>
            <a:off x="1476115" y="2784895"/>
            <a:ext cx="6280213" cy="921818"/>
            <a:chOff x="1476115" y="2720887"/>
            <a:chExt cx="6280213" cy="921818"/>
          </a:xfrm>
        </p:grpSpPr>
        <p:grpSp>
          <p:nvGrpSpPr>
            <p:cNvPr id="25" name="Group 2"/>
            <p:cNvGrpSpPr>
              <a:grpSpLocks/>
            </p:cNvGrpSpPr>
            <p:nvPr/>
          </p:nvGrpSpPr>
          <p:grpSpPr bwMode="auto">
            <a:xfrm>
              <a:off x="1476115" y="2720887"/>
              <a:ext cx="6280213" cy="921818"/>
              <a:chOff x="15" y="2758"/>
              <a:chExt cx="5836"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nvGrpSpPr>
              <p:cNvPr id="27" name="Group 13"/>
              <p:cNvGrpSpPr>
                <a:grpSpLocks/>
              </p:cNvGrpSpPr>
              <p:nvPr/>
            </p:nvGrpSpPr>
            <p:grpSpPr bwMode="auto">
              <a:xfrm>
                <a:off x="15" y="2758"/>
                <a:ext cx="5836" cy="900"/>
                <a:chOff x="15" y="2848"/>
                <a:chExt cx="5836" cy="900"/>
              </a:xfrm>
            </p:grpSpPr>
            <p:grpSp>
              <p:nvGrpSpPr>
                <p:cNvPr id="29" name="Group 14"/>
                <p:cNvGrpSpPr>
                  <a:grpSpLocks/>
                </p:cNvGrpSpPr>
                <p:nvPr/>
              </p:nvGrpSpPr>
              <p:grpSpPr bwMode="auto">
                <a:xfrm>
                  <a:off x="15" y="2849"/>
                  <a:ext cx="839" cy="899"/>
                  <a:chOff x="15" y="2849"/>
                  <a:chExt cx="839"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8" name="Text Box 20"/>
                  <p:cNvSpPr txBox="1">
                    <a:spLocks noChangeArrowheads="1"/>
                  </p:cNvSpPr>
                  <p:nvPr/>
                </p:nvSpPr>
                <p:spPr bwMode="auto">
                  <a:xfrm>
                    <a:off x="15" y="2849"/>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30" name="Group 21"/>
                <p:cNvGrpSpPr>
                  <a:grpSpLocks/>
                </p:cNvGrpSpPr>
                <p:nvPr/>
              </p:nvGrpSpPr>
              <p:grpSpPr bwMode="auto">
                <a:xfrm>
                  <a:off x="5012" y="2848"/>
                  <a:ext cx="839" cy="900"/>
                  <a:chOff x="5012" y="2848"/>
                  <a:chExt cx="839" cy="900"/>
                </a:xfrm>
              </p:grpSpPr>
              <p:sp>
                <p:nvSpPr>
                  <p:cNvPr id="31" name="Text Box 22"/>
                  <p:cNvSpPr txBox="1">
                    <a:spLocks noChangeArrowheads="1"/>
                  </p:cNvSpPr>
                  <p:nvPr/>
                </p:nvSpPr>
                <p:spPr bwMode="auto">
                  <a:xfrm>
                    <a:off x="5012" y="2848"/>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solidFill>
                          <a:srgbClr val="0000CC"/>
                        </a:solidFill>
                        <a:latin typeface="微软雅黑" pitchFamily="34" charset="-122"/>
                        <a:ea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sp>
            <p:nvSpPr>
              <p:cNvPr id="28" name="Text Box 28"/>
              <p:cNvSpPr txBox="1">
                <a:spLocks noChangeArrowheads="1"/>
              </p:cNvSpPr>
              <p:nvPr/>
            </p:nvSpPr>
            <p:spPr bwMode="auto">
              <a:xfrm>
                <a:off x="2461" y="2853"/>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86" name="Line 50"/>
          <p:cNvSpPr>
            <a:spLocks noChangeShapeType="1"/>
          </p:cNvSpPr>
          <p:nvPr/>
        </p:nvSpPr>
        <p:spPr bwMode="auto">
          <a:xfrm flipV="1">
            <a:off x="2286430" y="3433887"/>
            <a:ext cx="4712313" cy="6954"/>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5148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1897" y="1481656"/>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光纤通信中使用的光波的波段</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960262"/>
            <a:ext cx="8157269"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常用的三个波段的中心分别位于 </a:t>
            </a:r>
            <a:r>
              <a:rPr lang="en-US" altLang="zh-CN" sz="2000" b="1" dirty="0">
                <a:solidFill>
                  <a:srgbClr val="0000FF"/>
                </a:solidFill>
                <a:latin typeface="微软雅黑" pitchFamily="34" charset="-122"/>
                <a:ea typeface="微软雅黑" pitchFamily="34" charset="-122"/>
              </a:rPr>
              <a:t>850 nm, 1300 nm </a:t>
            </a:r>
            <a:r>
              <a:rPr lang="zh-CN" altLang="en-US" sz="2000" b="1" dirty="0">
                <a:solidFill>
                  <a:srgbClr val="0000FF"/>
                </a:solidFill>
                <a:latin typeface="微软雅黑" pitchFamily="34" charset="-122"/>
                <a:ea typeface="微软雅黑" pitchFamily="34" charset="-122"/>
              </a:rPr>
              <a:t>和 </a:t>
            </a:r>
            <a:r>
              <a:rPr lang="en-US" altLang="zh-CN" sz="2000" b="1" dirty="0">
                <a:solidFill>
                  <a:srgbClr val="0000FF"/>
                </a:solidFill>
                <a:latin typeface="微软雅黑" pitchFamily="34" charset="-122"/>
                <a:ea typeface="微软雅黑" pitchFamily="34" charset="-122"/>
              </a:rPr>
              <a:t>1550 nm</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所有这三个波段都具有 </a:t>
            </a:r>
            <a:r>
              <a:rPr lang="en-US" altLang="zh-CN" sz="2000" b="1" dirty="0">
                <a:solidFill>
                  <a:srgbClr val="0000FF"/>
                </a:solidFill>
                <a:latin typeface="微软雅黑" pitchFamily="34" charset="-122"/>
                <a:ea typeface="微软雅黑" pitchFamily="34" charset="-122"/>
              </a:rPr>
              <a:t>25000~30000 GHz </a:t>
            </a:r>
            <a:r>
              <a:rPr lang="zh-CN" altLang="en-US" sz="2000" b="1" dirty="0">
                <a:solidFill>
                  <a:srgbClr val="0000FF"/>
                </a:solidFill>
                <a:latin typeface="微软雅黑" pitchFamily="34" charset="-122"/>
                <a:ea typeface="微软雅黑" pitchFamily="34" charset="-122"/>
              </a:rPr>
              <a:t>的带宽</a:t>
            </a:r>
            <a:r>
              <a:rPr lang="zh-CN" altLang="en-US" sz="2000" b="1" dirty="0">
                <a:latin typeface="微软雅黑" pitchFamily="34" charset="-122"/>
                <a:ea typeface="微软雅黑" pitchFamily="34" charset="-122"/>
              </a:rPr>
              <a:t>，可见光纤的通信容量非常大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4278978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16739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9" y="113418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光纤优点</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45146" y="1612790"/>
            <a:ext cx="519075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通信</a:t>
            </a:r>
            <a:r>
              <a:rPr lang="zh-CN" altLang="en-US" sz="2000" b="1" dirty="0">
                <a:latin typeface="微软雅黑" pitchFamily="34" charset="-122"/>
                <a:ea typeface="微软雅黑" pitchFamily="34" charset="-122"/>
              </a:rPr>
              <a:t>容量非常大。</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传输</a:t>
            </a:r>
            <a:r>
              <a:rPr lang="zh-CN" altLang="en-US" sz="2000" b="1" dirty="0">
                <a:latin typeface="微软雅黑" pitchFamily="34" charset="-122"/>
                <a:ea typeface="微软雅黑" pitchFamily="34" charset="-122"/>
              </a:rPr>
              <a:t>损耗小，中继距离长。</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抗</a:t>
            </a:r>
            <a:r>
              <a:rPr lang="zh-CN" altLang="en-US" sz="2000" b="1" dirty="0">
                <a:latin typeface="微软雅黑" pitchFamily="34" charset="-122"/>
                <a:ea typeface="微软雅黑" pitchFamily="34" charset="-122"/>
              </a:rPr>
              <a:t>雷电和电磁干扰性能好。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无</a:t>
            </a:r>
            <a:r>
              <a:rPr lang="zh-CN" altLang="en-US" sz="2000" b="1" dirty="0">
                <a:latin typeface="微软雅黑" pitchFamily="34" charset="-122"/>
                <a:ea typeface="微软雅黑" pitchFamily="34" charset="-122"/>
              </a:rPr>
              <a:t>串音干扰，保密性好。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体积</a:t>
            </a:r>
            <a:r>
              <a:rPr lang="zh-CN" altLang="en-US" sz="2000" b="1" dirty="0">
                <a:latin typeface="微软雅黑" pitchFamily="34" charset="-122"/>
                <a:ea typeface="微软雅黑" pitchFamily="34" charset="-122"/>
              </a:rPr>
              <a:t>小，重量轻。</a:t>
            </a:r>
          </a:p>
        </p:txBody>
      </p:sp>
    </p:spTree>
    <p:extLst>
      <p:ext uri="{BB962C8B-B14F-4D97-AF65-F5344CB8AC3E}">
        <p14:creationId xmlns:p14="http://schemas.microsoft.com/office/powerpoint/2010/main" val="2400969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45144" y="2068373"/>
            <a:ext cx="805371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机械特性 </a:t>
            </a:r>
            <a:r>
              <a:rPr lang="zh-CN" altLang="en-US" sz="2000" b="1" dirty="0">
                <a:latin typeface="微软雅黑" pitchFamily="34" charset="-122"/>
                <a:ea typeface="微软雅黑" pitchFamily="34" charset="-122"/>
              </a:rPr>
              <a:t>：指明接口所用接线器的形状和尺寸、引线数目和排列、固定和锁定装置等。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电气特性</a:t>
            </a:r>
            <a:r>
              <a:rPr lang="zh-CN" altLang="en-US" sz="2000" b="1" dirty="0">
                <a:latin typeface="微软雅黑" pitchFamily="34" charset="-122"/>
                <a:ea typeface="微软雅黑" pitchFamily="34" charset="-122"/>
              </a:rPr>
              <a:t>：指明在接口电缆的各条线上出现的电压的范围。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功能特性</a:t>
            </a:r>
            <a:r>
              <a:rPr lang="zh-CN" altLang="en-US" sz="2000" b="1" dirty="0">
                <a:latin typeface="微软雅黑" pitchFamily="34" charset="-122"/>
                <a:ea typeface="微软雅黑" pitchFamily="34" charset="-122"/>
              </a:rPr>
              <a:t>：指明某条线上出现的某一电平的电压的意义。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过程特性 </a:t>
            </a:r>
            <a:r>
              <a:rPr lang="zh-CN" altLang="en-US" sz="2000" b="1" dirty="0">
                <a:latin typeface="微软雅黑" pitchFamily="34" charset="-122"/>
                <a:ea typeface="微软雅黑" pitchFamily="34" charset="-122"/>
              </a:rPr>
              <a:t>：指明对于不同功能的各种可能事件的出现顺序。 </a:t>
            </a:r>
          </a:p>
        </p:txBody>
      </p:sp>
      <p:sp>
        <p:nvSpPr>
          <p:cNvPr id="6" name="AutoShape 5"/>
          <p:cNvSpPr>
            <a:spLocks noChangeArrowheads="1"/>
          </p:cNvSpPr>
          <p:nvPr/>
        </p:nvSpPr>
        <p:spPr bwMode="auto">
          <a:xfrm>
            <a:off x="545144" y="850819"/>
            <a:ext cx="8053712"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7" y="81760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物理层的主要任务</a:t>
            </a:r>
            <a:endParaRPr lang="fr-FR" altLang="zh-CN" sz="2000" b="1" dirty="0">
              <a:solidFill>
                <a:schemeClr val="bg1"/>
              </a:solidFill>
              <a:latin typeface="微软雅黑" pitchFamily="34" charset="-122"/>
              <a:ea typeface="微软雅黑" pitchFamily="34" charset="-122"/>
            </a:endParaRPr>
          </a:p>
        </p:txBody>
      </p:sp>
      <p:sp>
        <p:nvSpPr>
          <p:cNvPr id="10" name="对角圆角矩形 9"/>
          <p:cNvSpPr/>
          <p:nvPr/>
        </p:nvSpPr>
        <p:spPr>
          <a:xfrm>
            <a:off x="545144" y="1404319"/>
            <a:ext cx="8053712" cy="63686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8433" y="1519268"/>
            <a:ext cx="6598271" cy="41306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p14="http://schemas.microsoft.com/office/powerpoint/2010/main"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026546" y="630643"/>
            <a:ext cx="3090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2.3.2  </a:t>
            </a:r>
            <a:r>
              <a:rPr lang="zh-CN" altLang="en-US" sz="2000"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545145" y="100111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将自由空间称为“非导引型传输媒体”。</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无线传输所使用的频段很广。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短波通信（即高频通信）主要是靠电离层的反射，但短波信道的通信质量较差，传输速率低。</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微波在空间主要是直线传播。</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传统微波通信有两种方式： </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地面微波接力通信</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卫星通信 </a:t>
            </a:r>
          </a:p>
        </p:txBody>
      </p:sp>
    </p:spTree>
    <p:extLst>
      <p:ext uri="{BB962C8B-B14F-4D97-AF65-F5344CB8AC3E}">
        <p14:creationId xmlns:p14="http://schemas.microsoft.com/office/powerpoint/2010/main" val="396774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6963" y="1676204"/>
            <a:ext cx="8048776" cy="26958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0256" y="641988"/>
            <a:ext cx="3562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无线局域网使用的 </a:t>
            </a:r>
            <a:r>
              <a:rPr lang="en-US" altLang="zh-CN" sz="2000" b="1" dirty="0">
                <a:solidFill>
                  <a:schemeClr val="bg1"/>
                </a:solidFill>
                <a:latin typeface="微软雅黑" pitchFamily="34" charset="-122"/>
                <a:ea typeface="微软雅黑" pitchFamily="34" charset="-122"/>
              </a:rPr>
              <a:t>ISM </a:t>
            </a:r>
            <a:r>
              <a:rPr lang="zh-CN" altLang="en-US" sz="2000" b="1" dirty="0">
                <a:solidFill>
                  <a:schemeClr val="bg1"/>
                </a:solidFill>
                <a:latin typeface="微软雅黑" pitchFamily="34" charset="-122"/>
                <a:ea typeface="微软雅黑" pitchFamily="34" charset="-122"/>
              </a:rPr>
              <a:t>频段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56378" y="1047442"/>
            <a:ext cx="8230422" cy="62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400"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a:t>
            </a:r>
            <a:r>
              <a:rPr lang="zh-CN" altLang="en-US" sz="1400" b="1" dirty="0" smtClean="0">
                <a:solidFill>
                  <a:srgbClr val="0000FF"/>
                </a:solidFill>
                <a:latin typeface="微软雅黑" pitchFamily="34" charset="-122"/>
                <a:ea typeface="微软雅黑" pitchFamily="34" charset="-122"/>
              </a:rPr>
              <a:t>例如：</a:t>
            </a:r>
            <a:r>
              <a:rPr lang="en-US" altLang="zh-CN" sz="1400" b="1" dirty="0" smtClean="0">
                <a:solidFill>
                  <a:srgbClr val="0000FF"/>
                </a:solidFill>
                <a:latin typeface="微软雅黑" pitchFamily="34" charset="-122"/>
                <a:ea typeface="微软雅黑" pitchFamily="34" charset="-122"/>
              </a:rPr>
              <a:t>ISM</a:t>
            </a:r>
            <a:r>
              <a:rPr lang="zh-CN" altLang="en-US" sz="1400" b="1" dirty="0">
                <a:solidFill>
                  <a:srgbClr val="0000FF"/>
                </a:solidFill>
                <a:latin typeface="微软雅黑" pitchFamily="34" charset="-122"/>
                <a:ea typeface="微软雅黑" pitchFamily="34" charset="-122"/>
              </a:rPr>
              <a:t>。各国的 </a:t>
            </a:r>
            <a:r>
              <a:rPr lang="en-US" altLang="zh-CN" sz="1400" b="1" dirty="0">
                <a:solidFill>
                  <a:srgbClr val="0000FF"/>
                </a:solidFill>
                <a:latin typeface="微软雅黑" pitchFamily="34" charset="-122"/>
                <a:ea typeface="微软雅黑" pitchFamily="34" charset="-122"/>
              </a:rPr>
              <a:t>ISM </a:t>
            </a:r>
            <a:r>
              <a:rPr lang="zh-CN" altLang="en-US" sz="1400"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2689904" y="4017948"/>
            <a:ext cx="392074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无线局域网使用的 </a:t>
            </a:r>
            <a:r>
              <a:rPr lang="en-US" altLang="zh-CN" b="1" dirty="0">
                <a:latin typeface="微软雅黑" pitchFamily="34" charset="-122"/>
                <a:ea typeface="微软雅黑" pitchFamily="34" charset="-122"/>
              </a:rPr>
              <a:t>ISM </a:t>
            </a:r>
            <a:r>
              <a:rPr lang="zh-CN" altLang="en-US" b="1" dirty="0">
                <a:latin typeface="微软雅黑" pitchFamily="34" charset="-122"/>
                <a:ea typeface="微软雅黑" pitchFamily="34" charset="-122"/>
              </a:rPr>
              <a:t>频段</a:t>
            </a:r>
          </a:p>
        </p:txBody>
      </p:sp>
      <p:grpSp>
        <p:nvGrpSpPr>
          <p:cNvPr id="37" name="组合 36"/>
          <p:cNvGrpSpPr/>
          <p:nvPr/>
        </p:nvGrpSpPr>
        <p:grpSpPr>
          <a:xfrm>
            <a:off x="1638076" y="1957818"/>
            <a:ext cx="5822428" cy="1851823"/>
            <a:chOff x="1619788" y="2215097"/>
            <a:chExt cx="5822428" cy="1851823"/>
          </a:xfrm>
        </p:grpSpPr>
        <p:grpSp>
          <p:nvGrpSpPr>
            <p:cNvPr id="8" name="组合 7"/>
            <p:cNvGrpSpPr/>
            <p:nvPr/>
          </p:nvGrpSpPr>
          <p:grpSpPr>
            <a:xfrm>
              <a:off x="1619788" y="2215097"/>
              <a:ext cx="5822428" cy="1851823"/>
              <a:chOff x="507339" y="3213083"/>
              <a:chExt cx="9327781" cy="2966700"/>
            </a:xfrm>
          </p:grpSpPr>
          <p:sp>
            <p:nvSpPr>
              <p:cNvPr id="9" name="Text Box 5"/>
              <p:cNvSpPr txBox="1">
                <a:spLocks noChangeArrowheads="1"/>
              </p:cNvSpPr>
              <p:nvPr/>
            </p:nvSpPr>
            <p:spPr bwMode="auto">
              <a:xfrm>
                <a:off x="507339" y="3213083"/>
                <a:ext cx="905417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400" b="1" dirty="0">
                    <a:solidFill>
                      <a:srgbClr val="0000FF"/>
                    </a:solidFill>
                    <a:latin typeface="微软雅黑" pitchFamily="34" charset="-122"/>
                    <a:ea typeface="微软雅黑" pitchFamily="34" charset="-122"/>
                  </a:rPr>
                  <a:t>                26                      </a:t>
                </a:r>
                <a:r>
                  <a:rPr lang="en-US" altLang="zh-CN" sz="1400" b="1" dirty="0" smtClean="0">
                    <a:solidFill>
                      <a:srgbClr val="0000FF"/>
                    </a:solidFill>
                    <a:latin typeface="微软雅黑" pitchFamily="34" charset="-122"/>
                    <a:ea typeface="微软雅黑" pitchFamily="34" charset="-122"/>
                  </a:rPr>
                  <a:t>83.5                                    125</a:t>
                </a:r>
                <a:endParaRPr lang="en-US" altLang="zh-CN" sz="1400" b="1" dirty="0">
                  <a:solidFill>
                    <a:srgbClr val="0000FF"/>
                  </a:solidFill>
                  <a:latin typeface="微软雅黑" pitchFamily="34" charset="-122"/>
                  <a:ea typeface="微软雅黑" pitchFamily="34" charset="-122"/>
                </a:endParaRPr>
              </a:p>
              <a:p>
                <a:pPr algn="l">
                  <a:lnSpc>
                    <a:spcPct val="85000"/>
                  </a:lnSpc>
                </a:pPr>
                <a:r>
                  <a:rPr lang="zh-CN" altLang="en-US" sz="1400" b="1" dirty="0">
                    <a:latin typeface="微软雅黑" pitchFamily="34" charset="-122"/>
                    <a:ea typeface="微软雅黑" pitchFamily="34" charset="-122"/>
                  </a:rPr>
                  <a:t>频带</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MHz                    </a:t>
                </a:r>
                <a:r>
                  <a:rPr lang="en-US" altLang="zh-CN" sz="1400" b="1" dirty="0" err="1">
                    <a:solidFill>
                      <a:srgbClr val="0000FF"/>
                    </a:solidFill>
                    <a:latin typeface="微软雅黑" pitchFamily="34" charset="-122"/>
                    <a:ea typeface="微软雅黑" pitchFamily="34" charset="-122"/>
                  </a:rPr>
                  <a:t>MHz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MHz</a:t>
                </a:r>
                <a:endParaRPr lang="en-US" altLang="zh-CN" sz="1400"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32778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400" b="1" dirty="0">
                    <a:latin typeface="微软雅黑" pitchFamily="34" charset="-122"/>
                    <a:ea typeface="微软雅黑" pitchFamily="34" charset="-122"/>
                  </a:rPr>
                  <a:t>频率</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902    </a:t>
                </a:r>
                <a:r>
                  <a:rPr lang="en-US" altLang="zh-CN" sz="1400" b="1" dirty="0" smtClean="0">
                    <a:solidFill>
                      <a:srgbClr val="0000FF"/>
                    </a:solidFill>
                    <a:latin typeface="微软雅黑" pitchFamily="34" charset="-122"/>
                    <a:ea typeface="微软雅黑" pitchFamily="34" charset="-122"/>
                  </a:rPr>
                  <a:t>928       </a:t>
                </a:r>
                <a:r>
                  <a:rPr lang="en-US" altLang="zh-CN" sz="1400" b="1" dirty="0">
                    <a:solidFill>
                      <a:srgbClr val="0000FF"/>
                    </a:solidFill>
                    <a:latin typeface="微软雅黑" pitchFamily="34" charset="-122"/>
                    <a:ea typeface="微软雅黑" pitchFamily="34" charset="-122"/>
                  </a:rPr>
                  <a:t>2.4            </a:t>
                </a:r>
                <a:r>
                  <a:rPr lang="en-US" altLang="zh-CN" sz="1400" b="1" dirty="0" smtClean="0">
                    <a:solidFill>
                      <a:srgbClr val="0000FF"/>
                    </a:solidFill>
                    <a:latin typeface="微软雅黑" pitchFamily="34" charset="-122"/>
                    <a:ea typeface="微软雅黑" pitchFamily="34" charset="-122"/>
                  </a:rPr>
                  <a:t>2.4835          5.725               </a:t>
                </a:r>
                <a:r>
                  <a:rPr lang="en-US" altLang="zh-CN" sz="1400" b="1" dirty="0">
                    <a:solidFill>
                      <a:srgbClr val="0000FF"/>
                    </a:solidFill>
                    <a:latin typeface="微软雅黑" pitchFamily="34" charset="-122"/>
                    <a:ea typeface="微软雅黑" pitchFamily="34" charset="-122"/>
                  </a:rPr>
                  <a:t>5.850</a:t>
                </a:r>
              </a:p>
              <a:p>
                <a:pPr algn="l">
                  <a:lnSpc>
                    <a:spcPct val="85000"/>
                  </a:lnSpc>
                </a:pPr>
                <a:r>
                  <a:rPr lang="en-US" altLang="zh-CN" sz="1400" b="1" dirty="0">
                    <a:solidFill>
                      <a:srgbClr val="0000FF"/>
                    </a:solidFill>
                    <a:latin typeface="微软雅黑" pitchFamily="34" charset="-122"/>
                    <a:ea typeface="微软雅黑" pitchFamily="34" charset="-122"/>
                  </a:rPr>
                  <a:t>           MHz   </a:t>
                </a:r>
                <a:r>
                  <a:rPr lang="en-US" altLang="zh-CN" sz="1400" b="1" dirty="0" err="1" smtClean="0">
                    <a:solidFill>
                      <a:srgbClr val="0000FF"/>
                    </a:solidFill>
                    <a:latin typeface="微软雅黑" pitchFamily="34" charset="-122"/>
                    <a:ea typeface="微软雅黑" pitchFamily="34" charset="-122"/>
                  </a:rPr>
                  <a:t>MHz</a:t>
                </a:r>
                <a:r>
                  <a:rPr lang="en-US" altLang="zh-CN" sz="1400" b="1" dirty="0" smtClean="0">
                    <a:solidFill>
                      <a:srgbClr val="0000FF"/>
                    </a:solidFill>
                    <a:latin typeface="微软雅黑" pitchFamily="34" charset="-122"/>
                    <a:ea typeface="微软雅黑" pitchFamily="34" charset="-122"/>
                  </a:rPr>
                  <a:t>     GHz             </a:t>
                </a:r>
                <a:r>
                  <a:rPr lang="en-US" altLang="zh-CN" sz="1400" b="1" dirty="0" err="1">
                    <a:solidFill>
                      <a:srgbClr val="0000FF"/>
                    </a:solidFill>
                    <a:latin typeface="微软雅黑" pitchFamily="34" charset="-122"/>
                    <a:ea typeface="微软雅黑" pitchFamily="34" charset="-122"/>
                  </a:rPr>
                  <a:t>GHz</a:t>
                </a:r>
                <a:r>
                  <a:rPr lang="en-US" altLang="zh-CN" sz="1400" b="1" dirty="0">
                    <a:solidFill>
                      <a:srgbClr val="0000FF"/>
                    </a:solidFill>
                    <a:latin typeface="微软雅黑" pitchFamily="34" charset="-122"/>
                    <a:ea typeface="微软雅黑" pitchFamily="34" charset="-122"/>
                  </a:rPr>
                  <a:t>         </a:t>
                </a:r>
                <a:r>
                  <a:rPr lang="en-US" altLang="zh-CN" sz="1400" b="1" dirty="0" smtClean="0">
                    <a:solidFill>
                      <a:srgbClr val="0000FF"/>
                    </a:solidFill>
                    <a:latin typeface="微软雅黑" pitchFamily="34" charset="-122"/>
                    <a:ea typeface="微软雅黑" pitchFamily="34" charset="-122"/>
                  </a:rPr>
                  <a:t>   </a:t>
                </a:r>
                <a:r>
                  <a:rPr lang="en-US" altLang="zh-CN" sz="1400" b="1" dirty="0" err="1" smtClean="0">
                    <a:solidFill>
                      <a:srgbClr val="0000FF"/>
                    </a:solidFill>
                    <a:latin typeface="微软雅黑" pitchFamily="34" charset="-122"/>
                    <a:ea typeface="微软雅黑" pitchFamily="34" charset="-122"/>
                  </a:rPr>
                  <a:t>GHz</a:t>
                </a:r>
                <a:r>
                  <a:rPr lang="en-US" altLang="zh-CN" sz="1400" b="1" dirty="0" smtClean="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GHz</a:t>
                </a:r>
                <a:endParaRPr lang="en-US" altLang="zh-CN" sz="1400"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69332"/>
              <a:chOff x="3088814" y="3270065"/>
              <a:chExt cx="415498" cy="369332"/>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69332"/>
              <a:chOff x="3088814" y="3270065"/>
              <a:chExt cx="415498" cy="369332"/>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69332"/>
              <a:chOff x="3088814" y="3270065"/>
              <a:chExt cx="415498" cy="369332"/>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69332"/>
              <a:chOff x="3088814" y="3270065"/>
              <a:chExt cx="415498" cy="369332"/>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3734735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395478"/>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频分复用</a:t>
            </a:r>
            <a:r>
              <a:rPr lang="zh-CN" altLang="en-US" sz="2000" b="1" dirty="0">
                <a:solidFill>
                  <a:schemeClr val="bg1"/>
                </a:solidFill>
                <a:latin typeface="微软雅黑" pitchFamily="34" charset="-122"/>
                <a:ea typeface="微软雅黑" pitchFamily="34" charset="-122"/>
              </a:rPr>
              <a:t>、时分复用和统计时分复用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2.4.2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波分复用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码分复用</a:t>
            </a:r>
            <a:endParaRPr lang="zh-CN" altLang="en-US" sz="2000" b="1" dirty="0">
              <a:solidFill>
                <a:schemeClr val="bg1"/>
              </a:solidFill>
              <a:latin typeface="微软雅黑" pitchFamily="34" charset="-122"/>
              <a:ea typeface="微软雅黑" pitchFamily="34" charset="-122"/>
            </a:endParaRPr>
          </a:p>
        </p:txBody>
      </p:sp>
      <p:sp>
        <p:nvSpPr>
          <p:cNvPr id="11"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4</a:t>
            </a:r>
          </a:p>
          <a:p>
            <a:pPr eaLnBrk="0" hangingPunct="0"/>
            <a:r>
              <a:rPr lang="zh-CN" altLang="en-US" sz="2000" b="1" dirty="0">
                <a:solidFill>
                  <a:schemeClr val="bg1"/>
                </a:solidFill>
                <a:latin typeface="微软雅黑" pitchFamily="34" charset="-122"/>
                <a:ea typeface="微软雅黑" pitchFamily="34" charset="-122"/>
              </a:rPr>
              <a:t>信道</a:t>
            </a:r>
            <a:r>
              <a:rPr lang="zh-CN" altLang="en-US" sz="2000" b="1" dirty="0" smtClean="0">
                <a:solidFill>
                  <a:schemeClr val="bg1"/>
                </a:solidFill>
                <a:latin typeface="微软雅黑" pitchFamily="34" charset="-122"/>
                <a:ea typeface="微软雅黑" pitchFamily="34" charset="-122"/>
              </a:rPr>
              <a:t>复用</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93187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5" y="1681324"/>
            <a:ext cx="8053712" cy="27116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1508503" y="594067"/>
            <a:ext cx="6126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2.4.1  </a:t>
            </a:r>
            <a:r>
              <a:rPr lang="zh-CN" altLang="en-US" sz="2400" b="1" dirty="0">
                <a:solidFill>
                  <a:schemeClr val="bg1"/>
                </a:solidFill>
                <a:latin typeface="微软雅黑" pitchFamily="34" charset="-122"/>
                <a:ea typeface="微软雅黑" pitchFamily="34" charset="-122"/>
              </a:rPr>
              <a:t>频分复用、时分复用和统计时分复用 </a:t>
            </a:r>
          </a:p>
        </p:txBody>
      </p:sp>
      <p:sp>
        <p:nvSpPr>
          <p:cNvPr id="17" name="矩形 16"/>
          <p:cNvSpPr/>
          <p:nvPr/>
        </p:nvSpPr>
        <p:spPr>
          <a:xfrm>
            <a:off x="964800" y="2225035"/>
            <a:ext cx="461665" cy="1624263"/>
          </a:xfrm>
          <a:prstGeom prst="rect">
            <a:avLst/>
          </a:prstGeom>
        </p:spPr>
        <p:txBody>
          <a:bodyPr vert="eaVert" wrap="square">
            <a:spAutoFit/>
          </a:bodyPr>
          <a:lstStyle/>
          <a:p>
            <a:pPr algn="ctr"/>
            <a:r>
              <a:rPr lang="zh-CN" altLang="en-US" b="1" dirty="0">
                <a:latin typeface="微软雅黑" pitchFamily="34" charset="-122"/>
                <a:ea typeface="微软雅黑" pitchFamily="34" charset="-122"/>
              </a:rPr>
              <a:t>复用的示意图</a:t>
            </a:r>
          </a:p>
        </p:txBody>
      </p:sp>
      <p:sp>
        <p:nvSpPr>
          <p:cNvPr id="2" name="矩形 1"/>
          <p:cNvSpPr/>
          <p:nvPr/>
        </p:nvSpPr>
        <p:spPr>
          <a:xfrm>
            <a:off x="545145" y="1024734"/>
            <a:ext cx="7665001" cy="656590"/>
          </a:xfrm>
          <a:prstGeom prst="rect">
            <a:avLst/>
          </a:prstGeom>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复用 </a:t>
            </a:r>
            <a:r>
              <a:rPr lang="en-US" altLang="zh-CN" sz="1600" b="1" dirty="0">
                <a:latin typeface="微软雅黑" pitchFamily="34" charset="-122"/>
                <a:ea typeface="微软雅黑" pitchFamily="34" charset="-122"/>
              </a:rPr>
              <a:t>(multiplexing) </a:t>
            </a:r>
            <a:r>
              <a:rPr lang="zh-CN" altLang="en-US" sz="1600" b="1" dirty="0">
                <a:latin typeface="微软雅黑" pitchFamily="34" charset="-122"/>
                <a:ea typeface="微软雅黑" pitchFamily="34" charset="-122"/>
              </a:rPr>
              <a:t>是通信技术中的基本概念。</a:t>
            </a:r>
          </a:p>
          <a:p>
            <a:pPr eaLnBrk="0" hangingPunct="0">
              <a:lnSpc>
                <a:spcPts val="2200"/>
              </a:lnSpc>
              <a:buClr>
                <a:srgbClr val="0070C0"/>
              </a:buClr>
            </a:pPr>
            <a:r>
              <a:rPr lang="zh-CN" altLang="en-US" sz="1600" b="1" dirty="0">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093409" y="1731116"/>
            <a:ext cx="5168206" cy="1317176"/>
            <a:chOff x="1442906" y="2204864"/>
            <a:chExt cx="7099300" cy="1809336"/>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28" name="Text Box 60"/>
            <p:cNvSpPr txBox="1">
              <a:spLocks noChangeArrowheads="1"/>
            </p:cNvSpPr>
            <p:nvPr/>
          </p:nvSpPr>
          <p:spPr bwMode="auto">
            <a:xfrm>
              <a:off x="3766221" y="3591424"/>
              <a:ext cx="2389571" cy="42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grpSp>
        <p:nvGrpSpPr>
          <p:cNvPr id="41" name="组合 40"/>
          <p:cNvGrpSpPr/>
          <p:nvPr/>
        </p:nvGrpSpPr>
        <p:grpSpPr>
          <a:xfrm>
            <a:off x="2093409" y="3154923"/>
            <a:ext cx="5168206" cy="1130668"/>
            <a:chOff x="1442906" y="4221088"/>
            <a:chExt cx="7099300" cy="1553139"/>
          </a:xfrm>
        </p:grpSpPr>
        <p:sp>
          <p:nvSpPr>
            <p:cNvPr id="42" name="Text Box 92"/>
            <p:cNvSpPr txBox="1">
              <a:spLocks noChangeArrowheads="1"/>
            </p:cNvSpPr>
            <p:nvPr/>
          </p:nvSpPr>
          <p:spPr bwMode="auto">
            <a:xfrm>
              <a:off x="451827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b="1" dirty="0" smtClean="0">
                  <a:latin typeface="微软雅黑" pitchFamily="34" charset="-122"/>
                  <a:ea typeface="微软雅黑" pitchFamily="34" charset="-122"/>
                </a:rPr>
                <a:t>(               )</a:t>
              </a:r>
              <a:endParaRPr lang="en-US" altLang="zh-CN" sz="1400" b="1" dirty="0">
                <a:latin typeface="微软雅黑" pitchFamily="34" charset="-122"/>
                <a:ea typeface="微软雅黑" pitchFamily="34" charset="-122"/>
              </a:endParaRPr>
            </a:p>
          </p:txBody>
        </p:sp>
        <p:sp>
          <p:nvSpPr>
            <p:cNvPr id="44" name="Text Box 37"/>
            <p:cNvSpPr txBox="1">
              <a:spLocks noChangeArrowheads="1"/>
            </p:cNvSpPr>
            <p:nvPr/>
          </p:nvSpPr>
          <p:spPr bwMode="auto">
            <a:xfrm>
              <a:off x="492586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B</a:t>
              </a:r>
              <a:r>
                <a:rPr lang="en-US" altLang="zh-CN" sz="1400" b="1" baseline="-25000" dirty="0">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2"/>
              <a:ext cx="1240145"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164969"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spTree>
    <p:extLst>
      <p:ext uri="{BB962C8B-B14F-4D97-AF65-F5344CB8AC3E}">
        <p14:creationId xmlns:p14="http://schemas.microsoft.com/office/powerpoint/2010/main" val="4033982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7039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1370218" y="637179"/>
            <a:ext cx="6422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频分复用 </a:t>
            </a:r>
            <a:r>
              <a:rPr lang="en-US" altLang="zh-CN" sz="2000" b="1" dirty="0" smtClean="0">
                <a:solidFill>
                  <a:schemeClr val="bg1"/>
                </a:solidFill>
                <a:latin typeface="微软雅黑" pitchFamily="34" charset="-122"/>
                <a:ea typeface="微软雅黑" pitchFamily="34" charset="-122"/>
              </a:rPr>
              <a:t>FDM (Frequency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456376" y="1161505"/>
            <a:ext cx="4408231"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将整个带宽分为多份，用户在分配到一定的频带后，在通信过程中自始至终都占用这个频带。</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的所有用户在同样的时间</a:t>
            </a:r>
            <a:r>
              <a:rPr lang="zh-CN" altLang="en-US" sz="2000" b="1" dirty="0">
                <a:solidFill>
                  <a:srgbClr val="0000FF"/>
                </a:solidFill>
                <a:latin typeface="微软雅黑" pitchFamily="34" charset="-122"/>
                <a:ea typeface="微软雅黑" pitchFamily="34" charset="-122"/>
              </a:rPr>
              <a:t>占用不同的带宽资源</a:t>
            </a:r>
            <a:r>
              <a:rPr lang="zh-CN" altLang="en-US" sz="2000" b="1" dirty="0">
                <a:latin typeface="微软雅黑" pitchFamily="34" charset="-122"/>
                <a:ea typeface="微软雅黑" pitchFamily="34" charset="-122"/>
              </a:rPr>
              <a:t>（请注意，这里的“带宽”是频率带宽而不是数据的发送速率）。 </a:t>
            </a:r>
          </a:p>
        </p:txBody>
      </p:sp>
      <p:grpSp>
        <p:nvGrpSpPr>
          <p:cNvPr id="10" name="组合 9"/>
          <p:cNvGrpSpPr/>
          <p:nvPr/>
        </p:nvGrpSpPr>
        <p:grpSpPr>
          <a:xfrm>
            <a:off x="4748460" y="1161505"/>
            <a:ext cx="3967674" cy="2982879"/>
            <a:chOff x="1729417" y="3361217"/>
            <a:chExt cx="7058759" cy="2982879"/>
          </a:xfrm>
        </p:grpSpPr>
        <p:sp>
          <p:nvSpPr>
            <p:cNvPr id="11" name="Text Box 29"/>
            <p:cNvSpPr txBox="1">
              <a:spLocks noChangeArrowheads="1"/>
            </p:cNvSpPr>
            <p:nvPr/>
          </p:nvSpPr>
          <p:spPr bwMode="auto">
            <a:xfrm>
              <a:off x="1729417" y="3361217"/>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6" y="5521853"/>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1</a:t>
              </a:r>
            </a:p>
          </p:txBody>
        </p:sp>
        <p:sp>
          <p:nvSpPr>
            <p:cNvPr id="18" name="Text Box 37"/>
            <p:cNvSpPr txBox="1">
              <a:spLocks noChangeArrowheads="1"/>
            </p:cNvSpPr>
            <p:nvPr/>
          </p:nvSpPr>
          <p:spPr bwMode="auto">
            <a:xfrm>
              <a:off x="4765546" y="5132916"/>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604202"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latin typeface="微软雅黑" pitchFamily="34" charset="-122"/>
                  <a:ea typeface="微软雅黑" pitchFamily="34" charset="-122"/>
                  <a:sym typeface="Symbol" pitchFamily="18" charset="2"/>
                </a:rPr>
                <a:t></a:t>
              </a:r>
              <a:endParaRPr kumimoji="1" lang="zh-CN" altLang="zh-CN" sz="1400" b="1" dirty="0">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6" y="3958166"/>
              <a:ext cx="11839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6" y="4753572"/>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26" name="矩形 25"/>
          <p:cNvSpPr/>
          <p:nvPr/>
        </p:nvSpPr>
        <p:spPr>
          <a:xfrm>
            <a:off x="6207904" y="4002740"/>
            <a:ext cx="1107996" cy="369332"/>
          </a:xfrm>
          <a:prstGeom prst="rect">
            <a:avLst/>
          </a:prstGeom>
        </p:spPr>
        <p:txBody>
          <a:bodyPr wrap="none">
            <a:spAutoFit/>
          </a:bodyPr>
          <a:lstStyle/>
          <a:p>
            <a:pPr algn="ctr"/>
            <a:r>
              <a:rPr lang="zh-CN" altLang="en-US" b="1" dirty="0">
                <a:latin typeface="微软雅黑" pitchFamily="34" charset="-122"/>
                <a:ea typeface="微软雅黑" pitchFamily="34" charset="-122"/>
              </a:rPr>
              <a:t>频分复用</a:t>
            </a:r>
          </a:p>
        </p:txBody>
      </p:sp>
    </p:spTree>
    <p:extLst>
      <p:ext uri="{BB962C8B-B14F-4D97-AF65-F5344CB8AC3E}">
        <p14:creationId xmlns:p14="http://schemas.microsoft.com/office/powerpoint/2010/main" val="3203836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6963" y="9845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1747886" y="951304"/>
            <a:ext cx="566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smtClean="0">
                <a:solidFill>
                  <a:schemeClr val="bg1"/>
                </a:solidFill>
                <a:latin typeface="微软雅黑" pitchFamily="34" charset="-122"/>
                <a:ea typeface="微软雅黑" pitchFamily="34" charset="-122"/>
              </a:rPr>
              <a:t>TDM (Time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6963" y="1475630"/>
            <a:ext cx="804877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a:t>
            </a:r>
            <a:r>
              <a:rPr lang="zh-CN" altLang="en-US" sz="2000" b="1" dirty="0">
                <a:latin typeface="微软雅黑" pitchFamily="34" charset="-122"/>
                <a:ea typeface="微软雅黑" pitchFamily="34" charset="-122"/>
              </a:rPr>
              <a:t>则是将时间划分为一段段等长的</a:t>
            </a:r>
            <a:r>
              <a:rPr lang="zh-CN" altLang="en-US" sz="2000" b="1" dirty="0">
                <a:solidFill>
                  <a:srgbClr val="0000FF"/>
                </a:solidFill>
                <a:latin typeface="微软雅黑" pitchFamily="34" charset="-122"/>
                <a:ea typeface="微软雅黑" pitchFamily="34" charset="-122"/>
              </a:rPr>
              <a:t>时分复用帧</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）。每一个时分复用的用户在每一个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帧中占用固定序号的时隙。</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每一个用户所占用的时隙是</a:t>
            </a:r>
            <a:r>
              <a:rPr lang="zh-CN" altLang="en-US" sz="2000" b="1" dirty="0">
                <a:solidFill>
                  <a:srgbClr val="0000FF"/>
                </a:solidFill>
                <a:latin typeface="微软雅黑" pitchFamily="34" charset="-122"/>
                <a:ea typeface="微软雅黑" pitchFamily="34" charset="-122"/>
              </a:rPr>
              <a:t>周期性地出现</a:t>
            </a:r>
            <a:r>
              <a:rPr lang="zh-CN" altLang="en-US" sz="2000" b="1" dirty="0">
                <a:latin typeface="微软雅黑" pitchFamily="34" charset="-122"/>
                <a:ea typeface="微软雅黑" pitchFamily="34" charset="-122"/>
              </a:rPr>
              <a:t>（其周期</a:t>
            </a:r>
            <a:r>
              <a:rPr lang="zh-CN" altLang="en-US" sz="2000" b="1" dirty="0" smtClean="0">
                <a:latin typeface="微软雅黑" pitchFamily="34" charset="-122"/>
                <a:ea typeface="微软雅黑" pitchFamily="34" charset="-122"/>
              </a:rPr>
              <a:t>就是</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的长度</a:t>
            </a:r>
            <a:r>
              <a:rPr lang="zh-CN" altLang="en-US" sz="2000" b="1" dirty="0" smtClean="0">
                <a:latin typeface="微软雅黑" pitchFamily="34" charset="-122"/>
                <a:ea typeface="微软雅黑" pitchFamily="34" charset="-122"/>
              </a:rPr>
              <a:t>）的。</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信号也称为</a:t>
            </a:r>
            <a:r>
              <a:rPr lang="zh-CN" altLang="en-US" sz="2000" b="1" dirty="0">
                <a:solidFill>
                  <a:srgbClr val="0000FF"/>
                </a:solidFill>
                <a:latin typeface="微软雅黑" pitchFamily="34" charset="-122"/>
                <a:ea typeface="微软雅黑" pitchFamily="34" charset="-122"/>
              </a:rPr>
              <a:t>等时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(isochronous) </a:t>
            </a:r>
            <a:r>
              <a:rPr lang="zh-CN" altLang="en-US" sz="2000" b="1" dirty="0">
                <a:latin typeface="微软雅黑" pitchFamily="34" charset="-122"/>
                <a:ea typeface="微软雅黑" pitchFamily="34" charset="-122"/>
              </a:rPr>
              <a:t>信号。</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时分复用的所有</a:t>
            </a:r>
            <a:r>
              <a:rPr lang="zh-CN" altLang="en-US" sz="2000" b="1" dirty="0" smtClean="0">
                <a:solidFill>
                  <a:srgbClr val="0000FF"/>
                </a:solidFill>
                <a:latin typeface="微软雅黑" pitchFamily="34" charset="-122"/>
                <a:ea typeface="微软雅黑" pitchFamily="34" charset="-122"/>
              </a:rPr>
              <a:t>用户</a:t>
            </a:r>
            <a:r>
              <a:rPr lang="zh-CN" altLang="en-US" sz="2000" b="1" dirty="0" smtClean="0">
                <a:solidFill>
                  <a:srgbClr val="CC00CC"/>
                </a:solidFill>
                <a:latin typeface="微软雅黑" pitchFamily="34" charset="-122"/>
                <a:ea typeface="微软雅黑" pitchFamily="34" charset="-122"/>
              </a:rPr>
              <a:t>在</a:t>
            </a:r>
            <a:r>
              <a:rPr lang="zh-CN" altLang="en-US" sz="2000" b="1" dirty="0">
                <a:solidFill>
                  <a:srgbClr val="CC00CC"/>
                </a:solidFill>
                <a:latin typeface="微软雅黑" pitchFamily="34" charset="-122"/>
                <a:ea typeface="微软雅黑" pitchFamily="34" charset="-122"/>
              </a:rPr>
              <a:t>不同的时间</a:t>
            </a:r>
            <a:r>
              <a:rPr lang="zh-CN" altLang="en-US" sz="2000" b="1" dirty="0">
                <a:solidFill>
                  <a:srgbClr val="0000FF"/>
                </a:solidFill>
                <a:latin typeface="微软雅黑" pitchFamily="34" charset="-122"/>
                <a:ea typeface="微软雅黑" pitchFamily="34" charset="-122"/>
              </a:rPr>
              <a:t>占用</a:t>
            </a:r>
            <a:r>
              <a:rPr lang="zh-CN" altLang="en-US" sz="2000" b="1" dirty="0">
                <a:solidFill>
                  <a:srgbClr val="CC00CC"/>
                </a:solidFill>
                <a:latin typeface="微软雅黑" pitchFamily="34" charset="-122"/>
                <a:ea typeface="微软雅黑" pitchFamily="34" charset="-122"/>
              </a:rPr>
              <a:t>同样的频带宽度</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3921048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623398" y="641988"/>
            <a:ext cx="19159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a:solidFill>
                  <a:schemeClr val="bg1"/>
                </a:solidFill>
                <a:latin typeface="微软雅黑" pitchFamily="34" charset="-122"/>
                <a:ea typeface="微软雅黑" pitchFamily="34" charset="-122"/>
              </a:rPr>
              <a:t>TDM </a:t>
            </a:r>
            <a:endParaRPr lang="zh-CN" altLang="en-US" sz="2000" b="1" dirty="0" smtClean="0">
              <a:solidFill>
                <a:schemeClr val="bg1"/>
              </a:solidFill>
              <a:latin typeface="微软雅黑" pitchFamily="34" charset="-122"/>
              <a:ea typeface="微软雅黑" pitchFamily="34" charset="-122"/>
            </a:endParaRPr>
          </a:p>
        </p:txBody>
      </p:sp>
      <p:sp>
        <p:nvSpPr>
          <p:cNvPr id="8" name="Line 3"/>
          <p:cNvSpPr>
            <a:spLocks noChangeShapeType="1"/>
          </p:cNvSpPr>
          <p:nvPr/>
        </p:nvSpPr>
        <p:spPr bwMode="auto">
          <a:xfrm flipV="1">
            <a:off x="1318254" y="4142724"/>
            <a:ext cx="6053803" cy="10153"/>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Text Box 4"/>
          <p:cNvSpPr txBox="1">
            <a:spLocks noChangeArrowheads="1"/>
          </p:cNvSpPr>
          <p:nvPr/>
        </p:nvSpPr>
        <p:spPr bwMode="auto">
          <a:xfrm>
            <a:off x="816098" y="139864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频率</a:t>
            </a:r>
          </a:p>
        </p:txBody>
      </p:sp>
      <p:sp>
        <p:nvSpPr>
          <p:cNvPr id="10" name="Text Box 5"/>
          <p:cNvSpPr txBox="1">
            <a:spLocks noChangeArrowheads="1"/>
          </p:cNvSpPr>
          <p:nvPr/>
        </p:nvSpPr>
        <p:spPr bwMode="auto">
          <a:xfrm>
            <a:off x="7372057" y="397871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时间</a:t>
            </a:r>
          </a:p>
        </p:txBody>
      </p:sp>
      <p:sp>
        <p:nvSpPr>
          <p:cNvPr id="11" name="Rectangle 6"/>
          <p:cNvSpPr>
            <a:spLocks noChangeArrowheads="1"/>
          </p:cNvSpPr>
          <p:nvPr/>
        </p:nvSpPr>
        <p:spPr bwMode="auto">
          <a:xfrm>
            <a:off x="160264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2" name="Rectangle 7"/>
          <p:cNvSpPr>
            <a:spLocks noChangeArrowheads="1"/>
          </p:cNvSpPr>
          <p:nvPr/>
        </p:nvSpPr>
        <p:spPr bwMode="auto">
          <a:xfrm>
            <a:off x="188859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3" name="Rectangle 8"/>
          <p:cNvSpPr>
            <a:spLocks noChangeArrowheads="1"/>
          </p:cNvSpPr>
          <p:nvPr/>
        </p:nvSpPr>
        <p:spPr bwMode="auto">
          <a:xfrm>
            <a:off x="217298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4" name="Rectangle 9"/>
          <p:cNvSpPr>
            <a:spLocks noChangeArrowheads="1"/>
          </p:cNvSpPr>
          <p:nvPr/>
        </p:nvSpPr>
        <p:spPr bwMode="auto">
          <a:xfrm>
            <a:off x="2743326"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5" name="Rectangle 10"/>
          <p:cNvSpPr>
            <a:spLocks noChangeArrowheads="1"/>
          </p:cNvSpPr>
          <p:nvPr/>
        </p:nvSpPr>
        <p:spPr bwMode="auto">
          <a:xfrm>
            <a:off x="3029283"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6" name="Rectangle 11"/>
          <p:cNvSpPr>
            <a:spLocks noChangeArrowheads="1"/>
          </p:cNvSpPr>
          <p:nvPr/>
        </p:nvSpPr>
        <p:spPr bwMode="auto">
          <a:xfrm>
            <a:off x="331366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7" name="Rectangle 12"/>
          <p:cNvSpPr>
            <a:spLocks noChangeArrowheads="1"/>
          </p:cNvSpPr>
          <p:nvPr/>
        </p:nvSpPr>
        <p:spPr bwMode="auto">
          <a:xfrm>
            <a:off x="388401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8" name="Rectangle 13"/>
          <p:cNvSpPr>
            <a:spLocks noChangeArrowheads="1"/>
          </p:cNvSpPr>
          <p:nvPr/>
        </p:nvSpPr>
        <p:spPr bwMode="auto">
          <a:xfrm>
            <a:off x="416996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9" name="Rectangle 14"/>
          <p:cNvSpPr>
            <a:spLocks noChangeArrowheads="1"/>
          </p:cNvSpPr>
          <p:nvPr/>
        </p:nvSpPr>
        <p:spPr bwMode="auto">
          <a:xfrm>
            <a:off x="445435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20" name="Rectangle 15"/>
          <p:cNvSpPr>
            <a:spLocks noChangeArrowheads="1"/>
          </p:cNvSpPr>
          <p:nvPr/>
        </p:nvSpPr>
        <p:spPr bwMode="auto">
          <a:xfrm>
            <a:off x="5024697"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21" name="Rectangle 16"/>
          <p:cNvSpPr>
            <a:spLocks noChangeArrowheads="1"/>
          </p:cNvSpPr>
          <p:nvPr/>
        </p:nvSpPr>
        <p:spPr bwMode="auto">
          <a:xfrm>
            <a:off x="5310654"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22" name="Rectangle 17"/>
          <p:cNvSpPr>
            <a:spLocks noChangeArrowheads="1"/>
          </p:cNvSpPr>
          <p:nvPr/>
        </p:nvSpPr>
        <p:spPr bwMode="auto">
          <a:xfrm>
            <a:off x="559503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grpSp>
        <p:nvGrpSpPr>
          <p:cNvPr id="23" name="Group 18"/>
          <p:cNvGrpSpPr>
            <a:grpSpLocks/>
          </p:cNvGrpSpPr>
          <p:nvPr/>
        </p:nvGrpSpPr>
        <p:grpSpPr bwMode="auto">
          <a:xfrm>
            <a:off x="1318255" y="1849750"/>
            <a:ext cx="3706442" cy="170994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grpSp>
      <p:grpSp>
        <p:nvGrpSpPr>
          <p:cNvPr id="32" name="Group 30"/>
          <p:cNvGrpSpPr>
            <a:grpSpLocks/>
          </p:cNvGrpSpPr>
          <p:nvPr/>
        </p:nvGrpSpPr>
        <p:grpSpPr bwMode="auto">
          <a:xfrm>
            <a:off x="1318254" y="3626406"/>
            <a:ext cx="1139115" cy="416246"/>
            <a:chOff x="930" y="2886"/>
            <a:chExt cx="725" cy="287"/>
          </a:xfrm>
        </p:grpSpPr>
        <p:sp>
          <p:nvSpPr>
            <p:cNvPr id="33" name="Text Box 31"/>
            <p:cNvSpPr txBox="1">
              <a:spLocks noChangeArrowheads="1"/>
            </p:cNvSpPr>
            <p:nvPr/>
          </p:nvSpPr>
          <p:spPr bwMode="auto">
            <a:xfrm>
              <a:off x="1017"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5" name="Group 33"/>
          <p:cNvGrpSpPr>
            <a:grpSpLocks/>
          </p:cNvGrpSpPr>
          <p:nvPr/>
        </p:nvGrpSpPr>
        <p:grpSpPr bwMode="auto">
          <a:xfrm>
            <a:off x="2457370" y="3626406"/>
            <a:ext cx="1139113" cy="416246"/>
            <a:chOff x="1655" y="2886"/>
            <a:chExt cx="725" cy="287"/>
          </a:xfrm>
        </p:grpSpPr>
        <p:sp>
          <p:nvSpPr>
            <p:cNvPr id="36" name="Text Box 34"/>
            <p:cNvSpPr txBox="1">
              <a:spLocks noChangeArrowheads="1"/>
            </p:cNvSpPr>
            <p:nvPr/>
          </p:nvSpPr>
          <p:spPr bwMode="auto">
            <a:xfrm>
              <a:off x="1748"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8" name="Group 36"/>
          <p:cNvGrpSpPr>
            <a:grpSpLocks/>
          </p:cNvGrpSpPr>
          <p:nvPr/>
        </p:nvGrpSpPr>
        <p:grpSpPr bwMode="auto">
          <a:xfrm>
            <a:off x="3596482" y="3626406"/>
            <a:ext cx="1139115" cy="416246"/>
            <a:chOff x="2380" y="2886"/>
            <a:chExt cx="725" cy="287"/>
          </a:xfrm>
        </p:grpSpPr>
        <p:sp>
          <p:nvSpPr>
            <p:cNvPr id="39" name="Text Box 37"/>
            <p:cNvSpPr txBox="1">
              <a:spLocks noChangeArrowheads="1"/>
            </p:cNvSpPr>
            <p:nvPr/>
          </p:nvSpPr>
          <p:spPr bwMode="auto">
            <a:xfrm>
              <a:off x="2474"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1" name="Group 39"/>
          <p:cNvGrpSpPr>
            <a:grpSpLocks/>
          </p:cNvGrpSpPr>
          <p:nvPr/>
        </p:nvGrpSpPr>
        <p:grpSpPr bwMode="auto">
          <a:xfrm>
            <a:off x="4735597" y="3626406"/>
            <a:ext cx="1139113" cy="416246"/>
            <a:chOff x="3105" y="2886"/>
            <a:chExt cx="725" cy="287"/>
          </a:xfrm>
        </p:grpSpPr>
        <p:sp>
          <p:nvSpPr>
            <p:cNvPr id="42" name="Text Box 40"/>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44" name="Rectangle 42"/>
          <p:cNvSpPr>
            <a:spLocks noChangeArrowheads="1"/>
          </p:cNvSpPr>
          <p:nvPr/>
        </p:nvSpPr>
        <p:spPr bwMode="auto">
          <a:xfrm>
            <a:off x="6247559" y="2474537"/>
            <a:ext cx="35586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1400" b="1">
                <a:latin typeface="微软雅黑" pitchFamily="34" charset="-122"/>
                <a:ea typeface="微软雅黑" pitchFamily="34" charset="-122"/>
              </a:rPr>
              <a:t>…</a:t>
            </a:r>
          </a:p>
        </p:txBody>
      </p:sp>
      <p:sp>
        <p:nvSpPr>
          <p:cNvPr id="45" name="Line 43"/>
          <p:cNvSpPr>
            <a:spLocks noChangeShapeType="1"/>
          </p:cNvSpPr>
          <p:nvPr/>
        </p:nvSpPr>
        <p:spPr bwMode="auto">
          <a:xfrm rot="16200000">
            <a:off x="-37805" y="2792466"/>
            <a:ext cx="2712119"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46" name="Group 44"/>
          <p:cNvGrpSpPr>
            <a:grpSpLocks/>
          </p:cNvGrpSpPr>
          <p:nvPr/>
        </p:nvGrpSpPr>
        <p:grpSpPr bwMode="auto">
          <a:xfrm>
            <a:off x="5879425" y="3626406"/>
            <a:ext cx="1139113" cy="416246"/>
            <a:chOff x="3105" y="2886"/>
            <a:chExt cx="725" cy="287"/>
          </a:xfrm>
        </p:grpSpPr>
        <p:sp>
          <p:nvSpPr>
            <p:cNvPr id="47" name="Text Box 45"/>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9" name="Group 52"/>
          <p:cNvGrpSpPr>
            <a:grpSpLocks/>
          </p:cNvGrpSpPr>
          <p:nvPr/>
        </p:nvGrpSpPr>
        <p:grpSpPr bwMode="auto">
          <a:xfrm>
            <a:off x="2457369" y="1717770"/>
            <a:ext cx="4562741" cy="2171146"/>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55" name="Text Box 53"/>
          <p:cNvSpPr txBox="1">
            <a:spLocks noChangeArrowheads="1"/>
          </p:cNvSpPr>
          <p:nvPr/>
        </p:nvSpPr>
        <p:spPr bwMode="auto">
          <a:xfrm>
            <a:off x="2654080" y="1206691"/>
            <a:ext cx="10823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周期性出现</a:t>
            </a:r>
          </a:p>
        </p:txBody>
      </p:sp>
      <p:sp>
        <p:nvSpPr>
          <p:cNvPr id="58" name="矩形 57"/>
          <p:cNvSpPr/>
          <p:nvPr/>
        </p:nvSpPr>
        <p:spPr>
          <a:xfrm>
            <a:off x="7213743" y="1269835"/>
            <a:ext cx="1107997" cy="369332"/>
          </a:xfrm>
          <a:prstGeom prst="rect">
            <a:avLst/>
          </a:prstGeom>
        </p:spPr>
        <p:txBody>
          <a:bodyPr wrap="none">
            <a:spAutoFit/>
          </a:bodyPr>
          <a:lstStyle/>
          <a:p>
            <a:pPr algn="ctr"/>
            <a:r>
              <a:rPr lang="zh-CN" altLang="en-US" b="1" dirty="0" smtClean="0">
                <a:latin typeface="微软雅黑" pitchFamily="34" charset="-122"/>
                <a:ea typeface="微软雅黑" pitchFamily="34" charset="-122"/>
              </a:rPr>
              <a:t>时分复用</a:t>
            </a:r>
            <a:endParaRPr lang="zh-CN" altLang="en-US" b="1" dirty="0">
              <a:latin typeface="微软雅黑" pitchFamily="34" charset="-122"/>
              <a:ea typeface="微软雅黑" pitchFamily="34" charset="-122"/>
            </a:endParaRPr>
          </a:p>
        </p:txBody>
      </p:sp>
      <p:sp>
        <p:nvSpPr>
          <p:cNvPr id="28" name="Line 26"/>
          <p:cNvSpPr>
            <a:spLocks noChangeShapeType="1"/>
          </p:cNvSpPr>
          <p:nvPr/>
        </p:nvSpPr>
        <p:spPr bwMode="auto">
          <a:xfrm flipH="1">
            <a:off x="1459661" y="1455260"/>
            <a:ext cx="1711814"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7"/>
          <p:cNvSpPr>
            <a:spLocks noChangeShapeType="1"/>
          </p:cNvSpPr>
          <p:nvPr/>
        </p:nvSpPr>
        <p:spPr bwMode="auto">
          <a:xfrm flipH="1">
            <a:off x="2594060" y="1455260"/>
            <a:ext cx="577414" cy="329226"/>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28"/>
          <p:cNvSpPr>
            <a:spLocks noChangeShapeType="1"/>
          </p:cNvSpPr>
          <p:nvPr/>
        </p:nvSpPr>
        <p:spPr bwMode="auto">
          <a:xfrm>
            <a:off x="3171475" y="1455260"/>
            <a:ext cx="558559"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9"/>
          <p:cNvSpPr>
            <a:spLocks noChangeShapeType="1"/>
          </p:cNvSpPr>
          <p:nvPr/>
        </p:nvSpPr>
        <p:spPr bwMode="auto">
          <a:xfrm>
            <a:off x="3171475" y="1455260"/>
            <a:ext cx="1692960"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6963" y="1552575"/>
            <a:ext cx="8048776" cy="279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556963" y="637837"/>
            <a:ext cx="804189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矩形 15"/>
          <p:cNvSpPr/>
          <p:nvPr/>
        </p:nvSpPr>
        <p:spPr>
          <a:xfrm>
            <a:off x="2396745" y="595597"/>
            <a:ext cx="4365298"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时分复用可能会造成线路资源的浪费 </a:t>
            </a:r>
          </a:p>
        </p:txBody>
      </p:sp>
      <p:sp>
        <p:nvSpPr>
          <p:cNvPr id="109" name="Rectangle 68"/>
          <p:cNvSpPr>
            <a:spLocks noChangeArrowheads="1"/>
          </p:cNvSpPr>
          <p:nvPr/>
        </p:nvSpPr>
        <p:spPr bwMode="auto">
          <a:xfrm>
            <a:off x="652660" y="914091"/>
            <a:ext cx="7853465" cy="657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2708777" y="3986200"/>
            <a:ext cx="3877985" cy="369332"/>
          </a:xfrm>
          <a:prstGeom prst="rect">
            <a:avLst/>
          </a:prstGeom>
        </p:spPr>
        <p:txBody>
          <a:bodyPr wrap="none">
            <a:spAutoFit/>
          </a:bodyPr>
          <a:lstStyle/>
          <a:p>
            <a:pPr algn="ctr"/>
            <a:r>
              <a:rPr lang="zh-CN" altLang="zh-CN" b="1" dirty="0">
                <a:latin typeface="微软雅黑" pitchFamily="34" charset="-122"/>
                <a:ea typeface="微软雅黑" pitchFamily="34" charset="-122"/>
              </a:rPr>
              <a:t>时分复用可能会造成线路资源的浪费</a:t>
            </a:r>
            <a:endParaRPr lang="zh-CN" altLang="en-US" b="1" dirty="0">
              <a:latin typeface="微软雅黑" pitchFamily="34" charset="-122"/>
              <a:ea typeface="微软雅黑" pitchFamily="34" charset="-122"/>
            </a:endParaRPr>
          </a:p>
        </p:txBody>
      </p:sp>
      <p:grpSp>
        <p:nvGrpSpPr>
          <p:cNvPr id="6" name="组合 5"/>
          <p:cNvGrpSpPr/>
          <p:nvPr/>
        </p:nvGrpSpPr>
        <p:grpSpPr>
          <a:xfrm>
            <a:off x="642688" y="1675980"/>
            <a:ext cx="8061238" cy="2289027"/>
            <a:chOff x="518863" y="1990305"/>
            <a:chExt cx="8061238" cy="2289027"/>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14"/>
            <p:cNvSpPr txBox="1">
              <a:spLocks noChangeArrowheads="1"/>
            </p:cNvSpPr>
            <p:nvPr/>
          </p:nvSpPr>
          <p:spPr bwMode="auto">
            <a:xfrm>
              <a:off x="949678" y="200568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A</a:t>
              </a:r>
            </a:p>
          </p:txBody>
        </p:sp>
        <p:sp>
          <p:nvSpPr>
            <p:cNvPr id="32" name="Text Box 15"/>
            <p:cNvSpPr txBox="1">
              <a:spLocks noChangeArrowheads="1"/>
            </p:cNvSpPr>
            <p:nvPr/>
          </p:nvSpPr>
          <p:spPr bwMode="auto">
            <a:xfrm>
              <a:off x="949678" y="261313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33" name="Text Box 16"/>
            <p:cNvSpPr txBox="1">
              <a:spLocks noChangeArrowheads="1"/>
            </p:cNvSpPr>
            <p:nvPr/>
          </p:nvSpPr>
          <p:spPr bwMode="auto">
            <a:xfrm>
              <a:off x="949678" y="322057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34" name="Text Box 17"/>
            <p:cNvSpPr txBox="1">
              <a:spLocks noChangeArrowheads="1"/>
            </p:cNvSpPr>
            <p:nvPr/>
          </p:nvSpPr>
          <p:spPr bwMode="auto">
            <a:xfrm>
              <a:off x="949678" y="3828022"/>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20"/>
            <p:cNvSpPr txBox="1">
              <a:spLocks noChangeArrowheads="1"/>
            </p:cNvSpPr>
            <p:nvPr/>
          </p:nvSpPr>
          <p:spPr bwMode="auto">
            <a:xfrm>
              <a:off x="2901665" y="1992868"/>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40" name="Text Box 23"/>
            <p:cNvSpPr txBox="1">
              <a:spLocks noChangeArrowheads="1"/>
            </p:cNvSpPr>
            <p:nvPr/>
          </p:nvSpPr>
          <p:spPr bwMode="auto">
            <a:xfrm>
              <a:off x="1413380" y="2628510"/>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41" name="Text Box 24"/>
            <p:cNvSpPr txBox="1">
              <a:spLocks noChangeArrowheads="1"/>
            </p:cNvSpPr>
            <p:nvPr/>
          </p:nvSpPr>
          <p:spPr bwMode="auto">
            <a:xfrm>
              <a:off x="2422695" y="3212888"/>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42" name="Text Box 25"/>
            <p:cNvSpPr txBox="1">
              <a:spLocks noChangeArrowheads="1"/>
            </p:cNvSpPr>
            <p:nvPr/>
          </p:nvSpPr>
          <p:spPr bwMode="auto">
            <a:xfrm>
              <a:off x="2872513" y="382418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46" name="Text Box 29"/>
            <p:cNvSpPr txBox="1">
              <a:spLocks noChangeArrowheads="1"/>
            </p:cNvSpPr>
            <p:nvPr/>
          </p:nvSpPr>
          <p:spPr bwMode="auto">
            <a:xfrm>
              <a:off x="3480599" y="2005686"/>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47" name="Text Box 30"/>
            <p:cNvSpPr txBox="1">
              <a:spLocks noChangeArrowheads="1"/>
            </p:cNvSpPr>
            <p:nvPr/>
          </p:nvSpPr>
          <p:spPr bwMode="auto">
            <a:xfrm>
              <a:off x="3480599" y="262722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8" name="Text Box 31"/>
            <p:cNvSpPr txBox="1">
              <a:spLocks noChangeArrowheads="1"/>
            </p:cNvSpPr>
            <p:nvPr/>
          </p:nvSpPr>
          <p:spPr bwMode="auto">
            <a:xfrm>
              <a:off x="3480599" y="324877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9" name="Text Box 32"/>
            <p:cNvSpPr txBox="1">
              <a:spLocks noChangeArrowheads="1"/>
            </p:cNvSpPr>
            <p:nvPr/>
          </p:nvSpPr>
          <p:spPr bwMode="auto">
            <a:xfrm>
              <a:off x="3480599" y="387031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50" name="Text Box 33"/>
            <p:cNvSpPr txBox="1">
              <a:spLocks noChangeArrowheads="1"/>
            </p:cNvSpPr>
            <p:nvPr/>
          </p:nvSpPr>
          <p:spPr bwMode="auto">
            <a:xfrm>
              <a:off x="8321697" y="317067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Text Box 48"/>
            <p:cNvSpPr txBox="1">
              <a:spLocks noChangeArrowheads="1"/>
            </p:cNvSpPr>
            <p:nvPr/>
          </p:nvSpPr>
          <p:spPr bwMode="auto">
            <a:xfrm>
              <a:off x="5747700" y="3971555"/>
              <a:ext cx="14253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4 </a:t>
              </a:r>
              <a:r>
                <a:rPr kumimoji="1" lang="zh-CN" altLang="en-US" sz="1400" b="1" dirty="0">
                  <a:solidFill>
                    <a:srgbClr val="0000FF"/>
                  </a:solidFill>
                  <a:latin typeface="微软雅黑" pitchFamily="34" charset="-122"/>
                  <a:ea typeface="微软雅黑" pitchFamily="34" charset="-122"/>
                </a:rPr>
                <a:t>个时分复用帧</a:t>
              </a:r>
            </a:p>
          </p:txBody>
        </p:sp>
        <p:sp>
          <p:nvSpPr>
            <p:cNvPr id="66" name="Text Box 49"/>
            <p:cNvSpPr txBox="1">
              <a:spLocks noChangeArrowheads="1"/>
            </p:cNvSpPr>
            <p:nvPr/>
          </p:nvSpPr>
          <p:spPr bwMode="auto">
            <a:xfrm>
              <a:off x="497166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54"/>
            <p:cNvSpPr txBox="1">
              <a:spLocks noChangeArrowheads="1"/>
            </p:cNvSpPr>
            <p:nvPr/>
          </p:nvSpPr>
          <p:spPr bwMode="auto">
            <a:xfrm>
              <a:off x="3694401" y="359222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72" name="Text Box 55"/>
            <p:cNvSpPr txBox="1">
              <a:spLocks noChangeArrowheads="1"/>
            </p:cNvSpPr>
            <p:nvPr/>
          </p:nvSpPr>
          <p:spPr bwMode="auto">
            <a:xfrm>
              <a:off x="3694401" y="3146594"/>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73" name="Text Box 56"/>
            <p:cNvSpPr txBox="1">
              <a:spLocks noChangeArrowheads="1"/>
            </p:cNvSpPr>
            <p:nvPr/>
          </p:nvSpPr>
          <p:spPr bwMode="auto">
            <a:xfrm>
              <a:off x="3694401" y="2661829"/>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74" name="Text Box 57"/>
            <p:cNvSpPr txBox="1">
              <a:spLocks noChangeArrowheads="1"/>
            </p:cNvSpPr>
            <p:nvPr/>
          </p:nvSpPr>
          <p:spPr bwMode="auto">
            <a:xfrm>
              <a:off x="3694401" y="2196631"/>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Text Box 61"/>
            <p:cNvSpPr txBox="1">
              <a:spLocks noChangeArrowheads="1"/>
            </p:cNvSpPr>
            <p:nvPr/>
          </p:nvSpPr>
          <p:spPr bwMode="auto">
            <a:xfrm>
              <a:off x="1413380" y="1990305"/>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a</a:t>
              </a:r>
            </a:p>
          </p:txBody>
        </p:sp>
        <p:sp>
          <p:nvSpPr>
            <p:cNvPr id="79" name="Text Box 62"/>
            <p:cNvSpPr txBox="1">
              <a:spLocks noChangeArrowheads="1"/>
            </p:cNvSpPr>
            <p:nvPr/>
          </p:nvSpPr>
          <p:spPr bwMode="auto">
            <a:xfrm>
              <a:off x="1928449" y="3202636"/>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80" name="Text Box 63"/>
            <p:cNvSpPr txBox="1">
              <a:spLocks noChangeArrowheads="1"/>
            </p:cNvSpPr>
            <p:nvPr/>
          </p:nvSpPr>
          <p:spPr bwMode="auto">
            <a:xfrm>
              <a:off x="1952050" y="2631073"/>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72"/>
            <p:cNvSpPr txBox="1">
              <a:spLocks noChangeArrowheads="1"/>
            </p:cNvSpPr>
            <p:nvPr/>
          </p:nvSpPr>
          <p:spPr bwMode="auto">
            <a:xfrm>
              <a:off x="3807039" y="391890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CC00CC"/>
                  </a:solidFill>
                  <a:latin typeface="微软雅黑" pitchFamily="34" charset="-122"/>
                  <a:ea typeface="微软雅黑" pitchFamily="34" charset="-122"/>
                </a:rPr>
                <a:t>时分复用</a:t>
              </a:r>
            </a:p>
          </p:txBody>
        </p:sp>
        <p:sp>
          <p:nvSpPr>
            <p:cNvPr id="90" name="Text Box 73"/>
            <p:cNvSpPr txBox="1">
              <a:spLocks noChangeArrowheads="1"/>
            </p:cNvSpPr>
            <p:nvPr/>
          </p:nvSpPr>
          <p:spPr bwMode="auto">
            <a:xfrm>
              <a:off x="5814378"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#2</a:t>
              </a:r>
            </a:p>
          </p:txBody>
        </p:sp>
        <p:sp>
          <p:nvSpPr>
            <p:cNvPr id="91" name="Text Box 74"/>
            <p:cNvSpPr txBox="1">
              <a:spLocks noChangeArrowheads="1"/>
            </p:cNvSpPr>
            <p:nvPr/>
          </p:nvSpPr>
          <p:spPr bwMode="auto">
            <a:xfrm>
              <a:off x="669735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#3</a:t>
              </a:r>
            </a:p>
          </p:txBody>
        </p:sp>
        <p:sp>
          <p:nvSpPr>
            <p:cNvPr id="92" name="Text Box 75"/>
            <p:cNvSpPr txBox="1">
              <a:spLocks noChangeArrowheads="1"/>
            </p:cNvSpPr>
            <p:nvPr/>
          </p:nvSpPr>
          <p:spPr bwMode="auto">
            <a:xfrm>
              <a:off x="7538680"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Text Box 80"/>
            <p:cNvSpPr txBox="1">
              <a:spLocks noChangeArrowheads="1"/>
            </p:cNvSpPr>
            <p:nvPr/>
          </p:nvSpPr>
          <p:spPr bwMode="auto">
            <a:xfrm>
              <a:off x="518863" y="199317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2" name="矩形 111"/>
            <p:cNvSpPr/>
            <p:nvPr/>
          </p:nvSpPr>
          <p:spPr>
            <a:xfrm>
              <a:off x="4660026" y="2061335"/>
              <a:ext cx="3679183" cy="533818"/>
            </a:xfrm>
            <a:prstGeom prst="rect">
              <a:avLst/>
            </a:prstGeom>
            <a:solidFill>
              <a:schemeClr val="bg1"/>
            </a:solidFill>
            <a:ln>
              <a:noFill/>
            </a:ln>
          </p:spPr>
          <p:txBody>
            <a:bodyPr wrap="square">
              <a:spAutoFit/>
            </a:bodyPr>
            <a:lstStyle/>
            <a:p>
              <a:r>
                <a:rPr lang="zh-CN" altLang="zh-CN" sz="1400" b="1" dirty="0">
                  <a:solidFill>
                    <a:srgbClr val="008000"/>
                  </a:solidFill>
                  <a:latin typeface="微软雅黑" pitchFamily="34" charset="-122"/>
                  <a:ea typeface="微软雅黑" pitchFamily="34" charset="-122"/>
                </a:rPr>
                <a:t>当某用户暂时无数据发送时，在时分复用帧中分配给该用户的时隙只能处于</a:t>
              </a:r>
              <a:r>
                <a:rPr lang="zh-CN" altLang="zh-CN" sz="1400" b="1" dirty="0" smtClean="0">
                  <a:solidFill>
                    <a:srgbClr val="008000"/>
                  </a:solidFill>
                  <a:latin typeface="微软雅黑" pitchFamily="34" charset="-122"/>
                  <a:ea typeface="微软雅黑" pitchFamily="34" charset="-122"/>
                </a:rPr>
                <a:t>空闲状态</a:t>
              </a:r>
              <a:r>
                <a:rPr lang="zh-CN" altLang="en-US" sz="1400" b="1" dirty="0" smtClean="0">
                  <a:solidFill>
                    <a:srgbClr val="008000"/>
                  </a:solidFill>
                  <a:latin typeface="微软雅黑" pitchFamily="34" charset="-122"/>
                  <a:ea typeface="微软雅黑" pitchFamily="34" charset="-122"/>
                </a:rPr>
                <a:t>。</a:t>
              </a:r>
              <a:endParaRPr lang="zh-CN" altLang="en-US" sz="1400" b="1" dirty="0">
                <a:solidFill>
                  <a:srgbClr val="008000"/>
                </a:solidFill>
                <a:latin typeface="微软雅黑" pitchFamily="34" charset="-122"/>
                <a:ea typeface="微软雅黑" pitchFamily="34" charset="-122"/>
              </a:endParaRPr>
            </a:p>
          </p:txBody>
        </p:sp>
        <p:sp>
          <p:nvSpPr>
            <p:cNvPr id="115" name="Text Box 21"/>
            <p:cNvSpPr txBox="1">
              <a:spLocks noChangeArrowheads="1"/>
            </p:cNvSpPr>
            <p:nvPr/>
          </p:nvSpPr>
          <p:spPr bwMode="auto">
            <a:xfrm>
              <a:off x="7261014"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6" name="Text Box 22"/>
            <p:cNvSpPr txBox="1">
              <a:spLocks noChangeArrowheads="1"/>
            </p:cNvSpPr>
            <p:nvPr/>
          </p:nvSpPr>
          <p:spPr bwMode="auto">
            <a:xfrm>
              <a:off x="493695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7" name="Text Box 26"/>
            <p:cNvSpPr txBox="1">
              <a:spLocks noChangeArrowheads="1"/>
            </p:cNvSpPr>
            <p:nvPr/>
          </p:nvSpPr>
          <p:spPr bwMode="auto">
            <a:xfrm>
              <a:off x="5785222"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8" name="Text Box 28"/>
            <p:cNvSpPr txBox="1">
              <a:spLocks noChangeArrowheads="1"/>
            </p:cNvSpPr>
            <p:nvPr/>
          </p:nvSpPr>
          <p:spPr bwMode="auto">
            <a:xfrm>
              <a:off x="4738425"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9" name="Text Box 71"/>
            <p:cNvSpPr txBox="1">
              <a:spLocks noChangeArrowheads="1"/>
            </p:cNvSpPr>
            <p:nvPr/>
          </p:nvSpPr>
          <p:spPr bwMode="auto">
            <a:xfrm>
              <a:off x="788437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120" name="Text Box 27"/>
            <p:cNvSpPr txBox="1">
              <a:spLocks noChangeArrowheads="1"/>
            </p:cNvSpPr>
            <p:nvPr/>
          </p:nvSpPr>
          <p:spPr bwMode="auto">
            <a:xfrm>
              <a:off x="59988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sp>
          <p:nvSpPr>
            <p:cNvPr id="121" name="Text Box 70"/>
            <p:cNvSpPr txBox="1">
              <a:spLocks noChangeArrowheads="1"/>
            </p:cNvSpPr>
            <p:nvPr/>
          </p:nvSpPr>
          <p:spPr bwMode="auto">
            <a:xfrm>
              <a:off x="68296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grpSp>
    </p:spTree>
    <p:extLst>
      <p:ext uri="{BB962C8B-B14F-4D97-AF65-F5344CB8AC3E}">
        <p14:creationId xmlns:p14="http://schemas.microsoft.com/office/powerpoint/2010/main" val="927533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6" name="Rectangle 6"/>
          <p:cNvSpPr>
            <a:spLocks noChangeArrowheads="1"/>
          </p:cNvSpPr>
          <p:nvPr/>
        </p:nvSpPr>
        <p:spPr bwMode="auto">
          <a:xfrm>
            <a:off x="2211506" y="641988"/>
            <a:ext cx="4739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统计时分复用 </a:t>
            </a:r>
            <a:r>
              <a:rPr lang="en-US" altLang="zh-CN" sz="2000" b="1" dirty="0" smtClean="0">
                <a:solidFill>
                  <a:schemeClr val="bg1"/>
                </a:solidFill>
                <a:latin typeface="微软雅黑" pitchFamily="34" charset="-122"/>
                <a:ea typeface="微软雅黑" pitchFamily="34" charset="-122"/>
              </a:rPr>
              <a:t>STDM  (</a:t>
            </a:r>
            <a:r>
              <a:rPr lang="en-US" altLang="zh-CN" sz="2000" b="1" dirty="0">
                <a:solidFill>
                  <a:schemeClr val="bg1"/>
                </a:solidFill>
                <a:latin typeface="微软雅黑" pitchFamily="34" charset="-122"/>
                <a:ea typeface="微软雅黑" pitchFamily="34" charset="-122"/>
              </a:rPr>
              <a:t>Statistic TDM) </a:t>
            </a:r>
            <a:endParaRPr lang="zh-CN" altLang="en-US" sz="2000" b="1" dirty="0" smtClean="0">
              <a:solidFill>
                <a:schemeClr val="bg1"/>
              </a:solidFill>
              <a:latin typeface="微软雅黑" pitchFamily="34" charset="-122"/>
              <a:ea typeface="微软雅黑" pitchFamily="34" charset="-122"/>
            </a:endParaRPr>
          </a:p>
        </p:txBody>
      </p:sp>
      <p:sp>
        <p:nvSpPr>
          <p:cNvPr id="77" name="Freeform 85"/>
          <p:cNvSpPr>
            <a:spLocks/>
          </p:cNvSpPr>
          <p:nvPr/>
        </p:nvSpPr>
        <p:spPr bwMode="auto">
          <a:xfrm>
            <a:off x="6649986"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86"/>
          <p:cNvSpPr>
            <a:spLocks/>
          </p:cNvSpPr>
          <p:nvPr/>
        </p:nvSpPr>
        <p:spPr bwMode="auto">
          <a:xfrm>
            <a:off x="7591033"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87"/>
          <p:cNvSpPr>
            <a:spLocks/>
          </p:cNvSpPr>
          <p:nvPr/>
        </p:nvSpPr>
        <p:spPr bwMode="auto">
          <a:xfrm>
            <a:off x="7276891"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88"/>
          <p:cNvSpPr>
            <a:spLocks/>
          </p:cNvSpPr>
          <p:nvPr/>
        </p:nvSpPr>
        <p:spPr bwMode="auto">
          <a:xfrm>
            <a:off x="6962749"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89"/>
          <p:cNvSpPr>
            <a:spLocks/>
          </p:cNvSpPr>
          <p:nvPr/>
        </p:nvSpPr>
        <p:spPr bwMode="auto">
          <a:xfrm>
            <a:off x="6335844"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90"/>
          <p:cNvSpPr>
            <a:spLocks/>
          </p:cNvSpPr>
          <p:nvPr/>
        </p:nvSpPr>
        <p:spPr bwMode="auto">
          <a:xfrm>
            <a:off x="6021701"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91"/>
          <p:cNvSpPr>
            <a:spLocks/>
          </p:cNvSpPr>
          <p:nvPr/>
        </p:nvSpPr>
        <p:spPr bwMode="auto">
          <a:xfrm>
            <a:off x="5708937"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Text Box 92"/>
          <p:cNvSpPr txBox="1">
            <a:spLocks noChangeArrowheads="1"/>
          </p:cNvSpPr>
          <p:nvPr/>
        </p:nvSpPr>
        <p:spPr bwMode="auto">
          <a:xfrm>
            <a:off x="717510" y="154843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85" name="Freeform 93"/>
          <p:cNvSpPr>
            <a:spLocks/>
          </p:cNvSpPr>
          <p:nvPr/>
        </p:nvSpPr>
        <p:spPr bwMode="auto">
          <a:xfrm>
            <a:off x="3295199" y="1581033"/>
            <a:ext cx="549748"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94"/>
          <p:cNvSpPr>
            <a:spLocks/>
          </p:cNvSpPr>
          <p:nvPr/>
        </p:nvSpPr>
        <p:spPr bwMode="auto">
          <a:xfrm>
            <a:off x="1648709" y="2227122"/>
            <a:ext cx="1098120" cy="32177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95"/>
          <p:cNvSpPr>
            <a:spLocks/>
          </p:cNvSpPr>
          <p:nvPr/>
        </p:nvSpPr>
        <p:spPr bwMode="auto">
          <a:xfrm>
            <a:off x="2197079" y="2871940"/>
            <a:ext cx="109812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solidFill>
                <a:srgbClr val="000099"/>
              </a:solidFill>
              <a:latin typeface="微软雅黑" pitchFamily="34" charset="-122"/>
              <a:ea typeface="微软雅黑" pitchFamily="34" charset="-122"/>
            </a:endParaRPr>
          </a:p>
        </p:txBody>
      </p:sp>
      <p:sp>
        <p:nvSpPr>
          <p:cNvPr id="88" name="Freeform 96"/>
          <p:cNvSpPr>
            <a:spLocks/>
          </p:cNvSpPr>
          <p:nvPr/>
        </p:nvSpPr>
        <p:spPr bwMode="auto">
          <a:xfrm>
            <a:off x="2746829" y="3516757"/>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97"/>
          <p:cNvSpPr txBox="1">
            <a:spLocks noChangeArrowheads="1"/>
          </p:cNvSpPr>
          <p:nvPr/>
        </p:nvSpPr>
        <p:spPr bwMode="auto">
          <a:xfrm>
            <a:off x="1185763" y="1551782"/>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A</a:t>
            </a:r>
          </a:p>
        </p:txBody>
      </p:sp>
      <p:sp>
        <p:nvSpPr>
          <p:cNvPr id="90" name="Text Box 98"/>
          <p:cNvSpPr txBox="1">
            <a:spLocks noChangeArrowheads="1"/>
          </p:cNvSpPr>
          <p:nvPr/>
        </p:nvSpPr>
        <p:spPr bwMode="auto">
          <a:xfrm>
            <a:off x="1185763" y="2196598"/>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91" name="Text Box 99"/>
          <p:cNvSpPr txBox="1">
            <a:spLocks noChangeArrowheads="1"/>
          </p:cNvSpPr>
          <p:nvPr/>
        </p:nvSpPr>
        <p:spPr bwMode="auto">
          <a:xfrm>
            <a:off x="1185763" y="284268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92" name="Text Box 100"/>
          <p:cNvSpPr txBox="1">
            <a:spLocks noChangeArrowheads="1"/>
          </p:cNvSpPr>
          <p:nvPr/>
        </p:nvSpPr>
        <p:spPr bwMode="auto">
          <a:xfrm>
            <a:off x="1185763" y="3487505"/>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D</a:t>
            </a:r>
          </a:p>
        </p:txBody>
      </p:sp>
      <p:sp>
        <p:nvSpPr>
          <p:cNvPr id="93" name="Line 101"/>
          <p:cNvSpPr>
            <a:spLocks noChangeShapeType="1"/>
          </p:cNvSpPr>
          <p:nvPr/>
        </p:nvSpPr>
        <p:spPr bwMode="auto">
          <a:xfrm>
            <a:off x="5473332" y="2871939"/>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Text Box 102"/>
          <p:cNvSpPr txBox="1">
            <a:spLocks noChangeArrowheads="1"/>
          </p:cNvSpPr>
          <p:nvPr/>
        </p:nvSpPr>
        <p:spPr bwMode="auto">
          <a:xfrm>
            <a:off x="3413690" y="1568315"/>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95" name="Text Box 105"/>
          <p:cNvSpPr txBox="1">
            <a:spLocks noChangeArrowheads="1"/>
          </p:cNvSpPr>
          <p:nvPr/>
        </p:nvSpPr>
        <p:spPr bwMode="auto">
          <a:xfrm>
            <a:off x="1812669" y="2215676"/>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96" name="Text Box 106"/>
          <p:cNvSpPr txBox="1">
            <a:spLocks noChangeArrowheads="1"/>
          </p:cNvSpPr>
          <p:nvPr/>
        </p:nvSpPr>
        <p:spPr bwMode="auto">
          <a:xfrm>
            <a:off x="2877719" y="285286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97" name="Text Box 107"/>
          <p:cNvSpPr txBox="1">
            <a:spLocks noChangeArrowheads="1"/>
          </p:cNvSpPr>
          <p:nvPr/>
        </p:nvSpPr>
        <p:spPr bwMode="auto">
          <a:xfrm>
            <a:off x="2880475" y="3516757"/>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
        <p:nvSpPr>
          <p:cNvPr id="98" name="Text Box 111"/>
          <p:cNvSpPr txBox="1">
            <a:spLocks noChangeArrowheads="1"/>
          </p:cNvSpPr>
          <p:nvPr/>
        </p:nvSpPr>
        <p:spPr bwMode="auto">
          <a:xfrm>
            <a:off x="4059885" y="161283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99" name="Text Box 112"/>
          <p:cNvSpPr txBox="1">
            <a:spLocks noChangeArrowheads="1"/>
          </p:cNvSpPr>
          <p:nvPr/>
        </p:nvSpPr>
        <p:spPr bwMode="auto">
          <a:xfrm>
            <a:off x="4059885" y="227290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0" name="Text Box 113"/>
          <p:cNvSpPr txBox="1">
            <a:spLocks noChangeArrowheads="1"/>
          </p:cNvSpPr>
          <p:nvPr/>
        </p:nvSpPr>
        <p:spPr bwMode="auto">
          <a:xfrm>
            <a:off x="4059885" y="293425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1" name="Text Box 114"/>
          <p:cNvSpPr txBox="1">
            <a:spLocks noChangeArrowheads="1"/>
          </p:cNvSpPr>
          <p:nvPr/>
        </p:nvSpPr>
        <p:spPr bwMode="auto">
          <a:xfrm>
            <a:off x="4059885" y="35943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2" name="Text Box 115"/>
          <p:cNvSpPr txBox="1">
            <a:spLocks noChangeArrowheads="1"/>
          </p:cNvSpPr>
          <p:nvPr/>
        </p:nvSpPr>
        <p:spPr bwMode="auto">
          <a:xfrm>
            <a:off x="8026441" y="276675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3" name="Line 116"/>
          <p:cNvSpPr>
            <a:spLocks noChangeShapeType="1"/>
          </p:cNvSpPr>
          <p:nvPr/>
        </p:nvSpPr>
        <p:spPr bwMode="auto">
          <a:xfrm>
            <a:off x="2197079"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Line 117"/>
          <p:cNvSpPr>
            <a:spLocks noChangeShapeType="1"/>
          </p:cNvSpPr>
          <p:nvPr/>
        </p:nvSpPr>
        <p:spPr bwMode="auto">
          <a:xfrm>
            <a:off x="2746828"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118"/>
          <p:cNvSpPr>
            <a:spLocks noChangeShapeType="1"/>
          </p:cNvSpPr>
          <p:nvPr/>
        </p:nvSpPr>
        <p:spPr bwMode="auto">
          <a:xfrm>
            <a:off x="3295198"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119"/>
          <p:cNvSpPr>
            <a:spLocks noChangeShapeType="1"/>
          </p:cNvSpPr>
          <p:nvPr/>
        </p:nvSpPr>
        <p:spPr bwMode="auto">
          <a:xfrm>
            <a:off x="2197079"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120"/>
          <p:cNvSpPr>
            <a:spLocks noChangeShapeType="1"/>
          </p:cNvSpPr>
          <p:nvPr/>
        </p:nvSpPr>
        <p:spPr bwMode="auto">
          <a:xfrm>
            <a:off x="3844947"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121"/>
          <p:cNvSpPr>
            <a:spLocks noChangeShapeType="1"/>
          </p:cNvSpPr>
          <p:nvPr/>
        </p:nvSpPr>
        <p:spPr bwMode="auto">
          <a:xfrm>
            <a:off x="3844947"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Line 122"/>
          <p:cNvSpPr>
            <a:spLocks noChangeShapeType="1"/>
          </p:cNvSpPr>
          <p:nvPr/>
        </p:nvSpPr>
        <p:spPr bwMode="auto">
          <a:xfrm>
            <a:off x="5630402"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123"/>
          <p:cNvSpPr>
            <a:spLocks noChangeShapeType="1"/>
          </p:cNvSpPr>
          <p:nvPr/>
        </p:nvSpPr>
        <p:spPr bwMode="auto">
          <a:xfrm>
            <a:off x="6257307"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Line 124"/>
          <p:cNvSpPr>
            <a:spLocks noChangeShapeType="1"/>
          </p:cNvSpPr>
          <p:nvPr/>
        </p:nvSpPr>
        <p:spPr bwMode="auto">
          <a:xfrm>
            <a:off x="6884214"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2" name="Line 125"/>
          <p:cNvSpPr>
            <a:spLocks noChangeShapeType="1"/>
          </p:cNvSpPr>
          <p:nvPr/>
        </p:nvSpPr>
        <p:spPr bwMode="auto">
          <a:xfrm>
            <a:off x="5630402" y="3033461"/>
            <a:ext cx="6269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126"/>
          <p:cNvSpPr>
            <a:spLocks noChangeShapeType="1"/>
          </p:cNvSpPr>
          <p:nvPr/>
        </p:nvSpPr>
        <p:spPr bwMode="auto">
          <a:xfrm>
            <a:off x="6257307" y="3033461"/>
            <a:ext cx="62690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127"/>
          <p:cNvSpPr>
            <a:spLocks noChangeShapeType="1"/>
          </p:cNvSpPr>
          <p:nvPr/>
        </p:nvSpPr>
        <p:spPr bwMode="auto">
          <a:xfrm>
            <a:off x="6884214" y="3033461"/>
            <a:ext cx="62828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Text Box 128"/>
          <p:cNvSpPr txBox="1">
            <a:spLocks noChangeArrowheads="1"/>
          </p:cNvSpPr>
          <p:nvPr/>
        </p:nvSpPr>
        <p:spPr bwMode="auto">
          <a:xfrm>
            <a:off x="5833624" y="3655823"/>
            <a:ext cx="135966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 </a:t>
            </a:r>
            <a:r>
              <a:rPr kumimoji="1" lang="zh-CN" altLang="en-US" sz="1400" b="1" dirty="0">
                <a:solidFill>
                  <a:srgbClr val="0000FF"/>
                </a:solidFill>
                <a:latin typeface="微软雅黑" pitchFamily="34" charset="-122"/>
                <a:ea typeface="微软雅黑" pitchFamily="34" charset="-122"/>
              </a:rPr>
              <a:t>个 </a:t>
            </a:r>
            <a:r>
              <a:rPr kumimoji="1" lang="en-US" altLang="zh-CN" sz="1400" b="1" dirty="0">
                <a:solidFill>
                  <a:srgbClr val="0000FF"/>
                </a:solidFill>
                <a:latin typeface="微软雅黑" pitchFamily="34" charset="-122"/>
                <a:ea typeface="微软雅黑" pitchFamily="34" charset="-122"/>
              </a:rPr>
              <a:t>STDM </a:t>
            </a:r>
            <a:r>
              <a:rPr kumimoji="1" lang="zh-CN" altLang="en-US" sz="1400" b="1" dirty="0">
                <a:solidFill>
                  <a:srgbClr val="0000FF"/>
                </a:solidFill>
                <a:latin typeface="微软雅黑" pitchFamily="34" charset="-122"/>
                <a:ea typeface="微软雅黑" pitchFamily="34" charset="-122"/>
              </a:rPr>
              <a:t>帧</a:t>
            </a:r>
          </a:p>
        </p:txBody>
      </p:sp>
      <p:sp>
        <p:nvSpPr>
          <p:cNvPr id="116" name="Text Box 129"/>
          <p:cNvSpPr txBox="1">
            <a:spLocks noChangeArrowheads="1"/>
          </p:cNvSpPr>
          <p:nvPr/>
        </p:nvSpPr>
        <p:spPr bwMode="auto">
          <a:xfrm>
            <a:off x="5725472"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#1</a:t>
            </a:r>
          </a:p>
        </p:txBody>
      </p:sp>
      <p:sp>
        <p:nvSpPr>
          <p:cNvPr id="117" name="Line 130"/>
          <p:cNvSpPr>
            <a:spLocks noChangeShapeType="1"/>
          </p:cNvSpPr>
          <p:nvPr/>
        </p:nvSpPr>
        <p:spPr bwMode="auto">
          <a:xfrm>
            <a:off x="4329923" y="1901533"/>
            <a:ext cx="1007183" cy="64736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131"/>
          <p:cNvSpPr>
            <a:spLocks noChangeShapeType="1"/>
          </p:cNvSpPr>
          <p:nvPr/>
        </p:nvSpPr>
        <p:spPr bwMode="auto">
          <a:xfrm>
            <a:off x="4391924" y="2536177"/>
            <a:ext cx="866647" cy="17424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132"/>
          <p:cNvSpPr>
            <a:spLocks noChangeShapeType="1"/>
          </p:cNvSpPr>
          <p:nvPr/>
        </p:nvSpPr>
        <p:spPr bwMode="auto">
          <a:xfrm flipV="1">
            <a:off x="4391924" y="2871939"/>
            <a:ext cx="866647" cy="2988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Line 133"/>
          <p:cNvSpPr>
            <a:spLocks noChangeShapeType="1"/>
          </p:cNvSpPr>
          <p:nvPr/>
        </p:nvSpPr>
        <p:spPr bwMode="auto">
          <a:xfrm flipV="1">
            <a:off x="4329923" y="3033462"/>
            <a:ext cx="1007183" cy="77200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1" name="Text Box 134"/>
          <p:cNvSpPr txBox="1">
            <a:spLocks noChangeArrowheads="1"/>
          </p:cNvSpPr>
          <p:nvPr/>
        </p:nvSpPr>
        <p:spPr bwMode="auto">
          <a:xfrm>
            <a:off x="4391924" y="328655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122" name="Text Box 135"/>
          <p:cNvSpPr txBox="1">
            <a:spLocks noChangeArrowheads="1"/>
          </p:cNvSpPr>
          <p:nvPr/>
        </p:nvSpPr>
        <p:spPr bwMode="auto">
          <a:xfrm>
            <a:off x="4391924" y="2785428"/>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123" name="Text Box 136"/>
          <p:cNvSpPr txBox="1">
            <a:spLocks noChangeArrowheads="1"/>
          </p:cNvSpPr>
          <p:nvPr/>
        </p:nvSpPr>
        <p:spPr bwMode="auto">
          <a:xfrm>
            <a:off x="4391924" y="224747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124" name="Text Box 137"/>
          <p:cNvSpPr txBox="1">
            <a:spLocks noChangeArrowheads="1"/>
          </p:cNvSpPr>
          <p:nvPr/>
        </p:nvSpPr>
        <p:spPr bwMode="auto">
          <a:xfrm>
            <a:off x="4391924" y="172856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①</a:t>
            </a:r>
          </a:p>
        </p:txBody>
      </p:sp>
      <p:sp>
        <p:nvSpPr>
          <p:cNvPr id="125" name="Freeform 138"/>
          <p:cNvSpPr>
            <a:spLocks/>
          </p:cNvSpPr>
          <p:nvPr/>
        </p:nvSpPr>
        <p:spPr bwMode="auto">
          <a:xfrm>
            <a:off x="1648709" y="1581033"/>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139"/>
          <p:cNvSpPr>
            <a:spLocks noChangeShapeType="1"/>
          </p:cNvSpPr>
          <p:nvPr/>
        </p:nvSpPr>
        <p:spPr bwMode="auto">
          <a:xfrm>
            <a:off x="3844947"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140"/>
          <p:cNvSpPr>
            <a:spLocks noChangeShapeType="1"/>
          </p:cNvSpPr>
          <p:nvPr/>
        </p:nvSpPr>
        <p:spPr bwMode="auto">
          <a:xfrm>
            <a:off x="1727244"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Text Box 141"/>
          <p:cNvSpPr txBox="1">
            <a:spLocks noChangeArrowheads="1"/>
          </p:cNvSpPr>
          <p:nvPr/>
        </p:nvSpPr>
        <p:spPr bwMode="auto">
          <a:xfrm>
            <a:off x="1786490" y="1555597"/>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29" name="Text Box 142"/>
          <p:cNvSpPr txBox="1">
            <a:spLocks noChangeArrowheads="1"/>
          </p:cNvSpPr>
          <p:nvPr/>
        </p:nvSpPr>
        <p:spPr bwMode="auto">
          <a:xfrm>
            <a:off x="2325216" y="2842688"/>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30" name="Text Box 143"/>
          <p:cNvSpPr txBox="1">
            <a:spLocks noChangeArrowheads="1"/>
          </p:cNvSpPr>
          <p:nvPr/>
        </p:nvSpPr>
        <p:spPr bwMode="auto">
          <a:xfrm>
            <a:off x="2351395" y="2218221"/>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31" name="Line 144"/>
          <p:cNvSpPr>
            <a:spLocks noChangeShapeType="1"/>
          </p:cNvSpPr>
          <p:nvPr/>
        </p:nvSpPr>
        <p:spPr bwMode="auto">
          <a:xfrm>
            <a:off x="6335844"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45"/>
          <p:cNvSpPr>
            <a:spLocks noChangeShapeType="1"/>
          </p:cNvSpPr>
          <p:nvPr/>
        </p:nvSpPr>
        <p:spPr bwMode="auto">
          <a:xfrm>
            <a:off x="6571450"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46"/>
          <p:cNvSpPr>
            <a:spLocks noChangeShapeType="1"/>
          </p:cNvSpPr>
          <p:nvPr/>
        </p:nvSpPr>
        <p:spPr bwMode="auto">
          <a:xfrm>
            <a:off x="7512498"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Line 147"/>
          <p:cNvSpPr>
            <a:spLocks noChangeShapeType="1"/>
          </p:cNvSpPr>
          <p:nvPr/>
        </p:nvSpPr>
        <p:spPr bwMode="auto">
          <a:xfrm>
            <a:off x="7512498"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2" name="Freeform 150"/>
          <p:cNvSpPr>
            <a:spLocks/>
          </p:cNvSpPr>
          <p:nvPr/>
        </p:nvSpPr>
        <p:spPr bwMode="auto">
          <a:xfrm>
            <a:off x="5630402"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Freeform 151"/>
          <p:cNvSpPr>
            <a:spLocks/>
          </p:cNvSpPr>
          <p:nvPr/>
        </p:nvSpPr>
        <p:spPr bwMode="auto">
          <a:xfrm>
            <a:off x="5943165"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4" name="Freeform 152"/>
          <p:cNvSpPr>
            <a:spLocks/>
          </p:cNvSpPr>
          <p:nvPr/>
        </p:nvSpPr>
        <p:spPr bwMode="auto">
          <a:xfrm>
            <a:off x="6257307"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5" name="Freeform 153"/>
          <p:cNvSpPr>
            <a:spLocks/>
          </p:cNvSpPr>
          <p:nvPr/>
        </p:nvSpPr>
        <p:spPr bwMode="auto">
          <a:xfrm>
            <a:off x="6571449"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6" name="Freeform 154"/>
          <p:cNvSpPr>
            <a:spLocks/>
          </p:cNvSpPr>
          <p:nvPr/>
        </p:nvSpPr>
        <p:spPr bwMode="auto">
          <a:xfrm>
            <a:off x="6884214"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7" name="Freeform 155"/>
          <p:cNvSpPr>
            <a:spLocks/>
          </p:cNvSpPr>
          <p:nvPr/>
        </p:nvSpPr>
        <p:spPr bwMode="auto">
          <a:xfrm>
            <a:off x="7198356"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8" name="Freeform 156"/>
          <p:cNvSpPr>
            <a:spLocks/>
          </p:cNvSpPr>
          <p:nvPr/>
        </p:nvSpPr>
        <p:spPr bwMode="auto">
          <a:xfrm>
            <a:off x="7512498"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9" name="Text Box 157"/>
          <p:cNvSpPr txBox="1">
            <a:spLocks noChangeArrowheads="1"/>
          </p:cNvSpPr>
          <p:nvPr/>
        </p:nvSpPr>
        <p:spPr bwMode="auto">
          <a:xfrm>
            <a:off x="6335844"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#2</a:t>
            </a:r>
          </a:p>
        </p:txBody>
      </p:sp>
      <p:sp>
        <p:nvSpPr>
          <p:cNvPr id="150" name="Text Box 158"/>
          <p:cNvSpPr txBox="1">
            <a:spLocks noChangeArrowheads="1"/>
          </p:cNvSpPr>
          <p:nvPr/>
        </p:nvSpPr>
        <p:spPr bwMode="auto">
          <a:xfrm>
            <a:off x="6946215"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a:t>
            </a:r>
          </a:p>
        </p:txBody>
      </p:sp>
      <p:sp>
        <p:nvSpPr>
          <p:cNvPr id="151" name="Text Box 159"/>
          <p:cNvSpPr txBox="1">
            <a:spLocks noChangeArrowheads="1"/>
          </p:cNvSpPr>
          <p:nvPr/>
        </p:nvSpPr>
        <p:spPr bwMode="auto">
          <a:xfrm>
            <a:off x="4195860" y="1374837"/>
            <a:ext cx="1391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smtClean="0">
                <a:solidFill>
                  <a:srgbClr val="CC00CC"/>
                </a:solidFill>
                <a:latin typeface="微软雅黑" pitchFamily="34" charset="-122"/>
                <a:ea typeface="微软雅黑" pitchFamily="34" charset="-122"/>
              </a:rPr>
              <a:t>统计时分复用</a:t>
            </a:r>
            <a:endParaRPr kumimoji="1" lang="zh-CN" altLang="en-US" sz="1400" b="1" dirty="0">
              <a:solidFill>
                <a:srgbClr val="CC00CC"/>
              </a:solidFill>
              <a:latin typeface="微软雅黑" pitchFamily="34" charset="-122"/>
              <a:ea typeface="微软雅黑" pitchFamily="34" charset="-122"/>
            </a:endParaRPr>
          </a:p>
        </p:txBody>
      </p:sp>
      <p:sp>
        <p:nvSpPr>
          <p:cNvPr id="152" name="Line 160"/>
          <p:cNvSpPr>
            <a:spLocks noChangeShapeType="1"/>
          </p:cNvSpPr>
          <p:nvPr/>
        </p:nvSpPr>
        <p:spPr bwMode="auto">
          <a:xfrm>
            <a:off x="5943166" y="3275108"/>
            <a:ext cx="549748"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3" name="Line 161"/>
          <p:cNvSpPr>
            <a:spLocks noChangeShapeType="1"/>
          </p:cNvSpPr>
          <p:nvPr/>
        </p:nvSpPr>
        <p:spPr bwMode="auto">
          <a:xfrm>
            <a:off x="6571450" y="3275108"/>
            <a:ext cx="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4" name="Line 162"/>
          <p:cNvSpPr>
            <a:spLocks noChangeShapeType="1"/>
          </p:cNvSpPr>
          <p:nvPr/>
        </p:nvSpPr>
        <p:spPr bwMode="auto">
          <a:xfrm flipH="1">
            <a:off x="6728521" y="3275108"/>
            <a:ext cx="39130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5" name="Line 163"/>
          <p:cNvSpPr>
            <a:spLocks noChangeShapeType="1"/>
          </p:cNvSpPr>
          <p:nvPr/>
        </p:nvSpPr>
        <p:spPr bwMode="auto">
          <a:xfrm>
            <a:off x="1570174" y="1904077"/>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6" name="Line 164"/>
          <p:cNvSpPr>
            <a:spLocks noChangeShapeType="1"/>
          </p:cNvSpPr>
          <p:nvPr/>
        </p:nvSpPr>
        <p:spPr bwMode="auto">
          <a:xfrm>
            <a:off x="1570174" y="2548895"/>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7" name="Line 165"/>
          <p:cNvSpPr>
            <a:spLocks noChangeShapeType="1"/>
          </p:cNvSpPr>
          <p:nvPr/>
        </p:nvSpPr>
        <p:spPr bwMode="auto">
          <a:xfrm>
            <a:off x="1570174" y="3194984"/>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8" name="Line 166"/>
          <p:cNvSpPr>
            <a:spLocks noChangeShapeType="1"/>
          </p:cNvSpPr>
          <p:nvPr/>
        </p:nvSpPr>
        <p:spPr bwMode="auto">
          <a:xfrm>
            <a:off x="1570174" y="3839800"/>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9" name="Line 170"/>
          <p:cNvSpPr>
            <a:spLocks noChangeShapeType="1"/>
          </p:cNvSpPr>
          <p:nvPr/>
        </p:nvSpPr>
        <p:spPr bwMode="auto">
          <a:xfrm>
            <a:off x="5624890"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0" name="Line 171"/>
          <p:cNvSpPr>
            <a:spLocks noChangeShapeType="1"/>
          </p:cNvSpPr>
          <p:nvPr/>
        </p:nvSpPr>
        <p:spPr bwMode="auto">
          <a:xfrm>
            <a:off x="625317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1" name="Line 172"/>
          <p:cNvSpPr>
            <a:spLocks noChangeShapeType="1"/>
          </p:cNvSpPr>
          <p:nvPr/>
        </p:nvSpPr>
        <p:spPr bwMode="auto">
          <a:xfrm>
            <a:off x="6881458"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2" name="Line 173"/>
          <p:cNvSpPr>
            <a:spLocks noChangeShapeType="1"/>
          </p:cNvSpPr>
          <p:nvPr/>
        </p:nvSpPr>
        <p:spPr bwMode="auto">
          <a:xfrm>
            <a:off x="750836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4" name="矩形 163"/>
          <p:cNvSpPr/>
          <p:nvPr/>
        </p:nvSpPr>
        <p:spPr>
          <a:xfrm>
            <a:off x="3285858" y="3986200"/>
            <a:ext cx="2723823" cy="369332"/>
          </a:xfrm>
          <a:prstGeom prst="rect">
            <a:avLst/>
          </a:prstGeom>
        </p:spPr>
        <p:txBody>
          <a:bodyPr wrap="none">
            <a:spAutoFit/>
          </a:bodyPr>
          <a:lstStyle/>
          <a:p>
            <a:pPr algn="ctr"/>
            <a:r>
              <a:rPr lang="zh-CN" altLang="en-US" b="1" dirty="0">
                <a:latin typeface="微软雅黑" pitchFamily="34" charset="-122"/>
                <a:ea typeface="微软雅黑" pitchFamily="34" charset="-122"/>
              </a:rPr>
              <a:t>统计时分复用的工作原理</a:t>
            </a:r>
          </a:p>
        </p:txBody>
      </p:sp>
      <p:sp>
        <p:nvSpPr>
          <p:cNvPr id="165" name="矩形 164"/>
          <p:cNvSpPr/>
          <p:nvPr/>
        </p:nvSpPr>
        <p:spPr>
          <a:xfrm>
            <a:off x="5521250" y="1480314"/>
            <a:ext cx="2879799" cy="738664"/>
          </a:xfrm>
          <a:prstGeom prst="rect">
            <a:avLst/>
          </a:prstGeom>
          <a:solidFill>
            <a:schemeClr val="bg1"/>
          </a:solidFill>
          <a:ln>
            <a:noFill/>
          </a:ln>
        </p:spPr>
        <p:txBody>
          <a:bodyPr wrap="square">
            <a:spAutoFit/>
          </a:bodyPr>
          <a:lstStyle/>
          <a:p>
            <a:r>
              <a:rPr lang="en-US" altLang="zh-CN" sz="1400" b="1" dirty="0">
                <a:latin typeface="微软雅黑" pitchFamily="34" charset="-122"/>
                <a:ea typeface="微软雅黑" pitchFamily="34" charset="-122"/>
              </a:rPr>
              <a:t>STDM </a:t>
            </a:r>
            <a:r>
              <a:rPr lang="zh-CN" altLang="en-US" sz="1400" b="1" dirty="0">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不是固定分配</a:t>
            </a:r>
            <a:r>
              <a:rPr lang="zh-CN" altLang="en-US" sz="1400" b="1" dirty="0">
                <a:latin typeface="微软雅黑" pitchFamily="34" charset="-122"/>
                <a:ea typeface="微软雅黑" pitchFamily="34" charset="-122"/>
              </a:rPr>
              <a:t>时隙，而是</a:t>
            </a:r>
            <a:r>
              <a:rPr lang="zh-CN" altLang="en-US" sz="1400" b="1" dirty="0">
                <a:solidFill>
                  <a:srgbClr val="0000FF"/>
                </a:solidFill>
                <a:latin typeface="微软雅黑" pitchFamily="34" charset="-122"/>
                <a:ea typeface="微软雅黑" pitchFamily="34" charset="-122"/>
              </a:rPr>
              <a:t>按需动态地</a:t>
            </a:r>
            <a:r>
              <a:rPr lang="zh-CN" altLang="en-US" sz="1400" b="1" dirty="0">
                <a:latin typeface="微软雅黑" pitchFamily="34" charset="-122"/>
                <a:ea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7570366"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67" name="Text Box 104"/>
          <p:cNvSpPr txBox="1">
            <a:spLocks noChangeArrowheads="1"/>
          </p:cNvSpPr>
          <p:nvPr/>
        </p:nvSpPr>
        <p:spPr bwMode="auto">
          <a:xfrm>
            <a:off x="6002413"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8" name="Text Box 108"/>
          <p:cNvSpPr txBox="1">
            <a:spLocks noChangeArrowheads="1"/>
          </p:cNvSpPr>
          <p:nvPr/>
        </p:nvSpPr>
        <p:spPr bwMode="auto">
          <a:xfrm>
            <a:off x="6297265"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9" name="Text Box 109"/>
          <p:cNvSpPr txBox="1">
            <a:spLocks noChangeArrowheads="1"/>
          </p:cNvSpPr>
          <p:nvPr/>
        </p:nvSpPr>
        <p:spPr bwMode="auto">
          <a:xfrm>
            <a:off x="6610029"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0" name="Text Box 110"/>
          <p:cNvSpPr txBox="1">
            <a:spLocks noChangeArrowheads="1"/>
          </p:cNvSpPr>
          <p:nvPr/>
        </p:nvSpPr>
        <p:spPr bwMode="auto">
          <a:xfrm>
            <a:off x="5682758"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a</a:t>
            </a:r>
          </a:p>
        </p:txBody>
      </p:sp>
      <p:sp>
        <p:nvSpPr>
          <p:cNvPr id="171" name="Text Box 148"/>
          <p:cNvSpPr txBox="1">
            <a:spLocks noChangeArrowheads="1"/>
          </p:cNvSpPr>
          <p:nvPr/>
        </p:nvSpPr>
        <p:spPr bwMode="auto">
          <a:xfrm>
            <a:off x="6933814"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2" name="Text Box 149"/>
          <p:cNvSpPr txBox="1">
            <a:spLocks noChangeArrowheads="1"/>
          </p:cNvSpPr>
          <p:nvPr/>
        </p:nvSpPr>
        <p:spPr bwMode="auto">
          <a:xfrm>
            <a:off x="7238312" y="2545702"/>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Tree>
    <p:extLst>
      <p:ext uri="{BB962C8B-B14F-4D97-AF65-F5344CB8AC3E}">
        <p14:creationId xmlns:p14="http://schemas.microsoft.com/office/powerpoint/2010/main" val="2598170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6643" y="1104900"/>
            <a:ext cx="8052214" cy="3288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546643" y="603211"/>
            <a:ext cx="8069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2.4.2   </a:t>
            </a:r>
            <a:r>
              <a:rPr lang="zh-CN" altLang="en-US" sz="2400" b="1" dirty="0">
                <a:solidFill>
                  <a:schemeClr val="bg1"/>
                </a:solidFill>
                <a:latin typeface="微软雅黑" pitchFamily="34" charset="-122"/>
                <a:ea typeface="微软雅黑" pitchFamily="34" charset="-122"/>
              </a:rPr>
              <a:t>波分复用 </a:t>
            </a:r>
            <a:r>
              <a:rPr lang="en-US" altLang="zh-CN" sz="2400" b="1" dirty="0" smtClean="0">
                <a:solidFill>
                  <a:schemeClr val="bg1"/>
                </a:solidFill>
                <a:latin typeface="微软雅黑" pitchFamily="34" charset="-122"/>
                <a:ea typeface="微软雅黑" pitchFamily="34" charset="-122"/>
              </a:rPr>
              <a:t>WDM</a:t>
            </a:r>
            <a:r>
              <a:rPr lang="en-US" altLang="zh-CN" sz="2000" b="1" dirty="0" smtClean="0">
                <a:solidFill>
                  <a:schemeClr val="bg1"/>
                </a:solidFill>
                <a:latin typeface="微软雅黑" pitchFamily="34" charset="-122"/>
                <a:ea typeface="微软雅黑" pitchFamily="34" charset="-122"/>
              </a:rPr>
              <a:t>(Wavelength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a:solidFill>
                <a:schemeClr val="bg1"/>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6045028" y="1845251"/>
            <a:ext cx="1558440"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 1550 nm           0 </a:t>
            </a:r>
          </a:p>
          <a:p>
            <a:pPr algn="l">
              <a:lnSpc>
                <a:spcPts val="1700"/>
              </a:lnSpc>
            </a:pPr>
            <a:r>
              <a:rPr kumimoji="1" lang="en-US" altLang="zh-CN" sz="1200" b="1" dirty="0">
                <a:latin typeface="微软雅黑" pitchFamily="34" charset="-122"/>
                <a:ea typeface="微软雅黑" pitchFamily="34" charset="-122"/>
              </a:rPr>
              <a:t> 1551 nm           1</a:t>
            </a:r>
          </a:p>
          <a:p>
            <a:pPr algn="l">
              <a:lnSpc>
                <a:spcPts val="1700"/>
              </a:lnSpc>
            </a:pPr>
            <a:r>
              <a:rPr kumimoji="1" lang="en-US" altLang="zh-CN" sz="1200" b="1" dirty="0">
                <a:latin typeface="微软雅黑" pitchFamily="34" charset="-122"/>
                <a:ea typeface="微软雅黑" pitchFamily="34" charset="-122"/>
              </a:rPr>
              <a:t> 1552 nm           2</a:t>
            </a:r>
          </a:p>
          <a:p>
            <a:pPr algn="l">
              <a:lnSpc>
                <a:spcPts val="1700"/>
              </a:lnSpc>
            </a:pPr>
            <a:r>
              <a:rPr kumimoji="1" lang="en-US" altLang="zh-CN" sz="1200" b="1" dirty="0">
                <a:latin typeface="微软雅黑" pitchFamily="34" charset="-122"/>
                <a:ea typeface="微软雅黑" pitchFamily="34" charset="-122"/>
              </a:rPr>
              <a:t> 1553 nm           3</a:t>
            </a:r>
          </a:p>
          <a:p>
            <a:pPr algn="l">
              <a:lnSpc>
                <a:spcPts val="1700"/>
              </a:lnSpc>
            </a:pPr>
            <a:r>
              <a:rPr kumimoji="1" lang="en-US" altLang="zh-CN" sz="1200" b="1" dirty="0">
                <a:latin typeface="微软雅黑" pitchFamily="34" charset="-122"/>
                <a:ea typeface="微软雅黑" pitchFamily="34" charset="-122"/>
              </a:rPr>
              <a:t> 1554 nm           4</a:t>
            </a:r>
          </a:p>
          <a:p>
            <a:pPr algn="l">
              <a:lnSpc>
                <a:spcPts val="1700"/>
              </a:lnSpc>
            </a:pPr>
            <a:r>
              <a:rPr kumimoji="1" lang="en-US" altLang="zh-CN" sz="1200" b="1" dirty="0">
                <a:latin typeface="微软雅黑" pitchFamily="34" charset="-122"/>
                <a:ea typeface="微软雅黑" pitchFamily="34" charset="-122"/>
              </a:rPr>
              <a:t> 1555 nm           5</a:t>
            </a:r>
          </a:p>
          <a:p>
            <a:pPr algn="l">
              <a:lnSpc>
                <a:spcPts val="1700"/>
              </a:lnSpc>
            </a:pPr>
            <a:r>
              <a:rPr kumimoji="1" lang="en-US" altLang="zh-CN" sz="1200" b="1" dirty="0">
                <a:latin typeface="微软雅黑" pitchFamily="34" charset="-122"/>
                <a:ea typeface="微软雅黑" pitchFamily="34" charset="-122"/>
              </a:rPr>
              <a:t> 1556 nm           6</a:t>
            </a:r>
          </a:p>
          <a:p>
            <a:pPr algn="l">
              <a:lnSpc>
                <a:spcPts val="1700"/>
              </a:lnSpc>
            </a:pPr>
            <a:r>
              <a:rPr kumimoji="1" lang="en-US" altLang="zh-CN" sz="1200" b="1" dirty="0">
                <a:latin typeface="微软雅黑" pitchFamily="34" charset="-122"/>
                <a:ea typeface="微软雅黑" pitchFamily="34" charset="-122"/>
              </a:rPr>
              <a:t> 1557 nm           7</a:t>
            </a:r>
          </a:p>
        </p:txBody>
      </p:sp>
      <p:sp>
        <p:nvSpPr>
          <p:cNvPr id="129" name="Text Box 3"/>
          <p:cNvSpPr txBox="1">
            <a:spLocks noChangeArrowheads="1"/>
          </p:cNvSpPr>
          <p:nvPr/>
        </p:nvSpPr>
        <p:spPr bwMode="auto">
          <a:xfrm>
            <a:off x="1538872" y="1849032"/>
            <a:ext cx="1697901"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0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1550 nm    </a:t>
            </a:r>
          </a:p>
          <a:p>
            <a:pPr algn="l">
              <a:lnSpc>
                <a:spcPts val="1700"/>
              </a:lnSpc>
            </a:pPr>
            <a:r>
              <a:rPr kumimoji="1" lang="en-US" altLang="zh-CN" sz="1200" b="1" dirty="0">
                <a:latin typeface="微软雅黑" pitchFamily="34" charset="-122"/>
                <a:ea typeface="微软雅黑" pitchFamily="34" charset="-122"/>
              </a:rPr>
              <a:t>1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1551 nm  </a:t>
            </a:r>
          </a:p>
          <a:p>
            <a:pPr algn="l">
              <a:lnSpc>
                <a:spcPts val="1700"/>
              </a:lnSpc>
            </a:pPr>
            <a:r>
              <a:rPr kumimoji="1" lang="en-US" altLang="zh-CN" sz="1200" b="1" dirty="0">
                <a:latin typeface="微软雅黑" pitchFamily="34" charset="-122"/>
                <a:ea typeface="微软雅黑" pitchFamily="34" charset="-122"/>
              </a:rPr>
              <a:t>2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1552 nm  </a:t>
            </a:r>
          </a:p>
          <a:p>
            <a:pPr algn="l">
              <a:lnSpc>
                <a:spcPts val="1700"/>
              </a:lnSpc>
            </a:pPr>
            <a:r>
              <a:rPr kumimoji="1" lang="en-US" altLang="zh-CN" sz="1200" b="1" dirty="0">
                <a:latin typeface="微软雅黑" pitchFamily="34" charset="-122"/>
                <a:ea typeface="微软雅黑" pitchFamily="34" charset="-122"/>
              </a:rPr>
              <a:t>3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1553 nm  </a:t>
            </a:r>
          </a:p>
          <a:p>
            <a:pPr algn="l">
              <a:lnSpc>
                <a:spcPts val="1700"/>
              </a:lnSpc>
            </a:pPr>
            <a:r>
              <a:rPr kumimoji="1" lang="en-US" altLang="zh-CN" sz="1200" b="1" dirty="0">
                <a:latin typeface="微软雅黑" pitchFamily="34" charset="-122"/>
                <a:ea typeface="微软雅黑" pitchFamily="34" charset="-122"/>
              </a:rPr>
              <a:t>4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1554 nm  </a:t>
            </a:r>
          </a:p>
          <a:p>
            <a:pPr algn="l">
              <a:lnSpc>
                <a:spcPts val="1700"/>
              </a:lnSpc>
            </a:pPr>
            <a:r>
              <a:rPr kumimoji="1" lang="en-US" altLang="zh-CN" sz="1200" b="1" dirty="0">
                <a:latin typeface="微软雅黑" pitchFamily="34" charset="-122"/>
                <a:ea typeface="微软雅黑" pitchFamily="34" charset="-122"/>
              </a:rPr>
              <a:t>5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1555 nm  </a:t>
            </a:r>
          </a:p>
          <a:p>
            <a:pPr algn="l">
              <a:lnSpc>
                <a:spcPts val="1700"/>
              </a:lnSpc>
            </a:pPr>
            <a:r>
              <a:rPr kumimoji="1" lang="en-US" altLang="zh-CN" sz="1200" b="1" dirty="0">
                <a:latin typeface="微软雅黑" pitchFamily="34" charset="-122"/>
                <a:ea typeface="微软雅黑" pitchFamily="34" charset="-122"/>
              </a:rPr>
              <a:t>6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1556 nm  </a:t>
            </a:r>
          </a:p>
          <a:p>
            <a:pPr algn="l">
              <a:lnSpc>
                <a:spcPts val="1700"/>
              </a:lnSpc>
            </a:pPr>
            <a:r>
              <a:rPr kumimoji="1" lang="en-US" altLang="zh-CN" sz="1200" b="1" dirty="0">
                <a:latin typeface="微软雅黑" pitchFamily="34" charset="-122"/>
                <a:ea typeface="微软雅黑" pitchFamily="34" charset="-122"/>
              </a:rPr>
              <a:t>7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1557 nm  </a:t>
            </a:r>
          </a:p>
        </p:txBody>
      </p:sp>
      <p:sp>
        <p:nvSpPr>
          <p:cNvPr id="130" name="Text Box 6"/>
          <p:cNvSpPr txBox="1">
            <a:spLocks noChangeArrowheads="1"/>
          </p:cNvSpPr>
          <p:nvPr/>
        </p:nvSpPr>
        <p:spPr bwMode="auto">
          <a:xfrm>
            <a:off x="1590740" y="3790627"/>
            <a:ext cx="1190559"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31" name="Line 7"/>
          <p:cNvSpPr>
            <a:spLocks noChangeShapeType="1"/>
          </p:cNvSpPr>
          <p:nvPr/>
        </p:nvSpPr>
        <p:spPr bwMode="auto">
          <a:xfrm>
            <a:off x="6150111" y="207378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2" name="Line 8"/>
          <p:cNvSpPr>
            <a:spLocks noChangeShapeType="1"/>
          </p:cNvSpPr>
          <p:nvPr/>
        </p:nvSpPr>
        <p:spPr bwMode="auto">
          <a:xfrm>
            <a:off x="6150111" y="2293168"/>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3" name="Line 9"/>
          <p:cNvSpPr>
            <a:spLocks noChangeShapeType="1"/>
          </p:cNvSpPr>
          <p:nvPr/>
        </p:nvSpPr>
        <p:spPr bwMode="auto">
          <a:xfrm>
            <a:off x="6150111" y="251156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4" name="Line 10"/>
          <p:cNvSpPr>
            <a:spLocks noChangeShapeType="1"/>
          </p:cNvSpPr>
          <p:nvPr/>
        </p:nvSpPr>
        <p:spPr bwMode="auto">
          <a:xfrm>
            <a:off x="6150111" y="273193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5" name="Line 11"/>
          <p:cNvSpPr>
            <a:spLocks noChangeShapeType="1"/>
          </p:cNvSpPr>
          <p:nvPr/>
        </p:nvSpPr>
        <p:spPr bwMode="auto">
          <a:xfrm>
            <a:off x="6150111" y="295033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6" name="Line 12"/>
          <p:cNvSpPr>
            <a:spLocks noChangeShapeType="1"/>
          </p:cNvSpPr>
          <p:nvPr/>
        </p:nvSpPr>
        <p:spPr bwMode="auto">
          <a:xfrm>
            <a:off x="6150111" y="317070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7" name="Line 13"/>
          <p:cNvSpPr>
            <a:spLocks noChangeShapeType="1"/>
          </p:cNvSpPr>
          <p:nvPr/>
        </p:nvSpPr>
        <p:spPr bwMode="auto">
          <a:xfrm>
            <a:off x="6150111" y="338910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8" name="Line 14"/>
          <p:cNvSpPr>
            <a:spLocks noChangeShapeType="1"/>
          </p:cNvSpPr>
          <p:nvPr/>
        </p:nvSpPr>
        <p:spPr bwMode="auto">
          <a:xfrm>
            <a:off x="6150111" y="3609480"/>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9" name="Line 15"/>
          <p:cNvSpPr>
            <a:spLocks noChangeShapeType="1"/>
          </p:cNvSpPr>
          <p:nvPr/>
        </p:nvSpPr>
        <p:spPr bwMode="auto">
          <a:xfrm>
            <a:off x="1615073" y="207378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0" name="Line 16"/>
          <p:cNvSpPr>
            <a:spLocks noChangeShapeType="1"/>
          </p:cNvSpPr>
          <p:nvPr/>
        </p:nvSpPr>
        <p:spPr bwMode="auto">
          <a:xfrm>
            <a:off x="1615073" y="2293168"/>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1" name="Line 17"/>
          <p:cNvSpPr>
            <a:spLocks noChangeShapeType="1"/>
          </p:cNvSpPr>
          <p:nvPr/>
        </p:nvSpPr>
        <p:spPr bwMode="auto">
          <a:xfrm>
            <a:off x="1615073" y="251156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2" name="Line 18"/>
          <p:cNvSpPr>
            <a:spLocks noChangeShapeType="1"/>
          </p:cNvSpPr>
          <p:nvPr/>
        </p:nvSpPr>
        <p:spPr bwMode="auto">
          <a:xfrm>
            <a:off x="1615073" y="273193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3" name="Line 19"/>
          <p:cNvSpPr>
            <a:spLocks noChangeShapeType="1"/>
          </p:cNvSpPr>
          <p:nvPr/>
        </p:nvSpPr>
        <p:spPr bwMode="auto">
          <a:xfrm>
            <a:off x="1615073" y="295033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4" name="Line 20"/>
          <p:cNvSpPr>
            <a:spLocks noChangeShapeType="1"/>
          </p:cNvSpPr>
          <p:nvPr/>
        </p:nvSpPr>
        <p:spPr bwMode="auto">
          <a:xfrm>
            <a:off x="1615073" y="317070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5" name="Line 21"/>
          <p:cNvSpPr>
            <a:spLocks noChangeShapeType="1"/>
          </p:cNvSpPr>
          <p:nvPr/>
        </p:nvSpPr>
        <p:spPr bwMode="auto">
          <a:xfrm>
            <a:off x="1615073" y="338910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6" name="Line 22"/>
          <p:cNvSpPr>
            <a:spLocks noChangeShapeType="1"/>
          </p:cNvSpPr>
          <p:nvPr/>
        </p:nvSpPr>
        <p:spPr bwMode="auto">
          <a:xfrm>
            <a:off x="1615073" y="3609480"/>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7" name="Line 23"/>
          <p:cNvSpPr>
            <a:spLocks noChangeShapeType="1"/>
          </p:cNvSpPr>
          <p:nvPr/>
        </p:nvSpPr>
        <p:spPr bwMode="auto">
          <a:xfrm>
            <a:off x="3064737" y="2838157"/>
            <a:ext cx="30477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48" name="AutoShape 24"/>
          <p:cNvSpPr>
            <a:spLocks noChangeArrowheads="1"/>
          </p:cNvSpPr>
          <p:nvPr/>
        </p:nvSpPr>
        <p:spPr bwMode="auto">
          <a:xfrm rot="5400000">
            <a:off x="3646082"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49" name="Rectangle 25"/>
          <p:cNvSpPr>
            <a:spLocks noChangeArrowheads="1"/>
          </p:cNvSpPr>
          <p:nvPr/>
        </p:nvSpPr>
        <p:spPr bwMode="auto">
          <a:xfrm>
            <a:off x="1922642" y="2013228"/>
            <a:ext cx="336605"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0" name="Rectangle 26"/>
          <p:cNvSpPr>
            <a:spLocks noChangeArrowheads="1"/>
          </p:cNvSpPr>
          <p:nvPr/>
        </p:nvSpPr>
        <p:spPr bwMode="auto">
          <a:xfrm>
            <a:off x="1922642" y="2231621"/>
            <a:ext cx="336605"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1" name="Rectangle 27"/>
          <p:cNvSpPr>
            <a:spLocks noChangeArrowheads="1"/>
          </p:cNvSpPr>
          <p:nvPr/>
        </p:nvSpPr>
        <p:spPr bwMode="auto">
          <a:xfrm>
            <a:off x="1922642" y="2451007"/>
            <a:ext cx="336605"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2" name="Rectangle 28"/>
          <p:cNvSpPr>
            <a:spLocks noChangeArrowheads="1"/>
          </p:cNvSpPr>
          <p:nvPr/>
        </p:nvSpPr>
        <p:spPr bwMode="auto">
          <a:xfrm>
            <a:off x="1922642" y="2670392"/>
            <a:ext cx="336605"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3" name="Rectangle 29"/>
          <p:cNvSpPr>
            <a:spLocks noChangeArrowheads="1"/>
          </p:cNvSpPr>
          <p:nvPr/>
        </p:nvSpPr>
        <p:spPr bwMode="auto">
          <a:xfrm>
            <a:off x="1922642" y="2889777"/>
            <a:ext cx="336605"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4" name="Rectangle 30"/>
          <p:cNvSpPr>
            <a:spLocks noChangeArrowheads="1"/>
          </p:cNvSpPr>
          <p:nvPr/>
        </p:nvSpPr>
        <p:spPr bwMode="auto">
          <a:xfrm>
            <a:off x="1922642" y="3109162"/>
            <a:ext cx="336605"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5" name="Rectangle 31"/>
          <p:cNvSpPr>
            <a:spLocks noChangeArrowheads="1"/>
          </p:cNvSpPr>
          <p:nvPr/>
        </p:nvSpPr>
        <p:spPr bwMode="auto">
          <a:xfrm>
            <a:off x="1922642" y="3328548"/>
            <a:ext cx="336605"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6" name="Rectangle 32"/>
          <p:cNvSpPr>
            <a:spLocks noChangeArrowheads="1"/>
          </p:cNvSpPr>
          <p:nvPr/>
        </p:nvSpPr>
        <p:spPr bwMode="auto">
          <a:xfrm>
            <a:off x="1922642" y="3546940"/>
            <a:ext cx="336605"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7" name="Text Box 33"/>
          <p:cNvSpPr txBox="1">
            <a:spLocks noChangeArrowheads="1"/>
          </p:cNvSpPr>
          <p:nvPr/>
        </p:nvSpPr>
        <p:spPr bwMode="auto">
          <a:xfrm>
            <a:off x="3801397" y="2183972"/>
            <a:ext cx="8691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mn-lt"/>
                <a:ea typeface="黑体" pitchFamily="2" charset="-122"/>
              </a:rPr>
              <a:t>20 </a:t>
            </a:r>
            <a:r>
              <a:rPr kumimoji="1" lang="en-US" altLang="zh-CN" sz="1400" b="1" dirty="0" err="1" smtClean="0">
                <a:latin typeface="+mn-lt"/>
                <a:ea typeface="黑体" pitchFamily="2" charset="-122"/>
              </a:rPr>
              <a:t>Gbit</a:t>
            </a:r>
            <a:r>
              <a:rPr kumimoji="1" lang="en-US" altLang="zh-CN" sz="1400" b="1" dirty="0" smtClean="0">
                <a:latin typeface="+mn-lt"/>
                <a:ea typeface="黑体" pitchFamily="2" charset="-122"/>
              </a:rPr>
              <a:t>/s</a:t>
            </a:r>
            <a:endParaRPr kumimoji="1" lang="en-US" altLang="zh-CN" sz="1400" b="1" dirty="0">
              <a:latin typeface="+mn-lt"/>
              <a:ea typeface="黑体" pitchFamily="2" charset="-122"/>
            </a:endParaRPr>
          </a:p>
        </p:txBody>
      </p:sp>
      <p:sp>
        <p:nvSpPr>
          <p:cNvPr id="158" name="AutoShape 34"/>
          <p:cNvSpPr>
            <a:spLocks noChangeArrowheads="1"/>
          </p:cNvSpPr>
          <p:nvPr/>
        </p:nvSpPr>
        <p:spPr bwMode="auto">
          <a:xfrm rot="16200000">
            <a:off x="2119444" y="2672791"/>
            <a:ext cx="2026088" cy="33768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9" name="AutoShape 35"/>
          <p:cNvSpPr>
            <a:spLocks noChangeArrowheads="1"/>
          </p:cNvSpPr>
          <p:nvPr/>
        </p:nvSpPr>
        <p:spPr bwMode="auto">
          <a:xfrm rot="5400000" flipH="1">
            <a:off x="4968765" y="2673329"/>
            <a:ext cx="2026088" cy="33660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0" name="Rectangle 36"/>
          <p:cNvSpPr>
            <a:spLocks noChangeArrowheads="1"/>
          </p:cNvSpPr>
          <p:nvPr/>
        </p:nvSpPr>
        <p:spPr bwMode="auto">
          <a:xfrm>
            <a:off x="6902903" y="2013228"/>
            <a:ext cx="336606"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1" name="Rectangle 37"/>
          <p:cNvSpPr>
            <a:spLocks noChangeArrowheads="1"/>
          </p:cNvSpPr>
          <p:nvPr/>
        </p:nvSpPr>
        <p:spPr bwMode="auto">
          <a:xfrm>
            <a:off x="6902903" y="2231621"/>
            <a:ext cx="336606"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2" name="Rectangle 38"/>
          <p:cNvSpPr>
            <a:spLocks noChangeArrowheads="1"/>
          </p:cNvSpPr>
          <p:nvPr/>
        </p:nvSpPr>
        <p:spPr bwMode="auto">
          <a:xfrm>
            <a:off x="6902903" y="2451007"/>
            <a:ext cx="336606"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3" name="Rectangle 39"/>
          <p:cNvSpPr>
            <a:spLocks noChangeArrowheads="1"/>
          </p:cNvSpPr>
          <p:nvPr/>
        </p:nvSpPr>
        <p:spPr bwMode="auto">
          <a:xfrm>
            <a:off x="6902903" y="2670392"/>
            <a:ext cx="336606"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4" name="Rectangle 40"/>
          <p:cNvSpPr>
            <a:spLocks noChangeArrowheads="1"/>
          </p:cNvSpPr>
          <p:nvPr/>
        </p:nvSpPr>
        <p:spPr bwMode="auto">
          <a:xfrm>
            <a:off x="6902903" y="2889777"/>
            <a:ext cx="336606"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5" name="Rectangle 41"/>
          <p:cNvSpPr>
            <a:spLocks noChangeArrowheads="1"/>
          </p:cNvSpPr>
          <p:nvPr/>
        </p:nvSpPr>
        <p:spPr bwMode="auto">
          <a:xfrm>
            <a:off x="6902903" y="3109162"/>
            <a:ext cx="336606"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6" name="Rectangle 42"/>
          <p:cNvSpPr>
            <a:spLocks noChangeArrowheads="1"/>
          </p:cNvSpPr>
          <p:nvPr/>
        </p:nvSpPr>
        <p:spPr bwMode="auto">
          <a:xfrm>
            <a:off x="6902903" y="3328548"/>
            <a:ext cx="336606"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7" name="Rectangle 43"/>
          <p:cNvSpPr>
            <a:spLocks noChangeArrowheads="1"/>
          </p:cNvSpPr>
          <p:nvPr/>
        </p:nvSpPr>
        <p:spPr bwMode="auto">
          <a:xfrm>
            <a:off x="6902903" y="3546940"/>
            <a:ext cx="336606"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8" name="AutoShape 44"/>
          <p:cNvSpPr>
            <a:spLocks noChangeArrowheads="1"/>
          </p:cNvSpPr>
          <p:nvPr/>
        </p:nvSpPr>
        <p:spPr bwMode="auto">
          <a:xfrm rot="5400000">
            <a:off x="4442429" y="2735662"/>
            <a:ext cx="221371" cy="200028"/>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9" name="AutoShape 45"/>
          <p:cNvSpPr>
            <a:spLocks noChangeArrowheads="1"/>
          </p:cNvSpPr>
          <p:nvPr/>
        </p:nvSpPr>
        <p:spPr bwMode="auto">
          <a:xfrm rot="5400000">
            <a:off x="5263511"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70" name="Line 46"/>
          <p:cNvSpPr>
            <a:spLocks noChangeShapeType="1"/>
          </p:cNvSpPr>
          <p:nvPr/>
        </p:nvSpPr>
        <p:spPr bwMode="auto">
          <a:xfrm flipH="1">
            <a:off x="4040140" y="2443064"/>
            <a:ext cx="87109" cy="38913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1" name="Text Box 47"/>
          <p:cNvSpPr txBox="1">
            <a:spLocks noChangeArrowheads="1"/>
          </p:cNvSpPr>
          <p:nvPr/>
        </p:nvSpPr>
        <p:spPr bwMode="auto">
          <a:xfrm>
            <a:off x="2942753"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复</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2" name="Text Box 48"/>
          <p:cNvSpPr txBox="1">
            <a:spLocks noChangeArrowheads="1"/>
          </p:cNvSpPr>
          <p:nvPr/>
        </p:nvSpPr>
        <p:spPr bwMode="auto">
          <a:xfrm>
            <a:off x="5785238"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分</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3" name="Text Box 49"/>
          <p:cNvSpPr txBox="1">
            <a:spLocks noChangeArrowheads="1"/>
          </p:cNvSpPr>
          <p:nvPr/>
        </p:nvSpPr>
        <p:spPr bwMode="auto">
          <a:xfrm>
            <a:off x="4599358" y="2246512"/>
            <a:ext cx="567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EDFA</a:t>
            </a:r>
          </a:p>
        </p:txBody>
      </p:sp>
      <p:sp>
        <p:nvSpPr>
          <p:cNvPr id="174" name="Line 50"/>
          <p:cNvSpPr>
            <a:spLocks noChangeShapeType="1"/>
          </p:cNvSpPr>
          <p:nvPr/>
        </p:nvSpPr>
        <p:spPr bwMode="auto">
          <a:xfrm flipH="1">
            <a:off x="4572472" y="2503619"/>
            <a:ext cx="296816" cy="27001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5" name="Line 51"/>
          <p:cNvSpPr>
            <a:spLocks noChangeShapeType="1"/>
          </p:cNvSpPr>
          <p:nvPr/>
        </p:nvSpPr>
        <p:spPr bwMode="auto">
          <a:xfrm>
            <a:off x="3722892"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6" name="Line 52"/>
          <p:cNvSpPr>
            <a:spLocks noChangeShapeType="1"/>
          </p:cNvSpPr>
          <p:nvPr/>
        </p:nvSpPr>
        <p:spPr bwMode="auto">
          <a:xfrm>
            <a:off x="4531607"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7" name="Line 53"/>
          <p:cNvSpPr>
            <a:spLocks noChangeShapeType="1"/>
          </p:cNvSpPr>
          <p:nvPr/>
        </p:nvSpPr>
        <p:spPr bwMode="auto">
          <a:xfrm>
            <a:off x="3720741" y="3055557"/>
            <a:ext cx="809790"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9" name="Text Box 55"/>
          <p:cNvSpPr txBox="1">
            <a:spLocks noChangeArrowheads="1"/>
          </p:cNvSpPr>
          <p:nvPr/>
        </p:nvSpPr>
        <p:spPr bwMode="auto">
          <a:xfrm>
            <a:off x="1692040" y="144952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光调制器</a:t>
            </a:r>
          </a:p>
        </p:txBody>
      </p:sp>
      <p:sp>
        <p:nvSpPr>
          <p:cNvPr id="180" name="Line 56"/>
          <p:cNvSpPr>
            <a:spLocks noChangeShapeType="1"/>
          </p:cNvSpPr>
          <p:nvPr/>
        </p:nvSpPr>
        <p:spPr bwMode="auto">
          <a:xfrm>
            <a:off x="2089478"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1" name="Text Box 57"/>
          <p:cNvSpPr txBox="1">
            <a:spLocks noChangeArrowheads="1"/>
          </p:cNvSpPr>
          <p:nvPr/>
        </p:nvSpPr>
        <p:spPr bwMode="auto">
          <a:xfrm>
            <a:off x="6672936" y="14590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光解调器</a:t>
            </a:r>
          </a:p>
        </p:txBody>
      </p:sp>
      <p:sp>
        <p:nvSpPr>
          <p:cNvPr id="182" name="Line 58"/>
          <p:cNvSpPr>
            <a:spLocks noChangeShapeType="1"/>
          </p:cNvSpPr>
          <p:nvPr/>
        </p:nvSpPr>
        <p:spPr bwMode="auto">
          <a:xfrm>
            <a:off x="7064201"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3" name="Text Box 6"/>
          <p:cNvSpPr txBox="1">
            <a:spLocks noChangeArrowheads="1"/>
          </p:cNvSpPr>
          <p:nvPr/>
        </p:nvSpPr>
        <p:spPr bwMode="auto">
          <a:xfrm>
            <a:off x="6521268" y="3790627"/>
            <a:ext cx="1203507"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85" name="矩形 184"/>
          <p:cNvSpPr/>
          <p:nvPr/>
        </p:nvSpPr>
        <p:spPr>
          <a:xfrm>
            <a:off x="3747523" y="3986200"/>
            <a:ext cx="1800493" cy="369332"/>
          </a:xfrm>
          <a:prstGeom prst="rect">
            <a:avLst/>
          </a:prstGeom>
        </p:spPr>
        <p:txBody>
          <a:bodyPr wrap="none">
            <a:spAutoFit/>
          </a:bodyPr>
          <a:lstStyle/>
          <a:p>
            <a:pPr algn="ctr"/>
            <a:r>
              <a:rPr lang="zh-CN" altLang="en-US" b="1" dirty="0">
                <a:latin typeface="微软雅黑" pitchFamily="34" charset="-122"/>
                <a:ea typeface="微软雅黑" pitchFamily="34" charset="-122"/>
              </a:rPr>
              <a:t>波分复用的概念</a:t>
            </a:r>
          </a:p>
        </p:txBody>
      </p:sp>
      <p:sp>
        <p:nvSpPr>
          <p:cNvPr id="186" name="矩形 185"/>
          <p:cNvSpPr/>
          <p:nvPr/>
        </p:nvSpPr>
        <p:spPr>
          <a:xfrm>
            <a:off x="3330295" y="1195980"/>
            <a:ext cx="2389172" cy="738664"/>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762222" y="3036106"/>
            <a:ext cx="7312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120 km</a:t>
            </a:r>
          </a:p>
        </p:txBody>
      </p:sp>
    </p:spTree>
    <p:extLst>
      <p:ext uri="{BB962C8B-B14F-4D97-AF65-F5344CB8AC3E}">
        <p14:creationId xmlns:p14="http://schemas.microsoft.com/office/powerpoint/2010/main" val="1432455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9"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2.2.1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数据通信</a:t>
            </a:r>
            <a:r>
              <a:rPr lang="zh-CN" altLang="en-US" sz="2000" b="1" dirty="0">
                <a:solidFill>
                  <a:schemeClr val="bg1"/>
                </a:solidFill>
                <a:latin typeface="微软雅黑" pitchFamily="34" charset="-122"/>
                <a:ea typeface="微软雅黑" pitchFamily="34" charset="-122"/>
              </a:rPr>
              <a:t>系统的模型</a:t>
            </a:r>
          </a:p>
          <a:p>
            <a:pPr eaLnBrk="0" hangingPunct="0">
              <a:lnSpc>
                <a:spcPct val="200000"/>
              </a:lnSpc>
            </a:pPr>
            <a:r>
              <a:rPr lang="en-US" altLang="zh-CN" sz="2000" b="1" dirty="0">
                <a:solidFill>
                  <a:schemeClr val="bg1"/>
                </a:solidFill>
                <a:latin typeface="微软雅黑" pitchFamily="34" charset="-122"/>
                <a:ea typeface="微软雅黑" pitchFamily="34" charset="-122"/>
              </a:rPr>
              <a:t>2.2.2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有关</a:t>
            </a:r>
            <a:r>
              <a:rPr lang="zh-CN" altLang="en-US" sz="2000" b="1" dirty="0">
                <a:solidFill>
                  <a:schemeClr val="bg1"/>
                </a:solidFill>
                <a:latin typeface="微软雅黑" pitchFamily="34" charset="-122"/>
                <a:ea typeface="微软雅黑" pitchFamily="34" charset="-122"/>
              </a:rPr>
              <a:t>信道的几个基本概念</a:t>
            </a:r>
          </a:p>
          <a:p>
            <a:pPr eaLnBrk="0" hangingPunct="0">
              <a:lnSpc>
                <a:spcPct val="200000"/>
              </a:lnSpc>
            </a:pPr>
            <a:r>
              <a:rPr lang="en-US" altLang="zh-CN" sz="2000" b="1" dirty="0">
                <a:solidFill>
                  <a:schemeClr val="bg1"/>
                </a:solidFill>
                <a:latin typeface="微软雅黑" pitchFamily="34" charset="-122"/>
                <a:ea typeface="微软雅黑" pitchFamily="34" charset="-122"/>
              </a:rPr>
              <a:t>2.2.3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信道的极限容量</a:t>
            </a:r>
          </a:p>
        </p:txBody>
      </p:sp>
      <p:sp>
        <p:nvSpPr>
          <p:cNvPr id="11"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2.2</a:t>
            </a:r>
          </a:p>
          <a:p>
            <a:pPr eaLnBrk="0" hangingPunct="0"/>
            <a:r>
              <a:rPr lang="zh-CN" altLang="en-US" sz="2000" b="1" dirty="0">
                <a:solidFill>
                  <a:schemeClr val="bg1"/>
                </a:solidFill>
                <a:latin typeface="微软雅黑" pitchFamily="34" charset="-122"/>
                <a:ea typeface="微软雅黑" pitchFamily="34" charset="-122"/>
              </a:rPr>
              <a:t>数据通信的基础知识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5145" y="147225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3" name="Rectangle 6"/>
          <p:cNvSpPr>
            <a:spLocks noChangeArrowheads="1"/>
          </p:cNvSpPr>
          <p:nvPr/>
        </p:nvSpPr>
        <p:spPr bwMode="auto">
          <a:xfrm>
            <a:off x="641494" y="1439125"/>
            <a:ext cx="800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2.4.3   </a:t>
            </a:r>
            <a:r>
              <a:rPr lang="zh-CN" altLang="en-US" sz="2400" b="1" dirty="0">
                <a:solidFill>
                  <a:schemeClr val="bg1"/>
                </a:solidFill>
                <a:latin typeface="微软雅黑" pitchFamily="34" charset="-122"/>
                <a:ea typeface="微软雅黑" pitchFamily="34" charset="-122"/>
              </a:rPr>
              <a:t>码分复用 </a:t>
            </a:r>
            <a:r>
              <a:rPr lang="en-US" altLang="zh-CN" sz="2400" b="1" dirty="0" smtClean="0">
                <a:solidFill>
                  <a:schemeClr val="bg1"/>
                </a:solidFill>
                <a:latin typeface="微软雅黑" pitchFamily="34" charset="-122"/>
                <a:ea typeface="微软雅黑" pitchFamily="34" charset="-122"/>
              </a:rPr>
              <a:t>CDM  (</a:t>
            </a:r>
            <a:r>
              <a:rPr lang="en-US" altLang="zh-CN" sz="2400" b="1" dirty="0">
                <a:solidFill>
                  <a:schemeClr val="bg1"/>
                </a:solidFill>
                <a:latin typeface="微软雅黑" pitchFamily="34" charset="-122"/>
                <a:ea typeface="微软雅黑" pitchFamily="34" charset="-122"/>
              </a:rPr>
              <a:t>Code Division Multiplexing) </a:t>
            </a:r>
            <a:endParaRPr lang="zh-CN" altLang="en-US" sz="2400" b="1" dirty="0">
              <a:solidFill>
                <a:schemeClr val="bg1"/>
              </a:solidFill>
              <a:latin typeface="微软雅黑" pitchFamily="34" charset="-122"/>
              <a:ea typeface="微软雅黑" pitchFamily="34" charset="-122"/>
            </a:endParaRPr>
          </a:p>
        </p:txBody>
      </p:sp>
      <p:sp>
        <p:nvSpPr>
          <p:cNvPr id="34" name="Rectangle 8"/>
          <p:cNvSpPr>
            <a:spLocks noChangeArrowheads="1"/>
          </p:cNvSpPr>
          <p:nvPr/>
        </p:nvSpPr>
        <p:spPr bwMode="auto">
          <a:xfrm>
            <a:off x="545145" y="1928470"/>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常用的名词是</a:t>
            </a:r>
            <a:r>
              <a:rPr lang="zh-CN" altLang="en-US" sz="2000" b="1" dirty="0">
                <a:solidFill>
                  <a:srgbClr val="0000FF"/>
                </a:solidFill>
                <a:latin typeface="微软雅黑" pitchFamily="34" charset="-122"/>
                <a:ea typeface="微软雅黑" pitchFamily="34" charset="-122"/>
              </a:rPr>
              <a:t>码分多址</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CDMA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Code Division Multiple Access)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各用户使用经过特殊挑选的不同码型，因此彼此不会造成干扰。</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1747270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530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22086" y="619834"/>
            <a:ext cx="33185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a:t>
            </a:r>
            <a:r>
              <a:rPr lang="en-US" altLang="zh-CN" sz="2000" b="1" dirty="0">
                <a:solidFill>
                  <a:schemeClr val="bg1"/>
                </a:solidFill>
                <a:latin typeface="微软雅黑" pitchFamily="34" charset="-122"/>
                <a:ea typeface="微软雅黑" pitchFamily="34" charset="-122"/>
              </a:rPr>
              <a:t>(chip sequence)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014620"/>
            <a:ext cx="80487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每一个比特时间划分为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个短的间隔，称为</a:t>
            </a:r>
            <a:r>
              <a:rPr lang="zh-CN" altLang="en-US" sz="2000" b="1" dirty="0">
                <a:solidFill>
                  <a:srgbClr val="0000FF"/>
                </a:solidFill>
                <a:latin typeface="微软雅黑" pitchFamily="34" charset="-122"/>
                <a:ea typeface="微软雅黑" pitchFamily="34" charset="-122"/>
              </a:rPr>
              <a:t>码片</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(chip)</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每个站被指派一个唯一的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，则发送自己的 </a:t>
            </a:r>
            <a:r>
              <a:rPr lang="en-US" altLang="zh-CN" sz="2000" b="1" i="1" dirty="0">
                <a:solidFill>
                  <a:srgbClr val="0000FF"/>
                </a:solidFill>
                <a:latin typeface="微软雅黑" pitchFamily="34" charset="-122"/>
                <a:ea typeface="微软雅黑" pitchFamily="34" charset="-122"/>
              </a:rPr>
              <a:t>m</a:t>
            </a:r>
            <a:r>
              <a:rPr lang="en-US" altLang="zh-CN" sz="2000" b="1" dirty="0">
                <a:solidFill>
                  <a:srgbClr val="0000FF"/>
                </a:solidFill>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0</a:t>
            </a:r>
            <a:r>
              <a:rPr lang="zh-CN" altLang="en-US" sz="2000" b="1" dirty="0">
                <a:solidFill>
                  <a:srgbClr val="0000FF"/>
                </a:solidFill>
                <a:latin typeface="微软雅黑" pitchFamily="34" charset="-122"/>
                <a:ea typeface="微软雅黑" pitchFamily="34" charset="-122"/>
              </a:rPr>
              <a:t>，则发送该码片序列的二进制反码。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 </a:t>
            </a:r>
            <a:r>
              <a:rPr lang="en-US" altLang="zh-CN" sz="2000" b="1" dirty="0">
                <a:latin typeface="微软雅黑" pitchFamily="34" charset="-122"/>
                <a:ea typeface="微软雅黑" pitchFamily="34" charset="-122"/>
              </a:rPr>
              <a:t>8 bit </a:t>
            </a:r>
            <a:r>
              <a:rPr lang="zh-CN" altLang="en-US" sz="2000" b="1" dirty="0">
                <a:latin typeface="微软雅黑" pitchFamily="34" charset="-122"/>
                <a:ea typeface="微软雅黑" pitchFamily="34" charset="-122"/>
              </a:rPr>
              <a:t>码片序列是 </a:t>
            </a:r>
            <a:r>
              <a:rPr lang="en-US" altLang="zh-CN" sz="2000" b="1" dirty="0">
                <a:latin typeface="微软雅黑" pitchFamily="34" charset="-122"/>
                <a:ea typeface="微软雅黑" pitchFamily="34" charset="-122"/>
              </a:rPr>
              <a:t>00011011</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00011011</a:t>
            </a:r>
            <a:r>
              <a:rPr lang="zh-CN" altLang="en-US" sz="2000" b="1" dirty="0">
                <a:solidFill>
                  <a:srgbClr val="0000FF"/>
                </a:solidFill>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0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11100100</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站的码片序列：</a:t>
            </a:r>
            <a:r>
              <a:rPr lang="en-US" altLang="zh-CN" sz="2000" b="1" dirty="0">
                <a:latin typeface="微软雅黑" pitchFamily="34" charset="-122"/>
                <a:ea typeface="微软雅黑" pitchFamily="34" charset="-122"/>
              </a:rPr>
              <a:t>(–1 –1 –1 +1 +1 –1 +1 +1)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18463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444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9" y="71127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码片序列实现了扩频</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124348"/>
            <a:ext cx="835106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假定</a:t>
            </a:r>
            <a:r>
              <a:rPr lang="en-US" altLang="zh-CN" sz="1900" b="1" dirty="0">
                <a:latin typeface="微软雅黑" pitchFamily="34" charset="-122"/>
                <a:ea typeface="微软雅黑" pitchFamily="34" charset="-122"/>
              </a:rPr>
              <a:t>S</a:t>
            </a:r>
            <a:r>
              <a:rPr lang="zh-CN" altLang="en-US" sz="1900" b="1" dirty="0">
                <a:latin typeface="微软雅黑" pitchFamily="34" charset="-122"/>
                <a:ea typeface="微软雅黑" pitchFamily="34" charset="-122"/>
              </a:rPr>
              <a:t>站要发送信息的数据率为 </a:t>
            </a:r>
            <a:r>
              <a:rPr lang="en-US" altLang="zh-CN" sz="1900" b="1" i="1" dirty="0">
                <a:solidFill>
                  <a:srgbClr val="0000FF"/>
                </a:solidFill>
                <a:latin typeface="微软雅黑" pitchFamily="34" charset="-122"/>
                <a:ea typeface="微软雅黑" pitchFamily="34" charset="-122"/>
              </a:rPr>
              <a:t>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。由于每一个比特要转换成 </a:t>
            </a:r>
            <a:r>
              <a:rPr lang="en-US" altLang="zh-CN" sz="1900" b="1" i="1" dirty="0">
                <a:solidFill>
                  <a:srgbClr val="0000FF"/>
                </a:solidFill>
                <a:latin typeface="微软雅黑" pitchFamily="34" charset="-122"/>
                <a:ea typeface="微软雅黑" pitchFamily="34" charset="-122"/>
              </a:rPr>
              <a:t>m</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个比特的码片，因此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站实际上发送的数据率提高到 </a:t>
            </a:r>
            <a:r>
              <a:rPr lang="en-US" altLang="zh-CN" sz="1900" b="1" i="1" dirty="0" err="1">
                <a:solidFill>
                  <a:srgbClr val="0000FF"/>
                </a:solidFill>
                <a:latin typeface="微软雅黑" pitchFamily="34" charset="-122"/>
                <a:ea typeface="微软雅黑" pitchFamily="34" charset="-122"/>
              </a:rPr>
              <a:t>mb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，同时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站所占用的频带宽度也提高到原来数值的 </a:t>
            </a:r>
            <a:r>
              <a:rPr lang="en-US" altLang="zh-CN" sz="1900" b="1" dirty="0">
                <a:latin typeface="微软雅黑" pitchFamily="34" charset="-122"/>
                <a:ea typeface="微软雅黑" pitchFamily="34" charset="-122"/>
              </a:rPr>
              <a:t>m </a:t>
            </a:r>
            <a:r>
              <a:rPr lang="zh-CN" altLang="en-US" sz="1900" b="1" dirty="0">
                <a:latin typeface="微软雅黑" pitchFamily="34" charset="-122"/>
                <a:ea typeface="微软雅黑" pitchFamily="34" charset="-122"/>
              </a:rPr>
              <a:t>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这种通信方式是</a:t>
            </a:r>
            <a:r>
              <a:rPr lang="zh-CN" altLang="en-US" sz="1900" b="1" dirty="0">
                <a:solidFill>
                  <a:srgbClr val="0000FF"/>
                </a:solidFill>
                <a:latin typeface="微软雅黑" pitchFamily="34" charset="-122"/>
                <a:ea typeface="微软雅黑" pitchFamily="34" charset="-122"/>
              </a:rPr>
              <a:t>扩频</a:t>
            </a:r>
            <a:r>
              <a:rPr lang="en-US" altLang="zh-CN" sz="1900" b="1" dirty="0">
                <a:latin typeface="微软雅黑" pitchFamily="34" charset="-122"/>
                <a:ea typeface="微软雅黑" pitchFamily="34" charset="-122"/>
              </a:rPr>
              <a:t>(spread spectrum)</a:t>
            </a:r>
            <a:r>
              <a:rPr lang="zh-CN" altLang="en-US" sz="1900" b="1" dirty="0">
                <a:latin typeface="微软雅黑" pitchFamily="34" charset="-122"/>
                <a:ea typeface="微软雅黑" pitchFamily="34" charset="-122"/>
              </a:rPr>
              <a:t>通信中的一种。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扩频通信通常有两大类：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一种是</a:t>
            </a:r>
            <a:r>
              <a:rPr lang="zh-CN" altLang="en-US" sz="1900" b="1" dirty="0">
                <a:solidFill>
                  <a:srgbClr val="0000FF"/>
                </a:solidFill>
                <a:latin typeface="微软雅黑" pitchFamily="34" charset="-122"/>
                <a:ea typeface="微软雅黑" pitchFamily="34" charset="-122"/>
              </a:rPr>
              <a:t>直接序列扩频</a:t>
            </a:r>
            <a:r>
              <a:rPr lang="en-US" altLang="zh-CN" sz="1900" b="1" dirty="0">
                <a:solidFill>
                  <a:srgbClr val="0000FF"/>
                </a:solidFill>
                <a:latin typeface="微软雅黑" pitchFamily="34" charset="-122"/>
                <a:ea typeface="微软雅黑" pitchFamily="34" charset="-122"/>
              </a:rPr>
              <a:t>DSSS </a:t>
            </a:r>
            <a:r>
              <a:rPr lang="en-US" altLang="zh-CN" sz="1900" b="1" dirty="0">
                <a:latin typeface="微软雅黑" pitchFamily="34" charset="-122"/>
                <a:ea typeface="微软雅黑" pitchFamily="34" charset="-122"/>
              </a:rPr>
              <a:t>(Direct Sequence Spread Spectrum)</a:t>
            </a:r>
            <a:r>
              <a:rPr lang="zh-CN" altLang="en-US" sz="1900" b="1" dirty="0">
                <a:latin typeface="微软雅黑" pitchFamily="34" charset="-122"/>
                <a:ea typeface="微软雅黑" pitchFamily="34" charset="-122"/>
              </a:rPr>
              <a:t>，如上面讲的使用码片序列就是这一类。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另一种是</a:t>
            </a:r>
            <a:r>
              <a:rPr lang="zh-CN" altLang="en-US" sz="1900" b="1" dirty="0">
                <a:solidFill>
                  <a:srgbClr val="0000FF"/>
                </a:solidFill>
                <a:latin typeface="微软雅黑" pitchFamily="34" charset="-122"/>
                <a:ea typeface="微软雅黑" pitchFamily="34" charset="-122"/>
              </a:rPr>
              <a:t>跳频扩频</a:t>
            </a:r>
            <a:r>
              <a:rPr lang="en-US" altLang="zh-CN" sz="1900" b="1" dirty="0">
                <a:solidFill>
                  <a:srgbClr val="0000FF"/>
                </a:solidFill>
                <a:latin typeface="微软雅黑" pitchFamily="34" charset="-122"/>
                <a:ea typeface="微软雅黑" pitchFamily="34" charset="-122"/>
              </a:rPr>
              <a:t>FHSS </a:t>
            </a:r>
            <a:r>
              <a:rPr lang="en-US" altLang="zh-CN" sz="1900" b="1" dirty="0">
                <a:latin typeface="微软雅黑" pitchFamily="34" charset="-122"/>
                <a:ea typeface="微软雅黑" pitchFamily="34" charset="-122"/>
              </a:rPr>
              <a:t>(Frequency Hopping Spread Spectrum)</a:t>
            </a:r>
            <a:r>
              <a:rPr lang="zh-CN" altLang="en-US" sz="1900" b="1" dirty="0">
                <a:latin typeface="微软雅黑" pitchFamily="34" charset="-122"/>
                <a:ea typeface="微软雅黑" pitchFamily="34" charset="-122"/>
              </a:rPr>
              <a:t>。</a:t>
            </a:r>
          </a:p>
        </p:txBody>
      </p:sp>
    </p:spTree>
    <p:extLst>
      <p:ext uri="{BB962C8B-B14F-4D97-AF65-F5344CB8AC3E}">
        <p14:creationId xmlns:p14="http://schemas.microsoft.com/office/powerpoint/2010/main" val="865098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6963" y="155465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0" name="Rectangle 6"/>
          <p:cNvSpPr>
            <a:spLocks noChangeArrowheads="1"/>
          </p:cNvSpPr>
          <p:nvPr/>
        </p:nvSpPr>
        <p:spPr bwMode="auto">
          <a:xfrm>
            <a:off x="3392567" y="1521440"/>
            <a:ext cx="2377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的重要特点</a:t>
            </a:r>
            <a:endParaRPr lang="zh-CN" altLang="en-US" sz="2000" b="1" dirty="0" smtClean="0">
              <a:solidFill>
                <a:schemeClr val="bg1"/>
              </a:solidFill>
              <a:latin typeface="微软雅黑" pitchFamily="34" charset="-122"/>
              <a:ea typeface="微软雅黑" pitchFamily="34" charset="-122"/>
            </a:endParaRPr>
          </a:p>
        </p:txBody>
      </p:sp>
      <p:sp>
        <p:nvSpPr>
          <p:cNvPr id="61" name="Rectangle 68"/>
          <p:cNvSpPr>
            <a:spLocks noChangeArrowheads="1"/>
          </p:cNvSpPr>
          <p:nvPr/>
        </p:nvSpPr>
        <p:spPr bwMode="auto">
          <a:xfrm>
            <a:off x="556963" y="2007666"/>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每个站分配的码片序列不仅</a:t>
            </a:r>
            <a:r>
              <a:rPr lang="zh-CN" altLang="en-US" sz="2000" b="1" dirty="0">
                <a:solidFill>
                  <a:srgbClr val="0000FF"/>
                </a:solidFill>
                <a:latin typeface="微软雅黑" pitchFamily="34" charset="-122"/>
                <a:ea typeface="微软雅黑" pitchFamily="34" charset="-122"/>
              </a:rPr>
              <a:t>必须各不相同</a:t>
            </a:r>
            <a:r>
              <a:rPr lang="zh-CN" altLang="en-US" sz="2000" b="1" dirty="0">
                <a:latin typeface="微软雅黑" pitchFamily="34" charset="-122"/>
                <a:ea typeface="微软雅黑" pitchFamily="34" charset="-122"/>
              </a:rPr>
              <a:t>，并且还</a:t>
            </a:r>
            <a:r>
              <a:rPr lang="zh-CN" altLang="en-US" sz="2000" b="1" dirty="0">
                <a:solidFill>
                  <a:srgbClr val="0000FF"/>
                </a:solidFill>
                <a:latin typeface="微软雅黑" pitchFamily="34" charset="-122"/>
                <a:ea typeface="微软雅黑" pitchFamily="34" charset="-122"/>
              </a:rPr>
              <a:t>必须互相正交 </a:t>
            </a:r>
            <a:r>
              <a:rPr lang="en-US" altLang="zh-CN" sz="2000" b="1" dirty="0">
                <a:latin typeface="微软雅黑" pitchFamily="34" charset="-122"/>
                <a:ea typeface="微软雅黑" pitchFamily="34" charset="-122"/>
              </a:rPr>
              <a:t>(orthogonal)</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在实用的系统中是使用</a:t>
            </a:r>
            <a:r>
              <a:rPr lang="zh-CN" altLang="en-US" sz="2000" b="1" dirty="0">
                <a:solidFill>
                  <a:srgbClr val="0000FF"/>
                </a:solidFill>
                <a:latin typeface="微软雅黑" pitchFamily="34" charset="-122"/>
                <a:ea typeface="微软雅黑" pitchFamily="34" charset="-122"/>
              </a:rPr>
              <a:t>伪随机码序列</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2103384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2653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96387" y="893326"/>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码片序列的正交关系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9552"/>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令向量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表示站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的码片向量，令 </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表示其他任何站的码片向量。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两个不同站的码片序列正交，就是向量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的规格化</a:t>
            </a:r>
            <a:r>
              <a:rPr lang="zh-CN" altLang="en-US" sz="2000" b="1" dirty="0">
                <a:solidFill>
                  <a:srgbClr val="0000FF"/>
                </a:solidFill>
                <a:latin typeface="微软雅黑" pitchFamily="34" charset="-122"/>
                <a:ea typeface="微软雅黑" pitchFamily="34" charset="-122"/>
              </a:rPr>
              <a:t>内积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(inner product) </a:t>
            </a:r>
            <a:r>
              <a:rPr lang="zh-CN" altLang="en-US" sz="2000" b="1" dirty="0">
                <a:latin typeface="微软雅黑" pitchFamily="34" charset="-122"/>
                <a:ea typeface="微软雅黑" pitchFamily="34" charset="-122"/>
              </a:rPr>
              <a:t>等于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2285607852"/>
              </p:ext>
            </p:extLst>
          </p:nvPr>
        </p:nvGraphicFramePr>
        <p:xfrm>
          <a:off x="2607295" y="2762885"/>
          <a:ext cx="3948112" cy="1223963"/>
        </p:xfrm>
        <a:graphic>
          <a:graphicData uri="http://schemas.openxmlformats.org/presentationml/2006/ole">
            <mc:AlternateContent xmlns:mc="http://schemas.openxmlformats.org/markup-compatibility/2006">
              <mc:Choice xmlns:v="urn:schemas-microsoft-com:vml" Requires="v">
                <p:oleObj spid="_x0000_s6214" name="公式" r:id="rId3" imgW="1282700" imgH="431800" progId="Equation.3">
                  <p:embed/>
                </p:oleObj>
              </mc:Choice>
              <mc:Fallback>
                <p:oleObj name="公式" r:id="rId3" imgW="1282700" imgH="431800"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295" y="2762885"/>
                        <a:ext cx="3948112" cy="1223963"/>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9440419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6963" y="10819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911667" y="1048774"/>
            <a:ext cx="3339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正交关系的另一个重要特性 </a:t>
            </a:r>
            <a:endParaRPr lang="zh-CN" altLang="en-US" sz="2000" b="1" dirty="0" smtClean="0">
              <a:solidFill>
                <a:schemeClr val="bg1"/>
              </a:solidFill>
              <a:latin typeface="微软雅黑" pitchFamily="34" charset="-122"/>
              <a:ea typeface="微软雅黑" pitchFamily="34" charset="-122"/>
            </a:endParaRPr>
          </a:p>
        </p:txBody>
      </p:sp>
      <p:sp>
        <p:nvSpPr>
          <p:cNvPr id="16" name="Rectangle 68"/>
          <p:cNvSpPr>
            <a:spLocks noChangeArrowheads="1"/>
          </p:cNvSpPr>
          <p:nvPr/>
        </p:nvSpPr>
        <p:spPr bwMode="auto">
          <a:xfrm>
            <a:off x="556963" y="1535000"/>
            <a:ext cx="82917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任何一个码片向量和该码片向量自己的规格化内积都是 </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一个码片向量和该码片反码的向量的规格化内积值是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 </a:t>
            </a:r>
          </a:p>
        </p:txBody>
      </p:sp>
      <p:graphicFrame>
        <p:nvGraphicFramePr>
          <p:cNvPr id="18" name="对象 17"/>
          <p:cNvGraphicFramePr>
            <a:graphicFrameLocks noChangeAspect="1"/>
          </p:cNvGraphicFramePr>
          <p:nvPr>
            <p:extLst>
              <p:ext uri="{D42A27DB-BD31-4B8C-83A1-F6EECF244321}">
                <p14:modId xmlns:p14="http://schemas.microsoft.com/office/powerpoint/2010/main" val="46319916"/>
              </p:ext>
            </p:extLst>
          </p:nvPr>
        </p:nvGraphicFramePr>
        <p:xfrm>
          <a:off x="980107" y="2124330"/>
          <a:ext cx="7088188" cy="1011018"/>
        </p:xfrm>
        <a:graphic>
          <a:graphicData uri="http://schemas.openxmlformats.org/presentationml/2006/ole">
            <mc:AlternateContent xmlns:mc="http://schemas.openxmlformats.org/markup-compatibility/2006">
              <mc:Choice xmlns:v="urn:schemas-microsoft-com:vml" Requires="v">
                <p:oleObj spid="_x0000_s7237" name="公式" r:id="rId3" imgW="2781300" imgH="431800" progId="Equation.3">
                  <p:embed/>
                </p:oleObj>
              </mc:Choice>
              <mc:Fallback>
                <p:oleObj name="公式" r:id="rId3" imgW="2781300" imgH="43180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07" y="2124330"/>
                        <a:ext cx="7088188" cy="1011018"/>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090690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54094" y="641988"/>
            <a:ext cx="2454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的工作原理 </a:t>
            </a:r>
            <a:endParaRPr lang="zh-CN" altLang="en-US" sz="2000" b="1" dirty="0" smtClean="0">
              <a:solidFill>
                <a:schemeClr val="bg1"/>
              </a:solidFill>
              <a:latin typeface="微软雅黑" pitchFamily="34" charset="-122"/>
              <a:ea typeface="微软雅黑" pitchFamily="34" charset="-122"/>
            </a:endParaRPr>
          </a:p>
        </p:txBody>
      </p:sp>
      <p:sp>
        <p:nvSpPr>
          <p:cNvPr id="93" name="Rectangle 6"/>
          <p:cNvSpPr>
            <a:spLocks noChangeArrowheads="1"/>
          </p:cNvSpPr>
          <p:nvPr/>
        </p:nvSpPr>
        <p:spPr bwMode="auto">
          <a:xfrm>
            <a:off x="1061829" y="200559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b="1">
              <a:solidFill>
                <a:srgbClr val="000099"/>
              </a:solidFill>
              <a:latin typeface="微软雅黑" pitchFamily="34" charset="-122"/>
              <a:ea typeface="微软雅黑" pitchFamily="34" charset="-122"/>
            </a:endParaRPr>
          </a:p>
        </p:txBody>
      </p:sp>
      <p:sp>
        <p:nvSpPr>
          <p:cNvPr id="94" name="Line 10"/>
          <p:cNvSpPr>
            <a:spLocks noChangeShapeType="1"/>
          </p:cNvSpPr>
          <p:nvPr/>
        </p:nvSpPr>
        <p:spPr bwMode="auto">
          <a:xfrm>
            <a:off x="3546976" y="1750427"/>
            <a:ext cx="116635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Text Box 11"/>
          <p:cNvSpPr txBox="1">
            <a:spLocks noChangeArrowheads="1"/>
          </p:cNvSpPr>
          <p:nvPr/>
        </p:nvSpPr>
        <p:spPr bwMode="auto">
          <a:xfrm>
            <a:off x="1785039" y="1879143"/>
            <a:ext cx="1582484"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站的码片序列 </a:t>
            </a:r>
            <a:r>
              <a:rPr kumimoji="1" lang="en-US" altLang="zh-CN" sz="1400" b="1" i="1" dirty="0">
                <a:latin typeface="微软雅黑" pitchFamily="34" charset="-122"/>
                <a:ea typeface="微软雅黑" pitchFamily="34" charset="-122"/>
              </a:rPr>
              <a:t>S</a:t>
            </a:r>
          </a:p>
        </p:txBody>
      </p:sp>
      <p:sp>
        <p:nvSpPr>
          <p:cNvPr id="96" name="Line 12"/>
          <p:cNvSpPr>
            <a:spLocks noChangeShapeType="1"/>
          </p:cNvSpPr>
          <p:nvPr/>
        </p:nvSpPr>
        <p:spPr bwMode="auto">
          <a:xfrm>
            <a:off x="3548157"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Line 13"/>
          <p:cNvSpPr>
            <a:spLocks noChangeShapeType="1"/>
          </p:cNvSpPr>
          <p:nvPr/>
        </p:nvSpPr>
        <p:spPr bwMode="auto">
          <a:xfrm>
            <a:off x="4722782"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Line 14"/>
          <p:cNvSpPr>
            <a:spLocks noChangeShapeType="1"/>
          </p:cNvSpPr>
          <p:nvPr/>
        </p:nvSpPr>
        <p:spPr bwMode="auto">
          <a:xfrm>
            <a:off x="5897407"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15"/>
          <p:cNvSpPr>
            <a:spLocks noChangeShapeType="1"/>
          </p:cNvSpPr>
          <p:nvPr/>
        </p:nvSpPr>
        <p:spPr bwMode="auto">
          <a:xfrm>
            <a:off x="7072031"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Freeform 16"/>
          <p:cNvSpPr>
            <a:spLocks/>
          </p:cNvSpPr>
          <p:nvPr/>
        </p:nvSpPr>
        <p:spPr bwMode="auto">
          <a:xfrm>
            <a:off x="3548157"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Freeform 17"/>
          <p:cNvSpPr>
            <a:spLocks/>
          </p:cNvSpPr>
          <p:nvPr/>
        </p:nvSpPr>
        <p:spPr bwMode="auto">
          <a:xfrm>
            <a:off x="472278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2" name="Freeform 18"/>
          <p:cNvSpPr>
            <a:spLocks/>
          </p:cNvSpPr>
          <p:nvPr/>
        </p:nvSpPr>
        <p:spPr bwMode="auto">
          <a:xfrm>
            <a:off x="354815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9"/>
          <p:cNvSpPr>
            <a:spLocks/>
          </p:cNvSpPr>
          <p:nvPr/>
        </p:nvSpPr>
        <p:spPr bwMode="auto">
          <a:xfrm>
            <a:off x="4722782"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20"/>
          <p:cNvSpPr>
            <a:spLocks/>
          </p:cNvSpPr>
          <p:nvPr/>
        </p:nvSpPr>
        <p:spPr bwMode="auto">
          <a:xfrm flipV="1">
            <a:off x="589740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21"/>
          <p:cNvSpPr>
            <a:spLocks/>
          </p:cNvSpPr>
          <p:nvPr/>
        </p:nvSpPr>
        <p:spPr bwMode="auto">
          <a:xfrm>
            <a:off x="354815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22"/>
          <p:cNvSpPr>
            <a:spLocks/>
          </p:cNvSpPr>
          <p:nvPr/>
        </p:nvSpPr>
        <p:spPr bwMode="auto">
          <a:xfrm>
            <a:off x="4722782"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23"/>
          <p:cNvSpPr>
            <a:spLocks/>
          </p:cNvSpPr>
          <p:nvPr/>
        </p:nvSpPr>
        <p:spPr bwMode="auto">
          <a:xfrm flipV="1">
            <a:off x="589740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Freeform 24"/>
          <p:cNvSpPr>
            <a:spLocks/>
          </p:cNvSpPr>
          <p:nvPr/>
        </p:nvSpPr>
        <p:spPr bwMode="auto">
          <a:xfrm>
            <a:off x="3548157" y="3514273"/>
            <a:ext cx="3523874" cy="2159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Freeform 25"/>
          <p:cNvSpPr>
            <a:spLocks/>
          </p:cNvSpPr>
          <p:nvPr/>
        </p:nvSpPr>
        <p:spPr bwMode="auto">
          <a:xfrm>
            <a:off x="3548157" y="1428636"/>
            <a:ext cx="3523874" cy="214891"/>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26"/>
          <p:cNvSpPr>
            <a:spLocks noChangeShapeType="1"/>
          </p:cNvSpPr>
          <p:nvPr/>
        </p:nvSpPr>
        <p:spPr bwMode="auto">
          <a:xfrm>
            <a:off x="4722782" y="1349008"/>
            <a:ext cx="0" cy="10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Text Box 27"/>
          <p:cNvSpPr txBox="1">
            <a:spLocks noChangeArrowheads="1"/>
          </p:cNvSpPr>
          <p:nvPr/>
        </p:nvSpPr>
        <p:spPr bwMode="auto">
          <a:xfrm>
            <a:off x="3990119"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a:t>
            </a:r>
          </a:p>
        </p:txBody>
      </p:sp>
      <p:sp>
        <p:nvSpPr>
          <p:cNvPr id="112" name="Line 28"/>
          <p:cNvSpPr>
            <a:spLocks noChangeShapeType="1"/>
          </p:cNvSpPr>
          <p:nvPr/>
        </p:nvSpPr>
        <p:spPr bwMode="auto">
          <a:xfrm>
            <a:off x="3432349" y="2764884"/>
            <a:ext cx="3933929" cy="0"/>
          </a:xfrm>
          <a:prstGeom prst="line">
            <a:avLst/>
          </a:prstGeom>
          <a:noFill/>
          <a:ln w="28575">
            <a:solidFill>
              <a:srgbClr val="0000FF"/>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29"/>
          <p:cNvSpPr>
            <a:spLocks noChangeShapeType="1"/>
          </p:cNvSpPr>
          <p:nvPr/>
        </p:nvSpPr>
        <p:spPr bwMode="auto">
          <a:xfrm>
            <a:off x="3432349" y="3621172"/>
            <a:ext cx="393392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30"/>
          <p:cNvSpPr>
            <a:spLocks noChangeShapeType="1"/>
          </p:cNvSpPr>
          <p:nvPr/>
        </p:nvSpPr>
        <p:spPr bwMode="auto">
          <a:xfrm flipV="1">
            <a:off x="3432349" y="3985504"/>
            <a:ext cx="3933929" cy="9818"/>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Freeform 31"/>
          <p:cNvSpPr>
            <a:spLocks/>
          </p:cNvSpPr>
          <p:nvPr/>
        </p:nvSpPr>
        <p:spPr bwMode="auto">
          <a:xfrm>
            <a:off x="354815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6" name="Freeform 32"/>
          <p:cNvSpPr>
            <a:spLocks/>
          </p:cNvSpPr>
          <p:nvPr/>
        </p:nvSpPr>
        <p:spPr bwMode="auto">
          <a:xfrm>
            <a:off x="4722782"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7" name="Freeform 33"/>
          <p:cNvSpPr>
            <a:spLocks/>
          </p:cNvSpPr>
          <p:nvPr/>
        </p:nvSpPr>
        <p:spPr bwMode="auto">
          <a:xfrm flipV="1">
            <a:off x="589740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34"/>
          <p:cNvSpPr>
            <a:spLocks noChangeShapeType="1"/>
          </p:cNvSpPr>
          <p:nvPr/>
        </p:nvSpPr>
        <p:spPr bwMode="auto">
          <a:xfrm>
            <a:off x="3432349" y="3192483"/>
            <a:ext cx="39339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35"/>
          <p:cNvSpPr>
            <a:spLocks noChangeShapeType="1"/>
          </p:cNvSpPr>
          <p:nvPr/>
        </p:nvSpPr>
        <p:spPr bwMode="auto">
          <a:xfrm>
            <a:off x="3447712" y="1536627"/>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Text Box 36"/>
          <p:cNvSpPr txBox="1">
            <a:spLocks noChangeArrowheads="1"/>
          </p:cNvSpPr>
          <p:nvPr/>
        </p:nvSpPr>
        <p:spPr bwMode="auto">
          <a:xfrm>
            <a:off x="5171833"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1</a:t>
            </a:r>
          </a:p>
        </p:txBody>
      </p:sp>
      <p:sp>
        <p:nvSpPr>
          <p:cNvPr id="121" name="Text Box 37"/>
          <p:cNvSpPr txBox="1">
            <a:spLocks noChangeArrowheads="1"/>
          </p:cNvSpPr>
          <p:nvPr/>
        </p:nvSpPr>
        <p:spPr bwMode="auto">
          <a:xfrm>
            <a:off x="6350004"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0</a:t>
            </a:r>
          </a:p>
        </p:txBody>
      </p:sp>
      <p:sp>
        <p:nvSpPr>
          <p:cNvPr id="122" name="Text Box 38"/>
          <p:cNvSpPr txBox="1">
            <a:spLocks noChangeArrowheads="1"/>
          </p:cNvSpPr>
          <p:nvPr/>
        </p:nvSpPr>
        <p:spPr bwMode="auto">
          <a:xfrm>
            <a:off x="7367460" y="135882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3" name="Text Box 39"/>
          <p:cNvSpPr txBox="1">
            <a:spLocks noChangeArrowheads="1"/>
          </p:cNvSpPr>
          <p:nvPr/>
        </p:nvSpPr>
        <p:spPr bwMode="auto">
          <a:xfrm>
            <a:off x="7367460" y="184860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4" name="Text Box 40"/>
          <p:cNvSpPr txBox="1">
            <a:spLocks noChangeArrowheads="1"/>
          </p:cNvSpPr>
          <p:nvPr/>
        </p:nvSpPr>
        <p:spPr bwMode="auto">
          <a:xfrm>
            <a:off x="7367460" y="260780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5" name="Text Box 41"/>
          <p:cNvSpPr txBox="1">
            <a:spLocks noChangeArrowheads="1"/>
          </p:cNvSpPr>
          <p:nvPr/>
        </p:nvSpPr>
        <p:spPr bwMode="auto">
          <a:xfrm>
            <a:off x="7367460" y="302558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6" name="Text Box 42"/>
          <p:cNvSpPr txBox="1">
            <a:spLocks noChangeArrowheads="1"/>
          </p:cNvSpPr>
          <p:nvPr/>
        </p:nvSpPr>
        <p:spPr bwMode="auto">
          <a:xfrm>
            <a:off x="7367460" y="345318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7" name="Text Box 43"/>
          <p:cNvSpPr txBox="1">
            <a:spLocks noChangeArrowheads="1"/>
          </p:cNvSpPr>
          <p:nvPr/>
        </p:nvSpPr>
        <p:spPr bwMode="auto">
          <a:xfrm>
            <a:off x="7367460" y="381642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8" name="Rectangle 44"/>
          <p:cNvSpPr>
            <a:spLocks noChangeArrowheads="1"/>
          </p:cNvSpPr>
          <p:nvPr/>
        </p:nvSpPr>
        <p:spPr bwMode="auto">
          <a:xfrm>
            <a:off x="3746686" y="1643527"/>
            <a:ext cx="787022" cy="187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Text Box 45"/>
          <p:cNvSpPr txBox="1">
            <a:spLocks noChangeArrowheads="1"/>
          </p:cNvSpPr>
          <p:nvPr/>
        </p:nvSpPr>
        <p:spPr bwMode="auto">
          <a:xfrm>
            <a:off x="3738414" y="1576988"/>
            <a:ext cx="843501" cy="32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200" b="1" i="1" dirty="0">
                <a:solidFill>
                  <a:srgbClr val="0000FF"/>
                </a:solidFill>
                <a:latin typeface="微软雅黑" pitchFamily="34" charset="-122"/>
                <a:ea typeface="微软雅黑" pitchFamily="34" charset="-122"/>
              </a:rPr>
              <a:t>m</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个码片</a:t>
            </a:r>
          </a:p>
        </p:txBody>
      </p:sp>
      <p:sp>
        <p:nvSpPr>
          <p:cNvPr id="130" name="Freeform 46"/>
          <p:cNvSpPr>
            <a:spLocks/>
          </p:cNvSpPr>
          <p:nvPr/>
        </p:nvSpPr>
        <p:spPr bwMode="auto">
          <a:xfrm>
            <a:off x="354815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Freeform 47"/>
          <p:cNvSpPr>
            <a:spLocks/>
          </p:cNvSpPr>
          <p:nvPr/>
        </p:nvSpPr>
        <p:spPr bwMode="auto">
          <a:xfrm>
            <a:off x="4722782"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Freeform 48"/>
          <p:cNvSpPr>
            <a:spLocks/>
          </p:cNvSpPr>
          <p:nvPr/>
        </p:nvSpPr>
        <p:spPr bwMode="auto">
          <a:xfrm flipV="1">
            <a:off x="589740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49"/>
          <p:cNvSpPr>
            <a:spLocks noChangeShapeType="1"/>
          </p:cNvSpPr>
          <p:nvPr/>
        </p:nvSpPr>
        <p:spPr bwMode="auto">
          <a:xfrm flipV="1">
            <a:off x="3432349" y="2387462"/>
            <a:ext cx="3933929" cy="436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Text Box 50"/>
          <p:cNvSpPr txBox="1">
            <a:spLocks noChangeArrowheads="1"/>
          </p:cNvSpPr>
          <p:nvPr/>
        </p:nvSpPr>
        <p:spPr bwMode="auto">
          <a:xfrm>
            <a:off x="7367460" y="221729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35" name="Freeform 51"/>
          <p:cNvSpPr>
            <a:spLocks/>
          </p:cNvSpPr>
          <p:nvPr/>
        </p:nvSpPr>
        <p:spPr bwMode="auto">
          <a:xfrm>
            <a:off x="590095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Line 52"/>
          <p:cNvSpPr>
            <a:spLocks noChangeShapeType="1"/>
          </p:cNvSpPr>
          <p:nvPr/>
        </p:nvSpPr>
        <p:spPr bwMode="auto">
          <a:xfrm>
            <a:off x="3447712" y="2017676"/>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7" name="Text Box 53"/>
          <p:cNvSpPr txBox="1">
            <a:spLocks noChangeArrowheads="1"/>
          </p:cNvSpPr>
          <p:nvPr/>
        </p:nvSpPr>
        <p:spPr bwMode="auto">
          <a:xfrm>
            <a:off x="1785038" y="2208568"/>
            <a:ext cx="16530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8" name="Text Box 54"/>
          <p:cNvSpPr txBox="1">
            <a:spLocks noChangeArrowheads="1"/>
          </p:cNvSpPr>
          <p:nvPr/>
        </p:nvSpPr>
        <p:spPr bwMode="auto">
          <a:xfrm>
            <a:off x="1785039" y="2587081"/>
            <a:ext cx="16487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T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9" name="Text Box 55"/>
          <p:cNvSpPr txBox="1">
            <a:spLocks noChangeArrowheads="1"/>
          </p:cNvSpPr>
          <p:nvPr/>
        </p:nvSpPr>
        <p:spPr bwMode="auto">
          <a:xfrm>
            <a:off x="1571149" y="3025588"/>
            <a:ext cx="1903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总的发送信号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r>
              <a:rPr kumimoji="1" lang="en-US" altLang="zh-CN" sz="1400" b="1" dirty="0">
                <a:latin typeface="微软雅黑" pitchFamily="34" charset="-122"/>
                <a:ea typeface="微软雅黑" pitchFamily="34" charset="-122"/>
              </a:rPr>
              <a:t> +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0" name="Text Box 56"/>
          <p:cNvSpPr txBox="1">
            <a:spLocks noChangeArrowheads="1"/>
          </p:cNvSpPr>
          <p:nvPr/>
        </p:nvSpPr>
        <p:spPr bwMode="auto">
          <a:xfrm>
            <a:off x="1838216" y="3452097"/>
            <a:ext cx="16081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1" name="Text Box 57"/>
          <p:cNvSpPr txBox="1">
            <a:spLocks noChangeArrowheads="1"/>
          </p:cNvSpPr>
          <p:nvPr/>
        </p:nvSpPr>
        <p:spPr bwMode="auto">
          <a:xfrm>
            <a:off x="1838216" y="3817519"/>
            <a:ext cx="15990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2" name="Line 58"/>
          <p:cNvSpPr>
            <a:spLocks noChangeShapeType="1"/>
          </p:cNvSpPr>
          <p:nvPr/>
        </p:nvSpPr>
        <p:spPr bwMode="auto">
          <a:xfrm flipV="1">
            <a:off x="3447713" y="3621172"/>
            <a:ext cx="3889024" cy="109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Text Box 59"/>
          <p:cNvSpPr txBox="1">
            <a:spLocks noChangeArrowheads="1"/>
          </p:cNvSpPr>
          <p:nvPr/>
        </p:nvSpPr>
        <p:spPr bwMode="auto">
          <a:xfrm>
            <a:off x="2111192" y="1295557"/>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latin typeface="微软雅黑" pitchFamily="34" charset="-122"/>
                <a:ea typeface="微软雅黑" pitchFamily="34" charset="-122"/>
              </a:rPr>
              <a:t>数据码元比特</a:t>
            </a:r>
          </a:p>
        </p:txBody>
      </p:sp>
      <p:sp>
        <p:nvSpPr>
          <p:cNvPr id="144" name="Text Box 60"/>
          <p:cNvSpPr txBox="1">
            <a:spLocks noChangeArrowheads="1"/>
          </p:cNvSpPr>
          <p:nvPr/>
        </p:nvSpPr>
        <p:spPr bwMode="auto">
          <a:xfrm>
            <a:off x="1244995" y="2042765"/>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发</a:t>
            </a:r>
          </a:p>
          <a:p>
            <a:pPr algn="l"/>
            <a:r>
              <a:rPr kumimoji="1" lang="zh-CN" altLang="en-US" sz="1400" b="1" dirty="0">
                <a:solidFill>
                  <a:srgbClr val="0000FF"/>
                </a:solidFill>
                <a:latin typeface="微软雅黑" pitchFamily="34" charset="-122"/>
                <a:ea typeface="微软雅黑" pitchFamily="34" charset="-122"/>
              </a:rPr>
              <a:t>送</a:t>
            </a:r>
          </a:p>
          <a:p>
            <a:pPr algn="l"/>
            <a:r>
              <a:rPr kumimoji="1" lang="zh-CN" altLang="en-US" sz="1400" b="1" dirty="0">
                <a:solidFill>
                  <a:srgbClr val="0000FF"/>
                </a:solidFill>
                <a:latin typeface="微软雅黑" pitchFamily="34" charset="-122"/>
                <a:ea typeface="微软雅黑" pitchFamily="34" charset="-122"/>
              </a:rPr>
              <a:t>端</a:t>
            </a:r>
          </a:p>
        </p:txBody>
      </p:sp>
      <p:sp>
        <p:nvSpPr>
          <p:cNvPr id="145" name="Text Box 61"/>
          <p:cNvSpPr txBox="1">
            <a:spLocks noChangeArrowheads="1"/>
          </p:cNvSpPr>
          <p:nvPr/>
        </p:nvSpPr>
        <p:spPr bwMode="auto">
          <a:xfrm>
            <a:off x="1351349" y="3428099"/>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400" b="1">
                <a:solidFill>
                  <a:srgbClr val="0000FF"/>
                </a:solidFill>
                <a:latin typeface="微软雅黑" pitchFamily="34" charset="-122"/>
                <a:ea typeface="微软雅黑" pitchFamily="34" charset="-122"/>
              </a:rPr>
              <a:t>接</a:t>
            </a:r>
          </a:p>
          <a:p>
            <a:pPr algn="l" eaLnBrk="0" hangingPunct="0"/>
            <a:r>
              <a:rPr kumimoji="1" lang="zh-CN" altLang="en-US" sz="1400" b="1">
                <a:solidFill>
                  <a:srgbClr val="0000FF"/>
                </a:solidFill>
                <a:latin typeface="微软雅黑" pitchFamily="34" charset="-122"/>
                <a:ea typeface="微软雅黑" pitchFamily="34" charset="-122"/>
              </a:rPr>
              <a:t>收</a:t>
            </a:r>
          </a:p>
          <a:p>
            <a:pPr algn="l" eaLnBrk="0" hangingPunct="0"/>
            <a:r>
              <a:rPr kumimoji="1" lang="zh-CN" altLang="en-US" sz="1400" b="1">
                <a:solidFill>
                  <a:srgbClr val="0000FF"/>
                </a:solidFill>
                <a:latin typeface="微软雅黑" pitchFamily="34" charset="-122"/>
                <a:ea typeface="微软雅黑" pitchFamily="34" charset="-122"/>
              </a:rPr>
              <a:t>端</a:t>
            </a:r>
          </a:p>
        </p:txBody>
      </p:sp>
      <p:sp>
        <p:nvSpPr>
          <p:cNvPr id="146" name="AutoShape 62"/>
          <p:cNvSpPr>
            <a:spLocks/>
          </p:cNvSpPr>
          <p:nvPr/>
        </p:nvSpPr>
        <p:spPr bwMode="auto">
          <a:xfrm>
            <a:off x="1571149" y="1350098"/>
            <a:ext cx="107536" cy="2078001"/>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7" name="AutoShape 63"/>
          <p:cNvSpPr>
            <a:spLocks/>
          </p:cNvSpPr>
          <p:nvPr/>
        </p:nvSpPr>
        <p:spPr bwMode="auto">
          <a:xfrm>
            <a:off x="1731862" y="3527363"/>
            <a:ext cx="57903" cy="544316"/>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085990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304989"/>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在早期电话网中，从市话局到用户电话机的用户线是采用最廉价的双绞线电缆，而长途干线采用的是频分复用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的模拟传输方式。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与模拟通信相比，数字通信无论是在传输质量上还是经济上都有明显的优势。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目前，长途干线大都采用时分复用 </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的数字传输方式。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脉码调制 </a:t>
            </a:r>
            <a:r>
              <a:rPr lang="en-US" altLang="zh-CN" sz="2000" b="1" dirty="0">
                <a:solidFill>
                  <a:srgbClr val="0000FF"/>
                </a:solidFill>
                <a:latin typeface="微软雅黑" pitchFamily="34" charset="-122"/>
                <a:ea typeface="微软雅黑" pitchFamily="34" charset="-122"/>
              </a:rPr>
              <a:t>PCM </a:t>
            </a:r>
            <a:r>
              <a:rPr lang="zh-CN" altLang="en-US" sz="2000" b="1" dirty="0">
                <a:latin typeface="微软雅黑" pitchFamily="34" charset="-122"/>
                <a:ea typeface="微软雅黑" pitchFamily="34" charset="-122"/>
              </a:rPr>
              <a:t>体制最初是为了在电话局之间的中继线上传送多路的电话。</a:t>
            </a:r>
          </a:p>
        </p:txBody>
      </p:sp>
      <p:sp>
        <p:nvSpPr>
          <p:cNvPr id="6" name="AutoShape 5"/>
          <p:cNvSpPr>
            <a:spLocks noChangeArrowheads="1"/>
          </p:cNvSpPr>
          <p:nvPr/>
        </p:nvSpPr>
        <p:spPr bwMode="auto">
          <a:xfrm>
            <a:off x="545145" y="86587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3231731" y="823604"/>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12603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404141"/>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由于历史上的原因，</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有两个互不兼容的国际标准：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北美的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T1</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E1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我国采用的是欧洲的 </a:t>
            </a: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2.048 Mbit/s</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T1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1.544 Mbit/s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当需要有更高的数据率时，可采用复用的方法。 </a:t>
            </a:r>
          </a:p>
        </p:txBody>
      </p:sp>
      <p:sp>
        <p:nvSpPr>
          <p:cNvPr id="5" name="AutoShape 5"/>
          <p:cNvSpPr>
            <a:spLocks noChangeArrowheads="1"/>
          </p:cNvSpPr>
          <p:nvPr/>
        </p:nvSpPr>
        <p:spPr bwMode="auto">
          <a:xfrm>
            <a:off x="545145" y="98474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1" y="942476"/>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06627"/>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5233" y="56435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旧的数字传输系统存在许多缺点</a:t>
            </a:r>
          </a:p>
        </p:txBody>
      </p:sp>
      <p:sp>
        <p:nvSpPr>
          <p:cNvPr id="4" name="Rectangle 8"/>
          <p:cNvSpPr>
            <a:spLocks noChangeArrowheads="1"/>
          </p:cNvSpPr>
          <p:nvPr/>
        </p:nvSpPr>
        <p:spPr bwMode="auto">
          <a:xfrm>
            <a:off x="545144" y="980549"/>
            <a:ext cx="820566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最主要的是以下两个方面：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速率标准不统一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如果不对高次群的数字传输速率进行标准化，国际范围的</a:t>
            </a:r>
            <a:r>
              <a:rPr lang="zh-CN" altLang="en-US" sz="2000" b="1" dirty="0">
                <a:solidFill>
                  <a:srgbClr val="0000FF"/>
                </a:solidFill>
                <a:latin typeface="微软雅黑" pitchFamily="34" charset="-122"/>
                <a:ea typeface="微软雅黑" pitchFamily="34" charset="-122"/>
              </a:rPr>
              <a:t>基于光纤高速数据传输就很难实现。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不是同步传输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在过去相当长的时间，为了节约经费，各国的数字网</a:t>
            </a:r>
            <a:r>
              <a:rPr lang="zh-CN" altLang="en-US" sz="2000" b="1" dirty="0" smtClean="0">
                <a:latin typeface="微软雅黑" pitchFamily="34" charset="-122"/>
                <a:ea typeface="微软雅黑" pitchFamily="34" charset="-122"/>
              </a:rPr>
              <a:t>主要采用</a:t>
            </a:r>
            <a:r>
              <a:rPr lang="zh-CN" altLang="en-US" sz="2000" b="1" dirty="0">
                <a:latin typeface="微软雅黑" pitchFamily="34" charset="-122"/>
                <a:ea typeface="微软雅黑" pitchFamily="34" charset="-122"/>
              </a:rPr>
              <a:t>准同步方式。  </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当数据传输的速率很高时，</a:t>
            </a:r>
            <a:r>
              <a:rPr lang="zh-CN" altLang="en-US" sz="2000" b="1" dirty="0">
                <a:solidFill>
                  <a:srgbClr val="0000FF"/>
                </a:solidFill>
                <a:latin typeface="微软雅黑" pitchFamily="34" charset="-122"/>
                <a:ea typeface="微软雅黑" pitchFamily="34" charset="-122"/>
              </a:rPr>
              <a:t>收发双方的时钟同步就成为很大的问题。 </a:t>
            </a:r>
          </a:p>
        </p:txBody>
      </p:sp>
    </p:spTree>
    <p:extLst>
      <p:ext uri="{BB962C8B-B14F-4D97-AF65-F5344CB8AC3E}">
        <p14:creationId xmlns:p14="http://schemas.microsoft.com/office/powerpoint/2010/main" val="1411828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5144" y="1095658"/>
            <a:ext cx="8053711" cy="3251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4" y="6273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631406" y="585035"/>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2.2.1  </a:t>
            </a:r>
            <a:r>
              <a:rPr lang="zh-CN" altLang="en-US" sz="2400" b="1" dirty="0">
                <a:solidFill>
                  <a:schemeClr val="bg1"/>
                </a:solidFill>
                <a:latin typeface="微软雅黑" pitchFamily="34" charset="-122"/>
                <a:ea typeface="微软雅黑" pitchFamily="34" charset="-122"/>
              </a:rPr>
              <a:t>数据通信系统的模型</a:t>
            </a:r>
          </a:p>
        </p:txBody>
      </p:sp>
      <p:sp>
        <p:nvSpPr>
          <p:cNvPr id="17" name="矩形 16"/>
          <p:cNvSpPr/>
          <p:nvPr/>
        </p:nvSpPr>
        <p:spPr>
          <a:xfrm>
            <a:off x="1076527" y="1163436"/>
            <a:ext cx="6891281" cy="498598"/>
          </a:xfrm>
          <a:prstGeom prst="rect">
            <a:avLst/>
          </a:prstGeom>
          <a:noFill/>
        </p:spPr>
        <p:txBody>
          <a:bodyPr wrap="square" anchor="ctr">
            <a:spAutoFit/>
          </a:bodyPr>
          <a:lstStyle/>
          <a:p>
            <a:pPr>
              <a:lnSpc>
                <a:spcPct val="110000"/>
              </a:lnSpc>
            </a:pPr>
            <a:r>
              <a:rPr lang="zh-CN" altLang="zh-CN" sz="1200" b="1" dirty="0">
                <a:solidFill>
                  <a:srgbClr val="0000FF"/>
                </a:solidFill>
                <a:latin typeface="微软雅黑" pitchFamily="34" charset="-122"/>
                <a:ea typeface="微软雅黑" pitchFamily="34" charset="-122"/>
              </a:rPr>
              <a:t>一个数据通信</a:t>
            </a:r>
            <a:r>
              <a:rPr lang="zh-CN" altLang="zh-CN" sz="1200" b="1" dirty="0" smtClean="0">
                <a:solidFill>
                  <a:srgbClr val="0000FF"/>
                </a:solidFill>
                <a:latin typeface="微软雅黑" pitchFamily="34" charset="-122"/>
                <a:ea typeface="微软雅黑" pitchFamily="34" charset="-122"/>
              </a:rPr>
              <a:t>系统</a:t>
            </a:r>
            <a:r>
              <a:rPr lang="zh-CN" altLang="en-US" sz="1200" b="1" dirty="0" smtClean="0">
                <a:solidFill>
                  <a:srgbClr val="0000FF"/>
                </a:solidFill>
                <a:latin typeface="微软雅黑" pitchFamily="34" charset="-122"/>
                <a:ea typeface="微软雅黑" pitchFamily="34" charset="-122"/>
              </a:rPr>
              <a:t>包括</a:t>
            </a:r>
            <a:r>
              <a:rPr lang="zh-CN" altLang="zh-CN" sz="1200" b="1" dirty="0" smtClean="0">
                <a:latin typeface="微软雅黑" pitchFamily="34" charset="-122"/>
                <a:ea typeface="微软雅黑" pitchFamily="34" charset="-122"/>
              </a:rPr>
              <a:t>三大部分</a:t>
            </a:r>
            <a:r>
              <a:rPr lang="zh-CN" altLang="en-US" sz="1200" b="1" dirty="0" smtClean="0">
                <a:solidFill>
                  <a:srgbClr val="0000FF"/>
                </a:solidFill>
                <a:latin typeface="微软雅黑" pitchFamily="34" charset="-122"/>
                <a:ea typeface="微软雅黑" pitchFamily="34" charset="-122"/>
              </a:rPr>
              <a:t>：</a:t>
            </a:r>
            <a:r>
              <a:rPr lang="zh-CN" altLang="zh-CN" sz="1200" b="1" dirty="0" smtClean="0">
                <a:solidFill>
                  <a:srgbClr val="0000FF"/>
                </a:solidFill>
                <a:latin typeface="微软雅黑" pitchFamily="34" charset="-122"/>
                <a:ea typeface="微软雅黑" pitchFamily="34" charset="-122"/>
              </a:rPr>
              <a:t>源系统（或发送端、发送方）、传输系统（或传输网络）和</a:t>
            </a:r>
            <a:r>
              <a:rPr lang="zh-CN" altLang="zh-CN" sz="1200" b="1" dirty="0">
                <a:solidFill>
                  <a:srgbClr val="0000FF"/>
                </a:solidFill>
                <a:latin typeface="微软雅黑" pitchFamily="34" charset="-122"/>
                <a:ea typeface="微软雅黑" pitchFamily="34" charset="-122"/>
              </a:rPr>
              <a:t>目的系统（或接收端、接收方</a:t>
            </a:r>
            <a:r>
              <a:rPr lang="zh-CN" altLang="zh-CN" sz="1200" b="1" dirty="0" smtClean="0">
                <a:solidFill>
                  <a:srgbClr val="0000FF"/>
                </a:solidFill>
                <a:latin typeface="微软雅黑" pitchFamily="34" charset="-122"/>
                <a:ea typeface="微软雅黑" pitchFamily="34" charset="-122"/>
              </a:rPr>
              <a:t>）</a:t>
            </a:r>
            <a:r>
              <a:rPr lang="zh-CN" altLang="en-US" sz="1200" b="1" dirty="0">
                <a:solidFill>
                  <a:srgbClr val="0000FF"/>
                </a:solidFill>
                <a:latin typeface="微软雅黑" pitchFamily="34" charset="-122"/>
                <a:ea typeface="微软雅黑" pitchFamily="34" charset="-122"/>
              </a:rPr>
              <a:t>。</a:t>
            </a:r>
          </a:p>
        </p:txBody>
      </p:sp>
      <p:grpSp>
        <p:nvGrpSpPr>
          <p:cNvPr id="21" name="Group 104"/>
          <p:cNvGrpSpPr>
            <a:grpSpLocks/>
          </p:cNvGrpSpPr>
          <p:nvPr/>
        </p:nvGrpSpPr>
        <p:grpSpPr bwMode="auto">
          <a:xfrm>
            <a:off x="1988292" y="3410616"/>
            <a:ext cx="691334" cy="706563"/>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4" name="Group 106"/>
          <p:cNvGrpSpPr>
            <a:grpSpLocks/>
          </p:cNvGrpSpPr>
          <p:nvPr/>
        </p:nvGrpSpPr>
        <p:grpSpPr bwMode="auto">
          <a:xfrm>
            <a:off x="3148319" y="3410613"/>
            <a:ext cx="996979" cy="593200"/>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发送</a:t>
              </a:r>
              <a:endParaRPr kumimoji="1" lang="en-US" altLang="zh-CN" sz="1000" b="1" dirty="0" smtClean="0">
                <a:latin typeface="微软雅黑" pitchFamily="34" charset="-122"/>
                <a:ea typeface="微软雅黑" pitchFamily="34" charset="-122"/>
              </a:endParaRPr>
            </a:p>
            <a:p>
              <a:pPr algn="ctr" defTabSz="762000" eaLnBrk="0" hangingPunct="0"/>
              <a:r>
                <a:rPr kumimoji="1" lang="zh-CN" altLang="en-US" sz="1000" b="1" dirty="0" smtClean="0">
                  <a:latin typeface="微软雅黑" pitchFamily="34" charset="-122"/>
                  <a:ea typeface="微软雅黑" pitchFamily="34" charset="-122"/>
                </a:rPr>
                <a:t>的信号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7" name="Group 108"/>
          <p:cNvGrpSpPr>
            <a:grpSpLocks/>
          </p:cNvGrpSpPr>
          <p:nvPr/>
        </p:nvGrpSpPr>
        <p:grpSpPr bwMode="auto">
          <a:xfrm>
            <a:off x="4599986" y="3410619"/>
            <a:ext cx="1106999" cy="575777"/>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接收</a:t>
              </a:r>
            </a:p>
            <a:p>
              <a:pPr algn="ctr" defTabSz="762000" eaLnBrk="0" hangingPunct="0"/>
              <a:r>
                <a:rPr kumimoji="1" lang="zh-CN" altLang="en-US" sz="1000" b="1" dirty="0">
                  <a:latin typeface="微软雅黑" pitchFamily="34" charset="-122"/>
                  <a:ea typeface="微软雅黑" pitchFamily="34" charset="-122"/>
                </a:rPr>
                <a:t>的</a:t>
              </a:r>
              <a:r>
                <a:rPr kumimoji="1" lang="zh-CN" altLang="en-US" sz="1000" b="1" dirty="0" smtClean="0">
                  <a:latin typeface="微软雅黑" pitchFamily="34" charset="-122"/>
                  <a:ea typeface="微软雅黑" pitchFamily="34" charset="-122"/>
                </a:rPr>
                <a:t>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0" name="Group 110"/>
          <p:cNvGrpSpPr>
            <a:grpSpLocks/>
          </p:cNvGrpSpPr>
          <p:nvPr/>
        </p:nvGrpSpPr>
        <p:grpSpPr bwMode="auto">
          <a:xfrm>
            <a:off x="6150884" y="3410617"/>
            <a:ext cx="629930" cy="751518"/>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3" name="Group 103"/>
          <p:cNvGrpSpPr>
            <a:grpSpLocks/>
          </p:cNvGrpSpPr>
          <p:nvPr/>
        </p:nvGrpSpPr>
        <p:grpSpPr bwMode="auto">
          <a:xfrm>
            <a:off x="1426658" y="3186820"/>
            <a:ext cx="567465" cy="447587"/>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33581" y="3186820"/>
            <a:ext cx="567465" cy="447587"/>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45623" y="3186820"/>
            <a:ext cx="617224" cy="447587"/>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60125" y="3186820"/>
            <a:ext cx="615107" cy="447587"/>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9556" y="2317054"/>
            <a:ext cx="2556767"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92760" y="2319009"/>
            <a:ext cx="1038588"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73715" y="2450939"/>
            <a:ext cx="90307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76754" y="2317054"/>
            <a:ext cx="1228655"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301448" y="2495893"/>
            <a:ext cx="85413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r>
              <a:rPr kumimoji="1" lang="en-US" altLang="zh-CN" sz="1000" b="1" dirty="0" smtClean="0">
                <a:solidFill>
                  <a:srgbClr val="0000CC"/>
                </a:solidFill>
                <a:latin typeface="微软雅黑" pitchFamily="34" charset="-122"/>
                <a:ea typeface="微软雅黑" pitchFamily="34" charset="-122"/>
              </a:rPr>
              <a:t> </a:t>
            </a:r>
            <a:endParaRPr kumimoji="1" lang="en-US" altLang="zh-CN" sz="1000" b="1" dirty="0">
              <a:solidFill>
                <a:srgbClr val="0000CC"/>
              </a:solidFill>
              <a:latin typeface="微软雅黑" pitchFamily="34" charset="-122"/>
              <a:ea typeface="微软雅黑" pitchFamily="34" charset="-122"/>
            </a:endParaRP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4868" y="2170465"/>
            <a:ext cx="568524" cy="32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54119" y="2468530"/>
            <a:ext cx="8988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12480" y="2050261"/>
            <a:ext cx="435127" cy="209135"/>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34255" y="2112805"/>
            <a:ext cx="494414"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6013" y="1812786"/>
            <a:ext cx="9676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39830" y="1812786"/>
            <a:ext cx="9475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9716" y="1812786"/>
            <a:ext cx="8035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39574" y="1812786"/>
            <a:ext cx="81308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6547" y="2104610"/>
            <a:ext cx="76713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输入汉字</a:t>
            </a:r>
            <a:endParaRPr kumimoji="1" lang="zh-CN" altLang="en-US" sz="1000" b="1" dirty="0">
              <a:latin typeface="微软雅黑" pitchFamily="34" charset="-122"/>
              <a:ea typeface="微软雅黑" pitchFamily="34" charset="-122"/>
            </a:endParaRPr>
          </a:p>
        </p:txBody>
      </p:sp>
      <p:sp>
        <p:nvSpPr>
          <p:cNvPr id="83" name="Rectangle 58"/>
          <p:cNvSpPr>
            <a:spLocks noChangeArrowheads="1"/>
          </p:cNvSpPr>
          <p:nvPr/>
        </p:nvSpPr>
        <p:spPr bwMode="auto">
          <a:xfrm>
            <a:off x="7543887" y="2104610"/>
            <a:ext cx="79596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显示汉字</a:t>
            </a:r>
            <a:endParaRPr kumimoji="1" lang="zh-CN" altLang="en-US" sz="1000" b="1" dirty="0">
              <a:latin typeface="微软雅黑" pitchFamily="34" charset="-122"/>
              <a:ea typeface="微软雅黑" pitchFamily="34" charset="-122"/>
            </a:endParaRPr>
          </a:p>
        </p:txBody>
      </p:sp>
      <p:sp>
        <p:nvSpPr>
          <p:cNvPr id="84" name="Freeform 59"/>
          <p:cNvSpPr>
            <a:spLocks/>
          </p:cNvSpPr>
          <p:nvPr/>
        </p:nvSpPr>
        <p:spPr bwMode="auto">
          <a:xfrm>
            <a:off x="6465849" y="2125510"/>
            <a:ext cx="495473"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44837" y="2050261"/>
            <a:ext cx="436186" cy="209135"/>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57800" y="2797866"/>
            <a:ext cx="2784388" cy="258974"/>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43855" y="2348326"/>
            <a:ext cx="1513945" cy="1062286"/>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1405" y="2201737"/>
            <a:ext cx="568523" cy="3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300803" y="3410617"/>
            <a:ext cx="641576" cy="751518"/>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sp>
        <p:nvSpPr>
          <p:cNvPr id="107" name="Rectangle 79"/>
          <p:cNvSpPr>
            <a:spLocks noChangeArrowheads="1"/>
          </p:cNvSpPr>
          <p:nvPr/>
        </p:nvSpPr>
        <p:spPr bwMode="auto">
          <a:xfrm>
            <a:off x="7103064" y="2493938"/>
            <a:ext cx="68301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endParaRPr kumimoji="1" lang="en-US" altLang="zh-CN" sz="1000" b="1" dirty="0">
              <a:solidFill>
                <a:srgbClr val="0000CC"/>
              </a:solidFill>
              <a:latin typeface="微软雅黑" pitchFamily="34" charset="-122"/>
              <a:ea typeface="微软雅黑" pitchFamily="34" charset="-122"/>
            </a:endParaRPr>
          </a:p>
        </p:txBody>
      </p:sp>
      <p:sp>
        <p:nvSpPr>
          <p:cNvPr id="108" name="矩形 107"/>
          <p:cNvSpPr/>
          <p:nvPr/>
        </p:nvSpPr>
        <p:spPr>
          <a:xfrm>
            <a:off x="3425954" y="4008735"/>
            <a:ext cx="2268724" cy="338554"/>
          </a:xfrm>
          <a:prstGeom prst="rect">
            <a:avLst/>
          </a:prstGeom>
        </p:spPr>
        <p:txBody>
          <a:bodyPr wrap="square">
            <a:spAutoFit/>
          </a:bodyPr>
          <a:lstStyle/>
          <a:p>
            <a:pPr algn="ctr"/>
            <a:r>
              <a:rPr lang="zh-CN" altLang="zh-CN" sz="1600" b="1" dirty="0" smtClean="0">
                <a:solidFill>
                  <a:srgbClr val="0000FF"/>
                </a:solidFill>
                <a:latin typeface="微软雅黑" pitchFamily="34" charset="-122"/>
                <a:ea typeface="微软雅黑" pitchFamily="34" charset="-122"/>
              </a:rPr>
              <a:t>数据通信</a:t>
            </a:r>
            <a:r>
              <a:rPr lang="zh-CN" altLang="zh-CN" sz="1600" b="1" dirty="0">
                <a:solidFill>
                  <a:srgbClr val="0000FF"/>
                </a:solidFill>
                <a:latin typeface="微软雅黑" pitchFamily="34" charset="-122"/>
                <a:ea typeface="微软雅黑" pitchFamily="34" charset="-122"/>
              </a:rPr>
              <a:t>系统的模型</a:t>
            </a:r>
            <a:endParaRPr lang="zh-CN" altLang="en-US" sz="1600" b="1" dirty="0">
              <a:solidFill>
                <a:srgbClr val="0000FF"/>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47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6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926974" y="1933636"/>
            <a:ext cx="998523" cy="6870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967382" y="2170206"/>
            <a:ext cx="88806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100"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4707" y="1584543"/>
            <a:ext cx="7209379" cy="27372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69454" y="3186819"/>
            <a:ext cx="683922" cy="467132"/>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a:t>
              </a:r>
            </a:p>
            <a:p>
              <a:pPr algn="l" defTabSz="762000" eaLnBrk="0" hangingPunct="0"/>
              <a:r>
                <a:rPr kumimoji="1" lang="zh-CN" altLang="en-US" sz="1100"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9896" y="2365918"/>
            <a:ext cx="2433958" cy="102221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chemeClr val="bg1"/>
                    </a:solidFill>
                    <a:latin typeface="微软雅黑" pitchFamily="34" charset="-122"/>
                    <a:ea typeface="微软雅黑" pitchFamily="34" charset="-122"/>
                  </a:rPr>
                  <a:t>源系统</a:t>
                </a:r>
              </a:p>
            </p:txBody>
          </p:sp>
        </p:grpSp>
      </p:grpSp>
    </p:spTree>
    <p:extLst>
      <p:ext uri="{BB962C8B-B14F-4D97-AF65-F5344CB8AC3E}">
        <p14:creationId xmlns:p14="http://schemas.microsoft.com/office/powerpoint/2010/main" val="3235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1992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9523" y="577651"/>
            <a:ext cx="2884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同步光纤网 </a:t>
            </a:r>
            <a:r>
              <a:rPr lang="en-US" altLang="zh-CN" sz="2400" b="1" dirty="0">
                <a:solidFill>
                  <a:schemeClr val="bg1"/>
                </a:solidFill>
                <a:latin typeface="微软雅黑" pitchFamily="34" charset="-122"/>
                <a:ea typeface="微软雅黑" pitchFamily="34" charset="-122"/>
              </a:rPr>
              <a:t>SONET</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5" y="97555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同步光纤网 </a:t>
            </a:r>
            <a:r>
              <a:rPr lang="en-US" altLang="zh-CN" sz="2000" b="1" dirty="0">
                <a:latin typeface="微软雅黑" pitchFamily="34" charset="-122"/>
                <a:ea typeface="微软雅黑" pitchFamily="34" charset="-122"/>
              </a:rPr>
              <a:t>SONET (Synchronous Optical Network)  </a:t>
            </a:r>
            <a:r>
              <a:rPr lang="zh-CN" altLang="en-US" sz="2000" b="1" dirty="0">
                <a:latin typeface="微软雅黑" pitchFamily="34" charset="-122"/>
                <a:ea typeface="微软雅黑" pitchFamily="34" charset="-122"/>
              </a:rPr>
              <a:t>的各级时钟都来自一个非常精确的主时钟。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为光纤传输系统定义了同步传输的线路速率等级结构</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对电信信号称为第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同步传送信号 </a:t>
            </a:r>
            <a:r>
              <a:rPr lang="en-US" altLang="zh-CN" sz="2000" b="1" dirty="0">
                <a:latin typeface="微软雅黑" pitchFamily="34" charset="-122"/>
                <a:ea typeface="微软雅黑" pitchFamily="34" charset="-122"/>
              </a:rPr>
              <a:t>STS-1 (Synchronous Transport Signal)</a:t>
            </a:r>
            <a:r>
              <a:rPr lang="zh-CN" altLang="en-US" sz="2000" b="1" dirty="0">
                <a:latin typeface="微软雅黑" pitchFamily="34" charset="-122"/>
                <a:ea typeface="微软雅黑" pitchFamily="34" charset="-122"/>
              </a:rPr>
              <a:t>，其传输速率是 </a:t>
            </a:r>
            <a:r>
              <a:rPr lang="en-US" altLang="zh-CN" sz="2000" b="1" dirty="0">
                <a:latin typeface="微软雅黑" pitchFamily="34" charset="-122"/>
                <a:ea typeface="微软雅黑" pitchFamily="34" charset="-122"/>
              </a:rPr>
              <a:t>51.84 Mbit/s</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对光信号则称为第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光载波 </a:t>
            </a:r>
            <a:r>
              <a:rPr lang="en-US" altLang="zh-CN" sz="2000" b="1" dirty="0">
                <a:latin typeface="微软雅黑" pitchFamily="34" charset="-122"/>
                <a:ea typeface="微软雅黑" pitchFamily="34" charset="-122"/>
              </a:rPr>
              <a:t>OC-1 (OC </a:t>
            </a:r>
            <a:r>
              <a:rPr lang="zh-CN" altLang="en-US" sz="2000" b="1" dirty="0">
                <a:latin typeface="微软雅黑" pitchFamily="34" charset="-122"/>
                <a:ea typeface="微软雅黑" pitchFamily="34" charset="-122"/>
              </a:rPr>
              <a:t>表示</a:t>
            </a:r>
            <a:r>
              <a:rPr lang="en-US" altLang="zh-CN" sz="2000" b="1" dirty="0">
                <a:latin typeface="微软雅黑" pitchFamily="34" charset="-122"/>
                <a:ea typeface="微软雅黑" pitchFamily="34" charset="-122"/>
              </a:rPr>
              <a:t>Optical Carrier)</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现已定义了从 </a:t>
            </a:r>
            <a:r>
              <a:rPr lang="en-US" altLang="zh-CN" sz="2000" b="1" dirty="0">
                <a:latin typeface="微软雅黑" pitchFamily="34" charset="-122"/>
                <a:ea typeface="微软雅黑" pitchFamily="34" charset="-122"/>
              </a:rPr>
              <a:t>51.84 Mbit/s (</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OC-1) </a:t>
            </a:r>
            <a:r>
              <a:rPr lang="zh-CN" altLang="en-US" sz="2000" b="1" dirty="0">
                <a:latin typeface="微软雅黑" pitchFamily="34" charset="-122"/>
                <a:ea typeface="微软雅黑" pitchFamily="34" charset="-122"/>
              </a:rPr>
              <a:t>一直到 </a:t>
            </a:r>
            <a:r>
              <a:rPr lang="en-US" altLang="zh-CN" sz="2000" b="1" dirty="0">
                <a:latin typeface="微软雅黑" pitchFamily="34" charset="-122"/>
                <a:ea typeface="微软雅黑" pitchFamily="34" charset="-122"/>
              </a:rPr>
              <a:t>9953.280 Mbit/s (</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OC-192/STS-192) </a:t>
            </a:r>
            <a:r>
              <a:rPr lang="zh-CN" altLang="en-US" sz="2000" b="1" dirty="0">
                <a:latin typeface="微软雅黑" pitchFamily="34" charset="-122"/>
                <a:ea typeface="微软雅黑" pitchFamily="34" charset="-122"/>
              </a:rPr>
              <a:t>的标准。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01479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49552" y="1009103"/>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同步数字系列 </a:t>
            </a:r>
            <a:r>
              <a:rPr lang="en-US" altLang="zh-CN" sz="2000" b="1" dirty="0">
                <a:solidFill>
                  <a:schemeClr val="bg1"/>
                </a:solidFill>
                <a:latin typeface="微软雅黑" pitchFamily="34" charset="-122"/>
                <a:ea typeface="微软雅黑" pitchFamily="34" charset="-122"/>
              </a:rPr>
              <a:t>SDH </a:t>
            </a:r>
            <a:endParaRPr lang="zh-CN" altLang="en-US" sz="20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45145" y="1489304"/>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以美国标准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为基础，制订出国际标准</a:t>
            </a:r>
            <a:r>
              <a:rPr lang="zh-CN" altLang="en-US" sz="2000" b="1" dirty="0">
                <a:solidFill>
                  <a:srgbClr val="0000FF"/>
                </a:solidFill>
                <a:latin typeface="微软雅黑" pitchFamily="34" charset="-122"/>
                <a:ea typeface="微软雅黑" pitchFamily="34" charset="-122"/>
              </a:rPr>
              <a:t>同步数字系列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SDH (Synchronous Digital Hierarchy)</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一般可认为 </a:t>
            </a: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是同义词。</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其主要不同点是</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SDH</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基本速率</a:t>
            </a:r>
            <a:r>
              <a:rPr lang="zh-CN" altLang="en-US" sz="2000" b="1" dirty="0" smtClean="0">
                <a:latin typeface="微软雅黑" pitchFamily="34" charset="-122"/>
                <a:ea typeface="微软雅黑" pitchFamily="34" charset="-122"/>
              </a:rPr>
              <a:t>为</a:t>
            </a:r>
            <a:r>
              <a:rPr lang="en-US" altLang="zh-CN" sz="2000" b="1" dirty="0" smtClean="0">
                <a:latin typeface="微软雅黑" pitchFamily="34" charset="-122"/>
                <a:ea typeface="微软雅黑" pitchFamily="34" charset="-122"/>
              </a:rPr>
              <a:t>155.52 </a:t>
            </a:r>
            <a:r>
              <a:rPr lang="en-US" altLang="zh-CN" sz="2000" b="1" dirty="0" err="1" smtClean="0">
                <a:latin typeface="微软雅黑" pitchFamily="34" charset="-122"/>
                <a:ea typeface="微软雅黑" pitchFamily="34" charset="-122"/>
              </a:rPr>
              <a:t>Mbit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，称为</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同步传递模块 </a:t>
            </a:r>
            <a:r>
              <a:rPr lang="en-US" altLang="zh-CN" sz="2000" b="1" dirty="0">
                <a:latin typeface="微软雅黑" pitchFamily="34" charset="-122"/>
                <a:ea typeface="微软雅黑" pitchFamily="34" charset="-122"/>
              </a:rPr>
              <a:t>(Synchronous Transfer Module)</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STM-1</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体系中的 </a:t>
            </a:r>
            <a:r>
              <a:rPr lang="en-US" altLang="zh-CN" sz="2000" b="1" dirty="0">
                <a:latin typeface="微软雅黑" pitchFamily="34" charset="-122"/>
                <a:ea typeface="微软雅黑" pitchFamily="34" charset="-122"/>
              </a:rPr>
              <a:t>OC-3 </a:t>
            </a:r>
            <a:r>
              <a:rPr lang="zh-CN" altLang="en-US" sz="2000" b="1" dirty="0">
                <a:latin typeface="微软雅黑" pitchFamily="34" charset="-122"/>
                <a:ea typeface="微软雅黑" pitchFamily="34" charset="-122"/>
              </a:rPr>
              <a:t>速率。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3839916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83601" y="1154346"/>
            <a:ext cx="7009933" cy="304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1627632" y="724030"/>
            <a:ext cx="5897880" cy="369332"/>
          </a:xfrm>
          <a:prstGeom prst="rect">
            <a:avLst/>
          </a:prstGeom>
        </p:spPr>
        <p:txBody>
          <a:bodyPr wrap="square">
            <a:spAutoFit/>
          </a:bodyPr>
          <a:lstStyle/>
          <a:p>
            <a:pPr algn="ctr"/>
            <a:r>
              <a:rPr lang="en-US" altLang="zh-CN" b="1" dirty="0">
                <a:latin typeface="微软雅黑" pitchFamily="34" charset="-122"/>
                <a:ea typeface="微软雅黑" pitchFamily="34" charset="-122"/>
              </a:rPr>
              <a:t>SONET</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OC</a:t>
            </a:r>
            <a:r>
              <a:rPr lang="zh-CN" altLang="en-US" b="1" dirty="0">
                <a:latin typeface="微软雅黑" pitchFamily="34" charset="-122"/>
                <a:ea typeface="微软雅黑" pitchFamily="34" charset="-122"/>
              </a:rPr>
              <a:t>级 </a:t>
            </a:r>
            <a:r>
              <a:rPr lang="en-US" altLang="zh-CN" b="1" dirty="0">
                <a:latin typeface="微软雅黑" pitchFamily="34" charset="-122"/>
                <a:ea typeface="微软雅黑" pitchFamily="34" charset="-122"/>
              </a:rPr>
              <a:t>/ STS</a:t>
            </a:r>
            <a:r>
              <a:rPr lang="zh-CN" altLang="en-US" b="1" dirty="0">
                <a:latin typeface="微软雅黑" pitchFamily="34" charset="-122"/>
                <a:ea typeface="微软雅黑" pitchFamily="34" charset="-122"/>
              </a:rPr>
              <a:t>级 与</a:t>
            </a:r>
            <a:r>
              <a:rPr lang="en-US" altLang="zh-CN" b="1" dirty="0">
                <a:latin typeface="微软雅黑" pitchFamily="34" charset="-122"/>
                <a:ea typeface="微软雅黑" pitchFamily="34" charset="-122"/>
              </a:rPr>
              <a:t>SDH</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STM</a:t>
            </a:r>
            <a:r>
              <a:rPr lang="zh-CN" altLang="en-US" b="1" dirty="0">
                <a:latin typeface="微软雅黑" pitchFamily="34" charset="-122"/>
                <a:ea typeface="微软雅黑" pitchFamily="34" charset="-122"/>
              </a:rPr>
              <a:t>级 的对应关系</a:t>
            </a:r>
          </a:p>
        </p:txBody>
      </p:sp>
      <p:sp>
        <p:nvSpPr>
          <p:cNvPr id="217" name="矩形 216"/>
          <p:cNvSpPr/>
          <p:nvPr/>
        </p:nvSpPr>
        <p:spPr>
          <a:xfrm>
            <a:off x="1083601" y="1736485"/>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1083601" y="2276317"/>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1083601" y="2828003"/>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1083601" y="3380252"/>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1083601" y="3937264"/>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9" name="Group 417"/>
          <p:cNvGraphicFramePr>
            <a:graphicFrameLocks noGrp="1"/>
          </p:cNvGraphicFramePr>
          <p:nvPr>
            <p:extLst>
              <p:ext uri="{D42A27DB-BD31-4B8C-83A1-F6EECF244321}">
                <p14:modId xmlns:p14="http://schemas.microsoft.com/office/powerpoint/2010/main" val="3747055347"/>
              </p:ext>
            </p:extLst>
          </p:nvPr>
        </p:nvGraphicFramePr>
        <p:xfrm>
          <a:off x="1077237" y="1154346"/>
          <a:ext cx="7022661" cy="3063721"/>
        </p:xfrm>
        <a:graphic>
          <a:graphicData uri="http://schemas.openxmlformats.org/drawingml/2006/table">
            <a:tbl>
              <a:tblPr>
                <a:tableStyleId>{BDBED569-4797-4DF1-A0F4-6AAB3CD982D8}</a:tableStyleId>
              </a:tblPr>
              <a:tblGrid>
                <a:gridCol w="1620613"/>
                <a:gridCol w="1672063"/>
                <a:gridCol w="1442882"/>
                <a:gridCol w="2287103"/>
              </a:tblGrid>
              <a:tr h="304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线路速率</a:t>
                      </a: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(Mbit/s)</a:t>
                      </a:r>
                      <a:endParaRPr kumimoji="0" lang="en-US" altLang="zh-CN"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SONET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ITU-T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表示线路速率的常用近似值</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51.840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OC-1/STS-1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sym typeface="Symbol" pitchFamily="18" charset="2"/>
                        </a:rPr>
                        <a:t></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sym typeface="Symbol" pitchFamily="18" charset="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155.520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OC-3/STS-3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466.560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OC-9/STS-9</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622.080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OC-12/STS-12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STM-4</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933.120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OC-18/STS-18</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STM-6</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1244.160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OC-24/STS-24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2488.320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OC-48/STS-48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2.5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4976.640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OC-96/STS-96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STM-32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9953.280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OC-192/STS-192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STM-64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10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39813.120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OC-768/STS-768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STM-256 </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40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bl>
          </a:graphicData>
        </a:graphic>
      </p:graphicFrame>
    </p:spTree>
    <p:extLst>
      <p:ext uri="{BB962C8B-B14F-4D97-AF65-F5344CB8AC3E}">
        <p14:creationId xmlns:p14="http://schemas.microsoft.com/office/powerpoint/2010/main" val="535776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545145" y="1353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2933380" y="1347815"/>
            <a:ext cx="3277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SONET / SDH </a:t>
            </a:r>
            <a:r>
              <a:rPr lang="zh-CN" altLang="en-US" sz="2000" b="1" dirty="0">
                <a:solidFill>
                  <a:schemeClr val="bg1"/>
                </a:solidFill>
                <a:latin typeface="微软雅黑" pitchFamily="34" charset="-122"/>
                <a:ea typeface="微软雅黑" pitchFamily="34" charset="-122"/>
              </a:rPr>
              <a:t>标准的意义</a:t>
            </a:r>
          </a:p>
        </p:txBody>
      </p:sp>
      <p:sp>
        <p:nvSpPr>
          <p:cNvPr id="66" name="Rectangle 8"/>
          <p:cNvSpPr>
            <a:spLocks noChangeArrowheads="1"/>
          </p:cNvSpPr>
          <p:nvPr/>
        </p:nvSpPr>
        <p:spPr bwMode="auto">
          <a:xfrm>
            <a:off x="545145" y="1828016"/>
            <a:ext cx="76650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使不同的数字传输体制在 </a:t>
            </a:r>
            <a:r>
              <a:rPr lang="en-US" altLang="zh-CN" sz="2000" b="1" dirty="0">
                <a:latin typeface="微软雅黑" pitchFamily="34" charset="-122"/>
                <a:ea typeface="微软雅黑" pitchFamily="34" charset="-122"/>
              </a:rPr>
              <a:t>STM-1 </a:t>
            </a:r>
            <a:r>
              <a:rPr lang="zh-CN" altLang="en-US" sz="2000" b="1" dirty="0">
                <a:latin typeface="微软雅黑" pitchFamily="34" charset="-122"/>
                <a:ea typeface="微软雅黑" pitchFamily="34" charset="-122"/>
              </a:rPr>
              <a:t>等级上获得了统一。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第一次真正实现了数字传输体制上的世界性标准。</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已成为公认的新一代理想的传输网体制。</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标准也适合于微波和卫星传输的技术体制。</a:t>
            </a:r>
          </a:p>
        </p:txBody>
      </p:sp>
    </p:spTree>
    <p:extLst>
      <p:ext uri="{BB962C8B-B14F-4D97-AF65-F5344CB8AC3E}">
        <p14:creationId xmlns:p14="http://schemas.microsoft.com/office/powerpoint/2010/main" val="9809236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8"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9"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0"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8"/>
          <p:cNvSpPr>
            <a:spLocks noChangeArrowheads="1"/>
          </p:cNvSpPr>
          <p:nvPr/>
        </p:nvSpPr>
        <p:spPr bwMode="auto">
          <a:xfrm>
            <a:off x="2700573" y="1395477"/>
            <a:ext cx="5756006"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2.6.1  </a:t>
            </a:r>
            <a:r>
              <a:rPr lang="en-US" altLang="zh-CN" sz="2000" b="1" dirty="0" smtClean="0">
                <a:solidFill>
                  <a:schemeClr val="bg1"/>
                </a:solidFill>
                <a:latin typeface="微软雅黑" pitchFamily="34" charset="-122"/>
                <a:ea typeface="微软雅黑" pitchFamily="34" charset="-122"/>
              </a:rPr>
              <a:t>                                          ADSL </a:t>
            </a:r>
            <a:r>
              <a:rPr lang="zh-CN" altLang="en-US" sz="2000" b="1" dirty="0">
                <a:solidFill>
                  <a:schemeClr val="bg1"/>
                </a:solidFill>
                <a:latin typeface="微软雅黑" pitchFamily="34" charset="-122"/>
                <a:ea typeface="微软雅黑" pitchFamily="34" charset="-122"/>
              </a:rPr>
              <a:t>技术</a:t>
            </a:r>
          </a:p>
          <a:p>
            <a:pPr eaLnBrk="0" hangingPunct="0">
              <a:lnSpc>
                <a:spcPct val="200000"/>
              </a:lnSpc>
            </a:pPr>
            <a:r>
              <a:rPr lang="en-US" altLang="zh-CN" sz="2000" b="1" dirty="0">
                <a:solidFill>
                  <a:schemeClr val="bg1"/>
                </a:solidFill>
                <a:latin typeface="微软雅黑" pitchFamily="34" charset="-122"/>
                <a:ea typeface="微软雅黑" pitchFamily="34" charset="-122"/>
              </a:rPr>
              <a:t>2.6.2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光纤</a:t>
            </a:r>
            <a:r>
              <a:rPr lang="zh-CN" altLang="en-US" sz="2000" b="1" dirty="0">
                <a:solidFill>
                  <a:schemeClr val="bg1"/>
                </a:solidFill>
                <a:latin typeface="微软雅黑" pitchFamily="34" charset="-122"/>
                <a:ea typeface="微软雅黑" pitchFamily="34" charset="-122"/>
              </a:rPr>
              <a:t>同轴混合网（</a:t>
            </a:r>
            <a:r>
              <a:rPr lang="en-US" altLang="zh-CN" sz="2000" b="1" dirty="0">
                <a:solidFill>
                  <a:schemeClr val="bg1"/>
                </a:solidFill>
                <a:latin typeface="微软雅黑" pitchFamily="34" charset="-122"/>
                <a:ea typeface="微软雅黑" pitchFamily="34" charset="-122"/>
              </a:rPr>
              <a:t>HFC</a:t>
            </a:r>
            <a:r>
              <a:rPr lang="zh-CN" altLang="en-US" sz="2000" b="1" dirty="0">
                <a:solidFill>
                  <a:schemeClr val="bg1"/>
                </a:solidFill>
                <a:latin typeface="微软雅黑" pitchFamily="34" charset="-122"/>
                <a:ea typeface="微软雅黑" pitchFamily="34" charset="-122"/>
              </a:rPr>
              <a:t>网）</a:t>
            </a:r>
          </a:p>
          <a:p>
            <a:pPr eaLnBrk="0" hangingPunct="0">
              <a:lnSpc>
                <a:spcPct val="200000"/>
              </a:lnSpc>
            </a:pPr>
            <a:r>
              <a:rPr lang="en-US" altLang="zh-CN" sz="2000" b="1" dirty="0">
                <a:solidFill>
                  <a:schemeClr val="bg1"/>
                </a:solidFill>
                <a:latin typeface="微软雅黑" pitchFamily="34" charset="-122"/>
                <a:ea typeface="微软雅黑" pitchFamily="34" charset="-122"/>
              </a:rPr>
              <a:t>2.6.3  </a:t>
            </a:r>
            <a:r>
              <a:rPr lang="en-US" altLang="zh-CN" sz="2000" b="1" dirty="0" smtClean="0">
                <a:solidFill>
                  <a:schemeClr val="bg1"/>
                </a:solidFill>
                <a:latin typeface="微软雅黑" pitchFamily="34" charset="-122"/>
                <a:ea typeface="微软雅黑" pitchFamily="34" charset="-122"/>
              </a:rPr>
              <a:t>                                           </a:t>
            </a:r>
            <a:r>
              <a:rPr lang="en-US" altLang="zh-CN" sz="2000" b="1" dirty="0" err="1" smtClean="0">
                <a:solidFill>
                  <a:schemeClr val="bg1"/>
                </a:solidFill>
                <a:latin typeface="微软雅黑" pitchFamily="34" charset="-122"/>
                <a:ea typeface="微软雅黑" pitchFamily="34" charset="-122"/>
              </a:rPr>
              <a:t>FTTx</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技术</a:t>
            </a:r>
          </a:p>
        </p:txBody>
      </p:sp>
      <p:sp>
        <p:nvSpPr>
          <p:cNvPr id="62"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3"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6</a:t>
            </a:r>
          </a:p>
          <a:p>
            <a:pPr eaLnBrk="0" hangingPunct="0"/>
            <a:r>
              <a:rPr lang="zh-CN" altLang="en-US" sz="2000" b="1" dirty="0">
                <a:solidFill>
                  <a:schemeClr val="bg1"/>
                </a:solidFill>
                <a:latin typeface="微软雅黑" pitchFamily="34" charset="-122"/>
                <a:ea typeface="微软雅黑" pitchFamily="34" charset="-122"/>
              </a:rPr>
              <a:t>宽带</a:t>
            </a:r>
            <a:r>
              <a:rPr lang="zh-CN" altLang="en-US" sz="2000" b="1" dirty="0" smtClean="0">
                <a:solidFill>
                  <a:schemeClr val="bg1"/>
                </a:solidFill>
                <a:latin typeface="微软雅黑" pitchFamily="34" charset="-122"/>
                <a:ea typeface="微软雅黑" pitchFamily="34" charset="-122"/>
              </a:rPr>
              <a:t>接入</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8"/>
          <p:cNvSpPr>
            <a:spLocks noChangeArrowheads="1"/>
          </p:cNvSpPr>
          <p:nvPr/>
        </p:nvSpPr>
        <p:spPr bwMode="auto">
          <a:xfrm>
            <a:off x="545144" y="993773"/>
            <a:ext cx="8129129"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用户要连接到互联网，必须先连接到</a:t>
            </a:r>
            <a:r>
              <a:rPr lang="zh-CN" altLang="en-US" sz="2000" b="1" dirty="0" smtClean="0">
                <a:latin typeface="微软雅黑" pitchFamily="34" charset="-122"/>
                <a:ea typeface="微软雅黑" pitchFamily="34" charset="-122"/>
              </a:rPr>
              <a:t>某个</a:t>
            </a:r>
            <a:r>
              <a:rPr lang="en-US" altLang="zh-CN" sz="2000" b="1" dirty="0" smtClean="0">
                <a:latin typeface="微软雅黑" pitchFamily="34" charset="-122"/>
                <a:ea typeface="微软雅黑" pitchFamily="34" charset="-122"/>
              </a:rPr>
              <a:t>ISP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在互联网的发展初期，用户都是利用电话的用户线通过调制解调器连接</a:t>
            </a:r>
            <a:r>
              <a:rPr lang="zh-CN" altLang="en-US" sz="2000" b="1" dirty="0" smtClean="0">
                <a:latin typeface="微软雅黑" pitchFamily="34" charset="-122"/>
                <a:ea typeface="微软雅黑" pitchFamily="34" charset="-122"/>
              </a:rPr>
              <a:t>到</a:t>
            </a:r>
            <a:r>
              <a:rPr lang="en-US" altLang="zh-CN" sz="2000" b="1" dirty="0" smtClean="0">
                <a:latin typeface="微软雅黑" pitchFamily="34" charset="-122"/>
                <a:ea typeface="微软雅黑" pitchFamily="34" charset="-122"/>
              </a:rPr>
              <a:t>ISP</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，电话用户线接入到互联网的速率</a:t>
            </a:r>
            <a:r>
              <a:rPr lang="zh-CN" altLang="en-US" sz="2000" b="1" dirty="0" smtClean="0">
                <a:latin typeface="微软雅黑" pitchFamily="34" charset="-122"/>
                <a:ea typeface="微软雅黑" pitchFamily="34" charset="-122"/>
              </a:rPr>
              <a:t>最高仅达到</a:t>
            </a:r>
            <a:r>
              <a:rPr lang="en-US" altLang="zh-CN" sz="2000" b="1" dirty="0" smtClean="0">
                <a:latin typeface="微软雅黑" pitchFamily="34" charset="-122"/>
                <a:ea typeface="微软雅黑" pitchFamily="34" charset="-122"/>
              </a:rPr>
              <a:t>56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美国联邦通信委员会</a:t>
            </a:r>
            <a:r>
              <a:rPr lang="en-US" altLang="zh-CN" sz="2000" b="1" dirty="0" smtClean="0">
                <a:latin typeface="微软雅黑" pitchFamily="34" charset="-122"/>
                <a:ea typeface="微软雅黑" pitchFamily="34" charset="-122"/>
              </a:rPr>
              <a:t>FCC</a:t>
            </a:r>
            <a:r>
              <a:rPr lang="zh-CN" altLang="en-US" sz="2000" b="1" dirty="0" smtClean="0">
                <a:latin typeface="微软雅黑" pitchFamily="34" charset="-122"/>
                <a:ea typeface="微软雅黑" pitchFamily="34" charset="-122"/>
              </a:rPr>
              <a:t>原来</a:t>
            </a:r>
            <a:r>
              <a:rPr lang="zh-CN" altLang="en-US" sz="2000" b="1" dirty="0">
                <a:latin typeface="微软雅黑" pitchFamily="34" charset="-122"/>
                <a:ea typeface="微软雅黑" pitchFamily="34" charset="-122"/>
              </a:rPr>
              <a:t>认为只要双向速率之和</a:t>
            </a:r>
            <a:r>
              <a:rPr lang="zh-CN" altLang="en-US" sz="2000" b="1" dirty="0" smtClean="0">
                <a:latin typeface="微软雅黑" pitchFamily="34" charset="-122"/>
                <a:ea typeface="微软雅黑" pitchFamily="34" charset="-122"/>
              </a:rPr>
              <a:t>超过</a:t>
            </a:r>
            <a:r>
              <a:rPr lang="en-US" altLang="zh-CN" sz="2000" b="1" dirty="0" smtClean="0">
                <a:latin typeface="微软雅黑" pitchFamily="34" charset="-122"/>
                <a:ea typeface="微软雅黑" pitchFamily="34" charset="-122"/>
              </a:rPr>
              <a:t>200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年重新定义为</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下行速率要达到 </a:t>
            </a:r>
            <a:r>
              <a:rPr lang="en-US" altLang="zh-CN" sz="2000" b="1" dirty="0">
                <a:latin typeface="微软雅黑" pitchFamily="34" charset="-122"/>
                <a:ea typeface="微软雅黑" pitchFamily="34" charset="-122"/>
              </a:rPr>
              <a:t>25 Mbit/s</a:t>
            </a: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上行速率要达到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Mbit/s</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62924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2" y="586972"/>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p14="http://schemas.microsoft.com/office/powerpoint/2010/main" val="2881066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545146" y="1800372"/>
            <a:ext cx="7357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从宽带接入的媒体来看，可以划分为两大类：</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有线宽带接入</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无线宽带接入</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下面讨论有线的宽带接入。</a:t>
            </a:r>
          </a:p>
        </p:txBody>
      </p:sp>
      <p:sp>
        <p:nvSpPr>
          <p:cNvPr id="8" name="AutoShape 5"/>
          <p:cNvSpPr>
            <a:spLocks noChangeArrowheads="1"/>
          </p:cNvSpPr>
          <p:nvPr/>
        </p:nvSpPr>
        <p:spPr bwMode="auto">
          <a:xfrm>
            <a:off x="545145" y="1305899"/>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9" name="Rectangle 6"/>
          <p:cNvSpPr>
            <a:spLocks noChangeArrowheads="1"/>
          </p:cNvSpPr>
          <p:nvPr/>
        </p:nvSpPr>
        <p:spPr bwMode="auto">
          <a:xfrm>
            <a:off x="3231732" y="1263628"/>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p14="http://schemas.microsoft.com/office/powerpoint/2010/main" val="5622565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61491"/>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48563" y="619220"/>
            <a:ext cx="2646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2.6.1  ADSL </a:t>
            </a:r>
            <a:r>
              <a:rPr lang="zh-CN" altLang="en-US" sz="2400" b="1" dirty="0">
                <a:solidFill>
                  <a:schemeClr val="bg1"/>
                </a:solidFill>
                <a:latin typeface="微软雅黑" pitchFamily="34" charset="-122"/>
                <a:ea typeface="微软雅黑" pitchFamily="34" charset="-122"/>
              </a:rPr>
              <a:t>技术</a:t>
            </a:r>
          </a:p>
        </p:txBody>
      </p:sp>
      <p:sp>
        <p:nvSpPr>
          <p:cNvPr id="7" name="Rectangle 8"/>
          <p:cNvSpPr>
            <a:spLocks noChangeArrowheads="1"/>
          </p:cNvSpPr>
          <p:nvPr/>
        </p:nvSpPr>
        <p:spPr bwMode="auto">
          <a:xfrm>
            <a:off x="545145" y="1017125"/>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非对称数字用户线 </a:t>
            </a:r>
            <a:r>
              <a:rPr lang="en-US" altLang="zh-CN" sz="2000" b="1" dirty="0">
                <a:solidFill>
                  <a:srgbClr val="0000FF"/>
                </a:solidFill>
                <a:latin typeface="微软雅黑" pitchFamily="34" charset="-122"/>
                <a:ea typeface="微软雅黑" pitchFamily="34" charset="-122"/>
              </a:rPr>
              <a:t>ADSL </a:t>
            </a:r>
            <a:r>
              <a:rPr lang="en-US" altLang="zh-CN" sz="2000" b="1" dirty="0">
                <a:latin typeface="微软雅黑" pitchFamily="34" charset="-122"/>
                <a:ea typeface="微软雅黑" pitchFamily="34" charset="-122"/>
              </a:rPr>
              <a:t>(Asymmetric Digital Subscriber Line) </a:t>
            </a:r>
            <a:r>
              <a:rPr lang="zh-CN" altLang="en-US" sz="2000" b="1" dirty="0">
                <a:latin typeface="微软雅黑" pitchFamily="34" charset="-122"/>
                <a:ea typeface="微软雅黑" pitchFamily="34" charset="-122"/>
              </a:rPr>
              <a:t>技术就是用数字技术对现有的模拟电话用户线进行改造，使它能够承载宽带业务。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标准模拟电话信号的频带被限制在 </a:t>
            </a:r>
            <a:r>
              <a:rPr lang="en-US" altLang="zh-CN" sz="2000" b="1" dirty="0">
                <a:latin typeface="微软雅黑" pitchFamily="34" charset="-122"/>
                <a:ea typeface="微软雅黑" pitchFamily="34" charset="-122"/>
              </a:rPr>
              <a:t>300~3400 Hz </a:t>
            </a:r>
            <a:r>
              <a:rPr lang="zh-CN" altLang="en-US" sz="2000" b="1" dirty="0">
                <a:latin typeface="微软雅黑" pitchFamily="34" charset="-122"/>
                <a:ea typeface="微软雅黑" pitchFamily="34" charset="-122"/>
              </a:rPr>
              <a:t>的范围内，但用户线本身实际可通过的信号频率仍然超过 </a:t>
            </a:r>
            <a:r>
              <a:rPr lang="en-US" altLang="zh-CN" sz="2000" b="1" dirty="0">
                <a:latin typeface="微软雅黑" pitchFamily="34" charset="-122"/>
                <a:ea typeface="微软雅黑" pitchFamily="34" charset="-122"/>
              </a:rPr>
              <a:t>1 MHz</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技术就把 </a:t>
            </a:r>
            <a:r>
              <a:rPr lang="en-US" altLang="zh-CN" sz="2000" b="1" dirty="0">
                <a:latin typeface="微软雅黑" pitchFamily="34" charset="-122"/>
                <a:ea typeface="微软雅黑" pitchFamily="34" charset="-122"/>
              </a:rPr>
              <a:t>0~4 kHz </a:t>
            </a:r>
            <a:r>
              <a:rPr lang="zh-CN" altLang="en-US" sz="2000" b="1" dirty="0">
                <a:latin typeface="微软雅黑" pitchFamily="34" charset="-122"/>
                <a:ea typeface="微软雅黑" pitchFamily="34" charset="-122"/>
              </a:rPr>
              <a:t>低端频谱留给传统电话使用，而</a:t>
            </a:r>
            <a:r>
              <a:rPr lang="zh-CN" altLang="en-US" sz="2000" b="1" dirty="0">
                <a:solidFill>
                  <a:srgbClr val="0000FF"/>
                </a:solidFill>
                <a:latin typeface="微软雅黑" pitchFamily="34" charset="-122"/>
                <a:ea typeface="微软雅黑" pitchFamily="34" charset="-122"/>
              </a:rPr>
              <a:t>把原来没有被利用的高端频谱留给用户上网使用</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DSL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数字用户线 </a:t>
            </a:r>
            <a:r>
              <a:rPr lang="en-US" altLang="zh-CN" sz="2000" b="1" dirty="0">
                <a:latin typeface="微软雅黑" pitchFamily="34" charset="-122"/>
                <a:ea typeface="微软雅黑" pitchFamily="34" charset="-122"/>
              </a:rPr>
              <a:t>(Digital Subscriber Line) </a:t>
            </a:r>
            <a:r>
              <a:rPr lang="zh-CN" altLang="en-US" sz="2000" b="1" dirty="0">
                <a:latin typeface="微软雅黑" pitchFamily="34" charset="-122"/>
                <a:ea typeface="微软雅黑" pitchFamily="34" charset="-122"/>
              </a:rPr>
              <a:t>的缩写。</a:t>
            </a:r>
          </a:p>
        </p:txBody>
      </p:sp>
    </p:spTree>
    <p:extLst>
      <p:ext uri="{BB962C8B-B14F-4D97-AF65-F5344CB8AC3E}">
        <p14:creationId xmlns:p14="http://schemas.microsoft.com/office/powerpoint/2010/main" val="24369035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77108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21609" y="737878"/>
            <a:ext cx="2119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DSL </a:t>
            </a:r>
            <a:r>
              <a:rPr lang="zh-CN" altLang="en-US" sz="2000" b="1" dirty="0">
                <a:solidFill>
                  <a:schemeClr val="bg1"/>
                </a:solidFill>
                <a:latin typeface="微软雅黑" pitchFamily="34" charset="-122"/>
                <a:ea typeface="微软雅黑" pitchFamily="34" charset="-122"/>
              </a:rPr>
              <a:t>的几种类型 </a:t>
            </a:r>
            <a:endParaRPr lang="zh-CN" altLang="en-US" sz="2000" b="1" dirty="0" smtClean="0">
              <a:solidFill>
                <a:schemeClr val="bg1"/>
              </a:solidFill>
              <a:latin typeface="微软雅黑" pitchFamily="34" charset="-122"/>
              <a:ea typeface="微软雅黑" pitchFamily="34" charset="-122"/>
            </a:endParaRPr>
          </a:p>
        </p:txBody>
      </p:sp>
      <p:sp>
        <p:nvSpPr>
          <p:cNvPr id="8" name="Rectangle 68"/>
          <p:cNvSpPr>
            <a:spLocks noChangeArrowheads="1"/>
          </p:cNvSpPr>
          <p:nvPr/>
        </p:nvSpPr>
        <p:spPr bwMode="auto">
          <a:xfrm>
            <a:off x="556963" y="1224104"/>
            <a:ext cx="82917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ADSL</a:t>
            </a:r>
            <a:r>
              <a:rPr lang="en-US" altLang="zh-CN" sz="2000" b="1" dirty="0">
                <a:latin typeface="微软雅黑" pitchFamily="34" charset="-122"/>
                <a:ea typeface="微软雅黑" pitchFamily="34" charset="-122"/>
              </a:rPr>
              <a:t> (Asymmetric Digital Subscriber Line)</a:t>
            </a:r>
            <a:r>
              <a:rPr lang="zh-CN" altLang="en-US" sz="2000" b="1" dirty="0">
                <a:latin typeface="微软雅黑" pitchFamily="34" charset="-122"/>
                <a:ea typeface="微软雅黑" pitchFamily="34" charset="-122"/>
              </a:rPr>
              <a:t>：非对称数字用户线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HDSL </a:t>
            </a:r>
            <a:r>
              <a:rPr lang="en-US" altLang="zh-CN" sz="2000" b="1" dirty="0">
                <a:latin typeface="微软雅黑" pitchFamily="34" charset="-122"/>
                <a:ea typeface="微软雅黑" pitchFamily="34" charset="-122"/>
              </a:rPr>
              <a:t>(High speed DSL)</a:t>
            </a:r>
            <a:r>
              <a:rPr lang="zh-CN" altLang="en-US" sz="2000" b="1" dirty="0">
                <a:latin typeface="微软雅黑" pitchFamily="34" charset="-122"/>
                <a:ea typeface="微软雅黑" pitchFamily="34" charset="-122"/>
              </a:rPr>
              <a:t>：高速数字用户线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SDSL</a:t>
            </a:r>
            <a:r>
              <a:rPr lang="en-US" altLang="zh-CN" sz="2000" b="1" dirty="0">
                <a:latin typeface="微软雅黑" pitchFamily="34" charset="-122"/>
                <a:ea typeface="微软雅黑" pitchFamily="34" charset="-122"/>
              </a:rPr>
              <a:t> (Single-line DSL)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对线的数字用户线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VDSL</a:t>
            </a:r>
            <a:r>
              <a:rPr lang="en-US" altLang="zh-CN" sz="2000" b="1" dirty="0">
                <a:latin typeface="微软雅黑" pitchFamily="34" charset="-122"/>
                <a:ea typeface="微软雅黑" pitchFamily="34" charset="-122"/>
              </a:rPr>
              <a:t> (Very high speed DSL)</a:t>
            </a:r>
            <a:r>
              <a:rPr lang="zh-CN" altLang="en-US" sz="2000" b="1" dirty="0">
                <a:latin typeface="微软雅黑" pitchFamily="34" charset="-122"/>
                <a:ea typeface="微软雅黑" pitchFamily="34" charset="-122"/>
              </a:rPr>
              <a:t>：甚高速数字用户线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DSL</a:t>
            </a:r>
            <a:r>
              <a:rPr lang="en-US" altLang="zh-CN" sz="2000" b="1" dirty="0">
                <a:latin typeface="微软雅黑" pitchFamily="34" charset="-122"/>
                <a:ea typeface="微软雅黑" pitchFamily="34" charset="-122"/>
              </a:rPr>
              <a:t> (Digital Subscriber Line) </a:t>
            </a:r>
            <a:r>
              <a:rPr lang="zh-CN" altLang="en-US" sz="2000" b="1" dirty="0">
                <a:latin typeface="微软雅黑" pitchFamily="34" charset="-122"/>
                <a:ea typeface="微软雅黑" pitchFamily="34" charset="-122"/>
              </a:rPr>
              <a:t>：数字用户</a:t>
            </a:r>
            <a:r>
              <a:rPr lang="zh-CN" altLang="en-US" sz="2000" b="1" dirty="0" smtClean="0">
                <a:latin typeface="微软雅黑" pitchFamily="34" charset="-122"/>
                <a:ea typeface="微软雅黑" pitchFamily="34" charset="-122"/>
              </a:rPr>
              <a:t>线</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RADSL </a:t>
            </a:r>
            <a:r>
              <a:rPr lang="en-US" altLang="zh-CN" sz="2000" b="1" dirty="0">
                <a:latin typeface="微软雅黑" pitchFamily="34" charset="-122"/>
                <a:ea typeface="微软雅黑" pitchFamily="34" charset="-122"/>
              </a:rPr>
              <a:t>(Rate-Adaptive DSL)</a:t>
            </a:r>
            <a:r>
              <a:rPr lang="zh-CN" altLang="en-US" sz="2000" b="1" dirty="0">
                <a:latin typeface="微软雅黑" pitchFamily="34" charset="-122"/>
                <a:ea typeface="微软雅黑" pitchFamily="34" charset="-122"/>
              </a:rPr>
              <a:t>：速率自适应 </a:t>
            </a:r>
            <a:r>
              <a:rPr lang="en-US" altLang="zh-CN" sz="2000" b="1" dirty="0">
                <a:latin typeface="微软雅黑" pitchFamily="34" charset="-122"/>
                <a:ea typeface="微软雅黑" pitchFamily="34" charset="-122"/>
              </a:rPr>
              <a:t>DSL</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的一个子集，可自动调节线路速率</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458071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66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63901" y="603404"/>
            <a:ext cx="22349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的传输距离</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61614"/>
            <a:ext cx="8291762"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的传输距离取决于数据率和用户线的线径（用户线越细，信号传输时的衰减就越大）。</a:t>
            </a:r>
          </a:p>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所能得到的最高数据传输速率与实际的用户线上的信噪比密切相关。</a:t>
            </a:r>
          </a:p>
          <a:p>
            <a:pPr marL="285750" indent="-285750" eaLnBrk="0" hangingPunct="0">
              <a:lnSpc>
                <a:spcPts val="3300"/>
              </a:lnSpc>
              <a:buClr>
                <a:srgbClr val="0070C0"/>
              </a:buClr>
              <a:buFont typeface="Wingdings" pitchFamily="2" charset="2"/>
              <a:buChar char="l"/>
            </a:pPr>
            <a:r>
              <a:rPr lang="zh-CN" altLang="en-US" b="1" dirty="0">
                <a:latin typeface="微软雅黑" pitchFamily="34" charset="-122"/>
                <a:ea typeface="微软雅黑" pitchFamily="34" charset="-122"/>
              </a:rPr>
              <a:t>例如：</a:t>
            </a:r>
          </a:p>
          <a:p>
            <a:pPr marL="633413" indent="-342900" eaLnBrk="0" hangingPunct="0">
              <a:lnSpc>
                <a:spcPts val="3300"/>
              </a:lnSpc>
              <a:buClr>
                <a:srgbClr val="7030A0"/>
              </a:buClr>
              <a:buFont typeface="+mj-lt"/>
              <a:buAutoNum type="arabicPeriod"/>
            </a:pPr>
            <a:r>
              <a:rPr lang="en-US" altLang="zh-CN" b="1" dirty="0">
                <a:latin typeface="微软雅黑" pitchFamily="34" charset="-122"/>
                <a:ea typeface="微软雅黑" pitchFamily="34" charset="-122"/>
              </a:rPr>
              <a:t>0.5 </a:t>
            </a:r>
            <a:r>
              <a:rPr lang="zh-CN" altLang="en-US" b="1" dirty="0">
                <a:latin typeface="微软雅黑" pitchFamily="34" charset="-122"/>
                <a:ea typeface="微软雅黑" pitchFamily="34" charset="-122"/>
              </a:rPr>
              <a:t>毫米线径的用户线，传输速率为 </a:t>
            </a:r>
            <a:r>
              <a:rPr lang="en-US" altLang="zh-CN" b="1" dirty="0" smtClean="0">
                <a:latin typeface="微软雅黑" pitchFamily="34" charset="-122"/>
                <a:ea typeface="微软雅黑" pitchFamily="34" charset="-122"/>
              </a:rPr>
              <a:t>1.5~2.0 </a:t>
            </a:r>
            <a:r>
              <a:rPr lang="en-US" altLang="zh-CN" b="1" dirty="0">
                <a:latin typeface="微软雅黑" pitchFamily="34" charset="-122"/>
                <a:ea typeface="微软雅黑" pitchFamily="34" charset="-122"/>
              </a:rPr>
              <a:t>Mbit/s </a:t>
            </a:r>
            <a:r>
              <a:rPr lang="zh-CN" altLang="en-US" b="1" dirty="0">
                <a:latin typeface="微软雅黑" pitchFamily="34" charset="-122"/>
                <a:ea typeface="微软雅黑" pitchFamily="34" charset="-122"/>
              </a:rPr>
              <a:t>时可</a:t>
            </a:r>
            <a:r>
              <a:rPr lang="zh-CN" altLang="en-US" b="1" dirty="0" smtClean="0">
                <a:latin typeface="微软雅黑" pitchFamily="34" charset="-122"/>
                <a:ea typeface="微软雅黑" pitchFamily="34" charset="-122"/>
              </a:rPr>
              <a:t>传送</a:t>
            </a:r>
            <a:r>
              <a:rPr lang="en-US" altLang="zh-CN" b="1" dirty="0" smtClean="0">
                <a:latin typeface="微软雅黑" pitchFamily="34" charset="-122"/>
                <a:ea typeface="微软雅黑" pitchFamily="34" charset="-122"/>
              </a:rPr>
              <a:t>5.5</a:t>
            </a:r>
            <a:r>
              <a:rPr lang="zh-CN" altLang="en-US" b="1" dirty="0" smtClean="0">
                <a:latin typeface="微软雅黑" pitchFamily="34" charset="-122"/>
                <a:ea typeface="微软雅黑" pitchFamily="34" charset="-122"/>
              </a:rPr>
              <a:t>公里</a:t>
            </a:r>
            <a:r>
              <a:rPr lang="zh-CN" altLang="en-US" b="1" dirty="0">
                <a:latin typeface="微软雅黑" pitchFamily="34" charset="-122"/>
                <a:ea typeface="微软雅黑" pitchFamily="34" charset="-122"/>
              </a:rPr>
              <a:t>，但当传输速率提高到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时，传输距离就缩短为 </a:t>
            </a:r>
            <a:r>
              <a:rPr lang="en-US" altLang="zh-CN" b="1" dirty="0">
                <a:latin typeface="微软雅黑" pitchFamily="34" charset="-122"/>
                <a:ea typeface="微软雅黑" pitchFamily="34" charset="-122"/>
              </a:rPr>
              <a:t>3.7 </a:t>
            </a:r>
            <a:r>
              <a:rPr lang="zh-CN" altLang="en-US" b="1" dirty="0">
                <a:latin typeface="微软雅黑" pitchFamily="34" charset="-122"/>
                <a:ea typeface="微软雅黑" pitchFamily="34" charset="-122"/>
              </a:rPr>
              <a:t>公里。</a:t>
            </a:r>
          </a:p>
          <a:p>
            <a:pPr marL="633413"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如果把用户线的线径减小到 </a:t>
            </a:r>
            <a:r>
              <a:rPr lang="en-US" altLang="zh-CN" b="1" dirty="0">
                <a:latin typeface="微软雅黑" pitchFamily="34" charset="-122"/>
                <a:ea typeface="微软雅黑" pitchFamily="34" charset="-122"/>
              </a:rPr>
              <a:t>0.4 </a:t>
            </a:r>
            <a:r>
              <a:rPr lang="zh-CN" altLang="en-US" b="1" dirty="0">
                <a:latin typeface="微软雅黑" pitchFamily="34" charset="-122"/>
                <a:ea typeface="微软雅黑" pitchFamily="34" charset="-122"/>
              </a:rPr>
              <a:t>毫米，那么在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的传输速率下就只能传送 </a:t>
            </a:r>
            <a:r>
              <a:rPr lang="en-US" altLang="zh-CN" b="1" dirty="0">
                <a:latin typeface="微软雅黑" pitchFamily="34" charset="-122"/>
                <a:ea typeface="微软雅黑" pitchFamily="34" charset="-122"/>
              </a:rPr>
              <a:t>2.7 </a:t>
            </a:r>
            <a:r>
              <a:rPr lang="zh-CN" altLang="en-US" b="1" dirty="0">
                <a:latin typeface="微软雅黑" pitchFamily="34" charset="-122"/>
                <a:ea typeface="微软雅黑" pitchFamily="34" charset="-122"/>
              </a:rPr>
              <a:t>公里。</a:t>
            </a:r>
          </a:p>
        </p:txBody>
      </p:sp>
    </p:spTree>
    <p:extLst>
      <p:ext uri="{BB962C8B-B14F-4D97-AF65-F5344CB8AC3E}">
        <p14:creationId xmlns:p14="http://schemas.microsoft.com/office/powerpoint/2010/main" val="124757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82906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8" y="79585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常用术语</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10454"/>
            <a:ext cx="804189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 </a:t>
            </a:r>
            <a:r>
              <a:rPr lang="en-US" altLang="zh-CN" sz="2000" b="1" dirty="0">
                <a:solidFill>
                  <a:srgbClr val="0000FF"/>
                </a:solidFill>
                <a:latin typeface="微软雅黑" pitchFamily="34" charset="-122"/>
                <a:ea typeface="微软雅黑" pitchFamily="34" charset="-122"/>
              </a:rPr>
              <a:t>(data)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运送消息的实体。</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信号 </a:t>
            </a:r>
            <a:r>
              <a:rPr lang="en-US" altLang="zh-CN" sz="2000" b="1" dirty="0">
                <a:solidFill>
                  <a:srgbClr val="0000FF"/>
                </a:solidFill>
                <a:latin typeface="微软雅黑" pitchFamily="34" charset="-122"/>
                <a:ea typeface="微软雅黑" pitchFamily="34" charset="-122"/>
              </a:rPr>
              <a:t>(signal)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数据的电气的或电磁的表现。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模拟信号 </a:t>
            </a:r>
            <a:r>
              <a:rPr lang="en-US" altLang="zh-CN" sz="2000" b="1" dirty="0">
                <a:solidFill>
                  <a:srgbClr val="0000FF"/>
                </a:solidFill>
                <a:latin typeface="微软雅黑" pitchFamily="34" charset="-122"/>
                <a:ea typeface="微软雅黑" pitchFamily="34" charset="-122"/>
              </a:rPr>
              <a:t>(analogous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代表消息的参数的取值是连续的。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数字信号 </a:t>
            </a:r>
            <a:r>
              <a:rPr lang="en-US" altLang="zh-CN" sz="2000" b="1" dirty="0">
                <a:solidFill>
                  <a:srgbClr val="0000FF"/>
                </a:solidFill>
                <a:latin typeface="微软雅黑" pitchFamily="34" charset="-122"/>
                <a:ea typeface="微软雅黑" pitchFamily="34" charset="-122"/>
              </a:rPr>
              <a:t>(digital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代表消息的参数的取值是离散的。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码元 </a:t>
            </a:r>
            <a:r>
              <a:rPr lang="en-US" altLang="zh-CN" sz="2000" b="1" dirty="0">
                <a:solidFill>
                  <a:srgbClr val="0000FF"/>
                </a:solidFill>
                <a:latin typeface="微软雅黑" pitchFamily="34" charset="-122"/>
                <a:ea typeface="微软雅黑" pitchFamily="34" charset="-122"/>
              </a:rPr>
              <a:t>(code)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在使用时间域（或简称为时域）的波形表示数字信号时，代表不同离散数值的基本波形。</a:t>
            </a:r>
          </a:p>
        </p:txBody>
      </p:sp>
    </p:spTree>
    <p:extLst>
      <p:ext uri="{BB962C8B-B14F-4D97-AF65-F5344CB8AC3E}">
        <p14:creationId xmlns:p14="http://schemas.microsoft.com/office/powerpoint/2010/main" val="872501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1875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20381" y="885541"/>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的特点</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1767"/>
            <a:ext cx="8291762"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上行和下行带宽做成不对称的。</a:t>
            </a:r>
          </a:p>
          <a:p>
            <a:pPr marL="265113" eaLnBrk="0" hangingPunct="0">
              <a:lnSpc>
                <a:spcPts val="3300"/>
              </a:lnSpc>
              <a:buClr>
                <a:srgbClr val="0070C0"/>
              </a:buClr>
            </a:pPr>
            <a:r>
              <a:rPr lang="zh-CN" altLang="en-US" sz="2000" b="1" dirty="0">
                <a:latin typeface="微软雅黑" pitchFamily="34" charset="-122"/>
                <a:ea typeface="微软雅黑" pitchFamily="34" charset="-122"/>
              </a:rPr>
              <a:t>上行指从用户到 </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，而下行指从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到用户。</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在用户线（铜线）的两端各安装一个 </a:t>
            </a:r>
            <a:r>
              <a:rPr lang="en-US" altLang="zh-CN" sz="2000" b="1" dirty="0">
                <a:solidFill>
                  <a:srgbClr val="0000FF"/>
                </a:solidFill>
                <a:latin typeface="微软雅黑" pitchFamily="34" charset="-122"/>
                <a:ea typeface="微软雅黑" pitchFamily="34" charset="-122"/>
              </a:rPr>
              <a:t>ADSL </a:t>
            </a:r>
            <a:r>
              <a:rPr lang="zh-CN" altLang="en-US" sz="2000" b="1" dirty="0">
                <a:solidFill>
                  <a:srgbClr val="0000FF"/>
                </a:solidFill>
                <a:latin typeface="微软雅黑" pitchFamily="34" charset="-122"/>
                <a:ea typeface="微软雅黑" pitchFamily="34" charset="-122"/>
              </a:rPr>
              <a:t>调制解调器</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我国目前采用的方案是</a:t>
            </a:r>
            <a:r>
              <a:rPr lang="zh-CN" altLang="en-US" sz="2000" b="1" dirty="0">
                <a:solidFill>
                  <a:srgbClr val="0000FF"/>
                </a:solidFill>
                <a:latin typeface="微软雅黑" pitchFamily="34" charset="-122"/>
                <a:ea typeface="微软雅黑" pitchFamily="34" charset="-122"/>
              </a:rPr>
              <a:t>离散多音调 </a:t>
            </a:r>
            <a:r>
              <a:rPr lang="en-US" altLang="zh-CN" sz="2000" b="1" dirty="0">
                <a:solidFill>
                  <a:srgbClr val="0000FF"/>
                </a:solidFill>
                <a:latin typeface="微软雅黑" pitchFamily="34" charset="-122"/>
                <a:ea typeface="微软雅黑" pitchFamily="34" charset="-122"/>
              </a:rPr>
              <a:t>DMT </a:t>
            </a:r>
            <a:r>
              <a:rPr lang="en-US" altLang="zh-CN" sz="2000" b="1" dirty="0">
                <a:latin typeface="微软雅黑" pitchFamily="34" charset="-122"/>
                <a:ea typeface="微软雅黑" pitchFamily="34" charset="-122"/>
              </a:rPr>
              <a:t>(Discrete Multi-Tone)</a:t>
            </a:r>
            <a:r>
              <a:rPr lang="zh-CN" altLang="en-US" sz="2000" b="1" dirty="0">
                <a:latin typeface="微软雅黑" pitchFamily="34" charset="-122"/>
                <a:ea typeface="微软雅黑" pitchFamily="34" charset="-122"/>
              </a:rPr>
              <a:t>调制技术。</a:t>
            </a:r>
          </a:p>
          <a:p>
            <a:pPr marL="265113" eaLnBrk="0" hangingPunct="0">
              <a:lnSpc>
                <a:spcPts val="3300"/>
              </a:lnSpc>
              <a:buClr>
                <a:srgbClr val="0070C0"/>
              </a:buClr>
            </a:pPr>
            <a:r>
              <a:rPr lang="zh-CN" altLang="en-US" sz="2000" b="1" dirty="0">
                <a:latin typeface="微软雅黑" pitchFamily="34" charset="-122"/>
                <a:ea typeface="微软雅黑" pitchFamily="34" charset="-122"/>
              </a:rPr>
              <a:t>这里的“多音调”就是“</a:t>
            </a:r>
            <a:r>
              <a:rPr lang="zh-CN" altLang="en-US" sz="2000" b="1" dirty="0">
                <a:solidFill>
                  <a:srgbClr val="0000FF"/>
                </a:solidFill>
                <a:latin typeface="微软雅黑" pitchFamily="34" charset="-122"/>
                <a:ea typeface="微软雅黑" pitchFamily="34" charset="-122"/>
              </a:rPr>
              <a:t>多载波</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多子信道</a:t>
            </a:r>
            <a:r>
              <a:rPr lang="zh-CN" altLang="en-US" sz="2000" b="1" dirty="0">
                <a:latin typeface="微软雅黑" pitchFamily="34" charset="-122"/>
                <a:ea typeface="微软雅黑" pitchFamily="34" charset="-122"/>
              </a:rPr>
              <a:t>”的意思。</a:t>
            </a:r>
          </a:p>
        </p:txBody>
      </p:sp>
    </p:spTree>
    <p:extLst>
      <p:ext uri="{BB962C8B-B14F-4D97-AF65-F5344CB8AC3E}">
        <p14:creationId xmlns:p14="http://schemas.microsoft.com/office/powerpoint/2010/main" val="29891138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56963" y="101933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8" name="Rectangle 6"/>
          <p:cNvSpPr>
            <a:spLocks noChangeArrowheads="1"/>
          </p:cNvSpPr>
          <p:nvPr/>
        </p:nvSpPr>
        <p:spPr bwMode="auto">
          <a:xfrm>
            <a:off x="3879880" y="986125"/>
            <a:ext cx="1402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a:t>
            </a:r>
            <a:endParaRPr lang="zh-CN" altLang="en-US" sz="2000" b="1" dirty="0" smtClean="0">
              <a:solidFill>
                <a:schemeClr val="bg1"/>
              </a:solidFill>
              <a:latin typeface="微软雅黑" pitchFamily="34" charset="-122"/>
              <a:ea typeface="微软雅黑" pitchFamily="34" charset="-122"/>
            </a:endParaRPr>
          </a:p>
        </p:txBody>
      </p:sp>
      <p:sp>
        <p:nvSpPr>
          <p:cNvPr id="199" name="Rectangle 68"/>
          <p:cNvSpPr>
            <a:spLocks noChangeArrowheads="1"/>
          </p:cNvSpPr>
          <p:nvPr/>
        </p:nvSpPr>
        <p:spPr bwMode="auto">
          <a:xfrm>
            <a:off x="556963" y="1472351"/>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DMT </a:t>
            </a:r>
            <a:r>
              <a:rPr lang="zh-CN" altLang="en-US" sz="2000" b="1" dirty="0">
                <a:latin typeface="微软雅黑" pitchFamily="34" charset="-122"/>
                <a:ea typeface="微软雅黑" pitchFamily="34" charset="-122"/>
              </a:rPr>
              <a:t>调制技术采用</a:t>
            </a: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的方法，把 </a:t>
            </a:r>
            <a:r>
              <a:rPr lang="en-US" altLang="zh-CN" sz="2000" b="1" dirty="0">
                <a:latin typeface="微软雅黑" pitchFamily="34" charset="-122"/>
                <a:ea typeface="微软雅黑" pitchFamily="34" charset="-122"/>
              </a:rPr>
              <a:t>40 kHz </a:t>
            </a:r>
            <a:r>
              <a:rPr lang="zh-CN" altLang="en-US" sz="2000" b="1" dirty="0">
                <a:latin typeface="微软雅黑" pitchFamily="34" charset="-122"/>
                <a:ea typeface="微软雅黑" pitchFamily="34" charset="-122"/>
              </a:rPr>
              <a:t>以上一直到 </a:t>
            </a:r>
            <a:r>
              <a:rPr lang="en-US" altLang="zh-CN" sz="2000" b="1" dirty="0">
                <a:latin typeface="微软雅黑" pitchFamily="34" charset="-122"/>
                <a:ea typeface="微软雅黑" pitchFamily="34" charset="-122"/>
              </a:rPr>
              <a:t>1.1 MHz </a:t>
            </a:r>
            <a:r>
              <a:rPr lang="zh-CN" altLang="en-US" sz="2000" b="1" dirty="0">
                <a:latin typeface="微软雅黑" pitchFamily="34" charset="-122"/>
                <a:ea typeface="微软雅黑" pitchFamily="34" charset="-122"/>
              </a:rPr>
              <a:t>的高端频谱划分为</a:t>
            </a:r>
            <a:r>
              <a:rPr lang="zh-CN" altLang="en-US" sz="2000" b="1" dirty="0" smtClean="0">
                <a:latin typeface="微软雅黑" pitchFamily="34" charset="-122"/>
                <a:ea typeface="微软雅黑" pitchFamily="34" charset="-122"/>
              </a:rPr>
              <a:t>许多子</a:t>
            </a:r>
            <a:r>
              <a:rPr lang="zh-CN" altLang="en-US" sz="2000" b="1" dirty="0">
                <a:latin typeface="微软雅黑" pitchFamily="34" charset="-122"/>
                <a:ea typeface="微软雅黑" pitchFamily="34" charset="-122"/>
              </a:rPr>
              <a:t>信道，其中 </a:t>
            </a:r>
            <a:r>
              <a:rPr lang="en-US" altLang="zh-CN" sz="2000" b="1" dirty="0">
                <a:latin typeface="微软雅黑" pitchFamily="34" charset="-122"/>
                <a:ea typeface="微软雅黑" pitchFamily="34" charset="-122"/>
              </a:rPr>
              <a:t>25 </a:t>
            </a:r>
            <a:r>
              <a:rPr lang="zh-CN" altLang="en-US" sz="2000" b="1" dirty="0">
                <a:latin typeface="微软雅黑" pitchFamily="34" charset="-122"/>
                <a:ea typeface="微软雅黑" pitchFamily="34" charset="-122"/>
              </a:rPr>
              <a:t>个子信道用于上行信道，而 </a:t>
            </a:r>
            <a:r>
              <a:rPr lang="en-US" altLang="zh-CN" sz="2000" b="1" dirty="0">
                <a:latin typeface="微软雅黑" pitchFamily="34" charset="-122"/>
                <a:ea typeface="微软雅黑" pitchFamily="34" charset="-122"/>
              </a:rPr>
              <a:t>249 </a:t>
            </a:r>
            <a:r>
              <a:rPr lang="zh-CN" altLang="en-US" sz="2000" b="1" dirty="0">
                <a:latin typeface="微软雅黑" pitchFamily="34" charset="-122"/>
                <a:ea typeface="微软雅黑" pitchFamily="34" charset="-122"/>
              </a:rPr>
              <a:t>个子信道用于下行信道。</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每个子信道占据 </a:t>
            </a:r>
            <a:r>
              <a:rPr lang="en-US" altLang="zh-CN" sz="2000" b="1" dirty="0">
                <a:latin typeface="微软雅黑" pitchFamily="34" charset="-122"/>
                <a:ea typeface="微软雅黑" pitchFamily="34" charset="-122"/>
              </a:rPr>
              <a:t>4 kHz </a:t>
            </a:r>
            <a:r>
              <a:rPr lang="zh-CN" altLang="en-US" sz="2000" b="1" dirty="0">
                <a:latin typeface="微软雅黑" pitchFamily="34" charset="-122"/>
                <a:ea typeface="微软雅黑" pitchFamily="34" charset="-122"/>
              </a:rPr>
              <a:t>带宽（严格讲是 </a:t>
            </a:r>
            <a:r>
              <a:rPr lang="en-US" altLang="zh-CN" sz="2000" b="1" dirty="0">
                <a:latin typeface="微软雅黑" pitchFamily="34" charset="-122"/>
                <a:ea typeface="微软雅黑" pitchFamily="34" charset="-122"/>
              </a:rPr>
              <a:t>4.3125 kHz</a:t>
            </a:r>
            <a:r>
              <a:rPr lang="zh-CN" altLang="en-US" sz="2000" b="1" dirty="0">
                <a:latin typeface="微软雅黑" pitchFamily="34" charset="-122"/>
                <a:ea typeface="微软雅黑" pitchFamily="34" charset="-122"/>
              </a:rPr>
              <a:t>），并使用不同的载波（即不同的音调）进行数字调制。这种做法相当于在一对用户线上使用许多小的调制解调器</a:t>
            </a:r>
            <a:r>
              <a:rPr lang="zh-CN" altLang="en-US" sz="2000" b="1" dirty="0">
                <a:solidFill>
                  <a:srgbClr val="0000FF"/>
                </a:solidFill>
                <a:latin typeface="微软雅黑" pitchFamily="34" charset="-122"/>
                <a:ea typeface="微软雅黑" pitchFamily="34" charset="-122"/>
              </a:rPr>
              <a:t>并行地</a:t>
            </a:r>
            <a:r>
              <a:rPr lang="zh-CN" altLang="en-US" sz="2000" b="1" dirty="0">
                <a:latin typeface="微软雅黑" pitchFamily="34" charset="-122"/>
                <a:ea typeface="微软雅黑" pitchFamily="34" charset="-122"/>
              </a:rPr>
              <a:t>传送数据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707661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002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00207" y="666993"/>
            <a:ext cx="2762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技术的频谱分布 </a:t>
            </a:r>
            <a:endParaRPr lang="zh-CN" altLang="en-US" sz="2000" b="1" dirty="0" smtClean="0">
              <a:solidFill>
                <a:schemeClr val="bg1"/>
              </a:solidFill>
              <a:latin typeface="微软雅黑" pitchFamily="34" charset="-122"/>
              <a:ea typeface="微软雅黑" pitchFamily="34" charset="-122"/>
            </a:endParaRPr>
          </a:p>
        </p:txBody>
      </p:sp>
      <p:sp>
        <p:nvSpPr>
          <p:cNvPr id="8" name="圆角矩形 7"/>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194"/>
          <p:cNvSpPr>
            <a:spLocks noChangeArrowheads="1"/>
          </p:cNvSpPr>
          <p:nvPr/>
        </p:nvSpPr>
        <p:spPr bwMode="auto">
          <a:xfrm>
            <a:off x="3061035" y="2337218"/>
            <a:ext cx="1131058" cy="1515497"/>
          </a:xfrm>
          <a:prstGeom prst="rect">
            <a:avLst/>
          </a:prstGeom>
          <a:solidFill>
            <a:srgbClr val="00FF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Line 196"/>
          <p:cNvSpPr>
            <a:spLocks noChangeShapeType="1"/>
          </p:cNvSpPr>
          <p:nvPr/>
        </p:nvSpPr>
        <p:spPr bwMode="auto">
          <a:xfrm>
            <a:off x="3061035" y="1535671"/>
            <a:ext cx="3847262"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C00000"/>
              </a:solidFill>
              <a:latin typeface="微软雅黑" pitchFamily="34" charset="-122"/>
              <a:ea typeface="微软雅黑" pitchFamily="34" charset="-122"/>
            </a:endParaRPr>
          </a:p>
        </p:txBody>
      </p:sp>
      <p:sp>
        <p:nvSpPr>
          <p:cNvPr id="12" name="Rectangle 194"/>
          <p:cNvSpPr>
            <a:spLocks noChangeArrowheads="1"/>
          </p:cNvSpPr>
          <p:nvPr/>
        </p:nvSpPr>
        <p:spPr bwMode="auto">
          <a:xfrm>
            <a:off x="4192093" y="2335573"/>
            <a:ext cx="2777746" cy="1515497"/>
          </a:xfrm>
          <a:prstGeom prst="rect">
            <a:avLst/>
          </a:prstGeom>
          <a:solidFill>
            <a:srgbClr val="FF66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Text Box 80"/>
          <p:cNvSpPr txBox="1">
            <a:spLocks noChangeArrowheads="1"/>
          </p:cNvSpPr>
          <p:nvPr/>
        </p:nvSpPr>
        <p:spPr bwMode="auto">
          <a:xfrm>
            <a:off x="3421640"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14" name="Text Box 83"/>
          <p:cNvSpPr txBox="1">
            <a:spLocks noChangeArrowheads="1"/>
          </p:cNvSpPr>
          <p:nvPr/>
        </p:nvSpPr>
        <p:spPr bwMode="auto">
          <a:xfrm>
            <a:off x="1158345" y="171227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频谱</a:t>
            </a:r>
          </a:p>
        </p:txBody>
      </p:sp>
      <p:sp>
        <p:nvSpPr>
          <p:cNvPr id="15" name="Line 84"/>
          <p:cNvSpPr>
            <a:spLocks noChangeShapeType="1"/>
          </p:cNvSpPr>
          <p:nvPr/>
        </p:nvSpPr>
        <p:spPr bwMode="auto">
          <a:xfrm rot="16200000">
            <a:off x="651472" y="2822633"/>
            <a:ext cx="2124546"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85"/>
          <p:cNvSpPr txBox="1">
            <a:spLocks noChangeArrowheads="1"/>
          </p:cNvSpPr>
          <p:nvPr/>
        </p:nvSpPr>
        <p:spPr bwMode="auto">
          <a:xfrm>
            <a:off x="7383227" y="3845909"/>
            <a:ext cx="10326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latin typeface="微软雅黑" pitchFamily="34" charset="-122"/>
                <a:ea typeface="微软雅黑" pitchFamily="34" charset="-122"/>
              </a:rPr>
              <a:t>频率</a:t>
            </a:r>
            <a:r>
              <a:rPr lang="en-US" altLang="zh-CN" sz="1400" b="1" dirty="0">
                <a:latin typeface="微软雅黑" pitchFamily="34" charset="-122"/>
                <a:ea typeface="微软雅黑" pitchFamily="34" charset="-122"/>
              </a:rPr>
              <a:t>(kHz</a:t>
            </a:r>
            <a:r>
              <a:rPr lang="en-US" altLang="zh-CN" sz="1400" b="1" dirty="0" smtClean="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p:txBody>
      </p:sp>
      <p:sp>
        <p:nvSpPr>
          <p:cNvPr id="17" name="Text Box 86"/>
          <p:cNvSpPr txBox="1">
            <a:spLocks noChangeArrowheads="1"/>
          </p:cNvSpPr>
          <p:nvPr/>
        </p:nvSpPr>
        <p:spPr bwMode="auto">
          <a:xfrm>
            <a:off x="4175791" y="1406759"/>
            <a:ext cx="1617751"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ADSL </a:t>
            </a:r>
            <a:r>
              <a:rPr lang="zh-CN" altLang="en-US" sz="1400" b="1" dirty="0">
                <a:solidFill>
                  <a:srgbClr val="CC00CC"/>
                </a:solidFill>
                <a:latin typeface="微软雅黑" pitchFamily="34" charset="-122"/>
                <a:ea typeface="微软雅黑" pitchFamily="34" charset="-122"/>
              </a:rPr>
              <a:t>的数字业务</a:t>
            </a:r>
          </a:p>
        </p:txBody>
      </p:sp>
      <p:sp>
        <p:nvSpPr>
          <p:cNvPr id="18" name="Freeform 87"/>
          <p:cNvSpPr>
            <a:spLocks/>
          </p:cNvSpPr>
          <p:nvPr/>
        </p:nvSpPr>
        <p:spPr bwMode="auto">
          <a:xfrm>
            <a:off x="1713745" y="2307079"/>
            <a:ext cx="291082" cy="155645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Text Box 89"/>
          <p:cNvSpPr txBox="1">
            <a:spLocks noChangeArrowheads="1"/>
          </p:cNvSpPr>
          <p:nvPr/>
        </p:nvSpPr>
        <p:spPr bwMode="auto">
          <a:xfrm>
            <a:off x="313058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上行信道</a:t>
            </a:r>
          </a:p>
        </p:txBody>
      </p:sp>
      <p:sp>
        <p:nvSpPr>
          <p:cNvPr id="20" name="Text Box 90"/>
          <p:cNvSpPr txBox="1">
            <a:spLocks noChangeArrowheads="1"/>
          </p:cNvSpPr>
          <p:nvPr/>
        </p:nvSpPr>
        <p:spPr bwMode="auto">
          <a:xfrm>
            <a:off x="1803393" y="191155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传统电话</a:t>
            </a:r>
          </a:p>
        </p:txBody>
      </p:sp>
      <p:sp>
        <p:nvSpPr>
          <p:cNvPr id="21" name="Line 91"/>
          <p:cNvSpPr>
            <a:spLocks noChangeShapeType="1"/>
          </p:cNvSpPr>
          <p:nvPr/>
        </p:nvSpPr>
        <p:spPr bwMode="auto">
          <a:xfrm flipH="1">
            <a:off x="1901701" y="2185982"/>
            <a:ext cx="307714" cy="3543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92"/>
          <p:cNvSpPr>
            <a:spLocks noChangeShapeType="1"/>
          </p:cNvSpPr>
          <p:nvPr/>
        </p:nvSpPr>
        <p:spPr bwMode="auto">
          <a:xfrm flipV="1">
            <a:off x="1713744" y="3868878"/>
            <a:ext cx="604496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93"/>
          <p:cNvSpPr txBox="1">
            <a:spLocks noChangeArrowheads="1"/>
          </p:cNvSpPr>
          <p:nvPr/>
        </p:nvSpPr>
        <p:spPr bwMode="auto">
          <a:xfrm>
            <a:off x="14758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0</a:t>
            </a:r>
          </a:p>
        </p:txBody>
      </p:sp>
      <p:sp>
        <p:nvSpPr>
          <p:cNvPr id="24" name="Text Box 94"/>
          <p:cNvSpPr txBox="1">
            <a:spLocks noChangeArrowheads="1"/>
          </p:cNvSpPr>
          <p:nvPr/>
        </p:nvSpPr>
        <p:spPr bwMode="auto">
          <a:xfrm>
            <a:off x="18567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a:t>
            </a:r>
          </a:p>
        </p:txBody>
      </p:sp>
      <p:sp>
        <p:nvSpPr>
          <p:cNvPr id="25" name="AutoShape 110"/>
          <p:cNvSpPr>
            <a:spLocks/>
          </p:cNvSpPr>
          <p:nvPr/>
        </p:nvSpPr>
        <p:spPr bwMode="auto">
          <a:xfrm rot="5400000" flipV="1">
            <a:off x="3468043" y="1651766"/>
            <a:ext cx="242194" cy="1056209"/>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AutoShape 113"/>
          <p:cNvSpPr>
            <a:spLocks/>
          </p:cNvSpPr>
          <p:nvPr/>
        </p:nvSpPr>
        <p:spPr bwMode="auto">
          <a:xfrm rot="5400000" flipV="1">
            <a:off x="5468186" y="859194"/>
            <a:ext cx="242194" cy="2641353"/>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114"/>
          <p:cNvSpPr txBox="1">
            <a:spLocks noChangeArrowheads="1"/>
          </p:cNvSpPr>
          <p:nvPr/>
        </p:nvSpPr>
        <p:spPr bwMode="auto">
          <a:xfrm>
            <a:off x="512467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下行信道</a:t>
            </a:r>
          </a:p>
        </p:txBody>
      </p:sp>
      <p:sp>
        <p:nvSpPr>
          <p:cNvPr id="28" name="Text Box 143"/>
          <p:cNvSpPr txBox="1">
            <a:spLocks noChangeArrowheads="1"/>
          </p:cNvSpPr>
          <p:nvPr/>
        </p:nvSpPr>
        <p:spPr bwMode="auto">
          <a:xfrm>
            <a:off x="5351933"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29" name="Freeform 168"/>
          <p:cNvSpPr>
            <a:spLocks/>
          </p:cNvSpPr>
          <p:nvPr/>
        </p:nvSpPr>
        <p:spPr bwMode="auto">
          <a:xfrm>
            <a:off x="6756934" y="2333792"/>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69"/>
          <p:cNvSpPr>
            <a:spLocks/>
          </p:cNvSpPr>
          <p:nvPr/>
        </p:nvSpPr>
        <p:spPr bwMode="auto">
          <a:xfrm>
            <a:off x="6607235"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170"/>
          <p:cNvSpPr>
            <a:spLocks/>
          </p:cNvSpPr>
          <p:nvPr/>
        </p:nvSpPr>
        <p:spPr bwMode="auto">
          <a:xfrm>
            <a:off x="6457536"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171"/>
          <p:cNvSpPr>
            <a:spLocks/>
          </p:cNvSpPr>
          <p:nvPr/>
        </p:nvSpPr>
        <p:spPr bwMode="auto">
          <a:xfrm>
            <a:off x="630783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Freeform 172"/>
          <p:cNvSpPr>
            <a:spLocks/>
          </p:cNvSpPr>
          <p:nvPr/>
        </p:nvSpPr>
        <p:spPr bwMode="auto">
          <a:xfrm>
            <a:off x="6158139"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Freeform 173"/>
          <p:cNvSpPr>
            <a:spLocks/>
          </p:cNvSpPr>
          <p:nvPr/>
        </p:nvSpPr>
        <p:spPr bwMode="auto">
          <a:xfrm>
            <a:off x="6008440"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74"/>
          <p:cNvSpPr>
            <a:spLocks/>
          </p:cNvSpPr>
          <p:nvPr/>
        </p:nvSpPr>
        <p:spPr bwMode="auto">
          <a:xfrm>
            <a:off x="5858741"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175"/>
          <p:cNvSpPr>
            <a:spLocks/>
          </p:cNvSpPr>
          <p:nvPr/>
        </p:nvSpPr>
        <p:spPr bwMode="auto">
          <a:xfrm>
            <a:off x="5709042"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176"/>
          <p:cNvSpPr>
            <a:spLocks/>
          </p:cNvSpPr>
          <p:nvPr/>
        </p:nvSpPr>
        <p:spPr bwMode="auto">
          <a:xfrm>
            <a:off x="5173453"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Freeform 177"/>
          <p:cNvSpPr>
            <a:spLocks/>
          </p:cNvSpPr>
          <p:nvPr/>
        </p:nvSpPr>
        <p:spPr bwMode="auto">
          <a:xfrm>
            <a:off x="5027081"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Freeform 178"/>
          <p:cNvSpPr>
            <a:spLocks/>
          </p:cNvSpPr>
          <p:nvPr/>
        </p:nvSpPr>
        <p:spPr bwMode="auto">
          <a:xfrm>
            <a:off x="488070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Freeform 179"/>
          <p:cNvSpPr>
            <a:spLocks/>
          </p:cNvSpPr>
          <p:nvPr/>
        </p:nvSpPr>
        <p:spPr bwMode="auto">
          <a:xfrm>
            <a:off x="4734336"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Freeform 180"/>
          <p:cNvSpPr>
            <a:spLocks/>
          </p:cNvSpPr>
          <p:nvPr/>
        </p:nvSpPr>
        <p:spPr bwMode="auto">
          <a:xfrm>
            <a:off x="4587964"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Freeform 181"/>
          <p:cNvSpPr>
            <a:spLocks/>
          </p:cNvSpPr>
          <p:nvPr/>
        </p:nvSpPr>
        <p:spPr bwMode="auto">
          <a:xfrm>
            <a:off x="4441592"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Freeform 182"/>
          <p:cNvSpPr>
            <a:spLocks/>
          </p:cNvSpPr>
          <p:nvPr/>
        </p:nvSpPr>
        <p:spPr bwMode="auto">
          <a:xfrm>
            <a:off x="4295219"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4" name="Freeform 184"/>
          <p:cNvSpPr>
            <a:spLocks/>
          </p:cNvSpPr>
          <p:nvPr/>
        </p:nvSpPr>
        <p:spPr bwMode="auto">
          <a:xfrm>
            <a:off x="4002475" y="234981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Freeform 185"/>
          <p:cNvSpPr>
            <a:spLocks/>
          </p:cNvSpPr>
          <p:nvPr/>
        </p:nvSpPr>
        <p:spPr bwMode="auto">
          <a:xfrm>
            <a:off x="3856103" y="235159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Freeform 186"/>
          <p:cNvSpPr>
            <a:spLocks/>
          </p:cNvSpPr>
          <p:nvPr/>
        </p:nvSpPr>
        <p:spPr bwMode="auto">
          <a:xfrm>
            <a:off x="3709730" y="2353381"/>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Freeform 188"/>
          <p:cNvSpPr>
            <a:spLocks/>
          </p:cNvSpPr>
          <p:nvPr/>
        </p:nvSpPr>
        <p:spPr bwMode="auto">
          <a:xfrm>
            <a:off x="3353779" y="235694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Freeform 189"/>
          <p:cNvSpPr>
            <a:spLocks/>
          </p:cNvSpPr>
          <p:nvPr/>
        </p:nvSpPr>
        <p:spPr bwMode="auto">
          <a:xfrm>
            <a:off x="3207407" y="235872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190"/>
          <p:cNvSpPr>
            <a:spLocks/>
          </p:cNvSpPr>
          <p:nvPr/>
        </p:nvSpPr>
        <p:spPr bwMode="auto">
          <a:xfrm>
            <a:off x="3061035" y="236050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92"/>
          <p:cNvSpPr txBox="1">
            <a:spLocks noChangeArrowheads="1"/>
          </p:cNvSpPr>
          <p:nvPr/>
        </p:nvSpPr>
        <p:spPr bwMode="auto">
          <a:xfrm>
            <a:off x="2766628" y="3895591"/>
            <a:ext cx="5421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~40</a:t>
            </a:r>
          </a:p>
        </p:txBody>
      </p:sp>
      <p:sp>
        <p:nvSpPr>
          <p:cNvPr id="52" name="Text Box 193"/>
          <p:cNvSpPr txBox="1">
            <a:spLocks noChangeArrowheads="1"/>
          </p:cNvSpPr>
          <p:nvPr/>
        </p:nvSpPr>
        <p:spPr bwMode="auto">
          <a:xfrm>
            <a:off x="3891033" y="3895591"/>
            <a:ext cx="6527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~138</a:t>
            </a:r>
          </a:p>
        </p:txBody>
      </p:sp>
      <p:sp>
        <p:nvSpPr>
          <p:cNvPr id="53" name="Text Box 195"/>
          <p:cNvSpPr txBox="1">
            <a:spLocks noChangeArrowheads="1"/>
          </p:cNvSpPr>
          <p:nvPr/>
        </p:nvSpPr>
        <p:spPr bwMode="auto">
          <a:xfrm>
            <a:off x="6518559" y="3895591"/>
            <a:ext cx="7633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~1100</a:t>
            </a:r>
          </a:p>
        </p:txBody>
      </p:sp>
    </p:spTree>
    <p:extLst>
      <p:ext uri="{BB962C8B-B14F-4D97-AF65-F5344CB8AC3E}">
        <p14:creationId xmlns:p14="http://schemas.microsoft.com/office/powerpoint/2010/main" val="8471199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5918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92141" y="558632"/>
            <a:ext cx="19784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的数据率</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44274"/>
            <a:ext cx="8291762" cy="3516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由于用户线的具体条件往往相差很大（距离、线径、受到相邻用户线的干扰程度等都不同），</a:t>
            </a:r>
            <a:r>
              <a:rPr lang="zh-CN" altLang="en-US" sz="1900" b="1" dirty="0">
                <a:solidFill>
                  <a:srgbClr val="0000FF"/>
                </a:solidFill>
                <a:latin typeface="微软雅黑" pitchFamily="34" charset="-122"/>
                <a:ea typeface="微软雅黑" pitchFamily="34" charset="-122"/>
              </a:rPr>
              <a:t>因此 </a:t>
            </a: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采用自适应调制技术使用户线能够传送尽可能高的数据率</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当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启动时，用户线两端的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调制解调器就测试可用的频率、各子信道受到的干扰情况，以及在每一个频率上测试信号的传输质量。</a:t>
            </a:r>
          </a:p>
          <a:p>
            <a:pPr marL="285750" indent="-285750" eaLnBrk="0" hangingPunct="0">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不能保证固定的数据率</a:t>
            </a:r>
            <a:r>
              <a:rPr lang="zh-CN" altLang="en-US" sz="1900" b="1" dirty="0">
                <a:latin typeface="微软雅黑" pitchFamily="34" charset="-122"/>
                <a:ea typeface="微软雅黑" pitchFamily="34" charset="-122"/>
              </a:rPr>
              <a:t>。对于质量很差的用户线甚至无法开通 </a:t>
            </a:r>
            <a:r>
              <a:rPr lang="en-US" altLang="zh-CN" sz="1900" b="1" dirty="0">
                <a:latin typeface="微软雅黑" pitchFamily="34" charset="-122"/>
                <a:ea typeface="微软雅黑" pitchFamily="34" charset="-122"/>
              </a:rPr>
              <a:t>ADSL</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通常下行数据率</a:t>
            </a:r>
            <a:r>
              <a:rPr lang="zh-CN" altLang="en-US" sz="1900" b="1" dirty="0" smtClean="0">
                <a:latin typeface="微软雅黑" pitchFamily="34" charset="-122"/>
                <a:ea typeface="微软雅黑" pitchFamily="34" charset="-122"/>
              </a:rPr>
              <a:t>在</a:t>
            </a:r>
            <a:r>
              <a:rPr lang="en-US" altLang="zh-CN" sz="1900" b="1" dirty="0" smtClean="0">
                <a:latin typeface="微软雅黑" pitchFamily="34" charset="-122"/>
                <a:ea typeface="微软雅黑" pitchFamily="34" charset="-122"/>
              </a:rPr>
              <a:t>32 </a:t>
            </a:r>
            <a:r>
              <a:rPr lang="en-US" altLang="zh-CN" sz="1900" b="1" dirty="0" err="1" smtClean="0">
                <a:latin typeface="微软雅黑" pitchFamily="34" charset="-122"/>
                <a:ea typeface="微软雅黑" pitchFamily="34" charset="-122"/>
              </a:rPr>
              <a:t>kbit</a:t>
            </a:r>
            <a:r>
              <a:rPr lang="en-US" altLang="zh-CN" sz="1900" b="1" dirty="0" smtClean="0">
                <a:latin typeface="微软雅黑" pitchFamily="34" charset="-122"/>
                <a:ea typeface="微软雅黑" pitchFamily="34" charset="-122"/>
              </a:rPr>
              <a:t>/s</a:t>
            </a:r>
            <a:r>
              <a:rPr lang="zh-CN" altLang="en-US" sz="1900" b="1" dirty="0" smtClean="0">
                <a:latin typeface="微软雅黑" pitchFamily="34" charset="-122"/>
                <a:ea typeface="微软雅黑" pitchFamily="34" charset="-122"/>
              </a:rPr>
              <a:t>到</a:t>
            </a:r>
            <a:r>
              <a:rPr lang="en-US" altLang="zh-CN" sz="1900" b="1" dirty="0" smtClean="0">
                <a:latin typeface="微软雅黑" pitchFamily="34" charset="-122"/>
                <a:ea typeface="微软雅黑" pitchFamily="34" charset="-122"/>
              </a:rPr>
              <a:t>6.4 Mbit/s</a:t>
            </a:r>
            <a:r>
              <a:rPr lang="zh-CN" altLang="en-US" sz="1900" b="1" dirty="0" smtClean="0">
                <a:latin typeface="微软雅黑" pitchFamily="34" charset="-122"/>
                <a:ea typeface="微软雅黑" pitchFamily="34" charset="-122"/>
              </a:rPr>
              <a:t>之间</a:t>
            </a:r>
            <a:r>
              <a:rPr lang="zh-CN" altLang="en-US" sz="1900" b="1" dirty="0">
                <a:latin typeface="微软雅黑" pitchFamily="34" charset="-122"/>
                <a:ea typeface="微软雅黑" pitchFamily="34" charset="-122"/>
              </a:rPr>
              <a:t>，而上行数据率</a:t>
            </a:r>
            <a:r>
              <a:rPr lang="zh-CN" altLang="en-US" sz="1900" b="1" dirty="0" smtClean="0">
                <a:latin typeface="微软雅黑" pitchFamily="34" charset="-122"/>
                <a:ea typeface="微软雅黑" pitchFamily="34" charset="-122"/>
              </a:rPr>
              <a:t>在 </a:t>
            </a:r>
            <a:r>
              <a:rPr lang="en-US" altLang="zh-CN" sz="1900" b="1" dirty="0" smtClean="0">
                <a:latin typeface="微软雅黑" pitchFamily="34" charset="-122"/>
                <a:ea typeface="微软雅黑" pitchFamily="34" charset="-122"/>
              </a:rPr>
              <a:t>32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到 </a:t>
            </a:r>
            <a:r>
              <a:rPr lang="en-US" altLang="zh-CN" sz="1900" b="1" dirty="0">
                <a:latin typeface="微软雅黑" pitchFamily="34" charset="-122"/>
                <a:ea typeface="微软雅黑" pitchFamily="34" charset="-122"/>
              </a:rPr>
              <a:t>640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之间。</a:t>
            </a:r>
          </a:p>
        </p:txBody>
      </p:sp>
    </p:spTree>
    <p:extLst>
      <p:ext uri="{BB962C8B-B14F-4D97-AF65-F5344CB8AC3E}">
        <p14:creationId xmlns:p14="http://schemas.microsoft.com/office/powerpoint/2010/main" val="1714863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1" name="AutoShape 3"/>
          <p:cNvSpPr>
            <a:spLocks noChangeArrowheads="1"/>
          </p:cNvSpPr>
          <p:nvPr/>
        </p:nvSpPr>
        <p:spPr bwMode="auto">
          <a:xfrm>
            <a:off x="3197286" y="1645103"/>
            <a:ext cx="1454608" cy="1811386"/>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Line 5"/>
          <p:cNvSpPr>
            <a:spLocks noChangeShapeType="1"/>
          </p:cNvSpPr>
          <p:nvPr/>
        </p:nvSpPr>
        <p:spPr bwMode="auto">
          <a:xfrm rot="16200000">
            <a:off x="3274718" y="2268639"/>
            <a:ext cx="0" cy="4601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pic>
        <p:nvPicPr>
          <p:cNvPr id="107" name="图片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4229" y="1687014"/>
            <a:ext cx="946882" cy="1325636"/>
          </a:xfrm>
          <a:prstGeom prst="rect">
            <a:avLst/>
          </a:prstGeom>
        </p:spPr>
      </p:pic>
      <p:sp>
        <p:nvSpPr>
          <p:cNvPr id="5"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6" name="Rectangle 6"/>
          <p:cNvSpPr>
            <a:spLocks noChangeArrowheads="1"/>
          </p:cNvSpPr>
          <p:nvPr/>
        </p:nvSpPr>
        <p:spPr bwMode="auto">
          <a:xfrm>
            <a:off x="3720382" y="589173"/>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ADSL </a:t>
            </a:r>
            <a:r>
              <a:rPr lang="zh-CN" altLang="zh-CN" sz="2000" b="1" dirty="0">
                <a:solidFill>
                  <a:schemeClr val="bg1"/>
                </a:solidFill>
                <a:latin typeface="微软雅黑" pitchFamily="34" charset="-122"/>
                <a:ea typeface="微软雅黑" pitchFamily="34" charset="-122"/>
              </a:rPr>
              <a:t>的组成</a:t>
            </a:r>
            <a:endParaRPr lang="zh-CN" altLang="en-US" sz="2000" b="1" dirty="0">
              <a:solidFill>
                <a:schemeClr val="bg1"/>
              </a:solidFill>
              <a:latin typeface="微软雅黑" pitchFamily="34" charset="-122"/>
              <a:ea typeface="微软雅黑" pitchFamily="34" charset="-122"/>
            </a:endParaRPr>
          </a:p>
        </p:txBody>
      </p:sp>
      <p:sp>
        <p:nvSpPr>
          <p:cNvPr id="91" name="矩形 90"/>
          <p:cNvSpPr/>
          <p:nvPr/>
        </p:nvSpPr>
        <p:spPr>
          <a:xfrm>
            <a:off x="3123093" y="3527376"/>
            <a:ext cx="5071371" cy="830997"/>
          </a:xfrm>
          <a:prstGeom prst="rect">
            <a:avLst/>
          </a:prstGeom>
        </p:spPr>
        <p:txBody>
          <a:bodyPr wrap="square">
            <a:spAutoFit/>
          </a:bodyPr>
          <a:lstStyle/>
          <a:p>
            <a:r>
              <a:rPr lang="en-US" altLang="zh-CN" sz="1200" b="1" dirty="0">
                <a:latin typeface="微软雅黑" pitchFamily="34" charset="-122"/>
                <a:ea typeface="微软雅黑" pitchFamily="34" charset="-122"/>
              </a:rPr>
              <a:t>DSLAM (DSL Access Multiplexer) </a:t>
            </a:r>
            <a:r>
              <a:rPr lang="zh-CN" altLang="en-US" sz="1200" b="1" dirty="0">
                <a:latin typeface="微软雅黑" pitchFamily="34" charset="-122"/>
                <a:ea typeface="微软雅黑" pitchFamily="34" charset="-122"/>
              </a:rPr>
              <a:t>：数字用户线接入复用器 </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 (Access Termination Unit) </a:t>
            </a:r>
            <a:r>
              <a:rPr lang="zh-CN" altLang="en-US" sz="1200" b="1" dirty="0">
                <a:latin typeface="微软雅黑" pitchFamily="34" charset="-122"/>
                <a:ea typeface="微软雅黑" pitchFamily="34" charset="-122"/>
              </a:rPr>
              <a:t>：接入端接单元</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ATU-C (C </a:t>
            </a:r>
            <a:r>
              <a:rPr lang="zh-CN" altLang="en-US" sz="1200" b="1" dirty="0">
                <a:latin typeface="微软雅黑" pitchFamily="34" charset="-122"/>
                <a:ea typeface="微软雅黑" pitchFamily="34" charset="-122"/>
              </a:rPr>
              <a:t>代表端局 </a:t>
            </a:r>
            <a:r>
              <a:rPr lang="en-US" altLang="zh-CN" sz="1200" b="1" dirty="0">
                <a:latin typeface="微软雅黑" pitchFamily="34" charset="-122"/>
                <a:ea typeface="微软雅黑" pitchFamily="34" charset="-122"/>
              </a:rPr>
              <a:t>Central </a:t>
            </a:r>
            <a:r>
              <a:rPr lang="en-US" altLang="zh-CN" sz="1200" b="1" dirty="0" smtClean="0">
                <a:latin typeface="微软雅黑" pitchFamily="34" charset="-122"/>
                <a:ea typeface="微软雅黑" pitchFamily="34" charset="-122"/>
              </a:rPr>
              <a:t>Office)</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ATU-R </a:t>
            </a:r>
            <a:r>
              <a:rPr lang="en-US" altLang="zh-CN" sz="1200" b="1" dirty="0">
                <a:latin typeface="微软雅黑" pitchFamily="34" charset="-122"/>
                <a:ea typeface="微软雅黑" pitchFamily="34" charset="-122"/>
              </a:rPr>
              <a:t>(R </a:t>
            </a:r>
            <a:r>
              <a:rPr lang="zh-CN" altLang="en-US" sz="1200" b="1" dirty="0">
                <a:latin typeface="微软雅黑" pitchFamily="34" charset="-122"/>
                <a:ea typeface="微软雅黑" pitchFamily="34" charset="-122"/>
              </a:rPr>
              <a:t>代表远端 </a:t>
            </a:r>
            <a:r>
              <a:rPr lang="en-US" altLang="zh-CN" sz="1200" b="1" dirty="0">
                <a:latin typeface="微软雅黑" pitchFamily="34" charset="-122"/>
                <a:ea typeface="微软雅黑" pitchFamily="34" charset="-122"/>
              </a:rPr>
              <a:t>Remote)</a:t>
            </a:r>
          </a:p>
          <a:p>
            <a:r>
              <a:rPr lang="en-US" altLang="zh-CN" sz="1200" b="1" dirty="0">
                <a:latin typeface="微软雅黑" pitchFamily="34" charset="-122"/>
                <a:ea typeface="微软雅黑" pitchFamily="34" charset="-122"/>
              </a:rPr>
              <a:t>PS (POTS Splitter) </a:t>
            </a:r>
            <a:r>
              <a:rPr lang="zh-CN" altLang="en-US" sz="1200" b="1" dirty="0">
                <a:latin typeface="微软雅黑" pitchFamily="34" charset="-122"/>
                <a:ea typeface="微软雅黑" pitchFamily="34" charset="-122"/>
              </a:rPr>
              <a:t>：电话分离器</a:t>
            </a:r>
          </a:p>
        </p:txBody>
      </p:sp>
      <p:sp>
        <p:nvSpPr>
          <p:cNvPr id="92" name="矩形 91"/>
          <p:cNvSpPr/>
          <p:nvPr/>
        </p:nvSpPr>
        <p:spPr>
          <a:xfrm>
            <a:off x="678776" y="1408414"/>
            <a:ext cx="430887" cy="2612254"/>
          </a:xfrm>
          <a:prstGeom prst="rect">
            <a:avLst/>
          </a:prstGeom>
        </p:spPr>
        <p:txBody>
          <a:bodyPr vert="eaVert" wrap="none">
            <a:spAutoFit/>
          </a:bodyPr>
          <a:lstStyle/>
          <a:p>
            <a:pPr algn="ctr"/>
            <a:r>
              <a:rPr lang="zh-CN" altLang="zh-CN" sz="1600" b="1" dirty="0">
                <a:latin typeface="微软雅黑" pitchFamily="34" charset="-122"/>
                <a:ea typeface="微软雅黑" pitchFamily="34" charset="-122"/>
              </a:rPr>
              <a:t>基于</a:t>
            </a:r>
            <a:r>
              <a:rPr lang="en-US" altLang="zh-CN" sz="1600" b="1" dirty="0">
                <a:latin typeface="微软雅黑" pitchFamily="34" charset="-122"/>
                <a:ea typeface="微软雅黑" pitchFamily="34" charset="-122"/>
              </a:rPr>
              <a:t> ADSL </a:t>
            </a:r>
            <a:r>
              <a:rPr lang="zh-CN" altLang="zh-CN" sz="1600" b="1" dirty="0">
                <a:latin typeface="微软雅黑" pitchFamily="34" charset="-122"/>
                <a:ea typeface="微软雅黑" pitchFamily="34" charset="-122"/>
              </a:rPr>
              <a:t>的接入网的组成</a:t>
            </a:r>
            <a:endParaRPr lang="zh-CN" altLang="en-US" sz="1600" b="1" dirty="0">
              <a:latin typeface="微软雅黑" pitchFamily="34" charset="-122"/>
              <a:ea typeface="微软雅黑" pitchFamily="34" charset="-122"/>
            </a:endParaRPr>
          </a:p>
        </p:txBody>
      </p:sp>
      <p:sp>
        <p:nvSpPr>
          <p:cNvPr id="52" name="Freeform 4"/>
          <p:cNvSpPr>
            <a:spLocks/>
          </p:cNvSpPr>
          <p:nvPr/>
        </p:nvSpPr>
        <p:spPr bwMode="auto">
          <a:xfrm>
            <a:off x="1997888" y="1526818"/>
            <a:ext cx="298664" cy="574704"/>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Freeform 6"/>
          <p:cNvSpPr>
            <a:spLocks/>
          </p:cNvSpPr>
          <p:nvPr/>
        </p:nvSpPr>
        <p:spPr bwMode="auto">
          <a:xfrm rot="20610381">
            <a:off x="4846580" y="2344539"/>
            <a:ext cx="390476" cy="892419"/>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6" name="AutoShape 8"/>
          <p:cNvSpPr>
            <a:spLocks noChangeArrowheads="1"/>
          </p:cNvSpPr>
          <p:nvPr/>
        </p:nvSpPr>
        <p:spPr bwMode="auto">
          <a:xfrm>
            <a:off x="3907445" y="2477279"/>
            <a:ext cx="662594" cy="366566"/>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7" name="Text Box 9"/>
          <p:cNvSpPr txBox="1">
            <a:spLocks noChangeArrowheads="1"/>
          </p:cNvSpPr>
          <p:nvPr/>
        </p:nvSpPr>
        <p:spPr bwMode="auto">
          <a:xfrm>
            <a:off x="3867623" y="2569175"/>
            <a:ext cx="6763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58" name="AutoShape 10"/>
          <p:cNvSpPr>
            <a:spLocks noChangeArrowheads="1"/>
          </p:cNvSpPr>
          <p:nvPr/>
        </p:nvSpPr>
        <p:spPr bwMode="auto">
          <a:xfrm>
            <a:off x="3907445" y="2153598"/>
            <a:ext cx="662594" cy="367587"/>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9" name="Text Box 11"/>
          <p:cNvSpPr txBox="1">
            <a:spLocks noChangeArrowheads="1"/>
          </p:cNvSpPr>
          <p:nvPr/>
        </p:nvSpPr>
        <p:spPr bwMode="auto">
          <a:xfrm>
            <a:off x="3867623" y="2234262"/>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pic>
        <p:nvPicPr>
          <p:cNvPr id="6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8549" y="1400045"/>
            <a:ext cx="1991098" cy="158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 name="Line 13"/>
          <p:cNvSpPr>
            <a:spLocks noChangeShapeType="1"/>
          </p:cNvSpPr>
          <p:nvPr/>
        </p:nvSpPr>
        <p:spPr bwMode="auto">
          <a:xfrm>
            <a:off x="6006947" y="2376193"/>
            <a:ext cx="0" cy="365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15"/>
          <p:cNvSpPr>
            <a:spLocks noChangeArrowheads="1"/>
          </p:cNvSpPr>
          <p:nvPr/>
        </p:nvSpPr>
        <p:spPr bwMode="auto">
          <a:xfrm>
            <a:off x="6224862" y="2186272"/>
            <a:ext cx="662593"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Text Box 16"/>
          <p:cNvSpPr txBox="1">
            <a:spLocks noChangeArrowheads="1"/>
          </p:cNvSpPr>
          <p:nvPr/>
        </p:nvSpPr>
        <p:spPr bwMode="auto">
          <a:xfrm>
            <a:off x="6177296" y="2276127"/>
            <a:ext cx="6795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ATU-R</a:t>
            </a:r>
          </a:p>
        </p:txBody>
      </p:sp>
      <p:sp>
        <p:nvSpPr>
          <p:cNvPr id="66" name="Freeform 18"/>
          <p:cNvSpPr>
            <a:spLocks/>
          </p:cNvSpPr>
          <p:nvPr/>
        </p:nvSpPr>
        <p:spPr bwMode="auto">
          <a:xfrm>
            <a:off x="4519155" y="2344538"/>
            <a:ext cx="1710132" cy="62286"/>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7" name="AutoShape 19"/>
          <p:cNvSpPr>
            <a:spLocks noChangeArrowheads="1"/>
          </p:cNvSpPr>
          <p:nvPr/>
        </p:nvSpPr>
        <p:spPr bwMode="auto">
          <a:xfrm>
            <a:off x="5954958" y="2302675"/>
            <a:ext cx="152651" cy="182772"/>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8" name="AutoShape 20"/>
          <p:cNvSpPr>
            <a:spLocks noChangeArrowheads="1"/>
          </p:cNvSpPr>
          <p:nvPr/>
        </p:nvSpPr>
        <p:spPr bwMode="auto">
          <a:xfrm>
            <a:off x="4678442" y="2254684"/>
            <a:ext cx="153757" cy="181751"/>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9" name="AutoShape 21"/>
          <p:cNvSpPr>
            <a:spLocks noChangeArrowheads="1"/>
          </p:cNvSpPr>
          <p:nvPr/>
        </p:nvSpPr>
        <p:spPr bwMode="auto">
          <a:xfrm>
            <a:off x="3907445" y="1839107"/>
            <a:ext cx="662594"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0" name="Text Box 22"/>
          <p:cNvSpPr txBox="1">
            <a:spLocks noChangeArrowheads="1"/>
          </p:cNvSpPr>
          <p:nvPr/>
        </p:nvSpPr>
        <p:spPr bwMode="auto">
          <a:xfrm>
            <a:off x="3867623" y="1947341"/>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71" name="Freeform 23"/>
          <p:cNvSpPr>
            <a:spLocks/>
          </p:cNvSpPr>
          <p:nvPr/>
        </p:nvSpPr>
        <p:spPr bwMode="auto">
          <a:xfrm>
            <a:off x="6848739" y="2376193"/>
            <a:ext cx="203535" cy="198088"/>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3" name="Text Box 25"/>
          <p:cNvSpPr txBox="1">
            <a:spLocks noChangeArrowheads="1"/>
          </p:cNvSpPr>
          <p:nvPr/>
        </p:nvSpPr>
        <p:spPr bwMode="auto">
          <a:xfrm>
            <a:off x="5020247" y="2089270"/>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用户线</a:t>
            </a:r>
          </a:p>
        </p:txBody>
      </p:sp>
      <p:sp>
        <p:nvSpPr>
          <p:cNvPr id="74" name="Text Box 26"/>
          <p:cNvSpPr txBox="1">
            <a:spLocks noChangeArrowheads="1"/>
          </p:cNvSpPr>
          <p:nvPr/>
        </p:nvSpPr>
        <p:spPr bwMode="auto">
          <a:xfrm>
            <a:off x="5052327" y="1489900"/>
            <a:ext cx="646332"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电话</a:t>
            </a:r>
          </a:p>
          <a:p>
            <a:pPr algn="l">
              <a:lnSpc>
                <a:spcPct val="85000"/>
              </a:lnSpc>
            </a:pPr>
            <a:r>
              <a:rPr kumimoji="1" lang="zh-CN" altLang="en-US" sz="1200" b="1" dirty="0">
                <a:solidFill>
                  <a:srgbClr val="0000FF"/>
                </a:solidFill>
                <a:latin typeface="微软雅黑" pitchFamily="34" charset="-122"/>
                <a:ea typeface="微软雅黑" pitchFamily="34" charset="-122"/>
              </a:rPr>
              <a:t>分离器</a:t>
            </a:r>
          </a:p>
        </p:txBody>
      </p:sp>
      <p:sp>
        <p:nvSpPr>
          <p:cNvPr id="75" name="Line 27"/>
          <p:cNvSpPr>
            <a:spLocks noChangeShapeType="1"/>
          </p:cNvSpPr>
          <p:nvPr/>
        </p:nvSpPr>
        <p:spPr bwMode="auto">
          <a:xfrm flipH="1">
            <a:off x="4832199" y="1887097"/>
            <a:ext cx="305301" cy="3777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6" name="Line 28"/>
          <p:cNvSpPr>
            <a:spLocks noChangeShapeType="1"/>
          </p:cNvSpPr>
          <p:nvPr/>
        </p:nvSpPr>
        <p:spPr bwMode="auto">
          <a:xfrm rot="16200000" flipH="1">
            <a:off x="5536444" y="1897435"/>
            <a:ext cx="428851" cy="408176"/>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8" name="Text Box 30"/>
          <p:cNvSpPr txBox="1">
            <a:spLocks noChangeArrowheads="1"/>
          </p:cNvSpPr>
          <p:nvPr/>
        </p:nvSpPr>
        <p:spPr bwMode="auto">
          <a:xfrm>
            <a:off x="1585453" y="1268123"/>
            <a:ext cx="6303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至 </a:t>
            </a:r>
            <a:r>
              <a:rPr kumimoji="1" lang="en-US" altLang="zh-CN" sz="1200" b="1" dirty="0">
                <a:solidFill>
                  <a:srgbClr val="0000FF"/>
                </a:solidFill>
                <a:latin typeface="微软雅黑" pitchFamily="34" charset="-122"/>
                <a:ea typeface="微软雅黑" pitchFamily="34" charset="-122"/>
              </a:rPr>
              <a:t>ISP</a:t>
            </a:r>
          </a:p>
        </p:txBody>
      </p:sp>
      <p:sp>
        <p:nvSpPr>
          <p:cNvPr id="79" name="Text Box 31"/>
          <p:cNvSpPr txBox="1">
            <a:spLocks noChangeArrowheads="1"/>
          </p:cNvSpPr>
          <p:nvPr/>
        </p:nvSpPr>
        <p:spPr bwMode="auto">
          <a:xfrm>
            <a:off x="6261364" y="2934719"/>
            <a:ext cx="8002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居民家庭</a:t>
            </a:r>
          </a:p>
        </p:txBody>
      </p:sp>
      <p:sp>
        <p:nvSpPr>
          <p:cNvPr id="80" name="Line 32"/>
          <p:cNvSpPr>
            <a:spLocks noChangeShapeType="1"/>
          </p:cNvSpPr>
          <p:nvPr/>
        </p:nvSpPr>
        <p:spPr bwMode="auto">
          <a:xfrm>
            <a:off x="3171845" y="1246766"/>
            <a:ext cx="4134846" cy="0"/>
          </a:xfrm>
          <a:prstGeom prst="line">
            <a:avLst/>
          </a:prstGeom>
          <a:noFill/>
          <a:ln w="28575">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1" name="Text Box 33"/>
          <p:cNvSpPr txBox="1">
            <a:spLocks noChangeArrowheads="1"/>
          </p:cNvSpPr>
          <p:nvPr/>
        </p:nvSpPr>
        <p:spPr bwMode="auto">
          <a:xfrm>
            <a:off x="4467318" y="1120153"/>
            <a:ext cx="161615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基于 </a:t>
            </a:r>
            <a:r>
              <a:rPr kumimoji="1" lang="en-US" altLang="zh-CN" sz="1200" b="1" dirty="0">
                <a:solidFill>
                  <a:srgbClr val="CC00CC"/>
                </a:solidFill>
                <a:latin typeface="微软雅黑" pitchFamily="34" charset="-122"/>
                <a:ea typeface="微软雅黑" pitchFamily="34" charset="-122"/>
              </a:rPr>
              <a:t>ADSL </a:t>
            </a:r>
            <a:r>
              <a:rPr kumimoji="1" lang="zh-CN" altLang="en-US" sz="1200" b="1" dirty="0">
                <a:solidFill>
                  <a:srgbClr val="CC00CC"/>
                </a:solidFill>
                <a:latin typeface="微软雅黑" pitchFamily="34" charset="-122"/>
                <a:ea typeface="微软雅黑" pitchFamily="34" charset="-122"/>
              </a:rPr>
              <a:t>的接入网</a:t>
            </a:r>
          </a:p>
        </p:txBody>
      </p:sp>
      <p:sp>
        <p:nvSpPr>
          <p:cNvPr id="82" name="Text Box 34"/>
          <p:cNvSpPr txBox="1">
            <a:spLocks noChangeArrowheads="1"/>
          </p:cNvSpPr>
          <p:nvPr/>
        </p:nvSpPr>
        <p:spPr bwMode="auto">
          <a:xfrm>
            <a:off x="3424390" y="1388460"/>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端局或远端站</a:t>
            </a:r>
          </a:p>
        </p:txBody>
      </p:sp>
      <p:sp>
        <p:nvSpPr>
          <p:cNvPr id="83" name="Line 35"/>
          <p:cNvSpPr>
            <a:spLocks noChangeShapeType="1"/>
          </p:cNvSpPr>
          <p:nvPr/>
        </p:nvSpPr>
        <p:spPr bwMode="auto">
          <a:xfrm>
            <a:off x="3198393" y="3261464"/>
            <a:ext cx="1444652" cy="10211"/>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4" name="Text Box 36"/>
          <p:cNvSpPr txBox="1">
            <a:spLocks noChangeArrowheads="1"/>
          </p:cNvSpPr>
          <p:nvPr/>
        </p:nvSpPr>
        <p:spPr bwMode="auto">
          <a:xfrm>
            <a:off x="3568722" y="3164226"/>
            <a:ext cx="762389" cy="249299"/>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DSLAM</a:t>
            </a:r>
          </a:p>
        </p:txBody>
      </p:sp>
      <p:sp>
        <p:nvSpPr>
          <p:cNvPr id="85" name="Text Box 37"/>
          <p:cNvSpPr txBox="1">
            <a:spLocks noChangeArrowheads="1"/>
          </p:cNvSpPr>
          <p:nvPr/>
        </p:nvSpPr>
        <p:spPr bwMode="auto">
          <a:xfrm>
            <a:off x="4863172" y="3108302"/>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至本地电话局</a:t>
            </a:r>
          </a:p>
        </p:txBody>
      </p:sp>
      <p:sp>
        <p:nvSpPr>
          <p:cNvPr id="86" name="Text Box 38"/>
          <p:cNvSpPr txBox="1">
            <a:spLocks noChangeArrowheads="1"/>
          </p:cNvSpPr>
          <p:nvPr/>
        </p:nvSpPr>
        <p:spPr bwMode="auto">
          <a:xfrm>
            <a:off x="4618709" y="1789075"/>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7" name="Text Box 39"/>
          <p:cNvSpPr txBox="1">
            <a:spLocks noChangeArrowheads="1"/>
          </p:cNvSpPr>
          <p:nvPr/>
        </p:nvSpPr>
        <p:spPr bwMode="auto">
          <a:xfrm>
            <a:off x="5932835" y="2089270"/>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8" name="Freeform 40"/>
          <p:cNvSpPr>
            <a:spLocks/>
          </p:cNvSpPr>
          <p:nvPr/>
        </p:nvSpPr>
        <p:spPr bwMode="auto">
          <a:xfrm>
            <a:off x="4533534" y="2650861"/>
            <a:ext cx="207959" cy="1021"/>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9" name="Freeform 41"/>
          <p:cNvSpPr>
            <a:spLocks/>
          </p:cNvSpPr>
          <p:nvPr/>
        </p:nvSpPr>
        <p:spPr bwMode="auto">
          <a:xfrm>
            <a:off x="4533534" y="2009626"/>
            <a:ext cx="207959"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nvGrpSpPr>
          <p:cNvPr id="93" name="Group 1356"/>
          <p:cNvGrpSpPr>
            <a:grpSpLocks/>
          </p:cNvGrpSpPr>
          <p:nvPr/>
        </p:nvGrpSpPr>
        <p:grpSpPr bwMode="auto">
          <a:xfrm>
            <a:off x="1633297" y="1998012"/>
            <a:ext cx="1457371" cy="1002695"/>
            <a:chOff x="2949" y="196"/>
            <a:chExt cx="941" cy="598"/>
          </a:xfrm>
          <a:solidFill>
            <a:srgbClr val="99FFCC"/>
          </a:solidFill>
        </p:grpSpPr>
        <p:sp>
          <p:nvSpPr>
            <p:cNvPr id="94" name="Oval 1357"/>
            <p:cNvSpPr>
              <a:spLocks noChangeArrowheads="1"/>
            </p:cNvSpPr>
            <p:nvPr/>
          </p:nvSpPr>
          <p:spPr bwMode="auto">
            <a:xfrm>
              <a:off x="3168" y="196"/>
              <a:ext cx="407" cy="162"/>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29"/>
          <p:cNvSpPr txBox="1">
            <a:spLocks noChangeArrowheads="1"/>
          </p:cNvSpPr>
          <p:nvPr/>
        </p:nvSpPr>
        <p:spPr bwMode="auto">
          <a:xfrm>
            <a:off x="1864358" y="2381548"/>
            <a:ext cx="1000596"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区域宽带网</a:t>
            </a:r>
          </a:p>
        </p:txBody>
      </p:sp>
      <p:pic>
        <p:nvPicPr>
          <p:cNvPr id="108"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060" y="2537201"/>
            <a:ext cx="400399" cy="400399"/>
          </a:xfrm>
          <a:prstGeom prst="rect">
            <a:avLst/>
          </a:prstGeom>
          <a:noFill/>
          <a:extLst>
            <a:ext uri="{909E8E84-426E-40DD-AFC4-6F175D3DCCD1}">
              <a14:hiddenFill xmlns:a14="http://schemas.microsoft.com/office/drawing/2010/main">
                <a:solidFill>
                  <a:srgbClr val="FFFFFF"/>
                </a:solidFill>
              </a14:hiddenFill>
            </a:ext>
          </a:extLst>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9736" y="2561078"/>
            <a:ext cx="484642" cy="426484"/>
          </a:xfrm>
          <a:prstGeom prst="rect">
            <a:avLst/>
          </a:prstGeom>
        </p:spPr>
      </p:pic>
    </p:spTree>
    <p:extLst>
      <p:ext uri="{BB962C8B-B14F-4D97-AF65-F5344CB8AC3E}">
        <p14:creationId xmlns:p14="http://schemas.microsoft.com/office/powerpoint/2010/main" val="14778521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756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681909" y="604352"/>
            <a:ext cx="1798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第二代 </a:t>
            </a:r>
            <a:r>
              <a:rPr lang="en-US" altLang="zh-CN" sz="2000" b="1" dirty="0">
                <a:solidFill>
                  <a:schemeClr val="bg1"/>
                </a:solidFill>
                <a:latin typeface="微软雅黑" pitchFamily="34" charset="-122"/>
                <a:ea typeface="微软雅黑" pitchFamily="34" charset="-122"/>
              </a:rPr>
              <a:t>ADSL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53418"/>
            <a:ext cx="8291762"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包括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G.992.3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G.992.4</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G.992.5</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通过提高调制效率得到了</a:t>
            </a:r>
            <a:r>
              <a:rPr lang="zh-CN" altLang="en-US" b="1" dirty="0">
                <a:solidFill>
                  <a:srgbClr val="0000FF"/>
                </a:solidFill>
                <a:latin typeface="微软雅黑" pitchFamily="34" charset="-122"/>
                <a:ea typeface="微软雅黑" pitchFamily="34" charset="-122"/>
              </a:rPr>
              <a:t>更高的数据率</a:t>
            </a:r>
            <a:r>
              <a:rPr lang="zh-CN" altLang="en-US" b="1" dirty="0">
                <a:latin typeface="微软雅黑" pitchFamily="34" charset="-122"/>
                <a:ea typeface="微软雅黑" pitchFamily="34" charset="-122"/>
              </a:rPr>
              <a:t>。</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要求至少应支持下行 </a:t>
            </a:r>
            <a:r>
              <a:rPr lang="en-US" altLang="zh-CN" b="1" dirty="0">
                <a:latin typeface="微软雅黑" pitchFamily="34" charset="-122"/>
                <a:ea typeface="微软雅黑" pitchFamily="34" charset="-122"/>
              </a:rPr>
              <a:t>8 Mbit/s</a:t>
            </a:r>
            <a:r>
              <a:rPr lang="zh-CN" altLang="en-US" b="1" dirty="0">
                <a:latin typeface="微软雅黑" pitchFamily="34" charset="-122"/>
                <a:ea typeface="微软雅黑" pitchFamily="34" charset="-122"/>
              </a:rPr>
              <a:t>、上行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的速率。</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则将频谱范围从 </a:t>
            </a:r>
            <a:r>
              <a:rPr lang="en-US" altLang="zh-CN" b="1" dirty="0">
                <a:latin typeface="微软雅黑" pitchFamily="34" charset="-122"/>
                <a:ea typeface="微软雅黑" pitchFamily="34" charset="-122"/>
              </a:rPr>
              <a:t>1.1 MHz </a:t>
            </a:r>
            <a:r>
              <a:rPr lang="zh-CN" altLang="en-US" b="1" dirty="0">
                <a:latin typeface="微软雅黑" pitchFamily="34" charset="-122"/>
                <a:ea typeface="微软雅黑" pitchFamily="34" charset="-122"/>
              </a:rPr>
              <a:t>扩展至 </a:t>
            </a:r>
            <a:r>
              <a:rPr lang="en-US" altLang="zh-CN" b="1" dirty="0">
                <a:latin typeface="微软雅黑" pitchFamily="34" charset="-122"/>
                <a:ea typeface="微软雅黑" pitchFamily="34" charset="-122"/>
              </a:rPr>
              <a:t>2.2 MHz</a:t>
            </a:r>
            <a:r>
              <a:rPr lang="zh-CN" altLang="en-US" b="1" dirty="0">
                <a:latin typeface="微软雅黑" pitchFamily="34" charset="-122"/>
                <a:ea typeface="微软雅黑" pitchFamily="34" charset="-122"/>
              </a:rPr>
              <a:t>，下行速率可达 </a:t>
            </a:r>
            <a:r>
              <a:rPr lang="en-US" altLang="zh-CN" b="1" dirty="0">
                <a:latin typeface="微软雅黑" pitchFamily="34" charset="-122"/>
                <a:ea typeface="微软雅黑" pitchFamily="34" charset="-122"/>
              </a:rPr>
              <a:t>16 Mbit/s</a:t>
            </a:r>
            <a:r>
              <a:rPr lang="zh-CN" altLang="en-US" b="1" dirty="0">
                <a:latin typeface="微软雅黑" pitchFamily="34" charset="-122"/>
                <a:ea typeface="微软雅黑" pitchFamily="34" charset="-122"/>
              </a:rPr>
              <a:t>（最大传输速率可达 </a:t>
            </a:r>
            <a:r>
              <a:rPr lang="en-US" altLang="zh-CN" b="1" dirty="0">
                <a:latin typeface="微软雅黑" pitchFamily="34" charset="-122"/>
                <a:ea typeface="微软雅黑" pitchFamily="34" charset="-122"/>
              </a:rPr>
              <a:t>25 Mbit/s</a:t>
            </a:r>
            <a:r>
              <a:rPr lang="zh-CN" altLang="en-US" b="1" dirty="0">
                <a:latin typeface="微软雅黑" pitchFamily="34" charset="-122"/>
                <a:ea typeface="微软雅黑" pitchFamily="34" charset="-122"/>
              </a:rPr>
              <a:t>），而上行速率可达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无缝速率自适应技术 </a:t>
            </a:r>
            <a:r>
              <a:rPr lang="en-US" altLang="zh-CN" b="1" dirty="0">
                <a:latin typeface="微软雅黑" pitchFamily="34" charset="-122"/>
                <a:ea typeface="微软雅黑" pitchFamily="34" charset="-122"/>
              </a:rPr>
              <a:t>SRA (Seamless Rate Adaptation)</a:t>
            </a:r>
            <a:r>
              <a:rPr lang="zh-CN" altLang="en-US" b="1" dirty="0">
                <a:latin typeface="微软雅黑" pitchFamily="34" charset="-122"/>
                <a:ea typeface="微软雅黑" pitchFamily="34" charset="-122"/>
              </a:rPr>
              <a:t>，可在运营中不中断通信和不产生误码的情况下，自适应地调整数据率。</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改善了线路质量评测和故障定位功能，这对提高网络的运行维护水平具有非常重要的意义。</a:t>
            </a:r>
          </a:p>
        </p:txBody>
      </p:sp>
    </p:spTree>
    <p:extLst>
      <p:ext uri="{BB962C8B-B14F-4D97-AF65-F5344CB8AC3E}">
        <p14:creationId xmlns:p14="http://schemas.microsoft.com/office/powerpoint/2010/main" val="15836431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45145" y="800985"/>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161727" y="758714"/>
            <a:ext cx="48205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2.6.2  </a:t>
            </a:r>
            <a:r>
              <a:rPr lang="zh-CN" altLang="en-US" sz="2400" b="1" dirty="0">
                <a:solidFill>
                  <a:schemeClr val="bg1"/>
                </a:solidFill>
                <a:latin typeface="微软雅黑" pitchFamily="34" charset="-122"/>
                <a:ea typeface="微软雅黑" pitchFamily="34" charset="-122"/>
              </a:rPr>
              <a:t>光纤同轴混合网（</a:t>
            </a:r>
            <a:r>
              <a:rPr lang="en-US" altLang="zh-CN" sz="2400" b="1" dirty="0">
                <a:solidFill>
                  <a:schemeClr val="bg1"/>
                </a:solidFill>
                <a:latin typeface="微软雅黑" pitchFamily="34" charset="-122"/>
                <a:ea typeface="微软雅黑" pitchFamily="34" charset="-122"/>
              </a:rPr>
              <a:t>HFC</a:t>
            </a:r>
            <a:r>
              <a:rPr lang="zh-CN" altLang="en-US" sz="2400" b="1" dirty="0">
                <a:solidFill>
                  <a:schemeClr val="bg1"/>
                </a:solidFill>
                <a:latin typeface="微软雅黑" pitchFamily="34" charset="-122"/>
                <a:ea typeface="微软雅黑" pitchFamily="34" charset="-122"/>
              </a:rPr>
              <a:t>网）</a:t>
            </a:r>
          </a:p>
        </p:txBody>
      </p:sp>
      <p:sp>
        <p:nvSpPr>
          <p:cNvPr id="10" name="Rectangle 8"/>
          <p:cNvSpPr>
            <a:spLocks noChangeArrowheads="1"/>
          </p:cNvSpPr>
          <p:nvPr/>
        </p:nvSpPr>
        <p:spPr bwMode="auto">
          <a:xfrm>
            <a:off x="545145" y="1220627"/>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(Hybrid Fiber Coax) </a:t>
            </a:r>
            <a:r>
              <a:rPr lang="zh-CN" altLang="en-US" sz="2000" b="1" dirty="0">
                <a:latin typeface="微软雅黑" pitchFamily="34" charset="-122"/>
                <a:ea typeface="微软雅黑" pitchFamily="34" charset="-122"/>
              </a:rPr>
              <a:t>网是在目前覆盖面很广的有线电视网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的基础上开发的一种居民宽带接入网。</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网除可传送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外，还提供电话、数据和其他宽带交互型业务。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现有的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网是树形拓扑结构的同轴电缆网络，它采用模拟技术的频分复用对电视节目进行单向传输。</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HFC </a:t>
            </a:r>
            <a:r>
              <a:rPr lang="zh-CN" altLang="en-US" sz="2000" b="1" dirty="0">
                <a:solidFill>
                  <a:srgbClr val="0000FF"/>
                </a:solidFill>
                <a:latin typeface="微软雅黑" pitchFamily="34" charset="-122"/>
                <a:ea typeface="微软雅黑" pitchFamily="34" charset="-122"/>
              </a:rPr>
              <a:t>网对 </a:t>
            </a:r>
            <a:r>
              <a:rPr lang="en-US" altLang="zh-CN" sz="2000" b="1" dirty="0">
                <a:solidFill>
                  <a:srgbClr val="0000FF"/>
                </a:solidFill>
                <a:latin typeface="微软雅黑" pitchFamily="34" charset="-122"/>
                <a:ea typeface="微软雅黑" pitchFamily="34" charset="-122"/>
              </a:rPr>
              <a:t>CATV </a:t>
            </a:r>
            <a:r>
              <a:rPr lang="zh-CN" altLang="en-US" sz="2000" b="1" dirty="0">
                <a:solidFill>
                  <a:srgbClr val="0000FF"/>
                </a:solidFill>
                <a:latin typeface="微软雅黑" pitchFamily="34" charset="-122"/>
                <a:ea typeface="微软雅黑" pitchFamily="34" charset="-122"/>
              </a:rPr>
              <a:t>网进行了改造</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36203504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3269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05254" y="899486"/>
            <a:ext cx="3352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网的主干线路采用光纤</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85712"/>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网将原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网中的同轴电缆</a:t>
            </a:r>
            <a:r>
              <a:rPr lang="zh-CN" altLang="en-US" sz="2000" b="1" dirty="0">
                <a:solidFill>
                  <a:srgbClr val="0000FF"/>
                </a:solidFill>
                <a:latin typeface="微软雅黑" pitchFamily="34" charset="-122"/>
                <a:ea typeface="微软雅黑" pitchFamily="34" charset="-122"/>
              </a:rPr>
              <a:t>主干部分改换为光纤</a:t>
            </a:r>
            <a:r>
              <a:rPr lang="zh-CN" altLang="en-US" sz="2000" b="1" dirty="0">
                <a:latin typeface="微软雅黑" pitchFamily="34" charset="-122"/>
                <a:ea typeface="微软雅黑" pitchFamily="34" charset="-122"/>
              </a:rPr>
              <a:t>，并使用</a:t>
            </a:r>
            <a:r>
              <a:rPr lang="zh-CN" altLang="en-US" sz="2000" b="1" dirty="0">
                <a:solidFill>
                  <a:srgbClr val="0000FF"/>
                </a:solidFill>
                <a:latin typeface="微软雅黑" pitchFamily="34" charset="-122"/>
                <a:ea typeface="微软雅黑" pitchFamily="34" charset="-122"/>
              </a:rPr>
              <a:t>模拟光纤技术</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在模拟光纤中采用</a:t>
            </a:r>
            <a:r>
              <a:rPr lang="zh-CN" altLang="en-US" sz="2000" b="1" dirty="0">
                <a:solidFill>
                  <a:srgbClr val="0000FF"/>
                </a:solidFill>
                <a:latin typeface="微软雅黑" pitchFamily="34" charset="-122"/>
                <a:ea typeface="微软雅黑" pitchFamily="34" charset="-122"/>
              </a:rPr>
              <a:t>光的</a:t>
            </a:r>
            <a:r>
              <a:rPr lang="zh-CN" altLang="en-US" sz="2000" b="1" dirty="0" smtClean="0">
                <a:solidFill>
                  <a:srgbClr val="0000FF"/>
                </a:solidFill>
                <a:latin typeface="微软雅黑" pitchFamily="34" charset="-122"/>
                <a:ea typeface="微软雅黑" pitchFamily="34" charset="-122"/>
              </a:rPr>
              <a:t>振幅调制</a:t>
            </a:r>
            <a:r>
              <a:rPr lang="en-US" altLang="zh-CN" sz="2000" b="1" dirty="0" smtClean="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，这比使用数字光纤更为经济。</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模拟光纤从</a:t>
            </a:r>
            <a:r>
              <a:rPr lang="zh-CN" altLang="en-US" sz="2000" b="1" dirty="0">
                <a:solidFill>
                  <a:srgbClr val="0000FF"/>
                </a:solidFill>
                <a:latin typeface="微软雅黑" pitchFamily="34" charset="-122"/>
                <a:ea typeface="微软雅黑" pitchFamily="34" charset="-122"/>
              </a:rPr>
              <a:t>头端</a:t>
            </a:r>
            <a:r>
              <a:rPr lang="zh-CN" altLang="en-US" sz="2000" b="1" dirty="0">
                <a:latin typeface="微软雅黑" pitchFamily="34" charset="-122"/>
                <a:ea typeface="微软雅黑" pitchFamily="34" charset="-122"/>
              </a:rPr>
              <a:t>连接到</a:t>
            </a:r>
            <a:r>
              <a:rPr lang="zh-CN" altLang="en-US" sz="2000" b="1" dirty="0">
                <a:solidFill>
                  <a:srgbClr val="0000FF"/>
                </a:solidFill>
                <a:latin typeface="微软雅黑" pitchFamily="34" charset="-122"/>
                <a:ea typeface="微软雅黑" pitchFamily="34" charset="-122"/>
              </a:rPr>
              <a:t>光纤结点 </a:t>
            </a:r>
            <a:r>
              <a:rPr lang="en-US" altLang="zh-CN" sz="2000" b="1" dirty="0">
                <a:latin typeface="微软雅黑" pitchFamily="34" charset="-122"/>
                <a:ea typeface="微软雅黑" pitchFamily="34" charset="-122"/>
              </a:rPr>
              <a:t>(fiber node)</a:t>
            </a: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光分配结点 </a:t>
            </a:r>
            <a:r>
              <a:rPr lang="en-US" altLang="zh-CN" sz="2000" b="1" dirty="0">
                <a:latin typeface="微软雅黑" pitchFamily="34" charset="-122"/>
                <a:ea typeface="微软雅黑" pitchFamily="34" charset="-122"/>
              </a:rPr>
              <a:t>ODN (Optical Distribution Node)</a:t>
            </a:r>
            <a:r>
              <a:rPr lang="zh-CN" altLang="en-US" sz="2000" b="1" dirty="0">
                <a:latin typeface="微软雅黑" pitchFamily="34" charset="-122"/>
                <a:ea typeface="微软雅黑" pitchFamily="34" charset="-122"/>
              </a:rPr>
              <a:t>。在光纤结点光信号被转换为电信号。在光纤结点以下就是同轴电缆。 </a:t>
            </a:r>
          </a:p>
        </p:txBody>
      </p:sp>
    </p:spTree>
    <p:extLst>
      <p:ext uri="{BB962C8B-B14F-4D97-AF65-F5344CB8AC3E}">
        <p14:creationId xmlns:p14="http://schemas.microsoft.com/office/powerpoint/2010/main" val="14336398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Freeform 173"/>
          <p:cNvSpPr>
            <a:spLocks/>
          </p:cNvSpPr>
          <p:nvPr/>
        </p:nvSpPr>
        <p:spPr bwMode="auto">
          <a:xfrm>
            <a:off x="5186220" y="313482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3" name="Freeform 175"/>
          <p:cNvSpPr>
            <a:spLocks/>
          </p:cNvSpPr>
          <p:nvPr/>
        </p:nvSpPr>
        <p:spPr bwMode="auto">
          <a:xfrm>
            <a:off x="5656167" y="313482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9" name="Freeform 237"/>
          <p:cNvSpPr>
            <a:spLocks/>
          </p:cNvSpPr>
          <p:nvPr/>
        </p:nvSpPr>
        <p:spPr bwMode="auto">
          <a:xfrm>
            <a:off x="5186220" y="164484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0" name="Freeform 238"/>
          <p:cNvSpPr>
            <a:spLocks/>
          </p:cNvSpPr>
          <p:nvPr/>
        </p:nvSpPr>
        <p:spPr bwMode="auto">
          <a:xfrm>
            <a:off x="6126117" y="1644841"/>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1" name="Freeform 239"/>
          <p:cNvSpPr>
            <a:spLocks/>
          </p:cNvSpPr>
          <p:nvPr/>
        </p:nvSpPr>
        <p:spPr bwMode="auto">
          <a:xfrm>
            <a:off x="5656167" y="164484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2" name="Freeform 174"/>
          <p:cNvSpPr>
            <a:spLocks/>
          </p:cNvSpPr>
          <p:nvPr/>
        </p:nvSpPr>
        <p:spPr bwMode="auto">
          <a:xfrm>
            <a:off x="6619367" y="2424263"/>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6" name="Freeform 244"/>
          <p:cNvSpPr>
            <a:spLocks/>
          </p:cNvSpPr>
          <p:nvPr/>
        </p:nvSpPr>
        <p:spPr bwMode="auto">
          <a:xfrm>
            <a:off x="5186220" y="2425829"/>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7" name="Freeform 245"/>
          <p:cNvSpPr>
            <a:spLocks/>
          </p:cNvSpPr>
          <p:nvPr/>
        </p:nvSpPr>
        <p:spPr bwMode="auto">
          <a:xfrm>
            <a:off x="6126117" y="2425829"/>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8" name="Freeform 246"/>
          <p:cNvSpPr>
            <a:spLocks/>
          </p:cNvSpPr>
          <p:nvPr/>
        </p:nvSpPr>
        <p:spPr bwMode="auto">
          <a:xfrm>
            <a:off x="5656167" y="2425829"/>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1" name="Freeform 249"/>
          <p:cNvSpPr>
            <a:spLocks/>
          </p:cNvSpPr>
          <p:nvPr/>
        </p:nvSpPr>
        <p:spPr bwMode="auto">
          <a:xfrm>
            <a:off x="7089316" y="2424263"/>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2" name="Rectangle 6"/>
          <p:cNvSpPr>
            <a:spLocks noChangeArrowheads="1"/>
          </p:cNvSpPr>
          <p:nvPr/>
        </p:nvSpPr>
        <p:spPr bwMode="auto">
          <a:xfrm>
            <a:off x="2995023" y="589173"/>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网采用结点体系结构 </a:t>
            </a:r>
            <a:endParaRPr lang="zh-CN" altLang="en-US" sz="2000" b="1" dirty="0" smtClean="0">
              <a:solidFill>
                <a:schemeClr val="bg1"/>
              </a:solidFill>
              <a:latin typeface="微软雅黑" pitchFamily="34" charset="-122"/>
              <a:ea typeface="微软雅黑" pitchFamily="34" charset="-122"/>
            </a:endParaRPr>
          </a:p>
        </p:txBody>
      </p:sp>
      <p:sp>
        <p:nvSpPr>
          <p:cNvPr id="63" name="Line 155"/>
          <p:cNvSpPr>
            <a:spLocks noChangeShapeType="1"/>
          </p:cNvSpPr>
          <p:nvPr/>
        </p:nvSpPr>
        <p:spPr bwMode="auto">
          <a:xfrm>
            <a:off x="3425532" y="2779542"/>
            <a:ext cx="1232482" cy="63856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4" name="Line 156"/>
          <p:cNvSpPr>
            <a:spLocks noChangeShapeType="1"/>
          </p:cNvSpPr>
          <p:nvPr/>
        </p:nvSpPr>
        <p:spPr bwMode="auto">
          <a:xfrm>
            <a:off x="3483790" y="2709112"/>
            <a:ext cx="1174224"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Line 157"/>
          <p:cNvSpPr>
            <a:spLocks noChangeShapeType="1"/>
          </p:cNvSpPr>
          <p:nvPr/>
        </p:nvSpPr>
        <p:spPr bwMode="auto">
          <a:xfrm flipV="1">
            <a:off x="3483790" y="1928125"/>
            <a:ext cx="1174224" cy="70899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6" name="Line 158"/>
          <p:cNvSpPr>
            <a:spLocks noChangeShapeType="1"/>
          </p:cNvSpPr>
          <p:nvPr/>
        </p:nvSpPr>
        <p:spPr bwMode="auto">
          <a:xfrm flipH="1" flipV="1">
            <a:off x="2367824" y="2779542"/>
            <a:ext cx="528206" cy="63856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159"/>
          <p:cNvSpPr>
            <a:spLocks noChangeShapeType="1"/>
          </p:cNvSpPr>
          <p:nvPr/>
        </p:nvSpPr>
        <p:spPr bwMode="auto">
          <a:xfrm flipV="1">
            <a:off x="2485636" y="1928124"/>
            <a:ext cx="528206" cy="56813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160"/>
          <p:cNvSpPr>
            <a:spLocks noChangeShapeType="1"/>
          </p:cNvSpPr>
          <p:nvPr/>
        </p:nvSpPr>
        <p:spPr bwMode="auto">
          <a:xfrm flipV="1">
            <a:off x="2485636" y="2709112"/>
            <a:ext cx="880343" cy="0"/>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AutoShape 161"/>
          <p:cNvSpPr>
            <a:spLocks noChangeArrowheads="1"/>
          </p:cNvSpPr>
          <p:nvPr/>
        </p:nvSpPr>
        <p:spPr bwMode="auto">
          <a:xfrm>
            <a:off x="4599755" y="2566687"/>
            <a:ext cx="218791" cy="236331"/>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0" name="AutoShape 162"/>
          <p:cNvSpPr>
            <a:spLocks noChangeArrowheads="1"/>
          </p:cNvSpPr>
          <p:nvPr/>
        </p:nvSpPr>
        <p:spPr bwMode="auto">
          <a:xfrm>
            <a:off x="4599755" y="3277247"/>
            <a:ext cx="218791" cy="247287"/>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71" name="Text Box 163"/>
          <p:cNvSpPr txBox="1">
            <a:spLocks noChangeArrowheads="1"/>
          </p:cNvSpPr>
          <p:nvPr/>
        </p:nvSpPr>
        <p:spPr bwMode="auto">
          <a:xfrm>
            <a:off x="6948201"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72" name="AutoShape 164"/>
          <p:cNvSpPr>
            <a:spLocks noChangeArrowheads="1"/>
          </p:cNvSpPr>
          <p:nvPr/>
        </p:nvSpPr>
        <p:spPr bwMode="auto">
          <a:xfrm>
            <a:off x="4599755" y="1785699"/>
            <a:ext cx="218791" cy="237896"/>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3" name="Line 165"/>
          <p:cNvSpPr>
            <a:spLocks noChangeShapeType="1"/>
          </p:cNvSpPr>
          <p:nvPr/>
        </p:nvSpPr>
        <p:spPr bwMode="auto">
          <a:xfrm>
            <a:off x="4834083" y="3418105"/>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74" name="Picture 1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1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1557"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Line 168"/>
          <p:cNvSpPr>
            <a:spLocks noChangeShapeType="1"/>
          </p:cNvSpPr>
          <p:nvPr/>
        </p:nvSpPr>
        <p:spPr bwMode="auto">
          <a:xfrm flipH="1">
            <a:off x="7066012" y="1572846"/>
            <a:ext cx="234327" cy="3552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7" name="Line 169"/>
          <p:cNvSpPr>
            <a:spLocks noChangeShapeType="1"/>
          </p:cNvSpPr>
          <p:nvPr/>
        </p:nvSpPr>
        <p:spPr bwMode="auto">
          <a:xfrm>
            <a:off x="2485636" y="1713705"/>
            <a:ext cx="234327" cy="49770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Text Box 170"/>
          <p:cNvSpPr txBox="1">
            <a:spLocks noChangeArrowheads="1"/>
          </p:cNvSpPr>
          <p:nvPr/>
        </p:nvSpPr>
        <p:spPr bwMode="auto">
          <a:xfrm>
            <a:off x="3542048" y="168218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CC00CC"/>
                </a:solidFill>
                <a:latin typeface="微软雅黑" pitchFamily="34" charset="-122"/>
                <a:ea typeface="微软雅黑" pitchFamily="34" charset="-122"/>
              </a:rPr>
              <a:t>光纤</a:t>
            </a:r>
          </a:p>
        </p:txBody>
      </p:sp>
      <p:sp>
        <p:nvSpPr>
          <p:cNvPr id="79" name="Line 171"/>
          <p:cNvSpPr>
            <a:spLocks noChangeShapeType="1"/>
          </p:cNvSpPr>
          <p:nvPr/>
        </p:nvSpPr>
        <p:spPr bwMode="auto">
          <a:xfrm>
            <a:off x="4305876" y="1572845"/>
            <a:ext cx="352137" cy="21285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0" name="Text Box 172"/>
          <p:cNvSpPr txBox="1">
            <a:spLocks noChangeArrowheads="1"/>
          </p:cNvSpPr>
          <p:nvPr/>
        </p:nvSpPr>
        <p:spPr bwMode="auto">
          <a:xfrm>
            <a:off x="3894185"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光纤结点</a:t>
            </a:r>
          </a:p>
        </p:txBody>
      </p:sp>
      <p:pic>
        <p:nvPicPr>
          <p:cNvPr id="84" name="Picture 1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AutoShape 178"/>
          <p:cNvSpPr>
            <a:spLocks noChangeArrowheads="1"/>
          </p:cNvSpPr>
          <p:nvPr/>
        </p:nvSpPr>
        <p:spPr bwMode="auto">
          <a:xfrm>
            <a:off x="2024751" y="2411742"/>
            <a:ext cx="547625" cy="475792"/>
          </a:xfrm>
          <a:prstGeom prst="cube">
            <a:avLst>
              <a:gd name="adj" fmla="val 25000"/>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3" name="Text Box 179"/>
          <p:cNvSpPr txBox="1">
            <a:spLocks noChangeArrowheads="1"/>
          </p:cNvSpPr>
          <p:nvPr/>
        </p:nvSpPr>
        <p:spPr bwMode="auto">
          <a:xfrm>
            <a:off x="1965198" y="2540081"/>
            <a:ext cx="543741" cy="30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bg1"/>
                </a:solidFill>
                <a:latin typeface="微软雅黑" pitchFamily="34" charset="-122"/>
                <a:ea typeface="微软雅黑" pitchFamily="34" charset="-122"/>
              </a:rPr>
              <a:t>头端</a:t>
            </a:r>
          </a:p>
        </p:txBody>
      </p:sp>
      <p:grpSp>
        <p:nvGrpSpPr>
          <p:cNvPr id="114" name="Group 180"/>
          <p:cNvGrpSpPr>
            <a:grpSpLocks noChangeAspect="1"/>
          </p:cNvGrpSpPr>
          <p:nvPr/>
        </p:nvGrpSpPr>
        <p:grpSpPr bwMode="auto">
          <a:xfrm>
            <a:off x="2067481" y="1815902"/>
            <a:ext cx="427362" cy="668876"/>
            <a:chOff x="2248" y="723"/>
            <a:chExt cx="224" cy="290"/>
          </a:xfrm>
          <a:solidFill>
            <a:srgbClr val="00FFCC"/>
          </a:solidFill>
        </p:grpSpPr>
        <p:grpSp>
          <p:nvGrpSpPr>
            <p:cNvPr id="116" name="Group 182"/>
            <p:cNvGrpSpPr>
              <a:grpSpLocks/>
            </p:cNvGrpSpPr>
            <p:nvPr/>
          </p:nvGrpSpPr>
          <p:grpSpPr bwMode="auto">
            <a:xfrm>
              <a:off x="2248" y="734"/>
              <a:ext cx="224" cy="279"/>
              <a:chOff x="2248" y="734"/>
              <a:chExt cx="224" cy="279"/>
            </a:xfrm>
            <a:grpFill/>
          </p:grpSpPr>
          <p:grpSp>
            <p:nvGrpSpPr>
              <p:cNvPr id="132" name="Group 183"/>
              <p:cNvGrpSpPr>
                <a:grpSpLocks/>
              </p:cNvGrpSpPr>
              <p:nvPr/>
            </p:nvGrpSpPr>
            <p:grpSpPr bwMode="auto">
              <a:xfrm>
                <a:off x="2328" y="898"/>
                <a:ext cx="9" cy="37"/>
                <a:chOff x="2328" y="898"/>
                <a:chExt cx="9" cy="37"/>
              </a:xfrm>
              <a:grpFill/>
            </p:grpSpPr>
            <p:sp>
              <p:nvSpPr>
                <p:cNvPr id="166" name="Rectangle 184"/>
                <p:cNvSpPr>
                  <a:spLocks noChangeArrowheads="1"/>
                </p:cNvSpPr>
                <p:nvPr/>
              </p:nvSpPr>
              <p:spPr bwMode="auto">
                <a:xfrm>
                  <a:off x="2328" y="898"/>
                  <a:ext cx="9" cy="3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7" name="Line 185"/>
                <p:cNvSpPr>
                  <a:spLocks noChangeShapeType="1"/>
                </p:cNvSpPr>
                <p:nvPr/>
              </p:nvSpPr>
              <p:spPr bwMode="auto">
                <a:xfrm>
                  <a:off x="2332" y="898"/>
                  <a:ext cx="1" cy="33"/>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sp>
            <p:nvSpPr>
              <p:cNvPr id="133" name="Rectangle 186"/>
              <p:cNvSpPr>
                <a:spLocks noChangeArrowheads="1"/>
              </p:cNvSpPr>
              <p:nvPr/>
            </p:nvSpPr>
            <p:spPr bwMode="auto">
              <a:xfrm>
                <a:off x="2295" y="876"/>
                <a:ext cx="25" cy="5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4"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5"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6"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7"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8"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9"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0" name="Rectangle 193"/>
              <p:cNvSpPr>
                <a:spLocks noChangeArrowheads="1"/>
              </p:cNvSpPr>
              <p:nvPr/>
            </p:nvSpPr>
            <p:spPr bwMode="auto">
              <a:xfrm>
                <a:off x="2288" y="962"/>
                <a:ext cx="136" cy="15"/>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1" name="Line 194"/>
              <p:cNvSpPr>
                <a:spLocks noChangeShapeType="1"/>
              </p:cNvSpPr>
              <p:nvPr/>
            </p:nvSpPr>
            <p:spPr bwMode="auto">
              <a:xfrm>
                <a:off x="2282" y="873"/>
                <a:ext cx="1" cy="25"/>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42"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3"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4"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5" name="Rectangle 198"/>
              <p:cNvSpPr>
                <a:spLocks noChangeArrowheads="1"/>
              </p:cNvSpPr>
              <p:nvPr/>
            </p:nvSpPr>
            <p:spPr bwMode="auto">
              <a:xfrm>
                <a:off x="2248" y="1004"/>
                <a:ext cx="224" cy="9"/>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6" name="Rectangle 199"/>
              <p:cNvSpPr>
                <a:spLocks noChangeArrowheads="1"/>
              </p:cNvSpPr>
              <p:nvPr/>
            </p:nvSpPr>
            <p:spPr bwMode="auto">
              <a:xfrm>
                <a:off x="2248" y="991"/>
                <a:ext cx="224" cy="13"/>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7" name="Rectangle 200"/>
              <p:cNvSpPr>
                <a:spLocks noChangeArrowheads="1"/>
              </p:cNvSpPr>
              <p:nvPr/>
            </p:nvSpPr>
            <p:spPr bwMode="auto">
              <a:xfrm>
                <a:off x="2248" y="977"/>
                <a:ext cx="224"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8" name="Rectangle 201"/>
              <p:cNvSpPr>
                <a:spLocks noChangeArrowheads="1"/>
              </p:cNvSpPr>
              <p:nvPr/>
            </p:nvSpPr>
            <p:spPr bwMode="auto">
              <a:xfrm>
                <a:off x="2442" y="966"/>
                <a:ext cx="24" cy="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9" name="Oval 202"/>
              <p:cNvSpPr>
                <a:spLocks noChangeArrowheads="1"/>
              </p:cNvSpPr>
              <p:nvPr/>
            </p:nvSpPr>
            <p:spPr bwMode="auto">
              <a:xfrm>
                <a:off x="2271" y="911"/>
                <a:ext cx="18" cy="16"/>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0" name="Rectangle 203"/>
              <p:cNvSpPr>
                <a:spLocks noChangeArrowheads="1"/>
              </p:cNvSpPr>
              <p:nvPr/>
            </p:nvSpPr>
            <p:spPr bwMode="auto">
              <a:xfrm>
                <a:off x="2328" y="883"/>
                <a:ext cx="16"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1"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2" name="Group 205"/>
              <p:cNvGrpSpPr>
                <a:grpSpLocks/>
              </p:cNvGrpSpPr>
              <p:nvPr/>
            </p:nvGrpSpPr>
            <p:grpSpPr bwMode="auto">
              <a:xfrm>
                <a:off x="2267" y="821"/>
                <a:ext cx="73" cy="59"/>
                <a:chOff x="2267" y="821"/>
                <a:chExt cx="73" cy="59"/>
              </a:xfrm>
              <a:grpFill/>
            </p:grpSpPr>
            <p:sp>
              <p:nvSpPr>
                <p:cNvPr id="164" name="Oval 206"/>
                <p:cNvSpPr>
                  <a:spLocks noChangeArrowheads="1"/>
                </p:cNvSpPr>
                <p:nvPr/>
              </p:nvSpPr>
              <p:spPr bwMode="auto">
                <a:xfrm>
                  <a:off x="2273" y="821"/>
                  <a:ext cx="67"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5" name="Oval 207"/>
                <p:cNvSpPr>
                  <a:spLocks noChangeArrowheads="1"/>
                </p:cNvSpPr>
                <p:nvPr/>
              </p:nvSpPr>
              <p:spPr bwMode="auto">
                <a:xfrm>
                  <a:off x="2267" y="821"/>
                  <a:ext cx="66"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53" name="Group 208"/>
              <p:cNvGrpSpPr>
                <a:grpSpLocks/>
              </p:cNvGrpSpPr>
              <p:nvPr/>
            </p:nvGrpSpPr>
            <p:grpSpPr bwMode="auto">
              <a:xfrm>
                <a:off x="2296" y="933"/>
                <a:ext cx="24" cy="58"/>
                <a:chOff x="2296" y="933"/>
                <a:chExt cx="24" cy="58"/>
              </a:xfrm>
              <a:grpFill/>
            </p:grpSpPr>
            <p:sp>
              <p:nvSpPr>
                <p:cNvPr id="155" name="Rectangle 209"/>
                <p:cNvSpPr>
                  <a:spLocks noChangeArrowheads="1"/>
                </p:cNvSpPr>
                <p:nvPr/>
              </p:nvSpPr>
              <p:spPr bwMode="auto">
                <a:xfrm>
                  <a:off x="2296" y="933"/>
                  <a:ext cx="24" cy="58"/>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6" name="Group 210"/>
                <p:cNvGrpSpPr>
                  <a:grpSpLocks/>
                </p:cNvGrpSpPr>
                <p:nvPr/>
              </p:nvGrpSpPr>
              <p:grpSpPr bwMode="auto">
                <a:xfrm>
                  <a:off x="2296" y="941"/>
                  <a:ext cx="24" cy="44"/>
                  <a:chOff x="2296" y="941"/>
                  <a:chExt cx="24" cy="44"/>
                </a:xfrm>
                <a:grpFill/>
              </p:grpSpPr>
              <p:sp>
                <p:nvSpPr>
                  <p:cNvPr id="157" name="Line 211"/>
                  <p:cNvSpPr>
                    <a:spLocks noChangeShapeType="1"/>
                  </p:cNvSpPr>
                  <p:nvPr/>
                </p:nvSpPr>
                <p:spPr bwMode="auto">
                  <a:xfrm>
                    <a:off x="2296" y="948"/>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8" name="Line 212"/>
                  <p:cNvSpPr>
                    <a:spLocks noChangeShapeType="1"/>
                  </p:cNvSpPr>
                  <p:nvPr/>
                </p:nvSpPr>
                <p:spPr bwMode="auto">
                  <a:xfrm>
                    <a:off x="2296" y="970"/>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9" name="Line 213"/>
                  <p:cNvSpPr>
                    <a:spLocks noChangeShapeType="1"/>
                  </p:cNvSpPr>
                  <p:nvPr/>
                </p:nvSpPr>
                <p:spPr bwMode="auto">
                  <a:xfrm>
                    <a:off x="2296" y="962"/>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0" name="Line 214"/>
                  <p:cNvSpPr>
                    <a:spLocks noChangeShapeType="1"/>
                  </p:cNvSpPr>
                  <p:nvPr/>
                </p:nvSpPr>
                <p:spPr bwMode="auto">
                  <a:xfrm>
                    <a:off x="2296" y="955"/>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1" name="Line 215"/>
                  <p:cNvSpPr>
                    <a:spLocks noChangeShapeType="1"/>
                  </p:cNvSpPr>
                  <p:nvPr/>
                </p:nvSpPr>
                <p:spPr bwMode="auto">
                  <a:xfrm>
                    <a:off x="2296" y="941"/>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2" name="Line 216"/>
                  <p:cNvSpPr>
                    <a:spLocks noChangeShapeType="1"/>
                  </p:cNvSpPr>
                  <p:nvPr/>
                </p:nvSpPr>
                <p:spPr bwMode="auto">
                  <a:xfrm>
                    <a:off x="2296" y="977"/>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3" name="Line 217"/>
                  <p:cNvSpPr>
                    <a:spLocks noChangeShapeType="1"/>
                  </p:cNvSpPr>
                  <p:nvPr/>
                </p:nvSpPr>
                <p:spPr bwMode="auto">
                  <a:xfrm>
                    <a:off x="2296" y="984"/>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154" name="Rectangle 218"/>
              <p:cNvSpPr>
                <a:spLocks noChangeArrowheads="1"/>
              </p:cNvSpPr>
              <p:nvPr/>
            </p:nvSpPr>
            <p:spPr bwMode="auto">
              <a:xfrm>
                <a:off x="2448" y="948"/>
                <a:ext cx="8"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7" name="Group 219"/>
            <p:cNvGrpSpPr>
              <a:grpSpLocks/>
            </p:cNvGrpSpPr>
            <p:nvPr/>
          </p:nvGrpSpPr>
          <p:grpSpPr bwMode="auto">
            <a:xfrm>
              <a:off x="2382" y="788"/>
              <a:ext cx="40" cy="40"/>
              <a:chOff x="2382" y="788"/>
              <a:chExt cx="40" cy="40"/>
            </a:xfrm>
            <a:grpFill/>
          </p:grpSpPr>
          <p:sp>
            <p:nvSpPr>
              <p:cNvPr id="13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8" name="Group 222"/>
            <p:cNvGrpSpPr>
              <a:grpSpLocks/>
            </p:cNvGrpSpPr>
            <p:nvPr/>
          </p:nvGrpSpPr>
          <p:grpSpPr bwMode="auto">
            <a:xfrm>
              <a:off x="2302" y="723"/>
              <a:ext cx="132" cy="186"/>
              <a:chOff x="2302" y="723"/>
              <a:chExt cx="132" cy="186"/>
            </a:xfrm>
            <a:grpFill/>
          </p:grpSpPr>
          <p:sp>
            <p:nvSpPr>
              <p:cNvPr id="128"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9"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9" name="Group 225"/>
            <p:cNvGrpSpPr>
              <a:grpSpLocks/>
            </p:cNvGrpSpPr>
            <p:nvPr/>
          </p:nvGrpSpPr>
          <p:grpSpPr bwMode="auto">
            <a:xfrm>
              <a:off x="2315" y="770"/>
              <a:ext cx="126" cy="121"/>
              <a:chOff x="2315" y="770"/>
              <a:chExt cx="126" cy="121"/>
            </a:xfrm>
            <a:grpFill/>
          </p:grpSpPr>
          <p:sp>
            <p:nvSpPr>
              <p:cNvPr id="12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20" name="Group 228"/>
            <p:cNvGrpSpPr>
              <a:grpSpLocks/>
            </p:cNvGrpSpPr>
            <p:nvPr/>
          </p:nvGrpSpPr>
          <p:grpSpPr bwMode="auto">
            <a:xfrm>
              <a:off x="2413" y="772"/>
              <a:ext cx="51" cy="30"/>
              <a:chOff x="2413" y="772"/>
              <a:chExt cx="51" cy="30"/>
            </a:xfrm>
            <a:grpFill/>
          </p:grpSpPr>
          <p:sp>
            <p:nvSpPr>
              <p:cNvPr id="121"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2"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3"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4"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5"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86" name="Line 234"/>
          <p:cNvSpPr>
            <a:spLocks noChangeShapeType="1"/>
          </p:cNvSpPr>
          <p:nvPr/>
        </p:nvSpPr>
        <p:spPr bwMode="auto">
          <a:xfrm>
            <a:off x="4834083" y="1928124"/>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87" name="Picture 2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8" name="Picture 2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2" name="Picture 2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3" name="Line 241"/>
          <p:cNvSpPr>
            <a:spLocks noChangeShapeType="1"/>
          </p:cNvSpPr>
          <p:nvPr/>
        </p:nvSpPr>
        <p:spPr bwMode="auto">
          <a:xfrm>
            <a:off x="4834083" y="2709112"/>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94" name="Picture 2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5" name="Picture 2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9" name="Picture 2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 name="Picture 2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1505"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AutoShape 250"/>
          <p:cNvSpPr>
            <a:spLocks noChangeArrowheads="1"/>
          </p:cNvSpPr>
          <p:nvPr/>
        </p:nvSpPr>
        <p:spPr bwMode="auto">
          <a:xfrm>
            <a:off x="3248169" y="2496257"/>
            <a:ext cx="335308" cy="383451"/>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3" name="AutoShape 251"/>
          <p:cNvSpPr>
            <a:spLocks noChangeArrowheads="1"/>
          </p:cNvSpPr>
          <p:nvPr/>
        </p:nvSpPr>
        <p:spPr bwMode="auto">
          <a:xfrm>
            <a:off x="2837773" y="3205252"/>
            <a:ext cx="335307"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4" name="AutoShape 252"/>
          <p:cNvSpPr>
            <a:spLocks noChangeArrowheads="1"/>
          </p:cNvSpPr>
          <p:nvPr/>
        </p:nvSpPr>
        <p:spPr bwMode="auto">
          <a:xfrm>
            <a:off x="2896031" y="1643276"/>
            <a:ext cx="335308"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5" name="Text Box 253"/>
          <p:cNvSpPr txBox="1">
            <a:spLocks noChangeArrowheads="1"/>
          </p:cNvSpPr>
          <p:nvPr/>
        </p:nvSpPr>
        <p:spPr bwMode="auto">
          <a:xfrm>
            <a:off x="1881005" y="144277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高带宽光纤</a:t>
            </a:r>
          </a:p>
        </p:txBody>
      </p:sp>
      <p:sp>
        <p:nvSpPr>
          <p:cNvPr id="106" name="Line 254"/>
          <p:cNvSpPr>
            <a:spLocks noChangeShapeType="1"/>
          </p:cNvSpPr>
          <p:nvPr/>
        </p:nvSpPr>
        <p:spPr bwMode="auto">
          <a:xfrm>
            <a:off x="3835927" y="1928124"/>
            <a:ext cx="264104" cy="3380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7" name="Line 255"/>
          <p:cNvSpPr>
            <a:spLocks noChangeShapeType="1"/>
          </p:cNvSpPr>
          <p:nvPr/>
        </p:nvSpPr>
        <p:spPr bwMode="auto">
          <a:xfrm>
            <a:off x="2322513" y="3993381"/>
            <a:ext cx="2335501" cy="0"/>
          </a:xfrm>
          <a:prstGeom prst="line">
            <a:avLst/>
          </a:prstGeom>
          <a:noFill/>
          <a:ln w="19050">
            <a:solidFill>
              <a:srgbClr val="CC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8" name="Line 256"/>
          <p:cNvSpPr>
            <a:spLocks noChangeShapeType="1"/>
          </p:cNvSpPr>
          <p:nvPr/>
        </p:nvSpPr>
        <p:spPr bwMode="auto">
          <a:xfrm>
            <a:off x="4658013" y="3993381"/>
            <a:ext cx="3112274"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9" name="Text Box 257"/>
          <p:cNvSpPr txBox="1">
            <a:spLocks noChangeArrowheads="1"/>
          </p:cNvSpPr>
          <p:nvPr/>
        </p:nvSpPr>
        <p:spPr bwMode="auto">
          <a:xfrm>
            <a:off x="5832236" y="372889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110" name="Text Box 258"/>
          <p:cNvSpPr txBox="1">
            <a:spLocks noChangeArrowheads="1"/>
          </p:cNvSpPr>
          <p:nvPr/>
        </p:nvSpPr>
        <p:spPr bwMode="auto">
          <a:xfrm>
            <a:off x="3177914" y="372889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a:t>
            </a:r>
          </a:p>
        </p:txBody>
      </p:sp>
      <p:sp>
        <p:nvSpPr>
          <p:cNvPr id="111" name="Line 259"/>
          <p:cNvSpPr>
            <a:spLocks noChangeShapeType="1"/>
          </p:cNvSpPr>
          <p:nvPr/>
        </p:nvSpPr>
        <p:spPr bwMode="auto">
          <a:xfrm>
            <a:off x="4658013" y="3850959"/>
            <a:ext cx="0" cy="2848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8" name="矩形 167"/>
          <p:cNvSpPr/>
          <p:nvPr/>
        </p:nvSpPr>
        <p:spPr>
          <a:xfrm>
            <a:off x="678776" y="1914963"/>
            <a:ext cx="430887" cy="1599156"/>
          </a:xfrm>
          <a:prstGeom prst="rect">
            <a:avLst/>
          </a:prstGeom>
        </p:spPr>
        <p:txBody>
          <a:bodyPr vert="eaVert" wrap="none">
            <a:spAutoFit/>
          </a:bodyPr>
          <a:lstStyle/>
          <a:p>
            <a:pPr algn="ctr"/>
            <a:r>
              <a:rPr lang="en-US" altLang="zh-CN" sz="1600" b="1" dirty="0">
                <a:latin typeface="微软雅黑" pitchFamily="34" charset="-122"/>
                <a:ea typeface="微软雅黑" pitchFamily="34" charset="-122"/>
              </a:rPr>
              <a:t>HFC </a:t>
            </a:r>
            <a:r>
              <a:rPr lang="zh-CN" altLang="en-US" sz="1600" b="1" dirty="0">
                <a:latin typeface="微软雅黑" pitchFamily="34" charset="-122"/>
                <a:ea typeface="微软雅黑" pitchFamily="34" charset="-122"/>
              </a:rPr>
              <a:t>网的结构图</a:t>
            </a:r>
          </a:p>
        </p:txBody>
      </p:sp>
    </p:spTree>
    <p:extLst>
      <p:ext uri="{BB962C8B-B14F-4D97-AF65-F5344CB8AC3E}">
        <p14:creationId xmlns:p14="http://schemas.microsoft.com/office/powerpoint/2010/main" val="1286047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21925"/>
            <a:ext cx="8048776" cy="31592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AutoShape 5"/>
          <p:cNvSpPr>
            <a:spLocks noChangeArrowheads="1"/>
          </p:cNvSpPr>
          <p:nvPr/>
        </p:nvSpPr>
        <p:spPr bwMode="auto">
          <a:xfrm>
            <a:off x="556963" y="67426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7" name="Rectangle 6"/>
          <p:cNvSpPr>
            <a:spLocks noChangeArrowheads="1"/>
          </p:cNvSpPr>
          <p:nvPr/>
        </p:nvSpPr>
        <p:spPr bwMode="auto">
          <a:xfrm>
            <a:off x="2007573" y="641053"/>
            <a:ext cx="5147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网具有双向传输功能，扩展了传输频带</a:t>
            </a:r>
            <a:endParaRPr lang="zh-CN" altLang="en-US" sz="2000" b="1" dirty="0" smtClean="0">
              <a:solidFill>
                <a:schemeClr val="bg1"/>
              </a:solidFill>
              <a:latin typeface="微软雅黑" pitchFamily="34" charset="-122"/>
              <a:ea typeface="微软雅黑" pitchFamily="34" charset="-122"/>
            </a:endParaRPr>
          </a:p>
        </p:txBody>
      </p:sp>
      <p:sp>
        <p:nvSpPr>
          <p:cNvPr id="112" name="Line 16"/>
          <p:cNvSpPr>
            <a:spLocks noChangeShapeType="1"/>
          </p:cNvSpPr>
          <p:nvPr/>
        </p:nvSpPr>
        <p:spPr bwMode="auto">
          <a:xfrm>
            <a:off x="2382917" y="1916141"/>
            <a:ext cx="4454728"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3" name="Text Box 17"/>
          <p:cNvSpPr txBox="1">
            <a:spLocks noChangeArrowheads="1"/>
          </p:cNvSpPr>
          <p:nvPr/>
        </p:nvSpPr>
        <p:spPr bwMode="auto">
          <a:xfrm>
            <a:off x="3913029" y="1578255"/>
            <a:ext cx="1107997" cy="369332"/>
          </a:xfrm>
          <a:prstGeom prst="rect">
            <a:avLst/>
          </a:prstGeom>
          <a:noFill/>
          <a:ln>
            <a:noFill/>
          </a:ln>
          <a:effectLst/>
          <a:scene3d>
            <a:camera prst="orthographicFront">
              <a:rot lat="0" lon="0" rev="0"/>
            </a:camera>
            <a:lightRig rig="contrasting" dir="t">
              <a:rot lat="0" lon="0" rev="7800000"/>
            </a:lightRig>
          </a:scene3d>
          <a:sp3d>
            <a:bevelT w="139700" h="139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rgbClr val="CC00CC"/>
                </a:solidFill>
              </a:rPr>
              <a:t>下行信道</a:t>
            </a:r>
          </a:p>
        </p:txBody>
      </p:sp>
      <p:sp>
        <p:nvSpPr>
          <p:cNvPr id="114" name="Rectangle 18"/>
          <p:cNvSpPr>
            <a:spLocks noChangeArrowheads="1"/>
          </p:cNvSpPr>
          <p:nvPr/>
        </p:nvSpPr>
        <p:spPr bwMode="auto">
          <a:xfrm>
            <a:off x="1279281" y="2126779"/>
            <a:ext cx="727624" cy="997544"/>
          </a:xfrm>
          <a:prstGeom prst="rect">
            <a:avLst/>
          </a:prstGeom>
          <a:solidFill>
            <a:srgbClr val="FFFF66"/>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5" name="Text Box 19"/>
          <p:cNvSpPr txBox="1">
            <a:spLocks noChangeArrowheads="1"/>
          </p:cNvSpPr>
          <p:nvPr/>
        </p:nvSpPr>
        <p:spPr bwMode="auto">
          <a:xfrm>
            <a:off x="1352156" y="2313569"/>
            <a:ext cx="690297" cy="5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1600" b="1" dirty="0">
                <a:latin typeface="微软雅黑" pitchFamily="34" charset="-122"/>
                <a:ea typeface="微软雅黑" pitchFamily="34" charset="-122"/>
              </a:rPr>
              <a:t>上行</a:t>
            </a:r>
          </a:p>
          <a:p>
            <a:pPr algn="l">
              <a:lnSpc>
                <a:spcPct val="90000"/>
              </a:lnSpc>
            </a:pPr>
            <a:r>
              <a:rPr kumimoji="1" lang="zh-CN" altLang="en-US" sz="1600" b="1" dirty="0">
                <a:latin typeface="微软雅黑" pitchFamily="34" charset="-122"/>
                <a:ea typeface="微软雅黑" pitchFamily="34" charset="-122"/>
              </a:rPr>
              <a:t>信道</a:t>
            </a:r>
          </a:p>
        </p:txBody>
      </p:sp>
      <p:sp>
        <p:nvSpPr>
          <p:cNvPr id="116" name="Text Box 20"/>
          <p:cNvSpPr txBox="1">
            <a:spLocks noChangeArrowheads="1"/>
          </p:cNvSpPr>
          <p:nvPr/>
        </p:nvSpPr>
        <p:spPr bwMode="auto">
          <a:xfrm>
            <a:off x="1134973" y="3143224"/>
            <a:ext cx="62055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5      </a:t>
            </a:r>
            <a:r>
              <a:rPr kumimoji="1" lang="en-US" altLang="zh-CN" sz="1400" b="1" dirty="0" smtClean="0">
                <a:latin typeface="微软雅黑" pitchFamily="34" charset="-122"/>
                <a:ea typeface="微软雅黑" pitchFamily="34" charset="-122"/>
              </a:rPr>
              <a:t>    65    87                                                                                 1000</a:t>
            </a:r>
            <a:endParaRPr kumimoji="1" lang="en-US" altLang="zh-CN" sz="1400" b="1" dirty="0">
              <a:latin typeface="微软雅黑" pitchFamily="34" charset="-122"/>
              <a:ea typeface="微软雅黑" pitchFamily="34" charset="-122"/>
            </a:endParaRPr>
          </a:p>
        </p:txBody>
      </p:sp>
      <p:sp>
        <p:nvSpPr>
          <p:cNvPr id="117" name="Rectangle 21"/>
          <p:cNvSpPr>
            <a:spLocks noChangeArrowheads="1"/>
          </p:cNvSpPr>
          <p:nvPr/>
        </p:nvSpPr>
        <p:spPr bwMode="auto">
          <a:xfrm>
            <a:off x="2371436" y="2126779"/>
            <a:ext cx="4411674" cy="99754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8" name="Text Box 22"/>
          <p:cNvSpPr txBox="1">
            <a:spLocks noChangeArrowheads="1"/>
          </p:cNvSpPr>
          <p:nvPr/>
        </p:nvSpPr>
        <p:spPr bwMode="auto">
          <a:xfrm>
            <a:off x="2757784" y="2487114"/>
            <a:ext cx="36727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调频广播、模拟和数字电视、数据业务</a:t>
            </a:r>
          </a:p>
        </p:txBody>
      </p:sp>
      <p:sp>
        <p:nvSpPr>
          <p:cNvPr id="119" name="Text Box 23"/>
          <p:cNvSpPr txBox="1">
            <a:spLocks noChangeArrowheads="1"/>
          </p:cNvSpPr>
          <p:nvPr/>
        </p:nvSpPr>
        <p:spPr bwMode="auto">
          <a:xfrm>
            <a:off x="7438108" y="3143775"/>
            <a:ext cx="11095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频率</a:t>
            </a:r>
            <a:r>
              <a:rPr kumimoji="1" lang="en-US" altLang="zh-CN" sz="1400" b="1" dirty="0">
                <a:latin typeface="微软雅黑" pitchFamily="34" charset="-122"/>
                <a:ea typeface="微软雅黑" pitchFamily="34" charset="-122"/>
              </a:rPr>
              <a:t>(MHz)</a:t>
            </a:r>
          </a:p>
        </p:txBody>
      </p:sp>
      <p:sp>
        <p:nvSpPr>
          <p:cNvPr id="120" name="Line 24"/>
          <p:cNvSpPr>
            <a:spLocks noChangeShapeType="1"/>
          </p:cNvSpPr>
          <p:nvPr/>
        </p:nvSpPr>
        <p:spPr bwMode="auto">
          <a:xfrm>
            <a:off x="916186" y="3124322"/>
            <a:ext cx="6729453"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2" name="矩形 121"/>
          <p:cNvSpPr/>
          <p:nvPr/>
        </p:nvSpPr>
        <p:spPr>
          <a:xfrm>
            <a:off x="3144903" y="3787868"/>
            <a:ext cx="2872902" cy="369332"/>
          </a:xfrm>
          <a:prstGeom prst="rect">
            <a:avLst/>
          </a:prstGeom>
        </p:spPr>
        <p:txBody>
          <a:bodyPr wrap="none">
            <a:spAutoFit/>
          </a:bodyPr>
          <a:lstStyle/>
          <a:p>
            <a:pPr algn="ctr"/>
            <a:r>
              <a:rPr lang="zh-CN" altLang="en-US" b="1" dirty="0">
                <a:latin typeface="微软雅黑" pitchFamily="34" charset="-122"/>
                <a:ea typeface="微软雅黑" pitchFamily="34" charset="-122"/>
              </a:rPr>
              <a:t>我国的 </a:t>
            </a:r>
            <a:r>
              <a:rPr lang="en-US" altLang="zh-CN" b="1" dirty="0">
                <a:latin typeface="微软雅黑" pitchFamily="34" charset="-122"/>
                <a:ea typeface="微软雅黑" pitchFamily="34" charset="-122"/>
              </a:rPr>
              <a:t>HFC </a:t>
            </a:r>
            <a:r>
              <a:rPr lang="zh-CN" altLang="en-US" b="1" dirty="0">
                <a:latin typeface="微软雅黑" pitchFamily="34" charset="-122"/>
                <a:ea typeface="微软雅黑" pitchFamily="34" charset="-122"/>
              </a:rPr>
              <a:t>网的频谱划分</a:t>
            </a:r>
          </a:p>
        </p:txBody>
      </p:sp>
    </p:spTree>
    <p:extLst>
      <p:ext uri="{BB962C8B-B14F-4D97-AF65-F5344CB8AC3E}">
        <p14:creationId xmlns:p14="http://schemas.microsoft.com/office/powerpoint/2010/main" val="394632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933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3630" y="77705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545144" y="1302980"/>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一般用来表示向某一个方向传送信息的媒体。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单向通信（单工通信）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只能有一个方向的通信而没有反方向的交互。</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双向交替通信（半双工通信）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通信的双方都可以发送信息，但不能双方同时发送</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当然也就不能同时接收</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双向同时通信（全双工通信）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通信的双方可以同时发送和接收信息。 </a:t>
            </a:r>
          </a:p>
        </p:txBody>
      </p:sp>
    </p:spTree>
    <p:extLst>
      <p:ext uri="{BB962C8B-B14F-4D97-AF65-F5344CB8AC3E}">
        <p14:creationId xmlns:p14="http://schemas.microsoft.com/office/powerpoint/2010/main" val="7291644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01252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16526" y="979315"/>
            <a:ext cx="4129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电缆调制解调器 </a:t>
            </a:r>
            <a:r>
              <a:rPr lang="en-US" altLang="zh-CN" sz="2000" b="1" dirty="0">
                <a:solidFill>
                  <a:schemeClr val="bg1"/>
                </a:solidFill>
                <a:latin typeface="微软雅黑" pitchFamily="34" charset="-122"/>
                <a:ea typeface="微软雅黑" pitchFamily="34" charset="-122"/>
              </a:rPr>
              <a:t>(Cable Modem)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465541"/>
            <a:ext cx="8146050"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电缆调制解调器</a:t>
            </a:r>
            <a:r>
              <a:rPr lang="zh-CN" altLang="en-US" sz="2000" b="1" dirty="0">
                <a:latin typeface="微软雅黑" pitchFamily="34" charset="-122"/>
                <a:ea typeface="微软雅黑" pitchFamily="34" charset="-122"/>
              </a:rPr>
              <a:t>是为 </a:t>
            </a: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网而使用的调制解调器。</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电缆调制解调器最大的特点就是传输速率高。</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下行速率一般在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之间，最高可达 </a:t>
            </a:r>
            <a:r>
              <a:rPr lang="en-US" altLang="zh-CN" sz="2000" b="1" dirty="0">
                <a:latin typeface="微软雅黑" pitchFamily="34" charset="-122"/>
                <a:ea typeface="微软雅黑" pitchFamily="34" charset="-122"/>
              </a:rPr>
              <a:t>30 Mbit/s</a:t>
            </a:r>
            <a:r>
              <a:rPr lang="zh-CN" altLang="en-US" sz="2000" b="1" dirty="0">
                <a:latin typeface="微软雅黑" pitchFamily="34" charset="-122"/>
                <a:ea typeface="微软雅黑" pitchFamily="34" charset="-122"/>
              </a:rPr>
              <a:t>。</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上行速率一般为 </a:t>
            </a:r>
            <a:r>
              <a:rPr lang="en-US" altLang="zh-CN" sz="2000" b="1" dirty="0">
                <a:latin typeface="微软雅黑" pitchFamily="34" charset="-122"/>
                <a:ea typeface="微软雅黑" pitchFamily="34" charset="-122"/>
              </a:rPr>
              <a:t>0.2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2 Mbit/s</a:t>
            </a:r>
            <a:r>
              <a:rPr lang="zh-CN" altLang="en-US" sz="2000" b="1" dirty="0">
                <a:latin typeface="微软雅黑" pitchFamily="34" charset="-122"/>
                <a:ea typeface="微软雅黑" pitchFamily="34" charset="-122"/>
              </a:rPr>
              <a:t>，最高可达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552262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5144" y="1206827"/>
            <a:ext cx="8053712" cy="2706786"/>
            <a:chOff x="545144" y="1261691"/>
            <a:chExt cx="8053712" cy="2706786"/>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1261691"/>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760180"/>
              <a:ext cx="8053712"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（即基本频带信号）</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来自信源的信号。像计算机输出的代表各种文字或图像文件的数据信号都属于基带信号。</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基带信号往往包含有较多的低频成分，甚至有直流成分，而许多信道并不能传输这种低频分量或直流分量。因此必须对基带信号进行</a:t>
              </a:r>
              <a:r>
                <a:rPr lang="zh-CN" altLang="en-US" sz="2000" b="1" dirty="0">
                  <a:solidFill>
                    <a:srgbClr val="0000FF"/>
                  </a:solidFill>
                  <a:latin typeface="微软雅黑" pitchFamily="34" charset="-122"/>
                  <a:ea typeface="微软雅黑" pitchFamily="34" charset="-122"/>
                </a:rPr>
                <a:t>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p:txBody>
        </p:sp>
      </p:grpSp>
    </p:spTree>
    <p:extLst>
      <p:ext uri="{BB962C8B-B14F-4D97-AF65-F5344CB8AC3E}">
        <p14:creationId xmlns:p14="http://schemas.microsoft.com/office/powerpoint/2010/main" val="158121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TotalTime>
  <Words>8813</Words>
  <Application>Microsoft Office PowerPoint</Application>
  <PresentationFormat>全屏显示(16:9)</PresentationFormat>
  <Paragraphs>1051</Paragraphs>
  <Slides>80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0" baseType="lpstr">
      <vt:lpstr>Calibri</vt:lpstr>
      <vt:lpstr>微软雅黑</vt:lpstr>
      <vt:lpstr>Wingdings</vt:lpstr>
      <vt:lpstr>Times New Roman</vt:lpstr>
      <vt:lpstr>黑体</vt:lpstr>
      <vt:lpstr>Arial</vt:lpstr>
      <vt:lpstr>Symbol</vt:lpstr>
      <vt:lpstr>宋体</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555</cp:lastModifiedBy>
  <cp:revision>424</cp:revision>
  <dcterms:created xsi:type="dcterms:W3CDTF">2018-07-18T08:51:30Z</dcterms:created>
  <dcterms:modified xsi:type="dcterms:W3CDTF">2020-10-01T01:38:08Z</dcterms:modified>
</cp:coreProperties>
</file>