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5"/>
  </p:notesMasterIdLst>
  <p:sldIdLst>
    <p:sldId id="257" r:id="rId2"/>
    <p:sldId id="593" r:id="rId3"/>
    <p:sldId id="258" r:id="rId4"/>
    <p:sldId id="259" r:id="rId5"/>
    <p:sldId id="524" r:id="rId6"/>
    <p:sldId id="522" r:id="rId7"/>
    <p:sldId id="260" r:id="rId8"/>
    <p:sldId id="459" r:id="rId9"/>
    <p:sldId id="464" r:id="rId10"/>
    <p:sldId id="463" r:id="rId11"/>
    <p:sldId id="462" r:id="rId12"/>
    <p:sldId id="461" r:id="rId13"/>
    <p:sldId id="526" r:id="rId14"/>
    <p:sldId id="525" r:id="rId15"/>
    <p:sldId id="469" r:id="rId16"/>
    <p:sldId id="527" r:id="rId17"/>
    <p:sldId id="468" r:id="rId18"/>
    <p:sldId id="467" r:id="rId19"/>
    <p:sldId id="530" r:id="rId20"/>
    <p:sldId id="466" r:id="rId21"/>
    <p:sldId id="477" r:id="rId22"/>
    <p:sldId id="531" r:id="rId23"/>
    <p:sldId id="480" r:id="rId24"/>
    <p:sldId id="479" r:id="rId25"/>
    <p:sldId id="478" r:id="rId26"/>
    <p:sldId id="483" r:id="rId27"/>
    <p:sldId id="482" r:id="rId28"/>
    <p:sldId id="481" r:id="rId29"/>
    <p:sldId id="486" r:id="rId30"/>
    <p:sldId id="537" r:id="rId31"/>
    <p:sldId id="484" r:id="rId32"/>
    <p:sldId id="490" r:id="rId33"/>
    <p:sldId id="489" r:id="rId34"/>
    <p:sldId id="488" r:id="rId35"/>
    <p:sldId id="487" r:id="rId36"/>
    <p:sldId id="493" r:id="rId37"/>
    <p:sldId id="492" r:id="rId38"/>
    <p:sldId id="491" r:id="rId39"/>
    <p:sldId id="476" r:id="rId40"/>
    <p:sldId id="496" r:id="rId41"/>
    <p:sldId id="595" r:id="rId42"/>
    <p:sldId id="542" r:id="rId43"/>
    <p:sldId id="543" r:id="rId44"/>
    <p:sldId id="596" r:id="rId45"/>
    <p:sldId id="597" r:id="rId46"/>
    <p:sldId id="500" r:id="rId47"/>
    <p:sldId id="499" r:id="rId48"/>
    <p:sldId id="498" r:id="rId49"/>
    <p:sldId id="497" r:id="rId50"/>
    <p:sldId id="504" r:id="rId51"/>
    <p:sldId id="503" r:id="rId52"/>
    <p:sldId id="505" r:id="rId53"/>
    <p:sldId id="509" r:id="rId54"/>
    <p:sldId id="508" r:id="rId55"/>
    <p:sldId id="507" r:id="rId56"/>
    <p:sldId id="506" r:id="rId57"/>
    <p:sldId id="513" r:id="rId58"/>
    <p:sldId id="512" r:id="rId59"/>
    <p:sldId id="511" r:id="rId60"/>
    <p:sldId id="510" r:id="rId61"/>
    <p:sldId id="598" r:id="rId62"/>
    <p:sldId id="516" r:id="rId63"/>
    <p:sldId id="515" r:id="rId64"/>
    <p:sldId id="554" r:id="rId65"/>
    <p:sldId id="556" r:id="rId66"/>
    <p:sldId id="514" r:id="rId67"/>
    <p:sldId id="502" r:id="rId68"/>
    <p:sldId id="521" r:id="rId69"/>
    <p:sldId id="557" r:id="rId70"/>
    <p:sldId id="558" r:id="rId71"/>
    <p:sldId id="559" r:id="rId72"/>
    <p:sldId id="560" r:id="rId73"/>
    <p:sldId id="561" r:id="rId74"/>
    <p:sldId id="562" r:id="rId75"/>
    <p:sldId id="563" r:id="rId76"/>
    <p:sldId id="564" r:id="rId77"/>
    <p:sldId id="565" r:id="rId78"/>
    <p:sldId id="566" r:id="rId79"/>
    <p:sldId id="567" r:id="rId80"/>
    <p:sldId id="568" r:id="rId81"/>
    <p:sldId id="569" r:id="rId82"/>
    <p:sldId id="570" r:id="rId83"/>
    <p:sldId id="571" r:id="rId84"/>
    <p:sldId id="572" r:id="rId85"/>
    <p:sldId id="573" r:id="rId86"/>
    <p:sldId id="574" r:id="rId87"/>
    <p:sldId id="575" r:id="rId88"/>
    <p:sldId id="576" r:id="rId89"/>
    <p:sldId id="577" r:id="rId90"/>
    <p:sldId id="578" r:id="rId91"/>
    <p:sldId id="579" r:id="rId92"/>
    <p:sldId id="580" r:id="rId93"/>
    <p:sldId id="592" r:id="rId94"/>
  </p:sldIdLst>
  <p:sldSz cx="9144000" cy="5143500" type="screen16x9"/>
  <p:notesSz cx="6858000" cy="9144000"/>
  <p:embeddedFontLst>
    <p:embeddedFont>
      <p:font typeface="Calibri" panose="020F0502020204030204" pitchFamily="34" charset="0"/>
      <p:regular r:id="rId96"/>
      <p:bold r:id="rId97"/>
      <p:italic r:id="rId98"/>
      <p:boldItalic r:id="rId99"/>
    </p:embeddedFont>
    <p:embeddedFont>
      <p:font typeface="微软雅黑" panose="020B0503020204020204" pitchFamily="34" charset="-122"/>
      <p:regular r:id="rId100"/>
      <p:bold r:id="rId101"/>
    </p:embeddedFont>
    <p:embeddedFont>
      <p:font typeface="黑体" panose="02010609060101010101" pitchFamily="49" charset="-122"/>
      <p:regular r:id="rId10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FF"/>
    <a:srgbClr val="CC00FF"/>
    <a:srgbClr val="99FFCC"/>
    <a:srgbClr val="008000"/>
    <a:srgbClr val="0066FF"/>
    <a:srgbClr val="CC0000"/>
    <a:srgbClr val="FF99FF"/>
    <a:srgbClr val="66FFFF"/>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8053" autoAdjust="0"/>
    <p:restoredTop sz="98564" autoAdjust="0"/>
  </p:normalViewPr>
  <p:slideViewPr>
    <p:cSldViewPr snapToGrid="0">
      <p:cViewPr varScale="1">
        <p:scale>
          <a:sx n="116" d="100"/>
          <a:sy n="116" d="100"/>
        </p:scale>
        <p:origin x="102" y="648"/>
      </p:cViewPr>
      <p:guideLst>
        <p:guide orient="horz" pos="1620"/>
        <p:guide pos="2880"/>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4.fntdata"/><Relationship Id="rId10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2.fntdata"/><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5.fntdata"/><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2020/10/20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2020/10/20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2020/10/20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2020/10/20</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2020/10/20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2020/10/20</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2020/10/20</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2020/10/20</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2020/10/20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2020/10/20</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2"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矩形 14"/>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Line 3"/>
          <p:cNvSpPr>
            <a:spLocks noChangeShapeType="1"/>
          </p:cNvSpPr>
          <p:nvPr userDrawn="1"/>
        </p:nvSpPr>
        <p:spPr bwMode="auto">
          <a:xfrm>
            <a:off x="0" y="301530"/>
            <a:ext cx="2960498"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8"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27"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a:t>
            </a:r>
            <a:r>
              <a:rPr lang="en-US" altLang="zh-CN" sz="1100" b="1" dirty="0" smtClean="0">
                <a:solidFill>
                  <a:srgbClr val="0070C0"/>
                </a:solidFill>
                <a:latin typeface="微软雅黑" pitchFamily="34" charset="-122"/>
                <a:ea typeface="微软雅黑" pitchFamily="34" charset="-122"/>
              </a:rPr>
              <a:t>7</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28" name="椭圆 27"/>
          <p:cNvSpPr/>
          <p:nvPr userDrawn="1"/>
        </p:nvSpPr>
        <p:spPr>
          <a:xfrm>
            <a:off x="294204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29" name="Line 3"/>
          <p:cNvSpPr>
            <a:spLocks noChangeShapeType="1"/>
          </p:cNvSpPr>
          <p:nvPr userDrawn="1"/>
        </p:nvSpPr>
        <p:spPr bwMode="auto">
          <a:xfrm>
            <a:off x="5671079" y="301530"/>
            <a:ext cx="3472921"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30" name="椭圆 29"/>
          <p:cNvSpPr/>
          <p:nvPr userDrawn="1"/>
        </p:nvSpPr>
        <p:spPr>
          <a:xfrm>
            <a:off x="5671079"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image" Target="../media/image15.wmf"/><Relationship Id="rId4" Type="http://schemas.openxmlformats.org/officeDocument/2006/relationships/oleObject" Target="../embeddings/oleObject1.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Rectangle 4"/>
          <p:cNvSpPr>
            <a:spLocks noChangeArrowheads="1"/>
          </p:cNvSpPr>
          <p:nvPr/>
        </p:nvSpPr>
        <p:spPr bwMode="auto">
          <a:xfrm>
            <a:off x="431231" y="2544537"/>
            <a:ext cx="120650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a:t>
            </a:r>
            <a:r>
              <a:rPr lang="fr-FR" sz="1200" b="1" dirty="0" smtClean="0">
                <a:solidFill>
                  <a:srgbClr val="00B0F0"/>
                </a:solidFill>
                <a:latin typeface="微软雅黑" pitchFamily="34" charset="-122"/>
                <a:ea typeface="微软雅黑" pitchFamily="34" charset="-122"/>
              </a:rPr>
              <a:t> 编著</a:t>
            </a:r>
            <a:endParaRPr lang="fr-FR" sz="1200" b="1" dirty="0">
              <a:solidFill>
                <a:srgbClr val="00B0F0"/>
              </a:solidFill>
              <a:latin typeface="微软雅黑" pitchFamily="34" charset="-122"/>
              <a:ea typeface="微软雅黑" pitchFamily="34" charset="-122"/>
            </a:endParaRPr>
          </a:p>
        </p:txBody>
      </p:sp>
      <p:sp>
        <p:nvSpPr>
          <p:cNvPr id="6" name="Rectangle 6"/>
          <p:cNvSpPr>
            <a:spLocks noChangeArrowheads="1"/>
          </p:cNvSpPr>
          <p:nvPr/>
        </p:nvSpPr>
        <p:spPr bwMode="auto">
          <a:xfrm>
            <a:off x="49252" y="2239857"/>
            <a:ext cx="249998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计算机网络（第7版</a:t>
            </a:r>
            <a:r>
              <a:rPr lang="fr-FR" sz="1600" b="1" dirty="0" smtClean="0">
                <a:solidFill>
                  <a:srgbClr val="00B0F0"/>
                </a:solidFill>
                <a:latin typeface="微软雅黑" pitchFamily="34" charset="-122"/>
                <a:ea typeface="微软雅黑" pitchFamily="34" charset="-122"/>
              </a:rPr>
              <a:t>）</a:t>
            </a:r>
            <a:endParaRPr lang="fr-FR" sz="1600" b="1" dirty="0">
              <a:solidFill>
                <a:srgbClr val="00B0F0"/>
              </a:solidFill>
              <a:latin typeface="微软雅黑" pitchFamily="34" charset="-122"/>
              <a:ea typeface="微软雅黑" pitchFamily="34" charset="-122"/>
            </a:endParaRPr>
          </a:p>
        </p:txBody>
      </p:sp>
      <p:sp>
        <p:nvSpPr>
          <p:cNvPr id="7" name="矩形 6"/>
          <p:cNvSpPr/>
          <p:nvPr/>
        </p:nvSpPr>
        <p:spPr>
          <a:xfrm>
            <a:off x="4240934" y="1943628"/>
            <a:ext cx="3986989" cy="1785104"/>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无</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线</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网</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络</a:t>
            </a:r>
            <a:endParaRPr lang="en-US" altLang="zh-CN" sz="5500" b="1" dirty="0" smtClean="0">
              <a:solidFill>
                <a:schemeClr val="bg1"/>
              </a:solidFill>
              <a:latin typeface="微软雅黑" pitchFamily="34" charset="-122"/>
              <a:ea typeface="微软雅黑" pitchFamily="34" charset="-122"/>
            </a:endParaRPr>
          </a:p>
          <a:p>
            <a:pPr algn="ctr" eaLnBrk="0" hangingPunct="0"/>
            <a:r>
              <a:rPr lang="zh-CN" altLang="en-US" sz="5500" b="1" dirty="0" smtClean="0">
                <a:solidFill>
                  <a:schemeClr val="bg1"/>
                </a:solidFill>
                <a:latin typeface="微软雅黑" pitchFamily="34" charset="-122"/>
                <a:ea typeface="微软雅黑" pitchFamily="34" charset="-122"/>
              </a:rPr>
              <a:t>和</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移</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动</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网</a:t>
            </a:r>
            <a:r>
              <a:rPr lang="zh-CN" altLang="en-US"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络</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461010"/>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9 章</a:t>
            </a:r>
            <a:endParaRPr lang="fr-FR" altLang="zh-CN" sz="28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0" y="2236899"/>
            <a:ext cx="2309091" cy="0"/>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877" y="2916846"/>
            <a:ext cx="1198400" cy="285083"/>
          </a:xfrm>
          <a:prstGeom prst="rect">
            <a:avLst/>
          </a:prstGeom>
        </p:spPr>
      </p:pic>
    </p:spTree>
    <p:extLst>
      <p:ext uri="{BB962C8B-B14F-4D97-AF65-F5344CB8AC3E}">
        <p14:creationId xmlns:p14="http://schemas.microsoft.com/office/powerpoint/2010/main" val="402056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ine 187"/>
          <p:cNvSpPr>
            <a:spLocks noChangeShapeType="1"/>
          </p:cNvSpPr>
          <p:nvPr/>
        </p:nvSpPr>
        <p:spPr bwMode="auto">
          <a:xfrm flipV="1">
            <a:off x="3088197" y="1963485"/>
            <a:ext cx="37803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729706" y="1655408"/>
            <a:ext cx="958688" cy="490432"/>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455605" y="2207506"/>
            <a:ext cx="6087115" cy="2018809"/>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79" y="2545734"/>
            <a:ext cx="3059872" cy="1518649"/>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446" y="2340006"/>
            <a:ext cx="517648" cy="48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78627" y="2560336"/>
            <a:ext cx="2848707" cy="1504047"/>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5986299" y="2748012"/>
            <a:ext cx="878470" cy="3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671138" y="2211224"/>
            <a:ext cx="1020160" cy="42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737735" y="3142329"/>
            <a:ext cx="279361" cy="257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773672" y="3231686"/>
            <a:ext cx="270407"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84708" y="3833560"/>
            <a:ext cx="466103"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76895" y="3843783"/>
            <a:ext cx="453404"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7" name="Freeform 288"/>
          <p:cNvSpPr>
            <a:spLocks/>
          </p:cNvSpPr>
          <p:nvPr/>
        </p:nvSpPr>
        <p:spPr bwMode="auto">
          <a:xfrm>
            <a:off x="3089294" y="2172135"/>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86104" y="2452331"/>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3089294" y="2443691"/>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86104" y="2172135"/>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7034" y="2396786"/>
            <a:ext cx="517648" cy="485096"/>
          </a:xfrm>
          <a:prstGeom prst="rect">
            <a:avLst/>
          </a:prstGeom>
          <a:noFill/>
          <a:ln>
            <a:noFill/>
          </a:ln>
        </p:spPr>
      </p:pic>
      <p:sp>
        <p:nvSpPr>
          <p:cNvPr id="23" name="Line 49"/>
          <p:cNvSpPr>
            <a:spLocks noChangeShapeType="1"/>
          </p:cNvSpPr>
          <p:nvPr/>
        </p:nvSpPr>
        <p:spPr bwMode="auto">
          <a:xfrm flipV="1">
            <a:off x="5526186" y="1963484"/>
            <a:ext cx="0" cy="6523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6859353" y="1795938"/>
            <a:ext cx="595093"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27881" y="2227680"/>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684112" y="2452331"/>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27881" y="2499236"/>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684112" y="2172135"/>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68259" y="1701804"/>
            <a:ext cx="977358"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797" y="1859800"/>
            <a:ext cx="414557" cy="21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193281" y="2788072"/>
            <a:ext cx="1143870"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839244" y="2788072"/>
            <a:ext cx="597707"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4978927" y="2732527"/>
            <a:ext cx="447458"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86105" y="2732527"/>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78626" y="2788072"/>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263925" y="2788071"/>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725788" y="2788072"/>
            <a:ext cx="854783"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624889" y="2788071"/>
            <a:ext cx="541419"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575537" y="2788072"/>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845725" y="3627425"/>
            <a:ext cx="324131"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491586" y="1937028"/>
            <a:ext cx="485843"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2110148" y="2667341"/>
            <a:ext cx="878470"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413372" y="1963485"/>
            <a:ext cx="0" cy="582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840341" y="1809156"/>
            <a:ext cx="397009"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588597" y="1701920"/>
            <a:ext cx="1021635" cy="3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906658" y="3059993"/>
            <a:ext cx="335593" cy="359627"/>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562407" y="3473934"/>
            <a:ext cx="335593" cy="359627"/>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317153" y="3602450"/>
            <a:ext cx="335593" cy="359627"/>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50815" y="2811457"/>
            <a:ext cx="335593" cy="359627"/>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136584" y="3473934"/>
            <a:ext cx="335593" cy="359627"/>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627131" y="3543287"/>
            <a:ext cx="335593" cy="359627"/>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4978927" y="3248641"/>
            <a:ext cx="335593" cy="359627"/>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03433" y="2821780"/>
            <a:ext cx="335593" cy="359627"/>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539900" y="3136206"/>
            <a:ext cx="335593" cy="359627"/>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171569" y="3342936"/>
            <a:ext cx="3480961"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97" name="矩形 196"/>
          <p:cNvSpPr/>
          <p:nvPr/>
        </p:nvSpPr>
        <p:spPr>
          <a:xfrm>
            <a:off x="1658206" y="730205"/>
            <a:ext cx="5769222" cy="30777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基本服务集内的基站叫做</a:t>
            </a:r>
            <a:r>
              <a:rPr lang="zh-CN" altLang="en-US" sz="1400" b="1" dirty="0">
                <a:solidFill>
                  <a:srgbClr val="0000FF"/>
                </a:solidFill>
                <a:latin typeface="微软雅黑" pitchFamily="34" charset="-122"/>
                <a:ea typeface="微软雅黑" pitchFamily="34" charset="-122"/>
              </a:rPr>
              <a:t>接入点 </a:t>
            </a:r>
            <a:r>
              <a:rPr lang="en-US" altLang="zh-CN" sz="1400" b="1" dirty="0">
                <a:solidFill>
                  <a:srgbClr val="0000FF"/>
                </a:solidFill>
                <a:latin typeface="微软雅黑" pitchFamily="34" charset="-122"/>
                <a:ea typeface="微软雅黑" pitchFamily="34" charset="-122"/>
              </a:rPr>
              <a:t>AP </a:t>
            </a:r>
            <a:r>
              <a:rPr lang="en-US" altLang="zh-CN" sz="1400" b="1" dirty="0">
                <a:latin typeface="微软雅黑" pitchFamily="34" charset="-122"/>
                <a:ea typeface="微软雅黑" pitchFamily="34" charset="-122"/>
              </a:rPr>
              <a:t>(Access Point</a:t>
            </a:r>
            <a:r>
              <a:rPr lang="en-US" altLang="zh-CN" sz="1400" b="1" dirty="0" smtClean="0">
                <a:latin typeface="微软雅黑" pitchFamily="34" charset="-122"/>
                <a:ea typeface="微软雅黑" pitchFamily="34" charset="-122"/>
              </a:rPr>
              <a:t>)</a:t>
            </a:r>
            <a:r>
              <a:rPr lang="zh-CN" altLang="en-US" sz="1400" b="1" dirty="0" smtClean="0">
                <a:latin typeface="微软雅黑" pitchFamily="34" charset="-122"/>
                <a:ea typeface="微软雅黑" pitchFamily="34" charset="-122"/>
              </a:rPr>
              <a:t>其</a:t>
            </a:r>
            <a:r>
              <a:rPr lang="zh-CN" altLang="en-US" sz="1400" b="1" dirty="0">
                <a:latin typeface="微软雅黑" pitchFamily="34" charset="-122"/>
                <a:ea typeface="微软雅黑" pitchFamily="34" charset="-122"/>
              </a:rPr>
              <a:t>作用和网桥相似。</a:t>
            </a:r>
          </a:p>
        </p:txBody>
      </p:sp>
      <p:sp>
        <p:nvSpPr>
          <p:cNvPr id="198" name="矩形 197"/>
          <p:cNvSpPr/>
          <p:nvPr/>
        </p:nvSpPr>
        <p:spPr>
          <a:xfrm>
            <a:off x="1651567" y="1097622"/>
            <a:ext cx="5769222" cy="523220"/>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当网络管理员安装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时，必须为该 </a:t>
            </a:r>
            <a:r>
              <a:rPr lang="en-US" altLang="zh-CN" sz="1400" b="1" dirty="0">
                <a:latin typeface="微软雅黑" pitchFamily="34" charset="-122"/>
                <a:ea typeface="微软雅黑" pitchFamily="34" charset="-122"/>
              </a:rPr>
              <a:t>AP </a:t>
            </a:r>
            <a:r>
              <a:rPr lang="zh-CN" altLang="en-US" sz="1400" b="1" dirty="0" smtClean="0">
                <a:latin typeface="微软雅黑" pitchFamily="34" charset="-122"/>
                <a:ea typeface="微软雅黑" pitchFamily="34" charset="-122"/>
              </a:rPr>
              <a:t>分配一</a:t>
            </a:r>
            <a:r>
              <a:rPr lang="zh-CN" altLang="en-US" sz="1400" b="1" dirty="0">
                <a:latin typeface="微软雅黑" pitchFamily="34" charset="-122"/>
                <a:ea typeface="微软雅黑" pitchFamily="34" charset="-122"/>
              </a:rPr>
              <a:t>个不超过 </a:t>
            </a:r>
            <a:r>
              <a:rPr lang="en-US" altLang="zh-CN" sz="1400" b="1" dirty="0">
                <a:latin typeface="微软雅黑" pitchFamily="34" charset="-122"/>
                <a:ea typeface="微软雅黑" pitchFamily="34" charset="-122"/>
              </a:rPr>
              <a:t>32 </a:t>
            </a:r>
            <a:r>
              <a:rPr lang="zh-CN" altLang="en-US" sz="1400" b="1" dirty="0">
                <a:latin typeface="微软雅黑" pitchFamily="34" charset="-122"/>
                <a:ea typeface="微软雅黑" pitchFamily="34" charset="-122"/>
              </a:rPr>
              <a:t>字节的</a:t>
            </a:r>
            <a:r>
              <a:rPr lang="zh-CN" altLang="en-US" sz="1400" b="1" dirty="0">
                <a:solidFill>
                  <a:srgbClr val="0000FF"/>
                </a:solidFill>
                <a:latin typeface="微软雅黑" pitchFamily="34" charset="-122"/>
                <a:ea typeface="微软雅黑" pitchFamily="34" charset="-122"/>
              </a:rPr>
              <a:t>服务集标识符 </a:t>
            </a:r>
            <a:r>
              <a:rPr lang="en-US" altLang="zh-CN" sz="1400" b="1" dirty="0">
                <a:solidFill>
                  <a:srgbClr val="0000FF"/>
                </a:solidFill>
                <a:latin typeface="微软雅黑" pitchFamily="34" charset="-122"/>
                <a:ea typeface="微软雅黑" pitchFamily="34" charset="-122"/>
              </a:rPr>
              <a:t>SSID </a:t>
            </a:r>
            <a:r>
              <a:rPr lang="zh-CN" altLang="en-US" sz="1400" b="1" dirty="0">
                <a:latin typeface="微软雅黑" pitchFamily="34" charset="-122"/>
                <a:ea typeface="微软雅黑" pitchFamily="34" charset="-122"/>
              </a:rPr>
              <a:t>和一个信道。 </a:t>
            </a:r>
          </a:p>
        </p:txBody>
      </p:sp>
      <p:sp>
        <p:nvSpPr>
          <p:cNvPr id="201" name="Text Box 17"/>
          <p:cNvSpPr txBox="1">
            <a:spLocks noChangeArrowheads="1"/>
          </p:cNvSpPr>
          <p:nvPr/>
        </p:nvSpPr>
        <p:spPr bwMode="auto">
          <a:xfrm>
            <a:off x="3696378" y="2285662"/>
            <a:ext cx="971741"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sz="1200" dirty="0" smtClean="0">
                <a:solidFill>
                  <a:srgbClr val="0000FF"/>
                </a:solidFill>
                <a:latin typeface="微软雅黑" panose="020B0503020204020204" pitchFamily="34" charset="-122"/>
                <a:ea typeface="微软雅黑" panose="020B0503020204020204" pitchFamily="34" charset="-122"/>
              </a:rPr>
              <a:t>接入点 </a:t>
            </a:r>
            <a:r>
              <a:rPr lang="en-US" altLang="zh-CN" sz="1200" dirty="0" smtClean="0">
                <a:solidFill>
                  <a:srgbClr val="0000FF"/>
                </a:solidFill>
                <a:latin typeface="微软雅黑" panose="020B0503020204020204" pitchFamily="34" charset="-122"/>
                <a:ea typeface="微软雅黑" panose="020B0503020204020204" pitchFamily="34" charset="-122"/>
              </a:rPr>
              <a:t>AP</a:t>
            </a:r>
            <a:r>
              <a:rPr lang="en-US" altLang="zh-CN" sz="1200" baseline="-25000" dirty="0" smtClean="0">
                <a:solidFill>
                  <a:srgbClr val="0000FF"/>
                </a:solidFill>
                <a:latin typeface="微软雅黑" pitchFamily="34" charset="-122"/>
                <a:ea typeface="微软雅黑" pitchFamily="34" charset="-122"/>
              </a:rPr>
              <a:t>1</a:t>
            </a:r>
            <a:endParaRPr lang="en-US" altLang="zh-CN" sz="1200" baseline="-25000" dirty="0">
              <a:solidFill>
                <a:srgbClr val="0000FF"/>
              </a:solidFill>
              <a:latin typeface="微软雅黑" pitchFamily="34" charset="-122"/>
              <a:ea typeface="微软雅黑" pitchFamily="34" charset="-122"/>
            </a:endParaRPr>
          </a:p>
        </p:txBody>
      </p:sp>
      <p:sp>
        <p:nvSpPr>
          <p:cNvPr id="202" name="Text Box 18"/>
          <p:cNvSpPr txBox="1">
            <a:spLocks noChangeArrowheads="1"/>
          </p:cNvSpPr>
          <p:nvPr/>
        </p:nvSpPr>
        <p:spPr bwMode="auto">
          <a:xfrm>
            <a:off x="5827600" y="2300676"/>
            <a:ext cx="971741"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sz="1200" dirty="0" smtClean="0">
                <a:solidFill>
                  <a:srgbClr val="0000FF"/>
                </a:solidFill>
                <a:latin typeface="微软雅黑" panose="020B0503020204020204" pitchFamily="34" charset="-122"/>
                <a:ea typeface="微软雅黑" panose="020B0503020204020204" pitchFamily="34" charset="-122"/>
              </a:rPr>
              <a:t>接入点 </a:t>
            </a:r>
            <a:r>
              <a:rPr lang="en-US" altLang="zh-CN" sz="1200" dirty="0" smtClean="0">
                <a:solidFill>
                  <a:srgbClr val="0000FF"/>
                </a:solidFill>
                <a:latin typeface="微软雅黑" panose="020B0503020204020204" pitchFamily="34" charset="-122"/>
                <a:ea typeface="微软雅黑" panose="020B0503020204020204" pitchFamily="34" charset="-122"/>
              </a:rPr>
              <a:t>AP</a:t>
            </a:r>
            <a:r>
              <a:rPr lang="en-US" altLang="zh-CN" sz="1200" baseline="-25000" dirty="0" smtClean="0">
                <a:solidFill>
                  <a:srgbClr val="0000FF"/>
                </a:solidFill>
                <a:latin typeface="微软雅黑" pitchFamily="34" charset="-122"/>
                <a:ea typeface="微软雅黑" pitchFamily="34" charset="-122"/>
              </a:rPr>
              <a:t>2</a:t>
            </a:r>
            <a:endParaRPr lang="en-US" altLang="zh-CN" sz="1200" baseline="-25000"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14980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500"/>
                                  </p:stCondLst>
                                  <p:childTnLst>
                                    <p:anim calcmode="discrete" valueType="str">
                                      <p:cBhvr>
                                        <p:cTn id="6" dur="1000" fill="hold"/>
                                        <p:tgtEl>
                                          <p:spTgt spid="20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500"/>
                                  </p:stCondLst>
                                  <p:childTnLst>
                                    <p:anim calcmode="discrete" valueType="str">
                                      <p:cBhvr>
                                        <p:cTn id="8" dur="1000" fill="hold"/>
                                        <p:tgtEl>
                                          <p:spTgt spid="202"/>
                                        </p:tgtEl>
                                        <p:attrNameLst>
                                          <p:attrName>style.visibility</p:attrName>
                                        </p:attrNameLst>
                                      </p:cBhvr>
                                      <p:tavLst>
                                        <p:tav tm="0">
                                          <p:val>
                                            <p:strVal val="hidden"/>
                                          </p:val>
                                        </p:tav>
                                        <p:tav tm="50000">
                                          <p:val>
                                            <p:strVal val="visible"/>
                                          </p:val>
                                        </p:tav>
                                      </p:tavLst>
                                    </p:anim>
                                  </p:childTnLst>
                                </p:cTn>
                              </p:par>
                            </p:childTnLst>
                          </p:cTn>
                        </p:par>
                        <p:par>
                          <p:cTn id="9" fill="hold">
                            <p:stCondLst>
                              <p:cond delay="3500"/>
                            </p:stCondLst>
                            <p:childTnLst>
                              <p:par>
                                <p:cTn id="10" presetID="1" presetClass="entr" presetSubtype="0" fill="hold" grpId="0" nodeType="afterEffect">
                                  <p:stCondLst>
                                    <p:cond delay="500"/>
                                  </p:stCondLst>
                                  <p:childTnLst>
                                    <p:set>
                                      <p:cBhvr>
                                        <p:cTn id="11"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201" grpId="0"/>
      <p:bldP spid="2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66338"/>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43611" y="201573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34930" y="203074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738664"/>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一个基本服务集可以是孤立的，也可通过接入点 </a:t>
            </a:r>
            <a:r>
              <a:rPr lang="en-US" altLang="zh-CN" sz="1400" b="1" dirty="0" smtClean="0">
                <a:latin typeface="微软雅黑" pitchFamily="34" charset="-122"/>
                <a:ea typeface="微软雅黑" pitchFamily="34" charset="-122"/>
              </a:rPr>
              <a:t>AP </a:t>
            </a:r>
            <a:r>
              <a:rPr lang="zh-CN" altLang="en-US" sz="1400" b="1" dirty="0" smtClean="0">
                <a:latin typeface="微软雅黑" pitchFamily="34" charset="-122"/>
                <a:ea typeface="微软雅黑" pitchFamily="34" charset="-122"/>
              </a:rPr>
              <a:t>连接</a:t>
            </a:r>
            <a:r>
              <a:rPr lang="zh-CN" altLang="en-US" sz="1400" b="1" dirty="0">
                <a:latin typeface="微软雅黑" pitchFamily="34" charset="-122"/>
                <a:ea typeface="微软雅黑" pitchFamily="34" charset="-122"/>
              </a:rPr>
              <a:t>到一个</a:t>
            </a:r>
            <a:r>
              <a:rPr lang="zh-CN" altLang="en-US" sz="1400" b="1" dirty="0">
                <a:solidFill>
                  <a:srgbClr val="0000FF"/>
                </a:solidFill>
                <a:latin typeface="微软雅黑" pitchFamily="34" charset="-122"/>
                <a:ea typeface="微软雅黑" pitchFamily="34" charset="-122"/>
              </a:rPr>
              <a:t>主干分配系统 </a:t>
            </a:r>
            <a:r>
              <a:rPr lang="en-US" altLang="zh-CN" sz="1400" b="1" dirty="0">
                <a:solidFill>
                  <a:srgbClr val="0000FF"/>
                </a:solidFill>
                <a:latin typeface="微软雅黑" pitchFamily="34" charset="-122"/>
                <a:ea typeface="微软雅黑" pitchFamily="34" charset="-122"/>
              </a:rPr>
              <a:t>DS </a:t>
            </a:r>
            <a:r>
              <a:rPr lang="en-US" altLang="zh-CN" sz="1400" b="1" dirty="0">
                <a:latin typeface="微软雅黑" pitchFamily="34" charset="-122"/>
                <a:ea typeface="微软雅黑" pitchFamily="34" charset="-122"/>
              </a:rPr>
              <a:t>(Distribution System)</a:t>
            </a:r>
            <a:r>
              <a:rPr lang="zh-CN" altLang="en-US" sz="1400" b="1" dirty="0" smtClean="0">
                <a:latin typeface="微软雅黑" pitchFamily="34" charset="-122"/>
                <a:ea typeface="微软雅黑" pitchFamily="34" charset="-122"/>
              </a:rPr>
              <a:t>，然后</a:t>
            </a:r>
            <a:r>
              <a:rPr lang="zh-CN" altLang="en-US" sz="1400" b="1" dirty="0">
                <a:latin typeface="微软雅黑" pitchFamily="34" charset="-122"/>
                <a:ea typeface="微软雅黑" pitchFamily="34" charset="-122"/>
              </a:rPr>
              <a:t>再接入到另一个基本服务集，</a:t>
            </a:r>
            <a:r>
              <a:rPr lang="zh-CN" altLang="en-US" sz="1400" b="1" dirty="0" smtClean="0">
                <a:latin typeface="微软雅黑" pitchFamily="34" charset="-122"/>
                <a:ea typeface="微软雅黑" pitchFamily="34" charset="-122"/>
              </a:rPr>
              <a:t>构成</a:t>
            </a:r>
            <a:r>
              <a:rPr lang="zh-CN" altLang="en-US" sz="1400" b="1" dirty="0" smtClean="0">
                <a:solidFill>
                  <a:srgbClr val="0000FF"/>
                </a:solidFill>
                <a:latin typeface="微软雅黑" pitchFamily="34" charset="-122"/>
                <a:ea typeface="微软雅黑" pitchFamily="34" charset="-122"/>
              </a:rPr>
              <a:t>扩展</a:t>
            </a:r>
            <a:r>
              <a:rPr lang="zh-CN" altLang="en-US" sz="1400" b="1" dirty="0">
                <a:solidFill>
                  <a:srgbClr val="0000FF"/>
                </a:solidFill>
                <a:latin typeface="微软雅黑" pitchFamily="34" charset="-122"/>
                <a:ea typeface="微软雅黑" pitchFamily="34" charset="-122"/>
              </a:rPr>
              <a:t>的服务</a:t>
            </a:r>
            <a:r>
              <a:rPr lang="zh-CN" altLang="en-US" sz="1400" b="1" dirty="0" smtClean="0">
                <a:solidFill>
                  <a:srgbClr val="0000FF"/>
                </a:solidFill>
                <a:latin typeface="微软雅黑" pitchFamily="34" charset="-122"/>
                <a:ea typeface="微软雅黑" pitchFamily="34" charset="-122"/>
              </a:rPr>
              <a:t>集 </a:t>
            </a:r>
            <a:r>
              <a:rPr lang="en-US" altLang="zh-CN" sz="1400" b="1" dirty="0" smtClean="0">
                <a:solidFill>
                  <a:srgbClr val="0000FF"/>
                </a:solidFill>
                <a:latin typeface="微软雅黑" pitchFamily="34" charset="-122"/>
                <a:ea typeface="微软雅黑" pitchFamily="34" charset="-122"/>
              </a:rPr>
              <a:t>ESS </a:t>
            </a:r>
            <a:r>
              <a:rPr lang="en-US" altLang="zh-CN" sz="1400" b="1" dirty="0">
                <a:latin typeface="微软雅黑" pitchFamily="34" charset="-122"/>
                <a:ea typeface="微软雅黑" pitchFamily="34" charset="-122"/>
              </a:rPr>
              <a:t>(Extended Service Set)</a:t>
            </a:r>
            <a:r>
              <a:rPr lang="zh-CN" altLang="en-US" sz="1400" b="1" dirty="0">
                <a:latin typeface="微软雅黑" pitchFamily="34" charset="-122"/>
                <a:ea typeface="微软雅黑" pitchFamily="34" charset="-122"/>
              </a:rPr>
              <a:t>。</a:t>
            </a:r>
          </a:p>
        </p:txBody>
      </p:sp>
      <p:sp>
        <p:nvSpPr>
          <p:cNvPr id="200" name="Line 16"/>
          <p:cNvSpPr>
            <a:spLocks noChangeShapeType="1"/>
          </p:cNvSpPr>
          <p:nvPr/>
        </p:nvSpPr>
        <p:spPr bwMode="auto">
          <a:xfrm flipV="1">
            <a:off x="3490852"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 name="Line 17"/>
          <p:cNvSpPr>
            <a:spLocks noChangeShapeType="1"/>
          </p:cNvSpPr>
          <p:nvPr/>
        </p:nvSpPr>
        <p:spPr bwMode="auto">
          <a:xfrm>
            <a:off x="3494641" y="1975958"/>
            <a:ext cx="196800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 name="Line 18"/>
          <p:cNvSpPr>
            <a:spLocks noChangeShapeType="1"/>
          </p:cNvSpPr>
          <p:nvPr/>
        </p:nvSpPr>
        <p:spPr bwMode="auto">
          <a:xfrm>
            <a:off x="5462649"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 name="AutoShape 15"/>
          <p:cNvSpPr>
            <a:spLocks noChangeArrowheads="1"/>
          </p:cNvSpPr>
          <p:nvPr/>
        </p:nvSpPr>
        <p:spPr bwMode="auto">
          <a:xfrm>
            <a:off x="1397929" y="2068477"/>
            <a:ext cx="6214587" cy="2129452"/>
          </a:xfrm>
          <a:prstGeom prst="roundRect">
            <a:avLst>
              <a:gd name="adj" fmla="val 9045"/>
            </a:avLst>
          </a:prstGeom>
          <a:noFill/>
          <a:ln w="3810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1377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200"/>
                                        </p:tgtEl>
                                        <p:attrNameLst>
                                          <p:attrName>style.visibility</p:attrName>
                                        </p:attrNameLst>
                                      </p:cBhvr>
                                      <p:to>
                                        <p:strVal val="visible"/>
                                      </p:to>
                                    </p:set>
                                    <p:animEffect transition="in" filter="wipe(down)">
                                      <p:cBhvr>
                                        <p:cTn id="7" dur="1000"/>
                                        <p:tgtEl>
                                          <p:spTgt spid="200"/>
                                        </p:tgtEl>
                                      </p:cBhvr>
                                    </p:animEffect>
                                  </p:childTnLst>
                                </p:cTn>
                              </p:par>
                            </p:childTnLst>
                          </p:cTn>
                        </p:par>
                        <p:par>
                          <p:cTn id="8" fill="hold">
                            <p:stCondLst>
                              <p:cond delay="1500"/>
                            </p:stCondLst>
                            <p:childTnLst>
                              <p:par>
                                <p:cTn id="9" presetID="22" presetClass="entr" presetSubtype="8" fill="hold" grpId="0" nodeType="afterEffect">
                                  <p:stCondLst>
                                    <p:cond delay="500"/>
                                  </p:stCondLst>
                                  <p:childTnLst>
                                    <p:set>
                                      <p:cBhvr>
                                        <p:cTn id="10" dur="1" fill="hold">
                                          <p:stCondLst>
                                            <p:cond delay="0"/>
                                          </p:stCondLst>
                                        </p:cTn>
                                        <p:tgtEl>
                                          <p:spTgt spid="201"/>
                                        </p:tgtEl>
                                        <p:attrNameLst>
                                          <p:attrName>style.visibility</p:attrName>
                                        </p:attrNameLst>
                                      </p:cBhvr>
                                      <p:to>
                                        <p:strVal val="visible"/>
                                      </p:to>
                                    </p:set>
                                    <p:animEffect transition="in" filter="wipe(left)">
                                      <p:cBhvr>
                                        <p:cTn id="11" dur="1000"/>
                                        <p:tgtEl>
                                          <p:spTgt spid="201"/>
                                        </p:tgtEl>
                                      </p:cBhvr>
                                    </p:animEffect>
                                  </p:childTnLst>
                                </p:cTn>
                              </p:par>
                            </p:childTnLst>
                          </p:cTn>
                        </p:par>
                        <p:par>
                          <p:cTn id="12" fill="hold">
                            <p:stCondLst>
                              <p:cond delay="3000"/>
                            </p:stCondLst>
                            <p:childTnLst>
                              <p:par>
                                <p:cTn id="13" presetID="22" presetClass="entr" presetSubtype="1" fill="hold" grpId="0" nodeType="afterEffect">
                                  <p:stCondLst>
                                    <p:cond delay="500"/>
                                  </p:stCondLst>
                                  <p:childTnLst>
                                    <p:set>
                                      <p:cBhvr>
                                        <p:cTn id="14" dur="1" fill="hold">
                                          <p:stCondLst>
                                            <p:cond delay="0"/>
                                          </p:stCondLst>
                                        </p:cTn>
                                        <p:tgtEl>
                                          <p:spTgt spid="202"/>
                                        </p:tgtEl>
                                        <p:attrNameLst>
                                          <p:attrName>style.visibility</p:attrName>
                                        </p:attrNameLst>
                                      </p:cBhvr>
                                      <p:to>
                                        <p:strVal val="visible"/>
                                      </p:to>
                                    </p:set>
                                    <p:animEffect transition="in" filter="wipe(up)">
                                      <p:cBhvr>
                                        <p:cTn id="15" dur="1000"/>
                                        <p:tgtEl>
                                          <p:spTgt spid="202"/>
                                        </p:tgtEl>
                                      </p:cBhvr>
                                    </p:animEffect>
                                  </p:childTnLst>
                                </p:cTn>
                              </p:par>
                            </p:childTnLst>
                          </p:cTn>
                        </p:par>
                        <p:par>
                          <p:cTn id="16" fill="hold">
                            <p:stCondLst>
                              <p:cond delay="4500"/>
                            </p:stCondLst>
                            <p:childTnLst>
                              <p:par>
                                <p:cTn id="17" presetID="35" presetClass="emph" presetSubtype="0" repeatCount="3000" fill="hold" grpId="0" nodeType="afterEffect">
                                  <p:stCondLst>
                                    <p:cond delay="0"/>
                                  </p:stCondLst>
                                  <p:childTnLst>
                                    <p:anim calcmode="discrete" valueType="str">
                                      <p:cBhvr>
                                        <p:cTn id="18" dur="1000" fill="hold"/>
                                        <p:tgtEl>
                                          <p:spTgt spid="20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01020"/>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53335" y="201573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44654" y="203074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en-US" altLang="zh-CN" sz="1400" b="1" dirty="0">
                <a:latin typeface="微软雅黑" pitchFamily="34" charset="-122"/>
                <a:ea typeface="微软雅黑" pitchFamily="34" charset="-122"/>
              </a:rPr>
              <a:t>ESS </a:t>
            </a:r>
            <a:r>
              <a:rPr lang="zh-CN" altLang="en-US" sz="1400" b="1" dirty="0">
                <a:latin typeface="微软雅黑" pitchFamily="34" charset="-122"/>
                <a:ea typeface="微软雅黑" pitchFamily="34" charset="-122"/>
              </a:rPr>
              <a:t>还可</a:t>
            </a:r>
            <a:r>
              <a:rPr lang="zh-CN" altLang="en-US" sz="1400" b="1" dirty="0" smtClean="0">
                <a:latin typeface="微软雅黑" pitchFamily="34" charset="-122"/>
                <a:ea typeface="微软雅黑" pitchFamily="34" charset="-122"/>
              </a:rPr>
              <a:t>通过</a:t>
            </a:r>
            <a:r>
              <a:rPr lang="zh-CN" altLang="en-US" sz="1400" b="1" dirty="0" smtClean="0">
                <a:solidFill>
                  <a:srgbClr val="0000FF"/>
                </a:solidFill>
                <a:latin typeface="微软雅黑" pitchFamily="34" charset="-122"/>
                <a:ea typeface="微软雅黑" pitchFamily="34" charset="-122"/>
              </a:rPr>
              <a:t>门户 </a:t>
            </a:r>
            <a:r>
              <a:rPr lang="en-US" altLang="zh-CN" sz="1400" b="1" dirty="0" smtClean="0">
                <a:latin typeface="微软雅黑" pitchFamily="34" charset="-122"/>
                <a:ea typeface="微软雅黑" pitchFamily="34" charset="-122"/>
              </a:rPr>
              <a:t>(</a:t>
            </a:r>
            <a:r>
              <a:rPr lang="en-US" altLang="zh-CN" sz="1400" b="1" dirty="0">
                <a:latin typeface="微软雅黑" pitchFamily="34" charset="-122"/>
                <a:ea typeface="微软雅黑" pitchFamily="34" charset="-122"/>
              </a:rPr>
              <a:t>portal</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为</a:t>
            </a:r>
            <a:r>
              <a:rPr lang="zh-CN" altLang="en-US" sz="1400" b="1" dirty="0">
                <a:latin typeface="微软雅黑" pitchFamily="34" charset="-122"/>
                <a:ea typeface="微软雅黑" pitchFamily="34" charset="-122"/>
              </a:rPr>
              <a:t>无线用户</a:t>
            </a:r>
            <a:r>
              <a:rPr lang="zh-CN" altLang="en-US" sz="1400" b="1" dirty="0" smtClean="0">
                <a:latin typeface="微软雅黑" pitchFamily="34" charset="-122"/>
                <a:ea typeface="微软雅黑" pitchFamily="34" charset="-122"/>
              </a:rPr>
              <a:t>提供到</a:t>
            </a:r>
            <a:r>
              <a:rPr lang="zh-CN" altLang="en-US" sz="1400" b="1" dirty="0">
                <a:latin typeface="微软雅黑" pitchFamily="34" charset="-122"/>
                <a:ea typeface="微软雅黑" pitchFamily="34" charset="-122"/>
              </a:rPr>
              <a:t>非 </a:t>
            </a:r>
            <a:r>
              <a:rPr lang="en-US" altLang="zh-CN" sz="1400" b="1" dirty="0">
                <a:latin typeface="微软雅黑" pitchFamily="34" charset="-122"/>
                <a:ea typeface="微软雅黑" pitchFamily="34" charset="-122"/>
              </a:rPr>
              <a:t>802.11 </a:t>
            </a:r>
            <a:r>
              <a:rPr lang="zh-CN" altLang="en-US" sz="1400" b="1" dirty="0">
                <a:latin typeface="微软雅黑" pitchFamily="34" charset="-122"/>
                <a:ea typeface="微软雅黑" pitchFamily="34" charset="-122"/>
              </a:rPr>
              <a:t>无线局域网（例如，到有线</a:t>
            </a:r>
            <a:r>
              <a:rPr lang="zh-CN" altLang="en-US" sz="1400" b="1" dirty="0" smtClean="0">
                <a:latin typeface="微软雅黑" pitchFamily="34" charset="-122"/>
                <a:ea typeface="微软雅黑" pitchFamily="34" charset="-122"/>
              </a:rPr>
              <a:t>连接的</a:t>
            </a:r>
            <a:r>
              <a:rPr lang="zh-CN" altLang="en-US" sz="1400" b="1" dirty="0">
                <a:latin typeface="微软雅黑" pitchFamily="34" charset="-122"/>
                <a:ea typeface="微软雅黑" pitchFamily="34" charset="-122"/>
              </a:rPr>
              <a:t>互联网）的接入。</a:t>
            </a:r>
            <a:r>
              <a:rPr lang="zh-CN" altLang="en-US" sz="1400" b="1" dirty="0">
                <a:solidFill>
                  <a:srgbClr val="0000FF"/>
                </a:solidFill>
                <a:latin typeface="微软雅黑" pitchFamily="34" charset="-122"/>
                <a:ea typeface="微软雅黑" pitchFamily="34" charset="-122"/>
              </a:rPr>
              <a:t>门户的作用就相当于一个网桥</a:t>
            </a:r>
            <a:r>
              <a:rPr lang="zh-CN" altLang="en-US" sz="1400" b="1" dirty="0">
                <a:latin typeface="微软雅黑" pitchFamily="34" charset="-122"/>
                <a:ea typeface="微软雅黑" pitchFamily="34" charset="-122"/>
              </a:rPr>
              <a:t>。 </a:t>
            </a:r>
          </a:p>
        </p:txBody>
      </p:sp>
      <p:sp>
        <p:nvSpPr>
          <p:cNvPr id="200" name="Rectangle 14"/>
          <p:cNvSpPr>
            <a:spLocks noChangeArrowheads="1"/>
          </p:cNvSpPr>
          <p:nvPr/>
        </p:nvSpPr>
        <p:spPr bwMode="auto">
          <a:xfrm>
            <a:off x="2783091" y="1613373"/>
            <a:ext cx="513590" cy="35435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9900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750"/>
                                  </p:stCondLst>
                                  <p:childTnLst>
                                    <p:anim calcmode="discrete" valueType="str">
                                      <p:cBhvr>
                                        <p:cTn id="6" dur="1000" fill="hold"/>
                                        <p:tgtEl>
                                          <p:spTgt spid="20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66338"/>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43611" y="201573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34930" y="203074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738664"/>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一个基本服务集可以是孤立的，也可通过接入点 </a:t>
            </a:r>
            <a:r>
              <a:rPr lang="en-US" altLang="zh-CN" sz="1400" b="1" dirty="0" smtClean="0">
                <a:latin typeface="微软雅黑" pitchFamily="34" charset="-122"/>
                <a:ea typeface="微软雅黑" pitchFamily="34" charset="-122"/>
              </a:rPr>
              <a:t>AP </a:t>
            </a:r>
            <a:r>
              <a:rPr lang="zh-CN" altLang="en-US" sz="1400" b="1" dirty="0" smtClean="0">
                <a:latin typeface="微软雅黑" pitchFamily="34" charset="-122"/>
                <a:ea typeface="微软雅黑" pitchFamily="34" charset="-122"/>
              </a:rPr>
              <a:t>连接</a:t>
            </a:r>
            <a:r>
              <a:rPr lang="zh-CN" altLang="en-US" sz="1400" b="1" dirty="0">
                <a:latin typeface="微软雅黑" pitchFamily="34" charset="-122"/>
                <a:ea typeface="微软雅黑" pitchFamily="34" charset="-122"/>
              </a:rPr>
              <a:t>到一个</a:t>
            </a:r>
            <a:r>
              <a:rPr lang="zh-CN" altLang="en-US" sz="1400" b="1" dirty="0">
                <a:solidFill>
                  <a:srgbClr val="0000FF"/>
                </a:solidFill>
                <a:latin typeface="微软雅黑" pitchFamily="34" charset="-122"/>
                <a:ea typeface="微软雅黑" pitchFamily="34" charset="-122"/>
              </a:rPr>
              <a:t>主干分配系统 </a:t>
            </a:r>
            <a:r>
              <a:rPr lang="zh-CN" altLang="en-US" sz="1400" b="1" dirty="0" smtClean="0">
                <a:solidFill>
                  <a:srgbClr val="0000FF"/>
                </a:solidFill>
                <a:latin typeface="微软雅黑" pitchFamily="34" charset="-122"/>
                <a:ea typeface="微软雅黑" pitchFamily="34" charset="-122"/>
              </a:rPr>
              <a:t> </a:t>
            </a:r>
            <a:r>
              <a:rPr lang="en-US" altLang="zh-CN" sz="1400" b="1" dirty="0" smtClean="0">
                <a:solidFill>
                  <a:srgbClr val="0000FF"/>
                </a:solidFill>
                <a:latin typeface="微软雅黑" pitchFamily="34" charset="-122"/>
                <a:ea typeface="微软雅黑" pitchFamily="34" charset="-122"/>
              </a:rPr>
              <a:t>DS </a:t>
            </a:r>
            <a:r>
              <a:rPr lang="en-US" altLang="zh-CN" sz="1400" b="1" dirty="0">
                <a:latin typeface="微软雅黑" pitchFamily="34" charset="-122"/>
                <a:ea typeface="微软雅黑" pitchFamily="34" charset="-122"/>
              </a:rPr>
              <a:t>(Distribution System)</a:t>
            </a:r>
            <a:r>
              <a:rPr lang="zh-CN" altLang="en-US" sz="1400" b="1" dirty="0" smtClean="0">
                <a:latin typeface="微软雅黑" pitchFamily="34" charset="-122"/>
                <a:ea typeface="微软雅黑" pitchFamily="34" charset="-122"/>
              </a:rPr>
              <a:t>，然后</a:t>
            </a:r>
            <a:r>
              <a:rPr lang="zh-CN" altLang="en-US" sz="1400" b="1" dirty="0">
                <a:latin typeface="微软雅黑" pitchFamily="34" charset="-122"/>
                <a:ea typeface="微软雅黑" pitchFamily="34" charset="-122"/>
              </a:rPr>
              <a:t>再接入到另一个基本服务集，</a:t>
            </a:r>
            <a:r>
              <a:rPr lang="zh-CN" altLang="en-US" sz="1400" b="1" dirty="0" smtClean="0">
                <a:latin typeface="微软雅黑" pitchFamily="34" charset="-122"/>
                <a:ea typeface="微软雅黑" pitchFamily="34" charset="-122"/>
              </a:rPr>
              <a:t>构成</a:t>
            </a:r>
            <a:r>
              <a:rPr lang="zh-CN" altLang="en-US" sz="1400" b="1" dirty="0" smtClean="0">
                <a:solidFill>
                  <a:srgbClr val="0000FF"/>
                </a:solidFill>
                <a:latin typeface="微软雅黑" pitchFamily="34" charset="-122"/>
                <a:ea typeface="微软雅黑" pitchFamily="34" charset="-122"/>
              </a:rPr>
              <a:t>扩展</a:t>
            </a:r>
            <a:r>
              <a:rPr lang="zh-CN" altLang="en-US" sz="1400" b="1" dirty="0">
                <a:solidFill>
                  <a:srgbClr val="0000FF"/>
                </a:solidFill>
                <a:latin typeface="微软雅黑" pitchFamily="34" charset="-122"/>
                <a:ea typeface="微软雅黑" pitchFamily="34" charset="-122"/>
              </a:rPr>
              <a:t>的服务</a:t>
            </a:r>
            <a:r>
              <a:rPr lang="zh-CN" altLang="en-US" sz="1400" b="1" dirty="0" smtClean="0">
                <a:solidFill>
                  <a:srgbClr val="0000FF"/>
                </a:solidFill>
                <a:latin typeface="微软雅黑" pitchFamily="34" charset="-122"/>
                <a:ea typeface="微软雅黑" pitchFamily="34" charset="-122"/>
              </a:rPr>
              <a:t>集 </a:t>
            </a:r>
            <a:r>
              <a:rPr lang="en-US" altLang="zh-CN" sz="1400" b="1" dirty="0" smtClean="0">
                <a:solidFill>
                  <a:srgbClr val="0000FF"/>
                </a:solidFill>
                <a:latin typeface="微软雅黑" pitchFamily="34" charset="-122"/>
                <a:ea typeface="微软雅黑" pitchFamily="34" charset="-122"/>
              </a:rPr>
              <a:t>ESS </a:t>
            </a:r>
            <a:r>
              <a:rPr lang="en-US" altLang="zh-CN" sz="1400" b="1" dirty="0">
                <a:latin typeface="微软雅黑" pitchFamily="34" charset="-122"/>
                <a:ea typeface="微软雅黑" pitchFamily="34" charset="-122"/>
              </a:rPr>
              <a:t>(Extended Service Set)</a:t>
            </a:r>
            <a:r>
              <a:rPr lang="zh-CN" altLang="en-US" sz="1400" b="1" dirty="0">
                <a:latin typeface="微软雅黑" pitchFamily="34" charset="-122"/>
                <a:ea typeface="微软雅黑" pitchFamily="34" charset="-122"/>
              </a:rPr>
              <a:t>。</a:t>
            </a:r>
          </a:p>
        </p:txBody>
      </p:sp>
      <p:sp>
        <p:nvSpPr>
          <p:cNvPr id="200" name="Line 16"/>
          <p:cNvSpPr>
            <a:spLocks noChangeShapeType="1"/>
          </p:cNvSpPr>
          <p:nvPr/>
        </p:nvSpPr>
        <p:spPr bwMode="auto">
          <a:xfrm flipV="1">
            <a:off x="3490852"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 name="Line 17"/>
          <p:cNvSpPr>
            <a:spLocks noChangeShapeType="1"/>
          </p:cNvSpPr>
          <p:nvPr/>
        </p:nvSpPr>
        <p:spPr bwMode="auto">
          <a:xfrm>
            <a:off x="3494641" y="1975958"/>
            <a:ext cx="196800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 name="Line 18"/>
          <p:cNvSpPr>
            <a:spLocks noChangeShapeType="1"/>
          </p:cNvSpPr>
          <p:nvPr/>
        </p:nvSpPr>
        <p:spPr bwMode="auto">
          <a:xfrm>
            <a:off x="5462649" y="1958873"/>
            <a:ext cx="0" cy="61065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 name="AutoShape 15"/>
          <p:cNvSpPr>
            <a:spLocks noChangeArrowheads="1"/>
          </p:cNvSpPr>
          <p:nvPr/>
        </p:nvSpPr>
        <p:spPr bwMode="auto">
          <a:xfrm>
            <a:off x="1397929" y="2068477"/>
            <a:ext cx="6214587" cy="2129452"/>
          </a:xfrm>
          <a:prstGeom prst="roundRect">
            <a:avLst>
              <a:gd name="adj" fmla="val 9045"/>
            </a:avLst>
          </a:prstGeom>
          <a:noFill/>
          <a:ln w="3810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 name="Line 16"/>
          <p:cNvSpPr>
            <a:spLocks noChangeShapeType="1"/>
          </p:cNvSpPr>
          <p:nvPr/>
        </p:nvSpPr>
        <p:spPr bwMode="auto">
          <a:xfrm flipV="1">
            <a:off x="2229552" y="2570040"/>
            <a:ext cx="1274000" cy="5141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 name="Line 16"/>
          <p:cNvSpPr>
            <a:spLocks noChangeShapeType="1"/>
          </p:cNvSpPr>
          <p:nvPr/>
        </p:nvSpPr>
        <p:spPr bwMode="auto">
          <a:xfrm>
            <a:off x="5462648" y="2547220"/>
            <a:ext cx="1125871" cy="63301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37881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wipe(left)">
                                      <p:cBhvr>
                                        <p:cTn id="7" dur="2000"/>
                                        <p:tgtEl>
                                          <p:spTgt spid="204"/>
                                        </p:tgtEl>
                                      </p:cBhvr>
                                    </p:animEffect>
                                  </p:childTnLst>
                                </p:cTn>
                              </p:par>
                            </p:childTnLst>
                          </p:cTn>
                        </p:par>
                        <p:par>
                          <p:cTn id="8" fill="hold">
                            <p:stCondLst>
                              <p:cond delay="2000"/>
                            </p:stCondLst>
                            <p:childTnLst>
                              <p:par>
                                <p:cTn id="9" presetID="22" presetClass="entr" presetSubtype="4" fill="hold" grpId="0" nodeType="afterEffect">
                                  <p:stCondLst>
                                    <p:cond delay="500"/>
                                  </p:stCondLst>
                                  <p:childTnLst>
                                    <p:set>
                                      <p:cBhvr>
                                        <p:cTn id="10" dur="1" fill="hold">
                                          <p:stCondLst>
                                            <p:cond delay="0"/>
                                          </p:stCondLst>
                                        </p:cTn>
                                        <p:tgtEl>
                                          <p:spTgt spid="200"/>
                                        </p:tgtEl>
                                        <p:attrNameLst>
                                          <p:attrName>style.visibility</p:attrName>
                                        </p:attrNameLst>
                                      </p:cBhvr>
                                      <p:to>
                                        <p:strVal val="visible"/>
                                      </p:to>
                                    </p:set>
                                    <p:animEffect transition="in" filter="wipe(down)">
                                      <p:cBhvr>
                                        <p:cTn id="11" dur="2000"/>
                                        <p:tgtEl>
                                          <p:spTgt spid="200"/>
                                        </p:tgtEl>
                                      </p:cBhvr>
                                    </p:animEffect>
                                  </p:childTnLst>
                                </p:cTn>
                              </p:par>
                            </p:childTnLst>
                          </p:cTn>
                        </p:par>
                        <p:par>
                          <p:cTn id="12" fill="hold">
                            <p:stCondLst>
                              <p:cond delay="4500"/>
                            </p:stCondLst>
                            <p:childTnLst>
                              <p:par>
                                <p:cTn id="13" presetID="22" presetClass="entr" presetSubtype="8" fill="hold" grpId="0" nodeType="afterEffect">
                                  <p:stCondLst>
                                    <p:cond delay="500"/>
                                  </p:stCondLst>
                                  <p:childTnLst>
                                    <p:set>
                                      <p:cBhvr>
                                        <p:cTn id="14" dur="1" fill="hold">
                                          <p:stCondLst>
                                            <p:cond delay="0"/>
                                          </p:stCondLst>
                                        </p:cTn>
                                        <p:tgtEl>
                                          <p:spTgt spid="201"/>
                                        </p:tgtEl>
                                        <p:attrNameLst>
                                          <p:attrName>style.visibility</p:attrName>
                                        </p:attrNameLst>
                                      </p:cBhvr>
                                      <p:to>
                                        <p:strVal val="visible"/>
                                      </p:to>
                                    </p:set>
                                    <p:animEffect transition="in" filter="wipe(left)">
                                      <p:cBhvr>
                                        <p:cTn id="15" dur="2000"/>
                                        <p:tgtEl>
                                          <p:spTgt spid="201"/>
                                        </p:tgtEl>
                                      </p:cBhvr>
                                    </p:animEffect>
                                  </p:childTnLst>
                                </p:cTn>
                              </p:par>
                            </p:childTnLst>
                          </p:cTn>
                        </p:par>
                        <p:par>
                          <p:cTn id="16" fill="hold">
                            <p:stCondLst>
                              <p:cond delay="7000"/>
                            </p:stCondLst>
                            <p:childTnLst>
                              <p:par>
                                <p:cTn id="17" presetID="22" presetClass="entr" presetSubtype="1" fill="hold" grpId="0" nodeType="afterEffect">
                                  <p:stCondLst>
                                    <p:cond delay="500"/>
                                  </p:stCondLst>
                                  <p:childTnLst>
                                    <p:set>
                                      <p:cBhvr>
                                        <p:cTn id="18" dur="1" fill="hold">
                                          <p:stCondLst>
                                            <p:cond delay="0"/>
                                          </p:stCondLst>
                                        </p:cTn>
                                        <p:tgtEl>
                                          <p:spTgt spid="202"/>
                                        </p:tgtEl>
                                        <p:attrNameLst>
                                          <p:attrName>style.visibility</p:attrName>
                                        </p:attrNameLst>
                                      </p:cBhvr>
                                      <p:to>
                                        <p:strVal val="visible"/>
                                      </p:to>
                                    </p:set>
                                    <p:animEffect transition="in" filter="wipe(up)">
                                      <p:cBhvr>
                                        <p:cTn id="19" dur="2000"/>
                                        <p:tgtEl>
                                          <p:spTgt spid="202"/>
                                        </p:tgtEl>
                                      </p:cBhvr>
                                    </p:animEffect>
                                  </p:childTnLst>
                                </p:cTn>
                              </p:par>
                            </p:childTnLst>
                          </p:cTn>
                        </p:par>
                        <p:par>
                          <p:cTn id="20" fill="hold">
                            <p:stCondLst>
                              <p:cond delay="9500"/>
                            </p:stCondLst>
                            <p:childTnLst>
                              <p:par>
                                <p:cTn id="21" presetID="22" presetClass="entr" presetSubtype="8" fill="hold" grpId="0" nodeType="afterEffect">
                                  <p:stCondLst>
                                    <p:cond delay="500"/>
                                  </p:stCondLst>
                                  <p:childTnLst>
                                    <p:set>
                                      <p:cBhvr>
                                        <p:cTn id="22" dur="1" fill="hold">
                                          <p:stCondLst>
                                            <p:cond delay="0"/>
                                          </p:stCondLst>
                                        </p:cTn>
                                        <p:tgtEl>
                                          <p:spTgt spid="205"/>
                                        </p:tgtEl>
                                        <p:attrNameLst>
                                          <p:attrName>style.visibility</p:attrName>
                                        </p:attrNameLst>
                                      </p:cBhvr>
                                      <p:to>
                                        <p:strVal val="visible"/>
                                      </p:to>
                                    </p:set>
                                    <p:animEffect transition="in" filter="wipe(left)">
                                      <p:cBhvr>
                                        <p:cTn id="23" dur="20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4" grpId="0" animBg="1"/>
      <p:bldP spid="20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455605" y="1501020"/>
            <a:ext cx="6232789" cy="2570907"/>
            <a:chOff x="1238395" y="1340022"/>
            <a:chExt cx="6695086" cy="2761596"/>
          </a:xfrm>
        </p:grpSpPr>
        <p:sp>
          <p:nvSpPr>
            <p:cNvPr id="4" name="Line 187"/>
            <p:cNvSpPr>
              <a:spLocks noChangeShapeType="1"/>
            </p:cNvSpPr>
            <p:nvPr/>
          </p:nvSpPr>
          <p:spPr bwMode="auto">
            <a:xfrm flipV="1">
              <a:off x="2992079" y="1670950"/>
              <a:ext cx="40607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03685" y="1340022"/>
              <a:ext cx="1029796" cy="526808"/>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8395" y="1933070"/>
              <a:ext cx="6538607" cy="2168548"/>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405186" y="2296385"/>
              <a:ext cx="3286828" cy="163129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473" y="2075398"/>
              <a:ext cx="556043" cy="5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93057" y="2312070"/>
              <a:ext cx="3060001" cy="1615605"/>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0" name="Text Box 45"/>
            <p:cNvSpPr txBox="1">
              <a:spLocks noChangeArrowheads="1"/>
            </p:cNvSpPr>
            <p:nvPr/>
          </p:nvSpPr>
          <p:spPr bwMode="auto">
            <a:xfrm>
              <a:off x="6105139" y="2513667"/>
              <a:ext cx="943628"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1" name="Text Box 46"/>
            <p:cNvSpPr txBox="1">
              <a:spLocks noChangeArrowheads="1"/>
            </p:cNvSpPr>
            <p:nvPr/>
          </p:nvSpPr>
          <p:spPr bwMode="auto">
            <a:xfrm>
              <a:off x="1469915" y="1937064"/>
              <a:ext cx="1095827" cy="45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541451" y="2937231"/>
              <a:ext cx="30008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950912" y="3033216"/>
              <a:ext cx="2904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77338" y="3679732"/>
              <a:ext cx="500675" cy="320867"/>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68945" y="3690713"/>
              <a:ext cx="487034"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6" name="Text Box 50"/>
            <p:cNvSpPr txBox="1">
              <a:spLocks noChangeArrowheads="1"/>
            </p:cNvSpPr>
            <p:nvPr/>
          </p:nvSpPr>
          <p:spPr bwMode="auto">
            <a:xfrm>
              <a:off x="3643611" y="201573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17" name="Freeform 288"/>
            <p:cNvSpPr>
              <a:spLocks/>
            </p:cNvSpPr>
            <p:nvPr/>
          </p:nvSpPr>
          <p:spPr bwMode="auto">
            <a:xfrm>
              <a:off x="2993258" y="1895076"/>
              <a:ext cx="150791" cy="250594"/>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26917"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2993258" y="2186773"/>
              <a:ext cx="150791" cy="250594"/>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26917"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683" y="2136389"/>
              <a:ext cx="556043" cy="521077"/>
            </a:xfrm>
            <a:prstGeom prst="rect">
              <a:avLst/>
            </a:prstGeom>
            <a:noFill/>
            <a:ln>
              <a:noFill/>
            </a:ln>
          </p:spPr>
        </p:pic>
        <p:sp>
          <p:nvSpPr>
            <p:cNvPr id="22" name="Text Box 300"/>
            <p:cNvSpPr txBox="1">
              <a:spLocks noChangeArrowheads="1"/>
            </p:cNvSpPr>
            <p:nvPr/>
          </p:nvSpPr>
          <p:spPr bwMode="auto">
            <a:xfrm>
              <a:off x="5934930" y="2030742"/>
              <a:ext cx="1043817" cy="2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
          <p:nvSpPr>
            <p:cNvPr id="23" name="Line 49"/>
            <p:cNvSpPr>
              <a:spLocks noChangeShapeType="1"/>
            </p:cNvSpPr>
            <p:nvPr/>
          </p:nvSpPr>
          <p:spPr bwMode="auto">
            <a:xfrm flipV="1">
              <a:off x="5610898" y="1670949"/>
              <a:ext cx="0" cy="70078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42949" y="1490975"/>
              <a:ext cx="639232"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90467" y="1954741"/>
              <a:ext cx="150791" cy="250595"/>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780538" y="2196054"/>
              <a:ext cx="150791" cy="250595"/>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90467" y="2246438"/>
              <a:ext cx="150791" cy="250595"/>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780538" y="1895076"/>
              <a:ext cx="150791" cy="250594"/>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59668" y="1389859"/>
              <a:ext cx="1049850" cy="27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1761" y="1559574"/>
              <a:ext cx="445305" cy="22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030786" y="2556698"/>
              <a:ext cx="1228713" cy="4813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724661" y="2556698"/>
              <a:ext cx="642040" cy="962601"/>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5023048" y="2497033"/>
              <a:ext cx="480647" cy="3009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26918" y="2497033"/>
              <a:ext cx="656032" cy="30031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11467" y="2556698"/>
              <a:ext cx="62437" cy="89467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329185" y="2556697"/>
              <a:ext cx="281713" cy="72128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825305" y="2556698"/>
              <a:ext cx="918184" cy="57428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716922" y="2556697"/>
              <a:ext cx="581577" cy="72128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663910" y="2556698"/>
              <a:ext cx="225060" cy="8112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954138" y="3458307"/>
              <a:ext cx="3481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351217" y="1642530"/>
              <a:ext cx="521879"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Text Box 44"/>
            <p:cNvSpPr txBox="1">
              <a:spLocks noChangeArrowheads="1"/>
            </p:cNvSpPr>
            <p:nvPr/>
          </p:nvSpPr>
          <p:spPr bwMode="auto">
            <a:xfrm>
              <a:off x="1941487" y="2427012"/>
              <a:ext cx="943628" cy="40180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43" name="Line 48"/>
            <p:cNvSpPr>
              <a:spLocks noChangeShapeType="1"/>
            </p:cNvSpPr>
            <p:nvPr/>
          </p:nvSpPr>
          <p:spPr bwMode="auto">
            <a:xfrm flipH="1">
              <a:off x="3341373" y="1670950"/>
              <a:ext cx="0" cy="6254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725839" y="1505174"/>
              <a:ext cx="426456" cy="285106"/>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1381251" y="1389984"/>
              <a:ext cx="1097412" cy="40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a:latin typeface="微软雅黑" pitchFamily="34" charset="-122"/>
                  <a:ea typeface="微软雅黑" pitchFamily="34" charset="-122"/>
                </a:rPr>
                <a:t>802.x</a:t>
              </a:r>
            </a:p>
            <a:p>
              <a:pPr algn="ctr" eaLnBrk="1" hangingPunct="1">
                <a:lnSpc>
                  <a:spcPct val="85000"/>
                </a:lnSpc>
              </a:pPr>
              <a:r>
                <a:rPr lang="zh-CN" altLang="en-US" sz="1200" b="1" dirty="0">
                  <a:latin typeface="微软雅黑" pitchFamily="34" charset="-122"/>
                  <a:ea typeface="微软雅黑" pitchFamily="34" charset="-122"/>
                </a:rPr>
                <a:t>局域网</a:t>
              </a:r>
            </a:p>
          </p:txBody>
        </p:sp>
        <p:grpSp>
          <p:nvGrpSpPr>
            <p:cNvPr id="46" name="组合 45"/>
            <p:cNvGrpSpPr/>
            <p:nvPr/>
          </p:nvGrpSpPr>
          <p:grpSpPr>
            <a:xfrm>
              <a:off x="1722903" y="2848788"/>
              <a:ext cx="360485" cy="386301"/>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427290" y="3293431"/>
              <a:ext cx="360485" cy="386301"/>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238017" y="3431480"/>
              <a:ext cx="360485" cy="386301"/>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33514" y="2581817"/>
              <a:ext cx="360485" cy="386301"/>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266571" y="3293431"/>
              <a:ext cx="360485" cy="386301"/>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719330" y="3367928"/>
              <a:ext cx="360485" cy="386301"/>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5023048" y="3051428"/>
              <a:ext cx="360485" cy="386301"/>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27120" y="2592906"/>
              <a:ext cx="360485" cy="386301"/>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699801" y="2930654"/>
              <a:ext cx="360485" cy="386301"/>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007463" y="3152717"/>
              <a:ext cx="3739150" cy="420309"/>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97" name="矩形 196"/>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移动站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从某一个基本服务集</a:t>
            </a:r>
            <a:r>
              <a:rPr lang="zh-CN" altLang="en-US" sz="1400" b="1" dirty="0">
                <a:solidFill>
                  <a:srgbClr val="0000FF"/>
                </a:solidFill>
                <a:latin typeface="微软雅黑" pitchFamily="34" charset="-122"/>
                <a:ea typeface="微软雅黑" pitchFamily="34" charset="-122"/>
              </a:rPr>
              <a:t>漫游</a:t>
            </a:r>
            <a:r>
              <a:rPr lang="zh-CN" altLang="en-US" sz="1400" b="1" dirty="0" smtClean="0">
                <a:latin typeface="微软雅黑" pitchFamily="34" charset="-122"/>
                <a:ea typeface="微软雅黑" pitchFamily="34" charset="-122"/>
              </a:rPr>
              <a:t>到另</a:t>
            </a:r>
            <a:r>
              <a:rPr lang="zh-CN" altLang="en-US" sz="1400" b="1" dirty="0">
                <a:latin typeface="微软雅黑" pitchFamily="34" charset="-122"/>
                <a:ea typeface="微软雅黑" pitchFamily="34" charset="-122"/>
              </a:rPr>
              <a:t>一个基本服务集（到 </a:t>
            </a:r>
            <a:r>
              <a:rPr lang="zh-CN" altLang="en-US" sz="1400" b="1" dirty="0" smtClean="0">
                <a:latin typeface="微软雅黑" pitchFamily="34" charset="-122"/>
                <a:ea typeface="微软雅黑" pitchFamily="34" charset="-122"/>
              </a:rPr>
              <a:t> </a:t>
            </a:r>
            <a:r>
              <a:rPr lang="en-US" altLang="zh-CN" sz="1400" b="1" dirty="0" smtClean="0">
                <a:latin typeface="微软雅黑" pitchFamily="34" charset="-122"/>
                <a:ea typeface="微软雅黑" pitchFamily="34" charset="-122"/>
              </a:rPr>
              <a:t>A</a:t>
            </a:r>
            <a:r>
              <a:rPr lang="en-US" altLang="zh-CN" sz="1400" dirty="0" smtClean="0">
                <a:sym typeface="Symbol" pitchFamily="18" charset="2"/>
              </a:rPr>
              <a:t> </a:t>
            </a:r>
            <a:r>
              <a:rPr lang="en-US" altLang="zh-CN" sz="1400" dirty="0">
                <a:sym typeface="Symbol" pitchFamily="18" charset="2"/>
              </a:rPr>
              <a:t></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的位置</a:t>
            </a:r>
            <a:r>
              <a:rPr lang="zh-CN" altLang="en-US" sz="1400" b="1" dirty="0" smtClean="0">
                <a:latin typeface="微软雅黑" pitchFamily="34" charset="-122"/>
                <a:ea typeface="微软雅黑" pitchFamily="34" charset="-122"/>
              </a:rPr>
              <a:t>），仍</a:t>
            </a:r>
            <a:r>
              <a:rPr lang="zh-CN" altLang="en-US" sz="1400" b="1" dirty="0">
                <a:latin typeface="微软雅黑" pitchFamily="34" charset="-122"/>
                <a:ea typeface="微软雅黑" pitchFamily="34" charset="-122"/>
              </a:rPr>
              <a:t>可保持与另一个移动站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进行通信。 </a:t>
            </a:r>
          </a:p>
        </p:txBody>
      </p:sp>
      <p:sp>
        <p:nvSpPr>
          <p:cNvPr id="199" name="Line 13"/>
          <p:cNvSpPr>
            <a:spLocks noChangeShapeType="1"/>
          </p:cNvSpPr>
          <p:nvPr/>
        </p:nvSpPr>
        <p:spPr bwMode="auto">
          <a:xfrm>
            <a:off x="1999511" y="3303821"/>
            <a:ext cx="3782219" cy="449722"/>
          </a:xfrm>
          <a:prstGeom prst="line">
            <a:avLst/>
          </a:prstGeom>
          <a:noFill/>
          <a:ln w="57150">
            <a:solidFill>
              <a:srgbClr val="FF0000"/>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 name="Line 17"/>
          <p:cNvSpPr>
            <a:spLocks noChangeShapeType="1"/>
          </p:cNvSpPr>
          <p:nvPr/>
        </p:nvSpPr>
        <p:spPr bwMode="auto">
          <a:xfrm flipV="1">
            <a:off x="5837699" y="3384191"/>
            <a:ext cx="1049158" cy="432719"/>
          </a:xfrm>
          <a:prstGeom prst="line">
            <a:avLst/>
          </a:prstGeom>
          <a:noFill/>
          <a:ln w="381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 name="Line 16"/>
          <p:cNvSpPr>
            <a:spLocks noChangeShapeType="1"/>
          </p:cNvSpPr>
          <p:nvPr/>
        </p:nvSpPr>
        <p:spPr bwMode="auto">
          <a:xfrm>
            <a:off x="2017097" y="3265232"/>
            <a:ext cx="4832446" cy="72828"/>
          </a:xfrm>
          <a:prstGeom prst="line">
            <a:avLst/>
          </a:prstGeom>
          <a:noFill/>
          <a:ln w="381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110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wipe(left)">
                                      <p:cBhvr>
                                        <p:cTn id="7" dur="3000"/>
                                        <p:tgtEl>
                                          <p:spTgt spid="199"/>
                                        </p:tgtEl>
                                      </p:cBhvr>
                                    </p:animEffect>
                                  </p:childTnLst>
                                </p:cTn>
                              </p:par>
                            </p:childTnLst>
                          </p:cTn>
                        </p:par>
                        <p:par>
                          <p:cTn id="8" fill="hold">
                            <p:stCondLst>
                              <p:cond delay="3000"/>
                            </p:stCondLst>
                            <p:childTnLst>
                              <p:par>
                                <p:cTn id="9" presetID="1" presetClass="exit" presetSubtype="0" fill="hold" grpId="1" nodeType="afterEffect">
                                  <p:stCondLst>
                                    <p:cond delay="0"/>
                                  </p:stCondLst>
                                  <p:childTnLst>
                                    <p:set>
                                      <p:cBhvr>
                                        <p:cTn id="10" dur="1" fill="hold">
                                          <p:stCondLst>
                                            <p:cond delay="0"/>
                                          </p:stCondLst>
                                        </p:cTn>
                                        <p:tgtEl>
                                          <p:spTgt spid="20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1" grpId="0" animBg="1"/>
      <p:bldP spid="20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78116"/>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928288"/>
            <a:ext cx="29274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建立</a:t>
            </a:r>
            <a:r>
              <a:rPr lang="zh-CN" altLang="en-US" sz="2000" b="1" dirty="0" smtClean="0">
                <a:solidFill>
                  <a:srgbClr val="0000FF"/>
                </a:solidFill>
                <a:latin typeface="微软雅黑" pitchFamily="34" charset="-122"/>
                <a:ea typeface="微软雅黑" pitchFamily="34" charset="-122"/>
              </a:rPr>
              <a:t>关联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association)</a:t>
            </a:r>
          </a:p>
        </p:txBody>
      </p:sp>
      <p:sp>
        <p:nvSpPr>
          <p:cNvPr id="4" name="Rectangle 46"/>
          <p:cNvSpPr>
            <a:spLocks noChangeArrowheads="1"/>
          </p:cNvSpPr>
          <p:nvPr/>
        </p:nvSpPr>
        <p:spPr bwMode="auto">
          <a:xfrm>
            <a:off x="517853" y="1337098"/>
            <a:ext cx="823718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一个移动站若要加入到一个基本服务集 </a:t>
            </a:r>
            <a:r>
              <a:rPr lang="en-US" altLang="zh-CN" sz="2000" b="1" dirty="0">
                <a:latin typeface="微软雅黑" pitchFamily="34" charset="-122"/>
                <a:ea typeface="微软雅黑" pitchFamily="34" charset="-122"/>
              </a:rPr>
              <a:t>BSS</a:t>
            </a:r>
            <a:r>
              <a:rPr lang="zh-CN" altLang="en-US" sz="2000" b="1" dirty="0">
                <a:latin typeface="微软雅黑" pitchFamily="34" charset="-122"/>
                <a:ea typeface="微软雅黑" pitchFamily="34" charset="-122"/>
              </a:rPr>
              <a:t>，就必须先选择一个接入点 </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，并与此接入点</a:t>
            </a:r>
            <a:r>
              <a:rPr lang="zh-CN" altLang="en-US" sz="2000" b="1" dirty="0">
                <a:solidFill>
                  <a:srgbClr val="0000FF"/>
                </a:solidFill>
                <a:latin typeface="微软雅黑" pitchFamily="34" charset="-122"/>
                <a:ea typeface="微软雅黑" pitchFamily="34" charset="-122"/>
              </a:rPr>
              <a:t>建立</a:t>
            </a:r>
            <a:r>
              <a:rPr lang="zh-CN" altLang="en-US" sz="2000" b="1" dirty="0" smtClean="0">
                <a:solidFill>
                  <a:srgbClr val="0000FF"/>
                </a:solidFill>
                <a:latin typeface="微软雅黑" pitchFamily="34" charset="-122"/>
                <a:ea typeface="微软雅黑" pitchFamily="34" charset="-122"/>
              </a:rPr>
              <a:t>关联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association)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建立关联就表示这个移动站加入了选定的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所属的子网，并和这个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之间创建了一个</a:t>
            </a:r>
            <a:r>
              <a:rPr lang="zh-CN" altLang="en-US" sz="2000" b="1" dirty="0">
                <a:solidFill>
                  <a:srgbClr val="0000FF"/>
                </a:solidFill>
                <a:latin typeface="微软雅黑" pitchFamily="34" charset="-122"/>
                <a:ea typeface="微软雅黑" pitchFamily="34" charset="-122"/>
              </a:rPr>
              <a:t>虚拟线路</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只有关联的 </a:t>
            </a:r>
            <a:r>
              <a:rPr lang="en-US" altLang="zh-CN" sz="2000" b="1" dirty="0">
                <a:latin typeface="微软雅黑" pitchFamily="34" charset="-122"/>
                <a:ea typeface="微软雅黑" pitchFamily="34" charset="-122"/>
              </a:rPr>
              <a:t>AP </a:t>
            </a:r>
            <a:r>
              <a:rPr lang="zh-CN" altLang="en-US" sz="2000" b="1" dirty="0" smtClean="0">
                <a:latin typeface="微软雅黑" pitchFamily="34" charset="-122"/>
                <a:ea typeface="微软雅黑" pitchFamily="34" charset="-122"/>
              </a:rPr>
              <a:t>才能向</a:t>
            </a:r>
            <a:r>
              <a:rPr lang="zh-CN" altLang="en-US" sz="2000" b="1" dirty="0">
                <a:latin typeface="微软雅黑" pitchFamily="34" charset="-122"/>
                <a:ea typeface="微软雅黑" pitchFamily="34" charset="-122"/>
              </a:rPr>
              <a:t>这个移动站发送数据帧，而这个移动站也只有通过关联的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才能向其他站点发送数据帧。</a:t>
            </a:r>
          </a:p>
        </p:txBody>
      </p:sp>
    </p:spTree>
    <p:extLst>
      <p:ext uri="{BB962C8B-B14F-4D97-AF65-F5344CB8AC3E}">
        <p14:creationId xmlns:p14="http://schemas.microsoft.com/office/powerpoint/2010/main" val="3466589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44413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394309"/>
            <a:ext cx="58451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重建</a:t>
            </a:r>
            <a:r>
              <a:rPr lang="zh-CN" altLang="en-US" sz="2000" b="1" dirty="0" smtClean="0">
                <a:latin typeface="微软雅黑" pitchFamily="34" charset="-122"/>
                <a:ea typeface="微软雅黑" pitchFamily="34" charset="-122"/>
              </a:rPr>
              <a:t>关联 </a:t>
            </a:r>
            <a:r>
              <a:rPr lang="en-US" altLang="zh-CN" sz="2000" b="1" dirty="0" smtClean="0">
                <a:latin typeface="微软雅黑" pitchFamily="34" charset="-122"/>
                <a:ea typeface="微软雅黑" pitchFamily="34" charset="-122"/>
              </a:rPr>
              <a:t>(</a:t>
            </a:r>
            <a:r>
              <a:rPr lang="en-US" altLang="zh-CN" sz="2000" b="1" dirty="0" err="1">
                <a:latin typeface="微软雅黑" pitchFamily="34" charset="-122"/>
                <a:ea typeface="微软雅黑" pitchFamily="34" charset="-122"/>
              </a:rPr>
              <a:t>reassociation</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和分离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dissociation)</a:t>
            </a:r>
          </a:p>
        </p:txBody>
      </p:sp>
      <p:sp>
        <p:nvSpPr>
          <p:cNvPr id="4" name="Rectangle 46"/>
          <p:cNvSpPr>
            <a:spLocks noChangeArrowheads="1"/>
          </p:cNvSpPr>
          <p:nvPr/>
        </p:nvSpPr>
        <p:spPr bwMode="auto">
          <a:xfrm>
            <a:off x="517853" y="1803119"/>
            <a:ext cx="8133857"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若</a:t>
            </a:r>
            <a:r>
              <a:rPr lang="zh-CN" altLang="en-US" sz="2000" b="1" dirty="0">
                <a:latin typeface="微软雅黑" pitchFamily="34" charset="-122"/>
                <a:ea typeface="微软雅黑" pitchFamily="34" charset="-122"/>
              </a:rPr>
              <a:t>移动站使用重建</a:t>
            </a:r>
            <a:r>
              <a:rPr lang="zh-CN" altLang="en-US" sz="2000" b="1" dirty="0" smtClean="0">
                <a:latin typeface="微软雅黑" pitchFamily="34" charset="-122"/>
                <a:ea typeface="微软雅黑" pitchFamily="34" charset="-122"/>
              </a:rPr>
              <a:t>关联 </a:t>
            </a:r>
            <a:r>
              <a:rPr lang="en-US" altLang="zh-CN" sz="2000" b="1" dirty="0" smtClean="0">
                <a:latin typeface="微软雅黑" pitchFamily="34" charset="-122"/>
                <a:ea typeface="微软雅黑" pitchFamily="34" charset="-122"/>
              </a:rPr>
              <a:t>(</a:t>
            </a:r>
            <a:r>
              <a:rPr lang="en-US" altLang="zh-CN" sz="2000" b="1" dirty="0" err="1">
                <a:latin typeface="微软雅黑" pitchFamily="34" charset="-122"/>
                <a:ea typeface="微软雅黑" pitchFamily="34" charset="-122"/>
              </a:rPr>
              <a:t>reassociation</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，就可把这种关联转移到另一个接入点。</a:t>
            </a: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使用</a:t>
            </a:r>
            <a:r>
              <a:rPr lang="zh-CN" altLang="en-US" sz="2000" b="1" dirty="0" smtClean="0">
                <a:latin typeface="微软雅黑" pitchFamily="34" charset="-122"/>
                <a:ea typeface="微软雅黑" pitchFamily="34" charset="-122"/>
              </a:rPr>
              <a:t>分离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dissociation</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时，就可终止这种关联。</a:t>
            </a:r>
          </a:p>
        </p:txBody>
      </p:sp>
    </p:spTree>
    <p:extLst>
      <p:ext uri="{BB962C8B-B14F-4D97-AF65-F5344CB8AC3E}">
        <p14:creationId xmlns:p14="http://schemas.microsoft.com/office/powerpoint/2010/main" val="1455850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6799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018169"/>
            <a:ext cx="35205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移动站与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建立关联的方法</a:t>
            </a:r>
          </a:p>
        </p:txBody>
      </p:sp>
      <p:sp>
        <p:nvSpPr>
          <p:cNvPr id="4" name="Rectangle 46"/>
          <p:cNvSpPr>
            <a:spLocks noChangeArrowheads="1"/>
          </p:cNvSpPr>
          <p:nvPr/>
        </p:nvSpPr>
        <p:spPr bwMode="auto">
          <a:xfrm>
            <a:off x="517853" y="1426979"/>
            <a:ext cx="8133857"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被动</a:t>
            </a:r>
            <a:r>
              <a:rPr lang="zh-CN" altLang="en-US" sz="2000" b="1" dirty="0" smtClean="0">
                <a:solidFill>
                  <a:srgbClr val="0000FF"/>
                </a:solidFill>
                <a:latin typeface="微软雅黑" pitchFamily="34" charset="-122"/>
                <a:ea typeface="微软雅黑" pitchFamily="34" charset="-122"/>
              </a:rPr>
              <a:t>扫描：</a:t>
            </a:r>
            <a:r>
              <a:rPr lang="zh-CN" altLang="en-US" sz="2000" b="1" dirty="0" smtClean="0">
                <a:latin typeface="微软雅黑" pitchFamily="34" charset="-122"/>
                <a:ea typeface="微软雅黑" pitchFamily="34" charset="-122"/>
              </a:rPr>
              <a:t>移动站</a:t>
            </a:r>
            <a:r>
              <a:rPr lang="zh-CN" altLang="en-US" sz="2000" b="1" dirty="0">
                <a:latin typeface="微软雅黑" pitchFamily="34" charset="-122"/>
                <a:ea typeface="微软雅黑" pitchFamily="34" charset="-122"/>
              </a:rPr>
              <a:t>等待接收接入站周期性发出的</a:t>
            </a:r>
            <a:r>
              <a:rPr lang="zh-CN" altLang="en-US" sz="2000" b="1" dirty="0">
                <a:solidFill>
                  <a:srgbClr val="0000FF"/>
                </a:solidFill>
                <a:latin typeface="微软雅黑" pitchFamily="34" charset="-122"/>
                <a:ea typeface="微软雅黑" pitchFamily="34" charset="-122"/>
              </a:rPr>
              <a:t>信标</a:t>
            </a:r>
            <a:r>
              <a:rPr lang="zh-CN" altLang="en-US" sz="2000" b="1" dirty="0" smtClean="0">
                <a:solidFill>
                  <a:srgbClr val="0000FF"/>
                </a:solidFill>
                <a:latin typeface="微软雅黑" pitchFamily="34" charset="-122"/>
                <a:ea typeface="微软雅黑" pitchFamily="34" charset="-122"/>
              </a:rPr>
              <a:t>帧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beacon frame)</a:t>
            </a:r>
            <a:r>
              <a:rPr lang="zh-CN" altLang="en-US" sz="2000" b="1" dirty="0" smtClean="0">
                <a:latin typeface="微软雅黑" pitchFamily="34" charset="-122"/>
                <a:ea typeface="微软雅黑" pitchFamily="34" charset="-122"/>
              </a:rPr>
              <a:t>。信标</a:t>
            </a:r>
            <a:r>
              <a:rPr lang="zh-CN" altLang="en-US" sz="2000" b="1" dirty="0">
                <a:latin typeface="微软雅黑" pitchFamily="34" charset="-122"/>
                <a:ea typeface="微软雅黑" pitchFamily="34" charset="-122"/>
              </a:rPr>
              <a:t>帧中包含有若干系统参数（如服务集标识符 </a:t>
            </a:r>
            <a:r>
              <a:rPr lang="en-US" altLang="zh-CN" sz="2000" b="1" dirty="0">
                <a:latin typeface="微软雅黑" pitchFamily="34" charset="-122"/>
                <a:ea typeface="微软雅黑" pitchFamily="34" charset="-122"/>
              </a:rPr>
              <a:t>SSID </a:t>
            </a:r>
            <a:r>
              <a:rPr lang="zh-CN" altLang="en-US" sz="2000" b="1" dirty="0">
                <a:latin typeface="微软雅黑" pitchFamily="34" charset="-122"/>
                <a:ea typeface="微软雅黑" pitchFamily="34" charset="-122"/>
              </a:rPr>
              <a:t>以及支持的速率等）。</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主动</a:t>
            </a:r>
            <a:r>
              <a:rPr lang="zh-CN" altLang="en-US" sz="2000" b="1" dirty="0" smtClean="0">
                <a:solidFill>
                  <a:srgbClr val="0000FF"/>
                </a:solidFill>
                <a:latin typeface="微软雅黑" pitchFamily="34" charset="-122"/>
                <a:ea typeface="微软雅黑" pitchFamily="34" charset="-122"/>
              </a:rPr>
              <a:t>扫描：</a:t>
            </a:r>
            <a:r>
              <a:rPr lang="zh-CN" altLang="en-US" sz="2000" b="1" dirty="0" smtClean="0">
                <a:latin typeface="微软雅黑" pitchFamily="34" charset="-122"/>
                <a:ea typeface="微软雅黑" pitchFamily="34" charset="-122"/>
              </a:rPr>
              <a:t>移动站</a:t>
            </a:r>
            <a:r>
              <a:rPr lang="zh-CN" altLang="en-US" sz="2000" b="1" dirty="0">
                <a:latin typeface="微软雅黑" pitchFamily="34" charset="-122"/>
                <a:ea typeface="微软雅黑" pitchFamily="34" charset="-122"/>
              </a:rPr>
              <a:t>主动发出</a:t>
            </a:r>
            <a:r>
              <a:rPr lang="zh-CN" altLang="en-US" sz="2000" b="1" dirty="0">
                <a:solidFill>
                  <a:srgbClr val="0000FF"/>
                </a:solidFill>
                <a:latin typeface="微软雅黑" pitchFamily="34" charset="-122"/>
                <a:ea typeface="微软雅黑" pitchFamily="34" charset="-122"/>
              </a:rPr>
              <a:t>探测请求</a:t>
            </a:r>
            <a:r>
              <a:rPr lang="zh-CN" altLang="en-US" sz="2000" b="1" dirty="0" smtClean="0">
                <a:solidFill>
                  <a:srgbClr val="0000FF"/>
                </a:solidFill>
                <a:latin typeface="微软雅黑" pitchFamily="34" charset="-122"/>
                <a:ea typeface="微软雅黑" pitchFamily="34" charset="-122"/>
              </a:rPr>
              <a:t>帧 </a:t>
            </a:r>
            <a:r>
              <a:rPr lang="en-US" altLang="zh-CN" sz="2000" b="1" dirty="0" smtClean="0">
                <a:latin typeface="微软雅黑" pitchFamily="34" charset="-122"/>
                <a:ea typeface="微软雅黑" pitchFamily="34" charset="-122"/>
              </a:rPr>
              <a:t>(probe </a:t>
            </a:r>
            <a:r>
              <a:rPr lang="en-US" altLang="zh-CN" sz="2000" b="1" dirty="0">
                <a:latin typeface="微软雅黑" pitchFamily="34" charset="-122"/>
                <a:ea typeface="微软雅黑" pitchFamily="34" charset="-122"/>
              </a:rPr>
              <a:t>request frame)</a:t>
            </a:r>
            <a:r>
              <a:rPr lang="zh-CN" altLang="en-US" sz="2000" b="1" dirty="0">
                <a:latin typeface="微软雅黑" pitchFamily="34" charset="-122"/>
                <a:ea typeface="微软雅黑" pitchFamily="34" charset="-122"/>
              </a:rPr>
              <a:t>，然后等待从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发回的</a:t>
            </a:r>
            <a:r>
              <a:rPr lang="zh-CN" altLang="en-US" sz="2000" b="1" dirty="0">
                <a:solidFill>
                  <a:srgbClr val="0000FF"/>
                </a:solidFill>
                <a:latin typeface="微软雅黑" pitchFamily="34" charset="-122"/>
                <a:ea typeface="微软雅黑" pitchFamily="34" charset="-122"/>
              </a:rPr>
              <a:t>探测响应</a:t>
            </a:r>
            <a:r>
              <a:rPr lang="zh-CN" altLang="en-US" sz="2000" b="1" dirty="0" smtClean="0">
                <a:solidFill>
                  <a:srgbClr val="0000FF"/>
                </a:solidFill>
                <a:latin typeface="微软雅黑" pitchFamily="34" charset="-122"/>
                <a:ea typeface="微软雅黑" pitchFamily="34" charset="-122"/>
              </a:rPr>
              <a:t>帧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probe response frame)</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477426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8336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1033536"/>
            <a:ext cx="20617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smtClean="0">
                <a:latin typeface="微软雅黑" pitchFamily="34" charset="-122"/>
                <a:ea typeface="微软雅黑" pitchFamily="34" charset="-122"/>
              </a:rPr>
              <a:t>热点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hot spot)</a:t>
            </a:r>
          </a:p>
        </p:txBody>
      </p:sp>
      <p:sp>
        <p:nvSpPr>
          <p:cNvPr id="4" name="Rectangle 46"/>
          <p:cNvSpPr>
            <a:spLocks noChangeArrowheads="1"/>
          </p:cNvSpPr>
          <p:nvPr/>
        </p:nvSpPr>
        <p:spPr bwMode="auto">
          <a:xfrm>
            <a:off x="517853" y="1428253"/>
            <a:ext cx="831224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itchFamily="34" charset="-122"/>
                <a:ea typeface="微软雅黑" pitchFamily="34" charset="-122"/>
              </a:rPr>
              <a:t>热点</a:t>
            </a:r>
            <a:r>
              <a:rPr lang="zh-CN" altLang="en-US" sz="2000" b="1" dirty="0" smtClean="0">
                <a:latin typeface="微软雅黑" pitchFamily="34" charset="-122"/>
                <a:ea typeface="微软雅黑" pitchFamily="34" charset="-122"/>
              </a:rPr>
              <a:t>就是</a:t>
            </a:r>
            <a:r>
              <a:rPr lang="zh-CN" altLang="en-US" sz="2000" b="1" dirty="0">
                <a:latin typeface="微软雅黑" pitchFamily="34" charset="-122"/>
                <a:ea typeface="微软雅黑" pitchFamily="34" charset="-122"/>
              </a:rPr>
              <a:t>公众无线入网点。</a:t>
            </a: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由</a:t>
            </a:r>
            <a:r>
              <a:rPr lang="zh-CN" altLang="en-US" sz="2000" b="1" dirty="0">
                <a:latin typeface="微软雅黑" pitchFamily="34" charset="-122"/>
                <a:ea typeface="微软雅黑" pitchFamily="34" charset="-122"/>
              </a:rPr>
              <a:t>许多热点和 </a:t>
            </a:r>
            <a:r>
              <a:rPr lang="en-US" altLang="zh-CN" sz="2000" b="1" dirty="0">
                <a:latin typeface="微软雅黑" pitchFamily="34" charset="-122"/>
                <a:ea typeface="微软雅黑" pitchFamily="34" charset="-122"/>
              </a:rPr>
              <a:t>AP </a:t>
            </a:r>
            <a:r>
              <a:rPr lang="zh-CN" altLang="en-US" sz="2000" b="1" dirty="0">
                <a:latin typeface="微软雅黑" pitchFamily="34" charset="-122"/>
                <a:ea typeface="微软雅黑" pitchFamily="34" charset="-122"/>
              </a:rPr>
              <a:t>连接起来的区域叫做</a:t>
            </a:r>
            <a:r>
              <a:rPr lang="zh-CN" altLang="en-US" sz="2000" b="1" dirty="0">
                <a:solidFill>
                  <a:srgbClr val="0000FF"/>
                </a:solidFill>
                <a:latin typeface="微软雅黑" pitchFamily="34" charset="-122"/>
                <a:ea typeface="微软雅黑" pitchFamily="34" charset="-122"/>
              </a:rPr>
              <a:t>热</a:t>
            </a:r>
            <a:r>
              <a:rPr lang="zh-CN" altLang="en-US" sz="2000" b="1" dirty="0" smtClean="0">
                <a:solidFill>
                  <a:srgbClr val="0000FF"/>
                </a:solidFill>
                <a:latin typeface="微软雅黑" pitchFamily="34" charset="-122"/>
                <a:ea typeface="微软雅黑" pitchFamily="34" charset="-122"/>
              </a:rPr>
              <a:t>区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hot zone)</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用户</a:t>
            </a:r>
            <a:r>
              <a:rPr lang="zh-CN" altLang="en-US" sz="2000" b="1" dirty="0">
                <a:latin typeface="微软雅黑" pitchFamily="34" charset="-122"/>
                <a:ea typeface="微软雅黑" pitchFamily="34" charset="-122"/>
              </a:rPr>
              <a:t>可以通过无线信道接入</a:t>
            </a:r>
            <a:r>
              <a:rPr lang="zh-CN" altLang="en-US" sz="2000" b="1" dirty="0" smtClean="0">
                <a:latin typeface="微软雅黑" pitchFamily="34" charset="-122"/>
                <a:ea typeface="微软雅黑" pitchFamily="34" charset="-122"/>
              </a:rPr>
              <a:t>到</a:t>
            </a:r>
            <a:r>
              <a:rPr lang="zh-CN" altLang="en-US" sz="2000" b="1" dirty="0" smtClean="0">
                <a:solidFill>
                  <a:srgbClr val="0000FF"/>
                </a:solidFill>
                <a:latin typeface="微软雅黑" pitchFamily="34" charset="-122"/>
                <a:ea typeface="微软雅黑" pitchFamily="34" charset="-122"/>
              </a:rPr>
              <a:t>无线</a:t>
            </a:r>
            <a:r>
              <a:rPr lang="zh-CN" altLang="en-US" sz="2000" b="1" dirty="0">
                <a:solidFill>
                  <a:srgbClr val="0000FF"/>
                </a:solidFill>
                <a:latin typeface="微软雅黑" pitchFamily="34" charset="-122"/>
                <a:ea typeface="微软雅黑" pitchFamily="34" charset="-122"/>
              </a:rPr>
              <a:t>互联网服务提供者 </a:t>
            </a:r>
            <a:r>
              <a:rPr lang="en-US" altLang="zh-CN" sz="2000" b="1" dirty="0">
                <a:latin typeface="微软雅黑" pitchFamily="34" charset="-122"/>
                <a:ea typeface="微软雅黑" pitchFamily="34" charset="-122"/>
              </a:rPr>
              <a:t>WISP (Wireless Internet Service Provider)</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然后再经过无线信道接入到互联网。</a:t>
            </a:r>
          </a:p>
        </p:txBody>
      </p:sp>
    </p:spTree>
    <p:extLst>
      <p:ext uri="{BB962C8B-B14F-4D97-AF65-F5344CB8AC3E}">
        <p14:creationId xmlns:p14="http://schemas.microsoft.com/office/powerpoint/2010/main" val="3841036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918192"/>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4"/>
          <p:cNvSpPr>
            <a:spLocks noChangeArrowheads="1"/>
          </p:cNvSpPr>
          <p:nvPr/>
        </p:nvSpPr>
        <p:spPr bwMode="auto">
          <a:xfrm>
            <a:off x="635844" y="86836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smtClean="0">
                <a:latin typeface="微软雅黑" pitchFamily="34" charset="-122"/>
                <a:ea typeface="微软雅黑" pitchFamily="34" charset="-122"/>
              </a:rPr>
              <a:t>接入安全</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63081"/>
            <a:ext cx="8312248"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无线</a:t>
            </a:r>
            <a:r>
              <a:rPr lang="zh-CN" altLang="en-US" sz="2000" b="1" dirty="0">
                <a:latin typeface="微软雅黑" pitchFamily="34" charset="-122"/>
                <a:ea typeface="微软雅黑" pitchFamily="34" charset="-122"/>
              </a:rPr>
              <a:t>局域网用户在和附近的接入点</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建立关联时，一般还要键入用户</a:t>
            </a:r>
            <a:r>
              <a:rPr lang="zh-CN" altLang="en-US" sz="2000" b="1" dirty="0" smtClean="0">
                <a:latin typeface="微软雅黑" pitchFamily="34" charset="-122"/>
                <a:ea typeface="微软雅黑" pitchFamily="34" charset="-122"/>
              </a:rPr>
              <a:t>密码。</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初期的接入</a:t>
            </a:r>
            <a:r>
              <a:rPr lang="zh-CN" altLang="en-US" sz="2000" b="1" dirty="0">
                <a:latin typeface="微软雅黑" pitchFamily="34" charset="-122"/>
                <a:ea typeface="微软雅黑" pitchFamily="34" charset="-122"/>
              </a:rPr>
              <a:t>加密方案</a:t>
            </a:r>
            <a:r>
              <a:rPr lang="zh-CN" altLang="en-US" sz="2000" b="1" dirty="0" smtClean="0">
                <a:latin typeface="微软雅黑" pitchFamily="34" charset="-122"/>
                <a:ea typeface="微软雅黑" pitchFamily="34" charset="-122"/>
              </a:rPr>
              <a:t>称为 </a:t>
            </a:r>
            <a:r>
              <a:rPr lang="en-US" altLang="zh-CN" sz="2000" b="1" dirty="0">
                <a:latin typeface="微软雅黑" pitchFamily="34" charset="-122"/>
                <a:ea typeface="微软雅黑" pitchFamily="34" charset="-122"/>
              </a:rPr>
              <a:t>WEP (Wired Equivalent Privacy</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意思是有线等效的</a:t>
            </a:r>
            <a:r>
              <a:rPr lang="zh-CN" altLang="en-US" sz="2000" b="1" dirty="0" smtClean="0">
                <a:latin typeface="微软雅黑" pitchFamily="34" charset="-122"/>
                <a:ea typeface="微软雅黑" pitchFamily="34" charset="-122"/>
              </a:rPr>
              <a:t>保密）。</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现在</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接入</a:t>
            </a:r>
            <a:r>
              <a:rPr lang="zh-CN" altLang="en-US" sz="2000" b="1" dirty="0" smtClean="0">
                <a:latin typeface="微软雅黑" pitchFamily="34" charset="-122"/>
                <a:ea typeface="微软雅黑" pitchFamily="34" charset="-122"/>
              </a:rPr>
              <a:t>加密方案为 </a:t>
            </a:r>
            <a:r>
              <a:rPr lang="en-US" altLang="zh-CN" sz="2000" b="1" dirty="0" smtClean="0">
                <a:latin typeface="微软雅黑" pitchFamily="34" charset="-122"/>
                <a:ea typeface="微软雅黑" pitchFamily="34" charset="-122"/>
              </a:rPr>
              <a:t>WPA (</a:t>
            </a:r>
            <a:r>
              <a:rPr lang="en-US" altLang="zh-CN" sz="2000" b="1" dirty="0" err="1" smtClean="0">
                <a:latin typeface="微软雅黑" pitchFamily="34" charset="-122"/>
                <a:ea typeface="微软雅黑" pitchFamily="34" charset="-122"/>
              </a:rPr>
              <a:t>WiFi</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Protected Access</a:t>
            </a:r>
            <a:r>
              <a:rPr lang="zh-CN" altLang="en-US" sz="2000" b="1" dirty="0">
                <a:latin typeface="微软雅黑" pitchFamily="34" charset="-122"/>
                <a:ea typeface="微软雅黑" pitchFamily="34" charset="-122"/>
              </a:rPr>
              <a:t>，意思是“无线局域网受保护的接入</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或 </a:t>
            </a:r>
            <a:r>
              <a:rPr lang="en-US" altLang="zh-CN" sz="2000" b="1" dirty="0" smtClean="0">
                <a:latin typeface="微软雅黑" pitchFamily="34" charset="-122"/>
                <a:ea typeface="微软雅黑" pitchFamily="34" charset="-122"/>
              </a:rPr>
              <a:t>WPA2</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172340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1736634" y="3180139"/>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3" name="Rectangle 9"/>
          <p:cNvSpPr>
            <a:spLocks noChangeArrowheads="1"/>
          </p:cNvSpPr>
          <p:nvPr/>
        </p:nvSpPr>
        <p:spPr bwMode="auto">
          <a:xfrm>
            <a:off x="1736635" y="1262011"/>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4" name="Rectangle 10"/>
          <p:cNvSpPr>
            <a:spLocks noChangeArrowheads="1"/>
          </p:cNvSpPr>
          <p:nvPr/>
        </p:nvSpPr>
        <p:spPr bwMode="auto">
          <a:xfrm>
            <a:off x="1736635" y="1742132"/>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5" name="Rectangle 11"/>
          <p:cNvSpPr>
            <a:spLocks noChangeArrowheads="1"/>
          </p:cNvSpPr>
          <p:nvPr/>
        </p:nvSpPr>
        <p:spPr bwMode="auto">
          <a:xfrm>
            <a:off x="1736635" y="2232126"/>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6" name="Rectangle 12"/>
          <p:cNvSpPr>
            <a:spLocks noChangeArrowheads="1"/>
          </p:cNvSpPr>
          <p:nvPr/>
        </p:nvSpPr>
        <p:spPr bwMode="auto">
          <a:xfrm>
            <a:off x="1736635" y="2720620"/>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endParaRPr lang="fr-FR">
              <a:solidFill>
                <a:srgbClr val="FFFFFF"/>
              </a:solidFill>
              <a:latin typeface="宋体" charset="-122"/>
            </a:endParaRPr>
          </a:p>
        </p:txBody>
      </p:sp>
      <p:sp>
        <p:nvSpPr>
          <p:cNvPr id="7" name="Line 16"/>
          <p:cNvSpPr>
            <a:spLocks noChangeShapeType="1"/>
          </p:cNvSpPr>
          <p:nvPr/>
        </p:nvSpPr>
        <p:spPr bwMode="auto">
          <a:xfrm>
            <a:off x="2484345" y="1080840"/>
            <a:ext cx="0" cy="2545010"/>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7"/>
          <p:cNvSpPr>
            <a:spLocks noChangeArrowheads="1"/>
          </p:cNvSpPr>
          <p:nvPr/>
        </p:nvSpPr>
        <p:spPr bwMode="auto">
          <a:xfrm>
            <a:off x="1768382" y="1103870"/>
            <a:ext cx="5661539"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800"/>
              </a:lnSpc>
            </a:pPr>
            <a:r>
              <a:rPr lang="en-US" altLang="zh-CN" sz="2000" b="1" dirty="0">
                <a:solidFill>
                  <a:schemeClr val="bg1"/>
                </a:solidFill>
                <a:latin typeface="微软雅黑" pitchFamily="34" charset="-122"/>
                <a:ea typeface="微软雅黑" pitchFamily="34" charset="-122"/>
              </a:rPr>
              <a:t>9.1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无线局域网 </a:t>
            </a:r>
            <a:r>
              <a:rPr lang="en-US" altLang="zh-CN" sz="2000" b="1" dirty="0">
                <a:solidFill>
                  <a:schemeClr val="bg1"/>
                </a:solidFill>
                <a:latin typeface="微软雅黑" pitchFamily="34" charset="-122"/>
                <a:ea typeface="微软雅黑" pitchFamily="34" charset="-122"/>
              </a:rPr>
              <a:t>WLAN</a:t>
            </a:r>
          </a:p>
          <a:p>
            <a:pPr>
              <a:lnSpc>
                <a:spcPts val="3800"/>
              </a:lnSpc>
            </a:pPr>
            <a:r>
              <a:rPr lang="en-US" altLang="zh-CN" sz="2000" b="1" dirty="0">
                <a:solidFill>
                  <a:schemeClr val="bg1"/>
                </a:solidFill>
                <a:latin typeface="微软雅黑" pitchFamily="34" charset="-122"/>
                <a:ea typeface="微软雅黑" pitchFamily="34" charset="-122"/>
              </a:rPr>
              <a:t>9.2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无线</a:t>
            </a:r>
            <a:r>
              <a:rPr lang="zh-CN" altLang="en-US" sz="2000" b="1" dirty="0">
                <a:solidFill>
                  <a:schemeClr val="bg1"/>
                </a:solidFill>
                <a:latin typeface="微软雅黑" pitchFamily="34" charset="-122"/>
                <a:ea typeface="微软雅黑" pitchFamily="34" charset="-122"/>
              </a:rPr>
              <a:t>个人区域网 </a:t>
            </a:r>
            <a:r>
              <a:rPr lang="en-US" altLang="zh-CN" sz="2000" b="1" dirty="0">
                <a:solidFill>
                  <a:schemeClr val="bg1"/>
                </a:solidFill>
                <a:latin typeface="微软雅黑" pitchFamily="34" charset="-122"/>
                <a:ea typeface="微软雅黑" pitchFamily="34" charset="-122"/>
              </a:rPr>
              <a:t>WPAN</a:t>
            </a:r>
          </a:p>
          <a:p>
            <a:pPr>
              <a:lnSpc>
                <a:spcPts val="3800"/>
              </a:lnSpc>
            </a:pPr>
            <a:r>
              <a:rPr lang="en-US" altLang="zh-CN" sz="2000" b="1" dirty="0">
                <a:solidFill>
                  <a:schemeClr val="bg1"/>
                </a:solidFill>
                <a:latin typeface="微软雅黑" pitchFamily="34" charset="-122"/>
                <a:ea typeface="微软雅黑" pitchFamily="34" charset="-122"/>
              </a:rPr>
              <a:t>9.3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无线</a:t>
            </a:r>
            <a:r>
              <a:rPr lang="zh-CN" altLang="en-US" sz="2000" b="1" dirty="0">
                <a:solidFill>
                  <a:schemeClr val="bg1"/>
                </a:solidFill>
                <a:latin typeface="微软雅黑" pitchFamily="34" charset="-122"/>
                <a:ea typeface="微软雅黑" pitchFamily="34" charset="-122"/>
              </a:rPr>
              <a:t>城域网 </a:t>
            </a:r>
            <a:r>
              <a:rPr lang="en-US" altLang="zh-CN" sz="2000" b="1" dirty="0">
                <a:solidFill>
                  <a:schemeClr val="bg1"/>
                </a:solidFill>
                <a:latin typeface="微软雅黑" pitchFamily="34" charset="-122"/>
                <a:ea typeface="微软雅黑" pitchFamily="34" charset="-122"/>
              </a:rPr>
              <a:t>WMAN</a:t>
            </a:r>
          </a:p>
          <a:p>
            <a:pPr>
              <a:lnSpc>
                <a:spcPts val="3800"/>
              </a:lnSpc>
            </a:pPr>
            <a:r>
              <a:rPr lang="en-US" altLang="zh-CN" sz="2000" b="1" dirty="0">
                <a:solidFill>
                  <a:schemeClr val="bg1"/>
                </a:solidFill>
                <a:latin typeface="微软雅黑" pitchFamily="34" charset="-122"/>
                <a:ea typeface="微软雅黑" pitchFamily="34" charset="-122"/>
              </a:rPr>
              <a:t>9.4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蜂窝移动通信网</a:t>
            </a:r>
          </a:p>
          <a:p>
            <a:pPr>
              <a:lnSpc>
                <a:spcPts val="3800"/>
              </a:lnSpc>
            </a:pPr>
            <a:r>
              <a:rPr lang="en-US" altLang="zh-CN" sz="2000" b="1" dirty="0">
                <a:solidFill>
                  <a:schemeClr val="bg1"/>
                </a:solidFill>
                <a:latin typeface="微软雅黑" pitchFamily="34" charset="-122"/>
                <a:ea typeface="微软雅黑" pitchFamily="34" charset="-122"/>
              </a:rPr>
              <a:t>9.5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两种不同无线上网</a:t>
            </a:r>
          </a:p>
        </p:txBody>
      </p:sp>
    </p:spTree>
    <p:extLst>
      <p:ext uri="{BB962C8B-B14F-4D97-AF65-F5344CB8AC3E}">
        <p14:creationId xmlns:p14="http://schemas.microsoft.com/office/powerpoint/2010/main" val="652169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613033"/>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移动自组网络又称为</a:t>
            </a:r>
            <a:r>
              <a:rPr lang="zh-CN" altLang="en-US" sz="2000" b="1" dirty="0">
                <a:solidFill>
                  <a:srgbClr val="0000FF"/>
                </a:solidFill>
                <a:latin typeface="微软雅黑" pitchFamily="34" charset="-122"/>
                <a:ea typeface="微软雅黑" pitchFamily="34" charset="-122"/>
              </a:rPr>
              <a:t>自组</a:t>
            </a:r>
            <a:r>
              <a:rPr lang="zh-CN" altLang="en-US" sz="2000" b="1" dirty="0" smtClean="0">
                <a:solidFill>
                  <a:srgbClr val="0000FF"/>
                </a:solidFill>
                <a:latin typeface="微软雅黑" pitchFamily="34" charset="-122"/>
                <a:ea typeface="微软雅黑" pitchFamily="34" charset="-122"/>
              </a:rPr>
              <a:t>网络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ad hoc network)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自组网络是没有固定基础设施（即没有 </a:t>
            </a:r>
            <a:r>
              <a:rPr lang="en-US" altLang="zh-CN" sz="2000" b="1" dirty="0">
                <a:latin typeface="微软雅黑" pitchFamily="34" charset="-122"/>
                <a:ea typeface="微软雅黑" pitchFamily="34" charset="-122"/>
              </a:rPr>
              <a:t>AP</a:t>
            </a:r>
            <a:r>
              <a:rPr lang="zh-CN" altLang="en-US" sz="2000" b="1" dirty="0">
                <a:latin typeface="微软雅黑" pitchFamily="34" charset="-122"/>
                <a:ea typeface="微软雅黑" pitchFamily="34" charset="-122"/>
              </a:rPr>
              <a:t>）的无线局域网。</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这种网络是由一些处于平等状态的移动站之间相互通信组成的临时网络</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09475" y="12400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8781" y="1206827"/>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移动自组网络</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4479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4"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591548" y="650839"/>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2. </a:t>
            </a:r>
            <a:r>
              <a:rPr lang="zh-CN" altLang="en-US" sz="2000" b="1" dirty="0">
                <a:solidFill>
                  <a:schemeClr val="bg1"/>
                </a:solidFill>
                <a:ea typeface="微软雅黑" pitchFamily="34" charset="-122"/>
              </a:rPr>
              <a:t>移动自组网络</a:t>
            </a:r>
          </a:p>
        </p:txBody>
      </p:sp>
      <p:sp>
        <p:nvSpPr>
          <p:cNvPr id="6" name="矩形 5"/>
          <p:cNvSpPr/>
          <p:nvPr/>
        </p:nvSpPr>
        <p:spPr>
          <a:xfrm>
            <a:off x="3260628" y="3945815"/>
            <a:ext cx="4597314" cy="307777"/>
          </a:xfrm>
          <a:prstGeom prst="rect">
            <a:avLst/>
          </a:prstGeom>
          <a:solidFill>
            <a:srgbClr val="CC00FF"/>
          </a:solidFill>
          <a:ln>
            <a:solidFill>
              <a:schemeClr val="tx1"/>
            </a:solidFill>
          </a:ln>
        </p:spPr>
        <p:txBody>
          <a:bodyPr wrap="square">
            <a:spAutoFit/>
          </a:bodyPr>
          <a:lstStyle/>
          <a:p>
            <a:pPr algn="ctr"/>
            <a:r>
              <a:rPr lang="zh-CN" altLang="en-US" sz="1400" b="1" dirty="0">
                <a:solidFill>
                  <a:schemeClr val="bg1"/>
                </a:solidFill>
                <a:latin typeface="微软雅黑" pitchFamily="34" charset="-122"/>
                <a:ea typeface="微软雅黑" pitchFamily="34" charset="-122"/>
              </a:rPr>
              <a:t>三个主要问题：路由选择协议，多播，安全。</a:t>
            </a:r>
          </a:p>
        </p:txBody>
      </p:sp>
      <p:sp>
        <p:nvSpPr>
          <p:cNvPr id="8" name="Text Box 104"/>
          <p:cNvSpPr txBox="1">
            <a:spLocks noChangeArrowheads="1"/>
          </p:cNvSpPr>
          <p:nvPr/>
        </p:nvSpPr>
        <p:spPr bwMode="auto">
          <a:xfrm>
            <a:off x="7594924" y="111745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400" b="1">
              <a:latin typeface="微软雅黑" panose="020B0503020204020204" pitchFamily="34" charset="-122"/>
              <a:ea typeface="微软雅黑" panose="020B0503020204020204" pitchFamily="34" charset="-122"/>
            </a:endParaRPr>
          </a:p>
        </p:txBody>
      </p:sp>
      <p:sp>
        <p:nvSpPr>
          <p:cNvPr id="9" name="Oval 106"/>
          <p:cNvSpPr>
            <a:spLocks noChangeArrowheads="1"/>
          </p:cNvSpPr>
          <p:nvPr/>
        </p:nvSpPr>
        <p:spPr bwMode="auto">
          <a:xfrm>
            <a:off x="1650064" y="1600758"/>
            <a:ext cx="5684951" cy="2189751"/>
          </a:xfrm>
          <a:prstGeom prst="ellipse">
            <a:avLst/>
          </a:prstGeom>
          <a:solidFill>
            <a:srgbClr val="00FFFF"/>
          </a:solidFill>
          <a:ln w="9525">
            <a:solidFill>
              <a:schemeClr val="tx1"/>
            </a:solidFill>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0" name="Text Box 107"/>
          <p:cNvSpPr txBox="1">
            <a:spLocks noChangeArrowheads="1"/>
          </p:cNvSpPr>
          <p:nvPr/>
        </p:nvSpPr>
        <p:spPr bwMode="auto">
          <a:xfrm>
            <a:off x="3788009" y="2427066"/>
            <a:ext cx="12105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微软雅黑" panose="020B0503020204020204" pitchFamily="34" charset="-122"/>
                <a:ea typeface="微软雅黑" panose="020B0503020204020204" pitchFamily="34" charset="-122"/>
              </a:rPr>
              <a:t>自组网络</a:t>
            </a:r>
          </a:p>
        </p:txBody>
      </p:sp>
      <p:sp>
        <p:nvSpPr>
          <p:cNvPr id="29" name="Text Box 138"/>
          <p:cNvSpPr txBox="1">
            <a:spLocks noChangeArrowheads="1"/>
          </p:cNvSpPr>
          <p:nvPr/>
        </p:nvSpPr>
        <p:spPr bwMode="auto">
          <a:xfrm>
            <a:off x="2475749" y="3179294"/>
            <a:ext cx="319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A</a:t>
            </a:r>
          </a:p>
        </p:txBody>
      </p:sp>
      <p:sp>
        <p:nvSpPr>
          <p:cNvPr id="30" name="Text Box 139"/>
          <p:cNvSpPr txBox="1">
            <a:spLocks noChangeArrowheads="1"/>
          </p:cNvSpPr>
          <p:nvPr/>
        </p:nvSpPr>
        <p:spPr bwMode="auto">
          <a:xfrm>
            <a:off x="6839234" y="2718516"/>
            <a:ext cx="2872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E</a:t>
            </a:r>
          </a:p>
        </p:txBody>
      </p:sp>
      <p:sp>
        <p:nvSpPr>
          <p:cNvPr id="31" name="Text Box 140"/>
          <p:cNvSpPr txBox="1">
            <a:spLocks noChangeArrowheads="1"/>
          </p:cNvSpPr>
          <p:nvPr/>
        </p:nvSpPr>
        <p:spPr bwMode="auto">
          <a:xfrm>
            <a:off x="5375931" y="2197081"/>
            <a:ext cx="327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D</a:t>
            </a:r>
          </a:p>
        </p:txBody>
      </p:sp>
      <p:sp>
        <p:nvSpPr>
          <p:cNvPr id="32" name="Text Box 141"/>
          <p:cNvSpPr txBox="1">
            <a:spLocks noChangeArrowheads="1"/>
          </p:cNvSpPr>
          <p:nvPr/>
        </p:nvSpPr>
        <p:spPr bwMode="auto">
          <a:xfrm>
            <a:off x="3640698" y="2134675"/>
            <a:ext cx="3048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C</a:t>
            </a:r>
          </a:p>
        </p:txBody>
      </p:sp>
      <p:sp>
        <p:nvSpPr>
          <p:cNvPr id="33" name="Text Box 142"/>
          <p:cNvSpPr txBox="1">
            <a:spLocks noChangeArrowheads="1"/>
          </p:cNvSpPr>
          <p:nvPr/>
        </p:nvSpPr>
        <p:spPr bwMode="auto">
          <a:xfrm>
            <a:off x="1801803" y="21332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B</a:t>
            </a:r>
          </a:p>
        </p:txBody>
      </p:sp>
      <p:sp>
        <p:nvSpPr>
          <p:cNvPr id="34" name="Text Box 143"/>
          <p:cNvSpPr txBox="1">
            <a:spLocks noChangeArrowheads="1"/>
          </p:cNvSpPr>
          <p:nvPr/>
        </p:nvSpPr>
        <p:spPr bwMode="auto">
          <a:xfrm>
            <a:off x="4363337" y="3230244"/>
            <a:ext cx="28565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F</a:t>
            </a:r>
          </a:p>
        </p:txBody>
      </p:sp>
      <p:sp>
        <p:nvSpPr>
          <p:cNvPr id="35" name="Text Box 150"/>
          <p:cNvSpPr txBox="1">
            <a:spLocks noChangeArrowheads="1"/>
          </p:cNvSpPr>
          <p:nvPr/>
        </p:nvSpPr>
        <p:spPr bwMode="auto">
          <a:xfrm>
            <a:off x="1796321" y="153709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36" name="Text Box 151"/>
          <p:cNvSpPr txBox="1">
            <a:spLocks noChangeArrowheads="1"/>
          </p:cNvSpPr>
          <p:nvPr/>
        </p:nvSpPr>
        <p:spPr bwMode="auto">
          <a:xfrm>
            <a:off x="3404391" y="1249460"/>
            <a:ext cx="9028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37" name="Text Box 152"/>
          <p:cNvSpPr txBox="1">
            <a:spLocks noChangeArrowheads="1"/>
          </p:cNvSpPr>
          <p:nvPr/>
        </p:nvSpPr>
        <p:spPr bwMode="auto">
          <a:xfrm>
            <a:off x="5082968" y="1281688"/>
            <a:ext cx="9028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转发结点</a:t>
            </a:r>
          </a:p>
        </p:txBody>
      </p:sp>
      <p:sp>
        <p:nvSpPr>
          <p:cNvPr id="50" name="AutoShape 144"/>
          <p:cNvSpPr>
            <a:spLocks noChangeArrowheads="1"/>
          </p:cNvSpPr>
          <p:nvPr/>
        </p:nvSpPr>
        <p:spPr bwMode="auto">
          <a:xfrm rot="114164">
            <a:off x="4051118" y="1851772"/>
            <a:ext cx="1289027" cy="165600"/>
          </a:xfrm>
          <a:prstGeom prst="rightArrow">
            <a:avLst>
              <a:gd name="adj1" fmla="val 50000"/>
              <a:gd name="adj2" fmla="val 133964"/>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1" name="AutoShape 145"/>
          <p:cNvSpPr>
            <a:spLocks noChangeArrowheads="1"/>
          </p:cNvSpPr>
          <p:nvPr/>
        </p:nvSpPr>
        <p:spPr bwMode="auto">
          <a:xfrm rot="1262345">
            <a:off x="5815138" y="2156687"/>
            <a:ext cx="991560" cy="180000"/>
          </a:xfrm>
          <a:prstGeom prst="rightArrow">
            <a:avLst>
              <a:gd name="adj1" fmla="val 50000"/>
              <a:gd name="adj2" fmla="val 86535"/>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AutoShape 146"/>
          <p:cNvSpPr>
            <a:spLocks noChangeArrowheads="1"/>
          </p:cNvSpPr>
          <p:nvPr/>
        </p:nvSpPr>
        <p:spPr bwMode="auto">
          <a:xfrm rot="20907191">
            <a:off x="2526297" y="1972840"/>
            <a:ext cx="1093720" cy="169200"/>
          </a:xfrm>
          <a:prstGeom prst="rightArrow">
            <a:avLst>
              <a:gd name="adj1" fmla="val 50000"/>
              <a:gd name="adj2" fmla="val 97962"/>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AutoShape 147"/>
          <p:cNvSpPr>
            <a:spLocks noChangeArrowheads="1"/>
          </p:cNvSpPr>
          <p:nvPr/>
        </p:nvSpPr>
        <p:spPr bwMode="auto">
          <a:xfrm rot="14368129">
            <a:off x="2136290" y="2741311"/>
            <a:ext cx="701719" cy="187200"/>
          </a:xfrm>
          <a:prstGeom prst="rightArrow">
            <a:avLst>
              <a:gd name="adj1" fmla="val 50000"/>
              <a:gd name="adj2" fmla="val 58144"/>
            </a:avLst>
          </a:prstGeom>
          <a:solidFill>
            <a:srgbClr val="FFFF00"/>
          </a:solidFill>
          <a:ln w="9525">
            <a:solidFill>
              <a:schemeClr val="tx1"/>
            </a:solidFill>
            <a:miter lim="800000"/>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Text Box 148"/>
          <p:cNvSpPr txBox="1">
            <a:spLocks noChangeArrowheads="1"/>
          </p:cNvSpPr>
          <p:nvPr/>
        </p:nvSpPr>
        <p:spPr bwMode="auto">
          <a:xfrm>
            <a:off x="2392716" y="362249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FF"/>
                </a:solidFill>
                <a:latin typeface="微软雅黑" panose="020B0503020204020204" pitchFamily="34" charset="-122"/>
                <a:ea typeface="微软雅黑" panose="020B0503020204020204" pitchFamily="34" charset="-122"/>
              </a:rPr>
              <a:t>源结点</a:t>
            </a:r>
          </a:p>
        </p:txBody>
      </p:sp>
      <p:sp>
        <p:nvSpPr>
          <p:cNvPr id="58" name="Text Box 149"/>
          <p:cNvSpPr txBox="1">
            <a:spLocks noChangeArrowheads="1"/>
          </p:cNvSpPr>
          <p:nvPr/>
        </p:nvSpPr>
        <p:spPr bwMode="auto">
          <a:xfrm>
            <a:off x="7387704" y="2403245"/>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smtClean="0">
                <a:solidFill>
                  <a:srgbClr val="0000FF"/>
                </a:solidFill>
                <a:latin typeface="微软雅黑" panose="020B0503020204020204" pitchFamily="34" charset="-122"/>
                <a:ea typeface="微软雅黑" panose="020B0503020204020204" pitchFamily="34" charset="-122"/>
              </a:rPr>
              <a:t>目的</a:t>
            </a:r>
            <a:endParaRPr kumimoji="1" lang="en-US" altLang="zh-CN" sz="1600" b="1" dirty="0" smtClean="0">
              <a:solidFill>
                <a:srgbClr val="0000FF"/>
              </a:solidFill>
              <a:latin typeface="微软雅黑" panose="020B0503020204020204" pitchFamily="34" charset="-122"/>
              <a:ea typeface="微软雅黑" panose="020B0503020204020204" pitchFamily="34" charset="-122"/>
            </a:endParaRPr>
          </a:p>
          <a:p>
            <a:r>
              <a:rPr kumimoji="1" lang="zh-CN" altLang="en-US" sz="1600" b="1" dirty="0" smtClean="0">
                <a:solidFill>
                  <a:srgbClr val="0000FF"/>
                </a:solidFill>
                <a:latin typeface="微软雅黑" panose="020B0503020204020204" pitchFamily="34" charset="-122"/>
                <a:ea typeface="微软雅黑" panose="020B0503020204020204" pitchFamily="34" charset="-122"/>
              </a:rPr>
              <a:t>结点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grpSp>
        <p:nvGrpSpPr>
          <p:cNvPr id="54" name="组合 53"/>
          <p:cNvGrpSpPr/>
          <p:nvPr/>
        </p:nvGrpSpPr>
        <p:grpSpPr>
          <a:xfrm>
            <a:off x="2689182" y="2864605"/>
            <a:ext cx="571445" cy="623757"/>
            <a:chOff x="928510" y="3970431"/>
            <a:chExt cx="726342" cy="782512"/>
          </a:xfrm>
        </p:grpSpPr>
        <p:sp>
          <p:nvSpPr>
            <p:cNvPr id="56"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9" name="Group 424"/>
            <p:cNvGrpSpPr>
              <a:grpSpLocks/>
            </p:cNvGrpSpPr>
            <p:nvPr/>
          </p:nvGrpSpPr>
          <p:grpSpPr bwMode="auto">
            <a:xfrm>
              <a:off x="928510" y="3970431"/>
              <a:ext cx="726342" cy="241721"/>
              <a:chOff x="748" y="2251"/>
              <a:chExt cx="306" cy="90"/>
            </a:xfrm>
            <a:solidFill>
              <a:schemeClr val="tx2"/>
            </a:solidFill>
          </p:grpSpPr>
          <p:sp>
            <p:nvSpPr>
              <p:cNvPr id="6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6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6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7" name="组合 66"/>
          <p:cNvGrpSpPr/>
          <p:nvPr/>
        </p:nvGrpSpPr>
        <p:grpSpPr>
          <a:xfrm>
            <a:off x="1948985" y="1870510"/>
            <a:ext cx="571445" cy="623757"/>
            <a:chOff x="928510" y="3970431"/>
            <a:chExt cx="726342" cy="782512"/>
          </a:xfrm>
        </p:grpSpPr>
        <p:sp>
          <p:nvSpPr>
            <p:cNvPr id="6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9" name="Group 424"/>
            <p:cNvGrpSpPr>
              <a:grpSpLocks/>
            </p:cNvGrpSpPr>
            <p:nvPr/>
          </p:nvGrpSpPr>
          <p:grpSpPr bwMode="auto">
            <a:xfrm>
              <a:off x="928510" y="3970431"/>
              <a:ext cx="726342" cy="241721"/>
              <a:chOff x="748" y="2251"/>
              <a:chExt cx="306" cy="90"/>
            </a:xfrm>
            <a:solidFill>
              <a:schemeClr val="tx2"/>
            </a:solidFill>
          </p:grpSpPr>
          <p:sp>
            <p:nvSpPr>
              <p:cNvPr id="7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7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7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组合 76"/>
          <p:cNvGrpSpPr/>
          <p:nvPr/>
        </p:nvGrpSpPr>
        <p:grpSpPr>
          <a:xfrm>
            <a:off x="3543992" y="1584810"/>
            <a:ext cx="571445" cy="623757"/>
            <a:chOff x="928510" y="3970431"/>
            <a:chExt cx="726342" cy="782512"/>
          </a:xfrm>
        </p:grpSpPr>
        <p:sp>
          <p:nvSpPr>
            <p:cNvPr id="7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9" name="Group 424"/>
            <p:cNvGrpSpPr>
              <a:grpSpLocks/>
            </p:cNvGrpSpPr>
            <p:nvPr/>
          </p:nvGrpSpPr>
          <p:grpSpPr bwMode="auto">
            <a:xfrm>
              <a:off x="928510" y="3970431"/>
              <a:ext cx="726342" cy="241721"/>
              <a:chOff x="748" y="2251"/>
              <a:chExt cx="306" cy="90"/>
            </a:xfrm>
            <a:solidFill>
              <a:schemeClr val="tx2"/>
            </a:solidFill>
          </p:grpSpPr>
          <p:sp>
            <p:nvSpPr>
              <p:cNvPr id="8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8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8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组合 86"/>
          <p:cNvGrpSpPr/>
          <p:nvPr/>
        </p:nvGrpSpPr>
        <p:grpSpPr>
          <a:xfrm>
            <a:off x="5285854" y="1626036"/>
            <a:ext cx="571445" cy="623757"/>
            <a:chOff x="928510" y="3970431"/>
            <a:chExt cx="726342" cy="782512"/>
          </a:xfrm>
        </p:grpSpPr>
        <p:sp>
          <p:nvSpPr>
            <p:cNvPr id="8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9" name="Group 424"/>
            <p:cNvGrpSpPr>
              <a:grpSpLocks/>
            </p:cNvGrpSpPr>
            <p:nvPr/>
          </p:nvGrpSpPr>
          <p:grpSpPr bwMode="auto">
            <a:xfrm>
              <a:off x="928510" y="3970431"/>
              <a:ext cx="726342" cy="241721"/>
              <a:chOff x="748" y="2251"/>
              <a:chExt cx="306" cy="90"/>
            </a:xfrm>
            <a:solidFill>
              <a:schemeClr val="tx2"/>
            </a:solidFill>
          </p:grpSpPr>
          <p:sp>
            <p:nvSpPr>
              <p:cNvPr id="9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9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9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6720028" y="2129185"/>
            <a:ext cx="571445" cy="623757"/>
            <a:chOff x="928510" y="3970431"/>
            <a:chExt cx="726342" cy="782512"/>
          </a:xfrm>
        </p:grpSpPr>
        <p:sp>
          <p:nvSpPr>
            <p:cNvPr id="9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9" name="Group 424"/>
            <p:cNvGrpSpPr>
              <a:grpSpLocks/>
            </p:cNvGrpSpPr>
            <p:nvPr/>
          </p:nvGrpSpPr>
          <p:grpSpPr bwMode="auto">
            <a:xfrm>
              <a:off x="928510" y="3970431"/>
              <a:ext cx="726342" cy="241721"/>
              <a:chOff x="748" y="2251"/>
              <a:chExt cx="306" cy="90"/>
            </a:xfrm>
            <a:solidFill>
              <a:schemeClr val="tx2"/>
            </a:solidFill>
          </p:grpSpPr>
          <p:sp>
            <p:nvSpPr>
              <p:cNvPr id="10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0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10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 name="组合 106"/>
          <p:cNvGrpSpPr/>
          <p:nvPr/>
        </p:nvGrpSpPr>
        <p:grpSpPr>
          <a:xfrm>
            <a:off x="4577143" y="3033754"/>
            <a:ext cx="571445" cy="623757"/>
            <a:chOff x="928510" y="3970431"/>
            <a:chExt cx="726342" cy="782512"/>
          </a:xfrm>
        </p:grpSpPr>
        <p:sp>
          <p:nvSpPr>
            <p:cNvPr id="108" name="Line 313"/>
            <p:cNvSpPr>
              <a:spLocks noChangeShapeType="1"/>
            </p:cNvSpPr>
            <p:nvPr/>
          </p:nvSpPr>
          <p:spPr bwMode="auto">
            <a:xfrm flipH="1">
              <a:off x="1280969" y="4091358"/>
              <a:ext cx="0" cy="18254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9" name="Group 424"/>
            <p:cNvGrpSpPr>
              <a:grpSpLocks/>
            </p:cNvGrpSpPr>
            <p:nvPr/>
          </p:nvGrpSpPr>
          <p:grpSpPr bwMode="auto">
            <a:xfrm>
              <a:off x="928510" y="3970431"/>
              <a:ext cx="726342" cy="241721"/>
              <a:chOff x="748" y="2251"/>
              <a:chExt cx="306" cy="90"/>
            </a:xfrm>
            <a:solidFill>
              <a:schemeClr val="tx2"/>
            </a:solidFill>
          </p:grpSpPr>
          <p:sp>
            <p:nvSpPr>
              <p:cNvPr id="111" name="AutoShape 317"/>
              <p:cNvSpPr>
                <a:spLocks noChangeArrowheads="1"/>
              </p:cNvSpPr>
              <p:nvPr/>
            </p:nvSpPr>
            <p:spPr bwMode="auto">
              <a:xfrm>
                <a:off x="748"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2" name="AutoShape 318"/>
              <p:cNvSpPr>
                <a:spLocks noChangeArrowheads="1"/>
              </p:cNvSpPr>
              <p:nvPr/>
            </p:nvSpPr>
            <p:spPr bwMode="auto">
              <a:xfrm flipH="1">
                <a:off x="943" y="2251"/>
                <a:ext cx="111" cy="90"/>
              </a:xfrm>
              <a:prstGeom prst="moon">
                <a:avLst>
                  <a:gd name="adj" fmla="val 18444"/>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3" name="AutoShape 319"/>
              <p:cNvSpPr>
                <a:spLocks noChangeArrowheads="1"/>
              </p:cNvSpPr>
              <p:nvPr/>
            </p:nvSpPr>
            <p:spPr bwMode="auto">
              <a:xfrm flipH="1">
                <a:off x="922"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4" name="AutoShape 320"/>
              <p:cNvSpPr>
                <a:spLocks noChangeArrowheads="1"/>
              </p:cNvSpPr>
              <p:nvPr/>
            </p:nvSpPr>
            <p:spPr bwMode="auto">
              <a:xfrm>
                <a:off x="806" y="2266"/>
                <a:ext cx="70" cy="60"/>
              </a:xfrm>
              <a:prstGeom prst="moon">
                <a:avLst>
                  <a:gd name="adj" fmla="val 1834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5" name="AutoShape 321"/>
              <p:cNvSpPr>
                <a:spLocks noChangeArrowheads="1"/>
              </p:cNvSpPr>
              <p:nvPr/>
            </p:nvSpPr>
            <p:spPr bwMode="auto">
              <a:xfrm flipH="1">
                <a:off x="905"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sp>
            <p:nvSpPr>
              <p:cNvPr id="116" name="AutoShape 322"/>
              <p:cNvSpPr>
                <a:spLocks noChangeArrowheads="1"/>
              </p:cNvSpPr>
              <p:nvPr/>
            </p:nvSpPr>
            <p:spPr bwMode="auto">
              <a:xfrm>
                <a:off x="857" y="2281"/>
                <a:ext cx="35" cy="30"/>
              </a:xfrm>
              <a:prstGeom prst="moon">
                <a:avLst>
                  <a:gd name="adj" fmla="val 41907"/>
                </a:avLst>
              </a:prstGeom>
              <a:grpFill/>
              <a:ln w="9525">
                <a:solidFill>
                  <a:schemeClr val="tx2"/>
                </a:solidFill>
                <a:miter lim="800000"/>
                <a:headEnd/>
                <a:tailEnd/>
              </a:ln>
              <a:extLst/>
            </p:spPr>
            <p:txBody>
              <a:bodyPr wrap="none" anchor="ctr"/>
              <a:lstStyle/>
              <a:p>
                <a:endParaRPr lang="zh-CN" altLang="en-US" sz="1200" b="1">
                  <a:latin typeface="微软雅黑" pitchFamily="34" charset="-122"/>
                  <a:ea typeface="微软雅黑" pitchFamily="34" charset="-122"/>
                </a:endParaRPr>
              </a:p>
            </p:txBody>
          </p:sp>
        </p:grpSp>
        <p:pic>
          <p:nvPicPr>
            <p:cNvPr id="110"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117" y="4232954"/>
              <a:ext cx="517229" cy="5199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8669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58"/>
                                        </p:tgtEl>
                                        <p:attrNameLst>
                                          <p:attrName>style.visibility</p:attrName>
                                        </p:attrNameLst>
                                      </p:cBhvr>
                                      <p:tavLst>
                                        <p:tav tm="0">
                                          <p:val>
                                            <p:strVal val="hidden"/>
                                          </p:val>
                                        </p:tav>
                                        <p:tav tm="50000">
                                          <p:val>
                                            <p:strVal val="visible"/>
                                          </p:val>
                                        </p:tav>
                                      </p:tavLst>
                                    </p:anim>
                                  </p:childTnLst>
                                </p:cTn>
                              </p:par>
                            </p:childTnLst>
                          </p:cTn>
                        </p:par>
                        <p:par>
                          <p:cTn id="10" fill="hold">
                            <p:stCondLst>
                              <p:cond delay="6000"/>
                            </p:stCondLst>
                            <p:childTnLst>
                              <p:par>
                                <p:cTn id="11" presetID="22" presetClass="entr" presetSubtype="4"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1000"/>
                                        <p:tgtEl>
                                          <p:spTgt spid="53"/>
                                        </p:tgtEl>
                                      </p:cBhvr>
                                    </p:animEffect>
                                  </p:childTnLst>
                                </p:cTn>
                              </p:par>
                            </p:childTnLst>
                          </p:cTn>
                        </p:par>
                        <p:par>
                          <p:cTn id="14" fill="hold">
                            <p:stCondLst>
                              <p:cond delay="7000"/>
                            </p:stCondLst>
                            <p:childTnLst>
                              <p:par>
                                <p:cTn id="15" presetID="22" presetClass="entr" presetSubtype="8" fill="hold" grpId="0" nodeType="afterEffect">
                                  <p:stCondLst>
                                    <p:cond delay="50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1000"/>
                                        <p:tgtEl>
                                          <p:spTgt spid="52"/>
                                        </p:tgtEl>
                                      </p:cBhvr>
                                    </p:animEffect>
                                  </p:childTnLst>
                                </p:cTn>
                              </p:par>
                            </p:childTnLst>
                          </p:cTn>
                        </p:par>
                        <p:par>
                          <p:cTn id="18" fill="hold">
                            <p:stCondLst>
                              <p:cond delay="8500"/>
                            </p:stCondLst>
                            <p:childTnLst>
                              <p:par>
                                <p:cTn id="19" presetID="22" presetClass="entr" presetSubtype="8" fill="hold" grpId="0" nodeType="afterEffect">
                                  <p:stCondLst>
                                    <p:cond delay="50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1000"/>
                                        <p:tgtEl>
                                          <p:spTgt spid="50"/>
                                        </p:tgtEl>
                                      </p:cBhvr>
                                    </p:animEffect>
                                  </p:childTnLst>
                                </p:cTn>
                              </p:par>
                            </p:childTnLst>
                          </p:cTn>
                        </p:par>
                        <p:par>
                          <p:cTn id="22" fill="hold">
                            <p:stCondLst>
                              <p:cond delay="10000"/>
                            </p:stCondLst>
                            <p:childTnLst>
                              <p:par>
                                <p:cTn id="23" presetID="22" presetClass="entr" presetSubtype="8" fill="hold" grpId="0" nodeType="afterEffect">
                                  <p:stCondLst>
                                    <p:cond delay="50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7"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9475" y="1735554"/>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自</a:t>
            </a:r>
            <a:r>
              <a:rPr lang="zh-CN" altLang="en-US" sz="2000" b="1" dirty="0">
                <a:latin typeface="微软雅黑" pitchFamily="34" charset="-122"/>
                <a:ea typeface="微软雅黑" pitchFamily="34" charset="-122"/>
              </a:rPr>
              <a:t>组网络的服务范围通常是受限的，而且一般也不和外界的其他网络相连接。</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移动自组网络也就是</a:t>
            </a:r>
            <a:r>
              <a:rPr lang="zh-CN" altLang="en-US" sz="2000" b="1" dirty="0">
                <a:solidFill>
                  <a:srgbClr val="0000FF"/>
                </a:solidFill>
                <a:latin typeface="微软雅黑" pitchFamily="34" charset="-122"/>
                <a:ea typeface="微软雅黑" pitchFamily="34" charset="-122"/>
              </a:rPr>
              <a:t>移动分组无线网络</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09475" y="136255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8781" y="1329348"/>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移动自组网络</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24027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46425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414423"/>
            <a:ext cx="3082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移动自组网络的应用前景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809140"/>
            <a:ext cx="831224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携带</a:t>
            </a:r>
            <a:r>
              <a:rPr lang="zh-CN" altLang="en-US" sz="2000" b="1" dirty="0">
                <a:latin typeface="微软雅黑" pitchFamily="34" charset="-122"/>
                <a:ea typeface="微软雅黑" pitchFamily="34" charset="-122"/>
              </a:rPr>
              <a:t>了移动站</a:t>
            </a:r>
            <a:r>
              <a:rPr lang="zh-CN" altLang="en-US" sz="2000" b="1" dirty="0" smtClean="0">
                <a:latin typeface="微软雅黑" pitchFamily="34" charset="-122"/>
                <a:ea typeface="微软雅黑" pitchFamily="34" charset="-122"/>
              </a:rPr>
              <a:t>的作战人员可</a:t>
            </a:r>
            <a:r>
              <a:rPr lang="zh-CN" altLang="en-US" sz="2000" b="1" dirty="0">
                <a:latin typeface="微软雅黑" pitchFamily="34" charset="-122"/>
                <a:ea typeface="微软雅黑" pitchFamily="34" charset="-122"/>
              </a:rPr>
              <a:t>利用临时建立的移动自组网络进行通信。</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作战的地面车辆群和坦克群，以及海上的舰艇群、空中的</a:t>
            </a:r>
            <a:r>
              <a:rPr lang="zh-CN" altLang="en-US" sz="2000" b="1" dirty="0" smtClean="0">
                <a:latin typeface="微软雅黑" pitchFamily="34" charset="-122"/>
                <a:ea typeface="微软雅黑" pitchFamily="34" charset="-122"/>
              </a:rPr>
              <a:t>机群组网。</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抢险救灾</a:t>
            </a:r>
            <a:r>
              <a:rPr lang="zh-CN" altLang="en-US" sz="2000" b="1" dirty="0" smtClean="0">
                <a:latin typeface="微软雅黑" pitchFamily="34" charset="-122"/>
                <a:ea typeface="微软雅黑" pitchFamily="34" charset="-122"/>
              </a:rPr>
              <a:t>时，迅速组建移动</a:t>
            </a:r>
            <a:r>
              <a:rPr lang="zh-CN" altLang="en-US" sz="2000" b="1" dirty="0">
                <a:latin typeface="微软雅黑" pitchFamily="34" charset="-122"/>
                <a:ea typeface="微软雅黑" pitchFamily="34" charset="-122"/>
              </a:rPr>
              <a:t>自组</a:t>
            </a:r>
            <a:r>
              <a:rPr lang="zh-CN" altLang="en-US" sz="2000" b="1" dirty="0" smtClean="0">
                <a:latin typeface="微软雅黑" pitchFamily="34" charset="-122"/>
                <a:ea typeface="微软雅黑" pitchFamily="34" charset="-122"/>
              </a:rPr>
              <a:t>网络实现通信。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4227535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9377"/>
            <a:ext cx="8291169"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9549"/>
            <a:ext cx="2756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微软雅黑" pitchFamily="34" charset="-122"/>
                <a:ea typeface="微软雅黑" pitchFamily="34" charset="-122"/>
              </a:rPr>
              <a:t>无线传感器网络 </a:t>
            </a:r>
            <a:r>
              <a:rPr lang="en-US" altLang="zh-CN" sz="2000" b="1" dirty="0">
                <a:latin typeface="微软雅黑" pitchFamily="34" charset="-122"/>
                <a:ea typeface="微软雅黑" pitchFamily="34" charset="-122"/>
              </a:rPr>
              <a:t>WSN</a:t>
            </a:r>
          </a:p>
        </p:txBody>
      </p:sp>
      <p:sp>
        <p:nvSpPr>
          <p:cNvPr id="4" name="Rectangle 46"/>
          <p:cNvSpPr>
            <a:spLocks noChangeArrowheads="1"/>
          </p:cNvSpPr>
          <p:nvPr/>
        </p:nvSpPr>
        <p:spPr bwMode="auto">
          <a:xfrm>
            <a:off x="517853" y="1214266"/>
            <a:ext cx="8291169"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1900" b="1" dirty="0">
                <a:solidFill>
                  <a:srgbClr val="0000FF"/>
                </a:solidFill>
                <a:latin typeface="微软雅黑" pitchFamily="34" charset="-122"/>
                <a:ea typeface="微软雅黑" pitchFamily="34" charset="-122"/>
              </a:rPr>
              <a:t>无线传感器</a:t>
            </a:r>
            <a:r>
              <a:rPr lang="zh-CN" altLang="en-US" sz="1900" b="1" dirty="0" smtClean="0">
                <a:solidFill>
                  <a:srgbClr val="0000FF"/>
                </a:solidFill>
                <a:latin typeface="微软雅黑" pitchFamily="34" charset="-122"/>
                <a:ea typeface="微软雅黑" pitchFamily="34" charset="-122"/>
              </a:rPr>
              <a:t>网络 </a:t>
            </a:r>
            <a:r>
              <a:rPr lang="en-US" altLang="zh-CN" sz="1900" b="1" dirty="0" smtClean="0">
                <a:solidFill>
                  <a:srgbClr val="0000FF"/>
                </a:solidFill>
                <a:latin typeface="微软雅黑" pitchFamily="34" charset="-122"/>
                <a:ea typeface="微软雅黑" pitchFamily="34" charset="-122"/>
              </a:rPr>
              <a:t>WSN </a:t>
            </a:r>
            <a:r>
              <a:rPr lang="en-US" altLang="zh-CN" sz="1900" b="1" dirty="0">
                <a:latin typeface="微软雅黑" pitchFamily="34" charset="-122"/>
                <a:ea typeface="微软雅黑" pitchFamily="34" charset="-122"/>
              </a:rPr>
              <a:t>(Wireless Sensor Network) </a:t>
            </a:r>
            <a:r>
              <a:rPr lang="zh-CN" altLang="en-US" sz="1900" b="1" dirty="0">
                <a:latin typeface="微软雅黑" pitchFamily="34" charset="-122"/>
                <a:ea typeface="微软雅黑" pitchFamily="34" charset="-122"/>
              </a:rPr>
              <a:t>是由大量</a:t>
            </a:r>
            <a:r>
              <a:rPr lang="zh-CN" altLang="en-US" sz="1900" b="1" dirty="0">
                <a:solidFill>
                  <a:srgbClr val="0000FF"/>
                </a:solidFill>
                <a:latin typeface="微软雅黑" pitchFamily="34" charset="-122"/>
                <a:ea typeface="微软雅黑" pitchFamily="34" charset="-122"/>
              </a:rPr>
              <a:t>传感器</a:t>
            </a:r>
            <a:r>
              <a:rPr lang="zh-CN" altLang="en-US" sz="1900" b="1" dirty="0">
                <a:latin typeface="微软雅黑" pitchFamily="34" charset="-122"/>
                <a:ea typeface="微软雅黑" pitchFamily="34" charset="-122"/>
              </a:rPr>
              <a:t>结点通过无线通信技术构成的</a:t>
            </a:r>
            <a:r>
              <a:rPr lang="zh-CN" altLang="en-US" sz="1900" b="1" dirty="0">
                <a:solidFill>
                  <a:srgbClr val="0000FF"/>
                </a:solidFill>
                <a:latin typeface="微软雅黑" pitchFamily="34" charset="-122"/>
                <a:ea typeface="微软雅黑" pitchFamily="34" charset="-122"/>
              </a:rPr>
              <a:t>自组网络</a:t>
            </a:r>
            <a:r>
              <a:rPr lang="zh-CN" altLang="en-US" sz="19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1900" b="1" dirty="0">
                <a:latin typeface="微软雅黑" pitchFamily="34" charset="-122"/>
                <a:ea typeface="微软雅黑" pitchFamily="34" charset="-122"/>
              </a:rPr>
              <a:t>无线传感器网络的应用是进行各种数据的采集、处理和</a:t>
            </a:r>
            <a:r>
              <a:rPr lang="zh-CN" altLang="en-US" sz="1900" b="1" dirty="0" smtClean="0">
                <a:latin typeface="微软雅黑" pitchFamily="34" charset="-122"/>
                <a:ea typeface="微软雅黑" pitchFamily="34" charset="-122"/>
              </a:rPr>
              <a:t>传输。</a:t>
            </a:r>
            <a:endParaRPr lang="en-US" altLang="zh-CN" sz="19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1900" b="1" dirty="0" smtClean="0">
                <a:latin typeface="微软雅黑" pitchFamily="34" charset="-122"/>
                <a:ea typeface="微软雅黑" pitchFamily="34" charset="-122"/>
              </a:rPr>
              <a:t>特点：</a:t>
            </a:r>
            <a:endParaRPr lang="en-US" altLang="zh-CN" sz="1900" b="1" dirty="0" smtClean="0">
              <a:latin typeface="微软雅黑" pitchFamily="34" charset="-122"/>
              <a:ea typeface="微软雅黑" pitchFamily="34" charset="-122"/>
            </a:endParaRPr>
          </a:p>
          <a:p>
            <a:pPr marL="711200" lvl="1" indent="-347663" eaLnBrk="0" hangingPunct="0">
              <a:lnSpc>
                <a:spcPts val="3300"/>
              </a:lnSpc>
              <a:buClr>
                <a:srgbClr val="7030A0"/>
              </a:buClr>
              <a:buFont typeface="+mj-lt"/>
              <a:buAutoNum type="arabicPeriod"/>
            </a:pPr>
            <a:r>
              <a:rPr lang="zh-CN" altLang="en-US" sz="1900" b="1" dirty="0" smtClean="0">
                <a:latin typeface="微软雅黑" pitchFamily="34" charset="-122"/>
                <a:ea typeface="微软雅黑" pitchFamily="34" charset="-122"/>
              </a:rPr>
              <a:t>不</a:t>
            </a:r>
            <a:r>
              <a:rPr lang="zh-CN" altLang="en-US" sz="1900" b="1" dirty="0">
                <a:latin typeface="微软雅黑" pitchFamily="34" charset="-122"/>
                <a:ea typeface="微软雅黑" pitchFamily="34" charset="-122"/>
              </a:rPr>
              <a:t>需要很高的带宽</a:t>
            </a:r>
            <a:r>
              <a:rPr lang="zh-CN" altLang="en-US" sz="1900" b="1" dirty="0" smtClean="0">
                <a:latin typeface="微软雅黑" pitchFamily="34" charset="-122"/>
                <a:ea typeface="微软雅黑" pitchFamily="34" charset="-122"/>
              </a:rPr>
              <a:t>，必须</a:t>
            </a:r>
            <a:r>
              <a:rPr lang="zh-CN" altLang="en-US" sz="1900" b="1" dirty="0">
                <a:latin typeface="微软雅黑" pitchFamily="34" charset="-122"/>
                <a:ea typeface="微软雅黑" pitchFamily="34" charset="-122"/>
              </a:rPr>
              <a:t>保持</a:t>
            </a:r>
            <a:r>
              <a:rPr lang="zh-CN" altLang="en-US" sz="1900" b="1" dirty="0" smtClean="0">
                <a:latin typeface="微软雅黑" pitchFamily="34" charset="-122"/>
                <a:ea typeface="微软雅黑" pitchFamily="34" charset="-122"/>
              </a:rPr>
              <a:t>低功耗。</a:t>
            </a:r>
            <a:endParaRPr lang="zh-CN" altLang="en-US" sz="1900" b="1" dirty="0">
              <a:latin typeface="微软雅黑" pitchFamily="34" charset="-122"/>
              <a:ea typeface="微软雅黑" pitchFamily="34" charset="-122"/>
            </a:endParaRPr>
          </a:p>
          <a:p>
            <a:pPr marL="711200" lvl="1" indent="-347663" eaLnBrk="0" hangingPunct="0">
              <a:lnSpc>
                <a:spcPts val="3300"/>
              </a:lnSpc>
              <a:buClr>
                <a:srgbClr val="7030A0"/>
              </a:buClr>
              <a:buFont typeface="+mj-lt"/>
              <a:buAutoNum type="arabicPeriod"/>
            </a:pP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协议栈的大小有严格的限制。</a:t>
            </a:r>
          </a:p>
          <a:p>
            <a:pPr marL="711200" lvl="1" indent="-347663" eaLnBrk="0" hangingPunct="0">
              <a:lnSpc>
                <a:spcPts val="3300"/>
              </a:lnSpc>
              <a:buClr>
                <a:srgbClr val="7030A0"/>
              </a:buClr>
              <a:buFont typeface="+mj-lt"/>
              <a:buAutoNum type="arabicPeriod"/>
            </a:pP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网络安全性、结点自动配置、网络动态重组等方面有一定的要求。 </a:t>
            </a:r>
          </a:p>
        </p:txBody>
      </p:sp>
    </p:spTree>
    <p:extLst>
      <p:ext uri="{BB962C8B-B14F-4D97-AF65-F5344CB8AC3E}">
        <p14:creationId xmlns:p14="http://schemas.microsoft.com/office/powerpoint/2010/main" val="3724227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44016"/>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9470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传感器结点的形状和组成</a:t>
            </a:r>
          </a:p>
        </p:txBody>
      </p:sp>
      <p:sp>
        <p:nvSpPr>
          <p:cNvPr id="6" name="圆角矩形 5"/>
          <p:cNvSpPr/>
          <p:nvPr/>
        </p:nvSpPr>
        <p:spPr>
          <a:xfrm>
            <a:off x="517852" y="1063160"/>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6"/>
          <p:cNvSpPr>
            <a:spLocks noChangeArrowheads="1"/>
          </p:cNvSpPr>
          <p:nvPr/>
        </p:nvSpPr>
        <p:spPr bwMode="auto">
          <a:xfrm>
            <a:off x="4775611" y="1506925"/>
            <a:ext cx="3601404" cy="2245051"/>
          </a:xfrm>
          <a:prstGeom prst="rect">
            <a:avLst/>
          </a:prstGeom>
          <a:solidFill>
            <a:schemeClr val="bg1"/>
          </a:solidFill>
          <a:ln w="12700" cap="sq">
            <a:solidFill>
              <a:srgbClr val="333399"/>
            </a:solidFill>
            <a:miter lim="800000"/>
            <a:headEnd type="none" w="sm" len="sm"/>
            <a:tailEnd type="none" w="sm" len="sm"/>
          </a:ln>
          <a:effectLst/>
        </p:spPr>
        <p:txBody>
          <a:bodyPr wrap="none" anchor="ctr"/>
          <a:lstStyle/>
          <a:p>
            <a:pPr algn="ctr" eaLnBrk="0" hangingPunct="0"/>
            <a:endParaRPr lang="zh-CN" altLang="zh-CN" b="1">
              <a:latin typeface="微软雅黑" panose="020B0503020204020204" pitchFamily="34" charset="-122"/>
              <a:ea typeface="微软雅黑" panose="020B0503020204020204" pitchFamily="34" charset="-122"/>
            </a:endParaRPr>
          </a:p>
        </p:txBody>
      </p:sp>
      <p:sp>
        <p:nvSpPr>
          <p:cNvPr id="8" name="AutoShape 7"/>
          <p:cNvSpPr>
            <a:spLocks noChangeArrowheads="1"/>
          </p:cNvSpPr>
          <p:nvPr/>
        </p:nvSpPr>
        <p:spPr bwMode="auto">
          <a:xfrm>
            <a:off x="4965992" y="2586250"/>
            <a:ext cx="832924" cy="1038317"/>
          </a:xfrm>
          <a:prstGeom prst="roundRect">
            <a:avLst>
              <a:gd name="adj" fmla="val 16667"/>
            </a:avLst>
          </a:prstGeom>
          <a:solidFill>
            <a:srgbClr val="008000"/>
          </a:solidFill>
          <a:ln w="12700" cap="sq">
            <a:solidFill>
              <a:srgbClr val="333399"/>
            </a:solidFill>
            <a:round/>
            <a:headEnd type="none" w="sm" len="sm"/>
            <a:tailEnd type="none" w="sm" len="sm"/>
          </a:ln>
          <a:effectLst/>
          <a:extLst/>
        </p:spPr>
        <p:txBody>
          <a:bodyPr wrap="none" anchor="ctr"/>
          <a:lstStyle/>
          <a:p>
            <a:pPr algn="ctr" eaLnBrk="0" hangingPunct="0"/>
            <a:r>
              <a:rPr lang="zh-CN" altLang="en-US" b="1">
                <a:solidFill>
                  <a:schemeClr val="bg1"/>
                </a:solidFill>
                <a:latin typeface="微软雅黑" panose="020B0503020204020204" pitchFamily="34" charset="-122"/>
                <a:ea typeface="微软雅黑" panose="020B0503020204020204" pitchFamily="34" charset="-122"/>
              </a:rPr>
              <a:t>存储器</a:t>
            </a:r>
          </a:p>
        </p:txBody>
      </p:sp>
      <p:sp>
        <p:nvSpPr>
          <p:cNvPr id="9" name="AutoShape 8"/>
          <p:cNvSpPr>
            <a:spLocks noChangeArrowheads="1"/>
          </p:cNvSpPr>
          <p:nvPr/>
        </p:nvSpPr>
        <p:spPr bwMode="auto">
          <a:xfrm>
            <a:off x="5914733" y="1687058"/>
            <a:ext cx="945567" cy="664875"/>
          </a:xfrm>
          <a:prstGeom prst="roundRect">
            <a:avLst>
              <a:gd name="adj" fmla="val 16667"/>
            </a:avLst>
          </a:prstGeom>
          <a:solidFill>
            <a:srgbClr val="0000FF"/>
          </a:solidFill>
          <a:ln w="12700" cap="sq">
            <a:solidFill>
              <a:schemeClr val="tx2"/>
            </a:solidFill>
            <a:round/>
            <a:headEnd type="none" w="sm" len="sm"/>
            <a:tailEnd type="none" w="sm" len="sm"/>
          </a:ln>
          <a:effectLst/>
          <a:extLst/>
        </p:spPr>
        <p:txBody>
          <a:bodyPr wrap="none" anchor="ctr"/>
          <a:lstStyle/>
          <a:p>
            <a:pPr algn="ctr" eaLnBrk="0" hangingPunct="0"/>
            <a:r>
              <a:rPr lang="en-US" altLang="zh-CN" b="1">
                <a:solidFill>
                  <a:schemeClr val="bg1"/>
                </a:solidFill>
                <a:latin typeface="微软雅黑" panose="020B0503020204020204" pitchFamily="34" charset="-122"/>
                <a:ea typeface="微软雅黑" panose="020B0503020204020204" pitchFamily="34" charset="-122"/>
              </a:rPr>
              <a:t>CPU</a:t>
            </a:r>
          </a:p>
        </p:txBody>
      </p:sp>
      <p:grpSp>
        <p:nvGrpSpPr>
          <p:cNvPr id="10" name="Group 9"/>
          <p:cNvGrpSpPr>
            <a:grpSpLocks/>
          </p:cNvGrpSpPr>
          <p:nvPr/>
        </p:nvGrpSpPr>
        <p:grpSpPr bwMode="auto">
          <a:xfrm>
            <a:off x="6101942" y="2586250"/>
            <a:ext cx="1042346" cy="1032459"/>
            <a:chOff x="1296" y="2064"/>
            <a:chExt cx="768" cy="1344"/>
          </a:xfrm>
          <a:solidFill>
            <a:srgbClr val="00B050"/>
          </a:solidFill>
        </p:grpSpPr>
        <p:sp>
          <p:nvSpPr>
            <p:cNvPr id="11" name="AutoShape 10"/>
            <p:cNvSpPr>
              <a:spLocks noChangeArrowheads="1"/>
            </p:cNvSpPr>
            <p:nvPr/>
          </p:nvSpPr>
          <p:spPr bwMode="auto">
            <a:xfrm>
              <a:off x="1296"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2" name="AutoShape 11"/>
            <p:cNvSpPr>
              <a:spLocks noChangeArrowheads="1"/>
            </p:cNvSpPr>
            <p:nvPr/>
          </p:nvSpPr>
          <p:spPr bwMode="auto">
            <a:xfrm>
              <a:off x="1872"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3" name="AutoShape 12"/>
            <p:cNvSpPr>
              <a:spLocks noChangeArrowheads="1"/>
            </p:cNvSpPr>
            <p:nvPr/>
          </p:nvSpPr>
          <p:spPr bwMode="auto">
            <a:xfrm>
              <a:off x="1584" y="2064"/>
              <a:ext cx="192" cy="1344"/>
            </a:xfrm>
            <a:prstGeom prst="roundRect">
              <a:avLst>
                <a:gd name="adj" fmla="val 16667"/>
              </a:avLst>
            </a:prstGeom>
            <a:grp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grpSp>
      <p:sp>
        <p:nvSpPr>
          <p:cNvPr id="14" name="AutoShape 13"/>
          <p:cNvSpPr>
            <a:spLocks noChangeArrowheads="1"/>
          </p:cNvSpPr>
          <p:nvPr/>
        </p:nvSpPr>
        <p:spPr bwMode="auto">
          <a:xfrm rot="5400000">
            <a:off x="6965988" y="1865357"/>
            <a:ext cx="613617" cy="25701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FFFF"/>
          </a:solidFill>
          <a:ln w="12700" cap="sq">
            <a:solidFill>
              <a:srgbClr val="333399"/>
            </a:solidFill>
            <a:miter lim="800000"/>
            <a:headEnd type="none" w="sm" len="sm"/>
            <a:tailEnd type="none" w="sm" len="sm"/>
          </a:ln>
          <a:effectLst/>
          <a:extLst/>
        </p:spPr>
        <p:txBody>
          <a:bodyPr rot="10800000" vert="eaVert" wrap="none" anchor="ctr"/>
          <a:lstStyle/>
          <a:p>
            <a:pPr algn="ctr" eaLnBrk="0" hangingPunct="0"/>
            <a:endParaRPr lang="zh-CN" altLang="zh-CN" b="1">
              <a:latin typeface="微软雅黑" panose="020B0503020204020204" pitchFamily="34" charset="-122"/>
              <a:ea typeface="微软雅黑" panose="020B0503020204020204" pitchFamily="34" charset="-122"/>
            </a:endParaRPr>
          </a:p>
        </p:txBody>
      </p:sp>
      <p:sp>
        <p:nvSpPr>
          <p:cNvPr id="15" name="Rectangle 14"/>
          <p:cNvSpPr>
            <a:spLocks noChangeArrowheads="1"/>
          </p:cNvSpPr>
          <p:nvPr/>
        </p:nvSpPr>
        <p:spPr bwMode="auto">
          <a:xfrm>
            <a:off x="7135653" y="2716587"/>
            <a:ext cx="877163"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b="1">
                <a:latin typeface="微软雅黑" panose="020B0503020204020204" pitchFamily="34" charset="-122"/>
                <a:ea typeface="微软雅黑" panose="020B0503020204020204" pitchFamily="34" charset="-122"/>
              </a:rPr>
              <a:t>传感器</a:t>
            </a:r>
          </a:p>
          <a:p>
            <a:pPr algn="ctr" eaLnBrk="0" hangingPunct="0">
              <a:lnSpc>
                <a:spcPct val="85000"/>
              </a:lnSpc>
            </a:pPr>
            <a:r>
              <a:rPr lang="zh-CN" altLang="en-US" b="1">
                <a:latin typeface="微软雅黑" panose="020B0503020204020204" pitchFamily="34" charset="-122"/>
                <a:ea typeface="微软雅黑" panose="020B0503020204020204" pitchFamily="34" charset="-122"/>
              </a:rPr>
              <a:t>硬件</a:t>
            </a:r>
          </a:p>
        </p:txBody>
      </p:sp>
      <p:sp>
        <p:nvSpPr>
          <p:cNvPr id="16" name="Oval 15"/>
          <p:cNvSpPr>
            <a:spLocks noChangeArrowheads="1"/>
          </p:cNvSpPr>
          <p:nvPr/>
        </p:nvSpPr>
        <p:spPr bwMode="auto">
          <a:xfrm>
            <a:off x="5059598" y="1685593"/>
            <a:ext cx="664752" cy="629727"/>
          </a:xfrm>
          <a:prstGeom prst="ellipse">
            <a:avLst/>
          </a:prstGeom>
          <a:solidFill>
            <a:srgbClr val="CC00FF"/>
          </a:solidFill>
          <a:ln w="9525">
            <a:solidFill>
              <a:srgbClr val="333399"/>
            </a:solidFill>
            <a:round/>
            <a:headEnd/>
            <a:tailEnd/>
          </a:ln>
          <a:effectLst/>
          <a:extLst/>
        </p:spPr>
        <p:txBody>
          <a:bodyPr wrap="none" anchor="ctr"/>
          <a:lstStyle/>
          <a:p>
            <a:pPr algn="ctr"/>
            <a:r>
              <a:rPr lang="zh-CN" altLang="en-US" b="1">
                <a:solidFill>
                  <a:schemeClr val="bg1"/>
                </a:solidFill>
                <a:latin typeface="微软雅黑" panose="020B0503020204020204" pitchFamily="34" charset="-122"/>
                <a:ea typeface="微软雅黑" panose="020B0503020204020204" pitchFamily="34" charset="-122"/>
              </a:rPr>
              <a:t>电池</a:t>
            </a:r>
          </a:p>
        </p:txBody>
      </p:sp>
      <p:sp>
        <p:nvSpPr>
          <p:cNvPr id="17" name="Rectangle 16"/>
          <p:cNvSpPr>
            <a:spLocks noChangeArrowheads="1"/>
          </p:cNvSpPr>
          <p:nvPr/>
        </p:nvSpPr>
        <p:spPr bwMode="auto">
          <a:xfrm>
            <a:off x="7419641" y="1721115"/>
            <a:ext cx="877163"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zh-CN" altLang="en-US" b="1" dirty="0">
                <a:latin typeface="微软雅黑" panose="020B0503020204020204" pitchFamily="34" charset="-122"/>
                <a:ea typeface="微软雅黑" panose="020B0503020204020204" pitchFamily="34" charset="-122"/>
              </a:rPr>
              <a:t>无线</a:t>
            </a:r>
          </a:p>
          <a:p>
            <a:pPr algn="ctr" eaLnBrk="0" hangingPunct="0">
              <a:lnSpc>
                <a:spcPct val="85000"/>
              </a:lnSpc>
            </a:pPr>
            <a:r>
              <a:rPr lang="zh-CN" altLang="en-US" b="1" dirty="0">
                <a:latin typeface="微软雅黑" panose="020B0503020204020204" pitchFamily="34" charset="-122"/>
                <a:ea typeface="微软雅黑" panose="020B0503020204020204" pitchFamily="34" charset="-122"/>
              </a:rPr>
              <a:t>收发器</a:t>
            </a:r>
          </a:p>
        </p:txBody>
      </p:sp>
      <p:pic>
        <p:nvPicPr>
          <p:cNvPr id="18" name="Picture 17" descr="UCB-sensor-dots"/>
          <p:cNvPicPr>
            <a:picLocks noChangeAspect="1" noChangeArrowheads="1"/>
          </p:cNvPicPr>
          <p:nvPr/>
        </p:nvPicPr>
        <p:blipFill>
          <a:blip r:embed="rId2" cstate="print">
            <a:extLst>
              <a:ext uri="{28A0092B-C50C-407E-A947-70E740481C1C}">
                <a14:useLocalDpi xmlns:a14="http://schemas.microsoft.com/office/drawing/2010/main" val="0"/>
              </a:ext>
            </a:extLst>
          </a:blip>
          <a:srcRect l="2850" t="11598" r="7932" b="12183"/>
          <a:stretch>
            <a:fillRect/>
          </a:stretch>
        </p:blipFill>
        <p:spPr bwMode="auto">
          <a:xfrm>
            <a:off x="758424" y="1506925"/>
            <a:ext cx="3693423" cy="224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21"/>
          <p:cNvSpPr txBox="1">
            <a:spLocks noChangeArrowheads="1"/>
          </p:cNvSpPr>
          <p:nvPr/>
        </p:nvSpPr>
        <p:spPr bwMode="auto">
          <a:xfrm>
            <a:off x="2176050" y="3823735"/>
            <a:ext cx="1027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(a</a:t>
            </a:r>
            <a:r>
              <a:rPr lang="en-US" altLang="zh-CN" b="1" dirty="0" smtClean="0">
                <a:solidFill>
                  <a:srgbClr val="0000FF"/>
                </a:solidFill>
                <a:latin typeface="微软雅黑" panose="020B0503020204020204" pitchFamily="34" charset="-122"/>
                <a:ea typeface="微软雅黑" panose="020B0503020204020204" pitchFamily="34" charset="-122"/>
              </a:rPr>
              <a:t>) </a:t>
            </a:r>
            <a:r>
              <a:rPr lang="zh-CN" altLang="en-US" b="1" dirty="0" smtClean="0">
                <a:solidFill>
                  <a:srgbClr val="0000FF"/>
                </a:solidFill>
                <a:latin typeface="微软雅黑" panose="020B0503020204020204" pitchFamily="34" charset="-122"/>
                <a:ea typeface="微软雅黑" panose="020B0503020204020204" pitchFamily="34" charset="-122"/>
              </a:rPr>
              <a:t>形状</a:t>
            </a:r>
            <a:endParaRPr lang="en-US" altLang="zh-CN" b="1" dirty="0">
              <a:solidFill>
                <a:srgbClr val="0000FF"/>
              </a:solidFill>
              <a:latin typeface="微软雅黑" panose="020B0503020204020204" pitchFamily="34" charset="-122"/>
              <a:ea typeface="微软雅黑" panose="020B0503020204020204" pitchFamily="34" charset="-122"/>
            </a:endParaRPr>
          </a:p>
        </p:txBody>
      </p:sp>
      <p:sp>
        <p:nvSpPr>
          <p:cNvPr id="20" name="Text Box 22"/>
          <p:cNvSpPr txBox="1">
            <a:spLocks noChangeArrowheads="1"/>
          </p:cNvSpPr>
          <p:nvPr/>
        </p:nvSpPr>
        <p:spPr bwMode="auto">
          <a:xfrm>
            <a:off x="6109152" y="3831059"/>
            <a:ext cx="10486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(b</a:t>
            </a:r>
            <a:r>
              <a:rPr lang="en-US" altLang="zh-CN" b="1" dirty="0" smtClean="0">
                <a:solidFill>
                  <a:srgbClr val="0000FF"/>
                </a:solidFill>
                <a:latin typeface="微软雅黑" panose="020B0503020204020204" pitchFamily="34" charset="-122"/>
                <a:ea typeface="微软雅黑" panose="020B0503020204020204" pitchFamily="34" charset="-122"/>
              </a:rPr>
              <a:t>) </a:t>
            </a:r>
            <a:r>
              <a:rPr lang="zh-CN" altLang="en-US" b="1" dirty="0" smtClean="0">
                <a:solidFill>
                  <a:srgbClr val="0000FF"/>
                </a:solidFill>
                <a:latin typeface="微软雅黑" panose="020B0503020204020204" pitchFamily="34" charset="-122"/>
                <a:ea typeface="微软雅黑" panose="020B0503020204020204" pitchFamily="34" charset="-122"/>
              </a:rPr>
              <a:t>组成</a:t>
            </a:r>
            <a:endParaRPr lang="en-US" altLang="zh-CN"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1832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8066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30837"/>
            <a:ext cx="38523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无线传感器网络主要的应用领域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125554"/>
            <a:ext cx="831907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无线传感器网络主要的应用领域就是组成</a:t>
            </a:r>
            <a:r>
              <a:rPr lang="zh-CN" altLang="en-US" sz="2000" b="1" dirty="0" smtClean="0">
                <a:latin typeface="微软雅黑" pitchFamily="34" charset="-122"/>
                <a:ea typeface="微软雅黑" pitchFamily="34" charset="-122"/>
              </a:rPr>
              <a:t>各种</a:t>
            </a:r>
            <a:r>
              <a:rPr lang="zh-CN" altLang="en-US" sz="2000" b="1" dirty="0" smtClean="0">
                <a:solidFill>
                  <a:srgbClr val="0000FF"/>
                </a:solidFill>
                <a:latin typeface="微软雅黑" pitchFamily="34" charset="-122"/>
                <a:ea typeface="微软雅黑" pitchFamily="34" charset="-122"/>
              </a:rPr>
              <a:t>物联网 </a:t>
            </a:r>
            <a:r>
              <a:rPr lang="en-US" altLang="zh-CN" sz="2000" b="1" dirty="0" err="1" smtClean="0">
                <a:latin typeface="微软雅黑" pitchFamily="34" charset="-122"/>
                <a:ea typeface="微软雅黑" pitchFamily="34" charset="-122"/>
              </a:rPr>
              <a:t>IoT</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(Internet of Things) </a:t>
            </a:r>
            <a:r>
              <a:rPr lang="zh-CN" altLang="en-US" sz="2000" b="1" dirty="0">
                <a:latin typeface="微软雅黑" pitchFamily="34" charset="-122"/>
                <a:ea typeface="微软雅黑" pitchFamily="34" charset="-122"/>
              </a:rPr>
              <a:t>，例如：</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环境监测与</a:t>
            </a:r>
            <a:r>
              <a:rPr lang="zh-CN" altLang="en-US" sz="2000" b="1" dirty="0" smtClean="0">
                <a:latin typeface="微软雅黑" pitchFamily="34" charset="-122"/>
                <a:ea typeface="微软雅黑" pitchFamily="34" charset="-122"/>
              </a:rPr>
              <a:t>保护；</a:t>
            </a:r>
            <a:endParaRPr lang="zh-CN" altLang="en-US"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战争中对敌情的侦查和对兵力、装备、物资等的监控；</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医疗中对病房的监测和对患者的护理；</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在危险的工业</a:t>
            </a:r>
            <a:r>
              <a:rPr lang="zh-CN" altLang="en-US" sz="2000" b="1" dirty="0" smtClean="0">
                <a:latin typeface="微软雅黑" pitchFamily="34" charset="-122"/>
                <a:ea typeface="微软雅黑" pitchFamily="34" charset="-122"/>
              </a:rPr>
              <a:t>环境中</a:t>
            </a:r>
            <a:r>
              <a:rPr lang="zh-CN" altLang="en-US" sz="2000" b="1" dirty="0">
                <a:latin typeface="微软雅黑" pitchFamily="34" charset="-122"/>
                <a:ea typeface="微软雅黑" pitchFamily="34" charset="-122"/>
              </a:rPr>
              <a:t>的安全监测；</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城市交通管理、建筑内的温度</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照明</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安全控制等。 </a:t>
            </a:r>
          </a:p>
        </p:txBody>
      </p:sp>
    </p:spTree>
    <p:extLst>
      <p:ext uri="{BB962C8B-B14F-4D97-AF65-F5344CB8AC3E}">
        <p14:creationId xmlns:p14="http://schemas.microsoft.com/office/powerpoint/2010/main" val="4185170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4373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93905"/>
            <a:ext cx="33377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移动自组网络</a:t>
            </a:r>
            <a:r>
              <a:rPr lang="zh-CN" altLang="en-US" sz="2000" b="1" dirty="0">
                <a:solidFill>
                  <a:srgbClr val="0000FF"/>
                </a:solidFill>
                <a:latin typeface="微软雅黑" pitchFamily="34" charset="-122"/>
                <a:ea typeface="微软雅黑" pitchFamily="34" charset="-122"/>
              </a:rPr>
              <a:t>不同于</a:t>
            </a:r>
            <a:r>
              <a:rPr lang="zh-CN" altLang="en-US" sz="2000" b="1" dirty="0">
                <a:latin typeface="微软雅黑" pitchFamily="34" charset="-122"/>
                <a:ea typeface="微软雅黑" pitchFamily="34" charset="-122"/>
              </a:rPr>
              <a:t>移动 </a:t>
            </a:r>
            <a:r>
              <a:rPr lang="en-US" altLang="zh-CN" sz="2000" b="1" dirty="0">
                <a:latin typeface="微软雅黑" pitchFamily="34" charset="-122"/>
                <a:ea typeface="微软雅黑" pitchFamily="34" charset="-122"/>
              </a:rPr>
              <a:t>IP</a:t>
            </a:r>
          </a:p>
        </p:txBody>
      </p:sp>
      <p:sp>
        <p:nvSpPr>
          <p:cNvPr id="4" name="Rectangle 46"/>
          <p:cNvSpPr>
            <a:spLocks noChangeArrowheads="1"/>
          </p:cNvSpPr>
          <p:nvPr/>
        </p:nvSpPr>
        <p:spPr bwMode="auto">
          <a:xfrm>
            <a:off x="517853" y="1488622"/>
            <a:ext cx="8133857"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 </a:t>
            </a:r>
            <a:r>
              <a:rPr lang="en-US" altLang="zh-CN" sz="2000" b="1" dirty="0">
                <a:solidFill>
                  <a:srgbClr val="0000FF"/>
                </a:solidFill>
                <a:latin typeface="微软雅黑" pitchFamily="34" charset="-122"/>
                <a:ea typeface="微软雅黑" pitchFamily="34" charset="-122"/>
              </a:rPr>
              <a:t>IP </a:t>
            </a:r>
            <a:r>
              <a:rPr lang="zh-CN" altLang="en-US" sz="2000" b="1" dirty="0">
                <a:latin typeface="微软雅黑" pitchFamily="34" charset="-122"/>
                <a:ea typeface="微软雅黑" pitchFamily="34" charset="-122"/>
              </a:rPr>
              <a:t>技术使漫游的主机可以用多种方式连接到互联网。</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 </a:t>
            </a:r>
            <a:r>
              <a:rPr lang="en-US" altLang="zh-CN" sz="2000" b="1" dirty="0">
                <a:solidFill>
                  <a:srgbClr val="0000FF"/>
                </a:solidFill>
                <a:latin typeface="微软雅黑" pitchFamily="34" charset="-122"/>
                <a:ea typeface="微软雅黑" pitchFamily="34" charset="-122"/>
              </a:rPr>
              <a:t>IP </a:t>
            </a:r>
            <a:r>
              <a:rPr lang="zh-CN" altLang="en-US" sz="2000" b="1" dirty="0">
                <a:latin typeface="微软雅黑" pitchFamily="34" charset="-122"/>
                <a:ea typeface="微软雅黑" pitchFamily="34" charset="-122"/>
              </a:rPr>
              <a:t>的核心网络功能仍然是基于在固定互联网中一直在使用的各种路由选择协议。</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移动自组网络</a:t>
            </a:r>
            <a:r>
              <a:rPr lang="zh-CN" altLang="en-US" sz="2000" b="1" dirty="0">
                <a:latin typeface="微软雅黑" pitchFamily="34" charset="-122"/>
                <a:ea typeface="微软雅黑" pitchFamily="34" charset="-122"/>
              </a:rPr>
              <a:t>是将移动性扩展到无线领域中的自治系统，它具有自己特定的路由选择协议，并且可以不和互联网相连。 </a:t>
            </a:r>
          </a:p>
        </p:txBody>
      </p:sp>
    </p:spTree>
    <p:extLst>
      <p:ext uri="{BB962C8B-B14F-4D97-AF65-F5344CB8AC3E}">
        <p14:creationId xmlns:p14="http://schemas.microsoft.com/office/powerpoint/2010/main" val="2213001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53369"/>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03541"/>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几种不同的接入</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98258"/>
            <a:ext cx="8133857"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固定</a:t>
            </a:r>
            <a:r>
              <a:rPr lang="zh-CN" altLang="en-US" b="1" dirty="0" smtClean="0">
                <a:solidFill>
                  <a:srgbClr val="0000FF"/>
                </a:solidFill>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fixed access</a:t>
            </a:r>
            <a:r>
              <a:rPr lang="en-US" altLang="zh-CN" b="1" dirty="0" smtClean="0">
                <a:latin typeface="微软雅黑" pitchFamily="34" charset="-122"/>
                <a:ea typeface="微软雅黑" pitchFamily="34" charset="-122"/>
              </a:rPr>
              <a:t>) —— </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作为网络用户期间，用户设置的地理位置保持不变。</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移动</a:t>
            </a:r>
            <a:r>
              <a:rPr lang="zh-CN" altLang="en-US" b="1" dirty="0" smtClean="0">
                <a:solidFill>
                  <a:srgbClr val="0000FF"/>
                </a:solidFill>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mobility access</a:t>
            </a:r>
            <a:r>
              <a:rPr lang="en-US" altLang="zh-CN" b="1" dirty="0" smtClean="0">
                <a:latin typeface="微软雅黑" pitchFamily="34" charset="-122"/>
                <a:ea typeface="微软雅黑" pitchFamily="34" charset="-122"/>
              </a:rPr>
              <a:t>) —— </a:t>
            </a: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设置能够以车辆速度移动时进行网络通信。当发生切换时，通信仍然是连续的。</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便携</a:t>
            </a:r>
            <a:r>
              <a:rPr lang="zh-CN" altLang="en-US" b="1" dirty="0" smtClean="0">
                <a:solidFill>
                  <a:srgbClr val="0000FF"/>
                </a:solidFill>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portable access</a:t>
            </a:r>
            <a:r>
              <a:rPr lang="en-US" altLang="zh-CN" b="1" dirty="0" smtClean="0">
                <a:latin typeface="微软雅黑" pitchFamily="34" charset="-122"/>
                <a:ea typeface="微软雅黑" pitchFamily="34" charset="-122"/>
              </a:rPr>
              <a:t>) —— </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受限的网络覆盖面积中，用户设备能够在以步行速度移动时进行网络通信，提供有限的切换能力。</a:t>
            </a:r>
          </a:p>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itchFamily="34" charset="-122"/>
                <a:ea typeface="微软雅黑" pitchFamily="34" charset="-122"/>
              </a:rPr>
              <a:t>游牧</a:t>
            </a:r>
            <a:r>
              <a:rPr lang="zh-CN" altLang="en-US" b="1" dirty="0" smtClean="0">
                <a:solidFill>
                  <a:srgbClr val="0000FF"/>
                </a:solidFill>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nomadic access</a:t>
            </a:r>
            <a:r>
              <a:rPr lang="en-US" altLang="zh-CN" b="1" dirty="0" smtClean="0">
                <a:latin typeface="微软雅黑" pitchFamily="34" charset="-122"/>
                <a:ea typeface="微软雅黑" pitchFamily="34" charset="-122"/>
              </a:rPr>
              <a:t>) —— </a:t>
            </a: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设备的地理位置至少在进行网络通信时保持不变。如用户设备移动了位置，则再次进行通信时可能还要寻找最佳的基</a:t>
            </a:r>
            <a:r>
              <a:rPr lang="zh-CN" altLang="en-US" b="1" dirty="0" smtClean="0">
                <a:latin typeface="微软雅黑" pitchFamily="34" charset="-122"/>
                <a:ea typeface="微软雅黑" pitchFamily="34" charset="-122"/>
              </a:rPr>
              <a:t>站。</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295817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63550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335246" y="610045"/>
            <a:ext cx="44823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9.1.2   802.11 </a:t>
            </a:r>
            <a:r>
              <a:rPr lang="zh-CN" altLang="en-US" sz="2400" b="1" dirty="0">
                <a:solidFill>
                  <a:schemeClr val="bg1"/>
                </a:solidFill>
                <a:latin typeface="微软雅黑" pitchFamily="34" charset="-122"/>
                <a:ea typeface="微软雅黑" pitchFamily="34" charset="-122"/>
              </a:rPr>
              <a:t>局域网的物理层</a:t>
            </a:r>
          </a:p>
        </p:txBody>
      </p:sp>
      <p:sp>
        <p:nvSpPr>
          <p:cNvPr id="4" name="Rectangle 46"/>
          <p:cNvSpPr>
            <a:spLocks noChangeArrowheads="1"/>
          </p:cNvSpPr>
          <p:nvPr/>
        </p:nvSpPr>
        <p:spPr bwMode="auto">
          <a:xfrm>
            <a:off x="511896" y="1119477"/>
            <a:ext cx="8277262"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smtClean="0">
                <a:latin typeface="微软雅黑" pitchFamily="34" charset="-122"/>
                <a:ea typeface="微软雅黑" pitchFamily="34" charset="-122"/>
              </a:rPr>
              <a:t>802.11 </a:t>
            </a:r>
            <a:r>
              <a:rPr lang="zh-CN" altLang="en-US" b="1" dirty="0" smtClean="0">
                <a:latin typeface="微软雅黑" pitchFamily="34" charset="-122"/>
                <a:ea typeface="微软雅黑" pitchFamily="34" charset="-122"/>
              </a:rPr>
              <a:t>标准</a:t>
            </a:r>
            <a:r>
              <a:rPr lang="zh-CN" altLang="en-US" b="1" dirty="0">
                <a:latin typeface="微软雅黑" pitchFamily="34" charset="-122"/>
                <a:ea typeface="微软雅黑" pitchFamily="34" charset="-122"/>
              </a:rPr>
              <a:t>中物理层相当复杂。根据物理层的不同（如工作频段、数据率、调制方法等），对应的标准也不同</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aphicFrame>
        <p:nvGraphicFramePr>
          <p:cNvPr id="5" name="Group 179"/>
          <p:cNvGraphicFramePr>
            <a:graphicFrameLocks/>
          </p:cNvGraphicFramePr>
          <p:nvPr>
            <p:extLst>
              <p:ext uri="{D42A27DB-BD31-4B8C-83A1-F6EECF244321}">
                <p14:modId xmlns:p14="http://schemas.microsoft.com/office/powerpoint/2010/main" val="3196265390"/>
              </p:ext>
            </p:extLst>
          </p:nvPr>
        </p:nvGraphicFramePr>
        <p:xfrm>
          <a:off x="569951" y="1959779"/>
          <a:ext cx="8007992" cy="2293664"/>
        </p:xfrm>
        <a:graphic>
          <a:graphicData uri="http://schemas.openxmlformats.org/drawingml/2006/table">
            <a:tbl>
              <a:tblPr/>
              <a:tblGrid>
                <a:gridCol w="963219"/>
                <a:gridCol w="1129670"/>
                <a:gridCol w="1046445"/>
                <a:gridCol w="927241"/>
                <a:gridCol w="3941417"/>
              </a:tblGrid>
              <a:tr h="330308">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标准</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频段</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数据速率</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物理层</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algn="ctr">
                        <a:lnSpc>
                          <a:spcPct val="100000"/>
                        </a:lnSpc>
                        <a:spcBef>
                          <a:spcPts val="0"/>
                        </a:spcBef>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优缺点</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802.11b</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(1999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2.4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smtClean="0">
                          <a:solidFill>
                            <a:schemeClr val="tx1"/>
                          </a:solidFill>
                          <a:effectLst/>
                          <a:latin typeface="微软雅黑" panose="020B0503020204020204" pitchFamily="34" charset="-122"/>
                          <a:ea typeface="微软雅黑" panose="020B0503020204020204" pitchFamily="34" charset="-122"/>
                        </a:rPr>
                        <a:t>最高</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11 </a:t>
                      </a:r>
                      <a:r>
                        <a:rPr lang="en-US" sz="1200" b="1" dirty="0">
                          <a:solidFill>
                            <a:schemeClr val="tx1"/>
                          </a:solidFill>
                          <a:effectLst/>
                          <a:latin typeface="微软雅黑" panose="020B0503020204020204" pitchFamily="34" charset="-122"/>
                          <a:ea typeface="微软雅黑" panose="020B0503020204020204" pitchFamily="34" charset="-122"/>
                        </a:rPr>
                        <a:t>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扩频</a:t>
                      </a: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smtClean="0">
                          <a:solidFill>
                            <a:schemeClr val="tx1"/>
                          </a:solidFill>
                          <a:effectLst/>
                          <a:latin typeface="微软雅黑" panose="020B0503020204020204" pitchFamily="34" charset="-122"/>
                          <a:ea typeface="微软雅黑" panose="020B0503020204020204" pitchFamily="34" charset="-122"/>
                        </a:rPr>
                        <a:t>最高</a:t>
                      </a:r>
                      <a:r>
                        <a:rPr lang="zh-CN" sz="1200" b="1" dirty="0">
                          <a:solidFill>
                            <a:schemeClr val="tx1"/>
                          </a:solidFill>
                          <a:effectLst/>
                          <a:latin typeface="微软雅黑" panose="020B0503020204020204" pitchFamily="34" charset="-122"/>
                          <a:ea typeface="微软雅黑" panose="020B0503020204020204" pitchFamily="34" charset="-122"/>
                        </a:rPr>
                        <a:t>数据率较低，价格最低，信号传播距离最远，且不易受</a:t>
                      </a:r>
                      <a:r>
                        <a:rPr lang="zh-CN" sz="1200" b="1" dirty="0" smtClean="0">
                          <a:solidFill>
                            <a:schemeClr val="tx1"/>
                          </a:solidFill>
                          <a:effectLst/>
                          <a:latin typeface="微软雅黑" panose="020B0503020204020204" pitchFamily="34" charset="-122"/>
                          <a:ea typeface="微软雅黑" panose="020B0503020204020204" pitchFamily="34" charset="-122"/>
                        </a:rPr>
                        <a:t>阻碍</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802.11a</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(1999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5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dirty="0" smtClean="0">
                          <a:solidFill>
                            <a:schemeClr val="tx1"/>
                          </a:solidFill>
                          <a:effectLst/>
                          <a:latin typeface="微软雅黑" panose="020B0503020204020204" pitchFamily="34" charset="-122"/>
                          <a:ea typeface="微软雅黑" panose="020B0503020204020204" pitchFamily="34" charset="-122"/>
                        </a:rPr>
                        <a:t>最高</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54 </a:t>
                      </a:r>
                      <a:r>
                        <a:rPr lang="en-US" sz="1200" b="1" dirty="0">
                          <a:solidFill>
                            <a:schemeClr val="tx1"/>
                          </a:solidFill>
                          <a:effectLst/>
                          <a:latin typeface="微软雅黑" panose="020B0503020204020204" pitchFamily="34" charset="-122"/>
                          <a:ea typeface="微软雅黑" panose="020B0503020204020204" pitchFamily="34" charset="-122"/>
                        </a:rPr>
                        <a:t>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en-US" sz="1200" b="1" dirty="0" smtClean="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最高数据率较高，支持更多用户同时上网，价格最高，信号传播距离较短，且易受</a:t>
                      </a:r>
                      <a:r>
                        <a:rPr lang="zh-CN" sz="1200" b="1" dirty="0" smtClean="0">
                          <a:solidFill>
                            <a:schemeClr val="tx1"/>
                          </a:solidFill>
                          <a:effectLst/>
                          <a:latin typeface="微软雅黑" panose="020B0503020204020204" pitchFamily="34" charset="-122"/>
                          <a:ea typeface="微软雅黑" panose="020B0503020204020204" pitchFamily="34" charset="-122"/>
                        </a:rPr>
                        <a:t>阻碍</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802.11g</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(2003</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2.4 GHz</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smtClean="0">
                          <a:solidFill>
                            <a:schemeClr val="tx1"/>
                          </a:solidFill>
                          <a:effectLst/>
                          <a:latin typeface="微软雅黑" panose="020B0503020204020204" pitchFamily="34" charset="-122"/>
                          <a:ea typeface="微软雅黑" panose="020B0503020204020204" pitchFamily="34" charset="-122"/>
                        </a:rPr>
                        <a:t>最高</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54  </a:t>
                      </a:r>
                      <a:r>
                        <a:rPr lang="en-US" sz="1200" b="1" dirty="0">
                          <a:solidFill>
                            <a:schemeClr val="tx1"/>
                          </a:solidFill>
                          <a:effectLst/>
                          <a:latin typeface="微软雅黑" panose="020B0503020204020204" pitchFamily="34" charset="-122"/>
                          <a:ea typeface="微软雅黑" panose="020B0503020204020204" pitchFamily="34" charset="-122"/>
                        </a:rPr>
                        <a:t>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Bef>
                          <a:spcPts val="0"/>
                        </a:spcBef>
                        <a:spcAft>
                          <a:spcPts val="0"/>
                        </a:spcAft>
                        <a:tabLst>
                          <a:tab pos="1752600" algn="l"/>
                        </a:tabLst>
                      </a:pPr>
                      <a:r>
                        <a:rPr lang="zh-CN" sz="1200" b="1" dirty="0">
                          <a:solidFill>
                            <a:schemeClr val="tx1"/>
                          </a:solidFill>
                          <a:effectLst/>
                          <a:latin typeface="微软雅黑" panose="020B0503020204020204" pitchFamily="34" charset="-122"/>
                          <a:ea typeface="微软雅黑" panose="020B0503020204020204" pitchFamily="34" charset="-122"/>
                        </a:rPr>
                        <a:t>最高数据率较高，支持更多用户同时上网，信号传播距离最远，且不易受阻碍，价格</a:t>
                      </a:r>
                      <a:r>
                        <a:rPr lang="zh-CN" sz="1200" b="1" dirty="0" smtClean="0">
                          <a:solidFill>
                            <a:schemeClr val="tx1"/>
                          </a:solidFill>
                          <a:effectLst/>
                          <a:latin typeface="微软雅黑" panose="020B0503020204020204" pitchFamily="34" charset="-122"/>
                          <a:ea typeface="微软雅黑" panose="020B0503020204020204" pitchFamily="34" charset="-122"/>
                        </a:rPr>
                        <a:t>比</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802.11b </a:t>
                      </a:r>
                      <a:r>
                        <a:rPr lang="zh-CN" sz="1200" b="1" dirty="0" smtClean="0">
                          <a:solidFill>
                            <a:schemeClr val="tx1"/>
                          </a:solidFill>
                          <a:effectLst/>
                          <a:latin typeface="微软雅黑" panose="020B0503020204020204" pitchFamily="34" charset="-122"/>
                          <a:ea typeface="微软雅黑" panose="020B0503020204020204" pitchFamily="34" charset="-122"/>
                        </a:rPr>
                        <a:t>贵</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0839">
                <a:tc>
                  <a:txBody>
                    <a:bodyPr/>
                    <a:lstStyle/>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802.11n</a:t>
                      </a:r>
                      <a:endParaRPr lang="zh-CN" sz="1200" b="1"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(2009</a:t>
                      </a:r>
                      <a:r>
                        <a:rPr lang="zh-CN" sz="1200" b="1" dirty="0">
                          <a:solidFill>
                            <a:schemeClr val="tx1"/>
                          </a:solidFill>
                          <a:effectLst/>
                          <a:latin typeface="微软雅黑" panose="020B0503020204020204" pitchFamily="34" charset="-122"/>
                          <a:ea typeface="微软雅黑" panose="020B0503020204020204" pitchFamily="34" charset="-122"/>
                        </a:rPr>
                        <a:t>年</a:t>
                      </a: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en-US" sz="1200" b="1" kern="100" dirty="0">
                          <a:solidFill>
                            <a:schemeClr val="tx1"/>
                          </a:solidFill>
                          <a:effectLst/>
                          <a:latin typeface="微软雅黑" panose="020B0503020204020204" pitchFamily="34" charset="-122"/>
                          <a:ea typeface="微软雅黑" panose="020B0503020204020204" pitchFamily="34" charset="-122"/>
                        </a:rPr>
                        <a:t>2.4 / 5 GHz</a:t>
                      </a:r>
                      <a:endParaRPr lang="zh-CN" sz="1200" b="1" kern="1050"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 </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tabLst>
                          <a:tab pos="1752600" algn="l"/>
                        </a:tabLst>
                      </a:pPr>
                      <a:r>
                        <a:rPr lang="zh-CN" sz="1200" b="1" kern="100" spc="-10" dirty="0">
                          <a:solidFill>
                            <a:schemeClr val="tx1"/>
                          </a:solidFill>
                          <a:effectLst/>
                          <a:latin typeface="微软雅黑" panose="020B0503020204020204" pitchFamily="34" charset="-122"/>
                          <a:ea typeface="微软雅黑" panose="020B0503020204020204" pitchFamily="34" charset="-122"/>
                        </a:rPr>
                        <a:t>最高</a:t>
                      </a:r>
                      <a:r>
                        <a:rPr lang="en-US" sz="1200" b="1" kern="100" spc="-10" dirty="0">
                          <a:solidFill>
                            <a:schemeClr val="tx1"/>
                          </a:solidFill>
                          <a:effectLst/>
                          <a:latin typeface="微软雅黑" panose="020B0503020204020204" pitchFamily="34" charset="-122"/>
                          <a:ea typeface="微软雅黑" panose="020B0503020204020204" pitchFamily="34" charset="-122"/>
                        </a:rPr>
                        <a:t>600 Mbit/s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en-US" sz="1200" b="1" kern="100" dirty="0" smtClean="0">
                          <a:solidFill>
                            <a:schemeClr val="tx1"/>
                          </a:solidFill>
                          <a:effectLst/>
                          <a:latin typeface="微软雅黑" panose="020B0503020204020204" pitchFamily="34" charset="-122"/>
                          <a:ea typeface="微软雅黑" panose="020B0503020204020204" pitchFamily="34" charset="-122"/>
                        </a:rPr>
                        <a:t>MIMO</a:t>
                      </a:r>
                      <a:endParaRPr lang="zh-CN" sz="1200" b="1" kern="1050" dirty="0">
                        <a:solidFill>
                          <a:schemeClr val="tx1"/>
                        </a:solidFill>
                        <a:effectLst/>
                        <a:latin typeface="微软雅黑" panose="020B0503020204020204" pitchFamily="34" charset="-122"/>
                        <a:ea typeface="微软雅黑" panose="020B0503020204020204" pitchFamily="34" charset="-122"/>
                      </a:endParaRPr>
                    </a:p>
                    <a:p>
                      <a:pPr algn="ctr">
                        <a:lnSpc>
                          <a:spcPct val="100000"/>
                        </a:lnSpc>
                        <a:spcBef>
                          <a:spcPts val="0"/>
                        </a:spcBef>
                        <a:spcAft>
                          <a:spcPts val="0"/>
                        </a:spcAft>
                        <a:tabLst>
                          <a:tab pos="1752600" algn="l"/>
                        </a:tabLst>
                      </a:pPr>
                      <a:r>
                        <a:rPr lang="en-US" sz="1200" b="1" dirty="0">
                          <a:solidFill>
                            <a:schemeClr val="tx1"/>
                          </a:solidFill>
                          <a:effectLst/>
                          <a:latin typeface="微软雅黑" panose="020B0503020204020204" pitchFamily="34" charset="-122"/>
                          <a:ea typeface="微软雅黑" panose="020B0503020204020204" pitchFamily="34" charset="-122"/>
                        </a:rPr>
                        <a:t>OFDM</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p>
                      <a:pPr algn="ctr">
                        <a:lnSpc>
                          <a:spcPct val="100000"/>
                        </a:lnSpc>
                        <a:spcBef>
                          <a:spcPts val="0"/>
                        </a:spcBef>
                        <a:spcAft>
                          <a:spcPts val="0"/>
                        </a:spcAft>
                      </a:pPr>
                      <a:r>
                        <a:rPr lang="zh-CN" sz="1200" b="1" kern="1050" dirty="0">
                          <a:solidFill>
                            <a:schemeClr val="tx1"/>
                          </a:solidFill>
                          <a:effectLst/>
                          <a:latin typeface="微软雅黑" panose="020B0503020204020204" pitchFamily="34" charset="-122"/>
                          <a:ea typeface="微软雅黑" panose="020B0503020204020204" pitchFamily="34" charset="-122"/>
                        </a:rPr>
                        <a:t>使用多个发射和接收天线达到更高的数据</a:t>
                      </a:r>
                      <a:r>
                        <a:rPr lang="zh-CN" sz="1200" b="1" kern="1050" dirty="0" smtClean="0">
                          <a:solidFill>
                            <a:schemeClr val="tx1"/>
                          </a:solidFill>
                          <a:effectLst/>
                          <a:latin typeface="微软雅黑" panose="020B0503020204020204" pitchFamily="34" charset="-122"/>
                          <a:ea typeface="微软雅黑" panose="020B0503020204020204" pitchFamily="34" charset="-122"/>
                        </a:rPr>
                        <a:t>传输率</a:t>
                      </a:r>
                      <a:r>
                        <a:rPr lang="zh-CN" altLang="en-US" sz="1200" b="1" kern="1050" dirty="0" smtClean="0">
                          <a:solidFill>
                            <a:schemeClr val="tx1"/>
                          </a:solidFill>
                          <a:effectLst/>
                          <a:latin typeface="微软雅黑" panose="020B0503020204020204" pitchFamily="34" charset="-122"/>
                          <a:ea typeface="微软雅黑" panose="020B0503020204020204" pitchFamily="34" charset="-122"/>
                        </a:rPr>
                        <a:t>。</a:t>
                      </a:r>
                      <a:r>
                        <a:rPr lang="zh-CN" sz="1200" b="1" dirty="0" smtClean="0">
                          <a:solidFill>
                            <a:schemeClr val="tx1"/>
                          </a:solidFill>
                          <a:effectLst/>
                          <a:latin typeface="微软雅黑" panose="020B0503020204020204" pitchFamily="34" charset="-122"/>
                          <a:ea typeface="微软雅黑" panose="020B0503020204020204" pitchFamily="34" charset="-122"/>
                        </a:rPr>
                        <a:t>当</a:t>
                      </a:r>
                      <a:r>
                        <a:rPr lang="zh-CN" sz="1200" b="1" dirty="0">
                          <a:solidFill>
                            <a:schemeClr val="tx1"/>
                          </a:solidFill>
                          <a:effectLst/>
                          <a:latin typeface="微软雅黑" panose="020B0503020204020204" pitchFamily="34" charset="-122"/>
                          <a:ea typeface="微软雅黑" panose="020B0503020204020204" pitchFamily="34" charset="-122"/>
                        </a:rPr>
                        <a:t>使用双倍</a:t>
                      </a:r>
                      <a:r>
                        <a:rPr lang="zh-CN" sz="1200" b="1" dirty="0" smtClean="0">
                          <a:solidFill>
                            <a:schemeClr val="tx1"/>
                          </a:solidFill>
                          <a:effectLst/>
                          <a:latin typeface="微软雅黑" panose="020B0503020204020204" pitchFamily="34" charset="-122"/>
                          <a:ea typeface="微软雅黑" panose="020B0503020204020204" pitchFamily="34" charset="-122"/>
                        </a:rPr>
                        <a:t>带宽</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a:t>
                      </a:r>
                      <a:r>
                        <a:rPr lang="en-US" sz="1200" b="1" dirty="0">
                          <a:solidFill>
                            <a:schemeClr val="tx1"/>
                          </a:solidFill>
                          <a:effectLst/>
                          <a:latin typeface="微软雅黑" panose="020B0503020204020204" pitchFamily="34" charset="-122"/>
                          <a:ea typeface="微软雅黑" panose="020B0503020204020204" pitchFamily="34" charset="-122"/>
                        </a:rPr>
                        <a:t>40 MHz</a:t>
                      </a:r>
                      <a:r>
                        <a:rPr lang="en-US" sz="1200" b="1" dirty="0" smtClean="0">
                          <a:solidFill>
                            <a:schemeClr val="tx1"/>
                          </a:solidFill>
                          <a:effectLst/>
                          <a:latin typeface="微软雅黑" panose="020B0503020204020204" pitchFamily="34" charset="-122"/>
                          <a:ea typeface="微软雅黑" panose="020B0503020204020204" pitchFamily="34" charset="-122"/>
                        </a:rPr>
                        <a:t>) </a:t>
                      </a:r>
                      <a:r>
                        <a:rPr lang="zh-CN" sz="1200" b="1" dirty="0" smtClean="0">
                          <a:solidFill>
                            <a:schemeClr val="tx1"/>
                          </a:solidFill>
                          <a:effectLst/>
                          <a:latin typeface="微软雅黑" panose="020B0503020204020204" pitchFamily="34" charset="-122"/>
                          <a:ea typeface="微软雅黑" panose="020B0503020204020204" pitchFamily="34" charset="-122"/>
                        </a:rPr>
                        <a:t>时</a:t>
                      </a:r>
                      <a:r>
                        <a:rPr lang="zh-CN" sz="1200" b="1" dirty="0">
                          <a:solidFill>
                            <a:schemeClr val="tx1"/>
                          </a:solidFill>
                          <a:effectLst/>
                          <a:latin typeface="微软雅黑" panose="020B0503020204020204" pitchFamily="34" charset="-122"/>
                          <a:ea typeface="微软雅黑" panose="020B0503020204020204" pitchFamily="34" charset="-122"/>
                        </a:rPr>
                        <a:t>速率可</a:t>
                      </a:r>
                      <a:r>
                        <a:rPr lang="zh-CN" sz="1200" b="1" dirty="0" smtClean="0">
                          <a:solidFill>
                            <a:schemeClr val="tx1"/>
                          </a:solidFill>
                          <a:effectLst/>
                          <a:latin typeface="微软雅黑" panose="020B0503020204020204" pitchFamily="34" charset="-122"/>
                          <a:ea typeface="微软雅黑" panose="020B0503020204020204" pitchFamily="34" charset="-122"/>
                        </a:rPr>
                        <a:t>达</a:t>
                      </a:r>
                      <a:r>
                        <a:rPr lang="en-US" altLang="zh-CN" sz="1200" b="1" dirty="0" smtClean="0">
                          <a:solidFill>
                            <a:schemeClr val="tx1"/>
                          </a:solidFill>
                          <a:effectLst/>
                          <a:latin typeface="微软雅黑" panose="020B0503020204020204" pitchFamily="34" charset="-122"/>
                          <a:ea typeface="微软雅黑" panose="020B0503020204020204" pitchFamily="34" charset="-122"/>
                        </a:rPr>
                        <a:t> </a:t>
                      </a:r>
                      <a:r>
                        <a:rPr lang="en-US" sz="1200" b="1" dirty="0" smtClean="0">
                          <a:solidFill>
                            <a:schemeClr val="tx1"/>
                          </a:solidFill>
                          <a:effectLst/>
                          <a:latin typeface="微软雅黑" panose="020B0503020204020204" pitchFamily="34" charset="-122"/>
                          <a:ea typeface="微软雅黑" panose="020B0503020204020204" pitchFamily="34" charset="-122"/>
                        </a:rPr>
                        <a:t>600 </a:t>
                      </a:r>
                      <a:r>
                        <a:rPr lang="en-US" sz="1200" b="1" dirty="0" err="1" smtClean="0">
                          <a:solidFill>
                            <a:schemeClr val="tx1"/>
                          </a:solidFill>
                          <a:effectLst/>
                          <a:latin typeface="微软雅黑" panose="020B0503020204020204" pitchFamily="34" charset="-122"/>
                          <a:ea typeface="微软雅黑" panose="020B0503020204020204" pitchFamily="34" charset="-122"/>
                        </a:rPr>
                        <a:t>Mbit</a:t>
                      </a:r>
                      <a:r>
                        <a:rPr lang="en-US" sz="1200" b="1" dirty="0" smtClean="0">
                          <a:solidFill>
                            <a:schemeClr val="tx1"/>
                          </a:solidFill>
                          <a:effectLst/>
                          <a:latin typeface="微软雅黑" panose="020B0503020204020204" pitchFamily="34" charset="-122"/>
                          <a:ea typeface="微软雅黑" panose="020B0503020204020204" pitchFamily="34" charset="-122"/>
                        </a:rPr>
                        <a:t>/s</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49367" marR="49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r>
            </a:tbl>
          </a:graphicData>
        </a:graphic>
      </p:graphicFrame>
    </p:spTree>
    <p:extLst>
      <p:ext uri="{BB962C8B-B14F-4D97-AF65-F5344CB8AC3E}">
        <p14:creationId xmlns:p14="http://schemas.microsoft.com/office/powerpoint/2010/main" val="1882949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7"/>
          <p:cNvSpPr>
            <a:spLocks noChangeArrowheads="1"/>
          </p:cNvSpPr>
          <p:nvPr/>
        </p:nvSpPr>
        <p:spPr bwMode="auto">
          <a:xfrm>
            <a:off x="639730" y="1198670"/>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6" name="Rectangle 29"/>
          <p:cNvSpPr>
            <a:spLocks noChangeArrowheads="1"/>
          </p:cNvSpPr>
          <p:nvPr/>
        </p:nvSpPr>
        <p:spPr bwMode="auto">
          <a:xfrm>
            <a:off x="648619" y="1293602"/>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9.1</a:t>
            </a:r>
          </a:p>
          <a:p>
            <a:pPr eaLnBrk="0" hangingPunct="0"/>
            <a:r>
              <a:rPr lang="zh-CN" altLang="en-US" sz="2000" b="1" dirty="0">
                <a:solidFill>
                  <a:schemeClr val="bg1"/>
                </a:solidFill>
                <a:latin typeface="微软雅黑" pitchFamily="34" charset="-122"/>
                <a:ea typeface="微软雅黑" pitchFamily="34" charset="-122"/>
              </a:rPr>
              <a:t>无线局域网 </a:t>
            </a:r>
            <a:r>
              <a:rPr lang="en-US" altLang="zh-CN" sz="2000" b="1" dirty="0">
                <a:solidFill>
                  <a:schemeClr val="bg1"/>
                </a:solidFill>
                <a:latin typeface="微软雅黑" pitchFamily="34" charset="-122"/>
                <a:ea typeface="微软雅黑" pitchFamily="34" charset="-122"/>
              </a:rPr>
              <a:t>WLAN</a:t>
            </a:r>
            <a:endParaRPr lang="zh-CN" altLang="fr-FR" sz="2000" b="1" dirty="0">
              <a:solidFill>
                <a:schemeClr val="bg1"/>
              </a:solidFill>
              <a:latin typeface="微软雅黑" pitchFamily="34" charset="-122"/>
              <a:ea typeface="微软雅黑" pitchFamily="34" charset="-122"/>
            </a:endParaRPr>
          </a:p>
        </p:txBody>
      </p:sp>
      <p:sp>
        <p:nvSpPr>
          <p:cNvPr id="12" name="Rectangle 10"/>
          <p:cNvSpPr>
            <a:spLocks noChangeArrowheads="1"/>
          </p:cNvSpPr>
          <p:nvPr/>
        </p:nvSpPr>
        <p:spPr bwMode="auto">
          <a:xfrm>
            <a:off x="2629135" y="303380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9"/>
          <p:cNvSpPr>
            <a:spLocks noChangeArrowheads="1"/>
          </p:cNvSpPr>
          <p:nvPr/>
        </p:nvSpPr>
        <p:spPr bwMode="auto">
          <a:xfrm>
            <a:off x="2629135" y="240897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9"/>
          <p:cNvSpPr>
            <a:spLocks noChangeArrowheads="1"/>
          </p:cNvSpPr>
          <p:nvPr/>
        </p:nvSpPr>
        <p:spPr bwMode="auto">
          <a:xfrm>
            <a:off x="2629135" y="119867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10"/>
          <p:cNvSpPr>
            <a:spLocks noChangeArrowheads="1"/>
          </p:cNvSpPr>
          <p:nvPr/>
        </p:nvSpPr>
        <p:spPr bwMode="auto">
          <a:xfrm>
            <a:off x="2629135" y="180509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6" name="Line 16"/>
          <p:cNvSpPr>
            <a:spLocks noChangeShapeType="1"/>
          </p:cNvSpPr>
          <p:nvPr/>
        </p:nvSpPr>
        <p:spPr bwMode="auto">
          <a:xfrm>
            <a:off x="3637198" y="1127232"/>
            <a:ext cx="0" cy="2371983"/>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8"/>
          <p:cNvSpPr>
            <a:spLocks noChangeArrowheads="1"/>
          </p:cNvSpPr>
          <p:nvPr/>
        </p:nvSpPr>
        <p:spPr bwMode="auto">
          <a:xfrm>
            <a:off x="2700573" y="944670"/>
            <a:ext cx="561157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9.1.1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无线</a:t>
            </a:r>
            <a:r>
              <a:rPr lang="zh-CN" altLang="en-US" sz="2000" b="1" dirty="0">
                <a:solidFill>
                  <a:schemeClr val="bg1"/>
                </a:solidFill>
                <a:latin typeface="微软雅黑" pitchFamily="34" charset="-122"/>
                <a:ea typeface="微软雅黑" pitchFamily="34" charset="-122"/>
              </a:rPr>
              <a:t>局域网的组成</a:t>
            </a:r>
          </a:p>
          <a:p>
            <a:pPr eaLnBrk="0" hangingPunct="0">
              <a:lnSpc>
                <a:spcPct val="200000"/>
              </a:lnSpc>
            </a:pPr>
            <a:r>
              <a:rPr lang="en-US" altLang="zh-CN" sz="2000" b="1" dirty="0">
                <a:solidFill>
                  <a:schemeClr val="bg1"/>
                </a:solidFill>
                <a:latin typeface="微软雅黑" pitchFamily="34" charset="-122"/>
                <a:ea typeface="微软雅黑" pitchFamily="34" charset="-122"/>
              </a:rPr>
              <a:t>9.1.2  	</a:t>
            </a:r>
            <a:r>
              <a:rPr lang="en-US" altLang="zh-CN" sz="2000" b="1" dirty="0" smtClean="0">
                <a:solidFill>
                  <a:schemeClr val="bg1"/>
                </a:solidFill>
                <a:latin typeface="微软雅黑" pitchFamily="34" charset="-122"/>
                <a:ea typeface="微软雅黑" pitchFamily="34" charset="-122"/>
              </a:rPr>
              <a:t>	           802.11 </a:t>
            </a:r>
            <a:r>
              <a:rPr lang="zh-CN" altLang="en-US" sz="2000" b="1" dirty="0">
                <a:solidFill>
                  <a:schemeClr val="bg1"/>
                </a:solidFill>
                <a:latin typeface="微软雅黑" pitchFamily="34" charset="-122"/>
                <a:ea typeface="微软雅黑" pitchFamily="34" charset="-122"/>
              </a:rPr>
              <a:t>局域网的物理层</a:t>
            </a:r>
          </a:p>
          <a:p>
            <a:pPr eaLnBrk="0" hangingPunct="0">
              <a:lnSpc>
                <a:spcPct val="200000"/>
              </a:lnSpc>
            </a:pPr>
            <a:r>
              <a:rPr lang="en-US" altLang="zh-CN" sz="2000" b="1" dirty="0">
                <a:solidFill>
                  <a:schemeClr val="bg1"/>
                </a:solidFill>
                <a:latin typeface="微软雅黑" pitchFamily="34" charset="-122"/>
                <a:ea typeface="微软雅黑" pitchFamily="34" charset="-122"/>
              </a:rPr>
              <a:t>9.1.3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802.11 </a:t>
            </a:r>
            <a:r>
              <a:rPr lang="zh-CN" altLang="en-US" sz="2000" b="1" dirty="0">
                <a:solidFill>
                  <a:schemeClr val="bg1"/>
                </a:solidFill>
                <a:latin typeface="微软雅黑" pitchFamily="34" charset="-122"/>
                <a:ea typeface="微软雅黑" pitchFamily="34" charset="-122"/>
              </a:rPr>
              <a:t>局域网的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层协议</a:t>
            </a:r>
          </a:p>
          <a:p>
            <a:pPr eaLnBrk="0" hangingPunct="0">
              <a:lnSpc>
                <a:spcPct val="200000"/>
              </a:lnSpc>
            </a:pPr>
            <a:r>
              <a:rPr lang="en-US" altLang="zh-CN" sz="2000" b="1" dirty="0">
                <a:solidFill>
                  <a:schemeClr val="bg1"/>
                </a:solidFill>
                <a:latin typeface="微软雅黑" pitchFamily="34" charset="-122"/>
                <a:ea typeface="微软雅黑" pitchFamily="34" charset="-122"/>
              </a:rPr>
              <a:t>9.1.4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802.11 </a:t>
            </a:r>
            <a:r>
              <a:rPr lang="zh-CN" altLang="en-US" sz="2000" b="1" dirty="0">
                <a:solidFill>
                  <a:schemeClr val="bg1"/>
                </a:solidFill>
                <a:latin typeface="微软雅黑" pitchFamily="34" charset="-122"/>
                <a:ea typeface="微软雅黑" pitchFamily="34" charset="-122"/>
              </a:rPr>
              <a:t>局域网的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a:t>
            </a:r>
          </a:p>
        </p:txBody>
      </p:sp>
    </p:spTree>
    <p:extLst>
      <p:ext uri="{BB962C8B-B14F-4D97-AF65-F5344CB8AC3E}">
        <p14:creationId xmlns:p14="http://schemas.microsoft.com/office/powerpoint/2010/main" val="140070012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04408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335246" y="1018619"/>
            <a:ext cx="44823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9.1.2   802.11 </a:t>
            </a:r>
            <a:r>
              <a:rPr lang="zh-CN" altLang="en-US" sz="2400" b="1" dirty="0">
                <a:solidFill>
                  <a:schemeClr val="bg1"/>
                </a:solidFill>
                <a:latin typeface="微软雅黑" pitchFamily="34" charset="-122"/>
                <a:ea typeface="微软雅黑" pitchFamily="34" charset="-122"/>
              </a:rPr>
              <a:t>局域网的物理层</a:t>
            </a:r>
          </a:p>
        </p:txBody>
      </p:sp>
      <p:sp>
        <p:nvSpPr>
          <p:cNvPr id="4" name="Rectangle 46"/>
          <p:cNvSpPr>
            <a:spLocks noChangeArrowheads="1"/>
          </p:cNvSpPr>
          <p:nvPr/>
        </p:nvSpPr>
        <p:spPr bwMode="auto">
          <a:xfrm>
            <a:off x="511896" y="1528051"/>
            <a:ext cx="8277262"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b="1" dirty="0" smtClean="0">
                <a:latin typeface="微软雅黑" pitchFamily="34" charset="-122"/>
                <a:ea typeface="微软雅黑" pitchFamily="34" charset="-122"/>
              </a:rPr>
              <a:t>802.11 </a:t>
            </a:r>
            <a:r>
              <a:rPr lang="zh-CN" altLang="en-US" b="1" dirty="0">
                <a:latin typeface="微软雅黑" pitchFamily="34" charset="-122"/>
                <a:ea typeface="微软雅黑" pitchFamily="34" charset="-122"/>
              </a:rPr>
              <a:t>的物理层有以下几种实现方法：</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直接序列扩频 </a:t>
            </a:r>
            <a:r>
              <a:rPr lang="en-US" altLang="zh-CN" b="1" dirty="0">
                <a:latin typeface="微软雅黑" pitchFamily="34" charset="-122"/>
                <a:ea typeface="微软雅黑" pitchFamily="34" charset="-122"/>
              </a:rPr>
              <a:t>DSSS</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正交频分复用 </a:t>
            </a:r>
            <a:r>
              <a:rPr lang="en-US" altLang="zh-CN" b="1" dirty="0">
                <a:latin typeface="微软雅黑" pitchFamily="34" charset="-122"/>
                <a:ea typeface="微软雅黑" pitchFamily="34" charset="-122"/>
              </a:rPr>
              <a:t>OFDM </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跳频扩频 </a:t>
            </a:r>
            <a:r>
              <a:rPr lang="en-US" altLang="zh-CN" b="1" dirty="0">
                <a:latin typeface="微软雅黑" pitchFamily="34" charset="-122"/>
                <a:ea typeface="微软雅黑" pitchFamily="34" charset="-122"/>
              </a:rPr>
              <a:t>FHSS </a:t>
            </a:r>
            <a:r>
              <a:rPr lang="zh-CN" altLang="en-US" b="1" dirty="0">
                <a:latin typeface="微软雅黑" pitchFamily="34" charset="-122"/>
                <a:ea typeface="微软雅黑" pitchFamily="34" charset="-122"/>
              </a:rPr>
              <a:t>（已很少用）</a:t>
            </a:r>
          </a:p>
          <a:p>
            <a:pPr marL="714375" indent="-342900" eaLnBrk="0" hangingPunct="0">
              <a:lnSpc>
                <a:spcPts val="3300"/>
              </a:lnSpc>
              <a:buClr>
                <a:srgbClr val="7030A0"/>
              </a:buClr>
              <a:buFont typeface="+mj-lt"/>
              <a:buAutoNum type="arabicPeriod"/>
            </a:pPr>
            <a:r>
              <a:rPr lang="zh-CN" altLang="en-US" b="1" dirty="0">
                <a:latin typeface="微软雅黑" pitchFamily="34" charset="-122"/>
                <a:ea typeface="微软雅黑" pitchFamily="34" charset="-122"/>
              </a:rPr>
              <a:t>红外线 </a:t>
            </a:r>
            <a:r>
              <a:rPr lang="en-US" altLang="zh-CN" b="1" dirty="0">
                <a:latin typeface="微软雅黑" pitchFamily="34" charset="-122"/>
                <a:ea typeface="微软雅黑" pitchFamily="34" charset="-122"/>
              </a:rPr>
              <a:t>IR </a:t>
            </a:r>
            <a:r>
              <a:rPr lang="zh-CN" altLang="en-US" b="1" dirty="0">
                <a:latin typeface="微软雅黑" pitchFamily="34" charset="-122"/>
                <a:ea typeface="微软雅黑" pitchFamily="34" charset="-122"/>
              </a:rPr>
              <a:t>（已很少用） </a:t>
            </a:r>
          </a:p>
        </p:txBody>
      </p:sp>
    </p:spTree>
    <p:extLst>
      <p:ext uri="{BB962C8B-B14F-4D97-AF65-F5344CB8AC3E}">
        <p14:creationId xmlns:p14="http://schemas.microsoft.com/office/powerpoint/2010/main" val="37811098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463626" y="1755368"/>
            <a:ext cx="8162772"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无线局域网不能简单地搬用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因为</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“碰撞检测”要求一个站点在发送本站数据的同时，还必须不间断地检测信道，但接收到的信号强度往往会远远小于发送信号的强度，在无线局域网的设备中要实现这种功能就</a:t>
            </a:r>
            <a:r>
              <a:rPr lang="zh-CN" altLang="en-US" sz="2000" b="1" dirty="0">
                <a:solidFill>
                  <a:srgbClr val="0000FF"/>
                </a:solidFill>
                <a:latin typeface="微软雅黑" pitchFamily="34" charset="-122"/>
                <a:ea typeface="微软雅黑" pitchFamily="34" charset="-122"/>
              </a:rPr>
              <a:t>花费过大</a:t>
            </a:r>
            <a:r>
              <a:rPr lang="zh-CN" altLang="en-US" sz="2000" b="1" dirty="0">
                <a:latin typeface="微软雅黑" pitchFamily="34" charset="-122"/>
                <a:ea typeface="微软雅黑" pitchFamily="34" charset="-122"/>
              </a:rPr>
              <a: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即使能够实现碰撞检测的功能，并且在发送数据时检测到信道是空闲的时候，在接收端仍然有</a:t>
            </a:r>
            <a:r>
              <a:rPr lang="zh-CN" altLang="en-US" sz="2000" b="1" dirty="0">
                <a:solidFill>
                  <a:srgbClr val="0000FF"/>
                </a:solidFill>
                <a:latin typeface="微软雅黑" pitchFamily="34" charset="-122"/>
                <a:ea typeface="微软雅黑" pitchFamily="34" charset="-122"/>
              </a:rPr>
              <a:t>可能发生碰撞</a:t>
            </a:r>
            <a:r>
              <a:rPr lang="zh-CN" altLang="en-US" sz="2000" b="1" dirty="0">
                <a:latin typeface="微软雅黑" pitchFamily="34" charset="-122"/>
                <a:ea typeface="微软雅黑" pitchFamily="34" charset="-122"/>
              </a:rPr>
              <a:t>。 </a:t>
            </a:r>
          </a:p>
        </p:txBody>
      </p:sp>
      <p:sp>
        <p:nvSpPr>
          <p:cNvPr id="7" name="AutoShape 5"/>
          <p:cNvSpPr>
            <a:spLocks noChangeArrowheads="1"/>
          </p:cNvSpPr>
          <p:nvPr/>
        </p:nvSpPr>
        <p:spPr bwMode="auto">
          <a:xfrm>
            <a:off x="497383" y="13823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334567" y="1349162"/>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CSMA/CA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p:txBody>
      </p:sp>
      <p:sp>
        <p:nvSpPr>
          <p:cNvPr id="5" name="AutoShape 12"/>
          <p:cNvSpPr>
            <a:spLocks noChangeArrowheads="1"/>
          </p:cNvSpPr>
          <p:nvPr/>
        </p:nvSpPr>
        <p:spPr bwMode="auto">
          <a:xfrm>
            <a:off x="511896" y="751550"/>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Rectangle 13"/>
          <p:cNvSpPr>
            <a:spLocks noChangeArrowheads="1"/>
          </p:cNvSpPr>
          <p:nvPr/>
        </p:nvSpPr>
        <p:spPr bwMode="auto">
          <a:xfrm>
            <a:off x="1915323" y="726086"/>
            <a:ext cx="5322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9.1.3  </a:t>
            </a:r>
            <a:r>
              <a:rPr lang="en-US" altLang="zh-CN" sz="2400" b="1" dirty="0" smtClean="0">
                <a:solidFill>
                  <a:schemeClr val="bg1"/>
                </a:solidFill>
                <a:latin typeface="微软雅黑" pitchFamily="34" charset="-122"/>
                <a:ea typeface="微软雅黑" pitchFamily="34" charset="-122"/>
              </a:rPr>
              <a:t>802.11 </a:t>
            </a:r>
            <a:r>
              <a:rPr lang="zh-CN" altLang="en-US" sz="2400" b="1" dirty="0" smtClean="0">
                <a:solidFill>
                  <a:schemeClr val="bg1"/>
                </a:solidFill>
                <a:latin typeface="微软雅黑" pitchFamily="34" charset="-122"/>
                <a:ea typeface="微软雅黑" pitchFamily="34" charset="-122"/>
              </a:rPr>
              <a:t>局域网</a:t>
            </a:r>
            <a:r>
              <a:rPr lang="zh-CN" altLang="en-US" sz="2400" b="1" dirty="0">
                <a:solidFill>
                  <a:schemeClr val="bg1"/>
                </a:solidFill>
                <a:latin typeface="微软雅黑" pitchFamily="34" charset="-122"/>
                <a:ea typeface="微软雅黑" pitchFamily="34" charset="-122"/>
              </a:rPr>
              <a:t>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层协议</a:t>
            </a:r>
            <a:endParaRPr lang="en-US"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120413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826415" cy="400110"/>
          </a:xfrm>
          <a:prstGeom prst="rect">
            <a:avLst/>
          </a:prstGeom>
        </p:spPr>
        <p:txBody>
          <a:bodyPr wrap="none">
            <a:spAutoFit/>
          </a:bodyPr>
          <a:lstStyle/>
          <a:p>
            <a:r>
              <a:rPr lang="zh-CN" altLang="en-US" sz="2000" b="1" dirty="0">
                <a:latin typeface="微软雅黑" pitchFamily="34" charset="-122"/>
                <a:ea typeface="微软雅黑" pitchFamily="34" charset="-122"/>
              </a:rPr>
              <a:t>无线局域网的特殊问题 </a:t>
            </a:r>
          </a:p>
        </p:txBody>
      </p:sp>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3108312" y="1314601"/>
            <a:ext cx="2562630" cy="2585509"/>
            <a:chOff x="4691515" y="1628800"/>
            <a:chExt cx="3537945" cy="3696270"/>
          </a:xfrm>
        </p:grpSpPr>
        <p:sp>
          <p:nvSpPr>
            <p:cNvPr id="6" name="Oval 86"/>
            <p:cNvSpPr>
              <a:spLocks noChangeArrowheads="1"/>
            </p:cNvSpPr>
            <p:nvPr/>
          </p:nvSpPr>
          <p:spPr bwMode="auto">
            <a:xfrm>
              <a:off x="4772679" y="2310408"/>
              <a:ext cx="3456781" cy="3014662"/>
            </a:xfrm>
            <a:prstGeom prst="ellipse">
              <a:avLst/>
            </a:prstGeom>
            <a:solidFill>
              <a:srgbClr val="99FF66"/>
            </a:solidFill>
            <a:ln w="12700">
              <a:solidFill>
                <a:srgbClr val="0000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Text Box 89"/>
            <p:cNvSpPr txBox="1">
              <a:spLocks noChangeArrowheads="1"/>
            </p:cNvSpPr>
            <p:nvPr/>
          </p:nvSpPr>
          <p:spPr bwMode="auto">
            <a:xfrm>
              <a:off x="4691515" y="1628800"/>
              <a:ext cx="1945749" cy="48400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C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8" name="Line 139"/>
            <p:cNvSpPr>
              <a:spLocks noChangeShapeType="1"/>
            </p:cNvSpPr>
            <p:nvPr/>
          </p:nvSpPr>
          <p:spPr bwMode="auto">
            <a:xfrm>
              <a:off x="5169024" y="2060848"/>
              <a:ext cx="424788" cy="390525"/>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9" name="Text Box 92"/>
          <p:cNvSpPr txBox="1">
            <a:spLocks noChangeArrowheads="1"/>
          </p:cNvSpPr>
          <p:nvPr/>
        </p:nvSpPr>
        <p:spPr bwMode="auto">
          <a:xfrm>
            <a:off x="4100953" y="3027302"/>
            <a:ext cx="322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C</a:t>
            </a:r>
          </a:p>
        </p:txBody>
      </p:sp>
      <p:sp>
        <p:nvSpPr>
          <p:cNvPr id="10" name="Text Box 93"/>
          <p:cNvSpPr txBox="1">
            <a:spLocks noChangeArrowheads="1"/>
          </p:cNvSpPr>
          <p:nvPr/>
        </p:nvSpPr>
        <p:spPr bwMode="auto">
          <a:xfrm>
            <a:off x="4937691" y="3027302"/>
            <a:ext cx="346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D</a:t>
            </a:r>
          </a:p>
        </p:txBody>
      </p:sp>
      <p:grpSp>
        <p:nvGrpSpPr>
          <p:cNvPr id="33" name="组合 32"/>
          <p:cNvGrpSpPr/>
          <p:nvPr/>
        </p:nvGrpSpPr>
        <p:grpSpPr>
          <a:xfrm>
            <a:off x="947516" y="1314601"/>
            <a:ext cx="2683177" cy="2585509"/>
            <a:chOff x="1476798" y="1628800"/>
            <a:chExt cx="3835897" cy="3696270"/>
          </a:xfrm>
        </p:grpSpPr>
        <p:sp>
          <p:nvSpPr>
            <p:cNvPr id="34" name="Text Box 87"/>
            <p:cNvSpPr txBox="1">
              <a:spLocks noChangeArrowheads="1"/>
            </p:cNvSpPr>
            <p:nvPr/>
          </p:nvSpPr>
          <p:spPr bwMode="auto">
            <a:xfrm>
              <a:off x="1476798" y="1628800"/>
              <a:ext cx="2037752" cy="48400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A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35" name="Oval 88"/>
            <p:cNvSpPr>
              <a:spLocks noChangeArrowheads="1"/>
            </p:cNvSpPr>
            <p:nvPr/>
          </p:nvSpPr>
          <p:spPr bwMode="auto">
            <a:xfrm>
              <a:off x="1712641" y="2310408"/>
              <a:ext cx="3600054" cy="3014662"/>
            </a:xfrm>
            <a:prstGeom prst="ellipse">
              <a:avLst/>
            </a:prstGeom>
            <a:solidFill>
              <a:srgbClr val="00FFFF">
                <a:alpha val="50000"/>
              </a:srgbClr>
            </a:solidFill>
            <a:ln w="12700">
              <a:solidFill>
                <a:srgbClr val="0000FF"/>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 name="Line 138"/>
            <p:cNvSpPr>
              <a:spLocks noChangeShapeType="1"/>
            </p:cNvSpPr>
            <p:nvPr/>
          </p:nvSpPr>
          <p:spPr bwMode="auto">
            <a:xfrm>
              <a:off x="2144688" y="2060848"/>
              <a:ext cx="498740" cy="436562"/>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7" name="Text Box 90"/>
          <p:cNvSpPr txBox="1">
            <a:spLocks noChangeArrowheads="1"/>
          </p:cNvSpPr>
          <p:nvPr/>
        </p:nvSpPr>
        <p:spPr bwMode="auto">
          <a:xfrm>
            <a:off x="1881914" y="3026192"/>
            <a:ext cx="3385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A</a:t>
            </a:r>
          </a:p>
        </p:txBody>
      </p:sp>
      <p:sp>
        <p:nvSpPr>
          <p:cNvPr id="38" name="Text Box 91"/>
          <p:cNvSpPr txBox="1">
            <a:spLocks noChangeArrowheads="1"/>
          </p:cNvSpPr>
          <p:nvPr/>
        </p:nvSpPr>
        <p:spPr bwMode="auto">
          <a:xfrm>
            <a:off x="3238476" y="3027302"/>
            <a:ext cx="3257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B</a:t>
            </a:r>
          </a:p>
        </p:txBody>
      </p:sp>
      <p:sp>
        <p:nvSpPr>
          <p:cNvPr id="62" name="矩形 61"/>
          <p:cNvSpPr/>
          <p:nvPr/>
        </p:nvSpPr>
        <p:spPr>
          <a:xfrm>
            <a:off x="6073254" y="1654956"/>
            <a:ext cx="2406022" cy="1077218"/>
          </a:xfrm>
          <a:prstGeom prst="rect">
            <a:avLst/>
          </a:prstGeom>
          <a:solidFill>
            <a:srgbClr val="00FFFF"/>
          </a:solidFill>
          <a:ln>
            <a:solidFill>
              <a:schemeClr val="tx1"/>
            </a:solidFill>
          </a:ln>
          <a:effectLst/>
        </p:spPr>
        <p:txBody>
          <a:bodyPr wrap="square">
            <a:spAutoFit/>
          </a:bodyPr>
          <a:lstStyle/>
          <a:p>
            <a:r>
              <a:rPr lang="en-US" altLang="zh-CN" sz="1600" b="1" dirty="0" smtClean="0">
                <a:latin typeface="微软雅黑" pitchFamily="34" charset="-122"/>
                <a:ea typeface="微软雅黑" pitchFamily="34" charset="-122"/>
              </a:rPr>
              <a:t>A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检测不</a:t>
            </a:r>
            <a:r>
              <a:rPr lang="zh-CN" altLang="en-US" sz="1600" b="1" dirty="0" smtClean="0">
                <a:latin typeface="微软雅黑" pitchFamily="34" charset="-122"/>
                <a:ea typeface="微软雅黑" pitchFamily="34" charset="-122"/>
              </a:rPr>
              <a:t>到彼此的无线信号，</a:t>
            </a:r>
            <a:r>
              <a:rPr lang="zh-CN" altLang="en-US" sz="1600" b="1" dirty="0">
                <a:latin typeface="微软雅黑" pitchFamily="34" charset="-122"/>
                <a:ea typeface="微软雅黑" pitchFamily="34" charset="-122"/>
              </a:rPr>
              <a:t>都以为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是空闲的</a:t>
            </a:r>
            <a:r>
              <a:rPr lang="zh-CN" altLang="en-US" sz="1600" b="1" dirty="0" smtClean="0">
                <a:latin typeface="微软雅黑" pitchFamily="34" charset="-122"/>
                <a:ea typeface="微软雅黑" pitchFamily="34" charset="-122"/>
              </a:rPr>
              <a:t>，因而</a:t>
            </a:r>
            <a:r>
              <a:rPr lang="zh-CN" altLang="en-US" sz="1600" b="1" dirty="0">
                <a:latin typeface="微软雅黑" pitchFamily="34" charset="-122"/>
                <a:ea typeface="微软雅黑" pitchFamily="34" charset="-122"/>
              </a:rPr>
              <a:t>都向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发送数据，结果发生碰撞。</a:t>
            </a:r>
          </a:p>
        </p:txBody>
      </p:sp>
      <p:sp>
        <p:nvSpPr>
          <p:cNvPr id="63" name="矩形 62"/>
          <p:cNvSpPr/>
          <p:nvPr/>
        </p:nvSpPr>
        <p:spPr>
          <a:xfrm>
            <a:off x="6073254" y="2855932"/>
            <a:ext cx="2406022" cy="1077218"/>
          </a:xfrm>
          <a:prstGeom prst="rect">
            <a:avLst/>
          </a:prstGeom>
          <a:solidFill>
            <a:srgbClr val="FF99FF"/>
          </a:solidFill>
          <a:ln>
            <a:noFill/>
          </a:ln>
        </p:spPr>
        <p:txBody>
          <a:bodyPr wrap="square">
            <a:spAutoFit/>
          </a:bodyPr>
          <a:lstStyle/>
          <a:p>
            <a:r>
              <a:rPr lang="zh-CN" altLang="en-US" sz="1600" b="1" dirty="0">
                <a:latin typeface="微软雅黑" pitchFamily="34" charset="-122"/>
                <a:ea typeface="微软雅黑" pitchFamily="34" charset="-122"/>
              </a:rPr>
              <a:t>这种未能检测出媒体上已存在的信号的</a:t>
            </a:r>
            <a:r>
              <a:rPr lang="zh-CN" altLang="en-US" sz="1600" b="1" dirty="0" smtClean="0">
                <a:latin typeface="微软雅黑" pitchFamily="34" charset="-122"/>
                <a:ea typeface="微软雅黑" pitchFamily="34" charset="-122"/>
              </a:rPr>
              <a:t>问题叫做</a:t>
            </a:r>
            <a:r>
              <a:rPr lang="zh-CN" altLang="en-US" sz="1600" b="1" dirty="0">
                <a:solidFill>
                  <a:srgbClr val="C00000"/>
                </a:solidFill>
                <a:latin typeface="微软雅黑" pitchFamily="34" charset="-122"/>
                <a:ea typeface="微软雅黑" pitchFamily="34" charset="-122"/>
              </a:rPr>
              <a:t>隐蔽站</a:t>
            </a:r>
            <a:r>
              <a:rPr lang="zh-CN" altLang="en-US" sz="1600" b="1" dirty="0" smtClean="0">
                <a:solidFill>
                  <a:srgbClr val="C00000"/>
                </a:solidFill>
                <a:latin typeface="微软雅黑" pitchFamily="34" charset="-122"/>
                <a:ea typeface="微软雅黑" pitchFamily="34" charset="-122"/>
              </a:rPr>
              <a:t>问题 </a:t>
            </a:r>
            <a:r>
              <a:rPr lang="en-US" altLang="zh-CN" sz="1600" b="1" dirty="0" smtClean="0">
                <a:latin typeface="微软雅黑" pitchFamily="34" charset="-122"/>
                <a:ea typeface="微软雅黑" pitchFamily="34" charset="-122"/>
              </a:rPr>
              <a:t>(</a:t>
            </a:r>
            <a:r>
              <a:rPr lang="en-US" altLang="zh-CN" sz="1600" b="1" dirty="0">
                <a:latin typeface="微软雅黑" pitchFamily="34" charset="-122"/>
                <a:ea typeface="微软雅黑" pitchFamily="34" charset="-122"/>
              </a:rPr>
              <a:t>hidden station problem</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 </a:t>
            </a:r>
            <a:endParaRPr lang="en-US" altLang="zh-CN" sz="1600" b="1" dirty="0">
              <a:latin typeface="微软雅黑" pitchFamily="34" charset="-122"/>
              <a:ea typeface="微软雅黑" pitchFamily="34" charset="-122"/>
            </a:endParaRPr>
          </a:p>
        </p:txBody>
      </p:sp>
      <p:grpSp>
        <p:nvGrpSpPr>
          <p:cNvPr id="64" name="组合 63"/>
          <p:cNvGrpSpPr/>
          <p:nvPr/>
        </p:nvGrpSpPr>
        <p:grpSpPr>
          <a:xfrm>
            <a:off x="1715560" y="2362955"/>
            <a:ext cx="671262" cy="719336"/>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组合 73"/>
          <p:cNvGrpSpPr/>
          <p:nvPr/>
        </p:nvGrpSpPr>
        <p:grpSpPr>
          <a:xfrm>
            <a:off x="3059379" y="2362955"/>
            <a:ext cx="671262" cy="719336"/>
            <a:chOff x="2565534" y="4101618"/>
            <a:chExt cx="360485" cy="386301"/>
          </a:xfrm>
        </p:grpSpPr>
        <p:sp>
          <p:nvSpPr>
            <p:cNvPr id="7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6" name="Group 424"/>
            <p:cNvGrpSpPr>
              <a:grpSpLocks/>
            </p:cNvGrpSpPr>
            <p:nvPr/>
          </p:nvGrpSpPr>
          <p:grpSpPr bwMode="auto">
            <a:xfrm>
              <a:off x="2565534" y="4101618"/>
              <a:ext cx="360485" cy="119330"/>
              <a:chOff x="748" y="2251"/>
              <a:chExt cx="306" cy="90"/>
            </a:xfrm>
          </p:grpSpPr>
          <p:sp>
            <p:nvSpPr>
              <p:cNvPr id="7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4" name="组合 83"/>
          <p:cNvGrpSpPr/>
          <p:nvPr/>
        </p:nvGrpSpPr>
        <p:grpSpPr>
          <a:xfrm>
            <a:off x="3908678" y="2362955"/>
            <a:ext cx="671262" cy="719336"/>
            <a:chOff x="2565534" y="4101618"/>
            <a:chExt cx="360485" cy="386301"/>
          </a:xfrm>
        </p:grpSpPr>
        <p:sp>
          <p:nvSpPr>
            <p:cNvPr id="8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6" name="Group 424"/>
            <p:cNvGrpSpPr>
              <a:grpSpLocks/>
            </p:cNvGrpSpPr>
            <p:nvPr/>
          </p:nvGrpSpPr>
          <p:grpSpPr bwMode="auto">
            <a:xfrm>
              <a:off x="2565534" y="4101618"/>
              <a:ext cx="360485" cy="119330"/>
              <a:chOff x="748" y="2251"/>
              <a:chExt cx="306" cy="90"/>
            </a:xfrm>
          </p:grpSpPr>
          <p:sp>
            <p:nvSpPr>
              <p:cNvPr id="8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组合 93"/>
          <p:cNvGrpSpPr/>
          <p:nvPr/>
        </p:nvGrpSpPr>
        <p:grpSpPr>
          <a:xfrm>
            <a:off x="4769330" y="2380761"/>
            <a:ext cx="671262" cy="719336"/>
            <a:chOff x="2565534" y="4101618"/>
            <a:chExt cx="360485" cy="386301"/>
          </a:xfrm>
        </p:grpSpPr>
        <p:sp>
          <p:nvSpPr>
            <p:cNvPr id="9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6" name="Group 424"/>
            <p:cNvGrpSpPr>
              <a:grpSpLocks/>
            </p:cNvGrpSpPr>
            <p:nvPr/>
          </p:nvGrpSpPr>
          <p:grpSpPr bwMode="auto">
            <a:xfrm>
              <a:off x="2565534" y="4101618"/>
              <a:ext cx="360485" cy="119330"/>
              <a:chOff x="748" y="2251"/>
              <a:chExt cx="306" cy="90"/>
            </a:xfrm>
          </p:grpSpPr>
          <p:sp>
            <p:nvSpPr>
              <p:cNvPr id="9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7"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7207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3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750"/>
                                  </p:stCondLst>
                                  <p:childTnLst>
                                    <p:anim calcmode="discrete" valueType="str">
                                      <p:cBhvr>
                                        <p:cTn id="8" dur="1000" fill="hold"/>
                                        <p:tgtEl>
                                          <p:spTgt spid="5"/>
                                        </p:tgtEl>
                                        <p:attrNameLst>
                                          <p:attrName>style.visibility</p:attrName>
                                        </p:attrNameLst>
                                      </p:cBhvr>
                                      <p:tavLst>
                                        <p:tav tm="0">
                                          <p:val>
                                            <p:strVal val="hidden"/>
                                          </p:val>
                                        </p:tav>
                                        <p:tav tm="50000">
                                          <p:val>
                                            <p:strVal val="visible"/>
                                          </p:val>
                                        </p:tav>
                                      </p:tavLst>
                                    </p:anim>
                                  </p:childTnLst>
                                </p:cTn>
                              </p:par>
                            </p:childTnLst>
                          </p:cTn>
                        </p:par>
                        <p:par>
                          <p:cTn id="9" fill="hold">
                            <p:stCondLst>
                              <p:cond delay="3750"/>
                            </p:stCondLst>
                            <p:childTnLst>
                              <p:par>
                                <p:cTn id="10" presetID="1" presetClass="entr" presetSubtype="0" fill="hold" grpId="2" nodeType="afterEffect">
                                  <p:stCondLst>
                                    <p:cond delay="1000"/>
                                  </p:stCondLst>
                                  <p:childTnLst>
                                    <p:set>
                                      <p:cBhvr>
                                        <p:cTn id="11" dur="1" fill="hold">
                                          <p:stCondLst>
                                            <p:cond delay="0"/>
                                          </p:stCondLst>
                                        </p:cTn>
                                        <p:tgtEl>
                                          <p:spTgt spid="62"/>
                                        </p:tgtEl>
                                        <p:attrNameLst>
                                          <p:attrName>style.visibility</p:attrName>
                                        </p:attrNameLst>
                                      </p:cBhvr>
                                      <p:to>
                                        <p:strVal val="visible"/>
                                      </p:to>
                                    </p:set>
                                  </p:childTnLst>
                                </p:cTn>
                              </p:par>
                            </p:childTnLst>
                          </p:cTn>
                        </p:par>
                        <p:par>
                          <p:cTn id="12" fill="hold">
                            <p:stCondLst>
                              <p:cond delay="4750"/>
                            </p:stCondLst>
                            <p:childTnLst>
                              <p:par>
                                <p:cTn id="13" presetID="35" presetClass="emph" presetSubtype="0" repeatCount="3000" fill="hold" grpId="1" nodeType="afterEffect">
                                  <p:stCondLst>
                                    <p:cond delay="0"/>
                                  </p:st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childTnLst>
                          </p:cTn>
                        </p:par>
                        <p:par>
                          <p:cTn id="15" fill="hold">
                            <p:stCondLst>
                              <p:cond delay="7750"/>
                            </p:stCondLst>
                            <p:childTnLst>
                              <p:par>
                                <p:cTn id="16" presetID="14" presetClass="entr" presetSubtype="10"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randombar(horizontal)">
                                      <p:cBhvr>
                                        <p:cTn id="1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1" animBg="1"/>
      <p:bldP spid="62" grpId="2" animBg="1"/>
      <p:bldP spid="6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9" name="组合 58"/>
          <p:cNvGrpSpPr/>
          <p:nvPr/>
        </p:nvGrpSpPr>
        <p:grpSpPr>
          <a:xfrm>
            <a:off x="2600593" y="1471078"/>
            <a:ext cx="3196315" cy="2449504"/>
            <a:chOff x="4138717" y="1657580"/>
            <a:chExt cx="4849084" cy="3716109"/>
          </a:xfrm>
        </p:grpSpPr>
        <p:sp>
          <p:nvSpPr>
            <p:cNvPr id="60" name="Oval 85"/>
            <p:cNvSpPr>
              <a:spLocks noChangeArrowheads="1"/>
            </p:cNvSpPr>
            <p:nvPr/>
          </p:nvSpPr>
          <p:spPr bwMode="auto">
            <a:xfrm>
              <a:off x="4138717" y="2149476"/>
              <a:ext cx="3979702" cy="3224213"/>
            </a:xfrm>
            <a:prstGeom prst="ellipse">
              <a:avLst/>
            </a:prstGeom>
            <a:solidFill>
              <a:srgbClr val="99FF66"/>
            </a:solidFill>
            <a:ln w="12700">
              <a:solidFill>
                <a:srgbClr val="0000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1" name="Text Box 138"/>
            <p:cNvSpPr txBox="1">
              <a:spLocks noChangeArrowheads="1"/>
            </p:cNvSpPr>
            <p:nvPr/>
          </p:nvSpPr>
          <p:spPr bwMode="auto">
            <a:xfrm>
              <a:off x="6849681" y="1657580"/>
              <a:ext cx="2138120" cy="513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C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62" name="Line 140"/>
            <p:cNvSpPr>
              <a:spLocks noChangeShapeType="1"/>
            </p:cNvSpPr>
            <p:nvPr/>
          </p:nvSpPr>
          <p:spPr bwMode="auto">
            <a:xfrm flipH="1">
              <a:off x="7275435" y="2139952"/>
              <a:ext cx="467783" cy="41618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826415" cy="400110"/>
          </a:xfrm>
          <a:prstGeom prst="rect">
            <a:avLst/>
          </a:prstGeom>
        </p:spPr>
        <p:txBody>
          <a:bodyPr wrap="none">
            <a:spAutoFit/>
          </a:bodyPr>
          <a:lstStyle/>
          <a:p>
            <a:r>
              <a:rPr lang="zh-CN" altLang="en-US" sz="2000" b="1" dirty="0">
                <a:latin typeface="微软雅黑" pitchFamily="34" charset="-122"/>
                <a:ea typeface="微软雅黑" pitchFamily="34" charset="-122"/>
              </a:rPr>
              <a:t>无线局域网的特殊问题 </a:t>
            </a:r>
          </a:p>
        </p:txBody>
      </p:sp>
      <p:sp>
        <p:nvSpPr>
          <p:cNvPr id="17" name="矩形 16"/>
          <p:cNvSpPr/>
          <p:nvPr/>
        </p:nvSpPr>
        <p:spPr>
          <a:xfrm>
            <a:off x="6073254" y="1564426"/>
            <a:ext cx="2406022" cy="1077218"/>
          </a:xfrm>
          <a:prstGeom prst="rect">
            <a:avLst/>
          </a:prstGeom>
          <a:solidFill>
            <a:srgbClr val="00FFFF"/>
          </a:solidFill>
          <a:ln>
            <a:solidFill>
              <a:schemeClr val="tx1"/>
            </a:solidFill>
          </a:ln>
          <a:effectLst/>
        </p:spPr>
        <p:txBody>
          <a:bodyPr wrap="square">
            <a:spAutoFit/>
          </a:bodyPr>
          <a:lstStyle/>
          <a:p>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发送数据，而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又想和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通信</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C </a:t>
            </a:r>
            <a:r>
              <a:rPr lang="zh-CN" altLang="en-US" sz="1600" b="1" dirty="0">
                <a:latin typeface="微软雅黑" pitchFamily="34" charset="-122"/>
                <a:ea typeface="微软雅黑" pitchFamily="34" charset="-122"/>
              </a:rPr>
              <a:t>检测到媒体上有信号，于是就不敢向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发送数据。 </a:t>
            </a:r>
          </a:p>
        </p:txBody>
      </p:sp>
      <p:sp>
        <p:nvSpPr>
          <p:cNvPr id="18" name="矩形 17"/>
          <p:cNvSpPr/>
          <p:nvPr/>
        </p:nvSpPr>
        <p:spPr>
          <a:xfrm>
            <a:off x="6073254" y="2745762"/>
            <a:ext cx="2406022" cy="1323439"/>
          </a:xfrm>
          <a:prstGeom prst="rect">
            <a:avLst/>
          </a:prstGeom>
          <a:solidFill>
            <a:srgbClr val="FF99FF"/>
          </a:solidFill>
          <a:ln>
            <a:noFill/>
          </a:ln>
        </p:spPr>
        <p:txBody>
          <a:bodyPr wrap="square">
            <a:spAutoFit/>
          </a:bodyPr>
          <a:lstStyle/>
          <a:p>
            <a:r>
              <a:rPr lang="zh-CN" altLang="en-US" sz="1600" b="1" dirty="0">
                <a:latin typeface="微软雅黑" pitchFamily="34" charset="-122"/>
                <a:ea typeface="微软雅黑" pitchFamily="34" charset="-122"/>
              </a:rPr>
              <a:t>其实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发送数据</a:t>
            </a:r>
            <a:r>
              <a:rPr lang="zh-CN" altLang="en-US" sz="1600" b="1" dirty="0" smtClean="0">
                <a:latin typeface="微软雅黑" pitchFamily="34" charset="-122"/>
                <a:ea typeface="微软雅黑" pitchFamily="34" charset="-122"/>
              </a:rPr>
              <a:t>并不影响 </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D </a:t>
            </a:r>
            <a:r>
              <a:rPr lang="zh-CN" altLang="en-US" sz="1600" b="1" dirty="0">
                <a:latin typeface="微软雅黑" pitchFamily="34" charset="-122"/>
                <a:ea typeface="微软雅黑" pitchFamily="34" charset="-122"/>
              </a:rPr>
              <a:t>发送</a:t>
            </a:r>
            <a:r>
              <a:rPr lang="zh-CN" altLang="en-US" sz="1600" b="1" dirty="0" smtClean="0">
                <a:latin typeface="微软雅黑" pitchFamily="34" charset="-122"/>
                <a:ea typeface="微软雅黑" pitchFamily="34" charset="-122"/>
              </a:rPr>
              <a:t>数据这</a:t>
            </a:r>
            <a:r>
              <a:rPr lang="zh-CN" altLang="en-US" sz="1600" b="1" dirty="0">
                <a:latin typeface="微软雅黑" pitchFamily="34" charset="-122"/>
                <a:ea typeface="微软雅黑" pitchFamily="34" charset="-122"/>
              </a:rPr>
              <a:t>就是</a:t>
            </a:r>
            <a:r>
              <a:rPr lang="zh-CN" altLang="en-US" sz="1600" b="1" dirty="0">
                <a:solidFill>
                  <a:srgbClr val="C00000"/>
                </a:solidFill>
                <a:latin typeface="微软雅黑" pitchFamily="34" charset="-122"/>
                <a:ea typeface="微软雅黑" pitchFamily="34" charset="-122"/>
              </a:rPr>
              <a:t>暴露站</a:t>
            </a:r>
            <a:r>
              <a:rPr lang="zh-CN" altLang="en-US" sz="1600" b="1" dirty="0" smtClean="0">
                <a:solidFill>
                  <a:srgbClr val="C00000"/>
                </a:solidFill>
                <a:latin typeface="微软雅黑" pitchFamily="34" charset="-122"/>
                <a:ea typeface="微软雅黑" pitchFamily="34" charset="-122"/>
              </a:rPr>
              <a:t>问题 </a:t>
            </a:r>
            <a:r>
              <a:rPr lang="en-US" altLang="zh-CN" sz="1600" b="1" dirty="0" smtClean="0">
                <a:latin typeface="微软雅黑" pitchFamily="34" charset="-122"/>
                <a:ea typeface="微软雅黑" pitchFamily="34" charset="-122"/>
              </a:rPr>
              <a:t>(</a:t>
            </a:r>
            <a:r>
              <a:rPr lang="en-US" altLang="zh-CN" sz="1600" b="1" dirty="0">
                <a:latin typeface="微软雅黑" pitchFamily="34" charset="-122"/>
                <a:ea typeface="微软雅黑" pitchFamily="34" charset="-122"/>
              </a:rPr>
              <a:t>exposed station problem) </a:t>
            </a:r>
            <a:r>
              <a:rPr lang="zh-CN" altLang="en-US" sz="1600" b="1" dirty="0" smtClean="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p:txBody>
      </p:sp>
      <p:grpSp>
        <p:nvGrpSpPr>
          <p:cNvPr id="123" name="组合 122"/>
          <p:cNvGrpSpPr/>
          <p:nvPr/>
        </p:nvGrpSpPr>
        <p:grpSpPr>
          <a:xfrm>
            <a:off x="814483" y="1491004"/>
            <a:ext cx="3285652" cy="2429578"/>
            <a:chOff x="1325526" y="1687811"/>
            <a:chExt cx="4984596" cy="3685878"/>
          </a:xfrm>
        </p:grpSpPr>
        <p:sp>
          <p:nvSpPr>
            <p:cNvPr id="124" name="Oval 86"/>
            <p:cNvSpPr>
              <a:spLocks noChangeArrowheads="1"/>
            </p:cNvSpPr>
            <p:nvPr/>
          </p:nvSpPr>
          <p:spPr bwMode="auto">
            <a:xfrm>
              <a:off x="2397015" y="2149475"/>
              <a:ext cx="3913107" cy="3224214"/>
            </a:xfrm>
            <a:prstGeom prst="ellipse">
              <a:avLst/>
            </a:prstGeom>
            <a:solidFill>
              <a:srgbClr val="00FFFF">
                <a:alpha val="30000"/>
              </a:srgbClr>
            </a:solidFill>
            <a:ln w="12700">
              <a:solidFill>
                <a:srgbClr val="0000FF"/>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5" name="Text Box 137"/>
            <p:cNvSpPr txBox="1">
              <a:spLocks noChangeArrowheads="1"/>
            </p:cNvSpPr>
            <p:nvPr/>
          </p:nvSpPr>
          <p:spPr bwMode="auto">
            <a:xfrm>
              <a:off x="1325526" y="1687811"/>
              <a:ext cx="2142976" cy="513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latin typeface="微软雅黑" panose="020B0503020204020204" pitchFamily="34" charset="-122"/>
                  <a:ea typeface="微软雅黑" panose="020B0503020204020204" pitchFamily="34" charset="-122"/>
                </a:rPr>
                <a:t>B </a:t>
              </a:r>
              <a:r>
                <a:rPr kumimoji="1" lang="zh-CN" altLang="en-US" sz="1600" b="1" dirty="0">
                  <a:latin typeface="微软雅黑" panose="020B0503020204020204" pitchFamily="34" charset="-122"/>
                  <a:ea typeface="微软雅黑" panose="020B0503020204020204" pitchFamily="34" charset="-122"/>
                </a:rPr>
                <a:t>的作用范围</a:t>
              </a:r>
            </a:p>
          </p:txBody>
        </p:sp>
        <p:sp>
          <p:nvSpPr>
            <p:cNvPr id="126" name="Line 139"/>
            <p:cNvSpPr>
              <a:spLocks noChangeShapeType="1"/>
            </p:cNvSpPr>
            <p:nvPr/>
          </p:nvSpPr>
          <p:spPr bwMode="auto">
            <a:xfrm>
              <a:off x="2568716" y="2172990"/>
              <a:ext cx="643954" cy="391914"/>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63" name="Line 87"/>
          <p:cNvSpPr>
            <a:spLocks noChangeShapeType="1"/>
          </p:cNvSpPr>
          <p:nvPr/>
        </p:nvSpPr>
        <p:spPr bwMode="auto">
          <a:xfrm flipV="1">
            <a:off x="4026698" y="2847232"/>
            <a:ext cx="529974" cy="832"/>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 name="Text Box 88"/>
          <p:cNvSpPr txBox="1">
            <a:spLocks noChangeArrowheads="1"/>
          </p:cNvSpPr>
          <p:nvPr/>
        </p:nvSpPr>
        <p:spPr bwMode="auto">
          <a:xfrm>
            <a:off x="1769353" y="3001830"/>
            <a:ext cx="3385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A</a:t>
            </a:r>
          </a:p>
        </p:txBody>
      </p:sp>
      <p:sp>
        <p:nvSpPr>
          <p:cNvPr id="65" name="Text Box 89"/>
          <p:cNvSpPr txBox="1">
            <a:spLocks noChangeArrowheads="1"/>
          </p:cNvSpPr>
          <p:nvPr/>
        </p:nvSpPr>
        <p:spPr bwMode="auto">
          <a:xfrm>
            <a:off x="4650513" y="3001830"/>
            <a:ext cx="346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latin typeface="微软雅黑" panose="020B0503020204020204" pitchFamily="34" charset="-122"/>
                <a:ea typeface="微软雅黑" panose="020B0503020204020204" pitchFamily="34" charset="-122"/>
              </a:rPr>
              <a:t>D</a:t>
            </a:r>
          </a:p>
        </p:txBody>
      </p:sp>
      <p:sp>
        <p:nvSpPr>
          <p:cNvPr id="66" name="Text Box 90"/>
          <p:cNvSpPr txBox="1">
            <a:spLocks noChangeArrowheads="1"/>
          </p:cNvSpPr>
          <p:nvPr/>
        </p:nvSpPr>
        <p:spPr bwMode="auto">
          <a:xfrm>
            <a:off x="3649530" y="3001830"/>
            <a:ext cx="322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C</a:t>
            </a:r>
          </a:p>
        </p:txBody>
      </p:sp>
      <p:sp>
        <p:nvSpPr>
          <p:cNvPr id="67" name="Text Box 91"/>
          <p:cNvSpPr txBox="1">
            <a:spLocks noChangeArrowheads="1"/>
          </p:cNvSpPr>
          <p:nvPr/>
        </p:nvSpPr>
        <p:spPr bwMode="auto">
          <a:xfrm>
            <a:off x="2710165" y="3001830"/>
            <a:ext cx="3257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latin typeface="微软雅黑" panose="020B0503020204020204" pitchFamily="34" charset="-122"/>
                <a:ea typeface="微软雅黑" panose="020B0503020204020204" pitchFamily="34" charset="-122"/>
              </a:rPr>
              <a:t>B</a:t>
            </a:r>
          </a:p>
        </p:txBody>
      </p:sp>
      <p:grpSp>
        <p:nvGrpSpPr>
          <p:cNvPr id="19" name="组合 18"/>
          <p:cNvGrpSpPr/>
          <p:nvPr/>
        </p:nvGrpSpPr>
        <p:grpSpPr>
          <a:xfrm>
            <a:off x="1698852" y="2549335"/>
            <a:ext cx="458040" cy="490843"/>
            <a:chOff x="2565534" y="4101618"/>
            <a:chExt cx="360485" cy="386301"/>
          </a:xfrm>
        </p:grpSpPr>
        <p:sp>
          <p:nvSpPr>
            <p:cNvPr id="2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1" name="Group 424"/>
            <p:cNvGrpSpPr>
              <a:grpSpLocks/>
            </p:cNvGrpSpPr>
            <p:nvPr/>
          </p:nvGrpSpPr>
          <p:grpSpPr bwMode="auto">
            <a:xfrm>
              <a:off x="2565534" y="4101618"/>
              <a:ext cx="360485" cy="119330"/>
              <a:chOff x="748" y="2251"/>
              <a:chExt cx="306" cy="90"/>
            </a:xfrm>
          </p:grpSpPr>
          <p:sp>
            <p:nvSpPr>
              <p:cNvPr id="2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组合 28"/>
          <p:cNvGrpSpPr/>
          <p:nvPr/>
        </p:nvGrpSpPr>
        <p:grpSpPr>
          <a:xfrm>
            <a:off x="2653273" y="2549335"/>
            <a:ext cx="458040" cy="490843"/>
            <a:chOff x="2565534" y="4101618"/>
            <a:chExt cx="360485" cy="386301"/>
          </a:xfrm>
        </p:grpSpPr>
        <p:sp>
          <p:nvSpPr>
            <p:cNvPr id="3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31" name="Group 424"/>
            <p:cNvGrpSpPr>
              <a:grpSpLocks/>
            </p:cNvGrpSpPr>
            <p:nvPr/>
          </p:nvGrpSpPr>
          <p:grpSpPr bwMode="auto">
            <a:xfrm>
              <a:off x="2565534" y="4101618"/>
              <a:ext cx="360485" cy="119330"/>
              <a:chOff x="748" y="2251"/>
              <a:chExt cx="306" cy="90"/>
            </a:xfrm>
          </p:grpSpPr>
          <p:sp>
            <p:nvSpPr>
              <p:cNvPr id="3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3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3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组合 38"/>
          <p:cNvGrpSpPr/>
          <p:nvPr/>
        </p:nvGrpSpPr>
        <p:grpSpPr>
          <a:xfrm>
            <a:off x="3578659" y="2549335"/>
            <a:ext cx="458040" cy="490843"/>
            <a:chOff x="2565534" y="4101618"/>
            <a:chExt cx="360485" cy="386301"/>
          </a:xfrm>
        </p:grpSpPr>
        <p:sp>
          <p:nvSpPr>
            <p:cNvPr id="4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41" name="Group 424"/>
            <p:cNvGrpSpPr>
              <a:grpSpLocks/>
            </p:cNvGrpSpPr>
            <p:nvPr/>
          </p:nvGrpSpPr>
          <p:grpSpPr bwMode="auto">
            <a:xfrm>
              <a:off x="2565534" y="4101618"/>
              <a:ext cx="360485" cy="119330"/>
              <a:chOff x="748" y="2251"/>
              <a:chExt cx="306" cy="90"/>
            </a:xfrm>
          </p:grpSpPr>
          <p:sp>
            <p:nvSpPr>
              <p:cNvPr id="4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4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4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591498" y="2561485"/>
            <a:ext cx="458040" cy="490843"/>
            <a:chOff x="2565534" y="4101618"/>
            <a:chExt cx="360485" cy="386301"/>
          </a:xfrm>
        </p:grpSpPr>
        <p:sp>
          <p:nvSpPr>
            <p:cNvPr id="5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1" name="Group 424"/>
            <p:cNvGrpSpPr>
              <a:grpSpLocks/>
            </p:cNvGrpSpPr>
            <p:nvPr/>
          </p:nvGrpSpPr>
          <p:grpSpPr bwMode="auto">
            <a:xfrm>
              <a:off x="2565534" y="4101618"/>
              <a:ext cx="360485" cy="119330"/>
              <a:chOff x="748" y="2251"/>
              <a:chExt cx="306" cy="90"/>
            </a:xfrm>
          </p:grpSpPr>
          <p:sp>
            <p:nvSpPr>
              <p:cNvPr id="5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5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27" name="Text Box 92"/>
          <p:cNvSpPr txBox="1">
            <a:spLocks noChangeArrowheads="1"/>
          </p:cNvSpPr>
          <p:nvPr/>
        </p:nvSpPr>
        <p:spPr bwMode="auto">
          <a:xfrm>
            <a:off x="3978643" y="2403479"/>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微软雅黑" panose="020B0503020204020204" pitchFamily="34" charset="-122"/>
                <a:ea typeface="微软雅黑" panose="020B0503020204020204" pitchFamily="34" charset="-122"/>
              </a:rPr>
              <a:t>？</a:t>
            </a:r>
          </a:p>
        </p:txBody>
      </p:sp>
      <p:sp>
        <p:nvSpPr>
          <p:cNvPr id="71" name="Line 87"/>
          <p:cNvSpPr>
            <a:spLocks noChangeShapeType="1"/>
          </p:cNvSpPr>
          <p:nvPr/>
        </p:nvSpPr>
        <p:spPr bwMode="auto">
          <a:xfrm flipH="1" flipV="1">
            <a:off x="2123299" y="2847232"/>
            <a:ext cx="529974" cy="832"/>
          </a:xfrm>
          <a:prstGeom prst="line">
            <a:avLst/>
          </a:prstGeom>
          <a:noFill/>
          <a:ln w="38100">
            <a:solidFill>
              <a:srgbClr val="C00000"/>
            </a:solidFill>
            <a:prstDash val="solid"/>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4" name="Line 87"/>
          <p:cNvSpPr>
            <a:spLocks noChangeShapeType="1"/>
          </p:cNvSpPr>
          <p:nvPr/>
        </p:nvSpPr>
        <p:spPr bwMode="auto">
          <a:xfrm flipV="1">
            <a:off x="2987303" y="2848064"/>
            <a:ext cx="701535" cy="0"/>
          </a:xfrm>
          <a:prstGeom prst="line">
            <a:avLst/>
          </a:prstGeom>
          <a:noFill/>
          <a:ln w="38100">
            <a:solidFill>
              <a:srgbClr val="0000FF"/>
            </a:solidFill>
            <a:prstDash val="sysDot"/>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 name="爆炸形 1 4"/>
          <p:cNvSpPr/>
          <p:nvPr/>
        </p:nvSpPr>
        <p:spPr>
          <a:xfrm>
            <a:off x="3134431" y="2698292"/>
            <a:ext cx="386172" cy="312858"/>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22529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2268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72857"/>
            <a:ext cx="21226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67574"/>
            <a:ext cx="857155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无线</a:t>
            </a:r>
            <a:r>
              <a:rPr lang="zh-CN" altLang="en-US" sz="2000" b="1" dirty="0" smtClean="0">
                <a:latin typeface="微软雅黑" pitchFamily="34" charset="-122"/>
                <a:ea typeface="微软雅黑" pitchFamily="34" charset="-122"/>
              </a:rPr>
              <a:t>局域网不能使用 </a:t>
            </a:r>
            <a:r>
              <a:rPr lang="en-US" altLang="zh-CN" sz="2000" b="1" dirty="0" smtClean="0">
                <a:latin typeface="微软雅黑" pitchFamily="34" charset="-122"/>
                <a:ea typeface="微软雅黑" pitchFamily="34" charset="-122"/>
              </a:rPr>
              <a:t>CSMA/CD</a:t>
            </a:r>
            <a:r>
              <a:rPr lang="zh-CN" altLang="en-US" sz="2000" b="1" dirty="0" smtClean="0">
                <a:latin typeface="微软雅黑" pitchFamily="34" charset="-122"/>
                <a:ea typeface="微软雅黑" pitchFamily="34" charset="-122"/>
              </a:rPr>
              <a:t>，而只能</a:t>
            </a:r>
            <a:r>
              <a:rPr lang="zh-CN" altLang="en-US" sz="2000" b="1" dirty="0">
                <a:latin typeface="微软雅黑" pitchFamily="34" charset="-122"/>
                <a:ea typeface="微软雅黑" pitchFamily="34" charset="-122"/>
              </a:rPr>
              <a:t>使用改进的 </a:t>
            </a:r>
            <a:r>
              <a:rPr lang="en-US" altLang="zh-CN" sz="2000" b="1" dirty="0">
                <a:latin typeface="微软雅黑" pitchFamily="34" charset="-122"/>
                <a:ea typeface="微软雅黑" pitchFamily="34" charset="-122"/>
              </a:rPr>
              <a:t>CSMA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改进的办法是把 </a:t>
            </a:r>
            <a:r>
              <a:rPr lang="en-US" altLang="zh-CN" sz="2000" b="1" dirty="0">
                <a:latin typeface="微软雅黑" pitchFamily="34" charset="-122"/>
                <a:ea typeface="微软雅黑" pitchFamily="34" charset="-122"/>
              </a:rPr>
              <a:t>CSMA </a:t>
            </a:r>
            <a:r>
              <a:rPr lang="zh-CN" altLang="en-US" sz="2000" b="1" dirty="0">
                <a:latin typeface="微软雅黑" pitchFamily="34" charset="-122"/>
                <a:ea typeface="微软雅黑" pitchFamily="34" charset="-122"/>
              </a:rPr>
              <a:t>增加一个</a:t>
            </a:r>
            <a:r>
              <a:rPr lang="zh-CN" altLang="en-US" sz="2000" b="1" dirty="0">
                <a:solidFill>
                  <a:srgbClr val="0000FF"/>
                </a:solidFill>
                <a:latin typeface="微软雅黑" pitchFamily="34" charset="-122"/>
                <a:ea typeface="微软雅黑" pitchFamily="34" charset="-122"/>
              </a:rPr>
              <a:t>碰撞</a:t>
            </a:r>
            <a:r>
              <a:rPr lang="zh-CN" altLang="en-US" sz="2000" b="1" dirty="0" smtClean="0">
                <a:solidFill>
                  <a:srgbClr val="0000FF"/>
                </a:solidFill>
                <a:latin typeface="微软雅黑" pitchFamily="34" charset="-122"/>
                <a:ea typeface="微软雅黑" pitchFamily="34" charset="-122"/>
              </a:rPr>
              <a:t>避免 </a:t>
            </a:r>
            <a:r>
              <a:rPr lang="en-US" altLang="zh-CN" sz="2000" b="1" dirty="0" smtClean="0">
                <a:latin typeface="微软雅黑" pitchFamily="34" charset="-122"/>
                <a:ea typeface="微软雅黑" pitchFamily="34" charset="-122"/>
              </a:rPr>
              <a:t>CA </a:t>
            </a:r>
            <a:r>
              <a:rPr lang="en-US" altLang="zh-CN" sz="2000" b="1" dirty="0">
                <a:latin typeface="微软雅黑" pitchFamily="34" charset="-122"/>
                <a:ea typeface="微软雅黑" pitchFamily="34" charset="-122"/>
              </a:rPr>
              <a:t>(Collision Avoidance)</a:t>
            </a:r>
            <a:r>
              <a:rPr lang="zh-CN" altLang="en-US" sz="2000" b="1" dirty="0">
                <a:latin typeface="微软雅黑" pitchFamily="34" charset="-122"/>
                <a:ea typeface="微软雅黑" pitchFamily="34" charset="-122"/>
              </a:rPr>
              <a:t>功能。</a:t>
            </a:r>
          </a:p>
          <a:p>
            <a:pPr marL="342900" indent="-342900" eaLnBrk="0" hangingPunct="0">
              <a:lnSpc>
                <a:spcPts val="3300"/>
              </a:lnSpc>
              <a:buClr>
                <a:srgbClr val="0070C0"/>
              </a:buClr>
              <a:buFont typeface="Wingdings" panose="05000000000000000000" pitchFamily="2" charset="2"/>
              <a:buChar char="l"/>
            </a:pPr>
            <a:r>
              <a:rPr lang="en-US" altLang="zh-CN" sz="2000" b="1" dirty="0">
                <a:solidFill>
                  <a:srgbClr val="0000FF"/>
                </a:solidFill>
                <a:latin typeface="微软雅黑" pitchFamily="34" charset="-122"/>
                <a:ea typeface="微软雅黑" pitchFamily="34" charset="-122"/>
              </a:rPr>
              <a:t>802.11 </a:t>
            </a:r>
            <a:r>
              <a:rPr lang="zh-CN" altLang="en-US" sz="2000" b="1" dirty="0">
                <a:solidFill>
                  <a:srgbClr val="0000FF"/>
                </a:solidFill>
                <a:latin typeface="微软雅黑" pitchFamily="34" charset="-122"/>
                <a:ea typeface="微软雅黑" pitchFamily="34" charset="-122"/>
              </a:rPr>
              <a:t>就使用 </a:t>
            </a:r>
            <a:r>
              <a:rPr lang="en-US" altLang="zh-CN" sz="2000" b="1" dirty="0">
                <a:solidFill>
                  <a:srgbClr val="0000FF"/>
                </a:solidFill>
                <a:latin typeface="微软雅黑" pitchFamily="34" charset="-122"/>
                <a:ea typeface="微软雅黑" pitchFamily="34" charset="-122"/>
              </a:rPr>
              <a:t>CSMA/CA </a:t>
            </a:r>
            <a:r>
              <a:rPr lang="zh-CN" altLang="en-US" sz="2000" b="1" dirty="0">
                <a:solidFill>
                  <a:srgbClr val="0000FF"/>
                </a:solidFill>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使用 </a:t>
            </a:r>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的同时</a:t>
            </a:r>
            <a:r>
              <a:rPr lang="zh-CN" altLang="en-US" sz="2000" b="1" dirty="0" smtClean="0">
                <a:latin typeface="微软雅黑" pitchFamily="34" charset="-122"/>
                <a:ea typeface="微软雅黑" pitchFamily="34" charset="-122"/>
              </a:rPr>
              <a:t>，还</a:t>
            </a:r>
            <a:r>
              <a:rPr lang="zh-CN" altLang="en-US" sz="2000" b="1" dirty="0">
                <a:latin typeface="微软雅黑" pitchFamily="34" charset="-122"/>
                <a:ea typeface="微软雅黑" pitchFamily="34" charset="-122"/>
              </a:rPr>
              <a:t>增加使用</a:t>
            </a:r>
            <a:r>
              <a:rPr lang="zh-CN" altLang="en-US" sz="2000" b="1" dirty="0">
                <a:solidFill>
                  <a:srgbClr val="0000FF"/>
                </a:solidFill>
                <a:latin typeface="微软雅黑" pitchFamily="34" charset="-122"/>
                <a:ea typeface="微软雅黑" pitchFamily="34" charset="-122"/>
              </a:rPr>
              <a:t>停止等待</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900269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498504" cy="400110"/>
          </a:xfrm>
          <a:prstGeom prst="rect">
            <a:avLst/>
          </a:prstGeom>
        </p:spPr>
        <p:txBody>
          <a:bodyPr wrap="none">
            <a:spAutoFit/>
          </a:bodyPr>
          <a:lstStyle/>
          <a:p>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层 </a:t>
            </a:r>
          </a:p>
        </p:txBody>
      </p:sp>
      <p:sp>
        <p:nvSpPr>
          <p:cNvPr id="5" name="矩形 4"/>
          <p:cNvSpPr/>
          <p:nvPr/>
        </p:nvSpPr>
        <p:spPr>
          <a:xfrm>
            <a:off x="2141831" y="1149988"/>
            <a:ext cx="4885898" cy="523220"/>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层通过</a:t>
            </a:r>
            <a:r>
              <a:rPr lang="zh-CN" altLang="en-US" sz="1400" b="1" dirty="0">
                <a:solidFill>
                  <a:srgbClr val="0000FF"/>
                </a:solidFill>
                <a:latin typeface="微软雅黑" pitchFamily="34" charset="-122"/>
                <a:ea typeface="微软雅黑" pitchFamily="34" charset="-122"/>
              </a:rPr>
              <a:t>协调功能</a:t>
            </a:r>
            <a:r>
              <a:rPr lang="zh-CN" altLang="en-US" sz="1400" b="1" dirty="0">
                <a:latin typeface="微软雅黑" pitchFamily="34" charset="-122"/>
                <a:ea typeface="微软雅黑" pitchFamily="34" charset="-122"/>
              </a:rPr>
              <a:t>来确定在基本服务集 </a:t>
            </a:r>
            <a:r>
              <a:rPr lang="en-US" altLang="zh-CN" sz="1400" b="1" dirty="0">
                <a:latin typeface="微软雅黑" pitchFamily="34" charset="-122"/>
                <a:ea typeface="微软雅黑" pitchFamily="34" charset="-122"/>
              </a:rPr>
              <a:t>BSS </a:t>
            </a:r>
            <a:r>
              <a:rPr lang="zh-CN" altLang="en-US" sz="1400" b="1" dirty="0" smtClean="0">
                <a:latin typeface="微软雅黑" pitchFamily="34" charset="-122"/>
                <a:ea typeface="微软雅黑" pitchFamily="34" charset="-122"/>
              </a:rPr>
              <a:t>中的</a:t>
            </a:r>
            <a:r>
              <a:rPr lang="zh-CN" altLang="en-US" sz="1400" b="1" dirty="0">
                <a:latin typeface="微软雅黑" pitchFamily="34" charset="-122"/>
                <a:ea typeface="微软雅黑" pitchFamily="34" charset="-122"/>
              </a:rPr>
              <a:t>移动站在什么时间能发送数据或接收数据。 </a:t>
            </a:r>
          </a:p>
        </p:txBody>
      </p:sp>
      <p:grpSp>
        <p:nvGrpSpPr>
          <p:cNvPr id="41" name="组合 40"/>
          <p:cNvGrpSpPr/>
          <p:nvPr/>
        </p:nvGrpSpPr>
        <p:grpSpPr>
          <a:xfrm>
            <a:off x="1797658" y="1695713"/>
            <a:ext cx="5574244" cy="2510870"/>
            <a:chOff x="1917518" y="1695713"/>
            <a:chExt cx="5574244" cy="2510870"/>
          </a:xfrm>
        </p:grpSpPr>
        <p:sp>
          <p:nvSpPr>
            <p:cNvPr id="24" name="Line 13"/>
            <p:cNvSpPr>
              <a:spLocks noChangeShapeType="1"/>
            </p:cNvSpPr>
            <p:nvPr/>
          </p:nvSpPr>
          <p:spPr bwMode="auto">
            <a:xfrm>
              <a:off x="2171604" y="219539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Text Box 14"/>
            <p:cNvSpPr txBox="1">
              <a:spLocks noChangeArrowheads="1"/>
            </p:cNvSpPr>
            <p:nvPr/>
          </p:nvSpPr>
          <p:spPr bwMode="auto">
            <a:xfrm>
              <a:off x="1917518" y="2783117"/>
              <a:ext cx="529312" cy="43088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26" name="Text Box 15"/>
            <p:cNvSpPr txBox="1">
              <a:spLocks noChangeArrowheads="1"/>
            </p:cNvSpPr>
            <p:nvPr/>
          </p:nvSpPr>
          <p:spPr bwMode="auto">
            <a:xfrm>
              <a:off x="3052561" y="1695713"/>
              <a:ext cx="23365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27" name="Rectangle 16"/>
            <p:cNvSpPr>
              <a:spLocks noChangeArrowheads="1"/>
            </p:cNvSpPr>
            <p:nvPr/>
          </p:nvSpPr>
          <p:spPr bwMode="auto">
            <a:xfrm>
              <a:off x="2492125" y="291956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 name="Rectangle 18"/>
            <p:cNvSpPr>
              <a:spLocks noChangeArrowheads="1"/>
            </p:cNvSpPr>
            <p:nvPr/>
          </p:nvSpPr>
          <p:spPr bwMode="auto">
            <a:xfrm>
              <a:off x="2501141" y="292510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9" name="Rectangle 19"/>
            <p:cNvSpPr>
              <a:spLocks noChangeArrowheads="1"/>
            </p:cNvSpPr>
            <p:nvPr/>
          </p:nvSpPr>
          <p:spPr bwMode="auto">
            <a:xfrm>
              <a:off x="2486973" y="2178760"/>
              <a:ext cx="3080345" cy="727492"/>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 name="Text Box 20"/>
            <p:cNvSpPr txBox="1">
              <a:spLocks noChangeArrowheads="1"/>
            </p:cNvSpPr>
            <p:nvPr/>
          </p:nvSpPr>
          <p:spPr bwMode="auto">
            <a:xfrm>
              <a:off x="5828266" y="1952760"/>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31" name="Text Box 23"/>
            <p:cNvSpPr txBox="1">
              <a:spLocks noChangeArrowheads="1"/>
            </p:cNvSpPr>
            <p:nvPr/>
          </p:nvSpPr>
          <p:spPr bwMode="auto">
            <a:xfrm>
              <a:off x="3087613" y="2998792"/>
              <a:ext cx="38879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32" name="Text Box 24"/>
            <p:cNvSpPr txBox="1">
              <a:spLocks noChangeArrowheads="1"/>
            </p:cNvSpPr>
            <p:nvPr/>
          </p:nvSpPr>
          <p:spPr bwMode="auto">
            <a:xfrm>
              <a:off x="2407287" y="2222505"/>
              <a:ext cx="3262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33" name="Rectangle 25"/>
            <p:cNvSpPr>
              <a:spLocks noChangeArrowheads="1"/>
            </p:cNvSpPr>
            <p:nvPr/>
          </p:nvSpPr>
          <p:spPr bwMode="auto">
            <a:xfrm>
              <a:off x="2492125" y="217876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4" name="Line 37"/>
            <p:cNvSpPr>
              <a:spLocks noChangeShapeType="1"/>
            </p:cNvSpPr>
            <p:nvPr/>
          </p:nvSpPr>
          <p:spPr bwMode="auto">
            <a:xfrm>
              <a:off x="1921261" y="2179221"/>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Text Box 12"/>
            <p:cNvSpPr txBox="1">
              <a:spLocks noChangeArrowheads="1"/>
            </p:cNvSpPr>
            <p:nvPr/>
          </p:nvSpPr>
          <p:spPr bwMode="auto">
            <a:xfrm>
              <a:off x="4605497" y="3834341"/>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36" name="Line 36"/>
            <p:cNvSpPr>
              <a:spLocks noChangeShapeType="1"/>
            </p:cNvSpPr>
            <p:nvPr/>
          </p:nvSpPr>
          <p:spPr bwMode="auto">
            <a:xfrm>
              <a:off x="1921261" y="3818885"/>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49"/>
            <p:cNvSpPr>
              <a:spLocks noChangeShapeType="1"/>
            </p:cNvSpPr>
            <p:nvPr/>
          </p:nvSpPr>
          <p:spPr bwMode="auto">
            <a:xfrm flipV="1">
              <a:off x="2486973" y="381741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AutoShape 50"/>
            <p:cNvSpPr>
              <a:spLocks noChangeArrowheads="1"/>
            </p:cNvSpPr>
            <p:nvPr/>
          </p:nvSpPr>
          <p:spPr bwMode="auto">
            <a:xfrm>
              <a:off x="6370886" y="250827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9" name="AutoShape 51"/>
            <p:cNvSpPr>
              <a:spLocks noChangeArrowheads="1"/>
            </p:cNvSpPr>
            <p:nvPr/>
          </p:nvSpPr>
          <p:spPr bwMode="auto">
            <a:xfrm>
              <a:off x="3846857" y="200636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28136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Line 22"/>
          <p:cNvSpPr>
            <a:spLocks noChangeShapeType="1"/>
          </p:cNvSpPr>
          <p:nvPr/>
        </p:nvSpPr>
        <p:spPr bwMode="auto">
          <a:xfrm>
            <a:off x="5829985" y="1460310"/>
            <a:ext cx="0" cy="1450872"/>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矩形 2"/>
          <p:cNvSpPr/>
          <p:nvPr/>
        </p:nvSpPr>
        <p:spPr>
          <a:xfrm>
            <a:off x="2141831" y="836084"/>
            <a:ext cx="4885898" cy="738664"/>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DCF </a:t>
            </a:r>
            <a:r>
              <a:rPr lang="zh-CN" altLang="en-US" sz="1400" b="1" dirty="0">
                <a:latin typeface="微软雅黑" pitchFamily="34" charset="-122"/>
                <a:ea typeface="微软雅黑" pitchFamily="34" charset="-122"/>
              </a:rPr>
              <a:t>子层在每一个结点使用 </a:t>
            </a:r>
            <a:r>
              <a:rPr lang="en-US" altLang="zh-CN" sz="1400" b="1" dirty="0">
                <a:latin typeface="微软雅黑" pitchFamily="34" charset="-122"/>
                <a:ea typeface="微软雅黑" pitchFamily="34" charset="-122"/>
              </a:rPr>
              <a:t>CSMA </a:t>
            </a:r>
            <a:r>
              <a:rPr lang="zh-CN" altLang="en-US" sz="1400" b="1" dirty="0">
                <a:latin typeface="微软雅黑" pitchFamily="34" charset="-122"/>
                <a:ea typeface="微软雅黑" pitchFamily="34" charset="-122"/>
              </a:rPr>
              <a:t>机制的</a:t>
            </a:r>
            <a:r>
              <a:rPr lang="zh-CN" altLang="en-US" sz="1400" b="1" dirty="0">
                <a:solidFill>
                  <a:srgbClr val="0000FF"/>
                </a:solidFill>
                <a:latin typeface="微软雅黑" pitchFamily="34" charset="-122"/>
                <a:ea typeface="微软雅黑" pitchFamily="34" charset="-122"/>
              </a:rPr>
              <a:t>分布式接入</a:t>
            </a:r>
            <a:r>
              <a:rPr lang="zh-CN" altLang="en-US" sz="1400" b="1" dirty="0">
                <a:latin typeface="微软雅黑" pitchFamily="34" charset="-122"/>
                <a:ea typeface="微软雅黑" pitchFamily="34" charset="-122"/>
              </a:rPr>
              <a:t>算法，让各个站通过</a:t>
            </a:r>
            <a:r>
              <a:rPr lang="zh-CN" altLang="en-US" sz="1400" b="1" dirty="0">
                <a:solidFill>
                  <a:srgbClr val="0000FF"/>
                </a:solidFill>
                <a:latin typeface="微软雅黑" pitchFamily="34" charset="-122"/>
                <a:ea typeface="微软雅黑" pitchFamily="34" charset="-122"/>
              </a:rPr>
              <a:t>争用</a:t>
            </a:r>
            <a:r>
              <a:rPr lang="zh-CN" altLang="en-US" sz="1400" b="1" dirty="0">
                <a:latin typeface="微软雅黑" pitchFamily="34" charset="-122"/>
                <a:ea typeface="微软雅黑" pitchFamily="34" charset="-122"/>
              </a:rPr>
              <a:t>信道来获取发送权</a:t>
            </a:r>
            <a:r>
              <a:rPr lang="zh-CN" altLang="en-US" sz="1400" b="1" dirty="0" smtClean="0">
                <a:latin typeface="微软雅黑" pitchFamily="34" charset="-122"/>
                <a:ea typeface="微软雅黑" pitchFamily="34" charset="-122"/>
              </a:rPr>
              <a:t>。因此 </a:t>
            </a:r>
            <a:r>
              <a:rPr lang="en-US" altLang="zh-CN" sz="1400" b="1" dirty="0">
                <a:latin typeface="微软雅黑" pitchFamily="34" charset="-122"/>
                <a:ea typeface="微软雅黑" pitchFamily="34" charset="-122"/>
              </a:rPr>
              <a:t>DCF </a:t>
            </a:r>
            <a:r>
              <a:rPr lang="zh-CN" altLang="en-US" sz="1400" b="1" dirty="0">
                <a:latin typeface="微软雅黑" pitchFamily="34" charset="-122"/>
                <a:ea typeface="微软雅黑" pitchFamily="34" charset="-122"/>
              </a:rPr>
              <a:t>向上提供争用服务。</a:t>
            </a:r>
          </a:p>
        </p:txBody>
      </p:sp>
      <p:grpSp>
        <p:nvGrpSpPr>
          <p:cNvPr id="22" name="组合 21"/>
          <p:cNvGrpSpPr/>
          <p:nvPr/>
        </p:nvGrpSpPr>
        <p:grpSpPr>
          <a:xfrm>
            <a:off x="1789851" y="1627473"/>
            <a:ext cx="5574244" cy="2510870"/>
            <a:chOff x="1917518" y="1627473"/>
            <a:chExt cx="5574244" cy="2510870"/>
          </a:xfrm>
        </p:grpSpPr>
        <p:sp>
          <p:nvSpPr>
            <p:cNvPr id="4" name="Line 13"/>
            <p:cNvSpPr>
              <a:spLocks noChangeShapeType="1"/>
            </p:cNvSpPr>
            <p:nvPr/>
          </p:nvSpPr>
          <p:spPr bwMode="auto">
            <a:xfrm>
              <a:off x="2171604" y="212715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 name="Text Box 14"/>
            <p:cNvSpPr txBox="1">
              <a:spLocks noChangeArrowheads="1"/>
            </p:cNvSpPr>
            <p:nvPr/>
          </p:nvSpPr>
          <p:spPr bwMode="auto">
            <a:xfrm>
              <a:off x="1917518" y="2714877"/>
              <a:ext cx="529312" cy="43088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6" name="Text Box 15"/>
            <p:cNvSpPr txBox="1">
              <a:spLocks noChangeArrowheads="1"/>
            </p:cNvSpPr>
            <p:nvPr/>
          </p:nvSpPr>
          <p:spPr bwMode="auto">
            <a:xfrm>
              <a:off x="3052561" y="1627473"/>
              <a:ext cx="23365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7" name="Rectangle 16"/>
            <p:cNvSpPr>
              <a:spLocks noChangeArrowheads="1"/>
            </p:cNvSpPr>
            <p:nvPr/>
          </p:nvSpPr>
          <p:spPr bwMode="auto">
            <a:xfrm>
              <a:off x="2492125" y="285132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8" name="Rectangle 18"/>
            <p:cNvSpPr>
              <a:spLocks noChangeArrowheads="1"/>
            </p:cNvSpPr>
            <p:nvPr/>
          </p:nvSpPr>
          <p:spPr bwMode="auto">
            <a:xfrm>
              <a:off x="2501141" y="285686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9" name="Rectangle 19"/>
            <p:cNvSpPr>
              <a:spLocks noChangeArrowheads="1"/>
            </p:cNvSpPr>
            <p:nvPr/>
          </p:nvSpPr>
          <p:spPr bwMode="auto">
            <a:xfrm>
              <a:off x="2507577" y="2110520"/>
              <a:ext cx="3059741" cy="727492"/>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0" name="Text Box 20"/>
            <p:cNvSpPr txBox="1">
              <a:spLocks noChangeArrowheads="1"/>
            </p:cNvSpPr>
            <p:nvPr/>
          </p:nvSpPr>
          <p:spPr bwMode="auto">
            <a:xfrm>
              <a:off x="5828266" y="1884520"/>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11" name="Text Box 23"/>
            <p:cNvSpPr txBox="1">
              <a:spLocks noChangeArrowheads="1"/>
            </p:cNvSpPr>
            <p:nvPr/>
          </p:nvSpPr>
          <p:spPr bwMode="auto">
            <a:xfrm>
              <a:off x="3087613" y="2930552"/>
              <a:ext cx="38879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12" name="Text Box 24"/>
            <p:cNvSpPr txBox="1">
              <a:spLocks noChangeArrowheads="1"/>
            </p:cNvSpPr>
            <p:nvPr/>
          </p:nvSpPr>
          <p:spPr bwMode="auto">
            <a:xfrm>
              <a:off x="2407287" y="2154265"/>
              <a:ext cx="3262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13" name="Rectangle 25"/>
            <p:cNvSpPr>
              <a:spLocks noChangeArrowheads="1"/>
            </p:cNvSpPr>
            <p:nvPr/>
          </p:nvSpPr>
          <p:spPr bwMode="auto">
            <a:xfrm>
              <a:off x="2492125" y="211052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 name="Line 37"/>
            <p:cNvSpPr>
              <a:spLocks noChangeShapeType="1"/>
            </p:cNvSpPr>
            <p:nvPr/>
          </p:nvSpPr>
          <p:spPr bwMode="auto">
            <a:xfrm>
              <a:off x="1921261" y="2110981"/>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5" name="Text Box 12"/>
            <p:cNvSpPr txBox="1">
              <a:spLocks noChangeArrowheads="1"/>
            </p:cNvSpPr>
            <p:nvPr/>
          </p:nvSpPr>
          <p:spPr bwMode="auto">
            <a:xfrm>
              <a:off x="4605497" y="3757048"/>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16" name="Line 36"/>
            <p:cNvSpPr>
              <a:spLocks noChangeShapeType="1"/>
            </p:cNvSpPr>
            <p:nvPr/>
          </p:nvSpPr>
          <p:spPr bwMode="auto">
            <a:xfrm>
              <a:off x="1921261" y="3750645"/>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7" name="Line 49"/>
            <p:cNvSpPr>
              <a:spLocks noChangeShapeType="1"/>
            </p:cNvSpPr>
            <p:nvPr/>
          </p:nvSpPr>
          <p:spPr bwMode="auto">
            <a:xfrm flipV="1">
              <a:off x="2486973" y="374917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8" name="AutoShape 50"/>
            <p:cNvSpPr>
              <a:spLocks noChangeArrowheads="1"/>
            </p:cNvSpPr>
            <p:nvPr/>
          </p:nvSpPr>
          <p:spPr bwMode="auto">
            <a:xfrm>
              <a:off x="6370886" y="244003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9" name="AutoShape 51"/>
            <p:cNvSpPr>
              <a:spLocks noChangeArrowheads="1"/>
            </p:cNvSpPr>
            <p:nvPr/>
          </p:nvSpPr>
          <p:spPr bwMode="auto">
            <a:xfrm>
              <a:off x="3846857" y="193812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7082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Line 22"/>
          <p:cNvSpPr>
            <a:spLocks noChangeShapeType="1"/>
          </p:cNvSpPr>
          <p:nvPr/>
        </p:nvSpPr>
        <p:spPr bwMode="auto">
          <a:xfrm>
            <a:off x="5170454" y="1132763"/>
            <a:ext cx="0" cy="1031366"/>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矩形 3"/>
          <p:cNvSpPr/>
          <p:nvPr/>
        </p:nvSpPr>
        <p:spPr>
          <a:xfrm>
            <a:off x="2141831" y="836084"/>
            <a:ext cx="4885898" cy="523220"/>
          </a:xfrm>
          <a:prstGeom prst="rect">
            <a:avLst/>
          </a:prstGeom>
          <a:solidFill>
            <a:srgbClr val="00FFFF"/>
          </a:solidFill>
          <a:ln>
            <a:solidFill>
              <a:srgbClr val="0000FF"/>
            </a:solidFill>
          </a:ln>
          <a:effectLst/>
        </p:spPr>
        <p:txBody>
          <a:bodyPr wrap="square">
            <a:spAutoFit/>
          </a:bodyPr>
          <a:lstStyle/>
          <a:p>
            <a:r>
              <a:rPr lang="en-US" altLang="zh-CN" sz="1400" b="1" dirty="0">
                <a:latin typeface="微软雅黑" pitchFamily="34" charset="-122"/>
                <a:ea typeface="微软雅黑" pitchFamily="34" charset="-122"/>
              </a:rPr>
              <a:t>PCF </a:t>
            </a:r>
            <a:r>
              <a:rPr lang="zh-CN" altLang="en-US" sz="1400" b="1" dirty="0">
                <a:latin typeface="微软雅黑" pitchFamily="34" charset="-122"/>
                <a:ea typeface="微软雅黑" pitchFamily="34" charset="-122"/>
              </a:rPr>
              <a:t>子层使用</a:t>
            </a:r>
            <a:r>
              <a:rPr lang="zh-CN" altLang="en-US" sz="1400" b="1" dirty="0">
                <a:solidFill>
                  <a:srgbClr val="0000FF"/>
                </a:solidFill>
                <a:latin typeface="微软雅黑" pitchFamily="34" charset="-122"/>
                <a:ea typeface="微软雅黑" pitchFamily="34" charset="-122"/>
              </a:rPr>
              <a:t>集中控制</a:t>
            </a:r>
            <a:r>
              <a:rPr lang="zh-CN" altLang="en-US" sz="1400" b="1" dirty="0">
                <a:latin typeface="微软雅黑" pitchFamily="34" charset="-122"/>
                <a:ea typeface="微软雅黑" pitchFamily="34" charset="-122"/>
              </a:rPr>
              <a:t>的接入算法把发送数据</a:t>
            </a:r>
            <a:r>
              <a:rPr lang="zh-CN" altLang="en-US" sz="1400" b="1" dirty="0" smtClean="0">
                <a:latin typeface="微软雅黑" pitchFamily="34" charset="-122"/>
                <a:ea typeface="微软雅黑" pitchFamily="34" charset="-122"/>
              </a:rPr>
              <a:t>权轮流</a:t>
            </a:r>
            <a:r>
              <a:rPr lang="zh-CN" altLang="en-US" sz="1400" b="1" dirty="0">
                <a:latin typeface="微软雅黑" pitchFamily="34" charset="-122"/>
                <a:ea typeface="微软雅黑" pitchFamily="34" charset="-122"/>
              </a:rPr>
              <a:t>交给各个站从而避免了碰撞的产生</a:t>
            </a:r>
            <a:r>
              <a:rPr lang="zh-CN" altLang="en-US" sz="1400" b="1" dirty="0" smtClean="0">
                <a:latin typeface="微软雅黑" pitchFamily="34" charset="-122"/>
                <a:ea typeface="微软雅黑" pitchFamily="34" charset="-122"/>
              </a:rPr>
              <a:t>。自</a:t>
            </a:r>
            <a:r>
              <a:rPr lang="zh-CN" altLang="en-US" sz="1400" b="1" dirty="0">
                <a:latin typeface="微软雅黑" pitchFamily="34" charset="-122"/>
                <a:ea typeface="微软雅黑" pitchFamily="34" charset="-122"/>
              </a:rPr>
              <a:t>组网络就</a:t>
            </a:r>
            <a:r>
              <a:rPr lang="zh-CN" altLang="en-US" sz="1400" b="1" dirty="0" smtClean="0">
                <a:latin typeface="微软雅黑" pitchFamily="34" charset="-122"/>
                <a:ea typeface="微软雅黑" pitchFamily="34" charset="-122"/>
              </a:rPr>
              <a:t>没有 </a:t>
            </a:r>
            <a:r>
              <a:rPr lang="en-US" altLang="zh-CN" sz="1400" b="1" dirty="0" smtClean="0">
                <a:latin typeface="微软雅黑" pitchFamily="34" charset="-122"/>
                <a:ea typeface="微软雅黑" pitchFamily="34" charset="-122"/>
              </a:rPr>
              <a:t>PCF </a:t>
            </a:r>
            <a:r>
              <a:rPr lang="zh-CN" altLang="en-US" sz="1400" b="1" dirty="0" smtClean="0">
                <a:latin typeface="微软雅黑" pitchFamily="34" charset="-122"/>
                <a:ea typeface="微软雅黑" pitchFamily="34" charset="-122"/>
              </a:rPr>
              <a:t>子层</a:t>
            </a:r>
            <a:r>
              <a:rPr lang="zh-CN" altLang="en-US" sz="1400" b="1" dirty="0">
                <a:latin typeface="微软雅黑" pitchFamily="34" charset="-122"/>
                <a:ea typeface="微软雅黑" pitchFamily="34" charset="-122"/>
              </a:rPr>
              <a:t>。 </a:t>
            </a:r>
          </a:p>
        </p:txBody>
      </p:sp>
      <p:grpSp>
        <p:nvGrpSpPr>
          <p:cNvPr id="38" name="组合 37"/>
          <p:cNvGrpSpPr/>
          <p:nvPr/>
        </p:nvGrpSpPr>
        <p:grpSpPr>
          <a:xfrm>
            <a:off x="1789851" y="1627473"/>
            <a:ext cx="5574244" cy="2510870"/>
            <a:chOff x="1862926" y="1627473"/>
            <a:chExt cx="5574244" cy="2510870"/>
          </a:xfrm>
        </p:grpSpPr>
        <p:sp>
          <p:nvSpPr>
            <p:cNvPr id="21" name="Line 13"/>
            <p:cNvSpPr>
              <a:spLocks noChangeShapeType="1"/>
            </p:cNvSpPr>
            <p:nvPr/>
          </p:nvSpPr>
          <p:spPr bwMode="auto">
            <a:xfrm>
              <a:off x="2117012" y="2127156"/>
              <a:ext cx="0" cy="1623489"/>
            </a:xfrm>
            <a:prstGeom prst="line">
              <a:avLst/>
            </a:prstGeom>
            <a:noFill/>
            <a:ln w="1270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2" name="Text Box 14"/>
            <p:cNvSpPr txBox="1">
              <a:spLocks noChangeArrowheads="1"/>
            </p:cNvSpPr>
            <p:nvPr/>
          </p:nvSpPr>
          <p:spPr bwMode="auto">
            <a:xfrm>
              <a:off x="1862926" y="2714877"/>
              <a:ext cx="529312" cy="430887"/>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100" b="1">
                  <a:latin typeface="微软雅黑" pitchFamily="34" charset="-122"/>
                  <a:ea typeface="微软雅黑" pitchFamily="34" charset="-122"/>
                </a:defRPr>
              </a:lvl1pPr>
            </a:lstStyle>
            <a:p>
              <a:pPr algn="ctr"/>
              <a:r>
                <a:rPr lang="en-US" altLang="zh-CN" dirty="0"/>
                <a:t>MAC</a:t>
              </a:r>
            </a:p>
            <a:p>
              <a:pPr algn="ctr"/>
              <a:r>
                <a:rPr lang="en-US" altLang="zh-CN" dirty="0"/>
                <a:t> </a:t>
              </a:r>
              <a:r>
                <a:rPr lang="zh-CN" altLang="en-US" dirty="0"/>
                <a:t>层</a:t>
              </a:r>
            </a:p>
          </p:txBody>
        </p:sp>
        <p:sp>
          <p:nvSpPr>
            <p:cNvPr id="23" name="Text Box 15"/>
            <p:cNvSpPr txBox="1">
              <a:spLocks noChangeArrowheads="1"/>
            </p:cNvSpPr>
            <p:nvPr/>
          </p:nvSpPr>
          <p:spPr bwMode="auto">
            <a:xfrm>
              <a:off x="2997969" y="1627473"/>
              <a:ext cx="23365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dirty="0">
                  <a:solidFill>
                    <a:srgbClr val="CC00CC"/>
                  </a:solidFill>
                  <a:latin typeface="微软雅黑" panose="020B0503020204020204" pitchFamily="34" charset="-122"/>
                  <a:ea typeface="微软雅黑" panose="020B0503020204020204" pitchFamily="34" charset="-122"/>
                </a:rPr>
                <a:t>无争用服务（选用）</a:t>
              </a:r>
            </a:p>
          </p:txBody>
        </p:sp>
        <p:sp>
          <p:nvSpPr>
            <p:cNvPr id="24" name="Rectangle 16"/>
            <p:cNvSpPr>
              <a:spLocks noChangeArrowheads="1"/>
            </p:cNvSpPr>
            <p:nvPr/>
          </p:nvSpPr>
          <p:spPr bwMode="auto">
            <a:xfrm>
              <a:off x="2437533" y="2851326"/>
              <a:ext cx="4999637" cy="1287017"/>
            </a:xfrm>
            <a:prstGeom prst="rect">
              <a:avLst/>
            </a:prstGeom>
            <a:solidFill>
              <a:srgbClr val="99FF99"/>
            </a:solidFill>
            <a:ln w="12700">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 name="Rectangle 18"/>
            <p:cNvSpPr>
              <a:spLocks noChangeArrowheads="1"/>
            </p:cNvSpPr>
            <p:nvPr/>
          </p:nvSpPr>
          <p:spPr bwMode="auto">
            <a:xfrm>
              <a:off x="2446549" y="2856864"/>
              <a:ext cx="4976973" cy="896526"/>
            </a:xfrm>
            <a:prstGeom prst="rect">
              <a:avLst/>
            </a:prstGeom>
            <a:solidFill>
              <a:schemeClr val="bg1"/>
            </a:solidFill>
            <a:ln>
              <a:noFill/>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6" name="Rectangle 19"/>
            <p:cNvSpPr>
              <a:spLocks noChangeArrowheads="1"/>
            </p:cNvSpPr>
            <p:nvPr/>
          </p:nvSpPr>
          <p:spPr bwMode="auto">
            <a:xfrm>
              <a:off x="2452985" y="2110520"/>
              <a:ext cx="3059741" cy="727492"/>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7" name="Text Box 20"/>
            <p:cNvSpPr txBox="1">
              <a:spLocks noChangeArrowheads="1"/>
            </p:cNvSpPr>
            <p:nvPr/>
          </p:nvSpPr>
          <p:spPr bwMode="auto">
            <a:xfrm>
              <a:off x="5773674" y="1884520"/>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争用服务</a:t>
              </a:r>
            </a:p>
            <a:p>
              <a:pPr algn="ctr"/>
              <a:r>
                <a:rPr kumimoji="1" lang="zh-CN" altLang="en-US" sz="1600" b="1" dirty="0">
                  <a:solidFill>
                    <a:srgbClr val="CC00CC"/>
                  </a:solidFill>
                  <a:latin typeface="微软雅黑" panose="020B0503020204020204" pitchFamily="34" charset="-122"/>
                  <a:ea typeface="微软雅黑" panose="020B0503020204020204" pitchFamily="34" charset="-122"/>
                </a:rPr>
                <a:t>（必须实现）</a:t>
              </a:r>
            </a:p>
          </p:txBody>
        </p:sp>
        <p:sp>
          <p:nvSpPr>
            <p:cNvPr id="28" name="Text Box 23"/>
            <p:cNvSpPr txBox="1">
              <a:spLocks noChangeArrowheads="1"/>
            </p:cNvSpPr>
            <p:nvPr/>
          </p:nvSpPr>
          <p:spPr bwMode="auto">
            <a:xfrm>
              <a:off x="3033021" y="2930552"/>
              <a:ext cx="38879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0000FF"/>
                  </a:solidFill>
                  <a:latin typeface="微软雅黑" panose="020B0503020204020204" pitchFamily="34" charset="-122"/>
                  <a:ea typeface="微软雅黑" panose="020B0503020204020204" pitchFamily="34" charset="-122"/>
                </a:rPr>
                <a:t>分布协调功能 </a:t>
              </a:r>
              <a:r>
                <a:rPr kumimoji="1" lang="en-US" altLang="zh-CN" sz="1600" b="1" dirty="0">
                  <a:latin typeface="微软雅黑" panose="020B0503020204020204" pitchFamily="34" charset="-122"/>
                  <a:ea typeface="微软雅黑" panose="020B0503020204020204" pitchFamily="34" charset="-122"/>
                </a:rPr>
                <a:t>DCF</a:t>
              </a:r>
            </a:p>
            <a:p>
              <a:pPr algn="ctr"/>
              <a:r>
                <a:rPr kumimoji="1" lang="en-US" altLang="zh-CN" sz="1600" b="1" dirty="0">
                  <a:latin typeface="微软雅黑" panose="020B0503020204020204" pitchFamily="34" charset="-122"/>
                  <a:ea typeface="微软雅黑" panose="020B0503020204020204" pitchFamily="34" charset="-122"/>
                </a:rPr>
                <a:t>(Distributed Coordination Function)</a:t>
              </a:r>
            </a:p>
            <a:p>
              <a:pPr algn="ctr"/>
              <a:r>
                <a:rPr kumimoji="1" lang="en-US" altLang="zh-CN" sz="1600" b="1" dirty="0">
                  <a:latin typeface="微软雅黑" panose="020B0503020204020204" pitchFamily="34" charset="-122"/>
                  <a:ea typeface="微软雅黑" panose="020B0503020204020204" pitchFamily="34" charset="-122"/>
                </a:rPr>
                <a:t>(CSMA/CA)</a:t>
              </a:r>
            </a:p>
          </p:txBody>
        </p:sp>
        <p:sp>
          <p:nvSpPr>
            <p:cNvPr id="29" name="Text Box 24"/>
            <p:cNvSpPr txBox="1">
              <a:spLocks noChangeArrowheads="1"/>
            </p:cNvSpPr>
            <p:nvPr/>
          </p:nvSpPr>
          <p:spPr bwMode="auto">
            <a:xfrm>
              <a:off x="2352695" y="2154265"/>
              <a:ext cx="3262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chemeClr val="bg1"/>
                  </a:solidFill>
                  <a:latin typeface="微软雅黑" panose="020B0503020204020204" pitchFamily="34" charset="-122"/>
                  <a:ea typeface="微软雅黑" panose="020B0503020204020204" pitchFamily="34" charset="-122"/>
                </a:rPr>
                <a:t>点协调功能 </a:t>
              </a:r>
              <a:r>
                <a:rPr kumimoji="1" lang="en-US" altLang="zh-CN" sz="1600" b="1" dirty="0">
                  <a:solidFill>
                    <a:schemeClr val="bg1"/>
                  </a:solidFill>
                  <a:latin typeface="微软雅黑" panose="020B0503020204020204" pitchFamily="34" charset="-122"/>
                  <a:ea typeface="微软雅黑" panose="020B0503020204020204" pitchFamily="34" charset="-122"/>
                </a:rPr>
                <a:t>PCF</a:t>
              </a:r>
            </a:p>
            <a:p>
              <a:pPr algn="ctr"/>
              <a:r>
                <a:rPr kumimoji="1" lang="en-US" altLang="zh-CN" sz="1600" b="1" dirty="0">
                  <a:solidFill>
                    <a:schemeClr val="bg1"/>
                  </a:solidFill>
                  <a:latin typeface="微软雅黑" panose="020B0503020204020204" pitchFamily="34" charset="-122"/>
                  <a:ea typeface="微软雅黑" panose="020B0503020204020204" pitchFamily="34" charset="-122"/>
                </a:rPr>
                <a:t>(Point Coordination Function)</a:t>
              </a:r>
            </a:p>
          </p:txBody>
        </p:sp>
        <p:sp>
          <p:nvSpPr>
            <p:cNvPr id="30" name="Rectangle 25"/>
            <p:cNvSpPr>
              <a:spLocks noChangeArrowheads="1"/>
            </p:cNvSpPr>
            <p:nvPr/>
          </p:nvSpPr>
          <p:spPr bwMode="auto">
            <a:xfrm>
              <a:off x="2437533" y="2110520"/>
              <a:ext cx="3079315" cy="740805"/>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1" name="Line 37"/>
            <p:cNvSpPr>
              <a:spLocks noChangeShapeType="1"/>
            </p:cNvSpPr>
            <p:nvPr/>
          </p:nvSpPr>
          <p:spPr bwMode="auto">
            <a:xfrm>
              <a:off x="1866669" y="2110981"/>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 name="Text Box 12"/>
            <p:cNvSpPr txBox="1">
              <a:spLocks noChangeArrowheads="1"/>
            </p:cNvSpPr>
            <p:nvPr/>
          </p:nvSpPr>
          <p:spPr bwMode="auto">
            <a:xfrm>
              <a:off x="4550905" y="3766101"/>
              <a:ext cx="800219" cy="338554"/>
            </a:xfrm>
            <a:prstGeom prst="rect">
              <a:avLst/>
            </a:prstGeom>
            <a:noFill/>
            <a:ln>
              <a:noFill/>
            </a:ln>
            <a:effectLs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物理层</a:t>
              </a:r>
            </a:p>
          </p:txBody>
        </p:sp>
        <p:sp>
          <p:nvSpPr>
            <p:cNvPr id="33" name="Line 36"/>
            <p:cNvSpPr>
              <a:spLocks noChangeShapeType="1"/>
            </p:cNvSpPr>
            <p:nvPr/>
          </p:nvSpPr>
          <p:spPr bwMode="auto">
            <a:xfrm>
              <a:off x="1866669" y="3750645"/>
              <a:ext cx="527470"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 name="Line 49"/>
            <p:cNvSpPr>
              <a:spLocks noChangeShapeType="1"/>
            </p:cNvSpPr>
            <p:nvPr/>
          </p:nvSpPr>
          <p:spPr bwMode="auto">
            <a:xfrm flipV="1">
              <a:off x="2432381" y="3749173"/>
              <a:ext cx="5004789" cy="951"/>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AutoShape 50"/>
            <p:cNvSpPr>
              <a:spLocks noChangeArrowheads="1"/>
            </p:cNvSpPr>
            <p:nvPr/>
          </p:nvSpPr>
          <p:spPr bwMode="auto">
            <a:xfrm>
              <a:off x="6316294" y="2440037"/>
              <a:ext cx="288000" cy="490220"/>
            </a:xfrm>
            <a:prstGeom prst="upArrow">
              <a:avLst>
                <a:gd name="adj1" fmla="val 50000"/>
                <a:gd name="adj2" fmla="val 40565"/>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6" name="AutoShape 51"/>
            <p:cNvSpPr>
              <a:spLocks noChangeArrowheads="1"/>
            </p:cNvSpPr>
            <p:nvPr/>
          </p:nvSpPr>
          <p:spPr bwMode="auto">
            <a:xfrm>
              <a:off x="3792265" y="1938127"/>
              <a:ext cx="270000" cy="258664"/>
            </a:xfrm>
            <a:prstGeom prst="upArrow">
              <a:avLst>
                <a:gd name="adj1" fmla="val 50000"/>
                <a:gd name="adj2" fmla="val 25000"/>
              </a:avLst>
            </a:prstGeom>
            <a:solidFill>
              <a:srgbClr val="CC00CC"/>
            </a:solidFill>
            <a:ln w="9525">
              <a:noFill/>
              <a:miter lim="800000"/>
              <a:headEnd/>
              <a:tailEnd/>
            </a:ln>
            <a:effectLst/>
            <a:extLst/>
          </p:spPr>
          <p:txBody>
            <a:bodyPr vert="eaVert" wrap="none" anchor="ctr"/>
            <a:lstStyle/>
            <a:p>
              <a:endParaRPr lang="zh-CN" altLang="en-US" sz="11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7851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2607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76245"/>
            <a:ext cx="17445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帧间间隔 </a:t>
            </a:r>
            <a:r>
              <a:rPr lang="en-US" altLang="zh-CN" sz="2000" b="1" dirty="0">
                <a:latin typeface="微软雅黑" pitchFamily="34" charset="-122"/>
                <a:ea typeface="微软雅黑" pitchFamily="34" charset="-122"/>
              </a:rPr>
              <a:t>IFS </a:t>
            </a:r>
          </a:p>
        </p:txBody>
      </p:sp>
      <p:sp>
        <p:nvSpPr>
          <p:cNvPr id="4" name="Rectangle 46"/>
          <p:cNvSpPr>
            <a:spLocks noChangeArrowheads="1"/>
          </p:cNvSpPr>
          <p:nvPr/>
        </p:nvSpPr>
        <p:spPr bwMode="auto">
          <a:xfrm>
            <a:off x="517853" y="1070962"/>
            <a:ext cx="8196243"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所有的站在完成发送后，必须再等待一段很短的时间（继续监听）</a:t>
            </a:r>
            <a:r>
              <a:rPr lang="zh-CN" altLang="en-US" sz="2000" b="1" dirty="0" smtClean="0">
                <a:latin typeface="微软雅黑" pitchFamily="34" charset="-122"/>
                <a:ea typeface="微软雅黑" pitchFamily="34" charset="-122"/>
              </a:rPr>
              <a:t>才能</a:t>
            </a:r>
            <a:r>
              <a:rPr lang="zh-CN" altLang="en-US" sz="2000" b="1" dirty="0">
                <a:latin typeface="微软雅黑" pitchFamily="34" charset="-122"/>
                <a:ea typeface="微软雅黑" pitchFamily="34" charset="-122"/>
              </a:rPr>
              <a:t>发送下一帧。这段时间的通称是</a:t>
            </a:r>
            <a:r>
              <a:rPr lang="zh-CN" altLang="en-US" sz="2000" b="1" dirty="0">
                <a:solidFill>
                  <a:srgbClr val="0000FF"/>
                </a:solidFill>
                <a:latin typeface="微软雅黑" pitchFamily="34" charset="-122"/>
                <a:ea typeface="微软雅黑" pitchFamily="34" charset="-122"/>
              </a:rPr>
              <a:t>帧间间隔</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IFS (</a:t>
            </a:r>
            <a:r>
              <a:rPr lang="en-US" altLang="zh-CN" sz="2000" b="1" dirty="0" err="1">
                <a:latin typeface="微软雅黑" pitchFamily="34" charset="-122"/>
                <a:ea typeface="微软雅黑" pitchFamily="34" charset="-122"/>
              </a:rPr>
              <a:t>InterFrame</a:t>
            </a:r>
            <a:r>
              <a:rPr lang="en-US" altLang="zh-CN" sz="2000" b="1" dirty="0">
                <a:latin typeface="微软雅黑" pitchFamily="34" charset="-122"/>
                <a:ea typeface="微软雅黑" pitchFamily="34" charset="-122"/>
              </a:rPr>
              <a:t> Space)</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帧间间隔长度取决于该站欲发送的帧的类型。高优先级帧需要等待的时间较短，因此可优先获得发送权。</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若低优先级帧还没来得及发送而其他站的高优先级帧已发送到媒体，则媒体变为忙态，因而低优先级帧就只能再推迟发送了。这样就减少了发生碰撞的机会。 </a:t>
            </a:r>
          </a:p>
        </p:txBody>
      </p:sp>
    </p:spTree>
    <p:extLst>
      <p:ext uri="{BB962C8B-B14F-4D97-AF65-F5344CB8AC3E}">
        <p14:creationId xmlns:p14="http://schemas.microsoft.com/office/powerpoint/2010/main" val="36847224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569934" cy="400110"/>
          </a:xfrm>
          <a:prstGeom prst="rect">
            <a:avLst/>
          </a:prstGeom>
        </p:spPr>
        <p:txBody>
          <a:bodyPr wrap="none">
            <a:spAutoFit/>
          </a:bodyPr>
          <a:lstStyle/>
          <a:p>
            <a:r>
              <a:rPr lang="zh-CN" altLang="en-US" sz="2000" b="1" dirty="0">
                <a:latin typeface="微软雅黑" pitchFamily="34" charset="-122"/>
                <a:ea typeface="微软雅黑" pitchFamily="34" charset="-122"/>
              </a:rPr>
              <a:t>两种</a:t>
            </a:r>
            <a:r>
              <a:rPr lang="zh-CN" altLang="en-US" sz="2000" b="1" dirty="0" smtClean="0">
                <a:latin typeface="微软雅黑" pitchFamily="34" charset="-122"/>
                <a:ea typeface="微软雅黑" pitchFamily="34" charset="-122"/>
              </a:rPr>
              <a:t>常用的帧</a:t>
            </a:r>
            <a:r>
              <a:rPr lang="zh-CN" altLang="en-US" sz="2000" b="1" dirty="0">
                <a:latin typeface="微软雅黑" pitchFamily="34" charset="-122"/>
                <a:ea typeface="微软雅黑" pitchFamily="34" charset="-122"/>
              </a:rPr>
              <a:t>间间隔 </a:t>
            </a:r>
          </a:p>
        </p:txBody>
      </p:sp>
      <p:sp>
        <p:nvSpPr>
          <p:cNvPr id="5"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ACK</a:t>
            </a:r>
          </a:p>
        </p:txBody>
      </p:sp>
      <p:sp>
        <p:nvSpPr>
          <p:cNvPr id="6"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7"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8"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9"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7"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sp>
        <p:nvSpPr>
          <p:cNvPr id="19"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20"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6"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7"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38"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39"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41"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2"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43"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44"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45"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47"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0" name="组合 9"/>
          <p:cNvGrpSpPr/>
          <p:nvPr/>
        </p:nvGrpSpPr>
        <p:grpSpPr>
          <a:xfrm>
            <a:off x="4184250" y="3133517"/>
            <a:ext cx="1024333" cy="637533"/>
            <a:chOff x="4184250" y="3133517"/>
            <a:chExt cx="1024333" cy="637533"/>
          </a:xfrm>
        </p:grpSpPr>
        <p:sp>
          <p:nvSpPr>
            <p:cNvPr id="13"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48"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grpSp>
      <p:sp>
        <p:nvSpPr>
          <p:cNvPr id="49"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0"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1"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52"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3"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54"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5"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6"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7"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8"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59"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1"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63"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4"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5"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6"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68" name="矩形 67"/>
          <p:cNvSpPr/>
          <p:nvPr/>
        </p:nvSpPr>
        <p:spPr>
          <a:xfrm>
            <a:off x="1038242" y="1137590"/>
            <a:ext cx="3433173" cy="954107"/>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SIFS</a:t>
            </a:r>
            <a:r>
              <a:rPr lang="zh-CN" altLang="en-US" sz="1400" b="1" dirty="0">
                <a:latin typeface="微软雅黑" pitchFamily="34" charset="-122"/>
                <a:ea typeface="微软雅黑" pitchFamily="34" charset="-122"/>
              </a:rPr>
              <a:t>，即</a:t>
            </a:r>
            <a:r>
              <a:rPr lang="zh-CN" altLang="en-US" sz="1400" b="1" dirty="0" smtClean="0">
                <a:solidFill>
                  <a:srgbClr val="0000FF"/>
                </a:solidFill>
                <a:latin typeface="微软雅黑" pitchFamily="34" charset="-122"/>
                <a:ea typeface="微软雅黑" pitchFamily="34" charset="-122"/>
              </a:rPr>
              <a:t>短 </a:t>
            </a:r>
            <a:r>
              <a:rPr lang="en-US" altLang="zh-CN" sz="1400" b="1" dirty="0" smtClean="0">
                <a:solidFill>
                  <a:srgbClr val="0000FF"/>
                </a:solidFill>
                <a:latin typeface="微软雅黑" pitchFamily="34" charset="-122"/>
                <a:ea typeface="微软雅黑" pitchFamily="34" charset="-122"/>
              </a:rPr>
              <a:t>(</a:t>
            </a:r>
            <a:r>
              <a:rPr lang="en-US" altLang="zh-CN" sz="1400" b="1" dirty="0">
                <a:solidFill>
                  <a:srgbClr val="0000FF"/>
                </a:solidFill>
                <a:latin typeface="微软雅黑" pitchFamily="34" charset="-122"/>
                <a:ea typeface="微软雅黑" pitchFamily="34" charset="-122"/>
              </a:rPr>
              <a:t>Short</a:t>
            </a:r>
            <a:r>
              <a:rPr lang="en-US" altLang="zh-CN" sz="1400" b="1" dirty="0" smtClean="0">
                <a:solidFill>
                  <a:srgbClr val="0000FF"/>
                </a:solidFill>
                <a:latin typeface="微软雅黑" pitchFamily="34" charset="-122"/>
                <a:ea typeface="微软雅黑" pitchFamily="34" charset="-122"/>
              </a:rPr>
              <a:t>) </a:t>
            </a:r>
            <a:r>
              <a:rPr lang="zh-CN" altLang="en-US" sz="1400" b="1" dirty="0" smtClean="0">
                <a:solidFill>
                  <a:srgbClr val="0000FF"/>
                </a:solidFill>
                <a:latin typeface="微软雅黑" pitchFamily="34" charset="-122"/>
                <a:ea typeface="微软雅黑" pitchFamily="34" charset="-122"/>
              </a:rPr>
              <a:t>帧</a:t>
            </a:r>
            <a:r>
              <a:rPr lang="zh-CN" altLang="en-US" sz="1400" b="1" dirty="0">
                <a:solidFill>
                  <a:srgbClr val="0000FF"/>
                </a:solidFill>
                <a:latin typeface="微软雅黑" pitchFamily="34" charset="-122"/>
                <a:ea typeface="微软雅黑" pitchFamily="34" charset="-122"/>
              </a:rPr>
              <a:t>间间隔</a:t>
            </a:r>
            <a:r>
              <a:rPr lang="zh-CN" altLang="en-US" sz="1400" b="1" dirty="0">
                <a:latin typeface="微软雅黑" pitchFamily="34" charset="-122"/>
                <a:ea typeface="微软雅黑" pitchFamily="34" charset="-122"/>
              </a:rPr>
              <a:t>，长度为</a:t>
            </a:r>
            <a:r>
              <a:rPr lang="en-US" altLang="zh-CN" sz="1400" b="1" dirty="0" smtClean="0">
                <a:latin typeface="微软雅黑" pitchFamily="34" charset="-122"/>
                <a:ea typeface="微软雅黑" pitchFamily="34" charset="-122"/>
              </a:rPr>
              <a:t>28</a:t>
            </a:r>
            <a:r>
              <a:rPr lang="en-US" altLang="zh-CN" sz="1400" b="1" dirty="0">
                <a:sym typeface="Symbol"/>
              </a:rPr>
              <a:t> </a:t>
            </a:r>
            <a:r>
              <a:rPr lang="en-US" altLang="zh-CN" sz="1400" b="1" dirty="0" smtClean="0"/>
              <a:t>s</a:t>
            </a:r>
            <a:r>
              <a:rPr lang="zh-CN" altLang="en-US" sz="1400" b="1" dirty="0" smtClean="0">
                <a:latin typeface="微软雅黑" pitchFamily="34" charset="-122"/>
                <a:ea typeface="微软雅黑" pitchFamily="34" charset="-122"/>
              </a:rPr>
              <a:t>，</a:t>
            </a:r>
            <a:r>
              <a:rPr lang="zh-CN" altLang="en-US" sz="1400" b="1" dirty="0">
                <a:latin typeface="微软雅黑" pitchFamily="34" charset="-122"/>
                <a:ea typeface="微软雅黑" pitchFamily="34" charset="-122"/>
              </a:rPr>
              <a:t>是最短的帧间间隔，用来分隔开属于一次对话的各帧。一个站应当能够在这段时间内从发送方式切换到接收方式。</a:t>
            </a:r>
          </a:p>
        </p:txBody>
      </p:sp>
      <p:sp>
        <p:nvSpPr>
          <p:cNvPr id="69" name="矩形 68"/>
          <p:cNvSpPr/>
          <p:nvPr/>
        </p:nvSpPr>
        <p:spPr>
          <a:xfrm>
            <a:off x="4697649" y="1137590"/>
            <a:ext cx="3512096" cy="954107"/>
          </a:xfrm>
          <a:prstGeom prst="rect">
            <a:avLst/>
          </a:prstGeom>
          <a:solidFill>
            <a:schemeClr val="bg1"/>
          </a:solidFill>
          <a:ln>
            <a:noFill/>
          </a:ln>
        </p:spPr>
        <p:txBody>
          <a:bodyPr wrap="square">
            <a:spAutoFit/>
          </a:bodyPr>
          <a:lstStyle/>
          <a:p>
            <a:r>
              <a:rPr lang="zh-CN" altLang="en-US" sz="1400" b="1" dirty="0">
                <a:latin typeface="微软雅黑" pitchFamily="34" charset="-122"/>
                <a:ea typeface="微软雅黑" pitchFamily="34" charset="-122"/>
              </a:rPr>
              <a:t>使用 </a:t>
            </a:r>
            <a:r>
              <a:rPr lang="en-US" altLang="zh-CN" sz="1400" b="1" dirty="0">
                <a:latin typeface="微软雅黑" pitchFamily="34" charset="-122"/>
                <a:ea typeface="微软雅黑" pitchFamily="34" charset="-122"/>
              </a:rPr>
              <a:t>SIFS </a:t>
            </a:r>
            <a:r>
              <a:rPr lang="zh-CN" altLang="en-US" sz="1400" b="1" dirty="0">
                <a:latin typeface="微软雅黑" pitchFamily="34" charset="-122"/>
                <a:ea typeface="微软雅黑" pitchFamily="34" charset="-122"/>
              </a:rPr>
              <a:t>的帧类型有：</a:t>
            </a:r>
            <a:r>
              <a:rPr lang="en-US" altLang="zh-CN" sz="1400" b="1" dirty="0">
                <a:latin typeface="微软雅黑" pitchFamily="34" charset="-122"/>
                <a:ea typeface="微软雅黑" pitchFamily="34" charset="-122"/>
              </a:rPr>
              <a:t>ACK </a:t>
            </a:r>
            <a:r>
              <a:rPr lang="zh-CN" altLang="en-US" sz="1400" b="1" dirty="0">
                <a:latin typeface="微软雅黑" pitchFamily="34" charset="-122"/>
                <a:ea typeface="微软雅黑" pitchFamily="34" charset="-122"/>
              </a:rPr>
              <a:t>帧、</a:t>
            </a:r>
            <a:r>
              <a:rPr lang="en-US" altLang="zh-CN" sz="1400" b="1" dirty="0">
                <a:latin typeface="微软雅黑" pitchFamily="34" charset="-122"/>
                <a:ea typeface="微软雅黑" pitchFamily="34" charset="-122"/>
              </a:rPr>
              <a:t>CTS </a:t>
            </a:r>
            <a:r>
              <a:rPr lang="zh-CN" altLang="en-US" sz="1400" b="1" dirty="0">
                <a:latin typeface="微软雅黑" pitchFamily="34" charset="-122"/>
                <a:ea typeface="微软雅黑" pitchFamily="34" charset="-122"/>
              </a:rPr>
              <a:t>帧、由过长的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帧分片后的数据帧，以及所有回答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探询的帧和在 </a:t>
            </a:r>
            <a:r>
              <a:rPr lang="en-US" altLang="zh-CN" sz="1400" b="1" dirty="0">
                <a:latin typeface="微软雅黑" pitchFamily="34" charset="-122"/>
                <a:ea typeface="微软雅黑" pitchFamily="34" charset="-122"/>
              </a:rPr>
              <a:t>PCF </a:t>
            </a:r>
            <a:r>
              <a:rPr lang="zh-CN" altLang="en-US" sz="1400" b="1" dirty="0">
                <a:latin typeface="微软雅黑" pitchFamily="34" charset="-122"/>
                <a:ea typeface="微软雅黑" pitchFamily="34" charset="-122"/>
              </a:rPr>
              <a:t>方式中接入点 </a:t>
            </a:r>
            <a:r>
              <a:rPr lang="en-US" altLang="zh-CN" sz="1400" b="1" dirty="0">
                <a:latin typeface="微软雅黑" pitchFamily="34" charset="-122"/>
                <a:ea typeface="微软雅黑" pitchFamily="34" charset="-122"/>
              </a:rPr>
              <a:t>AP </a:t>
            </a:r>
            <a:r>
              <a:rPr lang="zh-CN" altLang="en-US" sz="1400" b="1" dirty="0">
                <a:latin typeface="微软雅黑" pitchFamily="34" charset="-122"/>
                <a:ea typeface="微软雅黑" pitchFamily="34" charset="-122"/>
              </a:rPr>
              <a:t>发送出的任何帧。</a:t>
            </a:r>
          </a:p>
        </p:txBody>
      </p:sp>
      <p:sp>
        <p:nvSpPr>
          <p:cNvPr id="70"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71"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2"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val="153120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65020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624741"/>
            <a:ext cx="3573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059742"/>
            <a:ext cx="8129016" cy="3433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a:t>
            </a:r>
            <a:r>
              <a:rPr lang="zh-CN" altLang="en-US" sz="2000" b="1" dirty="0" smtClean="0">
                <a:latin typeface="微软雅黑" pitchFamily="34" charset="-122"/>
                <a:ea typeface="微软雅黑" pitchFamily="34" charset="-122"/>
              </a:rPr>
              <a:t>局域网 </a:t>
            </a:r>
            <a:r>
              <a:rPr lang="en-US" altLang="zh-CN" sz="2000" b="1" dirty="0" smtClean="0">
                <a:latin typeface="微软雅黑" pitchFamily="34" charset="-122"/>
                <a:ea typeface="微软雅黑" pitchFamily="34" charset="-122"/>
              </a:rPr>
              <a:t>WLAN </a:t>
            </a:r>
            <a:r>
              <a:rPr lang="en-US" altLang="zh-CN" sz="2000" b="1" dirty="0">
                <a:latin typeface="微软雅黑" pitchFamily="34" charset="-122"/>
                <a:ea typeface="微软雅黑" pitchFamily="34" charset="-122"/>
              </a:rPr>
              <a:t>(Wireless Local Area Network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指</a:t>
            </a:r>
            <a:r>
              <a:rPr lang="zh-CN" altLang="en-US" sz="2000" b="1" dirty="0">
                <a:latin typeface="微软雅黑" pitchFamily="34" charset="-122"/>
                <a:ea typeface="微软雅黑" pitchFamily="34" charset="-122"/>
              </a:rPr>
              <a:t>采用无线通信技术的局域网。</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特点：</a:t>
            </a:r>
            <a:endParaRPr lang="zh-CN" altLang="en-US"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提供</a:t>
            </a:r>
            <a:r>
              <a:rPr lang="zh-CN" altLang="en-US" sz="2000" b="1" dirty="0">
                <a:latin typeface="微软雅黑" pitchFamily="34" charset="-122"/>
                <a:ea typeface="微软雅黑" pitchFamily="34" charset="-122"/>
              </a:rPr>
              <a:t>了移动接入的功能</a:t>
            </a:r>
            <a:endParaRPr lang="en-US" altLang="zh-CN" sz="2000" b="1" dirty="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节省</a:t>
            </a:r>
            <a:r>
              <a:rPr lang="zh-CN" altLang="en-US" sz="2000" b="1" dirty="0">
                <a:latin typeface="微软雅黑" pitchFamily="34" charset="-122"/>
                <a:ea typeface="微软雅黑" pitchFamily="34" charset="-122"/>
              </a:rPr>
              <a:t>投资，建网速度较快</a:t>
            </a:r>
            <a:endParaRPr lang="en-US" altLang="zh-CN" sz="2000" b="1" dirty="0" smtClean="0">
              <a:latin typeface="微软雅黑" pitchFamily="34" charset="-122"/>
              <a:ea typeface="微软雅黑" pitchFamily="34" charset="-122"/>
            </a:endParaRP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支持便携设备联网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由于手机普及率日益增高，通过无线局域网接入到互联网已成为当今上网的最常用的方式。</a:t>
            </a:r>
          </a:p>
        </p:txBody>
      </p:sp>
    </p:spTree>
    <p:extLst>
      <p:ext uri="{BB962C8B-B14F-4D97-AF65-F5344CB8AC3E}">
        <p14:creationId xmlns:p14="http://schemas.microsoft.com/office/powerpoint/2010/main" val="2616902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569934" cy="400110"/>
          </a:xfrm>
          <a:prstGeom prst="rect">
            <a:avLst/>
          </a:prstGeom>
        </p:spPr>
        <p:txBody>
          <a:bodyPr wrap="none">
            <a:spAutoFit/>
          </a:bodyPr>
          <a:lstStyle/>
          <a:p>
            <a:r>
              <a:rPr lang="zh-CN" altLang="en-US" sz="2000" b="1" dirty="0">
                <a:latin typeface="微软雅黑" pitchFamily="34" charset="-122"/>
                <a:ea typeface="微软雅黑" pitchFamily="34" charset="-122"/>
              </a:rPr>
              <a:t>两种</a:t>
            </a:r>
            <a:r>
              <a:rPr lang="zh-CN" altLang="en-US" sz="2000" b="1" dirty="0" smtClean="0">
                <a:latin typeface="微软雅黑" pitchFamily="34" charset="-122"/>
                <a:ea typeface="微软雅黑" pitchFamily="34" charset="-122"/>
              </a:rPr>
              <a:t>常用的帧</a:t>
            </a:r>
            <a:r>
              <a:rPr lang="zh-CN" altLang="en-US" sz="2000" b="1" dirty="0">
                <a:latin typeface="微软雅黑" pitchFamily="34" charset="-122"/>
                <a:ea typeface="微软雅黑" pitchFamily="34" charset="-122"/>
              </a:rPr>
              <a:t>间间隔 </a:t>
            </a:r>
          </a:p>
        </p:txBody>
      </p:sp>
      <p:sp>
        <p:nvSpPr>
          <p:cNvPr id="64" name="矩形 63"/>
          <p:cNvSpPr/>
          <p:nvPr/>
        </p:nvSpPr>
        <p:spPr>
          <a:xfrm>
            <a:off x="1691961" y="1390076"/>
            <a:ext cx="5785638" cy="523220"/>
          </a:xfrm>
          <a:prstGeom prst="rect">
            <a:avLst/>
          </a:prstGeom>
          <a:solidFill>
            <a:srgbClr val="00FFFF"/>
          </a:solidFill>
          <a:ln>
            <a:solidFill>
              <a:schemeClr val="tx1"/>
            </a:solidFill>
          </a:ln>
          <a:effectLst/>
        </p:spPr>
        <p:txBody>
          <a:bodyPr wrap="square">
            <a:spAutoFit/>
          </a:bodyPr>
          <a:lstStyle/>
          <a:p>
            <a:r>
              <a:rPr lang="en-US" altLang="zh-CN" sz="1400" b="1" dirty="0">
                <a:latin typeface="微软雅黑" pitchFamily="34" charset="-122"/>
                <a:ea typeface="微软雅黑" pitchFamily="34" charset="-122"/>
              </a:rPr>
              <a:t>DIFS</a:t>
            </a:r>
            <a:r>
              <a:rPr lang="zh-CN" altLang="en-US" sz="1400" b="1" dirty="0">
                <a:latin typeface="微软雅黑" pitchFamily="34" charset="-122"/>
                <a:ea typeface="微软雅黑" pitchFamily="34" charset="-122"/>
              </a:rPr>
              <a:t>，即</a:t>
            </a:r>
            <a:r>
              <a:rPr lang="zh-CN" altLang="en-US" sz="1400" b="1" dirty="0">
                <a:solidFill>
                  <a:srgbClr val="0000FF"/>
                </a:solidFill>
                <a:latin typeface="微软雅黑" pitchFamily="34" charset="-122"/>
                <a:ea typeface="微软雅黑" pitchFamily="34" charset="-122"/>
              </a:rPr>
              <a:t>分布协调功能帧间间隔</a:t>
            </a:r>
            <a:r>
              <a:rPr lang="zh-CN" altLang="en-US" sz="1400" b="1" dirty="0">
                <a:latin typeface="微软雅黑" pitchFamily="34" charset="-122"/>
                <a:ea typeface="微软雅黑" pitchFamily="34" charset="-122"/>
              </a:rPr>
              <a:t>，它</a:t>
            </a:r>
            <a:r>
              <a:rPr lang="zh-CN" altLang="en-US" sz="1400" b="1" dirty="0" smtClean="0">
                <a:latin typeface="微软雅黑" pitchFamily="34" charset="-122"/>
                <a:ea typeface="微软雅黑" pitchFamily="34" charset="-122"/>
              </a:rPr>
              <a:t>比 </a:t>
            </a:r>
            <a:r>
              <a:rPr lang="en-US" altLang="zh-CN" sz="1400" b="1" dirty="0" smtClean="0">
                <a:latin typeface="微软雅黑" pitchFamily="34" charset="-122"/>
                <a:ea typeface="微软雅黑" pitchFamily="34" charset="-122"/>
              </a:rPr>
              <a:t>SIFS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帧间间隔要长得多，长度</a:t>
            </a:r>
            <a:r>
              <a:rPr lang="zh-CN" altLang="en-US" sz="1400" b="1" dirty="0" smtClean="0">
                <a:latin typeface="微软雅黑" pitchFamily="34" charset="-122"/>
                <a:ea typeface="微软雅黑" pitchFamily="34" charset="-122"/>
              </a:rPr>
              <a:t>为 </a:t>
            </a:r>
            <a:r>
              <a:rPr lang="en-US" altLang="zh-CN" sz="1400" b="1" dirty="0" smtClean="0">
                <a:latin typeface="微软雅黑" pitchFamily="34" charset="-122"/>
                <a:ea typeface="微软雅黑" pitchFamily="34" charset="-122"/>
              </a:rPr>
              <a:t>128 </a:t>
            </a:r>
            <a:r>
              <a:rPr lang="en-US" altLang="zh-CN" sz="1400" b="1" dirty="0">
                <a:sym typeface="Symbol"/>
              </a:rPr>
              <a:t></a:t>
            </a:r>
            <a:r>
              <a:rPr lang="en-US" altLang="zh-CN" sz="1400" b="1" dirty="0"/>
              <a:t>s </a:t>
            </a:r>
            <a:r>
              <a:rPr lang="zh-CN" altLang="en-US" sz="1400" b="1" dirty="0" smtClean="0">
                <a:latin typeface="微软雅黑" pitchFamily="34" charset="-122"/>
                <a:ea typeface="微软雅黑" pitchFamily="34" charset="-122"/>
              </a:rPr>
              <a:t>。在 </a:t>
            </a:r>
            <a:r>
              <a:rPr lang="en-US" altLang="zh-CN" sz="1400" b="1" dirty="0" smtClean="0">
                <a:latin typeface="微软雅黑" pitchFamily="34" charset="-122"/>
                <a:ea typeface="微软雅黑" pitchFamily="34" charset="-122"/>
              </a:rPr>
              <a:t>DCF </a:t>
            </a:r>
            <a:r>
              <a:rPr lang="zh-CN" altLang="en-US" sz="1400" b="1" dirty="0" smtClean="0">
                <a:latin typeface="微软雅黑" pitchFamily="34" charset="-122"/>
                <a:ea typeface="微软雅黑" pitchFamily="34" charset="-122"/>
              </a:rPr>
              <a:t>方式</a:t>
            </a:r>
            <a:r>
              <a:rPr lang="zh-CN" altLang="en-US" sz="1400" b="1" dirty="0">
                <a:latin typeface="微软雅黑" pitchFamily="34" charset="-122"/>
                <a:ea typeface="微软雅黑" pitchFamily="34" charset="-122"/>
              </a:rPr>
              <a:t>中，</a:t>
            </a:r>
            <a:r>
              <a:rPr lang="en-US" altLang="zh-CN" sz="1400" b="1" dirty="0" smtClean="0">
                <a:latin typeface="微软雅黑" pitchFamily="34" charset="-122"/>
                <a:ea typeface="微软雅黑" pitchFamily="34" charset="-122"/>
              </a:rPr>
              <a:t>DIFS </a:t>
            </a:r>
            <a:r>
              <a:rPr lang="zh-CN" altLang="en-US" sz="1400" b="1" dirty="0" smtClean="0">
                <a:latin typeface="微软雅黑" pitchFamily="34" charset="-122"/>
                <a:ea typeface="微软雅黑" pitchFamily="34" charset="-122"/>
              </a:rPr>
              <a:t>用来</a:t>
            </a:r>
            <a:r>
              <a:rPr lang="zh-CN" altLang="en-US" sz="1400" b="1" dirty="0">
                <a:latin typeface="微软雅黑" pitchFamily="34" charset="-122"/>
                <a:ea typeface="微软雅黑" pitchFamily="34" charset="-122"/>
              </a:rPr>
              <a:t>发送数据帧和管理帧。</a:t>
            </a: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grpSp>
        <p:nvGrpSpPr>
          <p:cNvPr id="3" name="组合 2"/>
          <p:cNvGrpSpPr/>
          <p:nvPr/>
        </p:nvGrpSpPr>
        <p:grpSpPr>
          <a:xfrm>
            <a:off x="2685248" y="2145295"/>
            <a:ext cx="2584207" cy="1399160"/>
            <a:chOff x="2685248" y="2145295"/>
            <a:chExt cx="2584207" cy="1399160"/>
          </a:xfrm>
        </p:grpSpPr>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gr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val="4169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5126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901437"/>
            <a:ext cx="28921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96154"/>
            <a:ext cx="8196243"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欲发送数据的站先检测信道。在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标准中规定了在物理层的空中接口进行物理层的载波监听。</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通过收到的相对信号强度是否超过一定的门限数值就可判定是否有其他的移动站在信道上发送数据。</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当源站发送它的第一个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帧时，若检测到信道空闲，则在</a:t>
            </a:r>
            <a:r>
              <a:rPr lang="zh-CN" altLang="en-US" sz="2000" b="1" dirty="0">
                <a:solidFill>
                  <a:srgbClr val="0000FF"/>
                </a:solidFill>
                <a:latin typeface="微软雅黑" pitchFamily="34" charset="-122"/>
                <a:ea typeface="微软雅黑" pitchFamily="34" charset="-122"/>
              </a:rPr>
              <a:t>等待一段时间 </a:t>
            </a:r>
            <a:r>
              <a:rPr lang="en-US" altLang="zh-CN" sz="2000" b="1" dirty="0">
                <a:solidFill>
                  <a:srgbClr val="0000FF"/>
                </a:solidFill>
                <a:latin typeface="微软雅黑" pitchFamily="34" charset="-122"/>
                <a:ea typeface="微软雅黑" pitchFamily="34" charset="-122"/>
              </a:rPr>
              <a:t>DIFS </a:t>
            </a:r>
            <a:r>
              <a:rPr lang="zh-CN" altLang="en-US" sz="2000" b="1" dirty="0">
                <a:latin typeface="微软雅黑" pitchFamily="34" charset="-122"/>
                <a:ea typeface="微软雅黑" pitchFamily="34" charset="-122"/>
              </a:rPr>
              <a:t>后就可发送。</a:t>
            </a:r>
          </a:p>
        </p:txBody>
      </p:sp>
    </p:spTree>
    <p:extLst>
      <p:ext uri="{BB962C8B-B14F-4D97-AF65-F5344CB8AC3E}">
        <p14:creationId xmlns:p14="http://schemas.microsoft.com/office/powerpoint/2010/main" val="1046242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892138" cy="400110"/>
          </a:xfrm>
          <a:prstGeom prst="rect">
            <a:avLst/>
          </a:prstGeom>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 name="矩形 6"/>
          <p:cNvSpPr/>
          <p:nvPr/>
        </p:nvSpPr>
        <p:spPr>
          <a:xfrm>
            <a:off x="2084053" y="1241160"/>
            <a:ext cx="5082291" cy="523220"/>
          </a:xfrm>
          <a:prstGeom prst="rect">
            <a:avLst/>
          </a:prstGeom>
          <a:solidFill>
            <a:srgbClr val="00FFFF"/>
          </a:solidFill>
          <a:ln>
            <a:solidFill>
              <a:schemeClr val="tx1"/>
            </a:solidFill>
          </a:ln>
          <a:effectLst/>
        </p:spPr>
        <p:txBody>
          <a:bodyPr wrap="square">
            <a:spAutoFit/>
          </a:bodyPr>
          <a:lstStyle/>
          <a:p>
            <a:r>
              <a:rPr lang="zh-CN" altLang="en-US" sz="1400" b="1" dirty="0">
                <a:latin typeface="微软雅黑" pitchFamily="34" charset="-122"/>
                <a:ea typeface="微软雅黑" pitchFamily="34" charset="-122"/>
              </a:rPr>
              <a:t>当源站发送它的第一个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帧时，若检测到信道空闲，则在等待一段时间 </a:t>
            </a:r>
            <a:r>
              <a:rPr lang="en-US" altLang="zh-CN" sz="1400" b="1" dirty="0">
                <a:latin typeface="微软雅黑" pitchFamily="34" charset="-122"/>
                <a:ea typeface="微软雅黑" pitchFamily="34" charset="-122"/>
              </a:rPr>
              <a:t>DIFS </a:t>
            </a:r>
            <a:r>
              <a:rPr lang="zh-CN" altLang="en-US" sz="1400" b="1" dirty="0">
                <a:latin typeface="微软雅黑" pitchFamily="34" charset="-122"/>
                <a:ea typeface="微软雅黑" pitchFamily="34" charset="-122"/>
              </a:rPr>
              <a:t>后，信道若仍然空闲，</a:t>
            </a:r>
            <a:r>
              <a:rPr lang="zh-CN" altLang="en-US" sz="1400" b="1" dirty="0" smtClean="0">
                <a:latin typeface="微软雅黑" pitchFamily="34" charset="-122"/>
                <a:ea typeface="微软雅黑" pitchFamily="34" charset="-122"/>
              </a:rPr>
              <a:t>就开始发送</a:t>
            </a:r>
            <a:r>
              <a:rPr lang="zh-CN" altLang="en-US" sz="1400" b="1" dirty="0">
                <a:latin typeface="微软雅黑" pitchFamily="34" charset="-122"/>
                <a:ea typeface="微软雅黑" pitchFamily="34" charset="-122"/>
              </a:rPr>
              <a:t>。</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val="226969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p:nvPr/>
        </p:nvSpPr>
        <p:spPr>
          <a:xfrm>
            <a:off x="637984" y="587880"/>
            <a:ext cx="2892138" cy="400110"/>
          </a:xfrm>
          <a:prstGeom prst="rect">
            <a:avLst/>
          </a:prstGeom>
        </p:spPr>
        <p:txBody>
          <a:bodyPr wrap="none">
            <a:spAutoFit/>
          </a:bodyPr>
          <a:lstStyle/>
          <a:p>
            <a:r>
              <a:rPr lang="en-US" altLang="zh-CN" sz="2000" b="1" dirty="0">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协议的原理 </a:t>
            </a:r>
            <a:endParaRPr lang="en-US" altLang="zh-CN" sz="2000" b="1" dirty="0">
              <a:latin typeface="微软雅黑" pitchFamily="34" charset="-122"/>
              <a:ea typeface="微软雅黑" pitchFamily="34" charset="-122"/>
            </a:endParaRPr>
          </a:p>
        </p:txBody>
      </p:sp>
      <p:sp>
        <p:nvSpPr>
          <p:cNvPr id="68" name="Freeform 86"/>
          <p:cNvSpPr>
            <a:spLocks/>
          </p:cNvSpPr>
          <p:nvPr/>
        </p:nvSpPr>
        <p:spPr bwMode="auto">
          <a:xfrm>
            <a:off x="3147132" y="2455778"/>
            <a:ext cx="1086553" cy="669262"/>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0066FF"/>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Text Box 90"/>
          <p:cNvSpPr txBox="1">
            <a:spLocks noChangeArrowheads="1"/>
          </p:cNvSpPr>
          <p:nvPr/>
        </p:nvSpPr>
        <p:spPr bwMode="auto">
          <a:xfrm rot="16625066">
            <a:off x="4303165" y="2591066"/>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ACK</a:t>
            </a:r>
          </a:p>
        </p:txBody>
      </p:sp>
      <p:sp>
        <p:nvSpPr>
          <p:cNvPr id="132" name="Text Box 12"/>
          <p:cNvSpPr txBox="1">
            <a:spLocks noChangeArrowheads="1"/>
          </p:cNvSpPr>
          <p:nvPr/>
        </p:nvSpPr>
        <p:spPr bwMode="auto">
          <a:xfrm>
            <a:off x="6997003" y="2179763"/>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时间</a:t>
            </a:r>
          </a:p>
        </p:txBody>
      </p:sp>
      <p:sp>
        <p:nvSpPr>
          <p:cNvPr id="134" name="Line 18"/>
          <p:cNvSpPr>
            <a:spLocks noChangeShapeType="1"/>
          </p:cNvSpPr>
          <p:nvPr/>
        </p:nvSpPr>
        <p:spPr bwMode="auto">
          <a:xfrm>
            <a:off x="2705720" y="2357140"/>
            <a:ext cx="44640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Freeform 19"/>
          <p:cNvSpPr>
            <a:spLocks/>
          </p:cNvSpPr>
          <p:nvPr/>
        </p:nvSpPr>
        <p:spPr bwMode="auto">
          <a:xfrm>
            <a:off x="2062576" y="2235456"/>
            <a:ext cx="643143" cy="217556"/>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6" name="Line 22"/>
          <p:cNvSpPr>
            <a:spLocks noChangeShapeType="1"/>
          </p:cNvSpPr>
          <p:nvPr/>
        </p:nvSpPr>
        <p:spPr bwMode="auto">
          <a:xfrm>
            <a:off x="2705720" y="2212410"/>
            <a:ext cx="0" cy="11799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Line 23"/>
          <p:cNvSpPr>
            <a:spLocks noChangeShapeType="1"/>
          </p:cNvSpPr>
          <p:nvPr/>
        </p:nvSpPr>
        <p:spPr bwMode="auto">
          <a:xfrm flipV="1">
            <a:off x="3147133" y="2212410"/>
            <a:ext cx="4993" cy="24336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Text Box 27"/>
          <p:cNvSpPr txBox="1">
            <a:spLocks noChangeArrowheads="1"/>
          </p:cNvSpPr>
          <p:nvPr/>
        </p:nvSpPr>
        <p:spPr bwMode="auto">
          <a:xfrm>
            <a:off x="4184250" y="3133517"/>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39" name="Line 30"/>
          <p:cNvSpPr>
            <a:spLocks noChangeShapeType="1"/>
          </p:cNvSpPr>
          <p:nvPr/>
        </p:nvSpPr>
        <p:spPr bwMode="auto">
          <a:xfrm flipH="1" flipV="1">
            <a:off x="4233685" y="3154539"/>
            <a:ext cx="0" cy="25719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Line 32"/>
          <p:cNvSpPr>
            <a:spLocks noChangeShapeType="1"/>
          </p:cNvSpPr>
          <p:nvPr/>
        </p:nvSpPr>
        <p:spPr bwMode="auto">
          <a:xfrm>
            <a:off x="1962710" y="3898471"/>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Text Box 33"/>
          <p:cNvSpPr txBox="1">
            <a:spLocks noChangeArrowheads="1"/>
          </p:cNvSpPr>
          <p:nvPr/>
        </p:nvSpPr>
        <p:spPr bwMode="auto">
          <a:xfrm>
            <a:off x="6997003" y="36279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42" name="Freeform 34"/>
          <p:cNvSpPr>
            <a:spLocks/>
          </p:cNvSpPr>
          <p:nvPr/>
        </p:nvSpPr>
        <p:spPr bwMode="auto">
          <a:xfrm>
            <a:off x="3145134" y="3679994"/>
            <a:ext cx="1633824"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99FF"/>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Text Box 35"/>
          <p:cNvSpPr txBox="1">
            <a:spLocks noChangeArrowheads="1"/>
          </p:cNvSpPr>
          <p:nvPr/>
        </p:nvSpPr>
        <p:spPr bwMode="auto">
          <a:xfrm>
            <a:off x="3395749" y="3653684"/>
            <a:ext cx="13007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NAV</a:t>
            </a:r>
            <a:r>
              <a:rPr kumimoji="1" lang="zh-CN" altLang="en-US" sz="1200" b="1" dirty="0">
                <a:latin typeface="微软雅黑" panose="020B0503020204020204" pitchFamily="34" charset="-122"/>
                <a:ea typeface="微软雅黑" panose="020B0503020204020204" pitchFamily="34" charset="-122"/>
              </a:rPr>
              <a:t>（媒体忙）</a:t>
            </a:r>
          </a:p>
        </p:txBody>
      </p:sp>
      <p:grpSp>
        <p:nvGrpSpPr>
          <p:cNvPr id="3" name="组合 2"/>
          <p:cNvGrpSpPr/>
          <p:nvPr/>
        </p:nvGrpSpPr>
        <p:grpSpPr>
          <a:xfrm>
            <a:off x="2685248" y="2145295"/>
            <a:ext cx="2584207" cy="1399160"/>
            <a:chOff x="2685248" y="2145295"/>
            <a:chExt cx="2584207" cy="1399160"/>
          </a:xfrm>
        </p:grpSpPr>
        <p:sp>
          <p:nvSpPr>
            <p:cNvPr id="133" name="Text Box 15"/>
            <p:cNvSpPr txBox="1">
              <a:spLocks noChangeArrowheads="1"/>
            </p:cNvSpPr>
            <p:nvPr/>
          </p:nvSpPr>
          <p:spPr bwMode="auto">
            <a:xfrm>
              <a:off x="2685248" y="214529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sp>
          <p:nvSpPr>
            <p:cNvPr id="144" name="Text Box 36"/>
            <p:cNvSpPr txBox="1">
              <a:spLocks noChangeArrowheads="1"/>
            </p:cNvSpPr>
            <p:nvPr/>
          </p:nvSpPr>
          <p:spPr bwMode="auto">
            <a:xfrm>
              <a:off x="4760982" y="3282845"/>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DIFS</a:t>
              </a:r>
            </a:p>
          </p:txBody>
        </p:sp>
      </p:grpSp>
      <p:sp>
        <p:nvSpPr>
          <p:cNvPr id="145" name="Line 37"/>
          <p:cNvSpPr>
            <a:spLocks noChangeShapeType="1"/>
          </p:cNvSpPr>
          <p:nvPr/>
        </p:nvSpPr>
        <p:spPr bwMode="auto">
          <a:xfrm flipV="1">
            <a:off x="4787947" y="3514061"/>
            <a:ext cx="42243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6" name="Line 38"/>
          <p:cNvSpPr>
            <a:spLocks noChangeShapeType="1"/>
          </p:cNvSpPr>
          <p:nvPr/>
        </p:nvSpPr>
        <p:spPr bwMode="auto">
          <a:xfrm flipH="1" flipV="1">
            <a:off x="4778958" y="3148086"/>
            <a:ext cx="0" cy="247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Line 39"/>
          <p:cNvSpPr>
            <a:spLocks noChangeShapeType="1"/>
          </p:cNvSpPr>
          <p:nvPr/>
        </p:nvSpPr>
        <p:spPr bwMode="auto">
          <a:xfrm>
            <a:off x="5210384" y="3148086"/>
            <a:ext cx="0" cy="4987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Freeform 40"/>
          <p:cNvSpPr>
            <a:spLocks/>
          </p:cNvSpPr>
          <p:nvPr/>
        </p:nvSpPr>
        <p:spPr bwMode="auto">
          <a:xfrm>
            <a:off x="6012316" y="3679994"/>
            <a:ext cx="869842" cy="218478"/>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00"/>
          </a:solidFill>
          <a:ln w="9525">
            <a:solidFill>
              <a:srgbClr val="0000FF"/>
            </a:solidFill>
            <a:round/>
            <a:headEnd/>
            <a:tailEnd/>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Freeform 41"/>
          <p:cNvSpPr>
            <a:spLocks/>
          </p:cNvSpPr>
          <p:nvPr/>
        </p:nvSpPr>
        <p:spPr bwMode="auto">
          <a:xfrm>
            <a:off x="5206389" y="3679994"/>
            <a:ext cx="805926" cy="218478"/>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noFill/>
          <a:ln w="952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Line 42"/>
          <p:cNvSpPr>
            <a:spLocks noChangeShapeType="1"/>
          </p:cNvSpPr>
          <p:nvPr/>
        </p:nvSpPr>
        <p:spPr bwMode="auto">
          <a:xfrm>
            <a:off x="5305257"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Line 43"/>
          <p:cNvSpPr>
            <a:spLocks noChangeShapeType="1"/>
          </p:cNvSpPr>
          <p:nvPr/>
        </p:nvSpPr>
        <p:spPr bwMode="auto">
          <a:xfrm>
            <a:off x="5404126"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Line 44"/>
          <p:cNvSpPr>
            <a:spLocks noChangeShapeType="1"/>
          </p:cNvSpPr>
          <p:nvPr/>
        </p:nvSpPr>
        <p:spPr bwMode="auto">
          <a:xfrm>
            <a:off x="5502994"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Line 45"/>
          <p:cNvSpPr>
            <a:spLocks noChangeShapeType="1"/>
          </p:cNvSpPr>
          <p:nvPr/>
        </p:nvSpPr>
        <p:spPr bwMode="auto">
          <a:xfrm>
            <a:off x="5602861"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Line 46"/>
          <p:cNvSpPr>
            <a:spLocks noChangeShapeType="1"/>
          </p:cNvSpPr>
          <p:nvPr/>
        </p:nvSpPr>
        <p:spPr bwMode="auto">
          <a:xfrm>
            <a:off x="5701729" y="3677228"/>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5" name="Line 47"/>
          <p:cNvSpPr>
            <a:spLocks noChangeShapeType="1"/>
          </p:cNvSpPr>
          <p:nvPr/>
        </p:nvSpPr>
        <p:spPr bwMode="auto">
          <a:xfrm>
            <a:off x="5800598"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Line 48"/>
          <p:cNvSpPr>
            <a:spLocks noChangeShapeType="1"/>
          </p:cNvSpPr>
          <p:nvPr/>
        </p:nvSpPr>
        <p:spPr bwMode="auto">
          <a:xfrm>
            <a:off x="5906457" y="3682759"/>
            <a:ext cx="0" cy="2194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Line 49"/>
          <p:cNvSpPr>
            <a:spLocks noChangeShapeType="1"/>
          </p:cNvSpPr>
          <p:nvPr/>
        </p:nvSpPr>
        <p:spPr bwMode="auto">
          <a:xfrm>
            <a:off x="5227361" y="3518669"/>
            <a:ext cx="80393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AutoShape 52"/>
          <p:cNvSpPr>
            <a:spLocks/>
          </p:cNvSpPr>
          <p:nvPr/>
        </p:nvSpPr>
        <p:spPr bwMode="auto">
          <a:xfrm rot="16200000">
            <a:off x="3928591" y="3156882"/>
            <a:ext cx="83888" cy="1616847"/>
          </a:xfrm>
          <a:prstGeom prst="leftBrace">
            <a:avLst>
              <a:gd name="adj1" fmla="val 14826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AutoShape 53"/>
          <p:cNvSpPr>
            <a:spLocks/>
          </p:cNvSpPr>
          <p:nvPr/>
        </p:nvSpPr>
        <p:spPr bwMode="auto">
          <a:xfrm rot="16200000">
            <a:off x="5576627" y="3557579"/>
            <a:ext cx="65451" cy="785953"/>
          </a:xfrm>
          <a:prstGeom prst="leftBrace">
            <a:avLst>
              <a:gd name="adj1" fmla="val 92371"/>
              <a:gd name="adj2" fmla="val 50000"/>
            </a:avLst>
          </a:pr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0" name="Text Box 54"/>
          <p:cNvSpPr txBox="1">
            <a:spLocks noChangeArrowheads="1"/>
          </p:cNvSpPr>
          <p:nvPr/>
        </p:nvSpPr>
        <p:spPr bwMode="auto">
          <a:xfrm>
            <a:off x="3588713" y="397664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推迟接入</a:t>
            </a:r>
          </a:p>
        </p:txBody>
      </p:sp>
      <p:sp>
        <p:nvSpPr>
          <p:cNvPr id="161" name="Text Box 55"/>
          <p:cNvSpPr txBox="1">
            <a:spLocks noChangeArrowheads="1"/>
          </p:cNvSpPr>
          <p:nvPr/>
        </p:nvSpPr>
        <p:spPr bwMode="auto">
          <a:xfrm>
            <a:off x="5077895" y="39489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等待重试时间</a:t>
            </a:r>
          </a:p>
        </p:txBody>
      </p:sp>
      <p:sp>
        <p:nvSpPr>
          <p:cNvPr id="162" name="Line 56"/>
          <p:cNvSpPr>
            <a:spLocks noChangeShapeType="1"/>
          </p:cNvSpPr>
          <p:nvPr/>
        </p:nvSpPr>
        <p:spPr bwMode="auto">
          <a:xfrm flipV="1">
            <a:off x="2697731" y="2467762"/>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Text Box 57"/>
          <p:cNvSpPr txBox="1">
            <a:spLocks noChangeArrowheads="1"/>
          </p:cNvSpPr>
          <p:nvPr/>
        </p:nvSpPr>
        <p:spPr bwMode="auto">
          <a:xfrm>
            <a:off x="2216516" y="259073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有帧要发送</a:t>
            </a:r>
          </a:p>
        </p:txBody>
      </p:sp>
      <p:sp>
        <p:nvSpPr>
          <p:cNvPr id="164" name="Line 58"/>
          <p:cNvSpPr>
            <a:spLocks noChangeShapeType="1"/>
          </p:cNvSpPr>
          <p:nvPr/>
        </p:nvSpPr>
        <p:spPr bwMode="auto">
          <a:xfrm>
            <a:off x="6030292" y="3425563"/>
            <a:ext cx="0" cy="21386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5" name="Text Box 59"/>
          <p:cNvSpPr txBox="1">
            <a:spLocks noChangeArrowheads="1"/>
          </p:cNvSpPr>
          <p:nvPr/>
        </p:nvSpPr>
        <p:spPr bwMode="auto">
          <a:xfrm>
            <a:off x="1718820" y="246518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源站</a:t>
            </a:r>
          </a:p>
        </p:txBody>
      </p:sp>
      <p:sp>
        <p:nvSpPr>
          <p:cNvPr id="166" name="Text Box 61"/>
          <p:cNvSpPr txBox="1">
            <a:spLocks noChangeArrowheads="1"/>
          </p:cNvSpPr>
          <p:nvPr/>
        </p:nvSpPr>
        <p:spPr bwMode="auto">
          <a:xfrm>
            <a:off x="6997003" y="286193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时间</a:t>
            </a:r>
          </a:p>
        </p:txBody>
      </p:sp>
      <p:sp>
        <p:nvSpPr>
          <p:cNvPr id="167" name="Text Box 62"/>
          <p:cNvSpPr txBox="1">
            <a:spLocks noChangeArrowheads="1"/>
          </p:cNvSpPr>
          <p:nvPr/>
        </p:nvSpPr>
        <p:spPr bwMode="auto">
          <a:xfrm>
            <a:off x="1663683" y="312338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68" name="Line 64"/>
          <p:cNvSpPr>
            <a:spLocks noChangeShapeType="1"/>
          </p:cNvSpPr>
          <p:nvPr/>
        </p:nvSpPr>
        <p:spPr bwMode="auto">
          <a:xfrm flipH="1">
            <a:off x="4595203" y="3149930"/>
            <a:ext cx="998" cy="24889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Text Box 65"/>
          <p:cNvSpPr txBox="1">
            <a:spLocks noChangeArrowheads="1"/>
          </p:cNvSpPr>
          <p:nvPr/>
        </p:nvSpPr>
        <p:spPr bwMode="auto">
          <a:xfrm>
            <a:off x="5045673" y="2707442"/>
            <a:ext cx="5091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ACK</a:t>
            </a:r>
          </a:p>
        </p:txBody>
      </p:sp>
      <p:sp>
        <p:nvSpPr>
          <p:cNvPr id="170" name="Line 66"/>
          <p:cNvSpPr>
            <a:spLocks noChangeShapeType="1"/>
          </p:cNvSpPr>
          <p:nvPr/>
        </p:nvSpPr>
        <p:spPr bwMode="auto">
          <a:xfrm>
            <a:off x="4776961" y="2455778"/>
            <a:ext cx="1998" cy="119471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Text Box 67"/>
          <p:cNvSpPr txBox="1">
            <a:spLocks noChangeArrowheads="1"/>
          </p:cNvSpPr>
          <p:nvPr/>
        </p:nvSpPr>
        <p:spPr bwMode="auto">
          <a:xfrm>
            <a:off x="4727361" y="3509440"/>
            <a:ext cx="48122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dirty="0">
                <a:latin typeface="微软雅黑" panose="020B0503020204020204" pitchFamily="34" charset="-122"/>
                <a:ea typeface="微软雅黑" panose="020B0503020204020204" pitchFamily="34" charset="-122"/>
              </a:rPr>
              <a:t>SIFS</a:t>
            </a:r>
          </a:p>
        </p:txBody>
      </p:sp>
      <p:sp>
        <p:nvSpPr>
          <p:cNvPr id="172" name="Line 68"/>
          <p:cNvSpPr>
            <a:spLocks noChangeShapeType="1"/>
          </p:cNvSpPr>
          <p:nvPr/>
        </p:nvSpPr>
        <p:spPr bwMode="auto">
          <a:xfrm>
            <a:off x="5126496" y="3693821"/>
            <a:ext cx="0" cy="8757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69"/>
          <p:cNvSpPr>
            <a:spLocks noChangeShapeType="1"/>
          </p:cNvSpPr>
          <p:nvPr/>
        </p:nvSpPr>
        <p:spPr bwMode="auto">
          <a:xfrm>
            <a:off x="3144136" y="2467762"/>
            <a:ext cx="0" cy="1182733"/>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Text Box 70"/>
          <p:cNvSpPr txBox="1">
            <a:spLocks noChangeArrowheads="1"/>
          </p:cNvSpPr>
          <p:nvPr/>
        </p:nvSpPr>
        <p:spPr bwMode="auto">
          <a:xfrm>
            <a:off x="1638941" y="3898663"/>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latin typeface="微软雅黑" panose="020B0503020204020204" pitchFamily="34" charset="-122"/>
                <a:ea typeface="微软雅黑" panose="020B0503020204020204" pitchFamily="34" charset="-122"/>
              </a:rPr>
              <a:t> </a:t>
            </a:r>
            <a:r>
              <a:rPr kumimoji="1" lang="zh-CN" altLang="en-US" sz="1200" b="1" dirty="0">
                <a:latin typeface="微软雅黑" panose="020B0503020204020204" pitchFamily="34" charset="-122"/>
                <a:ea typeface="微软雅黑" panose="020B0503020204020204" pitchFamily="34" charset="-122"/>
              </a:rPr>
              <a:t>其他站</a:t>
            </a:r>
          </a:p>
        </p:txBody>
      </p:sp>
      <p:sp>
        <p:nvSpPr>
          <p:cNvPr id="175" name="Line 71"/>
          <p:cNvSpPr>
            <a:spLocks noChangeShapeType="1"/>
          </p:cNvSpPr>
          <p:nvPr/>
        </p:nvSpPr>
        <p:spPr bwMode="auto">
          <a:xfrm flipV="1">
            <a:off x="3144136" y="3913221"/>
            <a:ext cx="0" cy="174230"/>
          </a:xfrm>
          <a:prstGeom prst="line">
            <a:avLst/>
          </a:prstGeom>
          <a:noFill/>
          <a:ln w="952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Text Box 72"/>
          <p:cNvSpPr txBox="1">
            <a:spLocks noChangeArrowheads="1"/>
          </p:cNvSpPr>
          <p:nvPr/>
        </p:nvSpPr>
        <p:spPr bwMode="auto">
          <a:xfrm>
            <a:off x="2681561" y="4040436"/>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有帧要发送</a:t>
            </a:r>
          </a:p>
        </p:txBody>
      </p:sp>
      <p:sp>
        <p:nvSpPr>
          <p:cNvPr id="177" name="Line 73"/>
          <p:cNvSpPr>
            <a:spLocks noChangeShapeType="1"/>
          </p:cNvSpPr>
          <p:nvPr/>
        </p:nvSpPr>
        <p:spPr bwMode="auto">
          <a:xfrm>
            <a:off x="4259650" y="3363799"/>
            <a:ext cx="336551" cy="2766"/>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74"/>
          <p:cNvSpPr>
            <a:spLocks noChangeShapeType="1"/>
          </p:cNvSpPr>
          <p:nvPr/>
        </p:nvSpPr>
        <p:spPr bwMode="auto">
          <a:xfrm flipV="1">
            <a:off x="4781955" y="3736226"/>
            <a:ext cx="334555" cy="922"/>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Line 80"/>
          <p:cNvSpPr>
            <a:spLocks noChangeShapeType="1"/>
          </p:cNvSpPr>
          <p:nvPr/>
        </p:nvSpPr>
        <p:spPr bwMode="auto">
          <a:xfrm>
            <a:off x="3147133"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Line 81"/>
          <p:cNvSpPr>
            <a:spLocks noChangeShapeType="1"/>
          </p:cNvSpPr>
          <p:nvPr/>
        </p:nvSpPr>
        <p:spPr bwMode="auto">
          <a:xfrm>
            <a:off x="4143805" y="2455778"/>
            <a:ext cx="89880" cy="6692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Line 82"/>
          <p:cNvSpPr>
            <a:spLocks noChangeShapeType="1"/>
          </p:cNvSpPr>
          <p:nvPr/>
        </p:nvSpPr>
        <p:spPr bwMode="auto">
          <a:xfrm flipH="1">
            <a:off x="468708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Line 83"/>
          <p:cNvSpPr>
            <a:spLocks noChangeShapeType="1"/>
          </p:cNvSpPr>
          <p:nvPr/>
        </p:nvSpPr>
        <p:spPr bwMode="auto">
          <a:xfrm flipH="1">
            <a:off x="4597201" y="2455778"/>
            <a:ext cx="89880" cy="66926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3" name="AutoShape 84"/>
          <p:cNvSpPr>
            <a:spLocks noChangeArrowheads="1"/>
          </p:cNvSpPr>
          <p:nvPr/>
        </p:nvSpPr>
        <p:spPr bwMode="auto">
          <a:xfrm rot="21038972">
            <a:off x="3648044" y="2708759"/>
            <a:ext cx="135819" cy="374505"/>
          </a:xfrm>
          <a:prstGeom prst="downArrow">
            <a:avLst>
              <a:gd name="adj1" fmla="val 50000"/>
              <a:gd name="adj2" fmla="val 83456"/>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4" name="Text Box 26"/>
          <p:cNvSpPr txBox="1">
            <a:spLocks noChangeArrowheads="1"/>
          </p:cNvSpPr>
          <p:nvPr/>
        </p:nvSpPr>
        <p:spPr bwMode="auto">
          <a:xfrm>
            <a:off x="3184153" y="2455777"/>
            <a:ext cx="9877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发送第 </a:t>
            </a:r>
            <a:r>
              <a:rPr kumimoji="1" lang="en-US" altLang="zh-CN" sz="1200" b="1" dirty="0">
                <a:solidFill>
                  <a:schemeClr val="bg1"/>
                </a:solidFill>
                <a:latin typeface="微软雅黑" panose="020B0503020204020204" pitchFamily="34" charset="-122"/>
                <a:ea typeface="微软雅黑" panose="020B0503020204020204" pitchFamily="34" charset="-122"/>
              </a:rPr>
              <a:t>1 </a:t>
            </a:r>
            <a:r>
              <a:rPr kumimoji="1" lang="zh-CN" altLang="en-US" sz="1200" b="1" dirty="0">
                <a:solidFill>
                  <a:schemeClr val="bg1"/>
                </a:solidFill>
                <a:latin typeface="微软雅黑" panose="020B0503020204020204" pitchFamily="34" charset="-122"/>
                <a:ea typeface="微软雅黑" panose="020B0503020204020204" pitchFamily="34" charset="-122"/>
              </a:rPr>
              <a:t>帧</a:t>
            </a:r>
          </a:p>
        </p:txBody>
      </p:sp>
      <p:sp>
        <p:nvSpPr>
          <p:cNvPr id="185" name="Freeform 88"/>
          <p:cNvSpPr>
            <a:spLocks/>
          </p:cNvSpPr>
          <p:nvPr/>
        </p:nvSpPr>
        <p:spPr bwMode="auto">
          <a:xfrm>
            <a:off x="4596202" y="2455778"/>
            <a:ext cx="180760" cy="669262"/>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00CC"/>
          </a:solidFill>
          <a:ln>
            <a:noFill/>
          </a:ln>
          <a:effectLs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Line 60"/>
          <p:cNvSpPr>
            <a:spLocks noChangeShapeType="1"/>
          </p:cNvSpPr>
          <p:nvPr/>
        </p:nvSpPr>
        <p:spPr bwMode="auto">
          <a:xfrm>
            <a:off x="1961711" y="3124118"/>
            <a:ext cx="5343883"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Line 11"/>
          <p:cNvSpPr>
            <a:spLocks noChangeShapeType="1"/>
          </p:cNvSpPr>
          <p:nvPr/>
        </p:nvSpPr>
        <p:spPr bwMode="auto">
          <a:xfrm>
            <a:off x="1962710" y="2453012"/>
            <a:ext cx="5344881"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Line 89"/>
          <p:cNvSpPr>
            <a:spLocks noChangeShapeType="1"/>
          </p:cNvSpPr>
          <p:nvPr/>
        </p:nvSpPr>
        <p:spPr bwMode="auto">
          <a:xfrm flipV="1">
            <a:off x="4669335" y="2645832"/>
            <a:ext cx="35952" cy="278398"/>
          </a:xfrm>
          <a:prstGeom prst="line">
            <a:avLst/>
          </a:prstGeom>
          <a:noFill/>
          <a:ln w="1905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Text Box 20"/>
          <p:cNvSpPr txBox="1">
            <a:spLocks noChangeArrowheads="1"/>
          </p:cNvSpPr>
          <p:nvPr/>
        </p:nvSpPr>
        <p:spPr bwMode="auto">
          <a:xfrm>
            <a:off x="2020966" y="2213140"/>
            <a:ext cx="72902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050" b="1" dirty="0">
                <a:latin typeface="微软雅黑" panose="020B0503020204020204" pitchFamily="34" charset="-122"/>
                <a:ea typeface="微软雅黑" panose="020B0503020204020204" pitchFamily="34" charset="-122"/>
              </a:rPr>
              <a:t>媒体空闲                                    </a:t>
            </a:r>
          </a:p>
        </p:txBody>
      </p:sp>
      <p:sp>
        <p:nvSpPr>
          <p:cNvPr id="190" name="Text Box 50"/>
          <p:cNvSpPr txBox="1">
            <a:spLocks noChangeArrowheads="1"/>
          </p:cNvSpPr>
          <p:nvPr/>
        </p:nvSpPr>
        <p:spPr bwMode="auto">
          <a:xfrm>
            <a:off x="5270304" y="3276404"/>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争用窗口</a:t>
            </a:r>
          </a:p>
        </p:txBody>
      </p:sp>
      <p:sp>
        <p:nvSpPr>
          <p:cNvPr id="7" name="矩形 6"/>
          <p:cNvSpPr/>
          <p:nvPr/>
        </p:nvSpPr>
        <p:spPr>
          <a:xfrm>
            <a:off x="2084053" y="1241160"/>
            <a:ext cx="5082291" cy="523220"/>
          </a:xfrm>
          <a:prstGeom prst="rect">
            <a:avLst/>
          </a:prstGeom>
          <a:solidFill>
            <a:srgbClr val="00FFFF"/>
          </a:solidFill>
          <a:ln>
            <a:solidFill>
              <a:schemeClr val="tx1"/>
            </a:solidFill>
          </a:ln>
          <a:effectLst/>
        </p:spPr>
        <p:txBody>
          <a:bodyPr wrap="square">
            <a:spAutoFit/>
          </a:bodyPr>
          <a:lstStyle/>
          <a:p>
            <a:r>
              <a:rPr lang="zh-CN" altLang="en-US" sz="1400" b="1" dirty="0">
                <a:latin typeface="微软雅黑" pitchFamily="34" charset="-122"/>
                <a:ea typeface="微软雅黑" pitchFamily="34" charset="-122"/>
              </a:rPr>
              <a:t>目的站若正确收到此帧，则经过</a:t>
            </a:r>
            <a:r>
              <a:rPr lang="zh-CN" altLang="en-US" sz="1400" b="1" dirty="0" smtClean="0">
                <a:latin typeface="微软雅黑" pitchFamily="34" charset="-122"/>
                <a:ea typeface="微软雅黑" pitchFamily="34" charset="-122"/>
              </a:rPr>
              <a:t>时间间隔 </a:t>
            </a:r>
            <a:r>
              <a:rPr lang="en-US" altLang="zh-CN" sz="1400" b="1" dirty="0" smtClean="0">
                <a:latin typeface="微软雅黑" pitchFamily="34" charset="-122"/>
                <a:ea typeface="微软雅黑" pitchFamily="34" charset="-122"/>
              </a:rPr>
              <a:t>SIFS </a:t>
            </a:r>
            <a:r>
              <a:rPr lang="zh-CN" altLang="en-US" sz="1400" b="1" dirty="0" smtClean="0">
                <a:latin typeface="微软雅黑" pitchFamily="34" charset="-122"/>
                <a:ea typeface="微软雅黑" pitchFamily="34" charset="-122"/>
              </a:rPr>
              <a:t>后</a:t>
            </a:r>
            <a:r>
              <a:rPr lang="zh-CN" altLang="en-US" sz="1400" b="1" dirty="0">
                <a:latin typeface="微软雅黑" pitchFamily="34" charset="-122"/>
                <a:ea typeface="微软雅黑" pitchFamily="34" charset="-122"/>
              </a:rPr>
              <a:t>，向源站发送确认</a:t>
            </a:r>
            <a:r>
              <a:rPr lang="zh-CN" altLang="en-US" sz="1400" b="1" dirty="0" smtClean="0">
                <a:latin typeface="微软雅黑" pitchFamily="34" charset="-122"/>
                <a:ea typeface="微软雅黑" pitchFamily="34" charset="-122"/>
              </a:rPr>
              <a:t>帧 </a:t>
            </a:r>
            <a:r>
              <a:rPr lang="en-US" altLang="zh-CN" sz="1400" b="1" dirty="0" smtClean="0">
                <a:latin typeface="微软雅黑" pitchFamily="34" charset="-122"/>
                <a:ea typeface="微软雅黑" pitchFamily="34" charset="-122"/>
              </a:rPr>
              <a:t>ACK</a:t>
            </a:r>
            <a:r>
              <a:rPr lang="zh-CN" altLang="en-US" sz="1400" b="1" dirty="0">
                <a:latin typeface="微软雅黑" pitchFamily="34" charset="-122"/>
                <a:ea typeface="微软雅黑" pitchFamily="34" charset="-122"/>
              </a:rPr>
              <a:t>。</a:t>
            </a:r>
          </a:p>
        </p:txBody>
      </p:sp>
      <p:sp>
        <p:nvSpPr>
          <p:cNvPr id="69" name="Text Box 51"/>
          <p:cNvSpPr txBox="1">
            <a:spLocks noChangeArrowheads="1"/>
          </p:cNvSpPr>
          <p:nvPr/>
        </p:nvSpPr>
        <p:spPr bwMode="auto">
          <a:xfrm>
            <a:off x="5964049" y="3660084"/>
            <a:ext cx="10005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发送下一 帧</a:t>
            </a:r>
          </a:p>
        </p:txBody>
      </p:sp>
    </p:spTree>
    <p:extLst>
      <p:ext uri="{BB962C8B-B14F-4D97-AF65-F5344CB8AC3E}">
        <p14:creationId xmlns:p14="http://schemas.microsoft.com/office/powerpoint/2010/main" val="344774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38"/>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35" presetClass="emph" presetSubtype="0" repeatCount="3000" fill="hold" grpId="0" nodeType="afterEffect">
                                  <p:stCondLst>
                                    <p:cond delay="0"/>
                                  </p:stCondLst>
                                  <p:childTnLst>
                                    <p:anim calcmode="discrete" valueType="str">
                                      <p:cBhvr>
                                        <p:cTn id="9" dur="10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73187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682043"/>
            <a:ext cx="3339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为什么信道空闲还要再等待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2076760"/>
            <a:ext cx="8133857"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这是考虑到可能有其他的站有高优先级的帧要发送。</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如有，就要让高优先级帧先发送。 </a:t>
            </a:r>
          </a:p>
        </p:txBody>
      </p:sp>
    </p:spTree>
    <p:extLst>
      <p:ext uri="{BB962C8B-B14F-4D97-AF65-F5344CB8AC3E}">
        <p14:creationId xmlns:p14="http://schemas.microsoft.com/office/powerpoint/2010/main" val="28495741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06057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010743"/>
            <a:ext cx="3339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假定没有高优先级帧要发送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05460"/>
            <a:ext cx="8133857"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源站发送了自己的数据帧。</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目的站若正确收到此帧，则经过时间间隔 </a:t>
            </a:r>
            <a:r>
              <a:rPr lang="en-US" altLang="zh-CN" sz="2000" b="1" dirty="0">
                <a:latin typeface="微软雅黑" pitchFamily="34" charset="-122"/>
                <a:ea typeface="微软雅黑" pitchFamily="34" charset="-122"/>
              </a:rPr>
              <a:t>SIFS </a:t>
            </a:r>
            <a:r>
              <a:rPr lang="zh-CN" altLang="en-US" sz="2000" b="1" dirty="0">
                <a:latin typeface="微软雅黑" pitchFamily="34" charset="-122"/>
                <a:ea typeface="微软雅黑" pitchFamily="34" charset="-122"/>
              </a:rPr>
              <a:t>后，向源站发送</a:t>
            </a:r>
            <a:r>
              <a:rPr lang="zh-CN" altLang="en-US" sz="2000" b="1" dirty="0">
                <a:solidFill>
                  <a:srgbClr val="0000FF"/>
                </a:solidFill>
                <a:latin typeface="微软雅黑" pitchFamily="34" charset="-122"/>
                <a:ea typeface="微软雅黑" pitchFamily="34" charset="-122"/>
              </a:rPr>
              <a:t>确认帧</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ACK</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若源站在</a:t>
            </a:r>
            <a:r>
              <a:rPr lang="zh-CN" altLang="en-US" sz="2000" b="1" dirty="0">
                <a:solidFill>
                  <a:srgbClr val="0000FF"/>
                </a:solidFill>
                <a:latin typeface="微软雅黑" pitchFamily="34" charset="-122"/>
                <a:ea typeface="微软雅黑" pitchFamily="34" charset="-122"/>
              </a:rPr>
              <a:t>规定时间</a:t>
            </a:r>
            <a:r>
              <a:rPr lang="zh-CN" altLang="en-US" sz="2000" b="1" dirty="0">
                <a:latin typeface="微软雅黑" pitchFamily="34" charset="-122"/>
                <a:ea typeface="微软雅黑" pitchFamily="34" charset="-122"/>
              </a:rPr>
              <a:t>内没有收到确认帧 </a:t>
            </a:r>
            <a:r>
              <a:rPr lang="en-US" altLang="zh-CN" sz="2000" b="1" dirty="0">
                <a:latin typeface="微软雅黑" pitchFamily="34" charset="-122"/>
                <a:ea typeface="微软雅黑" pitchFamily="34" charset="-122"/>
              </a:rPr>
              <a:t>ACK</a:t>
            </a:r>
            <a:r>
              <a:rPr lang="zh-CN" altLang="en-US" sz="2000" b="1" dirty="0">
                <a:latin typeface="微软雅黑" pitchFamily="34" charset="-122"/>
                <a:ea typeface="微软雅黑" pitchFamily="34" charset="-122"/>
              </a:rPr>
              <a:t>（由重传计时器控制这段时间），就必须</a:t>
            </a:r>
            <a:r>
              <a:rPr lang="zh-CN" altLang="en-US" sz="2000" b="1" dirty="0">
                <a:solidFill>
                  <a:srgbClr val="0000FF"/>
                </a:solidFill>
                <a:latin typeface="微软雅黑" pitchFamily="34" charset="-122"/>
                <a:ea typeface="微软雅黑" pitchFamily="34" charset="-122"/>
              </a:rPr>
              <a:t>重传</a:t>
            </a:r>
            <a:r>
              <a:rPr lang="zh-CN" altLang="en-US" sz="2000" b="1" dirty="0">
                <a:latin typeface="微软雅黑" pitchFamily="34" charset="-122"/>
                <a:ea typeface="微软雅黑" pitchFamily="34" charset="-122"/>
              </a:rPr>
              <a:t>此帧，直到收到确认为止，或者经过若干次的重传失败后放弃发送。 </a:t>
            </a:r>
          </a:p>
        </p:txBody>
      </p:sp>
    </p:spTree>
    <p:extLst>
      <p:ext uri="{BB962C8B-B14F-4D97-AF65-F5344CB8AC3E}">
        <p14:creationId xmlns:p14="http://schemas.microsoft.com/office/powerpoint/2010/main" val="3506667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3079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80965"/>
            <a:ext cx="1800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虚拟载波监听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4" y="1275682"/>
            <a:ext cx="8012830"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虚拟载波</a:t>
            </a:r>
            <a:r>
              <a:rPr lang="zh-CN" altLang="en-US" sz="2000" b="1" dirty="0" smtClean="0">
                <a:solidFill>
                  <a:srgbClr val="0000FF"/>
                </a:solidFill>
                <a:latin typeface="微软雅黑" pitchFamily="34" charset="-122"/>
                <a:ea typeface="微软雅黑" pitchFamily="34" charset="-122"/>
              </a:rPr>
              <a:t>监听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Virtual Carrier Sense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机制是让源站将它要占用信道的时间（包括目的站发回确认帧所需的时间）</a:t>
            </a:r>
            <a:r>
              <a:rPr lang="zh-CN" altLang="en-US" sz="2000" b="1" dirty="0">
                <a:solidFill>
                  <a:srgbClr val="0000FF"/>
                </a:solidFill>
                <a:latin typeface="微软雅黑" pitchFamily="34" charset="-122"/>
                <a:ea typeface="微软雅黑" pitchFamily="34" charset="-122"/>
              </a:rPr>
              <a:t>通知给所有其他站</a:t>
            </a:r>
            <a:r>
              <a:rPr lang="zh-CN" altLang="en-US" sz="2000" b="1" dirty="0">
                <a:latin typeface="微软雅黑" pitchFamily="34" charset="-122"/>
                <a:ea typeface="微软雅黑" pitchFamily="34" charset="-122"/>
              </a:rPr>
              <a:t>，以便使其他所有站在这一段时间都停止发送数据</a:t>
            </a:r>
            <a:r>
              <a:rPr lang="zh-CN" altLang="en-US" sz="2000" b="1" dirty="0" smtClean="0">
                <a:latin typeface="微软雅黑" pitchFamily="34" charset="-122"/>
                <a:ea typeface="微软雅黑" pitchFamily="34" charset="-122"/>
              </a:rPr>
              <a:t>。这样</a:t>
            </a:r>
            <a:r>
              <a:rPr lang="zh-CN" altLang="en-US" sz="2000" b="1" dirty="0">
                <a:latin typeface="微软雅黑" pitchFamily="34" charset="-122"/>
                <a:ea typeface="微软雅黑" pitchFamily="34" charset="-122"/>
              </a:rPr>
              <a:t>就大大减少了碰撞的机会。 </a:t>
            </a: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0000FF"/>
                </a:solidFill>
                <a:latin typeface="微软雅黑" pitchFamily="34" charset="-122"/>
                <a:ea typeface="微软雅黑" pitchFamily="34" charset="-122"/>
              </a:rPr>
              <a:t>“虚拟载波监听”</a:t>
            </a:r>
            <a:r>
              <a:rPr lang="zh-CN" altLang="en-US" sz="2000" b="1" dirty="0" smtClean="0">
                <a:latin typeface="微软雅黑" pitchFamily="34" charset="-122"/>
                <a:ea typeface="微软雅黑" pitchFamily="34" charset="-122"/>
              </a:rPr>
              <a:t>是指：其他站实际上并没有</a:t>
            </a:r>
            <a:r>
              <a:rPr lang="zh-CN" altLang="en-US" sz="2000" b="1" dirty="0">
                <a:latin typeface="微软雅黑" pitchFamily="34" charset="-122"/>
                <a:ea typeface="微软雅黑" pitchFamily="34" charset="-122"/>
              </a:rPr>
              <a:t>监听信道，而是由于其他站收到了“源站的通知”才不发送数据。</a:t>
            </a:r>
          </a:p>
        </p:txBody>
      </p:sp>
    </p:spTree>
    <p:extLst>
      <p:ext uri="{BB962C8B-B14F-4D97-AF65-F5344CB8AC3E}">
        <p14:creationId xmlns:p14="http://schemas.microsoft.com/office/powerpoint/2010/main" val="23135250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55584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506015"/>
            <a:ext cx="1800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虚拟载波监听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900732"/>
            <a:ext cx="8196243"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所谓</a:t>
            </a:r>
            <a:r>
              <a:rPr lang="zh-CN" altLang="en-US" sz="2000" b="1" dirty="0">
                <a:latin typeface="微软雅黑" pitchFamily="34" charset="-122"/>
                <a:ea typeface="微软雅黑" pitchFamily="34" charset="-122"/>
              </a:rPr>
              <a:t>“源站的通知”就是源站在其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帧首部中的</a:t>
            </a:r>
            <a:r>
              <a:rPr lang="zh-CN" altLang="en-US" sz="2000" b="1" dirty="0">
                <a:solidFill>
                  <a:srgbClr val="0000FF"/>
                </a:solidFill>
                <a:latin typeface="微软雅黑" pitchFamily="34" charset="-122"/>
                <a:ea typeface="微软雅黑" pitchFamily="34" charset="-122"/>
              </a:rPr>
              <a:t>第二个字段“持续时间”</a:t>
            </a:r>
            <a:r>
              <a:rPr lang="zh-CN" altLang="en-US" sz="2000" b="1" dirty="0">
                <a:latin typeface="微软雅黑" pitchFamily="34" charset="-122"/>
                <a:ea typeface="微软雅黑" pitchFamily="34" charset="-122"/>
              </a:rPr>
              <a:t>中填入了在本帧结束后还要占用信道多少时间（以微秒为单位），包括目的站发送确认帧所需的时间。 </a:t>
            </a:r>
          </a:p>
        </p:txBody>
      </p:sp>
    </p:spTree>
    <p:extLst>
      <p:ext uri="{BB962C8B-B14F-4D97-AF65-F5344CB8AC3E}">
        <p14:creationId xmlns:p14="http://schemas.microsoft.com/office/powerpoint/2010/main" val="13992216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226319"/>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1176491"/>
            <a:ext cx="1800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网络分配向量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571208"/>
            <a:ext cx="8133857" cy="2015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当一个站检测到正在信道中传送的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帧首部的“持续时间”字段时，就调整自己的</a:t>
            </a:r>
            <a:r>
              <a:rPr lang="zh-CN" altLang="en-US" sz="2000" b="1" dirty="0">
                <a:solidFill>
                  <a:srgbClr val="0000FF"/>
                </a:solidFill>
                <a:latin typeface="微软雅黑" pitchFamily="34" charset="-122"/>
                <a:ea typeface="微软雅黑" pitchFamily="34" charset="-122"/>
              </a:rPr>
              <a:t>网络分配向量 </a:t>
            </a:r>
            <a:r>
              <a:rPr lang="en-US" altLang="zh-CN" sz="2000" b="1" dirty="0">
                <a:latin typeface="微软雅黑" pitchFamily="34" charset="-122"/>
                <a:ea typeface="微软雅黑" pitchFamily="34" charset="-122"/>
              </a:rPr>
              <a:t>NAV (Network Allocation Vector)</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anose="05000000000000000000" pitchFamily="2" charset="2"/>
              <a:buChar char="l"/>
            </a:pPr>
            <a:r>
              <a:rPr lang="en-US" altLang="zh-CN" sz="2000" b="1" dirty="0">
                <a:solidFill>
                  <a:srgbClr val="0000FF"/>
                </a:solidFill>
                <a:latin typeface="微软雅黑" pitchFamily="34" charset="-122"/>
                <a:ea typeface="微软雅黑" pitchFamily="34" charset="-122"/>
              </a:rPr>
              <a:t>NAV </a:t>
            </a:r>
            <a:r>
              <a:rPr lang="zh-CN" altLang="en-US" sz="2000" b="1" dirty="0" smtClean="0">
                <a:solidFill>
                  <a:srgbClr val="0000FF"/>
                </a:solidFill>
                <a:latin typeface="微软雅黑" pitchFamily="34" charset="-122"/>
                <a:ea typeface="微软雅黑" pitchFamily="34" charset="-122"/>
              </a:rPr>
              <a:t>指出</a:t>
            </a: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经过多少时间才能完成数据帧的这次传输，才能使信道转入到空闲状态。 </a:t>
            </a:r>
          </a:p>
        </p:txBody>
      </p:sp>
    </p:spTree>
    <p:extLst>
      <p:ext uri="{BB962C8B-B14F-4D97-AF65-F5344CB8AC3E}">
        <p14:creationId xmlns:p14="http://schemas.microsoft.com/office/powerpoint/2010/main" val="31081074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25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2725"/>
            <a:ext cx="1287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争用窗口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07442"/>
            <a:ext cx="8196243" cy="2785378"/>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信道从忙态变为空闲时，任何一个站要发送数据帧时，不仅都必须等待一个 </a:t>
            </a:r>
            <a:r>
              <a:rPr lang="en-US" altLang="zh-CN" sz="2000" b="1" dirty="0">
                <a:latin typeface="微软雅黑" pitchFamily="34" charset="-122"/>
                <a:ea typeface="微软雅黑" pitchFamily="34" charset="-122"/>
              </a:rPr>
              <a:t>DIFS </a:t>
            </a:r>
            <a:r>
              <a:rPr lang="zh-CN" altLang="en-US" sz="2000" b="1" dirty="0">
                <a:latin typeface="微软雅黑" pitchFamily="34" charset="-122"/>
                <a:ea typeface="微软雅黑" pitchFamily="34" charset="-122"/>
              </a:rPr>
              <a:t>的间隔，而且还要进入</a:t>
            </a:r>
            <a:r>
              <a:rPr lang="zh-CN" altLang="en-US" sz="2000" b="1" dirty="0">
                <a:solidFill>
                  <a:srgbClr val="0000FF"/>
                </a:solidFill>
                <a:latin typeface="微软雅黑" pitchFamily="34" charset="-122"/>
                <a:ea typeface="微软雅黑" pitchFamily="34" charset="-122"/>
              </a:rPr>
              <a:t>争用窗口</a:t>
            </a:r>
            <a:r>
              <a:rPr lang="zh-CN" altLang="en-US" sz="2000" b="1" dirty="0">
                <a:latin typeface="微软雅黑" pitchFamily="34" charset="-122"/>
                <a:ea typeface="微软雅黑" pitchFamily="34" charset="-122"/>
              </a:rPr>
              <a:t>，并计算随机退避时间以便再次重新试图接入到信道。</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在信道从忙态转为空闲时，为了避免几个站同时发送数据（一旦发送就要把一帧发送完，不能中途停止），各站就要执行退避</a:t>
            </a:r>
            <a:r>
              <a:rPr lang="zh-CN" altLang="en-US" sz="2000" b="1" dirty="0" smtClean="0">
                <a:latin typeface="微软雅黑" pitchFamily="34" charset="-122"/>
                <a:ea typeface="微软雅黑" pitchFamily="34" charset="-122"/>
              </a:rPr>
              <a:t>算法，以减少发生</a:t>
            </a:r>
            <a:r>
              <a:rPr lang="zh-CN" altLang="en-US" sz="2000" b="1" dirty="0">
                <a:latin typeface="微软雅黑" pitchFamily="34" charset="-122"/>
                <a:ea typeface="微软雅黑" pitchFamily="34" charset="-122"/>
              </a:rPr>
              <a:t>碰撞的概率。</a:t>
            </a:r>
          </a:p>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使用二进制指数退避算法。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774322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1437947"/>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1412483"/>
            <a:ext cx="3573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900649"/>
            <a:ext cx="812901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便携</a:t>
            </a:r>
            <a:r>
              <a:rPr lang="zh-CN" altLang="en-US" sz="2000" b="1" dirty="0">
                <a:latin typeface="微软雅黑" pitchFamily="34" charset="-122"/>
                <a:ea typeface="微软雅黑" pitchFamily="34" charset="-122"/>
              </a:rPr>
              <a:t>站和移动站表示的意思并</a:t>
            </a:r>
            <a:r>
              <a:rPr lang="zh-CN" altLang="en-US" sz="2000" b="1" dirty="0" smtClean="0">
                <a:latin typeface="微软雅黑" pitchFamily="34" charset="-122"/>
                <a:ea typeface="微软雅黑" pitchFamily="34" charset="-122"/>
              </a:rPr>
              <a:t>不一样。</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便携</a:t>
            </a:r>
            <a:r>
              <a:rPr lang="zh-CN" altLang="en-US" sz="2000" b="1" dirty="0" smtClean="0">
                <a:solidFill>
                  <a:srgbClr val="0000FF"/>
                </a:solidFill>
                <a:latin typeface="微软雅黑" pitchFamily="34" charset="-122"/>
                <a:ea typeface="微软雅黑" pitchFamily="34" charset="-122"/>
              </a:rPr>
              <a:t>站</a:t>
            </a:r>
            <a:r>
              <a:rPr lang="zh-CN" altLang="en-US" sz="2000" b="1" dirty="0" smtClean="0">
                <a:latin typeface="微软雅黑" pitchFamily="34" charset="-122"/>
                <a:ea typeface="微软雅黑" pitchFamily="34" charset="-122"/>
              </a:rPr>
              <a:t>：便于移动，但在</a:t>
            </a:r>
            <a:r>
              <a:rPr lang="zh-CN" altLang="en-US" sz="2000" b="1" dirty="0">
                <a:latin typeface="微软雅黑" pitchFamily="34" charset="-122"/>
                <a:ea typeface="微软雅黑" pitchFamily="34" charset="-122"/>
              </a:rPr>
              <a:t>工作</a:t>
            </a:r>
            <a:r>
              <a:rPr lang="zh-CN" altLang="en-US" sz="2000" b="1" dirty="0" smtClean="0">
                <a:latin typeface="微软雅黑" pitchFamily="34" charset="-122"/>
                <a:ea typeface="微软雅黑" pitchFamily="34" charset="-122"/>
              </a:rPr>
              <a:t>时，其</a:t>
            </a:r>
            <a:r>
              <a:rPr lang="zh-CN" altLang="en-US" sz="2000" b="1" dirty="0">
                <a:latin typeface="微软雅黑" pitchFamily="34" charset="-122"/>
                <a:ea typeface="微软雅黑" pitchFamily="34" charset="-122"/>
              </a:rPr>
              <a:t>位置是固定不变的。</a:t>
            </a: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移动站</a:t>
            </a:r>
            <a:r>
              <a:rPr lang="zh-CN" altLang="en-US" sz="2000" b="1" dirty="0" smtClean="0">
                <a:latin typeface="微软雅黑" pitchFamily="34" charset="-122"/>
                <a:ea typeface="微软雅黑" pitchFamily="34" charset="-122"/>
              </a:rPr>
              <a:t>：不仅</a:t>
            </a:r>
            <a:r>
              <a:rPr lang="zh-CN" altLang="en-US" sz="2000" b="1" dirty="0">
                <a:latin typeface="微软雅黑" pitchFamily="34" charset="-122"/>
                <a:ea typeface="微软雅黑" pitchFamily="34" charset="-122"/>
              </a:rPr>
              <a:t>能够移动</a:t>
            </a:r>
            <a:r>
              <a:rPr lang="zh-CN" altLang="en-US" sz="2000" b="1" dirty="0" smtClean="0">
                <a:latin typeface="微软雅黑" pitchFamily="34" charset="-122"/>
                <a:ea typeface="微软雅黑" pitchFamily="34" charset="-122"/>
              </a:rPr>
              <a:t>，还</a:t>
            </a:r>
            <a:r>
              <a:rPr lang="zh-CN" altLang="en-US" sz="2000" b="1" dirty="0">
                <a:latin typeface="微软雅黑" pitchFamily="34" charset="-122"/>
                <a:ea typeface="微软雅黑" pitchFamily="34" charset="-122"/>
              </a:rPr>
              <a:t>可以在移动的过程中进行</a:t>
            </a:r>
            <a:r>
              <a:rPr lang="zh-CN" altLang="en-US" sz="2000" b="1" dirty="0" smtClean="0">
                <a:latin typeface="微软雅黑" pitchFamily="34" charset="-122"/>
                <a:ea typeface="微软雅黑" pitchFamily="34" charset="-122"/>
              </a:rPr>
              <a:t>通信。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6291605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625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12725"/>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二进制指数退避算法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07442"/>
            <a:ext cx="8196243" cy="263149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i="1" dirty="0" err="1">
                <a:latin typeface="Times New Roman" pitchFamily="18" charset="0"/>
              </a:rPr>
              <a:t>i</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次退避就在 </a:t>
            </a:r>
            <a:r>
              <a:rPr lang="en-US" altLang="zh-CN" sz="2000" b="1" dirty="0" smtClean="0">
                <a:latin typeface="微软雅黑" pitchFamily="34" charset="-122"/>
                <a:ea typeface="微软雅黑" pitchFamily="34" charset="-122"/>
              </a:rPr>
              <a:t>2</a:t>
            </a:r>
            <a:r>
              <a:rPr lang="en-US" altLang="zh-CN" sz="2000" b="1" baseline="30000" dirty="0" smtClean="0">
                <a:latin typeface="微软雅黑" pitchFamily="34" charset="-122"/>
                <a:ea typeface="微软雅黑" pitchFamily="34" charset="-122"/>
              </a:rPr>
              <a:t>2+</a:t>
            </a:r>
            <a:r>
              <a:rPr lang="en-US" altLang="zh-CN" sz="2000" b="1" i="1" baseline="30000" dirty="0" smtClean="0">
                <a:latin typeface="Times New Roman" pitchFamily="18" charset="0"/>
              </a:rPr>
              <a:t>i</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个时隙中随机地选择一个，即：第 </a:t>
            </a:r>
            <a:r>
              <a:rPr lang="en-US" altLang="zh-CN" sz="2000" b="1" i="1" dirty="0" err="1">
                <a:latin typeface="Times New Roman" pitchFamily="18" charset="0"/>
              </a:rPr>
              <a:t>i</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次退避是在时隙 </a:t>
            </a:r>
            <a:r>
              <a:rPr lang="en-US" altLang="zh-CN" sz="2000" b="1" dirty="0">
                <a:latin typeface="微软雅黑" pitchFamily="34" charset="-122"/>
                <a:ea typeface="微软雅黑" pitchFamily="34" charset="-122"/>
              </a:rPr>
              <a:t>{0, 1, …, </a:t>
            </a:r>
            <a:r>
              <a:rPr lang="en-US" altLang="zh-CN" sz="2000" b="1" dirty="0" smtClean="0">
                <a:latin typeface="微软雅黑" pitchFamily="34" charset="-122"/>
                <a:ea typeface="微软雅黑" pitchFamily="34" charset="-122"/>
              </a:rPr>
              <a:t>2</a:t>
            </a:r>
            <a:r>
              <a:rPr lang="en-US" altLang="zh-CN" sz="2000" b="1" baseline="30000" dirty="0" smtClean="0">
                <a:latin typeface="微软雅黑" panose="020B0503020204020204" pitchFamily="34" charset="-122"/>
                <a:ea typeface="微软雅黑" panose="020B0503020204020204" pitchFamily="34" charset="-122"/>
              </a:rPr>
              <a:t>2+</a:t>
            </a:r>
            <a:r>
              <a:rPr lang="en-US" altLang="zh-CN" sz="2000" b="1" i="1" baseline="30000" dirty="0" smtClean="0">
                <a:latin typeface="Times New Roman" pitchFamily="18" charset="0"/>
              </a:rPr>
              <a:t>i</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 1} </a:t>
            </a:r>
            <a:r>
              <a:rPr lang="zh-CN" altLang="en-US" sz="2000" b="1" dirty="0">
                <a:latin typeface="微软雅黑" pitchFamily="34" charset="-122"/>
                <a:ea typeface="微软雅黑" pitchFamily="34" charset="-122"/>
              </a:rPr>
              <a:t>中随机地选择一个。 </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次退避是在 </a:t>
            </a:r>
            <a:r>
              <a:rPr lang="en-US" altLang="zh-CN" sz="2000" b="1" dirty="0">
                <a:latin typeface="微软雅黑" pitchFamily="34" charset="-122"/>
                <a:ea typeface="微软雅黑" pitchFamily="34" charset="-122"/>
              </a:rPr>
              <a:t>8 </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时隙中</a:t>
            </a:r>
            <a:r>
              <a:rPr lang="zh-CN" altLang="en-US" sz="2000" b="1" dirty="0">
                <a:latin typeface="微软雅黑" pitchFamily="34" charset="-122"/>
                <a:ea typeface="微软雅黑" pitchFamily="34" charset="-122"/>
              </a:rPr>
              <a:t>随机选择一个。</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次退避是在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时隙中</a:t>
            </a:r>
            <a:r>
              <a:rPr lang="zh-CN" altLang="en-US" sz="2000" b="1" dirty="0">
                <a:latin typeface="微软雅黑" pitchFamily="34" charset="-122"/>
                <a:ea typeface="微软雅黑" pitchFamily="34" charset="-122"/>
              </a:rPr>
              <a:t>随机选择一个。 </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当时隙编号</a:t>
            </a:r>
            <a:r>
              <a:rPr lang="zh-CN" altLang="en-US" sz="2000" b="1" dirty="0" smtClean="0">
                <a:latin typeface="微软雅黑" pitchFamily="34" charset="-122"/>
                <a:ea typeface="微软雅黑" pitchFamily="34" charset="-122"/>
              </a:rPr>
              <a:t>达到 </a:t>
            </a:r>
            <a:r>
              <a:rPr lang="en-US" altLang="zh-CN" sz="2000" b="1" dirty="0" smtClean="0">
                <a:latin typeface="微软雅黑" pitchFamily="34" charset="-122"/>
                <a:ea typeface="微软雅黑" pitchFamily="34" charset="-122"/>
              </a:rPr>
              <a:t>255 </a:t>
            </a:r>
            <a:r>
              <a:rPr lang="zh-CN" altLang="en-US" sz="2000" b="1" dirty="0" smtClean="0">
                <a:latin typeface="微软雅黑" pitchFamily="34" charset="-122"/>
                <a:ea typeface="微软雅黑" pitchFamily="34" charset="-122"/>
              </a:rPr>
              <a:t>时</a:t>
            </a:r>
            <a:r>
              <a:rPr lang="zh-CN" altLang="en-US" sz="2000" b="1" dirty="0">
                <a:latin typeface="微软雅黑" pitchFamily="34" charset="-122"/>
                <a:ea typeface="微软雅黑" pitchFamily="34" charset="-122"/>
              </a:rPr>
              <a:t>（这对应于第 </a:t>
            </a:r>
            <a:r>
              <a:rPr lang="en-US" altLang="zh-CN" sz="2000" b="1" dirty="0">
                <a:latin typeface="微软雅黑" pitchFamily="34" charset="-122"/>
                <a:ea typeface="微软雅黑" pitchFamily="34" charset="-122"/>
              </a:rPr>
              <a:t>6 </a:t>
            </a:r>
            <a:r>
              <a:rPr lang="zh-CN" altLang="en-US" sz="2000" b="1" dirty="0">
                <a:latin typeface="微软雅黑" pitchFamily="34" charset="-122"/>
                <a:ea typeface="微软雅黑" pitchFamily="34" charset="-122"/>
              </a:rPr>
              <a:t>次退避）就不再增加了。</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这里决定退避时间的变量 </a:t>
            </a:r>
            <a:r>
              <a:rPr lang="en-US" altLang="zh-CN" sz="2000" b="1" i="1" dirty="0" err="1">
                <a:latin typeface="Times New Roman" pitchFamily="18" charset="0"/>
              </a:rPr>
              <a:t>i</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称为</a:t>
            </a:r>
            <a:r>
              <a:rPr lang="zh-CN" altLang="en-US" sz="2000" b="1" dirty="0">
                <a:solidFill>
                  <a:srgbClr val="0000FF"/>
                </a:solidFill>
                <a:latin typeface="微软雅黑" pitchFamily="34" charset="-122"/>
                <a:ea typeface="微软雅黑" pitchFamily="34" charset="-122"/>
              </a:rPr>
              <a:t>退避变量</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3237874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1148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61656"/>
            <a:ext cx="3480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退避计时器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timer)</a:t>
            </a:r>
          </a:p>
        </p:txBody>
      </p:sp>
      <p:sp>
        <p:nvSpPr>
          <p:cNvPr id="4" name="Rectangle 46"/>
          <p:cNvSpPr>
            <a:spLocks noChangeArrowheads="1"/>
          </p:cNvSpPr>
          <p:nvPr/>
        </p:nvSpPr>
        <p:spPr bwMode="auto">
          <a:xfrm>
            <a:off x="517853" y="1056373"/>
            <a:ext cx="8083536" cy="263149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站点每经历一个时隙的时间就检测一次信道。</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这可能发生两种情况：</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若检测到</a:t>
            </a:r>
            <a:r>
              <a:rPr lang="zh-CN" altLang="en-US" sz="2000" b="1" dirty="0">
                <a:solidFill>
                  <a:srgbClr val="0000FF"/>
                </a:solidFill>
                <a:latin typeface="微软雅黑" pitchFamily="34" charset="-122"/>
                <a:ea typeface="微软雅黑" pitchFamily="34" charset="-122"/>
              </a:rPr>
              <a:t>信道空闲</a:t>
            </a:r>
            <a:r>
              <a:rPr lang="zh-CN" altLang="en-US" sz="2000" b="1" dirty="0">
                <a:latin typeface="微软雅黑" pitchFamily="34" charset="-122"/>
                <a:ea typeface="微软雅黑" pitchFamily="34" charset="-122"/>
              </a:rPr>
              <a:t>，退避计时器就</a:t>
            </a:r>
            <a:r>
              <a:rPr lang="zh-CN" altLang="en-US" sz="2000" b="1" dirty="0">
                <a:solidFill>
                  <a:srgbClr val="0000FF"/>
                </a:solidFill>
                <a:latin typeface="微软雅黑" pitchFamily="34" charset="-122"/>
                <a:ea typeface="微软雅黑" pitchFamily="34" charset="-122"/>
              </a:rPr>
              <a:t>继续</a:t>
            </a:r>
            <a:r>
              <a:rPr lang="zh-CN" altLang="en-US" sz="2000" b="1" dirty="0">
                <a:latin typeface="微软雅黑" pitchFamily="34" charset="-122"/>
                <a:ea typeface="微软雅黑" pitchFamily="34" charset="-122"/>
              </a:rPr>
              <a:t>倒计时。</a:t>
            </a:r>
          </a:p>
          <a:p>
            <a:pPr marL="799200" indent="-457200" eaLnBrk="0" hangingPunct="0">
              <a:lnSpc>
                <a:spcPts val="3300"/>
              </a:lnSpc>
              <a:buClr>
                <a:srgbClr val="7030A0"/>
              </a:buClr>
              <a:buFont typeface="+mj-lt"/>
              <a:buAutoNum type="arabicPeriod"/>
            </a:pPr>
            <a:r>
              <a:rPr lang="zh-CN" altLang="en-US" sz="2000" b="1" spc="-20" dirty="0">
                <a:latin typeface="微软雅黑" pitchFamily="34" charset="-122"/>
                <a:ea typeface="微软雅黑" pitchFamily="34" charset="-122"/>
              </a:rPr>
              <a:t>若检测到</a:t>
            </a:r>
            <a:r>
              <a:rPr lang="zh-CN" altLang="en-US" sz="2000" b="1" spc="-20" dirty="0">
                <a:solidFill>
                  <a:srgbClr val="0000FF"/>
                </a:solidFill>
                <a:latin typeface="微软雅黑" pitchFamily="34" charset="-122"/>
                <a:ea typeface="微软雅黑" pitchFamily="34" charset="-122"/>
              </a:rPr>
              <a:t>信道忙</a:t>
            </a:r>
            <a:r>
              <a:rPr lang="zh-CN" altLang="en-US" sz="2000" b="1" spc="-20" dirty="0">
                <a:latin typeface="微软雅黑" pitchFamily="34" charset="-122"/>
                <a:ea typeface="微软雅黑" pitchFamily="34" charset="-122"/>
              </a:rPr>
              <a:t>，就</a:t>
            </a:r>
            <a:r>
              <a:rPr lang="zh-CN" altLang="en-US" sz="2000" b="1" spc="-20" dirty="0">
                <a:solidFill>
                  <a:srgbClr val="0000FF"/>
                </a:solidFill>
                <a:latin typeface="微软雅黑" pitchFamily="34" charset="-122"/>
                <a:ea typeface="微软雅黑" pitchFamily="34" charset="-122"/>
              </a:rPr>
              <a:t>冻结</a:t>
            </a:r>
            <a:r>
              <a:rPr lang="zh-CN" altLang="en-US" sz="2000" b="1" spc="-20" dirty="0">
                <a:latin typeface="微软雅黑" pitchFamily="34" charset="-122"/>
                <a:ea typeface="微软雅黑" pitchFamily="34" charset="-122"/>
              </a:rPr>
              <a:t>退避计时器的剩余时间，重新等待信道</a:t>
            </a:r>
            <a:r>
              <a:rPr lang="zh-CN" altLang="en-US" sz="2000" b="1" spc="10" dirty="0">
                <a:latin typeface="微软雅黑" pitchFamily="34" charset="-122"/>
                <a:ea typeface="微软雅黑" pitchFamily="34" charset="-122"/>
              </a:rPr>
              <a:t>变为空闲，并再经过</a:t>
            </a:r>
            <a:r>
              <a:rPr lang="zh-CN" altLang="en-US" sz="2000" b="1" spc="10" dirty="0" smtClean="0">
                <a:latin typeface="微软雅黑" pitchFamily="34" charset="-122"/>
                <a:ea typeface="微软雅黑" pitchFamily="34" charset="-122"/>
              </a:rPr>
              <a:t>时间 </a:t>
            </a:r>
            <a:r>
              <a:rPr lang="en-US" altLang="zh-CN" sz="2000" b="1" spc="10" dirty="0" smtClean="0">
                <a:latin typeface="微软雅黑" pitchFamily="34" charset="-122"/>
                <a:ea typeface="微软雅黑" pitchFamily="34" charset="-122"/>
              </a:rPr>
              <a:t>DIFS </a:t>
            </a:r>
            <a:r>
              <a:rPr lang="zh-CN" altLang="en-US" sz="2000" b="1" spc="10" dirty="0">
                <a:latin typeface="微软雅黑" pitchFamily="34" charset="-122"/>
                <a:ea typeface="微软雅黑" pitchFamily="34" charset="-122"/>
              </a:rPr>
              <a:t>后，从剩余时间开始继续倒计时</a:t>
            </a:r>
            <a:r>
              <a:rPr lang="zh-CN" altLang="en-US" sz="2000" b="1" spc="10" dirty="0" smtClean="0">
                <a:latin typeface="微软雅黑" pitchFamily="34" charset="-122"/>
                <a:ea typeface="微软雅黑" pitchFamily="34" charset="-122"/>
              </a:rPr>
              <a:t>。</a:t>
            </a:r>
            <a:r>
              <a:rPr lang="zh-CN" altLang="en-US" sz="2000" b="1" spc="-20" dirty="0" smtClean="0">
                <a:solidFill>
                  <a:srgbClr val="0000FF"/>
                </a:solidFill>
                <a:latin typeface="微软雅黑" pitchFamily="34" charset="-122"/>
                <a:ea typeface="微软雅黑" pitchFamily="34" charset="-122"/>
              </a:rPr>
              <a:t>当退避</a:t>
            </a:r>
            <a:r>
              <a:rPr lang="zh-CN" altLang="en-US" sz="2000" b="1" spc="-20" dirty="0">
                <a:solidFill>
                  <a:srgbClr val="0000FF"/>
                </a:solidFill>
                <a:latin typeface="微软雅黑" pitchFamily="34" charset="-122"/>
                <a:ea typeface="微软雅黑" pitchFamily="34" charset="-122"/>
              </a:rPr>
              <a:t>计时器的时间减小到零时，就开始发送整个</a:t>
            </a:r>
            <a:r>
              <a:rPr lang="zh-CN" altLang="en-US" sz="2000" b="1" spc="-20" dirty="0" smtClean="0">
                <a:solidFill>
                  <a:srgbClr val="0000FF"/>
                </a:solidFill>
                <a:latin typeface="微软雅黑" pitchFamily="34" charset="-122"/>
                <a:ea typeface="微软雅黑" pitchFamily="34" charset="-122"/>
              </a:rPr>
              <a:t>数据帧</a:t>
            </a:r>
            <a:r>
              <a:rPr lang="zh-CN" altLang="en-US" sz="2000" b="1" spc="-20" dirty="0">
                <a:solidFill>
                  <a:srgbClr val="0000FF"/>
                </a:solidFill>
                <a:latin typeface="微软雅黑" pitchFamily="34" charset="-122"/>
                <a:ea typeface="微软雅黑" pitchFamily="34" charset="-122"/>
              </a:rPr>
              <a:t>。 </a:t>
            </a:r>
          </a:p>
        </p:txBody>
      </p:sp>
      <p:sp>
        <p:nvSpPr>
          <p:cNvPr id="6" name="对角圆角矩形 5"/>
          <p:cNvSpPr/>
          <p:nvPr/>
        </p:nvSpPr>
        <p:spPr>
          <a:xfrm>
            <a:off x="517852" y="3691835"/>
            <a:ext cx="8133857" cy="554174"/>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76338" y="3745946"/>
            <a:ext cx="701688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冻结退避计时器剩余时间的做法是为了使协议对所有站点更加公平。</a:t>
            </a:r>
          </a:p>
        </p:txBody>
      </p:sp>
    </p:spTree>
    <p:extLst>
      <p:ext uri="{BB962C8B-B14F-4D97-AF65-F5344CB8AC3E}">
        <p14:creationId xmlns:p14="http://schemas.microsoft.com/office/powerpoint/2010/main" val="5156754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矩形 108"/>
          <p:cNvSpPr/>
          <p:nvPr/>
        </p:nvSpPr>
        <p:spPr>
          <a:xfrm>
            <a:off x="1580206" y="1124861"/>
            <a:ext cx="6001694" cy="3175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2411238" cy="400110"/>
          </a:xfrm>
          <a:prstGeom prst="rect">
            <a:avLst/>
          </a:prstGeom>
        </p:spPr>
        <p:txBody>
          <a:bodyPr wrap="none">
            <a:spAutoFit/>
          </a:bodyPr>
          <a:lstStyle/>
          <a:p>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的退避机制</a:t>
            </a:r>
          </a:p>
        </p:txBody>
      </p:sp>
      <p:grpSp>
        <p:nvGrpSpPr>
          <p:cNvPr id="107" name="组合 106"/>
          <p:cNvGrpSpPr/>
          <p:nvPr/>
        </p:nvGrpSpPr>
        <p:grpSpPr>
          <a:xfrm>
            <a:off x="1650057" y="3972807"/>
            <a:ext cx="5869447" cy="261610"/>
            <a:chOff x="1484791" y="3991850"/>
            <a:chExt cx="5869447" cy="261609"/>
          </a:xfrm>
        </p:grpSpPr>
        <p:sp>
          <p:nvSpPr>
            <p:cNvPr id="5" name="Text Box 94"/>
            <p:cNvSpPr txBox="1">
              <a:spLocks noChangeArrowheads="1"/>
            </p:cNvSpPr>
            <p:nvPr/>
          </p:nvSpPr>
          <p:spPr bwMode="auto">
            <a:xfrm>
              <a:off x="1484791" y="3991850"/>
              <a:ext cx="5869447" cy="261609"/>
            </a:xfrm>
            <a:prstGeom prst="rect">
              <a:avLst/>
            </a:prstGeom>
            <a:solidFill>
              <a:srgbClr val="99FFCC"/>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100" b="1" dirty="0" smtClean="0">
                  <a:latin typeface="微软雅黑" panose="020B0503020204020204" pitchFamily="34" charset="-122"/>
                  <a:ea typeface="微软雅黑" panose="020B0503020204020204" pitchFamily="34" charset="-122"/>
                </a:rPr>
                <a:t>图例            要发送数据；                    退避时间；              检测</a:t>
              </a:r>
              <a:r>
                <a:rPr lang="zh-CN" altLang="en-US" sz="1100" b="1" dirty="0">
                  <a:latin typeface="微软雅黑" panose="020B0503020204020204" pitchFamily="34" charset="-122"/>
                  <a:ea typeface="微软雅黑" panose="020B0503020204020204" pitchFamily="34" charset="-122"/>
                </a:rPr>
                <a:t>到信道忙，</a:t>
              </a:r>
              <a:r>
                <a:rPr lang="zh-CN" altLang="en-US" sz="1100" b="1" dirty="0" smtClean="0">
                  <a:latin typeface="微软雅黑" panose="020B0503020204020204" pitchFamily="34" charset="-122"/>
                  <a:ea typeface="微软雅黑" panose="020B0503020204020204" pitchFamily="34" charset="-122"/>
                </a:rPr>
                <a:t>冻结退避计数器</a:t>
              </a:r>
              <a:endParaRPr lang="zh-CN" altLang="en-US" sz="1100" b="1" dirty="0">
                <a:latin typeface="微软雅黑" panose="020B0503020204020204" pitchFamily="34" charset="-122"/>
                <a:ea typeface="微软雅黑" panose="020B0503020204020204" pitchFamily="34" charset="-122"/>
              </a:endParaRPr>
            </a:p>
          </p:txBody>
        </p:sp>
        <p:sp>
          <p:nvSpPr>
            <p:cNvPr id="78" name="Rectangle 93"/>
            <p:cNvSpPr>
              <a:spLocks noChangeArrowheads="1"/>
            </p:cNvSpPr>
            <p:nvPr/>
          </p:nvSpPr>
          <p:spPr bwMode="auto">
            <a:xfrm>
              <a:off x="4735047" y="4067577"/>
              <a:ext cx="199933" cy="128707"/>
            </a:xfrm>
            <a:prstGeom prst="rect">
              <a:avLst/>
            </a:prstGeom>
            <a:solidFill>
              <a:srgbClr val="00FFFF"/>
            </a:solidFill>
            <a:ln w="9525" algn="ctr">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79" name="Line 95"/>
            <p:cNvSpPr>
              <a:spLocks noChangeShapeType="1"/>
            </p:cNvSpPr>
            <p:nvPr/>
          </p:nvSpPr>
          <p:spPr bwMode="auto">
            <a:xfrm>
              <a:off x="4966503" y="4134613"/>
              <a:ext cx="228676" cy="47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1" name="Line 112"/>
            <p:cNvSpPr>
              <a:spLocks noChangeShapeType="1"/>
            </p:cNvSpPr>
            <p:nvPr/>
          </p:nvSpPr>
          <p:spPr bwMode="auto">
            <a:xfrm flipV="1">
              <a:off x="1942009" y="4034459"/>
              <a:ext cx="0" cy="159561"/>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sp>
          <p:nvSpPr>
            <p:cNvPr id="92" name="Line 113"/>
            <p:cNvSpPr>
              <a:spLocks noChangeShapeType="1"/>
            </p:cNvSpPr>
            <p:nvPr/>
          </p:nvSpPr>
          <p:spPr bwMode="auto">
            <a:xfrm flipV="1">
              <a:off x="2005410" y="4131116"/>
              <a:ext cx="253887" cy="26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sp>
          <p:nvSpPr>
            <p:cNvPr id="97" name="右箭头 96"/>
            <p:cNvSpPr/>
            <p:nvPr/>
          </p:nvSpPr>
          <p:spPr>
            <a:xfrm>
              <a:off x="3230635" y="4072104"/>
              <a:ext cx="36695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8" name="Line 113"/>
            <p:cNvSpPr>
              <a:spLocks noChangeShapeType="1"/>
            </p:cNvSpPr>
            <p:nvPr/>
          </p:nvSpPr>
          <p:spPr bwMode="auto">
            <a:xfrm flipV="1">
              <a:off x="3650482" y="4129289"/>
              <a:ext cx="253887" cy="26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1846661" y="1124861"/>
            <a:ext cx="5476239" cy="2762251"/>
            <a:chOff x="1998387" y="1118511"/>
            <a:chExt cx="5476239" cy="2762251"/>
          </a:xfrm>
        </p:grpSpPr>
        <p:sp>
          <p:nvSpPr>
            <p:cNvPr id="6" name="Rectangle 4"/>
            <p:cNvSpPr>
              <a:spLocks noChangeArrowheads="1"/>
            </p:cNvSpPr>
            <p:nvPr/>
          </p:nvSpPr>
          <p:spPr bwMode="auto">
            <a:xfrm>
              <a:off x="6462509" y="1854021"/>
              <a:ext cx="532899" cy="215099"/>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7" name="Line 7"/>
            <p:cNvSpPr>
              <a:spLocks noChangeShapeType="1"/>
            </p:cNvSpPr>
            <p:nvPr/>
          </p:nvSpPr>
          <p:spPr bwMode="auto">
            <a:xfrm>
              <a:off x="2986251"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3212591" y="2283338"/>
              <a:ext cx="857604" cy="215099"/>
            </a:xfrm>
            <a:prstGeom prst="rect">
              <a:avLst/>
            </a:prstGeom>
            <a:solidFill>
              <a:srgbClr val="99FF99"/>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9" name="Line 9"/>
            <p:cNvSpPr>
              <a:spLocks noChangeShapeType="1"/>
            </p:cNvSpPr>
            <p:nvPr/>
          </p:nvSpPr>
          <p:spPr bwMode="auto">
            <a:xfrm>
              <a:off x="4071149"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4160921"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1" name="Rectangle 11"/>
            <p:cNvSpPr>
              <a:spLocks noChangeArrowheads="1"/>
            </p:cNvSpPr>
            <p:nvPr/>
          </p:nvSpPr>
          <p:spPr bwMode="auto">
            <a:xfrm>
              <a:off x="4340464" y="2712654"/>
              <a:ext cx="767833" cy="215099"/>
            </a:xfrm>
            <a:prstGeom prst="rect">
              <a:avLst/>
            </a:prstGeom>
            <a:solidFill>
              <a:srgbClr val="FF99CC"/>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 name="Rectangle 12"/>
            <p:cNvSpPr>
              <a:spLocks noChangeArrowheads="1"/>
            </p:cNvSpPr>
            <p:nvPr/>
          </p:nvSpPr>
          <p:spPr bwMode="auto">
            <a:xfrm>
              <a:off x="5378566" y="3141970"/>
              <a:ext cx="858559" cy="214217"/>
            </a:xfrm>
            <a:prstGeom prst="rect">
              <a:avLst/>
            </a:prstGeom>
            <a:solidFill>
              <a:schemeClr val="accent6">
                <a:lumMod val="60000"/>
                <a:lumOff val="40000"/>
              </a:schemeClr>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3" name="Line 13"/>
            <p:cNvSpPr>
              <a:spLocks noChangeShapeType="1"/>
            </p:cNvSpPr>
            <p:nvPr/>
          </p:nvSpPr>
          <p:spPr bwMode="auto">
            <a:xfrm>
              <a:off x="5109252"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a:off x="5199023"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5" name="Line 15"/>
            <p:cNvSpPr>
              <a:spLocks noChangeShapeType="1"/>
            </p:cNvSpPr>
            <p:nvPr/>
          </p:nvSpPr>
          <p:spPr bwMode="auto">
            <a:xfrm>
              <a:off x="6238080"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a:off x="6326896"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7" name="Rectangle 17"/>
            <p:cNvSpPr>
              <a:spLocks noChangeArrowheads="1"/>
            </p:cNvSpPr>
            <p:nvPr/>
          </p:nvSpPr>
          <p:spPr bwMode="auto">
            <a:xfrm>
              <a:off x="2227969" y="1467117"/>
              <a:ext cx="662781" cy="214217"/>
            </a:xfrm>
            <a:prstGeom prst="rect">
              <a:avLst/>
            </a:prstGeom>
            <a:solidFill>
              <a:srgbClr val="FF99FF"/>
            </a:solid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 name="Line 18"/>
            <p:cNvSpPr>
              <a:spLocks noChangeShapeType="1"/>
            </p:cNvSpPr>
            <p:nvPr/>
          </p:nvSpPr>
          <p:spPr bwMode="auto">
            <a:xfrm>
              <a:off x="2219374" y="1467117"/>
              <a:ext cx="677106" cy="0"/>
            </a:xfrm>
            <a:prstGeom prst="line">
              <a:avLst/>
            </a:prstGeom>
            <a:noFill/>
            <a:ln w="63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 name="Freeform 19"/>
            <p:cNvSpPr>
              <a:spLocks/>
            </p:cNvSpPr>
            <p:nvPr/>
          </p:nvSpPr>
          <p:spPr bwMode="auto">
            <a:xfrm>
              <a:off x="6462509" y="1850495"/>
              <a:ext cx="540539" cy="218625"/>
            </a:xfrm>
            <a:custGeom>
              <a:avLst/>
              <a:gdLst>
                <a:gd name="T0" fmla="*/ 0 w 543"/>
                <a:gd name="T1" fmla="*/ 231 h 231"/>
                <a:gd name="T2" fmla="*/ 0 w 543"/>
                <a:gd name="T3" fmla="*/ 0 h 231"/>
                <a:gd name="T4" fmla="*/ 543 w 543"/>
                <a:gd name="T5" fmla="*/ 0 h 231"/>
              </a:gdLst>
              <a:ahLst/>
              <a:cxnLst>
                <a:cxn ang="0">
                  <a:pos x="T0" y="T1"/>
                </a:cxn>
                <a:cxn ang="0">
                  <a:pos x="T2" y="T3"/>
                </a:cxn>
                <a:cxn ang="0">
                  <a:pos x="T4" y="T5"/>
                </a:cxn>
              </a:cxnLst>
              <a:rect l="0" t="0" r="r" b="b"/>
              <a:pathLst>
                <a:path w="543" h="231">
                  <a:moveTo>
                    <a:pt x="0" y="231"/>
                  </a:moveTo>
                  <a:lnTo>
                    <a:pt x="0" y="0"/>
                  </a:lnTo>
                  <a:lnTo>
                    <a:pt x="543" y="0"/>
                  </a:ln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 name="Text Box 20"/>
            <p:cNvSpPr txBox="1">
              <a:spLocks noChangeArrowheads="1"/>
            </p:cNvSpPr>
            <p:nvPr/>
          </p:nvSpPr>
          <p:spPr bwMode="auto">
            <a:xfrm>
              <a:off x="2400272" y="1445307"/>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a:latin typeface="微软雅黑" panose="020B0503020204020204" pitchFamily="34" charset="-122"/>
                  <a:ea typeface="微软雅黑" panose="020B0503020204020204" pitchFamily="34" charset="-122"/>
                </a:rPr>
                <a:t>帧</a:t>
              </a:r>
            </a:p>
          </p:txBody>
        </p:sp>
        <p:sp>
          <p:nvSpPr>
            <p:cNvPr id="21" name="Text Box 21"/>
            <p:cNvSpPr txBox="1">
              <a:spLocks noChangeArrowheads="1"/>
            </p:cNvSpPr>
            <p:nvPr/>
          </p:nvSpPr>
          <p:spPr bwMode="auto">
            <a:xfrm>
              <a:off x="5658385" y="3118169"/>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2" name="Text Box 22"/>
            <p:cNvSpPr txBox="1">
              <a:spLocks noChangeArrowheads="1"/>
            </p:cNvSpPr>
            <p:nvPr/>
          </p:nvSpPr>
          <p:spPr bwMode="auto">
            <a:xfrm>
              <a:off x="4578263" y="2699431"/>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3" name="Text Box 23"/>
            <p:cNvSpPr txBox="1">
              <a:spLocks noChangeArrowheads="1"/>
            </p:cNvSpPr>
            <p:nvPr/>
          </p:nvSpPr>
          <p:spPr bwMode="auto">
            <a:xfrm>
              <a:off x="6585030" y="1821610"/>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帧</a:t>
              </a:r>
            </a:p>
          </p:txBody>
        </p:sp>
        <p:sp>
          <p:nvSpPr>
            <p:cNvPr id="24" name="Text Box 24"/>
            <p:cNvSpPr txBox="1">
              <a:spLocks noChangeArrowheads="1"/>
            </p:cNvSpPr>
            <p:nvPr/>
          </p:nvSpPr>
          <p:spPr bwMode="auto">
            <a:xfrm>
              <a:off x="3498139" y="2268351"/>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a:latin typeface="微软雅黑" panose="020B0503020204020204" pitchFamily="34" charset="-122"/>
                  <a:ea typeface="微软雅黑" panose="020B0503020204020204" pitchFamily="34" charset="-122"/>
                </a:rPr>
                <a:t>帧</a:t>
              </a:r>
            </a:p>
          </p:txBody>
        </p:sp>
        <p:sp>
          <p:nvSpPr>
            <p:cNvPr id="25" name="Text Box 25"/>
            <p:cNvSpPr txBox="1">
              <a:spLocks noChangeArrowheads="1"/>
            </p:cNvSpPr>
            <p:nvPr/>
          </p:nvSpPr>
          <p:spPr bwMode="auto">
            <a:xfrm>
              <a:off x="2673111"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dirty="0">
                  <a:latin typeface="微软雅黑" panose="020B0503020204020204" pitchFamily="34" charset="-122"/>
                  <a:ea typeface="微软雅黑" panose="020B0503020204020204" pitchFamily="34" charset="-122"/>
                </a:rPr>
                <a:t>DIFS</a:t>
              </a:r>
            </a:p>
          </p:txBody>
        </p:sp>
        <p:sp>
          <p:nvSpPr>
            <p:cNvPr id="26" name="Text Box 26"/>
            <p:cNvSpPr txBox="1">
              <a:spLocks noChangeArrowheads="1"/>
            </p:cNvSpPr>
            <p:nvPr/>
          </p:nvSpPr>
          <p:spPr bwMode="auto">
            <a:xfrm>
              <a:off x="3845870"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7" name="Text Box 27"/>
            <p:cNvSpPr txBox="1">
              <a:spLocks noChangeArrowheads="1"/>
            </p:cNvSpPr>
            <p:nvPr/>
          </p:nvSpPr>
          <p:spPr bwMode="auto">
            <a:xfrm>
              <a:off x="4899252"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8" name="Text Box 28"/>
            <p:cNvSpPr txBox="1">
              <a:spLocks noChangeArrowheads="1"/>
            </p:cNvSpPr>
            <p:nvPr/>
          </p:nvSpPr>
          <p:spPr bwMode="auto">
            <a:xfrm>
              <a:off x="6027126" y="1118511"/>
              <a:ext cx="50847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a:latin typeface="微软雅黑" panose="020B0503020204020204" pitchFamily="34" charset="-122"/>
                  <a:ea typeface="微软雅黑" panose="020B0503020204020204" pitchFamily="34" charset="-122"/>
                </a:rPr>
                <a:t>DIFS</a:t>
              </a:r>
            </a:p>
          </p:txBody>
        </p:sp>
        <p:sp>
          <p:nvSpPr>
            <p:cNvPr id="29" name="Line 29"/>
            <p:cNvSpPr>
              <a:spLocks noChangeShapeType="1"/>
            </p:cNvSpPr>
            <p:nvPr/>
          </p:nvSpPr>
          <p:spPr bwMode="auto">
            <a:xfrm flipV="1">
              <a:off x="2354031" y="1898099"/>
              <a:ext cx="0" cy="171021"/>
            </a:xfrm>
            <a:prstGeom prst="line">
              <a:avLst/>
            </a:prstGeom>
            <a:noFill/>
            <a:ln w="1905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0" name="Line 30"/>
            <p:cNvSpPr>
              <a:spLocks noChangeShapeType="1"/>
            </p:cNvSpPr>
            <p:nvPr/>
          </p:nvSpPr>
          <p:spPr bwMode="auto">
            <a:xfrm flipV="1">
              <a:off x="2626210" y="2327416"/>
              <a:ext cx="0" cy="171021"/>
            </a:xfrm>
            <a:prstGeom prst="line">
              <a:avLst/>
            </a:prstGeom>
            <a:noFill/>
            <a:ln w="19050">
              <a:solidFill>
                <a:srgbClr val="FF66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 name="Line 31"/>
            <p:cNvSpPr>
              <a:spLocks noChangeShapeType="1"/>
            </p:cNvSpPr>
            <p:nvPr/>
          </p:nvSpPr>
          <p:spPr bwMode="auto">
            <a:xfrm flipV="1">
              <a:off x="2489643" y="2755850"/>
              <a:ext cx="0" cy="171903"/>
            </a:xfrm>
            <a:prstGeom prst="line">
              <a:avLst/>
            </a:prstGeom>
            <a:noFill/>
            <a:ln w="19050">
              <a:solidFill>
                <a:srgbClr val="CC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 name="Line 32"/>
            <p:cNvSpPr>
              <a:spLocks noChangeShapeType="1"/>
            </p:cNvSpPr>
            <p:nvPr/>
          </p:nvSpPr>
          <p:spPr bwMode="auto">
            <a:xfrm flipV="1">
              <a:off x="3709198" y="3185167"/>
              <a:ext cx="0" cy="171021"/>
            </a:xfrm>
            <a:prstGeom prst="line">
              <a:avLst/>
            </a:prstGeom>
            <a:noFill/>
            <a:ln w="38100">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 name="Line 33"/>
            <p:cNvSpPr>
              <a:spLocks noChangeShapeType="1"/>
            </p:cNvSpPr>
            <p:nvPr/>
          </p:nvSpPr>
          <p:spPr bwMode="auto">
            <a:xfrm>
              <a:off x="2986252" y="1594942"/>
              <a:ext cx="812719"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 name="Text Box 34"/>
            <p:cNvSpPr txBox="1">
              <a:spLocks noChangeArrowheads="1"/>
            </p:cNvSpPr>
            <p:nvPr/>
          </p:nvSpPr>
          <p:spPr bwMode="auto">
            <a:xfrm>
              <a:off x="3027181" y="1365738"/>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35" name="Line 35"/>
            <p:cNvSpPr>
              <a:spLocks noChangeShapeType="1"/>
            </p:cNvSpPr>
            <p:nvPr/>
          </p:nvSpPr>
          <p:spPr bwMode="auto">
            <a:xfrm>
              <a:off x="3798970" y="1509431"/>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6" name="Line 36"/>
            <p:cNvSpPr>
              <a:spLocks noChangeShapeType="1"/>
            </p:cNvSpPr>
            <p:nvPr/>
          </p:nvSpPr>
          <p:spPr bwMode="auto">
            <a:xfrm>
              <a:off x="4159966" y="2412044"/>
              <a:ext cx="812718"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37"/>
            <p:cNvSpPr>
              <a:spLocks noChangeShapeType="1"/>
            </p:cNvSpPr>
            <p:nvPr/>
          </p:nvSpPr>
          <p:spPr bwMode="auto">
            <a:xfrm>
              <a:off x="4972684" y="2326534"/>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Line 38"/>
            <p:cNvSpPr>
              <a:spLocks noChangeShapeType="1"/>
            </p:cNvSpPr>
            <p:nvPr/>
          </p:nvSpPr>
          <p:spPr bwMode="auto">
            <a:xfrm>
              <a:off x="6325942" y="3269795"/>
              <a:ext cx="813674"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9" name="Line 39"/>
            <p:cNvSpPr>
              <a:spLocks noChangeShapeType="1"/>
            </p:cNvSpPr>
            <p:nvPr/>
          </p:nvSpPr>
          <p:spPr bwMode="auto">
            <a:xfrm>
              <a:off x="7139615" y="3183404"/>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0" name="Line 40"/>
            <p:cNvSpPr>
              <a:spLocks noChangeShapeType="1"/>
            </p:cNvSpPr>
            <p:nvPr/>
          </p:nvSpPr>
          <p:spPr bwMode="auto">
            <a:xfrm>
              <a:off x="5198068" y="2841360"/>
              <a:ext cx="812719" cy="0"/>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1" name="Line 41"/>
            <p:cNvSpPr>
              <a:spLocks noChangeShapeType="1"/>
            </p:cNvSpPr>
            <p:nvPr/>
          </p:nvSpPr>
          <p:spPr bwMode="auto">
            <a:xfrm>
              <a:off x="6010787" y="2754968"/>
              <a:ext cx="0" cy="172784"/>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2" name="Text Box 42"/>
            <p:cNvSpPr txBox="1">
              <a:spLocks noChangeArrowheads="1"/>
            </p:cNvSpPr>
            <p:nvPr/>
          </p:nvSpPr>
          <p:spPr bwMode="auto">
            <a:xfrm>
              <a:off x="4280012" y="2183365"/>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3" name="Text Box 43"/>
            <p:cNvSpPr txBox="1">
              <a:spLocks noChangeArrowheads="1"/>
            </p:cNvSpPr>
            <p:nvPr/>
          </p:nvSpPr>
          <p:spPr bwMode="auto">
            <a:xfrm>
              <a:off x="5305947" y="2607630"/>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4" name="Text Box 44"/>
            <p:cNvSpPr txBox="1">
              <a:spLocks noChangeArrowheads="1"/>
            </p:cNvSpPr>
            <p:nvPr/>
          </p:nvSpPr>
          <p:spPr bwMode="auto">
            <a:xfrm>
              <a:off x="6363758" y="3040234"/>
              <a:ext cx="74892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争用窗口</a:t>
              </a:r>
            </a:p>
          </p:txBody>
        </p:sp>
        <p:sp>
          <p:nvSpPr>
            <p:cNvPr id="45" name="Rectangle 46"/>
            <p:cNvSpPr>
              <a:spLocks noChangeArrowheads="1"/>
            </p:cNvSpPr>
            <p:nvPr/>
          </p:nvSpPr>
          <p:spPr bwMode="auto">
            <a:xfrm>
              <a:off x="4159966" y="2798165"/>
              <a:ext cx="180498" cy="129588"/>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6" name="Rectangle 47"/>
            <p:cNvSpPr>
              <a:spLocks noChangeArrowheads="1"/>
            </p:cNvSpPr>
            <p:nvPr/>
          </p:nvSpPr>
          <p:spPr bwMode="auto">
            <a:xfrm>
              <a:off x="3212591" y="2798165"/>
              <a:ext cx="180498" cy="129588"/>
            </a:xfrm>
            <a:prstGeom prst="rect">
              <a:avLst/>
            </a:prstGeom>
            <a:solidFill>
              <a:srgbClr val="00FFFF"/>
            </a:solidFill>
            <a:ln w="12700" algn="ctr">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7" name="Rectangle 49"/>
            <p:cNvSpPr>
              <a:spLocks noChangeArrowheads="1"/>
            </p:cNvSpPr>
            <p:nvPr/>
          </p:nvSpPr>
          <p:spPr bwMode="auto">
            <a:xfrm>
              <a:off x="6326897" y="1940414"/>
              <a:ext cx="135612"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8" name="Line 50"/>
            <p:cNvSpPr>
              <a:spLocks noChangeShapeType="1"/>
            </p:cNvSpPr>
            <p:nvPr/>
          </p:nvSpPr>
          <p:spPr bwMode="auto">
            <a:xfrm>
              <a:off x="5378566" y="2069120"/>
              <a:ext cx="0" cy="107196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9" name="Rectangle 51"/>
            <p:cNvSpPr>
              <a:spLocks noChangeArrowheads="1"/>
            </p:cNvSpPr>
            <p:nvPr/>
          </p:nvSpPr>
          <p:spPr bwMode="auto">
            <a:xfrm>
              <a:off x="5378567" y="1940414"/>
              <a:ext cx="135612"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0" name="Rectangle 52"/>
            <p:cNvSpPr>
              <a:spLocks noChangeArrowheads="1"/>
            </p:cNvSpPr>
            <p:nvPr/>
          </p:nvSpPr>
          <p:spPr bwMode="auto">
            <a:xfrm>
              <a:off x="5199023" y="1940414"/>
              <a:ext cx="179543"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1" name="Line 53"/>
            <p:cNvSpPr>
              <a:spLocks noChangeShapeType="1"/>
            </p:cNvSpPr>
            <p:nvPr/>
          </p:nvSpPr>
          <p:spPr bwMode="auto">
            <a:xfrm>
              <a:off x="4340464" y="2069120"/>
              <a:ext cx="0" cy="11583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2" name="Line 54"/>
            <p:cNvSpPr>
              <a:spLocks noChangeShapeType="1"/>
            </p:cNvSpPr>
            <p:nvPr/>
          </p:nvSpPr>
          <p:spPr bwMode="auto">
            <a:xfrm>
              <a:off x="3212590" y="1811707"/>
              <a:ext cx="0" cy="47163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3" name="Rectangle 55"/>
            <p:cNvSpPr>
              <a:spLocks noChangeArrowheads="1"/>
            </p:cNvSpPr>
            <p:nvPr/>
          </p:nvSpPr>
          <p:spPr bwMode="auto">
            <a:xfrm>
              <a:off x="4160921" y="1940414"/>
              <a:ext cx="179543" cy="128707"/>
            </a:xfrm>
            <a:prstGeom prst="rect">
              <a:avLst/>
            </a:prstGeom>
            <a:noFill/>
            <a:ln w="9525">
              <a:solidFill>
                <a:srgbClr val="0000FF"/>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4" name="Rectangle 56"/>
            <p:cNvSpPr>
              <a:spLocks noChangeArrowheads="1"/>
            </p:cNvSpPr>
            <p:nvPr/>
          </p:nvSpPr>
          <p:spPr bwMode="auto">
            <a:xfrm>
              <a:off x="4340464" y="1940414"/>
              <a:ext cx="316111"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5" name="Rectangle 57"/>
            <p:cNvSpPr>
              <a:spLocks noChangeArrowheads="1"/>
            </p:cNvSpPr>
            <p:nvPr/>
          </p:nvSpPr>
          <p:spPr bwMode="auto">
            <a:xfrm>
              <a:off x="3212591" y="1940414"/>
              <a:ext cx="495653" cy="128707"/>
            </a:xfrm>
            <a:prstGeom prst="rect">
              <a:avLst/>
            </a:prstGeom>
            <a:solidFill>
              <a:srgbClr val="00FFFF"/>
            </a:solidFill>
            <a:ln w="12700">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6" name="Rectangle 58"/>
            <p:cNvSpPr>
              <a:spLocks noChangeArrowheads="1"/>
            </p:cNvSpPr>
            <p:nvPr/>
          </p:nvSpPr>
          <p:spPr bwMode="auto">
            <a:xfrm>
              <a:off x="4340464" y="3227481"/>
              <a:ext cx="180498" cy="127825"/>
            </a:xfrm>
            <a:prstGeom prst="rect">
              <a:avLst/>
            </a:prstGeom>
            <a:solidFill>
              <a:srgbClr val="00FFFF"/>
            </a:solidFill>
            <a:ln w="12700" algn="ctr">
              <a:solidFill>
                <a:schemeClr val="tx1"/>
              </a:solidFill>
              <a:miter lim="800000"/>
              <a:headEnd/>
              <a:tailEnd/>
            </a:ln>
            <a:effectLs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7" name="Rectangle 59"/>
            <p:cNvSpPr>
              <a:spLocks noChangeArrowheads="1"/>
            </p:cNvSpPr>
            <p:nvPr/>
          </p:nvSpPr>
          <p:spPr bwMode="auto">
            <a:xfrm>
              <a:off x="5199023" y="3227481"/>
              <a:ext cx="179543" cy="1278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77777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8" name="Line 70"/>
            <p:cNvSpPr>
              <a:spLocks noChangeShapeType="1"/>
            </p:cNvSpPr>
            <p:nvPr/>
          </p:nvSpPr>
          <p:spPr bwMode="auto">
            <a:xfrm>
              <a:off x="3709198" y="2069121"/>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9" name="Line 74"/>
            <p:cNvSpPr>
              <a:spLocks noChangeShapeType="1"/>
            </p:cNvSpPr>
            <p:nvPr/>
          </p:nvSpPr>
          <p:spPr bwMode="auto">
            <a:xfrm>
              <a:off x="4520962" y="3354424"/>
              <a:ext cx="0" cy="172784"/>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0" name="Line 75"/>
            <p:cNvSpPr>
              <a:spLocks noChangeShapeType="1"/>
            </p:cNvSpPr>
            <p:nvPr/>
          </p:nvSpPr>
          <p:spPr bwMode="auto">
            <a:xfrm>
              <a:off x="3212590" y="2498437"/>
              <a:ext cx="0" cy="171021"/>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1" name="Line 76"/>
            <p:cNvSpPr>
              <a:spLocks noChangeShapeType="1"/>
            </p:cNvSpPr>
            <p:nvPr/>
          </p:nvSpPr>
          <p:spPr bwMode="auto">
            <a:xfrm>
              <a:off x="3392133" y="2927753"/>
              <a:ext cx="0" cy="171903"/>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2" name="Line 77"/>
            <p:cNvSpPr>
              <a:spLocks noChangeShapeType="1"/>
            </p:cNvSpPr>
            <p:nvPr/>
          </p:nvSpPr>
          <p:spPr bwMode="auto">
            <a:xfrm>
              <a:off x="4520962" y="3290953"/>
              <a:ext cx="766877"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3" name="Line 78"/>
            <p:cNvSpPr>
              <a:spLocks noChangeShapeType="1"/>
            </p:cNvSpPr>
            <p:nvPr/>
          </p:nvSpPr>
          <p:spPr bwMode="auto">
            <a:xfrm>
              <a:off x="3376853" y="2863400"/>
              <a:ext cx="892940" cy="2644"/>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3709198" y="2003885"/>
              <a:ext cx="541493"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a:off x="4656574" y="2003885"/>
              <a:ext cx="631265"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6" name="Line 81"/>
            <p:cNvSpPr>
              <a:spLocks noChangeShapeType="1"/>
            </p:cNvSpPr>
            <p:nvPr/>
          </p:nvSpPr>
          <p:spPr bwMode="auto">
            <a:xfrm>
              <a:off x="5514179" y="2003885"/>
              <a:ext cx="902490" cy="0"/>
            </a:xfrm>
            <a:prstGeom prst="line">
              <a:avLst/>
            </a:prstGeom>
            <a:noFill/>
            <a:ln w="28575">
              <a:solidFill>
                <a:srgbClr val="FF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8" name="Text Box 83"/>
            <p:cNvSpPr txBox="1">
              <a:spLocks noChangeArrowheads="1"/>
            </p:cNvSpPr>
            <p:nvPr/>
          </p:nvSpPr>
          <p:spPr bwMode="auto">
            <a:xfrm>
              <a:off x="1998387" y="1833550"/>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B</a:t>
              </a:r>
            </a:p>
          </p:txBody>
        </p:sp>
        <p:sp>
          <p:nvSpPr>
            <p:cNvPr id="69" name="Text Box 84"/>
            <p:cNvSpPr txBox="1">
              <a:spLocks noChangeArrowheads="1"/>
            </p:cNvSpPr>
            <p:nvPr/>
          </p:nvSpPr>
          <p:spPr bwMode="auto">
            <a:xfrm>
              <a:off x="1998387" y="2269037"/>
              <a:ext cx="288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C</a:t>
              </a:r>
            </a:p>
          </p:txBody>
        </p:sp>
        <p:sp>
          <p:nvSpPr>
            <p:cNvPr id="70" name="Text Box 85"/>
            <p:cNvSpPr txBox="1">
              <a:spLocks noChangeArrowheads="1"/>
            </p:cNvSpPr>
            <p:nvPr/>
          </p:nvSpPr>
          <p:spPr bwMode="auto">
            <a:xfrm>
              <a:off x="1998387" y="2703642"/>
              <a:ext cx="3064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latin typeface="微软雅黑" panose="020B0503020204020204" pitchFamily="34" charset="-122"/>
                  <a:ea typeface="微软雅黑" panose="020B0503020204020204" pitchFamily="34" charset="-122"/>
                </a:rPr>
                <a:t>D</a:t>
              </a:r>
            </a:p>
          </p:txBody>
        </p:sp>
        <p:sp>
          <p:nvSpPr>
            <p:cNvPr id="71" name="Text Box 86"/>
            <p:cNvSpPr txBox="1">
              <a:spLocks noChangeArrowheads="1"/>
            </p:cNvSpPr>
            <p:nvPr/>
          </p:nvSpPr>
          <p:spPr bwMode="auto">
            <a:xfrm>
              <a:off x="1998387" y="3124600"/>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anose="020B0503020204020204" pitchFamily="34" charset="-122"/>
                  <a:ea typeface="微软雅黑" panose="020B0503020204020204" pitchFamily="34" charset="-122"/>
                </a:rPr>
                <a:t>E</a:t>
              </a:r>
            </a:p>
          </p:txBody>
        </p:sp>
        <p:sp>
          <p:nvSpPr>
            <p:cNvPr id="72" name="Text Box 87"/>
            <p:cNvSpPr txBox="1">
              <a:spLocks noChangeArrowheads="1"/>
            </p:cNvSpPr>
            <p:nvPr/>
          </p:nvSpPr>
          <p:spPr bwMode="auto">
            <a:xfrm>
              <a:off x="7168266" y="1467117"/>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3" name="Text Box 88"/>
            <p:cNvSpPr txBox="1">
              <a:spLocks noChangeArrowheads="1"/>
            </p:cNvSpPr>
            <p:nvPr/>
          </p:nvSpPr>
          <p:spPr bwMode="auto">
            <a:xfrm>
              <a:off x="7184501" y="1854022"/>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4" name="Text Box 89"/>
            <p:cNvSpPr txBox="1">
              <a:spLocks noChangeArrowheads="1"/>
            </p:cNvSpPr>
            <p:nvPr/>
          </p:nvSpPr>
          <p:spPr bwMode="auto">
            <a:xfrm>
              <a:off x="7199781" y="2282456"/>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5" name="Text Box 90"/>
            <p:cNvSpPr txBox="1">
              <a:spLocks noChangeArrowheads="1"/>
            </p:cNvSpPr>
            <p:nvPr/>
          </p:nvSpPr>
          <p:spPr bwMode="auto">
            <a:xfrm>
              <a:off x="7216017" y="2710891"/>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6" name="Text Box 91"/>
            <p:cNvSpPr txBox="1">
              <a:spLocks noChangeArrowheads="1"/>
            </p:cNvSpPr>
            <p:nvPr/>
          </p:nvSpPr>
          <p:spPr bwMode="auto">
            <a:xfrm>
              <a:off x="7232252" y="3139326"/>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b="1" i="1">
                  <a:latin typeface="微软雅黑" panose="020B0503020204020204" pitchFamily="34" charset="-122"/>
                  <a:ea typeface="微软雅黑" panose="020B0503020204020204" pitchFamily="34" charset="-122"/>
                </a:rPr>
                <a:t>t</a:t>
              </a:r>
            </a:p>
          </p:txBody>
        </p:sp>
        <p:sp>
          <p:nvSpPr>
            <p:cNvPr id="77" name="Line 92"/>
            <p:cNvSpPr>
              <a:spLocks noChangeShapeType="1"/>
            </p:cNvSpPr>
            <p:nvPr/>
          </p:nvSpPr>
          <p:spPr bwMode="auto">
            <a:xfrm>
              <a:off x="2896480" y="1338410"/>
              <a:ext cx="0" cy="218625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1" name="Text Box 97"/>
            <p:cNvSpPr txBox="1">
              <a:spLocks noChangeArrowheads="1"/>
            </p:cNvSpPr>
            <p:nvPr/>
          </p:nvSpPr>
          <p:spPr bwMode="auto">
            <a:xfrm>
              <a:off x="3229434" y="1726197"/>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2" name="Text Box 98"/>
            <p:cNvSpPr txBox="1">
              <a:spLocks noChangeArrowheads="1"/>
            </p:cNvSpPr>
            <p:nvPr/>
          </p:nvSpPr>
          <p:spPr bwMode="auto">
            <a:xfrm>
              <a:off x="3134949" y="2583269"/>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4" name="Text Box 100"/>
            <p:cNvSpPr txBox="1">
              <a:spLocks noChangeArrowheads="1"/>
            </p:cNvSpPr>
            <p:nvPr/>
          </p:nvSpPr>
          <p:spPr bwMode="auto">
            <a:xfrm>
              <a:off x="5202285" y="1726197"/>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5" name="Text Box 101"/>
            <p:cNvSpPr txBox="1">
              <a:spLocks noChangeArrowheads="1"/>
            </p:cNvSpPr>
            <p:nvPr/>
          </p:nvSpPr>
          <p:spPr bwMode="auto">
            <a:xfrm>
              <a:off x="4253880" y="1726197"/>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86" name="Line 5"/>
            <p:cNvSpPr>
              <a:spLocks noChangeShapeType="1"/>
            </p:cNvSpPr>
            <p:nvPr/>
          </p:nvSpPr>
          <p:spPr bwMode="auto">
            <a:xfrm>
              <a:off x="2083762" y="1681334"/>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7" name="Line 6"/>
            <p:cNvSpPr>
              <a:spLocks noChangeShapeType="1"/>
            </p:cNvSpPr>
            <p:nvPr/>
          </p:nvSpPr>
          <p:spPr bwMode="auto">
            <a:xfrm>
              <a:off x="2083762" y="3353543"/>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8" name="Line 66"/>
            <p:cNvSpPr>
              <a:spLocks noChangeShapeType="1"/>
            </p:cNvSpPr>
            <p:nvPr/>
          </p:nvSpPr>
          <p:spPr bwMode="auto">
            <a:xfrm>
              <a:off x="2083762" y="2497555"/>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9" name="Line 67"/>
            <p:cNvSpPr>
              <a:spLocks noChangeShapeType="1"/>
            </p:cNvSpPr>
            <p:nvPr/>
          </p:nvSpPr>
          <p:spPr bwMode="auto">
            <a:xfrm>
              <a:off x="2083762" y="2925108"/>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0" name="Line 68"/>
            <p:cNvSpPr>
              <a:spLocks noChangeShapeType="1"/>
            </p:cNvSpPr>
            <p:nvPr/>
          </p:nvSpPr>
          <p:spPr bwMode="auto">
            <a:xfrm>
              <a:off x="2083762" y="2069120"/>
              <a:ext cx="5190510"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93" name="右箭头 92"/>
            <p:cNvSpPr/>
            <p:nvPr/>
          </p:nvSpPr>
          <p:spPr>
            <a:xfrm>
              <a:off x="2993244" y="2086077"/>
              <a:ext cx="719760"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4" name="右箭头 93"/>
            <p:cNvSpPr/>
            <p:nvPr/>
          </p:nvSpPr>
          <p:spPr>
            <a:xfrm>
              <a:off x="2993244" y="2525931"/>
              <a:ext cx="21592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5" name="右箭头 94"/>
            <p:cNvSpPr/>
            <p:nvPr/>
          </p:nvSpPr>
          <p:spPr>
            <a:xfrm>
              <a:off x="2993244" y="2965784"/>
              <a:ext cx="397962"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6" name="右箭头 95"/>
            <p:cNvSpPr/>
            <p:nvPr/>
          </p:nvSpPr>
          <p:spPr>
            <a:xfrm>
              <a:off x="4159554" y="3405638"/>
              <a:ext cx="366959" cy="119960"/>
            </a:xfrm>
            <a:prstGeom prst="rightArrow">
              <a:avLst>
                <a:gd name="adj1" fmla="val 50000"/>
                <a:gd name="adj2" fmla="val 113892"/>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99" name="TextBox 98"/>
            <p:cNvSpPr txBox="1"/>
            <p:nvPr/>
          </p:nvSpPr>
          <p:spPr>
            <a:xfrm>
              <a:off x="2050418" y="3619152"/>
              <a:ext cx="1822935" cy="261610"/>
            </a:xfrm>
            <a:prstGeom prst="rect">
              <a:avLst/>
            </a:prstGeom>
            <a:solidFill>
              <a:srgbClr val="008000"/>
            </a:solidFill>
            <a:ln>
              <a:noFill/>
            </a:ln>
          </p:spPr>
          <p:txBody>
            <a:bodyPr wrap="none" rtlCol="0">
              <a:spAutoFit/>
            </a:bodyPr>
            <a:lstStyle/>
            <a:p>
              <a:r>
                <a:rPr lang="en-US" altLang="zh-CN" sz="1100" b="1" dirty="0" smtClean="0">
                  <a:solidFill>
                    <a:schemeClr val="bg1"/>
                  </a:solidFill>
                  <a:latin typeface="微软雅黑" panose="020B0503020204020204" pitchFamily="34" charset="-122"/>
                  <a:ea typeface="微软雅黑" panose="020B0503020204020204" pitchFamily="34" charset="-122"/>
                </a:rPr>
                <a:t>B, C </a:t>
              </a:r>
              <a:r>
                <a:rPr lang="zh-CN" altLang="en-US" sz="1100" b="1" dirty="0" smtClean="0">
                  <a:solidFill>
                    <a:schemeClr val="bg1"/>
                  </a:solidFill>
                  <a:latin typeface="微软雅黑" panose="020B0503020204020204" pitchFamily="34" charset="-122"/>
                  <a:ea typeface="微软雅黑" panose="020B0503020204020204" pitchFamily="34" charset="-122"/>
                </a:rPr>
                <a:t>和 </a:t>
              </a:r>
              <a:r>
                <a:rPr lang="en-US" altLang="zh-CN" sz="1100" b="1" dirty="0" smtClean="0">
                  <a:solidFill>
                    <a:schemeClr val="bg1"/>
                  </a:solidFill>
                  <a:latin typeface="微软雅黑" panose="020B0503020204020204" pitchFamily="34" charset="-122"/>
                  <a:ea typeface="微软雅黑" panose="020B0503020204020204" pitchFamily="34" charset="-122"/>
                </a:rPr>
                <a:t>D </a:t>
              </a:r>
              <a:r>
                <a:rPr lang="zh-CN" altLang="en-US" sz="1100" b="1" dirty="0" smtClean="0">
                  <a:solidFill>
                    <a:schemeClr val="bg1"/>
                  </a:solidFill>
                  <a:latin typeface="微软雅黑" panose="020B0503020204020204" pitchFamily="34" charset="-122"/>
                  <a:ea typeface="微软雅黑" panose="020B0503020204020204" pitchFamily="34" charset="-122"/>
                </a:rPr>
                <a:t>启动退避计数器</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3908554" y="3619152"/>
              <a:ext cx="1293944" cy="261610"/>
            </a:xfrm>
            <a:prstGeom prst="rect">
              <a:avLst/>
            </a:prstGeom>
            <a:solidFill>
              <a:srgbClr val="0000FF"/>
            </a:solidFill>
            <a:ln>
              <a:noFill/>
            </a:ln>
          </p:spPr>
          <p:txBody>
            <a:bodyPr wrap="none" rtlCol="0">
              <a:spAutoFit/>
            </a:bodyPr>
            <a:lstStyle/>
            <a:p>
              <a:r>
                <a:rPr lang="en-US" altLang="zh-CN" sz="1100" b="1" dirty="0" smtClean="0">
                  <a:solidFill>
                    <a:schemeClr val="bg1"/>
                  </a:solidFill>
                  <a:latin typeface="微软雅黑" panose="020B0503020204020204" pitchFamily="34" charset="-122"/>
                  <a:ea typeface="微软雅黑" panose="020B0503020204020204" pitchFamily="34" charset="-122"/>
                </a:rPr>
                <a:t>E </a:t>
              </a:r>
              <a:r>
                <a:rPr lang="zh-CN" altLang="en-US" sz="1100" b="1" dirty="0" smtClean="0">
                  <a:solidFill>
                    <a:schemeClr val="bg1"/>
                  </a:solidFill>
                  <a:latin typeface="微软雅黑" panose="020B0503020204020204" pitchFamily="34" charset="-122"/>
                  <a:ea typeface="微软雅黑" panose="020B0503020204020204" pitchFamily="34" charset="-122"/>
                </a:rPr>
                <a:t>启动退避计数器</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101" name="右箭头 100"/>
            <p:cNvSpPr/>
            <p:nvPr/>
          </p:nvSpPr>
          <p:spPr>
            <a:xfrm rot="16200000">
              <a:off x="2848067" y="3431662"/>
              <a:ext cx="263550" cy="94599"/>
            </a:xfrm>
            <a:prstGeom prst="rightArrow">
              <a:avLst>
                <a:gd name="adj1" fmla="val 50000"/>
                <a:gd name="adj2" fmla="val 113892"/>
              </a:avLst>
            </a:prstGeom>
            <a:solidFill>
              <a:srgbClr val="008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2" name="右箭头 101"/>
            <p:cNvSpPr/>
            <p:nvPr/>
          </p:nvSpPr>
          <p:spPr>
            <a:xfrm rot="16200000">
              <a:off x="4028396" y="3426497"/>
              <a:ext cx="263550" cy="94599"/>
            </a:xfrm>
            <a:prstGeom prst="rightArrow">
              <a:avLst>
                <a:gd name="adj1" fmla="val 50000"/>
                <a:gd name="adj2" fmla="val 113892"/>
              </a:avLst>
            </a:prstGeom>
            <a:solidFill>
              <a:srgbClr val="008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微软雅黑" panose="020B0503020204020204" pitchFamily="34" charset="-122"/>
                <a:ea typeface="微软雅黑" panose="020B0503020204020204" pitchFamily="34" charset="-122"/>
              </a:endParaRPr>
            </a:p>
          </p:txBody>
        </p:sp>
        <p:sp>
          <p:nvSpPr>
            <p:cNvPr id="105" name="Text Box 99"/>
            <p:cNvSpPr txBox="1">
              <a:spLocks noChangeArrowheads="1"/>
            </p:cNvSpPr>
            <p:nvPr/>
          </p:nvSpPr>
          <p:spPr bwMode="auto">
            <a:xfrm>
              <a:off x="4259573" y="3010381"/>
              <a:ext cx="4667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100" b="1" dirty="0">
                  <a:latin typeface="微软雅黑" panose="020B0503020204020204" pitchFamily="34" charset="-122"/>
                  <a:ea typeface="微软雅黑" panose="020B0503020204020204" pitchFamily="34" charset="-122"/>
                </a:rPr>
                <a:t>冻结</a:t>
              </a:r>
            </a:p>
          </p:txBody>
        </p:sp>
        <p:sp>
          <p:nvSpPr>
            <p:cNvPr id="106" name="Text Box 82"/>
            <p:cNvSpPr txBox="1">
              <a:spLocks noChangeArrowheads="1"/>
            </p:cNvSpPr>
            <p:nvPr/>
          </p:nvSpPr>
          <p:spPr bwMode="auto">
            <a:xfrm>
              <a:off x="1998387" y="1439592"/>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dirty="0">
                  <a:latin typeface="微软雅黑" panose="020B0503020204020204" pitchFamily="34" charset="-122"/>
                  <a:ea typeface="微软雅黑" panose="020B0503020204020204" pitchFamily="34" charset="-122"/>
                </a:rPr>
                <a:t>A</a:t>
              </a:r>
            </a:p>
          </p:txBody>
        </p:sp>
      </p:grpSp>
    </p:spTree>
    <p:extLst>
      <p:ext uri="{BB962C8B-B14F-4D97-AF65-F5344CB8AC3E}">
        <p14:creationId xmlns:p14="http://schemas.microsoft.com/office/powerpoint/2010/main" val="17697334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7463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924806"/>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退避算法的使用情况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319523"/>
            <a:ext cx="8133857" cy="263149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仅在下面的情况下才</a:t>
            </a:r>
            <a:r>
              <a:rPr lang="zh-CN" altLang="en-US" sz="2000" b="1" dirty="0">
                <a:solidFill>
                  <a:srgbClr val="0000FF"/>
                </a:solidFill>
                <a:latin typeface="微软雅黑" pitchFamily="34" charset="-122"/>
                <a:ea typeface="微软雅黑" pitchFamily="34" charset="-122"/>
              </a:rPr>
              <a:t>不使用</a:t>
            </a:r>
            <a:r>
              <a:rPr lang="zh-CN" altLang="en-US" sz="2000" b="1" dirty="0">
                <a:latin typeface="微软雅黑" pitchFamily="34" charset="-122"/>
                <a:ea typeface="微软雅黑" pitchFamily="34" charset="-122"/>
              </a:rPr>
              <a:t>退避算法：</a:t>
            </a:r>
          </a:p>
          <a:p>
            <a:pPr marL="341100" eaLnBrk="0" hangingPunct="0">
              <a:lnSpc>
                <a:spcPts val="3300"/>
              </a:lnSpc>
              <a:buClr>
                <a:srgbClr val="7030A0"/>
              </a:buClr>
            </a:pPr>
            <a:r>
              <a:rPr lang="zh-CN" altLang="en-US" sz="2000" b="1" dirty="0">
                <a:latin typeface="微软雅黑" pitchFamily="34" charset="-122"/>
                <a:ea typeface="微软雅黑" pitchFamily="34" charset="-122"/>
              </a:rPr>
              <a:t>检测到信道是空闲的，并且这个数据帧是要发送的第一个数据帧。</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除此以外的所有情况，</a:t>
            </a:r>
            <a:r>
              <a:rPr lang="zh-CN" altLang="en-US" sz="2000" b="1" dirty="0">
                <a:solidFill>
                  <a:srgbClr val="CC0000"/>
                </a:solidFill>
                <a:latin typeface="微软雅黑" pitchFamily="34" charset="-122"/>
                <a:ea typeface="微软雅黑" pitchFamily="34" charset="-122"/>
              </a:rPr>
              <a:t>都必须使用</a:t>
            </a:r>
            <a:r>
              <a:rPr lang="zh-CN" altLang="en-US" sz="2000" b="1" dirty="0">
                <a:latin typeface="微软雅黑" pitchFamily="34" charset="-122"/>
                <a:ea typeface="微软雅黑" pitchFamily="34" charset="-122"/>
              </a:rPr>
              <a:t>退避算法：</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在发送第一个帧之前检测到信道处于忙态。</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在每一次的重传后。</a:t>
            </a:r>
          </a:p>
          <a:p>
            <a:pPr marL="799200" indent="-4572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在每一次的成功发送后。 </a:t>
            </a:r>
          </a:p>
        </p:txBody>
      </p:sp>
    </p:spTree>
    <p:extLst>
      <p:ext uri="{BB962C8B-B14F-4D97-AF65-F5344CB8AC3E}">
        <p14:creationId xmlns:p14="http://schemas.microsoft.com/office/powerpoint/2010/main" val="30107893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5871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608885"/>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CSMA/CA</a:t>
            </a:r>
            <a:r>
              <a:rPr lang="zh-CN" altLang="en-US" sz="2000" b="1" dirty="0">
                <a:latin typeface="微软雅黑" pitchFamily="34" charset="-122"/>
                <a:ea typeface="微软雅黑" pitchFamily="34" charset="-122"/>
              </a:rPr>
              <a:t>算法归纳</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03602"/>
            <a:ext cx="8235854" cy="3453125"/>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200"/>
              </a:lnSpc>
              <a:buClr>
                <a:srgbClr val="0070C0"/>
              </a:buClr>
              <a:buSzPct val="110000"/>
              <a:buFont typeface="+mj-ea"/>
              <a:buAutoNum type="circleNumDbPlain"/>
            </a:pPr>
            <a:r>
              <a:rPr lang="zh-CN" altLang="en-US" sz="1500" b="1" dirty="0" smtClean="0">
                <a:latin typeface="微软雅黑" pitchFamily="34" charset="-122"/>
                <a:ea typeface="微软雅黑" pitchFamily="34" charset="-122"/>
              </a:rPr>
              <a:t>若</a:t>
            </a:r>
            <a:r>
              <a:rPr lang="zh-CN" altLang="en-US" sz="1500" b="1" dirty="0">
                <a:latin typeface="微软雅黑" pitchFamily="34" charset="-122"/>
                <a:ea typeface="微软雅黑" pitchFamily="34" charset="-122"/>
              </a:rPr>
              <a:t>站点最初有数据要发送（而不是发送不成功再进行重传），且检测到信道空闲，在</a:t>
            </a:r>
            <a:r>
              <a:rPr lang="zh-CN" altLang="en-US" sz="1500" b="1" dirty="0" smtClean="0">
                <a:latin typeface="微软雅黑" pitchFamily="34" charset="-122"/>
                <a:ea typeface="微软雅黑" pitchFamily="34" charset="-122"/>
              </a:rPr>
              <a:t>等待时间 </a:t>
            </a:r>
            <a:r>
              <a:rPr lang="en-US" altLang="zh-CN" sz="1500" b="1" dirty="0" smtClean="0">
                <a:latin typeface="微软雅黑" pitchFamily="34" charset="-122"/>
                <a:ea typeface="微软雅黑" pitchFamily="34" charset="-122"/>
              </a:rPr>
              <a:t>DIFS </a:t>
            </a:r>
            <a:r>
              <a:rPr lang="zh-CN" altLang="en-US" sz="1500" b="1" dirty="0" smtClean="0">
                <a:latin typeface="微软雅黑" pitchFamily="34" charset="-122"/>
                <a:ea typeface="微软雅黑" pitchFamily="34" charset="-122"/>
              </a:rPr>
              <a:t>后</a:t>
            </a:r>
            <a:r>
              <a:rPr lang="zh-CN" altLang="en-US" sz="1500" b="1" dirty="0">
                <a:latin typeface="微软雅黑" pitchFamily="34" charset="-122"/>
                <a:ea typeface="微软雅黑" pitchFamily="34" charset="-122"/>
              </a:rPr>
              <a:t>，就发送整个数据帧。</a:t>
            </a:r>
          </a:p>
          <a:p>
            <a:pPr marL="342900" indent="-342900" eaLnBrk="0" hangingPunct="0">
              <a:lnSpc>
                <a:spcPts val="2200"/>
              </a:lnSpc>
              <a:buClr>
                <a:srgbClr val="0070C0"/>
              </a:buClr>
              <a:buSzPct val="110000"/>
              <a:buFont typeface="+mj-ea"/>
              <a:buAutoNum type="circleNumDbPlain"/>
            </a:pPr>
            <a:r>
              <a:rPr lang="zh-CN" altLang="en-US" sz="1500" b="1" dirty="0" smtClean="0">
                <a:latin typeface="微软雅黑" pitchFamily="34" charset="-122"/>
                <a:ea typeface="微软雅黑" pitchFamily="34" charset="-122"/>
              </a:rPr>
              <a:t>否则</a:t>
            </a:r>
            <a:r>
              <a:rPr lang="zh-CN" altLang="en-US" sz="1500" b="1" dirty="0">
                <a:latin typeface="微软雅黑" pitchFamily="34" charset="-122"/>
                <a:ea typeface="微软雅黑" pitchFamily="34" charset="-122"/>
              </a:rPr>
              <a:t>，站点就要等检测到信道空闲并经过</a:t>
            </a:r>
            <a:r>
              <a:rPr lang="zh-CN" altLang="en-US" sz="1500" b="1" dirty="0" smtClean="0">
                <a:latin typeface="微软雅黑" pitchFamily="34" charset="-122"/>
                <a:ea typeface="微软雅黑" pitchFamily="34" charset="-122"/>
              </a:rPr>
              <a:t>时间 </a:t>
            </a:r>
            <a:r>
              <a:rPr lang="en-US" altLang="zh-CN" sz="1500" b="1" dirty="0" smtClean="0">
                <a:latin typeface="微软雅黑" pitchFamily="34" charset="-122"/>
                <a:ea typeface="微软雅黑" pitchFamily="34" charset="-122"/>
              </a:rPr>
              <a:t>DIFS </a:t>
            </a:r>
            <a:r>
              <a:rPr lang="zh-CN" altLang="en-US" sz="1500" b="1" dirty="0" smtClean="0">
                <a:latin typeface="微软雅黑" pitchFamily="34" charset="-122"/>
                <a:ea typeface="微软雅黑" pitchFamily="34" charset="-122"/>
              </a:rPr>
              <a:t>后</a:t>
            </a:r>
            <a:r>
              <a:rPr lang="zh-CN" altLang="en-US" sz="1500" b="1" dirty="0">
                <a:latin typeface="微软雅黑" pitchFamily="34" charset="-122"/>
                <a:ea typeface="微软雅黑" pitchFamily="34" charset="-122"/>
              </a:rPr>
              <a:t>，</a:t>
            </a:r>
            <a:r>
              <a:rPr lang="zh-CN" altLang="en-US" sz="1500" b="1" dirty="0" smtClean="0">
                <a:latin typeface="微软雅黑" pitchFamily="34" charset="-122"/>
                <a:ea typeface="微软雅黑" pitchFamily="34" charset="-122"/>
              </a:rPr>
              <a:t>执行 </a:t>
            </a:r>
            <a:r>
              <a:rPr lang="en-US" altLang="zh-CN" sz="1500" b="1" dirty="0" smtClean="0">
                <a:latin typeface="微软雅黑" pitchFamily="34" charset="-122"/>
                <a:ea typeface="微软雅黑" pitchFamily="34" charset="-122"/>
              </a:rPr>
              <a:t>CSMA/CA </a:t>
            </a:r>
            <a:r>
              <a:rPr lang="zh-CN" altLang="en-US" sz="1500" b="1" dirty="0" smtClean="0">
                <a:latin typeface="微软雅黑" pitchFamily="34" charset="-122"/>
                <a:ea typeface="微软雅黑" pitchFamily="34" charset="-122"/>
              </a:rPr>
              <a:t>协议</a:t>
            </a:r>
            <a:r>
              <a:rPr lang="zh-CN" altLang="en-US" sz="1500" b="1" dirty="0">
                <a:latin typeface="微软雅黑" pitchFamily="34" charset="-122"/>
                <a:ea typeface="微软雅黑" pitchFamily="34" charset="-122"/>
              </a:rPr>
              <a:t>的退避算法，启动退避计数器。在退避计数器减少到零之前，一旦检测到信道忙，就冻结退避计时器。一旦信道空闲，退避计时器就进行倒计时。</a:t>
            </a:r>
          </a:p>
          <a:p>
            <a:pPr marL="342900" indent="-342900" eaLnBrk="0" hangingPunct="0">
              <a:lnSpc>
                <a:spcPts val="2200"/>
              </a:lnSpc>
              <a:buClr>
                <a:srgbClr val="0070C0"/>
              </a:buClr>
              <a:buSzPct val="110000"/>
              <a:buFont typeface="+mj-ea"/>
              <a:buAutoNum type="circleNumDbPlain"/>
            </a:pPr>
            <a:r>
              <a:rPr lang="zh-CN" altLang="en-US" sz="1500" b="1" dirty="0" smtClean="0">
                <a:latin typeface="微软雅黑" pitchFamily="34" charset="-122"/>
                <a:ea typeface="微软雅黑" pitchFamily="34" charset="-122"/>
              </a:rPr>
              <a:t>当</a:t>
            </a:r>
            <a:r>
              <a:rPr lang="zh-CN" altLang="en-US" sz="1500" b="1" dirty="0">
                <a:latin typeface="微软雅黑" pitchFamily="34" charset="-122"/>
                <a:ea typeface="微软雅黑" pitchFamily="34" charset="-122"/>
              </a:rPr>
              <a:t>退避计时器时间减少到零时（这时信道只可能是空闲的），站点就发送整个的帧并等待确认。</a:t>
            </a:r>
          </a:p>
          <a:p>
            <a:pPr marL="342900" indent="-342900" eaLnBrk="0" hangingPunct="0">
              <a:lnSpc>
                <a:spcPts val="2200"/>
              </a:lnSpc>
              <a:buClr>
                <a:srgbClr val="0070C0"/>
              </a:buClr>
              <a:buSzPct val="110000"/>
              <a:buFont typeface="+mj-ea"/>
              <a:buAutoNum type="circleNumDbPlain"/>
            </a:pPr>
            <a:r>
              <a:rPr lang="zh-CN" altLang="en-US" sz="1500" b="1" dirty="0" smtClean="0">
                <a:latin typeface="微软雅黑" pitchFamily="34" charset="-122"/>
                <a:ea typeface="微软雅黑" pitchFamily="34" charset="-122"/>
              </a:rPr>
              <a:t>发送站</a:t>
            </a:r>
            <a:r>
              <a:rPr lang="zh-CN" altLang="en-US" sz="1500" b="1" dirty="0">
                <a:latin typeface="微软雅黑" pitchFamily="34" charset="-122"/>
                <a:ea typeface="微软雅黑" pitchFamily="34" charset="-122"/>
              </a:rPr>
              <a:t>若收到确认，就知道已发送的帧被目的站正确收到了。这时如果要发送第二帧，就要从上面的</a:t>
            </a:r>
            <a:r>
              <a:rPr lang="zh-CN" altLang="en-US" sz="1500" b="1" dirty="0" smtClean="0">
                <a:latin typeface="微软雅黑" pitchFamily="34" charset="-122"/>
                <a:ea typeface="微软雅黑" pitchFamily="34" charset="-122"/>
              </a:rPr>
              <a:t>步骤 </a:t>
            </a:r>
            <a:r>
              <a:rPr lang="en-US" altLang="zh-CN" sz="1500" b="1" dirty="0" smtClean="0">
                <a:latin typeface="微软雅黑" pitchFamily="34" charset="-122"/>
                <a:ea typeface="微软雅黑" pitchFamily="34" charset="-122"/>
              </a:rPr>
              <a:t>(</a:t>
            </a:r>
            <a:r>
              <a:rPr lang="en-US" altLang="zh-CN" sz="1500" b="1" dirty="0">
                <a:latin typeface="微软雅黑" pitchFamily="34" charset="-122"/>
                <a:ea typeface="微软雅黑" pitchFamily="34" charset="-122"/>
              </a:rPr>
              <a:t>2</a:t>
            </a:r>
            <a:r>
              <a:rPr lang="en-US" altLang="zh-CN" sz="1500" b="1" dirty="0" smtClean="0">
                <a:latin typeface="微软雅黑" pitchFamily="34" charset="-122"/>
                <a:ea typeface="微软雅黑" pitchFamily="34" charset="-122"/>
              </a:rPr>
              <a:t>) </a:t>
            </a:r>
            <a:r>
              <a:rPr lang="zh-CN" altLang="en-US" sz="1500" b="1" dirty="0" smtClean="0">
                <a:latin typeface="微软雅黑" pitchFamily="34" charset="-122"/>
                <a:ea typeface="微软雅黑" pitchFamily="34" charset="-122"/>
              </a:rPr>
              <a:t>开始</a:t>
            </a:r>
            <a:r>
              <a:rPr lang="zh-CN" altLang="en-US" sz="1500" b="1" dirty="0">
                <a:latin typeface="微软雅黑" pitchFamily="34" charset="-122"/>
                <a:ea typeface="微软雅黑" pitchFamily="34" charset="-122"/>
              </a:rPr>
              <a:t>，</a:t>
            </a:r>
            <a:r>
              <a:rPr lang="zh-CN" altLang="en-US" sz="1500" b="1" dirty="0" smtClean="0">
                <a:latin typeface="微软雅黑" pitchFamily="34" charset="-122"/>
                <a:ea typeface="微软雅黑" pitchFamily="34" charset="-122"/>
              </a:rPr>
              <a:t>执行 </a:t>
            </a:r>
            <a:r>
              <a:rPr lang="en-US" altLang="zh-CN" sz="1500" b="1" dirty="0" smtClean="0">
                <a:latin typeface="微软雅黑" pitchFamily="34" charset="-122"/>
                <a:ea typeface="微软雅黑" pitchFamily="34" charset="-122"/>
              </a:rPr>
              <a:t>CSMA/CA </a:t>
            </a:r>
            <a:r>
              <a:rPr lang="zh-CN" altLang="en-US" sz="1500" b="1" dirty="0" smtClean="0">
                <a:latin typeface="微软雅黑" pitchFamily="34" charset="-122"/>
                <a:ea typeface="微软雅黑" pitchFamily="34" charset="-122"/>
              </a:rPr>
              <a:t>协议</a:t>
            </a:r>
            <a:r>
              <a:rPr lang="zh-CN" altLang="en-US" sz="1500" b="1" dirty="0">
                <a:latin typeface="微软雅黑" pitchFamily="34" charset="-122"/>
                <a:ea typeface="微软雅黑" pitchFamily="34" charset="-122"/>
              </a:rPr>
              <a:t>的退避算法，随机选定一段退避时间。若源站在规定时间内没有收到确认</a:t>
            </a:r>
            <a:r>
              <a:rPr lang="zh-CN" altLang="en-US" sz="1500" b="1" dirty="0" smtClean="0">
                <a:latin typeface="微软雅黑" pitchFamily="34" charset="-122"/>
                <a:ea typeface="微软雅黑" pitchFamily="34" charset="-122"/>
              </a:rPr>
              <a:t>帧 </a:t>
            </a:r>
            <a:r>
              <a:rPr lang="en-US" altLang="zh-CN" sz="1500" b="1" dirty="0" smtClean="0">
                <a:latin typeface="微软雅黑" pitchFamily="34" charset="-122"/>
                <a:ea typeface="微软雅黑" pitchFamily="34" charset="-122"/>
              </a:rPr>
              <a:t>ACK</a:t>
            </a:r>
            <a:r>
              <a:rPr lang="zh-CN" altLang="en-US" sz="1500" b="1" dirty="0">
                <a:latin typeface="微软雅黑" pitchFamily="34" charset="-122"/>
                <a:ea typeface="微软雅黑" pitchFamily="34" charset="-122"/>
              </a:rPr>
              <a:t>（由重传计时器控制这段时间），就必须重传此</a:t>
            </a:r>
            <a:r>
              <a:rPr lang="zh-CN" altLang="en-US" sz="1500" b="1" dirty="0" smtClean="0">
                <a:latin typeface="微软雅黑" pitchFamily="34" charset="-122"/>
                <a:ea typeface="微软雅黑" pitchFamily="34" charset="-122"/>
              </a:rPr>
              <a:t>帧   （</a:t>
            </a:r>
            <a:r>
              <a:rPr lang="zh-CN" altLang="en-US" sz="1500" b="1" dirty="0">
                <a:latin typeface="微软雅黑" pitchFamily="34" charset="-122"/>
                <a:ea typeface="微软雅黑" pitchFamily="34" charset="-122"/>
              </a:rPr>
              <a:t>再次</a:t>
            </a:r>
            <a:r>
              <a:rPr lang="zh-CN" altLang="en-US" sz="1500" b="1" dirty="0" smtClean="0">
                <a:latin typeface="微软雅黑" pitchFamily="34" charset="-122"/>
                <a:ea typeface="微软雅黑" pitchFamily="34" charset="-122"/>
              </a:rPr>
              <a:t>使用 </a:t>
            </a:r>
            <a:r>
              <a:rPr lang="en-US" altLang="zh-CN" sz="1500" b="1" dirty="0" smtClean="0">
                <a:latin typeface="微软雅黑" pitchFamily="34" charset="-122"/>
                <a:ea typeface="微软雅黑" pitchFamily="34" charset="-122"/>
              </a:rPr>
              <a:t>CSMA/CA </a:t>
            </a:r>
            <a:r>
              <a:rPr lang="zh-CN" altLang="en-US" sz="1500" b="1" dirty="0" smtClean="0">
                <a:latin typeface="微软雅黑" pitchFamily="34" charset="-122"/>
                <a:ea typeface="微软雅黑" pitchFamily="34" charset="-122"/>
              </a:rPr>
              <a:t>协议</a:t>
            </a:r>
            <a:r>
              <a:rPr lang="zh-CN" altLang="en-US" sz="1500" b="1" dirty="0">
                <a:latin typeface="微软雅黑" pitchFamily="34" charset="-122"/>
                <a:ea typeface="微软雅黑" pitchFamily="34" charset="-122"/>
              </a:rPr>
              <a:t>争用接入信道），直到收到确认为止，或者经过若干次的重传失败后放弃发送。</a:t>
            </a:r>
          </a:p>
        </p:txBody>
      </p:sp>
    </p:spTree>
    <p:extLst>
      <p:ext uri="{BB962C8B-B14F-4D97-AF65-F5344CB8AC3E}">
        <p14:creationId xmlns:p14="http://schemas.microsoft.com/office/powerpoint/2010/main" val="6093426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36196" y="1076181"/>
            <a:ext cx="8185110"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为了更好地解决隐蔽站带来的碰撞问题，</a:t>
            </a:r>
            <a:r>
              <a:rPr lang="en-US" altLang="zh-CN" b="1" dirty="0" smtClean="0">
                <a:latin typeface="微软雅黑" pitchFamily="34" charset="-122"/>
                <a:ea typeface="微软雅黑" pitchFamily="34" charset="-122"/>
              </a:rPr>
              <a:t>802.11 </a:t>
            </a:r>
            <a:r>
              <a:rPr lang="zh-CN" altLang="en-US" b="1" dirty="0" smtClean="0">
                <a:latin typeface="微软雅黑" pitchFamily="34" charset="-122"/>
                <a:ea typeface="微软雅黑" pitchFamily="34" charset="-122"/>
              </a:rPr>
              <a:t>允许</a:t>
            </a:r>
            <a:r>
              <a:rPr lang="zh-CN" altLang="en-US" b="1" dirty="0">
                <a:latin typeface="微软雅黑" pitchFamily="34" charset="-122"/>
                <a:ea typeface="微软雅黑" pitchFamily="34" charset="-122"/>
              </a:rPr>
              <a:t>要发送数据的站对信道进行预约。</a:t>
            </a:r>
          </a:p>
        </p:txBody>
      </p:sp>
      <p:sp>
        <p:nvSpPr>
          <p:cNvPr id="6" name="AutoShape 5"/>
          <p:cNvSpPr>
            <a:spLocks noChangeArrowheads="1"/>
          </p:cNvSpPr>
          <p:nvPr/>
        </p:nvSpPr>
        <p:spPr bwMode="auto">
          <a:xfrm>
            <a:off x="511897" y="70318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49081" y="669975"/>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
        <p:nvSpPr>
          <p:cNvPr id="8" name="圆角矩形 7"/>
          <p:cNvSpPr/>
          <p:nvPr/>
        </p:nvSpPr>
        <p:spPr>
          <a:xfrm>
            <a:off x="664289" y="1829401"/>
            <a:ext cx="8133857" cy="24192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830977" y="3331692"/>
            <a:ext cx="7831000" cy="753997"/>
            <a:chOff x="624258" y="4461795"/>
            <a:chExt cx="8934756" cy="860271"/>
          </a:xfrm>
        </p:grpSpPr>
        <p:sp>
          <p:nvSpPr>
            <p:cNvPr id="10" name="Text Box 96"/>
            <p:cNvSpPr txBox="1">
              <a:spLocks noChangeArrowheads="1"/>
            </p:cNvSpPr>
            <p:nvPr/>
          </p:nvSpPr>
          <p:spPr bwMode="auto">
            <a:xfrm>
              <a:off x="9260536" y="4461795"/>
              <a:ext cx="298478"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i="1">
                  <a:latin typeface="微软雅黑" panose="020B0503020204020204" pitchFamily="34" charset="-122"/>
                  <a:ea typeface="微软雅黑" panose="020B0503020204020204" pitchFamily="34" charset="-122"/>
                </a:rPr>
                <a:t>t</a:t>
              </a:r>
            </a:p>
          </p:txBody>
        </p:sp>
        <p:sp>
          <p:nvSpPr>
            <p:cNvPr id="11" name="Line 95"/>
            <p:cNvSpPr>
              <a:spLocks noChangeShapeType="1"/>
            </p:cNvSpPr>
            <p:nvPr/>
          </p:nvSpPr>
          <p:spPr bwMode="auto">
            <a:xfrm>
              <a:off x="846873" y="4901232"/>
              <a:ext cx="8505836"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2" name="矩形 11"/>
            <p:cNvSpPr/>
            <p:nvPr/>
          </p:nvSpPr>
          <p:spPr bwMode="auto">
            <a:xfrm>
              <a:off x="2719553" y="4478071"/>
              <a:ext cx="6168096" cy="423161"/>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3" name="矩形 12"/>
            <p:cNvSpPr/>
            <p:nvPr/>
          </p:nvSpPr>
          <p:spPr bwMode="auto">
            <a:xfrm>
              <a:off x="4027749" y="4901231"/>
              <a:ext cx="4859900" cy="420835"/>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 name="Text Box 94"/>
            <p:cNvSpPr txBox="1">
              <a:spLocks noChangeArrowheads="1"/>
            </p:cNvSpPr>
            <p:nvPr/>
          </p:nvSpPr>
          <p:spPr bwMode="auto">
            <a:xfrm>
              <a:off x="3467388" y="4469049"/>
              <a:ext cx="4577661" cy="38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chemeClr val="bg1"/>
                  </a:solidFill>
                  <a:latin typeface="微软雅黑" panose="020B0503020204020204" pitchFamily="34" charset="-122"/>
                  <a:ea typeface="微软雅黑" panose="020B0503020204020204" pitchFamily="34" charset="-122"/>
                </a:rPr>
                <a:t>A </a:t>
              </a:r>
              <a:r>
                <a:rPr lang="zh-CN" altLang="en-US" sz="1600" b="1" dirty="0">
                  <a:solidFill>
                    <a:schemeClr val="bg1"/>
                  </a:solidFill>
                  <a:latin typeface="微软雅黑" panose="020B0503020204020204" pitchFamily="34" charset="-122"/>
                  <a:ea typeface="微软雅黑" panose="020B0503020204020204" pitchFamily="34" charset="-122"/>
                </a:rPr>
                <a:t>在 </a:t>
              </a:r>
              <a:r>
                <a:rPr lang="en-US" altLang="zh-CN" sz="1600" b="1" dirty="0">
                  <a:solidFill>
                    <a:schemeClr val="bg1"/>
                  </a:solidFill>
                  <a:latin typeface="微软雅黑" panose="020B0503020204020204" pitchFamily="34" charset="-122"/>
                  <a:ea typeface="微软雅黑" panose="020B0503020204020204" pitchFamily="34" charset="-122"/>
                </a:rPr>
                <a:t>RTS </a:t>
              </a:r>
              <a:r>
                <a:rPr lang="zh-CN" altLang="en-US" sz="1600" b="1" dirty="0">
                  <a:solidFill>
                    <a:schemeClr val="bg1"/>
                  </a:solidFill>
                  <a:latin typeface="微软雅黑" panose="020B0503020204020204" pitchFamily="34" charset="-122"/>
                  <a:ea typeface="微软雅黑" panose="020B0503020204020204" pitchFamily="34" charset="-122"/>
                </a:rPr>
                <a:t>帧中填写的所需的持续时间</a:t>
              </a:r>
            </a:p>
          </p:txBody>
        </p:sp>
        <p:sp>
          <p:nvSpPr>
            <p:cNvPr id="15" name="Text Box 94"/>
            <p:cNvSpPr txBox="1">
              <a:spLocks noChangeArrowheads="1"/>
            </p:cNvSpPr>
            <p:nvPr/>
          </p:nvSpPr>
          <p:spPr bwMode="auto">
            <a:xfrm>
              <a:off x="4176080" y="4901097"/>
              <a:ext cx="4579718" cy="38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chemeClr val="bg1"/>
                  </a:solidFill>
                  <a:latin typeface="微软雅黑" panose="020B0503020204020204" pitchFamily="34" charset="-122"/>
                  <a:ea typeface="微软雅黑" panose="020B0503020204020204" pitchFamily="34" charset="-122"/>
                </a:rPr>
                <a:t>B </a:t>
              </a:r>
              <a:r>
                <a:rPr lang="zh-CN" altLang="en-US" sz="1600" b="1" dirty="0">
                  <a:solidFill>
                    <a:schemeClr val="bg1"/>
                  </a:solidFill>
                  <a:latin typeface="微软雅黑" panose="020B0503020204020204" pitchFamily="34" charset="-122"/>
                  <a:ea typeface="微软雅黑" panose="020B0503020204020204" pitchFamily="34" charset="-122"/>
                </a:rPr>
                <a:t>在 </a:t>
              </a:r>
              <a:r>
                <a:rPr lang="en-US" altLang="zh-CN" sz="1600" b="1" dirty="0">
                  <a:solidFill>
                    <a:schemeClr val="bg1"/>
                  </a:solidFill>
                  <a:latin typeface="微软雅黑" panose="020B0503020204020204" pitchFamily="34" charset="-122"/>
                  <a:ea typeface="微软雅黑" panose="020B0503020204020204" pitchFamily="34" charset="-122"/>
                </a:rPr>
                <a:t>CTS </a:t>
              </a:r>
              <a:r>
                <a:rPr lang="zh-CN" altLang="en-US" sz="1600" b="1" dirty="0">
                  <a:solidFill>
                    <a:schemeClr val="bg1"/>
                  </a:solidFill>
                  <a:latin typeface="微软雅黑" panose="020B0503020204020204" pitchFamily="34" charset="-122"/>
                  <a:ea typeface="微软雅黑" panose="020B0503020204020204" pitchFamily="34" charset="-122"/>
                </a:rPr>
                <a:t>帧中填写的所需的持续时间</a:t>
              </a:r>
            </a:p>
          </p:txBody>
        </p:sp>
        <p:sp>
          <p:nvSpPr>
            <p:cNvPr id="16" name="Text Box 94"/>
            <p:cNvSpPr txBox="1">
              <a:spLocks noChangeArrowheads="1"/>
            </p:cNvSpPr>
            <p:nvPr/>
          </p:nvSpPr>
          <p:spPr bwMode="auto">
            <a:xfrm>
              <a:off x="624258" y="4469049"/>
              <a:ext cx="118276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rPr>
                <a:t>NAV</a:t>
              </a:r>
              <a:endParaRPr lang="zh-CN" altLang="en-US" sz="1600" b="1" dirty="0">
                <a:latin typeface="微软雅黑" panose="020B0503020204020204" pitchFamily="34" charset="-122"/>
                <a:ea typeface="微软雅黑" panose="020B0503020204020204" pitchFamily="34" charset="-122"/>
              </a:endParaRPr>
            </a:p>
          </p:txBody>
        </p:sp>
        <p:sp>
          <p:nvSpPr>
            <p:cNvPr id="17" name="Text Box 94"/>
            <p:cNvSpPr txBox="1">
              <a:spLocks noChangeArrowheads="1"/>
            </p:cNvSpPr>
            <p:nvPr/>
          </p:nvSpPr>
          <p:spPr bwMode="auto">
            <a:xfrm>
              <a:off x="631356" y="4941169"/>
              <a:ext cx="1168570"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B </a:t>
              </a:r>
              <a:r>
                <a:rPr lang="zh-CN" altLang="en-US" sz="1600" b="1" dirty="0">
                  <a:latin typeface="微软雅黑" panose="020B0503020204020204" pitchFamily="34" charset="-122"/>
                  <a:ea typeface="微软雅黑" panose="020B0503020204020204" pitchFamily="34" charset="-122"/>
                </a:rPr>
                <a:t>的</a:t>
              </a:r>
              <a:r>
                <a:rPr lang="en-US" altLang="zh-CN" sz="1600" b="1" dirty="0">
                  <a:latin typeface="微软雅黑" panose="020B0503020204020204" pitchFamily="34" charset="-122"/>
                  <a:ea typeface="微软雅黑" panose="020B0503020204020204" pitchFamily="34" charset="-122"/>
                </a:rPr>
                <a:t>NAV</a:t>
              </a:r>
              <a:endParaRPr lang="zh-CN" altLang="en-US" sz="1600" b="1"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800458" y="1984697"/>
            <a:ext cx="7861519" cy="1361261"/>
            <a:chOff x="589437" y="2924944"/>
            <a:chExt cx="8969577" cy="1553128"/>
          </a:xfrm>
        </p:grpSpPr>
        <p:sp>
          <p:nvSpPr>
            <p:cNvPr id="19" name="Text Box 3"/>
            <p:cNvSpPr txBox="1">
              <a:spLocks noChangeArrowheads="1"/>
            </p:cNvSpPr>
            <p:nvPr/>
          </p:nvSpPr>
          <p:spPr bwMode="auto">
            <a:xfrm>
              <a:off x="9260536" y="3103974"/>
              <a:ext cx="298478"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i="1">
                  <a:latin typeface="微软雅黑" panose="020B0503020204020204" pitchFamily="34" charset="-122"/>
                  <a:ea typeface="微软雅黑" panose="020B0503020204020204" pitchFamily="34" charset="-122"/>
                </a:rPr>
                <a:t>t</a:t>
              </a:r>
            </a:p>
          </p:txBody>
        </p:sp>
        <p:sp>
          <p:nvSpPr>
            <p:cNvPr id="20" name="Text Box 9"/>
            <p:cNvSpPr txBox="1">
              <a:spLocks noChangeArrowheads="1"/>
            </p:cNvSpPr>
            <p:nvPr/>
          </p:nvSpPr>
          <p:spPr bwMode="auto">
            <a:xfrm>
              <a:off x="1131175" y="2999346"/>
              <a:ext cx="719895"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DIFS</a:t>
              </a:r>
            </a:p>
          </p:txBody>
        </p:sp>
        <p:sp>
          <p:nvSpPr>
            <p:cNvPr id="21" name="Line 12"/>
            <p:cNvSpPr>
              <a:spLocks noChangeShapeType="1"/>
            </p:cNvSpPr>
            <p:nvPr/>
          </p:nvSpPr>
          <p:spPr bwMode="auto">
            <a:xfrm>
              <a:off x="943701" y="3420182"/>
              <a:ext cx="1028015"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2" name="Text Box 24"/>
            <p:cNvSpPr txBox="1">
              <a:spLocks noChangeArrowheads="1"/>
            </p:cNvSpPr>
            <p:nvPr/>
          </p:nvSpPr>
          <p:spPr bwMode="auto">
            <a:xfrm>
              <a:off x="2719554" y="2962145"/>
              <a:ext cx="840542"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latin typeface="微软雅黑" panose="020B0503020204020204" pitchFamily="34" charset="-122"/>
                  <a:ea typeface="微软雅黑" panose="020B0503020204020204" pitchFamily="34" charset="-122"/>
                </a:rPr>
                <a:t>SIFS</a:t>
              </a:r>
            </a:p>
          </p:txBody>
        </p:sp>
        <p:sp>
          <p:nvSpPr>
            <p:cNvPr id="23" name="Text Box 94"/>
            <p:cNvSpPr txBox="1">
              <a:spLocks noChangeArrowheads="1"/>
            </p:cNvSpPr>
            <p:nvPr/>
          </p:nvSpPr>
          <p:spPr bwMode="auto">
            <a:xfrm>
              <a:off x="589437" y="2999346"/>
              <a:ext cx="374783"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a:latin typeface="微软雅黑" panose="020B0503020204020204" pitchFamily="34" charset="-122"/>
                  <a:ea typeface="微软雅黑" panose="020B0503020204020204" pitchFamily="34" charset="-122"/>
                </a:rPr>
                <a:t>A</a:t>
              </a:r>
              <a:endParaRPr lang="zh-CN" altLang="en-US" sz="1600" b="1">
                <a:latin typeface="微软雅黑" panose="020B0503020204020204" pitchFamily="34" charset="-122"/>
                <a:ea typeface="微软雅黑" panose="020B0503020204020204" pitchFamily="34" charset="-122"/>
              </a:endParaRPr>
            </a:p>
          </p:txBody>
        </p:sp>
        <p:sp>
          <p:nvSpPr>
            <p:cNvPr id="24" name="Line 130"/>
            <p:cNvSpPr>
              <a:spLocks noChangeShapeType="1"/>
            </p:cNvSpPr>
            <p:nvPr/>
          </p:nvSpPr>
          <p:spPr bwMode="auto">
            <a:xfrm>
              <a:off x="8887649" y="3532945"/>
              <a:ext cx="0" cy="945126"/>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5" name="Line 2"/>
            <p:cNvSpPr>
              <a:spLocks noChangeShapeType="1"/>
            </p:cNvSpPr>
            <p:nvPr/>
          </p:nvSpPr>
          <p:spPr bwMode="auto">
            <a:xfrm>
              <a:off x="849466" y="3524890"/>
              <a:ext cx="8505836" cy="0"/>
            </a:xfrm>
            <a:prstGeom prst="line">
              <a:avLst/>
            </a:prstGeom>
            <a:noFill/>
            <a:ln w="190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6" name="Line 141"/>
            <p:cNvSpPr>
              <a:spLocks noChangeShapeType="1"/>
            </p:cNvSpPr>
            <p:nvPr/>
          </p:nvSpPr>
          <p:spPr bwMode="auto">
            <a:xfrm>
              <a:off x="8232520" y="3283003"/>
              <a:ext cx="0" cy="24413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27" name="Text Box 143"/>
            <p:cNvSpPr txBox="1">
              <a:spLocks noChangeArrowheads="1"/>
            </p:cNvSpPr>
            <p:nvPr/>
          </p:nvSpPr>
          <p:spPr bwMode="auto">
            <a:xfrm>
              <a:off x="7511467" y="2924944"/>
              <a:ext cx="67730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a:latin typeface="微软雅黑" panose="020B0503020204020204" pitchFamily="34" charset="-122"/>
                  <a:ea typeface="微软雅黑" panose="020B0503020204020204" pitchFamily="34" charset="-122"/>
                </a:rPr>
                <a:t>SIFS</a:t>
              </a:r>
            </a:p>
          </p:txBody>
        </p:sp>
        <p:sp>
          <p:nvSpPr>
            <p:cNvPr id="28" name="Text Box 148"/>
            <p:cNvSpPr txBox="1">
              <a:spLocks noChangeArrowheads="1"/>
            </p:cNvSpPr>
            <p:nvPr/>
          </p:nvSpPr>
          <p:spPr bwMode="auto">
            <a:xfrm>
              <a:off x="3970064" y="2966795"/>
              <a:ext cx="67730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SIFS</a:t>
              </a:r>
            </a:p>
          </p:txBody>
        </p:sp>
        <p:sp>
          <p:nvSpPr>
            <p:cNvPr id="29" name="Text Box 94"/>
            <p:cNvSpPr txBox="1">
              <a:spLocks noChangeArrowheads="1"/>
            </p:cNvSpPr>
            <p:nvPr/>
          </p:nvSpPr>
          <p:spPr bwMode="auto">
            <a:xfrm>
              <a:off x="598597" y="3567696"/>
              <a:ext cx="360587"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B</a:t>
              </a:r>
              <a:endParaRPr lang="zh-CN" altLang="en-US" sz="16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1971717" y="3103974"/>
              <a:ext cx="747836" cy="423161"/>
            </a:xfrm>
            <a:prstGeom prst="rect">
              <a:avLst/>
            </a:prstGeom>
            <a:solidFill>
              <a:srgbClr val="99FF99"/>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1" name="Text Box 23"/>
            <p:cNvSpPr txBox="1">
              <a:spLocks noChangeArrowheads="1"/>
            </p:cNvSpPr>
            <p:nvPr/>
          </p:nvSpPr>
          <p:spPr bwMode="auto">
            <a:xfrm>
              <a:off x="2000671" y="3140968"/>
              <a:ext cx="721053"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RTS</a:t>
              </a:r>
            </a:p>
          </p:txBody>
        </p:sp>
        <p:sp>
          <p:nvSpPr>
            <p:cNvPr id="32" name="Line 142"/>
            <p:cNvSpPr>
              <a:spLocks noChangeShapeType="1"/>
            </p:cNvSpPr>
            <p:nvPr/>
          </p:nvSpPr>
          <p:spPr bwMode="auto">
            <a:xfrm>
              <a:off x="3374681" y="3283003"/>
              <a:ext cx="0" cy="24413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3" name="矩形 32"/>
            <p:cNvSpPr/>
            <p:nvPr/>
          </p:nvSpPr>
          <p:spPr bwMode="auto">
            <a:xfrm>
              <a:off x="3374681" y="3527135"/>
              <a:ext cx="653068" cy="420835"/>
            </a:xfrm>
            <a:prstGeom prst="rect">
              <a:avLst/>
            </a:prstGeom>
            <a:solidFill>
              <a:srgbClr val="FFCC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4" name="Text Box 113"/>
            <p:cNvSpPr txBox="1">
              <a:spLocks noChangeArrowheads="1"/>
            </p:cNvSpPr>
            <p:nvPr/>
          </p:nvSpPr>
          <p:spPr bwMode="auto">
            <a:xfrm>
              <a:off x="3367670" y="3532945"/>
              <a:ext cx="635640"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b="1" dirty="0">
                  <a:latin typeface="微软雅黑" panose="020B0503020204020204" pitchFamily="34" charset="-122"/>
                  <a:ea typeface="微软雅黑" panose="020B0503020204020204" pitchFamily="34" charset="-122"/>
                </a:rPr>
                <a:t>CTS</a:t>
              </a:r>
            </a:p>
          </p:txBody>
        </p:sp>
        <p:sp>
          <p:nvSpPr>
            <p:cNvPr id="35" name="Line 142"/>
            <p:cNvSpPr>
              <a:spLocks noChangeShapeType="1"/>
            </p:cNvSpPr>
            <p:nvPr/>
          </p:nvSpPr>
          <p:spPr bwMode="auto">
            <a:xfrm>
              <a:off x="4027749" y="3315554"/>
              <a:ext cx="0" cy="24413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6" name="矩形 35"/>
            <p:cNvSpPr/>
            <p:nvPr/>
          </p:nvSpPr>
          <p:spPr bwMode="auto">
            <a:xfrm>
              <a:off x="4682877" y="3103974"/>
              <a:ext cx="2896574" cy="42316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7" name="Text Box 123"/>
            <p:cNvSpPr txBox="1">
              <a:spLocks noChangeArrowheads="1"/>
            </p:cNvSpPr>
            <p:nvPr/>
          </p:nvSpPr>
          <p:spPr bwMode="auto">
            <a:xfrm>
              <a:off x="5340124" y="3100898"/>
              <a:ext cx="1469006" cy="38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600" b="1" dirty="0">
                  <a:solidFill>
                    <a:schemeClr val="bg1"/>
                  </a:solidFill>
                  <a:latin typeface="微软雅黑" panose="020B0503020204020204" pitchFamily="34" charset="-122"/>
                  <a:ea typeface="微软雅黑" panose="020B0503020204020204" pitchFamily="34" charset="-122"/>
                </a:rPr>
                <a:t>数    据    帧</a:t>
              </a:r>
            </a:p>
          </p:txBody>
        </p:sp>
        <p:sp>
          <p:nvSpPr>
            <p:cNvPr id="38" name="Line 12"/>
            <p:cNvSpPr>
              <a:spLocks noChangeShapeType="1"/>
            </p:cNvSpPr>
            <p:nvPr/>
          </p:nvSpPr>
          <p:spPr bwMode="auto">
            <a:xfrm>
              <a:off x="2719553" y="3420182"/>
              <a:ext cx="655128"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39" name="Line 12"/>
            <p:cNvSpPr>
              <a:spLocks noChangeShapeType="1"/>
            </p:cNvSpPr>
            <p:nvPr/>
          </p:nvSpPr>
          <p:spPr bwMode="auto">
            <a:xfrm>
              <a:off x="4027749" y="3420182"/>
              <a:ext cx="655128"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0" name="Line 12"/>
            <p:cNvSpPr>
              <a:spLocks noChangeShapeType="1"/>
            </p:cNvSpPr>
            <p:nvPr/>
          </p:nvSpPr>
          <p:spPr bwMode="auto">
            <a:xfrm>
              <a:off x="7579451" y="3420182"/>
              <a:ext cx="653069" cy="0"/>
            </a:xfrm>
            <a:prstGeom prst="line">
              <a:avLst/>
            </a:prstGeom>
            <a:noFill/>
            <a:ln w="19050">
              <a:solidFill>
                <a:srgbClr val="0000FF"/>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1" name="矩形 40"/>
            <p:cNvSpPr/>
            <p:nvPr/>
          </p:nvSpPr>
          <p:spPr bwMode="auto">
            <a:xfrm>
              <a:off x="8232520" y="3527135"/>
              <a:ext cx="655128" cy="420835"/>
            </a:xfrm>
            <a:prstGeom prst="rect">
              <a:avLst/>
            </a:prstGeom>
            <a:solidFill>
              <a:srgbClr val="00FFFF"/>
            </a:solidFill>
            <a:ln w="9525" cap="flat" cmpd="sng" algn="ctr">
              <a:solidFill>
                <a:schemeClr val="tx1"/>
              </a:solidFill>
              <a:prstDash val="solid"/>
              <a:round/>
              <a:headEnd type="none" w="med" len="med"/>
              <a:tailEnd type="none" w="med" len="med"/>
            </a:ln>
            <a:effec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2" name="Text Box 100"/>
            <p:cNvSpPr txBox="1">
              <a:spLocks noChangeArrowheads="1"/>
            </p:cNvSpPr>
            <p:nvPr/>
          </p:nvSpPr>
          <p:spPr bwMode="auto">
            <a:xfrm>
              <a:off x="8213085" y="3532945"/>
              <a:ext cx="681636" cy="3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latin typeface="微软雅黑" panose="020B0503020204020204" pitchFamily="34" charset="-122"/>
                  <a:ea typeface="微软雅黑" panose="020B0503020204020204" pitchFamily="34" charset="-122"/>
                </a:rPr>
                <a:t>ACK</a:t>
              </a:r>
            </a:p>
          </p:txBody>
        </p:sp>
        <p:sp>
          <p:nvSpPr>
            <p:cNvPr id="43" name="Line 130"/>
            <p:cNvSpPr>
              <a:spLocks noChangeShapeType="1"/>
            </p:cNvSpPr>
            <p:nvPr/>
          </p:nvSpPr>
          <p:spPr bwMode="auto">
            <a:xfrm>
              <a:off x="2719553" y="3541080"/>
              <a:ext cx="0" cy="936992"/>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44" name="Line 130"/>
            <p:cNvSpPr>
              <a:spLocks noChangeShapeType="1"/>
            </p:cNvSpPr>
            <p:nvPr/>
          </p:nvSpPr>
          <p:spPr bwMode="auto">
            <a:xfrm>
              <a:off x="4027749" y="3541080"/>
              <a:ext cx="0" cy="936992"/>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600" b="1">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8845491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636552"/>
            <a:ext cx="818511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RTS </a:t>
            </a:r>
            <a:r>
              <a:rPr lang="zh-CN" altLang="en-US" sz="2000" b="1" dirty="0" smtClean="0">
                <a:latin typeface="微软雅黑" pitchFamily="34" charset="-122"/>
                <a:ea typeface="微软雅黑" pitchFamily="34" charset="-122"/>
              </a:rPr>
              <a:t>帧和 </a:t>
            </a:r>
            <a:r>
              <a:rPr lang="en-US" altLang="zh-CN" sz="2000" b="1" dirty="0" smtClean="0">
                <a:latin typeface="微软雅黑" pitchFamily="34" charset="-122"/>
                <a:ea typeface="微软雅黑" pitchFamily="34" charset="-122"/>
              </a:rPr>
              <a:t>CTS </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会使整个网络的通信效率有所下降。但与数据帧相比，开销不算大。</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相反，若不使用这种控制帧，则一旦发生碰撞而导致数据帧重发，则浪费的时间就更多。</a:t>
            </a:r>
          </a:p>
        </p:txBody>
      </p:sp>
      <p:sp>
        <p:nvSpPr>
          <p:cNvPr id="3" name="AutoShape 5"/>
          <p:cNvSpPr>
            <a:spLocks noChangeArrowheads="1"/>
          </p:cNvSpPr>
          <p:nvPr/>
        </p:nvSpPr>
        <p:spPr bwMode="auto">
          <a:xfrm>
            <a:off x="511897" y="12635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49081" y="1230346"/>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Tree>
    <p:extLst>
      <p:ext uri="{BB962C8B-B14F-4D97-AF65-F5344CB8AC3E}">
        <p14:creationId xmlns:p14="http://schemas.microsoft.com/office/powerpoint/2010/main" val="25340307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083808"/>
            <a:ext cx="8104716" cy="31829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虽然如此，协议还是设有三种情况供用户选择：</a:t>
            </a:r>
          </a:p>
          <a:p>
            <a:pPr marL="810000" indent="-4572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RTS </a:t>
            </a:r>
            <a:r>
              <a:rPr lang="zh-CN" altLang="en-US" sz="2000" b="1" dirty="0" smtClean="0">
                <a:latin typeface="微软雅黑" pitchFamily="34" charset="-122"/>
                <a:ea typeface="微软雅黑" pitchFamily="34" charset="-122"/>
              </a:rPr>
              <a:t>帧和 </a:t>
            </a:r>
            <a:r>
              <a:rPr lang="en-US" altLang="zh-CN" sz="2000" b="1" dirty="0" smtClean="0">
                <a:latin typeface="微软雅黑" pitchFamily="34" charset="-122"/>
                <a:ea typeface="微软雅黑" pitchFamily="34" charset="-122"/>
              </a:rPr>
              <a:t>CTS </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a:t>
            </a:r>
          </a:p>
          <a:p>
            <a:pPr marL="810000" indent="-4572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只有</a:t>
            </a:r>
            <a:r>
              <a:rPr lang="zh-CN" altLang="en-US" sz="2000" b="1" dirty="0">
                <a:latin typeface="微软雅黑" pitchFamily="34" charset="-122"/>
                <a:ea typeface="微软雅黑" pitchFamily="34" charset="-122"/>
              </a:rPr>
              <a:t>当数据帧的长度超过某一数值时才</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RTS </a:t>
            </a:r>
            <a:r>
              <a:rPr lang="zh-CN" altLang="en-US" sz="2000" b="1" dirty="0" smtClean="0">
                <a:latin typeface="微软雅黑" pitchFamily="34" charset="-122"/>
                <a:ea typeface="微软雅黑" pitchFamily="34" charset="-122"/>
              </a:rPr>
              <a:t>帧和 </a:t>
            </a:r>
            <a:r>
              <a:rPr lang="en-US" altLang="zh-CN" sz="2000" b="1" dirty="0" smtClean="0">
                <a:latin typeface="微软雅黑" pitchFamily="34" charset="-122"/>
                <a:ea typeface="微软雅黑" pitchFamily="34" charset="-122"/>
              </a:rPr>
              <a:t>CTS </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显然</a:t>
            </a:r>
            <a:r>
              <a:rPr lang="zh-CN" altLang="en-US" sz="2000" b="1" dirty="0">
                <a:latin typeface="微软雅黑" pitchFamily="34" charset="-122"/>
                <a:ea typeface="微软雅黑" pitchFamily="34" charset="-122"/>
              </a:rPr>
              <a:t>，当数据帧本身就很短时，再</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RTS </a:t>
            </a:r>
            <a:r>
              <a:rPr lang="zh-CN" altLang="en-US" sz="2000" b="1" dirty="0" smtClean="0">
                <a:latin typeface="微软雅黑" pitchFamily="34" charset="-122"/>
                <a:ea typeface="微软雅黑" pitchFamily="34" charset="-122"/>
              </a:rPr>
              <a:t>帧和 </a:t>
            </a:r>
            <a:r>
              <a:rPr lang="en-US" altLang="zh-CN" sz="2000" b="1" dirty="0" smtClean="0">
                <a:latin typeface="微软雅黑" pitchFamily="34" charset="-122"/>
                <a:ea typeface="微软雅黑" pitchFamily="34" charset="-122"/>
              </a:rPr>
              <a:t>CTS </a:t>
            </a:r>
            <a:r>
              <a:rPr lang="zh-CN" altLang="en-US" sz="2000" b="1" dirty="0" smtClean="0">
                <a:latin typeface="微软雅黑" pitchFamily="34" charset="-122"/>
                <a:ea typeface="微软雅黑" pitchFamily="34" charset="-122"/>
              </a:rPr>
              <a:t>帧</a:t>
            </a:r>
            <a:r>
              <a:rPr lang="zh-CN" altLang="en-US" sz="2000" b="1" dirty="0">
                <a:latin typeface="微软雅黑" pitchFamily="34" charset="-122"/>
                <a:ea typeface="微软雅黑" pitchFamily="34" charset="-122"/>
              </a:rPr>
              <a:t>只能增加开销）；</a:t>
            </a:r>
          </a:p>
          <a:p>
            <a:pPr marL="810000" indent="-4572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不使用 </a:t>
            </a:r>
            <a:r>
              <a:rPr lang="en-US" altLang="zh-CN" sz="2000" b="1" dirty="0" smtClean="0">
                <a:latin typeface="微软雅黑" pitchFamily="34" charset="-122"/>
                <a:ea typeface="微软雅黑" pitchFamily="34" charset="-122"/>
              </a:rPr>
              <a:t>RTS </a:t>
            </a:r>
            <a:r>
              <a:rPr lang="zh-CN" altLang="en-US" sz="2000" b="1" dirty="0" smtClean="0">
                <a:latin typeface="微软雅黑" pitchFamily="34" charset="-122"/>
                <a:ea typeface="微软雅黑" pitchFamily="34" charset="-122"/>
              </a:rPr>
              <a:t>帧和 </a:t>
            </a:r>
            <a:r>
              <a:rPr lang="en-US" altLang="zh-CN" sz="2000" b="1" dirty="0" smtClean="0">
                <a:latin typeface="微软雅黑" pitchFamily="34" charset="-122"/>
                <a:ea typeface="微软雅黑" pitchFamily="34" charset="-122"/>
              </a:rPr>
              <a:t>CTS </a:t>
            </a:r>
            <a:r>
              <a:rPr lang="zh-CN" altLang="en-US" sz="2000" b="1" dirty="0" smtClean="0">
                <a:latin typeface="微软雅黑" pitchFamily="34" charset="-122"/>
                <a:ea typeface="微软雅黑" pitchFamily="34" charset="-122"/>
              </a:rPr>
              <a:t>帧。</a:t>
            </a:r>
          </a:p>
          <a:p>
            <a:pPr marL="342900" indent="-342900" eaLnBrk="0" hangingPunct="0">
              <a:lnSpc>
                <a:spcPts val="3300"/>
              </a:lnSpc>
              <a:spcBef>
                <a:spcPts val="1000"/>
              </a:spcBef>
              <a:buClr>
                <a:srgbClr val="0070C0"/>
              </a:buClr>
              <a:buFont typeface="Wingdings" pitchFamily="2" charset="2"/>
              <a:buChar char="l"/>
            </a:pPr>
            <a:r>
              <a:rPr lang="zh-CN" altLang="en-US" sz="2000" b="1" dirty="0">
                <a:latin typeface="微软雅黑" pitchFamily="34" charset="-122"/>
                <a:ea typeface="微软雅黑" pitchFamily="34" charset="-122"/>
              </a:rPr>
              <a:t>虽然协议经过了精心设计，但碰撞仍然会发生。</a:t>
            </a:r>
          </a:p>
        </p:txBody>
      </p:sp>
      <p:sp>
        <p:nvSpPr>
          <p:cNvPr id="3" name="AutoShape 5"/>
          <p:cNvSpPr>
            <a:spLocks noChangeArrowheads="1"/>
          </p:cNvSpPr>
          <p:nvPr/>
        </p:nvSpPr>
        <p:spPr bwMode="auto">
          <a:xfrm>
            <a:off x="511897" y="710813"/>
            <a:ext cx="8129015" cy="337863"/>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49081" y="677602"/>
            <a:ext cx="2432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对信道进行预约 </a:t>
            </a:r>
          </a:p>
        </p:txBody>
      </p:sp>
    </p:spTree>
    <p:extLst>
      <p:ext uri="{BB962C8B-B14F-4D97-AF65-F5344CB8AC3E}">
        <p14:creationId xmlns:p14="http://schemas.microsoft.com/office/powerpoint/2010/main" val="5701524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37984" y="587880"/>
            <a:ext cx="3584636"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CSMA/CA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的基本流程图</a:t>
            </a:r>
          </a:p>
        </p:txBody>
      </p:sp>
      <p:grpSp>
        <p:nvGrpSpPr>
          <p:cNvPr id="87" name="组合 86"/>
          <p:cNvGrpSpPr/>
          <p:nvPr/>
        </p:nvGrpSpPr>
        <p:grpSpPr>
          <a:xfrm>
            <a:off x="1688927" y="1118231"/>
            <a:ext cx="5550407" cy="3149197"/>
            <a:chOff x="1705963" y="1118231"/>
            <a:chExt cx="5550407" cy="3149197"/>
          </a:xfrm>
        </p:grpSpPr>
        <p:sp>
          <p:nvSpPr>
            <p:cNvPr id="45" name="Line 53"/>
            <p:cNvSpPr>
              <a:spLocks noChangeShapeType="1"/>
            </p:cNvSpPr>
            <p:nvPr/>
          </p:nvSpPr>
          <p:spPr bwMode="auto">
            <a:xfrm flipV="1">
              <a:off x="5552239" y="1673312"/>
              <a:ext cx="900437" cy="18520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6" name="Line 54"/>
            <p:cNvSpPr>
              <a:spLocks noChangeShapeType="1"/>
            </p:cNvSpPr>
            <p:nvPr/>
          </p:nvSpPr>
          <p:spPr bwMode="auto">
            <a:xfrm flipV="1">
              <a:off x="5552240" y="2749764"/>
              <a:ext cx="912983" cy="10885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7" name="Line 55"/>
            <p:cNvSpPr>
              <a:spLocks noChangeShapeType="1"/>
            </p:cNvSpPr>
            <p:nvPr/>
          </p:nvSpPr>
          <p:spPr bwMode="auto">
            <a:xfrm flipV="1">
              <a:off x="5552240" y="3799004"/>
              <a:ext cx="900436" cy="1050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3" name="Line 71"/>
            <p:cNvSpPr>
              <a:spLocks noChangeShapeType="1"/>
            </p:cNvSpPr>
            <p:nvPr/>
          </p:nvSpPr>
          <p:spPr bwMode="auto">
            <a:xfrm flipV="1">
              <a:off x="5947907" y="2263665"/>
              <a:ext cx="539312" cy="7827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5" name="Line 73"/>
            <p:cNvSpPr>
              <a:spLocks noChangeShapeType="1"/>
            </p:cNvSpPr>
            <p:nvPr/>
          </p:nvSpPr>
          <p:spPr bwMode="auto">
            <a:xfrm flipV="1">
              <a:off x="5912614" y="3300085"/>
              <a:ext cx="574606" cy="7068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6" name="AutoShape 6"/>
            <p:cNvSpPr>
              <a:spLocks noChangeArrowheads="1"/>
            </p:cNvSpPr>
            <p:nvPr/>
          </p:nvSpPr>
          <p:spPr bwMode="auto">
            <a:xfrm>
              <a:off x="5312272" y="1391981"/>
              <a:ext cx="468000" cy="144000"/>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i="1" dirty="0" err="1">
                  <a:latin typeface="Times New Roman" pitchFamily="18" charset="0"/>
                </a:rPr>
                <a:t>i</a:t>
              </a:r>
              <a:r>
                <a:rPr lang="en-US" altLang="zh-CN" sz="1000" b="1" dirty="0"/>
                <a:t> </a:t>
              </a:r>
              <a:r>
                <a:rPr lang="en-US" altLang="zh-CN" sz="1000" b="1" dirty="0" smtClean="0">
                  <a:latin typeface="微软雅黑" panose="020B0503020204020204" pitchFamily="34" charset="-122"/>
                  <a:ea typeface="微软雅黑" panose="020B0503020204020204" pitchFamily="34" charset="-122"/>
                </a:rPr>
                <a:t>=</a:t>
              </a:r>
              <a:r>
                <a:rPr lang="en-US" altLang="zh-CN" sz="1000" b="1" i="1" dirty="0" smtClean="0">
                  <a:latin typeface="微软雅黑" panose="020B0503020204020204" pitchFamily="34" charset="-122"/>
                  <a:ea typeface="微软雅黑" panose="020B0503020204020204" pitchFamily="34" charset="-122"/>
                </a:rPr>
                <a:t> </a:t>
              </a:r>
              <a:r>
                <a:rPr lang="en-US" altLang="zh-CN" sz="1000" b="1" dirty="0">
                  <a:latin typeface="微软雅黑" panose="020B0503020204020204" pitchFamily="34" charset="-122"/>
                  <a:ea typeface="微软雅黑" panose="020B0503020204020204" pitchFamily="34" charset="-122"/>
                </a:rPr>
                <a:t>0</a:t>
              </a:r>
            </a:p>
          </p:txBody>
        </p:sp>
        <p:sp>
          <p:nvSpPr>
            <p:cNvPr id="7" name="AutoShape 8"/>
            <p:cNvSpPr>
              <a:spLocks noChangeArrowheads="1"/>
            </p:cNvSpPr>
            <p:nvPr/>
          </p:nvSpPr>
          <p:spPr bwMode="auto">
            <a:xfrm>
              <a:off x="5490402" y="1807114"/>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8" name="AutoShape 10"/>
            <p:cNvCxnSpPr>
              <a:cxnSpLocks noChangeShapeType="1"/>
              <a:stCxn id="6" idx="2"/>
              <a:endCxn id="7" idx="0"/>
            </p:cNvCxnSpPr>
            <p:nvPr/>
          </p:nvCxnSpPr>
          <p:spPr bwMode="auto">
            <a:xfrm>
              <a:off x="5546272" y="1535981"/>
              <a:ext cx="5073" cy="271133"/>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13"/>
            <p:cNvCxnSpPr>
              <a:cxnSpLocks noChangeShapeType="1"/>
              <a:stCxn id="7" idx="1"/>
            </p:cNvCxnSpPr>
            <p:nvPr/>
          </p:nvCxnSpPr>
          <p:spPr bwMode="auto">
            <a:xfrm rot="10800000" flipH="1">
              <a:off x="5490402" y="1673314"/>
              <a:ext cx="60046" cy="185204"/>
            </a:xfrm>
            <a:prstGeom prst="bentConnector4">
              <a:avLst>
                <a:gd name="adj1" fmla="val -632838"/>
                <a:gd name="adj2" fmla="val 99995"/>
              </a:avLst>
            </a:prstGeom>
            <a:noFill/>
            <a:ln w="127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6"/>
            <p:cNvCxnSpPr>
              <a:cxnSpLocks noChangeShapeType="1"/>
              <a:stCxn id="7" idx="2"/>
            </p:cNvCxnSpPr>
            <p:nvPr/>
          </p:nvCxnSpPr>
          <p:spPr bwMode="auto">
            <a:xfrm flipH="1">
              <a:off x="5550448" y="1909922"/>
              <a:ext cx="896" cy="71814"/>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AutoShape 17"/>
            <p:cNvSpPr>
              <a:spLocks noChangeArrowheads="1"/>
            </p:cNvSpPr>
            <p:nvPr/>
          </p:nvSpPr>
          <p:spPr bwMode="auto">
            <a:xfrm>
              <a:off x="5155906" y="1981735"/>
              <a:ext cx="792000" cy="171598"/>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等待 </a:t>
              </a:r>
              <a:r>
                <a:rPr lang="en-US" altLang="zh-CN" sz="1000" b="1" dirty="0">
                  <a:latin typeface="微软雅黑" panose="020B0503020204020204" pitchFamily="34" charset="-122"/>
                  <a:ea typeface="微软雅黑" panose="020B0503020204020204" pitchFamily="34" charset="-122"/>
                </a:rPr>
                <a:t>DIFS</a:t>
              </a:r>
            </a:p>
          </p:txBody>
        </p:sp>
        <p:sp>
          <p:nvSpPr>
            <p:cNvPr id="13" name="AutoShape 18"/>
            <p:cNvSpPr>
              <a:spLocks noChangeArrowheads="1"/>
            </p:cNvSpPr>
            <p:nvPr/>
          </p:nvSpPr>
          <p:spPr bwMode="auto">
            <a:xfrm>
              <a:off x="5155906" y="2256140"/>
              <a:ext cx="7920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发送 </a:t>
              </a:r>
              <a:r>
                <a:rPr lang="en-US" altLang="zh-CN" sz="1000" b="1" dirty="0">
                  <a:latin typeface="微软雅黑" panose="020B0503020204020204" pitchFamily="34" charset="-122"/>
                  <a:ea typeface="微软雅黑" panose="020B0503020204020204" pitchFamily="34" charset="-122"/>
                </a:rPr>
                <a:t>RTS</a:t>
              </a:r>
            </a:p>
          </p:txBody>
        </p:sp>
        <p:cxnSp>
          <p:nvCxnSpPr>
            <p:cNvPr id="14" name="AutoShape 19"/>
            <p:cNvCxnSpPr>
              <a:cxnSpLocks noChangeShapeType="1"/>
              <a:stCxn id="12" idx="2"/>
              <a:endCxn id="13" idx="0"/>
            </p:cNvCxnSpPr>
            <p:nvPr/>
          </p:nvCxnSpPr>
          <p:spPr bwMode="auto">
            <a:xfrm>
              <a:off x="5551906" y="2153333"/>
              <a:ext cx="0" cy="102807"/>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utoShape 20"/>
            <p:cNvSpPr>
              <a:spLocks noChangeArrowheads="1"/>
            </p:cNvSpPr>
            <p:nvPr/>
          </p:nvSpPr>
          <p:spPr bwMode="auto">
            <a:xfrm>
              <a:off x="5155906" y="2530544"/>
              <a:ext cx="792000" cy="171598"/>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计时器置位</a:t>
              </a:r>
            </a:p>
          </p:txBody>
        </p:sp>
        <p:cxnSp>
          <p:nvCxnSpPr>
            <p:cNvPr id="16" name="AutoShape 21"/>
            <p:cNvCxnSpPr>
              <a:cxnSpLocks noChangeShapeType="1"/>
            </p:cNvCxnSpPr>
            <p:nvPr/>
          </p:nvCxnSpPr>
          <p:spPr bwMode="auto">
            <a:xfrm flipH="1">
              <a:off x="5550448" y="2424713"/>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2"/>
            <p:cNvSpPr>
              <a:spLocks noChangeArrowheads="1"/>
            </p:cNvSpPr>
            <p:nvPr/>
          </p:nvSpPr>
          <p:spPr bwMode="auto">
            <a:xfrm>
              <a:off x="5487713" y="2807217"/>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18" name="AutoShape 23"/>
            <p:cNvCxnSpPr>
              <a:cxnSpLocks noChangeShapeType="1"/>
            </p:cNvCxnSpPr>
            <p:nvPr/>
          </p:nvCxnSpPr>
          <p:spPr bwMode="auto">
            <a:xfrm flipH="1">
              <a:off x="5550448" y="2699118"/>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4"/>
            <p:cNvCxnSpPr>
              <a:cxnSpLocks noChangeShapeType="1"/>
            </p:cNvCxnSpPr>
            <p:nvPr/>
          </p:nvCxnSpPr>
          <p:spPr bwMode="auto">
            <a:xfrm flipH="1">
              <a:off x="5546863" y="2910780"/>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AutoShape 25"/>
            <p:cNvSpPr>
              <a:spLocks noChangeArrowheads="1"/>
            </p:cNvSpPr>
            <p:nvPr/>
          </p:nvSpPr>
          <p:spPr bwMode="auto">
            <a:xfrm>
              <a:off x="5155906" y="3010563"/>
              <a:ext cx="7920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等待 </a:t>
              </a:r>
              <a:r>
                <a:rPr lang="en-US" altLang="zh-CN" sz="1000" b="1" dirty="0">
                  <a:latin typeface="微软雅黑" panose="020B0503020204020204" pitchFamily="34" charset="-122"/>
                  <a:ea typeface="微软雅黑" panose="020B0503020204020204" pitchFamily="34" charset="-122"/>
                </a:rPr>
                <a:t>SIFS</a:t>
              </a:r>
            </a:p>
          </p:txBody>
        </p:sp>
        <p:cxnSp>
          <p:nvCxnSpPr>
            <p:cNvPr id="21" name="AutoShape 26"/>
            <p:cNvCxnSpPr>
              <a:cxnSpLocks noChangeShapeType="1"/>
            </p:cNvCxnSpPr>
            <p:nvPr/>
          </p:nvCxnSpPr>
          <p:spPr bwMode="auto">
            <a:xfrm flipH="1">
              <a:off x="5550448" y="3179137"/>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AutoShape 27"/>
            <p:cNvSpPr>
              <a:spLocks noChangeArrowheads="1"/>
            </p:cNvSpPr>
            <p:nvPr/>
          </p:nvSpPr>
          <p:spPr bwMode="auto">
            <a:xfrm>
              <a:off x="5155906" y="3284968"/>
              <a:ext cx="792000" cy="171598"/>
            </a:xfrm>
            <a:prstGeom prst="flowChartProcess">
              <a:avLst/>
            </a:prstGeom>
            <a:solidFill>
              <a:srgbClr val="CC00FF"/>
            </a:solidFill>
            <a:ln>
              <a:solidFill>
                <a:srgbClr val="CC00FF"/>
              </a:solidFill>
              <a:headEnd/>
              <a:tailEnd/>
            </a:ln>
            <a:extLst/>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发送数据帧</a:t>
              </a:r>
            </a:p>
          </p:txBody>
        </p:sp>
        <p:cxnSp>
          <p:nvCxnSpPr>
            <p:cNvPr id="23" name="AutoShape 28"/>
            <p:cNvCxnSpPr>
              <a:cxnSpLocks noChangeShapeType="1"/>
            </p:cNvCxnSpPr>
            <p:nvPr/>
          </p:nvCxnSpPr>
          <p:spPr bwMode="auto">
            <a:xfrm flipH="1">
              <a:off x="5550448" y="3453541"/>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AutoShape 29"/>
            <p:cNvSpPr>
              <a:spLocks noChangeArrowheads="1"/>
            </p:cNvSpPr>
            <p:nvPr/>
          </p:nvSpPr>
          <p:spPr bwMode="auto">
            <a:xfrm>
              <a:off x="5150506" y="3559372"/>
              <a:ext cx="802800" cy="171597"/>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计时器置位</a:t>
              </a:r>
            </a:p>
          </p:txBody>
        </p:sp>
        <p:sp>
          <p:nvSpPr>
            <p:cNvPr id="25" name="AutoShape 30"/>
            <p:cNvSpPr>
              <a:spLocks noChangeArrowheads="1"/>
            </p:cNvSpPr>
            <p:nvPr/>
          </p:nvSpPr>
          <p:spPr bwMode="auto">
            <a:xfrm>
              <a:off x="5484128" y="3842848"/>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26" name="AutoShape 31"/>
            <p:cNvCxnSpPr>
              <a:cxnSpLocks noChangeShapeType="1"/>
            </p:cNvCxnSpPr>
            <p:nvPr/>
          </p:nvCxnSpPr>
          <p:spPr bwMode="auto">
            <a:xfrm flipH="1">
              <a:off x="5546863" y="3734749"/>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2"/>
            <p:cNvCxnSpPr>
              <a:cxnSpLocks noChangeShapeType="1"/>
            </p:cNvCxnSpPr>
            <p:nvPr/>
          </p:nvCxnSpPr>
          <p:spPr bwMode="auto">
            <a:xfrm flipH="1">
              <a:off x="5543278" y="3946411"/>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33"/>
            <p:cNvSpPr>
              <a:spLocks noChangeArrowheads="1"/>
            </p:cNvSpPr>
            <p:nvPr/>
          </p:nvSpPr>
          <p:spPr bwMode="auto">
            <a:xfrm>
              <a:off x="5458138" y="4080294"/>
              <a:ext cx="162214" cy="136825"/>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29" name="AutoShape 34"/>
            <p:cNvSpPr>
              <a:spLocks noChangeArrowheads="1"/>
            </p:cNvSpPr>
            <p:nvPr/>
          </p:nvSpPr>
          <p:spPr bwMode="auto">
            <a:xfrm>
              <a:off x="3739231" y="3814122"/>
              <a:ext cx="649753" cy="171598"/>
            </a:xfrm>
            <a:prstGeom prst="flowChartProcess">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00" b="1" i="1" dirty="0" err="1">
                  <a:latin typeface="Times New Roman" pitchFamily="18" charset="0"/>
                </a:rPr>
                <a:t>i</a:t>
              </a:r>
              <a:r>
                <a:rPr lang="en-US" altLang="zh-CN" sz="1000" b="1" i="1" dirty="0" smtClean="0">
                  <a:latin typeface="微软雅黑" panose="020B0503020204020204" pitchFamily="34" charset="-122"/>
                  <a:ea typeface="微软雅黑" panose="020B0503020204020204" pitchFamily="34" charset="-122"/>
                </a:rPr>
                <a:t> </a:t>
              </a:r>
              <a:r>
                <a:rPr lang="en-US" altLang="zh-CN" sz="1000" b="1" dirty="0" smtClean="0">
                  <a:latin typeface="微软雅黑" panose="020B0503020204020204" pitchFamily="34" charset="-122"/>
                  <a:ea typeface="微软雅黑" panose="020B0503020204020204" pitchFamily="34" charset="-122"/>
                </a:rPr>
                <a:t>=</a:t>
              </a:r>
              <a:r>
                <a:rPr lang="en-US" altLang="zh-CN" sz="1000" b="1" i="1" dirty="0">
                  <a:latin typeface="Times New Roman" pitchFamily="18" charset="0"/>
                </a:rPr>
                <a:t> </a:t>
              </a:r>
              <a:r>
                <a:rPr lang="en-US" altLang="zh-CN" sz="1000" b="1" i="1" dirty="0" err="1">
                  <a:latin typeface="Times New Roman" pitchFamily="18" charset="0"/>
                </a:rPr>
                <a:t>i</a:t>
              </a:r>
              <a:r>
                <a:rPr lang="en-US" altLang="zh-CN" sz="1000" b="1" dirty="0"/>
                <a:t> </a:t>
              </a:r>
              <a:r>
                <a:rPr lang="en-US" altLang="zh-CN" sz="1000" b="1" dirty="0" smtClean="0">
                  <a:latin typeface="微软雅黑" panose="020B0503020204020204" pitchFamily="34" charset="-122"/>
                  <a:ea typeface="微软雅黑" panose="020B0503020204020204" pitchFamily="34" charset="-122"/>
                </a:rPr>
                <a:t>+ </a:t>
              </a:r>
              <a:r>
                <a:rPr lang="en-US" altLang="zh-CN" sz="1000" b="1" dirty="0">
                  <a:latin typeface="微软雅黑" panose="020B0503020204020204" pitchFamily="34" charset="-122"/>
                  <a:ea typeface="微软雅黑" panose="020B0503020204020204" pitchFamily="34" charset="-122"/>
                </a:rPr>
                <a:t>1</a:t>
              </a:r>
            </a:p>
          </p:txBody>
        </p:sp>
        <p:cxnSp>
          <p:nvCxnSpPr>
            <p:cNvPr id="32" name="AutoShape 37"/>
            <p:cNvCxnSpPr>
              <a:cxnSpLocks noChangeShapeType="1"/>
              <a:stCxn id="25" idx="1"/>
              <a:endCxn id="29" idx="3"/>
            </p:cNvCxnSpPr>
            <p:nvPr/>
          </p:nvCxnSpPr>
          <p:spPr bwMode="auto">
            <a:xfrm flipH="1">
              <a:off x="4388984" y="3894252"/>
              <a:ext cx="1095144" cy="5669"/>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0"/>
            <p:cNvCxnSpPr>
              <a:cxnSpLocks noChangeShapeType="1"/>
              <a:stCxn id="17" idx="1"/>
            </p:cNvCxnSpPr>
            <p:nvPr/>
          </p:nvCxnSpPr>
          <p:spPr bwMode="auto">
            <a:xfrm rot="10800000" flipV="1">
              <a:off x="4859469" y="2858620"/>
              <a:ext cx="628244" cy="1043191"/>
            </a:xfrm>
            <a:prstGeom prst="bentConnector2">
              <a:avLst/>
            </a:prstGeom>
            <a:noFill/>
            <a:ln w="127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AutoShape 41"/>
            <p:cNvSpPr>
              <a:spLocks noChangeArrowheads="1"/>
            </p:cNvSpPr>
            <p:nvPr/>
          </p:nvSpPr>
          <p:spPr bwMode="auto">
            <a:xfrm>
              <a:off x="3052145" y="3845116"/>
              <a:ext cx="121885" cy="102807"/>
            </a:xfrm>
            <a:prstGeom prst="flowChartDecision">
              <a:avLst/>
            </a:prstGeom>
            <a:solidFill>
              <a:srgbClr val="00FFFF"/>
            </a:solidFill>
            <a:ln w="9525">
              <a:solidFill>
                <a:schemeClr val="tx1"/>
              </a:solidFill>
              <a:miter lim="800000"/>
              <a:headEnd/>
              <a:tailEnd/>
            </a:ln>
            <a:effectLst/>
            <a:extLst/>
          </p:spPr>
          <p:txBody>
            <a:bodyPr wrap="none" anchor="ctr"/>
            <a:lstStyle/>
            <a:p>
              <a:endParaRPr lang="zh-CN" altLang="en-US" sz="1050" b="1">
                <a:latin typeface="微软雅黑" panose="020B0503020204020204" pitchFamily="34" charset="-122"/>
                <a:ea typeface="微软雅黑" panose="020B0503020204020204" pitchFamily="34" charset="-122"/>
              </a:endParaRPr>
            </a:p>
          </p:txBody>
        </p:sp>
        <p:cxnSp>
          <p:nvCxnSpPr>
            <p:cNvPr id="35" name="AutoShape 43"/>
            <p:cNvCxnSpPr>
              <a:cxnSpLocks noChangeShapeType="1"/>
            </p:cNvCxnSpPr>
            <p:nvPr/>
          </p:nvCxnSpPr>
          <p:spPr bwMode="auto">
            <a:xfrm flipH="1">
              <a:off x="3111295" y="3948679"/>
              <a:ext cx="896" cy="105831"/>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44"/>
            <p:cNvSpPr>
              <a:spLocks noChangeArrowheads="1"/>
            </p:cNvSpPr>
            <p:nvPr/>
          </p:nvSpPr>
          <p:spPr bwMode="auto">
            <a:xfrm>
              <a:off x="3032979" y="4089386"/>
              <a:ext cx="162214" cy="136824"/>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37" name="AutoShape 45"/>
            <p:cNvSpPr>
              <a:spLocks noChangeArrowheads="1"/>
            </p:cNvSpPr>
            <p:nvPr/>
          </p:nvSpPr>
          <p:spPr bwMode="auto">
            <a:xfrm>
              <a:off x="2593068" y="2256140"/>
              <a:ext cx="1037887" cy="388551"/>
            </a:xfrm>
            <a:prstGeom prst="flowChartProcess">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000" b="1" dirty="0">
                  <a:latin typeface="微软雅黑" panose="020B0503020204020204" pitchFamily="34" charset="-122"/>
                  <a:ea typeface="微软雅黑" panose="020B0503020204020204" pitchFamily="34" charset="-122"/>
                </a:rPr>
                <a:t>计算退避时间</a:t>
              </a:r>
            </a:p>
            <a:p>
              <a:pPr algn="ctr"/>
              <a:r>
                <a:rPr lang="zh-CN" altLang="en-US" sz="1000" b="1" dirty="0">
                  <a:latin typeface="微软雅黑" panose="020B0503020204020204" pitchFamily="34" charset="-122"/>
                  <a:ea typeface="微软雅黑" panose="020B0503020204020204" pitchFamily="34" charset="-122"/>
                </a:rPr>
                <a:t>并等待</a:t>
              </a:r>
            </a:p>
          </p:txBody>
        </p:sp>
        <p:sp>
          <p:nvSpPr>
            <p:cNvPr id="38" name="AutoShape 46"/>
            <p:cNvSpPr>
              <a:spLocks noChangeArrowheads="1"/>
            </p:cNvSpPr>
            <p:nvPr/>
          </p:nvSpPr>
          <p:spPr bwMode="auto">
            <a:xfrm>
              <a:off x="1705963" y="3662180"/>
              <a:ext cx="767229" cy="241898"/>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en-US" altLang="zh-CN" sz="1000" b="1" i="1" dirty="0" err="1">
                  <a:solidFill>
                    <a:schemeClr val="bg1"/>
                  </a:solidFill>
                  <a:latin typeface="Times New Roman" pitchFamily="18" charset="0"/>
                </a:rPr>
                <a:t>i</a:t>
              </a:r>
              <a:r>
                <a:rPr lang="en-US" altLang="zh-CN" sz="1000" b="1" dirty="0">
                  <a:solidFill>
                    <a:schemeClr val="bg1"/>
                  </a:solidFill>
                </a:rPr>
                <a:t> </a:t>
              </a:r>
              <a:r>
                <a:rPr lang="en-US" altLang="zh-CN" sz="1000" b="1" dirty="0" smtClean="0">
                  <a:solidFill>
                    <a:schemeClr val="bg1"/>
                  </a:solidFill>
                  <a:latin typeface="微软雅黑" panose="020B0503020204020204" pitchFamily="34" charset="-122"/>
                  <a:ea typeface="微软雅黑" panose="020B0503020204020204" pitchFamily="34" charset="-122"/>
                </a:rPr>
                <a:t>&lt; </a:t>
              </a:r>
              <a:r>
                <a:rPr lang="zh-CN" altLang="en-US" sz="1000" b="1" dirty="0">
                  <a:solidFill>
                    <a:schemeClr val="bg1"/>
                  </a:solidFill>
                  <a:latin typeface="微软雅黑" panose="020B0503020204020204" pitchFamily="34" charset="-122"/>
                  <a:ea typeface="微软雅黑" panose="020B0503020204020204" pitchFamily="34" charset="-122"/>
                </a:rPr>
                <a:t>上限</a:t>
              </a:r>
              <a:r>
                <a:rPr lang="en-US" altLang="zh-CN" sz="1000" b="1" dirty="0">
                  <a:solidFill>
                    <a:schemeClr val="bg1"/>
                  </a:solidFill>
                  <a:latin typeface="微软雅黑" panose="020B0503020204020204" pitchFamily="34" charset="-122"/>
                  <a:ea typeface="微软雅黑" panose="020B0503020204020204" pitchFamily="34" charset="-122"/>
                </a:rPr>
                <a:t>?</a:t>
              </a:r>
            </a:p>
          </p:txBody>
        </p:sp>
        <p:cxnSp>
          <p:nvCxnSpPr>
            <p:cNvPr id="39" name="AutoShape 47"/>
            <p:cNvCxnSpPr>
              <a:cxnSpLocks noChangeShapeType="1"/>
              <a:stCxn id="29" idx="1"/>
            </p:cNvCxnSpPr>
            <p:nvPr/>
          </p:nvCxnSpPr>
          <p:spPr bwMode="auto">
            <a:xfrm flipH="1" flipV="1">
              <a:off x="3166860" y="3892741"/>
              <a:ext cx="572371" cy="7180"/>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8"/>
            <p:cNvCxnSpPr>
              <a:cxnSpLocks noChangeShapeType="1"/>
              <a:stCxn id="34" idx="0"/>
              <a:endCxn id="37" idx="2"/>
            </p:cNvCxnSpPr>
            <p:nvPr/>
          </p:nvCxnSpPr>
          <p:spPr bwMode="auto">
            <a:xfrm flipH="1" flipV="1">
              <a:off x="3112012" y="2644691"/>
              <a:ext cx="1076" cy="1200425"/>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9"/>
            <p:cNvCxnSpPr>
              <a:cxnSpLocks noChangeShapeType="1"/>
              <a:stCxn id="37" idx="0"/>
            </p:cNvCxnSpPr>
            <p:nvPr/>
          </p:nvCxnSpPr>
          <p:spPr bwMode="auto">
            <a:xfrm rot="5400000" flipH="1" flipV="1">
              <a:off x="4012777" y="696205"/>
              <a:ext cx="659170" cy="2460700"/>
            </a:xfrm>
            <a:prstGeom prst="bentConnector2">
              <a:avLst/>
            </a:prstGeom>
            <a:noFill/>
            <a:ln w="1270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50"/>
            <p:cNvCxnSpPr>
              <a:cxnSpLocks noChangeShapeType="1"/>
              <a:endCxn id="6" idx="0"/>
            </p:cNvCxnSpPr>
            <p:nvPr/>
          </p:nvCxnSpPr>
          <p:spPr bwMode="auto">
            <a:xfrm flipH="1">
              <a:off x="5546272" y="1283156"/>
              <a:ext cx="1488" cy="108825"/>
            </a:xfrm>
            <a:prstGeom prst="straightConnector1">
              <a:avLst/>
            </a:prstGeom>
            <a:noFill/>
            <a:ln w="127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Oval 51"/>
            <p:cNvSpPr>
              <a:spLocks noChangeArrowheads="1"/>
            </p:cNvSpPr>
            <p:nvPr/>
          </p:nvSpPr>
          <p:spPr bwMode="auto">
            <a:xfrm>
              <a:off x="5484128" y="1168920"/>
              <a:ext cx="126366" cy="106587"/>
            </a:xfrm>
            <a:prstGeom prst="ellipse">
              <a:avLst/>
            </a:prstGeom>
            <a:solidFill>
              <a:srgbClr val="FFFF00"/>
            </a:solidFill>
            <a:ln w="12700">
              <a:headEnd/>
              <a:tailEnd/>
            </a:ln>
            <a:extLst/>
          </p:spPr>
          <p:style>
            <a:lnRef idx="2">
              <a:schemeClr val="dk1"/>
            </a:lnRef>
            <a:fillRef idx="1">
              <a:schemeClr val="lt1"/>
            </a:fillRef>
            <a:effectRef idx="0">
              <a:schemeClr val="dk1"/>
            </a:effectRef>
            <a:fontRef idx="minor">
              <a:schemeClr val="dk1"/>
            </a:fontRef>
          </p:style>
          <p:txBody>
            <a:bodyPr wrap="none" anchor="ctr"/>
            <a:lstStyle/>
            <a:p>
              <a:endParaRPr lang="zh-CN" altLang="en-US" sz="1050" b="1">
                <a:latin typeface="微软雅黑" panose="020B0503020204020204" pitchFamily="34" charset="-122"/>
                <a:ea typeface="微软雅黑" panose="020B0503020204020204" pitchFamily="34" charset="-122"/>
              </a:endParaRPr>
            </a:p>
          </p:txBody>
        </p:sp>
        <p:sp>
          <p:nvSpPr>
            <p:cNvPr id="44" name="Line 52"/>
            <p:cNvSpPr>
              <a:spLocks noChangeShapeType="1"/>
            </p:cNvSpPr>
            <p:nvPr/>
          </p:nvSpPr>
          <p:spPr bwMode="auto">
            <a:xfrm>
              <a:off x="2472296" y="3764986"/>
              <a:ext cx="579849" cy="136825"/>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48" name="Text Box 56"/>
            <p:cNvSpPr txBox="1">
              <a:spLocks noChangeArrowheads="1"/>
            </p:cNvSpPr>
            <p:nvPr/>
          </p:nvSpPr>
          <p:spPr bwMode="auto">
            <a:xfrm>
              <a:off x="5551344" y="1775936"/>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49" name="Text Box 57"/>
            <p:cNvSpPr txBox="1">
              <a:spLocks noChangeArrowheads="1"/>
            </p:cNvSpPr>
            <p:nvPr/>
          </p:nvSpPr>
          <p:spPr bwMode="auto">
            <a:xfrm>
              <a:off x="5540244" y="3870752"/>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0" name="Text Box 58"/>
            <p:cNvSpPr txBox="1">
              <a:spLocks noChangeArrowheads="1"/>
            </p:cNvSpPr>
            <p:nvPr/>
          </p:nvSpPr>
          <p:spPr bwMode="auto">
            <a:xfrm>
              <a:off x="5533196" y="2823761"/>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1" name="Text Box 59"/>
            <p:cNvSpPr txBox="1">
              <a:spLocks noChangeArrowheads="1"/>
            </p:cNvSpPr>
            <p:nvPr/>
          </p:nvSpPr>
          <p:spPr bwMode="auto">
            <a:xfrm>
              <a:off x="3108670" y="3624094"/>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是</a:t>
              </a:r>
            </a:p>
          </p:txBody>
        </p:sp>
        <p:sp>
          <p:nvSpPr>
            <p:cNvPr id="52" name="Text Box 60"/>
            <p:cNvSpPr txBox="1">
              <a:spLocks noChangeArrowheads="1"/>
            </p:cNvSpPr>
            <p:nvPr/>
          </p:nvSpPr>
          <p:spPr bwMode="auto">
            <a:xfrm>
              <a:off x="5216763" y="1663945"/>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3" name="Text Box 61"/>
            <p:cNvSpPr txBox="1">
              <a:spLocks noChangeArrowheads="1"/>
            </p:cNvSpPr>
            <p:nvPr/>
          </p:nvSpPr>
          <p:spPr bwMode="auto">
            <a:xfrm>
              <a:off x="5233835" y="2668816"/>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4" name="Text Box 62"/>
            <p:cNvSpPr txBox="1">
              <a:spLocks noChangeArrowheads="1"/>
            </p:cNvSpPr>
            <p:nvPr/>
          </p:nvSpPr>
          <p:spPr bwMode="auto">
            <a:xfrm>
              <a:off x="5219393" y="3708276"/>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5" name="Text Box 63"/>
            <p:cNvSpPr txBox="1">
              <a:spLocks noChangeArrowheads="1"/>
            </p:cNvSpPr>
            <p:nvPr/>
          </p:nvSpPr>
          <p:spPr bwMode="auto">
            <a:xfrm>
              <a:off x="3115840" y="3888163"/>
              <a:ext cx="2186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否</a:t>
              </a:r>
            </a:p>
          </p:txBody>
        </p:sp>
        <p:sp>
          <p:nvSpPr>
            <p:cNvPr id="56" name="Text Box 64"/>
            <p:cNvSpPr txBox="1">
              <a:spLocks noChangeArrowheads="1"/>
            </p:cNvSpPr>
            <p:nvPr/>
          </p:nvSpPr>
          <p:spPr bwMode="auto">
            <a:xfrm>
              <a:off x="3784745" y="1261982"/>
              <a:ext cx="13331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退避变量 </a:t>
              </a:r>
              <a:r>
                <a:rPr lang="en-US" altLang="zh-CN" sz="1000" b="1" i="1" dirty="0" err="1" smtClean="0">
                  <a:latin typeface="Times New Roman" pitchFamily="18" charset="0"/>
                </a:rPr>
                <a:t>i</a:t>
              </a:r>
              <a:r>
                <a:rPr lang="en-US" altLang="zh-CN" sz="1000" b="1" i="1" dirty="0" smtClean="0">
                  <a:latin typeface="Times New Roman" pitchFamily="18" charset="0"/>
                </a:rPr>
                <a:t> </a:t>
              </a:r>
              <a:r>
                <a:rPr lang="zh-CN" altLang="en-US" sz="1000" b="1" dirty="0" smtClean="0">
                  <a:latin typeface="微软雅黑" panose="020B0503020204020204" pitchFamily="34" charset="-122"/>
                  <a:ea typeface="微软雅黑" panose="020B0503020204020204" pitchFamily="34" charset="-122"/>
                </a:rPr>
                <a:t>初始化</a:t>
              </a:r>
              <a:endParaRPr lang="zh-CN" altLang="en-US" sz="1000" b="1" dirty="0">
                <a:latin typeface="微软雅黑" panose="020B0503020204020204" pitchFamily="34" charset="-122"/>
                <a:ea typeface="微软雅黑" panose="020B0503020204020204" pitchFamily="34" charset="-122"/>
              </a:endParaRPr>
            </a:p>
          </p:txBody>
        </p:sp>
        <p:sp>
          <p:nvSpPr>
            <p:cNvPr id="57" name="Line 65"/>
            <p:cNvSpPr>
              <a:spLocks noChangeShapeType="1"/>
            </p:cNvSpPr>
            <p:nvPr/>
          </p:nvSpPr>
          <p:spPr bwMode="auto">
            <a:xfrm>
              <a:off x="4900362" y="1368610"/>
              <a:ext cx="397918" cy="9676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latin typeface="微软雅黑" panose="020B0503020204020204" pitchFamily="34" charset="-122"/>
                <a:ea typeface="微软雅黑" panose="020B0503020204020204" pitchFamily="34" charset="-122"/>
              </a:endParaRPr>
            </a:p>
          </p:txBody>
        </p:sp>
        <p:sp>
          <p:nvSpPr>
            <p:cNvPr id="58" name="Text Box 66"/>
            <p:cNvSpPr txBox="1">
              <a:spLocks noChangeArrowheads="1"/>
            </p:cNvSpPr>
            <p:nvPr/>
          </p:nvSpPr>
          <p:spPr bwMode="auto">
            <a:xfrm>
              <a:off x="5604708" y="1118231"/>
              <a:ext cx="11749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有数据帧要发送</a:t>
              </a:r>
            </a:p>
          </p:txBody>
        </p:sp>
        <p:sp>
          <p:nvSpPr>
            <p:cNvPr id="59" name="Text Box 67"/>
            <p:cNvSpPr txBox="1">
              <a:spLocks noChangeArrowheads="1"/>
            </p:cNvSpPr>
            <p:nvPr/>
          </p:nvSpPr>
          <p:spPr bwMode="auto">
            <a:xfrm>
              <a:off x="5653512" y="4021207"/>
              <a:ext cx="5182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成功</a:t>
              </a:r>
            </a:p>
          </p:txBody>
        </p:sp>
        <p:sp>
          <p:nvSpPr>
            <p:cNvPr id="60" name="Text Box 68"/>
            <p:cNvSpPr txBox="1">
              <a:spLocks noChangeArrowheads="1"/>
            </p:cNvSpPr>
            <p:nvPr/>
          </p:nvSpPr>
          <p:spPr bwMode="auto">
            <a:xfrm>
              <a:off x="2567832" y="4014383"/>
              <a:ext cx="55385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000" b="1" dirty="0">
                  <a:latin typeface="微软雅黑" panose="020B0503020204020204" pitchFamily="34" charset="-122"/>
                  <a:ea typeface="微软雅黑" panose="020B0503020204020204" pitchFamily="34" charset="-122"/>
                </a:rPr>
                <a:t>放弃</a:t>
              </a:r>
            </a:p>
          </p:txBody>
        </p:sp>
        <p:sp>
          <p:nvSpPr>
            <p:cNvPr id="66" name="Text Box 74"/>
            <p:cNvSpPr txBox="1">
              <a:spLocks noChangeArrowheads="1"/>
            </p:cNvSpPr>
            <p:nvPr/>
          </p:nvSpPr>
          <p:spPr bwMode="auto">
            <a:xfrm>
              <a:off x="2344062" y="1220935"/>
              <a:ext cx="15328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000" b="1" dirty="0">
                  <a:latin typeface="微软雅黑" panose="020B0503020204020204" pitchFamily="34" charset="-122"/>
                  <a:ea typeface="微软雅黑" panose="020B0503020204020204" pitchFamily="34" charset="-122"/>
                </a:rPr>
                <a:t>等待一个退避时间后</a:t>
              </a:r>
            </a:p>
            <a:p>
              <a:pPr algn="ctr"/>
              <a:r>
                <a:rPr lang="zh-CN" altLang="en-US" sz="1000" b="1" dirty="0">
                  <a:latin typeface="微软雅黑" panose="020B0503020204020204" pitchFamily="34" charset="-122"/>
                  <a:ea typeface="微软雅黑" panose="020B0503020204020204" pitchFamily="34" charset="-122"/>
                </a:rPr>
                <a:t>才继续监听信道</a:t>
              </a:r>
            </a:p>
          </p:txBody>
        </p:sp>
        <p:sp>
          <p:nvSpPr>
            <p:cNvPr id="10" name="AutoShape 14"/>
            <p:cNvSpPr>
              <a:spLocks noChangeArrowheads="1"/>
            </p:cNvSpPr>
            <p:nvPr/>
          </p:nvSpPr>
          <p:spPr bwMode="auto">
            <a:xfrm>
              <a:off x="6411821" y="1611898"/>
              <a:ext cx="786873" cy="236608"/>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信道空闲</a:t>
              </a:r>
              <a:r>
                <a:rPr lang="en-US" altLang="zh-CN" sz="1000" b="1" dirty="0">
                  <a:solidFill>
                    <a:schemeClr val="bg1"/>
                  </a:solidFill>
                  <a:latin typeface="微软雅黑" panose="020B0503020204020204" pitchFamily="34" charset="-122"/>
                  <a:ea typeface="微软雅黑" panose="020B0503020204020204" pitchFamily="34" charset="-122"/>
                </a:rPr>
                <a:t>?</a:t>
              </a:r>
            </a:p>
          </p:txBody>
        </p:sp>
        <p:sp>
          <p:nvSpPr>
            <p:cNvPr id="30" name="AutoShape 35"/>
            <p:cNvSpPr>
              <a:spLocks noChangeArrowheads="1"/>
            </p:cNvSpPr>
            <p:nvPr/>
          </p:nvSpPr>
          <p:spPr bwMode="auto">
            <a:xfrm>
              <a:off x="6354144" y="2578862"/>
              <a:ext cx="902226" cy="395381"/>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超时之前</a:t>
              </a:r>
            </a:p>
            <a:p>
              <a:pPr algn="ctr"/>
              <a:r>
                <a:rPr lang="zh-CN" altLang="en-US" sz="1000" b="1" dirty="0">
                  <a:solidFill>
                    <a:schemeClr val="bg1"/>
                  </a:solidFill>
                  <a:latin typeface="微软雅黑" panose="020B0503020204020204" pitchFamily="34" charset="-122"/>
                  <a:ea typeface="微软雅黑" panose="020B0503020204020204" pitchFamily="34" charset="-122"/>
                </a:rPr>
                <a:t>收到 </a:t>
              </a:r>
              <a:r>
                <a:rPr lang="en-US" altLang="zh-CN" sz="1000" b="1" dirty="0">
                  <a:solidFill>
                    <a:schemeClr val="bg1"/>
                  </a:solidFill>
                  <a:latin typeface="微软雅黑" panose="020B0503020204020204" pitchFamily="34" charset="-122"/>
                  <a:ea typeface="微软雅黑" panose="020B0503020204020204" pitchFamily="34" charset="-122"/>
                </a:rPr>
                <a:t>CTS?</a:t>
              </a:r>
            </a:p>
          </p:txBody>
        </p:sp>
        <p:sp>
          <p:nvSpPr>
            <p:cNvPr id="31" name="AutoShape 36"/>
            <p:cNvSpPr>
              <a:spLocks noChangeArrowheads="1"/>
            </p:cNvSpPr>
            <p:nvPr/>
          </p:nvSpPr>
          <p:spPr bwMode="auto">
            <a:xfrm>
              <a:off x="6354144" y="3641708"/>
              <a:ext cx="902226" cy="393086"/>
            </a:xfrm>
            <a:prstGeom prst="flowChartDocument">
              <a:avLst/>
            </a:prstGeom>
            <a:solidFill>
              <a:srgbClr val="0066FF"/>
            </a:solidFill>
            <a:ln w="9525">
              <a:solidFill>
                <a:schemeClr val="tx1"/>
              </a:solidFill>
              <a:miter lim="800000"/>
              <a:headEnd/>
              <a:tailEnd/>
            </a:ln>
            <a:effectLst/>
            <a:extLst/>
          </p:spPr>
          <p:txBody>
            <a:bodyPr wrap="none" anchor="ctr"/>
            <a:lstStyle/>
            <a:p>
              <a:pPr algn="ctr"/>
              <a:r>
                <a:rPr lang="zh-CN" altLang="en-US" sz="1000" b="1" dirty="0">
                  <a:solidFill>
                    <a:schemeClr val="bg1"/>
                  </a:solidFill>
                  <a:latin typeface="微软雅黑" panose="020B0503020204020204" pitchFamily="34" charset="-122"/>
                  <a:ea typeface="微软雅黑" panose="020B0503020204020204" pitchFamily="34" charset="-122"/>
                </a:rPr>
                <a:t>超时之前</a:t>
              </a:r>
            </a:p>
            <a:p>
              <a:pPr algn="ctr"/>
              <a:r>
                <a:rPr lang="zh-CN" altLang="en-US" sz="1000" b="1" dirty="0">
                  <a:solidFill>
                    <a:schemeClr val="bg1"/>
                  </a:solidFill>
                  <a:latin typeface="微软雅黑" panose="020B0503020204020204" pitchFamily="34" charset="-122"/>
                  <a:ea typeface="微软雅黑" panose="020B0503020204020204" pitchFamily="34" charset="-122"/>
                </a:rPr>
                <a:t>收到 </a:t>
              </a:r>
              <a:r>
                <a:rPr lang="en-US" altLang="zh-CN" sz="1000" b="1" dirty="0">
                  <a:solidFill>
                    <a:schemeClr val="bg1"/>
                  </a:solidFill>
                  <a:latin typeface="微软雅黑" panose="020B0503020204020204" pitchFamily="34" charset="-122"/>
                  <a:ea typeface="微软雅黑" panose="020B0503020204020204" pitchFamily="34" charset="-122"/>
                </a:rPr>
                <a:t>ACK?</a:t>
              </a:r>
            </a:p>
          </p:txBody>
        </p:sp>
        <p:sp>
          <p:nvSpPr>
            <p:cNvPr id="61" name="Text Box 69"/>
            <p:cNvSpPr txBox="1">
              <a:spLocks noChangeArrowheads="1"/>
            </p:cNvSpPr>
            <p:nvPr/>
          </p:nvSpPr>
          <p:spPr bwMode="auto">
            <a:xfrm>
              <a:off x="6418990" y="1372061"/>
              <a:ext cx="7725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载波监听</a:t>
              </a:r>
            </a:p>
          </p:txBody>
        </p:sp>
        <p:sp>
          <p:nvSpPr>
            <p:cNvPr id="62" name="Text Box 70"/>
            <p:cNvSpPr txBox="1">
              <a:spLocks noChangeArrowheads="1"/>
            </p:cNvSpPr>
            <p:nvPr/>
          </p:nvSpPr>
          <p:spPr bwMode="auto">
            <a:xfrm>
              <a:off x="6418990" y="2132861"/>
              <a:ext cx="7725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a:latin typeface="微软雅黑" panose="020B0503020204020204" pitchFamily="34" charset="-122"/>
                  <a:ea typeface="微软雅黑" panose="020B0503020204020204" pitchFamily="34" charset="-122"/>
                </a:rPr>
                <a:t>预约信道</a:t>
              </a:r>
            </a:p>
          </p:txBody>
        </p:sp>
        <p:sp>
          <p:nvSpPr>
            <p:cNvPr id="64" name="Text Box 72"/>
            <p:cNvSpPr txBox="1">
              <a:spLocks noChangeArrowheads="1"/>
            </p:cNvSpPr>
            <p:nvPr/>
          </p:nvSpPr>
          <p:spPr bwMode="auto">
            <a:xfrm>
              <a:off x="6418990" y="3170739"/>
              <a:ext cx="77253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b="1" dirty="0">
                  <a:latin typeface="微软雅黑" panose="020B0503020204020204" pitchFamily="34" charset="-122"/>
                  <a:ea typeface="微软雅黑" panose="020B0503020204020204" pitchFamily="34" charset="-122"/>
                </a:rPr>
                <a:t>发送数据</a:t>
              </a:r>
            </a:p>
          </p:txBody>
        </p:sp>
      </p:grpSp>
    </p:spTree>
    <p:extLst>
      <p:ext uri="{BB962C8B-B14F-4D97-AF65-F5344CB8AC3E}">
        <p14:creationId xmlns:p14="http://schemas.microsoft.com/office/powerpoint/2010/main" val="18530944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679780"/>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223101" y="654316"/>
            <a:ext cx="47066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9.1.4  802.11 </a:t>
            </a:r>
            <a:r>
              <a:rPr lang="zh-CN" altLang="en-US" sz="2400" b="1" dirty="0">
                <a:solidFill>
                  <a:schemeClr val="bg1"/>
                </a:solidFill>
                <a:latin typeface="微软雅黑" pitchFamily="34" charset="-122"/>
                <a:ea typeface="微软雅黑" pitchFamily="34" charset="-122"/>
              </a:rPr>
              <a:t>局域网的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帧</a:t>
            </a:r>
          </a:p>
        </p:txBody>
      </p:sp>
      <p:sp>
        <p:nvSpPr>
          <p:cNvPr id="4" name="Rectangle 46"/>
          <p:cNvSpPr>
            <a:spLocks noChangeArrowheads="1"/>
          </p:cNvSpPr>
          <p:nvPr/>
        </p:nvSpPr>
        <p:spPr bwMode="auto">
          <a:xfrm>
            <a:off x="511896" y="1163748"/>
            <a:ext cx="8277262"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帧共有三种类型：</a:t>
            </a:r>
            <a:r>
              <a:rPr lang="zh-CN" altLang="en-US" b="1" dirty="0">
                <a:solidFill>
                  <a:srgbClr val="0000FF"/>
                </a:solidFill>
                <a:latin typeface="微软雅黑" pitchFamily="34" charset="-122"/>
                <a:ea typeface="微软雅黑" pitchFamily="34" charset="-122"/>
              </a:rPr>
              <a:t>控制帧</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数据帧</a:t>
            </a:r>
            <a:r>
              <a:rPr lang="zh-CN" altLang="en-US" b="1" dirty="0">
                <a:latin typeface="微软雅黑" pitchFamily="34" charset="-122"/>
                <a:ea typeface="微软雅黑" pitchFamily="34" charset="-122"/>
              </a:rPr>
              <a:t>和</a:t>
            </a:r>
            <a:r>
              <a:rPr lang="zh-CN" altLang="en-US" b="1" dirty="0">
                <a:solidFill>
                  <a:srgbClr val="0000FF"/>
                </a:solidFill>
                <a:latin typeface="微软雅黑" pitchFamily="34" charset="-122"/>
                <a:ea typeface="微软雅黑" pitchFamily="34" charset="-122"/>
              </a:rPr>
              <a:t>管理帧</a:t>
            </a:r>
            <a:r>
              <a:rPr lang="zh-CN" altLang="en-US" b="1" dirty="0">
                <a:latin typeface="微软雅黑" pitchFamily="34" charset="-122"/>
                <a:ea typeface="微软雅黑" pitchFamily="34" charset="-122"/>
              </a:rPr>
              <a:t>。</a:t>
            </a:r>
          </a:p>
        </p:txBody>
      </p:sp>
      <p:sp>
        <p:nvSpPr>
          <p:cNvPr id="5" name="圆角矩形 4"/>
          <p:cNvSpPr/>
          <p:nvPr/>
        </p:nvSpPr>
        <p:spPr>
          <a:xfrm>
            <a:off x="511896" y="1608680"/>
            <a:ext cx="8129015" cy="27266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035229" y="1702456"/>
            <a:ext cx="1082348" cy="307777"/>
          </a:xfrm>
          <a:prstGeom prst="rect">
            <a:avLst/>
          </a:prstGeom>
        </p:spPr>
        <p:txBody>
          <a:bodyPr wrap="none">
            <a:spAutoFit/>
          </a:bodyPr>
          <a:lstStyle/>
          <a:p>
            <a:r>
              <a:rPr lang="zh-CN" altLang="en-US" sz="1400" b="1" dirty="0">
                <a:latin typeface="微软雅黑" pitchFamily="34" charset="-122"/>
                <a:ea typeface="微软雅黑" pitchFamily="34" charset="-122"/>
              </a:rPr>
              <a:t>数据帧格式</a:t>
            </a:r>
          </a:p>
        </p:txBody>
      </p:sp>
      <p:sp>
        <p:nvSpPr>
          <p:cNvPr id="8" name="Freeform 4"/>
          <p:cNvSpPr>
            <a:spLocks/>
          </p:cNvSpPr>
          <p:nvPr/>
        </p:nvSpPr>
        <p:spPr bwMode="auto">
          <a:xfrm>
            <a:off x="897989" y="3087964"/>
            <a:ext cx="7012438" cy="462541"/>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0066FF"/>
              </a:gs>
              <a:gs pos="100000">
                <a:srgbClr val="66FFFF"/>
              </a:gs>
            </a:gsLst>
            <a:lin ang="5400000" scaled="1"/>
          </a:gradFill>
          <a:ln>
            <a:noFill/>
          </a:ln>
          <a:effectLs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Text Box 5"/>
          <p:cNvSpPr txBox="1">
            <a:spLocks noChangeArrowheads="1"/>
          </p:cNvSpPr>
          <p:nvPr/>
        </p:nvSpPr>
        <p:spPr bwMode="auto">
          <a:xfrm>
            <a:off x="737862" y="2526153"/>
            <a:ext cx="74174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1200" b="1" dirty="0">
                <a:latin typeface="微软雅黑" panose="020B0503020204020204" pitchFamily="34" charset="-122"/>
                <a:ea typeface="微软雅黑" panose="020B0503020204020204" pitchFamily="34" charset="-122"/>
              </a:rPr>
              <a:t>字节     </a:t>
            </a:r>
            <a:r>
              <a:rPr lang="zh-CN" altLang="en-US" sz="1200" b="1" dirty="0" smtClean="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2              </a:t>
            </a:r>
            <a:r>
              <a:rPr lang="en-US" altLang="zh-CN" sz="1200" b="1" dirty="0">
                <a:latin typeface="微软雅黑" panose="020B0503020204020204" pitchFamily="34" charset="-122"/>
                <a:ea typeface="微软雅黑" panose="020B0503020204020204" pitchFamily="34" charset="-122"/>
              </a:rPr>
              <a:t>2            </a:t>
            </a:r>
            <a:r>
              <a:rPr lang="en-US" altLang="zh-CN" sz="1200" b="1" dirty="0" smtClean="0">
                <a:latin typeface="微软雅黑" panose="020B0503020204020204" pitchFamily="34" charset="-122"/>
                <a:ea typeface="微软雅黑" panose="020B0503020204020204" pitchFamily="34" charset="-122"/>
              </a:rPr>
              <a:t>  6              </a:t>
            </a:r>
            <a:r>
              <a:rPr lang="en-US" altLang="zh-CN" sz="1200" b="1" dirty="0">
                <a:latin typeface="微软雅黑" panose="020B0503020204020204" pitchFamily="34" charset="-122"/>
                <a:ea typeface="微软雅黑" panose="020B0503020204020204" pitchFamily="34" charset="-122"/>
              </a:rPr>
              <a:t>6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6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2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6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0 ~ 2312             4</a:t>
            </a:r>
          </a:p>
        </p:txBody>
      </p:sp>
      <p:sp>
        <p:nvSpPr>
          <p:cNvPr id="10" name="Rectangle 6"/>
          <p:cNvSpPr>
            <a:spLocks noChangeArrowheads="1"/>
          </p:cNvSpPr>
          <p:nvPr/>
        </p:nvSpPr>
        <p:spPr bwMode="auto">
          <a:xfrm>
            <a:off x="1149222" y="2805206"/>
            <a:ext cx="745417" cy="275231"/>
          </a:xfrm>
          <a:prstGeom prst="rect">
            <a:avLst/>
          </a:prstGeom>
          <a:solidFill>
            <a:srgbClr val="0070C0"/>
          </a:solidFill>
          <a:ln w="9525">
            <a:solidFill>
              <a:schemeClr val="tx2"/>
            </a:solidFill>
            <a:miter lim="800000"/>
            <a:headEnd/>
            <a:tailEnd/>
          </a:ln>
          <a:effectLs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1898780"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dirty="0">
                <a:latin typeface="微软雅黑" panose="020B0503020204020204" pitchFamily="34" charset="-122"/>
                <a:ea typeface="微软雅黑" panose="020B0503020204020204" pitchFamily="34" charset="-122"/>
              </a:rPr>
              <a:t>持续期</a:t>
            </a:r>
          </a:p>
        </p:txBody>
      </p:sp>
      <p:sp>
        <p:nvSpPr>
          <p:cNvPr id="13" name="Rectangle 9"/>
          <p:cNvSpPr>
            <a:spLocks noChangeArrowheads="1"/>
          </p:cNvSpPr>
          <p:nvPr/>
        </p:nvSpPr>
        <p:spPr bwMode="auto">
          <a:xfrm>
            <a:off x="2651098"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1</a:t>
            </a:r>
          </a:p>
        </p:txBody>
      </p:sp>
      <p:sp>
        <p:nvSpPr>
          <p:cNvPr id="14" name="Rectangle 10"/>
          <p:cNvSpPr>
            <a:spLocks noChangeArrowheads="1"/>
          </p:cNvSpPr>
          <p:nvPr/>
        </p:nvSpPr>
        <p:spPr bwMode="auto">
          <a:xfrm>
            <a:off x="3403418"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2</a:t>
            </a:r>
          </a:p>
        </p:txBody>
      </p:sp>
      <p:sp>
        <p:nvSpPr>
          <p:cNvPr id="15" name="Rectangle 11"/>
          <p:cNvSpPr>
            <a:spLocks noChangeArrowheads="1"/>
          </p:cNvSpPr>
          <p:nvPr/>
        </p:nvSpPr>
        <p:spPr bwMode="auto">
          <a:xfrm>
            <a:off x="415573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3</a:t>
            </a:r>
          </a:p>
        </p:txBody>
      </p:sp>
      <p:sp>
        <p:nvSpPr>
          <p:cNvPr id="16" name="Rectangle 12"/>
          <p:cNvSpPr>
            <a:spLocks noChangeArrowheads="1"/>
          </p:cNvSpPr>
          <p:nvPr/>
        </p:nvSpPr>
        <p:spPr bwMode="auto">
          <a:xfrm>
            <a:off x="4908055" y="2797561"/>
            <a:ext cx="752318"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序号控制</a:t>
            </a:r>
          </a:p>
        </p:txBody>
      </p:sp>
      <p:sp>
        <p:nvSpPr>
          <p:cNvPr id="17" name="Rectangle 13"/>
          <p:cNvSpPr>
            <a:spLocks noChangeArrowheads="1"/>
          </p:cNvSpPr>
          <p:nvPr/>
        </p:nvSpPr>
        <p:spPr bwMode="auto">
          <a:xfrm>
            <a:off x="5660372"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地址 </a:t>
            </a:r>
            <a:r>
              <a:rPr lang="en-US" altLang="zh-CN" sz="1200" b="1">
                <a:latin typeface="微软雅黑" panose="020B0503020204020204" pitchFamily="34" charset="-122"/>
                <a:ea typeface="微软雅黑" panose="020B0503020204020204" pitchFamily="34" charset="-122"/>
              </a:rPr>
              <a:t>4</a:t>
            </a:r>
          </a:p>
        </p:txBody>
      </p:sp>
      <p:sp>
        <p:nvSpPr>
          <p:cNvPr id="18" name="Rectangle 14"/>
          <p:cNvSpPr>
            <a:spLocks noChangeArrowheads="1"/>
          </p:cNvSpPr>
          <p:nvPr/>
        </p:nvSpPr>
        <p:spPr bwMode="auto">
          <a:xfrm>
            <a:off x="6412692" y="2797561"/>
            <a:ext cx="1184384" cy="289247"/>
          </a:xfrm>
          <a:prstGeom prst="rect">
            <a:avLst/>
          </a:prstGeom>
          <a:solidFill>
            <a:srgbClr val="99FF66"/>
          </a:solidFill>
          <a:ln w="9525">
            <a:solidFill>
              <a:schemeClr val="tx2"/>
            </a:solidFill>
            <a:miter lim="800000"/>
            <a:headEnd/>
            <a:tailEnd/>
          </a:ln>
          <a:effectLst/>
        </p:spPr>
        <p:txBody>
          <a:bodyPr wrap="none" anchor="ctr"/>
          <a:lstStyle/>
          <a:p>
            <a:pPr algn="ctr"/>
            <a:r>
              <a:rPr lang="zh-CN" altLang="en-US" sz="1200" b="1">
                <a:latin typeface="微软雅黑" panose="020B0503020204020204" pitchFamily="34" charset="-122"/>
                <a:ea typeface="微软雅黑" panose="020B0503020204020204" pitchFamily="34" charset="-122"/>
              </a:rPr>
              <a:t>帧主体</a:t>
            </a:r>
          </a:p>
        </p:txBody>
      </p:sp>
      <p:sp>
        <p:nvSpPr>
          <p:cNvPr id="19" name="Rectangle 15"/>
          <p:cNvSpPr>
            <a:spLocks noChangeArrowheads="1"/>
          </p:cNvSpPr>
          <p:nvPr/>
        </p:nvSpPr>
        <p:spPr bwMode="auto">
          <a:xfrm>
            <a:off x="7595695" y="2797561"/>
            <a:ext cx="752319" cy="289247"/>
          </a:xfrm>
          <a:prstGeom prst="rect">
            <a:avLst/>
          </a:prstGeom>
          <a:solidFill>
            <a:srgbClr val="99FF66"/>
          </a:solidFill>
          <a:ln w="9525">
            <a:solidFill>
              <a:schemeClr val="tx2"/>
            </a:solidFill>
            <a:miter lim="800000"/>
            <a:headEnd/>
            <a:tailEnd/>
          </a:ln>
          <a:effec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FCS</a:t>
            </a:r>
          </a:p>
        </p:txBody>
      </p:sp>
      <p:sp>
        <p:nvSpPr>
          <p:cNvPr id="20" name="Rectangle 16"/>
          <p:cNvSpPr>
            <a:spLocks noChangeArrowheads="1"/>
          </p:cNvSpPr>
          <p:nvPr/>
        </p:nvSpPr>
        <p:spPr bwMode="auto">
          <a:xfrm>
            <a:off x="896609" y="3549349"/>
            <a:ext cx="752318"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协议</a:t>
            </a:r>
          </a:p>
          <a:p>
            <a:pPr algn="ctr"/>
            <a:r>
              <a:rPr lang="zh-CN" altLang="en-US" sz="1200" b="1">
                <a:solidFill>
                  <a:schemeClr val="bg1"/>
                </a:solidFill>
                <a:latin typeface="微软雅黑" panose="020B0503020204020204" pitchFamily="34" charset="-122"/>
                <a:ea typeface="微软雅黑" panose="020B0503020204020204" pitchFamily="34" charset="-122"/>
              </a:rPr>
              <a:t>版本</a:t>
            </a:r>
          </a:p>
        </p:txBody>
      </p:sp>
      <p:sp>
        <p:nvSpPr>
          <p:cNvPr id="21" name="Rectangle 17"/>
          <p:cNvSpPr>
            <a:spLocks noChangeArrowheads="1"/>
          </p:cNvSpPr>
          <p:nvPr/>
        </p:nvSpPr>
        <p:spPr bwMode="auto">
          <a:xfrm>
            <a:off x="1648926" y="3549349"/>
            <a:ext cx="752319"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类型</a:t>
            </a:r>
          </a:p>
        </p:txBody>
      </p:sp>
      <p:sp>
        <p:nvSpPr>
          <p:cNvPr id="22" name="Rectangle 18"/>
          <p:cNvSpPr>
            <a:spLocks noChangeArrowheads="1"/>
          </p:cNvSpPr>
          <p:nvPr/>
        </p:nvSpPr>
        <p:spPr bwMode="auto">
          <a:xfrm>
            <a:off x="2401246" y="3549349"/>
            <a:ext cx="150187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子类型</a:t>
            </a:r>
          </a:p>
        </p:txBody>
      </p:sp>
      <p:sp>
        <p:nvSpPr>
          <p:cNvPr id="23" name="Rectangle 19"/>
          <p:cNvSpPr>
            <a:spLocks noChangeArrowheads="1"/>
          </p:cNvSpPr>
          <p:nvPr/>
        </p:nvSpPr>
        <p:spPr bwMode="auto">
          <a:xfrm>
            <a:off x="3900362"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去往</a:t>
            </a:r>
          </a:p>
          <a:p>
            <a:pPr algn="ctr"/>
            <a:r>
              <a:rPr lang="en-US" altLang="zh-CN" sz="1200" b="1">
                <a:solidFill>
                  <a:schemeClr val="bg1"/>
                </a:solidFill>
                <a:latin typeface="微软雅黑" panose="020B0503020204020204" pitchFamily="34" charset="-122"/>
                <a:ea typeface="微软雅黑" panose="020B0503020204020204" pitchFamily="34" charset="-122"/>
              </a:rPr>
              <a:t>AP</a:t>
            </a:r>
          </a:p>
        </p:txBody>
      </p:sp>
      <p:sp>
        <p:nvSpPr>
          <p:cNvPr id="24" name="Rectangle 20"/>
          <p:cNvSpPr>
            <a:spLocks noChangeArrowheads="1"/>
          </p:cNvSpPr>
          <p:nvPr/>
        </p:nvSpPr>
        <p:spPr bwMode="auto">
          <a:xfrm>
            <a:off x="4404207"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来自</a:t>
            </a:r>
          </a:p>
          <a:p>
            <a:pPr algn="ctr"/>
            <a:r>
              <a:rPr lang="en-US" altLang="zh-CN" sz="1200" b="1">
                <a:solidFill>
                  <a:schemeClr val="bg1"/>
                </a:solidFill>
                <a:latin typeface="微软雅黑" panose="020B0503020204020204" pitchFamily="34" charset="-122"/>
                <a:ea typeface="微软雅黑" panose="020B0503020204020204" pitchFamily="34" charset="-122"/>
              </a:rPr>
              <a:t>AP</a:t>
            </a:r>
          </a:p>
        </p:txBody>
      </p:sp>
      <p:sp>
        <p:nvSpPr>
          <p:cNvPr id="25" name="Rectangle 21"/>
          <p:cNvSpPr>
            <a:spLocks noChangeArrowheads="1"/>
          </p:cNvSpPr>
          <p:nvPr/>
        </p:nvSpPr>
        <p:spPr bwMode="auto">
          <a:xfrm>
            <a:off x="4908055"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更多</a:t>
            </a:r>
          </a:p>
          <a:p>
            <a:pPr algn="ctr"/>
            <a:r>
              <a:rPr lang="zh-CN" altLang="en-US" sz="1200" b="1">
                <a:solidFill>
                  <a:schemeClr val="bg1"/>
                </a:solidFill>
                <a:latin typeface="微软雅黑" panose="020B0503020204020204" pitchFamily="34" charset="-122"/>
                <a:ea typeface="微软雅黑" panose="020B0503020204020204" pitchFamily="34" charset="-122"/>
              </a:rPr>
              <a:t>分片</a:t>
            </a:r>
          </a:p>
        </p:txBody>
      </p:sp>
      <p:sp>
        <p:nvSpPr>
          <p:cNvPr id="26" name="Rectangle 22"/>
          <p:cNvSpPr>
            <a:spLocks noChangeArrowheads="1"/>
          </p:cNvSpPr>
          <p:nvPr/>
        </p:nvSpPr>
        <p:spPr bwMode="auto">
          <a:xfrm>
            <a:off x="5411900"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重试</a:t>
            </a:r>
          </a:p>
        </p:txBody>
      </p:sp>
      <p:sp>
        <p:nvSpPr>
          <p:cNvPr id="27" name="Rectangle 23"/>
          <p:cNvSpPr>
            <a:spLocks noChangeArrowheads="1"/>
          </p:cNvSpPr>
          <p:nvPr/>
        </p:nvSpPr>
        <p:spPr bwMode="auto">
          <a:xfrm>
            <a:off x="5915748"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功率</a:t>
            </a:r>
          </a:p>
          <a:p>
            <a:pPr algn="ctr"/>
            <a:r>
              <a:rPr lang="zh-CN" altLang="en-US" sz="1200" b="1">
                <a:solidFill>
                  <a:schemeClr val="bg1"/>
                </a:solidFill>
                <a:latin typeface="微软雅黑" panose="020B0503020204020204" pitchFamily="34" charset="-122"/>
                <a:ea typeface="微软雅黑" panose="020B0503020204020204" pitchFamily="34" charset="-122"/>
              </a:rPr>
              <a:t>管理</a:t>
            </a:r>
          </a:p>
        </p:txBody>
      </p:sp>
      <p:sp>
        <p:nvSpPr>
          <p:cNvPr id="28" name="Rectangle 24"/>
          <p:cNvSpPr>
            <a:spLocks noChangeArrowheads="1"/>
          </p:cNvSpPr>
          <p:nvPr/>
        </p:nvSpPr>
        <p:spPr bwMode="auto">
          <a:xfrm>
            <a:off x="6419593"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a:solidFill>
                  <a:schemeClr val="bg1"/>
                </a:solidFill>
                <a:latin typeface="微软雅黑" panose="020B0503020204020204" pitchFamily="34" charset="-122"/>
                <a:ea typeface="微软雅黑" panose="020B0503020204020204" pitchFamily="34" charset="-122"/>
              </a:rPr>
              <a:t>更多</a:t>
            </a:r>
          </a:p>
          <a:p>
            <a:pPr algn="ctr"/>
            <a:r>
              <a:rPr lang="zh-CN" altLang="en-US" sz="1200" b="1">
                <a:solidFill>
                  <a:schemeClr val="bg1"/>
                </a:solidFill>
                <a:latin typeface="微软雅黑" panose="020B0503020204020204" pitchFamily="34" charset="-122"/>
                <a:ea typeface="微软雅黑" panose="020B0503020204020204" pitchFamily="34" charset="-122"/>
              </a:rPr>
              <a:t>数据</a:t>
            </a:r>
          </a:p>
        </p:txBody>
      </p:sp>
      <p:sp>
        <p:nvSpPr>
          <p:cNvPr id="29" name="Rectangle 25"/>
          <p:cNvSpPr>
            <a:spLocks noChangeArrowheads="1"/>
          </p:cNvSpPr>
          <p:nvPr/>
        </p:nvSpPr>
        <p:spPr bwMode="auto">
          <a:xfrm>
            <a:off x="6923441" y="3549349"/>
            <a:ext cx="503846" cy="462540"/>
          </a:xfrm>
          <a:prstGeom prst="rect">
            <a:avLst/>
          </a:prstGeom>
          <a:solidFill>
            <a:srgbClr val="0066FF"/>
          </a:solidFill>
          <a:ln w="9525">
            <a:solidFill>
              <a:schemeClr val="tx1"/>
            </a:solidFill>
            <a:miter lim="800000"/>
            <a:headEnd/>
            <a:tailEnd/>
          </a:ln>
          <a:effectLst/>
        </p:spPr>
        <p:txBody>
          <a:bodyPr wrap="none" anchor="ctr"/>
          <a:lstStyle/>
          <a:p>
            <a:pPr algn="ctr"/>
            <a:r>
              <a:rPr lang="en-US" altLang="zh-CN" sz="1200" b="1">
                <a:solidFill>
                  <a:schemeClr val="bg1"/>
                </a:solidFill>
                <a:latin typeface="微软雅黑" panose="020B0503020204020204" pitchFamily="34" charset="-122"/>
                <a:ea typeface="微软雅黑" panose="020B0503020204020204" pitchFamily="34" charset="-122"/>
              </a:rPr>
              <a:t>WEP</a:t>
            </a:r>
          </a:p>
        </p:txBody>
      </p:sp>
      <p:sp>
        <p:nvSpPr>
          <p:cNvPr id="30" name="Rectangle 26"/>
          <p:cNvSpPr>
            <a:spLocks noChangeArrowheads="1"/>
          </p:cNvSpPr>
          <p:nvPr/>
        </p:nvSpPr>
        <p:spPr bwMode="auto">
          <a:xfrm>
            <a:off x="7427286" y="3549349"/>
            <a:ext cx="503847" cy="462540"/>
          </a:xfrm>
          <a:prstGeom prst="rect">
            <a:avLst/>
          </a:prstGeom>
          <a:solidFill>
            <a:srgbClr val="0066FF"/>
          </a:solidFill>
          <a:ln w="9525">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顺序</a:t>
            </a:r>
          </a:p>
        </p:txBody>
      </p:sp>
      <p:sp>
        <p:nvSpPr>
          <p:cNvPr id="31" name="Text Box 27"/>
          <p:cNvSpPr txBox="1">
            <a:spLocks noChangeArrowheads="1"/>
          </p:cNvSpPr>
          <p:nvPr/>
        </p:nvSpPr>
        <p:spPr bwMode="auto">
          <a:xfrm>
            <a:off x="638473" y="3277940"/>
            <a:ext cx="723627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latin typeface="微软雅黑" panose="020B0503020204020204" pitchFamily="34" charset="-122"/>
                <a:ea typeface="微软雅黑" panose="020B0503020204020204" pitchFamily="34" charset="-122"/>
              </a:rPr>
              <a:t>位        </a:t>
            </a:r>
            <a:r>
              <a:rPr lang="en-US" altLang="zh-CN" sz="1200" b="1" dirty="0">
                <a:latin typeface="微软雅黑" panose="020B0503020204020204" pitchFamily="34" charset="-122"/>
                <a:ea typeface="微软雅黑" panose="020B0503020204020204" pitchFamily="34" charset="-122"/>
              </a:rPr>
              <a:t>2              2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4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1         1         </a:t>
            </a:r>
            <a:r>
              <a:rPr lang="en-US" altLang="zh-CN" sz="1200" b="1" dirty="0" smtClean="0">
                <a:latin typeface="微软雅黑" panose="020B0503020204020204" pitchFamily="34" charset="-122"/>
                <a:ea typeface="微软雅黑" panose="020B0503020204020204" pitchFamily="34" charset="-122"/>
              </a:rPr>
              <a:t>1         </a:t>
            </a:r>
            <a:r>
              <a:rPr lang="en-US" altLang="zh-CN" sz="1200" b="1" dirty="0">
                <a:latin typeface="微软雅黑" panose="020B0503020204020204" pitchFamily="34" charset="-122"/>
                <a:ea typeface="微软雅黑" panose="020B0503020204020204" pitchFamily="34" charset="-122"/>
              </a:rPr>
              <a:t>1         1         1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1         1</a:t>
            </a:r>
          </a:p>
        </p:txBody>
      </p:sp>
      <p:sp>
        <p:nvSpPr>
          <p:cNvPr id="32" name="AutoShape 28"/>
          <p:cNvSpPr>
            <a:spLocks/>
          </p:cNvSpPr>
          <p:nvPr/>
        </p:nvSpPr>
        <p:spPr bwMode="auto">
          <a:xfrm rot="16200000">
            <a:off x="3677639" y="-176938"/>
            <a:ext cx="203875" cy="5263469"/>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Text Box 29"/>
          <p:cNvSpPr txBox="1">
            <a:spLocks noChangeArrowheads="1"/>
          </p:cNvSpPr>
          <p:nvPr/>
        </p:nvSpPr>
        <p:spPr bwMode="auto">
          <a:xfrm>
            <a:off x="3204639" y="2026660"/>
            <a:ext cx="1277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MAC </a:t>
            </a:r>
            <a:r>
              <a:rPr lang="zh-CN" altLang="en-US" b="1" dirty="0">
                <a:solidFill>
                  <a:srgbClr val="0000FF"/>
                </a:solidFill>
                <a:latin typeface="微软雅黑" panose="020B0503020204020204" pitchFamily="34" charset="-122"/>
                <a:ea typeface="微软雅黑" panose="020B0503020204020204" pitchFamily="34" charset="-122"/>
              </a:rPr>
              <a:t>首部</a:t>
            </a:r>
          </a:p>
        </p:txBody>
      </p:sp>
      <p:sp>
        <p:nvSpPr>
          <p:cNvPr id="34" name="Text Box 30"/>
          <p:cNvSpPr txBox="1">
            <a:spLocks noChangeArrowheads="1"/>
          </p:cNvSpPr>
          <p:nvPr/>
        </p:nvSpPr>
        <p:spPr bwMode="auto">
          <a:xfrm>
            <a:off x="7627934" y="1900780"/>
            <a:ext cx="7468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MAC</a:t>
            </a:r>
          </a:p>
          <a:p>
            <a:r>
              <a:rPr lang="zh-CN" altLang="en-US" b="1" dirty="0" smtClean="0">
                <a:solidFill>
                  <a:srgbClr val="0000FF"/>
                </a:solidFill>
                <a:latin typeface="微软雅黑" panose="020B0503020204020204" pitchFamily="34" charset="-122"/>
                <a:ea typeface="微软雅黑" panose="020B0503020204020204" pitchFamily="34" charset="-122"/>
              </a:rPr>
              <a:t> 尾部</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 name="Rectangle 7"/>
          <p:cNvSpPr>
            <a:spLocks noChangeArrowheads="1"/>
          </p:cNvSpPr>
          <p:nvPr/>
        </p:nvSpPr>
        <p:spPr bwMode="auto">
          <a:xfrm>
            <a:off x="1146460" y="2797561"/>
            <a:ext cx="752319" cy="289247"/>
          </a:xfrm>
          <a:prstGeom prst="rect">
            <a:avLst/>
          </a:prstGeom>
          <a:solidFill>
            <a:srgbClr val="0066FF"/>
          </a:solidFill>
          <a:ln w="9525">
            <a:solidFill>
              <a:schemeClr val="tx1"/>
            </a:solidFill>
            <a:miter lim="800000"/>
            <a:headEnd/>
            <a:tailEnd/>
          </a:ln>
          <a:effectLst/>
          <a:ex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帧控制</a:t>
            </a:r>
          </a:p>
        </p:txBody>
      </p:sp>
    </p:spTree>
    <p:extLst>
      <p:ext uri="{BB962C8B-B14F-4D97-AF65-F5344CB8AC3E}">
        <p14:creationId xmlns:p14="http://schemas.microsoft.com/office/powerpoint/2010/main" val="593984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2"/>
          <p:cNvSpPr>
            <a:spLocks noChangeArrowheads="1"/>
          </p:cNvSpPr>
          <p:nvPr/>
        </p:nvSpPr>
        <p:spPr bwMode="auto">
          <a:xfrm>
            <a:off x="511896" y="108053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Rectangle 13"/>
          <p:cNvSpPr>
            <a:spLocks noChangeArrowheads="1"/>
          </p:cNvSpPr>
          <p:nvPr/>
        </p:nvSpPr>
        <p:spPr bwMode="auto">
          <a:xfrm>
            <a:off x="2789697" y="1055067"/>
            <a:ext cx="3573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9.1.1  </a:t>
            </a:r>
            <a:r>
              <a:rPr lang="zh-CN" altLang="en-US" sz="2400" b="1" dirty="0">
                <a:solidFill>
                  <a:schemeClr val="bg1"/>
                </a:solidFill>
                <a:latin typeface="微软雅黑" pitchFamily="34" charset="-122"/>
                <a:ea typeface="微软雅黑" pitchFamily="34" charset="-122"/>
              </a:rPr>
              <a:t>无线局域网的组成</a:t>
            </a:r>
          </a:p>
        </p:txBody>
      </p:sp>
      <p:sp>
        <p:nvSpPr>
          <p:cNvPr id="10" name="Rectangle 46"/>
          <p:cNvSpPr>
            <a:spLocks noChangeArrowheads="1"/>
          </p:cNvSpPr>
          <p:nvPr/>
        </p:nvSpPr>
        <p:spPr bwMode="auto">
          <a:xfrm>
            <a:off x="511896" y="1564499"/>
            <a:ext cx="842056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无线</a:t>
            </a:r>
            <a:r>
              <a:rPr lang="zh-CN" altLang="en-US" sz="2000" b="1" dirty="0" smtClean="0">
                <a:latin typeface="微软雅黑" pitchFamily="34" charset="-122"/>
                <a:ea typeface="微软雅黑" pitchFamily="34" charset="-122"/>
              </a:rPr>
              <a:t>局域网 </a:t>
            </a:r>
            <a:r>
              <a:rPr lang="en-US" altLang="zh-CN" sz="2000" b="1" dirty="0" smtClean="0">
                <a:latin typeface="微软雅黑" pitchFamily="34" charset="-122"/>
                <a:ea typeface="微软雅黑" pitchFamily="34" charset="-122"/>
              </a:rPr>
              <a:t>WLAN </a:t>
            </a:r>
            <a:r>
              <a:rPr lang="zh-CN" altLang="en-US" sz="2000" b="1" dirty="0" smtClean="0">
                <a:latin typeface="微软雅黑" pitchFamily="34" charset="-122"/>
                <a:ea typeface="微软雅黑" pitchFamily="34" charset="-122"/>
              </a:rPr>
              <a:t>可</a:t>
            </a:r>
            <a:r>
              <a:rPr lang="zh-CN" altLang="en-US" sz="2000" b="1" dirty="0">
                <a:latin typeface="微软雅黑" pitchFamily="34" charset="-122"/>
                <a:ea typeface="微软雅黑" pitchFamily="34" charset="-122"/>
              </a:rPr>
              <a:t>分为两大类：</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有固定基础设施的 </a:t>
            </a:r>
            <a:r>
              <a:rPr lang="en-US" altLang="zh-CN" sz="2000" b="1" dirty="0">
                <a:latin typeface="微软雅黑" pitchFamily="34" charset="-122"/>
                <a:ea typeface="微软雅黑" pitchFamily="34" charset="-122"/>
              </a:rPr>
              <a:t>WLAN</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无固定基础设施的 </a:t>
            </a:r>
            <a:r>
              <a:rPr lang="en-US" altLang="zh-CN" sz="2000" b="1" dirty="0">
                <a:latin typeface="微软雅黑" pitchFamily="34" charset="-122"/>
                <a:ea typeface="微软雅黑" pitchFamily="34" charset="-122"/>
              </a:rPr>
              <a:t>WLAN</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所谓“固定基础设施”是指预先建立起来的、能够覆盖一定地理</a:t>
            </a:r>
            <a:r>
              <a:rPr lang="zh-CN" altLang="en-US" sz="2000" b="1" dirty="0" smtClean="0">
                <a:latin typeface="微软雅黑" pitchFamily="34" charset="-122"/>
                <a:ea typeface="微软雅黑" pitchFamily="34" charset="-122"/>
              </a:rPr>
              <a:t>范围 的</a:t>
            </a:r>
            <a:r>
              <a:rPr lang="zh-CN" altLang="en-US" sz="2000" b="1" dirty="0">
                <a:latin typeface="微软雅黑" pitchFamily="34" charset="-122"/>
                <a:ea typeface="微软雅黑" pitchFamily="34" charset="-122"/>
              </a:rPr>
              <a:t>一批固定基站。</a:t>
            </a:r>
          </a:p>
        </p:txBody>
      </p:sp>
    </p:spTree>
    <p:extLst>
      <p:ext uri="{BB962C8B-B14F-4D97-AF65-F5344CB8AC3E}">
        <p14:creationId xmlns:p14="http://schemas.microsoft.com/office/powerpoint/2010/main" val="22498668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p:cNvSpPr>
            <a:spLocks noChangeArrowheads="1"/>
          </p:cNvSpPr>
          <p:nvPr/>
        </p:nvSpPr>
        <p:spPr bwMode="auto">
          <a:xfrm>
            <a:off x="511896" y="652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Rectangle 13"/>
          <p:cNvSpPr>
            <a:spLocks noChangeArrowheads="1"/>
          </p:cNvSpPr>
          <p:nvPr/>
        </p:nvSpPr>
        <p:spPr bwMode="auto">
          <a:xfrm>
            <a:off x="2223101" y="627157"/>
            <a:ext cx="47066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9.1.4  802.11 </a:t>
            </a:r>
            <a:r>
              <a:rPr lang="zh-CN" altLang="en-US" sz="2400" b="1" dirty="0">
                <a:solidFill>
                  <a:schemeClr val="bg1"/>
                </a:solidFill>
                <a:latin typeface="微软雅黑" pitchFamily="34" charset="-122"/>
                <a:ea typeface="微软雅黑" pitchFamily="34" charset="-122"/>
              </a:rPr>
              <a:t>局域网的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帧</a:t>
            </a:r>
          </a:p>
        </p:txBody>
      </p:sp>
      <p:sp>
        <p:nvSpPr>
          <p:cNvPr id="8" name="Rectangle 46"/>
          <p:cNvSpPr>
            <a:spLocks noChangeArrowheads="1"/>
          </p:cNvSpPr>
          <p:nvPr/>
        </p:nvSpPr>
        <p:spPr bwMode="auto">
          <a:xfrm>
            <a:off x="511896" y="1136589"/>
            <a:ext cx="8277262" cy="406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802.11 </a:t>
            </a:r>
            <a:r>
              <a:rPr lang="zh-CN" altLang="en-US" b="1" dirty="0">
                <a:latin typeface="微软雅黑" pitchFamily="34" charset="-122"/>
                <a:ea typeface="微软雅黑" pitchFamily="34" charset="-122"/>
              </a:rPr>
              <a:t>帧共有三种类型：</a:t>
            </a:r>
            <a:r>
              <a:rPr lang="zh-CN" altLang="en-US" b="1" dirty="0">
                <a:solidFill>
                  <a:srgbClr val="0000FF"/>
                </a:solidFill>
                <a:latin typeface="微软雅黑" pitchFamily="34" charset="-122"/>
                <a:ea typeface="微软雅黑" pitchFamily="34" charset="-122"/>
              </a:rPr>
              <a:t>控制帧</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数据帧</a:t>
            </a:r>
            <a:r>
              <a:rPr lang="zh-CN" altLang="en-US" b="1" dirty="0">
                <a:latin typeface="微软雅黑" pitchFamily="34" charset="-122"/>
                <a:ea typeface="微软雅黑" pitchFamily="34" charset="-122"/>
              </a:rPr>
              <a:t>和</a:t>
            </a:r>
            <a:r>
              <a:rPr lang="zh-CN" altLang="en-US" b="1" dirty="0">
                <a:solidFill>
                  <a:srgbClr val="0000FF"/>
                </a:solidFill>
                <a:latin typeface="微软雅黑" pitchFamily="34" charset="-122"/>
                <a:ea typeface="微软雅黑" pitchFamily="34" charset="-122"/>
              </a:rPr>
              <a:t>管理帧</a:t>
            </a:r>
            <a:r>
              <a:rPr lang="zh-CN" altLang="en-US" b="1" dirty="0">
                <a:latin typeface="微软雅黑" pitchFamily="34" charset="-122"/>
                <a:ea typeface="微软雅黑" pitchFamily="34" charset="-122"/>
              </a:rPr>
              <a:t>。</a:t>
            </a:r>
          </a:p>
        </p:txBody>
      </p:sp>
      <p:sp>
        <p:nvSpPr>
          <p:cNvPr id="9" name="圆角矩形 8"/>
          <p:cNvSpPr/>
          <p:nvPr/>
        </p:nvSpPr>
        <p:spPr>
          <a:xfrm>
            <a:off x="511896" y="1581521"/>
            <a:ext cx="8129015" cy="27266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04950" y="1756458"/>
            <a:ext cx="5720151" cy="1122436"/>
            <a:chOff x="1137742" y="2602293"/>
            <a:chExt cx="7482878" cy="1468325"/>
          </a:xfrm>
        </p:grpSpPr>
        <p:sp>
          <p:nvSpPr>
            <p:cNvPr id="11" name="矩形 10"/>
            <p:cNvSpPr/>
            <p:nvPr/>
          </p:nvSpPr>
          <p:spPr>
            <a:xfrm>
              <a:off x="1905305" y="3627735"/>
              <a:ext cx="6260008" cy="442883"/>
            </a:xfrm>
            <a:prstGeom prst="rect">
              <a:avLst/>
            </a:prstGeom>
            <a:noFill/>
            <a:ln>
              <a:noFill/>
            </a:ln>
          </p:spPr>
          <p:txBody>
            <a:bodyPr wrap="square">
              <a:spAutoFit/>
            </a:bodyPr>
            <a:lstStyle/>
            <a:p>
              <a:r>
                <a:rPr lang="en-US" altLang="zh-CN" sz="1600" b="1" dirty="0" smtClean="0">
                  <a:latin typeface="微软雅黑" panose="020B0503020204020204" pitchFamily="34" charset="-122"/>
                  <a:ea typeface="微软雅黑" panose="020B0503020204020204" pitchFamily="34" charset="-122"/>
                </a:rPr>
                <a:t>RTS </a:t>
              </a:r>
              <a:r>
                <a:rPr lang="zh-CN" altLang="en-US" sz="1600" b="1" dirty="0" smtClean="0">
                  <a:latin typeface="微软雅黑" panose="020B0503020204020204" pitchFamily="34" charset="-122"/>
                  <a:ea typeface="微软雅黑" panose="020B0503020204020204" pitchFamily="34" charset="-122"/>
                </a:rPr>
                <a:t>帧格式</a:t>
              </a:r>
              <a:r>
                <a:rPr lang="zh-CN" altLang="en-US" sz="1600" b="1" dirty="0">
                  <a:latin typeface="微软雅黑" panose="020B0503020204020204" pitchFamily="34" charset="-122"/>
                  <a:ea typeface="微软雅黑" panose="020B0503020204020204" pitchFamily="34" charset="-122"/>
                </a:rPr>
                <a:t>（帧控制字段中的子类型</a:t>
              </a:r>
              <a:r>
                <a:rPr lang="zh-CN" altLang="en-US" sz="1600" b="1" dirty="0" smtClean="0">
                  <a:latin typeface="微软雅黑" panose="020B0503020204020204" pitchFamily="34" charset="-122"/>
                  <a:ea typeface="微软雅黑" panose="020B0503020204020204" pitchFamily="34" charset="-122"/>
                </a:rPr>
                <a:t>为 </a:t>
              </a:r>
              <a:r>
                <a:rPr lang="en-US" altLang="zh-CN" sz="1600" b="1" dirty="0" smtClean="0">
                  <a:latin typeface="微软雅黑" panose="020B0503020204020204" pitchFamily="34" charset="-122"/>
                  <a:ea typeface="微软雅黑" panose="020B0503020204020204" pitchFamily="34" charset="-122"/>
                </a:rPr>
                <a:t>1011</a:t>
              </a:r>
              <a:r>
                <a:rPr lang="zh-CN" altLang="en-US" sz="1600" b="1" dirty="0">
                  <a:latin typeface="微软雅黑" panose="020B0503020204020204" pitchFamily="34" charset="-122"/>
                  <a:ea typeface="微软雅黑" panose="020B0503020204020204" pitchFamily="34" charset="-122"/>
                </a:rPr>
                <a:t>）</a:t>
              </a:r>
            </a:p>
          </p:txBody>
        </p:sp>
        <p:grpSp>
          <p:nvGrpSpPr>
            <p:cNvPr id="12" name="组合 11"/>
            <p:cNvGrpSpPr/>
            <p:nvPr/>
          </p:nvGrpSpPr>
          <p:grpSpPr>
            <a:xfrm>
              <a:off x="1137742" y="2602293"/>
              <a:ext cx="7482878" cy="889079"/>
              <a:chOff x="2095672" y="3238115"/>
              <a:chExt cx="4781378" cy="623255"/>
            </a:xfrm>
          </p:grpSpPr>
          <p:sp>
            <p:nvSpPr>
              <p:cNvPr id="13" name="Rectangle 56"/>
              <p:cNvSpPr>
                <a:spLocks noChangeArrowheads="1"/>
              </p:cNvSpPr>
              <p:nvPr/>
            </p:nvSpPr>
            <p:spPr bwMode="auto">
              <a:xfrm>
                <a:off x="2554288" y="3510533"/>
                <a:ext cx="857250" cy="3429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14" name="Rectangle 17"/>
              <p:cNvSpPr>
                <a:spLocks noChangeArrowheads="1"/>
              </p:cNvSpPr>
              <p:nvPr/>
            </p:nvSpPr>
            <p:spPr bwMode="auto">
              <a:xfrm>
                <a:off x="2551113" y="3501008"/>
                <a:ext cx="865187" cy="360362"/>
              </a:xfrm>
              <a:prstGeom prst="rect">
                <a:avLst/>
              </a:prstGeom>
              <a:solidFill>
                <a:srgbClr val="0066FF"/>
              </a:solidFill>
              <a:ln w="6350">
                <a:solidFill>
                  <a:schemeClr val="tx1"/>
                </a:solidFill>
                <a:miter lim="800000"/>
                <a:headEnd/>
                <a:tailE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帧控制</a:t>
                </a:r>
              </a:p>
            </p:txBody>
          </p:sp>
          <p:sp>
            <p:nvSpPr>
              <p:cNvPr id="15" name="Rectangle 18"/>
              <p:cNvSpPr>
                <a:spLocks noChangeArrowheads="1"/>
              </p:cNvSpPr>
              <p:nvPr/>
            </p:nvSpPr>
            <p:spPr bwMode="auto">
              <a:xfrm>
                <a:off x="3416300" y="3501008"/>
                <a:ext cx="865188"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持续期</a:t>
                </a:r>
              </a:p>
            </p:txBody>
          </p:sp>
          <p:sp>
            <p:nvSpPr>
              <p:cNvPr id="16" name="Rectangle 19"/>
              <p:cNvSpPr>
                <a:spLocks noChangeArrowheads="1"/>
              </p:cNvSpPr>
              <p:nvPr/>
            </p:nvSpPr>
            <p:spPr bwMode="auto">
              <a:xfrm>
                <a:off x="4281488" y="3501008"/>
                <a:ext cx="865187"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接收地址</a:t>
                </a:r>
                <a:endParaRPr lang="en-US" altLang="zh-CN" sz="1400" b="1">
                  <a:latin typeface="微软雅黑" panose="020B0503020204020204" pitchFamily="34" charset="-122"/>
                  <a:ea typeface="微软雅黑" panose="020B0503020204020204" pitchFamily="34" charset="-122"/>
                </a:endParaRPr>
              </a:p>
            </p:txBody>
          </p:sp>
          <p:sp>
            <p:nvSpPr>
              <p:cNvPr id="17" name="Rectangle 20"/>
              <p:cNvSpPr>
                <a:spLocks noChangeArrowheads="1"/>
              </p:cNvSpPr>
              <p:nvPr/>
            </p:nvSpPr>
            <p:spPr bwMode="auto">
              <a:xfrm>
                <a:off x="5146675" y="3501008"/>
                <a:ext cx="865188" cy="360362"/>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发送地址</a:t>
                </a:r>
                <a:endParaRPr lang="en-US" altLang="zh-CN" sz="1400" b="1">
                  <a:latin typeface="微软雅黑" panose="020B0503020204020204" pitchFamily="34" charset="-122"/>
                  <a:ea typeface="微软雅黑" panose="020B0503020204020204" pitchFamily="34" charset="-122"/>
                </a:endParaRPr>
              </a:p>
            </p:txBody>
          </p:sp>
          <p:sp>
            <p:nvSpPr>
              <p:cNvPr id="18" name="Rectangle 21"/>
              <p:cNvSpPr>
                <a:spLocks noChangeArrowheads="1"/>
              </p:cNvSpPr>
              <p:nvPr/>
            </p:nvSpPr>
            <p:spPr bwMode="auto">
              <a:xfrm>
                <a:off x="6011863" y="3501008"/>
                <a:ext cx="865187" cy="360362"/>
              </a:xfrm>
              <a:prstGeom prst="rect">
                <a:avLst/>
              </a:prstGeom>
              <a:solidFill>
                <a:srgbClr val="99FF66"/>
              </a:solidFill>
              <a:ln w="6350">
                <a:solidFill>
                  <a:schemeClr val="tx1"/>
                </a:solidFill>
                <a:miter lim="800000"/>
                <a:headEnd/>
                <a:tailEnd/>
              </a:ln>
              <a:effectLst/>
            </p:spPr>
            <p:txBody>
              <a:bodyPr wrap="none" anchor="ctr"/>
              <a:lstStyle/>
              <a:p>
                <a:pPr algn="ctr">
                  <a:defRPr/>
                </a:pPr>
                <a:r>
                  <a:rPr lang="en-US" altLang="zh-CN" sz="1400" b="1" dirty="0">
                    <a:latin typeface="微软雅黑" panose="020B0503020204020204" pitchFamily="34" charset="-122"/>
                    <a:ea typeface="微软雅黑" panose="020B0503020204020204" pitchFamily="34" charset="-122"/>
                  </a:rPr>
                  <a:t>FCS</a:t>
                </a:r>
              </a:p>
            </p:txBody>
          </p:sp>
          <p:sp>
            <p:nvSpPr>
              <p:cNvPr id="19" name="Text Box 14"/>
              <p:cNvSpPr txBox="1">
                <a:spLocks noChangeArrowheads="1"/>
              </p:cNvSpPr>
              <p:nvPr/>
            </p:nvSpPr>
            <p:spPr bwMode="auto">
              <a:xfrm>
                <a:off x="2095672" y="3238115"/>
                <a:ext cx="4781378" cy="28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smtClean="0">
                    <a:latin typeface="微软雅黑" panose="020B0503020204020204" pitchFamily="34" charset="-122"/>
                    <a:ea typeface="微软雅黑" panose="020B0503020204020204" pitchFamily="34" charset="-122"/>
                  </a:rPr>
                  <a:t>字节           </a:t>
                </a:r>
                <a:r>
                  <a:rPr lang="en-US" altLang="zh-CN" sz="1400" b="1" dirty="0" smtClean="0">
                    <a:latin typeface="微软雅黑" panose="020B0503020204020204" pitchFamily="34" charset="-122"/>
                    <a:ea typeface="微软雅黑" panose="020B0503020204020204" pitchFamily="34" charset="-122"/>
                  </a:rPr>
                  <a:t>2                  </a:t>
                </a:r>
                <a:r>
                  <a:rPr lang="en-US" altLang="zh-CN" sz="1400" b="1" dirty="0">
                    <a:latin typeface="微软雅黑" panose="020B0503020204020204" pitchFamily="34" charset="-122"/>
                    <a:ea typeface="微软雅黑" panose="020B0503020204020204" pitchFamily="34" charset="-122"/>
                  </a:rPr>
                  <a:t>2            </a:t>
                </a:r>
                <a:r>
                  <a:rPr lang="en-US" altLang="zh-CN"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6          </a:t>
                </a:r>
                <a:r>
                  <a:rPr lang="en-US" altLang="zh-CN"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6             </a:t>
                </a:r>
                <a:r>
                  <a:rPr lang="en-US" altLang="zh-CN"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4</a:t>
                </a:r>
              </a:p>
            </p:txBody>
          </p:sp>
        </p:grpSp>
      </p:grpSp>
      <p:grpSp>
        <p:nvGrpSpPr>
          <p:cNvPr id="20" name="组合 19"/>
          <p:cNvGrpSpPr/>
          <p:nvPr/>
        </p:nvGrpSpPr>
        <p:grpSpPr>
          <a:xfrm>
            <a:off x="1504950" y="2929840"/>
            <a:ext cx="6719540" cy="1171896"/>
            <a:chOff x="1187582" y="4256555"/>
            <a:chExt cx="8790243" cy="1354726"/>
          </a:xfrm>
        </p:grpSpPr>
        <p:sp>
          <p:nvSpPr>
            <p:cNvPr id="21" name="Rectangle 56"/>
            <p:cNvSpPr>
              <a:spLocks noChangeArrowheads="1"/>
            </p:cNvSpPr>
            <p:nvPr/>
          </p:nvSpPr>
          <p:spPr bwMode="auto">
            <a:xfrm>
              <a:off x="1905305" y="4587443"/>
              <a:ext cx="1328441" cy="43307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000" b="1">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1900385" y="4575413"/>
              <a:ext cx="1340741" cy="455135"/>
            </a:xfrm>
            <a:prstGeom prst="rect">
              <a:avLst/>
            </a:prstGeom>
            <a:solidFill>
              <a:srgbClr val="0066FF"/>
            </a:solidFill>
            <a:ln w="6350">
              <a:solidFill>
                <a:schemeClr val="tx1"/>
              </a:solidFill>
              <a:miter lim="800000"/>
              <a:headEnd/>
              <a:tailE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帧控制</a:t>
              </a:r>
            </a:p>
          </p:txBody>
        </p:sp>
        <p:sp>
          <p:nvSpPr>
            <p:cNvPr id="23" name="Rectangle 18"/>
            <p:cNvSpPr>
              <a:spLocks noChangeArrowheads="1"/>
            </p:cNvSpPr>
            <p:nvPr/>
          </p:nvSpPr>
          <p:spPr bwMode="auto">
            <a:xfrm>
              <a:off x="3241126" y="4575413"/>
              <a:ext cx="1340742" cy="455135"/>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持续期</a:t>
              </a:r>
            </a:p>
          </p:txBody>
        </p:sp>
        <p:sp>
          <p:nvSpPr>
            <p:cNvPr id="24" name="Rectangle 19"/>
            <p:cNvSpPr>
              <a:spLocks noChangeArrowheads="1"/>
            </p:cNvSpPr>
            <p:nvPr/>
          </p:nvSpPr>
          <p:spPr bwMode="auto">
            <a:xfrm>
              <a:off x="4581868" y="4575413"/>
              <a:ext cx="1340741" cy="455135"/>
            </a:xfrm>
            <a:prstGeom prst="rect">
              <a:avLst/>
            </a:prstGeom>
            <a:solidFill>
              <a:srgbClr val="99FF66"/>
            </a:solidFill>
            <a:ln w="6350">
              <a:solidFill>
                <a:schemeClr val="tx1"/>
              </a:solidFill>
              <a:miter lim="800000"/>
              <a:headEnd/>
              <a:tailEnd/>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接收地址</a:t>
              </a:r>
              <a:endParaRPr lang="en-US" altLang="zh-CN" sz="1400" b="1">
                <a:latin typeface="微软雅黑" panose="020B0503020204020204" pitchFamily="34" charset="-122"/>
                <a:ea typeface="微软雅黑" panose="020B0503020204020204" pitchFamily="34" charset="-122"/>
              </a:endParaRPr>
            </a:p>
          </p:txBody>
        </p:sp>
        <p:sp>
          <p:nvSpPr>
            <p:cNvPr id="25" name="Rectangle 21"/>
            <p:cNvSpPr>
              <a:spLocks noChangeArrowheads="1"/>
            </p:cNvSpPr>
            <p:nvPr/>
          </p:nvSpPr>
          <p:spPr bwMode="auto">
            <a:xfrm>
              <a:off x="5888168" y="4575413"/>
              <a:ext cx="1340742" cy="455135"/>
            </a:xfrm>
            <a:prstGeom prst="rect">
              <a:avLst/>
            </a:prstGeom>
            <a:solidFill>
              <a:srgbClr val="99FF66"/>
            </a:solidFill>
            <a:ln w="6350">
              <a:solidFill>
                <a:schemeClr val="tx1"/>
              </a:solidFill>
              <a:miter lim="800000"/>
              <a:headEnd/>
              <a:tailEnd/>
            </a:ln>
            <a:effectLst/>
          </p:spPr>
          <p:txBody>
            <a:bodyPr wrap="none" anchor="ctr"/>
            <a:lstStyle/>
            <a:p>
              <a:pPr algn="ctr">
                <a:defRPr/>
              </a:pPr>
              <a:r>
                <a:rPr lang="en-US" altLang="zh-CN" sz="1400" b="1" dirty="0">
                  <a:latin typeface="微软雅黑" panose="020B0503020204020204" pitchFamily="34" charset="-122"/>
                  <a:ea typeface="微软雅黑" panose="020B0503020204020204" pitchFamily="34" charset="-122"/>
                </a:rPr>
                <a:t>FCS</a:t>
              </a:r>
            </a:p>
          </p:txBody>
        </p:sp>
        <p:sp>
          <p:nvSpPr>
            <p:cNvPr id="26" name="Text Box 14"/>
            <p:cNvSpPr txBox="1">
              <a:spLocks noChangeArrowheads="1"/>
            </p:cNvSpPr>
            <p:nvPr/>
          </p:nvSpPr>
          <p:spPr bwMode="auto">
            <a:xfrm>
              <a:off x="1187582" y="4256555"/>
              <a:ext cx="5666301" cy="35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字节       </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2                  2                6                 </a:t>
              </a:r>
              <a:r>
                <a:rPr lang="en-US" altLang="zh-CN" sz="1400" b="1" dirty="0">
                  <a:latin typeface="微软雅黑" panose="020B0503020204020204" pitchFamily="34" charset="-122"/>
                  <a:ea typeface="微软雅黑" panose="020B0503020204020204" pitchFamily="34" charset="-122"/>
                </a:rPr>
                <a:t>4</a:t>
              </a:r>
            </a:p>
          </p:txBody>
        </p:sp>
        <p:sp>
          <p:nvSpPr>
            <p:cNvPr id="27" name="Text Box 58"/>
            <p:cNvSpPr txBox="1">
              <a:spLocks noChangeArrowheads="1"/>
            </p:cNvSpPr>
            <p:nvPr/>
          </p:nvSpPr>
          <p:spPr bwMode="auto">
            <a:xfrm>
              <a:off x="1774019" y="5219908"/>
              <a:ext cx="8203806" cy="39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b="1" dirty="0" smtClean="0">
                  <a:latin typeface="微软雅黑" panose="020B0503020204020204" pitchFamily="34" charset="-122"/>
                  <a:ea typeface="微软雅黑" panose="020B0503020204020204" pitchFamily="34" charset="-122"/>
                </a:rPr>
                <a:t>CTS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ACK </a:t>
              </a:r>
              <a:r>
                <a:rPr lang="zh-CN" altLang="en-US" sz="1600" b="1" dirty="0">
                  <a:latin typeface="微软雅黑" panose="020B0503020204020204" pitchFamily="34" charset="-122"/>
                  <a:ea typeface="微软雅黑" panose="020B0503020204020204" pitchFamily="34" charset="-122"/>
                </a:rPr>
                <a:t>帧格式（帧控制字段中的子类型分别</a:t>
              </a:r>
              <a:r>
                <a:rPr lang="zh-CN" altLang="en-US" sz="1600" b="1" dirty="0" smtClean="0">
                  <a:latin typeface="微软雅黑" panose="020B0503020204020204" pitchFamily="34" charset="-122"/>
                  <a:ea typeface="微软雅黑" panose="020B0503020204020204" pitchFamily="34" charset="-122"/>
                </a:rPr>
                <a:t>为 </a:t>
              </a:r>
              <a:r>
                <a:rPr lang="en-US" altLang="zh-CN" sz="1600" b="1" dirty="0" smtClean="0">
                  <a:latin typeface="微软雅黑" panose="020B0503020204020204" pitchFamily="34" charset="-122"/>
                  <a:ea typeface="微软雅黑" panose="020B0503020204020204" pitchFamily="34" charset="-122"/>
                </a:rPr>
                <a:t>1100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1101</a:t>
              </a:r>
              <a:r>
                <a:rPr lang="zh-CN" altLang="en-US" sz="1600" b="1" dirty="0">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9399759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485541"/>
            <a:ext cx="810471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首部</a:t>
            </a:r>
            <a:r>
              <a:rPr lang="zh-CN" altLang="en-US" sz="2000" b="1" dirty="0">
                <a:latin typeface="微软雅黑" pitchFamily="34" charset="-122"/>
                <a:ea typeface="微软雅黑" pitchFamily="34" charset="-122"/>
              </a:rPr>
              <a:t>，共 </a:t>
            </a:r>
            <a:r>
              <a:rPr lang="en-US" altLang="zh-CN" sz="2000" b="1" dirty="0">
                <a:latin typeface="微软雅黑" pitchFamily="34" charset="-122"/>
                <a:ea typeface="微软雅黑" pitchFamily="34" charset="-122"/>
              </a:rPr>
              <a:t>30 </a:t>
            </a:r>
            <a:r>
              <a:rPr lang="zh-CN" altLang="en-US" sz="2000" b="1" dirty="0">
                <a:latin typeface="微软雅黑" pitchFamily="34" charset="-122"/>
                <a:ea typeface="微软雅黑" pitchFamily="34" charset="-122"/>
              </a:rPr>
              <a:t>字节。帧的复杂性都在帧的首部。</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帧主体</a:t>
            </a:r>
            <a:r>
              <a:rPr lang="zh-CN" altLang="en-US" sz="2000" b="1" dirty="0">
                <a:latin typeface="微软雅黑" pitchFamily="34" charset="-122"/>
                <a:ea typeface="微软雅黑" pitchFamily="34" charset="-122"/>
              </a:rPr>
              <a:t>，也就是帧的数据部分，不</a:t>
            </a:r>
            <a:r>
              <a:rPr lang="zh-CN" altLang="en-US" sz="2000" b="1" dirty="0" smtClean="0">
                <a:latin typeface="微软雅黑" pitchFamily="34" charset="-122"/>
                <a:ea typeface="微软雅黑" pitchFamily="34" charset="-122"/>
              </a:rPr>
              <a:t>超过 </a:t>
            </a:r>
            <a:r>
              <a:rPr lang="en-US" altLang="zh-CN" sz="2000" b="1" dirty="0" smtClean="0">
                <a:latin typeface="微软雅黑" pitchFamily="34" charset="-122"/>
                <a:ea typeface="微软雅黑" pitchFamily="34" charset="-122"/>
              </a:rPr>
              <a:t>2312 </a:t>
            </a:r>
            <a:r>
              <a:rPr lang="zh-CN" altLang="en-US" sz="2000" b="1" dirty="0">
                <a:latin typeface="微软雅黑" pitchFamily="34" charset="-122"/>
                <a:ea typeface="微软雅黑" pitchFamily="34" charset="-122"/>
              </a:rPr>
              <a:t>字节。这个数值比以太网的最大长度长很多。不过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帧的长度通常</a:t>
            </a:r>
            <a:r>
              <a:rPr lang="zh-CN" altLang="en-US" sz="2000" b="1" dirty="0" smtClean="0">
                <a:latin typeface="微软雅黑" pitchFamily="34" charset="-122"/>
                <a:ea typeface="微软雅黑" pitchFamily="34" charset="-122"/>
              </a:rPr>
              <a:t>都小于 </a:t>
            </a:r>
            <a:r>
              <a:rPr lang="en-US" altLang="zh-CN" sz="2000" b="1" dirty="0">
                <a:latin typeface="微软雅黑" pitchFamily="34" charset="-122"/>
                <a:ea typeface="微软雅黑" pitchFamily="34" charset="-122"/>
              </a:rPr>
              <a:t>1500 </a:t>
            </a:r>
            <a:r>
              <a:rPr lang="zh-CN" altLang="en-US" sz="2000" b="1" dirty="0">
                <a:latin typeface="微软雅黑" pitchFamily="34" charset="-122"/>
                <a:ea typeface="微软雅黑" pitchFamily="34" charset="-122"/>
              </a:rPr>
              <a:t>字节。</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帧检验序列 </a:t>
            </a:r>
            <a:r>
              <a:rPr lang="en-US" altLang="zh-CN" sz="2000" b="1" dirty="0">
                <a:solidFill>
                  <a:srgbClr val="0000FF"/>
                </a:solidFill>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是尾部，共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字节 </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11897" y="111254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936308" y="1079335"/>
            <a:ext cx="32576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802.11 </a:t>
            </a:r>
            <a:r>
              <a:rPr lang="zh-CN" altLang="en-US" sz="2000" b="1" dirty="0">
                <a:solidFill>
                  <a:schemeClr val="bg1"/>
                </a:solidFill>
                <a:latin typeface="微软雅黑" pitchFamily="34" charset="-122"/>
                <a:ea typeface="微软雅黑" pitchFamily="34" charset="-122"/>
              </a:rPr>
              <a:t>数据帧的三大部分 </a:t>
            </a:r>
          </a:p>
        </p:txBody>
      </p:sp>
    </p:spTree>
    <p:extLst>
      <p:ext uri="{BB962C8B-B14F-4D97-AF65-F5344CB8AC3E}">
        <p14:creationId xmlns:p14="http://schemas.microsoft.com/office/powerpoint/2010/main" val="18084264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90700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857175"/>
            <a:ext cx="3567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251892"/>
            <a:ext cx="8270547" cy="938719"/>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数据帧最特殊的地方就是有四个地址字段。地址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用于自组网络。我们在这里只讨论前三种地址。 </a:t>
            </a:r>
          </a:p>
        </p:txBody>
      </p:sp>
      <p:graphicFrame>
        <p:nvGraphicFramePr>
          <p:cNvPr id="7" name="Group 179"/>
          <p:cNvGraphicFramePr>
            <a:graphicFrameLocks/>
          </p:cNvGraphicFramePr>
          <p:nvPr>
            <p:extLst>
              <p:ext uri="{D42A27DB-BD31-4B8C-83A1-F6EECF244321}">
                <p14:modId xmlns:p14="http://schemas.microsoft.com/office/powerpoint/2010/main" val="3179820175"/>
              </p:ext>
            </p:extLst>
          </p:nvPr>
        </p:nvGraphicFramePr>
        <p:xfrm>
          <a:off x="515825" y="2209800"/>
          <a:ext cx="8121600" cy="1620000"/>
        </p:xfrm>
        <a:graphic>
          <a:graphicData uri="http://schemas.openxmlformats.org/drawingml/2006/table">
            <a:tbl>
              <a:tblPr/>
              <a:tblGrid>
                <a:gridCol w="1353600"/>
                <a:gridCol w="1353600"/>
                <a:gridCol w="1353600"/>
                <a:gridCol w="1353600"/>
                <a:gridCol w="1353600"/>
                <a:gridCol w="1353600"/>
              </a:tblGrid>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去往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AP</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来自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AP</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2</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3</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地址 </a:t>
                      </a:r>
                      <a:r>
                        <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4</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r>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目的地址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AP </a:t>
                      </a: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源地址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0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AP </a:t>
                      </a: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源地址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目的地址</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p>
                  </a:txBody>
                  <a:tcPr marL="80662" marR="80662" marT="37228" marB="372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bl>
          </a:graphicData>
        </a:graphic>
      </p:graphicFrame>
    </p:spTree>
    <p:extLst>
      <p:ext uri="{BB962C8B-B14F-4D97-AF65-F5344CB8AC3E}">
        <p14:creationId xmlns:p14="http://schemas.microsoft.com/office/powerpoint/2010/main" val="3166145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Oval 132"/>
          <p:cNvSpPr>
            <a:spLocks noChangeArrowheads="1"/>
          </p:cNvSpPr>
          <p:nvPr/>
        </p:nvSpPr>
        <p:spPr bwMode="auto">
          <a:xfrm>
            <a:off x="591380" y="2254643"/>
            <a:ext cx="2039187" cy="1274952"/>
          </a:xfrm>
          <a:prstGeom prst="ellipse">
            <a:avLst/>
          </a:prstGeom>
          <a:solidFill>
            <a:schemeClr val="bg1"/>
          </a:solidFill>
          <a:ln w="6350">
            <a:solidFill>
              <a:schemeClr val="tx1"/>
            </a:solidFill>
            <a:prstDash val="dash"/>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 name="矩形 3"/>
          <p:cNvSpPr/>
          <p:nvPr/>
        </p:nvSpPr>
        <p:spPr>
          <a:xfrm>
            <a:off x="2594356" y="877715"/>
            <a:ext cx="3958326" cy="584775"/>
          </a:xfrm>
          <a:prstGeom prst="rect">
            <a:avLst/>
          </a:prstGeom>
          <a:solidFill>
            <a:srgbClr val="00FFFF"/>
          </a:solidFill>
          <a:ln>
            <a:solidFill>
              <a:schemeClr val="tx1"/>
            </a:solidFill>
          </a:ln>
        </p:spPr>
        <p:txBody>
          <a:bodyPr wrap="square">
            <a:spAutoFit/>
          </a:bodyPr>
          <a:lstStyle/>
          <a:p>
            <a:r>
              <a:rPr lang="zh-CN" altLang="en-US" sz="1600" b="1" dirty="0">
                <a:latin typeface="微软雅黑" pitchFamily="34" charset="-122"/>
                <a:ea typeface="微软雅黑" pitchFamily="34" charset="-122"/>
              </a:rPr>
              <a:t>站点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a:t>
            </a:r>
            <a:r>
              <a:rPr lang="zh-CN" altLang="en-US" sz="1600" b="1" dirty="0" smtClean="0">
                <a:latin typeface="微软雅黑" pitchFamily="34" charset="-122"/>
                <a:ea typeface="微软雅黑" pitchFamily="34" charset="-122"/>
              </a:rPr>
              <a:t>数据帧，数据帧</a:t>
            </a:r>
            <a:r>
              <a:rPr lang="zh-CN" altLang="en-US" sz="1600" b="1" dirty="0">
                <a:latin typeface="微软雅黑" pitchFamily="34" charset="-122"/>
                <a:ea typeface="微软雅黑" pitchFamily="34" charset="-122"/>
              </a:rPr>
              <a:t>必须经过 </a:t>
            </a:r>
            <a:r>
              <a:rPr lang="en-US" altLang="zh-CN" sz="1600" b="1" dirty="0" smtClean="0">
                <a:latin typeface="微软雅黑" pitchFamily="34" charset="-122"/>
                <a:ea typeface="微软雅黑" pitchFamily="34" charset="-122"/>
              </a:rPr>
              <a:t>AP</a:t>
            </a:r>
            <a:r>
              <a:rPr lang="en-US" altLang="zh-CN" sz="1600" b="1" baseline="-25000" dirty="0" smtClean="0">
                <a:latin typeface="微软雅黑" pitchFamily="34" charset="-122"/>
                <a:ea typeface="微软雅黑" pitchFamily="34" charset="-122"/>
              </a:rPr>
              <a:t>1</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转发。</a:t>
            </a:r>
            <a:endParaRPr lang="zh-CN" altLang="en-US" sz="1600" b="1" dirty="0">
              <a:latin typeface="微软雅黑" pitchFamily="34" charset="-122"/>
              <a:ea typeface="微软雅黑" pitchFamily="34" charset="-122"/>
            </a:endParaRPr>
          </a:p>
        </p:txBody>
      </p:sp>
      <p:sp>
        <p:nvSpPr>
          <p:cNvPr id="5" name="Line 76"/>
          <p:cNvSpPr>
            <a:spLocks noChangeShapeType="1"/>
          </p:cNvSpPr>
          <p:nvPr/>
        </p:nvSpPr>
        <p:spPr bwMode="auto">
          <a:xfrm>
            <a:off x="3418995" y="2558330"/>
            <a:ext cx="65219" cy="48563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 name="Oval 77"/>
          <p:cNvSpPr>
            <a:spLocks noChangeArrowheads="1"/>
          </p:cNvSpPr>
          <p:nvPr/>
        </p:nvSpPr>
        <p:spPr bwMode="auto">
          <a:xfrm>
            <a:off x="4339310" y="1611511"/>
            <a:ext cx="4207364" cy="2138378"/>
          </a:xfrm>
          <a:prstGeom prst="ellipse">
            <a:avLst/>
          </a:prstGeom>
          <a:solidFill>
            <a:schemeClr val="bg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 name="Picture 78"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9530" y="2126869"/>
            <a:ext cx="684077" cy="52576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9"/>
          <p:cNvSpPr txBox="1">
            <a:spLocks noChangeArrowheads="1"/>
          </p:cNvSpPr>
          <p:nvPr/>
        </p:nvSpPr>
        <p:spPr bwMode="auto">
          <a:xfrm>
            <a:off x="5181362" y="2011157"/>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AP</a:t>
            </a:r>
            <a:r>
              <a:rPr kumimoji="1" lang="en-US" altLang="zh-CN" sz="1200" b="1" baseline="-25000">
                <a:latin typeface="微软雅黑" panose="020B0503020204020204" pitchFamily="34" charset="-122"/>
                <a:ea typeface="微软雅黑" panose="020B0503020204020204" pitchFamily="34" charset="-122"/>
              </a:rPr>
              <a:t>1</a:t>
            </a:r>
          </a:p>
        </p:txBody>
      </p:sp>
      <p:grpSp>
        <p:nvGrpSpPr>
          <p:cNvPr id="42" name="Group 113"/>
          <p:cNvGrpSpPr>
            <a:grpSpLocks/>
          </p:cNvGrpSpPr>
          <p:nvPr/>
        </p:nvGrpSpPr>
        <p:grpSpPr bwMode="auto">
          <a:xfrm>
            <a:off x="4496599" y="1854970"/>
            <a:ext cx="842052" cy="556537"/>
            <a:chOff x="1565" y="1797"/>
            <a:chExt cx="581" cy="416"/>
          </a:xfrm>
          <a:solidFill>
            <a:srgbClr val="0000FF"/>
          </a:solidFill>
        </p:grpSpPr>
        <p:sp>
          <p:nvSpPr>
            <p:cNvPr id="43"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6"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47" name="Text Box 118"/>
          <p:cNvSpPr txBox="1">
            <a:spLocks noChangeArrowheads="1"/>
          </p:cNvSpPr>
          <p:nvPr/>
        </p:nvSpPr>
        <p:spPr bwMode="auto">
          <a:xfrm>
            <a:off x="6508935" y="1769009"/>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1</a:t>
            </a:r>
          </a:p>
        </p:txBody>
      </p:sp>
      <p:sp>
        <p:nvSpPr>
          <p:cNvPr id="48" name="Text Box 119"/>
          <p:cNvSpPr txBox="1">
            <a:spLocks noChangeArrowheads="1"/>
          </p:cNvSpPr>
          <p:nvPr/>
        </p:nvSpPr>
        <p:spPr bwMode="auto">
          <a:xfrm>
            <a:off x="8048109" y="2180740"/>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49" name="Text Box 120"/>
          <p:cNvSpPr txBox="1">
            <a:spLocks noChangeArrowheads="1"/>
          </p:cNvSpPr>
          <p:nvPr/>
        </p:nvSpPr>
        <p:spPr bwMode="auto">
          <a:xfrm>
            <a:off x="7414832" y="3075391"/>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50" name="Line 121"/>
          <p:cNvSpPr>
            <a:spLocks noChangeShapeType="1"/>
          </p:cNvSpPr>
          <p:nvPr/>
        </p:nvSpPr>
        <p:spPr bwMode="auto">
          <a:xfrm flipH="1">
            <a:off x="5391512" y="2324209"/>
            <a:ext cx="2394764" cy="21405"/>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1" name="Rectangle 122"/>
          <p:cNvSpPr>
            <a:spLocks noChangeArrowheads="1"/>
          </p:cNvSpPr>
          <p:nvPr/>
        </p:nvSpPr>
        <p:spPr bwMode="auto">
          <a:xfrm>
            <a:off x="6246609" y="2132900"/>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1</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0</a:t>
            </a:r>
          </a:p>
        </p:txBody>
      </p:sp>
      <p:sp>
        <p:nvSpPr>
          <p:cNvPr id="52" name="Line 123"/>
          <p:cNvSpPr>
            <a:spLocks noChangeShapeType="1"/>
          </p:cNvSpPr>
          <p:nvPr/>
        </p:nvSpPr>
        <p:spPr bwMode="auto">
          <a:xfrm flipV="1">
            <a:off x="3550882" y="2437924"/>
            <a:ext cx="1247861" cy="60203"/>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3" name="Line 124"/>
          <p:cNvSpPr>
            <a:spLocks noChangeShapeType="1"/>
          </p:cNvSpPr>
          <p:nvPr/>
        </p:nvSpPr>
        <p:spPr bwMode="auto">
          <a:xfrm>
            <a:off x="5194405" y="2558330"/>
            <a:ext cx="1972519" cy="667578"/>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4" name="Rectangle 125"/>
          <p:cNvSpPr>
            <a:spLocks noChangeArrowheads="1"/>
          </p:cNvSpPr>
          <p:nvPr/>
        </p:nvSpPr>
        <p:spPr bwMode="auto">
          <a:xfrm rot="1192993">
            <a:off x="5720507" y="2680073"/>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0</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1</a:t>
            </a:r>
          </a:p>
        </p:txBody>
      </p:sp>
      <p:sp>
        <p:nvSpPr>
          <p:cNvPr id="55" name="Line 126"/>
          <p:cNvSpPr>
            <a:spLocks noChangeShapeType="1"/>
          </p:cNvSpPr>
          <p:nvPr/>
        </p:nvSpPr>
        <p:spPr bwMode="auto">
          <a:xfrm flipV="1">
            <a:off x="2236354" y="2498128"/>
            <a:ext cx="1050753" cy="243485"/>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6" name="Picture 12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364" y="2437924"/>
            <a:ext cx="684077" cy="52576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668" y="2376384"/>
            <a:ext cx="547841" cy="23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0" name="Text Box 131"/>
          <p:cNvSpPr txBox="1">
            <a:spLocks noChangeArrowheads="1"/>
          </p:cNvSpPr>
          <p:nvPr/>
        </p:nvSpPr>
        <p:spPr bwMode="auto">
          <a:xfrm>
            <a:off x="3221887" y="2132899"/>
            <a:ext cx="2920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R</a:t>
            </a:r>
            <a:endParaRPr kumimoji="1" lang="en-US" altLang="zh-CN" sz="1200" b="1" baseline="-25000">
              <a:latin typeface="微软雅黑" panose="020B0503020204020204" pitchFamily="34" charset="-122"/>
              <a:ea typeface="微软雅黑" panose="020B0503020204020204" pitchFamily="34" charset="-122"/>
            </a:endParaRPr>
          </a:p>
        </p:txBody>
      </p:sp>
      <p:sp>
        <p:nvSpPr>
          <p:cNvPr id="62" name="Text Box 133"/>
          <p:cNvSpPr txBox="1">
            <a:spLocks noChangeArrowheads="1"/>
          </p:cNvSpPr>
          <p:nvPr/>
        </p:nvSpPr>
        <p:spPr bwMode="auto">
          <a:xfrm>
            <a:off x="855155" y="2436588"/>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63" name="Text Box 134"/>
          <p:cNvSpPr txBox="1">
            <a:spLocks noChangeArrowheads="1"/>
          </p:cNvSpPr>
          <p:nvPr/>
        </p:nvSpPr>
        <p:spPr bwMode="auto">
          <a:xfrm>
            <a:off x="1907358" y="2375046"/>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AP</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75" name="Text Box 146"/>
          <p:cNvSpPr txBox="1">
            <a:spLocks noChangeArrowheads="1"/>
          </p:cNvSpPr>
          <p:nvPr/>
        </p:nvSpPr>
        <p:spPr bwMode="auto">
          <a:xfrm>
            <a:off x="1184149" y="3007821"/>
            <a:ext cx="288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6" name="Text Box 147"/>
          <p:cNvSpPr txBox="1">
            <a:spLocks noChangeArrowheads="1"/>
          </p:cNvSpPr>
          <p:nvPr/>
        </p:nvSpPr>
        <p:spPr bwMode="auto">
          <a:xfrm>
            <a:off x="3420444" y="2556991"/>
            <a:ext cx="279244" cy="276999"/>
          </a:xfrm>
          <a:prstGeom prst="rect">
            <a:avLst/>
          </a:prstGeom>
          <a:solidFill>
            <a:srgbClr val="99FF66"/>
          </a:solidFill>
          <a:ln w="28575">
            <a:solidFill>
              <a:srgbClr val="CC00CC"/>
            </a:solidFill>
            <a:miter lim="800000"/>
            <a:headEnd/>
            <a:tailEnd/>
          </a:ln>
          <a:effectLs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0</a:t>
            </a:r>
            <a:endParaRPr kumimoji="1" lang="en-US" altLang="zh-CN" sz="1200" b="1" baseline="-25000">
              <a:latin typeface="微软雅黑" panose="020B0503020204020204" pitchFamily="34" charset="-122"/>
              <a:ea typeface="微软雅黑" panose="020B0503020204020204" pitchFamily="34" charset="-122"/>
            </a:endParaRPr>
          </a:p>
        </p:txBody>
      </p:sp>
      <p:sp>
        <p:nvSpPr>
          <p:cNvPr id="77" name="Text Box 148"/>
          <p:cNvSpPr txBox="1">
            <a:spLocks noChangeArrowheads="1"/>
          </p:cNvSpPr>
          <p:nvPr/>
        </p:nvSpPr>
        <p:spPr bwMode="auto">
          <a:xfrm>
            <a:off x="3616102" y="2193102"/>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a:t>
            </a:r>
            <a:endParaRPr kumimoji="1" lang="en-US" altLang="zh-CN" sz="1200" b="1" baseline="-25000">
              <a:latin typeface="微软雅黑" panose="020B0503020204020204" pitchFamily="34" charset="-122"/>
              <a:ea typeface="微软雅黑" panose="020B0503020204020204" pitchFamily="34" charset="-122"/>
            </a:endParaRPr>
          </a:p>
        </p:txBody>
      </p:sp>
      <p:sp>
        <p:nvSpPr>
          <p:cNvPr id="78" name="Text Box 149"/>
          <p:cNvSpPr txBox="1">
            <a:spLocks noChangeArrowheads="1"/>
          </p:cNvSpPr>
          <p:nvPr/>
        </p:nvSpPr>
        <p:spPr bwMode="auto">
          <a:xfrm>
            <a:off x="2892893" y="2273371"/>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a:t>
            </a:r>
            <a:endParaRPr kumimoji="1" lang="en-US" altLang="zh-CN" sz="1200" b="1" baseline="-25000">
              <a:latin typeface="微软雅黑" panose="020B0503020204020204" pitchFamily="34" charset="-122"/>
              <a:ea typeface="微软雅黑" panose="020B0503020204020204" pitchFamily="34" charset="-122"/>
            </a:endParaRPr>
          </a:p>
        </p:txBody>
      </p:sp>
      <p:grpSp>
        <p:nvGrpSpPr>
          <p:cNvPr id="80" name="组合 79"/>
          <p:cNvGrpSpPr/>
          <p:nvPr/>
        </p:nvGrpSpPr>
        <p:grpSpPr>
          <a:xfrm>
            <a:off x="870151" y="2845939"/>
            <a:ext cx="451937" cy="484303"/>
            <a:chOff x="2565534" y="4101618"/>
            <a:chExt cx="360485" cy="386301"/>
          </a:xfrm>
        </p:grpSpPr>
        <p:sp>
          <p:nvSpPr>
            <p:cNvPr id="8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2" name="Group 424"/>
            <p:cNvGrpSpPr>
              <a:grpSpLocks/>
            </p:cNvGrpSpPr>
            <p:nvPr/>
          </p:nvGrpSpPr>
          <p:grpSpPr bwMode="auto">
            <a:xfrm>
              <a:off x="2565534" y="4101618"/>
              <a:ext cx="360485" cy="119330"/>
              <a:chOff x="748" y="2251"/>
              <a:chExt cx="306" cy="90"/>
            </a:xfrm>
          </p:grpSpPr>
          <p:sp>
            <p:nvSpPr>
              <p:cNvPr id="8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oup 107"/>
          <p:cNvGrpSpPr>
            <a:grpSpLocks/>
          </p:cNvGrpSpPr>
          <p:nvPr/>
        </p:nvGrpSpPr>
        <p:grpSpPr bwMode="auto">
          <a:xfrm>
            <a:off x="2657414" y="2833991"/>
            <a:ext cx="1628836" cy="970216"/>
            <a:chOff x="2248" y="820"/>
            <a:chExt cx="2248" cy="883"/>
          </a:xfrm>
        </p:grpSpPr>
        <p:grpSp>
          <p:nvGrpSpPr>
            <p:cNvPr id="91" name="Group 108"/>
            <p:cNvGrpSpPr>
              <a:grpSpLocks/>
            </p:cNvGrpSpPr>
            <p:nvPr/>
          </p:nvGrpSpPr>
          <p:grpSpPr bwMode="auto">
            <a:xfrm>
              <a:off x="3567" y="902"/>
              <a:ext cx="929" cy="759"/>
              <a:chOff x="3567" y="902"/>
              <a:chExt cx="929" cy="759"/>
            </a:xfrm>
          </p:grpSpPr>
          <p:grpSp>
            <p:nvGrpSpPr>
              <p:cNvPr id="121" name="Group 109"/>
              <p:cNvGrpSpPr>
                <a:grpSpLocks/>
              </p:cNvGrpSpPr>
              <p:nvPr/>
            </p:nvGrpSpPr>
            <p:grpSpPr bwMode="auto">
              <a:xfrm>
                <a:off x="3926" y="902"/>
                <a:ext cx="570" cy="611"/>
                <a:chOff x="3926" y="902"/>
                <a:chExt cx="570" cy="611"/>
              </a:xfrm>
            </p:grpSpPr>
            <p:grpSp>
              <p:nvGrpSpPr>
                <p:cNvPr id="126" name="Group 110"/>
                <p:cNvGrpSpPr>
                  <a:grpSpLocks/>
                </p:cNvGrpSpPr>
                <p:nvPr/>
              </p:nvGrpSpPr>
              <p:grpSpPr bwMode="auto">
                <a:xfrm>
                  <a:off x="4071" y="982"/>
                  <a:ext cx="425" cy="448"/>
                  <a:chOff x="4071" y="982"/>
                  <a:chExt cx="425" cy="448"/>
                </a:xfrm>
              </p:grpSpPr>
              <p:grpSp>
                <p:nvGrpSpPr>
                  <p:cNvPr id="136" name="Group 111"/>
                  <p:cNvGrpSpPr>
                    <a:grpSpLocks/>
                  </p:cNvGrpSpPr>
                  <p:nvPr/>
                </p:nvGrpSpPr>
                <p:grpSpPr bwMode="auto">
                  <a:xfrm>
                    <a:off x="4071" y="982"/>
                    <a:ext cx="425" cy="448"/>
                    <a:chOff x="4071" y="982"/>
                    <a:chExt cx="425" cy="448"/>
                  </a:xfrm>
                </p:grpSpPr>
                <p:grpSp>
                  <p:nvGrpSpPr>
                    <p:cNvPr id="138" name="Group 112"/>
                    <p:cNvGrpSpPr>
                      <a:grpSpLocks/>
                    </p:cNvGrpSpPr>
                    <p:nvPr/>
                  </p:nvGrpSpPr>
                  <p:grpSpPr bwMode="auto">
                    <a:xfrm>
                      <a:off x="4182" y="1010"/>
                      <a:ext cx="314" cy="366"/>
                      <a:chOff x="4182" y="1010"/>
                      <a:chExt cx="314" cy="366"/>
                    </a:xfrm>
                  </p:grpSpPr>
                  <p:grpSp>
                    <p:nvGrpSpPr>
                      <p:cNvPr id="142" name="Group 113"/>
                      <p:cNvGrpSpPr>
                        <a:grpSpLocks/>
                      </p:cNvGrpSpPr>
                      <p:nvPr/>
                    </p:nvGrpSpPr>
                    <p:grpSpPr bwMode="auto">
                      <a:xfrm>
                        <a:off x="4220" y="1010"/>
                        <a:ext cx="276" cy="366"/>
                        <a:chOff x="4220" y="1010"/>
                        <a:chExt cx="276" cy="366"/>
                      </a:xfrm>
                    </p:grpSpPr>
                    <p:sp>
                      <p:nvSpPr>
                        <p:cNvPr id="146"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43"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9"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0"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7"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27" name="Group 126"/>
                <p:cNvGrpSpPr>
                  <a:grpSpLocks/>
                </p:cNvGrpSpPr>
                <p:nvPr/>
              </p:nvGrpSpPr>
              <p:grpSpPr bwMode="auto">
                <a:xfrm>
                  <a:off x="3926" y="902"/>
                  <a:ext cx="385" cy="556"/>
                  <a:chOff x="3926" y="902"/>
                  <a:chExt cx="385" cy="556"/>
                </a:xfrm>
              </p:grpSpPr>
              <p:sp>
                <p:nvSpPr>
                  <p:cNvPr id="130"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1"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2"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3"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4"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35"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8"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9"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2"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3"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4"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5"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2" name="Group 139"/>
            <p:cNvGrpSpPr>
              <a:grpSpLocks/>
            </p:cNvGrpSpPr>
            <p:nvPr/>
          </p:nvGrpSpPr>
          <p:grpSpPr bwMode="auto">
            <a:xfrm>
              <a:off x="2248" y="907"/>
              <a:ext cx="556" cy="525"/>
              <a:chOff x="2248" y="907"/>
              <a:chExt cx="556" cy="525"/>
            </a:xfrm>
          </p:grpSpPr>
          <p:grpSp>
            <p:nvGrpSpPr>
              <p:cNvPr id="106" name="Group 140"/>
              <p:cNvGrpSpPr>
                <a:grpSpLocks/>
              </p:cNvGrpSpPr>
              <p:nvPr/>
            </p:nvGrpSpPr>
            <p:grpSpPr bwMode="auto">
              <a:xfrm>
                <a:off x="2248" y="982"/>
                <a:ext cx="299" cy="314"/>
                <a:chOff x="2248" y="982"/>
                <a:chExt cx="299" cy="314"/>
              </a:xfrm>
            </p:grpSpPr>
            <p:sp>
              <p:nvSpPr>
                <p:cNvPr id="117"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8"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9"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0"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07" name="Group 145"/>
              <p:cNvGrpSpPr>
                <a:grpSpLocks/>
              </p:cNvGrpSpPr>
              <p:nvPr/>
            </p:nvGrpSpPr>
            <p:grpSpPr bwMode="auto">
              <a:xfrm>
                <a:off x="2344" y="907"/>
                <a:ext cx="460" cy="525"/>
                <a:chOff x="2344" y="907"/>
                <a:chExt cx="460" cy="525"/>
              </a:xfrm>
            </p:grpSpPr>
            <p:sp>
              <p:nvSpPr>
                <p:cNvPr id="109"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0"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1"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2"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3"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4"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5"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16"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08"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3" name="Group 155"/>
            <p:cNvGrpSpPr>
              <a:grpSpLocks/>
            </p:cNvGrpSpPr>
            <p:nvPr/>
          </p:nvGrpSpPr>
          <p:grpSpPr bwMode="auto">
            <a:xfrm>
              <a:off x="2529" y="820"/>
              <a:ext cx="1638" cy="883"/>
              <a:chOff x="2529" y="820"/>
              <a:chExt cx="1638" cy="883"/>
            </a:xfrm>
          </p:grpSpPr>
          <p:sp>
            <p:nvSpPr>
              <p:cNvPr id="94"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5"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6"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7"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8"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9"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0"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1"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2"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3"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4"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5"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58" name="Text Box 129"/>
          <p:cNvSpPr txBox="1">
            <a:spLocks noChangeArrowheads="1"/>
          </p:cNvSpPr>
          <p:nvPr/>
        </p:nvSpPr>
        <p:spPr bwMode="auto">
          <a:xfrm>
            <a:off x="3071893" y="310550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smtClean="0">
                <a:latin typeface="微软雅黑" panose="020B0503020204020204" pitchFamily="34" charset="-122"/>
                <a:ea typeface="微软雅黑" panose="020B0503020204020204" pitchFamily="34" charset="-122"/>
              </a:rPr>
              <a:t>互联网</a:t>
            </a:r>
            <a:endParaRPr kumimoji="1" lang="zh-CN" altLang="en-US" sz="1600" b="1" dirty="0">
              <a:latin typeface="微软雅黑" panose="020B0503020204020204" pitchFamily="34" charset="-122"/>
              <a:ea typeface="微软雅黑" panose="020B0503020204020204" pitchFamily="34" charset="-122"/>
            </a:endParaRPr>
          </a:p>
        </p:txBody>
      </p:sp>
      <p:grpSp>
        <p:nvGrpSpPr>
          <p:cNvPr id="151" name="组合 150"/>
          <p:cNvGrpSpPr/>
          <p:nvPr/>
        </p:nvGrpSpPr>
        <p:grpSpPr>
          <a:xfrm>
            <a:off x="5263771" y="2932975"/>
            <a:ext cx="451937" cy="484303"/>
            <a:chOff x="2565534" y="4101618"/>
            <a:chExt cx="360485" cy="386301"/>
          </a:xfrm>
        </p:grpSpPr>
        <p:sp>
          <p:nvSpPr>
            <p:cNvPr id="15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53" name="Group 424"/>
            <p:cNvGrpSpPr>
              <a:grpSpLocks/>
            </p:cNvGrpSpPr>
            <p:nvPr/>
          </p:nvGrpSpPr>
          <p:grpSpPr bwMode="auto">
            <a:xfrm>
              <a:off x="2565534" y="4101618"/>
              <a:ext cx="360485" cy="119330"/>
              <a:chOff x="748" y="2251"/>
              <a:chExt cx="306" cy="90"/>
            </a:xfrm>
          </p:grpSpPr>
          <p:sp>
            <p:nvSpPr>
              <p:cNvPr id="15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1" name="组合 160"/>
          <p:cNvGrpSpPr/>
          <p:nvPr/>
        </p:nvGrpSpPr>
        <p:grpSpPr>
          <a:xfrm>
            <a:off x="7103624" y="2923345"/>
            <a:ext cx="451937" cy="484303"/>
            <a:chOff x="2565534" y="4101618"/>
            <a:chExt cx="360485" cy="386301"/>
          </a:xfrm>
        </p:grpSpPr>
        <p:sp>
          <p:nvSpPr>
            <p:cNvPr id="16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63" name="Group 424"/>
            <p:cNvGrpSpPr>
              <a:grpSpLocks/>
            </p:cNvGrpSpPr>
            <p:nvPr/>
          </p:nvGrpSpPr>
          <p:grpSpPr bwMode="auto">
            <a:xfrm>
              <a:off x="2565534" y="4101618"/>
              <a:ext cx="360485" cy="119330"/>
              <a:chOff x="748" y="2251"/>
              <a:chExt cx="306" cy="90"/>
            </a:xfrm>
          </p:grpSpPr>
          <p:sp>
            <p:nvSpPr>
              <p:cNvPr id="16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6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1" name="组合 170"/>
          <p:cNvGrpSpPr/>
          <p:nvPr/>
        </p:nvGrpSpPr>
        <p:grpSpPr>
          <a:xfrm>
            <a:off x="7749701" y="2031541"/>
            <a:ext cx="451937" cy="484303"/>
            <a:chOff x="2565534" y="4101618"/>
            <a:chExt cx="360485" cy="386301"/>
          </a:xfrm>
        </p:grpSpPr>
        <p:sp>
          <p:nvSpPr>
            <p:cNvPr id="17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73" name="Group 424"/>
            <p:cNvGrpSpPr>
              <a:grpSpLocks/>
            </p:cNvGrpSpPr>
            <p:nvPr/>
          </p:nvGrpSpPr>
          <p:grpSpPr bwMode="auto">
            <a:xfrm>
              <a:off x="2565534" y="4101618"/>
              <a:ext cx="360485" cy="119330"/>
              <a:chOff x="748" y="2251"/>
              <a:chExt cx="306" cy="90"/>
            </a:xfrm>
          </p:grpSpPr>
          <p:sp>
            <p:nvSpPr>
              <p:cNvPr id="17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8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587982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AutoShape 5"/>
          <p:cNvSpPr>
            <a:spLocks noChangeArrowheads="1"/>
          </p:cNvSpPr>
          <p:nvPr/>
        </p:nvSpPr>
        <p:spPr bwMode="auto">
          <a:xfrm>
            <a:off x="517853" y="113942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矩形 4"/>
          <p:cNvSpPr>
            <a:spLocks noChangeArrowheads="1"/>
          </p:cNvSpPr>
          <p:nvPr/>
        </p:nvSpPr>
        <p:spPr bwMode="auto">
          <a:xfrm>
            <a:off x="635844" y="1089599"/>
            <a:ext cx="3567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graphicFrame>
        <p:nvGraphicFramePr>
          <p:cNvPr id="200" name="Group 179"/>
          <p:cNvGraphicFramePr>
            <a:graphicFrameLocks/>
          </p:cNvGraphicFramePr>
          <p:nvPr>
            <p:extLst>
              <p:ext uri="{D42A27DB-BD31-4B8C-83A1-F6EECF244321}">
                <p14:modId xmlns:p14="http://schemas.microsoft.com/office/powerpoint/2010/main" val="4030865895"/>
              </p:ext>
            </p:extLst>
          </p:nvPr>
        </p:nvGraphicFramePr>
        <p:xfrm>
          <a:off x="522175" y="1559574"/>
          <a:ext cx="8117487" cy="1944000"/>
        </p:xfrm>
        <a:graphic>
          <a:graphicData uri="http://schemas.openxmlformats.org/drawingml/2006/table">
            <a:tbl>
              <a:tblPr/>
              <a:tblGrid>
                <a:gridCol w="1396800"/>
                <a:gridCol w="1080000"/>
                <a:gridCol w="1080000"/>
                <a:gridCol w="1160229"/>
                <a:gridCol w="1160229"/>
                <a:gridCol w="1160229"/>
                <a:gridCol w="1080000"/>
              </a:tblGrid>
              <a:tr h="648000">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数据报流向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去</a:t>
                      </a:r>
                      <a:r>
                        <a:rPr lang="zh-CN" sz="1400" b="1" dirty="0" smtClean="0">
                          <a:solidFill>
                            <a:schemeClr val="bg1"/>
                          </a:solidFill>
                          <a:effectLst/>
                          <a:latin typeface="微软雅黑" panose="020B0503020204020204" pitchFamily="34" charset="-122"/>
                          <a:ea typeface="微软雅黑" panose="020B0503020204020204" pitchFamily="34" charset="-122"/>
                        </a:rPr>
                        <a:t>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来自</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1</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2</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3</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4</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r>
              <a:tr h="648000">
                <a:tc>
                  <a:txBody>
                    <a:bodyPr/>
                    <a:lstStyle/>
                    <a:p>
                      <a:pPr algn="ctr">
                        <a:lnSpc>
                          <a:spcPct val="100000"/>
                        </a:lnSpc>
                        <a:spcAft>
                          <a:spcPts val="0"/>
                        </a:spcAft>
                        <a:tabLst>
                          <a:tab pos="1752600" algn="l"/>
                        </a:tabLst>
                      </a:pPr>
                      <a:r>
                        <a:rPr lang="en-US" altLang="zh-CN" sz="1400" b="1" baseline="0" dirty="0" smtClean="0">
                          <a:solidFill>
                            <a:schemeClr val="tx1"/>
                          </a:solidFill>
                          <a:effectLst/>
                          <a:latin typeface="微软雅黑" panose="020B0503020204020204" pitchFamily="34" charset="-122"/>
                          <a:ea typeface="微软雅黑" panose="020B0503020204020204" pitchFamily="34" charset="-122"/>
                        </a:rPr>
                        <a:t>A</a:t>
                      </a:r>
                      <a:r>
                        <a:rPr lang="en-US" sz="1400" b="1" baseline="0" dirty="0" smtClean="0">
                          <a:solidFill>
                            <a:schemeClr val="tx1"/>
                          </a:solidFill>
                          <a:effectLst/>
                          <a:latin typeface="微软雅黑" panose="020B0503020204020204" pitchFamily="34" charset="-122"/>
                          <a:ea typeface="微软雅黑" panose="020B0503020204020204" pitchFamily="34" charset="-122"/>
                        </a:rPr>
                        <a:t>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smtClean="0">
                          <a:solidFill>
                            <a:schemeClr val="tx1"/>
                          </a:solidFill>
                          <a:effectLst/>
                          <a:latin typeface="微软雅黑" panose="020B0503020204020204" pitchFamily="34" charset="-122"/>
                          <a:ea typeface="微软雅黑" panose="020B0503020204020204" pitchFamily="34" charset="-122"/>
                        </a:rPr>
                        <a:t> 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1 </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altLang="zh-CN" sz="1400" b="1" dirty="0" smtClean="0">
                          <a:solidFill>
                            <a:schemeClr val="tx1"/>
                          </a:solidFill>
                          <a:effectLst/>
                          <a:latin typeface="微软雅黑" panose="020B0503020204020204" pitchFamily="34" charset="-122"/>
                          <a:ea typeface="微软雅黑" panose="020B0503020204020204" pitchFamily="34" charset="-122"/>
                        </a:rPr>
                        <a:t>A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altLang="zh-CN" sz="1400" b="1" dirty="0" smtClean="0">
                          <a:solidFill>
                            <a:schemeClr val="tx1"/>
                          </a:solidFill>
                          <a:effectLst/>
                          <a:latin typeface="微软雅黑" panose="020B0503020204020204" pitchFamily="34" charset="-122"/>
                          <a:ea typeface="微软雅黑" panose="020B0503020204020204" pitchFamily="34" charset="-122"/>
                        </a:rPr>
                        <a:t>B </a:t>
                      </a:r>
                      <a:r>
                        <a:rPr lang="zh-CN" altLang="en-US"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48000">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1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 B</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altLang="zh-CN" sz="1400" b="1" dirty="0" smtClean="0">
                          <a:solidFill>
                            <a:schemeClr val="tx1"/>
                          </a:solidFill>
                          <a:effectLst/>
                          <a:latin typeface="微软雅黑" panose="020B0503020204020204" pitchFamily="34" charset="-122"/>
                          <a:ea typeface="微软雅黑" panose="020B0503020204020204" pitchFamily="34" charset="-122"/>
                        </a:rPr>
                        <a:t>B </a:t>
                      </a:r>
                      <a:r>
                        <a:rPr lang="zh-CN" altLang="en-US"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1 </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altLang="zh-CN" sz="1400" b="1" dirty="0" smtClean="0">
                          <a:solidFill>
                            <a:schemeClr val="tx1"/>
                          </a:solidFill>
                          <a:effectLst/>
                          <a:latin typeface="微软雅黑" panose="020B0503020204020204" pitchFamily="34" charset="-122"/>
                          <a:ea typeface="微软雅黑" panose="020B0503020204020204" pitchFamily="34" charset="-122"/>
                        </a:rPr>
                        <a:t>A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bl>
          </a:graphicData>
        </a:graphic>
      </p:graphicFrame>
    </p:spTree>
    <p:extLst>
      <p:ext uri="{BB962C8B-B14F-4D97-AF65-F5344CB8AC3E}">
        <p14:creationId xmlns:p14="http://schemas.microsoft.com/office/powerpoint/2010/main" val="28739910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12573" y="620973"/>
            <a:ext cx="8128800"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Oval 132"/>
          <p:cNvSpPr>
            <a:spLocks noChangeArrowheads="1"/>
          </p:cNvSpPr>
          <p:nvPr/>
        </p:nvSpPr>
        <p:spPr bwMode="auto">
          <a:xfrm>
            <a:off x="591380" y="2254643"/>
            <a:ext cx="2039187" cy="1274952"/>
          </a:xfrm>
          <a:prstGeom prst="ellipse">
            <a:avLst/>
          </a:prstGeom>
          <a:solidFill>
            <a:schemeClr val="bg1"/>
          </a:solidFill>
          <a:ln w="6350">
            <a:solidFill>
              <a:schemeClr val="tx1"/>
            </a:solidFill>
            <a:prstDash val="dash"/>
            <a:round/>
            <a:headEnd/>
            <a:tailEnd/>
          </a:ln>
          <a:effectLs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 name="矩形 3"/>
          <p:cNvSpPr/>
          <p:nvPr/>
        </p:nvSpPr>
        <p:spPr>
          <a:xfrm>
            <a:off x="2594356" y="877715"/>
            <a:ext cx="3958326" cy="584775"/>
          </a:xfrm>
          <a:prstGeom prst="rect">
            <a:avLst/>
          </a:prstGeom>
          <a:solidFill>
            <a:srgbClr val="00FFFF"/>
          </a:solidFill>
          <a:ln>
            <a:solidFill>
              <a:schemeClr val="tx1"/>
            </a:solidFill>
          </a:ln>
        </p:spPr>
        <p:txBody>
          <a:bodyPr wrap="square">
            <a:spAutoFit/>
          </a:bodyPr>
          <a:lstStyle/>
          <a:p>
            <a:r>
              <a:rPr lang="zh-CN" altLang="en-US" sz="1600" b="1" dirty="0">
                <a:latin typeface="微软雅黑" pitchFamily="34" charset="-122"/>
                <a:ea typeface="微软雅黑" pitchFamily="34" charset="-122"/>
              </a:rPr>
              <a:t>站点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C</a:t>
            </a:r>
            <a:r>
              <a:rPr lang="en-US" altLang="zh-CN" sz="1600" b="1" dirty="0" smtClean="0">
                <a:latin typeface="微软雅黑" pitchFamily="34" charset="-122"/>
                <a:ea typeface="微软雅黑" pitchFamily="34" charset="-122"/>
              </a:rPr>
              <a:t> </a:t>
            </a:r>
            <a:r>
              <a:rPr lang="zh-CN" altLang="en-US" sz="1600" b="1" dirty="0">
                <a:latin typeface="微软雅黑" pitchFamily="34" charset="-122"/>
                <a:ea typeface="微软雅黑" pitchFamily="34" charset="-122"/>
              </a:rPr>
              <a:t>发送数据帧</a:t>
            </a:r>
            <a:r>
              <a:rPr lang="zh-CN" altLang="en-US" sz="1600" b="1" dirty="0" smtClean="0">
                <a:latin typeface="微软雅黑" pitchFamily="34" charset="-122"/>
                <a:ea typeface="微软雅黑" pitchFamily="34" charset="-122"/>
              </a:rPr>
              <a:t>，或路由器 </a:t>
            </a:r>
            <a:r>
              <a:rPr lang="en-US" altLang="zh-CN" sz="1600" b="1" dirty="0" smtClean="0">
                <a:latin typeface="微软雅黑" pitchFamily="34" charset="-122"/>
                <a:ea typeface="微软雅黑" pitchFamily="34" charset="-122"/>
              </a:rPr>
              <a:t>R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数据</a:t>
            </a:r>
            <a:r>
              <a:rPr lang="zh-CN" altLang="en-US" sz="1600" b="1" dirty="0" smtClean="0">
                <a:latin typeface="微软雅黑" pitchFamily="34" charset="-122"/>
                <a:ea typeface="微软雅黑" pitchFamily="34" charset="-122"/>
              </a:rPr>
              <a:t>，数据帧</a:t>
            </a:r>
            <a:r>
              <a:rPr lang="zh-CN" altLang="en-US" sz="1600" b="1" dirty="0">
                <a:latin typeface="微软雅黑" pitchFamily="34" charset="-122"/>
                <a:ea typeface="微软雅黑" pitchFamily="34" charset="-122"/>
              </a:rPr>
              <a:t>必须经过 </a:t>
            </a:r>
            <a:r>
              <a:rPr lang="en-US" altLang="zh-CN" sz="1600" b="1" dirty="0" smtClean="0">
                <a:latin typeface="微软雅黑" pitchFamily="34" charset="-122"/>
                <a:ea typeface="微软雅黑" pitchFamily="34" charset="-122"/>
              </a:rPr>
              <a:t>AP</a:t>
            </a:r>
            <a:r>
              <a:rPr lang="en-US" altLang="zh-CN" sz="1600" b="1" baseline="-25000" dirty="0" smtClean="0">
                <a:latin typeface="微软雅黑" pitchFamily="34" charset="-122"/>
                <a:ea typeface="微软雅黑" pitchFamily="34" charset="-122"/>
              </a:rPr>
              <a:t>2</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转发。</a:t>
            </a:r>
            <a:endParaRPr lang="zh-CN" altLang="en-US" sz="1600" b="1" dirty="0">
              <a:latin typeface="微软雅黑" pitchFamily="34" charset="-122"/>
              <a:ea typeface="微软雅黑" pitchFamily="34" charset="-122"/>
            </a:endParaRPr>
          </a:p>
        </p:txBody>
      </p:sp>
      <p:sp>
        <p:nvSpPr>
          <p:cNvPr id="5" name="Line 76"/>
          <p:cNvSpPr>
            <a:spLocks noChangeShapeType="1"/>
          </p:cNvSpPr>
          <p:nvPr/>
        </p:nvSpPr>
        <p:spPr bwMode="auto">
          <a:xfrm>
            <a:off x="3418995" y="2558330"/>
            <a:ext cx="65219" cy="48563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 name="Oval 77"/>
          <p:cNvSpPr>
            <a:spLocks noChangeArrowheads="1"/>
          </p:cNvSpPr>
          <p:nvPr/>
        </p:nvSpPr>
        <p:spPr bwMode="auto">
          <a:xfrm>
            <a:off x="4339310" y="1611511"/>
            <a:ext cx="4207364" cy="2138378"/>
          </a:xfrm>
          <a:prstGeom prst="ellipse">
            <a:avLst/>
          </a:prstGeom>
          <a:solidFill>
            <a:schemeClr val="bg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 name="Picture 78"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9530" y="2126869"/>
            <a:ext cx="684077" cy="52576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9"/>
          <p:cNvSpPr txBox="1">
            <a:spLocks noChangeArrowheads="1"/>
          </p:cNvSpPr>
          <p:nvPr/>
        </p:nvSpPr>
        <p:spPr bwMode="auto">
          <a:xfrm>
            <a:off x="5181362" y="2011157"/>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AP</a:t>
            </a:r>
            <a:r>
              <a:rPr kumimoji="1" lang="en-US" altLang="zh-CN" sz="1200" b="1" baseline="-25000">
                <a:latin typeface="微软雅黑" panose="020B0503020204020204" pitchFamily="34" charset="-122"/>
                <a:ea typeface="微软雅黑" panose="020B0503020204020204" pitchFamily="34" charset="-122"/>
              </a:rPr>
              <a:t>1</a:t>
            </a:r>
          </a:p>
        </p:txBody>
      </p:sp>
      <p:grpSp>
        <p:nvGrpSpPr>
          <p:cNvPr id="42" name="Group 113"/>
          <p:cNvGrpSpPr>
            <a:grpSpLocks/>
          </p:cNvGrpSpPr>
          <p:nvPr/>
        </p:nvGrpSpPr>
        <p:grpSpPr bwMode="auto">
          <a:xfrm>
            <a:off x="4496599" y="1854970"/>
            <a:ext cx="842052" cy="556537"/>
            <a:chOff x="1565" y="1797"/>
            <a:chExt cx="581" cy="416"/>
          </a:xfrm>
          <a:solidFill>
            <a:srgbClr val="0000FF"/>
          </a:solidFill>
        </p:grpSpPr>
        <p:sp>
          <p:nvSpPr>
            <p:cNvPr id="43"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6"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grpFill/>
            <a:ln w="6350">
              <a:solidFill>
                <a:srgbClr val="0000FF"/>
              </a:solidFill>
              <a:round/>
              <a:headEnd/>
              <a:tailEnd/>
            </a:ln>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47" name="Text Box 118"/>
          <p:cNvSpPr txBox="1">
            <a:spLocks noChangeArrowheads="1"/>
          </p:cNvSpPr>
          <p:nvPr/>
        </p:nvSpPr>
        <p:spPr bwMode="auto">
          <a:xfrm>
            <a:off x="6508935" y="1769009"/>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1</a:t>
            </a:r>
          </a:p>
        </p:txBody>
      </p:sp>
      <p:sp>
        <p:nvSpPr>
          <p:cNvPr id="48" name="Text Box 119"/>
          <p:cNvSpPr txBox="1">
            <a:spLocks noChangeArrowheads="1"/>
          </p:cNvSpPr>
          <p:nvPr/>
        </p:nvSpPr>
        <p:spPr bwMode="auto">
          <a:xfrm>
            <a:off x="8048109" y="2180740"/>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49" name="Text Box 120"/>
          <p:cNvSpPr txBox="1">
            <a:spLocks noChangeArrowheads="1"/>
          </p:cNvSpPr>
          <p:nvPr/>
        </p:nvSpPr>
        <p:spPr bwMode="auto">
          <a:xfrm>
            <a:off x="7414832" y="3075391"/>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50" name="Line 121"/>
          <p:cNvSpPr>
            <a:spLocks noChangeShapeType="1"/>
          </p:cNvSpPr>
          <p:nvPr/>
        </p:nvSpPr>
        <p:spPr bwMode="auto">
          <a:xfrm flipH="1">
            <a:off x="5391512" y="2324209"/>
            <a:ext cx="2394764" cy="21405"/>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1" name="Rectangle 122"/>
          <p:cNvSpPr>
            <a:spLocks noChangeArrowheads="1"/>
          </p:cNvSpPr>
          <p:nvPr/>
        </p:nvSpPr>
        <p:spPr bwMode="auto">
          <a:xfrm>
            <a:off x="6246609" y="2132900"/>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1</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0</a:t>
            </a:r>
          </a:p>
        </p:txBody>
      </p:sp>
      <p:sp>
        <p:nvSpPr>
          <p:cNvPr id="52" name="Line 123"/>
          <p:cNvSpPr>
            <a:spLocks noChangeShapeType="1"/>
          </p:cNvSpPr>
          <p:nvPr/>
        </p:nvSpPr>
        <p:spPr bwMode="auto">
          <a:xfrm flipV="1">
            <a:off x="3550882" y="2437924"/>
            <a:ext cx="1247861" cy="60203"/>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3" name="Line 124"/>
          <p:cNvSpPr>
            <a:spLocks noChangeShapeType="1"/>
          </p:cNvSpPr>
          <p:nvPr/>
        </p:nvSpPr>
        <p:spPr bwMode="auto">
          <a:xfrm>
            <a:off x="5194405" y="2558330"/>
            <a:ext cx="1972519" cy="667578"/>
          </a:xfrm>
          <a:prstGeom prst="line">
            <a:avLst/>
          </a:prstGeom>
          <a:noFill/>
          <a:ln w="28575">
            <a:solidFill>
              <a:srgbClr val="0066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4" name="Rectangle 125"/>
          <p:cNvSpPr>
            <a:spLocks noChangeArrowheads="1"/>
          </p:cNvSpPr>
          <p:nvPr/>
        </p:nvSpPr>
        <p:spPr bwMode="auto">
          <a:xfrm rot="1192993">
            <a:off x="5720507" y="2680073"/>
            <a:ext cx="985534" cy="425430"/>
          </a:xfrm>
          <a:prstGeom prst="rect">
            <a:avLst/>
          </a:prstGeom>
          <a:solidFill>
            <a:srgbClr val="0070C0"/>
          </a:solidFill>
          <a:ln w="6350">
            <a:solidFill>
              <a:schemeClr val="tx1"/>
            </a:solidFill>
            <a:miter lim="800000"/>
            <a:headEnd/>
            <a:tailEnd/>
          </a:ln>
          <a:effectLst/>
        </p:spPr>
        <p:txBody>
          <a:bodyPr wrap="none"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去往 </a:t>
            </a:r>
            <a:r>
              <a:rPr lang="en-US" altLang="zh-CN" sz="1200" b="1" dirty="0">
                <a:solidFill>
                  <a:schemeClr val="bg1"/>
                </a:solidFill>
                <a:latin typeface="微软雅黑" panose="020B0503020204020204" pitchFamily="34" charset="-122"/>
                <a:ea typeface="微软雅黑" panose="020B0503020204020204" pitchFamily="34" charset="-122"/>
              </a:rPr>
              <a:t>AP = 0</a:t>
            </a:r>
          </a:p>
          <a:p>
            <a:pPr algn="ctr"/>
            <a:r>
              <a:rPr lang="zh-CN" altLang="en-US" sz="1200" b="1" dirty="0">
                <a:solidFill>
                  <a:schemeClr val="bg1"/>
                </a:solidFill>
                <a:latin typeface="微软雅黑" panose="020B0503020204020204" pitchFamily="34" charset="-122"/>
                <a:ea typeface="微软雅黑" panose="020B0503020204020204" pitchFamily="34" charset="-122"/>
              </a:rPr>
              <a:t>来自 </a:t>
            </a:r>
            <a:r>
              <a:rPr lang="en-US" altLang="zh-CN" sz="1200" b="1" dirty="0">
                <a:solidFill>
                  <a:schemeClr val="bg1"/>
                </a:solidFill>
                <a:latin typeface="微软雅黑" panose="020B0503020204020204" pitchFamily="34" charset="-122"/>
                <a:ea typeface="微软雅黑" panose="020B0503020204020204" pitchFamily="34" charset="-122"/>
              </a:rPr>
              <a:t>AP = 1</a:t>
            </a:r>
          </a:p>
        </p:txBody>
      </p:sp>
      <p:sp>
        <p:nvSpPr>
          <p:cNvPr id="55" name="Line 126"/>
          <p:cNvSpPr>
            <a:spLocks noChangeShapeType="1"/>
          </p:cNvSpPr>
          <p:nvPr/>
        </p:nvSpPr>
        <p:spPr bwMode="auto">
          <a:xfrm flipV="1">
            <a:off x="2236354" y="2498128"/>
            <a:ext cx="1050753" cy="243485"/>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6" name="Picture 12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8364" y="2437924"/>
            <a:ext cx="684077" cy="52576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668" y="2376384"/>
            <a:ext cx="547841" cy="23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0" name="Text Box 131"/>
          <p:cNvSpPr txBox="1">
            <a:spLocks noChangeArrowheads="1"/>
          </p:cNvSpPr>
          <p:nvPr/>
        </p:nvSpPr>
        <p:spPr bwMode="auto">
          <a:xfrm>
            <a:off x="3221887" y="2132899"/>
            <a:ext cx="2920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R</a:t>
            </a:r>
            <a:endParaRPr kumimoji="1" lang="en-US" altLang="zh-CN" sz="1200" b="1" baseline="-25000">
              <a:latin typeface="微软雅黑" panose="020B0503020204020204" pitchFamily="34" charset="-122"/>
              <a:ea typeface="微软雅黑" panose="020B0503020204020204" pitchFamily="34" charset="-122"/>
            </a:endParaRPr>
          </a:p>
        </p:txBody>
      </p:sp>
      <p:sp>
        <p:nvSpPr>
          <p:cNvPr id="62" name="Text Box 133"/>
          <p:cNvSpPr txBox="1">
            <a:spLocks noChangeArrowheads="1"/>
          </p:cNvSpPr>
          <p:nvPr/>
        </p:nvSpPr>
        <p:spPr bwMode="auto">
          <a:xfrm>
            <a:off x="855155" y="2436588"/>
            <a:ext cx="538930" cy="249299"/>
          </a:xfrm>
          <a:prstGeom prst="rect">
            <a:avLst/>
          </a:prstGeom>
          <a:noFill/>
          <a:ln>
            <a:noFill/>
          </a:ln>
          <a:effectLst/>
          <a:extLst/>
        </p:spPr>
        <p:txBody>
          <a:bodyPr wrap="none">
            <a:spAutoFit/>
          </a:bodyPr>
          <a:lstStyle/>
          <a:p>
            <a:pPr>
              <a:lnSpc>
                <a:spcPct val="85000"/>
              </a:lnSpc>
            </a:pPr>
            <a:r>
              <a:rPr kumimoji="1" lang="en-US" altLang="zh-CN" sz="1200" b="1" dirty="0">
                <a:latin typeface="微软雅黑" panose="020B0503020204020204" pitchFamily="34" charset="-122"/>
                <a:ea typeface="微软雅黑" panose="020B0503020204020204" pitchFamily="34" charset="-122"/>
              </a:rPr>
              <a:t>BSS</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63" name="Text Box 134"/>
          <p:cNvSpPr txBox="1">
            <a:spLocks noChangeArrowheads="1"/>
          </p:cNvSpPr>
          <p:nvPr/>
        </p:nvSpPr>
        <p:spPr bwMode="auto">
          <a:xfrm>
            <a:off x="1907358" y="2375046"/>
            <a:ext cx="4635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AP</a:t>
            </a:r>
            <a:r>
              <a:rPr kumimoji="1" lang="en-US" altLang="zh-CN" sz="1200" b="1" baseline="-25000" dirty="0">
                <a:latin typeface="微软雅黑" panose="020B0503020204020204" pitchFamily="34" charset="-122"/>
                <a:ea typeface="微软雅黑" panose="020B0503020204020204" pitchFamily="34" charset="-122"/>
              </a:rPr>
              <a:t>2</a:t>
            </a:r>
          </a:p>
        </p:txBody>
      </p:sp>
      <p:sp>
        <p:nvSpPr>
          <p:cNvPr id="75" name="Text Box 146"/>
          <p:cNvSpPr txBox="1">
            <a:spLocks noChangeArrowheads="1"/>
          </p:cNvSpPr>
          <p:nvPr/>
        </p:nvSpPr>
        <p:spPr bwMode="auto">
          <a:xfrm>
            <a:off x="1184149" y="3007821"/>
            <a:ext cx="288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6" name="Text Box 147"/>
          <p:cNvSpPr txBox="1">
            <a:spLocks noChangeArrowheads="1"/>
          </p:cNvSpPr>
          <p:nvPr/>
        </p:nvSpPr>
        <p:spPr bwMode="auto">
          <a:xfrm>
            <a:off x="3420444" y="2556991"/>
            <a:ext cx="279244" cy="276999"/>
          </a:xfrm>
          <a:prstGeom prst="rect">
            <a:avLst/>
          </a:prstGeom>
          <a:solidFill>
            <a:srgbClr val="99FF66"/>
          </a:solidFill>
          <a:ln w="28575">
            <a:solidFill>
              <a:srgbClr val="CC00CC"/>
            </a:solidFill>
            <a:miter lim="800000"/>
            <a:headEnd/>
            <a:tailEnd/>
          </a:ln>
          <a:effectLs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0</a:t>
            </a:r>
            <a:endParaRPr kumimoji="1" lang="en-US" altLang="zh-CN" sz="1200" b="1" baseline="-25000">
              <a:latin typeface="微软雅黑" panose="020B0503020204020204" pitchFamily="34" charset="-122"/>
              <a:ea typeface="微软雅黑" panose="020B0503020204020204" pitchFamily="34" charset="-122"/>
            </a:endParaRPr>
          </a:p>
        </p:txBody>
      </p:sp>
      <p:sp>
        <p:nvSpPr>
          <p:cNvPr id="77" name="Text Box 148"/>
          <p:cNvSpPr txBox="1">
            <a:spLocks noChangeArrowheads="1"/>
          </p:cNvSpPr>
          <p:nvPr/>
        </p:nvSpPr>
        <p:spPr bwMode="auto">
          <a:xfrm>
            <a:off x="3616102" y="2193102"/>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a:t>
            </a:r>
            <a:endParaRPr kumimoji="1" lang="en-US" altLang="zh-CN" sz="1200" b="1" baseline="-25000">
              <a:latin typeface="微软雅黑" panose="020B0503020204020204" pitchFamily="34" charset="-122"/>
              <a:ea typeface="微软雅黑" panose="020B0503020204020204" pitchFamily="34" charset="-122"/>
            </a:endParaRPr>
          </a:p>
        </p:txBody>
      </p:sp>
      <p:sp>
        <p:nvSpPr>
          <p:cNvPr id="78" name="Text Box 149"/>
          <p:cNvSpPr txBox="1">
            <a:spLocks noChangeArrowheads="1"/>
          </p:cNvSpPr>
          <p:nvPr/>
        </p:nvSpPr>
        <p:spPr bwMode="auto">
          <a:xfrm>
            <a:off x="2892893" y="2273371"/>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a:t>
            </a:r>
            <a:endParaRPr kumimoji="1" lang="en-US" altLang="zh-CN" sz="1200" b="1" baseline="-25000">
              <a:latin typeface="微软雅黑" panose="020B0503020204020204" pitchFamily="34" charset="-122"/>
              <a:ea typeface="微软雅黑" panose="020B0503020204020204" pitchFamily="34" charset="-122"/>
            </a:endParaRPr>
          </a:p>
        </p:txBody>
      </p:sp>
      <p:grpSp>
        <p:nvGrpSpPr>
          <p:cNvPr id="80" name="组合 79"/>
          <p:cNvGrpSpPr/>
          <p:nvPr/>
        </p:nvGrpSpPr>
        <p:grpSpPr>
          <a:xfrm>
            <a:off x="870151" y="2845939"/>
            <a:ext cx="451937" cy="484303"/>
            <a:chOff x="2565534" y="4101618"/>
            <a:chExt cx="360485" cy="386301"/>
          </a:xfrm>
        </p:grpSpPr>
        <p:sp>
          <p:nvSpPr>
            <p:cNvPr id="8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2" name="Group 424"/>
            <p:cNvGrpSpPr>
              <a:grpSpLocks/>
            </p:cNvGrpSpPr>
            <p:nvPr/>
          </p:nvGrpSpPr>
          <p:grpSpPr bwMode="auto">
            <a:xfrm>
              <a:off x="2565534" y="4101618"/>
              <a:ext cx="360485" cy="119330"/>
              <a:chOff x="748" y="2251"/>
              <a:chExt cx="306" cy="90"/>
            </a:xfrm>
          </p:grpSpPr>
          <p:sp>
            <p:nvSpPr>
              <p:cNvPr id="8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Group 107"/>
          <p:cNvGrpSpPr>
            <a:grpSpLocks/>
          </p:cNvGrpSpPr>
          <p:nvPr/>
        </p:nvGrpSpPr>
        <p:grpSpPr bwMode="auto">
          <a:xfrm>
            <a:off x="2657414" y="2833991"/>
            <a:ext cx="1628836" cy="970216"/>
            <a:chOff x="2248" y="820"/>
            <a:chExt cx="2248" cy="883"/>
          </a:xfrm>
        </p:grpSpPr>
        <p:grpSp>
          <p:nvGrpSpPr>
            <p:cNvPr id="91" name="Group 108"/>
            <p:cNvGrpSpPr>
              <a:grpSpLocks/>
            </p:cNvGrpSpPr>
            <p:nvPr/>
          </p:nvGrpSpPr>
          <p:grpSpPr bwMode="auto">
            <a:xfrm>
              <a:off x="3567" y="902"/>
              <a:ext cx="929" cy="759"/>
              <a:chOff x="3567" y="902"/>
              <a:chExt cx="929" cy="759"/>
            </a:xfrm>
          </p:grpSpPr>
          <p:grpSp>
            <p:nvGrpSpPr>
              <p:cNvPr id="121" name="Group 109"/>
              <p:cNvGrpSpPr>
                <a:grpSpLocks/>
              </p:cNvGrpSpPr>
              <p:nvPr/>
            </p:nvGrpSpPr>
            <p:grpSpPr bwMode="auto">
              <a:xfrm>
                <a:off x="3926" y="902"/>
                <a:ext cx="570" cy="611"/>
                <a:chOff x="3926" y="902"/>
                <a:chExt cx="570" cy="611"/>
              </a:xfrm>
            </p:grpSpPr>
            <p:grpSp>
              <p:nvGrpSpPr>
                <p:cNvPr id="126" name="Group 110"/>
                <p:cNvGrpSpPr>
                  <a:grpSpLocks/>
                </p:cNvGrpSpPr>
                <p:nvPr/>
              </p:nvGrpSpPr>
              <p:grpSpPr bwMode="auto">
                <a:xfrm>
                  <a:off x="4071" y="982"/>
                  <a:ext cx="425" cy="448"/>
                  <a:chOff x="4071" y="982"/>
                  <a:chExt cx="425" cy="448"/>
                </a:xfrm>
              </p:grpSpPr>
              <p:grpSp>
                <p:nvGrpSpPr>
                  <p:cNvPr id="136" name="Group 111"/>
                  <p:cNvGrpSpPr>
                    <a:grpSpLocks/>
                  </p:cNvGrpSpPr>
                  <p:nvPr/>
                </p:nvGrpSpPr>
                <p:grpSpPr bwMode="auto">
                  <a:xfrm>
                    <a:off x="4071" y="982"/>
                    <a:ext cx="425" cy="448"/>
                    <a:chOff x="4071" y="982"/>
                    <a:chExt cx="425" cy="448"/>
                  </a:xfrm>
                </p:grpSpPr>
                <p:grpSp>
                  <p:nvGrpSpPr>
                    <p:cNvPr id="138" name="Group 112"/>
                    <p:cNvGrpSpPr>
                      <a:grpSpLocks/>
                    </p:cNvGrpSpPr>
                    <p:nvPr/>
                  </p:nvGrpSpPr>
                  <p:grpSpPr bwMode="auto">
                    <a:xfrm>
                      <a:off x="4182" y="1010"/>
                      <a:ext cx="314" cy="366"/>
                      <a:chOff x="4182" y="1010"/>
                      <a:chExt cx="314" cy="366"/>
                    </a:xfrm>
                  </p:grpSpPr>
                  <p:grpSp>
                    <p:nvGrpSpPr>
                      <p:cNvPr id="142" name="Group 113"/>
                      <p:cNvGrpSpPr>
                        <a:grpSpLocks/>
                      </p:cNvGrpSpPr>
                      <p:nvPr/>
                    </p:nvGrpSpPr>
                    <p:grpSpPr bwMode="auto">
                      <a:xfrm>
                        <a:off x="4220" y="1010"/>
                        <a:ext cx="276" cy="366"/>
                        <a:chOff x="4220" y="1010"/>
                        <a:chExt cx="276" cy="366"/>
                      </a:xfrm>
                    </p:grpSpPr>
                    <p:sp>
                      <p:nvSpPr>
                        <p:cNvPr id="146"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43"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9"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0"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7"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27" name="Group 126"/>
                <p:cNvGrpSpPr>
                  <a:grpSpLocks/>
                </p:cNvGrpSpPr>
                <p:nvPr/>
              </p:nvGrpSpPr>
              <p:grpSpPr bwMode="auto">
                <a:xfrm>
                  <a:off x="3926" y="902"/>
                  <a:ext cx="385" cy="556"/>
                  <a:chOff x="3926" y="902"/>
                  <a:chExt cx="385" cy="556"/>
                </a:xfrm>
              </p:grpSpPr>
              <p:sp>
                <p:nvSpPr>
                  <p:cNvPr id="130"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1"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2"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3"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34"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35"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8"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9"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22"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3"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4"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5"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2" name="Group 139"/>
            <p:cNvGrpSpPr>
              <a:grpSpLocks/>
            </p:cNvGrpSpPr>
            <p:nvPr/>
          </p:nvGrpSpPr>
          <p:grpSpPr bwMode="auto">
            <a:xfrm>
              <a:off x="2248" y="907"/>
              <a:ext cx="556" cy="525"/>
              <a:chOff x="2248" y="907"/>
              <a:chExt cx="556" cy="525"/>
            </a:xfrm>
          </p:grpSpPr>
          <p:grpSp>
            <p:nvGrpSpPr>
              <p:cNvPr id="106" name="Group 140"/>
              <p:cNvGrpSpPr>
                <a:grpSpLocks/>
              </p:cNvGrpSpPr>
              <p:nvPr/>
            </p:nvGrpSpPr>
            <p:grpSpPr bwMode="auto">
              <a:xfrm>
                <a:off x="2248" y="982"/>
                <a:ext cx="299" cy="314"/>
                <a:chOff x="2248" y="982"/>
                <a:chExt cx="299" cy="314"/>
              </a:xfrm>
            </p:grpSpPr>
            <p:sp>
              <p:nvSpPr>
                <p:cNvPr id="117"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8"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9"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20"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07" name="Group 145"/>
              <p:cNvGrpSpPr>
                <a:grpSpLocks/>
              </p:cNvGrpSpPr>
              <p:nvPr/>
            </p:nvGrpSpPr>
            <p:grpSpPr bwMode="auto">
              <a:xfrm>
                <a:off x="2344" y="907"/>
                <a:ext cx="460" cy="525"/>
                <a:chOff x="2344" y="907"/>
                <a:chExt cx="460" cy="525"/>
              </a:xfrm>
            </p:grpSpPr>
            <p:sp>
              <p:nvSpPr>
                <p:cNvPr id="109"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0"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1"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2"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3"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4"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15"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16"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08"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93" name="Group 155"/>
            <p:cNvGrpSpPr>
              <a:grpSpLocks/>
            </p:cNvGrpSpPr>
            <p:nvPr/>
          </p:nvGrpSpPr>
          <p:grpSpPr bwMode="auto">
            <a:xfrm>
              <a:off x="2529" y="820"/>
              <a:ext cx="1638" cy="883"/>
              <a:chOff x="2529" y="820"/>
              <a:chExt cx="1638" cy="883"/>
            </a:xfrm>
          </p:grpSpPr>
          <p:sp>
            <p:nvSpPr>
              <p:cNvPr id="94"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5"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6"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7"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8"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99"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0"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1"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2"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3"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4"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05"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58" name="Text Box 129"/>
          <p:cNvSpPr txBox="1">
            <a:spLocks noChangeArrowheads="1"/>
          </p:cNvSpPr>
          <p:nvPr/>
        </p:nvSpPr>
        <p:spPr bwMode="auto">
          <a:xfrm>
            <a:off x="3071893" y="310550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smtClean="0">
                <a:latin typeface="微软雅黑" panose="020B0503020204020204" pitchFamily="34" charset="-122"/>
                <a:ea typeface="微软雅黑" panose="020B0503020204020204" pitchFamily="34" charset="-122"/>
              </a:rPr>
              <a:t>互联网</a:t>
            </a:r>
            <a:endParaRPr kumimoji="1" lang="zh-CN" altLang="en-US" sz="1600" b="1" dirty="0">
              <a:latin typeface="微软雅黑" panose="020B0503020204020204" pitchFamily="34" charset="-122"/>
              <a:ea typeface="微软雅黑" panose="020B0503020204020204" pitchFamily="34" charset="-122"/>
            </a:endParaRPr>
          </a:p>
        </p:txBody>
      </p:sp>
      <p:grpSp>
        <p:nvGrpSpPr>
          <p:cNvPr id="151" name="组合 150"/>
          <p:cNvGrpSpPr/>
          <p:nvPr/>
        </p:nvGrpSpPr>
        <p:grpSpPr>
          <a:xfrm>
            <a:off x="5263771" y="2932975"/>
            <a:ext cx="451937" cy="484303"/>
            <a:chOff x="2565534" y="4101618"/>
            <a:chExt cx="360485" cy="386301"/>
          </a:xfrm>
        </p:grpSpPr>
        <p:sp>
          <p:nvSpPr>
            <p:cNvPr id="15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53" name="Group 424"/>
            <p:cNvGrpSpPr>
              <a:grpSpLocks/>
            </p:cNvGrpSpPr>
            <p:nvPr/>
          </p:nvGrpSpPr>
          <p:grpSpPr bwMode="auto">
            <a:xfrm>
              <a:off x="2565534" y="4101618"/>
              <a:ext cx="360485" cy="119330"/>
              <a:chOff x="748" y="2251"/>
              <a:chExt cx="306" cy="90"/>
            </a:xfrm>
          </p:grpSpPr>
          <p:sp>
            <p:nvSpPr>
              <p:cNvPr id="15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5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5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1" name="组合 160"/>
          <p:cNvGrpSpPr/>
          <p:nvPr/>
        </p:nvGrpSpPr>
        <p:grpSpPr>
          <a:xfrm>
            <a:off x="7103624" y="2923345"/>
            <a:ext cx="451937" cy="484303"/>
            <a:chOff x="2565534" y="4101618"/>
            <a:chExt cx="360485" cy="386301"/>
          </a:xfrm>
        </p:grpSpPr>
        <p:sp>
          <p:nvSpPr>
            <p:cNvPr id="16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63" name="Group 424"/>
            <p:cNvGrpSpPr>
              <a:grpSpLocks/>
            </p:cNvGrpSpPr>
            <p:nvPr/>
          </p:nvGrpSpPr>
          <p:grpSpPr bwMode="auto">
            <a:xfrm>
              <a:off x="2565534" y="4101618"/>
              <a:ext cx="360485" cy="119330"/>
              <a:chOff x="748" y="2251"/>
              <a:chExt cx="306" cy="90"/>
            </a:xfrm>
          </p:grpSpPr>
          <p:sp>
            <p:nvSpPr>
              <p:cNvPr id="16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6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6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1" name="组合 170"/>
          <p:cNvGrpSpPr/>
          <p:nvPr/>
        </p:nvGrpSpPr>
        <p:grpSpPr>
          <a:xfrm>
            <a:off x="7749701" y="2031541"/>
            <a:ext cx="451937" cy="484303"/>
            <a:chOff x="2565534" y="4101618"/>
            <a:chExt cx="360485" cy="386301"/>
          </a:xfrm>
        </p:grpSpPr>
        <p:sp>
          <p:nvSpPr>
            <p:cNvPr id="17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73" name="Group 424"/>
            <p:cNvGrpSpPr>
              <a:grpSpLocks/>
            </p:cNvGrpSpPr>
            <p:nvPr/>
          </p:nvGrpSpPr>
          <p:grpSpPr bwMode="auto">
            <a:xfrm>
              <a:off x="2565534" y="4101618"/>
              <a:ext cx="360485" cy="119330"/>
              <a:chOff x="748" y="2251"/>
              <a:chExt cx="306" cy="90"/>
            </a:xfrm>
          </p:grpSpPr>
          <p:sp>
            <p:nvSpPr>
              <p:cNvPr id="17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7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8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7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125604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AutoShape 5"/>
          <p:cNvSpPr>
            <a:spLocks noChangeArrowheads="1"/>
          </p:cNvSpPr>
          <p:nvPr/>
        </p:nvSpPr>
        <p:spPr bwMode="auto">
          <a:xfrm>
            <a:off x="517853" y="962457"/>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矩形 4"/>
          <p:cNvSpPr>
            <a:spLocks noChangeArrowheads="1"/>
          </p:cNvSpPr>
          <p:nvPr/>
        </p:nvSpPr>
        <p:spPr bwMode="auto">
          <a:xfrm>
            <a:off x="635844" y="912629"/>
            <a:ext cx="3567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关于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数据帧的地址</a:t>
            </a:r>
            <a:endParaRPr lang="en-US" altLang="zh-CN" sz="2000" b="1" dirty="0">
              <a:latin typeface="微软雅黑" pitchFamily="34" charset="-122"/>
              <a:ea typeface="微软雅黑" pitchFamily="34" charset="-122"/>
            </a:endParaRPr>
          </a:p>
        </p:txBody>
      </p:sp>
      <p:graphicFrame>
        <p:nvGraphicFramePr>
          <p:cNvPr id="200" name="Group 179"/>
          <p:cNvGraphicFramePr>
            <a:graphicFrameLocks/>
          </p:cNvGraphicFramePr>
          <p:nvPr>
            <p:extLst>
              <p:ext uri="{D42A27DB-BD31-4B8C-83A1-F6EECF244321}">
                <p14:modId xmlns:p14="http://schemas.microsoft.com/office/powerpoint/2010/main" val="3058194116"/>
              </p:ext>
            </p:extLst>
          </p:nvPr>
        </p:nvGraphicFramePr>
        <p:xfrm>
          <a:off x="522175" y="1382604"/>
          <a:ext cx="8117487" cy="2599445"/>
        </p:xfrm>
        <a:graphic>
          <a:graphicData uri="http://schemas.openxmlformats.org/drawingml/2006/table">
            <a:tbl>
              <a:tblPr/>
              <a:tblGrid>
                <a:gridCol w="1396800"/>
                <a:gridCol w="1080000"/>
                <a:gridCol w="1080000"/>
                <a:gridCol w="1160229"/>
                <a:gridCol w="1160229"/>
                <a:gridCol w="1160229"/>
                <a:gridCol w="1080000"/>
              </a:tblGrid>
              <a:tr h="519889">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数据报流向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a:solidFill>
                            <a:schemeClr val="bg1"/>
                          </a:solidFill>
                          <a:effectLst/>
                          <a:latin typeface="微软雅黑" panose="020B0503020204020204" pitchFamily="34" charset="-122"/>
                          <a:ea typeface="微软雅黑" panose="020B0503020204020204" pitchFamily="34" charset="-122"/>
                        </a:rPr>
                        <a:t>去</a:t>
                      </a:r>
                      <a:r>
                        <a:rPr lang="zh-CN" sz="1400" b="1" dirty="0" smtClean="0">
                          <a:solidFill>
                            <a:schemeClr val="bg1"/>
                          </a:solidFill>
                          <a:effectLst/>
                          <a:latin typeface="微软雅黑" panose="020B0503020204020204" pitchFamily="34" charset="-122"/>
                          <a:ea typeface="微软雅黑" panose="020B0503020204020204" pitchFamily="34" charset="-122"/>
                        </a:rPr>
                        <a:t>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来自</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AP</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1</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2</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3</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400" b="1" dirty="0" smtClean="0">
                          <a:solidFill>
                            <a:schemeClr val="bg1"/>
                          </a:solidFill>
                          <a:effectLst/>
                          <a:latin typeface="微软雅黑" panose="020B0503020204020204" pitchFamily="34" charset="-122"/>
                          <a:ea typeface="微软雅黑" panose="020B0503020204020204" pitchFamily="34" charset="-122"/>
                        </a:rPr>
                        <a:t>地址</a:t>
                      </a:r>
                      <a:r>
                        <a:rPr lang="en-US" altLang="zh-CN" sz="1400" b="1" dirty="0" smtClean="0">
                          <a:solidFill>
                            <a:schemeClr val="bg1"/>
                          </a:solidFill>
                          <a:effectLst/>
                          <a:latin typeface="微软雅黑" panose="020B0503020204020204" pitchFamily="34" charset="-122"/>
                          <a:ea typeface="微软雅黑" panose="020B0503020204020204" pitchFamily="34" charset="-122"/>
                        </a:rPr>
                        <a:t> </a:t>
                      </a:r>
                      <a:r>
                        <a:rPr lang="en-US" sz="1400" b="1" dirty="0" smtClean="0">
                          <a:solidFill>
                            <a:schemeClr val="bg1"/>
                          </a:solidFill>
                          <a:effectLst/>
                          <a:latin typeface="微软雅黑" panose="020B0503020204020204" pitchFamily="34" charset="-122"/>
                          <a:ea typeface="微软雅黑" panose="020B0503020204020204" pitchFamily="34" charset="-122"/>
                        </a:rPr>
                        <a:t>4</a:t>
                      </a:r>
                      <a:endParaRPr lang="zh-CN" sz="14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R</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zh-CN" sz="1400" b="1" dirty="0" smtClean="0">
                          <a:solidFill>
                            <a:schemeClr val="tx1"/>
                          </a:solidFill>
                          <a:effectLst/>
                          <a:latin typeface="微软雅黑" panose="020B0503020204020204" pitchFamily="34" charset="-122"/>
                          <a:ea typeface="微软雅黑" panose="020B0503020204020204" pitchFamily="34" charset="-122"/>
                        </a:rPr>
                        <a:t> </a:t>
                      </a: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2 </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R </a:t>
                      </a:r>
                      <a:r>
                        <a:rPr lang="zh-CN" sz="1400" b="1" dirty="0" smtClean="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C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889">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2</a:t>
                      </a:r>
                      <a:r>
                        <a:rPr lang="en-US" sz="1400" b="1" baseline="0" dirty="0" smtClean="0">
                          <a:solidFill>
                            <a:schemeClr val="tx1"/>
                          </a:solidFill>
                          <a:effectLst/>
                          <a:latin typeface="微软雅黑" panose="020B0503020204020204" pitchFamily="34" charset="-122"/>
                          <a:ea typeface="微软雅黑" panose="020B0503020204020204" pitchFamily="34" charset="-122"/>
                        </a:rPr>
                        <a:t>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zh-CN" sz="1400" b="1" dirty="0" smtClean="0">
                          <a:solidFill>
                            <a:schemeClr val="tx1"/>
                          </a:solidFill>
                          <a:effectLst/>
                          <a:latin typeface="微软雅黑" panose="020B0503020204020204" pitchFamily="34" charset="-122"/>
                          <a:ea typeface="微软雅黑" panose="020B0503020204020204" pitchFamily="34" charset="-122"/>
                        </a:rPr>
                        <a:t> </a:t>
                      </a:r>
                      <a:r>
                        <a:rPr lang="en-US" sz="1400" b="1" dirty="0">
                          <a:solidFill>
                            <a:schemeClr val="tx1"/>
                          </a:solidFill>
                          <a:effectLst/>
                          <a:latin typeface="微软雅黑" panose="020B0503020204020204" pitchFamily="34" charset="-122"/>
                          <a:ea typeface="微软雅黑" panose="020B0503020204020204" pitchFamily="34" charset="-122"/>
                        </a:rPr>
                        <a:t>C</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C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R </a:t>
                      </a:r>
                      <a:r>
                        <a:rPr lang="zh-CN" sz="1400" b="1" dirty="0" smtClean="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r h="519889">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C</a:t>
                      </a:r>
                      <a:r>
                        <a:rPr lang="en-US" sz="1400" b="1" baseline="0" dirty="0" smtClean="0">
                          <a:solidFill>
                            <a:schemeClr val="tx1"/>
                          </a:solidFill>
                          <a:effectLst/>
                          <a:latin typeface="微软雅黑" panose="020B0503020204020204" pitchFamily="34" charset="-122"/>
                          <a:ea typeface="微软雅黑" panose="020B0503020204020204" pitchFamily="34" charset="-122"/>
                        </a:rPr>
                        <a:t>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smtClean="0">
                          <a:solidFill>
                            <a:schemeClr val="tx1"/>
                          </a:solidFill>
                          <a:effectLst/>
                          <a:latin typeface="微软雅黑" panose="020B0503020204020204" pitchFamily="34" charset="-122"/>
                          <a:ea typeface="微软雅黑" panose="020B0503020204020204" pitchFamily="34" charset="-122"/>
                        </a:rPr>
                        <a:t> </a:t>
                      </a: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2 </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C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R </a:t>
                      </a:r>
                      <a:r>
                        <a:rPr lang="zh-CN" sz="1400" b="1" dirty="0" smtClean="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2</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9889">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AP</a:t>
                      </a:r>
                      <a:r>
                        <a:rPr lang="en-US" sz="1400" b="1" baseline="-25000" dirty="0">
                          <a:solidFill>
                            <a:schemeClr val="tx1"/>
                          </a:solidFill>
                          <a:effectLst/>
                          <a:latin typeface="微软雅黑" panose="020B0503020204020204" pitchFamily="34" charset="-122"/>
                          <a:ea typeface="微软雅黑" panose="020B0503020204020204" pitchFamily="34" charset="-122"/>
                        </a:rPr>
                        <a:t>2 </a:t>
                      </a:r>
                      <a:r>
                        <a:rPr lang="en-US" altLang="zh-CN" sz="1400" b="1" dirty="0" smtClean="0">
                          <a:solidFill>
                            <a:schemeClr val="tx1"/>
                          </a:solidFill>
                          <a:effectLst/>
                          <a:latin typeface="微软雅黑" panose="020B0503020204020204" pitchFamily="34" charset="-122"/>
                          <a:ea typeface="微软雅黑" panose="020B0503020204020204" pitchFamily="34" charset="-122"/>
                          <a:sym typeface="Wingdings" pitchFamily="2" charset="2"/>
                        </a:rPr>
                        <a:t></a:t>
                      </a:r>
                      <a:r>
                        <a:rPr lang="en-US" sz="1400" b="1" dirty="0" smtClean="0">
                          <a:solidFill>
                            <a:schemeClr val="tx1"/>
                          </a:solidFill>
                          <a:effectLst/>
                          <a:latin typeface="微软雅黑" panose="020B0503020204020204" pitchFamily="34" charset="-122"/>
                          <a:ea typeface="微软雅黑" panose="020B0503020204020204" pitchFamily="34" charset="-122"/>
                        </a:rPr>
                        <a:t>R </a:t>
                      </a:r>
                      <a:r>
                        <a:rPr lang="zh-CN" sz="1400" b="1" dirty="0">
                          <a:solidFill>
                            <a:schemeClr val="tx1"/>
                          </a:solidFill>
                          <a:effectLst/>
                          <a:latin typeface="微软雅黑" panose="020B0503020204020204" pitchFamily="34" charset="-122"/>
                          <a:ea typeface="微软雅黑" panose="020B0503020204020204" pitchFamily="34" charset="-122"/>
                        </a:rPr>
                        <a:t>接口</a:t>
                      </a:r>
                      <a:r>
                        <a:rPr lang="en-US" sz="1400" b="1" dirty="0">
                          <a:solidFill>
                            <a:schemeClr val="tx1"/>
                          </a:solidFill>
                          <a:effectLst/>
                          <a:latin typeface="微软雅黑" panose="020B0503020204020204" pitchFamily="34" charset="-122"/>
                          <a:ea typeface="微软雅黑" panose="020B0503020204020204" pitchFamily="34" charset="-122"/>
                        </a:rPr>
                        <a:t> 2</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0</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a:solidFill>
                            <a:schemeClr val="tx1"/>
                          </a:solidFill>
                          <a:effectLst/>
                          <a:latin typeface="微软雅黑" panose="020B0503020204020204" pitchFamily="34" charset="-122"/>
                          <a:ea typeface="微软雅黑" panose="020B0503020204020204" pitchFamily="34" charset="-122"/>
                        </a:rPr>
                        <a:t>1</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R </a:t>
                      </a:r>
                      <a:r>
                        <a:rPr lang="zh-CN" sz="1400" b="1" dirty="0" smtClean="0">
                          <a:solidFill>
                            <a:schemeClr val="tx1"/>
                          </a:solidFill>
                          <a:effectLst/>
                          <a:latin typeface="微软雅黑" panose="020B0503020204020204" pitchFamily="34" charset="-122"/>
                          <a:ea typeface="微软雅黑" panose="020B0503020204020204" pitchFamily="34" charset="-122"/>
                        </a:rPr>
                        <a:t>接口</a:t>
                      </a:r>
                      <a:r>
                        <a:rPr lang="en-US" sz="1400" b="1" dirty="0" smtClean="0">
                          <a:solidFill>
                            <a:schemeClr val="tx1"/>
                          </a:solidFill>
                          <a:effectLst/>
                          <a:latin typeface="微软雅黑" panose="020B0503020204020204" pitchFamily="34" charset="-122"/>
                          <a:ea typeface="微软雅黑" panose="020B0503020204020204" pitchFamily="34" charset="-122"/>
                        </a:rPr>
                        <a:t>2</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AP</a:t>
                      </a:r>
                      <a:r>
                        <a:rPr lang="en-US" sz="1400" b="1" baseline="-25000" dirty="0" smtClean="0">
                          <a:solidFill>
                            <a:schemeClr val="tx1"/>
                          </a:solidFill>
                          <a:effectLst/>
                          <a:latin typeface="微软雅黑" panose="020B0503020204020204" pitchFamily="34" charset="-122"/>
                          <a:ea typeface="微软雅黑" panose="020B0503020204020204" pitchFamily="34" charset="-122"/>
                        </a:rPr>
                        <a:t>2 </a:t>
                      </a:r>
                      <a:r>
                        <a:rPr lang="zh-CN" sz="1400" b="1" dirty="0" smtClean="0">
                          <a:solidFill>
                            <a:schemeClr val="tx1"/>
                          </a:solidFill>
                          <a:effectLst/>
                          <a:latin typeface="微软雅黑" panose="020B0503020204020204" pitchFamily="34" charset="-122"/>
                          <a:ea typeface="微软雅黑" panose="020B0503020204020204" pitchFamily="34" charset="-122"/>
                        </a:rPr>
                        <a:t>地址</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400" b="1" dirty="0" smtClean="0">
                          <a:solidFill>
                            <a:schemeClr val="tx1"/>
                          </a:solidFill>
                          <a:effectLst/>
                          <a:latin typeface="微软雅黑" panose="020B0503020204020204" pitchFamily="34" charset="-122"/>
                          <a:ea typeface="微软雅黑" panose="020B0503020204020204" pitchFamily="34" charset="-122"/>
                        </a:rPr>
                        <a:t>C </a:t>
                      </a:r>
                      <a:r>
                        <a:rPr lang="zh-CN" sz="1400" b="1" dirty="0" smtClean="0">
                          <a:solidFill>
                            <a:schemeClr val="tx1"/>
                          </a:solidFill>
                          <a:effectLst/>
                          <a:latin typeface="微软雅黑" panose="020B0503020204020204" pitchFamily="34" charset="-122"/>
                          <a:ea typeface="微软雅黑" panose="020B0503020204020204" pitchFamily="34" charset="-122"/>
                        </a:rPr>
                        <a:t>的</a:t>
                      </a:r>
                      <a:r>
                        <a:rPr lang="zh-CN" sz="14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zh-CN" sz="1400" b="1"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bl>
          </a:graphicData>
        </a:graphic>
      </p:graphicFrame>
    </p:spTree>
    <p:extLst>
      <p:ext uri="{BB962C8B-B14F-4D97-AF65-F5344CB8AC3E}">
        <p14:creationId xmlns:p14="http://schemas.microsoft.com/office/powerpoint/2010/main" val="5825711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5609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a:spLocks noChangeArrowheads="1"/>
          </p:cNvSpPr>
          <p:nvPr/>
        </p:nvSpPr>
        <p:spPr bwMode="auto">
          <a:xfrm>
            <a:off x="635844" y="606265"/>
            <a:ext cx="4161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序号控制、持续期和帧控制字段 </a:t>
            </a:r>
            <a:endParaRPr lang="en-US" altLang="zh-CN" sz="2000" b="1" dirty="0">
              <a:latin typeface="微软雅黑" pitchFamily="34" charset="-122"/>
              <a:ea typeface="微软雅黑" pitchFamily="34" charset="-122"/>
            </a:endParaRPr>
          </a:p>
        </p:txBody>
      </p:sp>
      <p:sp>
        <p:nvSpPr>
          <p:cNvPr id="6" name="Rectangle 46"/>
          <p:cNvSpPr>
            <a:spLocks noChangeArrowheads="1"/>
          </p:cNvSpPr>
          <p:nvPr/>
        </p:nvSpPr>
        <p:spPr bwMode="auto">
          <a:xfrm>
            <a:off x="517853" y="1000982"/>
            <a:ext cx="8345490" cy="3519681"/>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序号控制</a:t>
            </a:r>
            <a:r>
              <a:rPr lang="zh-CN" altLang="en-US" sz="2000" b="1" dirty="0">
                <a:latin typeface="微软雅黑" pitchFamily="34" charset="-122"/>
                <a:ea typeface="微软雅黑" pitchFamily="34" charset="-122"/>
              </a:rPr>
              <a:t>字段占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位，其中序号子字段占 </a:t>
            </a:r>
            <a:r>
              <a:rPr lang="en-US" altLang="zh-CN" sz="2000" b="1" dirty="0">
                <a:latin typeface="微软雅黑" pitchFamily="34" charset="-122"/>
                <a:ea typeface="微软雅黑" pitchFamily="34" charset="-122"/>
              </a:rPr>
              <a:t>12 </a:t>
            </a:r>
            <a:r>
              <a:rPr lang="zh-CN" altLang="en-US" sz="2000" b="1" dirty="0">
                <a:latin typeface="微软雅黑" pitchFamily="34" charset="-122"/>
                <a:ea typeface="微软雅黑" pitchFamily="34" charset="-122"/>
              </a:rPr>
              <a:t>位，分片子字段占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位。</a:t>
            </a:r>
          </a:p>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持续期</a:t>
            </a:r>
            <a:r>
              <a:rPr lang="zh-CN" altLang="en-US" sz="2000" b="1" dirty="0">
                <a:latin typeface="微软雅黑" pitchFamily="34" charset="-122"/>
                <a:ea typeface="微软雅黑" pitchFamily="34" charset="-122"/>
              </a:rPr>
              <a:t>字段占 </a:t>
            </a:r>
            <a:r>
              <a:rPr lang="en-US" altLang="zh-CN" sz="2000" b="1" dirty="0">
                <a:latin typeface="微软雅黑" pitchFamily="34" charset="-122"/>
                <a:ea typeface="微软雅黑" pitchFamily="34" charset="-122"/>
              </a:rPr>
              <a:t>16 </a:t>
            </a:r>
            <a:r>
              <a:rPr lang="zh-CN" altLang="en-US" sz="2000" b="1" dirty="0">
                <a:latin typeface="微软雅黑" pitchFamily="34" charset="-122"/>
                <a:ea typeface="微软雅黑" pitchFamily="34" charset="-122"/>
              </a:rPr>
              <a:t>位。</a:t>
            </a:r>
          </a:p>
          <a:p>
            <a:pPr marL="342900" indent="-342900" eaLnBrk="0" hangingPunct="0">
              <a:lnSpc>
                <a:spcPts val="3000"/>
              </a:lnSpc>
              <a:buClr>
                <a:srgbClr val="0070C0"/>
              </a:buClr>
              <a:buFont typeface="Wingdings" panose="05000000000000000000" pitchFamily="2" charset="2"/>
              <a:buChar char="l"/>
            </a:pPr>
            <a:r>
              <a:rPr lang="zh-CN" altLang="en-US" sz="2000" b="1" dirty="0">
                <a:solidFill>
                  <a:srgbClr val="0000FF"/>
                </a:solidFill>
                <a:latin typeface="微软雅黑" pitchFamily="34" charset="-122"/>
                <a:ea typeface="微软雅黑" pitchFamily="34" charset="-122"/>
              </a:rPr>
              <a:t>帧控制</a:t>
            </a:r>
            <a:r>
              <a:rPr lang="zh-CN" altLang="en-US" sz="2000" b="1" dirty="0">
                <a:latin typeface="微软雅黑" pitchFamily="34" charset="-122"/>
                <a:ea typeface="微软雅黑" pitchFamily="34" charset="-122"/>
              </a:rPr>
              <a:t>字段共分为 </a:t>
            </a:r>
            <a:r>
              <a:rPr lang="en-US" altLang="zh-CN" sz="2000" b="1" dirty="0">
                <a:latin typeface="微软雅黑" pitchFamily="34" charset="-122"/>
                <a:ea typeface="微软雅黑" pitchFamily="34" charset="-122"/>
              </a:rPr>
              <a:t>11 </a:t>
            </a:r>
            <a:r>
              <a:rPr lang="zh-CN" altLang="en-US" sz="2000" b="1" dirty="0">
                <a:latin typeface="微软雅黑" pitchFamily="34" charset="-122"/>
                <a:ea typeface="微软雅黑" pitchFamily="34" charset="-122"/>
              </a:rPr>
              <a:t>个子字段：</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协议版本</a:t>
            </a:r>
            <a:r>
              <a:rPr lang="zh-CN" altLang="en-US" sz="2000" b="1" dirty="0">
                <a:latin typeface="微软雅黑" pitchFamily="34" charset="-122"/>
                <a:ea typeface="微软雅黑" pitchFamily="34" charset="-122"/>
              </a:rPr>
              <a:t>字段现在是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类型</a:t>
            </a:r>
            <a:r>
              <a:rPr lang="zh-CN" altLang="en-US" sz="2000" b="1" dirty="0">
                <a:latin typeface="微软雅黑" pitchFamily="34" charset="-122"/>
                <a:ea typeface="微软雅黑" pitchFamily="34" charset="-122"/>
              </a:rPr>
              <a:t>字段和</a:t>
            </a:r>
            <a:r>
              <a:rPr lang="zh-CN" altLang="en-US" sz="2000" b="1" dirty="0">
                <a:solidFill>
                  <a:srgbClr val="0000FF"/>
                </a:solidFill>
                <a:latin typeface="微软雅黑" pitchFamily="34" charset="-122"/>
                <a:ea typeface="微软雅黑" pitchFamily="34" charset="-122"/>
              </a:rPr>
              <a:t>子类型</a:t>
            </a:r>
            <a:r>
              <a:rPr lang="zh-CN" altLang="en-US" sz="2000" b="1" dirty="0">
                <a:latin typeface="微软雅黑" pitchFamily="34" charset="-122"/>
                <a:ea typeface="微软雅黑" pitchFamily="34" charset="-122"/>
              </a:rPr>
              <a:t>字段用来区分帧的功能。</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更多分片</a:t>
            </a:r>
            <a:r>
              <a:rPr lang="zh-CN" altLang="en-US" sz="2000" b="1" dirty="0">
                <a:latin typeface="微软雅黑" pitchFamily="34" charset="-122"/>
                <a:ea typeface="微软雅黑" pitchFamily="34" charset="-122"/>
              </a:rPr>
              <a:t>字段置为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时表明这个帧属于一个帧的多个分片之一。</a:t>
            </a:r>
          </a:p>
          <a:p>
            <a:pPr marL="810000" indent="-457200" eaLnBrk="0" hangingPunct="0">
              <a:lnSpc>
                <a:spcPts val="30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有线等效保密</a:t>
            </a:r>
            <a:r>
              <a:rPr lang="zh-CN" altLang="en-US" sz="2000" b="1" dirty="0">
                <a:latin typeface="微软雅黑" pitchFamily="34" charset="-122"/>
                <a:ea typeface="微软雅黑" pitchFamily="34" charset="-122"/>
              </a:rPr>
              <a:t>字段 </a:t>
            </a:r>
            <a:r>
              <a:rPr lang="en-US" altLang="zh-CN" sz="2000" b="1" dirty="0">
                <a:latin typeface="微软雅黑" pitchFamily="34" charset="-122"/>
                <a:ea typeface="微软雅黑" pitchFamily="34" charset="-122"/>
              </a:rPr>
              <a:t>WEP </a:t>
            </a:r>
            <a:r>
              <a:rPr lang="zh-CN" altLang="en-US" sz="2000" b="1" dirty="0">
                <a:latin typeface="微软雅黑" pitchFamily="34" charset="-122"/>
                <a:ea typeface="微软雅黑" pitchFamily="34" charset="-122"/>
              </a:rPr>
              <a:t>占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位。若 </a:t>
            </a:r>
            <a:r>
              <a:rPr lang="en-US" altLang="zh-CN" sz="2000" b="1" dirty="0">
                <a:latin typeface="微软雅黑" pitchFamily="34" charset="-122"/>
                <a:ea typeface="微软雅黑" pitchFamily="34" charset="-122"/>
              </a:rPr>
              <a:t>WEP = 1</a:t>
            </a:r>
            <a:r>
              <a:rPr lang="zh-CN" altLang="en-US" sz="2000" b="1" dirty="0">
                <a:latin typeface="微软雅黑" pitchFamily="34" charset="-122"/>
                <a:ea typeface="微软雅黑" pitchFamily="34" charset="-122"/>
              </a:rPr>
              <a:t>，就表明采用</a:t>
            </a:r>
            <a:r>
              <a:rPr lang="zh-CN" altLang="en-US" sz="2000" b="1" dirty="0" smtClean="0">
                <a:latin typeface="微软雅黑" pitchFamily="34" charset="-122"/>
                <a:ea typeface="微软雅黑" pitchFamily="34" charset="-122"/>
              </a:rPr>
              <a:t>了</a:t>
            </a:r>
            <a:r>
              <a:rPr lang="en-US" altLang="zh-CN" sz="2000" b="1" dirty="0" smtClean="0">
                <a:latin typeface="微软雅黑" pitchFamily="34" charset="-122"/>
                <a:ea typeface="微软雅黑" pitchFamily="34" charset="-122"/>
              </a:rPr>
              <a:t>WEP</a:t>
            </a:r>
            <a:r>
              <a:rPr lang="zh-CN" altLang="en-US" sz="2000" b="1" dirty="0" smtClean="0">
                <a:latin typeface="微软雅黑" pitchFamily="34" charset="-122"/>
                <a:ea typeface="微软雅黑" pitchFamily="34" charset="-122"/>
              </a:rPr>
              <a:t>加密算法</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33396394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37984" y="587880"/>
            <a:ext cx="2056973" cy="400110"/>
          </a:xfrm>
          <a:prstGeom prst="rect">
            <a:avLst/>
          </a:prstGeom>
        </p:spPr>
        <p:txBody>
          <a:bodyPr wrap="none">
            <a:spAutoFit/>
          </a:bodyPr>
          <a:lstStyle/>
          <a:p>
            <a:r>
              <a:rPr lang="zh-CN" altLang="en-US" sz="2000" b="1" dirty="0">
                <a:latin typeface="微软雅黑" pitchFamily="34" charset="-122"/>
                <a:ea typeface="微软雅黑" pitchFamily="34" charset="-122"/>
              </a:rPr>
              <a:t>分片的发送举例 </a:t>
            </a:r>
          </a:p>
        </p:txBody>
      </p:sp>
      <p:sp>
        <p:nvSpPr>
          <p:cNvPr id="4" name="圆角矩形 3"/>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177498" y="1171446"/>
            <a:ext cx="6814565" cy="307777"/>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为了提高传输效率，在信道质量较差时</a:t>
            </a:r>
            <a:r>
              <a:rPr lang="zh-CN" altLang="en-US" sz="1400" b="1" dirty="0" smtClean="0">
                <a:latin typeface="微软雅黑" pitchFamily="34" charset="-122"/>
                <a:ea typeface="微软雅黑" pitchFamily="34" charset="-122"/>
              </a:rPr>
              <a:t>，需要</a:t>
            </a:r>
            <a:r>
              <a:rPr lang="zh-CN" altLang="en-US" sz="1400" b="1" dirty="0">
                <a:latin typeface="微软雅黑" pitchFamily="34" charset="-122"/>
                <a:ea typeface="微软雅黑" pitchFamily="34" charset="-122"/>
              </a:rPr>
              <a:t>把一个较长的帧划分为许多较短的分片。</a:t>
            </a:r>
          </a:p>
        </p:txBody>
      </p:sp>
      <p:sp>
        <p:nvSpPr>
          <p:cNvPr id="6" name="Text Box 6"/>
          <p:cNvSpPr txBox="1">
            <a:spLocks noChangeArrowheads="1"/>
          </p:cNvSpPr>
          <p:nvPr/>
        </p:nvSpPr>
        <p:spPr bwMode="auto">
          <a:xfrm>
            <a:off x="7865350" y="2263083"/>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7" name="Text Box 8"/>
          <p:cNvSpPr txBox="1">
            <a:spLocks noChangeArrowheads="1"/>
          </p:cNvSpPr>
          <p:nvPr/>
        </p:nvSpPr>
        <p:spPr bwMode="auto">
          <a:xfrm>
            <a:off x="7865350" y="3642795"/>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8" name="Text Box 11"/>
          <p:cNvSpPr txBox="1">
            <a:spLocks noChangeArrowheads="1"/>
          </p:cNvSpPr>
          <p:nvPr/>
        </p:nvSpPr>
        <p:spPr bwMode="auto">
          <a:xfrm>
            <a:off x="7865350" y="2963290"/>
            <a:ext cx="2423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100" b="1" i="1">
                <a:latin typeface="微软雅黑" panose="020B0503020204020204" pitchFamily="34" charset="-122"/>
                <a:ea typeface="微软雅黑" panose="020B0503020204020204" pitchFamily="34" charset="-122"/>
              </a:rPr>
              <a:t>t</a:t>
            </a:r>
          </a:p>
        </p:txBody>
      </p:sp>
      <p:sp>
        <p:nvSpPr>
          <p:cNvPr id="9" name="Text Box 9"/>
          <p:cNvSpPr txBox="1">
            <a:spLocks noChangeArrowheads="1"/>
          </p:cNvSpPr>
          <p:nvPr/>
        </p:nvSpPr>
        <p:spPr bwMode="auto">
          <a:xfrm>
            <a:off x="860710" y="2185147"/>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源站</a:t>
            </a:r>
          </a:p>
        </p:txBody>
      </p:sp>
      <p:sp>
        <p:nvSpPr>
          <p:cNvPr id="10" name="Text Box 12"/>
          <p:cNvSpPr txBox="1">
            <a:spLocks noChangeArrowheads="1"/>
          </p:cNvSpPr>
          <p:nvPr/>
        </p:nvSpPr>
        <p:spPr bwMode="auto">
          <a:xfrm>
            <a:off x="868196" y="2847604"/>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latin typeface="微软雅黑" panose="020B0503020204020204" pitchFamily="34" charset="-122"/>
                <a:ea typeface="微软雅黑" panose="020B0503020204020204" pitchFamily="34" charset="-122"/>
              </a:rPr>
              <a:t>目的站</a:t>
            </a:r>
          </a:p>
        </p:txBody>
      </p:sp>
      <p:sp>
        <p:nvSpPr>
          <p:cNvPr id="11" name="Text Box 13"/>
          <p:cNvSpPr txBox="1">
            <a:spLocks noChangeArrowheads="1"/>
          </p:cNvSpPr>
          <p:nvPr/>
        </p:nvSpPr>
        <p:spPr bwMode="auto">
          <a:xfrm>
            <a:off x="818567" y="3475964"/>
            <a:ext cx="6928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latin typeface="微软雅黑" panose="020B0503020204020204" pitchFamily="34" charset="-122"/>
                <a:ea typeface="微软雅黑" panose="020B0503020204020204" pitchFamily="34" charset="-122"/>
              </a:rPr>
              <a:t> </a:t>
            </a:r>
            <a:r>
              <a:rPr kumimoji="1" lang="zh-CN" altLang="en-US" sz="1200" b="1">
                <a:latin typeface="微软雅黑" panose="020B0503020204020204" pitchFamily="34" charset="-122"/>
                <a:ea typeface="微软雅黑" panose="020B0503020204020204" pitchFamily="34" charset="-122"/>
              </a:rPr>
              <a:t>其他站</a:t>
            </a:r>
          </a:p>
        </p:txBody>
      </p:sp>
      <p:sp>
        <p:nvSpPr>
          <p:cNvPr id="12" name="Rectangle 14"/>
          <p:cNvSpPr>
            <a:spLocks noChangeArrowheads="1"/>
          </p:cNvSpPr>
          <p:nvPr/>
        </p:nvSpPr>
        <p:spPr bwMode="auto">
          <a:xfrm>
            <a:off x="1856254" y="2209503"/>
            <a:ext cx="478880"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RTS</a:t>
            </a:r>
          </a:p>
        </p:txBody>
      </p:sp>
      <p:sp>
        <p:nvSpPr>
          <p:cNvPr id="13" name="Rectangle 15"/>
          <p:cNvSpPr>
            <a:spLocks noChangeArrowheads="1"/>
          </p:cNvSpPr>
          <p:nvPr/>
        </p:nvSpPr>
        <p:spPr bwMode="auto">
          <a:xfrm>
            <a:off x="2496081" y="2890226"/>
            <a:ext cx="480200" cy="304438"/>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CTS</a:t>
            </a:r>
          </a:p>
        </p:txBody>
      </p:sp>
      <p:sp>
        <p:nvSpPr>
          <p:cNvPr id="14" name="Rectangle 16"/>
          <p:cNvSpPr>
            <a:spLocks noChangeArrowheads="1"/>
          </p:cNvSpPr>
          <p:nvPr/>
        </p:nvSpPr>
        <p:spPr bwMode="auto">
          <a:xfrm>
            <a:off x="3137227" y="2209503"/>
            <a:ext cx="720300" cy="304438"/>
          </a:xfrm>
          <a:prstGeom prst="rect">
            <a:avLst/>
          </a:prstGeom>
          <a:solidFill>
            <a:srgbClr val="99FFCC"/>
          </a:solidFill>
          <a:ln w="9525">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a:t>
            </a:r>
            <a:r>
              <a:rPr lang="zh-CN" altLang="en-US" sz="700" b="1">
                <a:latin typeface="微软雅黑" panose="020B0503020204020204" pitchFamily="34" charset="-122"/>
                <a:ea typeface="微软雅黑" panose="020B0503020204020204" pitchFamily="34" charset="-122"/>
              </a:rPr>
              <a:t> </a:t>
            </a:r>
            <a:r>
              <a:rPr lang="en-US" altLang="zh-CN" sz="1200" b="1">
                <a:latin typeface="微软雅黑" panose="020B0503020204020204" pitchFamily="34" charset="-122"/>
                <a:ea typeface="微软雅黑" panose="020B0503020204020204" pitchFamily="34" charset="-122"/>
              </a:rPr>
              <a:t>0</a:t>
            </a:r>
          </a:p>
        </p:txBody>
      </p:sp>
      <p:sp>
        <p:nvSpPr>
          <p:cNvPr id="15" name="Line 17"/>
          <p:cNvSpPr>
            <a:spLocks noChangeShapeType="1"/>
          </p:cNvSpPr>
          <p:nvPr/>
        </p:nvSpPr>
        <p:spPr bwMode="auto">
          <a:xfrm>
            <a:off x="2335134" y="1983000"/>
            <a:ext cx="0" cy="1590384"/>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 name="Line 18"/>
          <p:cNvSpPr>
            <a:spLocks noChangeShapeType="1"/>
          </p:cNvSpPr>
          <p:nvPr/>
        </p:nvSpPr>
        <p:spPr bwMode="auto">
          <a:xfrm>
            <a:off x="2496081" y="1983000"/>
            <a:ext cx="0" cy="121166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 name="Line 19"/>
          <p:cNvSpPr>
            <a:spLocks noChangeShapeType="1"/>
          </p:cNvSpPr>
          <p:nvPr/>
        </p:nvSpPr>
        <p:spPr bwMode="auto">
          <a:xfrm>
            <a:off x="2976281" y="2890225"/>
            <a:ext cx="0" cy="68315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 name="Line 20"/>
          <p:cNvSpPr>
            <a:spLocks noChangeShapeType="1"/>
          </p:cNvSpPr>
          <p:nvPr/>
        </p:nvSpPr>
        <p:spPr bwMode="auto">
          <a:xfrm>
            <a:off x="3137226" y="2209503"/>
            <a:ext cx="0" cy="9851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 name="Rectangle 21"/>
          <p:cNvSpPr>
            <a:spLocks noChangeArrowheads="1"/>
          </p:cNvSpPr>
          <p:nvPr/>
        </p:nvSpPr>
        <p:spPr bwMode="auto">
          <a:xfrm>
            <a:off x="4018473" y="2890226"/>
            <a:ext cx="476242"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ACK0</a:t>
            </a:r>
          </a:p>
        </p:txBody>
      </p:sp>
      <p:sp>
        <p:nvSpPr>
          <p:cNvPr id="20" name="Line 22"/>
          <p:cNvSpPr>
            <a:spLocks noChangeShapeType="1"/>
          </p:cNvSpPr>
          <p:nvPr/>
        </p:nvSpPr>
        <p:spPr bwMode="auto">
          <a:xfrm>
            <a:off x="3857527" y="2437222"/>
            <a:ext cx="0" cy="757442"/>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23"/>
          <p:cNvSpPr>
            <a:spLocks noChangeShapeType="1"/>
          </p:cNvSpPr>
          <p:nvPr/>
        </p:nvSpPr>
        <p:spPr bwMode="auto">
          <a:xfrm>
            <a:off x="4018473"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Rectangle 24"/>
          <p:cNvSpPr>
            <a:spLocks noChangeArrowheads="1"/>
          </p:cNvSpPr>
          <p:nvPr/>
        </p:nvSpPr>
        <p:spPr bwMode="auto">
          <a:xfrm>
            <a:off x="4659620" y="2209503"/>
            <a:ext cx="720300" cy="304438"/>
          </a:xfrm>
          <a:prstGeom prst="rect">
            <a:avLst/>
          </a:prstGeom>
          <a:solidFill>
            <a:srgbClr val="99FFCC"/>
          </a:solidFill>
          <a:ln w="9525" algn="ctr">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 </a:t>
            </a:r>
            <a:r>
              <a:rPr lang="en-US" altLang="zh-CN" sz="1200" b="1">
                <a:latin typeface="微软雅黑" panose="020B0503020204020204" pitchFamily="34" charset="-122"/>
                <a:ea typeface="微软雅黑" panose="020B0503020204020204" pitchFamily="34" charset="-122"/>
              </a:rPr>
              <a:t>1</a:t>
            </a:r>
          </a:p>
        </p:txBody>
      </p:sp>
      <p:sp>
        <p:nvSpPr>
          <p:cNvPr id="23" name="Rectangle 25"/>
          <p:cNvSpPr>
            <a:spLocks noChangeArrowheads="1"/>
          </p:cNvSpPr>
          <p:nvPr/>
        </p:nvSpPr>
        <p:spPr bwMode="auto">
          <a:xfrm>
            <a:off x="5540865" y="2890226"/>
            <a:ext cx="487289"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ACK1</a:t>
            </a:r>
          </a:p>
        </p:txBody>
      </p:sp>
      <p:sp>
        <p:nvSpPr>
          <p:cNvPr id="24" name="Line 27"/>
          <p:cNvSpPr>
            <a:spLocks noChangeShapeType="1"/>
          </p:cNvSpPr>
          <p:nvPr/>
        </p:nvSpPr>
        <p:spPr bwMode="auto">
          <a:xfrm flipH="1">
            <a:off x="4484161" y="2513940"/>
            <a:ext cx="15831" cy="105700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4660938"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29"/>
          <p:cNvSpPr>
            <a:spLocks noChangeShapeType="1"/>
          </p:cNvSpPr>
          <p:nvPr/>
        </p:nvSpPr>
        <p:spPr bwMode="auto">
          <a:xfrm>
            <a:off x="5381239"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30"/>
          <p:cNvSpPr>
            <a:spLocks noChangeShapeType="1"/>
          </p:cNvSpPr>
          <p:nvPr/>
        </p:nvSpPr>
        <p:spPr bwMode="auto">
          <a:xfrm>
            <a:off x="5542184"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31"/>
          <p:cNvSpPr>
            <a:spLocks noChangeShapeType="1"/>
          </p:cNvSpPr>
          <p:nvPr/>
        </p:nvSpPr>
        <p:spPr bwMode="auto">
          <a:xfrm>
            <a:off x="6028154" y="2513941"/>
            <a:ext cx="6595" cy="1121549"/>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32"/>
          <p:cNvSpPr>
            <a:spLocks noChangeShapeType="1"/>
          </p:cNvSpPr>
          <p:nvPr/>
        </p:nvSpPr>
        <p:spPr bwMode="auto">
          <a:xfrm>
            <a:off x="6183331"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33"/>
          <p:cNvSpPr>
            <a:spLocks noChangeShapeType="1"/>
          </p:cNvSpPr>
          <p:nvPr/>
        </p:nvSpPr>
        <p:spPr bwMode="auto">
          <a:xfrm>
            <a:off x="6903631"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34"/>
          <p:cNvSpPr>
            <a:spLocks noChangeShapeType="1"/>
          </p:cNvSpPr>
          <p:nvPr/>
        </p:nvSpPr>
        <p:spPr bwMode="auto">
          <a:xfrm>
            <a:off x="7064577" y="2513940"/>
            <a:ext cx="0" cy="680723"/>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Rectangle 35"/>
          <p:cNvSpPr>
            <a:spLocks noChangeArrowheads="1"/>
          </p:cNvSpPr>
          <p:nvPr/>
        </p:nvSpPr>
        <p:spPr bwMode="auto">
          <a:xfrm>
            <a:off x="6183332" y="2209503"/>
            <a:ext cx="720300" cy="304438"/>
          </a:xfrm>
          <a:prstGeom prst="rect">
            <a:avLst/>
          </a:prstGeom>
          <a:solidFill>
            <a:srgbClr val="99FFCC"/>
          </a:solidFill>
          <a:ln w="9525" algn="ctr">
            <a:solidFill>
              <a:schemeClr val="tx1"/>
            </a:solidFill>
            <a:miter lim="800000"/>
            <a:headEnd/>
            <a:tailEnd/>
          </a:ln>
          <a:effectLst/>
          <a:extLst/>
        </p:spPr>
        <p:txBody>
          <a:bodyPr wrap="none" anchor="ctr"/>
          <a:lstStyle/>
          <a:p>
            <a:pPr algn="ctr"/>
            <a:r>
              <a:rPr lang="zh-CN" altLang="en-US" sz="1200" b="1">
                <a:latin typeface="微软雅黑" panose="020B0503020204020204" pitchFamily="34" charset="-122"/>
                <a:ea typeface="微软雅黑" panose="020B0503020204020204" pitchFamily="34" charset="-122"/>
              </a:rPr>
              <a:t>分片 </a:t>
            </a:r>
            <a:r>
              <a:rPr lang="en-US" altLang="zh-CN" sz="1200" b="1">
                <a:latin typeface="微软雅黑" panose="020B0503020204020204" pitchFamily="34" charset="-122"/>
                <a:ea typeface="微软雅黑" panose="020B0503020204020204" pitchFamily="34" charset="-122"/>
              </a:rPr>
              <a:t>2</a:t>
            </a:r>
          </a:p>
        </p:txBody>
      </p:sp>
      <p:sp>
        <p:nvSpPr>
          <p:cNvPr id="33" name="Rectangle 36"/>
          <p:cNvSpPr>
            <a:spLocks noChangeArrowheads="1"/>
          </p:cNvSpPr>
          <p:nvPr/>
        </p:nvSpPr>
        <p:spPr bwMode="auto">
          <a:xfrm>
            <a:off x="7064577" y="2890226"/>
            <a:ext cx="534288" cy="304438"/>
          </a:xfrm>
          <a:prstGeom prst="rect">
            <a:avLst/>
          </a:prstGeom>
          <a:solidFill>
            <a:srgbClr val="FFCCFF"/>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ACK2</a:t>
            </a:r>
          </a:p>
        </p:txBody>
      </p:sp>
      <p:sp>
        <p:nvSpPr>
          <p:cNvPr id="34" name="Line 37"/>
          <p:cNvSpPr>
            <a:spLocks noChangeShapeType="1"/>
          </p:cNvSpPr>
          <p:nvPr/>
        </p:nvSpPr>
        <p:spPr bwMode="auto">
          <a:xfrm>
            <a:off x="2017200" y="2058501"/>
            <a:ext cx="317934"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38"/>
          <p:cNvSpPr>
            <a:spLocks noChangeShapeType="1"/>
          </p:cNvSpPr>
          <p:nvPr/>
        </p:nvSpPr>
        <p:spPr bwMode="auto">
          <a:xfrm flipH="1">
            <a:off x="2498720" y="2058501"/>
            <a:ext cx="319254"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Text Box 39"/>
          <p:cNvSpPr txBox="1">
            <a:spLocks noChangeArrowheads="1"/>
          </p:cNvSpPr>
          <p:nvPr/>
        </p:nvSpPr>
        <p:spPr bwMode="auto">
          <a:xfrm>
            <a:off x="2213766" y="1533477"/>
            <a:ext cx="6118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CC00FF"/>
                </a:solidFill>
                <a:latin typeface="微软雅黑" panose="020B0503020204020204" pitchFamily="34" charset="-122"/>
                <a:ea typeface="微软雅黑" panose="020B0503020204020204" pitchFamily="34" charset="-122"/>
              </a:rPr>
              <a:t>SIFS</a:t>
            </a:r>
          </a:p>
        </p:txBody>
      </p:sp>
      <p:sp>
        <p:nvSpPr>
          <p:cNvPr id="37" name="Line 40"/>
          <p:cNvSpPr>
            <a:spLocks noChangeShapeType="1"/>
          </p:cNvSpPr>
          <p:nvPr/>
        </p:nvSpPr>
        <p:spPr bwMode="auto">
          <a:xfrm flipH="1">
            <a:off x="2416927" y="1830782"/>
            <a:ext cx="79154" cy="22772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 name="Rectangle 41"/>
          <p:cNvSpPr>
            <a:spLocks noChangeArrowheads="1"/>
          </p:cNvSpPr>
          <p:nvPr/>
        </p:nvSpPr>
        <p:spPr bwMode="auto">
          <a:xfrm>
            <a:off x="2335134" y="3565950"/>
            <a:ext cx="2149027"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NAV (RTS)</a:t>
            </a:r>
          </a:p>
        </p:txBody>
      </p:sp>
      <p:sp>
        <p:nvSpPr>
          <p:cNvPr id="39" name="Rectangle 42"/>
          <p:cNvSpPr>
            <a:spLocks noChangeArrowheads="1"/>
          </p:cNvSpPr>
          <p:nvPr/>
        </p:nvSpPr>
        <p:spPr bwMode="auto">
          <a:xfrm>
            <a:off x="2976281" y="3868081"/>
            <a:ext cx="1523712"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NAV (CTS)</a:t>
            </a:r>
          </a:p>
        </p:txBody>
      </p:sp>
      <p:sp>
        <p:nvSpPr>
          <p:cNvPr id="40" name="AutoShape 43"/>
          <p:cNvSpPr>
            <a:spLocks/>
          </p:cNvSpPr>
          <p:nvPr/>
        </p:nvSpPr>
        <p:spPr bwMode="auto">
          <a:xfrm rot="16200000">
            <a:off x="5186905" y="-87380"/>
            <a:ext cx="227720" cy="4327077"/>
          </a:xfrm>
          <a:prstGeom prst="rightBrace">
            <a:avLst>
              <a:gd name="adj1" fmla="val 146167"/>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Text Box 44"/>
          <p:cNvSpPr txBox="1">
            <a:spLocks noChangeArrowheads="1"/>
          </p:cNvSpPr>
          <p:nvPr/>
        </p:nvSpPr>
        <p:spPr bwMode="auto">
          <a:xfrm>
            <a:off x="4067350" y="1574770"/>
            <a:ext cx="2492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CC00FF"/>
                </a:solidFill>
                <a:latin typeface="微软雅黑" panose="020B0503020204020204" pitchFamily="34" charset="-122"/>
                <a:ea typeface="微软雅黑" panose="020B0503020204020204" pitchFamily="34" charset="-122"/>
              </a:rPr>
              <a:t>长的帧划分为许多分片</a:t>
            </a:r>
          </a:p>
        </p:txBody>
      </p:sp>
      <p:sp>
        <p:nvSpPr>
          <p:cNvPr id="42" name="Rectangle 48"/>
          <p:cNvSpPr>
            <a:spLocks noChangeArrowheads="1"/>
          </p:cNvSpPr>
          <p:nvPr/>
        </p:nvSpPr>
        <p:spPr bwMode="auto">
          <a:xfrm>
            <a:off x="4484161" y="3565950"/>
            <a:ext cx="1555373" cy="309436"/>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NAV (</a:t>
            </a:r>
            <a:r>
              <a:rPr lang="zh-CN" altLang="en-US" sz="1200" b="1" dirty="0">
                <a:solidFill>
                  <a:schemeClr val="bg1"/>
                </a:solidFill>
                <a:latin typeface="微软雅黑" panose="020B0503020204020204" pitchFamily="34" charset="-122"/>
                <a:ea typeface="微软雅黑" panose="020B0503020204020204" pitchFamily="34" charset="-122"/>
              </a:rPr>
              <a:t>分片</a:t>
            </a:r>
            <a:r>
              <a:rPr lang="en-US" altLang="zh-CN" sz="1200" b="1" dirty="0">
                <a:solidFill>
                  <a:schemeClr val="bg1"/>
                </a:solidFill>
                <a:latin typeface="微软雅黑" panose="020B0503020204020204" pitchFamily="34" charset="-122"/>
                <a:ea typeface="微软雅黑" panose="020B0503020204020204" pitchFamily="34" charset="-122"/>
              </a:rPr>
              <a:t>0)</a:t>
            </a:r>
          </a:p>
        </p:txBody>
      </p:sp>
      <p:sp>
        <p:nvSpPr>
          <p:cNvPr id="43" name="Rectangle 49"/>
          <p:cNvSpPr>
            <a:spLocks noChangeArrowheads="1"/>
          </p:cNvSpPr>
          <p:nvPr/>
        </p:nvSpPr>
        <p:spPr bwMode="auto">
          <a:xfrm>
            <a:off x="4484162" y="3868081"/>
            <a:ext cx="1554054"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NAV (ACK0)</a:t>
            </a:r>
          </a:p>
        </p:txBody>
      </p:sp>
      <p:sp>
        <p:nvSpPr>
          <p:cNvPr id="44" name="Rectangle 50"/>
          <p:cNvSpPr>
            <a:spLocks noChangeArrowheads="1"/>
          </p:cNvSpPr>
          <p:nvPr/>
        </p:nvSpPr>
        <p:spPr bwMode="auto">
          <a:xfrm>
            <a:off x="6034257" y="3868081"/>
            <a:ext cx="1558012" cy="303220"/>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NAV (ACK1)</a:t>
            </a:r>
          </a:p>
        </p:txBody>
      </p:sp>
      <p:sp>
        <p:nvSpPr>
          <p:cNvPr id="45" name="Line 51"/>
          <p:cNvSpPr>
            <a:spLocks noChangeShapeType="1"/>
          </p:cNvSpPr>
          <p:nvPr/>
        </p:nvSpPr>
        <p:spPr bwMode="auto">
          <a:xfrm>
            <a:off x="7596226" y="2504198"/>
            <a:ext cx="0" cy="106675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Rectangle 52"/>
          <p:cNvSpPr>
            <a:spLocks noChangeArrowheads="1"/>
          </p:cNvSpPr>
          <p:nvPr/>
        </p:nvSpPr>
        <p:spPr bwMode="auto">
          <a:xfrm>
            <a:off x="6034258" y="3565950"/>
            <a:ext cx="1561970" cy="304438"/>
          </a:xfrm>
          <a:prstGeom prst="rect">
            <a:avLst/>
          </a:prstGeom>
          <a:solidFill>
            <a:srgbClr val="0066FF"/>
          </a:solidFill>
          <a:ln w="9525">
            <a:solidFill>
              <a:schemeClr val="tx1"/>
            </a:solidFill>
            <a:miter lim="800000"/>
            <a:headEnd/>
            <a:tailEnd/>
          </a:ln>
          <a:effectLst/>
          <a:extLst/>
        </p:spPr>
        <p:txBody>
          <a:bodyPr wrap="none" anchor="ctr"/>
          <a:lstStyle/>
          <a:p>
            <a:pPr algn="ctr"/>
            <a:r>
              <a:rPr lang="en-US" altLang="zh-CN" sz="1200" b="1">
                <a:solidFill>
                  <a:schemeClr val="bg1"/>
                </a:solidFill>
                <a:latin typeface="微软雅黑" panose="020B0503020204020204" pitchFamily="34" charset="-122"/>
                <a:ea typeface="微软雅黑" panose="020B0503020204020204" pitchFamily="34" charset="-122"/>
              </a:rPr>
              <a:t>NAV (</a:t>
            </a:r>
            <a:r>
              <a:rPr lang="zh-CN" altLang="en-US" sz="1200" b="1">
                <a:solidFill>
                  <a:schemeClr val="bg1"/>
                </a:solidFill>
                <a:latin typeface="微软雅黑" panose="020B0503020204020204" pitchFamily="34" charset="-122"/>
                <a:ea typeface="微软雅黑" panose="020B0503020204020204" pitchFamily="34" charset="-122"/>
              </a:rPr>
              <a:t>分片</a:t>
            </a:r>
            <a:r>
              <a:rPr lang="en-US" altLang="zh-CN" sz="1200" b="1">
                <a:solidFill>
                  <a:schemeClr val="bg1"/>
                </a:solidFill>
                <a:latin typeface="微软雅黑" panose="020B0503020204020204" pitchFamily="34" charset="-122"/>
                <a:ea typeface="微软雅黑" panose="020B0503020204020204" pitchFamily="34" charset="-122"/>
              </a:rPr>
              <a:t>1)</a:t>
            </a:r>
          </a:p>
        </p:txBody>
      </p:sp>
      <p:sp>
        <p:nvSpPr>
          <p:cNvPr id="47" name="Line 7"/>
          <p:cNvSpPr>
            <a:spLocks noChangeShapeType="1"/>
          </p:cNvSpPr>
          <p:nvPr/>
        </p:nvSpPr>
        <p:spPr bwMode="auto">
          <a:xfrm>
            <a:off x="945985" y="3875386"/>
            <a:ext cx="7129123"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10"/>
          <p:cNvSpPr>
            <a:spLocks noChangeShapeType="1"/>
          </p:cNvSpPr>
          <p:nvPr/>
        </p:nvSpPr>
        <p:spPr bwMode="auto">
          <a:xfrm>
            <a:off x="944665" y="3194663"/>
            <a:ext cx="7126485"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9" name="Line 5"/>
          <p:cNvSpPr>
            <a:spLocks noChangeShapeType="1"/>
          </p:cNvSpPr>
          <p:nvPr/>
        </p:nvSpPr>
        <p:spPr bwMode="auto">
          <a:xfrm>
            <a:off x="945985" y="2513940"/>
            <a:ext cx="7129123" cy="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60911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145" y="1169717"/>
            <a:ext cx="8272930" cy="3054682"/>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无线个人区域</a:t>
            </a:r>
            <a:r>
              <a:rPr lang="zh-CN" altLang="en-US" sz="2000" b="1" dirty="0" smtClean="0">
                <a:solidFill>
                  <a:srgbClr val="0000FF"/>
                </a:solidFill>
                <a:latin typeface="微软雅黑" pitchFamily="34" charset="-122"/>
                <a:ea typeface="微软雅黑" pitchFamily="34" charset="-122"/>
              </a:rPr>
              <a:t>网 </a:t>
            </a:r>
            <a:r>
              <a:rPr lang="en-US" altLang="zh-CN" sz="2000" b="1" dirty="0" smtClean="0">
                <a:latin typeface="微软雅黑" pitchFamily="34" charset="-122"/>
                <a:ea typeface="微软雅黑" pitchFamily="34" charset="-122"/>
              </a:rPr>
              <a:t>WPAN </a:t>
            </a:r>
            <a:r>
              <a:rPr lang="en-US" altLang="zh-CN" sz="2000" b="1" dirty="0">
                <a:latin typeface="微软雅黑" pitchFamily="34" charset="-122"/>
                <a:ea typeface="微软雅黑" pitchFamily="34" charset="-122"/>
              </a:rPr>
              <a:t>(Wireless Personal Area Network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就是</a:t>
            </a:r>
            <a:r>
              <a:rPr lang="zh-CN" altLang="en-US" sz="2000" b="1" dirty="0">
                <a:latin typeface="微软雅黑" pitchFamily="34" charset="-122"/>
                <a:ea typeface="微软雅黑" pitchFamily="34" charset="-122"/>
              </a:rPr>
              <a:t>在个人工作地方把属于个人使用的电子设备用无线技术连接起来</a:t>
            </a:r>
            <a:r>
              <a:rPr lang="zh-CN" altLang="en-US" sz="2000" b="1" dirty="0">
                <a:solidFill>
                  <a:srgbClr val="0000FF"/>
                </a:solidFill>
                <a:latin typeface="微软雅黑" pitchFamily="34" charset="-122"/>
                <a:ea typeface="微软雅黑" pitchFamily="34" charset="-122"/>
              </a:rPr>
              <a:t>自组网络</a:t>
            </a:r>
            <a:r>
              <a:rPr lang="zh-CN" altLang="en-US" sz="2000" b="1" dirty="0">
                <a:latin typeface="微软雅黑" pitchFamily="34" charset="-122"/>
                <a:ea typeface="微软雅黑" pitchFamily="34" charset="-122"/>
              </a:rPr>
              <a:t>，不需要使用</a:t>
            </a:r>
            <a:r>
              <a:rPr lang="zh-CN" altLang="en-US" sz="2000" b="1" dirty="0" smtClean="0">
                <a:latin typeface="微软雅黑" pitchFamily="34" charset="-122"/>
                <a:ea typeface="微软雅黑" pitchFamily="34" charset="-122"/>
              </a:rPr>
              <a:t>接入点 </a:t>
            </a:r>
            <a:r>
              <a:rPr lang="en-US" altLang="zh-CN" sz="2000" b="1" dirty="0" smtClean="0">
                <a:latin typeface="微软雅黑" pitchFamily="34" charset="-122"/>
                <a:ea typeface="微软雅黑" pitchFamily="34" charset="-122"/>
              </a:rPr>
              <a:t>AP</a:t>
            </a:r>
            <a:r>
              <a:rPr lang="zh-CN" altLang="en-US" sz="2000" b="1" dirty="0">
                <a:latin typeface="微软雅黑" pitchFamily="34" charset="-122"/>
                <a:ea typeface="微软雅黑" pitchFamily="34" charset="-122"/>
              </a:rPr>
              <a:t>。</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整个网络的范围大约</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10 m </a:t>
            </a:r>
            <a:r>
              <a:rPr lang="zh-CN" altLang="en-US" sz="2000" b="1" dirty="0" smtClean="0">
                <a:latin typeface="微软雅黑" pitchFamily="34" charset="-122"/>
                <a:ea typeface="微软雅黑" pitchFamily="34" charset="-122"/>
              </a:rPr>
              <a:t>左右</a:t>
            </a:r>
            <a:r>
              <a:rPr lang="zh-CN" altLang="en-US" sz="2000" b="1" dirty="0">
                <a:latin typeface="微软雅黑" pitchFamily="34" charset="-122"/>
                <a:ea typeface="微软雅黑" pitchFamily="34" charset="-122"/>
              </a:rPr>
              <a:t>。</a:t>
            </a:r>
          </a:p>
          <a:p>
            <a:pPr marL="357188" indent="-357188"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WPAN </a:t>
            </a:r>
            <a:r>
              <a:rPr lang="zh-CN" altLang="en-US" sz="2000" b="1" dirty="0" smtClean="0">
                <a:latin typeface="微软雅黑" pitchFamily="34" charset="-122"/>
                <a:ea typeface="微软雅黑" pitchFamily="34" charset="-122"/>
              </a:rPr>
              <a:t>可以</a:t>
            </a:r>
            <a:r>
              <a:rPr lang="zh-CN" altLang="en-US" sz="2000" b="1" dirty="0">
                <a:latin typeface="微软雅黑" pitchFamily="34" charset="-122"/>
                <a:ea typeface="微软雅黑" pitchFamily="34" charset="-122"/>
              </a:rPr>
              <a:t>是一个人使用，也可以是若干人共同使用。</a:t>
            </a:r>
          </a:p>
          <a:p>
            <a:pPr marL="357188" indent="-357188"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无线个人区域网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个人区域网 </a:t>
            </a:r>
            <a:r>
              <a:rPr lang="en-US" altLang="zh-CN" sz="2000" b="1" dirty="0">
                <a:latin typeface="微软雅黑" pitchFamily="34" charset="-122"/>
                <a:ea typeface="微软雅黑" pitchFamily="34" charset="-122"/>
              </a:rPr>
              <a:t>PAN (Personal Area Network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并</a:t>
            </a:r>
            <a:r>
              <a:rPr lang="zh-CN" altLang="en-US" sz="2000" b="1" dirty="0">
                <a:latin typeface="微软雅黑" pitchFamily="34" charset="-122"/>
                <a:ea typeface="微软雅黑" pitchFamily="34" charset="-122"/>
              </a:rPr>
              <a:t>不完全等同，因为 </a:t>
            </a:r>
            <a:r>
              <a:rPr lang="en-US" altLang="zh-CN" sz="2000" b="1" dirty="0">
                <a:latin typeface="微软雅黑" pitchFamily="34" charset="-122"/>
                <a:ea typeface="微软雅黑" pitchFamily="34" charset="-122"/>
              </a:rPr>
              <a:t>PAN </a:t>
            </a:r>
            <a:r>
              <a:rPr lang="zh-CN" altLang="en-US" sz="2000" b="1" dirty="0">
                <a:latin typeface="微软雅黑" pitchFamily="34" charset="-122"/>
                <a:ea typeface="微软雅黑" pitchFamily="34" charset="-122"/>
              </a:rPr>
              <a:t>不一定都</a:t>
            </a:r>
            <a:r>
              <a:rPr lang="zh-CN" altLang="en-US" sz="2000" b="1" dirty="0" smtClean="0">
                <a:latin typeface="微软雅黑" pitchFamily="34" charset="-122"/>
                <a:ea typeface="微软雅黑" pitchFamily="34" charset="-122"/>
              </a:rPr>
              <a:t>是使用</a:t>
            </a:r>
            <a:r>
              <a:rPr lang="zh-CN" altLang="en-US" sz="2000" b="1" dirty="0">
                <a:latin typeface="微软雅黑" pitchFamily="34" charset="-122"/>
                <a:ea typeface="微软雅黑" pitchFamily="34" charset="-122"/>
              </a:rPr>
              <a:t>无线连接的。 </a:t>
            </a:r>
          </a:p>
        </p:txBody>
      </p:sp>
      <p:sp>
        <p:nvSpPr>
          <p:cNvPr id="5" name="AutoShape 5"/>
          <p:cNvSpPr>
            <a:spLocks noChangeArrowheads="1"/>
          </p:cNvSpPr>
          <p:nvPr/>
        </p:nvSpPr>
        <p:spPr bwMode="auto">
          <a:xfrm>
            <a:off x="545144" y="79430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575017" y="752032"/>
            <a:ext cx="39939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srgbClr val="FFFF00"/>
                </a:solidFill>
                <a:latin typeface="微软雅黑" pitchFamily="34" charset="-122"/>
                <a:ea typeface="微软雅黑" pitchFamily="34" charset="-122"/>
              </a:rPr>
              <a:t>9.2</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无线个人区域网</a:t>
            </a:r>
            <a:r>
              <a:rPr lang="en-US" altLang="zh-CN" sz="2400" b="1" dirty="0" smtClean="0">
                <a:solidFill>
                  <a:schemeClr val="bg1"/>
                </a:solidFill>
                <a:latin typeface="微软雅黑" pitchFamily="34" charset="-122"/>
                <a:ea typeface="微软雅黑" pitchFamily="34" charset="-122"/>
              </a:rPr>
              <a:t>WPAN</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52793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9475" y="113385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802.11 </a:t>
            </a:r>
            <a:r>
              <a:rPr lang="zh-CN" altLang="en-US" sz="2000" b="1" dirty="0">
                <a:latin typeface="微软雅黑" pitchFamily="34" charset="-122"/>
                <a:ea typeface="微软雅黑" pitchFamily="34" charset="-122"/>
              </a:rPr>
              <a:t>是一个有固定基础设施的无线局域网的国际标准。</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802.11 </a:t>
            </a:r>
            <a:r>
              <a:rPr lang="zh-CN" altLang="en-US" sz="2000" b="1" dirty="0">
                <a:latin typeface="微软雅黑" pitchFamily="34" charset="-122"/>
                <a:ea typeface="微软雅黑" pitchFamily="34" charset="-122"/>
              </a:rPr>
              <a:t>是个相当复杂的标准。但简单地说，</a:t>
            </a:r>
            <a:r>
              <a:rPr lang="en-US" altLang="zh-CN" sz="2000" b="1" dirty="0">
                <a:solidFill>
                  <a:srgbClr val="0000FF"/>
                </a:solidFill>
                <a:latin typeface="微软雅黑" pitchFamily="34" charset="-122"/>
                <a:ea typeface="微软雅黑" pitchFamily="34" charset="-122"/>
              </a:rPr>
              <a:t>802.11 </a:t>
            </a:r>
            <a:r>
              <a:rPr lang="zh-CN" altLang="en-US" sz="2000" b="1" dirty="0">
                <a:solidFill>
                  <a:srgbClr val="0000FF"/>
                </a:solidFill>
                <a:latin typeface="微软雅黑" pitchFamily="34" charset="-122"/>
                <a:ea typeface="微软雅黑" pitchFamily="34" charset="-122"/>
              </a:rPr>
              <a:t>就是</a:t>
            </a:r>
            <a:r>
              <a:rPr lang="zh-CN" altLang="en-US" sz="2000" b="1" dirty="0" smtClean="0">
                <a:solidFill>
                  <a:srgbClr val="0000FF"/>
                </a:solidFill>
                <a:latin typeface="微软雅黑" pitchFamily="34" charset="-122"/>
                <a:ea typeface="微软雅黑" pitchFamily="34" charset="-122"/>
              </a:rPr>
              <a:t>无线以太网</a:t>
            </a:r>
            <a:r>
              <a:rPr lang="zh-CN" altLang="en-US" sz="2000" b="1" dirty="0">
                <a:solidFill>
                  <a:srgbClr val="0000FF"/>
                </a:solidFill>
                <a:latin typeface="微软雅黑" pitchFamily="34" charset="-122"/>
                <a:ea typeface="微软雅黑" pitchFamily="34" charset="-122"/>
              </a:rPr>
              <a:t>的标准</a:t>
            </a:r>
            <a:r>
              <a:rPr lang="zh-CN" altLang="en-US" sz="2000" b="1" dirty="0">
                <a:latin typeface="微软雅黑" pitchFamily="34" charset="-122"/>
                <a:ea typeface="微软雅黑" pitchFamily="34" charset="-122"/>
              </a:rPr>
              <a: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它使用星形拓扑，其中心叫做</a:t>
            </a:r>
            <a:r>
              <a:rPr lang="zh-CN" altLang="en-US" sz="2000" b="1" dirty="0">
                <a:solidFill>
                  <a:srgbClr val="0000FF"/>
                </a:solidFill>
                <a:latin typeface="微软雅黑" pitchFamily="34" charset="-122"/>
                <a:ea typeface="微软雅黑" pitchFamily="34" charset="-122"/>
              </a:rPr>
              <a:t>接入点 </a:t>
            </a:r>
            <a:r>
              <a:rPr lang="en-US" altLang="zh-CN" sz="2000" b="1" dirty="0">
                <a:latin typeface="微软雅黑" pitchFamily="34" charset="-122"/>
                <a:ea typeface="微软雅黑" pitchFamily="34" charset="-122"/>
              </a:rPr>
              <a:t>AP (Access Point)</a:t>
            </a:r>
          </a:p>
          <a:p>
            <a:pPr marL="6840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层使用 </a:t>
            </a:r>
            <a:r>
              <a:rPr lang="en-US" altLang="zh-CN" sz="2000" b="1" dirty="0">
                <a:solidFill>
                  <a:srgbClr val="0000FF"/>
                </a:solidFill>
                <a:latin typeface="微软雅黑" pitchFamily="34" charset="-122"/>
                <a:ea typeface="微软雅黑" pitchFamily="34" charset="-122"/>
              </a:rPr>
              <a:t>CSMA/CA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凡使用 </a:t>
            </a:r>
            <a:r>
              <a:rPr lang="en-US" altLang="zh-CN" sz="2000" b="1" dirty="0">
                <a:latin typeface="微软雅黑" pitchFamily="34" charset="-122"/>
                <a:ea typeface="微软雅黑" pitchFamily="34" charset="-122"/>
              </a:rPr>
              <a:t>802.11 </a:t>
            </a:r>
            <a:r>
              <a:rPr lang="zh-CN" altLang="en-US" sz="2000" b="1" dirty="0">
                <a:latin typeface="微软雅黑" pitchFamily="34" charset="-122"/>
                <a:ea typeface="微软雅黑" pitchFamily="34" charset="-122"/>
              </a:rPr>
              <a:t>系列协议的局域网又称为 </a:t>
            </a:r>
            <a:r>
              <a:rPr lang="en-US" altLang="zh-CN" sz="2000" b="1" dirty="0">
                <a:solidFill>
                  <a:srgbClr val="0000FF"/>
                </a:solidFill>
                <a:latin typeface="微软雅黑" pitchFamily="34" charset="-122"/>
                <a:ea typeface="微软雅黑" pitchFamily="34" charset="-122"/>
              </a:rPr>
              <a:t>Wi-Fi </a:t>
            </a:r>
            <a:r>
              <a:rPr lang="en-US" altLang="zh-CN" sz="2000" b="1" dirty="0">
                <a:latin typeface="微软雅黑" pitchFamily="34" charset="-122"/>
                <a:ea typeface="微软雅黑" pitchFamily="34" charset="-122"/>
              </a:rPr>
              <a:t>(Wireless-Fidelity</a:t>
            </a:r>
            <a:r>
              <a:rPr lang="zh-CN" altLang="en-US" sz="2000" b="1" dirty="0">
                <a:latin typeface="微软雅黑" pitchFamily="34" charset="-122"/>
                <a:ea typeface="微软雅黑" pitchFamily="34" charset="-122"/>
              </a:rPr>
              <a:t>，意思是“无线保真度”。</a:t>
            </a:r>
          </a:p>
        </p:txBody>
      </p:sp>
      <p:sp>
        <p:nvSpPr>
          <p:cNvPr id="7" name="AutoShape 5"/>
          <p:cNvSpPr>
            <a:spLocks noChangeArrowheads="1"/>
          </p:cNvSpPr>
          <p:nvPr/>
        </p:nvSpPr>
        <p:spPr bwMode="auto">
          <a:xfrm>
            <a:off x="509475" y="76086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3604047" y="727650"/>
            <a:ext cx="1962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IEEE 802.11</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689464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244957"/>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529081" y="1219493"/>
            <a:ext cx="40946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WPAN </a:t>
            </a:r>
            <a:r>
              <a:rPr lang="zh-CN" altLang="en-US" sz="2400" b="1" dirty="0">
                <a:solidFill>
                  <a:schemeClr val="bg1"/>
                </a:solidFill>
                <a:latin typeface="微软雅黑" pitchFamily="34" charset="-122"/>
                <a:ea typeface="微软雅黑" pitchFamily="34" charset="-122"/>
              </a:rPr>
              <a:t>和 </a:t>
            </a:r>
            <a:r>
              <a:rPr lang="en-US" altLang="zh-CN" sz="2400" b="1" dirty="0">
                <a:solidFill>
                  <a:schemeClr val="bg1"/>
                </a:solidFill>
                <a:latin typeface="微软雅黑" pitchFamily="34" charset="-122"/>
                <a:ea typeface="微软雅黑" pitchFamily="34" charset="-122"/>
              </a:rPr>
              <a:t>WLAN </a:t>
            </a:r>
            <a:r>
              <a:rPr lang="zh-CN" altLang="en-US" sz="2400" b="1" dirty="0">
                <a:solidFill>
                  <a:schemeClr val="bg1"/>
                </a:solidFill>
                <a:latin typeface="微软雅黑" pitchFamily="34" charset="-122"/>
                <a:ea typeface="微软雅黑" pitchFamily="34" charset="-122"/>
              </a:rPr>
              <a:t>并不一样 </a:t>
            </a:r>
          </a:p>
        </p:txBody>
      </p:sp>
      <p:sp>
        <p:nvSpPr>
          <p:cNvPr id="4" name="Rectangle 46"/>
          <p:cNvSpPr>
            <a:spLocks noChangeArrowheads="1"/>
          </p:cNvSpPr>
          <p:nvPr/>
        </p:nvSpPr>
        <p:spPr bwMode="auto">
          <a:xfrm>
            <a:off x="511896" y="1728925"/>
            <a:ext cx="827726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是以个人为中心来使用的无线个人区域网，它实际上就是一个低功率、小范围、低速率和低价格的电缆替代技术。</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WLAN </a:t>
            </a:r>
            <a:r>
              <a:rPr lang="zh-CN" altLang="en-US" sz="2000" b="1" dirty="0">
                <a:latin typeface="微软雅黑" pitchFamily="34" charset="-122"/>
                <a:ea typeface="微软雅黑" pitchFamily="34" charset="-122"/>
              </a:rPr>
              <a:t>却是同时为许多用户服务的无线局域网，它是一个大功率、中等范围、高速率的局域网。 </a:t>
            </a:r>
          </a:p>
        </p:txBody>
      </p:sp>
    </p:spTree>
    <p:extLst>
      <p:ext uri="{BB962C8B-B14F-4D97-AF65-F5344CB8AC3E}">
        <p14:creationId xmlns:p14="http://schemas.microsoft.com/office/powerpoint/2010/main" val="16480236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250856"/>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3627779" y="1225392"/>
            <a:ext cx="1897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WPAN </a:t>
            </a:r>
            <a:r>
              <a:rPr lang="zh-CN" altLang="en-US" sz="2400" b="1" dirty="0">
                <a:solidFill>
                  <a:schemeClr val="bg1"/>
                </a:solidFill>
                <a:latin typeface="微软雅黑" pitchFamily="34" charset="-122"/>
                <a:ea typeface="微软雅黑" pitchFamily="34" charset="-122"/>
              </a:rPr>
              <a:t>标准</a:t>
            </a:r>
          </a:p>
        </p:txBody>
      </p:sp>
      <p:sp>
        <p:nvSpPr>
          <p:cNvPr id="4" name="Rectangle 46"/>
          <p:cNvSpPr>
            <a:spLocks noChangeArrowheads="1"/>
          </p:cNvSpPr>
          <p:nvPr/>
        </p:nvSpPr>
        <p:spPr bwMode="auto">
          <a:xfrm>
            <a:off x="511896" y="1734824"/>
            <a:ext cx="799648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标准由 </a:t>
            </a:r>
            <a:r>
              <a:rPr lang="en-US" altLang="zh-CN" sz="2000" b="1" dirty="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802.15 </a:t>
            </a:r>
            <a:r>
              <a:rPr lang="zh-CN" altLang="en-US" sz="2000" b="1" dirty="0" smtClean="0">
                <a:latin typeface="微软雅黑" pitchFamily="34" charset="-122"/>
                <a:ea typeface="微软雅黑" pitchFamily="34" charset="-122"/>
              </a:rPr>
              <a:t>工作组</a:t>
            </a:r>
            <a:r>
              <a:rPr lang="zh-CN" altLang="en-US" sz="2000" b="1" dirty="0">
                <a:latin typeface="微软雅黑" pitchFamily="34" charset="-122"/>
                <a:ea typeface="微软雅黑" pitchFamily="34" charset="-122"/>
              </a:rPr>
              <a:t>制定，这个标准也是包括</a:t>
            </a:r>
            <a:r>
              <a:rPr lang="en-US" altLang="zh-CN" sz="2000" b="1" dirty="0">
                <a:latin typeface="微软雅黑" pitchFamily="34" charset="-122"/>
                <a:ea typeface="微软雅黑" pitchFamily="34" charset="-122"/>
              </a:rPr>
              <a:t>MAC</a:t>
            </a:r>
            <a:r>
              <a:rPr lang="zh-CN" altLang="en-US" sz="2000" b="1" dirty="0">
                <a:latin typeface="微软雅黑" pitchFamily="34" charset="-122"/>
                <a:ea typeface="微软雅黑" pitchFamily="34" charset="-122"/>
              </a:rPr>
              <a:t>层和物理层这两层的标准。</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WPAN </a:t>
            </a:r>
            <a:r>
              <a:rPr lang="zh-CN" altLang="en-US" sz="2000" b="1" dirty="0" smtClean="0">
                <a:latin typeface="微软雅黑" pitchFamily="34" charset="-122"/>
                <a:ea typeface="微软雅黑" pitchFamily="34" charset="-122"/>
              </a:rPr>
              <a:t>都</a:t>
            </a:r>
            <a:r>
              <a:rPr lang="zh-CN" altLang="en-US" sz="2000" b="1" dirty="0">
                <a:latin typeface="微软雅黑" pitchFamily="34" charset="-122"/>
                <a:ea typeface="微软雅黑" pitchFamily="34" charset="-122"/>
              </a:rPr>
              <a:t>工作</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2.4 GHz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ISM </a:t>
            </a:r>
            <a:r>
              <a:rPr lang="zh-CN" altLang="en-US" sz="2000" b="1" dirty="0" smtClean="0">
                <a:latin typeface="微软雅黑" pitchFamily="34" charset="-122"/>
                <a:ea typeface="微软雅黑" pitchFamily="34" charset="-122"/>
              </a:rPr>
              <a:t>频段</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顺便指出，欧洲</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ETSI </a:t>
            </a:r>
            <a:r>
              <a:rPr lang="zh-CN" altLang="en-US" sz="2000" b="1" dirty="0" smtClean="0">
                <a:latin typeface="微软雅黑" pitchFamily="34" charset="-122"/>
                <a:ea typeface="微软雅黑" pitchFamily="34" charset="-122"/>
              </a:rPr>
              <a:t>标准</a:t>
            </a:r>
            <a:r>
              <a:rPr lang="zh-CN" altLang="en-US" sz="2000" b="1" dirty="0">
                <a:latin typeface="微软雅黑" pitchFamily="34" charset="-122"/>
                <a:ea typeface="微软雅黑" pitchFamily="34" charset="-122"/>
              </a:rPr>
              <a:t>则把无线个人区域网</a:t>
            </a:r>
            <a:r>
              <a:rPr lang="zh-CN" altLang="en-US" sz="2000" b="1" dirty="0" smtClean="0">
                <a:latin typeface="微软雅黑" pitchFamily="34" charset="-122"/>
                <a:ea typeface="微软雅黑" pitchFamily="34" charset="-122"/>
              </a:rPr>
              <a:t>取名为 </a:t>
            </a:r>
            <a:r>
              <a:rPr lang="en-US" altLang="zh-CN" sz="2000" b="1" dirty="0" err="1" smtClean="0">
                <a:latin typeface="微软雅黑" pitchFamily="34" charset="-122"/>
                <a:ea typeface="微软雅黑" pitchFamily="34" charset="-122"/>
              </a:rPr>
              <a:t>HiperPAN</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409369098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496437"/>
            <a:ext cx="810471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最早使用的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是 </a:t>
            </a:r>
            <a:r>
              <a:rPr lang="en-US" altLang="zh-CN" sz="2000" b="1" dirty="0">
                <a:latin typeface="微软雅黑" pitchFamily="34" charset="-122"/>
                <a:ea typeface="微软雅黑" pitchFamily="34" charset="-122"/>
              </a:rPr>
              <a:t>1994 </a:t>
            </a:r>
            <a:r>
              <a:rPr lang="zh-CN" altLang="en-US" sz="2000" b="1" dirty="0">
                <a:latin typeface="微软雅黑" pitchFamily="34" charset="-122"/>
                <a:ea typeface="微软雅黑" pitchFamily="34" charset="-122"/>
              </a:rPr>
              <a:t>年爱立信公司推出的蓝牙系统，其标准是 </a:t>
            </a:r>
            <a:r>
              <a:rPr lang="en-US" altLang="zh-CN" sz="2000" b="1" dirty="0">
                <a:latin typeface="微软雅黑" pitchFamily="34" charset="-122"/>
                <a:ea typeface="微软雅黑" pitchFamily="34" charset="-122"/>
              </a:rPr>
              <a:t>IEEE 802.15.1 </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蓝牙的数据率为 </a:t>
            </a:r>
            <a:r>
              <a:rPr lang="en-US" altLang="zh-CN" sz="2000" b="1" dirty="0">
                <a:latin typeface="微软雅黑" pitchFamily="34" charset="-122"/>
                <a:ea typeface="微软雅黑" pitchFamily="34" charset="-122"/>
              </a:rPr>
              <a:t>720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，通信范围在 </a:t>
            </a: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米左右。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蓝牙使用 </a:t>
            </a:r>
            <a:r>
              <a:rPr lang="en-US" altLang="zh-CN" sz="2000" b="1" dirty="0">
                <a:latin typeface="微软雅黑" pitchFamily="34" charset="-122"/>
                <a:ea typeface="微软雅黑" pitchFamily="34" charset="-122"/>
              </a:rPr>
              <a:t>TDM </a:t>
            </a:r>
            <a:r>
              <a:rPr lang="zh-CN" altLang="en-US" sz="2000" b="1" dirty="0">
                <a:latin typeface="微软雅黑" pitchFamily="34" charset="-122"/>
                <a:ea typeface="微软雅黑" pitchFamily="34" charset="-122"/>
              </a:rPr>
              <a:t>方式和扩频跳频 </a:t>
            </a:r>
            <a:r>
              <a:rPr lang="en-US" altLang="zh-CN" sz="2000" b="1" dirty="0">
                <a:latin typeface="微软雅黑" pitchFamily="34" charset="-122"/>
                <a:ea typeface="微软雅黑" pitchFamily="34" charset="-122"/>
              </a:rPr>
              <a:t>FHSS </a:t>
            </a:r>
            <a:r>
              <a:rPr lang="zh-CN" altLang="en-US" sz="2000" b="1" dirty="0">
                <a:latin typeface="微软雅黑" pitchFamily="34" charset="-122"/>
                <a:ea typeface="微软雅黑" pitchFamily="34" charset="-122"/>
              </a:rPr>
              <a:t>技术组成不用基站的</a:t>
            </a:r>
            <a:r>
              <a:rPr lang="zh-CN" altLang="en-US" sz="2000" b="1" dirty="0">
                <a:solidFill>
                  <a:srgbClr val="0000FF"/>
                </a:solidFill>
                <a:latin typeface="微软雅黑" pitchFamily="34" charset="-122"/>
                <a:ea typeface="微软雅黑" pitchFamily="34" charset="-122"/>
              </a:rPr>
              <a:t>皮可网</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p:txBody>
      </p:sp>
      <p:sp>
        <p:nvSpPr>
          <p:cNvPr id="3" name="AutoShape 5"/>
          <p:cNvSpPr>
            <a:spLocks noChangeArrowheads="1"/>
          </p:cNvSpPr>
          <p:nvPr/>
        </p:nvSpPr>
        <p:spPr bwMode="auto">
          <a:xfrm>
            <a:off x="511897" y="112344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28256" y="1090231"/>
            <a:ext cx="30737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蓝牙</a:t>
            </a:r>
            <a:r>
              <a:rPr lang="zh-CN" altLang="en-US" sz="2000" b="1" dirty="0" smtClean="0">
                <a:solidFill>
                  <a:schemeClr val="bg1"/>
                </a:solidFill>
                <a:latin typeface="微软雅黑" pitchFamily="34" charset="-122"/>
                <a:ea typeface="微软雅黑" pitchFamily="34" charset="-122"/>
              </a:rPr>
              <a:t>系统 </a:t>
            </a:r>
            <a:r>
              <a:rPr lang="en-US" altLang="zh-CN" sz="2000" b="1" dirty="0" smtClean="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Bluetooth)</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2373891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17853" y="1014953"/>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a:spLocks noChangeArrowheads="1"/>
          </p:cNvSpPr>
          <p:nvPr/>
        </p:nvSpPr>
        <p:spPr bwMode="auto">
          <a:xfrm>
            <a:off x="635844" y="965125"/>
            <a:ext cx="21996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dirty="0">
                <a:latin typeface="微软雅黑" pitchFamily="34" charset="-122"/>
                <a:ea typeface="微软雅黑" pitchFamily="34" charset="-122"/>
              </a:rPr>
              <a:t>皮可</a:t>
            </a:r>
            <a:r>
              <a:rPr lang="zh-CN" altLang="en-US" sz="2000" b="1" dirty="0" smtClean="0">
                <a:latin typeface="微软雅黑" pitchFamily="34" charset="-122"/>
                <a:ea typeface="微软雅黑" pitchFamily="34" charset="-122"/>
              </a:rPr>
              <a:t>网 </a:t>
            </a:r>
            <a:r>
              <a:rPr lang="en-US" altLang="zh-CN" sz="2000" b="1" dirty="0" smtClean="0">
                <a:latin typeface="微软雅黑" pitchFamily="34" charset="-122"/>
                <a:ea typeface="微软雅黑" pitchFamily="34" charset="-122"/>
              </a:rPr>
              <a:t>(</a:t>
            </a: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a:t>
            </a:r>
          </a:p>
        </p:txBody>
      </p:sp>
      <p:sp>
        <p:nvSpPr>
          <p:cNvPr id="7" name="Rectangle 46"/>
          <p:cNvSpPr>
            <a:spLocks noChangeArrowheads="1"/>
          </p:cNvSpPr>
          <p:nvPr/>
        </p:nvSpPr>
        <p:spPr bwMode="auto">
          <a:xfrm>
            <a:off x="517853" y="1359842"/>
            <a:ext cx="8133857" cy="3054682"/>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err="1">
                <a:latin typeface="微软雅黑" pitchFamily="34" charset="-122"/>
                <a:ea typeface="微软雅黑" pitchFamily="34" charset="-122"/>
              </a:rPr>
              <a:t>Piconet</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直译就是“微微网”，表示这种无线网络的覆盖面积非常小。</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每一个皮可网有一个</a:t>
            </a:r>
            <a:r>
              <a:rPr lang="zh-CN" altLang="en-US" sz="2000" b="1" dirty="0" smtClean="0">
                <a:solidFill>
                  <a:srgbClr val="0000FF"/>
                </a:solidFill>
                <a:latin typeface="微软雅黑" pitchFamily="34" charset="-122"/>
                <a:ea typeface="微软雅黑" pitchFamily="34" charset="-122"/>
              </a:rPr>
              <a:t>主设备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Master</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和</a:t>
            </a:r>
            <a:r>
              <a:rPr lang="zh-CN" altLang="en-US" sz="2000" b="1" dirty="0" smtClean="0">
                <a:solidFill>
                  <a:srgbClr val="0000FF"/>
                </a:solidFill>
                <a:latin typeface="微软雅黑" pitchFamily="34" charset="-122"/>
                <a:ea typeface="微软雅黑" pitchFamily="34" charset="-122"/>
              </a:rPr>
              <a:t>最多 </a:t>
            </a:r>
            <a:r>
              <a:rPr lang="en-US" altLang="zh-CN" sz="2000" b="1" dirty="0" smtClean="0">
                <a:solidFill>
                  <a:srgbClr val="0000FF"/>
                </a:solidFill>
                <a:latin typeface="微软雅黑" pitchFamily="34" charset="-122"/>
                <a:ea typeface="微软雅黑" pitchFamily="34" charset="-122"/>
              </a:rPr>
              <a:t>7 </a:t>
            </a:r>
            <a:r>
              <a:rPr lang="zh-CN" altLang="en-US" sz="2000" b="1" dirty="0" smtClean="0">
                <a:solidFill>
                  <a:srgbClr val="0000FF"/>
                </a:solidFill>
                <a:latin typeface="微软雅黑" pitchFamily="34" charset="-122"/>
                <a:ea typeface="微软雅黑" pitchFamily="34" charset="-122"/>
              </a:rPr>
              <a:t>个</a:t>
            </a:r>
            <a:r>
              <a:rPr lang="zh-CN" altLang="en-US" sz="2000" b="1" dirty="0">
                <a:latin typeface="微软雅黑" pitchFamily="34" charset="-122"/>
                <a:ea typeface="微软雅黑" pitchFamily="34" charset="-122"/>
              </a:rPr>
              <a:t>工作的</a:t>
            </a:r>
            <a:r>
              <a:rPr lang="zh-CN" altLang="en-US" sz="2000" b="1" dirty="0">
                <a:solidFill>
                  <a:srgbClr val="0000FF"/>
                </a:solidFill>
                <a:latin typeface="微软雅黑" pitchFamily="34" charset="-122"/>
                <a:ea typeface="微软雅黑" pitchFamily="34" charset="-122"/>
              </a:rPr>
              <a:t>从</a:t>
            </a:r>
            <a:r>
              <a:rPr lang="zh-CN" altLang="en-US" sz="2000" b="1" dirty="0" smtClean="0">
                <a:solidFill>
                  <a:srgbClr val="0000FF"/>
                </a:solidFill>
                <a:latin typeface="微软雅黑" pitchFamily="34" charset="-122"/>
                <a:ea typeface="微软雅黑" pitchFamily="34" charset="-122"/>
              </a:rPr>
              <a:t>设备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Slave)</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通过共享主设备或从设备，可以把多个皮可网链接起来，形成一个</a:t>
            </a:r>
            <a:r>
              <a:rPr lang="zh-CN" altLang="en-US" sz="2000" b="1" dirty="0" smtClean="0">
                <a:latin typeface="微软雅黑" pitchFamily="34" charset="-122"/>
                <a:ea typeface="微软雅黑" pitchFamily="34" charset="-122"/>
              </a:rPr>
              <a:t>范围</a:t>
            </a:r>
            <a:r>
              <a:rPr lang="zh-CN" altLang="en-US" sz="2000" b="1" dirty="0">
                <a:latin typeface="微软雅黑" pitchFamily="34" charset="-122"/>
                <a:ea typeface="微软雅黑" pitchFamily="34" charset="-122"/>
              </a:rPr>
              <a:t>更大的</a:t>
            </a:r>
            <a:r>
              <a:rPr lang="zh-CN" altLang="en-US" sz="2000" b="1" dirty="0">
                <a:solidFill>
                  <a:srgbClr val="0000FF"/>
                </a:solidFill>
                <a:latin typeface="微软雅黑" pitchFamily="34" charset="-122"/>
                <a:ea typeface="微软雅黑" pitchFamily="34" charset="-122"/>
              </a:rPr>
              <a:t>扩散</a:t>
            </a:r>
            <a:r>
              <a:rPr lang="zh-CN" altLang="en-US" sz="2000" b="1" dirty="0" smtClean="0">
                <a:solidFill>
                  <a:srgbClr val="0000FF"/>
                </a:solidFill>
                <a:latin typeface="微软雅黑" pitchFamily="34" charset="-122"/>
                <a:ea typeface="微软雅黑" pitchFamily="34" charset="-122"/>
              </a:rPr>
              <a:t>网 </a:t>
            </a:r>
            <a:r>
              <a:rPr lang="en-US" altLang="zh-CN" sz="2000" b="1" dirty="0" smtClean="0">
                <a:latin typeface="微软雅黑" pitchFamily="34" charset="-122"/>
                <a:ea typeface="微软雅黑" pitchFamily="34" charset="-122"/>
              </a:rPr>
              <a:t>(</a:t>
            </a:r>
            <a:r>
              <a:rPr lang="en-US" altLang="zh-CN" sz="2000" b="1" dirty="0" err="1">
                <a:latin typeface="微软雅黑" pitchFamily="34" charset="-122"/>
                <a:ea typeface="微软雅黑" pitchFamily="34" charset="-122"/>
              </a:rPr>
              <a:t>scatternet</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这种主从工作方式的个人区域网实现起来价格就会比较便宜。 </a:t>
            </a:r>
          </a:p>
        </p:txBody>
      </p:sp>
    </p:spTree>
    <p:extLst>
      <p:ext uri="{BB962C8B-B14F-4D97-AF65-F5344CB8AC3E}">
        <p14:creationId xmlns:p14="http://schemas.microsoft.com/office/powerpoint/2010/main" val="29553513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圆角矩形 2"/>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637984" y="587880"/>
            <a:ext cx="3595856" cy="400110"/>
          </a:xfrm>
          <a:prstGeom prst="rect">
            <a:avLst/>
          </a:prstGeom>
        </p:spPr>
        <p:txBody>
          <a:bodyPr wrap="none">
            <a:spAutoFit/>
          </a:bodyPr>
          <a:lstStyle/>
          <a:p>
            <a:r>
              <a:rPr lang="zh-CN" altLang="en-US" sz="2000" b="1" dirty="0">
                <a:latin typeface="微软雅黑" pitchFamily="34" charset="-122"/>
                <a:ea typeface="微软雅黑" pitchFamily="34" charset="-122"/>
              </a:rPr>
              <a:t>蓝牙系统中的皮可网和扩散网 </a:t>
            </a:r>
          </a:p>
        </p:txBody>
      </p:sp>
      <p:sp>
        <p:nvSpPr>
          <p:cNvPr id="5" name="Oval 4"/>
          <p:cNvSpPr>
            <a:spLocks noChangeArrowheads="1"/>
          </p:cNvSpPr>
          <p:nvPr/>
        </p:nvSpPr>
        <p:spPr bwMode="auto">
          <a:xfrm>
            <a:off x="2478877" y="1606479"/>
            <a:ext cx="2344192" cy="2087292"/>
          </a:xfrm>
          <a:prstGeom prst="ellipse">
            <a:avLst/>
          </a:prstGeom>
          <a:solidFill>
            <a:srgbClr val="99FF66"/>
          </a:solidFill>
          <a:ln w="9525">
            <a:solidFill>
              <a:schemeClr val="tx1"/>
            </a:solid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 name="Oval 5"/>
          <p:cNvSpPr>
            <a:spLocks noChangeArrowheads="1"/>
          </p:cNvSpPr>
          <p:nvPr/>
        </p:nvSpPr>
        <p:spPr bwMode="auto">
          <a:xfrm>
            <a:off x="4354230" y="1606479"/>
            <a:ext cx="2344192" cy="2087292"/>
          </a:xfrm>
          <a:prstGeom prst="ellipse">
            <a:avLst/>
          </a:prstGeom>
          <a:solidFill>
            <a:srgbClr val="0066FF">
              <a:alpha val="39000"/>
            </a:srgbClr>
          </a:solidFill>
          <a:ln w="9525">
            <a:solidFill>
              <a:schemeClr val="tx1"/>
            </a:solidFill>
            <a:prstDash val="dash"/>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Oval 6"/>
          <p:cNvSpPr>
            <a:spLocks noChangeArrowheads="1"/>
          </p:cNvSpPr>
          <p:nvPr/>
        </p:nvSpPr>
        <p:spPr bwMode="auto">
          <a:xfrm>
            <a:off x="3510824" y="1773554"/>
            <a:ext cx="375824"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8" name="Oval 7"/>
          <p:cNvSpPr>
            <a:spLocks noChangeArrowheads="1"/>
          </p:cNvSpPr>
          <p:nvPr/>
        </p:nvSpPr>
        <p:spPr bwMode="auto">
          <a:xfrm>
            <a:off x="6136570" y="2441859"/>
            <a:ext cx="375825"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9" name="Oval 8"/>
          <p:cNvSpPr>
            <a:spLocks noChangeArrowheads="1"/>
          </p:cNvSpPr>
          <p:nvPr/>
        </p:nvSpPr>
        <p:spPr bwMode="auto">
          <a:xfrm>
            <a:off x="2667418" y="2692473"/>
            <a:ext cx="375825"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0" name="Oval 9"/>
          <p:cNvSpPr>
            <a:spLocks noChangeArrowheads="1"/>
          </p:cNvSpPr>
          <p:nvPr/>
        </p:nvSpPr>
        <p:spPr bwMode="auto">
          <a:xfrm>
            <a:off x="2854702" y="2024168"/>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S</a:t>
            </a:r>
          </a:p>
        </p:txBody>
      </p:sp>
      <p:sp>
        <p:nvSpPr>
          <p:cNvPr id="11" name="Oval 10"/>
          <p:cNvSpPr>
            <a:spLocks noChangeArrowheads="1"/>
          </p:cNvSpPr>
          <p:nvPr/>
        </p:nvSpPr>
        <p:spPr bwMode="auto">
          <a:xfrm>
            <a:off x="5104623" y="3025466"/>
            <a:ext cx="375824" cy="335312"/>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a:solidFill>
                  <a:schemeClr val="bg1"/>
                </a:solidFill>
                <a:latin typeface="微软雅黑" panose="020B0503020204020204" pitchFamily="34" charset="-122"/>
                <a:ea typeface="微软雅黑" panose="020B0503020204020204" pitchFamily="34" charset="-122"/>
              </a:rPr>
              <a:t>P</a:t>
            </a:r>
          </a:p>
        </p:txBody>
      </p:sp>
      <p:sp>
        <p:nvSpPr>
          <p:cNvPr id="12" name="Oval 11"/>
          <p:cNvSpPr>
            <a:spLocks noChangeArrowheads="1"/>
          </p:cNvSpPr>
          <p:nvPr/>
        </p:nvSpPr>
        <p:spPr bwMode="auto">
          <a:xfrm>
            <a:off x="4396966" y="2412853"/>
            <a:ext cx="377082" cy="33531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3" name="Oval 12"/>
          <p:cNvSpPr>
            <a:spLocks noChangeArrowheads="1"/>
          </p:cNvSpPr>
          <p:nvPr/>
        </p:nvSpPr>
        <p:spPr bwMode="auto">
          <a:xfrm>
            <a:off x="3884135" y="3025466"/>
            <a:ext cx="377082" cy="33531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4" name="Oval 13"/>
          <p:cNvSpPr>
            <a:spLocks noChangeArrowheads="1"/>
          </p:cNvSpPr>
          <p:nvPr/>
        </p:nvSpPr>
        <p:spPr bwMode="auto">
          <a:xfrm>
            <a:off x="3226756" y="3193701"/>
            <a:ext cx="377082" cy="334152"/>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5" name="Oval 14"/>
          <p:cNvSpPr>
            <a:spLocks noChangeArrowheads="1"/>
          </p:cNvSpPr>
          <p:nvPr/>
        </p:nvSpPr>
        <p:spPr bwMode="auto">
          <a:xfrm>
            <a:off x="5759488" y="3110163"/>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6" name="Oval 15"/>
          <p:cNvSpPr>
            <a:spLocks noChangeArrowheads="1"/>
          </p:cNvSpPr>
          <p:nvPr/>
        </p:nvSpPr>
        <p:spPr bwMode="auto">
          <a:xfrm>
            <a:off x="5480448" y="2024168"/>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17" name="Oval 16"/>
          <p:cNvSpPr>
            <a:spLocks noChangeArrowheads="1"/>
          </p:cNvSpPr>
          <p:nvPr/>
        </p:nvSpPr>
        <p:spPr bwMode="auto">
          <a:xfrm>
            <a:off x="3884135" y="2190085"/>
            <a:ext cx="377082" cy="335312"/>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dirty="0">
                <a:solidFill>
                  <a:schemeClr val="bg1"/>
                </a:solidFill>
                <a:latin typeface="微软雅黑" panose="020B0503020204020204" pitchFamily="34" charset="-122"/>
                <a:ea typeface="微软雅黑" panose="020B0503020204020204" pitchFamily="34" charset="-122"/>
              </a:rPr>
              <a:t>P</a:t>
            </a:r>
          </a:p>
        </p:txBody>
      </p:sp>
      <p:sp>
        <p:nvSpPr>
          <p:cNvPr id="18" name="Text Box 17"/>
          <p:cNvSpPr txBox="1">
            <a:spLocks noChangeArrowheads="1"/>
          </p:cNvSpPr>
          <p:nvPr/>
        </p:nvSpPr>
        <p:spPr bwMode="auto">
          <a:xfrm>
            <a:off x="4916082" y="2403569"/>
            <a:ext cx="9877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皮可网 </a:t>
            </a:r>
            <a:r>
              <a:rPr lang="en-US" altLang="zh-CN" sz="1600" b="1">
                <a:latin typeface="微软雅黑" panose="020B0503020204020204" pitchFamily="34" charset="-122"/>
                <a:ea typeface="微软雅黑" panose="020B0503020204020204" pitchFamily="34" charset="-122"/>
              </a:rPr>
              <a:t>2</a:t>
            </a:r>
          </a:p>
        </p:txBody>
      </p:sp>
      <p:sp>
        <p:nvSpPr>
          <p:cNvPr id="19" name="Text Box 18"/>
          <p:cNvSpPr txBox="1">
            <a:spLocks noChangeArrowheads="1"/>
          </p:cNvSpPr>
          <p:nvPr/>
        </p:nvSpPr>
        <p:spPr bwMode="auto">
          <a:xfrm>
            <a:off x="4146342" y="1078523"/>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扩散网</a:t>
            </a:r>
          </a:p>
        </p:txBody>
      </p:sp>
      <p:sp>
        <p:nvSpPr>
          <p:cNvPr id="20" name="AutoShape 19"/>
          <p:cNvSpPr>
            <a:spLocks/>
          </p:cNvSpPr>
          <p:nvPr/>
        </p:nvSpPr>
        <p:spPr bwMode="auto">
          <a:xfrm rot="16200000">
            <a:off x="4423798" y="108255"/>
            <a:ext cx="251774" cy="2814287"/>
          </a:xfrm>
          <a:prstGeom prst="rightBrace">
            <a:avLst>
              <a:gd name="adj1" fmla="val 8598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 name="Text Box 20"/>
          <p:cNvSpPr txBox="1">
            <a:spLocks noChangeArrowheads="1"/>
          </p:cNvSpPr>
          <p:nvPr/>
        </p:nvSpPr>
        <p:spPr bwMode="auto">
          <a:xfrm>
            <a:off x="3040729" y="2460422"/>
            <a:ext cx="9877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皮可网 </a:t>
            </a:r>
            <a:r>
              <a:rPr lang="en-US" altLang="zh-CN" sz="1600" b="1">
                <a:latin typeface="微软雅黑" panose="020B0503020204020204" pitchFamily="34" charset="-122"/>
                <a:ea typeface="微软雅黑" panose="020B0503020204020204" pitchFamily="34" charset="-122"/>
              </a:rPr>
              <a:t>1</a:t>
            </a:r>
          </a:p>
        </p:txBody>
      </p:sp>
      <p:sp>
        <p:nvSpPr>
          <p:cNvPr id="22" name="Oval 22"/>
          <p:cNvSpPr>
            <a:spLocks noChangeArrowheads="1"/>
          </p:cNvSpPr>
          <p:nvPr/>
        </p:nvSpPr>
        <p:spPr bwMode="auto">
          <a:xfrm>
            <a:off x="1504226" y="3877822"/>
            <a:ext cx="375824" cy="335313"/>
          </a:xfrm>
          <a:prstGeom prst="ellipse">
            <a:avLst/>
          </a:prstGeom>
          <a:solidFill>
            <a:srgbClr val="00FF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M</a:t>
            </a:r>
          </a:p>
        </p:txBody>
      </p:sp>
      <p:sp>
        <p:nvSpPr>
          <p:cNvPr id="23" name="Text Box 23"/>
          <p:cNvSpPr txBox="1">
            <a:spLocks noChangeArrowheads="1"/>
          </p:cNvSpPr>
          <p:nvPr/>
        </p:nvSpPr>
        <p:spPr bwMode="auto">
          <a:xfrm>
            <a:off x="1831030" y="3877821"/>
            <a:ext cx="12426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主设备</a:t>
            </a:r>
          </a:p>
        </p:txBody>
      </p:sp>
      <p:sp>
        <p:nvSpPr>
          <p:cNvPr id="24" name="Oval 24"/>
          <p:cNvSpPr>
            <a:spLocks noChangeArrowheads="1"/>
          </p:cNvSpPr>
          <p:nvPr/>
        </p:nvSpPr>
        <p:spPr bwMode="auto">
          <a:xfrm>
            <a:off x="3556806" y="3877822"/>
            <a:ext cx="377082" cy="335313"/>
          </a:xfrm>
          <a:prstGeom prst="ellipse">
            <a:avLst/>
          </a:prstGeom>
          <a:solidFill>
            <a:srgbClr val="FF66FF"/>
          </a:solidFill>
          <a:ln w="6350">
            <a:solidFill>
              <a:schemeClr val="tx1"/>
            </a:solidFill>
            <a:round/>
            <a:headEnd/>
            <a:tailEnd/>
          </a:ln>
          <a:effectLst/>
          <a:extLst/>
        </p:spPr>
        <p:txBody>
          <a:bodyPr wrap="none" anchor="ctr"/>
          <a:lstStyle/>
          <a:p>
            <a:pPr algn="ctr"/>
            <a:r>
              <a:rPr lang="en-US" altLang="zh-CN" sz="1600" b="1">
                <a:latin typeface="微软雅黑" panose="020B0503020204020204" pitchFamily="34" charset="-122"/>
                <a:ea typeface="微软雅黑" panose="020B0503020204020204" pitchFamily="34" charset="-122"/>
              </a:rPr>
              <a:t>S</a:t>
            </a:r>
          </a:p>
        </p:txBody>
      </p:sp>
      <p:sp>
        <p:nvSpPr>
          <p:cNvPr id="25" name="Text Box 25"/>
          <p:cNvSpPr txBox="1">
            <a:spLocks noChangeArrowheads="1"/>
          </p:cNvSpPr>
          <p:nvPr/>
        </p:nvSpPr>
        <p:spPr bwMode="auto">
          <a:xfrm>
            <a:off x="3898694" y="3878982"/>
            <a:ext cx="12426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从设备</a:t>
            </a:r>
          </a:p>
        </p:txBody>
      </p:sp>
      <p:sp>
        <p:nvSpPr>
          <p:cNvPr id="26" name="Oval 26"/>
          <p:cNvSpPr>
            <a:spLocks noChangeArrowheads="1"/>
          </p:cNvSpPr>
          <p:nvPr/>
        </p:nvSpPr>
        <p:spPr bwMode="auto">
          <a:xfrm>
            <a:off x="5599334" y="3877822"/>
            <a:ext cx="375824" cy="335313"/>
          </a:xfrm>
          <a:prstGeom prst="ellipse">
            <a:avLst/>
          </a:prstGeom>
          <a:solidFill>
            <a:srgbClr val="0000FF"/>
          </a:solidFill>
          <a:ln w="6350">
            <a:solidFill>
              <a:schemeClr val="tx1"/>
            </a:solidFill>
            <a:round/>
            <a:headEnd/>
            <a:tailEnd/>
          </a:ln>
          <a:effectLst/>
          <a:extLst/>
        </p:spPr>
        <p:txBody>
          <a:bodyPr wrap="none" anchor="ctr"/>
          <a:lstStyle/>
          <a:p>
            <a:pPr algn="ctr"/>
            <a:r>
              <a:rPr lang="en-US" altLang="zh-CN" sz="1600" b="1">
                <a:solidFill>
                  <a:schemeClr val="bg1"/>
                </a:solidFill>
                <a:latin typeface="微软雅黑" panose="020B0503020204020204" pitchFamily="34" charset="-122"/>
                <a:ea typeface="微软雅黑" panose="020B0503020204020204" pitchFamily="34" charset="-122"/>
              </a:rPr>
              <a:t>P</a:t>
            </a:r>
          </a:p>
        </p:txBody>
      </p:sp>
      <p:sp>
        <p:nvSpPr>
          <p:cNvPr id="27" name="Text Box 27"/>
          <p:cNvSpPr txBox="1">
            <a:spLocks noChangeArrowheads="1"/>
          </p:cNvSpPr>
          <p:nvPr/>
        </p:nvSpPr>
        <p:spPr bwMode="auto">
          <a:xfrm>
            <a:off x="5951276" y="3877822"/>
            <a:ext cx="16530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搁置的设备</a:t>
            </a:r>
          </a:p>
        </p:txBody>
      </p:sp>
    </p:spTree>
    <p:extLst>
      <p:ext uri="{BB962C8B-B14F-4D97-AF65-F5344CB8AC3E}">
        <p14:creationId xmlns:p14="http://schemas.microsoft.com/office/powerpoint/2010/main" val="32817786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134902"/>
            <a:ext cx="8104716"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低速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主要用于工业监控组网、办公自动化与控制等领域，其速率是 </a:t>
            </a:r>
            <a:r>
              <a:rPr lang="en-US" altLang="zh-CN" sz="2000" b="1" dirty="0">
                <a:latin typeface="微软雅黑" pitchFamily="34" charset="-122"/>
                <a:ea typeface="微软雅黑" pitchFamily="34" charset="-122"/>
              </a:rPr>
              <a:t>2 ~ 250 </a:t>
            </a:r>
            <a:r>
              <a:rPr lang="en-US" altLang="zh-CN" sz="2000" b="1" dirty="0" err="1">
                <a:latin typeface="微软雅黑" pitchFamily="34" charset="-122"/>
                <a:ea typeface="微软雅黑" pitchFamily="34" charset="-122"/>
              </a:rPr>
              <a:t>kbit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低速 </a:t>
            </a:r>
            <a:r>
              <a:rPr lang="en-US" altLang="zh-CN" sz="2000" b="1" dirty="0">
                <a:latin typeface="微软雅黑" pitchFamily="34" charset="-122"/>
                <a:ea typeface="微软雅黑" pitchFamily="34" charset="-122"/>
              </a:rPr>
              <a:t>WPAN </a:t>
            </a:r>
            <a:r>
              <a:rPr lang="zh-CN" altLang="en-US" sz="2000" b="1" dirty="0">
                <a:latin typeface="微软雅黑" pitchFamily="34" charset="-122"/>
                <a:ea typeface="微软雅黑" pitchFamily="34" charset="-122"/>
              </a:rPr>
              <a:t>的标准是 </a:t>
            </a:r>
            <a:r>
              <a:rPr lang="en-US" altLang="zh-CN" sz="2000" b="1" dirty="0">
                <a:latin typeface="微软雅黑" pitchFamily="34" charset="-122"/>
                <a:ea typeface="微软雅黑" pitchFamily="34" charset="-122"/>
              </a:rPr>
              <a:t>IEEE 802.15.4</a:t>
            </a:r>
            <a:r>
              <a:rPr lang="zh-CN" altLang="en-US" sz="2000" b="1" dirty="0">
                <a:latin typeface="微软雅黑" pitchFamily="34" charset="-122"/>
                <a:ea typeface="微软雅黑" pitchFamily="34" charset="-122"/>
              </a:rPr>
              <a:t>。最近新修订的标准是 </a:t>
            </a:r>
            <a:r>
              <a:rPr lang="en-US" altLang="zh-CN" sz="2000" b="1" dirty="0">
                <a:latin typeface="微软雅黑" pitchFamily="34" charset="-122"/>
                <a:ea typeface="微软雅黑" pitchFamily="34" charset="-122"/>
              </a:rPr>
              <a:t>IEEE 802.15.4-2006</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低速 </a:t>
            </a:r>
            <a:r>
              <a:rPr lang="en-US" altLang="zh-CN" sz="2000" b="1" dirty="0">
                <a:solidFill>
                  <a:srgbClr val="0000FF"/>
                </a:solidFill>
                <a:latin typeface="微软雅黑" pitchFamily="34" charset="-122"/>
                <a:ea typeface="微软雅黑" pitchFamily="34" charset="-122"/>
              </a:rPr>
              <a:t>WPAN </a:t>
            </a:r>
            <a:r>
              <a:rPr lang="zh-CN" altLang="en-US" sz="2000" b="1" dirty="0">
                <a:solidFill>
                  <a:srgbClr val="0000FF"/>
                </a:solidFill>
                <a:latin typeface="微软雅黑" pitchFamily="34" charset="-122"/>
                <a:ea typeface="微软雅黑" pitchFamily="34" charset="-122"/>
              </a:rPr>
              <a:t>中最重要的就是 </a:t>
            </a:r>
            <a:r>
              <a:rPr lang="en-US" altLang="zh-CN" sz="2000" b="1" dirty="0">
                <a:solidFill>
                  <a:srgbClr val="0000FF"/>
                </a:solidFill>
                <a:latin typeface="微软雅黑" pitchFamily="34" charset="-122"/>
                <a:ea typeface="微软雅黑" pitchFamily="34" charset="-122"/>
              </a:rPr>
              <a:t>ZigBee</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技术主要用于各种电子设备（固定的、便携的或移动的）之间的无线通信，其主要特点是通信距离短（</a:t>
            </a:r>
            <a:r>
              <a:rPr lang="en-US" altLang="zh-CN" sz="2000" b="1" dirty="0">
                <a:latin typeface="微软雅黑" pitchFamily="34" charset="-122"/>
                <a:ea typeface="微软雅黑" pitchFamily="34" charset="-122"/>
              </a:rPr>
              <a:t>10 ~ 80 m</a:t>
            </a:r>
            <a:r>
              <a:rPr lang="zh-CN" altLang="en-US" sz="2000" b="1" dirty="0">
                <a:latin typeface="微软雅黑" pitchFamily="34" charset="-122"/>
                <a:ea typeface="微软雅黑" pitchFamily="34" charset="-122"/>
              </a:rPr>
              <a:t>），传输数据速率低，并且成本低廉。 </a:t>
            </a:r>
          </a:p>
        </p:txBody>
      </p:sp>
      <p:sp>
        <p:nvSpPr>
          <p:cNvPr id="3" name="AutoShape 5"/>
          <p:cNvSpPr>
            <a:spLocks noChangeArrowheads="1"/>
          </p:cNvSpPr>
          <p:nvPr/>
        </p:nvSpPr>
        <p:spPr bwMode="auto">
          <a:xfrm>
            <a:off x="511897" y="76190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65935" y="728696"/>
            <a:ext cx="1998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低速 </a:t>
            </a:r>
            <a:r>
              <a:rPr lang="en-US" altLang="zh-CN" sz="2000" b="1" dirty="0">
                <a:solidFill>
                  <a:schemeClr val="bg1"/>
                </a:solidFill>
                <a:latin typeface="微软雅黑" pitchFamily="34" charset="-122"/>
                <a:ea typeface="微软雅黑" pitchFamily="34" charset="-122"/>
              </a:rPr>
              <a:t>WPAN </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862334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72109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671266"/>
            <a:ext cx="19159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的特点</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065983"/>
            <a:ext cx="8291169" cy="3170099"/>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功耗非常低</a:t>
            </a:r>
          </a:p>
          <a:p>
            <a:pPr marL="628650" indent="-266700" eaLnBrk="0" hangingPunct="0">
              <a:lnSpc>
                <a:spcPts val="3000"/>
              </a:lnSpc>
              <a:buClr>
                <a:srgbClr val="7030A0"/>
              </a:buClr>
              <a:buFont typeface="Arial" panose="020B0604020202020204" pitchFamily="34" charset="0"/>
              <a:buChar char="•"/>
            </a:pPr>
            <a:r>
              <a:rPr lang="zh-CN" altLang="en-US" sz="2000" b="1" dirty="0">
                <a:latin typeface="微软雅黑" pitchFamily="34" charset="-122"/>
                <a:ea typeface="微软雅黑" pitchFamily="34" charset="-122"/>
              </a:rPr>
              <a:t>在工作时，信号的收发时间很短；而在非工作时，</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结点处于休眠状态，非常省电。对于某些工作时间和总时间之比小于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的情况，电池的寿命甚至可以</a:t>
            </a:r>
            <a:r>
              <a:rPr lang="zh-CN" altLang="en-US" sz="2000" b="1" dirty="0" smtClean="0">
                <a:latin typeface="微软雅黑" pitchFamily="34" charset="-122"/>
                <a:ea typeface="微软雅黑" pitchFamily="34" charset="-122"/>
              </a:rPr>
              <a:t>超过 </a:t>
            </a:r>
            <a:r>
              <a:rPr lang="en-US" altLang="zh-CN" sz="2000" b="1" dirty="0" smtClean="0">
                <a:latin typeface="微软雅黑" pitchFamily="34" charset="-122"/>
                <a:ea typeface="微软雅黑" pitchFamily="34" charset="-122"/>
              </a:rPr>
              <a:t>10 </a:t>
            </a:r>
            <a:r>
              <a:rPr lang="zh-CN" altLang="en-US" sz="2000" b="1" dirty="0">
                <a:latin typeface="微软雅黑" pitchFamily="34" charset="-122"/>
                <a:ea typeface="微软雅黑" pitchFamily="34" charset="-122"/>
              </a:rPr>
              <a:t>年。</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网络容量大</a:t>
            </a:r>
          </a:p>
          <a:p>
            <a:pPr marL="628650" indent="-266700" eaLnBrk="0" hangingPunct="0">
              <a:lnSpc>
                <a:spcPts val="3000"/>
              </a:lnSpc>
              <a:buClr>
                <a:srgbClr val="7030A0"/>
              </a:buClr>
              <a:buFont typeface="Arial" panose="020B0604020202020204" pitchFamily="34" charset="0"/>
              <a:buChar char="•"/>
            </a:pPr>
            <a:r>
              <a:rPr lang="zh-CN" altLang="en-US" sz="2000" b="1" spc="-50" dirty="0">
                <a:latin typeface="微软雅黑" pitchFamily="34" charset="-122"/>
                <a:ea typeface="微软雅黑" pitchFamily="34" charset="-122"/>
              </a:rPr>
              <a:t>一个 </a:t>
            </a:r>
            <a:r>
              <a:rPr lang="en-US" altLang="zh-CN" sz="2000" b="1" spc="-50" dirty="0">
                <a:latin typeface="微软雅黑" pitchFamily="34" charset="-122"/>
                <a:ea typeface="微软雅黑" pitchFamily="34" charset="-122"/>
              </a:rPr>
              <a:t>ZigBee </a:t>
            </a:r>
            <a:r>
              <a:rPr lang="zh-CN" altLang="en-US" sz="2000" b="1" spc="-50" dirty="0">
                <a:latin typeface="微软雅黑" pitchFamily="34" charset="-122"/>
                <a:ea typeface="微软雅黑" pitchFamily="34" charset="-122"/>
              </a:rPr>
              <a:t>的网络最多包括</a:t>
            </a:r>
            <a:r>
              <a:rPr lang="zh-CN" altLang="en-US" sz="2000" b="1" spc="-50" dirty="0" smtClean="0">
                <a:latin typeface="微软雅黑" pitchFamily="34" charset="-122"/>
                <a:ea typeface="微软雅黑" pitchFamily="34" charset="-122"/>
              </a:rPr>
              <a:t>有 </a:t>
            </a:r>
            <a:r>
              <a:rPr lang="en-US" altLang="zh-CN" sz="2000" b="1" spc="-50" dirty="0" smtClean="0">
                <a:latin typeface="微软雅黑" pitchFamily="34" charset="-122"/>
                <a:ea typeface="微软雅黑" pitchFamily="34" charset="-122"/>
              </a:rPr>
              <a:t>255 </a:t>
            </a:r>
            <a:r>
              <a:rPr lang="zh-CN" altLang="en-US" sz="2000" b="1" spc="-50" dirty="0">
                <a:latin typeface="微软雅黑" pitchFamily="34" charset="-122"/>
                <a:ea typeface="微软雅黑" pitchFamily="34" charset="-122"/>
              </a:rPr>
              <a:t>个结点，其中一个是</a:t>
            </a:r>
            <a:r>
              <a:rPr lang="zh-CN" altLang="en-US" sz="2000" b="1" spc="-50" dirty="0">
                <a:solidFill>
                  <a:srgbClr val="0000FF"/>
                </a:solidFill>
                <a:latin typeface="微软雅黑" pitchFamily="34" charset="-122"/>
                <a:ea typeface="微软雅黑" pitchFamily="34" charset="-122"/>
              </a:rPr>
              <a:t>主设备</a:t>
            </a:r>
            <a:r>
              <a:rPr lang="zh-CN" altLang="en-US" sz="2000" b="1" spc="-50"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其余则是</a:t>
            </a:r>
            <a:r>
              <a:rPr lang="zh-CN" altLang="en-US" sz="2000" b="1" dirty="0">
                <a:solidFill>
                  <a:srgbClr val="0000FF"/>
                </a:solidFill>
                <a:latin typeface="微软雅黑" pitchFamily="34" charset="-122"/>
                <a:ea typeface="微软雅黑" pitchFamily="34" charset="-122"/>
              </a:rPr>
              <a:t>从设备</a:t>
            </a:r>
            <a:r>
              <a:rPr lang="zh-CN" altLang="en-US" sz="2000" b="1" dirty="0">
                <a:latin typeface="微软雅黑" pitchFamily="34" charset="-122"/>
                <a:ea typeface="微软雅黑" pitchFamily="34" charset="-122"/>
              </a:rPr>
              <a:t>。若是通过</a:t>
            </a:r>
            <a:r>
              <a:rPr lang="zh-CN" altLang="en-US" sz="2000" b="1" dirty="0">
                <a:solidFill>
                  <a:srgbClr val="0000FF"/>
                </a:solidFill>
                <a:latin typeface="微软雅黑" pitchFamily="34" charset="-122"/>
                <a:ea typeface="微软雅黑" pitchFamily="34" charset="-122"/>
              </a:rPr>
              <a:t>网络协调器</a:t>
            </a:r>
            <a:r>
              <a:rPr lang="zh-CN" altLang="en-US" sz="2000" b="1" dirty="0">
                <a:latin typeface="微软雅黑" pitchFamily="34" charset="-122"/>
                <a:ea typeface="微软雅黑" pitchFamily="34" charset="-122"/>
              </a:rPr>
              <a:t>，整个网络最多可以支持超过 </a:t>
            </a:r>
            <a:r>
              <a:rPr lang="en-US" altLang="zh-CN" sz="2000" b="1" dirty="0">
                <a:latin typeface="微软雅黑" pitchFamily="34" charset="-122"/>
                <a:ea typeface="微软雅黑" pitchFamily="34" charset="-122"/>
              </a:rPr>
              <a:t>64000 </a:t>
            </a:r>
            <a:r>
              <a:rPr lang="zh-CN" altLang="en-US" sz="2000" b="1" dirty="0">
                <a:latin typeface="微软雅黑" pitchFamily="34" charset="-122"/>
                <a:ea typeface="微软雅黑" pitchFamily="34" charset="-122"/>
              </a:rPr>
              <a:t>个结点。 </a:t>
            </a:r>
          </a:p>
        </p:txBody>
      </p:sp>
    </p:spTree>
    <p:extLst>
      <p:ext uri="{BB962C8B-B14F-4D97-AF65-F5344CB8AC3E}">
        <p14:creationId xmlns:p14="http://schemas.microsoft.com/office/powerpoint/2010/main" val="2118373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138381"/>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1088553"/>
            <a:ext cx="19159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的标准</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483270"/>
            <a:ext cx="8264197" cy="2163541"/>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IEEE 802.15.4 </a:t>
            </a:r>
            <a:r>
              <a:rPr lang="zh-CN" altLang="en-US" sz="2000" b="1" dirty="0">
                <a:latin typeface="微软雅黑" pitchFamily="34" charset="-122"/>
                <a:ea typeface="微软雅黑" pitchFamily="34" charset="-122"/>
              </a:rPr>
              <a:t>标准基础上发展而来的。</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产品也是 </a:t>
            </a:r>
            <a:r>
              <a:rPr lang="en-US" altLang="zh-CN" sz="2000" b="1" dirty="0">
                <a:latin typeface="微软雅黑" pitchFamily="34" charset="-122"/>
                <a:ea typeface="微软雅黑" pitchFamily="34" charset="-122"/>
              </a:rPr>
              <a:t>802.15.4 </a:t>
            </a:r>
            <a:r>
              <a:rPr lang="zh-CN" altLang="en-US" sz="2000" b="1" dirty="0">
                <a:latin typeface="微软雅黑" pitchFamily="34" charset="-122"/>
                <a:ea typeface="微软雅黑" pitchFamily="34" charset="-122"/>
              </a:rPr>
              <a:t>产品。</a:t>
            </a: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IEEE 802.15.4 </a:t>
            </a:r>
            <a:r>
              <a:rPr lang="zh-CN" altLang="en-US" sz="2000" b="1" dirty="0">
                <a:latin typeface="微软雅黑" pitchFamily="34" charset="-122"/>
                <a:ea typeface="微软雅黑" pitchFamily="34" charset="-122"/>
              </a:rPr>
              <a:t>只是定义了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协议栈的</a:t>
            </a:r>
            <a:r>
              <a:rPr lang="zh-CN" altLang="en-US" sz="2000" b="1" dirty="0">
                <a:solidFill>
                  <a:srgbClr val="0000FF"/>
                </a:solidFill>
                <a:latin typeface="微软雅黑" pitchFamily="34" charset="-122"/>
                <a:ea typeface="微软雅黑" pitchFamily="34" charset="-122"/>
              </a:rPr>
              <a:t>最低的两层</a:t>
            </a:r>
            <a:r>
              <a:rPr lang="zh-CN" altLang="en-US" sz="2000" b="1" dirty="0">
                <a:latin typeface="微软雅黑" pitchFamily="34" charset="-122"/>
                <a:ea typeface="微软雅黑" pitchFamily="34" charset="-122"/>
              </a:rPr>
              <a:t>（物理层和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层），而上面的两层（网络层和应用层）则是由 </a:t>
            </a:r>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联盟定义的。</a:t>
            </a:r>
          </a:p>
        </p:txBody>
      </p:sp>
    </p:spTree>
    <p:extLst>
      <p:ext uri="{BB962C8B-B14F-4D97-AF65-F5344CB8AC3E}">
        <p14:creationId xmlns:p14="http://schemas.microsoft.com/office/powerpoint/2010/main" val="34096987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圆角矩形 2"/>
          <p:cNvSpPr/>
          <p:nvPr/>
        </p:nvSpPr>
        <p:spPr>
          <a:xfrm>
            <a:off x="517852" y="1056336"/>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4" name="矩形 3"/>
          <p:cNvSpPr/>
          <p:nvPr/>
        </p:nvSpPr>
        <p:spPr>
          <a:xfrm>
            <a:off x="637984" y="587880"/>
            <a:ext cx="2249334" cy="400110"/>
          </a:xfrm>
          <a:prstGeom prst="rect">
            <a:avLst/>
          </a:prstGeom>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的协议栈 </a:t>
            </a:r>
          </a:p>
        </p:txBody>
      </p:sp>
      <p:sp>
        <p:nvSpPr>
          <p:cNvPr id="5" name="Rectangle 5"/>
          <p:cNvSpPr>
            <a:spLocks noChangeArrowheads="1"/>
          </p:cNvSpPr>
          <p:nvPr/>
        </p:nvSpPr>
        <p:spPr bwMode="auto">
          <a:xfrm>
            <a:off x="2549394" y="3475097"/>
            <a:ext cx="2694913" cy="601662"/>
          </a:xfrm>
          <a:prstGeom prst="rect">
            <a:avLst/>
          </a:prstGeom>
          <a:solidFill>
            <a:srgbClr val="00FFFF"/>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6" name="Text Box 6"/>
          <p:cNvSpPr txBox="1">
            <a:spLocks noChangeArrowheads="1"/>
          </p:cNvSpPr>
          <p:nvPr/>
        </p:nvSpPr>
        <p:spPr bwMode="auto">
          <a:xfrm>
            <a:off x="3424321" y="3575281"/>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a:latin typeface="微软雅黑" panose="020B0503020204020204" pitchFamily="34" charset="-122"/>
                <a:ea typeface="微软雅黑" panose="020B0503020204020204" pitchFamily="34" charset="-122"/>
              </a:rPr>
              <a:t>物理层</a:t>
            </a:r>
          </a:p>
        </p:txBody>
      </p:sp>
      <p:sp>
        <p:nvSpPr>
          <p:cNvPr id="7" name="Rectangle 7"/>
          <p:cNvSpPr>
            <a:spLocks noChangeArrowheads="1"/>
          </p:cNvSpPr>
          <p:nvPr/>
        </p:nvSpPr>
        <p:spPr bwMode="auto">
          <a:xfrm>
            <a:off x="2549394" y="2755960"/>
            <a:ext cx="2694913" cy="601663"/>
          </a:xfrm>
          <a:prstGeom prst="rect">
            <a:avLst/>
          </a:prstGeom>
          <a:solidFill>
            <a:srgbClr val="00FFFF"/>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8" name="Text Box 8"/>
          <p:cNvSpPr txBox="1">
            <a:spLocks noChangeArrowheads="1"/>
          </p:cNvSpPr>
          <p:nvPr/>
        </p:nvSpPr>
        <p:spPr bwMode="auto">
          <a:xfrm>
            <a:off x="3371743" y="2854556"/>
            <a:ext cx="950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a:latin typeface="微软雅黑" panose="020B0503020204020204" pitchFamily="34" charset="-122"/>
                <a:ea typeface="微软雅黑" panose="020B0503020204020204" pitchFamily="34" charset="-122"/>
              </a:rPr>
              <a:t>MAC </a:t>
            </a:r>
            <a:r>
              <a:rPr lang="zh-CN" altLang="en-US" sz="1600" b="1">
                <a:latin typeface="微软雅黑" panose="020B0503020204020204" pitchFamily="34" charset="-122"/>
                <a:ea typeface="微软雅黑" panose="020B0503020204020204" pitchFamily="34" charset="-122"/>
              </a:rPr>
              <a:t>层</a:t>
            </a:r>
          </a:p>
        </p:txBody>
      </p:sp>
      <p:sp>
        <p:nvSpPr>
          <p:cNvPr id="9" name="Rectangle 9"/>
          <p:cNvSpPr>
            <a:spLocks noChangeArrowheads="1"/>
          </p:cNvSpPr>
          <p:nvPr/>
        </p:nvSpPr>
        <p:spPr bwMode="auto">
          <a:xfrm>
            <a:off x="2549394" y="2073335"/>
            <a:ext cx="2694913" cy="601663"/>
          </a:xfrm>
          <a:prstGeom prst="rect">
            <a:avLst/>
          </a:prstGeom>
          <a:solidFill>
            <a:srgbClr val="99FF99"/>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10" name="Rectangle 10"/>
          <p:cNvSpPr>
            <a:spLocks noChangeArrowheads="1"/>
          </p:cNvSpPr>
          <p:nvPr/>
        </p:nvSpPr>
        <p:spPr bwMode="auto">
          <a:xfrm>
            <a:off x="2549394" y="1370072"/>
            <a:ext cx="2694913" cy="601662"/>
          </a:xfrm>
          <a:prstGeom prst="rect">
            <a:avLst/>
          </a:prstGeom>
          <a:solidFill>
            <a:srgbClr val="99FF99"/>
          </a:solidFill>
          <a:ln w="9525">
            <a:solidFill>
              <a:schemeClr val="tx1"/>
            </a:solidFill>
            <a:miter lim="800000"/>
            <a:headEnd/>
            <a:tailEnd/>
          </a:ln>
          <a:effectLs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11" name="Text Box 11"/>
          <p:cNvSpPr txBox="1">
            <a:spLocks noChangeArrowheads="1"/>
          </p:cNvSpPr>
          <p:nvPr/>
        </p:nvSpPr>
        <p:spPr bwMode="auto">
          <a:xfrm>
            <a:off x="3424321" y="217351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a:latin typeface="微软雅黑" panose="020B0503020204020204" pitchFamily="34" charset="-122"/>
                <a:ea typeface="微软雅黑" panose="020B0503020204020204" pitchFamily="34" charset="-122"/>
              </a:rPr>
              <a:t>网络层</a:t>
            </a:r>
          </a:p>
        </p:txBody>
      </p:sp>
      <p:sp>
        <p:nvSpPr>
          <p:cNvPr id="12" name="Text Box 12"/>
          <p:cNvSpPr txBox="1">
            <a:spLocks noChangeArrowheads="1"/>
          </p:cNvSpPr>
          <p:nvPr/>
        </p:nvSpPr>
        <p:spPr bwMode="auto">
          <a:xfrm>
            <a:off x="3424321" y="147025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latin typeface="微软雅黑" panose="020B0503020204020204" pitchFamily="34" charset="-122"/>
                <a:ea typeface="微软雅黑" panose="020B0503020204020204" pitchFamily="34" charset="-122"/>
              </a:rPr>
              <a:t>应用层</a:t>
            </a:r>
          </a:p>
        </p:txBody>
      </p:sp>
      <p:sp>
        <p:nvSpPr>
          <p:cNvPr id="13" name="Line 13"/>
          <p:cNvSpPr>
            <a:spLocks noChangeShapeType="1"/>
          </p:cNvSpPr>
          <p:nvPr/>
        </p:nvSpPr>
        <p:spPr bwMode="auto">
          <a:xfrm>
            <a:off x="5340615" y="4078347"/>
            <a:ext cx="249369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4" name="Line 14"/>
          <p:cNvSpPr>
            <a:spLocks noChangeShapeType="1"/>
          </p:cNvSpPr>
          <p:nvPr/>
        </p:nvSpPr>
        <p:spPr bwMode="auto">
          <a:xfrm>
            <a:off x="5321698" y="2711509"/>
            <a:ext cx="249197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5" name="Line 15"/>
          <p:cNvSpPr>
            <a:spLocks noChangeShapeType="1"/>
          </p:cNvSpPr>
          <p:nvPr/>
        </p:nvSpPr>
        <p:spPr bwMode="auto">
          <a:xfrm>
            <a:off x="5340615" y="1341497"/>
            <a:ext cx="249369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6" name="Line 16"/>
          <p:cNvSpPr>
            <a:spLocks noChangeShapeType="1"/>
          </p:cNvSpPr>
          <p:nvPr/>
        </p:nvSpPr>
        <p:spPr bwMode="auto">
          <a:xfrm>
            <a:off x="5857940" y="2674997"/>
            <a:ext cx="0" cy="140335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7" name="Text Box 17"/>
          <p:cNvSpPr txBox="1">
            <a:spLocks noChangeArrowheads="1"/>
          </p:cNvSpPr>
          <p:nvPr/>
        </p:nvSpPr>
        <p:spPr bwMode="auto">
          <a:xfrm>
            <a:off x="5833670" y="3287943"/>
            <a:ext cx="2015295" cy="338554"/>
          </a:xfrm>
          <a:prstGeom prst="rect">
            <a:avLst/>
          </a:prstGeom>
          <a:noFill/>
          <a:ln>
            <a:noFill/>
          </a:ln>
          <a:effectLst/>
          <a:extLst/>
        </p:spPr>
        <p:txBody>
          <a:bodyPr wrap="none">
            <a:spAutoFit/>
          </a:bodyPr>
          <a:lstStyle>
            <a:defPPr>
              <a:defRPr lang="zh-CN"/>
            </a:defPPr>
            <a:lvl1pPr>
              <a:defRPr sz="1200" b="1">
                <a:latin typeface="微软雅黑" panose="020B0503020204020204" pitchFamily="34" charset="-122"/>
                <a:ea typeface="微软雅黑" panose="020B0503020204020204" pitchFamily="34" charset="-122"/>
              </a:defRPr>
            </a:lvl1pPr>
          </a:lstStyle>
          <a:p>
            <a:pPr algn="ctr"/>
            <a:r>
              <a:rPr lang="en-US" altLang="zh-CN" sz="1600" dirty="0"/>
              <a:t>IEEE 802.15.4 </a:t>
            </a:r>
            <a:r>
              <a:rPr lang="zh-CN" altLang="en-US" sz="1600" dirty="0"/>
              <a:t>定义</a:t>
            </a:r>
          </a:p>
        </p:txBody>
      </p:sp>
      <p:sp>
        <p:nvSpPr>
          <p:cNvPr id="18" name="Line 18"/>
          <p:cNvSpPr>
            <a:spLocks noChangeShapeType="1"/>
          </p:cNvSpPr>
          <p:nvPr/>
        </p:nvSpPr>
        <p:spPr bwMode="auto">
          <a:xfrm flipH="1">
            <a:off x="5857941" y="1351023"/>
            <a:ext cx="3440" cy="1323975"/>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pitchFamily="34" charset="-122"/>
              <a:ea typeface="微软雅黑" panose="020B0503020204020204" pitchFamily="34" charset="-122"/>
            </a:endParaRPr>
          </a:p>
        </p:txBody>
      </p:sp>
      <p:sp>
        <p:nvSpPr>
          <p:cNvPr id="19" name="Text Box 19"/>
          <p:cNvSpPr txBox="1">
            <a:spLocks noChangeArrowheads="1"/>
          </p:cNvSpPr>
          <p:nvPr/>
        </p:nvSpPr>
        <p:spPr bwMode="auto">
          <a:xfrm>
            <a:off x="5833670" y="1846493"/>
            <a:ext cx="1778051" cy="338554"/>
          </a:xfrm>
          <a:prstGeom prst="rect">
            <a:avLst/>
          </a:prstGeom>
          <a:noFill/>
          <a:ln>
            <a:noFill/>
          </a:ln>
          <a:effectLst/>
          <a:extLst/>
        </p:spPr>
        <p:txBody>
          <a:bodyPr wrap="none">
            <a:spAutoFit/>
          </a:bodyPr>
          <a:lstStyle>
            <a:defPPr>
              <a:defRPr lang="zh-CN"/>
            </a:defPPr>
            <a:lvl1pPr>
              <a:defRPr sz="2000" b="1">
                <a:latin typeface="微软雅黑" panose="020B0503020204020204" pitchFamily="34" charset="-122"/>
                <a:ea typeface="微软雅黑" panose="020B0503020204020204" pitchFamily="34" charset="-122"/>
              </a:defRPr>
            </a:lvl1pPr>
          </a:lstStyle>
          <a:p>
            <a:pPr algn="ctr"/>
            <a:r>
              <a:rPr lang="en-US" altLang="zh-CN" sz="1600" dirty="0" err="1"/>
              <a:t>ZigBee</a:t>
            </a:r>
            <a:r>
              <a:rPr lang="en-US" altLang="zh-CN" sz="1600" dirty="0"/>
              <a:t> </a:t>
            </a:r>
            <a:r>
              <a:rPr lang="zh-CN" altLang="en-US" sz="1600" dirty="0"/>
              <a:t>联盟定义</a:t>
            </a:r>
          </a:p>
        </p:txBody>
      </p:sp>
      <p:sp>
        <p:nvSpPr>
          <p:cNvPr id="20" name="AutoShape 20"/>
          <p:cNvSpPr>
            <a:spLocks/>
          </p:cNvSpPr>
          <p:nvPr/>
        </p:nvSpPr>
        <p:spPr bwMode="auto">
          <a:xfrm>
            <a:off x="2253589" y="1370073"/>
            <a:ext cx="197776" cy="2708275"/>
          </a:xfrm>
          <a:prstGeom prst="leftBrace">
            <a:avLst>
              <a:gd name="adj1" fmla="val 123624"/>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anose="020B0503020204020204" pitchFamily="34" charset="-122"/>
              <a:ea typeface="微软雅黑" panose="020B0503020204020204" pitchFamily="34" charset="-122"/>
            </a:endParaRPr>
          </a:p>
        </p:txBody>
      </p:sp>
      <p:sp>
        <p:nvSpPr>
          <p:cNvPr id="21" name="Text Box 21"/>
          <p:cNvSpPr txBox="1">
            <a:spLocks noChangeArrowheads="1"/>
          </p:cNvSpPr>
          <p:nvPr/>
        </p:nvSpPr>
        <p:spPr bwMode="auto">
          <a:xfrm>
            <a:off x="1184188" y="2414818"/>
            <a:ext cx="896399" cy="5355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zh-CN" sz="1600" b="1" dirty="0">
                <a:latin typeface="微软雅黑" panose="020B0503020204020204" pitchFamily="34" charset="-122"/>
                <a:ea typeface="微软雅黑" panose="020B0503020204020204" pitchFamily="34" charset="-122"/>
              </a:rPr>
              <a:t>ZigBee</a:t>
            </a:r>
          </a:p>
          <a:p>
            <a:pPr algn="ctr">
              <a:lnSpc>
                <a:spcPct val="90000"/>
              </a:lnSpc>
            </a:pPr>
            <a:r>
              <a:rPr lang="zh-CN" altLang="en-US" sz="1600" b="1" dirty="0">
                <a:latin typeface="微软雅黑" panose="020B0503020204020204" pitchFamily="34" charset="-122"/>
                <a:ea typeface="微软雅黑" panose="020B0503020204020204" pitchFamily="34" charset="-122"/>
              </a:rPr>
              <a:t>协议栈</a:t>
            </a:r>
          </a:p>
        </p:txBody>
      </p:sp>
    </p:spTree>
    <p:extLst>
      <p:ext uri="{BB962C8B-B14F-4D97-AF65-F5344CB8AC3E}">
        <p14:creationId xmlns:p14="http://schemas.microsoft.com/office/powerpoint/2010/main" val="9681077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84173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4"/>
          <p:cNvSpPr>
            <a:spLocks noChangeArrowheads="1"/>
          </p:cNvSpPr>
          <p:nvPr/>
        </p:nvSpPr>
        <p:spPr bwMode="auto">
          <a:xfrm>
            <a:off x="635844" y="791907"/>
            <a:ext cx="2249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的协议栈 </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186624"/>
            <a:ext cx="8270547" cy="515526"/>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802.15.4 </a:t>
            </a:r>
            <a:r>
              <a:rPr lang="zh-CN" altLang="en-US" sz="2000" b="1" dirty="0" smtClean="0">
                <a:solidFill>
                  <a:srgbClr val="0000FF"/>
                </a:solidFill>
                <a:latin typeface="微软雅黑" pitchFamily="34" charset="-122"/>
                <a:ea typeface="微软雅黑" pitchFamily="34" charset="-122"/>
              </a:rPr>
              <a:t>物理层</a:t>
            </a:r>
            <a:r>
              <a:rPr lang="zh-CN" altLang="en-US" sz="2000" b="1" dirty="0">
                <a:latin typeface="微软雅黑" pitchFamily="34" charset="-122"/>
                <a:ea typeface="微软雅黑" pitchFamily="34" charset="-122"/>
              </a:rPr>
              <a:t>使用的三个</a:t>
            </a:r>
            <a:r>
              <a:rPr lang="zh-CN" altLang="en-US" sz="2000" b="1" dirty="0" smtClean="0">
                <a:latin typeface="微软雅黑" pitchFamily="34" charset="-122"/>
                <a:ea typeface="微软雅黑" pitchFamily="34" charset="-122"/>
              </a:rPr>
              <a:t>频段</a:t>
            </a:r>
            <a:endParaRPr lang="zh-CN" altLang="en-US" sz="2000" b="1" dirty="0">
              <a:latin typeface="微软雅黑" pitchFamily="34" charset="-122"/>
              <a:ea typeface="微软雅黑" pitchFamily="34" charset="-122"/>
            </a:endParaRPr>
          </a:p>
        </p:txBody>
      </p:sp>
      <p:sp>
        <p:nvSpPr>
          <p:cNvPr id="6" name="Rectangle 46"/>
          <p:cNvSpPr>
            <a:spLocks noChangeArrowheads="1"/>
          </p:cNvSpPr>
          <p:nvPr/>
        </p:nvSpPr>
        <p:spPr bwMode="auto">
          <a:xfrm>
            <a:off x="517853" y="3287358"/>
            <a:ext cx="8380820" cy="938719"/>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itchFamily="34" charset="-122"/>
                <a:ea typeface="微软雅黑" pitchFamily="34" charset="-122"/>
              </a:rPr>
              <a:t>在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层</a:t>
            </a:r>
            <a:r>
              <a:rPr lang="zh-CN" altLang="en-US" sz="2000" b="1" dirty="0">
                <a:latin typeface="微软雅黑" pitchFamily="34" charset="-122"/>
                <a:ea typeface="微软雅黑" pitchFamily="34" charset="-122"/>
              </a:rPr>
              <a:t>，主要</a:t>
            </a:r>
            <a:r>
              <a:rPr lang="zh-CN" altLang="en-US" sz="2000" b="1" dirty="0" smtClean="0">
                <a:latin typeface="微软雅黑" pitchFamily="34" charset="-122"/>
                <a:ea typeface="微软雅黑" pitchFamily="34" charset="-122"/>
              </a:rPr>
              <a:t>沿用 </a:t>
            </a:r>
            <a:r>
              <a:rPr lang="en-US" altLang="zh-CN" sz="2000" b="1" dirty="0" smtClean="0">
                <a:latin typeface="微软雅黑" pitchFamily="34" charset="-122"/>
                <a:ea typeface="微软雅黑" pitchFamily="34" charset="-122"/>
              </a:rPr>
              <a:t>802.11 </a:t>
            </a:r>
            <a:r>
              <a:rPr lang="zh-CN" altLang="en-US" sz="2000" b="1" dirty="0" smtClean="0">
                <a:latin typeface="微软雅黑" pitchFamily="34" charset="-122"/>
                <a:ea typeface="微软雅黑" pitchFamily="34" charset="-122"/>
              </a:rPr>
              <a:t>无线</a:t>
            </a:r>
            <a:r>
              <a:rPr lang="zh-CN" altLang="en-US" sz="2000" b="1" dirty="0">
                <a:latin typeface="微软雅黑" pitchFamily="34" charset="-122"/>
                <a:ea typeface="微软雅黑" pitchFamily="34" charset="-122"/>
              </a:rPr>
              <a:t>局域网标准</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CSMA/CA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网络层</a:t>
            </a:r>
            <a:r>
              <a:rPr lang="zh-CN" altLang="en-US" sz="2000" b="1" dirty="0">
                <a:latin typeface="微软雅黑" pitchFamily="34" charset="-122"/>
                <a:ea typeface="微软雅黑" pitchFamily="34" charset="-122"/>
              </a:rPr>
              <a:t>，</a:t>
            </a:r>
            <a:r>
              <a:rPr lang="en-US" altLang="zh-CN" sz="2000" b="1" dirty="0" err="1" smtClean="0">
                <a:latin typeface="微软雅黑" pitchFamily="34" charset="-122"/>
                <a:ea typeface="微软雅黑" pitchFamily="34" charset="-122"/>
              </a:rPr>
              <a:t>ZigBee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可</a:t>
            </a:r>
            <a:r>
              <a:rPr lang="zh-CN" altLang="en-US" sz="2000" b="1" dirty="0">
                <a:latin typeface="微软雅黑" pitchFamily="34" charset="-122"/>
                <a:ea typeface="微软雅黑" pitchFamily="34" charset="-122"/>
              </a:rPr>
              <a:t>采用</a:t>
            </a:r>
            <a:r>
              <a:rPr lang="zh-CN" altLang="en-US" sz="2000" b="1" dirty="0">
                <a:solidFill>
                  <a:srgbClr val="0000FF"/>
                </a:solidFill>
                <a:latin typeface="微软雅黑" pitchFamily="34" charset="-122"/>
                <a:ea typeface="微软雅黑" pitchFamily="34" charset="-122"/>
              </a:rPr>
              <a:t>星形</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网状</a:t>
            </a:r>
            <a:r>
              <a:rPr lang="zh-CN" altLang="en-US" sz="2000" b="1" dirty="0">
                <a:latin typeface="微软雅黑" pitchFamily="34" charset="-122"/>
                <a:ea typeface="微软雅黑" pitchFamily="34" charset="-122"/>
              </a:rPr>
              <a:t>拓扑，或两者的组合。</a:t>
            </a:r>
          </a:p>
        </p:txBody>
      </p:sp>
      <p:graphicFrame>
        <p:nvGraphicFramePr>
          <p:cNvPr id="7" name="Group 179"/>
          <p:cNvGraphicFramePr>
            <a:graphicFrameLocks/>
          </p:cNvGraphicFramePr>
          <p:nvPr>
            <p:extLst>
              <p:ext uri="{D42A27DB-BD31-4B8C-83A1-F6EECF244321}">
                <p14:modId xmlns:p14="http://schemas.microsoft.com/office/powerpoint/2010/main" val="2788465851"/>
              </p:ext>
            </p:extLst>
          </p:nvPr>
        </p:nvGraphicFramePr>
        <p:xfrm>
          <a:off x="534781" y="1712527"/>
          <a:ext cx="8100000" cy="1502616"/>
        </p:xfrm>
        <a:graphic>
          <a:graphicData uri="http://schemas.openxmlformats.org/drawingml/2006/table">
            <a:tbl>
              <a:tblPr/>
              <a:tblGrid>
                <a:gridCol w="2700000"/>
                <a:gridCol w="2700000"/>
                <a:gridCol w="2700000"/>
              </a:tblGrid>
              <a:tr h="375654">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频段</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数据率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信道数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2.4 GHz</a:t>
                      </a:r>
                      <a:r>
                        <a:rPr lang="zh-CN" sz="1600" b="1" dirty="0">
                          <a:solidFill>
                            <a:schemeClr val="tx1"/>
                          </a:solidFill>
                          <a:effectLst/>
                          <a:latin typeface="微软雅黑" panose="020B0503020204020204" pitchFamily="34" charset="-122"/>
                          <a:ea typeface="微软雅黑" panose="020B0503020204020204" pitchFamily="34" charset="-122"/>
                        </a:rPr>
                        <a:t>（全球）</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250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16</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915 MHz</a:t>
                      </a:r>
                      <a:r>
                        <a:rPr lang="zh-CN" sz="1600" b="1" dirty="0">
                          <a:solidFill>
                            <a:schemeClr val="tx1"/>
                          </a:solidFill>
                          <a:effectLst/>
                          <a:latin typeface="微软雅黑" panose="020B0503020204020204" pitchFamily="34" charset="-122"/>
                          <a:ea typeface="微软雅黑" panose="020B0503020204020204" pitchFamily="34" charset="-122"/>
                        </a:rPr>
                        <a:t>（美国）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40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10</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r h="375654">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868 MHz</a:t>
                      </a:r>
                      <a:r>
                        <a:rPr lang="zh-CN" sz="1600" b="1" dirty="0">
                          <a:solidFill>
                            <a:schemeClr val="tx1"/>
                          </a:solidFill>
                          <a:effectLst/>
                          <a:latin typeface="微软雅黑" panose="020B0503020204020204" pitchFamily="34" charset="-122"/>
                          <a:ea typeface="微软雅黑" panose="020B0503020204020204" pitchFamily="34" charset="-122"/>
                        </a:rPr>
                        <a:t>（欧洲）</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20 </a:t>
                      </a:r>
                      <a:r>
                        <a:rPr lang="en-US" sz="1600" b="1" dirty="0" err="1">
                          <a:solidFill>
                            <a:schemeClr val="tx1"/>
                          </a:solidFill>
                          <a:effectLst/>
                          <a:latin typeface="微软雅黑" panose="020B0503020204020204" pitchFamily="34" charset="-122"/>
                          <a:ea typeface="微软雅黑" panose="020B0503020204020204" pitchFamily="34" charset="-122"/>
                        </a:rPr>
                        <a:t>kbit</a:t>
                      </a:r>
                      <a:r>
                        <a:rPr lang="en-US" sz="1600" b="1" dirty="0">
                          <a:solidFill>
                            <a:schemeClr val="tx1"/>
                          </a:solidFill>
                          <a:effectLst/>
                          <a:latin typeface="微软雅黑" panose="020B0503020204020204" pitchFamily="34" charset="-122"/>
                          <a:ea typeface="微软雅黑" panose="020B0503020204020204" pitchFamily="34" charset="-122"/>
                        </a:rPr>
                        <a:t>/s</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algn="ctr">
                        <a:lnSpc>
                          <a:spcPct val="100000"/>
                        </a:lnSpc>
                        <a:spcAft>
                          <a:spcPts val="0"/>
                        </a:spcAft>
                        <a:tabLst>
                          <a:tab pos="1752600" algn="l"/>
                        </a:tabLst>
                      </a:pPr>
                      <a:r>
                        <a:rPr lang="en-US" sz="1600" b="1" dirty="0">
                          <a:solidFill>
                            <a:schemeClr val="tx1"/>
                          </a:solidFill>
                          <a:effectLst/>
                          <a:latin typeface="微软雅黑" panose="020B0503020204020204" pitchFamily="34" charset="-122"/>
                          <a:ea typeface="微软雅黑" panose="020B0503020204020204" pitchFamily="34" charset="-122"/>
                        </a:rPr>
                        <a:t>1</a:t>
                      </a:r>
                      <a:endParaRPr lang="zh-CN" sz="16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524300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9475" y="1198256"/>
            <a:ext cx="8129016" cy="31690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09475" y="7284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590800" y="695238"/>
            <a:ext cx="19623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IEEE 802.11</a:t>
            </a:r>
            <a:endParaRPr lang="fr-FR" altLang="zh-CN" sz="2000" b="1" dirty="0">
              <a:solidFill>
                <a:schemeClr val="bg1"/>
              </a:solidFill>
              <a:latin typeface="微软雅黑" pitchFamily="34" charset="-122"/>
              <a:ea typeface="微软雅黑" pitchFamily="34" charset="-122"/>
            </a:endParaRPr>
          </a:p>
        </p:txBody>
      </p:sp>
      <p:sp>
        <p:nvSpPr>
          <p:cNvPr id="18" name="Line 187"/>
          <p:cNvSpPr>
            <a:spLocks noChangeShapeType="1"/>
          </p:cNvSpPr>
          <p:nvPr/>
        </p:nvSpPr>
        <p:spPr bwMode="auto">
          <a:xfrm flipV="1">
            <a:off x="3088199" y="1978786"/>
            <a:ext cx="408922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148" name="Group 107"/>
          <p:cNvGrpSpPr>
            <a:grpSpLocks/>
          </p:cNvGrpSpPr>
          <p:nvPr/>
        </p:nvGrpSpPr>
        <p:grpSpPr bwMode="auto">
          <a:xfrm>
            <a:off x="7001299" y="1706921"/>
            <a:ext cx="958689" cy="490432"/>
            <a:chOff x="2248" y="820"/>
            <a:chExt cx="2248" cy="883"/>
          </a:xfrm>
        </p:grpSpPr>
        <p:grpSp>
          <p:nvGrpSpPr>
            <p:cNvPr id="149" name="Group 108"/>
            <p:cNvGrpSpPr>
              <a:grpSpLocks/>
            </p:cNvGrpSpPr>
            <p:nvPr/>
          </p:nvGrpSpPr>
          <p:grpSpPr bwMode="auto">
            <a:xfrm>
              <a:off x="3567" y="902"/>
              <a:ext cx="929" cy="759"/>
              <a:chOff x="3567" y="902"/>
              <a:chExt cx="929" cy="759"/>
            </a:xfrm>
          </p:grpSpPr>
          <p:grpSp>
            <p:nvGrpSpPr>
              <p:cNvPr id="179" name="Group 109"/>
              <p:cNvGrpSpPr>
                <a:grpSpLocks/>
              </p:cNvGrpSpPr>
              <p:nvPr/>
            </p:nvGrpSpPr>
            <p:grpSpPr bwMode="auto">
              <a:xfrm>
                <a:off x="3926" y="902"/>
                <a:ext cx="570" cy="611"/>
                <a:chOff x="3926" y="902"/>
                <a:chExt cx="570" cy="611"/>
              </a:xfrm>
            </p:grpSpPr>
            <p:grpSp>
              <p:nvGrpSpPr>
                <p:cNvPr id="184" name="Group 110"/>
                <p:cNvGrpSpPr>
                  <a:grpSpLocks/>
                </p:cNvGrpSpPr>
                <p:nvPr/>
              </p:nvGrpSpPr>
              <p:grpSpPr bwMode="auto">
                <a:xfrm>
                  <a:off x="4071" y="982"/>
                  <a:ext cx="425" cy="448"/>
                  <a:chOff x="4071" y="982"/>
                  <a:chExt cx="425" cy="448"/>
                </a:xfrm>
              </p:grpSpPr>
              <p:grpSp>
                <p:nvGrpSpPr>
                  <p:cNvPr id="194" name="Group 111"/>
                  <p:cNvGrpSpPr>
                    <a:grpSpLocks/>
                  </p:cNvGrpSpPr>
                  <p:nvPr/>
                </p:nvGrpSpPr>
                <p:grpSpPr bwMode="auto">
                  <a:xfrm>
                    <a:off x="4071" y="982"/>
                    <a:ext cx="425" cy="448"/>
                    <a:chOff x="4071" y="982"/>
                    <a:chExt cx="425" cy="448"/>
                  </a:xfrm>
                </p:grpSpPr>
                <p:grpSp>
                  <p:nvGrpSpPr>
                    <p:cNvPr id="196" name="Group 112"/>
                    <p:cNvGrpSpPr>
                      <a:grpSpLocks/>
                    </p:cNvGrpSpPr>
                    <p:nvPr/>
                  </p:nvGrpSpPr>
                  <p:grpSpPr bwMode="auto">
                    <a:xfrm>
                      <a:off x="4182" y="1010"/>
                      <a:ext cx="314" cy="366"/>
                      <a:chOff x="4182" y="1010"/>
                      <a:chExt cx="314" cy="366"/>
                    </a:xfrm>
                  </p:grpSpPr>
                  <p:grpSp>
                    <p:nvGrpSpPr>
                      <p:cNvPr id="200" name="Group 113"/>
                      <p:cNvGrpSpPr>
                        <a:grpSpLocks/>
                      </p:cNvGrpSpPr>
                      <p:nvPr/>
                    </p:nvGrpSpPr>
                    <p:grpSpPr bwMode="auto">
                      <a:xfrm>
                        <a:off x="4220" y="1010"/>
                        <a:ext cx="276" cy="366"/>
                        <a:chOff x="4220" y="1010"/>
                        <a:chExt cx="276" cy="366"/>
                      </a:xfrm>
                    </p:grpSpPr>
                    <p:sp>
                      <p:nvSpPr>
                        <p:cNvPr id="204"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5"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6"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7"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8"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01"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2"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3"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97"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8"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9"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95"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85" name="Group 126"/>
                <p:cNvGrpSpPr>
                  <a:grpSpLocks/>
                </p:cNvGrpSpPr>
                <p:nvPr/>
              </p:nvGrpSpPr>
              <p:grpSpPr bwMode="auto">
                <a:xfrm>
                  <a:off x="3926" y="902"/>
                  <a:ext cx="385" cy="556"/>
                  <a:chOff x="3926" y="902"/>
                  <a:chExt cx="385" cy="556"/>
                </a:xfrm>
              </p:grpSpPr>
              <p:sp>
                <p:nvSpPr>
                  <p:cNvPr id="188"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9"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2"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93"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6"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0"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1"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2"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3"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0" name="Group 139"/>
            <p:cNvGrpSpPr>
              <a:grpSpLocks/>
            </p:cNvGrpSpPr>
            <p:nvPr/>
          </p:nvGrpSpPr>
          <p:grpSpPr bwMode="auto">
            <a:xfrm>
              <a:off x="2248" y="907"/>
              <a:ext cx="556" cy="525"/>
              <a:chOff x="2248" y="907"/>
              <a:chExt cx="556" cy="525"/>
            </a:xfrm>
          </p:grpSpPr>
          <p:grpSp>
            <p:nvGrpSpPr>
              <p:cNvPr id="164" name="Group 140"/>
              <p:cNvGrpSpPr>
                <a:grpSpLocks/>
              </p:cNvGrpSpPr>
              <p:nvPr/>
            </p:nvGrpSpPr>
            <p:grpSpPr bwMode="auto">
              <a:xfrm>
                <a:off x="2248" y="982"/>
                <a:ext cx="299" cy="314"/>
                <a:chOff x="2248" y="982"/>
                <a:chExt cx="299" cy="314"/>
              </a:xfrm>
            </p:grpSpPr>
            <p:sp>
              <p:nvSpPr>
                <p:cNvPr id="175"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6"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65" name="Group 145"/>
              <p:cNvGrpSpPr>
                <a:grpSpLocks/>
              </p:cNvGrpSpPr>
              <p:nvPr/>
            </p:nvGrpSpPr>
            <p:grpSpPr bwMode="auto">
              <a:xfrm>
                <a:off x="2344" y="907"/>
                <a:ext cx="460" cy="525"/>
                <a:chOff x="2344" y="907"/>
                <a:chExt cx="460" cy="525"/>
              </a:xfrm>
            </p:grpSpPr>
            <p:sp>
              <p:nvSpPr>
                <p:cNvPr id="167"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8"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2"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3"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74"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6"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1" name="Group 155"/>
            <p:cNvGrpSpPr>
              <a:grpSpLocks/>
            </p:cNvGrpSpPr>
            <p:nvPr/>
          </p:nvGrpSpPr>
          <p:grpSpPr bwMode="auto">
            <a:xfrm>
              <a:off x="2529" y="820"/>
              <a:ext cx="1638" cy="883"/>
              <a:chOff x="2529" y="820"/>
              <a:chExt cx="1638" cy="883"/>
            </a:xfrm>
          </p:grpSpPr>
          <p:sp>
            <p:nvSpPr>
              <p:cNvPr id="152"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3"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4"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5"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2"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3"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49372" y="2161141"/>
            <a:ext cx="6599979" cy="2080476"/>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80" y="2561035"/>
            <a:ext cx="3059873" cy="1518650"/>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447" y="2355307"/>
            <a:ext cx="517648" cy="48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78629" y="2575637"/>
            <a:ext cx="2848707" cy="1504048"/>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1" name="Text Box 45"/>
          <p:cNvSpPr txBox="1">
            <a:spLocks noChangeArrowheads="1"/>
          </p:cNvSpPr>
          <p:nvPr/>
        </p:nvSpPr>
        <p:spPr bwMode="auto">
          <a:xfrm>
            <a:off x="5986301" y="2763313"/>
            <a:ext cx="878471" cy="37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12" name="Text Box 46"/>
          <p:cNvSpPr txBox="1">
            <a:spLocks noChangeArrowheads="1"/>
          </p:cNvSpPr>
          <p:nvPr/>
        </p:nvSpPr>
        <p:spPr bwMode="auto">
          <a:xfrm>
            <a:off x="1671139" y="2226525"/>
            <a:ext cx="1020160" cy="42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3" name="Text Box 175"/>
          <p:cNvSpPr txBox="1">
            <a:spLocks noChangeArrowheads="1"/>
          </p:cNvSpPr>
          <p:nvPr/>
        </p:nvSpPr>
        <p:spPr bwMode="auto">
          <a:xfrm>
            <a:off x="1737736" y="3157630"/>
            <a:ext cx="279361" cy="257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4" name="Text Box 176"/>
          <p:cNvSpPr txBox="1">
            <a:spLocks noChangeArrowheads="1"/>
          </p:cNvSpPr>
          <p:nvPr/>
        </p:nvSpPr>
        <p:spPr bwMode="auto">
          <a:xfrm>
            <a:off x="6773674" y="3246987"/>
            <a:ext cx="270407"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6" name="AutoShape 180"/>
          <p:cNvSpPr>
            <a:spLocks noChangeArrowheads="1"/>
          </p:cNvSpPr>
          <p:nvPr/>
        </p:nvSpPr>
        <p:spPr bwMode="auto">
          <a:xfrm>
            <a:off x="4284710" y="3848861"/>
            <a:ext cx="466103"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7" name="Text Box 178"/>
          <p:cNvSpPr txBox="1">
            <a:spLocks noChangeArrowheads="1"/>
          </p:cNvSpPr>
          <p:nvPr/>
        </p:nvSpPr>
        <p:spPr bwMode="auto">
          <a:xfrm>
            <a:off x="4276897" y="3859084"/>
            <a:ext cx="453404"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9" name="Text Box 50"/>
          <p:cNvSpPr txBox="1">
            <a:spLocks noChangeArrowheads="1"/>
          </p:cNvSpPr>
          <p:nvPr/>
        </p:nvSpPr>
        <p:spPr bwMode="auto">
          <a:xfrm>
            <a:off x="3694741" y="2299761"/>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20" name="Freeform 288"/>
          <p:cNvSpPr>
            <a:spLocks/>
          </p:cNvSpPr>
          <p:nvPr/>
        </p:nvSpPr>
        <p:spPr bwMode="auto">
          <a:xfrm>
            <a:off x="3089295" y="2187436"/>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1" name="Freeform 291"/>
          <p:cNvSpPr>
            <a:spLocks/>
          </p:cNvSpPr>
          <p:nvPr/>
        </p:nvSpPr>
        <p:spPr bwMode="auto">
          <a:xfrm>
            <a:off x="3586105" y="2467632"/>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2" name="Freeform 293"/>
          <p:cNvSpPr>
            <a:spLocks/>
          </p:cNvSpPr>
          <p:nvPr/>
        </p:nvSpPr>
        <p:spPr bwMode="auto">
          <a:xfrm>
            <a:off x="3089295" y="2458992"/>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3" name="Freeform 294"/>
          <p:cNvSpPr>
            <a:spLocks/>
          </p:cNvSpPr>
          <p:nvPr/>
        </p:nvSpPr>
        <p:spPr bwMode="auto">
          <a:xfrm>
            <a:off x="3586105" y="2187436"/>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5"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7036" y="2412087"/>
            <a:ext cx="517648" cy="485096"/>
          </a:xfrm>
          <a:prstGeom prst="rect">
            <a:avLst/>
          </a:prstGeom>
          <a:noFill/>
          <a:ln>
            <a:noFill/>
          </a:ln>
        </p:spPr>
      </p:pic>
      <p:sp>
        <p:nvSpPr>
          <p:cNvPr id="26" name="Text Box 300"/>
          <p:cNvSpPr txBox="1">
            <a:spLocks noChangeArrowheads="1"/>
          </p:cNvSpPr>
          <p:nvPr/>
        </p:nvSpPr>
        <p:spPr bwMode="auto">
          <a:xfrm>
            <a:off x="5827845" y="2313735"/>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
        <p:nvSpPr>
          <p:cNvPr id="27" name="Line 49"/>
          <p:cNvSpPr>
            <a:spLocks noChangeShapeType="1"/>
          </p:cNvSpPr>
          <p:nvPr/>
        </p:nvSpPr>
        <p:spPr bwMode="auto">
          <a:xfrm flipV="1">
            <a:off x="5526188" y="1978785"/>
            <a:ext cx="0" cy="6523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8" name="Text Box 190"/>
          <p:cNvSpPr txBox="1">
            <a:spLocks noChangeArrowheads="1"/>
          </p:cNvSpPr>
          <p:nvPr/>
        </p:nvSpPr>
        <p:spPr bwMode="auto">
          <a:xfrm>
            <a:off x="7130945" y="1811239"/>
            <a:ext cx="595093"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9" name="Freeform 301"/>
          <p:cNvSpPr>
            <a:spLocks/>
          </p:cNvSpPr>
          <p:nvPr/>
        </p:nvSpPr>
        <p:spPr bwMode="auto">
          <a:xfrm>
            <a:off x="5227883" y="2242981"/>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0" name="Freeform 302"/>
          <p:cNvSpPr>
            <a:spLocks/>
          </p:cNvSpPr>
          <p:nvPr/>
        </p:nvSpPr>
        <p:spPr bwMode="auto">
          <a:xfrm>
            <a:off x="5684114" y="2467632"/>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1" name="Freeform 303"/>
          <p:cNvSpPr>
            <a:spLocks/>
          </p:cNvSpPr>
          <p:nvPr/>
        </p:nvSpPr>
        <p:spPr bwMode="auto">
          <a:xfrm>
            <a:off x="5227883" y="2514537"/>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2" name="Freeform 304"/>
          <p:cNvSpPr>
            <a:spLocks/>
          </p:cNvSpPr>
          <p:nvPr/>
        </p:nvSpPr>
        <p:spPr bwMode="auto">
          <a:xfrm>
            <a:off x="5684114" y="2187436"/>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33" name="Text Box 305"/>
          <p:cNvSpPr txBox="1">
            <a:spLocks noChangeArrowheads="1"/>
          </p:cNvSpPr>
          <p:nvPr/>
        </p:nvSpPr>
        <p:spPr bwMode="auto">
          <a:xfrm>
            <a:off x="4268261" y="1717104"/>
            <a:ext cx="977358"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4"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799" y="1875100"/>
            <a:ext cx="414557" cy="21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5" name="Line 403"/>
          <p:cNvSpPr>
            <a:spLocks noChangeShapeType="1"/>
          </p:cNvSpPr>
          <p:nvPr/>
        </p:nvSpPr>
        <p:spPr bwMode="auto">
          <a:xfrm flipV="1">
            <a:off x="2193282" y="2803372"/>
            <a:ext cx="1143870"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4"/>
          <p:cNvSpPr>
            <a:spLocks noChangeShapeType="1"/>
          </p:cNvSpPr>
          <p:nvPr/>
        </p:nvSpPr>
        <p:spPr bwMode="auto">
          <a:xfrm flipV="1">
            <a:off x="2839246" y="2803372"/>
            <a:ext cx="597707"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5"/>
          <p:cNvSpPr>
            <a:spLocks noChangeShapeType="1"/>
          </p:cNvSpPr>
          <p:nvPr/>
        </p:nvSpPr>
        <p:spPr bwMode="auto">
          <a:xfrm flipV="1">
            <a:off x="4978928" y="2747828"/>
            <a:ext cx="447458"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06"/>
          <p:cNvSpPr>
            <a:spLocks noChangeShapeType="1"/>
          </p:cNvSpPr>
          <p:nvPr/>
        </p:nvSpPr>
        <p:spPr bwMode="auto">
          <a:xfrm>
            <a:off x="3586107" y="2747828"/>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07"/>
          <p:cNvSpPr>
            <a:spLocks noChangeShapeType="1"/>
          </p:cNvSpPr>
          <p:nvPr/>
        </p:nvSpPr>
        <p:spPr bwMode="auto">
          <a:xfrm flipV="1">
            <a:off x="3478628" y="2803372"/>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Line 408"/>
          <p:cNvSpPr>
            <a:spLocks noChangeShapeType="1"/>
          </p:cNvSpPr>
          <p:nvPr/>
        </p:nvSpPr>
        <p:spPr bwMode="auto">
          <a:xfrm flipV="1">
            <a:off x="5263927" y="2803371"/>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1" name="Line 409"/>
          <p:cNvSpPr>
            <a:spLocks noChangeShapeType="1"/>
          </p:cNvSpPr>
          <p:nvPr/>
        </p:nvSpPr>
        <p:spPr bwMode="auto">
          <a:xfrm flipH="1" flipV="1">
            <a:off x="5725790" y="2803372"/>
            <a:ext cx="854783"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2" name="Line 410"/>
          <p:cNvSpPr>
            <a:spLocks noChangeShapeType="1"/>
          </p:cNvSpPr>
          <p:nvPr/>
        </p:nvSpPr>
        <p:spPr bwMode="auto">
          <a:xfrm flipH="1" flipV="1">
            <a:off x="5624891" y="2803371"/>
            <a:ext cx="541419"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3" name="Line 422"/>
          <p:cNvSpPr>
            <a:spLocks noChangeShapeType="1"/>
          </p:cNvSpPr>
          <p:nvPr/>
        </p:nvSpPr>
        <p:spPr bwMode="auto">
          <a:xfrm flipH="1" flipV="1">
            <a:off x="5575539" y="2803372"/>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4" name="Text Box 423"/>
          <p:cNvSpPr txBox="1">
            <a:spLocks noChangeArrowheads="1"/>
          </p:cNvSpPr>
          <p:nvPr/>
        </p:nvSpPr>
        <p:spPr bwMode="auto">
          <a:xfrm>
            <a:off x="5845727" y="3642725"/>
            <a:ext cx="324131"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53" name="Line 517"/>
          <p:cNvSpPr>
            <a:spLocks noChangeShapeType="1"/>
          </p:cNvSpPr>
          <p:nvPr/>
        </p:nvSpPr>
        <p:spPr bwMode="auto">
          <a:xfrm flipH="1">
            <a:off x="2491587" y="1952328"/>
            <a:ext cx="485843"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54" name="Text Box 44"/>
          <p:cNvSpPr txBox="1">
            <a:spLocks noChangeArrowheads="1"/>
          </p:cNvSpPr>
          <p:nvPr/>
        </p:nvSpPr>
        <p:spPr bwMode="auto">
          <a:xfrm>
            <a:off x="2169530" y="2670765"/>
            <a:ext cx="878471"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55" name="Line 48"/>
          <p:cNvSpPr>
            <a:spLocks noChangeShapeType="1"/>
          </p:cNvSpPr>
          <p:nvPr/>
        </p:nvSpPr>
        <p:spPr bwMode="auto">
          <a:xfrm flipH="1">
            <a:off x="3413374" y="1978786"/>
            <a:ext cx="0" cy="582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56" name="Rectangle 515"/>
          <p:cNvSpPr>
            <a:spLocks noChangeArrowheads="1"/>
          </p:cNvSpPr>
          <p:nvPr/>
        </p:nvSpPr>
        <p:spPr bwMode="auto">
          <a:xfrm>
            <a:off x="2840342" y="1824456"/>
            <a:ext cx="397009"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57" name="Text Box 518"/>
          <p:cNvSpPr txBox="1">
            <a:spLocks noChangeArrowheads="1"/>
          </p:cNvSpPr>
          <p:nvPr/>
        </p:nvSpPr>
        <p:spPr bwMode="auto">
          <a:xfrm>
            <a:off x="968659" y="1826543"/>
            <a:ext cx="1617751"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smtClean="0">
                <a:latin typeface="微软雅黑" pitchFamily="34" charset="-122"/>
                <a:ea typeface="微软雅黑" pitchFamily="34" charset="-122"/>
              </a:rPr>
              <a:t>802.x </a:t>
            </a:r>
            <a:r>
              <a:rPr lang="zh-CN" altLang="en-US" sz="1200" b="1" dirty="0" smtClean="0">
                <a:latin typeface="微软雅黑" pitchFamily="34" charset="-122"/>
                <a:ea typeface="微软雅黑" pitchFamily="34" charset="-122"/>
              </a:rPr>
              <a:t>局域网</a:t>
            </a:r>
            <a:endParaRPr lang="zh-CN" altLang="en-US" sz="1200" b="1" dirty="0">
              <a:latin typeface="微软雅黑" pitchFamily="34" charset="-122"/>
              <a:ea typeface="微软雅黑" pitchFamily="34" charset="-122"/>
            </a:endParaRPr>
          </a:p>
        </p:txBody>
      </p:sp>
      <p:grpSp>
        <p:nvGrpSpPr>
          <p:cNvPr id="212" name="组合 211"/>
          <p:cNvGrpSpPr/>
          <p:nvPr/>
        </p:nvGrpSpPr>
        <p:grpSpPr>
          <a:xfrm>
            <a:off x="1906659" y="3075293"/>
            <a:ext cx="335593" cy="359627"/>
            <a:chOff x="2565534" y="4101618"/>
            <a:chExt cx="360485" cy="386301"/>
          </a:xfrm>
        </p:grpSpPr>
        <p:sp>
          <p:nvSpPr>
            <p:cNvPr id="14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39" name="Group 424"/>
            <p:cNvGrpSpPr>
              <a:grpSpLocks/>
            </p:cNvGrpSpPr>
            <p:nvPr/>
          </p:nvGrpSpPr>
          <p:grpSpPr bwMode="auto">
            <a:xfrm>
              <a:off x="2565534" y="4101618"/>
              <a:ext cx="360485" cy="119330"/>
              <a:chOff x="748" y="2251"/>
              <a:chExt cx="306" cy="90"/>
            </a:xfrm>
          </p:grpSpPr>
          <p:sp>
            <p:nvSpPr>
              <p:cNvPr id="14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4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1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3" name="组合 212"/>
          <p:cNvGrpSpPr/>
          <p:nvPr/>
        </p:nvGrpSpPr>
        <p:grpSpPr>
          <a:xfrm>
            <a:off x="2562408" y="3489234"/>
            <a:ext cx="335593" cy="359627"/>
            <a:chOff x="2565534" y="4101618"/>
            <a:chExt cx="360485" cy="386301"/>
          </a:xfrm>
        </p:grpSpPr>
        <p:sp>
          <p:nvSpPr>
            <p:cNvPr id="21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15" name="Group 424"/>
            <p:cNvGrpSpPr>
              <a:grpSpLocks/>
            </p:cNvGrpSpPr>
            <p:nvPr/>
          </p:nvGrpSpPr>
          <p:grpSpPr bwMode="auto">
            <a:xfrm>
              <a:off x="2565534" y="4101618"/>
              <a:ext cx="360485" cy="119330"/>
              <a:chOff x="748" y="2251"/>
              <a:chExt cx="306" cy="90"/>
            </a:xfrm>
          </p:grpSpPr>
          <p:sp>
            <p:nvSpPr>
              <p:cNvPr id="21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1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1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1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3" name="组合 222"/>
          <p:cNvGrpSpPr/>
          <p:nvPr/>
        </p:nvGrpSpPr>
        <p:grpSpPr>
          <a:xfrm>
            <a:off x="3317155" y="3617751"/>
            <a:ext cx="335593" cy="359627"/>
            <a:chOff x="2565534" y="4101618"/>
            <a:chExt cx="360485" cy="386301"/>
          </a:xfrm>
        </p:grpSpPr>
        <p:sp>
          <p:nvSpPr>
            <p:cNvPr id="22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25" name="Group 424"/>
            <p:cNvGrpSpPr>
              <a:grpSpLocks/>
            </p:cNvGrpSpPr>
            <p:nvPr/>
          </p:nvGrpSpPr>
          <p:grpSpPr bwMode="auto">
            <a:xfrm>
              <a:off x="2565534" y="4101618"/>
              <a:ext cx="360485" cy="119330"/>
              <a:chOff x="748" y="2251"/>
              <a:chExt cx="306" cy="90"/>
            </a:xfrm>
          </p:grpSpPr>
          <p:sp>
            <p:nvSpPr>
              <p:cNvPr id="22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2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2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3" name="组合 232"/>
          <p:cNvGrpSpPr/>
          <p:nvPr/>
        </p:nvGrpSpPr>
        <p:grpSpPr>
          <a:xfrm>
            <a:off x="4150817" y="2826757"/>
            <a:ext cx="335593" cy="359627"/>
            <a:chOff x="2565534" y="4101618"/>
            <a:chExt cx="360485" cy="386301"/>
          </a:xfrm>
        </p:grpSpPr>
        <p:sp>
          <p:nvSpPr>
            <p:cNvPr id="23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35" name="Group 424"/>
            <p:cNvGrpSpPr>
              <a:grpSpLocks/>
            </p:cNvGrpSpPr>
            <p:nvPr/>
          </p:nvGrpSpPr>
          <p:grpSpPr bwMode="auto">
            <a:xfrm>
              <a:off x="2565534" y="4101618"/>
              <a:ext cx="360485" cy="119330"/>
              <a:chOff x="748" y="2251"/>
              <a:chExt cx="306" cy="90"/>
            </a:xfrm>
          </p:grpSpPr>
          <p:sp>
            <p:nvSpPr>
              <p:cNvPr id="23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3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3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4" name="组合 243"/>
          <p:cNvGrpSpPr/>
          <p:nvPr/>
        </p:nvGrpSpPr>
        <p:grpSpPr>
          <a:xfrm>
            <a:off x="6136586" y="3489234"/>
            <a:ext cx="335593" cy="359627"/>
            <a:chOff x="2565534" y="4101618"/>
            <a:chExt cx="360485" cy="386301"/>
          </a:xfrm>
        </p:grpSpPr>
        <p:sp>
          <p:nvSpPr>
            <p:cNvPr id="24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46" name="Group 424"/>
            <p:cNvGrpSpPr>
              <a:grpSpLocks/>
            </p:cNvGrpSpPr>
            <p:nvPr/>
          </p:nvGrpSpPr>
          <p:grpSpPr bwMode="auto">
            <a:xfrm>
              <a:off x="2565534" y="4101618"/>
              <a:ext cx="360485" cy="119330"/>
              <a:chOff x="748" y="2251"/>
              <a:chExt cx="306" cy="90"/>
            </a:xfrm>
          </p:grpSpPr>
          <p:sp>
            <p:nvSpPr>
              <p:cNvPr id="24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4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4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4" name="组合 253"/>
          <p:cNvGrpSpPr/>
          <p:nvPr/>
        </p:nvGrpSpPr>
        <p:grpSpPr>
          <a:xfrm>
            <a:off x="5627133" y="3558587"/>
            <a:ext cx="335593" cy="359627"/>
            <a:chOff x="2565534" y="4101618"/>
            <a:chExt cx="360485" cy="386301"/>
          </a:xfrm>
        </p:grpSpPr>
        <p:sp>
          <p:nvSpPr>
            <p:cNvPr id="25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56" name="Group 424"/>
            <p:cNvGrpSpPr>
              <a:grpSpLocks/>
            </p:cNvGrpSpPr>
            <p:nvPr/>
          </p:nvGrpSpPr>
          <p:grpSpPr bwMode="auto">
            <a:xfrm>
              <a:off x="2565534" y="4101618"/>
              <a:ext cx="360485" cy="119330"/>
              <a:chOff x="748" y="2251"/>
              <a:chExt cx="306" cy="90"/>
            </a:xfrm>
          </p:grpSpPr>
          <p:sp>
            <p:nvSpPr>
              <p:cNvPr id="25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5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5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4" name="组合 263"/>
          <p:cNvGrpSpPr/>
          <p:nvPr/>
        </p:nvGrpSpPr>
        <p:grpSpPr>
          <a:xfrm>
            <a:off x="4978928" y="3263942"/>
            <a:ext cx="335593" cy="359627"/>
            <a:chOff x="2565534" y="4101618"/>
            <a:chExt cx="360485" cy="386301"/>
          </a:xfrm>
        </p:grpSpPr>
        <p:sp>
          <p:nvSpPr>
            <p:cNvPr id="2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66" name="Group 424"/>
            <p:cNvGrpSpPr>
              <a:grpSpLocks/>
            </p:cNvGrpSpPr>
            <p:nvPr/>
          </p:nvGrpSpPr>
          <p:grpSpPr bwMode="auto">
            <a:xfrm>
              <a:off x="2565534" y="4101618"/>
              <a:ext cx="360485" cy="119330"/>
              <a:chOff x="748" y="2251"/>
              <a:chExt cx="306" cy="90"/>
            </a:xfrm>
          </p:grpSpPr>
          <p:sp>
            <p:nvSpPr>
              <p:cNvPr id="2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4" name="组合 273"/>
          <p:cNvGrpSpPr/>
          <p:nvPr/>
        </p:nvGrpSpPr>
        <p:grpSpPr>
          <a:xfrm>
            <a:off x="4703435" y="2837081"/>
            <a:ext cx="335593" cy="359627"/>
            <a:chOff x="2565534" y="4101618"/>
            <a:chExt cx="360485" cy="386301"/>
          </a:xfrm>
        </p:grpSpPr>
        <p:sp>
          <p:nvSpPr>
            <p:cNvPr id="27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76" name="Group 424"/>
            <p:cNvGrpSpPr>
              <a:grpSpLocks/>
            </p:cNvGrpSpPr>
            <p:nvPr/>
          </p:nvGrpSpPr>
          <p:grpSpPr bwMode="auto">
            <a:xfrm>
              <a:off x="2565534" y="4101618"/>
              <a:ext cx="360485" cy="119330"/>
              <a:chOff x="748" y="2251"/>
              <a:chExt cx="306" cy="90"/>
            </a:xfrm>
          </p:grpSpPr>
          <p:sp>
            <p:nvSpPr>
              <p:cNvPr id="27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7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7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4" name="组合 283"/>
          <p:cNvGrpSpPr/>
          <p:nvPr/>
        </p:nvGrpSpPr>
        <p:grpSpPr>
          <a:xfrm>
            <a:off x="6539903" y="3151504"/>
            <a:ext cx="335594" cy="359627"/>
            <a:chOff x="2565534" y="4101618"/>
            <a:chExt cx="360485" cy="386301"/>
          </a:xfrm>
        </p:grpSpPr>
        <p:sp>
          <p:nvSpPr>
            <p:cNvPr id="28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286" name="Group 424"/>
            <p:cNvGrpSpPr>
              <a:grpSpLocks/>
            </p:cNvGrpSpPr>
            <p:nvPr/>
          </p:nvGrpSpPr>
          <p:grpSpPr bwMode="auto">
            <a:xfrm>
              <a:off x="2565534" y="4101618"/>
              <a:ext cx="360485" cy="119330"/>
              <a:chOff x="748" y="2251"/>
              <a:chExt cx="306" cy="90"/>
            </a:xfrm>
          </p:grpSpPr>
          <p:sp>
            <p:nvSpPr>
              <p:cNvPr id="28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8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29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28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Line 177"/>
          <p:cNvSpPr>
            <a:spLocks noChangeShapeType="1"/>
          </p:cNvSpPr>
          <p:nvPr/>
        </p:nvSpPr>
        <p:spPr bwMode="auto">
          <a:xfrm>
            <a:off x="2171570" y="3358238"/>
            <a:ext cx="3480962"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96" name="矩形 295"/>
          <p:cNvSpPr/>
          <p:nvPr/>
        </p:nvSpPr>
        <p:spPr>
          <a:xfrm>
            <a:off x="1954860" y="1256921"/>
            <a:ext cx="5231253" cy="307777"/>
          </a:xfrm>
          <a:prstGeom prst="rect">
            <a:avLst/>
          </a:prstGeom>
          <a:solidFill>
            <a:srgbClr val="00FFFF"/>
          </a:solidFill>
          <a:ln>
            <a:solidFill>
              <a:schemeClr val="tx1"/>
            </a:solidFill>
          </a:ln>
        </p:spPr>
        <p:txBody>
          <a:bodyPr wrap="square">
            <a:spAutoFit/>
          </a:bodyPr>
          <a:lstStyle/>
          <a:p>
            <a:pPr algn="ctr"/>
            <a:r>
              <a:rPr lang="en-US" altLang="zh-CN" sz="1400" b="1" dirty="0">
                <a:latin typeface="微软雅黑" pitchFamily="34" charset="-122"/>
                <a:ea typeface="微软雅黑" pitchFamily="34" charset="-122"/>
              </a:rPr>
              <a:t>IEEE 802.11 </a:t>
            </a:r>
            <a:r>
              <a:rPr lang="zh-CN" altLang="en-US" sz="1400" b="1" dirty="0">
                <a:latin typeface="微软雅黑" pitchFamily="34" charset="-122"/>
                <a:ea typeface="微软雅黑" pitchFamily="34" charset="-122"/>
              </a:rPr>
              <a:t>的基本服务集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和扩展服务集 </a:t>
            </a:r>
            <a:r>
              <a:rPr lang="en-US" altLang="zh-CN" sz="1400" b="1" dirty="0" smtClean="0">
                <a:latin typeface="微软雅黑" pitchFamily="34" charset="-122"/>
                <a:ea typeface="微软雅黑" pitchFamily="34" charset="-122"/>
              </a:rPr>
              <a:t>ESS</a:t>
            </a:r>
            <a:endParaRPr lang="en-US"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417321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11"/>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5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12"/>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3" grpId="0"/>
      <p:bldP spid="5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
          <p:cNvSpPr>
            <a:spLocks noChangeArrowheads="1"/>
          </p:cNvSpPr>
          <p:nvPr/>
        </p:nvSpPr>
        <p:spPr bwMode="auto">
          <a:xfrm>
            <a:off x="517853" y="681235"/>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矩形 4"/>
          <p:cNvSpPr>
            <a:spLocks noChangeArrowheads="1"/>
          </p:cNvSpPr>
          <p:nvPr/>
        </p:nvSpPr>
        <p:spPr bwMode="auto">
          <a:xfrm>
            <a:off x="635844" y="631407"/>
            <a:ext cx="2428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endParaRPr lang="en-US" altLang="zh-CN" sz="2000" b="1" dirty="0">
              <a:latin typeface="微软雅黑" pitchFamily="34" charset="-122"/>
              <a:ea typeface="微软雅黑" pitchFamily="34" charset="-122"/>
            </a:endParaRPr>
          </a:p>
        </p:txBody>
      </p:sp>
      <p:sp>
        <p:nvSpPr>
          <p:cNvPr id="6" name="Rectangle 46"/>
          <p:cNvSpPr>
            <a:spLocks noChangeArrowheads="1"/>
          </p:cNvSpPr>
          <p:nvPr/>
        </p:nvSpPr>
        <p:spPr bwMode="auto">
          <a:xfrm>
            <a:off x="517853" y="1026124"/>
            <a:ext cx="8264197" cy="3323987"/>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anose="05000000000000000000" pitchFamily="2" charset="2"/>
              <a:buChar char="l"/>
            </a:pPr>
            <a:r>
              <a:rPr lang="zh-CN" altLang="en-US" b="1" dirty="0">
                <a:latin typeface="微软雅黑" pitchFamily="34" charset="-122"/>
                <a:ea typeface="微软雅黑" pitchFamily="34" charset="-122"/>
              </a:rPr>
              <a:t>一</a:t>
            </a:r>
            <a:r>
              <a:rPr lang="zh-CN" altLang="en-US" b="1" dirty="0" smtClean="0">
                <a:latin typeface="微软雅黑" pitchFamily="34" charset="-122"/>
                <a:ea typeface="微软雅黑" pitchFamily="34" charset="-122"/>
              </a:rPr>
              <a:t>个 </a:t>
            </a:r>
            <a:r>
              <a:rPr lang="en-US" altLang="zh-CN" b="1" dirty="0" err="1" smtClean="0">
                <a:latin typeface="微软雅黑" pitchFamily="34" charset="-122"/>
                <a:ea typeface="微软雅黑" pitchFamily="34" charset="-122"/>
              </a:rPr>
              <a:t>ZigBee</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网络</a:t>
            </a:r>
            <a:r>
              <a:rPr lang="zh-CN" altLang="en-US" b="1" dirty="0">
                <a:latin typeface="微软雅黑" pitchFamily="34" charset="-122"/>
                <a:ea typeface="微软雅黑" pitchFamily="34" charset="-122"/>
              </a:rPr>
              <a:t>最多可以</a:t>
            </a:r>
            <a:r>
              <a:rPr lang="zh-CN" altLang="en-US" b="1" dirty="0" smtClean="0">
                <a:latin typeface="微软雅黑" pitchFamily="34" charset="-122"/>
                <a:ea typeface="微软雅黑" pitchFamily="34" charset="-122"/>
              </a:rPr>
              <a:t>有 </a:t>
            </a:r>
            <a:r>
              <a:rPr lang="en-US" altLang="zh-CN" b="1" dirty="0" smtClean="0">
                <a:latin typeface="微软雅黑" pitchFamily="34" charset="-122"/>
                <a:ea typeface="微软雅黑" pitchFamily="34" charset="-122"/>
              </a:rPr>
              <a:t>255 </a:t>
            </a:r>
            <a:r>
              <a:rPr lang="zh-CN" altLang="en-US" b="1" dirty="0" smtClean="0">
                <a:latin typeface="微软雅黑" pitchFamily="34" charset="-122"/>
                <a:ea typeface="微软雅黑" pitchFamily="34" charset="-122"/>
              </a:rPr>
              <a:t>个</a:t>
            </a:r>
            <a:r>
              <a:rPr lang="zh-CN" altLang="en-US" b="1" dirty="0">
                <a:latin typeface="微软雅黑" pitchFamily="34" charset="-122"/>
                <a:ea typeface="微软雅黑" pitchFamily="34" charset="-122"/>
              </a:rPr>
              <a:t>结点。</a:t>
            </a:r>
          </a:p>
          <a:p>
            <a:pPr marL="342900" indent="-342900" eaLnBrk="0" hangingPunct="0">
              <a:lnSpc>
                <a:spcPts val="2800"/>
              </a:lnSpc>
              <a:buClr>
                <a:srgbClr val="0070C0"/>
              </a:buClr>
              <a:buFont typeface="Wingdings" panose="05000000000000000000" pitchFamily="2" charset="2"/>
              <a:buChar char="l"/>
            </a:pPr>
            <a:r>
              <a:rPr lang="en-US" altLang="zh-CN" b="1" dirty="0" err="1" smtClean="0">
                <a:latin typeface="微软雅黑" pitchFamily="34" charset="-122"/>
                <a:ea typeface="微软雅黑" pitchFamily="34" charset="-122"/>
              </a:rPr>
              <a:t>ZigBee</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的</a:t>
            </a:r>
            <a:r>
              <a:rPr lang="zh-CN" altLang="en-US" b="1" dirty="0">
                <a:latin typeface="微软雅黑" pitchFamily="34" charset="-122"/>
                <a:ea typeface="微软雅黑" pitchFamily="34" charset="-122"/>
              </a:rPr>
              <a:t>结点按功能的强弱可划分为两大类：</a:t>
            </a:r>
          </a:p>
          <a:p>
            <a:pPr marL="798300" indent="-457200" eaLnBrk="0" hangingPunct="0">
              <a:lnSpc>
                <a:spcPts val="28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全功能</a:t>
            </a:r>
            <a:r>
              <a:rPr lang="zh-CN" altLang="en-US" b="1" dirty="0" smtClean="0">
                <a:solidFill>
                  <a:srgbClr val="0000FF"/>
                </a:solidFill>
                <a:latin typeface="微软雅黑" pitchFamily="34" charset="-122"/>
                <a:ea typeface="微软雅黑" pitchFamily="34" charset="-122"/>
              </a:rPr>
              <a:t>设备 </a:t>
            </a:r>
            <a:r>
              <a:rPr lang="en-US" altLang="zh-CN" b="1" dirty="0" smtClean="0">
                <a:latin typeface="微软雅黑" pitchFamily="34" charset="-122"/>
                <a:ea typeface="微软雅黑" pitchFamily="34" charset="-122"/>
              </a:rPr>
              <a:t>FFD </a:t>
            </a:r>
            <a:r>
              <a:rPr lang="en-US" altLang="zh-CN" b="1" dirty="0">
                <a:latin typeface="微软雅黑" pitchFamily="34" charset="-122"/>
                <a:ea typeface="微软雅黑" pitchFamily="34" charset="-122"/>
              </a:rPr>
              <a:t>(Full-Function Device</a:t>
            </a:r>
            <a:r>
              <a:rPr lang="en-US" altLang="zh-CN" b="1" dirty="0" smtClean="0">
                <a:latin typeface="微软雅黑" pitchFamily="34" charset="-122"/>
                <a:ea typeface="微软雅黑" pitchFamily="34" charset="-122"/>
              </a:rPr>
              <a:t>)</a:t>
            </a:r>
          </a:p>
          <a:p>
            <a:pPr marL="1260000" indent="-457200" eaLnBrk="0" hangingPunct="0">
              <a:lnSpc>
                <a:spcPts val="2800"/>
              </a:lnSpc>
              <a:buClr>
                <a:srgbClr val="0070C0"/>
              </a:buClr>
              <a:buFont typeface="+mj-ea"/>
              <a:buAutoNum type="circleNumDbPlain"/>
            </a:pPr>
            <a:r>
              <a:rPr lang="zh-CN" altLang="en-US" b="1" dirty="0" smtClean="0">
                <a:latin typeface="微软雅黑" pitchFamily="34" charset="-122"/>
                <a:ea typeface="微软雅黑" pitchFamily="34" charset="-122"/>
              </a:rPr>
              <a:t>具备控制器（</a:t>
            </a:r>
            <a:r>
              <a:rPr lang="en-US" altLang="zh-CN" b="1" dirty="0" smtClean="0">
                <a:latin typeface="微软雅黑" pitchFamily="34" charset="-122"/>
                <a:ea typeface="微软雅黑" pitchFamily="34" charset="-122"/>
              </a:rPr>
              <a:t>Controller</a:t>
            </a:r>
            <a:r>
              <a:rPr lang="zh-CN" altLang="en-US" b="1" dirty="0" smtClean="0">
                <a:latin typeface="微软雅黑" pitchFamily="34" charset="-122"/>
                <a:ea typeface="微软雅黑" pitchFamily="34" charset="-122"/>
              </a:rPr>
              <a:t>）的功能，能够提供数据交换。</a:t>
            </a:r>
          </a:p>
          <a:p>
            <a:pPr marL="1260000" indent="-457200" eaLnBrk="0" hangingPunct="0">
              <a:lnSpc>
                <a:spcPts val="2800"/>
              </a:lnSpc>
              <a:buClr>
                <a:srgbClr val="0070C0"/>
              </a:buClr>
              <a:buFont typeface="+mj-ea"/>
              <a:buAutoNum type="circleNumDbPlain"/>
            </a:pPr>
            <a:r>
              <a:rPr lang="zh-CN" altLang="en-US" b="1" dirty="0" smtClean="0">
                <a:latin typeface="微软雅黑" pitchFamily="34" charset="-122"/>
                <a:ea typeface="微软雅黑" pitchFamily="34" charset="-122"/>
              </a:rPr>
              <a:t>是 </a:t>
            </a:r>
            <a:r>
              <a:rPr lang="en-US" altLang="zh-CN" b="1" dirty="0" err="1" smtClean="0">
                <a:latin typeface="微软雅黑" pitchFamily="34" charset="-122"/>
                <a:ea typeface="微软雅黑" pitchFamily="34" charset="-122"/>
              </a:rPr>
              <a:t>ZigBee</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网络</a:t>
            </a:r>
            <a:r>
              <a:rPr lang="zh-CN" altLang="en-US" b="1" dirty="0">
                <a:latin typeface="微软雅黑" pitchFamily="34" charset="-122"/>
                <a:ea typeface="微软雅黑" pitchFamily="34" charset="-122"/>
              </a:rPr>
              <a:t>中的路由器。</a:t>
            </a:r>
          </a:p>
          <a:p>
            <a:pPr marL="798300" indent="-457200" eaLnBrk="0" hangingPunct="0">
              <a:lnSpc>
                <a:spcPts val="2800"/>
              </a:lnSpc>
              <a:buClr>
                <a:srgbClr val="7030A0"/>
              </a:buClr>
              <a:buFont typeface="+mj-lt"/>
              <a:buAutoNum type="arabicPeriod" startAt="2"/>
            </a:pPr>
            <a:r>
              <a:rPr lang="zh-CN" altLang="en-US" b="1" dirty="0">
                <a:solidFill>
                  <a:srgbClr val="0000FF"/>
                </a:solidFill>
                <a:latin typeface="微软雅黑" pitchFamily="34" charset="-122"/>
                <a:ea typeface="微软雅黑" pitchFamily="34" charset="-122"/>
              </a:rPr>
              <a:t>精简功能</a:t>
            </a:r>
            <a:r>
              <a:rPr lang="zh-CN" altLang="en-US" b="1" dirty="0" smtClean="0">
                <a:solidFill>
                  <a:srgbClr val="0000FF"/>
                </a:solidFill>
                <a:latin typeface="微软雅黑" pitchFamily="34" charset="-122"/>
                <a:ea typeface="微软雅黑" pitchFamily="34" charset="-122"/>
              </a:rPr>
              <a:t>设备 </a:t>
            </a:r>
            <a:r>
              <a:rPr lang="en-US" altLang="zh-CN" b="1" dirty="0" smtClean="0">
                <a:latin typeface="微软雅黑" pitchFamily="34" charset="-122"/>
                <a:ea typeface="微软雅黑" pitchFamily="34" charset="-122"/>
              </a:rPr>
              <a:t>RFD </a:t>
            </a:r>
            <a:r>
              <a:rPr lang="en-US" altLang="zh-CN" b="1" dirty="0">
                <a:latin typeface="微软雅黑" pitchFamily="34" charset="-122"/>
                <a:ea typeface="微软雅黑" pitchFamily="34" charset="-122"/>
              </a:rPr>
              <a:t>(Reduced-Function Device) </a:t>
            </a:r>
          </a:p>
          <a:p>
            <a:pPr marL="1260000" indent="-457200" eaLnBrk="0" hangingPunct="0">
              <a:lnSpc>
                <a:spcPts val="2800"/>
              </a:lnSpc>
              <a:buClr>
                <a:srgbClr val="0070C0"/>
              </a:buClr>
              <a:buFont typeface="+mj-ea"/>
              <a:buAutoNum type="circleNumDbPlain"/>
            </a:pPr>
            <a:r>
              <a:rPr lang="zh-CN" altLang="en-US" b="1" dirty="0" smtClean="0">
                <a:latin typeface="微软雅黑" pitchFamily="34" charset="-122"/>
                <a:ea typeface="微软雅黑" pitchFamily="34" charset="-122"/>
              </a:rPr>
              <a:t>是 </a:t>
            </a:r>
            <a:r>
              <a:rPr lang="en-US" altLang="zh-CN" b="1" dirty="0" err="1" smtClean="0">
                <a:latin typeface="微软雅黑" pitchFamily="34" charset="-122"/>
                <a:ea typeface="微软雅黑" pitchFamily="34" charset="-122"/>
              </a:rPr>
              <a:t>ZigBee</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网络</a:t>
            </a:r>
            <a:r>
              <a:rPr lang="zh-CN" altLang="en-US" b="1" dirty="0">
                <a:latin typeface="微软雅黑" pitchFamily="34" charset="-122"/>
                <a:ea typeface="微软雅黑" pitchFamily="34" charset="-122"/>
              </a:rPr>
              <a:t>中数量最多的端设备。</a:t>
            </a:r>
          </a:p>
          <a:p>
            <a:pPr marL="1260000" indent="-457200" eaLnBrk="0" hangingPunct="0">
              <a:lnSpc>
                <a:spcPts val="2800"/>
              </a:lnSpc>
              <a:buClr>
                <a:srgbClr val="0070C0"/>
              </a:buClr>
              <a:buFont typeface="+mj-ea"/>
              <a:buAutoNum type="circleNumDbPlain"/>
            </a:pPr>
            <a:r>
              <a:rPr lang="zh-CN" altLang="en-US" b="1" dirty="0">
                <a:latin typeface="微软雅黑" pitchFamily="34" charset="-122"/>
                <a:ea typeface="微软雅黑" pitchFamily="34" charset="-122"/>
              </a:rPr>
              <a:t>电路简单，存储容量较小，因而成本较低。</a:t>
            </a:r>
          </a:p>
          <a:p>
            <a:pPr marL="1260000" indent="-457200" eaLnBrk="0" hangingPunct="0">
              <a:lnSpc>
                <a:spcPts val="2800"/>
              </a:lnSpc>
              <a:buClr>
                <a:srgbClr val="0070C0"/>
              </a:buClr>
              <a:buFont typeface="+mj-ea"/>
              <a:buAutoNum type="circleNumDbPlain"/>
            </a:pPr>
            <a:r>
              <a:rPr lang="en-US" altLang="zh-CN" b="1" dirty="0" smtClean="0">
                <a:latin typeface="微软雅黑" pitchFamily="34" charset="-122"/>
                <a:ea typeface="微软雅黑" pitchFamily="34" charset="-122"/>
              </a:rPr>
              <a:t>RFD </a:t>
            </a:r>
            <a:r>
              <a:rPr lang="zh-CN" altLang="en-US" b="1" dirty="0" smtClean="0">
                <a:latin typeface="微软雅黑" pitchFamily="34" charset="-122"/>
                <a:ea typeface="微软雅黑" pitchFamily="34" charset="-122"/>
              </a:rPr>
              <a:t>结点</a:t>
            </a:r>
            <a:r>
              <a:rPr lang="zh-CN" altLang="en-US" b="1" dirty="0">
                <a:latin typeface="微软雅黑" pitchFamily="34" charset="-122"/>
                <a:ea typeface="微软雅黑" pitchFamily="34" charset="-122"/>
              </a:rPr>
              <a:t>只能与处在该星形网中心</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FFD </a:t>
            </a:r>
            <a:r>
              <a:rPr lang="zh-CN" altLang="en-US" b="1" dirty="0" smtClean="0">
                <a:latin typeface="微软雅黑" pitchFamily="34" charset="-122"/>
                <a:ea typeface="微软雅黑" pitchFamily="34" charset="-122"/>
              </a:rPr>
              <a:t>结点</a:t>
            </a:r>
            <a:r>
              <a:rPr lang="zh-CN" altLang="en-US" b="1" dirty="0">
                <a:latin typeface="微软雅黑" pitchFamily="34" charset="-122"/>
                <a:ea typeface="微软雅黑" pitchFamily="34" charset="-122"/>
              </a:rPr>
              <a:t>交换数据</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39928350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17853" y="1230474"/>
            <a:ext cx="8133857" cy="309562"/>
          </a:xfrm>
          <a:prstGeom prst="roundRect">
            <a:avLst>
              <a:gd name="adj" fmla="val 16667"/>
            </a:avLst>
          </a:prstGeom>
          <a:solidFill>
            <a:srgbClr val="ABEBD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a:spLocks noChangeArrowheads="1"/>
          </p:cNvSpPr>
          <p:nvPr/>
        </p:nvSpPr>
        <p:spPr bwMode="auto">
          <a:xfrm>
            <a:off x="635844" y="1180646"/>
            <a:ext cx="2428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endParaRPr lang="en-US" altLang="zh-CN" sz="2000" b="1" dirty="0">
              <a:latin typeface="微软雅黑" pitchFamily="34" charset="-122"/>
              <a:ea typeface="微软雅黑" pitchFamily="34" charset="-122"/>
            </a:endParaRPr>
          </a:p>
        </p:txBody>
      </p:sp>
      <p:sp>
        <p:nvSpPr>
          <p:cNvPr id="4" name="Rectangle 46"/>
          <p:cNvSpPr>
            <a:spLocks noChangeArrowheads="1"/>
          </p:cNvSpPr>
          <p:nvPr/>
        </p:nvSpPr>
        <p:spPr bwMode="auto">
          <a:xfrm>
            <a:off x="517853" y="1575363"/>
            <a:ext cx="8448347" cy="2631490"/>
          </a:xfrm>
          <a:prstGeom prst="rect">
            <a:avLst/>
          </a:prstGeom>
          <a:noFill/>
          <a:ln w="9525" algn="ctr">
            <a:noFill/>
            <a:miter lim="10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在一</a:t>
            </a:r>
            <a:r>
              <a:rPr lang="zh-CN" altLang="en-US" sz="2000" b="1" dirty="0" smtClean="0">
                <a:latin typeface="微软雅黑" pitchFamily="34" charset="-122"/>
                <a:ea typeface="微软雅黑" pitchFamily="34" charset="-122"/>
              </a:rPr>
              <a:t>个 </a:t>
            </a:r>
            <a:r>
              <a:rPr lang="en-US" altLang="zh-CN" sz="2000" b="1" dirty="0" err="1" smtClean="0">
                <a:latin typeface="微软雅黑" pitchFamily="34" charset="-122"/>
                <a:ea typeface="微软雅黑" pitchFamily="34" charset="-122"/>
              </a:rPr>
              <a:t>ZigBee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网络</a:t>
            </a:r>
            <a:r>
              <a:rPr lang="zh-CN" altLang="en-US" sz="2000" b="1" dirty="0">
                <a:latin typeface="微软雅黑" pitchFamily="34" charset="-122"/>
                <a:ea typeface="微软雅黑" pitchFamily="34" charset="-122"/>
              </a:rPr>
              <a:t>中有一</a:t>
            </a:r>
            <a:r>
              <a:rPr lang="zh-CN" altLang="en-US" sz="2000" b="1" dirty="0" smtClean="0">
                <a:latin typeface="微软雅黑" pitchFamily="34" charset="-122"/>
                <a:ea typeface="微软雅黑" pitchFamily="34" charset="-122"/>
              </a:rPr>
              <a:t>个 </a:t>
            </a:r>
            <a:r>
              <a:rPr lang="en-US" altLang="zh-CN" sz="2000" b="1" dirty="0" smtClean="0">
                <a:latin typeface="微软雅黑" pitchFamily="34" charset="-122"/>
                <a:ea typeface="微软雅黑" pitchFamily="34" charset="-122"/>
              </a:rPr>
              <a:t>FFD </a:t>
            </a:r>
            <a:r>
              <a:rPr lang="zh-CN" altLang="en-US" sz="2000" b="1" dirty="0" smtClean="0">
                <a:latin typeface="微软雅黑" pitchFamily="34" charset="-122"/>
                <a:ea typeface="微软雅黑" pitchFamily="34" charset="-122"/>
              </a:rPr>
              <a:t>充当</a:t>
            </a:r>
            <a:r>
              <a:rPr lang="zh-CN" altLang="en-US" sz="2000" b="1" dirty="0">
                <a:latin typeface="微软雅黑" pitchFamily="34" charset="-122"/>
                <a:ea typeface="微软雅黑" pitchFamily="34" charset="-122"/>
              </a:rPr>
              <a:t>该网络的</a:t>
            </a:r>
            <a:r>
              <a:rPr lang="zh-CN" altLang="en-US" sz="2000" b="1" dirty="0" smtClean="0">
                <a:latin typeface="微软雅黑" pitchFamily="34" charset="-122"/>
                <a:ea typeface="微软雅黑" pitchFamily="34" charset="-122"/>
              </a:rPr>
              <a:t>协调器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coordinator)</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协调器负责维护</a:t>
            </a:r>
            <a:r>
              <a:rPr lang="zh-CN" altLang="en-US" sz="2000" b="1" dirty="0" smtClean="0">
                <a:latin typeface="微软雅黑" pitchFamily="34" charset="-122"/>
                <a:ea typeface="微软雅黑" pitchFamily="34" charset="-122"/>
              </a:rPr>
              <a:t>整个 </a:t>
            </a:r>
            <a:r>
              <a:rPr lang="en-US" altLang="zh-CN" sz="2000" b="1" dirty="0" err="1" smtClean="0">
                <a:latin typeface="微软雅黑" pitchFamily="34" charset="-122"/>
                <a:ea typeface="微软雅黑" pitchFamily="34" charset="-122"/>
              </a:rPr>
              <a:t>ZigBee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网络</a:t>
            </a:r>
            <a:r>
              <a:rPr lang="zh-CN" altLang="en-US" sz="2000" b="1" dirty="0">
                <a:latin typeface="微软雅黑" pitchFamily="34" charset="-122"/>
                <a:ea typeface="微软雅黑" pitchFamily="34" charset="-122"/>
              </a:rPr>
              <a:t>的结点信息，同时还可以与其</a:t>
            </a:r>
            <a:r>
              <a:rPr lang="zh-CN" altLang="en-US" sz="2000" b="1" dirty="0" smtClean="0">
                <a:latin typeface="微软雅黑" pitchFamily="34" charset="-122"/>
                <a:ea typeface="微软雅黑" pitchFamily="34" charset="-122"/>
              </a:rPr>
              <a:t>他 </a:t>
            </a:r>
            <a:r>
              <a:rPr lang="en-US" altLang="zh-CN" sz="2000" b="1" dirty="0" err="1" smtClean="0">
                <a:latin typeface="微软雅黑" pitchFamily="34" charset="-122"/>
                <a:ea typeface="微软雅黑" pitchFamily="34" charset="-122"/>
              </a:rPr>
              <a:t>ZigBee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网络</a:t>
            </a:r>
            <a:r>
              <a:rPr lang="zh-CN" altLang="en-US" sz="2000" b="1" dirty="0">
                <a:latin typeface="微软雅黑" pitchFamily="34" charset="-122"/>
                <a:ea typeface="微软雅黑" pitchFamily="34" charset="-122"/>
              </a:rPr>
              <a:t>的协调器交换数据。</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itchFamily="34" charset="-122"/>
                <a:ea typeface="微软雅黑" pitchFamily="34" charset="-122"/>
              </a:rPr>
              <a:t>通过各网络协调器的相互通信，可以得到覆盖更大范围、</a:t>
            </a:r>
            <a:r>
              <a:rPr lang="zh-CN" altLang="en-US" sz="2000" b="1" dirty="0" smtClean="0">
                <a:latin typeface="微软雅黑" pitchFamily="34" charset="-122"/>
                <a:ea typeface="微软雅黑" pitchFamily="34" charset="-122"/>
              </a:rPr>
              <a:t>超过 </a:t>
            </a:r>
            <a:r>
              <a:rPr lang="en-US" altLang="zh-CN" sz="2000" b="1" dirty="0" smtClean="0">
                <a:latin typeface="微软雅黑" pitchFamily="34" charset="-122"/>
                <a:ea typeface="微软雅黑" pitchFamily="34" charset="-122"/>
              </a:rPr>
              <a:t>65000  </a:t>
            </a:r>
            <a:r>
              <a:rPr lang="zh-CN" altLang="en-US" sz="2000" b="1" dirty="0" smtClean="0">
                <a:latin typeface="微软雅黑" pitchFamily="34" charset="-122"/>
                <a:ea typeface="微软雅黑" pitchFamily="34" charset="-122"/>
              </a:rPr>
              <a:t>个</a:t>
            </a:r>
            <a:r>
              <a:rPr lang="zh-CN" altLang="en-US" sz="2000" b="1" dirty="0">
                <a:latin typeface="微软雅黑" pitchFamily="34" charset="-122"/>
                <a:ea typeface="微软雅黑" pitchFamily="34" charset="-122"/>
              </a:rPr>
              <a:t>结点</a:t>
            </a:r>
            <a:r>
              <a:rPr lang="zh-CN" altLang="en-US" sz="2000" b="1" dirty="0" smtClean="0">
                <a:latin typeface="微软雅黑" pitchFamily="34" charset="-122"/>
                <a:ea typeface="微软雅黑" pitchFamily="34" charset="-122"/>
              </a:rPr>
              <a:t>的 </a:t>
            </a:r>
            <a:r>
              <a:rPr lang="en-US" altLang="zh-CN" sz="2000" b="1" dirty="0" err="1" smtClean="0">
                <a:latin typeface="微软雅黑" pitchFamily="34" charset="-122"/>
                <a:ea typeface="微软雅黑" pitchFamily="34" charset="-122"/>
              </a:rPr>
              <a:t>ZigBee</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网络。</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9227220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17853" y="637192"/>
            <a:ext cx="8133857"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圆角矩形 3"/>
          <p:cNvSpPr/>
          <p:nvPr/>
        </p:nvSpPr>
        <p:spPr>
          <a:xfrm>
            <a:off x="517852" y="1047283"/>
            <a:ext cx="8133857" cy="330098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5" name="矩形 4"/>
          <p:cNvSpPr/>
          <p:nvPr/>
        </p:nvSpPr>
        <p:spPr>
          <a:xfrm>
            <a:off x="637984" y="587880"/>
            <a:ext cx="2428870" cy="400110"/>
          </a:xfrm>
          <a:prstGeom prst="rect">
            <a:avLst/>
          </a:prstGeom>
        </p:spPr>
        <p:txBody>
          <a:bodyPr wrap="none">
            <a:spAutoFit/>
          </a:bodyPr>
          <a:lstStyle/>
          <a:p>
            <a:r>
              <a:rPr lang="en-US" altLang="zh-CN" sz="2000" b="1" dirty="0">
                <a:latin typeface="微软雅黑" pitchFamily="34" charset="-122"/>
                <a:ea typeface="微软雅黑" pitchFamily="34" charset="-122"/>
              </a:rPr>
              <a:t>ZigBee </a:t>
            </a:r>
            <a:r>
              <a:rPr lang="zh-CN" altLang="en-US" sz="2000" b="1" dirty="0">
                <a:latin typeface="微软雅黑" pitchFamily="34" charset="-122"/>
                <a:ea typeface="微软雅黑" pitchFamily="34" charset="-122"/>
              </a:rPr>
              <a:t>的组网方式</a:t>
            </a:r>
          </a:p>
        </p:txBody>
      </p:sp>
      <p:sp>
        <p:nvSpPr>
          <p:cNvPr id="2" name="矩形 1"/>
          <p:cNvSpPr/>
          <p:nvPr/>
        </p:nvSpPr>
        <p:spPr>
          <a:xfrm>
            <a:off x="1602458" y="1123735"/>
            <a:ext cx="5941251" cy="584775"/>
          </a:xfrm>
          <a:prstGeom prst="rect">
            <a:avLst/>
          </a:prstGeom>
          <a:solidFill>
            <a:srgbClr val="00FFFF"/>
          </a:solidFill>
          <a:ln>
            <a:solidFill>
              <a:schemeClr val="tx1"/>
            </a:solidFill>
          </a:ln>
        </p:spPr>
        <p:txBody>
          <a:bodyPr wrap="square">
            <a:spAutoFit/>
          </a:bodyPr>
          <a:lstStyle/>
          <a:p>
            <a:pPr algn="ctr"/>
            <a:r>
              <a:rPr lang="zh-CN" altLang="en-US" sz="1600" b="1" dirty="0">
                <a:latin typeface="微软雅黑" pitchFamily="34" charset="-122"/>
                <a:ea typeface="微软雅黑" pitchFamily="34" charset="-122"/>
              </a:rPr>
              <a:t>有一个全功能设备 </a:t>
            </a:r>
            <a:r>
              <a:rPr lang="en-US" altLang="zh-CN" sz="1600" b="1" dirty="0">
                <a:latin typeface="微软雅黑" pitchFamily="34" charset="-122"/>
                <a:ea typeface="微软雅黑" pitchFamily="34" charset="-122"/>
              </a:rPr>
              <a:t>FFD </a:t>
            </a:r>
            <a:r>
              <a:rPr lang="zh-CN" altLang="en-US" sz="1600" b="1" dirty="0">
                <a:latin typeface="微软雅黑" pitchFamily="34" charset="-122"/>
                <a:ea typeface="微软雅黑" pitchFamily="34" charset="-122"/>
              </a:rPr>
              <a:t>充当网络的</a:t>
            </a:r>
            <a:r>
              <a:rPr lang="zh-CN" altLang="en-US" sz="1600" b="1" dirty="0">
                <a:solidFill>
                  <a:srgbClr val="0000FF"/>
                </a:solidFill>
                <a:latin typeface="微软雅黑" pitchFamily="34" charset="-122"/>
                <a:ea typeface="微软雅黑" pitchFamily="34" charset="-122"/>
              </a:rPr>
              <a:t>协调器</a:t>
            </a:r>
            <a:r>
              <a:rPr lang="zh-CN" altLang="en-US" sz="1600" b="1" dirty="0">
                <a:latin typeface="微软雅黑" pitchFamily="34" charset="-122"/>
                <a:ea typeface="微软雅黑" pitchFamily="34" charset="-122"/>
              </a:rPr>
              <a:t>。</a:t>
            </a:r>
          </a:p>
          <a:p>
            <a:pPr algn="ctr"/>
            <a:r>
              <a:rPr lang="en-US" altLang="zh-CN" sz="1600" b="1" dirty="0">
                <a:latin typeface="微软雅黑" pitchFamily="34" charset="-122"/>
                <a:ea typeface="微软雅黑" pitchFamily="34" charset="-122"/>
              </a:rPr>
              <a:t>ZigBee </a:t>
            </a:r>
            <a:r>
              <a:rPr lang="zh-CN" altLang="en-US" sz="1600" b="1" dirty="0">
                <a:latin typeface="微软雅黑" pitchFamily="34" charset="-122"/>
                <a:ea typeface="微软雅黑" pitchFamily="34" charset="-122"/>
              </a:rPr>
              <a:t>网络中</a:t>
            </a:r>
            <a:r>
              <a:rPr lang="zh-CN" altLang="en-US" sz="1600" b="1" dirty="0">
                <a:solidFill>
                  <a:srgbClr val="0000FF"/>
                </a:solidFill>
                <a:latin typeface="微软雅黑" pitchFamily="34" charset="-122"/>
                <a:ea typeface="微软雅黑" pitchFamily="34" charset="-122"/>
              </a:rPr>
              <a:t>数量最多</a:t>
            </a:r>
            <a:r>
              <a:rPr lang="zh-CN" altLang="en-US" sz="1600" b="1" dirty="0">
                <a:latin typeface="微软雅黑" pitchFamily="34" charset="-122"/>
                <a:ea typeface="微软雅黑" pitchFamily="34" charset="-122"/>
              </a:rPr>
              <a:t>的端设备是精简功能设备 </a:t>
            </a:r>
            <a:r>
              <a:rPr lang="en-US" altLang="zh-CN" sz="1600" b="1" dirty="0">
                <a:latin typeface="微软雅黑" pitchFamily="34" charset="-122"/>
                <a:ea typeface="微软雅黑" pitchFamily="34" charset="-122"/>
              </a:rPr>
              <a:t>RFD </a:t>
            </a:r>
            <a:r>
              <a:rPr lang="zh-CN" altLang="en-US" sz="1600" b="1" dirty="0">
                <a:latin typeface="微软雅黑" pitchFamily="34" charset="-122"/>
                <a:ea typeface="微软雅黑" pitchFamily="34" charset="-122"/>
              </a:rPr>
              <a:t>结点。 </a:t>
            </a:r>
          </a:p>
        </p:txBody>
      </p:sp>
      <p:sp>
        <p:nvSpPr>
          <p:cNvPr id="6" name="Oval 5"/>
          <p:cNvSpPr>
            <a:spLocks noChangeArrowheads="1"/>
          </p:cNvSpPr>
          <p:nvPr/>
        </p:nvSpPr>
        <p:spPr bwMode="auto">
          <a:xfrm>
            <a:off x="2741840" y="2057358"/>
            <a:ext cx="145060" cy="136010"/>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Oval 6"/>
          <p:cNvSpPr>
            <a:spLocks noChangeArrowheads="1"/>
          </p:cNvSpPr>
          <p:nvPr/>
        </p:nvSpPr>
        <p:spPr bwMode="auto">
          <a:xfrm>
            <a:off x="7151876" y="4031082"/>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 name="Oval 7"/>
          <p:cNvSpPr>
            <a:spLocks noChangeArrowheads="1"/>
          </p:cNvSpPr>
          <p:nvPr/>
        </p:nvSpPr>
        <p:spPr bwMode="auto">
          <a:xfrm>
            <a:off x="5790508" y="3881317"/>
            <a:ext cx="145060"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Oval 8"/>
          <p:cNvSpPr>
            <a:spLocks noChangeArrowheads="1"/>
          </p:cNvSpPr>
          <p:nvPr/>
        </p:nvSpPr>
        <p:spPr bwMode="auto">
          <a:xfrm>
            <a:off x="7362544" y="3233019"/>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0" name="Oval 9"/>
          <p:cNvSpPr>
            <a:spLocks noChangeArrowheads="1"/>
          </p:cNvSpPr>
          <p:nvPr/>
        </p:nvSpPr>
        <p:spPr bwMode="auto">
          <a:xfrm>
            <a:off x="6430005" y="2940895"/>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 name="Oval 10"/>
          <p:cNvSpPr>
            <a:spLocks noChangeArrowheads="1"/>
          </p:cNvSpPr>
          <p:nvPr/>
        </p:nvSpPr>
        <p:spPr bwMode="auto">
          <a:xfrm>
            <a:off x="1787966" y="2185964"/>
            <a:ext cx="146201" cy="137064"/>
          </a:xfrm>
          <a:prstGeom prst="ellipse">
            <a:avLst/>
          </a:prstGeom>
          <a:solidFill>
            <a:srgbClr val="0000FF"/>
          </a:solidFill>
          <a:ln w="9525">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2" name="Oval 11"/>
          <p:cNvSpPr>
            <a:spLocks noChangeArrowheads="1"/>
          </p:cNvSpPr>
          <p:nvPr/>
        </p:nvSpPr>
        <p:spPr bwMode="auto">
          <a:xfrm>
            <a:off x="1655607" y="2873417"/>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 name="Oval 12"/>
          <p:cNvSpPr>
            <a:spLocks noChangeArrowheads="1"/>
          </p:cNvSpPr>
          <p:nvPr/>
        </p:nvSpPr>
        <p:spPr bwMode="auto">
          <a:xfrm>
            <a:off x="2307803" y="3418511"/>
            <a:ext cx="145060"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 name="Oval 13"/>
          <p:cNvSpPr>
            <a:spLocks noChangeArrowheads="1"/>
          </p:cNvSpPr>
          <p:nvPr/>
        </p:nvSpPr>
        <p:spPr bwMode="auto">
          <a:xfrm>
            <a:off x="3525254" y="2793240"/>
            <a:ext cx="145059" cy="137064"/>
          </a:xfrm>
          <a:prstGeom prst="ellipse">
            <a:avLst/>
          </a:prstGeom>
          <a:solidFill>
            <a:srgbClr val="0000FF"/>
          </a:solidFill>
          <a:ln w="9525" algn="ctr">
            <a:noFill/>
            <a:round/>
            <a:headEnd/>
            <a:tailEnd/>
          </a:ln>
          <a:effectLs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 name="Oval 14"/>
          <p:cNvSpPr>
            <a:spLocks noChangeArrowheads="1"/>
          </p:cNvSpPr>
          <p:nvPr/>
        </p:nvSpPr>
        <p:spPr bwMode="auto">
          <a:xfrm>
            <a:off x="2451721" y="2602452"/>
            <a:ext cx="651054" cy="273073"/>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6" name="Oval 15"/>
          <p:cNvSpPr>
            <a:spLocks noChangeArrowheads="1"/>
          </p:cNvSpPr>
          <p:nvPr/>
        </p:nvSpPr>
        <p:spPr bwMode="auto">
          <a:xfrm>
            <a:off x="3608770" y="3963604"/>
            <a:ext cx="651054" cy="273074"/>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7" name="Oval 16"/>
          <p:cNvSpPr>
            <a:spLocks noChangeArrowheads="1"/>
          </p:cNvSpPr>
          <p:nvPr/>
        </p:nvSpPr>
        <p:spPr bwMode="auto">
          <a:xfrm>
            <a:off x="5346056" y="2465388"/>
            <a:ext cx="649912" cy="273073"/>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18" name="Oval 17"/>
          <p:cNvSpPr>
            <a:spLocks noChangeArrowheads="1"/>
          </p:cNvSpPr>
          <p:nvPr/>
        </p:nvSpPr>
        <p:spPr bwMode="auto">
          <a:xfrm>
            <a:off x="4042806" y="1920295"/>
            <a:ext cx="651054" cy="273074"/>
          </a:xfrm>
          <a:prstGeom prst="ellipse">
            <a:avLst/>
          </a:prstGeom>
          <a:solidFill>
            <a:srgbClr val="99FF99"/>
          </a:solidFill>
          <a:ln w="6350">
            <a:solidFill>
              <a:schemeClr val="tx1"/>
            </a:solidFill>
            <a:round/>
            <a:headEnd/>
            <a:tailEnd/>
          </a:ln>
          <a:effectLst/>
        </p:spPr>
        <p:txBody>
          <a:bodyPr wrap="none" anchor="ctr"/>
          <a:lstStyle/>
          <a:p>
            <a:pPr algn="ctr"/>
            <a:r>
              <a:rPr lang="en-US" altLang="zh-CN" sz="1600" b="1" dirty="0">
                <a:latin typeface="微软雅黑" panose="020B0503020204020204" pitchFamily="34" charset="-122"/>
                <a:ea typeface="微软雅黑" panose="020B0503020204020204" pitchFamily="34" charset="-122"/>
              </a:rPr>
              <a:t>FFD</a:t>
            </a:r>
          </a:p>
        </p:txBody>
      </p:sp>
      <p:sp>
        <p:nvSpPr>
          <p:cNvPr id="19" name="Oval 18"/>
          <p:cNvSpPr>
            <a:spLocks noChangeArrowheads="1"/>
          </p:cNvSpPr>
          <p:nvPr/>
        </p:nvSpPr>
        <p:spPr bwMode="auto">
          <a:xfrm>
            <a:off x="6212987" y="3485988"/>
            <a:ext cx="649912" cy="273073"/>
          </a:xfrm>
          <a:prstGeom prst="ellipse">
            <a:avLst/>
          </a:prstGeom>
          <a:solidFill>
            <a:srgbClr val="00FFFF"/>
          </a:solidFill>
          <a:ln w="6350">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20" name="Line 19"/>
          <p:cNvSpPr>
            <a:spLocks noChangeShapeType="1"/>
          </p:cNvSpPr>
          <p:nvPr/>
        </p:nvSpPr>
        <p:spPr bwMode="auto">
          <a:xfrm flipH="1">
            <a:off x="3906884" y="2192314"/>
            <a:ext cx="426041" cy="1084915"/>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a:off x="2918880" y="2882906"/>
            <a:ext cx="761848" cy="433333"/>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auto">
          <a:xfrm>
            <a:off x="4621901" y="2124837"/>
            <a:ext cx="794972" cy="408030"/>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 name="Line 22"/>
          <p:cNvSpPr>
            <a:spLocks noChangeShapeType="1"/>
          </p:cNvSpPr>
          <p:nvPr/>
        </p:nvSpPr>
        <p:spPr bwMode="auto">
          <a:xfrm flipH="1">
            <a:off x="4098774" y="2684690"/>
            <a:ext cx="1300967" cy="666342"/>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4" name="Line 23"/>
          <p:cNvSpPr>
            <a:spLocks noChangeShapeType="1"/>
          </p:cNvSpPr>
          <p:nvPr/>
        </p:nvSpPr>
        <p:spPr bwMode="auto">
          <a:xfrm>
            <a:off x="3893178" y="3584042"/>
            <a:ext cx="9137" cy="370073"/>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5" name="Line 24"/>
          <p:cNvSpPr>
            <a:spLocks noChangeShapeType="1"/>
          </p:cNvSpPr>
          <p:nvPr/>
        </p:nvSpPr>
        <p:spPr bwMode="auto">
          <a:xfrm flipH="1" flipV="1">
            <a:off x="4211852" y="3436434"/>
            <a:ext cx="566532" cy="101217"/>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6" name="Line 25"/>
          <p:cNvSpPr>
            <a:spLocks noChangeShapeType="1"/>
          </p:cNvSpPr>
          <p:nvPr/>
        </p:nvSpPr>
        <p:spPr bwMode="auto">
          <a:xfrm>
            <a:off x="1927450" y="2297748"/>
            <a:ext cx="575669" cy="3595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7" name="Line 26"/>
          <p:cNvSpPr>
            <a:spLocks noChangeShapeType="1"/>
          </p:cNvSpPr>
          <p:nvPr/>
        </p:nvSpPr>
        <p:spPr bwMode="auto">
          <a:xfrm>
            <a:off x="3125619" y="2771146"/>
            <a:ext cx="378069" cy="7064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Line 27"/>
          <p:cNvSpPr>
            <a:spLocks noChangeShapeType="1"/>
          </p:cNvSpPr>
          <p:nvPr/>
        </p:nvSpPr>
        <p:spPr bwMode="auto">
          <a:xfrm flipH="1">
            <a:off x="2774964" y="2200749"/>
            <a:ext cx="29697" cy="39854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9" name="Line 28"/>
          <p:cNvSpPr>
            <a:spLocks noChangeShapeType="1"/>
          </p:cNvSpPr>
          <p:nvPr/>
        </p:nvSpPr>
        <p:spPr bwMode="auto">
          <a:xfrm flipV="1">
            <a:off x="1800667" y="2805939"/>
            <a:ext cx="651054" cy="134955"/>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0" name="Line 29"/>
          <p:cNvSpPr>
            <a:spLocks noChangeShapeType="1"/>
          </p:cNvSpPr>
          <p:nvPr/>
        </p:nvSpPr>
        <p:spPr bwMode="auto">
          <a:xfrm flipH="1">
            <a:off x="6849193" y="3333108"/>
            <a:ext cx="515133" cy="22352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1" name="Line 30"/>
          <p:cNvSpPr>
            <a:spLocks noChangeShapeType="1"/>
          </p:cNvSpPr>
          <p:nvPr/>
        </p:nvSpPr>
        <p:spPr bwMode="auto">
          <a:xfrm>
            <a:off x="6499679" y="3077959"/>
            <a:ext cx="28555" cy="41541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2" name="Line 31"/>
          <p:cNvSpPr>
            <a:spLocks noChangeShapeType="1"/>
          </p:cNvSpPr>
          <p:nvPr/>
        </p:nvSpPr>
        <p:spPr bwMode="auto">
          <a:xfrm flipH="1">
            <a:off x="2422023" y="2868146"/>
            <a:ext cx="229583" cy="5419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3" name="Line 32"/>
          <p:cNvSpPr>
            <a:spLocks noChangeShapeType="1"/>
          </p:cNvSpPr>
          <p:nvPr/>
        </p:nvSpPr>
        <p:spPr bwMode="auto">
          <a:xfrm>
            <a:off x="6716697" y="3741138"/>
            <a:ext cx="451169" cy="311030"/>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33"/>
          <p:cNvSpPr>
            <a:spLocks noChangeShapeType="1"/>
          </p:cNvSpPr>
          <p:nvPr/>
        </p:nvSpPr>
        <p:spPr bwMode="auto">
          <a:xfrm flipH="1">
            <a:off x="5928579" y="3737975"/>
            <a:ext cx="373500" cy="182401"/>
          </a:xfrm>
          <a:prstGeom prst="line">
            <a:avLst/>
          </a:prstGeom>
          <a:noFill/>
          <a:ln w="28575">
            <a:solidFill>
              <a:srgbClr val="FF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Text Box 34"/>
          <p:cNvSpPr txBox="1">
            <a:spLocks noChangeArrowheads="1"/>
          </p:cNvSpPr>
          <p:nvPr/>
        </p:nvSpPr>
        <p:spPr bwMode="auto">
          <a:xfrm>
            <a:off x="2902890" y="1797990"/>
            <a:ext cx="6030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dirty="0">
                <a:latin typeface="微软雅黑" panose="020B0503020204020204" pitchFamily="34" charset="-122"/>
                <a:ea typeface="微软雅黑" panose="020B0503020204020204" pitchFamily="34" charset="-122"/>
              </a:rPr>
              <a:t>RFD</a:t>
            </a:r>
          </a:p>
        </p:txBody>
      </p:sp>
      <p:sp>
        <p:nvSpPr>
          <p:cNvPr id="36" name="Text Box 35"/>
          <p:cNvSpPr txBox="1">
            <a:spLocks noChangeArrowheads="1"/>
          </p:cNvSpPr>
          <p:nvPr/>
        </p:nvSpPr>
        <p:spPr bwMode="auto">
          <a:xfrm>
            <a:off x="2197010" y="177374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端设备</a:t>
            </a:r>
          </a:p>
        </p:txBody>
      </p:sp>
      <p:sp>
        <p:nvSpPr>
          <p:cNvPr id="37" name="Text Box 36"/>
          <p:cNvSpPr txBox="1">
            <a:spLocks noChangeArrowheads="1"/>
          </p:cNvSpPr>
          <p:nvPr/>
        </p:nvSpPr>
        <p:spPr bwMode="auto">
          <a:xfrm>
            <a:off x="2838927" y="235573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路由器</a:t>
            </a:r>
          </a:p>
        </p:txBody>
      </p:sp>
      <p:sp>
        <p:nvSpPr>
          <p:cNvPr id="38" name="Oval 37"/>
          <p:cNvSpPr>
            <a:spLocks noChangeArrowheads="1"/>
          </p:cNvSpPr>
          <p:nvPr/>
        </p:nvSpPr>
        <p:spPr bwMode="auto">
          <a:xfrm>
            <a:off x="4766961" y="3417456"/>
            <a:ext cx="649912" cy="273074"/>
          </a:xfrm>
          <a:prstGeom prst="ellipse">
            <a:avLst/>
          </a:prstGeom>
          <a:solidFill>
            <a:srgbClr val="99FF99"/>
          </a:solidFill>
          <a:ln w="6350" algn="ctr">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39" name="Line 38"/>
          <p:cNvSpPr>
            <a:spLocks noChangeShapeType="1"/>
          </p:cNvSpPr>
          <p:nvPr/>
        </p:nvSpPr>
        <p:spPr bwMode="auto">
          <a:xfrm flipH="1" flipV="1">
            <a:off x="5414589" y="3577715"/>
            <a:ext cx="815531" cy="13707"/>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0" name="Line 39"/>
          <p:cNvSpPr>
            <a:spLocks noChangeShapeType="1"/>
          </p:cNvSpPr>
          <p:nvPr/>
        </p:nvSpPr>
        <p:spPr bwMode="auto">
          <a:xfrm flipH="1">
            <a:off x="4247260" y="3684204"/>
            <a:ext cx="770986" cy="360584"/>
          </a:xfrm>
          <a:prstGeom prst="line">
            <a:avLst/>
          </a:prstGeom>
          <a:noFill/>
          <a:ln w="28575">
            <a:solidFill>
              <a:srgbClr val="7030A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1" name="Oval 40"/>
          <p:cNvSpPr>
            <a:spLocks noChangeArrowheads="1"/>
          </p:cNvSpPr>
          <p:nvPr/>
        </p:nvSpPr>
        <p:spPr bwMode="auto">
          <a:xfrm>
            <a:off x="3537954" y="3282501"/>
            <a:ext cx="649912" cy="273074"/>
          </a:xfrm>
          <a:prstGeom prst="ellipse">
            <a:avLst/>
          </a:prstGeom>
          <a:solidFill>
            <a:srgbClr val="FFFF00"/>
          </a:solidFill>
          <a:ln w="19050">
            <a:solidFill>
              <a:schemeClr val="tx1"/>
            </a:solidFill>
            <a:round/>
            <a:headEnd/>
            <a:tailEnd/>
          </a:ln>
          <a:effectLst/>
        </p:spPr>
        <p:txBody>
          <a:bodyPr wrap="none" anchor="ctr"/>
          <a:lstStyle/>
          <a:p>
            <a:pPr algn="ctr"/>
            <a:r>
              <a:rPr lang="en-US" altLang="zh-CN" sz="1600" b="1">
                <a:latin typeface="微软雅黑" panose="020B0503020204020204" pitchFamily="34" charset="-122"/>
                <a:ea typeface="微软雅黑" panose="020B0503020204020204" pitchFamily="34" charset="-122"/>
              </a:rPr>
              <a:t>FFD</a:t>
            </a:r>
          </a:p>
        </p:txBody>
      </p:sp>
      <p:sp>
        <p:nvSpPr>
          <p:cNvPr id="42" name="Text Box 41"/>
          <p:cNvSpPr txBox="1">
            <a:spLocks noChangeArrowheads="1"/>
          </p:cNvSpPr>
          <p:nvPr/>
        </p:nvSpPr>
        <p:spPr bwMode="auto">
          <a:xfrm>
            <a:off x="2747551" y="3262469"/>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a:latin typeface="微软雅黑" panose="020B0503020204020204" pitchFamily="34" charset="-122"/>
                <a:ea typeface="微软雅黑" panose="020B0503020204020204" pitchFamily="34" charset="-122"/>
              </a:rPr>
              <a:t>协调器</a:t>
            </a:r>
          </a:p>
        </p:txBody>
      </p:sp>
    </p:spTree>
    <p:extLst>
      <p:ext uri="{BB962C8B-B14F-4D97-AF65-F5344CB8AC3E}">
        <p14:creationId xmlns:p14="http://schemas.microsoft.com/office/powerpoint/2010/main" val="2195575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36196" y="1105040"/>
            <a:ext cx="8372854"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高速 </a:t>
            </a:r>
            <a:r>
              <a:rPr lang="en-US" altLang="zh-CN" b="1" dirty="0">
                <a:latin typeface="微软雅黑" pitchFamily="34" charset="-122"/>
                <a:ea typeface="微软雅黑" pitchFamily="34" charset="-122"/>
              </a:rPr>
              <a:t>WPAN </a:t>
            </a:r>
            <a:r>
              <a:rPr lang="zh-CN" altLang="en-US" b="1" dirty="0">
                <a:latin typeface="微软雅黑" pitchFamily="34" charset="-122"/>
                <a:ea typeface="微软雅黑" pitchFamily="34" charset="-122"/>
              </a:rPr>
              <a:t>用于在便携式多媒体装置之间传送数据，支持</a:t>
            </a:r>
            <a:r>
              <a:rPr lang="en-US" altLang="zh-CN" b="1" dirty="0">
                <a:latin typeface="微软雅黑" pitchFamily="34" charset="-122"/>
                <a:ea typeface="微软雅黑" pitchFamily="34" charset="-122"/>
              </a:rPr>
              <a:t>11 ~ 55 Mbit/s </a:t>
            </a:r>
            <a:r>
              <a:rPr lang="zh-CN" altLang="en-US" b="1" dirty="0">
                <a:latin typeface="微软雅黑" pitchFamily="34" charset="-122"/>
                <a:ea typeface="微软雅黑" pitchFamily="34" charset="-122"/>
              </a:rPr>
              <a:t>的数据率，标准是 </a:t>
            </a:r>
            <a:r>
              <a:rPr lang="en-US" altLang="zh-CN" b="1" dirty="0">
                <a:latin typeface="微软雅黑" pitchFamily="34" charset="-122"/>
                <a:ea typeface="微软雅黑" pitchFamily="34" charset="-122"/>
              </a:rPr>
              <a:t>802.15.3</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802.15.3a </a:t>
            </a:r>
            <a:r>
              <a:rPr lang="zh-CN" altLang="en-US" b="1" dirty="0">
                <a:latin typeface="微软雅黑" pitchFamily="34" charset="-122"/>
                <a:ea typeface="微软雅黑" pitchFamily="34" charset="-122"/>
              </a:rPr>
              <a:t>工作组还提出了更高数据率的物理层标准的</a:t>
            </a:r>
            <a:r>
              <a:rPr lang="zh-CN" altLang="en-US" b="1" dirty="0">
                <a:solidFill>
                  <a:srgbClr val="0000FF"/>
                </a:solidFill>
                <a:latin typeface="微软雅黑" pitchFamily="34" charset="-122"/>
                <a:ea typeface="微软雅黑" pitchFamily="34" charset="-122"/>
              </a:rPr>
              <a:t>超高速</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WPAN</a:t>
            </a:r>
            <a:r>
              <a:rPr lang="zh-CN" altLang="en-US" b="1" dirty="0">
                <a:latin typeface="微软雅黑" pitchFamily="34" charset="-122"/>
                <a:ea typeface="微软雅黑" pitchFamily="34" charset="-122"/>
              </a:rPr>
              <a:t>，它使用</a:t>
            </a:r>
            <a:r>
              <a:rPr lang="zh-CN" altLang="en-US" b="1" dirty="0">
                <a:solidFill>
                  <a:srgbClr val="0000FF"/>
                </a:solidFill>
                <a:latin typeface="微软雅黑" pitchFamily="34" charset="-122"/>
                <a:ea typeface="微软雅黑" pitchFamily="34" charset="-122"/>
              </a:rPr>
              <a:t>超宽带 </a:t>
            </a:r>
            <a:r>
              <a:rPr lang="en-US" altLang="zh-CN" b="1" dirty="0">
                <a:latin typeface="微软雅黑" pitchFamily="34" charset="-122"/>
                <a:ea typeface="微软雅黑" pitchFamily="34" charset="-122"/>
              </a:rPr>
              <a:t>UWB </a:t>
            </a:r>
            <a:r>
              <a:rPr lang="zh-CN" altLang="en-US" b="1" dirty="0">
                <a:latin typeface="微软雅黑" pitchFamily="34" charset="-122"/>
                <a:ea typeface="微软雅黑" pitchFamily="34" charset="-122"/>
              </a:rPr>
              <a:t>技术。</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UWB </a:t>
            </a:r>
            <a:r>
              <a:rPr lang="zh-CN" altLang="en-US" b="1" dirty="0">
                <a:latin typeface="微软雅黑" pitchFamily="34" charset="-122"/>
                <a:ea typeface="微软雅黑" pitchFamily="34" charset="-122"/>
              </a:rPr>
              <a:t>技术工作在 </a:t>
            </a:r>
            <a:r>
              <a:rPr lang="en-US" altLang="zh-CN" b="1" dirty="0">
                <a:latin typeface="微软雅黑" pitchFamily="34" charset="-122"/>
                <a:ea typeface="微软雅黑" pitchFamily="34" charset="-122"/>
              </a:rPr>
              <a:t>3.1 ~ 10.6 GHz </a:t>
            </a:r>
            <a:r>
              <a:rPr lang="zh-CN" altLang="en-US" b="1" dirty="0">
                <a:latin typeface="微软雅黑" pitchFamily="34" charset="-122"/>
                <a:ea typeface="微软雅黑" pitchFamily="34" charset="-122"/>
              </a:rPr>
              <a:t>微波频段，有非常高的信道带宽。超</a:t>
            </a:r>
            <a:r>
              <a:rPr lang="zh-CN" altLang="en-US" b="1" dirty="0" smtClean="0">
                <a:latin typeface="微软雅黑" pitchFamily="34" charset="-122"/>
                <a:ea typeface="微软雅黑" pitchFamily="34" charset="-122"/>
              </a:rPr>
              <a:t>宽  带</a:t>
            </a:r>
            <a:r>
              <a:rPr lang="zh-CN" altLang="en-US" b="1" dirty="0">
                <a:latin typeface="微软雅黑" pitchFamily="34" charset="-122"/>
                <a:ea typeface="微软雅黑" pitchFamily="34" charset="-122"/>
              </a:rPr>
              <a:t>信号的带宽应超过信号中心频率的 </a:t>
            </a:r>
            <a:r>
              <a:rPr lang="en-US" altLang="zh-CN" b="1" dirty="0">
                <a:latin typeface="微软雅黑" pitchFamily="34" charset="-122"/>
                <a:ea typeface="微软雅黑" pitchFamily="34" charset="-122"/>
              </a:rPr>
              <a:t>25% </a:t>
            </a:r>
            <a:r>
              <a:rPr lang="zh-CN" altLang="en-US" b="1" dirty="0">
                <a:latin typeface="微软雅黑" pitchFamily="34" charset="-122"/>
                <a:ea typeface="微软雅黑" pitchFamily="34" charset="-122"/>
              </a:rPr>
              <a:t>以上，或信号的绝对带宽</a:t>
            </a:r>
            <a:r>
              <a:rPr lang="zh-CN" altLang="en-US" b="1" dirty="0" smtClean="0">
                <a:latin typeface="微软雅黑" pitchFamily="34" charset="-122"/>
                <a:ea typeface="微软雅黑" pitchFamily="34" charset="-122"/>
              </a:rPr>
              <a:t>超过   </a:t>
            </a:r>
            <a:r>
              <a:rPr lang="en-US" altLang="zh-CN" b="1" dirty="0" smtClean="0">
                <a:latin typeface="微软雅黑" pitchFamily="34" charset="-122"/>
                <a:ea typeface="微软雅黑" pitchFamily="34" charset="-122"/>
              </a:rPr>
              <a:t>500 </a:t>
            </a:r>
            <a:r>
              <a:rPr lang="en-US" altLang="zh-CN" b="1" dirty="0">
                <a:latin typeface="微软雅黑" pitchFamily="34" charset="-122"/>
                <a:ea typeface="微软雅黑" pitchFamily="34" charset="-122"/>
              </a:rPr>
              <a:t>MHz</a:t>
            </a:r>
            <a:r>
              <a:rPr lang="zh-CN" altLang="en-US" b="1" dirty="0">
                <a:latin typeface="微软雅黑" pitchFamily="34" charset="-122"/>
                <a:ea typeface="微软雅黑" pitchFamily="34" charset="-122"/>
              </a:rPr>
              <a:t>。</a:t>
            </a:r>
          </a:p>
          <a:p>
            <a:pPr marL="342900" indent="-342900" eaLnBrk="0" hangingPunct="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超宽带技术使用了瞬间高速脉冲，可支持 </a:t>
            </a:r>
            <a:r>
              <a:rPr lang="en-US" altLang="zh-CN" b="1" dirty="0">
                <a:latin typeface="微软雅黑" pitchFamily="34" charset="-122"/>
                <a:ea typeface="微软雅黑" pitchFamily="34" charset="-122"/>
              </a:rPr>
              <a:t>100 ~ 400 Mbit/s </a:t>
            </a:r>
            <a:r>
              <a:rPr lang="zh-CN" altLang="en-US" b="1" dirty="0">
                <a:latin typeface="微软雅黑" pitchFamily="34" charset="-122"/>
                <a:ea typeface="微软雅黑" pitchFamily="34" charset="-122"/>
              </a:rPr>
              <a:t>的数据率</a:t>
            </a:r>
            <a:r>
              <a:rPr lang="zh-CN" altLang="en-US" b="1" dirty="0" smtClean="0">
                <a:latin typeface="微软雅黑" pitchFamily="34" charset="-122"/>
                <a:ea typeface="微软雅黑" pitchFamily="34" charset="-122"/>
              </a:rPr>
              <a:t>，可用</a:t>
            </a:r>
            <a:r>
              <a:rPr lang="zh-CN" altLang="en-US" b="1" dirty="0">
                <a:latin typeface="微软雅黑" pitchFamily="34" charset="-122"/>
                <a:ea typeface="微软雅黑" pitchFamily="34" charset="-122"/>
              </a:rPr>
              <a:t>于小范围内高速传送图像或 </a:t>
            </a:r>
            <a:r>
              <a:rPr lang="en-US" altLang="zh-CN" b="1" dirty="0">
                <a:latin typeface="微软雅黑" pitchFamily="34" charset="-122"/>
                <a:ea typeface="微软雅黑" pitchFamily="34" charset="-122"/>
              </a:rPr>
              <a:t>DVD </a:t>
            </a:r>
            <a:r>
              <a:rPr lang="zh-CN" altLang="en-US" b="1" dirty="0">
                <a:latin typeface="微软雅黑" pitchFamily="34" charset="-122"/>
                <a:ea typeface="微软雅黑" pitchFamily="34" charset="-122"/>
              </a:rPr>
              <a:t>质量的多媒体视频文件。 </a:t>
            </a:r>
          </a:p>
        </p:txBody>
      </p:sp>
      <p:sp>
        <p:nvSpPr>
          <p:cNvPr id="3" name="AutoShape 5"/>
          <p:cNvSpPr>
            <a:spLocks noChangeArrowheads="1"/>
          </p:cNvSpPr>
          <p:nvPr/>
        </p:nvSpPr>
        <p:spPr bwMode="auto">
          <a:xfrm>
            <a:off x="511897" y="7320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04407" y="698834"/>
            <a:ext cx="19214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高速 </a:t>
            </a:r>
            <a:r>
              <a:rPr lang="en-US" altLang="zh-CN" sz="2000" b="1" dirty="0">
                <a:solidFill>
                  <a:schemeClr val="bg1"/>
                </a:solidFill>
                <a:latin typeface="微软雅黑" pitchFamily="34" charset="-122"/>
                <a:ea typeface="微软雅黑" pitchFamily="34" charset="-122"/>
              </a:rPr>
              <a:t>WPAN</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243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145" y="998654"/>
            <a:ext cx="8053711" cy="3477875"/>
          </a:xfrm>
          <a:prstGeom prst="rect">
            <a:avLst/>
          </a:prstGeom>
        </p:spPr>
        <p:txBody>
          <a:bodyPr wrap="square">
            <a:spAutoFit/>
          </a:bodyPr>
          <a:lstStyle/>
          <a:p>
            <a:pPr marL="357188" indent="-357188"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2002 </a:t>
            </a:r>
            <a:r>
              <a:rPr lang="zh-CN" altLang="en-US" sz="2000" b="1" dirty="0">
                <a:latin typeface="微软雅黑" pitchFamily="34" charset="-122"/>
                <a:ea typeface="微软雅黑" pitchFamily="34" charset="-122"/>
              </a:rPr>
              <a:t>年 </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月通过了 </a:t>
            </a:r>
            <a:r>
              <a:rPr lang="en-US" altLang="zh-CN" sz="2000" b="1" dirty="0">
                <a:latin typeface="微软雅黑" pitchFamily="34" charset="-122"/>
                <a:ea typeface="微软雅黑" pitchFamily="34" charset="-122"/>
              </a:rPr>
              <a:t>IEEE 802.16 </a:t>
            </a:r>
            <a:r>
              <a:rPr lang="zh-CN" altLang="en-US" sz="2000" b="1" dirty="0">
                <a:latin typeface="微软雅黑" pitchFamily="34" charset="-122"/>
                <a:ea typeface="微软雅黑" pitchFamily="34" charset="-122"/>
              </a:rPr>
              <a:t>无线城域网</a:t>
            </a:r>
            <a:r>
              <a:rPr lang="en-US" altLang="zh-CN" sz="2000" b="1" dirty="0">
                <a:latin typeface="微软雅黑" pitchFamily="34" charset="-122"/>
                <a:ea typeface="微软雅黑" pitchFamily="34" charset="-122"/>
              </a:rPr>
              <a:t>(Wireless Metropolitan Area Network) </a:t>
            </a:r>
            <a:r>
              <a:rPr lang="zh-CN" altLang="en-US" sz="2000" b="1" dirty="0">
                <a:latin typeface="微软雅黑" pitchFamily="34" charset="-122"/>
                <a:ea typeface="微软雅黑" pitchFamily="34" charset="-122"/>
              </a:rPr>
              <a:t>的标准（又称为</a:t>
            </a:r>
            <a:r>
              <a:rPr lang="en-US" altLang="zh-CN" sz="2000" b="1" dirty="0">
                <a:latin typeface="微软雅黑" pitchFamily="34" charset="-122"/>
                <a:ea typeface="微软雅黑" pitchFamily="34" charset="-122"/>
              </a:rPr>
              <a:t>IEEE</a:t>
            </a:r>
            <a:r>
              <a:rPr lang="zh-CN" altLang="en-US" sz="2000" b="1" dirty="0">
                <a:latin typeface="微软雅黑" pitchFamily="34" charset="-122"/>
                <a:ea typeface="微软雅黑" pitchFamily="34" charset="-122"/>
              </a:rPr>
              <a:t>无线城域网空中接口标准） 。</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欧洲的 </a:t>
            </a:r>
            <a:r>
              <a:rPr lang="en-US" altLang="zh-CN" sz="2000" b="1" dirty="0">
                <a:latin typeface="微软雅黑" pitchFamily="34" charset="-122"/>
                <a:ea typeface="微软雅黑" pitchFamily="34" charset="-122"/>
              </a:rPr>
              <a:t>ETSI </a:t>
            </a:r>
            <a:r>
              <a:rPr lang="zh-CN" altLang="en-US" sz="2000" b="1" dirty="0">
                <a:latin typeface="微软雅黑" pitchFamily="34" charset="-122"/>
                <a:ea typeface="微软雅黑" pitchFamily="34" charset="-122"/>
              </a:rPr>
              <a:t>也制订类似的无线城域网标准 </a:t>
            </a:r>
            <a:r>
              <a:rPr lang="en-US" altLang="zh-CN" sz="2000" b="1" dirty="0" err="1">
                <a:latin typeface="微软雅黑" pitchFamily="34" charset="-122"/>
                <a:ea typeface="微软雅黑" pitchFamily="34" charset="-122"/>
              </a:rPr>
              <a:t>HiperMAN</a:t>
            </a:r>
            <a:r>
              <a:rPr lang="zh-CN" altLang="en-US" sz="2000" b="1" dirty="0">
                <a:latin typeface="微软雅黑" pitchFamily="34" charset="-122"/>
                <a:ea typeface="微软雅黑" pitchFamily="34" charset="-122"/>
              </a:rPr>
              <a:t>。</a:t>
            </a:r>
          </a:p>
          <a:p>
            <a:pPr marL="357188" indent="-357188"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WMAN </a:t>
            </a:r>
            <a:r>
              <a:rPr lang="zh-CN" altLang="en-US" sz="2000" b="1" dirty="0">
                <a:latin typeface="微软雅黑" pitchFamily="34" charset="-122"/>
                <a:ea typeface="微软雅黑" pitchFamily="34" charset="-122"/>
              </a:rPr>
              <a:t>可提供“最后一英里”的</a:t>
            </a:r>
            <a:r>
              <a:rPr lang="zh-CN" altLang="en-US" sz="2000" b="1" dirty="0">
                <a:solidFill>
                  <a:srgbClr val="0000FF"/>
                </a:solidFill>
                <a:latin typeface="微软雅黑" pitchFamily="34" charset="-122"/>
                <a:ea typeface="微软雅黑" pitchFamily="34" charset="-122"/>
              </a:rPr>
              <a:t>宽带无线接入</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固定的</a:t>
            </a:r>
            <a:r>
              <a:rPr lang="zh-CN" altLang="en-US" sz="2000" b="1" dirty="0">
                <a:latin typeface="微软雅黑" pitchFamily="34" charset="-122"/>
                <a:ea typeface="微软雅黑" pitchFamily="34" charset="-122"/>
              </a:rPr>
              <a:t>、移动的和便携的）。</a:t>
            </a:r>
          </a:p>
          <a:p>
            <a:pPr marL="357188" indent="-357188"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在许多情况下，无线城域网可用来代替现有的有线宽带接入，因此它有时又称为</a:t>
            </a:r>
            <a:r>
              <a:rPr lang="zh-CN" altLang="en-US" sz="2000" b="1" dirty="0">
                <a:solidFill>
                  <a:srgbClr val="0000FF"/>
                </a:solidFill>
                <a:latin typeface="微软雅黑" pitchFamily="34" charset="-122"/>
                <a:ea typeface="微软雅黑" pitchFamily="34" charset="-122"/>
              </a:rPr>
              <a:t>无线本地环路</a:t>
            </a:r>
            <a:r>
              <a:rPr lang="zh-CN" altLang="en-US" sz="2000" b="1" dirty="0">
                <a:latin typeface="微软雅黑" pitchFamily="34" charset="-122"/>
                <a:ea typeface="微软雅黑" pitchFamily="34" charset="-122"/>
              </a:rPr>
              <a:t>。 </a:t>
            </a:r>
          </a:p>
        </p:txBody>
      </p:sp>
      <p:sp>
        <p:nvSpPr>
          <p:cNvPr id="5" name="AutoShape 5"/>
          <p:cNvSpPr>
            <a:spLocks noChangeArrowheads="1"/>
          </p:cNvSpPr>
          <p:nvPr/>
        </p:nvSpPr>
        <p:spPr bwMode="auto">
          <a:xfrm>
            <a:off x="545144" y="649455"/>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770066" y="616237"/>
            <a:ext cx="36038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srgbClr val="FFFF00"/>
                </a:solidFill>
                <a:latin typeface="微软雅黑" pitchFamily="34" charset="-122"/>
                <a:ea typeface="微软雅黑" pitchFamily="34" charset="-122"/>
              </a:rPr>
              <a:t>9.3  </a:t>
            </a:r>
            <a:r>
              <a:rPr lang="zh-CN" altLang="en-US" sz="2400" b="1" dirty="0" smtClean="0">
                <a:solidFill>
                  <a:schemeClr val="bg1"/>
                </a:solidFill>
                <a:latin typeface="微软雅黑" pitchFamily="34" charset="-122"/>
                <a:ea typeface="微软雅黑" pitchFamily="34" charset="-122"/>
              </a:rPr>
              <a:t>无线</a:t>
            </a:r>
            <a:r>
              <a:rPr lang="zh-CN" altLang="en-US" sz="2400" b="1" dirty="0">
                <a:solidFill>
                  <a:schemeClr val="bg1"/>
                </a:solidFill>
                <a:latin typeface="微软雅黑" pitchFamily="34" charset="-122"/>
                <a:ea typeface="微软雅黑" pitchFamily="34" charset="-122"/>
              </a:rPr>
              <a:t>城域网 </a:t>
            </a:r>
            <a:r>
              <a:rPr lang="en-US" altLang="zh-CN" sz="2400" b="1" dirty="0" smtClean="0">
                <a:solidFill>
                  <a:schemeClr val="bg1"/>
                </a:solidFill>
                <a:latin typeface="微软雅黑" pitchFamily="34" charset="-122"/>
                <a:ea typeface="微软雅黑" pitchFamily="34" charset="-122"/>
              </a:rPr>
              <a:t>WMAN</a:t>
            </a:r>
            <a:endParaRPr lang="en-US" altLang="zh-CN"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757442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3846076" y="708634"/>
            <a:ext cx="14606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WiMAX </a:t>
            </a:r>
            <a:endParaRPr lang="zh-CN" altLang="en-US" sz="2400" b="1" dirty="0">
              <a:solidFill>
                <a:schemeClr val="bg1"/>
              </a:solidFill>
              <a:latin typeface="微软雅黑" pitchFamily="34" charset="-122"/>
              <a:ea typeface="微软雅黑" pitchFamily="34" charset="-122"/>
            </a:endParaRPr>
          </a:p>
        </p:txBody>
      </p:sp>
      <p:sp>
        <p:nvSpPr>
          <p:cNvPr id="4" name="Rectangle 46"/>
          <p:cNvSpPr>
            <a:spLocks noChangeArrowheads="1"/>
          </p:cNvSpPr>
          <p:nvPr/>
        </p:nvSpPr>
        <p:spPr bwMode="auto">
          <a:xfrm>
            <a:off x="511896" y="1190907"/>
            <a:ext cx="8277262" cy="32085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WiMAX (Worldwide Interoperability for Microwave Access) </a:t>
            </a:r>
            <a:r>
              <a:rPr lang="zh-CN" altLang="en-US" b="1" dirty="0">
                <a:latin typeface="微软雅黑" pitchFamily="34" charset="-122"/>
                <a:ea typeface="微软雅黑" pitchFamily="34" charset="-122"/>
              </a:rPr>
              <a:t>常用来表示无线城域网 </a:t>
            </a:r>
            <a:r>
              <a:rPr lang="en-US" altLang="zh-CN" b="1" dirty="0">
                <a:latin typeface="微软雅黑" pitchFamily="34" charset="-122"/>
                <a:ea typeface="微软雅黑" pitchFamily="34" charset="-122"/>
              </a:rPr>
              <a:t>WMAN</a:t>
            </a:r>
            <a:r>
              <a:rPr lang="zh-CN" altLang="en-US" b="1" dirty="0">
                <a:latin typeface="微软雅黑" pitchFamily="34" charset="-122"/>
                <a:ea typeface="微软雅黑" pitchFamily="34" charset="-122"/>
              </a:rPr>
              <a:t>，这与</a:t>
            </a:r>
            <a:r>
              <a:rPr lang="en-US" altLang="zh-CN" b="1" dirty="0">
                <a:latin typeface="微软雅黑" pitchFamily="34" charset="-122"/>
                <a:ea typeface="微软雅黑" pitchFamily="34" charset="-122"/>
              </a:rPr>
              <a:t>Wi-Fi </a:t>
            </a:r>
            <a:r>
              <a:rPr lang="zh-CN" altLang="en-US" b="1" dirty="0">
                <a:latin typeface="微软雅黑" pitchFamily="34" charset="-122"/>
                <a:ea typeface="微软雅黑" pitchFamily="34" charset="-122"/>
              </a:rPr>
              <a:t>常用来表示无线局域网 </a:t>
            </a:r>
            <a:r>
              <a:rPr lang="en-US" altLang="zh-CN" b="1" dirty="0">
                <a:latin typeface="微软雅黑" pitchFamily="34" charset="-122"/>
                <a:ea typeface="微软雅黑" pitchFamily="34" charset="-122"/>
              </a:rPr>
              <a:t>WLAN </a:t>
            </a:r>
            <a:r>
              <a:rPr lang="zh-CN" altLang="en-US" b="1" dirty="0">
                <a:latin typeface="微软雅黑" pitchFamily="34" charset="-122"/>
                <a:ea typeface="微软雅黑" pitchFamily="34" charset="-122"/>
              </a:rPr>
              <a:t>相似。</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的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工作组是无线城域网标准的制订者，而 </a:t>
            </a:r>
            <a:r>
              <a:rPr lang="en-US" altLang="zh-CN" b="1" dirty="0">
                <a:latin typeface="微软雅黑" pitchFamily="34" charset="-122"/>
                <a:ea typeface="微软雅黑" pitchFamily="34" charset="-122"/>
              </a:rPr>
              <a:t>WiMAX </a:t>
            </a:r>
            <a:r>
              <a:rPr lang="zh-CN" altLang="en-US" b="1" dirty="0">
                <a:latin typeface="微软雅黑" pitchFamily="34" charset="-122"/>
                <a:ea typeface="微软雅黑" pitchFamily="34" charset="-122"/>
              </a:rPr>
              <a:t>论坛则是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技术的推动者。</a:t>
            </a:r>
          </a:p>
          <a:p>
            <a:pPr marL="342900" indent="-342900" eaLnBrk="0" hangingPunct="0">
              <a:lnSpc>
                <a:spcPts val="2700"/>
              </a:lnSpc>
              <a:buClr>
                <a:srgbClr val="0070C0"/>
              </a:buClr>
              <a:buFont typeface="Wingdings" pitchFamily="2" charset="2"/>
              <a:buChar char="l"/>
            </a:pPr>
            <a:r>
              <a:rPr lang="en-US" altLang="zh-CN" b="1" dirty="0">
                <a:latin typeface="微软雅黑" pitchFamily="34" charset="-122"/>
                <a:ea typeface="微软雅黑" pitchFamily="34" charset="-122"/>
              </a:rPr>
              <a:t>WMAN</a:t>
            </a:r>
            <a:r>
              <a:rPr lang="zh-CN" altLang="en-US" b="1" dirty="0">
                <a:latin typeface="微软雅黑" pitchFamily="34" charset="-122"/>
                <a:ea typeface="微软雅黑" pitchFamily="34" charset="-122"/>
              </a:rPr>
              <a:t>有两个正式标准：</a:t>
            </a:r>
          </a:p>
          <a:p>
            <a:pPr marL="684000" indent="-342900" eaLnBrk="0" hangingPunct="0">
              <a:lnSpc>
                <a:spcPts val="2700"/>
              </a:lnSpc>
              <a:buClr>
                <a:srgbClr val="7030A0"/>
              </a:buClr>
              <a:buFont typeface="+mj-lt"/>
              <a:buAutoNum type="arabicPeriod"/>
            </a:pPr>
            <a:r>
              <a:rPr lang="en-US" altLang="zh-CN" b="1" dirty="0">
                <a:solidFill>
                  <a:srgbClr val="0000FF"/>
                </a:solidFill>
                <a:latin typeface="微软雅黑" pitchFamily="34" charset="-122"/>
                <a:ea typeface="微软雅黑" pitchFamily="34" charset="-122"/>
              </a:rPr>
              <a:t>802.16d </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它的正式名字是 </a:t>
            </a:r>
            <a:r>
              <a:rPr lang="en-US" altLang="zh-CN" b="1" dirty="0">
                <a:latin typeface="微软雅黑" pitchFamily="34" charset="-122"/>
                <a:ea typeface="微软雅黑" pitchFamily="34" charset="-122"/>
              </a:rPr>
              <a:t>802.16-2004)</a:t>
            </a:r>
            <a:r>
              <a:rPr lang="zh-CN" altLang="en-US" b="1" dirty="0">
                <a:latin typeface="微软雅黑" pitchFamily="34" charset="-122"/>
                <a:ea typeface="微软雅黑" pitchFamily="34" charset="-122"/>
              </a:rPr>
              <a:t>：</a:t>
            </a:r>
            <a:r>
              <a:rPr lang="zh-CN" altLang="en-US" b="1" dirty="0">
                <a:solidFill>
                  <a:srgbClr val="0000FF"/>
                </a:solidFill>
                <a:latin typeface="微软雅黑" pitchFamily="34" charset="-122"/>
                <a:ea typeface="微软雅黑" pitchFamily="34" charset="-122"/>
              </a:rPr>
              <a:t>固定</a:t>
            </a:r>
            <a:r>
              <a:rPr lang="zh-CN" altLang="en-US" b="1" dirty="0">
                <a:latin typeface="微软雅黑" pitchFamily="34" charset="-122"/>
                <a:ea typeface="微软雅黑" pitchFamily="34" charset="-122"/>
              </a:rPr>
              <a:t>宽带无线接入空中接口标准（</a:t>
            </a:r>
            <a:r>
              <a:rPr lang="en-US" altLang="zh-CN" b="1" dirty="0">
                <a:latin typeface="微软雅黑" pitchFamily="34" charset="-122"/>
                <a:ea typeface="微软雅黑" pitchFamily="34" charset="-122"/>
              </a:rPr>
              <a:t>2 ~ 66 GHz</a:t>
            </a:r>
            <a:r>
              <a:rPr lang="zh-CN" altLang="en-US" b="1" dirty="0">
                <a:latin typeface="微软雅黑" pitchFamily="34" charset="-122"/>
                <a:ea typeface="微软雅黑" pitchFamily="34" charset="-122"/>
              </a:rPr>
              <a:t>频段）。</a:t>
            </a:r>
          </a:p>
          <a:p>
            <a:pPr marL="684000" indent="-342900" eaLnBrk="0" hangingPunct="0">
              <a:lnSpc>
                <a:spcPts val="2700"/>
              </a:lnSpc>
              <a:buClr>
                <a:srgbClr val="7030A0"/>
              </a:buClr>
              <a:buFont typeface="+mj-lt"/>
              <a:buAutoNum type="arabicPeriod"/>
            </a:pPr>
            <a:r>
              <a:rPr lang="en-US" altLang="zh-CN" b="1" dirty="0">
                <a:solidFill>
                  <a:srgbClr val="0000FF"/>
                </a:solidFill>
                <a:latin typeface="微软雅黑" pitchFamily="34" charset="-122"/>
                <a:ea typeface="微软雅黑" pitchFamily="34" charset="-122"/>
              </a:rPr>
              <a:t>802.16e </a:t>
            </a:r>
            <a:r>
              <a:rPr lang="en-US" altLang="zh-CN" b="1" dirty="0">
                <a:latin typeface="微软雅黑" pitchFamily="34" charset="-122"/>
                <a:ea typeface="微软雅黑" pitchFamily="34" charset="-122"/>
              </a:rPr>
              <a:t>(802.16 </a:t>
            </a:r>
            <a:r>
              <a:rPr lang="zh-CN" altLang="en-US" b="1" dirty="0">
                <a:latin typeface="微软雅黑" pitchFamily="34" charset="-122"/>
                <a:ea typeface="微软雅黑" pitchFamily="34" charset="-122"/>
              </a:rPr>
              <a:t>的增强版本</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：支持</a:t>
            </a:r>
            <a:r>
              <a:rPr lang="zh-CN" altLang="en-US" b="1" dirty="0">
                <a:solidFill>
                  <a:srgbClr val="0000FF"/>
                </a:solidFill>
                <a:latin typeface="微软雅黑" pitchFamily="34" charset="-122"/>
                <a:ea typeface="微软雅黑" pitchFamily="34" charset="-122"/>
              </a:rPr>
              <a:t>移动性</a:t>
            </a:r>
            <a:r>
              <a:rPr lang="zh-CN" altLang="en-US" b="1" dirty="0">
                <a:latin typeface="微软雅黑" pitchFamily="34" charset="-122"/>
                <a:ea typeface="微软雅黑" pitchFamily="34" charset="-122"/>
              </a:rPr>
              <a:t>的宽带无线接入空中接口</a:t>
            </a:r>
            <a:r>
              <a:rPr lang="zh-CN" altLang="en-US" b="1" dirty="0" smtClean="0">
                <a:latin typeface="微软雅黑" pitchFamily="34" charset="-122"/>
                <a:ea typeface="微软雅黑" pitchFamily="34" charset="-122"/>
              </a:rPr>
              <a:t>标准（</a:t>
            </a:r>
            <a:r>
              <a:rPr lang="en-US" altLang="zh-CN" b="1" dirty="0">
                <a:latin typeface="微软雅黑" pitchFamily="34" charset="-122"/>
                <a:ea typeface="微软雅黑" pitchFamily="34" charset="-122"/>
              </a:rPr>
              <a:t>2 ~ 6 GHz</a:t>
            </a:r>
            <a:r>
              <a:rPr lang="zh-CN" altLang="en-US" b="1" dirty="0">
                <a:latin typeface="微软雅黑" pitchFamily="34" charset="-122"/>
                <a:ea typeface="微软雅黑" pitchFamily="34" charset="-122"/>
              </a:rPr>
              <a:t>频段），向下兼容 </a:t>
            </a:r>
            <a:r>
              <a:rPr lang="en-US" altLang="zh-CN" b="1" dirty="0">
                <a:latin typeface="微软雅黑" pitchFamily="34" charset="-122"/>
                <a:ea typeface="微软雅黑" pitchFamily="34" charset="-122"/>
              </a:rPr>
              <a:t>802.16-2004</a:t>
            </a:r>
            <a:r>
              <a:rPr lang="zh-CN" altLang="en-US" b="1" dirty="0">
                <a:latin typeface="微软雅黑" pitchFamily="34" charset="-122"/>
                <a:ea typeface="微软雅黑" pitchFamily="34" charset="-122"/>
              </a:rPr>
              <a:t>。 </a:t>
            </a:r>
          </a:p>
        </p:txBody>
      </p:sp>
    </p:spTree>
    <p:extLst>
      <p:ext uri="{BB962C8B-B14F-4D97-AF65-F5344CB8AC3E}">
        <p14:creationId xmlns:p14="http://schemas.microsoft.com/office/powerpoint/2010/main" val="10240000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11896" y="1124365"/>
            <a:ext cx="8129016" cy="32327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5"/>
          <p:cNvSpPr>
            <a:spLocks noChangeShapeType="1"/>
          </p:cNvSpPr>
          <p:nvPr/>
        </p:nvSpPr>
        <p:spPr bwMode="auto">
          <a:xfrm>
            <a:off x="6433300" y="3852785"/>
            <a:ext cx="8922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 name="Line 7"/>
          <p:cNvSpPr>
            <a:spLocks noChangeShapeType="1"/>
          </p:cNvSpPr>
          <p:nvPr/>
        </p:nvSpPr>
        <p:spPr bwMode="auto">
          <a:xfrm>
            <a:off x="4584268" y="3579246"/>
            <a:ext cx="1147917" cy="24269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223" name="Group 107"/>
          <p:cNvGrpSpPr>
            <a:grpSpLocks/>
          </p:cNvGrpSpPr>
          <p:nvPr/>
        </p:nvGrpSpPr>
        <p:grpSpPr bwMode="auto">
          <a:xfrm>
            <a:off x="6827886" y="2058744"/>
            <a:ext cx="1344564" cy="800889"/>
            <a:chOff x="2248" y="820"/>
            <a:chExt cx="2248" cy="883"/>
          </a:xfrm>
        </p:grpSpPr>
        <p:grpSp>
          <p:nvGrpSpPr>
            <p:cNvPr id="224" name="Group 108"/>
            <p:cNvGrpSpPr>
              <a:grpSpLocks/>
            </p:cNvGrpSpPr>
            <p:nvPr/>
          </p:nvGrpSpPr>
          <p:grpSpPr bwMode="auto">
            <a:xfrm>
              <a:off x="3567" y="902"/>
              <a:ext cx="929" cy="759"/>
              <a:chOff x="3567" y="902"/>
              <a:chExt cx="929" cy="759"/>
            </a:xfrm>
          </p:grpSpPr>
          <p:grpSp>
            <p:nvGrpSpPr>
              <p:cNvPr id="254" name="Group 109"/>
              <p:cNvGrpSpPr>
                <a:grpSpLocks/>
              </p:cNvGrpSpPr>
              <p:nvPr/>
            </p:nvGrpSpPr>
            <p:grpSpPr bwMode="auto">
              <a:xfrm>
                <a:off x="3926" y="902"/>
                <a:ext cx="570" cy="611"/>
                <a:chOff x="3926" y="902"/>
                <a:chExt cx="570" cy="611"/>
              </a:xfrm>
            </p:grpSpPr>
            <p:grpSp>
              <p:nvGrpSpPr>
                <p:cNvPr id="259" name="Group 110"/>
                <p:cNvGrpSpPr>
                  <a:grpSpLocks/>
                </p:cNvGrpSpPr>
                <p:nvPr/>
              </p:nvGrpSpPr>
              <p:grpSpPr bwMode="auto">
                <a:xfrm>
                  <a:off x="4071" y="982"/>
                  <a:ext cx="425" cy="448"/>
                  <a:chOff x="4071" y="982"/>
                  <a:chExt cx="425" cy="448"/>
                </a:xfrm>
              </p:grpSpPr>
              <p:grpSp>
                <p:nvGrpSpPr>
                  <p:cNvPr id="269" name="Group 111"/>
                  <p:cNvGrpSpPr>
                    <a:grpSpLocks/>
                  </p:cNvGrpSpPr>
                  <p:nvPr/>
                </p:nvGrpSpPr>
                <p:grpSpPr bwMode="auto">
                  <a:xfrm>
                    <a:off x="4071" y="982"/>
                    <a:ext cx="425" cy="448"/>
                    <a:chOff x="4071" y="982"/>
                    <a:chExt cx="425" cy="448"/>
                  </a:xfrm>
                </p:grpSpPr>
                <p:grpSp>
                  <p:nvGrpSpPr>
                    <p:cNvPr id="271" name="Group 112"/>
                    <p:cNvGrpSpPr>
                      <a:grpSpLocks/>
                    </p:cNvGrpSpPr>
                    <p:nvPr/>
                  </p:nvGrpSpPr>
                  <p:grpSpPr bwMode="auto">
                    <a:xfrm>
                      <a:off x="4182" y="1010"/>
                      <a:ext cx="314" cy="366"/>
                      <a:chOff x="4182" y="1010"/>
                      <a:chExt cx="314" cy="366"/>
                    </a:xfrm>
                  </p:grpSpPr>
                  <p:grpSp>
                    <p:nvGrpSpPr>
                      <p:cNvPr id="275" name="Group 113"/>
                      <p:cNvGrpSpPr>
                        <a:grpSpLocks/>
                      </p:cNvGrpSpPr>
                      <p:nvPr/>
                    </p:nvGrpSpPr>
                    <p:grpSpPr bwMode="auto">
                      <a:xfrm>
                        <a:off x="4220" y="1010"/>
                        <a:ext cx="276" cy="366"/>
                        <a:chOff x="4220" y="1010"/>
                        <a:chExt cx="276" cy="366"/>
                      </a:xfrm>
                    </p:grpSpPr>
                    <p:sp>
                      <p:nvSpPr>
                        <p:cNvPr id="279"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0"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1"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2"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83"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6"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7"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8"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2"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3"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74"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70"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60" name="Group 126"/>
                <p:cNvGrpSpPr>
                  <a:grpSpLocks/>
                </p:cNvGrpSpPr>
                <p:nvPr/>
              </p:nvGrpSpPr>
              <p:grpSpPr bwMode="auto">
                <a:xfrm>
                  <a:off x="3926" y="902"/>
                  <a:ext cx="385" cy="556"/>
                  <a:chOff x="3926" y="902"/>
                  <a:chExt cx="385" cy="556"/>
                </a:xfrm>
              </p:grpSpPr>
              <p:sp>
                <p:nvSpPr>
                  <p:cNvPr id="263"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4"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5"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6"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7"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268"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61"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62"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55"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6"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7"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8"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25" name="Group 139"/>
            <p:cNvGrpSpPr>
              <a:grpSpLocks/>
            </p:cNvGrpSpPr>
            <p:nvPr/>
          </p:nvGrpSpPr>
          <p:grpSpPr bwMode="auto">
            <a:xfrm>
              <a:off x="2248" y="907"/>
              <a:ext cx="556" cy="525"/>
              <a:chOff x="2248" y="907"/>
              <a:chExt cx="556" cy="525"/>
            </a:xfrm>
          </p:grpSpPr>
          <p:grpSp>
            <p:nvGrpSpPr>
              <p:cNvPr id="239" name="Group 140"/>
              <p:cNvGrpSpPr>
                <a:grpSpLocks/>
              </p:cNvGrpSpPr>
              <p:nvPr/>
            </p:nvGrpSpPr>
            <p:grpSpPr bwMode="auto">
              <a:xfrm>
                <a:off x="2248" y="982"/>
                <a:ext cx="299" cy="314"/>
                <a:chOff x="2248" y="982"/>
                <a:chExt cx="299" cy="314"/>
              </a:xfrm>
            </p:grpSpPr>
            <p:sp>
              <p:nvSpPr>
                <p:cNvPr id="250"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1"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2"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53"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40" name="Group 145"/>
              <p:cNvGrpSpPr>
                <a:grpSpLocks/>
              </p:cNvGrpSpPr>
              <p:nvPr/>
            </p:nvGrpSpPr>
            <p:grpSpPr bwMode="auto">
              <a:xfrm>
                <a:off x="2344" y="907"/>
                <a:ext cx="460" cy="525"/>
                <a:chOff x="2344" y="907"/>
                <a:chExt cx="460" cy="525"/>
              </a:xfrm>
            </p:grpSpPr>
            <p:sp>
              <p:nvSpPr>
                <p:cNvPr id="242"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3"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4"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5"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6"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7"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8"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249"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41"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226" name="Group 155"/>
            <p:cNvGrpSpPr>
              <a:grpSpLocks/>
            </p:cNvGrpSpPr>
            <p:nvPr/>
          </p:nvGrpSpPr>
          <p:grpSpPr bwMode="auto">
            <a:xfrm>
              <a:off x="2529" y="820"/>
              <a:ext cx="1638" cy="883"/>
              <a:chOff x="2529" y="820"/>
              <a:chExt cx="1638" cy="883"/>
            </a:xfrm>
          </p:grpSpPr>
          <p:sp>
            <p:nvSpPr>
              <p:cNvPr id="227"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28"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29"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0"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1"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2"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3"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4"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5"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6"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7"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38"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grpSp>
        <p:nvGrpSpPr>
          <p:cNvPr id="284" name="Group 17"/>
          <p:cNvGrpSpPr>
            <a:grpSpLocks/>
          </p:cNvGrpSpPr>
          <p:nvPr/>
        </p:nvGrpSpPr>
        <p:grpSpPr bwMode="auto">
          <a:xfrm>
            <a:off x="5471463" y="3471221"/>
            <a:ext cx="1123876" cy="733618"/>
            <a:chOff x="1680" y="240"/>
            <a:chExt cx="2529" cy="1270"/>
          </a:xfrm>
          <a:solidFill>
            <a:srgbClr val="0066FF"/>
          </a:solidFill>
        </p:grpSpPr>
        <p:sp>
          <p:nvSpPr>
            <p:cNvPr id="285"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6"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7"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8"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89"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0"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1"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2"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293"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sp>
        <p:nvSpPr>
          <p:cNvPr id="2" name="AutoShape 12"/>
          <p:cNvSpPr>
            <a:spLocks noChangeArrowheads="1"/>
          </p:cNvSpPr>
          <p:nvPr/>
        </p:nvSpPr>
        <p:spPr bwMode="auto">
          <a:xfrm>
            <a:off x="511896" y="631303"/>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1875184" y="605839"/>
            <a:ext cx="54024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802.16 </a:t>
            </a:r>
            <a:r>
              <a:rPr lang="zh-CN" altLang="en-US" sz="2400" b="1" dirty="0">
                <a:solidFill>
                  <a:schemeClr val="bg1"/>
                </a:solidFill>
                <a:latin typeface="微软雅黑" pitchFamily="34" charset="-122"/>
                <a:ea typeface="微软雅黑" pitchFamily="34" charset="-122"/>
              </a:rPr>
              <a:t>无线城域网服务范围的示意图 </a:t>
            </a:r>
          </a:p>
        </p:txBody>
      </p:sp>
      <p:sp>
        <p:nvSpPr>
          <p:cNvPr id="7" name="Rectangle 6"/>
          <p:cNvSpPr>
            <a:spLocks noChangeArrowheads="1"/>
          </p:cNvSpPr>
          <p:nvPr/>
        </p:nvSpPr>
        <p:spPr bwMode="auto">
          <a:xfrm>
            <a:off x="6943329" y="3701266"/>
            <a:ext cx="636483" cy="303038"/>
          </a:xfrm>
          <a:prstGeom prst="rect">
            <a:avLst/>
          </a:prstGeom>
          <a:solidFill>
            <a:srgbClr val="99FF99"/>
          </a:solidFill>
          <a:ln w="6350">
            <a:solidFill>
              <a:schemeClr val="tx1"/>
            </a:solidFill>
            <a:miter lim="800000"/>
            <a:headEnd/>
            <a:tailEnd/>
          </a:ln>
          <a:effectLst/>
          <a:extLst/>
        </p:spPr>
        <p:txBody>
          <a:bodyPr wrap="none" anchor="ctr"/>
          <a:lstStyle/>
          <a:p>
            <a:pPr algn="ctr"/>
            <a:r>
              <a:rPr lang="en-US" altLang="zh-CN" sz="1400" b="1">
                <a:latin typeface="微软雅黑" panose="020B0503020204020204" pitchFamily="34" charset="-122"/>
                <a:ea typeface="微软雅黑" panose="020B0503020204020204" pitchFamily="34" charset="-122"/>
              </a:rPr>
              <a:t>ISP</a:t>
            </a:r>
          </a:p>
        </p:txBody>
      </p:sp>
      <p:grpSp>
        <p:nvGrpSpPr>
          <p:cNvPr id="9" name="Group 8"/>
          <p:cNvGrpSpPr>
            <a:grpSpLocks/>
          </p:cNvGrpSpPr>
          <p:nvPr/>
        </p:nvGrpSpPr>
        <p:grpSpPr bwMode="auto">
          <a:xfrm>
            <a:off x="4012417" y="1876334"/>
            <a:ext cx="696899" cy="1808841"/>
            <a:chOff x="2654" y="800"/>
            <a:chExt cx="496" cy="1349"/>
          </a:xfrm>
        </p:grpSpPr>
        <p:sp>
          <p:nvSpPr>
            <p:cNvPr id="166" name="AutoShape 9"/>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7" name="Line 10"/>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8" name="Line 11"/>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9" name="Line 12"/>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0" name="Line 13"/>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1" name="Line 14"/>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2" name="Line 15"/>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3" name="Line 16"/>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4" name="Line 17"/>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5" name="Line 18"/>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6" name="Line 19"/>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77" name="Rectangle 20"/>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78" name="Rectangle 21"/>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79" name="Rectangle 22"/>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80" name="Rectangle 23"/>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81" name="Line 24"/>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2" name="Line 25"/>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3" name="Line 26"/>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4" name="Line 27"/>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5" name="Line 28"/>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6" name="Line 29"/>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7" name="Line 30"/>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8" name="Line 31"/>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89" name="Line 32"/>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0" name="Line 33"/>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1" name="Rectangle 34"/>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2" name="Rectangle 35"/>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3" name="Rectangle 36"/>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4" name="Rectangle 37"/>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95" name="Line 38"/>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6" name="Line 39"/>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7" name="Line 40"/>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8" name="Line 41"/>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99" name="Line 42"/>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0" name="Line 43"/>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1" name="Line 44"/>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2" name="Line 45"/>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3" name="Line 46"/>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4" name="Line 47"/>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5" name="Line 48"/>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6" name="Line 49"/>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7" name="Line 50"/>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8" name="Line 51"/>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09" name="Line 52"/>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0" name="Line 53"/>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1" name="Line 54"/>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2" name="Line 55"/>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3" name="Line 56"/>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4" name="Line 57"/>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5" name="Line 58"/>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6" name="Line 59"/>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7" name="Line 60"/>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8" name="Line 61"/>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19" name="Line 62"/>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0" name="Line 63"/>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1" name="Line 64"/>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222" name="Line 65"/>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10" name="Group 66"/>
          <p:cNvGrpSpPr>
            <a:grpSpLocks/>
          </p:cNvGrpSpPr>
          <p:nvPr/>
        </p:nvGrpSpPr>
        <p:grpSpPr bwMode="auto">
          <a:xfrm>
            <a:off x="1269781" y="3152848"/>
            <a:ext cx="1084690" cy="611439"/>
            <a:chOff x="4286" y="1568"/>
            <a:chExt cx="953" cy="547"/>
          </a:xfrm>
        </p:grpSpPr>
        <p:pic>
          <p:nvPicPr>
            <p:cNvPr id="162" name="Picture 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2"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3" name="Picture 6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6"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4" name="Picture 6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8"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5" name="Picture 7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0"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11" name="Picture 71" descr="j029718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186" y="2058694"/>
            <a:ext cx="1020058" cy="7763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9781" y="1449936"/>
            <a:ext cx="956832" cy="36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3" name="Freeform 73"/>
          <p:cNvSpPr>
            <a:spLocks/>
          </p:cNvSpPr>
          <p:nvPr/>
        </p:nvSpPr>
        <p:spPr bwMode="auto">
          <a:xfrm rot="4366179" flipH="1">
            <a:off x="3126095" y="1347409"/>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4" name="Freeform 74"/>
          <p:cNvSpPr>
            <a:spLocks/>
          </p:cNvSpPr>
          <p:nvPr/>
        </p:nvSpPr>
        <p:spPr bwMode="auto">
          <a:xfrm rot="4257513" flipV="1">
            <a:off x="4941264" y="1613315"/>
            <a:ext cx="181018" cy="1007413"/>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5" name="Freeform 75"/>
          <p:cNvSpPr>
            <a:spLocks/>
          </p:cNvSpPr>
          <p:nvPr/>
        </p:nvSpPr>
        <p:spPr bwMode="auto">
          <a:xfrm rot="18132851" flipH="1" flipV="1">
            <a:off x="3166841" y="821786"/>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6" name="Text Box 76"/>
          <p:cNvSpPr txBox="1">
            <a:spLocks noChangeArrowheads="1"/>
          </p:cNvSpPr>
          <p:nvPr/>
        </p:nvSpPr>
        <p:spPr bwMode="auto">
          <a:xfrm>
            <a:off x="1143328" y="3742833"/>
            <a:ext cx="1424710"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WLAN</a:t>
            </a:r>
          </a:p>
        </p:txBody>
      </p:sp>
      <p:sp>
        <p:nvSpPr>
          <p:cNvPr id="17" name="Text Box 77"/>
          <p:cNvSpPr txBox="1">
            <a:spLocks noChangeArrowheads="1"/>
          </p:cNvSpPr>
          <p:nvPr/>
        </p:nvSpPr>
        <p:spPr bwMode="auto">
          <a:xfrm>
            <a:off x="1229035" y="2768017"/>
            <a:ext cx="1201308"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a:t>
            </a:r>
            <a:r>
              <a:rPr lang="zh-CN" altLang="en-US" sz="1400" b="1">
                <a:latin typeface="微软雅黑" panose="020B0503020204020204" pitchFamily="34" charset="-122"/>
                <a:ea typeface="微软雅黑" panose="020B0503020204020204" pitchFamily="34" charset="-122"/>
              </a:rPr>
              <a:t>热点</a:t>
            </a:r>
          </a:p>
        </p:txBody>
      </p:sp>
      <p:sp>
        <p:nvSpPr>
          <p:cNvPr id="18" name="Text Box 78"/>
          <p:cNvSpPr txBox="1">
            <a:spLocks noChangeArrowheads="1"/>
          </p:cNvSpPr>
          <p:nvPr/>
        </p:nvSpPr>
        <p:spPr bwMode="auto">
          <a:xfrm>
            <a:off x="1113822" y="1797223"/>
            <a:ext cx="1424710"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802.11 WLAN</a:t>
            </a:r>
          </a:p>
        </p:txBody>
      </p:sp>
      <p:sp>
        <p:nvSpPr>
          <p:cNvPr id="19" name="Freeform 79"/>
          <p:cNvSpPr>
            <a:spLocks/>
          </p:cNvSpPr>
          <p:nvPr/>
        </p:nvSpPr>
        <p:spPr bwMode="auto">
          <a:xfrm rot="15749626">
            <a:off x="6319601" y="1471163"/>
            <a:ext cx="122020" cy="89079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20" name="Text Box 80"/>
          <p:cNvSpPr txBox="1">
            <a:spLocks noChangeArrowheads="1"/>
          </p:cNvSpPr>
          <p:nvPr/>
        </p:nvSpPr>
        <p:spPr bwMode="auto">
          <a:xfrm rot="1257352">
            <a:off x="2669821" y="1327840"/>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1" name="Text Box 81"/>
          <p:cNvSpPr txBox="1">
            <a:spLocks noChangeArrowheads="1"/>
          </p:cNvSpPr>
          <p:nvPr/>
        </p:nvSpPr>
        <p:spPr bwMode="auto">
          <a:xfrm rot="21062068">
            <a:off x="4628609" y="1825228"/>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2" name="Text Box 82"/>
          <p:cNvSpPr txBox="1">
            <a:spLocks noChangeArrowheads="1"/>
          </p:cNvSpPr>
          <p:nvPr/>
        </p:nvSpPr>
        <p:spPr bwMode="auto">
          <a:xfrm>
            <a:off x="5251662" y="3195756"/>
            <a:ext cx="1201308"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802.16 </a:t>
            </a:r>
            <a:r>
              <a:rPr lang="zh-CN" altLang="en-US" sz="1400" b="1">
                <a:latin typeface="微软雅黑" panose="020B0503020204020204" pitchFamily="34" charset="-122"/>
                <a:ea typeface="微软雅黑" panose="020B0503020204020204" pitchFamily="34" charset="-122"/>
              </a:rPr>
              <a:t>基站</a:t>
            </a:r>
          </a:p>
        </p:txBody>
      </p:sp>
      <p:sp>
        <p:nvSpPr>
          <p:cNvPr id="23" name="Text Box 83"/>
          <p:cNvSpPr txBox="1">
            <a:spLocks noChangeArrowheads="1"/>
          </p:cNvSpPr>
          <p:nvPr/>
        </p:nvSpPr>
        <p:spPr bwMode="auto">
          <a:xfrm>
            <a:off x="2481436" y="2039921"/>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25" name="Text Box 85"/>
          <p:cNvSpPr txBox="1">
            <a:spLocks noChangeArrowheads="1"/>
          </p:cNvSpPr>
          <p:nvPr/>
        </p:nvSpPr>
        <p:spPr bwMode="auto">
          <a:xfrm>
            <a:off x="7101259" y="2281279"/>
            <a:ext cx="723595"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anose="020B0503020204020204" pitchFamily="34" charset="-122"/>
                <a:ea typeface="微软雅黑" panose="020B0503020204020204" pitchFamily="34" charset="-122"/>
              </a:rPr>
              <a:t>互联</a:t>
            </a:r>
            <a:r>
              <a:rPr lang="zh-CN" altLang="en-US" sz="1400" b="1" dirty="0" smtClean="0">
                <a:latin typeface="微软雅黑" panose="020B0503020204020204" pitchFamily="34" charset="-122"/>
                <a:ea typeface="微软雅黑" panose="020B0503020204020204" pitchFamily="34" charset="-122"/>
              </a:rPr>
              <a:t>网</a:t>
            </a:r>
            <a:endParaRPr lang="zh-CN" altLang="en-US" sz="1400" b="1" dirty="0">
              <a:latin typeface="微软雅黑" panose="020B0503020204020204" pitchFamily="34" charset="-122"/>
              <a:ea typeface="微软雅黑" panose="020B0503020204020204" pitchFamily="34" charset="-122"/>
            </a:endParaRPr>
          </a:p>
        </p:txBody>
      </p:sp>
      <p:grpSp>
        <p:nvGrpSpPr>
          <p:cNvPr id="26" name="Group 86"/>
          <p:cNvGrpSpPr>
            <a:grpSpLocks/>
          </p:cNvGrpSpPr>
          <p:nvPr/>
        </p:nvGrpSpPr>
        <p:grpSpPr bwMode="auto">
          <a:xfrm>
            <a:off x="5476468" y="1815995"/>
            <a:ext cx="510029" cy="1398533"/>
            <a:chOff x="2654" y="800"/>
            <a:chExt cx="496" cy="1349"/>
          </a:xfrm>
        </p:grpSpPr>
        <p:sp>
          <p:nvSpPr>
            <p:cNvPr id="105" name="AutoShape 87"/>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6" name="Line 88"/>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7" name="Line 89"/>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8" name="Line 90"/>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9" name="Line 91"/>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0" name="Line 92"/>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1" name="Line 93"/>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2" name="Line 94"/>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3" name="Line 95"/>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4" name="Line 96"/>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5" name="Line 97"/>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6" name="Rectangle 98"/>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7" name="Rectangle 99"/>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8" name="Rectangle 100"/>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19" name="Rectangle 101"/>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20" name="Line 102"/>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1" name="Line 103"/>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2" name="Line 104"/>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3" name="Line 105"/>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4" name="Line 106"/>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5" name="Line 107"/>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6" name="Line 108"/>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7" name="Line 109"/>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8" name="Line 110"/>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9" name="Line 111"/>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0" name="Rectangle 112"/>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1" name="Rectangle 113"/>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2" name="Rectangle 114"/>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3" name="Rectangle 115"/>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134" name="Line 116"/>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5" name="Line 117"/>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6" name="Line 118"/>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7" name="Line 119"/>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8" name="Line 120"/>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39" name="Line 121"/>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0" name="Line 122"/>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1" name="Line 123"/>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2" name="Line 124"/>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3" name="Line 125"/>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4" name="Line 126"/>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5" name="Line 127"/>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6" name="Line 128"/>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7" name="Line 129"/>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8" name="Line 130"/>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49" name="Line 131"/>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0" name="Line 132"/>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1" name="Line 133"/>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2" name="Line 134"/>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3" name="Line 135"/>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4" name="Line 136"/>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5" name="Line 137"/>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6" name="Line 138"/>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7" name="Line 139"/>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8" name="Line 140"/>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59" name="Line 141"/>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0" name="Line 142"/>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61" name="Line 143"/>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27" name="Text Box 144"/>
          <p:cNvSpPr txBox="1">
            <a:spLocks noChangeArrowheads="1"/>
          </p:cNvSpPr>
          <p:nvPr/>
        </p:nvSpPr>
        <p:spPr bwMode="auto">
          <a:xfrm>
            <a:off x="3819927" y="3640926"/>
            <a:ext cx="1201308"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802.16 </a:t>
            </a:r>
            <a:r>
              <a:rPr lang="zh-CN" altLang="en-US" sz="1400" b="1">
                <a:latin typeface="微软雅黑" panose="020B0503020204020204" pitchFamily="34" charset="-122"/>
                <a:ea typeface="微软雅黑" panose="020B0503020204020204" pitchFamily="34" charset="-122"/>
              </a:rPr>
              <a:t>基站</a:t>
            </a:r>
          </a:p>
        </p:txBody>
      </p:sp>
      <p:pic>
        <p:nvPicPr>
          <p:cNvPr id="28" name="Picture 14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6953" y="1889743"/>
            <a:ext cx="407461" cy="667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9" name="Freeform 146"/>
          <p:cNvSpPr>
            <a:spLocks/>
          </p:cNvSpPr>
          <p:nvPr/>
        </p:nvSpPr>
        <p:spPr bwMode="auto">
          <a:xfrm rot="3011235" flipH="1">
            <a:off x="3171056" y="1780512"/>
            <a:ext cx="304379" cy="1847626"/>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rgbClr val="FF00FF"/>
          </a:solidFill>
          <a:ln w="6350">
            <a:solidFill>
              <a:schemeClr val="tx1"/>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30" name="Text Box 147"/>
          <p:cNvSpPr txBox="1">
            <a:spLocks noChangeArrowheads="1"/>
          </p:cNvSpPr>
          <p:nvPr/>
        </p:nvSpPr>
        <p:spPr bwMode="auto">
          <a:xfrm rot="20608694">
            <a:off x="5923271" y="1606819"/>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31" name="Text Box 148"/>
          <p:cNvSpPr txBox="1">
            <a:spLocks noChangeArrowheads="1"/>
          </p:cNvSpPr>
          <p:nvPr/>
        </p:nvSpPr>
        <p:spPr bwMode="auto">
          <a:xfrm rot="19795561">
            <a:off x="2504245" y="2662288"/>
            <a:ext cx="789632"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802.16</a:t>
            </a:r>
          </a:p>
        </p:txBody>
      </p:sp>
      <p:sp>
        <p:nvSpPr>
          <p:cNvPr id="33" name="Text Box 169"/>
          <p:cNvSpPr txBox="1">
            <a:spLocks noChangeArrowheads="1"/>
          </p:cNvSpPr>
          <p:nvPr/>
        </p:nvSpPr>
        <p:spPr bwMode="auto">
          <a:xfrm>
            <a:off x="5668958" y="3681153"/>
            <a:ext cx="723595" cy="30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电信网</a:t>
            </a:r>
          </a:p>
        </p:txBody>
      </p:sp>
      <p:grpSp>
        <p:nvGrpSpPr>
          <p:cNvPr id="34" name="Group 170"/>
          <p:cNvGrpSpPr>
            <a:grpSpLocks/>
          </p:cNvGrpSpPr>
          <p:nvPr/>
        </p:nvGrpSpPr>
        <p:grpSpPr bwMode="auto">
          <a:xfrm flipH="1">
            <a:off x="6863242" y="1693975"/>
            <a:ext cx="143314" cy="235994"/>
            <a:chOff x="997" y="1971"/>
            <a:chExt cx="683" cy="972"/>
          </a:xfrm>
        </p:grpSpPr>
        <p:sp>
          <p:nvSpPr>
            <p:cNvPr id="38" name="AutoShape 171"/>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39" name="Group 172"/>
            <p:cNvGrpSpPr>
              <a:grpSpLocks/>
            </p:cNvGrpSpPr>
            <p:nvPr/>
          </p:nvGrpSpPr>
          <p:grpSpPr bwMode="auto">
            <a:xfrm>
              <a:off x="1245" y="2559"/>
              <a:ext cx="21" cy="118"/>
              <a:chOff x="1245" y="2559"/>
              <a:chExt cx="21" cy="118"/>
            </a:xfrm>
          </p:grpSpPr>
          <p:sp>
            <p:nvSpPr>
              <p:cNvPr id="84" name="Rectangle 173"/>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85" name="Line 174"/>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40" name="Rectangle 175"/>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1" name="Freeform 176"/>
            <p:cNvSpPr>
              <a:spLocks/>
            </p:cNvSpPr>
            <p:nvPr/>
          </p:nvSpPr>
          <p:spPr bwMode="auto">
            <a:xfrm>
              <a:off x="1414" y="2523"/>
              <a:ext cx="48" cy="40"/>
            </a:xfrm>
            <a:custGeom>
              <a:avLst/>
              <a:gdLst>
                <a:gd name="T0" fmla="*/ 0 w 144"/>
                <a:gd name="T1" fmla="*/ 0 h 120"/>
                <a:gd name="T2" fmla="*/ 0 w 144"/>
                <a:gd name="T3" fmla="*/ 120 h 120"/>
                <a:gd name="T4" fmla="*/ 144 w 144"/>
                <a:gd name="T5" fmla="*/ 120 h 120"/>
                <a:gd name="T6" fmla="*/ 144 w 144"/>
                <a:gd name="T7" fmla="*/ 24 h 120"/>
                <a:gd name="T8" fmla="*/ 0 w 144"/>
                <a:gd name="T9" fmla="*/ 0 h 120"/>
              </a:gdLst>
              <a:ahLst/>
              <a:cxnLst>
                <a:cxn ang="0">
                  <a:pos x="T0" y="T1"/>
                </a:cxn>
                <a:cxn ang="0">
                  <a:pos x="T2" y="T3"/>
                </a:cxn>
                <a:cxn ang="0">
                  <a:pos x="T4" y="T5"/>
                </a:cxn>
                <a:cxn ang="0">
                  <a:pos x="T6" y="T7"/>
                </a:cxn>
                <a:cxn ang="0">
                  <a:pos x="T8" y="T9"/>
                </a:cxn>
              </a:cxnLst>
              <a:rect l="0" t="0" r="r" b="b"/>
              <a:pathLst>
                <a:path w="144" h="120">
                  <a:moveTo>
                    <a:pt x="0" y="0"/>
                  </a:moveTo>
                  <a:lnTo>
                    <a:pt x="0" y="120"/>
                  </a:lnTo>
                  <a:lnTo>
                    <a:pt x="144" y="120"/>
                  </a:lnTo>
                  <a:lnTo>
                    <a:pt x="144" y="24"/>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2" name="Freeform 177"/>
            <p:cNvSpPr>
              <a:spLocks/>
            </p:cNvSpPr>
            <p:nvPr/>
          </p:nvSpPr>
          <p:spPr bwMode="auto">
            <a:xfrm>
              <a:off x="1315" y="2450"/>
              <a:ext cx="32" cy="36"/>
            </a:xfrm>
            <a:custGeom>
              <a:avLst/>
              <a:gdLst>
                <a:gd name="T0" fmla="*/ 54 w 98"/>
                <a:gd name="T1" fmla="*/ 0 h 108"/>
                <a:gd name="T2" fmla="*/ 0 w 98"/>
                <a:gd name="T3" fmla="*/ 108 h 108"/>
                <a:gd name="T4" fmla="*/ 72 w 98"/>
                <a:gd name="T5" fmla="*/ 99 h 108"/>
                <a:gd name="T6" fmla="*/ 98 w 98"/>
                <a:gd name="T7" fmla="*/ 27 h 108"/>
                <a:gd name="T8" fmla="*/ 54 w 98"/>
                <a:gd name="T9" fmla="*/ 0 h 108"/>
              </a:gdLst>
              <a:ahLst/>
              <a:cxnLst>
                <a:cxn ang="0">
                  <a:pos x="T0" y="T1"/>
                </a:cxn>
                <a:cxn ang="0">
                  <a:pos x="T2" y="T3"/>
                </a:cxn>
                <a:cxn ang="0">
                  <a:pos x="T4" y="T5"/>
                </a:cxn>
                <a:cxn ang="0">
                  <a:pos x="T6" y="T7"/>
                </a:cxn>
                <a:cxn ang="0">
                  <a:pos x="T8" y="T9"/>
                </a:cxn>
              </a:cxnLst>
              <a:rect l="0" t="0" r="r" b="b"/>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3" name="Freeform 178"/>
            <p:cNvSpPr>
              <a:spLocks/>
            </p:cNvSpPr>
            <p:nvPr/>
          </p:nvSpPr>
          <p:spPr bwMode="auto">
            <a:xfrm>
              <a:off x="1258" y="2690"/>
              <a:ext cx="152" cy="12"/>
            </a:xfrm>
            <a:custGeom>
              <a:avLst/>
              <a:gdLst>
                <a:gd name="T0" fmla="*/ 0 w 457"/>
                <a:gd name="T1" fmla="*/ 0 h 37"/>
                <a:gd name="T2" fmla="*/ 457 w 457"/>
                <a:gd name="T3" fmla="*/ 0 h 37"/>
                <a:gd name="T4" fmla="*/ 457 w 457"/>
                <a:gd name="T5" fmla="*/ 37 h 37"/>
                <a:gd name="T6" fmla="*/ 6 w 457"/>
                <a:gd name="T7" fmla="*/ 37 h 37"/>
                <a:gd name="T8" fmla="*/ 0 w 457"/>
                <a:gd name="T9" fmla="*/ 0 h 37"/>
              </a:gdLst>
              <a:ahLst/>
              <a:cxnLst>
                <a:cxn ang="0">
                  <a:pos x="T0" y="T1"/>
                </a:cxn>
                <a:cxn ang="0">
                  <a:pos x="T2" y="T3"/>
                </a:cxn>
                <a:cxn ang="0">
                  <a:pos x="T4" y="T5"/>
                </a:cxn>
                <a:cxn ang="0">
                  <a:pos x="T6" y="T7"/>
                </a:cxn>
                <a:cxn ang="0">
                  <a:pos x="T8" y="T9"/>
                </a:cxn>
              </a:cxnLst>
              <a:rect l="0" t="0" r="r" b="b"/>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4" name="Freeform 179"/>
            <p:cNvSpPr>
              <a:spLocks/>
            </p:cNvSpPr>
            <p:nvPr/>
          </p:nvSpPr>
          <p:spPr bwMode="auto">
            <a:xfrm>
              <a:off x="1142" y="2216"/>
              <a:ext cx="63" cy="77"/>
            </a:xfrm>
            <a:custGeom>
              <a:avLst/>
              <a:gdLst>
                <a:gd name="T0" fmla="*/ 180 w 191"/>
                <a:gd name="T1" fmla="*/ 0 h 232"/>
                <a:gd name="T2" fmla="*/ 2 w 191"/>
                <a:gd name="T3" fmla="*/ 166 h 232"/>
                <a:gd name="T4" fmla="*/ 0 w 191"/>
                <a:gd name="T5" fmla="*/ 232 h 232"/>
                <a:gd name="T6" fmla="*/ 191 w 191"/>
                <a:gd name="T7" fmla="*/ 76 h 232"/>
                <a:gd name="T8" fmla="*/ 180 w 191"/>
                <a:gd name="T9" fmla="*/ 0 h 232"/>
              </a:gdLst>
              <a:ahLst/>
              <a:cxnLst>
                <a:cxn ang="0">
                  <a:pos x="T0" y="T1"/>
                </a:cxn>
                <a:cxn ang="0">
                  <a:pos x="T2" y="T3"/>
                </a:cxn>
                <a:cxn ang="0">
                  <a:pos x="T4" y="T5"/>
                </a:cxn>
                <a:cxn ang="0">
                  <a:pos x="T6" y="T7"/>
                </a:cxn>
                <a:cxn ang="0">
                  <a:pos x="T8" y="T9"/>
                </a:cxn>
              </a:cxnLst>
              <a:rect l="0" t="0" r="r" b="b"/>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5" name="Freeform 180"/>
            <p:cNvSpPr>
              <a:spLocks/>
            </p:cNvSpPr>
            <p:nvPr/>
          </p:nvSpPr>
          <p:spPr bwMode="auto">
            <a:xfrm>
              <a:off x="1125" y="2011"/>
              <a:ext cx="97" cy="664"/>
            </a:xfrm>
            <a:custGeom>
              <a:avLst/>
              <a:gdLst>
                <a:gd name="T0" fmla="*/ 289 w 289"/>
                <a:gd name="T1" fmla="*/ 0 h 1991"/>
                <a:gd name="T2" fmla="*/ 0 w 289"/>
                <a:gd name="T3" fmla="*/ 117 h 1991"/>
                <a:gd name="T4" fmla="*/ 0 w 289"/>
                <a:gd name="T5" fmla="*/ 1991 h 1991"/>
                <a:gd name="T6" fmla="*/ 54 w 289"/>
                <a:gd name="T7" fmla="*/ 1991 h 1991"/>
                <a:gd name="T8" fmla="*/ 54 w 289"/>
                <a:gd name="T9" fmla="*/ 288 h 1991"/>
                <a:gd name="T10" fmla="*/ 289 w 289"/>
                <a:gd name="T11" fmla="*/ 189 h 1991"/>
                <a:gd name="T12" fmla="*/ 289 w 289"/>
                <a:gd name="T13" fmla="*/ 0 h 1991"/>
              </a:gdLst>
              <a:ahLst/>
              <a:cxnLst>
                <a:cxn ang="0">
                  <a:pos x="T0" y="T1"/>
                </a:cxn>
                <a:cxn ang="0">
                  <a:pos x="T2" y="T3"/>
                </a:cxn>
                <a:cxn ang="0">
                  <a:pos x="T4" y="T5"/>
                </a:cxn>
                <a:cxn ang="0">
                  <a:pos x="T6" y="T7"/>
                </a:cxn>
                <a:cxn ang="0">
                  <a:pos x="T8" y="T9"/>
                </a:cxn>
                <a:cxn ang="0">
                  <a:pos x="T10" y="T11"/>
                </a:cxn>
                <a:cxn ang="0">
                  <a:pos x="T12" y="T13"/>
                </a:cxn>
              </a:cxnLst>
              <a:rect l="0" t="0" r="r" b="b"/>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6" name="Freeform 181"/>
            <p:cNvSpPr>
              <a:spLocks/>
            </p:cNvSpPr>
            <p:nvPr/>
          </p:nvSpPr>
          <p:spPr bwMode="auto">
            <a:xfrm>
              <a:off x="1122" y="2675"/>
              <a:ext cx="553" cy="144"/>
            </a:xfrm>
            <a:custGeom>
              <a:avLst/>
              <a:gdLst>
                <a:gd name="T0" fmla="*/ 0 w 1657"/>
                <a:gd name="T1" fmla="*/ 433 h 433"/>
                <a:gd name="T2" fmla="*/ 0 w 1657"/>
                <a:gd name="T3" fmla="*/ 0 h 433"/>
                <a:gd name="T4" fmla="*/ 361 w 1657"/>
                <a:gd name="T5" fmla="*/ 0 h 433"/>
                <a:gd name="T6" fmla="*/ 433 w 1657"/>
                <a:gd name="T7" fmla="*/ 72 h 433"/>
                <a:gd name="T8" fmla="*/ 649 w 1657"/>
                <a:gd name="T9" fmla="*/ 72 h 433"/>
                <a:gd name="T10" fmla="*/ 720 w 1657"/>
                <a:gd name="T11" fmla="*/ 145 h 433"/>
                <a:gd name="T12" fmla="*/ 1441 w 1657"/>
                <a:gd name="T13" fmla="*/ 145 h 433"/>
                <a:gd name="T14" fmla="*/ 1441 w 1657"/>
                <a:gd name="T15" fmla="*/ 289 h 433"/>
                <a:gd name="T16" fmla="*/ 1657 w 1657"/>
                <a:gd name="T17" fmla="*/ 289 h 433"/>
                <a:gd name="T18" fmla="*/ 1657 w 1657"/>
                <a:gd name="T19" fmla="*/ 433 h 433"/>
                <a:gd name="T20" fmla="*/ 0 w 1657"/>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7" name="Rectangle 182"/>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48" name="Line 183"/>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49" name="Freeform 184"/>
            <p:cNvSpPr>
              <a:spLocks/>
            </p:cNvSpPr>
            <p:nvPr/>
          </p:nvSpPr>
          <p:spPr bwMode="auto">
            <a:xfrm>
              <a:off x="1089" y="2558"/>
              <a:ext cx="36" cy="42"/>
            </a:xfrm>
            <a:custGeom>
              <a:avLst/>
              <a:gdLst>
                <a:gd name="T0" fmla="*/ 0 w 108"/>
                <a:gd name="T1" fmla="*/ 126 h 126"/>
                <a:gd name="T2" fmla="*/ 0 w 108"/>
                <a:gd name="T3" fmla="*/ 0 h 126"/>
                <a:gd name="T4" fmla="*/ 108 w 108"/>
                <a:gd name="T5" fmla="*/ 0 h 126"/>
                <a:gd name="T6" fmla="*/ 108 w 108"/>
                <a:gd name="T7" fmla="*/ 45 h 126"/>
                <a:gd name="T8" fmla="*/ 36 w 108"/>
                <a:gd name="T9" fmla="*/ 45 h 126"/>
                <a:gd name="T10" fmla="*/ 36 w 108"/>
                <a:gd name="T11" fmla="*/ 126 h 126"/>
                <a:gd name="T12" fmla="*/ 0 w 108"/>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0" name="Freeform 185"/>
            <p:cNvSpPr>
              <a:spLocks/>
            </p:cNvSpPr>
            <p:nvPr/>
          </p:nvSpPr>
          <p:spPr bwMode="auto">
            <a:xfrm>
              <a:off x="1291" y="2528"/>
              <a:ext cx="122" cy="174"/>
            </a:xfrm>
            <a:custGeom>
              <a:avLst/>
              <a:gdLst>
                <a:gd name="T0" fmla="*/ 0 w 368"/>
                <a:gd name="T1" fmla="*/ 0 h 523"/>
                <a:gd name="T2" fmla="*/ 368 w 368"/>
                <a:gd name="T3" fmla="*/ 523 h 523"/>
                <a:gd name="T4" fmla="*/ 314 w 368"/>
                <a:gd name="T5" fmla="*/ 513 h 523"/>
                <a:gd name="T6" fmla="*/ 0 w 368"/>
                <a:gd name="T7" fmla="*/ 72 h 523"/>
                <a:gd name="T8" fmla="*/ 0 w 368"/>
                <a:gd name="T9" fmla="*/ 0 h 523"/>
              </a:gdLst>
              <a:ahLst/>
              <a:cxnLst>
                <a:cxn ang="0">
                  <a:pos x="T0" y="T1"/>
                </a:cxn>
                <a:cxn ang="0">
                  <a:pos x="T2" y="T3"/>
                </a:cxn>
                <a:cxn ang="0">
                  <a:pos x="T4" y="T5"/>
                </a:cxn>
                <a:cxn ang="0">
                  <a:pos x="T6" y="T7"/>
                </a:cxn>
                <a:cxn ang="0">
                  <a:pos x="T8" y="T9"/>
                </a:cxn>
              </a:cxnLst>
              <a:rect l="0" t="0" r="r" b="b"/>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1" name="Freeform 186"/>
            <p:cNvSpPr>
              <a:spLocks/>
            </p:cNvSpPr>
            <p:nvPr/>
          </p:nvSpPr>
          <p:spPr bwMode="auto">
            <a:xfrm>
              <a:off x="1026" y="2627"/>
              <a:ext cx="96" cy="192"/>
            </a:xfrm>
            <a:custGeom>
              <a:avLst/>
              <a:gdLst>
                <a:gd name="T0" fmla="*/ 216 w 288"/>
                <a:gd name="T1" fmla="*/ 0 h 577"/>
                <a:gd name="T2" fmla="*/ 0 w 288"/>
                <a:gd name="T3" fmla="*/ 216 h 577"/>
                <a:gd name="T4" fmla="*/ 0 w 288"/>
                <a:gd name="T5" fmla="*/ 577 h 577"/>
                <a:gd name="T6" fmla="*/ 288 w 288"/>
                <a:gd name="T7" fmla="*/ 577 h 577"/>
                <a:gd name="T8" fmla="*/ 288 w 288"/>
                <a:gd name="T9" fmla="*/ 144 h 577"/>
                <a:gd name="T10" fmla="*/ 216 w 288"/>
                <a:gd name="T11" fmla="*/ 0 h 577"/>
              </a:gdLst>
              <a:ahLst/>
              <a:cxnLst>
                <a:cxn ang="0">
                  <a:pos x="T0" y="T1"/>
                </a:cxn>
                <a:cxn ang="0">
                  <a:pos x="T2" y="T3"/>
                </a:cxn>
                <a:cxn ang="0">
                  <a:pos x="T4" y="T5"/>
                </a:cxn>
                <a:cxn ang="0">
                  <a:pos x="T6" y="T7"/>
                </a:cxn>
                <a:cxn ang="0">
                  <a:pos x="T8" y="T9"/>
                </a:cxn>
                <a:cxn ang="0">
                  <a:pos x="T10" y="T11"/>
                </a:cxn>
              </a:cxnLst>
              <a:rect l="0" t="0" r="r" b="b"/>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2" name="Rectangle 187"/>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3" name="Rectangle 188"/>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4" name="Rectangle 189"/>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5" name="Rectangle 190"/>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6" name="Oval 191"/>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7" name="Rectangle 192"/>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58" name="Freeform 193"/>
            <p:cNvSpPr>
              <a:spLocks/>
            </p:cNvSpPr>
            <p:nvPr/>
          </p:nvSpPr>
          <p:spPr bwMode="auto">
            <a:xfrm>
              <a:off x="1219" y="2483"/>
              <a:ext cx="191" cy="192"/>
            </a:xfrm>
            <a:custGeom>
              <a:avLst/>
              <a:gdLst>
                <a:gd name="T0" fmla="*/ 72 w 575"/>
                <a:gd name="T1" fmla="*/ 576 h 576"/>
                <a:gd name="T2" fmla="*/ 72 w 575"/>
                <a:gd name="T3" fmla="*/ 72 h 576"/>
                <a:gd name="T4" fmla="*/ 575 w 575"/>
                <a:gd name="T5" fmla="*/ 72 h 576"/>
                <a:gd name="T6" fmla="*/ 575 w 575"/>
                <a:gd name="T7" fmla="*/ 0 h 576"/>
                <a:gd name="T8" fmla="*/ 0 w 575"/>
                <a:gd name="T9" fmla="*/ 0 h 576"/>
                <a:gd name="T10" fmla="*/ 0 w 575"/>
                <a:gd name="T11" fmla="*/ 576 h 576"/>
                <a:gd name="T12" fmla="*/ 72 w 575"/>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59" name="Group 194"/>
            <p:cNvGrpSpPr>
              <a:grpSpLocks/>
            </p:cNvGrpSpPr>
            <p:nvPr/>
          </p:nvGrpSpPr>
          <p:grpSpPr bwMode="auto">
            <a:xfrm>
              <a:off x="1062" y="2302"/>
              <a:ext cx="214" cy="194"/>
              <a:chOff x="1062" y="2302"/>
              <a:chExt cx="214" cy="194"/>
            </a:xfrm>
          </p:grpSpPr>
          <p:sp>
            <p:nvSpPr>
              <p:cNvPr id="82" name="Oval 195"/>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83" name="Oval 196"/>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60" name="Group 197"/>
            <p:cNvGrpSpPr>
              <a:grpSpLocks/>
            </p:cNvGrpSpPr>
            <p:nvPr/>
          </p:nvGrpSpPr>
          <p:grpSpPr bwMode="auto">
            <a:xfrm>
              <a:off x="1146" y="2677"/>
              <a:ext cx="73" cy="188"/>
              <a:chOff x="1146" y="2677"/>
              <a:chExt cx="73" cy="188"/>
            </a:xfrm>
          </p:grpSpPr>
          <p:sp>
            <p:nvSpPr>
              <p:cNvPr id="73" name="Rectangle 198"/>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grpSp>
            <p:nvGrpSpPr>
              <p:cNvPr id="74" name="Group 199"/>
              <p:cNvGrpSpPr>
                <a:grpSpLocks/>
              </p:cNvGrpSpPr>
              <p:nvPr/>
            </p:nvGrpSpPr>
            <p:grpSpPr bwMode="auto">
              <a:xfrm>
                <a:off x="1146" y="2699"/>
                <a:ext cx="73" cy="145"/>
                <a:chOff x="1146" y="2699"/>
                <a:chExt cx="73" cy="145"/>
              </a:xfrm>
            </p:grpSpPr>
            <p:sp>
              <p:nvSpPr>
                <p:cNvPr id="75" name="Line 200"/>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6" name="Line 201"/>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7" name="Line 202"/>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8" name="Line 203"/>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9" name="Line 204"/>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0" name="Line 205"/>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1" name="Line 206"/>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sp>
          <p:nvSpPr>
            <p:cNvPr id="61" name="Rectangle 207"/>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2" name="Freeform 208"/>
            <p:cNvSpPr>
              <a:spLocks/>
            </p:cNvSpPr>
            <p:nvPr/>
          </p:nvSpPr>
          <p:spPr bwMode="auto">
            <a:xfrm>
              <a:off x="1470" y="2231"/>
              <a:ext cx="55" cy="93"/>
            </a:xfrm>
            <a:custGeom>
              <a:avLst/>
              <a:gdLst>
                <a:gd name="T0" fmla="*/ 136 w 163"/>
                <a:gd name="T1" fmla="*/ 0 h 279"/>
                <a:gd name="T2" fmla="*/ 0 w 163"/>
                <a:gd name="T3" fmla="*/ 234 h 279"/>
                <a:gd name="T4" fmla="*/ 27 w 163"/>
                <a:gd name="T5" fmla="*/ 279 h 279"/>
                <a:gd name="T6" fmla="*/ 163 w 163"/>
                <a:gd name="T7" fmla="*/ 9 h 279"/>
                <a:gd name="T8" fmla="*/ 136 w 163"/>
                <a:gd name="T9" fmla="*/ 0 h 279"/>
              </a:gdLst>
              <a:ahLst/>
              <a:cxnLst>
                <a:cxn ang="0">
                  <a:pos x="T0" y="T1"/>
                </a:cxn>
                <a:cxn ang="0">
                  <a:pos x="T2" y="T3"/>
                </a:cxn>
                <a:cxn ang="0">
                  <a:pos x="T4" y="T5"/>
                </a:cxn>
                <a:cxn ang="0">
                  <a:pos x="T6" y="T7"/>
                </a:cxn>
                <a:cxn ang="0">
                  <a:pos x="T8" y="T9"/>
                </a:cxn>
              </a:cxnLst>
              <a:rect l="0" t="0" r="r" b="b"/>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3" name="Freeform 209"/>
            <p:cNvSpPr>
              <a:spLocks/>
            </p:cNvSpPr>
            <p:nvPr/>
          </p:nvSpPr>
          <p:spPr bwMode="auto">
            <a:xfrm>
              <a:off x="1404" y="2191"/>
              <a:ext cx="106" cy="28"/>
            </a:xfrm>
            <a:custGeom>
              <a:avLst/>
              <a:gdLst>
                <a:gd name="T0" fmla="*/ 306 w 316"/>
                <a:gd name="T1" fmla="*/ 0 h 83"/>
                <a:gd name="T2" fmla="*/ 0 w 316"/>
                <a:gd name="T3" fmla="*/ 45 h 83"/>
                <a:gd name="T4" fmla="*/ 45 w 316"/>
                <a:gd name="T5" fmla="*/ 83 h 83"/>
                <a:gd name="T6" fmla="*/ 316 w 316"/>
                <a:gd name="T7" fmla="*/ 27 h 83"/>
                <a:gd name="T8" fmla="*/ 306 w 316"/>
                <a:gd name="T9" fmla="*/ 0 h 83"/>
              </a:gdLst>
              <a:ahLst/>
              <a:cxnLst>
                <a:cxn ang="0">
                  <a:pos x="T0" y="T1"/>
                </a:cxn>
                <a:cxn ang="0">
                  <a:pos x="T2" y="T3"/>
                </a:cxn>
                <a:cxn ang="0">
                  <a:pos x="T4" y="T5"/>
                </a:cxn>
                <a:cxn ang="0">
                  <a:pos x="T6" y="T7"/>
                </a:cxn>
                <a:cxn ang="0">
                  <a:pos x="T8" y="T9"/>
                </a:cxn>
              </a:cxnLst>
              <a:rect l="0" t="0" r="r" b="b"/>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4" name="Freeform 210"/>
            <p:cNvSpPr>
              <a:spLocks/>
            </p:cNvSpPr>
            <p:nvPr/>
          </p:nvSpPr>
          <p:spPr bwMode="auto">
            <a:xfrm>
              <a:off x="1166" y="1977"/>
              <a:ext cx="393" cy="618"/>
            </a:xfrm>
            <a:custGeom>
              <a:avLst/>
              <a:gdLst>
                <a:gd name="T0" fmla="*/ 38 w 1181"/>
                <a:gd name="T1" fmla="*/ 67 h 1855"/>
                <a:gd name="T2" fmla="*/ 20 w 1181"/>
                <a:gd name="T3" fmla="*/ 121 h 1855"/>
                <a:gd name="T4" fmla="*/ 5 w 1181"/>
                <a:gd name="T5" fmla="*/ 189 h 1855"/>
                <a:gd name="T6" fmla="*/ 0 w 1181"/>
                <a:gd name="T7" fmla="*/ 261 h 1855"/>
                <a:gd name="T8" fmla="*/ 0 w 1181"/>
                <a:gd name="T9" fmla="*/ 333 h 1855"/>
                <a:gd name="T10" fmla="*/ 15 w 1181"/>
                <a:gd name="T11" fmla="*/ 427 h 1855"/>
                <a:gd name="T12" fmla="*/ 29 w 1181"/>
                <a:gd name="T13" fmla="*/ 544 h 1855"/>
                <a:gd name="T14" fmla="*/ 56 w 1181"/>
                <a:gd name="T15" fmla="*/ 675 h 1855"/>
                <a:gd name="T16" fmla="*/ 101 w 1181"/>
                <a:gd name="T17" fmla="*/ 825 h 1855"/>
                <a:gd name="T18" fmla="*/ 168 w 1181"/>
                <a:gd name="T19" fmla="*/ 969 h 1855"/>
                <a:gd name="T20" fmla="*/ 276 w 1181"/>
                <a:gd name="T21" fmla="*/ 1140 h 1855"/>
                <a:gd name="T22" fmla="*/ 384 w 1181"/>
                <a:gd name="T23" fmla="*/ 1302 h 1855"/>
                <a:gd name="T24" fmla="*/ 474 w 1181"/>
                <a:gd name="T25" fmla="*/ 1410 h 1855"/>
                <a:gd name="T26" fmla="*/ 599 w 1181"/>
                <a:gd name="T27" fmla="*/ 1540 h 1855"/>
                <a:gd name="T28" fmla="*/ 730 w 1181"/>
                <a:gd name="T29" fmla="*/ 1648 h 1855"/>
                <a:gd name="T30" fmla="*/ 847 w 1181"/>
                <a:gd name="T31" fmla="*/ 1734 h 1855"/>
                <a:gd name="T32" fmla="*/ 932 w 1181"/>
                <a:gd name="T33" fmla="*/ 1788 h 1855"/>
                <a:gd name="T34" fmla="*/ 1017 w 1181"/>
                <a:gd name="T35" fmla="*/ 1828 h 1855"/>
                <a:gd name="T36" fmla="*/ 1086 w 1181"/>
                <a:gd name="T37" fmla="*/ 1855 h 1855"/>
                <a:gd name="T38" fmla="*/ 1140 w 1181"/>
                <a:gd name="T39" fmla="*/ 1855 h 1855"/>
                <a:gd name="T40" fmla="*/ 1181 w 1181"/>
                <a:gd name="T41" fmla="*/ 1833 h 1855"/>
                <a:gd name="T42" fmla="*/ 78 w 1181"/>
                <a:gd name="T43" fmla="*/ 0 h 1855"/>
                <a:gd name="T44" fmla="*/ 38 w 1181"/>
                <a:gd name="T45" fmla="*/ 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5" name="Freeform 211"/>
            <p:cNvSpPr>
              <a:spLocks/>
            </p:cNvSpPr>
            <p:nvPr/>
          </p:nvSpPr>
          <p:spPr bwMode="auto">
            <a:xfrm>
              <a:off x="1189" y="1975"/>
              <a:ext cx="370" cy="613"/>
            </a:xfrm>
            <a:custGeom>
              <a:avLst/>
              <a:gdLst>
                <a:gd name="T0" fmla="*/ 9 w 1112"/>
                <a:gd name="T1" fmla="*/ 0 h 1838"/>
                <a:gd name="T2" fmla="*/ 0 w 1112"/>
                <a:gd name="T3" fmla="*/ 36 h 1838"/>
                <a:gd name="T4" fmla="*/ 0 w 1112"/>
                <a:gd name="T5" fmla="*/ 117 h 1838"/>
                <a:gd name="T6" fmla="*/ 5 w 1112"/>
                <a:gd name="T7" fmla="*/ 212 h 1838"/>
                <a:gd name="T8" fmla="*/ 14 w 1112"/>
                <a:gd name="T9" fmla="*/ 288 h 1838"/>
                <a:gd name="T10" fmla="*/ 27 w 1112"/>
                <a:gd name="T11" fmla="*/ 387 h 1838"/>
                <a:gd name="T12" fmla="*/ 45 w 1112"/>
                <a:gd name="T13" fmla="*/ 504 h 1838"/>
                <a:gd name="T14" fmla="*/ 72 w 1112"/>
                <a:gd name="T15" fmla="*/ 626 h 1838"/>
                <a:gd name="T16" fmla="*/ 126 w 1112"/>
                <a:gd name="T17" fmla="*/ 780 h 1838"/>
                <a:gd name="T18" fmla="*/ 207 w 1112"/>
                <a:gd name="T19" fmla="*/ 956 h 1838"/>
                <a:gd name="T20" fmla="*/ 297 w 1112"/>
                <a:gd name="T21" fmla="*/ 1100 h 1838"/>
                <a:gd name="T22" fmla="*/ 405 w 1112"/>
                <a:gd name="T23" fmla="*/ 1253 h 1838"/>
                <a:gd name="T24" fmla="*/ 503 w 1112"/>
                <a:gd name="T25" fmla="*/ 1370 h 1838"/>
                <a:gd name="T26" fmla="*/ 580 w 1112"/>
                <a:gd name="T27" fmla="*/ 1449 h 1838"/>
                <a:gd name="T28" fmla="*/ 652 w 1112"/>
                <a:gd name="T29" fmla="*/ 1523 h 1838"/>
                <a:gd name="T30" fmla="*/ 728 w 1112"/>
                <a:gd name="T31" fmla="*/ 1595 h 1838"/>
                <a:gd name="T32" fmla="*/ 813 w 1112"/>
                <a:gd name="T33" fmla="*/ 1665 h 1838"/>
                <a:gd name="T34" fmla="*/ 872 w 1112"/>
                <a:gd name="T35" fmla="*/ 1712 h 1838"/>
                <a:gd name="T36" fmla="*/ 935 w 1112"/>
                <a:gd name="T37" fmla="*/ 1752 h 1838"/>
                <a:gd name="T38" fmla="*/ 1004 w 1112"/>
                <a:gd name="T39" fmla="*/ 1791 h 1838"/>
                <a:gd name="T40" fmla="*/ 1062 w 1112"/>
                <a:gd name="T41" fmla="*/ 1829 h 1838"/>
                <a:gd name="T42" fmla="*/ 1098 w 1112"/>
                <a:gd name="T43" fmla="*/ 1838 h 1838"/>
                <a:gd name="T44" fmla="*/ 1112 w 1112"/>
                <a:gd name="T45" fmla="*/ 1811 h 1838"/>
                <a:gd name="T46" fmla="*/ 1109 w 1112"/>
                <a:gd name="T47" fmla="*/ 1773 h 1838"/>
                <a:gd name="T48" fmla="*/ 1100 w 1112"/>
                <a:gd name="T49" fmla="*/ 1730 h 1838"/>
                <a:gd name="T50" fmla="*/ 1085 w 1112"/>
                <a:gd name="T51" fmla="*/ 1653 h 1838"/>
                <a:gd name="T52" fmla="*/ 1067 w 1112"/>
                <a:gd name="T53" fmla="*/ 1553 h 1838"/>
                <a:gd name="T54" fmla="*/ 1044 w 1112"/>
                <a:gd name="T55" fmla="*/ 1460 h 1838"/>
                <a:gd name="T56" fmla="*/ 1017 w 1112"/>
                <a:gd name="T57" fmla="*/ 1350 h 1838"/>
                <a:gd name="T58" fmla="*/ 981 w 1112"/>
                <a:gd name="T59" fmla="*/ 1235 h 1838"/>
                <a:gd name="T60" fmla="*/ 941 w 1112"/>
                <a:gd name="T61" fmla="*/ 1143 h 1838"/>
                <a:gd name="T62" fmla="*/ 908 w 1112"/>
                <a:gd name="T63" fmla="*/ 1064 h 1838"/>
                <a:gd name="T64" fmla="*/ 855 w 1112"/>
                <a:gd name="T65" fmla="*/ 959 h 1838"/>
                <a:gd name="T66" fmla="*/ 804 w 1112"/>
                <a:gd name="T67" fmla="*/ 866 h 1838"/>
                <a:gd name="T68" fmla="*/ 743 w 1112"/>
                <a:gd name="T69" fmla="*/ 765 h 1838"/>
                <a:gd name="T70" fmla="*/ 647 w 1112"/>
                <a:gd name="T71" fmla="*/ 639 h 1838"/>
                <a:gd name="T72" fmla="*/ 580 w 1112"/>
                <a:gd name="T73" fmla="*/ 549 h 1838"/>
                <a:gd name="T74" fmla="*/ 482 w 1112"/>
                <a:gd name="T75" fmla="*/ 426 h 1838"/>
                <a:gd name="T76" fmla="*/ 391 w 1112"/>
                <a:gd name="T77" fmla="*/ 338 h 1838"/>
                <a:gd name="T78" fmla="*/ 301 w 1112"/>
                <a:gd name="T79" fmla="*/ 246 h 1838"/>
                <a:gd name="T80" fmla="*/ 234 w 1112"/>
                <a:gd name="T81" fmla="*/ 180 h 1838"/>
                <a:gd name="T82" fmla="*/ 162 w 1112"/>
                <a:gd name="T83" fmla="*/ 111 h 1838"/>
                <a:gd name="T84" fmla="*/ 108 w 1112"/>
                <a:gd name="T85" fmla="*/ 63 h 1838"/>
                <a:gd name="T86" fmla="*/ 54 w 1112"/>
                <a:gd name="T87" fmla="*/ 18 h 1838"/>
                <a:gd name="T88" fmla="*/ 9 w 1112"/>
                <a:gd name="T89"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6" name="Freeform 212"/>
            <p:cNvSpPr>
              <a:spLocks/>
            </p:cNvSpPr>
            <p:nvPr/>
          </p:nvSpPr>
          <p:spPr bwMode="auto">
            <a:xfrm>
              <a:off x="1202" y="2131"/>
              <a:ext cx="365" cy="27"/>
            </a:xfrm>
            <a:custGeom>
              <a:avLst/>
              <a:gdLst>
                <a:gd name="T0" fmla="*/ 0 w 1093"/>
                <a:gd name="T1" fmla="*/ 0 h 81"/>
                <a:gd name="T2" fmla="*/ 1093 w 1093"/>
                <a:gd name="T3" fmla="*/ 45 h 81"/>
                <a:gd name="T4" fmla="*/ 1084 w 1093"/>
                <a:gd name="T5" fmla="*/ 81 h 81"/>
                <a:gd name="T6" fmla="*/ 4 w 1093"/>
                <a:gd name="T7" fmla="*/ 36 h 81"/>
                <a:gd name="T8" fmla="*/ 0 w 1093"/>
                <a:gd name="T9" fmla="*/ 0 h 81"/>
              </a:gdLst>
              <a:ahLst/>
              <a:cxnLst>
                <a:cxn ang="0">
                  <a:pos x="T0" y="T1"/>
                </a:cxn>
                <a:cxn ang="0">
                  <a:pos x="T2" y="T3"/>
                </a:cxn>
                <a:cxn ang="0">
                  <a:pos x="T4" y="T5"/>
                </a:cxn>
                <a:cxn ang="0">
                  <a:pos x="T6" y="T7"/>
                </a:cxn>
                <a:cxn ang="0">
                  <a:pos x="T8" y="T9"/>
                </a:cxn>
              </a:cxnLst>
              <a:rect l="0" t="0" r="r" b="b"/>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7" name="Freeform 213"/>
            <p:cNvSpPr>
              <a:spLocks/>
            </p:cNvSpPr>
            <p:nvPr/>
          </p:nvSpPr>
          <p:spPr bwMode="auto">
            <a:xfrm>
              <a:off x="1452" y="2212"/>
              <a:ext cx="130" cy="320"/>
            </a:xfrm>
            <a:custGeom>
              <a:avLst/>
              <a:gdLst>
                <a:gd name="T0" fmla="*/ 343 w 388"/>
                <a:gd name="T1" fmla="*/ 20 h 960"/>
                <a:gd name="T2" fmla="*/ 0 w 388"/>
                <a:gd name="T3" fmla="*/ 938 h 960"/>
                <a:gd name="T4" fmla="*/ 31 w 388"/>
                <a:gd name="T5" fmla="*/ 960 h 960"/>
                <a:gd name="T6" fmla="*/ 388 w 388"/>
                <a:gd name="T7" fmla="*/ 0 h 960"/>
                <a:gd name="T8" fmla="*/ 343 w 388"/>
                <a:gd name="T9" fmla="*/ 20 h 960"/>
              </a:gdLst>
              <a:ahLst/>
              <a:cxnLst>
                <a:cxn ang="0">
                  <a:pos x="T0" y="T1"/>
                </a:cxn>
                <a:cxn ang="0">
                  <a:pos x="T2" y="T3"/>
                </a:cxn>
                <a:cxn ang="0">
                  <a:pos x="T4" y="T5"/>
                </a:cxn>
                <a:cxn ang="0">
                  <a:pos x="T6" y="T7"/>
                </a:cxn>
                <a:cxn ang="0">
                  <a:pos x="T8" y="T9"/>
                </a:cxn>
              </a:cxnLst>
              <a:rect l="0" t="0" r="r" b="b"/>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8" name="Freeform 214"/>
            <p:cNvSpPr>
              <a:spLocks/>
            </p:cNvSpPr>
            <p:nvPr/>
          </p:nvSpPr>
          <p:spPr bwMode="auto">
            <a:xfrm>
              <a:off x="1497" y="2150"/>
              <a:ext cx="107" cy="88"/>
            </a:xfrm>
            <a:custGeom>
              <a:avLst/>
              <a:gdLst>
                <a:gd name="T0" fmla="*/ 239 w 320"/>
                <a:gd name="T1" fmla="*/ 0 h 263"/>
                <a:gd name="T2" fmla="*/ 13 w 320"/>
                <a:gd name="T3" fmla="*/ 81 h 263"/>
                <a:gd name="T4" fmla="*/ 4 w 320"/>
                <a:gd name="T5" fmla="*/ 95 h 263"/>
                <a:gd name="T6" fmla="*/ 0 w 320"/>
                <a:gd name="T7" fmla="*/ 122 h 263"/>
                <a:gd name="T8" fmla="*/ 3 w 320"/>
                <a:gd name="T9" fmla="*/ 159 h 263"/>
                <a:gd name="T10" fmla="*/ 6 w 320"/>
                <a:gd name="T11" fmla="*/ 182 h 263"/>
                <a:gd name="T12" fmla="*/ 19 w 320"/>
                <a:gd name="T13" fmla="*/ 215 h 263"/>
                <a:gd name="T14" fmla="*/ 42 w 320"/>
                <a:gd name="T15" fmla="*/ 240 h 263"/>
                <a:gd name="T16" fmla="*/ 73 w 320"/>
                <a:gd name="T17" fmla="*/ 258 h 263"/>
                <a:gd name="T18" fmla="*/ 91 w 320"/>
                <a:gd name="T19" fmla="*/ 263 h 263"/>
                <a:gd name="T20" fmla="*/ 109 w 320"/>
                <a:gd name="T21" fmla="*/ 263 h 263"/>
                <a:gd name="T22" fmla="*/ 320 w 320"/>
                <a:gd name="T23" fmla="*/ 162 h 263"/>
                <a:gd name="T24" fmla="*/ 280 w 320"/>
                <a:gd name="T25" fmla="*/ 131 h 263"/>
                <a:gd name="T26" fmla="*/ 257 w 320"/>
                <a:gd name="T27" fmla="*/ 99 h 263"/>
                <a:gd name="T28" fmla="*/ 239 w 320"/>
                <a:gd name="T2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69" name="Freeform 215"/>
            <p:cNvSpPr>
              <a:spLocks/>
            </p:cNvSpPr>
            <p:nvPr/>
          </p:nvSpPr>
          <p:spPr bwMode="auto">
            <a:xfrm>
              <a:off x="1559" y="2139"/>
              <a:ext cx="60" cy="82"/>
            </a:xfrm>
            <a:custGeom>
              <a:avLst/>
              <a:gdLst>
                <a:gd name="T0" fmla="*/ 104 w 178"/>
                <a:gd name="T1" fmla="*/ 36 h 246"/>
                <a:gd name="T2" fmla="*/ 95 w 178"/>
                <a:gd name="T3" fmla="*/ 21 h 246"/>
                <a:gd name="T4" fmla="*/ 77 w 178"/>
                <a:gd name="T5" fmla="*/ 7 h 246"/>
                <a:gd name="T6" fmla="*/ 46 w 178"/>
                <a:gd name="T7" fmla="*/ 0 h 246"/>
                <a:gd name="T8" fmla="*/ 28 w 178"/>
                <a:gd name="T9" fmla="*/ 3 h 246"/>
                <a:gd name="T10" fmla="*/ 16 w 178"/>
                <a:gd name="T11" fmla="*/ 16 h 246"/>
                <a:gd name="T12" fmla="*/ 6 w 178"/>
                <a:gd name="T13" fmla="*/ 36 h 246"/>
                <a:gd name="T14" fmla="*/ 0 w 178"/>
                <a:gd name="T15" fmla="*/ 66 h 246"/>
                <a:gd name="T16" fmla="*/ 1 w 178"/>
                <a:gd name="T17" fmla="*/ 82 h 246"/>
                <a:gd name="T18" fmla="*/ 4 w 178"/>
                <a:gd name="T19" fmla="*/ 105 h 246"/>
                <a:gd name="T20" fmla="*/ 12 w 178"/>
                <a:gd name="T21" fmla="*/ 138 h 246"/>
                <a:gd name="T22" fmla="*/ 25 w 178"/>
                <a:gd name="T23" fmla="*/ 165 h 246"/>
                <a:gd name="T24" fmla="*/ 40 w 178"/>
                <a:gd name="T25" fmla="*/ 189 h 246"/>
                <a:gd name="T26" fmla="*/ 56 w 178"/>
                <a:gd name="T27" fmla="*/ 210 h 246"/>
                <a:gd name="T28" fmla="*/ 74 w 178"/>
                <a:gd name="T29" fmla="*/ 228 h 246"/>
                <a:gd name="T30" fmla="*/ 97 w 178"/>
                <a:gd name="T31" fmla="*/ 238 h 246"/>
                <a:gd name="T32" fmla="*/ 124 w 178"/>
                <a:gd name="T33" fmla="*/ 246 h 246"/>
                <a:gd name="T34" fmla="*/ 146 w 178"/>
                <a:gd name="T35" fmla="*/ 246 h 246"/>
                <a:gd name="T36" fmla="*/ 167 w 178"/>
                <a:gd name="T37" fmla="*/ 234 h 246"/>
                <a:gd name="T38" fmla="*/ 176 w 178"/>
                <a:gd name="T39" fmla="*/ 214 h 246"/>
                <a:gd name="T40" fmla="*/ 178 w 178"/>
                <a:gd name="T41" fmla="*/ 187 h 246"/>
                <a:gd name="T42" fmla="*/ 172 w 178"/>
                <a:gd name="T43" fmla="*/ 157 h 246"/>
                <a:gd name="T44" fmla="*/ 158 w 178"/>
                <a:gd name="T45" fmla="*/ 117 h 246"/>
                <a:gd name="T46" fmla="*/ 127 w 178"/>
                <a:gd name="T47" fmla="*/ 66 h 246"/>
                <a:gd name="T48" fmla="*/ 104 w 178"/>
                <a:gd name="T49" fmla="*/ 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70" name="Freeform 216"/>
            <p:cNvSpPr>
              <a:spLocks/>
            </p:cNvSpPr>
            <p:nvPr/>
          </p:nvSpPr>
          <p:spPr bwMode="auto">
            <a:xfrm>
              <a:off x="1576" y="2143"/>
              <a:ext cx="73" cy="59"/>
            </a:xfrm>
            <a:custGeom>
              <a:avLst/>
              <a:gdLst>
                <a:gd name="T0" fmla="*/ 16 w 219"/>
                <a:gd name="T1" fmla="*/ 39 h 176"/>
                <a:gd name="T2" fmla="*/ 154 w 219"/>
                <a:gd name="T3" fmla="*/ 5 h 176"/>
                <a:gd name="T4" fmla="*/ 187 w 219"/>
                <a:gd name="T5" fmla="*/ 0 h 176"/>
                <a:gd name="T6" fmla="*/ 210 w 219"/>
                <a:gd name="T7" fmla="*/ 5 h 176"/>
                <a:gd name="T8" fmla="*/ 217 w 219"/>
                <a:gd name="T9" fmla="*/ 14 h 176"/>
                <a:gd name="T10" fmla="*/ 219 w 219"/>
                <a:gd name="T11" fmla="*/ 32 h 176"/>
                <a:gd name="T12" fmla="*/ 210 w 219"/>
                <a:gd name="T13" fmla="*/ 59 h 176"/>
                <a:gd name="T14" fmla="*/ 82 w 219"/>
                <a:gd name="T15" fmla="*/ 176 h 176"/>
                <a:gd name="T16" fmla="*/ 64 w 219"/>
                <a:gd name="T17" fmla="*/ 174 h 176"/>
                <a:gd name="T18" fmla="*/ 43 w 219"/>
                <a:gd name="T19" fmla="*/ 167 h 176"/>
                <a:gd name="T20" fmla="*/ 28 w 219"/>
                <a:gd name="T21" fmla="*/ 152 h 176"/>
                <a:gd name="T22" fmla="*/ 10 w 219"/>
                <a:gd name="T23" fmla="*/ 129 h 176"/>
                <a:gd name="T24" fmla="*/ 1 w 219"/>
                <a:gd name="T25" fmla="*/ 107 h 176"/>
                <a:gd name="T26" fmla="*/ 0 w 219"/>
                <a:gd name="T27" fmla="*/ 81 h 176"/>
                <a:gd name="T28" fmla="*/ 6 w 219"/>
                <a:gd name="T29" fmla="*/ 57 h 176"/>
                <a:gd name="T30" fmla="*/ 16 w 219"/>
                <a:gd name="T31" fmla="*/ 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headEnd/>
              <a:tailEnd/>
            </a:ln>
          </p:spPr>
          <p:txBody>
            <a:bodyPr/>
            <a:lstStyle/>
            <a:p>
              <a:endParaRPr lang="zh-CN" altLang="en-US" b="1">
                <a:latin typeface="微软雅黑" panose="020B0503020204020204" pitchFamily="34" charset="-122"/>
                <a:ea typeface="微软雅黑" panose="020B0503020204020204" pitchFamily="34" charset="-122"/>
              </a:endParaRPr>
            </a:p>
          </p:txBody>
        </p:sp>
        <p:sp>
          <p:nvSpPr>
            <p:cNvPr id="71" name="Freeform 217"/>
            <p:cNvSpPr>
              <a:spLocks/>
            </p:cNvSpPr>
            <p:nvPr/>
          </p:nvSpPr>
          <p:spPr bwMode="auto">
            <a:xfrm>
              <a:off x="1520" y="2172"/>
              <a:ext cx="31" cy="59"/>
            </a:xfrm>
            <a:custGeom>
              <a:avLst/>
              <a:gdLst>
                <a:gd name="T0" fmla="*/ 6 w 95"/>
                <a:gd name="T1" fmla="*/ 0 h 177"/>
                <a:gd name="T2" fmla="*/ 0 w 95"/>
                <a:gd name="T3" fmla="*/ 28 h 177"/>
                <a:gd name="T4" fmla="*/ 0 w 95"/>
                <a:gd name="T5" fmla="*/ 54 h 177"/>
                <a:gd name="T6" fmla="*/ 8 w 95"/>
                <a:gd name="T7" fmla="*/ 85 h 177"/>
                <a:gd name="T8" fmla="*/ 15 w 95"/>
                <a:gd name="T9" fmla="*/ 112 h 177"/>
                <a:gd name="T10" fmla="*/ 35 w 95"/>
                <a:gd name="T11" fmla="*/ 138 h 177"/>
                <a:gd name="T12" fmla="*/ 53 w 95"/>
                <a:gd name="T13" fmla="*/ 154 h 177"/>
                <a:gd name="T14" fmla="*/ 66 w 95"/>
                <a:gd name="T15" fmla="*/ 163 h 177"/>
                <a:gd name="T16" fmla="*/ 80 w 95"/>
                <a:gd name="T17" fmla="*/ 169 h 177"/>
                <a:gd name="T18" fmla="*/ 95 w 95"/>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2" name="Freeform 218"/>
            <p:cNvSpPr>
              <a:spLocks/>
            </p:cNvSpPr>
            <p:nvPr/>
          </p:nvSpPr>
          <p:spPr bwMode="auto">
            <a:xfrm>
              <a:off x="1539" y="2164"/>
              <a:ext cx="32" cy="59"/>
            </a:xfrm>
            <a:custGeom>
              <a:avLst/>
              <a:gdLst>
                <a:gd name="T0" fmla="*/ 6 w 94"/>
                <a:gd name="T1" fmla="*/ 0 h 177"/>
                <a:gd name="T2" fmla="*/ 0 w 94"/>
                <a:gd name="T3" fmla="*/ 28 h 177"/>
                <a:gd name="T4" fmla="*/ 0 w 94"/>
                <a:gd name="T5" fmla="*/ 54 h 177"/>
                <a:gd name="T6" fmla="*/ 7 w 94"/>
                <a:gd name="T7" fmla="*/ 85 h 177"/>
                <a:gd name="T8" fmla="*/ 15 w 94"/>
                <a:gd name="T9" fmla="*/ 112 h 177"/>
                <a:gd name="T10" fmla="*/ 34 w 94"/>
                <a:gd name="T11" fmla="*/ 136 h 177"/>
                <a:gd name="T12" fmla="*/ 52 w 94"/>
                <a:gd name="T13" fmla="*/ 154 h 177"/>
                <a:gd name="T14" fmla="*/ 66 w 94"/>
                <a:gd name="T15" fmla="*/ 163 h 177"/>
                <a:gd name="T16" fmla="*/ 79 w 94"/>
                <a:gd name="T17" fmla="*/ 169 h 177"/>
                <a:gd name="T18" fmla="*/ 94 w 94"/>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pic>
        <p:nvPicPr>
          <p:cNvPr id="35" name="Picture 21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933253" flipH="1">
            <a:off x="2147604" y="1304749"/>
            <a:ext cx="221244" cy="19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6" name="Picture 22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933253" flipH="1">
            <a:off x="2084377" y="2276884"/>
            <a:ext cx="221244" cy="19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7" name="Picture 2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933253" flipH="1">
            <a:off x="2210831" y="3106885"/>
            <a:ext cx="221244" cy="19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extLst>
      <p:ext uri="{BB962C8B-B14F-4D97-AF65-F5344CB8AC3E}">
        <p14:creationId xmlns:p14="http://schemas.microsoft.com/office/powerpoint/2010/main" val="21901832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2629135" y="348880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1" name="Rectangle 10"/>
          <p:cNvSpPr>
            <a:spLocks noChangeArrowheads="1"/>
          </p:cNvSpPr>
          <p:nvPr/>
        </p:nvSpPr>
        <p:spPr bwMode="auto">
          <a:xfrm>
            <a:off x="2629135" y="288492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2" name="Rectangle 9"/>
          <p:cNvSpPr>
            <a:spLocks noChangeArrowheads="1"/>
          </p:cNvSpPr>
          <p:nvPr/>
        </p:nvSpPr>
        <p:spPr bwMode="auto">
          <a:xfrm>
            <a:off x="2629135" y="226008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9"/>
          <p:cNvSpPr>
            <a:spLocks noChangeArrowheads="1"/>
          </p:cNvSpPr>
          <p:nvPr/>
        </p:nvSpPr>
        <p:spPr bwMode="auto">
          <a:xfrm>
            <a:off x="2629135" y="104978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10"/>
          <p:cNvSpPr>
            <a:spLocks noChangeArrowheads="1"/>
          </p:cNvSpPr>
          <p:nvPr/>
        </p:nvSpPr>
        <p:spPr bwMode="auto">
          <a:xfrm>
            <a:off x="2629135" y="165620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27"/>
          <p:cNvSpPr>
            <a:spLocks noChangeArrowheads="1"/>
          </p:cNvSpPr>
          <p:nvPr/>
        </p:nvSpPr>
        <p:spPr bwMode="auto">
          <a:xfrm>
            <a:off x="639730" y="104978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6" name="Rectangle 29"/>
          <p:cNvSpPr>
            <a:spLocks noChangeArrowheads="1"/>
          </p:cNvSpPr>
          <p:nvPr/>
        </p:nvSpPr>
        <p:spPr bwMode="auto">
          <a:xfrm>
            <a:off x="648619" y="1144716"/>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9.4</a:t>
            </a:r>
          </a:p>
          <a:p>
            <a:pPr eaLnBrk="0" hangingPunct="0"/>
            <a:r>
              <a:rPr lang="zh-CN" altLang="en-US" sz="2000" b="1" dirty="0">
                <a:solidFill>
                  <a:schemeClr val="bg1"/>
                </a:solidFill>
                <a:latin typeface="微软雅黑" pitchFamily="34" charset="-122"/>
                <a:ea typeface="微软雅黑" pitchFamily="34" charset="-122"/>
              </a:rPr>
              <a:t>蜂窝移动通信网</a:t>
            </a:r>
            <a:endParaRPr lang="zh-CN" altLang="fr-FR" sz="2000" b="1" dirty="0">
              <a:solidFill>
                <a:schemeClr val="bg1"/>
              </a:solidFill>
              <a:latin typeface="微软雅黑" pitchFamily="34" charset="-122"/>
              <a:ea typeface="微软雅黑" pitchFamily="34" charset="-122"/>
            </a:endParaRPr>
          </a:p>
        </p:txBody>
      </p:sp>
      <p:sp>
        <p:nvSpPr>
          <p:cNvPr id="17" name="Line 16"/>
          <p:cNvSpPr>
            <a:spLocks noChangeShapeType="1"/>
          </p:cNvSpPr>
          <p:nvPr/>
        </p:nvSpPr>
        <p:spPr bwMode="auto">
          <a:xfrm>
            <a:off x="3637198" y="978346"/>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8"/>
          <p:cNvSpPr>
            <a:spLocks noChangeArrowheads="1"/>
          </p:cNvSpPr>
          <p:nvPr/>
        </p:nvSpPr>
        <p:spPr bwMode="auto">
          <a:xfrm>
            <a:off x="2700573" y="795784"/>
            <a:ext cx="579572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9.4.1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蜂窝</a:t>
            </a:r>
            <a:r>
              <a:rPr lang="zh-CN" altLang="en-US" sz="2000" b="1" dirty="0">
                <a:solidFill>
                  <a:schemeClr val="bg1"/>
                </a:solidFill>
                <a:latin typeface="微软雅黑" pitchFamily="34" charset="-122"/>
                <a:ea typeface="微软雅黑" pitchFamily="34" charset="-122"/>
              </a:rPr>
              <a:t>无线通信技术简介</a:t>
            </a:r>
          </a:p>
          <a:p>
            <a:pPr eaLnBrk="0" hangingPunct="0">
              <a:lnSpc>
                <a:spcPct val="200000"/>
              </a:lnSpc>
            </a:pPr>
            <a:r>
              <a:rPr lang="en-US" altLang="zh-CN" sz="2000" b="1" dirty="0">
                <a:solidFill>
                  <a:schemeClr val="bg1"/>
                </a:solidFill>
                <a:latin typeface="微软雅黑" pitchFamily="34" charset="-122"/>
                <a:ea typeface="微软雅黑" pitchFamily="34" charset="-122"/>
              </a:rPr>
              <a:t>9.4.2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移动</a:t>
            </a:r>
            <a:r>
              <a:rPr lang="en-US" altLang="zh-CN" sz="2000" b="1" dirty="0">
                <a:solidFill>
                  <a:schemeClr val="bg1"/>
                </a:solidFill>
                <a:latin typeface="微软雅黑" pitchFamily="34" charset="-122"/>
                <a:ea typeface="微软雅黑" pitchFamily="34" charset="-122"/>
              </a:rPr>
              <a:t>IP</a:t>
            </a:r>
          </a:p>
          <a:p>
            <a:pPr eaLnBrk="0" hangingPunct="0">
              <a:lnSpc>
                <a:spcPct val="200000"/>
              </a:lnSpc>
            </a:pPr>
            <a:r>
              <a:rPr lang="en-US" altLang="zh-CN" sz="2000" b="1" dirty="0">
                <a:solidFill>
                  <a:schemeClr val="bg1"/>
                </a:solidFill>
                <a:latin typeface="微软雅黑" pitchFamily="34" charset="-122"/>
                <a:ea typeface="微软雅黑" pitchFamily="34" charset="-122"/>
              </a:rPr>
              <a:t>9.4.3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蜂窝</a:t>
            </a:r>
            <a:r>
              <a:rPr lang="zh-CN" altLang="en-US" sz="2000" b="1" dirty="0">
                <a:solidFill>
                  <a:schemeClr val="bg1"/>
                </a:solidFill>
                <a:latin typeface="微软雅黑" pitchFamily="34" charset="-122"/>
                <a:ea typeface="微软雅黑" pitchFamily="34" charset="-122"/>
              </a:rPr>
              <a:t>移动通信网中对移动用户的路由选择</a:t>
            </a:r>
          </a:p>
          <a:p>
            <a:pPr eaLnBrk="0" hangingPunct="0">
              <a:lnSpc>
                <a:spcPct val="200000"/>
              </a:lnSpc>
            </a:pPr>
            <a:r>
              <a:rPr lang="en-US" altLang="zh-CN" sz="2000" b="1" dirty="0">
                <a:solidFill>
                  <a:schemeClr val="bg1"/>
                </a:solidFill>
                <a:latin typeface="微软雅黑" pitchFamily="34" charset="-122"/>
                <a:ea typeface="微软雅黑" pitchFamily="34" charset="-122"/>
              </a:rPr>
              <a:t>9.4.4 </a:t>
            </a:r>
            <a:r>
              <a:rPr lang="en-US" altLang="zh-CN" sz="2000" b="1" dirty="0" smtClean="0">
                <a:solidFill>
                  <a:schemeClr val="bg1"/>
                </a:solidFill>
                <a:latin typeface="微软雅黑" pitchFamily="34" charset="-122"/>
                <a:ea typeface="微软雅黑" pitchFamily="34" charset="-122"/>
              </a:rPr>
              <a:t>				    GSM</a:t>
            </a:r>
            <a:r>
              <a:rPr lang="zh-CN" altLang="en-US" sz="2000" b="1" dirty="0">
                <a:solidFill>
                  <a:schemeClr val="bg1"/>
                </a:solidFill>
                <a:latin typeface="微软雅黑" pitchFamily="34" charset="-122"/>
                <a:ea typeface="微软雅黑" pitchFamily="34" charset="-122"/>
              </a:rPr>
              <a:t>中的切换</a:t>
            </a:r>
          </a:p>
          <a:p>
            <a:pPr eaLnBrk="0" hangingPunct="0">
              <a:lnSpc>
                <a:spcPct val="200000"/>
              </a:lnSpc>
            </a:pPr>
            <a:r>
              <a:rPr lang="en-US" altLang="zh-CN" sz="2000" b="1" dirty="0">
                <a:solidFill>
                  <a:schemeClr val="bg1"/>
                </a:solidFill>
                <a:latin typeface="微软雅黑" pitchFamily="34" charset="-122"/>
                <a:ea typeface="微软雅黑" pitchFamily="34" charset="-122"/>
              </a:rPr>
              <a:t>9.4.5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无线</a:t>
            </a:r>
            <a:r>
              <a:rPr lang="zh-CN" altLang="en-US" sz="2000" b="1" dirty="0">
                <a:solidFill>
                  <a:schemeClr val="bg1"/>
                </a:solidFill>
                <a:latin typeface="微软雅黑" pitchFamily="34" charset="-122"/>
                <a:ea typeface="微软雅黑" pitchFamily="34" charset="-122"/>
              </a:rPr>
              <a:t>网络对高层协议的影响</a:t>
            </a:r>
          </a:p>
        </p:txBody>
      </p:sp>
    </p:spTree>
    <p:extLst>
      <p:ext uri="{BB962C8B-B14F-4D97-AF65-F5344CB8AC3E}">
        <p14:creationId xmlns:p14="http://schemas.microsoft.com/office/powerpoint/2010/main" val="27898595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190907"/>
            <a:ext cx="827726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蜂窝移动网络的发展非常迅速，到目前为止，世界上先后已有超过了</a:t>
            </a:r>
            <a:r>
              <a:rPr lang="en-US" altLang="zh-CN" sz="2000" b="1" dirty="0">
                <a:latin typeface="微软雅黑" pitchFamily="34" charset="-122"/>
                <a:ea typeface="微软雅黑" pitchFamily="34" charset="-122"/>
              </a:rPr>
              <a:t>30</a:t>
            </a:r>
            <a:r>
              <a:rPr lang="zh-CN" altLang="en-US" sz="2000" b="1" dirty="0">
                <a:latin typeface="微软雅黑" pitchFamily="34" charset="-122"/>
                <a:ea typeface="微软雅黑" pitchFamily="34" charset="-122"/>
              </a:rPr>
              <a:t>种不同的标准。</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第一代（</a:t>
            </a:r>
            <a:r>
              <a:rPr lang="en-US" altLang="zh-CN" sz="2000" b="1" dirty="0">
                <a:solidFill>
                  <a:srgbClr val="0000FF"/>
                </a:solidFill>
                <a:latin typeface="微软雅黑" pitchFamily="34" charset="-122"/>
                <a:ea typeface="微软雅黑" pitchFamily="34" charset="-122"/>
              </a:rPr>
              <a:t>1G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蜂窝无线通信是为话音通信设计的模拟 </a:t>
            </a:r>
            <a:r>
              <a:rPr lang="en-US" altLang="zh-CN" sz="2000" b="1" dirty="0">
                <a:latin typeface="微软雅黑" pitchFamily="34" charset="-122"/>
                <a:ea typeface="微软雅黑" pitchFamily="34" charset="-122"/>
              </a:rPr>
              <a:t>FDM </a:t>
            </a:r>
            <a:r>
              <a:rPr lang="zh-CN" altLang="en-US" sz="2000" b="1" dirty="0">
                <a:latin typeface="微软雅黑" pitchFamily="34" charset="-122"/>
                <a:ea typeface="微软雅黑" pitchFamily="34" charset="-122"/>
              </a:rPr>
              <a:t>系统。</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第二代（</a:t>
            </a:r>
            <a:r>
              <a:rPr lang="en-US" altLang="zh-CN" sz="2000" b="1" dirty="0">
                <a:solidFill>
                  <a:srgbClr val="0000FF"/>
                </a:solidFill>
                <a:latin typeface="微软雅黑" pitchFamily="34" charset="-122"/>
                <a:ea typeface="微软雅黑" pitchFamily="34" charset="-122"/>
              </a:rPr>
              <a:t>2G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蜂窝无线通信提供</a:t>
            </a:r>
            <a:r>
              <a:rPr lang="zh-CN" altLang="en-US" sz="2000" b="1" dirty="0">
                <a:solidFill>
                  <a:srgbClr val="0000FF"/>
                </a:solidFill>
                <a:latin typeface="微软雅黑" pitchFamily="34" charset="-122"/>
                <a:ea typeface="微软雅黑" pitchFamily="34" charset="-122"/>
              </a:rPr>
              <a:t>低速数字通信</a:t>
            </a:r>
            <a:r>
              <a:rPr lang="zh-CN" altLang="en-US" sz="2000" b="1" dirty="0">
                <a:latin typeface="微软雅黑" pitchFamily="34" charset="-122"/>
                <a:ea typeface="微软雅黑" pitchFamily="34" charset="-122"/>
              </a:rPr>
              <a:t>（短信服务），其代表性体制就是最流行的 </a:t>
            </a:r>
            <a:r>
              <a:rPr lang="en-US" altLang="zh-CN" sz="2000" b="1" dirty="0">
                <a:solidFill>
                  <a:srgbClr val="0000FF"/>
                </a:solidFill>
                <a:latin typeface="微软雅黑" pitchFamily="34" charset="-122"/>
                <a:ea typeface="微软雅黑" pitchFamily="34" charset="-122"/>
              </a:rPr>
              <a:t>GSM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系统。</a:t>
            </a:r>
          </a:p>
          <a:p>
            <a:pPr marL="342900" indent="-342900" eaLnBrk="0" hangingPunct="0">
              <a:lnSpc>
                <a:spcPts val="3300"/>
              </a:lnSpc>
              <a:buClr>
                <a:srgbClr val="0070C0"/>
              </a:buClr>
              <a:buFont typeface="Wingdings" pitchFamily="2" charset="2"/>
              <a:buChar char="l"/>
            </a:pPr>
            <a:r>
              <a:rPr lang="en-US" altLang="zh-CN" sz="2000" b="1" dirty="0">
                <a:solidFill>
                  <a:srgbClr val="0000FF"/>
                </a:solidFill>
                <a:latin typeface="微软雅黑" pitchFamily="34" charset="-122"/>
                <a:ea typeface="微软雅黑" pitchFamily="34" charset="-122"/>
              </a:rPr>
              <a:t>2.5G </a:t>
            </a:r>
            <a:r>
              <a:rPr lang="zh-CN" altLang="en-US" sz="2000" b="1" dirty="0">
                <a:latin typeface="微软雅黑" pitchFamily="34" charset="-122"/>
                <a:ea typeface="微软雅黑" pitchFamily="34" charset="-122"/>
              </a:rPr>
              <a:t>技术是从 </a:t>
            </a:r>
            <a:r>
              <a:rPr lang="en-US" altLang="zh-CN" sz="2000" b="1" dirty="0">
                <a:latin typeface="微软雅黑" pitchFamily="34" charset="-122"/>
                <a:ea typeface="微软雅黑" pitchFamily="34" charset="-122"/>
              </a:rPr>
              <a:t>2G </a:t>
            </a:r>
            <a:r>
              <a:rPr lang="zh-CN" altLang="en-US" sz="2000" b="1" dirty="0">
                <a:latin typeface="微软雅黑" pitchFamily="34" charset="-122"/>
                <a:ea typeface="微软雅黑" pitchFamily="34" charset="-122"/>
              </a:rPr>
              <a:t>向第三代（</a:t>
            </a:r>
            <a:r>
              <a:rPr lang="en-US" altLang="zh-CN" sz="2000" b="1" dirty="0">
                <a:latin typeface="微软雅黑" pitchFamily="34" charset="-122"/>
                <a:ea typeface="微软雅黑" pitchFamily="34" charset="-122"/>
              </a:rPr>
              <a:t>3G</a:t>
            </a:r>
            <a:r>
              <a:rPr lang="zh-CN" altLang="en-US" sz="2000" b="1" dirty="0">
                <a:latin typeface="微软雅黑" pitchFamily="34" charset="-122"/>
                <a:ea typeface="微软雅黑" pitchFamily="34" charset="-122"/>
              </a:rPr>
              <a:t>）过渡的衔接性技术，如 </a:t>
            </a:r>
            <a:r>
              <a:rPr lang="en-US" altLang="zh-CN" sz="2000" b="1" dirty="0">
                <a:latin typeface="微软雅黑" pitchFamily="34" charset="-122"/>
                <a:ea typeface="微软雅黑" pitchFamily="34" charset="-122"/>
              </a:rPr>
              <a:t>GPRS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EDGE </a:t>
            </a:r>
            <a:r>
              <a:rPr lang="zh-CN" altLang="en-US" sz="2000" b="1" dirty="0">
                <a:latin typeface="微软雅黑" pitchFamily="34" charset="-122"/>
                <a:ea typeface="微软雅黑" pitchFamily="34" charset="-122"/>
              </a:rPr>
              <a:t>等。</a:t>
            </a:r>
          </a:p>
        </p:txBody>
      </p:sp>
    </p:spTree>
    <p:extLst>
      <p:ext uri="{BB962C8B-B14F-4D97-AF65-F5344CB8AC3E}">
        <p14:creationId xmlns:p14="http://schemas.microsoft.com/office/powerpoint/2010/main" val="4657275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430419" y="1190907"/>
            <a:ext cx="8422554"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第三代（</a:t>
            </a:r>
            <a:r>
              <a:rPr lang="en-US" altLang="zh-CN" sz="2000" b="1" dirty="0">
                <a:solidFill>
                  <a:srgbClr val="0000FF"/>
                </a:solidFill>
                <a:latin typeface="微软雅黑" pitchFamily="34" charset="-122"/>
                <a:ea typeface="微软雅黑" pitchFamily="34" charset="-122"/>
              </a:rPr>
              <a:t>3G</a:t>
            </a:r>
            <a:r>
              <a:rPr lang="zh-CN" altLang="en-US" sz="2000" b="1" dirty="0">
                <a:solidFill>
                  <a:srgbClr val="0000FF"/>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移动通信和计算机网络的关系非常密切，它</a:t>
            </a:r>
            <a:r>
              <a:rPr lang="zh-CN" altLang="en-US" sz="2000" b="1" dirty="0">
                <a:solidFill>
                  <a:srgbClr val="0000FF"/>
                </a:solidFill>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IP </a:t>
            </a:r>
            <a:r>
              <a:rPr lang="zh-CN" altLang="en-US" sz="2000" b="1" dirty="0">
                <a:solidFill>
                  <a:srgbClr val="0000FF"/>
                </a:solidFill>
                <a:latin typeface="微软雅黑" pitchFamily="34" charset="-122"/>
                <a:ea typeface="微软雅黑" pitchFamily="34" charset="-122"/>
              </a:rPr>
              <a:t>的体系结构</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混合的交换机制</a:t>
            </a:r>
            <a:r>
              <a:rPr lang="zh-CN" altLang="en-US" sz="2000" b="1" dirty="0">
                <a:latin typeface="微软雅黑" pitchFamily="34" charset="-122"/>
                <a:ea typeface="微软雅黑" pitchFamily="34" charset="-122"/>
              </a:rPr>
              <a:t>（电路交换和分组交换），能够提供移动宽带多媒体业务（话音、数据、视频等，可收发电子邮件，浏览网页，进行视频会议等），如 </a:t>
            </a:r>
            <a:r>
              <a:rPr lang="en-US" altLang="zh-CN" sz="2000" b="1" dirty="0">
                <a:latin typeface="微软雅黑" pitchFamily="34" charset="-122"/>
                <a:ea typeface="微软雅黑" pitchFamily="34" charset="-122"/>
              </a:rPr>
              <a:t>CDMA2000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WCDMA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TD-SCDMA</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从</a:t>
            </a:r>
            <a:r>
              <a:rPr lang="en-US" altLang="zh-CN" sz="2000" b="1" dirty="0">
                <a:latin typeface="微软雅黑" pitchFamily="34" charset="-122"/>
                <a:ea typeface="微软雅黑" pitchFamily="34" charset="-122"/>
              </a:rPr>
              <a:t>3G</a:t>
            </a:r>
            <a:r>
              <a:rPr lang="zh-CN" altLang="en-US" sz="2000" b="1" dirty="0">
                <a:latin typeface="微软雅黑" pitchFamily="34" charset="-122"/>
                <a:ea typeface="微软雅黑" pitchFamily="34" charset="-122"/>
              </a:rPr>
              <a:t>开始以后的各代蜂窝移动通信都是以传输</a:t>
            </a:r>
            <a:r>
              <a:rPr lang="zh-CN" altLang="en-US" sz="2000" b="1" dirty="0">
                <a:solidFill>
                  <a:srgbClr val="0000FF"/>
                </a:solidFill>
                <a:latin typeface="微软雅黑" pitchFamily="34" charset="-122"/>
                <a:ea typeface="微软雅黑" pitchFamily="34" charset="-122"/>
              </a:rPr>
              <a:t>数据业务为主</a:t>
            </a:r>
            <a:r>
              <a:rPr lang="zh-CN" altLang="en-US" sz="2000" b="1" dirty="0">
                <a:latin typeface="微软雅黑" pitchFamily="34" charset="-122"/>
                <a:ea typeface="微软雅黑" pitchFamily="34" charset="-122"/>
              </a:rPr>
              <a:t>的通信系统，而且必须兼容</a:t>
            </a:r>
            <a:r>
              <a:rPr lang="en-US" altLang="zh-CN" sz="2000" b="1" dirty="0">
                <a:latin typeface="微软雅黑" pitchFamily="34" charset="-122"/>
                <a:ea typeface="微软雅黑" pitchFamily="34" charset="-122"/>
              </a:rPr>
              <a:t>2G</a:t>
            </a:r>
            <a:r>
              <a:rPr lang="zh-CN" altLang="en-US" sz="2000" b="1" dirty="0">
                <a:latin typeface="微软雅黑" pitchFamily="34" charset="-122"/>
                <a:ea typeface="微软雅黑" pitchFamily="34" charset="-122"/>
              </a:rPr>
              <a:t>的功能（即能够通电话和发送短信），这就是所谓的</a:t>
            </a:r>
            <a:r>
              <a:rPr lang="zh-CN" altLang="en-US" sz="2000" b="1" dirty="0">
                <a:solidFill>
                  <a:srgbClr val="0000FF"/>
                </a:solidFill>
                <a:latin typeface="微软雅黑" pitchFamily="34" charset="-122"/>
                <a:ea typeface="微软雅黑" pitchFamily="34" charset="-122"/>
              </a:rPr>
              <a:t>向后兼容</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238484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6085" y="620973"/>
            <a:ext cx="7853464" cy="37407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Line 187"/>
          <p:cNvSpPr>
            <a:spLocks noChangeShapeType="1"/>
          </p:cNvSpPr>
          <p:nvPr/>
        </p:nvSpPr>
        <p:spPr bwMode="auto">
          <a:xfrm flipV="1">
            <a:off x="3088192" y="1809097"/>
            <a:ext cx="402010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grpSp>
        <p:nvGrpSpPr>
          <p:cNvPr id="5" name="Group 107"/>
          <p:cNvGrpSpPr>
            <a:grpSpLocks/>
          </p:cNvGrpSpPr>
          <p:nvPr/>
        </p:nvGrpSpPr>
        <p:grpSpPr bwMode="auto">
          <a:xfrm>
            <a:off x="6937924" y="1528179"/>
            <a:ext cx="958689" cy="490432"/>
            <a:chOff x="2248" y="820"/>
            <a:chExt cx="2248" cy="883"/>
          </a:xfrm>
        </p:grpSpPr>
        <p:grpSp>
          <p:nvGrpSpPr>
            <p:cNvPr id="137" name="Group 108"/>
            <p:cNvGrpSpPr>
              <a:grpSpLocks/>
            </p:cNvGrpSpPr>
            <p:nvPr/>
          </p:nvGrpSpPr>
          <p:grpSpPr bwMode="auto">
            <a:xfrm>
              <a:off x="3567" y="902"/>
              <a:ext cx="929" cy="759"/>
              <a:chOff x="3567" y="902"/>
              <a:chExt cx="929" cy="759"/>
            </a:xfrm>
          </p:grpSpPr>
          <p:grpSp>
            <p:nvGrpSpPr>
              <p:cNvPr id="167" name="Group 109"/>
              <p:cNvGrpSpPr>
                <a:grpSpLocks/>
              </p:cNvGrpSpPr>
              <p:nvPr/>
            </p:nvGrpSpPr>
            <p:grpSpPr bwMode="auto">
              <a:xfrm>
                <a:off x="3926" y="902"/>
                <a:ext cx="570" cy="611"/>
                <a:chOff x="3926" y="902"/>
                <a:chExt cx="570" cy="611"/>
              </a:xfrm>
            </p:grpSpPr>
            <p:grpSp>
              <p:nvGrpSpPr>
                <p:cNvPr id="172" name="Group 110"/>
                <p:cNvGrpSpPr>
                  <a:grpSpLocks/>
                </p:cNvGrpSpPr>
                <p:nvPr/>
              </p:nvGrpSpPr>
              <p:grpSpPr bwMode="auto">
                <a:xfrm>
                  <a:off x="4071" y="982"/>
                  <a:ext cx="425" cy="448"/>
                  <a:chOff x="4071" y="982"/>
                  <a:chExt cx="425" cy="448"/>
                </a:xfrm>
              </p:grpSpPr>
              <p:grpSp>
                <p:nvGrpSpPr>
                  <p:cNvPr id="182" name="Group 111"/>
                  <p:cNvGrpSpPr>
                    <a:grpSpLocks/>
                  </p:cNvGrpSpPr>
                  <p:nvPr/>
                </p:nvGrpSpPr>
                <p:grpSpPr bwMode="auto">
                  <a:xfrm>
                    <a:off x="4071" y="982"/>
                    <a:ext cx="425" cy="448"/>
                    <a:chOff x="4071" y="982"/>
                    <a:chExt cx="425" cy="448"/>
                  </a:xfrm>
                </p:grpSpPr>
                <p:grpSp>
                  <p:nvGrpSpPr>
                    <p:cNvPr id="184" name="Group 112"/>
                    <p:cNvGrpSpPr>
                      <a:grpSpLocks/>
                    </p:cNvGrpSpPr>
                    <p:nvPr/>
                  </p:nvGrpSpPr>
                  <p:grpSpPr bwMode="auto">
                    <a:xfrm>
                      <a:off x="4182" y="1010"/>
                      <a:ext cx="314" cy="366"/>
                      <a:chOff x="4182" y="1010"/>
                      <a:chExt cx="314" cy="366"/>
                    </a:xfrm>
                  </p:grpSpPr>
                  <p:grpSp>
                    <p:nvGrpSpPr>
                      <p:cNvPr id="188" name="Group 113"/>
                      <p:cNvGrpSpPr>
                        <a:grpSpLocks/>
                      </p:cNvGrpSpPr>
                      <p:nvPr/>
                    </p:nvGrpSpPr>
                    <p:grpSpPr bwMode="auto">
                      <a:xfrm>
                        <a:off x="4220" y="1010"/>
                        <a:ext cx="276" cy="366"/>
                        <a:chOff x="4220" y="1010"/>
                        <a:chExt cx="276" cy="366"/>
                      </a:xfrm>
                    </p:grpSpPr>
                    <p:sp>
                      <p:nvSpPr>
                        <p:cNvPr id="192"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3"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4"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5"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6"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9"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0"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1"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5"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6"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7"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83"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73" name="Group 126"/>
                <p:cNvGrpSpPr>
                  <a:grpSpLocks/>
                </p:cNvGrpSpPr>
                <p:nvPr/>
              </p:nvGrpSpPr>
              <p:grpSpPr bwMode="auto">
                <a:xfrm>
                  <a:off x="3926" y="902"/>
                  <a:ext cx="385" cy="556"/>
                  <a:chOff x="3926" y="902"/>
                  <a:chExt cx="385" cy="556"/>
                </a:xfrm>
              </p:grpSpPr>
              <p:sp>
                <p:nvSpPr>
                  <p:cNvPr id="176"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7"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8"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9"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0"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81"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74"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5"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68"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9"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0"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1"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8" name="Group 139"/>
            <p:cNvGrpSpPr>
              <a:grpSpLocks/>
            </p:cNvGrpSpPr>
            <p:nvPr/>
          </p:nvGrpSpPr>
          <p:grpSpPr bwMode="auto">
            <a:xfrm>
              <a:off x="2248" y="907"/>
              <a:ext cx="556" cy="525"/>
              <a:chOff x="2248" y="907"/>
              <a:chExt cx="556" cy="525"/>
            </a:xfrm>
          </p:grpSpPr>
          <p:grpSp>
            <p:nvGrpSpPr>
              <p:cNvPr id="152" name="Group 140"/>
              <p:cNvGrpSpPr>
                <a:grpSpLocks/>
              </p:cNvGrpSpPr>
              <p:nvPr/>
            </p:nvGrpSpPr>
            <p:grpSpPr bwMode="auto">
              <a:xfrm>
                <a:off x="2248" y="982"/>
                <a:ext cx="299" cy="314"/>
                <a:chOff x="2248" y="982"/>
                <a:chExt cx="299" cy="314"/>
              </a:xfrm>
            </p:grpSpPr>
            <p:sp>
              <p:nvSpPr>
                <p:cNvPr id="163"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4"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5"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6"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53" name="Group 145"/>
              <p:cNvGrpSpPr>
                <a:grpSpLocks/>
              </p:cNvGrpSpPr>
              <p:nvPr/>
            </p:nvGrpSpPr>
            <p:grpSpPr bwMode="auto">
              <a:xfrm>
                <a:off x="2344" y="907"/>
                <a:ext cx="460" cy="525"/>
                <a:chOff x="2344" y="907"/>
                <a:chExt cx="460" cy="525"/>
              </a:xfrm>
            </p:grpSpPr>
            <p:sp>
              <p:nvSpPr>
                <p:cNvPr id="155"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6"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7"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8"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9"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0"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1"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162"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54"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139" name="Group 155"/>
            <p:cNvGrpSpPr>
              <a:grpSpLocks/>
            </p:cNvGrpSpPr>
            <p:nvPr/>
          </p:nvGrpSpPr>
          <p:grpSpPr bwMode="auto">
            <a:xfrm>
              <a:off x="2529" y="820"/>
              <a:ext cx="1638" cy="883"/>
              <a:chOff x="2529" y="820"/>
              <a:chExt cx="1638" cy="883"/>
            </a:xfrm>
          </p:grpSpPr>
          <p:sp>
            <p:nvSpPr>
              <p:cNvPr id="140"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1"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2"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3"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4"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5"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6"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7"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8"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49"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0"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51"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 name="AutoShape 519"/>
          <p:cNvSpPr>
            <a:spLocks noChangeArrowheads="1"/>
          </p:cNvSpPr>
          <p:nvPr/>
        </p:nvSpPr>
        <p:spPr bwMode="auto">
          <a:xfrm>
            <a:off x="1231265" y="1968124"/>
            <a:ext cx="6536608" cy="2103803"/>
          </a:xfrm>
          <a:prstGeom prst="roundRect">
            <a:avLst>
              <a:gd name="adj" fmla="val 13253"/>
            </a:avLst>
          </a:prstGeom>
          <a:solidFill>
            <a:srgbClr val="00FFFF"/>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sp>
        <p:nvSpPr>
          <p:cNvPr id="7" name="Oval 19"/>
          <p:cNvSpPr>
            <a:spLocks noChangeArrowheads="1"/>
          </p:cNvSpPr>
          <p:nvPr/>
        </p:nvSpPr>
        <p:spPr bwMode="auto">
          <a:xfrm>
            <a:off x="1610873" y="2391346"/>
            <a:ext cx="3059875" cy="1518649"/>
          </a:xfrm>
          <a:prstGeom prst="ellipse">
            <a:avLst/>
          </a:prstGeom>
          <a:solidFill>
            <a:srgbClr val="66FF99"/>
          </a:solidFill>
          <a:ln w="6350">
            <a:solidFill>
              <a:schemeClr val="tx1"/>
            </a:solidFill>
            <a:prstDash val="dash"/>
            <a:round/>
            <a:headEnd/>
            <a:tailEnd/>
          </a:ln>
        </p:spPr>
        <p:txBody>
          <a:bodyPr wrap="none" anchor="ctr"/>
          <a:lstStyle/>
          <a:p>
            <a:endParaRPr lang="zh-CN" altLang="en-US" sz="1200" b="1">
              <a:latin typeface="微软雅黑" pitchFamily="34" charset="-122"/>
              <a:ea typeface="微软雅黑" pitchFamily="34" charset="-122"/>
            </a:endParaRPr>
          </a:p>
        </p:txBody>
      </p:sp>
      <p:pic>
        <p:nvPicPr>
          <p:cNvPr id="8" name="Picture 222"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442" y="2185618"/>
            <a:ext cx="517649" cy="48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21"/>
          <p:cNvSpPr>
            <a:spLocks noChangeArrowheads="1"/>
          </p:cNvSpPr>
          <p:nvPr/>
        </p:nvSpPr>
        <p:spPr bwMode="auto">
          <a:xfrm>
            <a:off x="4578624" y="2405948"/>
            <a:ext cx="2848710" cy="1504047"/>
          </a:xfrm>
          <a:prstGeom prst="ellipse">
            <a:avLst/>
          </a:prstGeom>
          <a:solidFill>
            <a:srgbClr val="FFCCFF"/>
          </a:solidFill>
          <a:ln w="6350" algn="ctr">
            <a:solidFill>
              <a:schemeClr val="tx1"/>
            </a:solidFill>
            <a:prstDash val="dash"/>
            <a:miter lim="800000"/>
            <a:headEnd/>
            <a:tailEnd/>
          </a:ln>
          <a:effectLst/>
        </p:spPr>
        <p:txBody>
          <a:bodyPr wrap="none" anchor="ctr"/>
          <a:lstStyle/>
          <a:p>
            <a:pPr algn="ctr"/>
            <a:endParaRPr lang="zh-CN" altLang="en-US" sz="1200" b="1">
              <a:latin typeface="微软雅黑" pitchFamily="34" charset="-122"/>
              <a:ea typeface="微软雅黑" pitchFamily="34" charset="-122"/>
            </a:endParaRPr>
          </a:p>
        </p:txBody>
      </p:sp>
      <p:sp>
        <p:nvSpPr>
          <p:cNvPr id="11" name="Text Box 46"/>
          <p:cNvSpPr txBox="1">
            <a:spLocks noChangeArrowheads="1"/>
          </p:cNvSpPr>
          <p:nvPr/>
        </p:nvSpPr>
        <p:spPr bwMode="auto">
          <a:xfrm>
            <a:off x="1671133" y="2056836"/>
            <a:ext cx="1020161" cy="42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200" b="1" dirty="0">
                <a:latin typeface="微软雅黑" pitchFamily="34" charset="-122"/>
                <a:ea typeface="微软雅黑" pitchFamily="34" charset="-122"/>
              </a:rPr>
              <a:t>扩展的服务集</a:t>
            </a:r>
          </a:p>
          <a:p>
            <a:pPr algn="ctr" eaLnBrk="1" hangingPunct="1"/>
            <a:r>
              <a:rPr lang="en-US" altLang="zh-CN" sz="1200" b="1" dirty="0">
                <a:latin typeface="微软雅黑" pitchFamily="34" charset="-122"/>
                <a:ea typeface="微软雅黑" pitchFamily="34" charset="-122"/>
              </a:rPr>
              <a:t>ESS</a:t>
            </a:r>
          </a:p>
        </p:txBody>
      </p:sp>
      <p:sp>
        <p:nvSpPr>
          <p:cNvPr id="12" name="Text Box 175"/>
          <p:cNvSpPr txBox="1">
            <a:spLocks noChangeArrowheads="1"/>
          </p:cNvSpPr>
          <p:nvPr/>
        </p:nvSpPr>
        <p:spPr bwMode="auto">
          <a:xfrm>
            <a:off x="1737729" y="2987941"/>
            <a:ext cx="279362" cy="2578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p>
        </p:txBody>
      </p:sp>
      <p:sp>
        <p:nvSpPr>
          <p:cNvPr id="13" name="Text Box 176"/>
          <p:cNvSpPr txBox="1">
            <a:spLocks noChangeArrowheads="1"/>
          </p:cNvSpPr>
          <p:nvPr/>
        </p:nvSpPr>
        <p:spPr bwMode="auto">
          <a:xfrm>
            <a:off x="6773671" y="3077298"/>
            <a:ext cx="270408"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B</a:t>
            </a:r>
          </a:p>
        </p:txBody>
      </p:sp>
      <p:sp>
        <p:nvSpPr>
          <p:cNvPr id="14" name="AutoShape 180"/>
          <p:cNvSpPr>
            <a:spLocks noChangeArrowheads="1"/>
          </p:cNvSpPr>
          <p:nvPr/>
        </p:nvSpPr>
        <p:spPr bwMode="auto">
          <a:xfrm>
            <a:off x="4284705" y="3679172"/>
            <a:ext cx="466104" cy="298711"/>
          </a:xfrm>
          <a:prstGeom prst="wedgeRoundRectCallout">
            <a:avLst>
              <a:gd name="adj1" fmla="val 131898"/>
              <a:gd name="adj2" fmla="val -108287"/>
              <a:gd name="adj3" fmla="val 16667"/>
            </a:avLst>
          </a:prstGeom>
          <a:solidFill>
            <a:srgbClr val="FFFF00"/>
          </a:solidFill>
          <a:ln w="9525">
            <a:solidFill>
              <a:schemeClr val="tx1"/>
            </a:solidFill>
            <a:miter lim="800000"/>
            <a:headEnd/>
            <a:tailEnd/>
          </a:ln>
          <a:effectLst/>
        </p:spPr>
        <p:txBody>
          <a:bodyPr/>
          <a:lstStyle/>
          <a:p>
            <a:pPr algn="ctr">
              <a:defRPr/>
            </a:pPr>
            <a:endParaRPr lang="zh-CN" altLang="zh-CN" sz="1200" b="1">
              <a:latin typeface="微软雅黑" pitchFamily="34" charset="-122"/>
              <a:ea typeface="微软雅黑" pitchFamily="34" charset="-122"/>
            </a:endParaRPr>
          </a:p>
        </p:txBody>
      </p:sp>
      <p:sp>
        <p:nvSpPr>
          <p:cNvPr id="15" name="Text Box 178"/>
          <p:cNvSpPr txBox="1">
            <a:spLocks noChangeArrowheads="1"/>
          </p:cNvSpPr>
          <p:nvPr/>
        </p:nvSpPr>
        <p:spPr bwMode="auto">
          <a:xfrm>
            <a:off x="4276892" y="3689395"/>
            <a:ext cx="453405"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漫游</a:t>
            </a:r>
          </a:p>
        </p:txBody>
      </p:sp>
      <p:sp>
        <p:nvSpPr>
          <p:cNvPr id="17" name="Freeform 288"/>
          <p:cNvSpPr>
            <a:spLocks/>
          </p:cNvSpPr>
          <p:nvPr/>
        </p:nvSpPr>
        <p:spPr bwMode="auto">
          <a:xfrm>
            <a:off x="3089290" y="2017747"/>
            <a:ext cx="140379" cy="233290"/>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8" name="Freeform 291"/>
          <p:cNvSpPr>
            <a:spLocks/>
          </p:cNvSpPr>
          <p:nvPr/>
        </p:nvSpPr>
        <p:spPr bwMode="auto">
          <a:xfrm>
            <a:off x="3586100" y="2297943"/>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19" name="Freeform 293"/>
          <p:cNvSpPr>
            <a:spLocks/>
          </p:cNvSpPr>
          <p:nvPr/>
        </p:nvSpPr>
        <p:spPr bwMode="auto">
          <a:xfrm>
            <a:off x="3089290" y="2289303"/>
            <a:ext cx="140379" cy="233290"/>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0" name="Freeform 294"/>
          <p:cNvSpPr>
            <a:spLocks/>
          </p:cNvSpPr>
          <p:nvPr/>
        </p:nvSpPr>
        <p:spPr bwMode="auto">
          <a:xfrm>
            <a:off x="3586100" y="2017747"/>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pic>
        <p:nvPicPr>
          <p:cNvPr id="21" name="Picture 297" descr="D-Link%20DI-713P%20Wireless%20Broadband%20rout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7032" y="2242398"/>
            <a:ext cx="517649" cy="485096"/>
          </a:xfrm>
          <a:prstGeom prst="rect">
            <a:avLst/>
          </a:prstGeom>
          <a:noFill/>
          <a:ln>
            <a:noFill/>
          </a:ln>
        </p:spPr>
      </p:pic>
      <p:sp>
        <p:nvSpPr>
          <p:cNvPr id="23" name="Line 49"/>
          <p:cNvSpPr>
            <a:spLocks noChangeShapeType="1"/>
          </p:cNvSpPr>
          <p:nvPr/>
        </p:nvSpPr>
        <p:spPr bwMode="auto">
          <a:xfrm flipV="1">
            <a:off x="5526184" y="1809096"/>
            <a:ext cx="0" cy="6523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24" name="Text Box 190"/>
          <p:cNvSpPr txBox="1">
            <a:spLocks noChangeArrowheads="1"/>
          </p:cNvSpPr>
          <p:nvPr/>
        </p:nvSpPr>
        <p:spPr bwMode="auto">
          <a:xfrm>
            <a:off x="7067572" y="1641550"/>
            <a:ext cx="595093"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a:latin typeface="微软雅黑" pitchFamily="34" charset="-122"/>
                <a:ea typeface="微软雅黑" pitchFamily="34" charset="-122"/>
              </a:rPr>
              <a:t>互联网</a:t>
            </a:r>
          </a:p>
        </p:txBody>
      </p:sp>
      <p:sp>
        <p:nvSpPr>
          <p:cNvPr id="25" name="Freeform 301"/>
          <p:cNvSpPr>
            <a:spLocks/>
          </p:cNvSpPr>
          <p:nvPr/>
        </p:nvSpPr>
        <p:spPr bwMode="auto">
          <a:xfrm>
            <a:off x="5227878" y="2073292"/>
            <a:ext cx="140379" cy="233291"/>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6" name="Freeform 302"/>
          <p:cNvSpPr>
            <a:spLocks/>
          </p:cNvSpPr>
          <p:nvPr/>
        </p:nvSpPr>
        <p:spPr bwMode="auto">
          <a:xfrm>
            <a:off x="5684110" y="2297943"/>
            <a:ext cx="140379" cy="233291"/>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7" name="Freeform 303"/>
          <p:cNvSpPr>
            <a:spLocks/>
          </p:cNvSpPr>
          <p:nvPr/>
        </p:nvSpPr>
        <p:spPr bwMode="auto">
          <a:xfrm>
            <a:off x="5227878" y="2344848"/>
            <a:ext cx="140379" cy="233291"/>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8" name="Freeform 304"/>
          <p:cNvSpPr>
            <a:spLocks/>
          </p:cNvSpPr>
          <p:nvPr/>
        </p:nvSpPr>
        <p:spPr bwMode="auto">
          <a:xfrm>
            <a:off x="5684110" y="2017747"/>
            <a:ext cx="140379" cy="233290"/>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6350">
            <a:solidFill>
              <a:schemeClr val="tx1"/>
            </a:solidFill>
            <a:round/>
            <a:headEnd/>
            <a:tailEnd/>
          </a:ln>
        </p:spPr>
        <p:txBody>
          <a:bodyPr/>
          <a:lstStyle/>
          <a:p>
            <a:endParaRPr lang="zh-CN" altLang="en-US" sz="1200" b="1">
              <a:latin typeface="微软雅黑" pitchFamily="34" charset="-122"/>
              <a:ea typeface="微软雅黑" pitchFamily="34" charset="-122"/>
            </a:endParaRPr>
          </a:p>
        </p:txBody>
      </p:sp>
      <p:sp>
        <p:nvSpPr>
          <p:cNvPr id="29" name="Text Box 305"/>
          <p:cNvSpPr txBox="1">
            <a:spLocks noChangeArrowheads="1"/>
          </p:cNvSpPr>
          <p:nvPr/>
        </p:nvSpPr>
        <p:spPr bwMode="auto">
          <a:xfrm>
            <a:off x="4268255" y="1547416"/>
            <a:ext cx="977359" cy="25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a:latin typeface="微软雅黑" pitchFamily="34" charset="-122"/>
                <a:ea typeface="微软雅黑" pitchFamily="34" charset="-122"/>
              </a:rPr>
              <a:t>分配系统 </a:t>
            </a:r>
            <a:r>
              <a:rPr lang="en-US" altLang="zh-CN" sz="1200" b="1">
                <a:latin typeface="微软雅黑" pitchFamily="34" charset="-122"/>
                <a:ea typeface="微软雅黑" pitchFamily="34" charset="-122"/>
              </a:rPr>
              <a:t>DS</a:t>
            </a:r>
          </a:p>
        </p:txBody>
      </p:sp>
      <p:pic>
        <p:nvPicPr>
          <p:cNvPr id="30" name="Picture 3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796" y="1705412"/>
            <a:ext cx="414557" cy="21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403"/>
          <p:cNvSpPr>
            <a:spLocks noChangeShapeType="1"/>
          </p:cNvSpPr>
          <p:nvPr/>
        </p:nvSpPr>
        <p:spPr bwMode="auto">
          <a:xfrm flipV="1">
            <a:off x="2193276" y="2633684"/>
            <a:ext cx="1143871" cy="448067"/>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2" name="Line 404"/>
          <p:cNvSpPr>
            <a:spLocks noChangeShapeType="1"/>
          </p:cNvSpPr>
          <p:nvPr/>
        </p:nvSpPr>
        <p:spPr bwMode="auto">
          <a:xfrm flipV="1">
            <a:off x="2839239" y="2633684"/>
            <a:ext cx="597708" cy="89613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3" name="Line 405"/>
          <p:cNvSpPr>
            <a:spLocks noChangeShapeType="1"/>
          </p:cNvSpPr>
          <p:nvPr/>
        </p:nvSpPr>
        <p:spPr bwMode="auto">
          <a:xfrm flipV="1">
            <a:off x="4978924" y="2578139"/>
            <a:ext cx="447459" cy="280195"/>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4" name="Line 406"/>
          <p:cNvSpPr>
            <a:spLocks noChangeShapeType="1"/>
          </p:cNvSpPr>
          <p:nvPr/>
        </p:nvSpPr>
        <p:spPr bwMode="auto">
          <a:xfrm>
            <a:off x="3586101" y="2578139"/>
            <a:ext cx="610733" cy="279578"/>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5" name="Line 407"/>
          <p:cNvSpPr>
            <a:spLocks noChangeShapeType="1"/>
          </p:cNvSpPr>
          <p:nvPr/>
        </p:nvSpPr>
        <p:spPr bwMode="auto">
          <a:xfrm flipV="1">
            <a:off x="3478622" y="2633684"/>
            <a:ext cx="58126" cy="83289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6" name="Line 408"/>
          <p:cNvSpPr>
            <a:spLocks noChangeShapeType="1"/>
          </p:cNvSpPr>
          <p:nvPr/>
        </p:nvSpPr>
        <p:spPr bwMode="auto">
          <a:xfrm flipV="1">
            <a:off x="5263923" y="2633683"/>
            <a:ext cx="262261" cy="671482"/>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7" name="Line 409"/>
          <p:cNvSpPr>
            <a:spLocks noChangeShapeType="1"/>
          </p:cNvSpPr>
          <p:nvPr/>
        </p:nvSpPr>
        <p:spPr bwMode="auto">
          <a:xfrm flipH="1" flipV="1">
            <a:off x="5725786" y="2633684"/>
            <a:ext cx="854784" cy="534630"/>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8" name="Line 410"/>
          <p:cNvSpPr>
            <a:spLocks noChangeShapeType="1"/>
          </p:cNvSpPr>
          <p:nvPr/>
        </p:nvSpPr>
        <p:spPr bwMode="auto">
          <a:xfrm flipH="1" flipV="1">
            <a:off x="5624887" y="2633683"/>
            <a:ext cx="541420" cy="671483"/>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39" name="Line 422"/>
          <p:cNvSpPr>
            <a:spLocks noChangeShapeType="1"/>
          </p:cNvSpPr>
          <p:nvPr/>
        </p:nvSpPr>
        <p:spPr bwMode="auto">
          <a:xfrm flipH="1" flipV="1">
            <a:off x="5575535" y="2633684"/>
            <a:ext cx="209520" cy="755214"/>
          </a:xfrm>
          <a:prstGeom prst="line">
            <a:avLst/>
          </a:prstGeom>
          <a:noFill/>
          <a:ln w="1905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0" name="Text Box 423"/>
          <p:cNvSpPr txBox="1">
            <a:spLocks noChangeArrowheads="1"/>
          </p:cNvSpPr>
          <p:nvPr/>
        </p:nvSpPr>
        <p:spPr bwMode="auto">
          <a:xfrm>
            <a:off x="5845723" y="3473037"/>
            <a:ext cx="324131" cy="2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200" b="1" dirty="0">
                <a:solidFill>
                  <a:srgbClr val="0000FF"/>
                </a:solidFill>
                <a:latin typeface="微软雅黑" pitchFamily="34" charset="-122"/>
                <a:ea typeface="微软雅黑" pitchFamily="34" charset="-122"/>
              </a:rPr>
              <a:t>A</a:t>
            </a:r>
            <a:r>
              <a:rPr lang="en-US" altLang="zh-CN" sz="1200" b="1" dirty="0">
                <a:solidFill>
                  <a:srgbClr val="0000FF"/>
                </a:solidFill>
                <a:latin typeface="微软雅黑" pitchFamily="34" charset="-122"/>
                <a:ea typeface="微软雅黑" pitchFamily="34" charset="-122"/>
                <a:cs typeface="Times New Roman" pitchFamily="18" charset="0"/>
              </a:rPr>
              <a:t>'</a:t>
            </a:r>
          </a:p>
        </p:txBody>
      </p:sp>
      <p:sp>
        <p:nvSpPr>
          <p:cNvPr id="41" name="Line 517"/>
          <p:cNvSpPr>
            <a:spLocks noChangeShapeType="1"/>
          </p:cNvSpPr>
          <p:nvPr/>
        </p:nvSpPr>
        <p:spPr bwMode="auto">
          <a:xfrm flipH="1">
            <a:off x="2491582" y="1782640"/>
            <a:ext cx="485844" cy="0"/>
          </a:xfrm>
          <a:prstGeom prst="line">
            <a:avLst/>
          </a:prstGeom>
          <a:noFill/>
          <a:ln w="38100">
            <a:solidFill>
              <a:srgbClr val="CC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3" name="Line 48"/>
          <p:cNvSpPr>
            <a:spLocks noChangeShapeType="1"/>
          </p:cNvSpPr>
          <p:nvPr/>
        </p:nvSpPr>
        <p:spPr bwMode="auto">
          <a:xfrm flipH="1">
            <a:off x="3413368" y="1809097"/>
            <a:ext cx="0" cy="5822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200" b="1">
              <a:latin typeface="微软雅黑" pitchFamily="34" charset="-122"/>
              <a:ea typeface="微软雅黑" pitchFamily="34" charset="-122"/>
            </a:endParaRPr>
          </a:p>
        </p:txBody>
      </p:sp>
      <p:sp>
        <p:nvSpPr>
          <p:cNvPr id="44" name="Rectangle 515"/>
          <p:cNvSpPr>
            <a:spLocks noChangeArrowheads="1"/>
          </p:cNvSpPr>
          <p:nvPr/>
        </p:nvSpPr>
        <p:spPr bwMode="auto">
          <a:xfrm>
            <a:off x="2840336" y="1654768"/>
            <a:ext cx="397010" cy="265419"/>
          </a:xfrm>
          <a:prstGeom prst="rect">
            <a:avLst/>
          </a:prstGeom>
          <a:solidFill>
            <a:srgbClr val="66FF99"/>
          </a:solidFill>
          <a:ln w="9525">
            <a:solidFill>
              <a:schemeClr val="tx1"/>
            </a:solidFill>
            <a:miter lim="800000"/>
            <a:headEnd/>
            <a:tailEnd/>
          </a:ln>
        </p:spPr>
        <p:txBody>
          <a:bodyPr wrap="none" anchor="ctr"/>
          <a:lstStyle/>
          <a:p>
            <a:pPr algn="ctr"/>
            <a:r>
              <a:rPr lang="zh-CN" altLang="en-US" sz="1200" b="1" dirty="0">
                <a:latin typeface="微软雅黑" pitchFamily="34" charset="-122"/>
                <a:ea typeface="微软雅黑" pitchFamily="34" charset="-122"/>
              </a:rPr>
              <a:t>门户</a:t>
            </a:r>
            <a:endParaRPr lang="en-US" altLang="zh-CN" sz="1200" b="1" dirty="0">
              <a:latin typeface="微软雅黑" pitchFamily="34" charset="-122"/>
              <a:ea typeface="微软雅黑" pitchFamily="34" charset="-122"/>
            </a:endParaRPr>
          </a:p>
        </p:txBody>
      </p:sp>
      <p:sp>
        <p:nvSpPr>
          <p:cNvPr id="45" name="Text Box 518"/>
          <p:cNvSpPr txBox="1">
            <a:spLocks noChangeArrowheads="1"/>
          </p:cNvSpPr>
          <p:nvPr/>
        </p:nvSpPr>
        <p:spPr bwMode="auto">
          <a:xfrm>
            <a:off x="964343" y="1647290"/>
            <a:ext cx="1617751" cy="24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1200" b="1" dirty="0">
                <a:latin typeface="微软雅黑" pitchFamily="34" charset="-122"/>
                <a:ea typeface="微软雅黑" pitchFamily="34" charset="-122"/>
              </a:rPr>
              <a:t>至其他 </a:t>
            </a:r>
            <a:r>
              <a:rPr lang="en-US" altLang="zh-CN" sz="1200" b="1" dirty="0" smtClean="0">
                <a:latin typeface="微软雅黑" pitchFamily="34" charset="-122"/>
                <a:ea typeface="微软雅黑" pitchFamily="34" charset="-122"/>
              </a:rPr>
              <a:t>802.x </a:t>
            </a:r>
            <a:r>
              <a:rPr lang="zh-CN" altLang="en-US" sz="1200" b="1" dirty="0" smtClean="0">
                <a:latin typeface="微软雅黑" pitchFamily="34" charset="-122"/>
                <a:ea typeface="微软雅黑" pitchFamily="34" charset="-122"/>
              </a:rPr>
              <a:t>局域网</a:t>
            </a:r>
            <a:endParaRPr lang="zh-CN" altLang="en-US" sz="1200" b="1" dirty="0">
              <a:latin typeface="微软雅黑" pitchFamily="34" charset="-122"/>
              <a:ea typeface="微软雅黑" pitchFamily="34" charset="-122"/>
            </a:endParaRPr>
          </a:p>
        </p:txBody>
      </p:sp>
      <p:grpSp>
        <p:nvGrpSpPr>
          <p:cNvPr id="46" name="组合 45"/>
          <p:cNvGrpSpPr/>
          <p:nvPr/>
        </p:nvGrpSpPr>
        <p:grpSpPr>
          <a:xfrm>
            <a:off x="1906652" y="2905605"/>
            <a:ext cx="335594" cy="359627"/>
            <a:chOff x="2565534" y="4101618"/>
            <a:chExt cx="360485" cy="386301"/>
          </a:xfrm>
        </p:grpSpPr>
        <p:sp>
          <p:nvSpPr>
            <p:cNvPr id="128"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9" name="Group 424"/>
            <p:cNvGrpSpPr>
              <a:grpSpLocks/>
            </p:cNvGrpSpPr>
            <p:nvPr/>
          </p:nvGrpSpPr>
          <p:grpSpPr bwMode="auto">
            <a:xfrm>
              <a:off x="2565534" y="4101618"/>
              <a:ext cx="360485" cy="119330"/>
              <a:chOff x="748" y="2251"/>
              <a:chExt cx="306" cy="90"/>
            </a:xfrm>
          </p:grpSpPr>
          <p:sp>
            <p:nvSpPr>
              <p:cNvPr id="13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3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30"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2562402" y="3319546"/>
            <a:ext cx="335594" cy="359627"/>
            <a:chOff x="2565534" y="4101618"/>
            <a:chExt cx="360485" cy="386301"/>
          </a:xfrm>
        </p:grpSpPr>
        <p:sp>
          <p:nvSpPr>
            <p:cNvPr id="119"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20" name="Group 424"/>
            <p:cNvGrpSpPr>
              <a:grpSpLocks/>
            </p:cNvGrpSpPr>
            <p:nvPr/>
          </p:nvGrpSpPr>
          <p:grpSpPr bwMode="auto">
            <a:xfrm>
              <a:off x="2565534" y="4101618"/>
              <a:ext cx="360485" cy="119330"/>
              <a:chOff x="748" y="2251"/>
              <a:chExt cx="306" cy="90"/>
            </a:xfrm>
          </p:grpSpPr>
          <p:sp>
            <p:nvSpPr>
              <p:cNvPr id="12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2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21"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p:cNvGrpSpPr/>
          <p:nvPr/>
        </p:nvGrpSpPr>
        <p:grpSpPr>
          <a:xfrm>
            <a:off x="3317149" y="3448062"/>
            <a:ext cx="335594" cy="359627"/>
            <a:chOff x="2565534" y="4101618"/>
            <a:chExt cx="360485" cy="386301"/>
          </a:xfrm>
        </p:grpSpPr>
        <p:sp>
          <p:nvSpPr>
            <p:cNvPr id="110"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11" name="Group 424"/>
            <p:cNvGrpSpPr>
              <a:grpSpLocks/>
            </p:cNvGrpSpPr>
            <p:nvPr/>
          </p:nvGrpSpPr>
          <p:grpSpPr bwMode="auto">
            <a:xfrm>
              <a:off x="2565534" y="4101618"/>
              <a:ext cx="360485" cy="119330"/>
              <a:chOff x="748" y="2251"/>
              <a:chExt cx="306" cy="90"/>
            </a:xfrm>
          </p:grpSpPr>
          <p:sp>
            <p:nvSpPr>
              <p:cNvPr id="11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1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12"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组合 48"/>
          <p:cNvGrpSpPr/>
          <p:nvPr/>
        </p:nvGrpSpPr>
        <p:grpSpPr>
          <a:xfrm>
            <a:off x="4150812" y="2657069"/>
            <a:ext cx="335594" cy="359627"/>
            <a:chOff x="2565534" y="4101618"/>
            <a:chExt cx="360485" cy="386301"/>
          </a:xfrm>
        </p:grpSpPr>
        <p:sp>
          <p:nvSpPr>
            <p:cNvPr id="101"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102" name="Group 424"/>
            <p:cNvGrpSpPr>
              <a:grpSpLocks/>
            </p:cNvGrpSpPr>
            <p:nvPr/>
          </p:nvGrpSpPr>
          <p:grpSpPr bwMode="auto">
            <a:xfrm>
              <a:off x="2565534" y="4101618"/>
              <a:ext cx="360485" cy="119330"/>
              <a:chOff x="748" y="2251"/>
              <a:chExt cx="306" cy="90"/>
            </a:xfrm>
          </p:grpSpPr>
          <p:sp>
            <p:nvSpPr>
              <p:cNvPr id="104"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5"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6"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7"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8"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9"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103"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6136583" y="3319546"/>
            <a:ext cx="335594" cy="359627"/>
            <a:chOff x="2565534" y="4101618"/>
            <a:chExt cx="360485" cy="386301"/>
          </a:xfrm>
        </p:grpSpPr>
        <p:sp>
          <p:nvSpPr>
            <p:cNvPr id="92"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93" name="Group 424"/>
            <p:cNvGrpSpPr>
              <a:grpSpLocks/>
            </p:cNvGrpSpPr>
            <p:nvPr/>
          </p:nvGrpSpPr>
          <p:grpSpPr bwMode="auto">
            <a:xfrm>
              <a:off x="2565534" y="4101618"/>
              <a:ext cx="360485" cy="119330"/>
              <a:chOff x="748" y="2251"/>
              <a:chExt cx="306" cy="90"/>
            </a:xfrm>
          </p:grpSpPr>
          <p:sp>
            <p:nvSpPr>
              <p:cNvPr id="95"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6"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7"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8"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9"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100"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94"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组合 50"/>
          <p:cNvGrpSpPr/>
          <p:nvPr/>
        </p:nvGrpSpPr>
        <p:grpSpPr>
          <a:xfrm>
            <a:off x="5627129" y="3388899"/>
            <a:ext cx="335594" cy="359627"/>
            <a:chOff x="2565534" y="4101618"/>
            <a:chExt cx="360485" cy="386301"/>
          </a:xfrm>
        </p:grpSpPr>
        <p:sp>
          <p:nvSpPr>
            <p:cNvPr id="83"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84" name="Group 424"/>
            <p:cNvGrpSpPr>
              <a:grpSpLocks/>
            </p:cNvGrpSpPr>
            <p:nvPr/>
          </p:nvGrpSpPr>
          <p:grpSpPr bwMode="auto">
            <a:xfrm>
              <a:off x="2565534" y="4101618"/>
              <a:ext cx="360485" cy="119330"/>
              <a:chOff x="748" y="2251"/>
              <a:chExt cx="306" cy="90"/>
            </a:xfrm>
          </p:grpSpPr>
          <p:sp>
            <p:nvSpPr>
              <p:cNvPr id="86"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7"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8"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9"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0"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91"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85"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组合 51"/>
          <p:cNvGrpSpPr/>
          <p:nvPr/>
        </p:nvGrpSpPr>
        <p:grpSpPr>
          <a:xfrm>
            <a:off x="4978924" y="3094253"/>
            <a:ext cx="335594" cy="359627"/>
            <a:chOff x="2565534" y="4101618"/>
            <a:chExt cx="360485" cy="386301"/>
          </a:xfrm>
        </p:grpSpPr>
        <p:sp>
          <p:nvSpPr>
            <p:cNvPr id="74"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75" name="Group 424"/>
            <p:cNvGrpSpPr>
              <a:grpSpLocks/>
            </p:cNvGrpSpPr>
            <p:nvPr/>
          </p:nvGrpSpPr>
          <p:grpSpPr bwMode="auto">
            <a:xfrm>
              <a:off x="2565534" y="4101618"/>
              <a:ext cx="360485" cy="119330"/>
              <a:chOff x="748" y="2251"/>
              <a:chExt cx="306" cy="90"/>
            </a:xfrm>
          </p:grpSpPr>
          <p:sp>
            <p:nvSpPr>
              <p:cNvPr id="77"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8"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9"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0"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1"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82"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76"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4703430" y="2667392"/>
            <a:ext cx="335594" cy="359627"/>
            <a:chOff x="2565534" y="4101618"/>
            <a:chExt cx="360485" cy="386301"/>
          </a:xfrm>
        </p:grpSpPr>
        <p:sp>
          <p:nvSpPr>
            <p:cNvPr id="65"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66" name="Group 424"/>
            <p:cNvGrpSpPr>
              <a:grpSpLocks/>
            </p:cNvGrpSpPr>
            <p:nvPr/>
          </p:nvGrpSpPr>
          <p:grpSpPr bwMode="auto">
            <a:xfrm>
              <a:off x="2565534" y="4101618"/>
              <a:ext cx="360485" cy="119330"/>
              <a:chOff x="748" y="2251"/>
              <a:chExt cx="306" cy="90"/>
            </a:xfrm>
          </p:grpSpPr>
          <p:sp>
            <p:nvSpPr>
              <p:cNvPr id="68"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9"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0"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1"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2"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73"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67"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组合 53"/>
          <p:cNvGrpSpPr/>
          <p:nvPr/>
        </p:nvGrpSpPr>
        <p:grpSpPr>
          <a:xfrm>
            <a:off x="6539899" y="2981818"/>
            <a:ext cx="335594" cy="359627"/>
            <a:chOff x="2565534" y="4101618"/>
            <a:chExt cx="360485" cy="386301"/>
          </a:xfrm>
        </p:grpSpPr>
        <p:sp>
          <p:nvSpPr>
            <p:cNvPr id="56" name="Line 313"/>
            <p:cNvSpPr>
              <a:spLocks noChangeShapeType="1"/>
            </p:cNvSpPr>
            <p:nvPr/>
          </p:nvSpPr>
          <p:spPr bwMode="auto">
            <a:xfrm flipH="1">
              <a:off x="2740460" y="4161316"/>
              <a:ext cx="0" cy="90118"/>
            </a:xfrm>
            <a:prstGeom prst="line">
              <a:avLst/>
            </a:prstGeom>
            <a:noFill/>
            <a:ln w="1905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nvGrpSpPr>
            <p:cNvPr id="57" name="Group 424"/>
            <p:cNvGrpSpPr>
              <a:grpSpLocks/>
            </p:cNvGrpSpPr>
            <p:nvPr/>
          </p:nvGrpSpPr>
          <p:grpSpPr bwMode="auto">
            <a:xfrm>
              <a:off x="2565534" y="4101618"/>
              <a:ext cx="360485" cy="119330"/>
              <a:chOff x="748" y="2251"/>
              <a:chExt cx="306" cy="90"/>
            </a:xfrm>
          </p:grpSpPr>
          <p:sp>
            <p:nvSpPr>
              <p:cNvPr id="59"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0"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1"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2"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3"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sp>
            <p:nvSpPr>
              <p:cNvPr id="64"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200" b="1">
                  <a:latin typeface="微软雅黑" pitchFamily="34" charset="-122"/>
                  <a:ea typeface="微软雅黑" pitchFamily="34" charset="-122"/>
                </a:endParaRPr>
              </a:p>
            </p:txBody>
          </p:sp>
        </p:grpSp>
        <p:pic>
          <p:nvPicPr>
            <p:cNvPr id="58" name="Picture 200"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4969" y="4231217"/>
              <a:ext cx="256702" cy="256702"/>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Line 177"/>
          <p:cNvSpPr>
            <a:spLocks noChangeShapeType="1"/>
          </p:cNvSpPr>
          <p:nvPr/>
        </p:nvSpPr>
        <p:spPr bwMode="auto">
          <a:xfrm>
            <a:off x="2171563" y="3188548"/>
            <a:ext cx="3480964" cy="391287"/>
          </a:xfrm>
          <a:prstGeom prst="line">
            <a:avLst/>
          </a:prstGeom>
          <a:noFill/>
          <a:ln w="381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98" name="矩形 197"/>
          <p:cNvSpPr/>
          <p:nvPr/>
        </p:nvSpPr>
        <p:spPr>
          <a:xfrm>
            <a:off x="1381829" y="795523"/>
            <a:ext cx="6321976"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一个基本服务集 </a:t>
            </a:r>
            <a:r>
              <a:rPr lang="en-US" altLang="zh-CN" sz="1400" b="1" dirty="0">
                <a:latin typeface="微软雅黑" pitchFamily="34" charset="-122"/>
                <a:ea typeface="微软雅黑" pitchFamily="34" charset="-122"/>
              </a:rPr>
              <a:t>BSS </a:t>
            </a:r>
            <a:r>
              <a:rPr lang="zh-CN" altLang="en-US" sz="1400" b="1" dirty="0">
                <a:latin typeface="微软雅黑" pitchFamily="34" charset="-122"/>
                <a:ea typeface="微软雅黑" pitchFamily="34" charset="-122"/>
              </a:rPr>
              <a:t>包括一个基站和若干个移动站，一个站无论要和</a:t>
            </a:r>
            <a:r>
              <a:rPr lang="zh-CN" altLang="en-US" sz="1400" b="1" dirty="0" smtClean="0">
                <a:latin typeface="微软雅黑" pitchFamily="34" charset="-122"/>
                <a:ea typeface="微软雅黑" pitchFamily="34" charset="-122"/>
              </a:rPr>
              <a:t>本 </a:t>
            </a:r>
            <a:r>
              <a:rPr lang="en-US" altLang="zh-CN" sz="1400" b="1" dirty="0" smtClean="0">
                <a:latin typeface="微软雅黑" pitchFamily="34" charset="-122"/>
                <a:ea typeface="微软雅黑" pitchFamily="34" charset="-122"/>
              </a:rPr>
              <a:t>BSS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站进行通信，还是要和</a:t>
            </a:r>
            <a:r>
              <a:rPr lang="zh-CN" altLang="en-US" sz="1400" b="1" dirty="0" smtClean="0">
                <a:latin typeface="微软雅黑" pitchFamily="34" charset="-122"/>
                <a:ea typeface="微软雅黑" pitchFamily="34" charset="-122"/>
              </a:rPr>
              <a:t>其他 </a:t>
            </a:r>
            <a:r>
              <a:rPr lang="en-US" altLang="zh-CN" sz="1400" b="1" dirty="0" smtClean="0">
                <a:latin typeface="微软雅黑" pitchFamily="34" charset="-122"/>
                <a:ea typeface="微软雅黑" pitchFamily="34" charset="-122"/>
              </a:rPr>
              <a:t>BSS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站进行通信，都必须通过</a:t>
            </a:r>
            <a:r>
              <a:rPr lang="zh-CN" altLang="en-US" sz="1400" b="1" dirty="0" smtClean="0">
                <a:latin typeface="微软雅黑" pitchFamily="34" charset="-122"/>
                <a:ea typeface="微软雅黑" pitchFamily="34" charset="-122"/>
              </a:rPr>
              <a:t>本 </a:t>
            </a:r>
            <a:r>
              <a:rPr lang="en-US" altLang="zh-CN" sz="1400" b="1" dirty="0" smtClean="0">
                <a:latin typeface="微软雅黑" pitchFamily="34" charset="-122"/>
                <a:ea typeface="微软雅黑" pitchFamily="34" charset="-122"/>
              </a:rPr>
              <a:t>BSS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基站。 </a:t>
            </a:r>
          </a:p>
        </p:txBody>
      </p:sp>
      <p:sp>
        <p:nvSpPr>
          <p:cNvPr id="199" name="Rectangle 15"/>
          <p:cNvSpPr>
            <a:spLocks noChangeArrowheads="1"/>
          </p:cNvSpPr>
          <p:nvPr/>
        </p:nvSpPr>
        <p:spPr bwMode="auto">
          <a:xfrm>
            <a:off x="5998888" y="2542953"/>
            <a:ext cx="928697" cy="418879"/>
          </a:xfrm>
          <a:prstGeom prst="rect">
            <a:avLst/>
          </a:prstGeom>
          <a:solidFill>
            <a:schemeClr val="bg1"/>
          </a:solidFill>
          <a:ln w="38100">
            <a:solidFill>
              <a:srgbClr val="CC00CC"/>
            </a:solidFill>
            <a:prstDash val="sysDash"/>
            <a:miter lim="800000"/>
            <a:headEnd/>
            <a:tailEnd/>
          </a:ln>
          <a:effectLst/>
          <a:extLst/>
        </p:spPr>
        <p:txBody>
          <a:bodyPr wrap="none" anchor="ctr"/>
          <a:lstStyle/>
          <a:p>
            <a:endParaRPr lang="zh-CN" altLang="en-US">
              <a:solidFill>
                <a:srgbClr val="0000FF"/>
              </a:solidFill>
            </a:endParaRPr>
          </a:p>
        </p:txBody>
      </p:sp>
      <p:sp>
        <p:nvSpPr>
          <p:cNvPr id="203" name="Rectangle 15"/>
          <p:cNvSpPr>
            <a:spLocks noChangeArrowheads="1"/>
          </p:cNvSpPr>
          <p:nvPr/>
        </p:nvSpPr>
        <p:spPr bwMode="auto">
          <a:xfrm>
            <a:off x="2131891" y="2470402"/>
            <a:ext cx="928697" cy="418879"/>
          </a:xfrm>
          <a:prstGeom prst="rect">
            <a:avLst/>
          </a:prstGeom>
          <a:solidFill>
            <a:schemeClr val="bg1"/>
          </a:solidFill>
          <a:ln w="38100">
            <a:solidFill>
              <a:srgbClr val="CC00CC"/>
            </a:solidFill>
            <a:prstDash val="sysDash"/>
            <a:miter lim="800000"/>
            <a:headEnd/>
            <a:tailEnd/>
          </a:ln>
          <a:effectLst/>
          <a:extLst/>
        </p:spPr>
        <p:txBody>
          <a:bodyPr wrap="none" anchor="ctr"/>
          <a:lstStyle/>
          <a:p>
            <a:endParaRPr lang="zh-CN" altLang="en-US">
              <a:solidFill>
                <a:srgbClr val="0000FF"/>
              </a:solidFill>
            </a:endParaRPr>
          </a:p>
        </p:txBody>
      </p:sp>
      <p:sp>
        <p:nvSpPr>
          <p:cNvPr id="205" name="Text Box 45"/>
          <p:cNvSpPr txBox="1">
            <a:spLocks noChangeArrowheads="1"/>
          </p:cNvSpPr>
          <p:nvPr/>
        </p:nvSpPr>
        <p:spPr bwMode="auto">
          <a:xfrm>
            <a:off x="5986298" y="2575518"/>
            <a:ext cx="878471" cy="3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206" name="Text Box 44"/>
          <p:cNvSpPr txBox="1">
            <a:spLocks noChangeArrowheads="1"/>
          </p:cNvSpPr>
          <p:nvPr/>
        </p:nvSpPr>
        <p:spPr bwMode="auto">
          <a:xfrm>
            <a:off x="2110143" y="2503900"/>
            <a:ext cx="878471" cy="374058"/>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1200" b="1" dirty="0">
                <a:latin typeface="微软雅黑" pitchFamily="34" charset="-122"/>
                <a:ea typeface="微软雅黑" pitchFamily="34" charset="-122"/>
              </a:rPr>
              <a:t>基本服务集</a:t>
            </a:r>
          </a:p>
          <a:p>
            <a:pPr eaLnBrk="1" hangingPunct="1">
              <a:lnSpc>
                <a:spcPct val="85000"/>
              </a:lnSpc>
            </a:pPr>
            <a:r>
              <a:rPr lang="zh-CN" altLang="en-US" sz="1200" b="1" dirty="0">
                <a:latin typeface="微软雅黑" pitchFamily="34" charset="-122"/>
                <a:ea typeface="微软雅黑" pitchFamily="34" charset="-122"/>
              </a:rPr>
              <a:t>       </a:t>
            </a:r>
            <a:r>
              <a:rPr lang="en-US" altLang="zh-CN" sz="1200" b="1" dirty="0">
                <a:latin typeface="微软雅黑" pitchFamily="34" charset="-122"/>
                <a:ea typeface="微软雅黑" pitchFamily="34" charset="-122"/>
              </a:rPr>
              <a:t>BSS</a:t>
            </a:r>
          </a:p>
        </p:txBody>
      </p:sp>
      <p:sp>
        <p:nvSpPr>
          <p:cNvPr id="200" name="Text Box 50"/>
          <p:cNvSpPr txBox="1">
            <a:spLocks noChangeArrowheads="1"/>
          </p:cNvSpPr>
          <p:nvPr/>
        </p:nvSpPr>
        <p:spPr bwMode="auto">
          <a:xfrm>
            <a:off x="3694741" y="2091542"/>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1</a:t>
            </a:r>
            <a:endParaRPr lang="en-US" altLang="zh-CN" sz="1200" b="1" baseline="-25000" dirty="0">
              <a:solidFill>
                <a:srgbClr val="0000FF"/>
              </a:solidFill>
              <a:latin typeface="微软雅黑" pitchFamily="34" charset="-122"/>
              <a:ea typeface="微软雅黑" pitchFamily="34" charset="-122"/>
            </a:endParaRPr>
          </a:p>
        </p:txBody>
      </p:sp>
      <p:sp>
        <p:nvSpPr>
          <p:cNvPr id="201" name="Text Box 300"/>
          <p:cNvSpPr txBox="1">
            <a:spLocks noChangeArrowheads="1"/>
          </p:cNvSpPr>
          <p:nvPr/>
        </p:nvSpPr>
        <p:spPr bwMode="auto">
          <a:xfrm>
            <a:off x="5827845" y="2105516"/>
            <a:ext cx="9717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200" b="1" dirty="0" smtClean="0">
                <a:solidFill>
                  <a:srgbClr val="0000FF"/>
                </a:solidFill>
                <a:latin typeface="微软雅黑" pitchFamily="34" charset="-122"/>
                <a:ea typeface="微软雅黑" pitchFamily="34" charset="-122"/>
              </a:rPr>
              <a:t>接入点 </a:t>
            </a:r>
            <a:r>
              <a:rPr lang="en-US" altLang="zh-CN" sz="1200" b="1" dirty="0" smtClean="0">
                <a:solidFill>
                  <a:srgbClr val="0000FF"/>
                </a:solidFill>
                <a:latin typeface="微软雅黑" pitchFamily="34" charset="-122"/>
                <a:ea typeface="微软雅黑" pitchFamily="34" charset="-122"/>
              </a:rPr>
              <a:t>AP</a:t>
            </a:r>
            <a:r>
              <a:rPr lang="en-US" altLang="zh-CN" sz="1200" b="1" baseline="-25000" dirty="0" smtClean="0">
                <a:solidFill>
                  <a:srgbClr val="0000FF"/>
                </a:solidFill>
                <a:latin typeface="微软雅黑" pitchFamily="34" charset="-122"/>
                <a:ea typeface="微软雅黑" pitchFamily="34" charset="-122"/>
              </a:rPr>
              <a:t>2</a:t>
            </a:r>
            <a:endParaRPr lang="en-US" altLang="zh-CN" sz="1200" b="1" baseline="-25000"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66368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1000"/>
                                  </p:stCondLst>
                                  <p:childTnLst>
                                    <p:set>
                                      <p:cBhvr>
                                        <p:cTn id="6" dur="1" fill="hold">
                                          <p:stCondLst>
                                            <p:cond delay="0"/>
                                          </p:stCondLst>
                                        </p:cTn>
                                        <p:tgtEl>
                                          <p:spTgt spid="203"/>
                                        </p:tgtEl>
                                        <p:attrNameLst>
                                          <p:attrName>style.visibility</p:attrName>
                                        </p:attrNameLst>
                                      </p:cBhvr>
                                      <p:to>
                                        <p:strVal val="visible"/>
                                      </p:to>
                                    </p:set>
                                    <p:animEffect transition="in" filter="diamond(in)">
                                      <p:cBhvr>
                                        <p:cTn id="7" dur="2000"/>
                                        <p:tgtEl>
                                          <p:spTgt spid="203"/>
                                        </p:tgtEl>
                                      </p:cBhvr>
                                    </p:animEffect>
                                  </p:childTnLst>
                                </p:cTn>
                              </p:par>
                            </p:childTnLst>
                          </p:cTn>
                        </p:par>
                        <p:par>
                          <p:cTn id="8" fill="hold">
                            <p:stCondLst>
                              <p:cond delay="3000"/>
                            </p:stCondLst>
                            <p:childTnLst>
                              <p:par>
                                <p:cTn id="9" presetID="8" presetClass="entr" presetSubtype="16" fill="hold" grpId="0" nodeType="afterEffect">
                                  <p:stCondLst>
                                    <p:cond delay="500"/>
                                  </p:stCondLst>
                                  <p:childTnLst>
                                    <p:set>
                                      <p:cBhvr>
                                        <p:cTn id="10" dur="1" fill="hold">
                                          <p:stCondLst>
                                            <p:cond delay="0"/>
                                          </p:stCondLst>
                                        </p:cTn>
                                        <p:tgtEl>
                                          <p:spTgt spid="199"/>
                                        </p:tgtEl>
                                        <p:attrNameLst>
                                          <p:attrName>style.visibility</p:attrName>
                                        </p:attrNameLst>
                                      </p:cBhvr>
                                      <p:to>
                                        <p:strVal val="visible"/>
                                      </p:to>
                                    </p:set>
                                    <p:animEffect transition="in" filter="diamond(in)">
                                      <p:cBhvr>
                                        <p:cTn id="11" dur="2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1037175"/>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1011711"/>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521143"/>
            <a:ext cx="8276504"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第四代（</a:t>
            </a:r>
            <a:r>
              <a:rPr lang="en-US" altLang="zh-CN" sz="2000" b="1" dirty="0">
                <a:solidFill>
                  <a:srgbClr val="0000FF"/>
                </a:solidFill>
                <a:latin typeface="微软雅黑" pitchFamily="34" charset="-122"/>
                <a:ea typeface="微软雅黑" pitchFamily="34" charset="-122"/>
              </a:rPr>
              <a:t>4G</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正式名称是 </a:t>
            </a:r>
            <a:r>
              <a:rPr lang="en-US" altLang="zh-CN" sz="2000" b="1" dirty="0">
                <a:latin typeface="微软雅黑" pitchFamily="34" charset="-122"/>
                <a:ea typeface="微软雅黑" pitchFamily="34" charset="-122"/>
              </a:rPr>
              <a:t>IMT-Advanced (International Mobile Telecommunications-Advanced)</a:t>
            </a:r>
            <a:r>
              <a:rPr lang="zh-CN" altLang="en-US" sz="2000" b="1" dirty="0">
                <a:latin typeface="微软雅黑" pitchFamily="34" charset="-122"/>
                <a:ea typeface="微软雅黑" pitchFamily="34" charset="-122"/>
              </a:rPr>
              <a:t>，意思是</a:t>
            </a:r>
            <a:r>
              <a:rPr lang="zh-CN" altLang="en-US" sz="2000" b="1" dirty="0">
                <a:solidFill>
                  <a:srgbClr val="0000FF"/>
                </a:solidFill>
                <a:latin typeface="微软雅黑" pitchFamily="34" charset="-122"/>
                <a:ea typeface="微软雅黑" pitchFamily="34" charset="-122"/>
              </a:rPr>
              <a:t>高级国际移动通信</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4G </a:t>
            </a:r>
            <a:r>
              <a:rPr lang="zh-CN" altLang="en-US" sz="2000" b="1" dirty="0">
                <a:latin typeface="微软雅黑" pitchFamily="34" charset="-122"/>
                <a:ea typeface="微软雅黑" pitchFamily="34" charset="-122"/>
              </a:rPr>
              <a:t>的一个重要技术指标就是要实现</a:t>
            </a:r>
            <a:r>
              <a:rPr lang="zh-CN" altLang="en-US" sz="2000" b="1" dirty="0">
                <a:solidFill>
                  <a:srgbClr val="0000FF"/>
                </a:solidFill>
                <a:latin typeface="微软雅黑" pitchFamily="34" charset="-122"/>
                <a:ea typeface="微软雅黑" pitchFamily="34" charset="-122"/>
              </a:rPr>
              <a:t>更高的数据率</a:t>
            </a:r>
            <a:r>
              <a:rPr lang="zh-CN" altLang="en-US" sz="2000" b="1" dirty="0">
                <a:latin typeface="微软雅黑" pitchFamily="34" charset="-122"/>
                <a:ea typeface="微软雅黑" pitchFamily="34" charset="-122"/>
              </a:rPr>
              <a:t>。目标峰值数据率是：固定的和低速移动通信时应达到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，在高速移动通信</a:t>
            </a:r>
            <a:r>
              <a:rPr lang="zh-CN" altLang="en-US" sz="2000" b="1" dirty="0" smtClean="0">
                <a:latin typeface="微软雅黑" pitchFamily="34" charset="-122"/>
                <a:ea typeface="微软雅黑" pitchFamily="34" charset="-122"/>
              </a:rPr>
              <a:t>时 （</a:t>
            </a:r>
            <a:r>
              <a:rPr lang="zh-CN" altLang="en-US" sz="2000" b="1" dirty="0">
                <a:latin typeface="微软雅黑" pitchFamily="34" charset="-122"/>
                <a:ea typeface="微软雅黑" pitchFamily="34" charset="-122"/>
              </a:rPr>
              <a:t>如在</a:t>
            </a:r>
            <a:r>
              <a:rPr lang="zh-CN" altLang="en-US" sz="2000" b="1" dirty="0" smtClean="0">
                <a:latin typeface="微软雅黑" pitchFamily="34" charset="-122"/>
                <a:ea typeface="微软雅黑" pitchFamily="34" charset="-122"/>
              </a:rPr>
              <a:t>火车、汽车</a:t>
            </a:r>
            <a:r>
              <a:rPr lang="zh-CN" altLang="en-US" sz="2000" b="1" dirty="0">
                <a:latin typeface="微软雅黑" pitchFamily="34" charset="-122"/>
                <a:ea typeface="微软雅黑" pitchFamily="34" charset="-122"/>
              </a:rPr>
              <a:t>上）应达到 </a:t>
            </a:r>
            <a:r>
              <a:rPr lang="en-US" altLang="zh-CN" sz="2000" b="1" dirty="0">
                <a:latin typeface="微软雅黑" pitchFamily="34" charset="-122"/>
                <a:ea typeface="微软雅黑" pitchFamily="34" charset="-122"/>
              </a:rPr>
              <a:t>100 Mbit/s</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63904748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2"/>
          <p:cNvSpPr>
            <a:spLocks noChangeArrowheads="1"/>
          </p:cNvSpPr>
          <p:nvPr/>
        </p:nvSpPr>
        <p:spPr bwMode="auto">
          <a:xfrm>
            <a:off x="511896" y="706939"/>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 name="Rectangle 13"/>
          <p:cNvSpPr>
            <a:spLocks noChangeArrowheads="1"/>
          </p:cNvSpPr>
          <p:nvPr/>
        </p:nvSpPr>
        <p:spPr bwMode="auto">
          <a:xfrm>
            <a:off x="2436235" y="681475"/>
            <a:ext cx="42803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9.4.1  </a:t>
            </a:r>
            <a:r>
              <a:rPr lang="zh-CN" altLang="en-US" sz="2400" b="1" dirty="0">
                <a:solidFill>
                  <a:schemeClr val="bg1"/>
                </a:solidFill>
                <a:latin typeface="微软雅黑" pitchFamily="34" charset="-122"/>
                <a:ea typeface="微软雅黑" pitchFamily="34" charset="-122"/>
              </a:rPr>
              <a:t>蜂窝无线通信技术简介 </a:t>
            </a:r>
          </a:p>
        </p:txBody>
      </p:sp>
      <p:sp>
        <p:nvSpPr>
          <p:cNvPr id="4" name="Rectangle 46"/>
          <p:cNvSpPr>
            <a:spLocks noChangeArrowheads="1"/>
          </p:cNvSpPr>
          <p:nvPr/>
        </p:nvSpPr>
        <p:spPr bwMode="auto">
          <a:xfrm>
            <a:off x="511896" y="1154695"/>
            <a:ext cx="8129016" cy="3134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4G </a:t>
            </a:r>
            <a:r>
              <a:rPr lang="zh-CN" altLang="en-US" sz="2000" b="1" dirty="0">
                <a:latin typeface="微软雅黑" pitchFamily="34" charset="-122"/>
                <a:ea typeface="微软雅黑" pitchFamily="34" charset="-122"/>
              </a:rPr>
              <a:t>现有两个国际标准：</a:t>
            </a:r>
          </a:p>
          <a:p>
            <a:pPr marL="810000" indent="-457200" eaLnBrk="0" hangingPunct="0">
              <a:lnSpc>
                <a:spcPts val="3000"/>
              </a:lnSpc>
              <a:buClr>
                <a:srgbClr val="7030A0"/>
              </a:buClr>
              <a:buFont typeface="+mj-lt"/>
              <a:buAutoNum type="arabicPeriod"/>
            </a:pPr>
            <a:r>
              <a:rPr lang="en-US" altLang="zh-CN" sz="2000" b="1" dirty="0">
                <a:solidFill>
                  <a:srgbClr val="0000FF"/>
                </a:solidFill>
                <a:latin typeface="微软雅黑" pitchFamily="34" charset="-122"/>
                <a:ea typeface="微软雅黑" pitchFamily="34" charset="-122"/>
              </a:rPr>
              <a:t>LTE</a:t>
            </a:r>
            <a:r>
              <a:rPr lang="en-US" altLang="zh-CN" sz="2000" b="1" dirty="0">
                <a:latin typeface="微软雅黑" pitchFamily="34" charset="-122"/>
                <a:ea typeface="微软雅黑" pitchFamily="34" charset="-122"/>
              </a:rPr>
              <a:t> (Long-Term Evolution)</a:t>
            </a:r>
            <a:r>
              <a:rPr lang="zh-CN" altLang="en-US" sz="2000" b="1" dirty="0">
                <a:latin typeface="微软雅黑" pitchFamily="34" charset="-122"/>
                <a:ea typeface="微软雅黑" pitchFamily="34" charset="-122"/>
              </a:rPr>
              <a:t>： </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又分为</a:t>
            </a:r>
            <a:r>
              <a:rPr lang="zh-CN" altLang="en-US" sz="2000" b="1" dirty="0">
                <a:solidFill>
                  <a:srgbClr val="0000FF"/>
                </a:solidFill>
                <a:latin typeface="微软雅黑" pitchFamily="34" charset="-122"/>
                <a:ea typeface="微软雅黑" pitchFamily="34" charset="-122"/>
              </a:rPr>
              <a:t>时分双工 </a:t>
            </a:r>
            <a:r>
              <a:rPr lang="en-US" altLang="zh-CN" sz="2000" b="1" dirty="0">
                <a:solidFill>
                  <a:srgbClr val="0000FF"/>
                </a:solidFill>
                <a:latin typeface="微软雅黑" pitchFamily="34" charset="-122"/>
                <a:ea typeface="微软雅黑" pitchFamily="34" charset="-122"/>
              </a:rPr>
              <a:t>TD-LTE </a:t>
            </a:r>
            <a:r>
              <a:rPr lang="zh-CN" altLang="en-US" sz="2000" b="1" dirty="0">
                <a:latin typeface="微软雅黑" pitchFamily="34" charset="-122"/>
                <a:ea typeface="微软雅黑" pitchFamily="34" charset="-122"/>
              </a:rPr>
              <a:t>和</a:t>
            </a:r>
            <a:r>
              <a:rPr lang="zh-CN" altLang="en-US" sz="2000" b="1" dirty="0">
                <a:solidFill>
                  <a:srgbClr val="0000FF"/>
                </a:solidFill>
                <a:latin typeface="微软雅黑" pitchFamily="34" charset="-122"/>
                <a:ea typeface="微软雅黑" pitchFamily="34" charset="-122"/>
              </a:rPr>
              <a:t>频分双工 </a:t>
            </a:r>
            <a:r>
              <a:rPr lang="en-US" altLang="zh-CN" sz="2000" b="1" dirty="0">
                <a:solidFill>
                  <a:srgbClr val="0000FF"/>
                </a:solidFill>
                <a:latin typeface="微软雅黑" pitchFamily="34" charset="-122"/>
                <a:ea typeface="微软雅黑" pitchFamily="34" charset="-122"/>
              </a:rPr>
              <a:t>FDD-LTE </a:t>
            </a:r>
            <a:r>
              <a:rPr lang="zh-CN" altLang="en-US" sz="2000" b="1" dirty="0">
                <a:latin typeface="微软雅黑" pitchFamily="34" charset="-122"/>
                <a:ea typeface="微软雅黑" pitchFamily="34" charset="-122"/>
              </a:rPr>
              <a:t>两种。</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把带宽增加到 </a:t>
            </a:r>
            <a:r>
              <a:rPr lang="en-US" altLang="zh-CN" sz="2000" b="1" dirty="0">
                <a:latin typeface="微软雅黑" pitchFamily="34" charset="-122"/>
                <a:ea typeface="微软雅黑" pitchFamily="34" charset="-122"/>
              </a:rPr>
              <a:t>20 MHz</a:t>
            </a:r>
            <a:r>
              <a:rPr lang="zh-CN" altLang="en-US" sz="2000" b="1" dirty="0">
                <a:latin typeface="微软雅黑" pitchFamily="34" charset="-122"/>
                <a:ea typeface="微软雅黑" pitchFamily="34" charset="-122"/>
              </a:rPr>
              <a:t>，采用了高阶调制</a:t>
            </a:r>
            <a:r>
              <a:rPr lang="en-US" altLang="zh-CN" sz="2000" b="1" dirty="0">
                <a:latin typeface="微软雅黑" pitchFamily="34" charset="-122"/>
                <a:ea typeface="微软雅黑" pitchFamily="34" charset="-122"/>
              </a:rPr>
              <a:t>64QAM</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MIMO</a:t>
            </a:r>
            <a:r>
              <a:rPr lang="zh-CN" altLang="en-US" sz="2000" b="1" dirty="0">
                <a:latin typeface="微软雅黑" pitchFamily="34" charset="-122"/>
                <a:ea typeface="微软雅黑" pitchFamily="34" charset="-122"/>
              </a:rPr>
              <a:t>技术。</a:t>
            </a:r>
          </a:p>
          <a:p>
            <a:pPr marL="810000" indent="-457200" eaLnBrk="0" hangingPunct="0">
              <a:lnSpc>
                <a:spcPts val="3000"/>
              </a:lnSpc>
              <a:buClr>
                <a:srgbClr val="7030A0"/>
              </a:buClr>
              <a:buFont typeface="+mj-lt"/>
              <a:buAutoNum type="arabicPeriod" startAt="2"/>
            </a:pPr>
            <a:r>
              <a:rPr lang="en-US" altLang="zh-CN" sz="2000" b="1" dirty="0">
                <a:solidFill>
                  <a:srgbClr val="0000FF"/>
                </a:solidFill>
                <a:latin typeface="微软雅黑" pitchFamily="34" charset="-122"/>
                <a:ea typeface="微软雅黑" pitchFamily="34" charset="-122"/>
              </a:rPr>
              <a:t>LTE-A</a:t>
            </a:r>
            <a:r>
              <a:rPr lang="en-US" altLang="zh-CN" sz="2000" b="1" dirty="0">
                <a:latin typeface="微软雅黑" pitchFamily="34" charset="-122"/>
                <a:ea typeface="微软雅黑" pitchFamily="34" charset="-122"/>
              </a:rPr>
              <a:t> (LTE-Advanced)</a:t>
            </a:r>
            <a:r>
              <a:rPr lang="zh-CN" altLang="en-US" sz="2000" b="1" dirty="0">
                <a:latin typeface="微软雅黑" pitchFamily="34" charset="-122"/>
                <a:ea typeface="微软雅黑" pitchFamily="34" charset="-122"/>
              </a:rPr>
              <a:t>：</a:t>
            </a:r>
          </a:p>
          <a:p>
            <a:pPr marL="1260000" indent="-457200" eaLnBrk="0" hangingPunct="0">
              <a:lnSpc>
                <a:spcPts val="3000"/>
              </a:lnSpc>
              <a:buClr>
                <a:srgbClr val="0070C0"/>
              </a:buClr>
              <a:buFont typeface="+mj-ea"/>
              <a:buAutoNum type="circleNumDbPlain"/>
            </a:pPr>
            <a:r>
              <a:rPr lang="en-US" altLang="zh-CN" sz="2000" b="1" dirty="0">
                <a:latin typeface="微软雅黑" pitchFamily="34" charset="-122"/>
                <a:ea typeface="微软雅黑" pitchFamily="34" charset="-122"/>
              </a:rPr>
              <a:t>LTE </a:t>
            </a:r>
            <a:r>
              <a:rPr lang="zh-CN" altLang="en-US" sz="2000" b="1" dirty="0">
                <a:latin typeface="微软雅黑" pitchFamily="34" charset="-122"/>
                <a:ea typeface="微软雅黑" pitchFamily="34" charset="-122"/>
              </a:rPr>
              <a:t>的升级版，俗称为 </a:t>
            </a:r>
            <a:r>
              <a:rPr lang="en-US" altLang="zh-CN" sz="2000" b="1" dirty="0">
                <a:latin typeface="微软雅黑" pitchFamily="34" charset="-122"/>
                <a:ea typeface="微软雅黑" pitchFamily="34" charset="-122"/>
              </a:rPr>
              <a:t>3.9G</a:t>
            </a:r>
            <a:r>
              <a:rPr lang="zh-CN" altLang="en-US" sz="2000" b="1" dirty="0">
                <a:latin typeface="微软雅黑" pitchFamily="34" charset="-122"/>
                <a:ea typeface="微软雅黑" pitchFamily="34" charset="-122"/>
              </a:rPr>
              <a:t>。</a:t>
            </a:r>
          </a:p>
          <a:p>
            <a:pPr marL="1260000" indent="-457200" eaLnBrk="0" hangingPunct="0">
              <a:lnSpc>
                <a:spcPts val="3000"/>
              </a:lnSpc>
              <a:buClr>
                <a:srgbClr val="0070C0"/>
              </a:buClr>
              <a:buFont typeface="+mj-ea"/>
              <a:buAutoNum type="circleNumDbPlain"/>
            </a:pPr>
            <a:r>
              <a:rPr lang="zh-CN" altLang="en-US" sz="2000" b="1" dirty="0">
                <a:latin typeface="微软雅黑" pitchFamily="34" charset="-122"/>
                <a:ea typeface="微软雅黑" pitchFamily="34" charset="-122"/>
              </a:rPr>
              <a:t>带宽高达 </a:t>
            </a:r>
            <a:r>
              <a:rPr lang="en-US" altLang="zh-CN" sz="2000" b="1" dirty="0">
                <a:latin typeface="微软雅黑" pitchFamily="34" charset="-122"/>
                <a:ea typeface="微软雅黑" pitchFamily="34" charset="-122"/>
              </a:rPr>
              <a:t>100 MHz</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399911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9033" y="1143000"/>
            <a:ext cx="8129015" cy="32186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26" name="Group 17"/>
          <p:cNvGrpSpPr>
            <a:grpSpLocks/>
          </p:cNvGrpSpPr>
          <p:nvPr/>
        </p:nvGrpSpPr>
        <p:grpSpPr bwMode="auto">
          <a:xfrm>
            <a:off x="5753413" y="1237902"/>
            <a:ext cx="1075426" cy="681550"/>
            <a:chOff x="1680" y="240"/>
            <a:chExt cx="2529" cy="1270"/>
          </a:xfrm>
          <a:solidFill>
            <a:srgbClr val="FFFF00"/>
          </a:solidFill>
        </p:grpSpPr>
        <p:sp>
          <p:nvSpPr>
            <p:cNvPr id="427" name="Oval 18"/>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28" name="Oval 19"/>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29" name="Oval 20"/>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0" name="Oval 21"/>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1" name="Oval 22"/>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2" name="Oval 23"/>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3" name="Oval 24"/>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4" name="Oval 25"/>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sp>
          <p:nvSpPr>
            <p:cNvPr id="435" name="Oval 26"/>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400" b="1">
                <a:solidFill>
                  <a:srgbClr val="368AD6"/>
                </a:solidFill>
                <a:latin typeface="+mn-lt"/>
                <a:ea typeface="黑体" pitchFamily="2" charset="-122"/>
              </a:endParaRPr>
            </a:p>
          </p:txBody>
        </p:sp>
      </p:grpSp>
      <p:sp>
        <p:nvSpPr>
          <p:cNvPr id="3" name="AutoShape 5"/>
          <p:cNvSpPr>
            <a:spLocks noChangeArrowheads="1"/>
          </p:cNvSpPr>
          <p:nvPr/>
        </p:nvSpPr>
        <p:spPr bwMode="auto">
          <a:xfrm>
            <a:off x="509475" y="67392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2509521" y="650839"/>
            <a:ext cx="4144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ea typeface="微软雅黑" pitchFamily="34" charset="-122"/>
              </a:rPr>
              <a:t>GSM </a:t>
            </a:r>
            <a:r>
              <a:rPr lang="zh-CN" altLang="en-US" sz="2000" b="1" dirty="0">
                <a:solidFill>
                  <a:schemeClr val="bg1"/>
                </a:solidFill>
                <a:ea typeface="微软雅黑" pitchFamily="34" charset="-122"/>
              </a:rPr>
              <a:t>蜂窝通信系统的重要组成构件 </a:t>
            </a:r>
          </a:p>
        </p:txBody>
      </p:sp>
      <p:sp>
        <p:nvSpPr>
          <p:cNvPr id="5" name="矩形 4"/>
          <p:cNvSpPr/>
          <p:nvPr/>
        </p:nvSpPr>
        <p:spPr>
          <a:xfrm>
            <a:off x="1262456" y="3752506"/>
            <a:ext cx="6623050" cy="523220"/>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用一个个相互拼接的</a:t>
            </a:r>
            <a:r>
              <a:rPr lang="zh-CN" altLang="en-US" sz="1400" b="1" dirty="0">
                <a:solidFill>
                  <a:srgbClr val="0000FF"/>
                </a:solidFill>
                <a:latin typeface="微软雅黑" pitchFamily="34" charset="-122"/>
                <a:ea typeface="微软雅黑" pitchFamily="34" charset="-122"/>
              </a:rPr>
              <a:t>六角形的小区</a:t>
            </a:r>
            <a:r>
              <a:rPr lang="zh-CN" altLang="en-US" sz="1400" b="1" dirty="0">
                <a:latin typeface="微软雅黑" pitchFamily="34" charset="-122"/>
                <a:ea typeface="微软雅黑" pitchFamily="34" charset="-122"/>
              </a:rPr>
              <a:t>就可以组成很大的蜂窝状的无线通信系统。每个基站的发射功率既要能够覆盖本小区，也不能太大以致干扰了邻近小区的通信。</a:t>
            </a:r>
          </a:p>
        </p:txBody>
      </p:sp>
      <p:sp>
        <p:nvSpPr>
          <p:cNvPr id="7" name="Freeform 510"/>
          <p:cNvSpPr>
            <a:spLocks/>
          </p:cNvSpPr>
          <p:nvPr/>
        </p:nvSpPr>
        <p:spPr bwMode="auto">
          <a:xfrm>
            <a:off x="2029374" y="1913102"/>
            <a:ext cx="2209886" cy="1515922"/>
          </a:xfrm>
          <a:custGeom>
            <a:avLst/>
            <a:gdLst>
              <a:gd name="T0" fmla="*/ 196572150 w 2210"/>
              <a:gd name="T1" fmla="*/ 1018143194 h 1516"/>
              <a:gd name="T2" fmla="*/ 609877741 w 2210"/>
              <a:gd name="T3" fmla="*/ 546873135 h 1516"/>
              <a:gd name="T4" fmla="*/ 1005541503 w 2210"/>
              <a:gd name="T5" fmla="*/ 221773778 h 1516"/>
              <a:gd name="T6" fmla="*/ 1668343494 w 2210"/>
              <a:gd name="T7" fmla="*/ 30241878 h 1516"/>
              <a:gd name="T8" fmla="*/ 2147483647 w 2210"/>
              <a:gd name="T9" fmla="*/ 45362810 h 1516"/>
              <a:gd name="T10" fmla="*/ 2147483647 w 2210"/>
              <a:gd name="T11" fmla="*/ 166330309 h 1516"/>
              <a:gd name="T12" fmla="*/ 2147483647 w 2210"/>
              <a:gd name="T13" fmla="*/ 330141255 h 1516"/>
              <a:gd name="T14" fmla="*/ 2147483647 w 2210"/>
              <a:gd name="T15" fmla="*/ 1212194369 h 1516"/>
              <a:gd name="T16" fmla="*/ 2147483647 w 2210"/>
              <a:gd name="T17" fmla="*/ 1794351466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1804431871 w 2210"/>
              <a:gd name="T31" fmla="*/ 2147483647 h 1516"/>
              <a:gd name="T32" fmla="*/ 934977159 w 2210"/>
              <a:gd name="T33" fmla="*/ 2147483647 h 1516"/>
              <a:gd name="T34" fmla="*/ 236894682 w 2210"/>
              <a:gd name="T35" fmla="*/ 2147483647 h 1516"/>
              <a:gd name="T36" fmla="*/ 7559675 w 2210"/>
              <a:gd name="T37" fmla="*/ 1789311155 h 1516"/>
              <a:gd name="T38" fmla="*/ 196572150 w 2210"/>
              <a:gd name="T39" fmla="*/ 1018143194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10"/>
              <a:gd name="T61" fmla="*/ 0 h 1516"/>
              <a:gd name="T62" fmla="*/ 2210 w 2210"/>
              <a:gd name="T63" fmla="*/ 1516 h 15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chemeClr val="bg1"/>
          </a:solidFill>
          <a:ln>
            <a:noFill/>
          </a:ln>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8" name="组合 329"/>
          <p:cNvGrpSpPr/>
          <p:nvPr/>
        </p:nvGrpSpPr>
        <p:grpSpPr>
          <a:xfrm>
            <a:off x="3571951" y="2522243"/>
            <a:ext cx="816427" cy="498801"/>
            <a:chOff x="3131840" y="3501008"/>
            <a:chExt cx="936104" cy="936104"/>
          </a:xfrm>
          <a:solidFill>
            <a:srgbClr val="00FFFF"/>
          </a:solidFill>
        </p:grpSpPr>
        <p:sp>
          <p:nvSpPr>
            <p:cNvPr id="352" name="矩形 351"/>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53" name="等腰三角形 35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9" name="组合 333"/>
          <p:cNvGrpSpPr/>
          <p:nvPr/>
        </p:nvGrpSpPr>
        <p:grpSpPr>
          <a:xfrm>
            <a:off x="4570170" y="1736059"/>
            <a:ext cx="634634" cy="638315"/>
            <a:chOff x="3131840" y="3501008"/>
            <a:chExt cx="936104" cy="936104"/>
          </a:xfrm>
          <a:solidFill>
            <a:srgbClr val="FF66FF"/>
          </a:solidFill>
        </p:grpSpPr>
        <p:sp>
          <p:nvSpPr>
            <p:cNvPr id="350" name="等腰三角形 349"/>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51" name="矩形 350"/>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10" name="组合 336"/>
          <p:cNvGrpSpPr/>
          <p:nvPr/>
        </p:nvGrpSpPr>
        <p:grpSpPr>
          <a:xfrm>
            <a:off x="5098551" y="1433674"/>
            <a:ext cx="661299" cy="634634"/>
            <a:chOff x="3131840" y="3501008"/>
            <a:chExt cx="936104" cy="936104"/>
          </a:xfrm>
          <a:solidFill>
            <a:srgbClr val="FF66FF"/>
          </a:solidFill>
        </p:grpSpPr>
        <p:sp>
          <p:nvSpPr>
            <p:cNvPr id="348" name="等腰三角形 347"/>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349" name="矩形 348"/>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cxnSp>
        <p:nvCxnSpPr>
          <p:cNvPr id="11" name="直接连接符 10"/>
          <p:cNvCxnSpPr/>
          <p:nvPr/>
        </p:nvCxnSpPr>
        <p:spPr>
          <a:xfrm flipV="1">
            <a:off x="4071269" y="1696113"/>
            <a:ext cx="1744910" cy="100694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AutoShape 45"/>
          <p:cNvSpPr>
            <a:spLocks noChangeArrowheads="1"/>
          </p:cNvSpPr>
          <p:nvPr/>
        </p:nvSpPr>
        <p:spPr bwMode="auto">
          <a:xfrm>
            <a:off x="2270362" y="235407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3" name="AutoShape 51"/>
          <p:cNvSpPr>
            <a:spLocks noChangeArrowheads="1"/>
          </p:cNvSpPr>
          <p:nvPr/>
        </p:nvSpPr>
        <p:spPr bwMode="auto">
          <a:xfrm>
            <a:off x="2610344" y="2154090"/>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 name="AutoShape 52"/>
          <p:cNvSpPr>
            <a:spLocks noChangeArrowheads="1"/>
          </p:cNvSpPr>
          <p:nvPr/>
        </p:nvSpPr>
        <p:spPr bwMode="auto">
          <a:xfrm>
            <a:off x="2614344" y="254806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 name="AutoShape 53"/>
          <p:cNvSpPr>
            <a:spLocks noChangeArrowheads="1"/>
          </p:cNvSpPr>
          <p:nvPr/>
        </p:nvSpPr>
        <p:spPr bwMode="auto">
          <a:xfrm>
            <a:off x="2950327" y="2344080"/>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 name="AutoShape 54"/>
          <p:cNvSpPr>
            <a:spLocks noChangeArrowheads="1"/>
          </p:cNvSpPr>
          <p:nvPr/>
        </p:nvSpPr>
        <p:spPr bwMode="auto">
          <a:xfrm>
            <a:off x="2275361" y="2748059"/>
            <a:ext cx="453977" cy="392980"/>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 name="AutoShape 55"/>
          <p:cNvSpPr>
            <a:spLocks noChangeArrowheads="1"/>
          </p:cNvSpPr>
          <p:nvPr/>
        </p:nvSpPr>
        <p:spPr bwMode="auto">
          <a:xfrm>
            <a:off x="2609344" y="2939049"/>
            <a:ext cx="453977" cy="392979"/>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 name="AutoShape 56"/>
          <p:cNvSpPr>
            <a:spLocks noChangeArrowheads="1"/>
          </p:cNvSpPr>
          <p:nvPr/>
        </p:nvSpPr>
        <p:spPr bwMode="auto">
          <a:xfrm>
            <a:off x="2954327" y="2743060"/>
            <a:ext cx="453977" cy="392979"/>
          </a:xfrm>
          <a:prstGeom prst="hexagon">
            <a:avLst>
              <a:gd name="adj" fmla="val 28880"/>
              <a:gd name="vf" fmla="val 115470"/>
            </a:avLst>
          </a:prstGeom>
          <a:solidFill>
            <a:srgbClr val="99FF99"/>
          </a:solidFill>
          <a:ln w="6350">
            <a:solidFill>
              <a:schemeClr val="tx1"/>
            </a:solidFill>
            <a:prstDash val="dash"/>
            <a:miter lim="800000"/>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nvGrpSpPr>
          <p:cNvPr id="19" name="Group 11"/>
          <p:cNvGrpSpPr>
            <a:grpSpLocks/>
          </p:cNvGrpSpPr>
          <p:nvPr/>
        </p:nvGrpSpPr>
        <p:grpSpPr bwMode="auto">
          <a:xfrm>
            <a:off x="2755337" y="2004097"/>
            <a:ext cx="180991" cy="317984"/>
            <a:chOff x="4608" y="700"/>
            <a:chExt cx="306" cy="553"/>
          </a:xfrm>
        </p:grpSpPr>
        <p:grpSp>
          <p:nvGrpSpPr>
            <p:cNvPr id="324" name="Group 12"/>
            <p:cNvGrpSpPr>
              <a:grpSpLocks/>
            </p:cNvGrpSpPr>
            <p:nvPr/>
          </p:nvGrpSpPr>
          <p:grpSpPr bwMode="auto">
            <a:xfrm>
              <a:off x="4694" y="784"/>
              <a:ext cx="134" cy="469"/>
              <a:chOff x="4740" y="784"/>
              <a:chExt cx="88" cy="692"/>
            </a:xfrm>
          </p:grpSpPr>
          <p:sp>
            <p:nvSpPr>
              <p:cNvPr id="332"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333" name="Group 14"/>
              <p:cNvGrpSpPr>
                <a:grpSpLocks/>
              </p:cNvGrpSpPr>
              <p:nvPr/>
            </p:nvGrpSpPr>
            <p:grpSpPr bwMode="auto">
              <a:xfrm>
                <a:off x="4740" y="784"/>
                <a:ext cx="88" cy="692"/>
                <a:chOff x="4740" y="784"/>
                <a:chExt cx="88" cy="692"/>
              </a:xfrm>
            </p:grpSpPr>
            <p:sp>
              <p:nvSpPr>
                <p:cNvPr id="334"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5"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6"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7"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8"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39"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0"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1"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2"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3"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4"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5"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6"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47"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25" name="Group 29"/>
            <p:cNvGrpSpPr>
              <a:grpSpLocks/>
            </p:cNvGrpSpPr>
            <p:nvPr/>
          </p:nvGrpSpPr>
          <p:grpSpPr bwMode="auto">
            <a:xfrm>
              <a:off x="4608" y="700"/>
              <a:ext cx="306" cy="90"/>
              <a:chOff x="748" y="2251"/>
              <a:chExt cx="306" cy="90"/>
            </a:xfrm>
          </p:grpSpPr>
          <p:sp>
            <p:nvSpPr>
              <p:cNvPr id="326" name="AutoShape 30"/>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7" name="AutoShape 31"/>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8" name="AutoShape 32"/>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29" name="AutoShape 33"/>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30" name="AutoShape 34"/>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31" name="AutoShape 35"/>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0" name="Group 64"/>
          <p:cNvGrpSpPr>
            <a:grpSpLocks/>
          </p:cNvGrpSpPr>
          <p:nvPr/>
        </p:nvGrpSpPr>
        <p:grpSpPr bwMode="auto">
          <a:xfrm>
            <a:off x="2392356" y="2231086"/>
            <a:ext cx="180990" cy="317984"/>
            <a:chOff x="4608" y="700"/>
            <a:chExt cx="306" cy="553"/>
          </a:xfrm>
        </p:grpSpPr>
        <p:grpSp>
          <p:nvGrpSpPr>
            <p:cNvPr id="300" name="Group 65"/>
            <p:cNvGrpSpPr>
              <a:grpSpLocks/>
            </p:cNvGrpSpPr>
            <p:nvPr/>
          </p:nvGrpSpPr>
          <p:grpSpPr bwMode="auto">
            <a:xfrm>
              <a:off x="4694" y="784"/>
              <a:ext cx="134" cy="469"/>
              <a:chOff x="4740" y="784"/>
              <a:chExt cx="88" cy="692"/>
            </a:xfrm>
          </p:grpSpPr>
          <p:sp>
            <p:nvSpPr>
              <p:cNvPr id="308" name="Line 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309" name="Group 67"/>
              <p:cNvGrpSpPr>
                <a:grpSpLocks/>
              </p:cNvGrpSpPr>
              <p:nvPr/>
            </p:nvGrpSpPr>
            <p:grpSpPr bwMode="auto">
              <a:xfrm>
                <a:off x="4740" y="784"/>
                <a:ext cx="88" cy="692"/>
                <a:chOff x="4740" y="784"/>
                <a:chExt cx="88" cy="692"/>
              </a:xfrm>
            </p:grpSpPr>
            <p:sp>
              <p:nvSpPr>
                <p:cNvPr id="310" name="Line 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1" name="Line 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2" name="Line 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3" name="Line 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4" name="Line 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5" name="Line 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6" name="Line 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7" name="Line 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8" name="Line 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19" name="Line 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0" name="Line 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1" name="Line 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2" name="Line 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23" name="Oval 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01" name="Group 82"/>
            <p:cNvGrpSpPr>
              <a:grpSpLocks/>
            </p:cNvGrpSpPr>
            <p:nvPr/>
          </p:nvGrpSpPr>
          <p:grpSpPr bwMode="auto">
            <a:xfrm>
              <a:off x="4608" y="700"/>
              <a:ext cx="306" cy="90"/>
              <a:chOff x="748" y="2251"/>
              <a:chExt cx="306" cy="90"/>
            </a:xfrm>
          </p:grpSpPr>
          <p:sp>
            <p:nvSpPr>
              <p:cNvPr id="302" name="AutoShape 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3" name="AutoShape 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4" name="AutoShape 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5" name="AutoShape 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6" name="AutoShape 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307" name="AutoShape 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1" name="Group 89"/>
          <p:cNvGrpSpPr>
            <a:grpSpLocks/>
          </p:cNvGrpSpPr>
          <p:nvPr/>
        </p:nvGrpSpPr>
        <p:grpSpPr bwMode="auto">
          <a:xfrm>
            <a:off x="2800335" y="2458074"/>
            <a:ext cx="180990" cy="317984"/>
            <a:chOff x="4608" y="700"/>
            <a:chExt cx="306" cy="553"/>
          </a:xfrm>
        </p:grpSpPr>
        <p:grpSp>
          <p:nvGrpSpPr>
            <p:cNvPr id="276" name="Group 90"/>
            <p:cNvGrpSpPr>
              <a:grpSpLocks/>
            </p:cNvGrpSpPr>
            <p:nvPr/>
          </p:nvGrpSpPr>
          <p:grpSpPr bwMode="auto">
            <a:xfrm>
              <a:off x="4694" y="784"/>
              <a:ext cx="134" cy="469"/>
              <a:chOff x="4740" y="784"/>
              <a:chExt cx="88" cy="692"/>
            </a:xfrm>
          </p:grpSpPr>
          <p:sp>
            <p:nvSpPr>
              <p:cNvPr id="284" name="Line 9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85" name="Group 92"/>
              <p:cNvGrpSpPr>
                <a:grpSpLocks/>
              </p:cNvGrpSpPr>
              <p:nvPr/>
            </p:nvGrpSpPr>
            <p:grpSpPr bwMode="auto">
              <a:xfrm>
                <a:off x="4740" y="784"/>
                <a:ext cx="88" cy="692"/>
                <a:chOff x="4740" y="784"/>
                <a:chExt cx="88" cy="692"/>
              </a:xfrm>
            </p:grpSpPr>
            <p:sp>
              <p:nvSpPr>
                <p:cNvPr id="286" name="Line 9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7" name="Line 9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8" name="Line 9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89" name="Line 9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0" name="Line 9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1" name="Line 9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2" name="Line 9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3" name="Line 10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4" name="Line 10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5" name="Line 10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6" name="Line 10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7" name="Line 10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8" name="Line 10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99" name="Oval 10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77" name="Group 107"/>
            <p:cNvGrpSpPr>
              <a:grpSpLocks/>
            </p:cNvGrpSpPr>
            <p:nvPr/>
          </p:nvGrpSpPr>
          <p:grpSpPr bwMode="auto">
            <a:xfrm>
              <a:off x="4608" y="700"/>
              <a:ext cx="306" cy="90"/>
              <a:chOff x="748" y="2251"/>
              <a:chExt cx="306" cy="90"/>
            </a:xfrm>
          </p:grpSpPr>
          <p:sp>
            <p:nvSpPr>
              <p:cNvPr id="278" name="AutoShape 1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79" name="AutoShape 1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0" name="AutoShape 1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1" name="AutoShape 1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2" name="AutoShape 1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83" name="AutoShape 1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2" name="Group 114"/>
          <p:cNvGrpSpPr>
            <a:grpSpLocks/>
          </p:cNvGrpSpPr>
          <p:nvPr/>
        </p:nvGrpSpPr>
        <p:grpSpPr bwMode="auto">
          <a:xfrm>
            <a:off x="3163316" y="2185088"/>
            <a:ext cx="180991" cy="317984"/>
            <a:chOff x="4608" y="700"/>
            <a:chExt cx="306" cy="553"/>
          </a:xfrm>
        </p:grpSpPr>
        <p:grpSp>
          <p:nvGrpSpPr>
            <p:cNvPr id="252" name="Group 115"/>
            <p:cNvGrpSpPr>
              <a:grpSpLocks/>
            </p:cNvGrpSpPr>
            <p:nvPr/>
          </p:nvGrpSpPr>
          <p:grpSpPr bwMode="auto">
            <a:xfrm>
              <a:off x="4694" y="784"/>
              <a:ext cx="134" cy="469"/>
              <a:chOff x="4740" y="784"/>
              <a:chExt cx="88" cy="692"/>
            </a:xfrm>
          </p:grpSpPr>
          <p:sp>
            <p:nvSpPr>
              <p:cNvPr id="260" name="Line 1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61" name="Group 117"/>
              <p:cNvGrpSpPr>
                <a:grpSpLocks/>
              </p:cNvGrpSpPr>
              <p:nvPr/>
            </p:nvGrpSpPr>
            <p:grpSpPr bwMode="auto">
              <a:xfrm>
                <a:off x="4740" y="784"/>
                <a:ext cx="88" cy="692"/>
                <a:chOff x="4740" y="784"/>
                <a:chExt cx="88" cy="692"/>
              </a:xfrm>
            </p:grpSpPr>
            <p:sp>
              <p:nvSpPr>
                <p:cNvPr id="262" name="Line 1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3" name="Line 1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4" name="Line 1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5" name="Line 1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6" name="Line 1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7" name="Line 1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8" name="Line 1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69" name="Line 1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0" name="Line 1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1" name="Line 1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2" name="Line 1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3" name="Line 1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4" name="Line 1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75" name="Oval 1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53" name="Group 132"/>
            <p:cNvGrpSpPr>
              <a:grpSpLocks/>
            </p:cNvGrpSpPr>
            <p:nvPr/>
          </p:nvGrpSpPr>
          <p:grpSpPr bwMode="auto">
            <a:xfrm>
              <a:off x="4608" y="700"/>
              <a:ext cx="306" cy="90"/>
              <a:chOff x="748" y="2251"/>
              <a:chExt cx="306" cy="90"/>
            </a:xfrm>
          </p:grpSpPr>
          <p:sp>
            <p:nvSpPr>
              <p:cNvPr id="254" name="AutoShape 1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5" name="AutoShape 1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6" name="AutoShape 1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7" name="AutoShape 1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8" name="AutoShape 1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59" name="AutoShape 1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3" name="Group 139"/>
          <p:cNvGrpSpPr>
            <a:grpSpLocks/>
          </p:cNvGrpSpPr>
          <p:nvPr/>
        </p:nvGrpSpPr>
        <p:grpSpPr bwMode="auto">
          <a:xfrm>
            <a:off x="2437353" y="2639065"/>
            <a:ext cx="180991" cy="317984"/>
            <a:chOff x="4608" y="700"/>
            <a:chExt cx="306" cy="553"/>
          </a:xfrm>
        </p:grpSpPr>
        <p:grpSp>
          <p:nvGrpSpPr>
            <p:cNvPr id="228" name="Group 140"/>
            <p:cNvGrpSpPr>
              <a:grpSpLocks/>
            </p:cNvGrpSpPr>
            <p:nvPr/>
          </p:nvGrpSpPr>
          <p:grpSpPr bwMode="auto">
            <a:xfrm>
              <a:off x="4694" y="784"/>
              <a:ext cx="134" cy="469"/>
              <a:chOff x="4740" y="784"/>
              <a:chExt cx="88" cy="692"/>
            </a:xfrm>
          </p:grpSpPr>
          <p:sp>
            <p:nvSpPr>
              <p:cNvPr id="236" name="Line 14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37" name="Group 142"/>
              <p:cNvGrpSpPr>
                <a:grpSpLocks/>
              </p:cNvGrpSpPr>
              <p:nvPr/>
            </p:nvGrpSpPr>
            <p:grpSpPr bwMode="auto">
              <a:xfrm>
                <a:off x="4740" y="784"/>
                <a:ext cx="88" cy="692"/>
                <a:chOff x="4740" y="784"/>
                <a:chExt cx="88" cy="692"/>
              </a:xfrm>
            </p:grpSpPr>
            <p:sp>
              <p:nvSpPr>
                <p:cNvPr id="238" name="Line 14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39" name="Line 14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0" name="Line 14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1" name="Line 14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2" name="Line 14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3" name="Line 14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4" name="Line 14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5" name="Line 15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6" name="Line 15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7" name="Line 15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8" name="Line 15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49" name="Line 15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50" name="Line 15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51" name="Oval 15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29" name="Group 157"/>
            <p:cNvGrpSpPr>
              <a:grpSpLocks/>
            </p:cNvGrpSpPr>
            <p:nvPr/>
          </p:nvGrpSpPr>
          <p:grpSpPr bwMode="auto">
            <a:xfrm>
              <a:off x="4608" y="700"/>
              <a:ext cx="306" cy="90"/>
              <a:chOff x="748" y="2251"/>
              <a:chExt cx="306" cy="90"/>
            </a:xfrm>
          </p:grpSpPr>
          <p:sp>
            <p:nvSpPr>
              <p:cNvPr id="230" name="AutoShape 15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1" name="AutoShape 15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2" name="AutoShape 16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3" name="AutoShape 16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4" name="AutoShape 16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35" name="AutoShape 16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4" name="Group 164"/>
          <p:cNvGrpSpPr>
            <a:grpSpLocks/>
          </p:cNvGrpSpPr>
          <p:nvPr/>
        </p:nvGrpSpPr>
        <p:grpSpPr bwMode="auto">
          <a:xfrm>
            <a:off x="2755337" y="2866053"/>
            <a:ext cx="180991" cy="317984"/>
            <a:chOff x="4608" y="700"/>
            <a:chExt cx="306" cy="553"/>
          </a:xfrm>
        </p:grpSpPr>
        <p:grpSp>
          <p:nvGrpSpPr>
            <p:cNvPr id="204" name="Group 165"/>
            <p:cNvGrpSpPr>
              <a:grpSpLocks/>
            </p:cNvGrpSpPr>
            <p:nvPr/>
          </p:nvGrpSpPr>
          <p:grpSpPr bwMode="auto">
            <a:xfrm>
              <a:off x="4694" y="784"/>
              <a:ext cx="134" cy="469"/>
              <a:chOff x="4740" y="784"/>
              <a:chExt cx="88" cy="692"/>
            </a:xfrm>
          </p:grpSpPr>
          <p:sp>
            <p:nvSpPr>
              <p:cNvPr id="212" name="Line 1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213" name="Group 167"/>
              <p:cNvGrpSpPr>
                <a:grpSpLocks/>
              </p:cNvGrpSpPr>
              <p:nvPr/>
            </p:nvGrpSpPr>
            <p:grpSpPr bwMode="auto">
              <a:xfrm>
                <a:off x="4740" y="784"/>
                <a:ext cx="88" cy="692"/>
                <a:chOff x="4740" y="784"/>
                <a:chExt cx="88" cy="692"/>
              </a:xfrm>
            </p:grpSpPr>
            <p:sp>
              <p:nvSpPr>
                <p:cNvPr id="214" name="Line 1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5" name="Line 1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6" name="Line 1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7" name="Line 1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8" name="Line 1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19" name="Line 1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0" name="Line 1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1" name="Line 1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2" name="Line 1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3" name="Line 1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4" name="Line 1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5" name="Line 1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6" name="Line 1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27" name="Oval 1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05" name="Group 182"/>
            <p:cNvGrpSpPr>
              <a:grpSpLocks/>
            </p:cNvGrpSpPr>
            <p:nvPr/>
          </p:nvGrpSpPr>
          <p:grpSpPr bwMode="auto">
            <a:xfrm>
              <a:off x="4608" y="700"/>
              <a:ext cx="306" cy="90"/>
              <a:chOff x="748" y="2251"/>
              <a:chExt cx="306" cy="90"/>
            </a:xfrm>
          </p:grpSpPr>
          <p:sp>
            <p:nvSpPr>
              <p:cNvPr id="206" name="AutoShape 1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7" name="AutoShape 1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8" name="AutoShape 1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09" name="AutoShape 1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10" name="AutoShape 1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211" name="AutoShape 1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5" name="Group 214"/>
          <p:cNvGrpSpPr>
            <a:grpSpLocks/>
          </p:cNvGrpSpPr>
          <p:nvPr/>
        </p:nvGrpSpPr>
        <p:grpSpPr bwMode="auto">
          <a:xfrm>
            <a:off x="3118318" y="2639065"/>
            <a:ext cx="180990" cy="317984"/>
            <a:chOff x="4608" y="700"/>
            <a:chExt cx="306" cy="553"/>
          </a:xfrm>
        </p:grpSpPr>
        <p:grpSp>
          <p:nvGrpSpPr>
            <p:cNvPr id="180" name="Group 215"/>
            <p:cNvGrpSpPr>
              <a:grpSpLocks/>
            </p:cNvGrpSpPr>
            <p:nvPr/>
          </p:nvGrpSpPr>
          <p:grpSpPr bwMode="auto">
            <a:xfrm>
              <a:off x="4694" y="784"/>
              <a:ext cx="134" cy="469"/>
              <a:chOff x="4740" y="784"/>
              <a:chExt cx="88" cy="692"/>
            </a:xfrm>
          </p:grpSpPr>
          <p:sp>
            <p:nvSpPr>
              <p:cNvPr id="188" name="Line 2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189" name="Group 217"/>
              <p:cNvGrpSpPr>
                <a:grpSpLocks/>
              </p:cNvGrpSpPr>
              <p:nvPr/>
            </p:nvGrpSpPr>
            <p:grpSpPr bwMode="auto">
              <a:xfrm>
                <a:off x="4740" y="784"/>
                <a:ext cx="88" cy="692"/>
                <a:chOff x="4740" y="784"/>
                <a:chExt cx="88" cy="692"/>
              </a:xfrm>
            </p:grpSpPr>
            <p:sp>
              <p:nvSpPr>
                <p:cNvPr id="190" name="Line 2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1" name="Line 2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2" name="Line 2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3" name="Line 2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4" name="Line 2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5" name="Line 2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6" name="Line 2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7" name="Line 2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8" name="Line 2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99" name="Line 2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0" name="Line 2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1" name="Line 2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2" name="Line 2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203" name="Oval 2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181" name="Group 232"/>
            <p:cNvGrpSpPr>
              <a:grpSpLocks/>
            </p:cNvGrpSpPr>
            <p:nvPr/>
          </p:nvGrpSpPr>
          <p:grpSpPr bwMode="auto">
            <a:xfrm>
              <a:off x="4608" y="700"/>
              <a:ext cx="306" cy="90"/>
              <a:chOff x="748" y="2251"/>
              <a:chExt cx="306" cy="90"/>
            </a:xfrm>
          </p:grpSpPr>
          <p:sp>
            <p:nvSpPr>
              <p:cNvPr id="182" name="AutoShape 2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3" name="AutoShape 2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4" name="AutoShape 2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5" name="AutoShape 2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6" name="AutoShape 2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87" name="AutoShape 2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6" name="Group 4"/>
          <p:cNvGrpSpPr>
            <a:grpSpLocks/>
          </p:cNvGrpSpPr>
          <p:nvPr/>
        </p:nvGrpSpPr>
        <p:grpSpPr bwMode="auto">
          <a:xfrm>
            <a:off x="2256363" y="2322081"/>
            <a:ext cx="128993" cy="262987"/>
            <a:chOff x="4186" y="1736"/>
            <a:chExt cx="229" cy="461"/>
          </a:xfrm>
        </p:grpSpPr>
        <p:pic>
          <p:nvPicPr>
            <p:cNvPr id="175" name="Picture 5"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6" name="Group 6"/>
            <p:cNvGrpSpPr>
              <a:grpSpLocks/>
            </p:cNvGrpSpPr>
            <p:nvPr/>
          </p:nvGrpSpPr>
          <p:grpSpPr bwMode="auto">
            <a:xfrm>
              <a:off x="4186" y="1736"/>
              <a:ext cx="198" cy="79"/>
              <a:chOff x="4513" y="1707"/>
              <a:chExt cx="198" cy="177"/>
            </a:xfrm>
          </p:grpSpPr>
          <p:sp>
            <p:nvSpPr>
              <p:cNvPr id="177" name="AutoShape 7"/>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8" name="AutoShape 8"/>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9" name="AutoShape 9"/>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7" name="Group 389"/>
          <p:cNvGrpSpPr>
            <a:grpSpLocks/>
          </p:cNvGrpSpPr>
          <p:nvPr/>
        </p:nvGrpSpPr>
        <p:grpSpPr bwMode="auto">
          <a:xfrm>
            <a:off x="2982325" y="2367079"/>
            <a:ext cx="128993" cy="262986"/>
            <a:chOff x="4186" y="1736"/>
            <a:chExt cx="229" cy="461"/>
          </a:xfrm>
        </p:grpSpPr>
        <p:pic>
          <p:nvPicPr>
            <p:cNvPr id="170" name="Picture 390"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1" name="Group 391"/>
            <p:cNvGrpSpPr>
              <a:grpSpLocks/>
            </p:cNvGrpSpPr>
            <p:nvPr/>
          </p:nvGrpSpPr>
          <p:grpSpPr bwMode="auto">
            <a:xfrm>
              <a:off x="4186" y="1736"/>
              <a:ext cx="198" cy="79"/>
              <a:chOff x="4513" y="1707"/>
              <a:chExt cx="198" cy="177"/>
            </a:xfrm>
          </p:grpSpPr>
          <p:sp>
            <p:nvSpPr>
              <p:cNvPr id="172" name="AutoShape 39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3" name="AutoShape 39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74" name="AutoShape 39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8" name="Group 395"/>
          <p:cNvGrpSpPr>
            <a:grpSpLocks/>
          </p:cNvGrpSpPr>
          <p:nvPr/>
        </p:nvGrpSpPr>
        <p:grpSpPr bwMode="auto">
          <a:xfrm>
            <a:off x="2619344" y="2140090"/>
            <a:ext cx="128994" cy="262987"/>
            <a:chOff x="4186" y="1736"/>
            <a:chExt cx="229" cy="461"/>
          </a:xfrm>
        </p:grpSpPr>
        <p:pic>
          <p:nvPicPr>
            <p:cNvPr id="165" name="Picture 396"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6" name="Group 397"/>
            <p:cNvGrpSpPr>
              <a:grpSpLocks/>
            </p:cNvGrpSpPr>
            <p:nvPr/>
          </p:nvGrpSpPr>
          <p:grpSpPr bwMode="auto">
            <a:xfrm>
              <a:off x="4186" y="1736"/>
              <a:ext cx="198" cy="79"/>
              <a:chOff x="4513" y="1707"/>
              <a:chExt cx="198" cy="177"/>
            </a:xfrm>
          </p:grpSpPr>
          <p:sp>
            <p:nvSpPr>
              <p:cNvPr id="167" name="AutoShape 398"/>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8" name="AutoShape 399"/>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9" name="AutoShape 400"/>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29" name="Group 401"/>
          <p:cNvGrpSpPr>
            <a:grpSpLocks/>
          </p:cNvGrpSpPr>
          <p:nvPr/>
        </p:nvGrpSpPr>
        <p:grpSpPr bwMode="auto">
          <a:xfrm>
            <a:off x="2256363" y="2730060"/>
            <a:ext cx="128993" cy="262987"/>
            <a:chOff x="4186" y="1736"/>
            <a:chExt cx="229" cy="461"/>
          </a:xfrm>
        </p:grpSpPr>
        <p:pic>
          <p:nvPicPr>
            <p:cNvPr id="160" name="Picture 402"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1" name="Group 403"/>
            <p:cNvGrpSpPr>
              <a:grpSpLocks/>
            </p:cNvGrpSpPr>
            <p:nvPr/>
          </p:nvGrpSpPr>
          <p:grpSpPr bwMode="auto">
            <a:xfrm>
              <a:off x="4186" y="1736"/>
              <a:ext cx="198" cy="79"/>
              <a:chOff x="4513" y="1707"/>
              <a:chExt cx="198" cy="177"/>
            </a:xfrm>
          </p:grpSpPr>
          <p:sp>
            <p:nvSpPr>
              <p:cNvPr id="162" name="AutoShape 404"/>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3" name="AutoShape 405"/>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64" name="AutoShape 406"/>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0" name="Group 407"/>
          <p:cNvGrpSpPr>
            <a:grpSpLocks/>
          </p:cNvGrpSpPr>
          <p:nvPr/>
        </p:nvGrpSpPr>
        <p:grpSpPr bwMode="auto">
          <a:xfrm>
            <a:off x="2619344" y="2503072"/>
            <a:ext cx="128994" cy="262986"/>
            <a:chOff x="4186" y="1736"/>
            <a:chExt cx="229" cy="461"/>
          </a:xfrm>
        </p:grpSpPr>
        <p:pic>
          <p:nvPicPr>
            <p:cNvPr id="155" name="Picture 408"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6" name="Group 409"/>
            <p:cNvGrpSpPr>
              <a:grpSpLocks/>
            </p:cNvGrpSpPr>
            <p:nvPr/>
          </p:nvGrpSpPr>
          <p:grpSpPr bwMode="auto">
            <a:xfrm>
              <a:off x="4186" y="1736"/>
              <a:ext cx="198" cy="79"/>
              <a:chOff x="4513" y="1707"/>
              <a:chExt cx="198" cy="177"/>
            </a:xfrm>
          </p:grpSpPr>
          <p:sp>
            <p:nvSpPr>
              <p:cNvPr id="157" name="AutoShape 410"/>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8" name="AutoShape 411"/>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9" name="AutoShape 412"/>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1" name="Group 413"/>
          <p:cNvGrpSpPr>
            <a:grpSpLocks/>
          </p:cNvGrpSpPr>
          <p:nvPr/>
        </p:nvGrpSpPr>
        <p:grpSpPr bwMode="auto">
          <a:xfrm>
            <a:off x="3254311" y="2820055"/>
            <a:ext cx="128993" cy="262987"/>
            <a:chOff x="4186" y="1736"/>
            <a:chExt cx="229" cy="461"/>
          </a:xfrm>
        </p:grpSpPr>
        <p:pic>
          <p:nvPicPr>
            <p:cNvPr id="150" name="Picture 414"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1" name="Group 415"/>
            <p:cNvGrpSpPr>
              <a:grpSpLocks/>
            </p:cNvGrpSpPr>
            <p:nvPr/>
          </p:nvGrpSpPr>
          <p:grpSpPr bwMode="auto">
            <a:xfrm>
              <a:off x="4186" y="1736"/>
              <a:ext cx="198" cy="79"/>
              <a:chOff x="4513" y="1707"/>
              <a:chExt cx="198" cy="177"/>
            </a:xfrm>
          </p:grpSpPr>
          <p:sp>
            <p:nvSpPr>
              <p:cNvPr id="152" name="AutoShape 416"/>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3" name="AutoShape 417"/>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54" name="AutoShape 418"/>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32" name="Group 419"/>
          <p:cNvGrpSpPr>
            <a:grpSpLocks/>
          </p:cNvGrpSpPr>
          <p:nvPr/>
        </p:nvGrpSpPr>
        <p:grpSpPr bwMode="auto">
          <a:xfrm>
            <a:off x="2574346" y="3002046"/>
            <a:ext cx="128993" cy="262987"/>
            <a:chOff x="4186" y="1736"/>
            <a:chExt cx="229" cy="461"/>
          </a:xfrm>
        </p:grpSpPr>
        <p:pic>
          <p:nvPicPr>
            <p:cNvPr id="145" name="Picture 420"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6" name="Group 421"/>
            <p:cNvGrpSpPr>
              <a:grpSpLocks/>
            </p:cNvGrpSpPr>
            <p:nvPr/>
          </p:nvGrpSpPr>
          <p:grpSpPr bwMode="auto">
            <a:xfrm>
              <a:off x="4186" y="1736"/>
              <a:ext cx="198" cy="79"/>
              <a:chOff x="4513" y="1707"/>
              <a:chExt cx="198" cy="177"/>
            </a:xfrm>
          </p:grpSpPr>
          <p:sp>
            <p:nvSpPr>
              <p:cNvPr id="147" name="AutoShape 42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8" name="AutoShape 42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9" name="AutoShape 42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aphicFrame>
        <p:nvGraphicFramePr>
          <p:cNvPr id="33" name="Object 36">
            <a:hlinkClick r:id="" action="ppaction://ole?verb=0"/>
          </p:cNvPr>
          <p:cNvGraphicFramePr>
            <a:graphicFrameLocks/>
          </p:cNvGraphicFramePr>
          <p:nvPr>
            <p:extLst>
              <p:ext uri="{D42A27DB-BD31-4B8C-83A1-F6EECF244321}">
                <p14:modId xmlns:p14="http://schemas.microsoft.com/office/powerpoint/2010/main" val="3922548096"/>
              </p:ext>
            </p:extLst>
          </p:nvPr>
        </p:nvGraphicFramePr>
        <p:xfrm>
          <a:off x="2211365" y="3047044"/>
          <a:ext cx="316984" cy="162991"/>
        </p:xfrm>
        <a:graphic>
          <a:graphicData uri="http://schemas.openxmlformats.org/presentationml/2006/ole">
            <mc:AlternateContent xmlns:mc="http://schemas.openxmlformats.org/markup-compatibility/2006">
              <mc:Choice xmlns:v="urn:schemas-microsoft-com:vml" Requires="v">
                <p:oleObj spid="_x0000_s1048" name="Microsoft ClipArt Gallery" r:id="rId4" imgW="8839200" imgH="3481388" progId="">
                  <p:embed/>
                </p:oleObj>
              </mc:Choice>
              <mc:Fallback>
                <p:oleObj name="Microsoft ClipArt Gallery" r:id="rId4" imgW="8839200" imgH="3481388" progId="">
                  <p:embed/>
                  <p:pic>
                    <p:nvPicPr>
                      <p:cNvPr id="0" name="Picture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65" y="3047044"/>
                        <a:ext cx="316984" cy="16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Line 452"/>
          <p:cNvSpPr>
            <a:spLocks noChangeShapeType="1"/>
          </p:cNvSpPr>
          <p:nvPr/>
        </p:nvSpPr>
        <p:spPr bwMode="auto">
          <a:xfrm>
            <a:off x="3299309" y="2412076"/>
            <a:ext cx="589970" cy="31798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5" name="Line 453"/>
          <p:cNvSpPr>
            <a:spLocks noChangeShapeType="1"/>
          </p:cNvSpPr>
          <p:nvPr/>
        </p:nvSpPr>
        <p:spPr bwMode="auto">
          <a:xfrm flipV="1">
            <a:off x="3209313" y="2820055"/>
            <a:ext cx="634968" cy="90996"/>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6" name="Line 455"/>
          <p:cNvSpPr>
            <a:spLocks noChangeShapeType="1"/>
          </p:cNvSpPr>
          <p:nvPr/>
        </p:nvSpPr>
        <p:spPr bwMode="auto">
          <a:xfrm>
            <a:off x="2891330" y="2730060"/>
            <a:ext cx="952951" cy="44998"/>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7" name="Line 456"/>
          <p:cNvSpPr>
            <a:spLocks noChangeShapeType="1"/>
          </p:cNvSpPr>
          <p:nvPr/>
        </p:nvSpPr>
        <p:spPr bwMode="auto">
          <a:xfrm>
            <a:off x="2846332" y="2276083"/>
            <a:ext cx="1004948" cy="45897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8" name="Line 457"/>
          <p:cNvSpPr>
            <a:spLocks noChangeShapeType="1"/>
          </p:cNvSpPr>
          <p:nvPr/>
        </p:nvSpPr>
        <p:spPr bwMode="auto">
          <a:xfrm>
            <a:off x="2483351" y="2503072"/>
            <a:ext cx="1367930" cy="246987"/>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39" name="Line 458"/>
          <p:cNvSpPr>
            <a:spLocks noChangeShapeType="1"/>
          </p:cNvSpPr>
          <p:nvPr/>
        </p:nvSpPr>
        <p:spPr bwMode="auto">
          <a:xfrm flipV="1">
            <a:off x="2528349" y="2787057"/>
            <a:ext cx="1314932" cy="123994"/>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0" name="Line 459"/>
          <p:cNvSpPr>
            <a:spLocks noChangeShapeType="1"/>
          </p:cNvSpPr>
          <p:nvPr/>
        </p:nvSpPr>
        <p:spPr bwMode="auto">
          <a:xfrm flipV="1">
            <a:off x="2863331" y="2840054"/>
            <a:ext cx="987949" cy="298985"/>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42" name="Text Box 509"/>
          <p:cNvSpPr txBox="1">
            <a:spLocks noChangeArrowheads="1"/>
          </p:cNvSpPr>
          <p:nvPr/>
        </p:nvSpPr>
        <p:spPr bwMode="auto">
          <a:xfrm>
            <a:off x="3747483" y="2820055"/>
            <a:ext cx="49725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RNC</a:t>
            </a:r>
          </a:p>
        </p:txBody>
      </p:sp>
      <p:sp>
        <p:nvSpPr>
          <p:cNvPr id="43" name="Text Box 511"/>
          <p:cNvSpPr txBox="1">
            <a:spLocks noChangeArrowheads="1"/>
          </p:cNvSpPr>
          <p:nvPr/>
        </p:nvSpPr>
        <p:spPr bwMode="auto">
          <a:xfrm>
            <a:off x="1972224" y="1967698"/>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100" b="1" dirty="0">
                <a:solidFill>
                  <a:srgbClr val="CC00CC"/>
                </a:solidFill>
                <a:latin typeface="微软雅黑" panose="020B0503020204020204" pitchFamily="34" charset="-122"/>
                <a:ea typeface="微软雅黑" panose="020B0503020204020204" pitchFamily="34" charset="-122"/>
              </a:rPr>
              <a:t>基站系统</a:t>
            </a:r>
          </a:p>
        </p:txBody>
      </p:sp>
      <p:sp>
        <p:nvSpPr>
          <p:cNvPr id="49" name="Text Box 546"/>
          <p:cNvSpPr txBox="1">
            <a:spLocks noChangeArrowheads="1"/>
          </p:cNvSpPr>
          <p:nvPr/>
        </p:nvSpPr>
        <p:spPr bwMode="auto">
          <a:xfrm>
            <a:off x="4388800" y="2471271"/>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数据</a:t>
            </a:r>
          </a:p>
        </p:txBody>
      </p:sp>
      <p:sp>
        <p:nvSpPr>
          <p:cNvPr id="54" name="Text Box 468"/>
          <p:cNvSpPr txBox="1">
            <a:spLocks noChangeArrowheads="1"/>
          </p:cNvSpPr>
          <p:nvPr/>
        </p:nvSpPr>
        <p:spPr bwMode="auto">
          <a:xfrm>
            <a:off x="5881724" y="1466425"/>
            <a:ext cx="8899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公用电话网</a:t>
            </a:r>
          </a:p>
        </p:txBody>
      </p:sp>
      <p:sp>
        <p:nvSpPr>
          <p:cNvPr id="55" name="AutoShape 451"/>
          <p:cNvSpPr>
            <a:spLocks noChangeArrowheads="1"/>
          </p:cNvSpPr>
          <p:nvPr/>
        </p:nvSpPr>
        <p:spPr bwMode="auto">
          <a:xfrm>
            <a:off x="4706236" y="2114092"/>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56" name="Text Box 546"/>
          <p:cNvSpPr txBox="1">
            <a:spLocks noChangeArrowheads="1"/>
          </p:cNvSpPr>
          <p:nvPr/>
        </p:nvSpPr>
        <p:spPr bwMode="auto">
          <a:xfrm>
            <a:off x="5133711" y="1620117"/>
            <a:ext cx="6158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GMSC</a:t>
            </a:r>
            <a:endParaRPr kumimoji="1" lang="zh-CN" altLang="en-US" sz="1050" b="1" dirty="0">
              <a:latin typeface="微软雅黑" panose="020B0503020204020204" pitchFamily="34" charset="-122"/>
              <a:ea typeface="微软雅黑" panose="020B0503020204020204" pitchFamily="34" charset="-122"/>
            </a:endParaRPr>
          </a:p>
        </p:txBody>
      </p:sp>
      <p:grpSp>
        <p:nvGrpSpPr>
          <p:cNvPr id="57" name="组合 341"/>
          <p:cNvGrpSpPr/>
          <p:nvPr/>
        </p:nvGrpSpPr>
        <p:grpSpPr>
          <a:xfrm>
            <a:off x="4825636" y="2386171"/>
            <a:ext cx="680356" cy="600036"/>
            <a:chOff x="3131840" y="3501008"/>
            <a:chExt cx="936104" cy="936104"/>
          </a:xfrm>
          <a:solidFill>
            <a:srgbClr val="FF66FF"/>
          </a:solidFill>
        </p:grpSpPr>
        <p:sp>
          <p:nvSpPr>
            <p:cNvPr id="95" name="等腰三角形 94"/>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96" name="矩形 95"/>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grpSp>
        <p:nvGrpSpPr>
          <p:cNvPr id="58" name="组合 344"/>
          <p:cNvGrpSpPr/>
          <p:nvPr/>
        </p:nvGrpSpPr>
        <p:grpSpPr>
          <a:xfrm>
            <a:off x="5700482" y="2340814"/>
            <a:ext cx="680356" cy="634873"/>
            <a:chOff x="3131840" y="3501008"/>
            <a:chExt cx="936104" cy="936104"/>
          </a:xfrm>
          <a:solidFill>
            <a:srgbClr val="FF66FF"/>
          </a:solidFill>
        </p:grpSpPr>
        <p:sp>
          <p:nvSpPr>
            <p:cNvPr id="93" name="等腰三角形 9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sp>
          <p:nvSpPr>
            <p:cNvPr id="94" name="矩形 9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100" b="1">
                <a:solidFill>
                  <a:schemeClr val="tx1"/>
                </a:solidFill>
                <a:latin typeface="微软雅黑" panose="020B0503020204020204" pitchFamily="34" charset="-122"/>
                <a:ea typeface="微软雅黑" panose="020B0503020204020204" pitchFamily="34" charset="-122"/>
              </a:endParaRPr>
            </a:p>
          </p:txBody>
        </p:sp>
      </p:grpSp>
      <p:sp>
        <p:nvSpPr>
          <p:cNvPr id="59" name="Freeform 497"/>
          <p:cNvSpPr>
            <a:spLocks/>
          </p:cNvSpPr>
          <p:nvPr/>
        </p:nvSpPr>
        <p:spPr bwMode="auto">
          <a:xfrm>
            <a:off x="5654188" y="2568068"/>
            <a:ext cx="245987" cy="156992"/>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60" name="Freeform 498"/>
          <p:cNvSpPr>
            <a:spLocks/>
          </p:cNvSpPr>
          <p:nvPr/>
        </p:nvSpPr>
        <p:spPr bwMode="auto">
          <a:xfrm rot="20527610">
            <a:off x="5606190" y="2883052"/>
            <a:ext cx="288985" cy="23999"/>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cxnSp>
        <p:nvCxnSpPr>
          <p:cNvPr id="61" name="直接连接符 60"/>
          <p:cNvCxnSpPr/>
          <p:nvPr/>
        </p:nvCxnSpPr>
        <p:spPr>
          <a:xfrm>
            <a:off x="4129266" y="2770058"/>
            <a:ext cx="2404876" cy="13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62" name="Picture 42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78222" y="2704061"/>
            <a:ext cx="377981" cy="17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3" name="Picture 44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6178" y="2704061"/>
            <a:ext cx="377981" cy="17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6" name="AutoShape 449"/>
          <p:cNvSpPr>
            <a:spLocks noChangeArrowheads="1"/>
          </p:cNvSpPr>
          <p:nvPr/>
        </p:nvSpPr>
        <p:spPr bwMode="auto">
          <a:xfrm>
            <a:off x="3798283" y="2684062"/>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67" name="Text Box 546"/>
          <p:cNvSpPr txBox="1">
            <a:spLocks noChangeArrowheads="1"/>
          </p:cNvSpPr>
          <p:nvPr/>
        </p:nvSpPr>
        <p:spPr bwMode="auto">
          <a:xfrm>
            <a:off x="3242331" y="1674662"/>
            <a:ext cx="7489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无线接口</a:t>
            </a:r>
            <a:endParaRPr kumimoji="1" lang="en-US" altLang="zh-CN" sz="1050" b="1" dirty="0">
              <a:solidFill>
                <a:srgbClr val="CC00CC"/>
              </a:solidFill>
              <a:latin typeface="微软雅黑" panose="020B0503020204020204" pitchFamily="34" charset="-122"/>
              <a:ea typeface="微软雅黑" panose="020B0503020204020204" pitchFamily="34" charset="-122"/>
            </a:endParaRPr>
          </a:p>
        </p:txBody>
      </p:sp>
      <p:cxnSp>
        <p:nvCxnSpPr>
          <p:cNvPr id="68" name="直接连接符 67"/>
          <p:cNvCxnSpPr/>
          <p:nvPr/>
        </p:nvCxnSpPr>
        <p:spPr>
          <a:xfrm flipV="1">
            <a:off x="2029374" y="3544018"/>
            <a:ext cx="2313881"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343255" y="3544018"/>
            <a:ext cx="2130891"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474145" y="3544018"/>
            <a:ext cx="1088944" cy="0"/>
          </a:xfrm>
          <a:prstGeom prst="line">
            <a:avLst/>
          </a:prstGeom>
          <a:ln w="12700">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71" name="Text Box 546"/>
          <p:cNvSpPr txBox="1">
            <a:spLocks noChangeArrowheads="1"/>
          </p:cNvSpPr>
          <p:nvPr/>
        </p:nvSpPr>
        <p:spPr bwMode="auto">
          <a:xfrm>
            <a:off x="2693340" y="3430324"/>
            <a:ext cx="1031051" cy="261610"/>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zh-CN" altLang="en-US" dirty="0"/>
              <a:t>无线接入网络</a:t>
            </a:r>
          </a:p>
        </p:txBody>
      </p:sp>
      <p:sp>
        <p:nvSpPr>
          <p:cNvPr id="72" name="Text Box 546"/>
          <p:cNvSpPr txBox="1">
            <a:spLocks noChangeArrowheads="1"/>
          </p:cNvSpPr>
          <p:nvPr/>
        </p:nvSpPr>
        <p:spPr bwMode="auto">
          <a:xfrm>
            <a:off x="4887227" y="3430323"/>
            <a:ext cx="1173719" cy="261610"/>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en-US" altLang="zh-CN" dirty="0"/>
              <a:t>GPRS </a:t>
            </a:r>
            <a:r>
              <a:rPr lang="zh-CN" altLang="en-US" dirty="0"/>
              <a:t>核心网络</a:t>
            </a:r>
          </a:p>
        </p:txBody>
      </p:sp>
      <p:sp>
        <p:nvSpPr>
          <p:cNvPr id="73" name="Text Box 546"/>
          <p:cNvSpPr txBox="1">
            <a:spLocks noChangeArrowheads="1"/>
          </p:cNvSpPr>
          <p:nvPr/>
        </p:nvSpPr>
        <p:spPr bwMode="auto">
          <a:xfrm>
            <a:off x="6696134" y="3430323"/>
            <a:ext cx="607859" cy="261610"/>
          </a:xfrm>
          <a:prstGeom prst="rect">
            <a:avLst/>
          </a:prstGeom>
          <a:solidFill>
            <a:srgbClr val="C5E5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sz="1050" b="1">
                <a:latin typeface="微软雅黑" panose="020B0503020204020204" pitchFamily="34" charset="-122"/>
                <a:ea typeface="微软雅黑" panose="020B0503020204020204" pitchFamily="34" charset="-122"/>
              </a:defRPr>
            </a:lvl1pPr>
          </a:lstStyle>
          <a:p>
            <a:r>
              <a:rPr lang="zh-CN" altLang="en-US" dirty="0"/>
              <a:t>互联网</a:t>
            </a:r>
          </a:p>
        </p:txBody>
      </p:sp>
      <p:cxnSp>
        <p:nvCxnSpPr>
          <p:cNvPr id="74" name="直接连接符 73"/>
          <p:cNvCxnSpPr/>
          <p:nvPr/>
        </p:nvCxnSpPr>
        <p:spPr>
          <a:xfrm>
            <a:off x="2029374" y="3021045"/>
            <a:ext cx="0" cy="63496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343255" y="3248033"/>
            <a:ext cx="0" cy="40797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617292" y="1887104"/>
            <a:ext cx="0" cy="1292646"/>
          </a:xfrm>
          <a:prstGeom prst="line">
            <a:avLst/>
          </a:prstGeom>
          <a:ln w="9525">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475145" y="3248033"/>
            <a:ext cx="0" cy="40797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7563089" y="3021045"/>
            <a:ext cx="0" cy="634967"/>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79" name="Text Box 542"/>
          <p:cNvSpPr txBox="1">
            <a:spLocks noChangeArrowheads="1"/>
          </p:cNvSpPr>
          <p:nvPr/>
        </p:nvSpPr>
        <p:spPr bwMode="auto">
          <a:xfrm>
            <a:off x="3604312" y="2216097"/>
            <a:ext cx="748923" cy="38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无线网络</a:t>
            </a:r>
            <a:endParaRPr kumimoji="1" lang="en-US" altLang="zh-CN" sz="1050" b="1" dirty="0">
              <a:latin typeface="微软雅黑" panose="020B0503020204020204" pitchFamily="34" charset="-122"/>
              <a:ea typeface="微软雅黑" panose="020B0503020204020204" pitchFamily="34" charset="-122"/>
            </a:endParaRPr>
          </a:p>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控制器</a:t>
            </a:r>
          </a:p>
        </p:txBody>
      </p:sp>
      <p:sp>
        <p:nvSpPr>
          <p:cNvPr id="80" name="Text Box 541"/>
          <p:cNvSpPr txBox="1">
            <a:spLocks noChangeArrowheads="1"/>
          </p:cNvSpPr>
          <p:nvPr/>
        </p:nvSpPr>
        <p:spPr bwMode="auto">
          <a:xfrm>
            <a:off x="4490112" y="1416569"/>
            <a:ext cx="748923" cy="38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移动</a:t>
            </a:r>
          </a:p>
          <a:p>
            <a:pPr algn="ctr" eaLnBrk="1" hangingPunct="1">
              <a:lnSpc>
                <a:spcPct val="85000"/>
              </a:lnSpc>
            </a:pPr>
            <a:r>
              <a:rPr kumimoji="1" lang="zh-CN" altLang="en-US" sz="1050" b="1" dirty="0">
                <a:latin typeface="微软雅黑" panose="020B0503020204020204" pitchFamily="34" charset="-122"/>
                <a:ea typeface="微软雅黑" panose="020B0503020204020204" pitchFamily="34" charset="-122"/>
              </a:rPr>
              <a:t>交换中心</a:t>
            </a:r>
          </a:p>
        </p:txBody>
      </p:sp>
      <p:sp>
        <p:nvSpPr>
          <p:cNvPr id="81" name="Text Box 508"/>
          <p:cNvSpPr txBox="1">
            <a:spLocks noChangeArrowheads="1"/>
          </p:cNvSpPr>
          <p:nvPr/>
        </p:nvSpPr>
        <p:spPr bwMode="auto">
          <a:xfrm>
            <a:off x="5053066" y="1090243"/>
            <a:ext cx="7489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网关移动</a:t>
            </a:r>
            <a:endParaRPr kumimoji="1" lang="en-US" altLang="zh-CN" sz="1050" b="1" dirty="0">
              <a:latin typeface="微软雅黑" panose="020B0503020204020204" pitchFamily="34" charset="-122"/>
              <a:ea typeface="微软雅黑" panose="020B0503020204020204" pitchFamily="34" charset="-122"/>
            </a:endParaRPr>
          </a:p>
          <a:p>
            <a:pPr eaLnBrk="1" hangingPunct="1"/>
            <a:r>
              <a:rPr kumimoji="1" lang="zh-CN" altLang="en-US" sz="1050" b="1" dirty="0">
                <a:latin typeface="微软雅黑" panose="020B0503020204020204" pitchFamily="34" charset="-122"/>
                <a:ea typeface="微软雅黑" panose="020B0503020204020204" pitchFamily="34" charset="-122"/>
              </a:rPr>
              <a:t>交换中心</a:t>
            </a:r>
            <a:endParaRPr kumimoji="1" lang="en-US" altLang="zh-CN" sz="1050" b="1" dirty="0">
              <a:latin typeface="微软雅黑" panose="020B0503020204020204" pitchFamily="34" charset="-122"/>
              <a:ea typeface="微软雅黑" panose="020B0503020204020204" pitchFamily="34" charset="-122"/>
            </a:endParaRPr>
          </a:p>
        </p:txBody>
      </p:sp>
      <p:sp>
        <p:nvSpPr>
          <p:cNvPr id="82" name="Text Box 543"/>
          <p:cNvSpPr txBox="1">
            <a:spLocks noChangeArrowheads="1"/>
          </p:cNvSpPr>
          <p:nvPr/>
        </p:nvSpPr>
        <p:spPr bwMode="auto">
          <a:xfrm>
            <a:off x="4758191" y="2966909"/>
            <a:ext cx="8543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050" b="1" dirty="0">
                <a:latin typeface="微软雅黑" panose="020B0503020204020204" pitchFamily="34" charset="-122"/>
                <a:ea typeface="微软雅黑" panose="020B0503020204020204" pitchFamily="34" charset="-122"/>
              </a:rPr>
              <a:t>GPRS </a:t>
            </a:r>
            <a:r>
              <a:rPr kumimoji="1" lang="zh-CN" altLang="en-US" sz="1050" b="1" dirty="0">
                <a:latin typeface="微软雅黑" panose="020B0503020204020204" pitchFamily="34" charset="-122"/>
                <a:ea typeface="微软雅黑" panose="020B0503020204020204" pitchFamily="34" charset="-122"/>
              </a:rPr>
              <a:t>服务</a:t>
            </a:r>
            <a:endParaRPr kumimoji="1" lang="en-US" altLang="zh-CN" sz="1050" b="1" dirty="0">
              <a:latin typeface="微软雅黑" panose="020B0503020204020204" pitchFamily="34" charset="-122"/>
              <a:ea typeface="微软雅黑" panose="020B0503020204020204" pitchFamily="34" charset="-122"/>
            </a:endParaRPr>
          </a:p>
          <a:p>
            <a:pPr algn="ctr" eaLnBrk="1" hangingPunct="1"/>
            <a:r>
              <a:rPr kumimoji="1" lang="zh-CN" altLang="en-US" sz="1050" b="1" dirty="0">
                <a:latin typeface="微软雅黑" panose="020B0503020204020204" pitchFamily="34" charset="-122"/>
                <a:ea typeface="微软雅黑" panose="020B0503020204020204" pitchFamily="34" charset="-122"/>
              </a:rPr>
              <a:t>支持结点</a:t>
            </a:r>
          </a:p>
        </p:txBody>
      </p:sp>
      <p:sp>
        <p:nvSpPr>
          <p:cNvPr id="83" name="Text Box 544"/>
          <p:cNvSpPr txBox="1">
            <a:spLocks noChangeArrowheads="1"/>
          </p:cNvSpPr>
          <p:nvPr/>
        </p:nvSpPr>
        <p:spPr bwMode="auto">
          <a:xfrm>
            <a:off x="5618870" y="2966910"/>
            <a:ext cx="8915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050" b="1" dirty="0">
                <a:latin typeface="微软雅黑" panose="020B0503020204020204" pitchFamily="34" charset="-122"/>
                <a:ea typeface="微软雅黑" panose="020B0503020204020204" pitchFamily="34" charset="-122"/>
              </a:rPr>
              <a:t>网关 </a:t>
            </a:r>
            <a:r>
              <a:rPr kumimoji="1" lang="en-US" altLang="zh-CN" sz="1050" b="1" dirty="0">
                <a:latin typeface="微软雅黑" panose="020B0503020204020204" pitchFamily="34" charset="-122"/>
                <a:ea typeface="微软雅黑" panose="020B0503020204020204" pitchFamily="34" charset="-122"/>
              </a:rPr>
              <a:t>GPRS</a:t>
            </a:r>
          </a:p>
          <a:p>
            <a:pPr algn="ctr" eaLnBrk="1" hangingPunct="1"/>
            <a:r>
              <a:rPr kumimoji="1" lang="zh-CN" altLang="en-US" sz="1050" b="1" dirty="0">
                <a:latin typeface="微软雅黑" panose="020B0503020204020204" pitchFamily="34" charset="-122"/>
                <a:ea typeface="微软雅黑" panose="020B0503020204020204" pitchFamily="34" charset="-122"/>
              </a:rPr>
              <a:t>支持结点</a:t>
            </a:r>
          </a:p>
        </p:txBody>
      </p:sp>
      <p:sp>
        <p:nvSpPr>
          <p:cNvPr id="84" name="Text Box 546"/>
          <p:cNvSpPr txBox="1">
            <a:spLocks noChangeArrowheads="1"/>
          </p:cNvSpPr>
          <p:nvPr/>
        </p:nvSpPr>
        <p:spPr bwMode="auto">
          <a:xfrm>
            <a:off x="4636437" y="1907103"/>
            <a:ext cx="50847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MSC</a:t>
            </a:r>
            <a:endParaRPr kumimoji="1" lang="zh-CN" altLang="en-US" sz="1050" b="1" dirty="0">
              <a:latin typeface="微软雅黑" panose="020B0503020204020204" pitchFamily="34" charset="-122"/>
              <a:ea typeface="微软雅黑" panose="020B0503020204020204" pitchFamily="34" charset="-122"/>
            </a:endParaRPr>
          </a:p>
        </p:txBody>
      </p:sp>
      <p:sp>
        <p:nvSpPr>
          <p:cNvPr id="85" name="Text Box 546"/>
          <p:cNvSpPr txBox="1">
            <a:spLocks noChangeArrowheads="1"/>
          </p:cNvSpPr>
          <p:nvPr/>
        </p:nvSpPr>
        <p:spPr bwMode="auto">
          <a:xfrm>
            <a:off x="4875075" y="2515721"/>
            <a:ext cx="58221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SGSN</a:t>
            </a:r>
            <a:endParaRPr kumimoji="1" lang="zh-CN" altLang="en-US" sz="1050" b="1" dirty="0">
              <a:latin typeface="微软雅黑" panose="020B0503020204020204" pitchFamily="34" charset="-122"/>
              <a:ea typeface="微软雅黑" panose="020B0503020204020204" pitchFamily="34" charset="-122"/>
            </a:endParaRPr>
          </a:p>
        </p:txBody>
      </p:sp>
      <p:sp>
        <p:nvSpPr>
          <p:cNvPr id="86" name="Text Box 546"/>
          <p:cNvSpPr txBox="1">
            <a:spLocks noChangeArrowheads="1"/>
          </p:cNvSpPr>
          <p:nvPr/>
        </p:nvSpPr>
        <p:spPr bwMode="auto">
          <a:xfrm>
            <a:off x="5753080" y="2509371"/>
            <a:ext cx="6046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050" b="1" dirty="0">
                <a:latin typeface="微软雅黑" panose="020B0503020204020204" pitchFamily="34" charset="-122"/>
                <a:ea typeface="微软雅黑" panose="020B0503020204020204" pitchFamily="34" charset="-122"/>
              </a:rPr>
              <a:t>GGSN</a:t>
            </a:r>
            <a:endParaRPr kumimoji="1" lang="zh-CN" altLang="en-US" sz="1050" b="1" dirty="0">
              <a:latin typeface="微软雅黑" panose="020B0503020204020204" pitchFamily="34" charset="-122"/>
              <a:ea typeface="微软雅黑" panose="020B0503020204020204" pitchFamily="34" charset="-122"/>
            </a:endParaRPr>
          </a:p>
        </p:txBody>
      </p:sp>
      <p:sp>
        <p:nvSpPr>
          <p:cNvPr id="87" name="Freeform 497"/>
          <p:cNvSpPr>
            <a:spLocks/>
          </p:cNvSpPr>
          <p:nvPr/>
        </p:nvSpPr>
        <p:spPr bwMode="auto">
          <a:xfrm rot="739597">
            <a:off x="5522194" y="1978099"/>
            <a:ext cx="317984" cy="90996"/>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8" name="Freeform 498"/>
          <p:cNvSpPr>
            <a:spLocks/>
          </p:cNvSpPr>
          <p:nvPr/>
        </p:nvSpPr>
        <p:spPr bwMode="auto">
          <a:xfrm rot="16410095" flipH="1" flipV="1">
            <a:off x="5754182" y="1756110"/>
            <a:ext cx="27999" cy="309984"/>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89" name="AutoShape 450"/>
          <p:cNvSpPr>
            <a:spLocks noChangeArrowheads="1"/>
          </p:cNvSpPr>
          <p:nvPr/>
        </p:nvSpPr>
        <p:spPr bwMode="auto">
          <a:xfrm>
            <a:off x="5250208" y="1801108"/>
            <a:ext cx="362981" cy="181991"/>
          </a:xfrm>
          <a:prstGeom prst="can">
            <a:avLst>
              <a:gd name="adj" fmla="val 44935"/>
            </a:avLst>
          </a:prstGeom>
          <a:gradFill rotWithShape="1">
            <a:gsLst>
              <a:gs pos="0">
                <a:srgbClr val="DDDDDD"/>
              </a:gs>
              <a:gs pos="50000">
                <a:srgbClr val="858585"/>
              </a:gs>
              <a:gs pos="100000">
                <a:srgbClr val="DDDDDD"/>
              </a:gs>
            </a:gsLst>
            <a:lin ang="0" scaled="1"/>
          </a:gradFill>
          <a:ln w="6350">
            <a:solidFill>
              <a:schemeClr val="tx1"/>
            </a:solidFill>
            <a:round/>
            <a:headEnd/>
            <a:tailEnd/>
          </a:ln>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cxnSp>
        <p:nvCxnSpPr>
          <p:cNvPr id="90" name="直接连接符 89"/>
          <p:cNvCxnSpPr/>
          <p:nvPr/>
        </p:nvCxnSpPr>
        <p:spPr>
          <a:xfrm>
            <a:off x="4314257" y="2712061"/>
            <a:ext cx="612968" cy="5000"/>
          </a:xfrm>
          <a:prstGeom prst="line">
            <a:avLst/>
          </a:prstGeom>
          <a:ln w="28575">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91" name="Text Box 546"/>
          <p:cNvSpPr txBox="1">
            <a:spLocks noChangeArrowheads="1"/>
          </p:cNvSpPr>
          <p:nvPr/>
        </p:nvSpPr>
        <p:spPr bwMode="auto">
          <a:xfrm rot="19917455">
            <a:off x="4182653" y="2197574"/>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solidFill>
                  <a:srgbClr val="CC00CC"/>
                </a:solidFill>
                <a:latin typeface="微软雅黑" panose="020B0503020204020204" pitchFamily="34" charset="-122"/>
                <a:ea typeface="微软雅黑" panose="020B0503020204020204" pitchFamily="34" charset="-122"/>
              </a:rPr>
              <a:t>话音</a:t>
            </a:r>
          </a:p>
        </p:txBody>
      </p:sp>
      <p:cxnSp>
        <p:nvCxnSpPr>
          <p:cNvPr id="92" name="直接连接符 91"/>
          <p:cNvCxnSpPr/>
          <p:nvPr/>
        </p:nvCxnSpPr>
        <p:spPr>
          <a:xfrm flipV="1">
            <a:off x="4300257" y="2333081"/>
            <a:ext cx="317984" cy="181991"/>
          </a:xfrm>
          <a:prstGeom prst="line">
            <a:avLst/>
          </a:prstGeom>
          <a:ln>
            <a:solidFill>
              <a:srgbClr val="0000FF"/>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grpSp>
        <p:nvGrpSpPr>
          <p:cNvPr id="354" name="Group 107"/>
          <p:cNvGrpSpPr>
            <a:grpSpLocks/>
          </p:cNvGrpSpPr>
          <p:nvPr/>
        </p:nvGrpSpPr>
        <p:grpSpPr bwMode="auto">
          <a:xfrm>
            <a:off x="6431827" y="2420647"/>
            <a:ext cx="1078786" cy="642578"/>
            <a:chOff x="2248" y="820"/>
            <a:chExt cx="2248" cy="883"/>
          </a:xfrm>
        </p:grpSpPr>
        <p:grpSp>
          <p:nvGrpSpPr>
            <p:cNvPr id="355" name="Group 108"/>
            <p:cNvGrpSpPr>
              <a:grpSpLocks/>
            </p:cNvGrpSpPr>
            <p:nvPr/>
          </p:nvGrpSpPr>
          <p:grpSpPr bwMode="auto">
            <a:xfrm>
              <a:off x="3567" y="902"/>
              <a:ext cx="929" cy="759"/>
              <a:chOff x="3567" y="902"/>
              <a:chExt cx="929" cy="759"/>
            </a:xfrm>
          </p:grpSpPr>
          <p:grpSp>
            <p:nvGrpSpPr>
              <p:cNvPr id="385" name="Group 109"/>
              <p:cNvGrpSpPr>
                <a:grpSpLocks/>
              </p:cNvGrpSpPr>
              <p:nvPr/>
            </p:nvGrpSpPr>
            <p:grpSpPr bwMode="auto">
              <a:xfrm>
                <a:off x="3926" y="902"/>
                <a:ext cx="570" cy="611"/>
                <a:chOff x="3926" y="902"/>
                <a:chExt cx="570" cy="611"/>
              </a:xfrm>
            </p:grpSpPr>
            <p:grpSp>
              <p:nvGrpSpPr>
                <p:cNvPr id="390" name="Group 110"/>
                <p:cNvGrpSpPr>
                  <a:grpSpLocks/>
                </p:cNvGrpSpPr>
                <p:nvPr/>
              </p:nvGrpSpPr>
              <p:grpSpPr bwMode="auto">
                <a:xfrm>
                  <a:off x="4071" y="982"/>
                  <a:ext cx="425" cy="448"/>
                  <a:chOff x="4071" y="982"/>
                  <a:chExt cx="425" cy="448"/>
                </a:xfrm>
              </p:grpSpPr>
              <p:grpSp>
                <p:nvGrpSpPr>
                  <p:cNvPr id="400" name="Group 111"/>
                  <p:cNvGrpSpPr>
                    <a:grpSpLocks/>
                  </p:cNvGrpSpPr>
                  <p:nvPr/>
                </p:nvGrpSpPr>
                <p:grpSpPr bwMode="auto">
                  <a:xfrm>
                    <a:off x="4071" y="982"/>
                    <a:ext cx="425" cy="448"/>
                    <a:chOff x="4071" y="982"/>
                    <a:chExt cx="425" cy="448"/>
                  </a:xfrm>
                </p:grpSpPr>
                <p:grpSp>
                  <p:nvGrpSpPr>
                    <p:cNvPr id="402" name="Group 112"/>
                    <p:cNvGrpSpPr>
                      <a:grpSpLocks/>
                    </p:cNvGrpSpPr>
                    <p:nvPr/>
                  </p:nvGrpSpPr>
                  <p:grpSpPr bwMode="auto">
                    <a:xfrm>
                      <a:off x="4182" y="1010"/>
                      <a:ext cx="314" cy="366"/>
                      <a:chOff x="4182" y="1010"/>
                      <a:chExt cx="314" cy="366"/>
                    </a:xfrm>
                  </p:grpSpPr>
                  <p:grpSp>
                    <p:nvGrpSpPr>
                      <p:cNvPr id="406" name="Group 113"/>
                      <p:cNvGrpSpPr>
                        <a:grpSpLocks/>
                      </p:cNvGrpSpPr>
                      <p:nvPr/>
                    </p:nvGrpSpPr>
                    <p:grpSpPr bwMode="auto">
                      <a:xfrm>
                        <a:off x="4220" y="1010"/>
                        <a:ext cx="276" cy="366"/>
                        <a:chOff x="4220" y="1010"/>
                        <a:chExt cx="276" cy="366"/>
                      </a:xfrm>
                    </p:grpSpPr>
                    <p:sp>
                      <p:nvSpPr>
                        <p:cNvPr id="410" name="Oval 114"/>
                        <p:cNvSpPr>
                          <a:spLocks noChangeArrowheads="1"/>
                        </p:cNvSpPr>
                        <p:nvPr/>
                      </p:nvSpPr>
                      <p:spPr bwMode="auto">
                        <a:xfrm>
                          <a:off x="4365" y="1228"/>
                          <a:ext cx="131" cy="9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1" name="Oval 115"/>
                        <p:cNvSpPr>
                          <a:spLocks noChangeArrowheads="1"/>
                        </p:cNvSpPr>
                        <p:nvPr/>
                      </p:nvSpPr>
                      <p:spPr bwMode="auto">
                        <a:xfrm>
                          <a:off x="4254" y="125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2" name="Oval 116"/>
                        <p:cNvSpPr>
                          <a:spLocks noChangeArrowheads="1"/>
                        </p:cNvSpPr>
                        <p:nvPr/>
                      </p:nvSpPr>
                      <p:spPr bwMode="auto">
                        <a:xfrm>
                          <a:off x="4329" y="1091"/>
                          <a:ext cx="131"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3" name="Oval 117"/>
                        <p:cNvSpPr>
                          <a:spLocks noChangeArrowheads="1"/>
                        </p:cNvSpPr>
                        <p:nvPr/>
                      </p:nvSpPr>
                      <p:spPr bwMode="auto">
                        <a:xfrm>
                          <a:off x="4220" y="1010"/>
                          <a:ext cx="166"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4" name="Freeform 118"/>
                        <p:cNvSpPr>
                          <a:spLocks/>
                        </p:cNvSpPr>
                        <p:nvPr/>
                      </p:nvSpPr>
                      <p:spPr bwMode="auto">
                        <a:xfrm>
                          <a:off x="4332" y="1092"/>
                          <a:ext cx="113" cy="208"/>
                        </a:xfrm>
                        <a:custGeom>
                          <a:avLst/>
                          <a:gdLst>
                            <a:gd name="T0" fmla="*/ 112 w 113"/>
                            <a:gd name="T1" fmla="*/ 205 h 208"/>
                            <a:gd name="T2" fmla="*/ 63 w 113"/>
                            <a:gd name="T3" fmla="*/ 207 h 208"/>
                            <a:gd name="T4" fmla="*/ 0 w 113"/>
                            <a:gd name="T5" fmla="*/ 0 h 208"/>
                            <a:gd name="T6" fmla="*/ 70 w 113"/>
                            <a:gd name="T7" fmla="*/ 15 h 208"/>
                            <a:gd name="T8" fmla="*/ 71 w 113"/>
                            <a:gd name="T9" fmla="*/ 117 h 208"/>
                            <a:gd name="T10" fmla="*/ 112 w 113"/>
                            <a:gd name="T11" fmla="*/ 205 h 208"/>
                          </a:gdLst>
                          <a:ahLst/>
                          <a:cxnLst>
                            <a:cxn ang="0">
                              <a:pos x="T0" y="T1"/>
                            </a:cxn>
                            <a:cxn ang="0">
                              <a:pos x="T2" y="T3"/>
                            </a:cxn>
                            <a:cxn ang="0">
                              <a:pos x="T4" y="T5"/>
                            </a:cxn>
                            <a:cxn ang="0">
                              <a:pos x="T6" y="T7"/>
                            </a:cxn>
                            <a:cxn ang="0">
                              <a:pos x="T8" y="T9"/>
                            </a:cxn>
                            <a:cxn ang="0">
                              <a:pos x="T10" y="T11"/>
                            </a:cxn>
                          </a:cxnLst>
                          <a:rect l="0" t="0" r="r" b="b"/>
                          <a:pathLst>
                            <a:path w="113" h="208">
                              <a:moveTo>
                                <a:pt x="112" y="205"/>
                              </a:moveTo>
                              <a:lnTo>
                                <a:pt x="63" y="207"/>
                              </a:lnTo>
                              <a:lnTo>
                                <a:pt x="0" y="0"/>
                              </a:lnTo>
                              <a:lnTo>
                                <a:pt x="70" y="15"/>
                              </a:lnTo>
                              <a:lnTo>
                                <a:pt x="71" y="117"/>
                              </a:lnTo>
                              <a:lnTo>
                                <a:pt x="112" y="205"/>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7" name="Oval 119"/>
                      <p:cNvSpPr>
                        <a:spLocks noChangeArrowheads="1"/>
                      </p:cNvSpPr>
                      <p:nvPr/>
                    </p:nvSpPr>
                    <p:spPr bwMode="auto">
                      <a:xfrm>
                        <a:off x="4182" y="1119"/>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8" name="Oval 120"/>
                      <p:cNvSpPr>
                        <a:spLocks noChangeArrowheads="1"/>
                      </p:cNvSpPr>
                      <p:nvPr/>
                    </p:nvSpPr>
                    <p:spPr bwMode="auto">
                      <a:xfrm>
                        <a:off x="4182" y="1228"/>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9" name="Freeform 121"/>
                      <p:cNvSpPr>
                        <a:spLocks/>
                      </p:cNvSpPr>
                      <p:nvPr/>
                    </p:nvSpPr>
                    <p:spPr bwMode="auto">
                      <a:xfrm>
                        <a:off x="4235" y="1068"/>
                        <a:ext cx="121" cy="224"/>
                      </a:xfrm>
                      <a:custGeom>
                        <a:avLst/>
                        <a:gdLst>
                          <a:gd name="T0" fmla="*/ 110 w 121"/>
                          <a:gd name="T1" fmla="*/ 38 h 224"/>
                          <a:gd name="T2" fmla="*/ 97 w 121"/>
                          <a:gd name="T3" fmla="*/ 85 h 224"/>
                          <a:gd name="T4" fmla="*/ 120 w 121"/>
                          <a:gd name="T5" fmla="*/ 192 h 224"/>
                          <a:gd name="T6" fmla="*/ 72 w 121"/>
                          <a:gd name="T7" fmla="*/ 223 h 224"/>
                          <a:gd name="T8" fmla="*/ 0 w 121"/>
                          <a:gd name="T9" fmla="*/ 95 h 224"/>
                          <a:gd name="T10" fmla="*/ 57 w 121"/>
                          <a:gd name="T11" fmla="*/ 0 h 224"/>
                          <a:gd name="T12" fmla="*/ 110 w 121"/>
                          <a:gd name="T13" fmla="*/ 38 h 224"/>
                        </a:gdLst>
                        <a:ahLst/>
                        <a:cxnLst>
                          <a:cxn ang="0">
                            <a:pos x="T0" y="T1"/>
                          </a:cxn>
                          <a:cxn ang="0">
                            <a:pos x="T2" y="T3"/>
                          </a:cxn>
                          <a:cxn ang="0">
                            <a:pos x="T4" y="T5"/>
                          </a:cxn>
                          <a:cxn ang="0">
                            <a:pos x="T6" y="T7"/>
                          </a:cxn>
                          <a:cxn ang="0">
                            <a:pos x="T8" y="T9"/>
                          </a:cxn>
                          <a:cxn ang="0">
                            <a:pos x="T10" y="T11"/>
                          </a:cxn>
                          <a:cxn ang="0">
                            <a:pos x="T12" y="T13"/>
                          </a:cxn>
                        </a:cxnLst>
                        <a:rect l="0" t="0" r="r" b="b"/>
                        <a:pathLst>
                          <a:path w="121" h="224">
                            <a:moveTo>
                              <a:pt x="110" y="38"/>
                            </a:moveTo>
                            <a:lnTo>
                              <a:pt x="97" y="85"/>
                            </a:lnTo>
                            <a:lnTo>
                              <a:pt x="120" y="192"/>
                            </a:lnTo>
                            <a:lnTo>
                              <a:pt x="72" y="223"/>
                            </a:lnTo>
                            <a:lnTo>
                              <a:pt x="0" y="95"/>
                            </a:lnTo>
                            <a:lnTo>
                              <a:pt x="57" y="0"/>
                            </a:lnTo>
                            <a:lnTo>
                              <a:pt x="110" y="3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3" name="Oval 122"/>
                    <p:cNvSpPr>
                      <a:spLocks noChangeArrowheads="1"/>
                    </p:cNvSpPr>
                    <p:nvPr/>
                  </p:nvSpPr>
                  <p:spPr bwMode="auto">
                    <a:xfrm>
                      <a:off x="4182" y="1336"/>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4" name="Oval 123"/>
                    <p:cNvSpPr>
                      <a:spLocks noChangeArrowheads="1"/>
                    </p:cNvSpPr>
                    <p:nvPr/>
                  </p:nvSpPr>
                  <p:spPr bwMode="auto">
                    <a:xfrm>
                      <a:off x="4071" y="982"/>
                      <a:ext cx="168" cy="12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5" name="Freeform 124"/>
                    <p:cNvSpPr>
                      <a:spLocks/>
                    </p:cNvSpPr>
                    <p:nvPr/>
                  </p:nvSpPr>
                  <p:spPr bwMode="auto">
                    <a:xfrm>
                      <a:off x="4224" y="1313"/>
                      <a:ext cx="85" cy="39"/>
                    </a:xfrm>
                    <a:custGeom>
                      <a:avLst/>
                      <a:gdLst>
                        <a:gd name="T0" fmla="*/ 84 w 85"/>
                        <a:gd name="T1" fmla="*/ 24 h 39"/>
                        <a:gd name="T2" fmla="*/ 58 w 85"/>
                        <a:gd name="T3" fmla="*/ 38 h 39"/>
                        <a:gd name="T4" fmla="*/ 0 w 85"/>
                        <a:gd name="T5" fmla="*/ 18 h 39"/>
                        <a:gd name="T6" fmla="*/ 58 w 85"/>
                        <a:gd name="T7" fmla="*/ 0 h 39"/>
                        <a:gd name="T8" fmla="*/ 84 w 85"/>
                        <a:gd name="T9" fmla="*/ 24 h 39"/>
                      </a:gdLst>
                      <a:ahLst/>
                      <a:cxnLst>
                        <a:cxn ang="0">
                          <a:pos x="T0" y="T1"/>
                        </a:cxn>
                        <a:cxn ang="0">
                          <a:pos x="T2" y="T3"/>
                        </a:cxn>
                        <a:cxn ang="0">
                          <a:pos x="T4" y="T5"/>
                        </a:cxn>
                        <a:cxn ang="0">
                          <a:pos x="T6" y="T7"/>
                        </a:cxn>
                        <a:cxn ang="0">
                          <a:pos x="T8" y="T9"/>
                        </a:cxn>
                      </a:cxnLst>
                      <a:rect l="0" t="0" r="r" b="b"/>
                      <a:pathLst>
                        <a:path w="85" h="39">
                          <a:moveTo>
                            <a:pt x="84" y="24"/>
                          </a:moveTo>
                          <a:lnTo>
                            <a:pt x="58" y="38"/>
                          </a:lnTo>
                          <a:lnTo>
                            <a:pt x="0" y="18"/>
                          </a:lnTo>
                          <a:lnTo>
                            <a:pt x="58" y="0"/>
                          </a:lnTo>
                          <a:lnTo>
                            <a:pt x="84" y="2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401" name="Freeform 125"/>
                  <p:cNvSpPr>
                    <a:spLocks/>
                  </p:cNvSpPr>
                  <p:nvPr/>
                </p:nvSpPr>
                <p:spPr bwMode="auto">
                  <a:xfrm>
                    <a:off x="4209" y="1042"/>
                    <a:ext cx="47" cy="68"/>
                  </a:xfrm>
                  <a:custGeom>
                    <a:avLst/>
                    <a:gdLst>
                      <a:gd name="T0" fmla="*/ 23 w 47"/>
                      <a:gd name="T1" fmla="*/ 0 h 68"/>
                      <a:gd name="T2" fmla="*/ 46 w 47"/>
                      <a:gd name="T3" fmla="*/ 1 h 68"/>
                      <a:gd name="T4" fmla="*/ 38 w 47"/>
                      <a:gd name="T5" fmla="*/ 67 h 68"/>
                      <a:gd name="T6" fmla="*/ 0 w 47"/>
                      <a:gd name="T7" fmla="*/ 54 h 68"/>
                      <a:gd name="T8" fmla="*/ 23 w 47"/>
                      <a:gd name="T9" fmla="*/ 0 h 68"/>
                    </a:gdLst>
                    <a:ahLst/>
                    <a:cxnLst>
                      <a:cxn ang="0">
                        <a:pos x="T0" y="T1"/>
                      </a:cxn>
                      <a:cxn ang="0">
                        <a:pos x="T2" y="T3"/>
                      </a:cxn>
                      <a:cxn ang="0">
                        <a:pos x="T4" y="T5"/>
                      </a:cxn>
                      <a:cxn ang="0">
                        <a:pos x="T6" y="T7"/>
                      </a:cxn>
                      <a:cxn ang="0">
                        <a:pos x="T8" y="T9"/>
                      </a:cxn>
                    </a:cxnLst>
                    <a:rect l="0" t="0" r="r" b="b"/>
                    <a:pathLst>
                      <a:path w="47" h="68">
                        <a:moveTo>
                          <a:pt x="23" y="0"/>
                        </a:moveTo>
                        <a:lnTo>
                          <a:pt x="46" y="1"/>
                        </a:lnTo>
                        <a:lnTo>
                          <a:pt x="38" y="67"/>
                        </a:lnTo>
                        <a:lnTo>
                          <a:pt x="0" y="54"/>
                        </a:lnTo>
                        <a:lnTo>
                          <a:pt x="23"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91" name="Group 126"/>
                <p:cNvGrpSpPr>
                  <a:grpSpLocks/>
                </p:cNvGrpSpPr>
                <p:nvPr/>
              </p:nvGrpSpPr>
              <p:grpSpPr bwMode="auto">
                <a:xfrm>
                  <a:off x="3926" y="902"/>
                  <a:ext cx="385" cy="556"/>
                  <a:chOff x="3926" y="902"/>
                  <a:chExt cx="385" cy="556"/>
                </a:xfrm>
              </p:grpSpPr>
              <p:sp>
                <p:nvSpPr>
                  <p:cNvPr id="394" name="Oval 127"/>
                  <p:cNvSpPr>
                    <a:spLocks noChangeArrowheads="1"/>
                  </p:cNvSpPr>
                  <p:nvPr/>
                </p:nvSpPr>
                <p:spPr bwMode="auto">
                  <a:xfrm>
                    <a:off x="3961" y="1228"/>
                    <a:ext cx="314"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5" name="Oval 128"/>
                  <p:cNvSpPr>
                    <a:spLocks noChangeArrowheads="1"/>
                  </p:cNvSpPr>
                  <p:nvPr/>
                </p:nvSpPr>
                <p:spPr bwMode="auto">
                  <a:xfrm>
                    <a:off x="3997" y="1065"/>
                    <a:ext cx="314" cy="23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6" name="Oval 129"/>
                  <p:cNvSpPr>
                    <a:spLocks noChangeArrowheads="1"/>
                  </p:cNvSpPr>
                  <p:nvPr/>
                </p:nvSpPr>
                <p:spPr bwMode="auto">
                  <a:xfrm>
                    <a:off x="3926" y="902"/>
                    <a:ext cx="241"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7" name="Oval 130"/>
                  <p:cNvSpPr>
                    <a:spLocks noChangeArrowheads="1"/>
                  </p:cNvSpPr>
                  <p:nvPr/>
                </p:nvSpPr>
                <p:spPr bwMode="auto">
                  <a:xfrm>
                    <a:off x="4071" y="1010"/>
                    <a:ext cx="131"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8" name="Freeform 131"/>
                  <p:cNvSpPr>
                    <a:spLocks/>
                  </p:cNvSpPr>
                  <p:nvPr/>
                </p:nvSpPr>
                <p:spPr bwMode="auto">
                  <a:xfrm>
                    <a:off x="4000" y="990"/>
                    <a:ext cx="208" cy="202"/>
                  </a:xfrm>
                  <a:custGeom>
                    <a:avLst/>
                    <a:gdLst>
                      <a:gd name="T0" fmla="*/ 146 w 208"/>
                      <a:gd name="T1" fmla="*/ 8 h 202"/>
                      <a:gd name="T2" fmla="*/ 145 w 208"/>
                      <a:gd name="T3" fmla="*/ 32 h 202"/>
                      <a:gd name="T4" fmla="*/ 194 w 208"/>
                      <a:gd name="T5" fmla="*/ 77 h 202"/>
                      <a:gd name="T6" fmla="*/ 207 w 208"/>
                      <a:gd name="T7" fmla="*/ 82 h 202"/>
                      <a:gd name="T8" fmla="*/ 133 w 208"/>
                      <a:gd name="T9" fmla="*/ 201 h 202"/>
                      <a:gd name="T10" fmla="*/ 0 w 208"/>
                      <a:gd name="T11" fmla="*/ 0 h 202"/>
                      <a:gd name="T12" fmla="*/ 146 w 208"/>
                      <a:gd name="T13" fmla="*/ 8 h 202"/>
                    </a:gdLst>
                    <a:ahLst/>
                    <a:cxnLst>
                      <a:cxn ang="0">
                        <a:pos x="T0" y="T1"/>
                      </a:cxn>
                      <a:cxn ang="0">
                        <a:pos x="T2" y="T3"/>
                      </a:cxn>
                      <a:cxn ang="0">
                        <a:pos x="T4" y="T5"/>
                      </a:cxn>
                      <a:cxn ang="0">
                        <a:pos x="T6" y="T7"/>
                      </a:cxn>
                      <a:cxn ang="0">
                        <a:pos x="T8" y="T9"/>
                      </a:cxn>
                      <a:cxn ang="0">
                        <a:pos x="T10" y="T11"/>
                      </a:cxn>
                      <a:cxn ang="0">
                        <a:pos x="T12" y="T13"/>
                      </a:cxn>
                    </a:cxnLst>
                    <a:rect l="0" t="0" r="r" b="b"/>
                    <a:pathLst>
                      <a:path w="208" h="202">
                        <a:moveTo>
                          <a:pt x="146" y="8"/>
                        </a:moveTo>
                        <a:lnTo>
                          <a:pt x="145" y="32"/>
                        </a:lnTo>
                        <a:lnTo>
                          <a:pt x="194" y="77"/>
                        </a:lnTo>
                        <a:lnTo>
                          <a:pt x="207" y="82"/>
                        </a:lnTo>
                        <a:lnTo>
                          <a:pt x="133" y="201"/>
                        </a:lnTo>
                        <a:lnTo>
                          <a:pt x="0" y="0"/>
                        </a:lnTo>
                        <a:lnTo>
                          <a:pt x="146"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399" name="Freeform 132"/>
                  <p:cNvSpPr>
                    <a:spLocks/>
                  </p:cNvSpPr>
                  <p:nvPr/>
                </p:nvSpPr>
                <p:spPr bwMode="auto">
                  <a:xfrm>
                    <a:off x="4103" y="1271"/>
                    <a:ext cx="133" cy="54"/>
                  </a:xfrm>
                  <a:custGeom>
                    <a:avLst/>
                    <a:gdLst>
                      <a:gd name="T0" fmla="*/ 117 w 133"/>
                      <a:gd name="T1" fmla="*/ 8 h 54"/>
                      <a:gd name="T2" fmla="*/ 132 w 133"/>
                      <a:gd name="T3" fmla="*/ 25 h 54"/>
                      <a:gd name="T4" fmla="*/ 0 w 133"/>
                      <a:gd name="T5" fmla="*/ 53 h 54"/>
                      <a:gd name="T6" fmla="*/ 4 w 133"/>
                      <a:gd name="T7" fmla="*/ 0 h 54"/>
                      <a:gd name="T8" fmla="*/ 117 w 133"/>
                      <a:gd name="T9" fmla="*/ 8 h 54"/>
                    </a:gdLst>
                    <a:ahLst/>
                    <a:cxnLst>
                      <a:cxn ang="0">
                        <a:pos x="T0" y="T1"/>
                      </a:cxn>
                      <a:cxn ang="0">
                        <a:pos x="T2" y="T3"/>
                      </a:cxn>
                      <a:cxn ang="0">
                        <a:pos x="T4" y="T5"/>
                      </a:cxn>
                      <a:cxn ang="0">
                        <a:pos x="T6" y="T7"/>
                      </a:cxn>
                      <a:cxn ang="0">
                        <a:pos x="T8" y="T9"/>
                      </a:cxn>
                    </a:cxnLst>
                    <a:rect l="0" t="0" r="r" b="b"/>
                    <a:pathLst>
                      <a:path w="133" h="54">
                        <a:moveTo>
                          <a:pt x="117" y="8"/>
                        </a:moveTo>
                        <a:lnTo>
                          <a:pt x="132" y="25"/>
                        </a:lnTo>
                        <a:lnTo>
                          <a:pt x="0" y="53"/>
                        </a:lnTo>
                        <a:lnTo>
                          <a:pt x="4" y="0"/>
                        </a:lnTo>
                        <a:lnTo>
                          <a:pt x="117" y="8"/>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92" name="Oval 133"/>
                <p:cNvSpPr>
                  <a:spLocks noChangeArrowheads="1"/>
                </p:cNvSpPr>
                <p:nvPr/>
              </p:nvSpPr>
              <p:spPr bwMode="auto">
                <a:xfrm>
                  <a:off x="3926" y="13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3" name="Freeform 134"/>
                <p:cNvSpPr>
                  <a:spLocks/>
                </p:cNvSpPr>
                <p:nvPr/>
              </p:nvSpPr>
              <p:spPr bwMode="auto">
                <a:xfrm>
                  <a:off x="4041" y="1378"/>
                  <a:ext cx="87" cy="65"/>
                </a:xfrm>
                <a:custGeom>
                  <a:avLst/>
                  <a:gdLst>
                    <a:gd name="T0" fmla="*/ 34 w 87"/>
                    <a:gd name="T1" fmla="*/ 64 h 65"/>
                    <a:gd name="T2" fmla="*/ 86 w 87"/>
                    <a:gd name="T3" fmla="*/ 41 h 65"/>
                    <a:gd name="T4" fmla="*/ 27 w 87"/>
                    <a:gd name="T5" fmla="*/ 0 h 65"/>
                    <a:gd name="T6" fmla="*/ 0 w 87"/>
                    <a:gd name="T7" fmla="*/ 23 h 65"/>
                    <a:gd name="T8" fmla="*/ 34 w 87"/>
                    <a:gd name="T9" fmla="*/ 64 h 65"/>
                  </a:gdLst>
                  <a:ahLst/>
                  <a:cxnLst>
                    <a:cxn ang="0">
                      <a:pos x="T0" y="T1"/>
                    </a:cxn>
                    <a:cxn ang="0">
                      <a:pos x="T2" y="T3"/>
                    </a:cxn>
                    <a:cxn ang="0">
                      <a:pos x="T4" y="T5"/>
                    </a:cxn>
                    <a:cxn ang="0">
                      <a:pos x="T6" y="T7"/>
                    </a:cxn>
                    <a:cxn ang="0">
                      <a:pos x="T8" y="T9"/>
                    </a:cxn>
                  </a:cxnLst>
                  <a:rect l="0" t="0" r="r" b="b"/>
                  <a:pathLst>
                    <a:path w="87" h="65">
                      <a:moveTo>
                        <a:pt x="34" y="64"/>
                      </a:moveTo>
                      <a:lnTo>
                        <a:pt x="86" y="41"/>
                      </a:lnTo>
                      <a:lnTo>
                        <a:pt x="27" y="0"/>
                      </a:lnTo>
                      <a:lnTo>
                        <a:pt x="0" y="23"/>
                      </a:lnTo>
                      <a:lnTo>
                        <a:pt x="34" y="64"/>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86" name="Oval 135"/>
              <p:cNvSpPr>
                <a:spLocks noChangeArrowheads="1"/>
              </p:cNvSpPr>
              <p:nvPr/>
            </p:nvSpPr>
            <p:spPr bwMode="auto">
              <a:xfrm>
                <a:off x="3567" y="1513"/>
                <a:ext cx="204" cy="14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7" name="Oval 136"/>
              <p:cNvSpPr>
                <a:spLocks noChangeArrowheads="1"/>
              </p:cNvSpPr>
              <p:nvPr/>
            </p:nvSpPr>
            <p:spPr bwMode="auto">
              <a:xfrm>
                <a:off x="3742" y="1513"/>
                <a:ext cx="168"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8" name="Oval 137"/>
              <p:cNvSpPr>
                <a:spLocks noChangeArrowheads="1"/>
              </p:cNvSpPr>
              <p:nvPr/>
            </p:nvSpPr>
            <p:spPr bwMode="auto">
              <a:xfrm>
                <a:off x="3843" y="1469"/>
                <a:ext cx="166" cy="123"/>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9" name="Freeform 138"/>
              <p:cNvSpPr>
                <a:spLocks/>
              </p:cNvSpPr>
              <p:nvPr/>
            </p:nvSpPr>
            <p:spPr bwMode="auto">
              <a:xfrm>
                <a:off x="3696" y="1448"/>
                <a:ext cx="345" cy="171"/>
              </a:xfrm>
              <a:custGeom>
                <a:avLst/>
                <a:gdLst>
                  <a:gd name="T0" fmla="*/ 321 w 345"/>
                  <a:gd name="T1" fmla="*/ 49 h 171"/>
                  <a:gd name="T2" fmla="*/ 288 w 345"/>
                  <a:gd name="T3" fmla="*/ 60 h 171"/>
                  <a:gd name="T4" fmla="*/ 195 w 345"/>
                  <a:gd name="T5" fmla="*/ 129 h 171"/>
                  <a:gd name="T6" fmla="*/ 174 w 345"/>
                  <a:gd name="T7" fmla="*/ 158 h 171"/>
                  <a:gd name="T8" fmla="*/ 73 w 345"/>
                  <a:gd name="T9" fmla="*/ 158 h 171"/>
                  <a:gd name="T10" fmla="*/ 52 w 345"/>
                  <a:gd name="T11" fmla="*/ 170 h 171"/>
                  <a:gd name="T12" fmla="*/ 0 w 345"/>
                  <a:gd name="T13" fmla="*/ 119 h 171"/>
                  <a:gd name="T14" fmla="*/ 233 w 345"/>
                  <a:gd name="T15" fmla="*/ 0 h 171"/>
                  <a:gd name="T16" fmla="*/ 344 w 345"/>
                  <a:gd name="T17" fmla="*/ 27 h 171"/>
                  <a:gd name="T18" fmla="*/ 321 w 345"/>
                  <a:gd name="T19" fmla="*/ 4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5" h="171">
                    <a:moveTo>
                      <a:pt x="321" y="49"/>
                    </a:moveTo>
                    <a:lnTo>
                      <a:pt x="288" y="60"/>
                    </a:lnTo>
                    <a:lnTo>
                      <a:pt x="195" y="129"/>
                    </a:lnTo>
                    <a:lnTo>
                      <a:pt x="174" y="158"/>
                    </a:lnTo>
                    <a:lnTo>
                      <a:pt x="73" y="158"/>
                    </a:lnTo>
                    <a:lnTo>
                      <a:pt x="52" y="170"/>
                    </a:lnTo>
                    <a:lnTo>
                      <a:pt x="0" y="119"/>
                    </a:lnTo>
                    <a:lnTo>
                      <a:pt x="233" y="0"/>
                    </a:lnTo>
                    <a:lnTo>
                      <a:pt x="344" y="27"/>
                    </a:lnTo>
                    <a:lnTo>
                      <a:pt x="321" y="4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56" name="Group 139"/>
            <p:cNvGrpSpPr>
              <a:grpSpLocks/>
            </p:cNvGrpSpPr>
            <p:nvPr/>
          </p:nvGrpSpPr>
          <p:grpSpPr bwMode="auto">
            <a:xfrm>
              <a:off x="2248" y="907"/>
              <a:ext cx="556" cy="525"/>
              <a:chOff x="2248" y="907"/>
              <a:chExt cx="556" cy="525"/>
            </a:xfrm>
          </p:grpSpPr>
          <p:grpSp>
            <p:nvGrpSpPr>
              <p:cNvPr id="370" name="Group 140"/>
              <p:cNvGrpSpPr>
                <a:grpSpLocks/>
              </p:cNvGrpSpPr>
              <p:nvPr/>
            </p:nvGrpSpPr>
            <p:grpSpPr bwMode="auto">
              <a:xfrm>
                <a:off x="2248" y="982"/>
                <a:ext cx="299" cy="314"/>
                <a:chOff x="2248" y="982"/>
                <a:chExt cx="299" cy="314"/>
              </a:xfrm>
            </p:grpSpPr>
            <p:sp>
              <p:nvSpPr>
                <p:cNvPr id="381" name="Oval 141"/>
                <p:cNvSpPr>
                  <a:spLocks noChangeArrowheads="1"/>
                </p:cNvSpPr>
                <p:nvPr/>
              </p:nvSpPr>
              <p:spPr bwMode="auto">
                <a:xfrm>
                  <a:off x="2248" y="1091"/>
                  <a:ext cx="129" cy="9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2" name="Oval 142"/>
                <p:cNvSpPr>
                  <a:spLocks noChangeArrowheads="1"/>
                </p:cNvSpPr>
                <p:nvPr/>
              </p:nvSpPr>
              <p:spPr bwMode="auto">
                <a:xfrm>
                  <a:off x="2270" y="1174"/>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3" name="Oval 143"/>
                <p:cNvSpPr>
                  <a:spLocks noChangeArrowheads="1"/>
                </p:cNvSpPr>
                <p:nvPr/>
              </p:nvSpPr>
              <p:spPr bwMode="auto">
                <a:xfrm>
                  <a:off x="2307" y="982"/>
                  <a:ext cx="240" cy="17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4" name="Freeform 144"/>
                <p:cNvSpPr>
                  <a:spLocks/>
                </p:cNvSpPr>
                <p:nvPr/>
              </p:nvSpPr>
              <p:spPr bwMode="auto">
                <a:xfrm>
                  <a:off x="2291" y="1104"/>
                  <a:ext cx="84" cy="95"/>
                </a:xfrm>
                <a:custGeom>
                  <a:avLst/>
                  <a:gdLst>
                    <a:gd name="T0" fmla="*/ 47 w 84"/>
                    <a:gd name="T1" fmla="*/ 0 h 95"/>
                    <a:gd name="T2" fmla="*/ 0 w 84"/>
                    <a:gd name="T3" fmla="*/ 18 h 95"/>
                    <a:gd name="T4" fmla="*/ 1 w 84"/>
                    <a:gd name="T5" fmla="*/ 76 h 95"/>
                    <a:gd name="T6" fmla="*/ 16 w 84"/>
                    <a:gd name="T7" fmla="*/ 94 h 95"/>
                    <a:gd name="T8" fmla="*/ 83 w 84"/>
                    <a:gd name="T9" fmla="*/ 76 h 95"/>
                    <a:gd name="T10" fmla="*/ 47 w 84"/>
                    <a:gd name="T11" fmla="*/ 0 h 95"/>
                  </a:gdLst>
                  <a:ahLst/>
                  <a:cxnLst>
                    <a:cxn ang="0">
                      <a:pos x="T0" y="T1"/>
                    </a:cxn>
                    <a:cxn ang="0">
                      <a:pos x="T2" y="T3"/>
                    </a:cxn>
                    <a:cxn ang="0">
                      <a:pos x="T4" y="T5"/>
                    </a:cxn>
                    <a:cxn ang="0">
                      <a:pos x="T6" y="T7"/>
                    </a:cxn>
                    <a:cxn ang="0">
                      <a:pos x="T8" y="T9"/>
                    </a:cxn>
                    <a:cxn ang="0">
                      <a:pos x="T10" y="T11"/>
                    </a:cxn>
                  </a:cxnLst>
                  <a:rect l="0" t="0" r="r" b="b"/>
                  <a:pathLst>
                    <a:path w="84" h="95">
                      <a:moveTo>
                        <a:pt x="47" y="0"/>
                      </a:moveTo>
                      <a:lnTo>
                        <a:pt x="0" y="18"/>
                      </a:lnTo>
                      <a:lnTo>
                        <a:pt x="1" y="76"/>
                      </a:lnTo>
                      <a:lnTo>
                        <a:pt x="16" y="94"/>
                      </a:lnTo>
                      <a:lnTo>
                        <a:pt x="83" y="76"/>
                      </a:lnTo>
                      <a:lnTo>
                        <a:pt x="47"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71" name="Group 145"/>
              <p:cNvGrpSpPr>
                <a:grpSpLocks/>
              </p:cNvGrpSpPr>
              <p:nvPr/>
            </p:nvGrpSpPr>
            <p:grpSpPr bwMode="auto">
              <a:xfrm>
                <a:off x="2344" y="907"/>
                <a:ext cx="460" cy="525"/>
                <a:chOff x="2344" y="907"/>
                <a:chExt cx="460" cy="525"/>
              </a:xfrm>
            </p:grpSpPr>
            <p:sp>
              <p:nvSpPr>
                <p:cNvPr id="373" name="Oval 146"/>
                <p:cNvSpPr>
                  <a:spLocks noChangeArrowheads="1"/>
                </p:cNvSpPr>
                <p:nvPr/>
              </p:nvSpPr>
              <p:spPr bwMode="auto">
                <a:xfrm>
                  <a:off x="2491" y="929"/>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4" name="Oval 147"/>
                <p:cNvSpPr>
                  <a:spLocks noChangeArrowheads="1"/>
                </p:cNvSpPr>
                <p:nvPr/>
              </p:nvSpPr>
              <p:spPr bwMode="auto">
                <a:xfrm>
                  <a:off x="2344" y="1091"/>
                  <a:ext cx="167" cy="12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5" name="Oval 148"/>
                <p:cNvSpPr>
                  <a:spLocks noChangeArrowheads="1"/>
                </p:cNvSpPr>
                <p:nvPr/>
              </p:nvSpPr>
              <p:spPr bwMode="auto">
                <a:xfrm>
                  <a:off x="2380" y="1174"/>
                  <a:ext cx="242" cy="17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6" name="Oval 149"/>
                <p:cNvSpPr>
                  <a:spLocks noChangeArrowheads="1"/>
                </p:cNvSpPr>
                <p:nvPr/>
              </p:nvSpPr>
              <p:spPr bwMode="auto">
                <a:xfrm>
                  <a:off x="2454" y="1254"/>
                  <a:ext cx="240" cy="17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7" name="Oval 150"/>
                <p:cNvSpPr>
                  <a:spLocks noChangeArrowheads="1"/>
                </p:cNvSpPr>
                <p:nvPr/>
              </p:nvSpPr>
              <p:spPr bwMode="auto">
                <a:xfrm>
                  <a:off x="2471" y="1042"/>
                  <a:ext cx="214" cy="151"/>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8" name="Oval 151"/>
                <p:cNvSpPr>
                  <a:spLocks noChangeArrowheads="1"/>
                </p:cNvSpPr>
                <p:nvPr/>
              </p:nvSpPr>
              <p:spPr bwMode="auto">
                <a:xfrm>
                  <a:off x="2656" y="907"/>
                  <a:ext cx="129" cy="9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9" name="Freeform 152"/>
                <p:cNvSpPr>
                  <a:spLocks/>
                </p:cNvSpPr>
                <p:nvPr/>
              </p:nvSpPr>
              <p:spPr bwMode="auto">
                <a:xfrm>
                  <a:off x="2541" y="1010"/>
                  <a:ext cx="151" cy="76"/>
                </a:xfrm>
                <a:custGeom>
                  <a:avLst/>
                  <a:gdLst>
                    <a:gd name="T0" fmla="*/ 0 w 151"/>
                    <a:gd name="T1" fmla="*/ 20 h 76"/>
                    <a:gd name="T2" fmla="*/ 19 w 151"/>
                    <a:gd name="T3" fmla="*/ 56 h 76"/>
                    <a:gd name="T4" fmla="*/ 150 w 151"/>
                    <a:gd name="T5" fmla="*/ 75 h 76"/>
                    <a:gd name="T6" fmla="*/ 150 w 151"/>
                    <a:gd name="T7" fmla="*/ 28 h 76"/>
                    <a:gd name="T8" fmla="*/ 9 w 151"/>
                    <a:gd name="T9" fmla="*/ 0 h 76"/>
                    <a:gd name="T10" fmla="*/ 0 w 151"/>
                    <a:gd name="T11" fmla="*/ 20 h 76"/>
                  </a:gdLst>
                  <a:ahLst/>
                  <a:cxnLst>
                    <a:cxn ang="0">
                      <a:pos x="T0" y="T1"/>
                    </a:cxn>
                    <a:cxn ang="0">
                      <a:pos x="T2" y="T3"/>
                    </a:cxn>
                    <a:cxn ang="0">
                      <a:pos x="T4" y="T5"/>
                    </a:cxn>
                    <a:cxn ang="0">
                      <a:pos x="T6" y="T7"/>
                    </a:cxn>
                    <a:cxn ang="0">
                      <a:pos x="T8" y="T9"/>
                    </a:cxn>
                    <a:cxn ang="0">
                      <a:pos x="T10" y="T11"/>
                    </a:cxn>
                  </a:cxnLst>
                  <a:rect l="0" t="0" r="r" b="b"/>
                  <a:pathLst>
                    <a:path w="151" h="76">
                      <a:moveTo>
                        <a:pt x="0" y="20"/>
                      </a:moveTo>
                      <a:lnTo>
                        <a:pt x="19" y="56"/>
                      </a:lnTo>
                      <a:lnTo>
                        <a:pt x="150" y="75"/>
                      </a:lnTo>
                      <a:lnTo>
                        <a:pt x="150" y="28"/>
                      </a:lnTo>
                      <a:lnTo>
                        <a:pt x="9" y="0"/>
                      </a:lnTo>
                      <a:lnTo>
                        <a:pt x="0" y="2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sp>
              <p:nvSpPr>
                <p:cNvPr id="380" name="Freeform 153"/>
                <p:cNvSpPr>
                  <a:spLocks/>
                </p:cNvSpPr>
                <p:nvPr/>
              </p:nvSpPr>
              <p:spPr bwMode="auto">
                <a:xfrm>
                  <a:off x="2394" y="1149"/>
                  <a:ext cx="172" cy="159"/>
                </a:xfrm>
                <a:custGeom>
                  <a:avLst/>
                  <a:gdLst>
                    <a:gd name="T0" fmla="*/ 106 w 172"/>
                    <a:gd name="T1" fmla="*/ 0 h 159"/>
                    <a:gd name="T2" fmla="*/ 0 w 172"/>
                    <a:gd name="T3" fmla="*/ 40 h 159"/>
                    <a:gd name="T4" fmla="*/ 44 w 172"/>
                    <a:gd name="T5" fmla="*/ 71 h 159"/>
                    <a:gd name="T6" fmla="*/ 50 w 172"/>
                    <a:gd name="T7" fmla="*/ 148 h 159"/>
                    <a:gd name="T8" fmla="*/ 75 w 172"/>
                    <a:gd name="T9" fmla="*/ 158 h 159"/>
                    <a:gd name="T10" fmla="*/ 164 w 172"/>
                    <a:gd name="T11" fmla="*/ 108 h 159"/>
                    <a:gd name="T12" fmla="*/ 171 w 172"/>
                    <a:gd name="T13" fmla="*/ 16 h 159"/>
                    <a:gd name="T14" fmla="*/ 106 w 172"/>
                    <a:gd name="T15" fmla="*/ 0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159">
                      <a:moveTo>
                        <a:pt x="106" y="0"/>
                      </a:moveTo>
                      <a:lnTo>
                        <a:pt x="0" y="40"/>
                      </a:lnTo>
                      <a:lnTo>
                        <a:pt x="44" y="71"/>
                      </a:lnTo>
                      <a:lnTo>
                        <a:pt x="50" y="148"/>
                      </a:lnTo>
                      <a:lnTo>
                        <a:pt x="75" y="158"/>
                      </a:lnTo>
                      <a:lnTo>
                        <a:pt x="164" y="108"/>
                      </a:lnTo>
                      <a:lnTo>
                        <a:pt x="171" y="16"/>
                      </a:lnTo>
                      <a:lnTo>
                        <a:pt x="106" y="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72" name="Freeform 154"/>
              <p:cNvSpPr>
                <a:spLocks/>
              </p:cNvSpPr>
              <p:nvPr/>
            </p:nvSpPr>
            <p:spPr bwMode="auto">
              <a:xfrm>
                <a:off x="2650" y="963"/>
                <a:ext cx="88" cy="75"/>
              </a:xfrm>
              <a:custGeom>
                <a:avLst/>
                <a:gdLst>
                  <a:gd name="T0" fmla="*/ 0 w 88"/>
                  <a:gd name="T1" fmla="*/ 39 h 75"/>
                  <a:gd name="T2" fmla="*/ 37 w 88"/>
                  <a:gd name="T3" fmla="*/ 0 h 75"/>
                  <a:gd name="T4" fmla="*/ 87 w 88"/>
                  <a:gd name="T5" fmla="*/ 39 h 75"/>
                  <a:gd name="T6" fmla="*/ 45 w 88"/>
                  <a:gd name="T7" fmla="*/ 74 h 75"/>
                  <a:gd name="T8" fmla="*/ 0 w 88"/>
                  <a:gd name="T9" fmla="*/ 39 h 75"/>
                </a:gdLst>
                <a:ahLst/>
                <a:cxnLst>
                  <a:cxn ang="0">
                    <a:pos x="T0" y="T1"/>
                  </a:cxn>
                  <a:cxn ang="0">
                    <a:pos x="T2" y="T3"/>
                  </a:cxn>
                  <a:cxn ang="0">
                    <a:pos x="T4" y="T5"/>
                  </a:cxn>
                  <a:cxn ang="0">
                    <a:pos x="T6" y="T7"/>
                  </a:cxn>
                  <a:cxn ang="0">
                    <a:pos x="T8" y="T9"/>
                  </a:cxn>
                </a:cxnLst>
                <a:rect l="0" t="0" r="r" b="b"/>
                <a:pathLst>
                  <a:path w="88" h="75">
                    <a:moveTo>
                      <a:pt x="0" y="39"/>
                    </a:moveTo>
                    <a:lnTo>
                      <a:pt x="37" y="0"/>
                    </a:lnTo>
                    <a:lnTo>
                      <a:pt x="87" y="39"/>
                    </a:lnTo>
                    <a:lnTo>
                      <a:pt x="45" y="74"/>
                    </a:lnTo>
                    <a:lnTo>
                      <a:pt x="0" y="39"/>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nvGrpSpPr>
            <p:cNvPr id="357" name="Group 155"/>
            <p:cNvGrpSpPr>
              <a:grpSpLocks/>
            </p:cNvGrpSpPr>
            <p:nvPr/>
          </p:nvGrpSpPr>
          <p:grpSpPr bwMode="auto">
            <a:xfrm>
              <a:off x="2529" y="820"/>
              <a:ext cx="1638" cy="883"/>
              <a:chOff x="2529" y="820"/>
              <a:chExt cx="1638" cy="883"/>
            </a:xfrm>
          </p:grpSpPr>
          <p:sp>
            <p:nvSpPr>
              <p:cNvPr id="358" name="Oval 156"/>
              <p:cNvSpPr>
                <a:spLocks noChangeArrowheads="1"/>
              </p:cNvSpPr>
              <p:nvPr/>
            </p:nvSpPr>
            <p:spPr bwMode="auto">
              <a:xfrm>
                <a:off x="3042" y="848"/>
                <a:ext cx="388"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59" name="Oval 157"/>
              <p:cNvSpPr>
                <a:spLocks noChangeArrowheads="1"/>
              </p:cNvSpPr>
              <p:nvPr/>
            </p:nvSpPr>
            <p:spPr bwMode="auto">
              <a:xfrm>
                <a:off x="3374" y="820"/>
                <a:ext cx="313"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0" name="Oval 158"/>
              <p:cNvSpPr>
                <a:spLocks noChangeArrowheads="1"/>
              </p:cNvSpPr>
              <p:nvPr/>
            </p:nvSpPr>
            <p:spPr bwMode="auto">
              <a:xfrm>
                <a:off x="3668" y="1065"/>
                <a:ext cx="499"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1" name="Oval 159"/>
              <p:cNvSpPr>
                <a:spLocks noChangeArrowheads="1"/>
              </p:cNvSpPr>
              <p:nvPr/>
            </p:nvSpPr>
            <p:spPr bwMode="auto">
              <a:xfrm>
                <a:off x="2712" y="1228"/>
                <a:ext cx="570" cy="42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2" name="Oval 160"/>
              <p:cNvSpPr>
                <a:spLocks noChangeArrowheads="1"/>
              </p:cNvSpPr>
              <p:nvPr/>
            </p:nvSpPr>
            <p:spPr bwMode="auto">
              <a:xfrm>
                <a:off x="3521" y="1282"/>
                <a:ext cx="422" cy="312"/>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3" name="Oval 161"/>
              <p:cNvSpPr>
                <a:spLocks noChangeArrowheads="1"/>
              </p:cNvSpPr>
              <p:nvPr/>
            </p:nvSpPr>
            <p:spPr bwMode="auto">
              <a:xfrm>
                <a:off x="2564" y="1310"/>
                <a:ext cx="315" cy="229"/>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4" name="Oval 162"/>
              <p:cNvSpPr>
                <a:spLocks noChangeArrowheads="1"/>
              </p:cNvSpPr>
              <p:nvPr/>
            </p:nvSpPr>
            <p:spPr bwMode="auto">
              <a:xfrm>
                <a:off x="2529" y="1119"/>
                <a:ext cx="312" cy="230"/>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5" name="Oval 163"/>
              <p:cNvSpPr>
                <a:spLocks noChangeArrowheads="1"/>
              </p:cNvSpPr>
              <p:nvPr/>
            </p:nvSpPr>
            <p:spPr bwMode="auto">
              <a:xfrm>
                <a:off x="2675" y="902"/>
                <a:ext cx="498" cy="366"/>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6" name="Oval 164"/>
              <p:cNvSpPr>
                <a:spLocks noChangeArrowheads="1"/>
              </p:cNvSpPr>
              <p:nvPr/>
            </p:nvSpPr>
            <p:spPr bwMode="auto">
              <a:xfrm>
                <a:off x="3115" y="1336"/>
                <a:ext cx="500" cy="367"/>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7" name="Oval 165"/>
              <p:cNvSpPr>
                <a:spLocks noChangeArrowheads="1"/>
              </p:cNvSpPr>
              <p:nvPr/>
            </p:nvSpPr>
            <p:spPr bwMode="auto">
              <a:xfrm>
                <a:off x="3742" y="929"/>
                <a:ext cx="386" cy="284"/>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8" name="Oval 166"/>
              <p:cNvSpPr>
                <a:spLocks noChangeArrowheads="1"/>
              </p:cNvSpPr>
              <p:nvPr/>
            </p:nvSpPr>
            <p:spPr bwMode="auto">
              <a:xfrm>
                <a:off x="3631" y="820"/>
                <a:ext cx="351" cy="258"/>
              </a:xfrm>
              <a:prstGeom prst="ellipse">
                <a:avLst/>
              </a:prstGeom>
              <a:solidFill>
                <a:srgbClr val="FFFFFF"/>
              </a:solidFill>
              <a:ln w="6350">
                <a:solidFill>
                  <a:srgbClr val="000000"/>
                </a:solidFill>
                <a:round/>
                <a:headEnd/>
                <a:tailEnd/>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9" name="Freeform 167"/>
              <p:cNvSpPr>
                <a:spLocks/>
              </p:cNvSpPr>
              <p:nvPr/>
            </p:nvSpPr>
            <p:spPr bwMode="auto">
              <a:xfrm>
                <a:off x="2661" y="889"/>
                <a:ext cx="1415" cy="700"/>
              </a:xfrm>
              <a:custGeom>
                <a:avLst/>
                <a:gdLst>
                  <a:gd name="T0" fmla="*/ 436 w 1415"/>
                  <a:gd name="T1" fmla="*/ 70 h 700"/>
                  <a:gd name="T2" fmla="*/ 494 w 1415"/>
                  <a:gd name="T3" fmla="*/ 20 h 700"/>
                  <a:gd name="T4" fmla="*/ 759 w 1415"/>
                  <a:gd name="T5" fmla="*/ 24 h 700"/>
                  <a:gd name="T6" fmla="*/ 947 w 1415"/>
                  <a:gd name="T7" fmla="*/ 0 h 700"/>
                  <a:gd name="T8" fmla="*/ 1180 w 1415"/>
                  <a:gd name="T9" fmla="*/ 83 h 700"/>
                  <a:gd name="T10" fmla="*/ 1300 w 1415"/>
                  <a:gd name="T11" fmla="*/ 60 h 700"/>
                  <a:gd name="T12" fmla="*/ 1362 w 1415"/>
                  <a:gd name="T13" fmla="*/ 70 h 700"/>
                  <a:gd name="T14" fmla="*/ 1376 w 1415"/>
                  <a:gd name="T15" fmla="*/ 278 h 700"/>
                  <a:gd name="T16" fmla="*/ 1414 w 1415"/>
                  <a:gd name="T17" fmla="*/ 311 h 700"/>
                  <a:gd name="T18" fmla="*/ 1304 w 1415"/>
                  <a:gd name="T19" fmla="*/ 472 h 700"/>
                  <a:gd name="T20" fmla="*/ 1185 w 1415"/>
                  <a:gd name="T21" fmla="*/ 363 h 700"/>
                  <a:gd name="T22" fmla="*/ 1153 w 1415"/>
                  <a:gd name="T23" fmla="*/ 418 h 700"/>
                  <a:gd name="T24" fmla="*/ 986 w 1415"/>
                  <a:gd name="T25" fmla="*/ 640 h 700"/>
                  <a:gd name="T26" fmla="*/ 427 w 1415"/>
                  <a:gd name="T27" fmla="*/ 699 h 700"/>
                  <a:gd name="T28" fmla="*/ 135 w 1415"/>
                  <a:gd name="T29" fmla="*/ 655 h 700"/>
                  <a:gd name="T30" fmla="*/ 45 w 1415"/>
                  <a:gd name="T31" fmla="*/ 519 h 700"/>
                  <a:gd name="T32" fmla="*/ 45 w 1415"/>
                  <a:gd name="T33" fmla="*/ 379 h 700"/>
                  <a:gd name="T34" fmla="*/ 0 w 1415"/>
                  <a:gd name="T35" fmla="*/ 261 h 700"/>
                  <a:gd name="T36" fmla="*/ 436 w 1415"/>
                  <a:gd name="T37" fmla="*/ 7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5" h="700">
                    <a:moveTo>
                      <a:pt x="436" y="70"/>
                    </a:moveTo>
                    <a:lnTo>
                      <a:pt x="494" y="20"/>
                    </a:lnTo>
                    <a:lnTo>
                      <a:pt x="759" y="24"/>
                    </a:lnTo>
                    <a:lnTo>
                      <a:pt x="947" y="0"/>
                    </a:lnTo>
                    <a:lnTo>
                      <a:pt x="1180" y="83"/>
                    </a:lnTo>
                    <a:lnTo>
                      <a:pt x="1300" y="60"/>
                    </a:lnTo>
                    <a:lnTo>
                      <a:pt x="1362" y="70"/>
                    </a:lnTo>
                    <a:lnTo>
                      <a:pt x="1376" y="278"/>
                    </a:lnTo>
                    <a:lnTo>
                      <a:pt x="1414" y="311"/>
                    </a:lnTo>
                    <a:lnTo>
                      <a:pt x="1304" y="472"/>
                    </a:lnTo>
                    <a:lnTo>
                      <a:pt x="1185" y="363"/>
                    </a:lnTo>
                    <a:lnTo>
                      <a:pt x="1153" y="418"/>
                    </a:lnTo>
                    <a:lnTo>
                      <a:pt x="986" y="640"/>
                    </a:lnTo>
                    <a:lnTo>
                      <a:pt x="427" y="699"/>
                    </a:lnTo>
                    <a:lnTo>
                      <a:pt x="135" y="655"/>
                    </a:lnTo>
                    <a:lnTo>
                      <a:pt x="45" y="519"/>
                    </a:lnTo>
                    <a:lnTo>
                      <a:pt x="45" y="379"/>
                    </a:lnTo>
                    <a:lnTo>
                      <a:pt x="0" y="261"/>
                    </a:lnTo>
                    <a:lnTo>
                      <a:pt x="436" y="70"/>
                    </a:lnTo>
                  </a:path>
                </a:pathLst>
              </a:custGeom>
              <a:solidFill>
                <a:srgbClr val="FFFFFF"/>
              </a:solidFill>
              <a:ln w="6350" cap="rnd">
                <a:noFill/>
                <a:round/>
                <a:headEnd type="none" w="sm" len="sm"/>
                <a:tailEnd type="none" w="sm" len="sm"/>
              </a:ln>
              <a:effectLst/>
              <a:extLst>
                <a:ext uri="{AF507438-7753-43E0-B8FC-AC1667EBCBE1}">
                  <a14:hiddenEffects xmlns:a14="http://schemas.microsoft.com/office/drawing/2010/main">
                    <a:effectLst>
                      <a:outerShdw dist="28398" dir="3806097"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grpSp>
      <p:sp>
        <p:nvSpPr>
          <p:cNvPr id="65" name="Text Box 426"/>
          <p:cNvSpPr txBox="1">
            <a:spLocks noChangeArrowheads="1"/>
          </p:cNvSpPr>
          <p:nvPr/>
        </p:nvSpPr>
        <p:spPr bwMode="auto">
          <a:xfrm>
            <a:off x="6624949" y="2622456"/>
            <a:ext cx="646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200" b="1" dirty="0">
                <a:latin typeface="微软雅黑" panose="020B0503020204020204" pitchFamily="34" charset="-122"/>
                <a:ea typeface="微软雅黑" panose="020B0503020204020204" pitchFamily="34" charset="-122"/>
              </a:rPr>
              <a:t>互联网</a:t>
            </a:r>
          </a:p>
        </p:txBody>
      </p:sp>
      <p:grpSp>
        <p:nvGrpSpPr>
          <p:cNvPr id="6" name="组合 5"/>
          <p:cNvGrpSpPr/>
          <p:nvPr/>
        </p:nvGrpSpPr>
        <p:grpSpPr>
          <a:xfrm>
            <a:off x="1066009" y="1234984"/>
            <a:ext cx="2105877" cy="430887"/>
            <a:chOff x="1415520" y="1234984"/>
            <a:chExt cx="2105877" cy="430887"/>
          </a:xfrm>
        </p:grpSpPr>
        <p:sp>
          <p:nvSpPr>
            <p:cNvPr id="47" name="Rectangle 539"/>
            <p:cNvSpPr>
              <a:spLocks noChangeArrowheads="1"/>
            </p:cNvSpPr>
            <p:nvPr/>
          </p:nvSpPr>
          <p:spPr bwMode="auto">
            <a:xfrm>
              <a:off x="1415520" y="1258384"/>
              <a:ext cx="2086892" cy="362982"/>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anchor="ctr"/>
            <a:lstStyle/>
            <a:p>
              <a:r>
                <a:rPr lang="en-US" altLang="zh-CN" sz="1100" b="1" dirty="0" smtClean="0">
                  <a:latin typeface="微软雅黑" panose="020B0503020204020204" pitchFamily="34" charset="-122"/>
                  <a:ea typeface="微软雅黑" panose="020B0503020204020204" pitchFamily="34" charset="-122"/>
                </a:rPr>
                <a:t> </a:t>
              </a:r>
              <a:endParaRPr lang="zh-CN" altLang="en-US" sz="1100" b="1" dirty="0">
                <a:latin typeface="微软雅黑" panose="020B0503020204020204" pitchFamily="34" charset="-122"/>
                <a:ea typeface="微软雅黑" panose="020B0503020204020204" pitchFamily="34" charset="-122"/>
              </a:endParaRPr>
            </a:p>
          </p:txBody>
        </p:sp>
        <p:grpSp>
          <p:nvGrpSpPr>
            <p:cNvPr id="41" name="Group 499"/>
            <p:cNvGrpSpPr>
              <a:grpSpLocks/>
            </p:cNvGrpSpPr>
            <p:nvPr/>
          </p:nvGrpSpPr>
          <p:grpSpPr bwMode="auto">
            <a:xfrm>
              <a:off x="2821447" y="1303382"/>
              <a:ext cx="128993" cy="262986"/>
              <a:chOff x="4186" y="1736"/>
              <a:chExt cx="229" cy="461"/>
            </a:xfrm>
          </p:grpSpPr>
          <p:pic>
            <p:nvPicPr>
              <p:cNvPr id="140" name="Picture 500"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1" name="Group 501"/>
              <p:cNvGrpSpPr>
                <a:grpSpLocks/>
              </p:cNvGrpSpPr>
              <p:nvPr/>
            </p:nvGrpSpPr>
            <p:grpSpPr bwMode="auto">
              <a:xfrm>
                <a:off x="4186" y="1736"/>
                <a:ext cx="198" cy="79"/>
                <a:chOff x="4513" y="1707"/>
                <a:chExt cx="198" cy="177"/>
              </a:xfrm>
            </p:grpSpPr>
            <p:sp>
              <p:nvSpPr>
                <p:cNvPr id="142" name="AutoShape 50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3" name="AutoShape 50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44" name="AutoShape 50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44" name="Group 512"/>
            <p:cNvGrpSpPr>
              <a:grpSpLocks/>
            </p:cNvGrpSpPr>
            <p:nvPr/>
          </p:nvGrpSpPr>
          <p:grpSpPr bwMode="auto">
            <a:xfrm>
              <a:off x="2186480" y="1303382"/>
              <a:ext cx="180991" cy="271986"/>
              <a:chOff x="4608" y="700"/>
              <a:chExt cx="306" cy="553"/>
            </a:xfrm>
          </p:grpSpPr>
          <p:grpSp>
            <p:nvGrpSpPr>
              <p:cNvPr id="116" name="Group 513"/>
              <p:cNvGrpSpPr>
                <a:grpSpLocks/>
              </p:cNvGrpSpPr>
              <p:nvPr/>
            </p:nvGrpSpPr>
            <p:grpSpPr bwMode="auto">
              <a:xfrm>
                <a:off x="4694" y="784"/>
                <a:ext cx="134" cy="469"/>
                <a:chOff x="4740" y="784"/>
                <a:chExt cx="88" cy="692"/>
              </a:xfrm>
            </p:grpSpPr>
            <p:sp>
              <p:nvSpPr>
                <p:cNvPr id="124" name="Line 5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grpSp>
              <p:nvGrpSpPr>
                <p:cNvPr id="125" name="Group 515"/>
                <p:cNvGrpSpPr>
                  <a:grpSpLocks/>
                </p:cNvGrpSpPr>
                <p:nvPr/>
              </p:nvGrpSpPr>
              <p:grpSpPr bwMode="auto">
                <a:xfrm>
                  <a:off x="4740" y="784"/>
                  <a:ext cx="88" cy="692"/>
                  <a:chOff x="4740" y="784"/>
                  <a:chExt cx="88" cy="692"/>
                </a:xfrm>
              </p:grpSpPr>
              <p:sp>
                <p:nvSpPr>
                  <p:cNvPr id="126" name="Line 5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7" name="Line 5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8" name="Line 5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29" name="Line 5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0" name="Line 5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1" name="Line 5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2" name="Line 5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3" name="Line 5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4" name="Line 5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5" name="Line 5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6" name="Line 5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7" name="Line 5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8" name="Line 5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139" name="Oval 5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sz="1100" b="1">
                      <a:latin typeface="微软雅黑" panose="020B0503020204020204" pitchFamily="34" charset="-122"/>
                      <a:ea typeface="微软雅黑" panose="020B0503020204020204" pitchFamily="34" charset="-122"/>
                    </a:endParaRPr>
                  </a:p>
                </p:txBody>
              </p:sp>
            </p:grpSp>
          </p:grpSp>
          <p:grpSp>
            <p:nvGrpSpPr>
              <p:cNvPr id="117" name="Group 530"/>
              <p:cNvGrpSpPr>
                <a:grpSpLocks/>
              </p:cNvGrpSpPr>
              <p:nvPr/>
            </p:nvGrpSpPr>
            <p:grpSpPr bwMode="auto">
              <a:xfrm>
                <a:off x="4608" y="700"/>
                <a:ext cx="306" cy="90"/>
                <a:chOff x="748" y="2251"/>
                <a:chExt cx="306" cy="90"/>
              </a:xfrm>
            </p:grpSpPr>
            <p:sp>
              <p:nvSpPr>
                <p:cNvPr id="118" name="AutoShape 5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19" name="AutoShape 5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0" name="AutoShape 5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1" name="AutoShape 5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2" name="AutoShape 5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123" name="AutoShape 5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grpSp>
        </p:grpSp>
        <p:sp>
          <p:nvSpPr>
            <p:cNvPr id="45" name="Text Box 537"/>
            <p:cNvSpPr txBox="1">
              <a:spLocks noChangeArrowheads="1"/>
            </p:cNvSpPr>
            <p:nvPr/>
          </p:nvSpPr>
          <p:spPr bwMode="auto">
            <a:xfrm>
              <a:off x="2330918" y="1322381"/>
              <a:ext cx="466794" cy="261610"/>
            </a:xfrm>
            <a:prstGeom prst="rect">
              <a:avLst/>
            </a:prstGeom>
            <a:noFill/>
            <a:ln>
              <a:noFill/>
            </a:ln>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基站</a:t>
              </a:r>
            </a:p>
          </p:txBody>
        </p:sp>
        <p:sp>
          <p:nvSpPr>
            <p:cNvPr id="46" name="Text Box 538"/>
            <p:cNvSpPr txBox="1">
              <a:spLocks noChangeArrowheads="1"/>
            </p:cNvSpPr>
            <p:nvPr/>
          </p:nvSpPr>
          <p:spPr bwMode="auto">
            <a:xfrm>
              <a:off x="2913538" y="1322381"/>
              <a:ext cx="607859" cy="261610"/>
            </a:xfrm>
            <a:prstGeom prst="rect">
              <a:avLst/>
            </a:prstGeom>
            <a:noFill/>
            <a:ln>
              <a:noFill/>
            </a:ln>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移动站</a:t>
              </a:r>
            </a:p>
          </p:txBody>
        </p:sp>
        <p:sp>
          <p:nvSpPr>
            <p:cNvPr id="48" name="Line 540"/>
            <p:cNvSpPr>
              <a:spLocks noChangeShapeType="1"/>
            </p:cNvSpPr>
            <p:nvPr/>
          </p:nvSpPr>
          <p:spPr bwMode="auto">
            <a:xfrm>
              <a:off x="2141482" y="1258384"/>
              <a:ext cx="0" cy="36298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0" name="Line 549"/>
            <p:cNvSpPr>
              <a:spLocks noChangeShapeType="1"/>
            </p:cNvSpPr>
            <p:nvPr/>
          </p:nvSpPr>
          <p:spPr bwMode="auto">
            <a:xfrm>
              <a:off x="2776449" y="1258384"/>
              <a:ext cx="0" cy="36298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100" b="1">
                <a:latin typeface="微软雅黑" panose="020B0503020204020204" pitchFamily="34" charset="-122"/>
                <a:ea typeface="微软雅黑" panose="020B0503020204020204" pitchFamily="34" charset="-122"/>
              </a:endParaRPr>
            </a:p>
          </p:txBody>
        </p:sp>
        <p:sp>
          <p:nvSpPr>
            <p:cNvPr id="51" name="AutoShape 550"/>
            <p:cNvSpPr>
              <a:spLocks noChangeArrowheads="1"/>
            </p:cNvSpPr>
            <p:nvPr/>
          </p:nvSpPr>
          <p:spPr bwMode="auto">
            <a:xfrm>
              <a:off x="1461517" y="1323381"/>
              <a:ext cx="271986" cy="234988"/>
            </a:xfrm>
            <a:prstGeom prst="hexagon">
              <a:avLst>
                <a:gd name="adj" fmla="val 28936"/>
                <a:gd name="vf" fmla="val 115470"/>
              </a:avLst>
            </a:prstGeom>
            <a:solidFill>
              <a:srgbClr val="99FF99"/>
            </a:solidFill>
            <a:ln w="6350">
              <a:solidFill>
                <a:schemeClr val="tx1"/>
              </a:solidFill>
              <a:prstDash val="dash"/>
              <a:miter lim="800000"/>
              <a:headEnd/>
              <a:tailEnd/>
            </a:ln>
            <a:extLst/>
          </p:spPr>
          <p:txBody>
            <a:bodyPr wrap="none" anchor="ctr"/>
            <a:lstStyle/>
            <a:p>
              <a:endParaRPr lang="zh-CN" altLang="en-US" sz="1100" b="1">
                <a:latin typeface="微软雅黑" panose="020B0503020204020204" pitchFamily="34" charset="-122"/>
                <a:ea typeface="微软雅黑" panose="020B0503020204020204" pitchFamily="34" charset="-122"/>
              </a:endParaRPr>
            </a:p>
          </p:txBody>
        </p:sp>
        <p:sp>
          <p:nvSpPr>
            <p:cNvPr id="436" name="Text Box 551"/>
            <p:cNvSpPr txBox="1">
              <a:spLocks noChangeArrowheads="1"/>
            </p:cNvSpPr>
            <p:nvPr/>
          </p:nvSpPr>
          <p:spPr bwMode="auto">
            <a:xfrm>
              <a:off x="1719701" y="1234984"/>
              <a:ext cx="4667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050" b="1" dirty="0">
                  <a:latin typeface="微软雅黑" panose="020B0503020204020204" pitchFamily="34" charset="-122"/>
                  <a:ea typeface="微软雅黑" panose="020B0503020204020204" pitchFamily="34" charset="-122"/>
                </a:rPr>
                <a:t>蜂窝</a:t>
              </a:r>
              <a:endParaRPr kumimoji="1" lang="en-US" altLang="zh-CN" sz="1050" b="1" dirty="0">
                <a:latin typeface="微软雅黑" panose="020B0503020204020204" pitchFamily="34" charset="-122"/>
                <a:ea typeface="微软雅黑" panose="020B0503020204020204" pitchFamily="34" charset="-122"/>
              </a:endParaRPr>
            </a:p>
            <a:p>
              <a:pPr eaLnBrk="1" hangingPunct="1"/>
              <a:r>
                <a:rPr kumimoji="1" lang="zh-CN" altLang="en-US" sz="1050" b="1" dirty="0">
                  <a:latin typeface="微软雅黑" panose="020B0503020204020204" pitchFamily="34" charset="-122"/>
                  <a:ea typeface="微软雅黑" panose="020B0503020204020204" pitchFamily="34" charset="-122"/>
                </a:rPr>
                <a:t>小区</a:t>
              </a:r>
            </a:p>
          </p:txBody>
        </p:sp>
      </p:grpSp>
    </p:spTree>
    <p:extLst>
      <p:ext uri="{BB962C8B-B14F-4D97-AF65-F5344CB8AC3E}">
        <p14:creationId xmlns:p14="http://schemas.microsoft.com/office/powerpoint/2010/main" val="3250712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1896" y="1218045"/>
            <a:ext cx="8129016" cy="31391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12"/>
          <p:cNvSpPr>
            <a:spLocks noChangeArrowheads="1"/>
          </p:cNvSpPr>
          <p:nvPr/>
        </p:nvSpPr>
        <p:spPr bwMode="auto">
          <a:xfrm>
            <a:off x="511896" y="685621"/>
            <a:ext cx="8129016" cy="422275"/>
          </a:xfrm>
          <a:prstGeom prst="roundRect">
            <a:avLst>
              <a:gd name="adj" fmla="val 16667"/>
            </a:avLst>
          </a:prstGeom>
          <a:solidFill>
            <a:srgbClr val="0089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 name="Rectangle 13"/>
          <p:cNvSpPr>
            <a:spLocks noChangeArrowheads="1"/>
          </p:cNvSpPr>
          <p:nvPr/>
        </p:nvSpPr>
        <p:spPr bwMode="auto">
          <a:xfrm>
            <a:off x="3099077" y="660157"/>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几种无线网络的比较</a:t>
            </a:r>
          </a:p>
        </p:txBody>
      </p:sp>
      <p:sp>
        <p:nvSpPr>
          <p:cNvPr id="5" name="矩形 4"/>
          <p:cNvSpPr/>
          <p:nvPr/>
        </p:nvSpPr>
        <p:spPr>
          <a:xfrm>
            <a:off x="6849692" y="2106383"/>
            <a:ext cx="1633908" cy="1169551"/>
          </a:xfrm>
          <a:prstGeom prst="rect">
            <a:avLst/>
          </a:prstGeom>
          <a:solidFill>
            <a:srgbClr val="00FFFF"/>
          </a:solidFill>
          <a:ln>
            <a:solidFill>
              <a:schemeClr val="tx1"/>
            </a:solidFill>
          </a:ln>
        </p:spPr>
        <p:txBody>
          <a:bodyPr wrap="square">
            <a:spAutoFit/>
          </a:bodyPr>
          <a:lstStyle/>
          <a:p>
            <a:r>
              <a:rPr lang="zh-CN" altLang="en-US" sz="1400" b="1" dirty="0">
                <a:latin typeface="微软雅黑" pitchFamily="34" charset="-122"/>
                <a:ea typeface="微软雅黑" pitchFamily="34" charset="-122"/>
              </a:rPr>
              <a:t>各种无线网络，可以看出，这些网络各有优缺点，也都有各自最适宜的使用环境。</a:t>
            </a:r>
          </a:p>
        </p:txBody>
      </p:sp>
      <p:sp>
        <p:nvSpPr>
          <p:cNvPr id="6" name="Oval 22"/>
          <p:cNvSpPr>
            <a:spLocks noChangeArrowheads="1"/>
          </p:cNvSpPr>
          <p:nvPr/>
        </p:nvSpPr>
        <p:spPr bwMode="auto">
          <a:xfrm>
            <a:off x="3134922" y="1981296"/>
            <a:ext cx="987877" cy="410198"/>
          </a:xfrm>
          <a:prstGeom prst="ellipse">
            <a:avLst/>
          </a:prstGeom>
          <a:solidFill>
            <a:srgbClr val="33CC33"/>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802.11n</a:t>
            </a:r>
          </a:p>
        </p:txBody>
      </p:sp>
      <p:sp>
        <p:nvSpPr>
          <p:cNvPr id="7" name="Text Box 19"/>
          <p:cNvSpPr txBox="1">
            <a:spLocks noChangeArrowheads="1"/>
          </p:cNvSpPr>
          <p:nvPr/>
        </p:nvSpPr>
        <p:spPr bwMode="auto">
          <a:xfrm>
            <a:off x="6354333" y="3703510"/>
            <a:ext cx="800219" cy="313932"/>
          </a:xfrm>
          <a:prstGeom prst="rect">
            <a:avLst/>
          </a:prstGeom>
          <a:noFill/>
          <a:ln>
            <a:noFill/>
          </a:ln>
          <a:effectLst/>
          <a:extLs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200" b="1" dirty="0">
                <a:latin typeface="微软雅黑" panose="020B0503020204020204" pitchFamily="34" charset="-122"/>
                <a:ea typeface="微软雅黑" panose="020B0503020204020204" pitchFamily="34" charset="-122"/>
              </a:rPr>
              <a:t>覆盖范围</a:t>
            </a:r>
          </a:p>
        </p:txBody>
      </p:sp>
      <p:sp>
        <p:nvSpPr>
          <p:cNvPr id="8" name="Text Box 5"/>
          <p:cNvSpPr txBox="1">
            <a:spLocks noChangeArrowheads="1"/>
          </p:cNvSpPr>
          <p:nvPr/>
        </p:nvSpPr>
        <p:spPr bwMode="auto">
          <a:xfrm>
            <a:off x="624307" y="1601627"/>
            <a:ext cx="1032655"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en-US" altLang="zh-CN" sz="1200" b="1" dirty="0">
                <a:latin typeface="微软雅黑" panose="020B0503020204020204" pitchFamily="34" charset="-122"/>
                <a:ea typeface="微软雅黑" panose="020B0503020204020204" pitchFamily="34" charset="-122"/>
              </a:rPr>
              <a:t>1 </a:t>
            </a:r>
            <a:r>
              <a:rPr lang="en-US" altLang="zh-CN" sz="1200" b="1" dirty="0" err="1" smtClean="0">
                <a:latin typeface="微软雅黑" panose="020B0503020204020204" pitchFamily="34" charset="-122"/>
                <a:ea typeface="微软雅黑" panose="020B0503020204020204" pitchFamily="34" charset="-122"/>
              </a:rPr>
              <a:t>Gbit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100 </a:t>
            </a:r>
            <a:r>
              <a:rPr lang="en-US" altLang="zh-CN" sz="1200" b="1" dirty="0" err="1" smtClean="0">
                <a:latin typeface="微软雅黑" panose="020B0503020204020204" pitchFamily="34" charset="-122"/>
                <a:ea typeface="微软雅黑" panose="020B0503020204020204" pitchFamily="34" charset="-122"/>
              </a:rPr>
              <a:t>Mbit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 </a:t>
            </a:r>
            <a:r>
              <a:rPr lang="en-US" altLang="zh-CN" sz="1200" b="1" dirty="0" err="1" smtClean="0">
                <a:latin typeface="微软雅黑" panose="020B0503020204020204" pitchFamily="34" charset="-122"/>
                <a:ea typeface="微软雅黑" panose="020B0503020204020204" pitchFamily="34" charset="-122"/>
              </a:rPr>
              <a:t>Mbit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 </a:t>
            </a:r>
            <a:r>
              <a:rPr lang="en-US" altLang="zh-CN" sz="1200" b="1" dirty="0" err="1" smtClean="0">
                <a:latin typeface="微软雅黑" panose="020B0503020204020204" pitchFamily="34" charset="-122"/>
                <a:ea typeface="微软雅黑" panose="020B0503020204020204" pitchFamily="34" charset="-122"/>
              </a:rPr>
              <a:t>Mbit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100 </a:t>
            </a:r>
            <a:r>
              <a:rPr lang="en-US" altLang="zh-CN" sz="1200" b="1" dirty="0" err="1" smtClean="0">
                <a:latin typeface="微软雅黑" panose="020B0503020204020204" pitchFamily="34" charset="-122"/>
                <a:ea typeface="微软雅黑" panose="020B0503020204020204" pitchFamily="34" charset="-122"/>
              </a:rPr>
              <a:t>kbit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a:p>
            <a:pPr algn="r">
              <a:lnSpc>
                <a:spcPct val="120000"/>
              </a:lnSpc>
            </a:pPr>
            <a:r>
              <a:rPr lang="en-US" altLang="zh-CN" sz="1200" b="1" dirty="0">
                <a:latin typeface="微软雅黑" panose="020B0503020204020204" pitchFamily="34" charset="-122"/>
                <a:ea typeface="微软雅黑" panose="020B0503020204020204" pitchFamily="34" charset="-122"/>
              </a:rPr>
              <a:t>10 </a:t>
            </a:r>
            <a:r>
              <a:rPr lang="en-US" altLang="zh-CN" sz="1200" b="1" dirty="0" err="1" smtClean="0">
                <a:latin typeface="微软雅黑" panose="020B0503020204020204" pitchFamily="34" charset="-122"/>
                <a:ea typeface="微软雅黑" panose="020B0503020204020204" pitchFamily="34" charset="-122"/>
              </a:rPr>
              <a:t>kbit</a:t>
            </a:r>
            <a:r>
              <a:rPr lang="en-US" altLang="zh-CN" sz="1200" b="1" dirty="0" smtClean="0">
                <a:latin typeface="微软雅黑" panose="020B0503020204020204" pitchFamily="34" charset="-122"/>
                <a:ea typeface="微软雅黑" panose="020B0503020204020204" pitchFamily="34" charset="-122"/>
              </a:rPr>
              <a:t>/s</a:t>
            </a:r>
            <a:endParaRPr lang="en-US" altLang="zh-CN" sz="1200" b="1" dirty="0">
              <a:latin typeface="微软雅黑" panose="020B0503020204020204" pitchFamily="34" charset="-122"/>
              <a:ea typeface="微软雅黑" panose="020B0503020204020204" pitchFamily="34" charset="-122"/>
            </a:endParaRPr>
          </a:p>
          <a:p>
            <a:pPr algn="r">
              <a:lnSpc>
                <a:spcPct val="120000"/>
              </a:lnSpc>
            </a:pPr>
            <a:endParaRPr lang="en-US" altLang="zh-CN" sz="1200" b="1" dirty="0">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a:off x="1603550" y="3996091"/>
            <a:ext cx="5088596"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
        <p:nvSpPr>
          <p:cNvPr id="10" name="Line 7"/>
          <p:cNvSpPr>
            <a:spLocks noChangeShapeType="1"/>
          </p:cNvSpPr>
          <p:nvPr/>
        </p:nvSpPr>
        <p:spPr bwMode="auto">
          <a:xfrm rot="16200000">
            <a:off x="448445" y="2924852"/>
            <a:ext cx="2508440"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
        <p:nvSpPr>
          <p:cNvPr id="11" name="Text Box 8"/>
          <p:cNvSpPr txBox="1">
            <a:spLocks noChangeArrowheads="1"/>
          </p:cNvSpPr>
          <p:nvPr/>
        </p:nvSpPr>
        <p:spPr bwMode="auto">
          <a:xfrm>
            <a:off x="1651792" y="1342875"/>
            <a:ext cx="646331" cy="48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200" b="1">
                <a:latin typeface="微软雅黑" panose="020B0503020204020204" pitchFamily="34" charset="-122"/>
                <a:ea typeface="微软雅黑" panose="020B0503020204020204" pitchFamily="34" charset="-122"/>
              </a:rPr>
              <a:t>用户</a:t>
            </a:r>
          </a:p>
          <a:p>
            <a:pPr algn="ctr">
              <a:lnSpc>
                <a:spcPct val="95000"/>
              </a:lnSpc>
            </a:pPr>
            <a:r>
              <a:rPr lang="zh-CN" altLang="en-US" sz="1200" b="1">
                <a:latin typeface="微软雅黑" panose="020B0503020204020204" pitchFamily="34" charset="-122"/>
                <a:ea typeface="微软雅黑" panose="020B0503020204020204" pitchFamily="34" charset="-122"/>
              </a:rPr>
              <a:t>数据率</a:t>
            </a:r>
          </a:p>
        </p:txBody>
      </p:sp>
      <p:sp>
        <p:nvSpPr>
          <p:cNvPr id="12" name="Text Box 9"/>
          <p:cNvSpPr txBox="1">
            <a:spLocks noChangeArrowheads="1"/>
          </p:cNvSpPr>
          <p:nvPr/>
        </p:nvSpPr>
        <p:spPr bwMode="auto">
          <a:xfrm>
            <a:off x="1990568" y="3960903"/>
            <a:ext cx="4638514"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dirty="0">
                <a:latin typeface="微软雅黑" panose="020B0503020204020204" pitchFamily="34" charset="-122"/>
                <a:ea typeface="微软雅黑" panose="020B0503020204020204" pitchFamily="34" charset="-122"/>
              </a:rPr>
              <a:t>PAN                  </a:t>
            </a:r>
            <a:r>
              <a:rPr lang="en-US" altLang="zh-CN" sz="1200" b="1" dirty="0" smtClean="0">
                <a:latin typeface="微软雅黑" panose="020B0503020204020204" pitchFamily="34" charset="-122"/>
                <a:ea typeface="微软雅黑" panose="020B0503020204020204" pitchFamily="34" charset="-122"/>
              </a:rPr>
              <a:t>   LAN                    </a:t>
            </a:r>
            <a:r>
              <a:rPr lang="en-US" altLang="zh-CN" sz="1200" b="1" dirty="0">
                <a:latin typeface="微软雅黑" panose="020B0503020204020204" pitchFamily="34" charset="-122"/>
                <a:ea typeface="微软雅黑" panose="020B0503020204020204" pitchFamily="34" charset="-122"/>
              </a:rPr>
              <a:t>MAN        </a:t>
            </a:r>
            <a:r>
              <a:rPr lang="en-US" altLang="zh-CN" sz="1200" b="1" dirty="0" smtClean="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WAN</a:t>
            </a:r>
          </a:p>
        </p:txBody>
      </p:sp>
      <p:sp>
        <p:nvSpPr>
          <p:cNvPr id="13" name="Oval 10"/>
          <p:cNvSpPr>
            <a:spLocks noChangeArrowheads="1"/>
          </p:cNvSpPr>
          <p:nvPr/>
        </p:nvSpPr>
        <p:spPr bwMode="auto">
          <a:xfrm>
            <a:off x="1949907" y="3220938"/>
            <a:ext cx="987877" cy="456446"/>
          </a:xfrm>
          <a:prstGeom prst="ellipse">
            <a:avLst/>
          </a:prstGeom>
          <a:solidFill>
            <a:srgbClr val="0066FF"/>
          </a:solidFill>
          <a:ln w="12700">
            <a:solidFill>
              <a:schemeClr val="tx1"/>
            </a:solidFill>
            <a:round/>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802.15.4</a:t>
            </a:r>
          </a:p>
          <a:p>
            <a:pPr algn="ctr"/>
            <a:r>
              <a:rPr lang="en-US" altLang="zh-CN" sz="1200" b="1" dirty="0">
                <a:solidFill>
                  <a:schemeClr val="bg1"/>
                </a:solidFill>
                <a:latin typeface="微软雅黑" panose="020B0503020204020204" pitchFamily="34" charset="-122"/>
                <a:ea typeface="微软雅黑" panose="020B0503020204020204" pitchFamily="34" charset="-122"/>
              </a:rPr>
              <a:t>ZigBee</a:t>
            </a:r>
          </a:p>
        </p:txBody>
      </p:sp>
      <p:sp>
        <p:nvSpPr>
          <p:cNvPr id="14" name="Oval 11"/>
          <p:cNvSpPr>
            <a:spLocks noChangeArrowheads="1"/>
          </p:cNvSpPr>
          <p:nvPr/>
        </p:nvSpPr>
        <p:spPr bwMode="auto">
          <a:xfrm>
            <a:off x="1949907" y="2719147"/>
            <a:ext cx="987877" cy="519875"/>
          </a:xfrm>
          <a:prstGeom prst="ellipse">
            <a:avLst/>
          </a:prstGeom>
          <a:solidFill>
            <a:srgbClr val="00B0F0"/>
          </a:solidFill>
          <a:ln w="12700">
            <a:solidFill>
              <a:schemeClr val="tx1"/>
            </a:solidFill>
            <a:round/>
            <a:headEnd/>
            <a:tailEnd/>
          </a:ln>
          <a:effectLst/>
          <a:extLst/>
        </p:spPr>
        <p:txBody>
          <a:bodyPr wrap="none" anchor="ctr"/>
          <a:lstStyle/>
          <a:p>
            <a:pPr algn="ctr"/>
            <a:r>
              <a:rPr lang="en-US" altLang="zh-CN" sz="1200" b="1" dirty="0">
                <a:solidFill>
                  <a:schemeClr val="bg1"/>
                </a:solidFill>
                <a:latin typeface="微软雅黑" panose="020B0503020204020204" pitchFamily="34" charset="-122"/>
                <a:ea typeface="微软雅黑" panose="020B0503020204020204" pitchFamily="34" charset="-122"/>
              </a:rPr>
              <a:t>802.15.1</a:t>
            </a:r>
          </a:p>
          <a:p>
            <a:pPr algn="ctr"/>
            <a:r>
              <a:rPr lang="zh-CN" altLang="en-US" sz="1200" b="1" dirty="0">
                <a:solidFill>
                  <a:schemeClr val="bg1"/>
                </a:solidFill>
                <a:latin typeface="微软雅黑" panose="020B0503020204020204" pitchFamily="34" charset="-122"/>
                <a:ea typeface="微软雅黑" panose="020B0503020204020204" pitchFamily="34" charset="-122"/>
              </a:rPr>
              <a:t>蓝牙</a:t>
            </a:r>
          </a:p>
        </p:txBody>
      </p:sp>
      <p:sp>
        <p:nvSpPr>
          <p:cNvPr id="15" name="Oval 12"/>
          <p:cNvSpPr>
            <a:spLocks noChangeArrowheads="1"/>
          </p:cNvSpPr>
          <p:nvPr/>
        </p:nvSpPr>
        <p:spPr bwMode="auto">
          <a:xfrm>
            <a:off x="1949907" y="1777921"/>
            <a:ext cx="987877" cy="503995"/>
          </a:xfrm>
          <a:prstGeom prst="ellipse">
            <a:avLst/>
          </a:prstGeom>
          <a:solidFill>
            <a:srgbClr val="66FFFF"/>
          </a:solidFill>
          <a:ln w="12700">
            <a:solidFill>
              <a:schemeClr val="tx1"/>
            </a:solidFill>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802.15.3</a:t>
            </a:r>
          </a:p>
          <a:p>
            <a:pPr algn="ctr"/>
            <a:r>
              <a:rPr lang="zh-CN" altLang="en-US" sz="1200" b="1" dirty="0">
                <a:latin typeface="微软雅黑" panose="020B0503020204020204" pitchFamily="34" charset="-122"/>
                <a:ea typeface="微软雅黑" panose="020B0503020204020204" pitchFamily="34" charset="-122"/>
              </a:rPr>
              <a:t>超宽带</a:t>
            </a:r>
          </a:p>
        </p:txBody>
      </p:sp>
      <p:sp>
        <p:nvSpPr>
          <p:cNvPr id="16" name="Oval 13"/>
          <p:cNvSpPr>
            <a:spLocks noChangeArrowheads="1"/>
          </p:cNvSpPr>
          <p:nvPr/>
        </p:nvSpPr>
        <p:spPr bwMode="auto">
          <a:xfrm>
            <a:off x="3134922" y="2289210"/>
            <a:ext cx="987877" cy="410198"/>
          </a:xfrm>
          <a:prstGeom prst="ellipse">
            <a:avLst/>
          </a:prstGeom>
          <a:solidFill>
            <a:srgbClr val="99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802.11g, a</a:t>
            </a:r>
          </a:p>
        </p:txBody>
      </p:sp>
      <p:sp>
        <p:nvSpPr>
          <p:cNvPr id="17" name="Oval 14"/>
          <p:cNvSpPr>
            <a:spLocks noChangeArrowheads="1"/>
          </p:cNvSpPr>
          <p:nvPr/>
        </p:nvSpPr>
        <p:spPr bwMode="auto">
          <a:xfrm>
            <a:off x="3134922" y="2607918"/>
            <a:ext cx="987877" cy="410198"/>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802.11b</a:t>
            </a:r>
          </a:p>
        </p:txBody>
      </p:sp>
      <p:sp>
        <p:nvSpPr>
          <p:cNvPr id="18" name="Oval 15"/>
          <p:cNvSpPr>
            <a:spLocks noChangeArrowheads="1"/>
          </p:cNvSpPr>
          <p:nvPr/>
        </p:nvSpPr>
        <p:spPr bwMode="auto">
          <a:xfrm>
            <a:off x="4272014" y="2445785"/>
            <a:ext cx="987877" cy="410198"/>
          </a:xfrm>
          <a:prstGeom prst="ellipse">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latin typeface="微软雅黑" panose="020B0503020204020204" pitchFamily="34" charset="-122"/>
                <a:ea typeface="微软雅黑" panose="020B0503020204020204" pitchFamily="34" charset="-122"/>
              </a:rPr>
              <a:t>802.16</a:t>
            </a:r>
          </a:p>
        </p:txBody>
      </p:sp>
      <p:sp>
        <p:nvSpPr>
          <p:cNvPr id="19" name="Oval 16"/>
          <p:cNvSpPr>
            <a:spLocks noChangeArrowheads="1"/>
          </p:cNvSpPr>
          <p:nvPr/>
        </p:nvSpPr>
        <p:spPr bwMode="auto">
          <a:xfrm>
            <a:off x="5474179" y="3321015"/>
            <a:ext cx="1187530" cy="493101"/>
          </a:xfrm>
          <a:prstGeom prst="ellipse">
            <a:avLst/>
          </a:prstGeom>
          <a:solidFill>
            <a:srgbClr val="99FF66"/>
          </a:solidFill>
          <a:ln w="12700" cmpd="dbl">
            <a:solidFill>
              <a:schemeClr val="tx1"/>
            </a:solidFill>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2G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0" name="Oval 17"/>
          <p:cNvSpPr>
            <a:spLocks noChangeArrowheads="1"/>
          </p:cNvSpPr>
          <p:nvPr/>
        </p:nvSpPr>
        <p:spPr bwMode="auto">
          <a:xfrm>
            <a:off x="5432078" y="2776805"/>
            <a:ext cx="1202730" cy="499412"/>
          </a:xfrm>
          <a:prstGeom prst="ellipse">
            <a:avLst/>
          </a:prstGeom>
          <a:solidFill>
            <a:srgbClr val="FFCCFF"/>
          </a:solidFill>
          <a:ln w="127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3G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1" name="Oval 18"/>
          <p:cNvSpPr>
            <a:spLocks noChangeArrowheads="1"/>
          </p:cNvSpPr>
          <p:nvPr/>
        </p:nvSpPr>
        <p:spPr bwMode="auto">
          <a:xfrm>
            <a:off x="5374596" y="2195388"/>
            <a:ext cx="1255117" cy="521165"/>
          </a:xfrm>
          <a:prstGeom prst="ellipse">
            <a:avLst/>
          </a:prstGeom>
          <a:solidFill>
            <a:srgbClr val="99FFCC"/>
          </a:solidFill>
          <a:ln w="12700" cmpd="dbl">
            <a:solidFill>
              <a:schemeClr val="tx1"/>
            </a:solidFill>
            <a:prstDash val="solid"/>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4G</a:t>
            </a:r>
          </a:p>
          <a:p>
            <a:pPr algn="ctr"/>
            <a:r>
              <a:rPr lang="zh-CN" altLang="en-US" sz="1200" b="1" dirty="0">
                <a:latin typeface="微软雅黑" panose="020B0503020204020204" pitchFamily="34" charset="-122"/>
                <a:ea typeface="微软雅黑" panose="020B0503020204020204" pitchFamily="34" charset="-122"/>
              </a:rPr>
              <a:t>移动通信</a:t>
            </a:r>
          </a:p>
        </p:txBody>
      </p:sp>
      <p:sp>
        <p:nvSpPr>
          <p:cNvPr id="22" name="Text Box 20"/>
          <p:cNvSpPr txBox="1">
            <a:spLocks noChangeArrowheads="1"/>
          </p:cNvSpPr>
          <p:nvPr/>
        </p:nvSpPr>
        <p:spPr bwMode="auto">
          <a:xfrm>
            <a:off x="3316321" y="1713863"/>
            <a:ext cx="593432" cy="29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a:latin typeface="微软雅黑" panose="020B0503020204020204" pitchFamily="34" charset="-122"/>
                <a:ea typeface="微软雅黑" panose="020B0503020204020204" pitchFamily="34" charset="-122"/>
              </a:rPr>
              <a:t>Wi-Fi</a:t>
            </a:r>
          </a:p>
        </p:txBody>
      </p:sp>
      <p:sp>
        <p:nvSpPr>
          <p:cNvPr id="23" name="Text Box 21"/>
          <p:cNvSpPr txBox="1">
            <a:spLocks noChangeArrowheads="1"/>
          </p:cNvSpPr>
          <p:nvPr/>
        </p:nvSpPr>
        <p:spPr bwMode="auto">
          <a:xfrm>
            <a:off x="4396096" y="2198460"/>
            <a:ext cx="776175" cy="29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en-US" altLang="zh-CN" sz="1200" b="1">
                <a:latin typeface="微软雅黑" panose="020B0503020204020204" pitchFamily="34" charset="-122"/>
                <a:ea typeface="微软雅黑" panose="020B0503020204020204" pitchFamily="34" charset="-122"/>
              </a:rPr>
              <a:t>WiMAX</a:t>
            </a:r>
          </a:p>
        </p:txBody>
      </p:sp>
      <p:sp>
        <p:nvSpPr>
          <p:cNvPr id="24" name="Oval 18"/>
          <p:cNvSpPr>
            <a:spLocks noChangeArrowheads="1"/>
          </p:cNvSpPr>
          <p:nvPr/>
        </p:nvSpPr>
        <p:spPr bwMode="auto">
          <a:xfrm>
            <a:off x="5450184" y="1356180"/>
            <a:ext cx="1088999" cy="566589"/>
          </a:xfrm>
          <a:prstGeom prst="ellipse">
            <a:avLst/>
          </a:prstGeom>
          <a:solidFill>
            <a:srgbClr val="66FFFF"/>
          </a:solidFill>
          <a:ln w="12700" cmpd="dbl">
            <a:solidFill>
              <a:schemeClr val="tx1"/>
            </a:solidFill>
            <a:prstDash val="dash"/>
            <a:round/>
            <a:headEnd/>
            <a:tailEnd/>
          </a:ln>
          <a:effectLs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5</a:t>
            </a:r>
            <a:r>
              <a:rPr lang="en-US" altLang="zh-CN" sz="1200" b="1" dirty="0" smtClean="0">
                <a:latin typeface="微软雅黑" panose="020B0503020204020204" pitchFamily="34" charset="-122"/>
                <a:ea typeface="微软雅黑" panose="020B0503020204020204" pitchFamily="34" charset="-122"/>
              </a:rPr>
              <a:t>G</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移动通信</a:t>
            </a:r>
            <a:endParaRPr lang="zh-CN" altLang="en-US" sz="1200" b="1" dirty="0">
              <a:latin typeface="微软雅黑" panose="020B0503020204020204" pitchFamily="34" charset="-122"/>
              <a:ea typeface="微软雅黑" panose="020B0503020204020204" pitchFamily="34" charset="-122"/>
            </a:endParaRPr>
          </a:p>
        </p:txBody>
      </p:sp>
      <p:sp>
        <p:nvSpPr>
          <p:cNvPr id="25" name="Line 23"/>
          <p:cNvSpPr>
            <a:spLocks noChangeShapeType="1"/>
          </p:cNvSpPr>
          <p:nvPr/>
        </p:nvSpPr>
        <p:spPr bwMode="auto">
          <a:xfrm flipV="1">
            <a:off x="6006917" y="1843226"/>
            <a:ext cx="0" cy="378438"/>
          </a:xfrm>
          <a:prstGeom prst="line">
            <a:avLst/>
          </a:prstGeom>
          <a:noFill/>
          <a:ln w="38100">
            <a:solidFill>
              <a:srgbClr val="FF00FF"/>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2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072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3343</TotalTime>
  <Words>10227</Words>
  <Application>Microsoft Office PowerPoint</Application>
  <PresentationFormat>全屏显示(16:9)</PresentationFormat>
  <Paragraphs>1012</Paragraphs>
  <Slides>93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3" baseType="lpstr">
      <vt:lpstr>Arial</vt:lpstr>
      <vt:lpstr>Symbol</vt:lpstr>
      <vt:lpstr>宋体</vt:lpstr>
      <vt:lpstr>Calibri</vt:lpstr>
      <vt:lpstr>微软雅黑</vt:lpstr>
      <vt:lpstr>Wingdings</vt:lpstr>
      <vt:lpstr>黑体</vt:lpstr>
      <vt:lpstr>Times New Roman</vt:lpstr>
      <vt:lpstr>Office 主题​​</vt:lpstr>
      <vt:lpstr>Microsoft ClipArt 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555</cp:lastModifiedBy>
  <cp:revision>469</cp:revision>
  <dcterms:created xsi:type="dcterms:W3CDTF">2018-07-18T08:51:30Z</dcterms:created>
  <dcterms:modified xsi:type="dcterms:W3CDTF">2020-10-20T11:58:59Z</dcterms:modified>
</cp:coreProperties>
</file>