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03" r:id="rId3"/>
    <p:sldId id="299" r:id="rId4"/>
    <p:sldId id="300" r:id="rId5"/>
    <p:sldId id="301" r:id="rId6"/>
    <p:sldId id="265" r:id="rId7"/>
    <p:sldId id="266" r:id="rId8"/>
    <p:sldId id="267" r:id="rId9"/>
    <p:sldId id="268" r:id="rId10"/>
    <p:sldId id="269" r:id="rId11"/>
    <p:sldId id="27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232756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363441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51495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302408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233930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61543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68406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05009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70481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84819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24772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532866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577850" y="533384"/>
            <a:ext cx="8077200" cy="609600"/>
          </a:xfrm>
        </p:spPr>
        <p:txBody>
          <a:bodyPr rtlCol="0">
            <a:normAutofit fontScale="90000"/>
          </a:bodyPr>
          <a:lstStyle/>
          <a:p>
            <a:pPr eaLnBrk="1" fontAlgn="auto" hangingPunct="1">
              <a:spcAft>
                <a:spcPts val="0"/>
              </a:spcAft>
              <a:defRPr/>
            </a:pPr>
            <a:r>
              <a:rPr lang="zh-CN" altLang="en-US" dirty="0" smtClean="0"/>
              <a:t>第</a:t>
            </a:r>
            <a:r>
              <a:rPr lang="en-US" altLang="zh-CN" dirty="0" smtClean="0"/>
              <a:t>6</a:t>
            </a:r>
            <a:r>
              <a:rPr lang="zh-CN" altLang="en-US" dirty="0" smtClean="0"/>
              <a:t>次</a:t>
            </a:r>
            <a:r>
              <a:rPr lang="zh-CN" altLang="en-US" dirty="0" smtClean="0"/>
              <a:t>上机实验</a:t>
            </a:r>
          </a:p>
        </p:txBody>
      </p:sp>
      <p:sp>
        <p:nvSpPr>
          <p:cNvPr id="2051" name="Rectangle 3"/>
          <p:cNvSpPr>
            <a:spLocks noGrp="1" noChangeArrowheads="1"/>
          </p:cNvSpPr>
          <p:nvPr>
            <p:ph idx="1"/>
          </p:nvPr>
        </p:nvSpPr>
        <p:spPr>
          <a:xfrm>
            <a:off x="374650" y="758825"/>
            <a:ext cx="8412192" cy="5984875"/>
          </a:xfrm>
        </p:spPr>
        <p:txBody>
          <a:bodyPr>
            <a:normAutofit/>
          </a:bodyPr>
          <a:lstStyle/>
          <a:p>
            <a:pPr marL="0" indent="0" algn="just" eaLnBrk="1" hangingPunct="1">
              <a:buFont typeface="Arial" charset="0"/>
              <a:buNone/>
              <a:defRPr/>
            </a:pPr>
            <a:endParaRPr lang="en-US" altLang="zh-CN" sz="3600" dirty="0" smtClean="0">
              <a:solidFill>
                <a:srgbClr val="FF0000"/>
              </a:solidFill>
              <a:latin typeface="+mn-ea"/>
              <a:cs typeface="Times New Roman" pitchFamily="18" charset="0"/>
            </a:endParaRPr>
          </a:p>
          <a:p>
            <a:pPr algn="just">
              <a:defRPr/>
            </a:pPr>
            <a:r>
              <a:rPr lang="zh-CN" altLang="en-US" sz="2800" b="1" dirty="0" smtClean="0">
                <a:solidFill>
                  <a:srgbClr val="FF0000"/>
                </a:solidFill>
                <a:latin typeface="+mn-ea"/>
                <a:cs typeface="Times New Roman" pitchFamily="18" charset="0"/>
              </a:rPr>
              <a:t>上机准备：</a:t>
            </a:r>
            <a:r>
              <a:rPr lang="zh-CN" altLang="en-US" sz="2800" b="1" dirty="0" smtClean="0">
                <a:latin typeface="+mn-ea"/>
                <a:cs typeface="Times New Roman" pitchFamily="18" charset="0"/>
              </a:rPr>
              <a:t>打开</a:t>
            </a:r>
            <a:r>
              <a:rPr lang="en-US" altLang="zh-CN" sz="2800" b="1" dirty="0" smtClean="0">
                <a:latin typeface="+mn-ea"/>
                <a:cs typeface="Times New Roman" pitchFamily="18" charset="0"/>
              </a:rPr>
              <a:t>SQL Server 2005 Management Studio</a:t>
            </a:r>
            <a:r>
              <a:rPr lang="zh-CN" altLang="en-US" sz="2800" b="1" dirty="0" smtClean="0">
                <a:latin typeface="+mn-ea"/>
                <a:cs typeface="Times New Roman" pitchFamily="18" charset="0"/>
              </a:rPr>
              <a:t>，在登陆界面服务器名称</a:t>
            </a:r>
            <a:r>
              <a:rPr lang="zh-CN" altLang="en-US" sz="2800" b="1" dirty="0" smtClean="0">
                <a:solidFill>
                  <a:srgbClr val="FF0000"/>
                </a:solidFill>
                <a:latin typeface="+mn-ea"/>
                <a:cs typeface="Times New Roman" pitchFamily="18" charset="0"/>
              </a:rPr>
              <a:t>下拉菜单中选中浏览更多</a:t>
            </a:r>
            <a:r>
              <a:rPr lang="en-US" altLang="zh-CN" sz="2800" b="1" dirty="0" smtClean="0">
                <a:solidFill>
                  <a:srgbClr val="FF0000"/>
                </a:solidFill>
                <a:latin typeface="+mn-ea"/>
                <a:cs typeface="Times New Roman" pitchFamily="18" charset="0"/>
              </a:rPr>
              <a:t>…</a:t>
            </a:r>
            <a:r>
              <a:rPr lang="zh-CN" altLang="en-US" sz="2800" b="1" dirty="0" smtClean="0">
                <a:latin typeface="+mn-ea"/>
                <a:cs typeface="Times New Roman" pitchFamily="18" charset="0"/>
              </a:rPr>
              <a:t>，弹出查找服务器对话框，</a:t>
            </a:r>
            <a:r>
              <a:rPr lang="zh-CN" altLang="en-US" sz="2800" b="1" dirty="0" smtClean="0">
                <a:solidFill>
                  <a:srgbClr val="0070C0"/>
                </a:solidFill>
                <a:latin typeface="+mn-ea"/>
                <a:cs typeface="Times New Roman" pitchFamily="18" charset="0"/>
              </a:rPr>
              <a:t>在本地服务器页面中的数据库引擎中选择与座位号一致的数据库引擎。</a:t>
            </a:r>
            <a:endParaRPr lang="en-US" altLang="zh-CN" sz="2800" b="1" dirty="0" smtClean="0">
              <a:solidFill>
                <a:srgbClr val="0070C0"/>
              </a:solidFill>
              <a:latin typeface="+mn-ea"/>
              <a:cs typeface="Times New Roman" pitchFamily="18" charset="0"/>
            </a:endParaRPr>
          </a:p>
          <a:p>
            <a:pPr marL="0" indent="0" algn="just" eaLnBrk="1" hangingPunct="1">
              <a:buNone/>
              <a:defRPr/>
            </a:pPr>
            <a:endParaRPr lang="en-US" altLang="zh-CN" sz="2800" b="1" dirty="0" smtClean="0">
              <a:latin typeface="+mn-ea"/>
              <a:cs typeface="Times New Roman" pitchFamily="18" charset="0"/>
            </a:endParaRPr>
          </a:p>
          <a:p>
            <a:pPr algn="just" eaLnBrk="1" hangingPunct="1">
              <a:defRPr/>
            </a:pPr>
            <a:r>
              <a:rPr lang="zh-CN" altLang="en-US" sz="2800" b="1" dirty="0" smtClean="0">
                <a:solidFill>
                  <a:srgbClr val="FF0000"/>
                </a:solidFill>
                <a:latin typeface="+mn-ea"/>
                <a:cs typeface="Times New Roman" pitchFamily="18" charset="0"/>
              </a:rPr>
              <a:t>特别说明</a:t>
            </a:r>
            <a:r>
              <a:rPr lang="zh-CN" altLang="en-US" sz="2800" b="1" dirty="0" smtClean="0">
                <a:latin typeface="+mn-ea"/>
                <a:cs typeface="Times New Roman" pitchFamily="18" charset="0"/>
              </a:rPr>
              <a:t>：实验</a:t>
            </a:r>
            <a:r>
              <a:rPr lang="zh-CN" altLang="en-US" sz="2800" b="1" dirty="0" smtClean="0">
                <a:latin typeface="+mn-ea"/>
                <a:cs typeface="Times New Roman" pitchFamily="18" charset="0"/>
              </a:rPr>
              <a:t>共两</a:t>
            </a:r>
            <a:r>
              <a:rPr lang="zh-CN" altLang="en-US" sz="2800" b="1" dirty="0">
                <a:latin typeface="+mn-ea"/>
                <a:cs typeface="Times New Roman" pitchFamily="18" charset="0"/>
              </a:rPr>
              <a:t>小题</a:t>
            </a:r>
            <a:r>
              <a:rPr lang="zh-CN" altLang="en-US" sz="2800" b="1" dirty="0" smtClean="0">
                <a:latin typeface="+mn-ea"/>
                <a:cs typeface="Times New Roman" pitchFamily="18" charset="0"/>
              </a:rPr>
              <a:t>，</a:t>
            </a:r>
            <a:r>
              <a:rPr lang="zh-CN" altLang="en-US" sz="2800" b="1" dirty="0" smtClean="0">
                <a:solidFill>
                  <a:srgbClr val="00B0F0"/>
                </a:solidFill>
                <a:latin typeface="+mn-ea"/>
                <a:cs typeface="Times New Roman" pitchFamily="18" charset="0"/>
              </a:rPr>
              <a:t>都是</a:t>
            </a:r>
            <a:r>
              <a:rPr lang="en-US" altLang="zh-CN" sz="2800" b="1" dirty="0" smtClean="0">
                <a:solidFill>
                  <a:srgbClr val="00B0F0"/>
                </a:solidFill>
                <a:latin typeface="+mn-ea"/>
                <a:cs typeface="Times New Roman" pitchFamily="18" charset="0"/>
              </a:rPr>
              <a:t>SQL</a:t>
            </a:r>
            <a:r>
              <a:rPr lang="zh-CN" altLang="en-US" sz="2800" b="1" dirty="0" smtClean="0">
                <a:solidFill>
                  <a:srgbClr val="00B0F0"/>
                </a:solidFill>
                <a:latin typeface="+mn-ea"/>
                <a:cs typeface="Times New Roman" pitchFamily="18" charset="0"/>
              </a:rPr>
              <a:t>语句基础练习，无需上传任何资料</a:t>
            </a:r>
            <a:r>
              <a:rPr lang="zh-CN" altLang="en-US" sz="2800" b="1" dirty="0" smtClean="0">
                <a:latin typeface="+mn-ea"/>
                <a:cs typeface="Times New Roman" pitchFamily="18" charset="0"/>
              </a:rPr>
              <a:t>。</a:t>
            </a:r>
            <a:endParaRPr lang="en-US" altLang="zh-CN" sz="2800" b="1" dirty="0" smtClean="0">
              <a:latin typeface="+mn-ea"/>
              <a:cs typeface="Times New Roman" pitchFamily="18" charset="0"/>
            </a:endParaRPr>
          </a:p>
        </p:txBody>
      </p:sp>
    </p:spTree>
    <p:extLst>
      <p:ext uri="{BB962C8B-B14F-4D97-AF65-F5344CB8AC3E}">
        <p14:creationId xmlns:p14="http://schemas.microsoft.com/office/powerpoint/2010/main" val="384725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12403" y="1690092"/>
            <a:ext cx="8912225" cy="7067500"/>
          </a:xfrm>
        </p:spPr>
        <p:txBody>
          <a:bodyPr>
            <a:noAutofit/>
          </a:bodyPr>
          <a:lstStyle/>
          <a:p>
            <a:pPr>
              <a:lnSpc>
                <a:spcPct val="90000"/>
              </a:lnSpc>
              <a:buNone/>
              <a:defRPr/>
            </a:pPr>
            <a:r>
              <a:rPr lang="zh-CN" altLang="en-US" sz="2800" dirty="0">
                <a:ea typeface="宋体" pitchFamily="2" charset="-122"/>
              </a:rPr>
              <a:t>表</a:t>
            </a:r>
            <a:r>
              <a:rPr lang="en-US" altLang="zh-CN" sz="2800" dirty="0" smtClean="0">
                <a:ea typeface="宋体" pitchFamily="2" charset="-122"/>
              </a:rPr>
              <a:t>SC</a:t>
            </a:r>
            <a:r>
              <a:rPr lang="zh-CN" altLang="en-US" sz="2800" dirty="0" smtClean="0">
                <a:ea typeface="宋体" pitchFamily="2" charset="-122"/>
              </a:rPr>
              <a:t>内容</a:t>
            </a:r>
            <a:r>
              <a:rPr lang="zh-CN" altLang="en-US" sz="2800" dirty="0" smtClean="0"/>
              <a:t>示例</a:t>
            </a: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361134367"/>
              </p:ext>
            </p:extLst>
          </p:nvPr>
        </p:nvGraphicFramePr>
        <p:xfrm>
          <a:off x="2267744" y="2420888"/>
          <a:ext cx="4896544" cy="21945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1640408">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tblGrid>
              <a:tr h="370840">
                <a:tc>
                  <a:txBody>
                    <a:bodyPr/>
                    <a:lstStyle/>
                    <a:p>
                      <a:r>
                        <a:rPr lang="en-US" altLang="zh-CN" sz="2400" b="1" dirty="0" smtClean="0">
                          <a:solidFill>
                            <a:srgbClr val="FF0000"/>
                          </a:solidFill>
                        </a:rPr>
                        <a:t>S</a:t>
                      </a:r>
                      <a:r>
                        <a:rPr lang="en-US" altLang="zh-CN" sz="2400" b="1" dirty="0" smtClean="0">
                          <a:solidFill>
                            <a:srgbClr val="0070C0"/>
                          </a:solidFill>
                        </a:rPr>
                        <a:t>#</a:t>
                      </a:r>
                    </a:p>
                    <a:p>
                      <a:r>
                        <a:rPr lang="en-US" altLang="zh-CN" sz="2400" dirty="0" smtClean="0"/>
                        <a:t>(</a:t>
                      </a:r>
                      <a:r>
                        <a:rPr lang="zh-CN" altLang="en-US" sz="2400" dirty="0" smtClean="0"/>
                        <a:t>学号</a:t>
                      </a:r>
                      <a:r>
                        <a:rPr lang="en-US" altLang="zh-CN" sz="2400" dirty="0" smtClean="0"/>
                        <a:t>)</a:t>
                      </a:r>
                      <a:endParaRPr lang="zh-CN" altLang="en-US" sz="2400" dirty="0"/>
                    </a:p>
                  </a:txBody>
                  <a:tcPr/>
                </a:tc>
                <a:tc>
                  <a:txBody>
                    <a:bodyPr/>
                    <a:lstStyle/>
                    <a:p>
                      <a:r>
                        <a:rPr lang="en-US" altLang="zh-CN" sz="2400" b="1" dirty="0" smtClean="0">
                          <a:solidFill>
                            <a:srgbClr val="FF0000"/>
                          </a:solidFill>
                        </a:rPr>
                        <a:t>C</a:t>
                      </a:r>
                      <a:r>
                        <a:rPr lang="en-US" altLang="zh-CN" sz="2400" b="1" dirty="0" smtClean="0">
                          <a:solidFill>
                            <a:srgbClr val="0070C0"/>
                          </a:solidFill>
                        </a:rPr>
                        <a:t>#</a:t>
                      </a:r>
                    </a:p>
                    <a:p>
                      <a:r>
                        <a:rPr lang="en-US" altLang="zh-CN" sz="2400" dirty="0" smtClean="0"/>
                        <a:t>(</a:t>
                      </a:r>
                      <a:r>
                        <a:rPr lang="zh-CN" altLang="en-US" sz="2400" dirty="0" smtClean="0"/>
                        <a:t>课号</a:t>
                      </a:r>
                      <a:r>
                        <a:rPr lang="en-US" altLang="zh-CN" sz="2400" dirty="0" smtClean="0"/>
                        <a:t>)</a:t>
                      </a:r>
                      <a:endParaRPr lang="zh-CN" altLang="en-US" sz="2400" dirty="0"/>
                    </a:p>
                  </a:txBody>
                  <a:tcPr/>
                </a:tc>
                <a:tc>
                  <a:txBody>
                    <a:bodyPr/>
                    <a:lstStyle/>
                    <a:p>
                      <a:r>
                        <a:rPr lang="en-US" altLang="zh-CN" sz="2400" dirty="0" smtClean="0"/>
                        <a:t>GRADE</a:t>
                      </a:r>
                    </a:p>
                    <a:p>
                      <a:r>
                        <a:rPr lang="en-US" altLang="zh-CN" sz="2400" dirty="0" smtClean="0"/>
                        <a:t>(</a:t>
                      </a:r>
                      <a:r>
                        <a:rPr lang="zh-CN" altLang="en-US" sz="2400" dirty="0" smtClean="0"/>
                        <a:t>分数</a:t>
                      </a:r>
                      <a:r>
                        <a:rPr lang="en-US" altLang="zh-CN" sz="2400" dirty="0" smtClean="0"/>
                        <a:t>)</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smtClean="0"/>
                        <a:t>200401001 </a:t>
                      </a:r>
                      <a:endParaRPr lang="zh-CN" altLang="en-US" sz="2400" dirty="0"/>
                    </a:p>
                  </a:txBody>
                  <a:tcPr/>
                </a:tc>
                <a:tc>
                  <a:txBody>
                    <a:bodyPr/>
                    <a:lstStyle/>
                    <a:p>
                      <a:r>
                        <a:rPr lang="en-US" altLang="zh-CN" sz="2400" dirty="0" smtClean="0"/>
                        <a:t>C401001 </a:t>
                      </a:r>
                      <a:endParaRPr lang="zh-CN" altLang="en-US" sz="2400" dirty="0"/>
                    </a:p>
                  </a:txBody>
                  <a:tcPr/>
                </a:tc>
                <a:tc>
                  <a:txBody>
                    <a:bodyPr/>
                    <a:lstStyle/>
                    <a:p>
                      <a:r>
                        <a:rPr lang="en-US" altLang="zh-CN" sz="2400" dirty="0" smtClean="0"/>
                        <a:t>90</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smtClean="0"/>
                        <a:t>200401001 </a:t>
                      </a:r>
                      <a:endParaRPr lang="zh-CN" altLang="en-US" sz="2400" dirty="0"/>
                    </a:p>
                  </a:txBody>
                  <a:tcPr/>
                </a:tc>
                <a:tc>
                  <a:txBody>
                    <a:bodyPr/>
                    <a:lstStyle/>
                    <a:p>
                      <a:r>
                        <a:rPr lang="en-US" altLang="zh-CN" sz="2400" dirty="0" smtClean="0"/>
                        <a:t>C403001 </a:t>
                      </a:r>
                      <a:endParaRPr lang="zh-CN" altLang="en-US" sz="2400" dirty="0"/>
                    </a:p>
                  </a:txBody>
                  <a:tcPr/>
                </a:tc>
                <a:tc>
                  <a:txBody>
                    <a:bodyPr/>
                    <a:lstStyle/>
                    <a:p>
                      <a:r>
                        <a:rPr lang="en-US" altLang="zh-CN" sz="2400" dirty="0" smtClean="0"/>
                        <a:t>85</a:t>
                      </a:r>
                      <a:endParaRPr lang="zh-CN" altLang="en-US" sz="2400" dirty="0"/>
                    </a:p>
                  </a:txBody>
                  <a:tcPr/>
                </a:tc>
                <a:extLst>
                  <a:ext uri="{0D108BD9-81ED-4DB2-BD59-A6C34878D82A}">
                    <a16:rowId xmlns:a16="http://schemas.microsoft.com/office/drawing/2014/main" val="10003"/>
                  </a:ext>
                </a:extLst>
              </a:tr>
              <a:tr h="370840">
                <a:tc>
                  <a:txBody>
                    <a:bodyPr/>
                    <a:lstStyle/>
                    <a:p>
                      <a:r>
                        <a:rPr lang="en-US" altLang="zh-CN" sz="2400" dirty="0" smtClean="0"/>
                        <a:t>200402001 </a:t>
                      </a:r>
                      <a:endParaRPr lang="zh-CN" altLang="en-US" sz="2400" dirty="0"/>
                    </a:p>
                  </a:txBody>
                  <a:tcPr/>
                </a:tc>
                <a:tc>
                  <a:txBody>
                    <a:bodyPr/>
                    <a:lstStyle/>
                    <a:p>
                      <a:r>
                        <a:rPr lang="en-US" altLang="zh-CN" sz="2400" dirty="0" smtClean="0"/>
                        <a:t>C401001 </a:t>
                      </a:r>
                      <a:endParaRPr lang="zh-CN" altLang="en-US" sz="2400" dirty="0"/>
                    </a:p>
                  </a:txBody>
                  <a:tcPr/>
                </a:tc>
                <a:tc>
                  <a:txBody>
                    <a:bodyPr/>
                    <a:lstStyle/>
                    <a:p>
                      <a:r>
                        <a:rPr lang="en-US" altLang="zh-CN" sz="2400" dirty="0" smtClean="0"/>
                        <a:t>87</a:t>
                      </a:r>
                      <a:endParaRPr lang="zh-CN" alt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7688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1556792"/>
            <a:ext cx="8732713" cy="2880320"/>
          </a:xfrm>
        </p:spPr>
        <p:txBody>
          <a:bodyPr>
            <a:noAutofit/>
          </a:bodyPr>
          <a:lstStyle/>
          <a:p>
            <a:pPr>
              <a:lnSpc>
                <a:spcPct val="90000"/>
              </a:lnSpc>
              <a:buNone/>
              <a:defRPr/>
            </a:pPr>
            <a:r>
              <a:rPr lang="zh-CN" altLang="en-US" sz="2800" dirty="0">
                <a:ea typeface="宋体" pitchFamily="2" charset="-122"/>
              </a:rPr>
              <a:t>表</a:t>
            </a:r>
            <a:r>
              <a:rPr lang="en-US" altLang="zh-CN" sz="2800" dirty="0" smtClean="0">
                <a:ea typeface="宋体" pitchFamily="2" charset="-122"/>
              </a:rPr>
              <a:t>TEACH</a:t>
            </a:r>
            <a:r>
              <a:rPr lang="zh-CN" altLang="en-US" sz="2800" dirty="0" smtClean="0">
                <a:ea typeface="宋体" pitchFamily="2" charset="-122"/>
              </a:rPr>
              <a:t>内容</a:t>
            </a:r>
            <a:r>
              <a:rPr lang="zh-CN" altLang="en-US" sz="2800" dirty="0" smtClean="0"/>
              <a:t>示例</a:t>
            </a: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61022168"/>
              </p:ext>
            </p:extLst>
          </p:nvPr>
        </p:nvGraphicFramePr>
        <p:xfrm>
          <a:off x="2267744" y="2408272"/>
          <a:ext cx="3672408" cy="17373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1640408">
                  <a:extLst>
                    <a:ext uri="{9D8B030D-6E8A-4147-A177-3AD203B41FA5}">
                      <a16:colId xmlns:a16="http://schemas.microsoft.com/office/drawing/2014/main" val="20001"/>
                    </a:ext>
                  </a:extLst>
                </a:gridCol>
              </a:tblGrid>
              <a:tr h="370840">
                <a:tc>
                  <a:txBody>
                    <a:bodyPr/>
                    <a:lstStyle/>
                    <a:p>
                      <a:r>
                        <a:rPr lang="en-US" altLang="zh-CN" sz="2400" b="1" dirty="0" smtClean="0">
                          <a:solidFill>
                            <a:srgbClr val="FF0000"/>
                          </a:solidFill>
                        </a:rPr>
                        <a:t>T</a:t>
                      </a:r>
                      <a:r>
                        <a:rPr lang="en-US" altLang="zh-CN" sz="2400" b="1" dirty="0" smtClean="0">
                          <a:solidFill>
                            <a:srgbClr val="0070C0"/>
                          </a:solidFill>
                        </a:rPr>
                        <a:t>#</a:t>
                      </a:r>
                    </a:p>
                    <a:p>
                      <a:r>
                        <a:rPr lang="en-US" altLang="zh-CN" sz="2400" dirty="0" smtClean="0"/>
                        <a:t>(</a:t>
                      </a:r>
                      <a:r>
                        <a:rPr lang="zh-CN" altLang="en-US" sz="2400" dirty="0" smtClean="0"/>
                        <a:t>教师号</a:t>
                      </a:r>
                      <a:r>
                        <a:rPr lang="en-US" altLang="zh-CN" sz="2400" dirty="0" smtClean="0"/>
                        <a:t>)</a:t>
                      </a:r>
                      <a:endParaRPr lang="zh-CN" altLang="en-US" sz="2400" dirty="0"/>
                    </a:p>
                  </a:txBody>
                  <a:tcPr/>
                </a:tc>
                <a:tc>
                  <a:txBody>
                    <a:bodyPr/>
                    <a:lstStyle/>
                    <a:p>
                      <a:r>
                        <a:rPr lang="en-US" altLang="zh-CN" sz="2400" b="1" dirty="0" smtClean="0">
                          <a:solidFill>
                            <a:srgbClr val="FF0000"/>
                          </a:solidFill>
                        </a:rPr>
                        <a:t>C</a:t>
                      </a:r>
                      <a:r>
                        <a:rPr lang="en-US" altLang="zh-CN" sz="2400" b="1" dirty="0" smtClean="0">
                          <a:solidFill>
                            <a:srgbClr val="0070C0"/>
                          </a:solidFill>
                        </a:rPr>
                        <a:t>#</a:t>
                      </a:r>
                    </a:p>
                    <a:p>
                      <a:r>
                        <a:rPr lang="en-US" altLang="zh-CN" sz="2400" dirty="0" smtClean="0"/>
                        <a:t>(</a:t>
                      </a:r>
                      <a:r>
                        <a:rPr lang="zh-CN" altLang="en-US" sz="2400" dirty="0" smtClean="0"/>
                        <a:t>课号</a:t>
                      </a:r>
                      <a:r>
                        <a:rPr lang="en-US" altLang="zh-CN" sz="2400" dirty="0" smtClean="0"/>
                        <a:t>)</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smtClean="0"/>
                        <a:t>T0401001 </a:t>
                      </a:r>
                      <a:endParaRPr lang="zh-CN" altLang="en-US" sz="2400" dirty="0"/>
                    </a:p>
                  </a:txBody>
                  <a:tcPr/>
                </a:tc>
                <a:tc>
                  <a:txBody>
                    <a:bodyPr/>
                    <a:lstStyle/>
                    <a:p>
                      <a:r>
                        <a:rPr lang="en-US" altLang="zh-CN" sz="2400" dirty="0" smtClean="0"/>
                        <a:t>C401001 </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smtClean="0"/>
                        <a:t>T0402001 </a:t>
                      </a:r>
                      <a:endParaRPr lang="zh-CN" altLang="en-US" sz="2400" dirty="0"/>
                    </a:p>
                  </a:txBody>
                  <a:tcPr/>
                </a:tc>
                <a:tc>
                  <a:txBody>
                    <a:bodyPr/>
                    <a:lstStyle/>
                    <a:p>
                      <a:r>
                        <a:rPr lang="en-US" altLang="zh-CN" sz="2400" dirty="0" smtClean="0"/>
                        <a:t>C403001 </a:t>
                      </a:r>
                      <a:endParaRPr lang="zh-CN" alt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587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946150"/>
            <a:ext cx="8964488" cy="6011242"/>
          </a:xfrm>
          <a:prstGeom prst="rect">
            <a:avLst/>
          </a:prstGeom>
          <a:noFill/>
          <a:ln w="9525">
            <a:noFill/>
            <a:miter lim="800000"/>
            <a:headEnd/>
            <a:tailEnd/>
          </a:ln>
        </p:spPr>
        <p:txBody>
          <a:bodyPr/>
          <a:lstStyle/>
          <a:p>
            <a:pPr marL="342900" indent="-342900">
              <a:lnSpc>
                <a:spcPct val="90000"/>
              </a:lnSpc>
              <a:spcBef>
                <a:spcPct val="35000"/>
              </a:spcBef>
              <a:buClr>
                <a:schemeClr val="tx2"/>
              </a:buClr>
              <a:buSzPct val="90000"/>
              <a:defRPr/>
            </a:pPr>
            <a:r>
              <a:rPr lang="zh-CN" altLang="en-US" sz="3200" b="1" dirty="0" smtClean="0">
                <a:solidFill>
                  <a:srgbClr val="0070C0"/>
                </a:solidFill>
              </a:rPr>
              <a:t>    题</a:t>
            </a:r>
            <a:r>
              <a:rPr lang="en-US" altLang="zh-CN" sz="3200" b="1" dirty="0" smtClean="0">
                <a:solidFill>
                  <a:srgbClr val="0070C0"/>
                </a:solidFill>
              </a:rPr>
              <a:t>1</a:t>
            </a:r>
            <a:r>
              <a:rPr kumimoji="1" lang="zh-CN" altLang="en-US" sz="3200" kern="0" dirty="0" smtClean="0">
                <a:latin typeface="+mn-lt"/>
                <a:ea typeface="宋体" pitchFamily="2" charset="-122"/>
              </a:rPr>
              <a:t>：</a:t>
            </a:r>
            <a:r>
              <a:rPr kumimoji="1" lang="zh-CN" altLang="en-US" sz="3200" kern="0" dirty="0">
                <a:latin typeface="+mn-lt"/>
                <a:ea typeface="宋体" pitchFamily="2" charset="-122"/>
              </a:rPr>
              <a:t>直接用</a:t>
            </a:r>
            <a:r>
              <a:rPr kumimoji="1" lang="en-US" altLang="zh-CN" sz="3200" kern="0" dirty="0">
                <a:latin typeface="+mn-lt"/>
                <a:ea typeface="宋体" pitchFamily="2" charset="-122"/>
              </a:rPr>
              <a:t>SQL</a:t>
            </a:r>
            <a:r>
              <a:rPr kumimoji="1" lang="zh-CN" altLang="en-US" sz="3200" kern="0" dirty="0">
                <a:latin typeface="+mn-lt"/>
                <a:ea typeface="宋体" pitchFamily="2" charset="-122"/>
              </a:rPr>
              <a:t>语言创建一个数据库</a:t>
            </a:r>
            <a:r>
              <a:rPr kumimoji="1" lang="en-US" altLang="zh-CN" sz="3200" kern="0" dirty="0">
                <a:latin typeface="+mn-lt"/>
                <a:ea typeface="宋体" pitchFamily="2" charset="-122"/>
              </a:rPr>
              <a:t>JXGL_name2</a:t>
            </a:r>
            <a:r>
              <a:rPr kumimoji="1" lang="zh-CN" altLang="en-US" sz="3200" kern="0" dirty="0">
                <a:latin typeface="+mn-lt"/>
                <a:ea typeface="宋体" pitchFamily="2" charset="-122"/>
              </a:rPr>
              <a:t>，数据文件和日志文件参数要求</a:t>
            </a:r>
            <a:r>
              <a:rPr kumimoji="1" lang="zh-CN" altLang="en-US" sz="3200" kern="0" dirty="0">
                <a:latin typeface="+mn-lt"/>
                <a:ea typeface="宋体" pitchFamily="2" charset="-122"/>
                <a:sym typeface="Wingdings" pitchFamily="2" charset="2"/>
              </a:rPr>
              <a:t>：</a:t>
            </a:r>
            <a:r>
              <a:rPr kumimoji="1" lang="zh-CN" altLang="en-US" sz="3200" kern="0" dirty="0" smtClean="0">
                <a:latin typeface="+mn-lt"/>
                <a:ea typeface="宋体" pitchFamily="2" charset="-122"/>
                <a:sym typeface="Wingdings" pitchFamily="2" charset="2"/>
              </a:rPr>
              <a:t>（</a:t>
            </a:r>
            <a:r>
              <a:rPr lang="zh-CN" altLang="en-US" sz="3200" b="1" dirty="0">
                <a:solidFill>
                  <a:srgbClr val="00B0F0"/>
                </a:solidFill>
              </a:rPr>
              <a:t>仅练习，无须上交任何资料</a:t>
            </a:r>
            <a:r>
              <a:rPr kumimoji="1" lang="en-US" altLang="zh-CN" sz="3200" kern="0" dirty="0" smtClean="0">
                <a:latin typeface="+mn-lt"/>
                <a:ea typeface="宋体" pitchFamily="2" charset="-122"/>
                <a:sym typeface="Wingdings" pitchFamily="2" charset="2"/>
              </a:rPr>
              <a:t>)</a:t>
            </a:r>
            <a:endParaRPr kumimoji="1" lang="en-US" altLang="zh-CN" sz="3200" kern="0" dirty="0">
              <a:latin typeface="+mn-lt"/>
              <a:ea typeface="宋体" pitchFamily="2" charset="-122"/>
            </a:endParaRPr>
          </a:p>
          <a:p>
            <a:pPr marL="514350" indent="-514350">
              <a:lnSpc>
                <a:spcPct val="90000"/>
              </a:lnSpc>
              <a:spcBef>
                <a:spcPct val="35000"/>
              </a:spcBef>
              <a:buClr>
                <a:schemeClr val="tx2"/>
              </a:buClr>
              <a:buSzPct val="90000"/>
              <a:buFont typeface="Monotype Sorts" pitchFamily="2" charset="2"/>
              <a:buAutoNum type="arabicParenBoth"/>
              <a:defRPr/>
            </a:pPr>
            <a:r>
              <a:rPr kumimoji="1" lang="zh-CN" altLang="en-US" sz="3200" kern="0" dirty="0">
                <a:latin typeface="+mn-lt"/>
                <a:ea typeface="宋体" pitchFamily="2" charset="-122"/>
              </a:rPr>
              <a:t>初始大小都设</a:t>
            </a:r>
            <a:r>
              <a:rPr kumimoji="1" lang="zh-CN" altLang="en-US" sz="3200" kern="0" dirty="0" smtClean="0">
                <a:latin typeface="+mn-lt"/>
                <a:ea typeface="宋体" pitchFamily="2" charset="-122"/>
              </a:rPr>
              <a:t>为</a:t>
            </a:r>
            <a:r>
              <a:rPr kumimoji="1" lang="en-US" altLang="zh-CN" sz="3200" kern="0" dirty="0" smtClean="0">
                <a:latin typeface="+mn-lt"/>
                <a:ea typeface="宋体" pitchFamily="2" charset="-122"/>
              </a:rPr>
              <a:t>5MB</a:t>
            </a:r>
            <a:r>
              <a:rPr kumimoji="1" lang="zh-CN" altLang="en-US" sz="3200" kern="0" dirty="0">
                <a:latin typeface="+mn-lt"/>
                <a:ea typeface="宋体" pitchFamily="2" charset="-122"/>
              </a:rPr>
              <a:t>；</a:t>
            </a:r>
            <a:endParaRPr kumimoji="1" lang="en-US" altLang="zh-CN" sz="3200" kern="0" dirty="0">
              <a:latin typeface="+mn-lt"/>
              <a:ea typeface="宋体" pitchFamily="2" charset="-122"/>
            </a:endParaRPr>
          </a:p>
          <a:p>
            <a:pPr marL="514350" indent="-514350">
              <a:lnSpc>
                <a:spcPct val="90000"/>
              </a:lnSpc>
              <a:spcBef>
                <a:spcPct val="35000"/>
              </a:spcBef>
              <a:buClr>
                <a:schemeClr val="tx2"/>
              </a:buClr>
              <a:buSzPct val="90000"/>
              <a:buFont typeface="Monotype Sorts" pitchFamily="2" charset="2"/>
              <a:buAutoNum type="arabicParenBoth"/>
              <a:defRPr/>
            </a:pPr>
            <a:r>
              <a:rPr kumimoji="1" lang="zh-CN" altLang="en-US" sz="3200" kern="0" dirty="0">
                <a:latin typeface="+mn-lt"/>
                <a:ea typeface="宋体" pitchFamily="2" charset="-122"/>
              </a:rPr>
              <a:t>自动增长方式都设为</a:t>
            </a:r>
            <a:r>
              <a:rPr kumimoji="1" lang="en-US" altLang="zh-CN" sz="3200" kern="0" dirty="0">
                <a:latin typeface="+mn-lt"/>
                <a:ea typeface="宋体" pitchFamily="2" charset="-122"/>
              </a:rPr>
              <a:t>10%</a:t>
            </a:r>
            <a:r>
              <a:rPr kumimoji="1" lang="zh-CN" altLang="en-US" sz="3200" kern="0" dirty="0">
                <a:latin typeface="+mn-lt"/>
                <a:ea typeface="宋体" pitchFamily="2" charset="-122"/>
              </a:rPr>
              <a:t>；</a:t>
            </a:r>
            <a:endParaRPr kumimoji="1" lang="en-US" altLang="zh-CN" sz="3200" kern="0" dirty="0">
              <a:latin typeface="+mn-lt"/>
              <a:ea typeface="宋体" pitchFamily="2" charset="-122"/>
            </a:endParaRPr>
          </a:p>
          <a:p>
            <a:pPr marL="514350" indent="-514350">
              <a:lnSpc>
                <a:spcPct val="90000"/>
              </a:lnSpc>
              <a:spcBef>
                <a:spcPct val="35000"/>
              </a:spcBef>
              <a:buClr>
                <a:schemeClr val="tx2"/>
              </a:buClr>
              <a:buSzPct val="90000"/>
              <a:buFont typeface="Monotype Sorts" pitchFamily="2" charset="2"/>
              <a:buAutoNum type="arabicParenBoth"/>
              <a:defRPr/>
            </a:pPr>
            <a:r>
              <a:rPr kumimoji="1" lang="zh-CN" altLang="en-US" sz="3200" kern="0" dirty="0">
                <a:latin typeface="+mn-lt"/>
                <a:ea typeface="宋体" pitchFamily="2" charset="-122"/>
              </a:rPr>
              <a:t>最大文件大小为无限制</a:t>
            </a:r>
            <a:r>
              <a:rPr kumimoji="1" lang="zh-CN" altLang="en-US" sz="3200" kern="0" dirty="0" smtClean="0">
                <a:latin typeface="+mn-lt"/>
                <a:ea typeface="宋体" pitchFamily="2" charset="-122"/>
              </a:rPr>
              <a:t>。</a:t>
            </a:r>
            <a:endParaRPr kumimoji="1" lang="en-US" altLang="zh-CN" sz="3200" kern="0" dirty="0" smtClean="0">
              <a:latin typeface="+mn-lt"/>
              <a:ea typeface="宋体" pitchFamily="2" charset="-122"/>
            </a:endParaRPr>
          </a:p>
          <a:p>
            <a:pPr>
              <a:lnSpc>
                <a:spcPct val="90000"/>
              </a:lnSpc>
              <a:spcBef>
                <a:spcPct val="35000"/>
              </a:spcBef>
              <a:buClr>
                <a:schemeClr val="tx2"/>
              </a:buClr>
              <a:buSzPct val="90000"/>
              <a:defRPr/>
            </a:pPr>
            <a:endParaRPr kumimoji="1" lang="en-US" altLang="zh-CN" sz="3200" kern="0" dirty="0" smtClean="0">
              <a:ea typeface="宋体" pitchFamily="2" charset="-122"/>
            </a:endParaRPr>
          </a:p>
          <a:p>
            <a:pPr>
              <a:lnSpc>
                <a:spcPct val="90000"/>
              </a:lnSpc>
              <a:spcBef>
                <a:spcPct val="35000"/>
              </a:spcBef>
              <a:buClr>
                <a:schemeClr val="tx2"/>
              </a:buClr>
              <a:buSzPct val="90000"/>
              <a:defRPr/>
            </a:pPr>
            <a:r>
              <a:rPr kumimoji="1" lang="zh-CN" altLang="en-US" sz="3200" kern="0" dirty="0" smtClean="0">
                <a:solidFill>
                  <a:srgbClr val="FF0000"/>
                </a:solidFill>
                <a:ea typeface="宋体" pitchFamily="2" charset="-122"/>
              </a:rPr>
              <a:t>注意：</a:t>
            </a:r>
            <a:r>
              <a:rPr kumimoji="1" lang="zh-CN" altLang="en-US" sz="3200" kern="0" dirty="0" smtClean="0">
                <a:ea typeface="宋体" pitchFamily="2" charset="-122"/>
              </a:rPr>
              <a:t>在创建数据库语句之前加上以下两行语句：</a:t>
            </a:r>
            <a:endParaRPr kumimoji="1" lang="en-US" altLang="zh-CN" sz="3200" kern="0" dirty="0">
              <a:ea typeface="宋体" pitchFamily="2" charset="-122"/>
            </a:endParaRPr>
          </a:p>
          <a:p>
            <a:pPr>
              <a:lnSpc>
                <a:spcPct val="90000"/>
              </a:lnSpc>
              <a:spcBef>
                <a:spcPct val="35000"/>
              </a:spcBef>
              <a:buClr>
                <a:schemeClr val="tx2"/>
              </a:buClr>
              <a:buSzPct val="90000"/>
              <a:defRPr/>
            </a:pPr>
            <a:r>
              <a:rPr kumimoji="1" lang="en-US" altLang="zh-CN" sz="3200" kern="0" dirty="0"/>
              <a:t>USE master</a:t>
            </a:r>
          </a:p>
          <a:p>
            <a:pPr>
              <a:lnSpc>
                <a:spcPct val="90000"/>
              </a:lnSpc>
              <a:spcBef>
                <a:spcPct val="35000"/>
              </a:spcBef>
              <a:buClr>
                <a:schemeClr val="tx2"/>
              </a:buClr>
              <a:buSzPct val="90000"/>
              <a:defRPr/>
            </a:pPr>
            <a:r>
              <a:rPr kumimoji="1" lang="en-US" altLang="zh-CN" sz="3200" kern="0" dirty="0"/>
              <a:t>GO</a:t>
            </a:r>
          </a:p>
          <a:p>
            <a:pPr>
              <a:lnSpc>
                <a:spcPct val="90000"/>
              </a:lnSpc>
              <a:spcBef>
                <a:spcPct val="35000"/>
              </a:spcBef>
              <a:buClr>
                <a:schemeClr val="tx2"/>
              </a:buClr>
              <a:buSzPct val="90000"/>
              <a:defRPr/>
            </a:pPr>
            <a:endParaRPr kumimoji="1" lang="en-US" altLang="zh-CN" sz="3200" kern="0" dirty="0">
              <a:latin typeface="+mn-lt"/>
              <a:ea typeface="宋体" pitchFamily="2" charset="-122"/>
            </a:endParaRPr>
          </a:p>
          <a:p>
            <a:pPr marL="514350" indent="-514350">
              <a:lnSpc>
                <a:spcPct val="90000"/>
              </a:lnSpc>
              <a:spcBef>
                <a:spcPct val="35000"/>
              </a:spcBef>
              <a:buClr>
                <a:schemeClr val="tx2"/>
              </a:buClr>
              <a:buSzPct val="90000"/>
              <a:defRPr/>
            </a:pPr>
            <a:endParaRPr kumimoji="1" lang="en-US" altLang="zh-CN" sz="3200" kern="0" dirty="0">
              <a:latin typeface="+mn-lt"/>
              <a:ea typeface="宋体" pitchFamily="2" charset="-122"/>
            </a:endParaRPr>
          </a:p>
          <a:p>
            <a:pPr marL="342900" indent="-342900">
              <a:lnSpc>
                <a:spcPct val="90000"/>
              </a:lnSpc>
              <a:spcBef>
                <a:spcPct val="35000"/>
              </a:spcBef>
              <a:buClr>
                <a:schemeClr val="tx2"/>
              </a:buClr>
              <a:buSzPct val="90000"/>
              <a:buFont typeface="Monotype Sorts" pitchFamily="2" charset="2"/>
              <a:buNone/>
              <a:defRPr/>
            </a:pPr>
            <a:endParaRPr kumimoji="1" lang="en-US" altLang="zh-CN" sz="3200" kern="0" dirty="0">
              <a:latin typeface="+mn-lt"/>
              <a:ea typeface="宋体" pitchFamily="2" charset="-122"/>
            </a:endParaRPr>
          </a:p>
          <a:p>
            <a:pPr marL="514350" indent="-514350">
              <a:lnSpc>
                <a:spcPct val="90000"/>
              </a:lnSpc>
              <a:spcBef>
                <a:spcPct val="35000"/>
              </a:spcBef>
              <a:buClr>
                <a:schemeClr val="tx2"/>
              </a:buClr>
              <a:buSzPct val="90000"/>
              <a:buFont typeface="Monotype Sorts" pitchFamily="2" charset="2"/>
              <a:buNone/>
              <a:defRPr/>
            </a:pPr>
            <a:endParaRPr kumimoji="1" lang="zh-CN" altLang="en-US" sz="3200" kern="0" dirty="0">
              <a:latin typeface="+mn-lt"/>
              <a:ea typeface="宋体" pitchFamily="2" charset="-122"/>
            </a:endParaRPr>
          </a:p>
          <a:p>
            <a:pPr marL="342900" indent="-342900">
              <a:lnSpc>
                <a:spcPct val="90000"/>
              </a:lnSpc>
              <a:spcBef>
                <a:spcPct val="35000"/>
              </a:spcBef>
              <a:buClr>
                <a:schemeClr val="tx2"/>
              </a:buClr>
              <a:buSzPct val="90000"/>
              <a:buFont typeface="Monotype Sorts" pitchFamily="2" charset="2"/>
              <a:buNone/>
              <a:defRPr/>
            </a:pPr>
            <a:endParaRPr kumimoji="1" lang="en-US" altLang="zh-CN" sz="1800" kern="0" dirty="0">
              <a:latin typeface="+mn-lt"/>
              <a:ea typeface="宋体" pitchFamily="2" charset="-122"/>
            </a:endParaRPr>
          </a:p>
        </p:txBody>
      </p:sp>
    </p:spTree>
    <p:extLst>
      <p:ext uri="{BB962C8B-B14F-4D97-AF65-F5344CB8AC3E}">
        <p14:creationId xmlns:p14="http://schemas.microsoft.com/office/powerpoint/2010/main" val="1707578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768350" y="-24"/>
            <a:ext cx="8077200" cy="609600"/>
          </a:xfrm>
        </p:spPr>
        <p:txBody>
          <a:bodyPr>
            <a:normAutofit fontScale="90000"/>
          </a:bodyPr>
          <a:lstStyle/>
          <a:p>
            <a:pPr>
              <a:defRPr/>
            </a:pPr>
            <a:r>
              <a:rPr lang="zh-CN" altLang="en-US" sz="3600" dirty="0" smtClean="0">
                <a:ea typeface="宋体" pitchFamily="2" charset="-122"/>
              </a:rPr>
              <a:t>第</a:t>
            </a:r>
            <a:r>
              <a:rPr lang="en-US" altLang="zh-CN" sz="3600" dirty="0" smtClean="0">
                <a:ea typeface="宋体" pitchFamily="2" charset="-122"/>
              </a:rPr>
              <a:t>6</a:t>
            </a:r>
            <a:r>
              <a:rPr lang="zh-CN" altLang="en-US" sz="3600" dirty="0" smtClean="0">
                <a:ea typeface="宋体" pitchFamily="2" charset="-122"/>
              </a:rPr>
              <a:t>次 </a:t>
            </a:r>
            <a:r>
              <a:rPr lang="zh-CN" altLang="en-US" sz="3600" dirty="0" smtClean="0">
                <a:ea typeface="宋体" pitchFamily="2" charset="-122"/>
              </a:rPr>
              <a:t>上机实验</a:t>
            </a:r>
          </a:p>
        </p:txBody>
      </p:sp>
      <p:sp>
        <p:nvSpPr>
          <p:cNvPr id="4099" name="Rectangle 3"/>
          <p:cNvSpPr>
            <a:spLocks noGrp="1" noChangeArrowheads="1"/>
          </p:cNvSpPr>
          <p:nvPr>
            <p:ph type="body" idx="1"/>
          </p:nvPr>
        </p:nvSpPr>
        <p:spPr>
          <a:xfrm>
            <a:off x="179512" y="660549"/>
            <a:ext cx="8666038" cy="5792787"/>
          </a:xfrm>
        </p:spPr>
        <p:txBody>
          <a:bodyPr>
            <a:normAutofit fontScale="92500" lnSpcReduction="10000"/>
          </a:bodyPr>
          <a:lstStyle/>
          <a:p>
            <a:pPr>
              <a:lnSpc>
                <a:spcPct val="90000"/>
              </a:lnSpc>
              <a:buFont typeface="Monotype Sorts" pitchFamily="2" charset="2"/>
              <a:buNone/>
              <a:defRPr/>
            </a:pPr>
            <a:r>
              <a:rPr lang="zh-CN" altLang="en-US" sz="2800" dirty="0" smtClean="0">
                <a:ea typeface="宋体" pitchFamily="2" charset="-122"/>
              </a:rPr>
              <a:t>    </a:t>
            </a:r>
            <a:r>
              <a:rPr lang="zh-CN" altLang="en-US" sz="2800" b="1" dirty="0" smtClean="0">
                <a:solidFill>
                  <a:srgbClr val="0070C0"/>
                </a:solidFill>
                <a:ea typeface="宋体" pitchFamily="2" charset="-122"/>
              </a:rPr>
              <a:t>题</a:t>
            </a:r>
            <a:r>
              <a:rPr lang="en-US" altLang="zh-CN" sz="2800" b="1" dirty="0" smtClean="0">
                <a:solidFill>
                  <a:srgbClr val="0070C0"/>
                </a:solidFill>
                <a:ea typeface="宋体" pitchFamily="2" charset="-122"/>
              </a:rPr>
              <a:t>2</a:t>
            </a:r>
            <a:r>
              <a:rPr lang="zh-CN" altLang="en-US" sz="2800" b="1" dirty="0" smtClean="0">
                <a:solidFill>
                  <a:srgbClr val="0070C0"/>
                </a:solidFill>
                <a:ea typeface="宋体" pitchFamily="2" charset="-122"/>
              </a:rPr>
              <a:t>：</a:t>
            </a:r>
            <a:r>
              <a:rPr lang="zh-CN" altLang="en-US" sz="2800" dirty="0" smtClean="0">
                <a:ea typeface="宋体" pitchFamily="2" charset="-122"/>
              </a:rPr>
              <a:t>在已创建的</a:t>
            </a:r>
            <a:r>
              <a:rPr lang="en-US" altLang="zh-CN" sz="2800" dirty="0" smtClean="0">
                <a:ea typeface="宋体" pitchFamily="2" charset="-122"/>
              </a:rPr>
              <a:t>JXGL_name2</a:t>
            </a:r>
            <a:r>
              <a:rPr lang="zh-CN" altLang="en-US" sz="2800" dirty="0" smtClean="0">
                <a:ea typeface="宋体" pitchFamily="2" charset="-122"/>
              </a:rPr>
              <a:t>数据库</a:t>
            </a:r>
            <a:r>
              <a:rPr lang="zh-CN" altLang="en-US" sz="2800" dirty="0" smtClean="0">
                <a:ea typeface="宋体" pitchFamily="2" charset="-122"/>
              </a:rPr>
              <a:t>中按</a:t>
            </a:r>
            <a:r>
              <a:rPr lang="zh-CN" altLang="en-US" sz="2800" dirty="0" smtClean="0">
                <a:ea typeface="宋体" pitchFamily="2" charset="-122"/>
              </a:rPr>
              <a:t>顺序用</a:t>
            </a:r>
            <a:r>
              <a:rPr lang="en-US" altLang="zh-CN" sz="2800" dirty="0" smtClean="0">
                <a:ea typeface="宋体" pitchFamily="2" charset="-122"/>
              </a:rPr>
              <a:t>SQL</a:t>
            </a:r>
            <a:r>
              <a:rPr lang="zh-CN" altLang="en-US" sz="2800" dirty="0" smtClean="0">
                <a:ea typeface="宋体" pitchFamily="2" charset="-122"/>
              </a:rPr>
              <a:t>语句创建</a:t>
            </a:r>
            <a:r>
              <a:rPr lang="zh-CN" altLang="en-US" sz="2800" dirty="0" smtClean="0">
                <a:ea typeface="宋体" pitchFamily="2" charset="-122"/>
              </a:rPr>
              <a:t>如下关系的表格</a:t>
            </a:r>
            <a:r>
              <a:rPr lang="zh-CN" altLang="en-US" sz="2800" dirty="0">
                <a:ea typeface="宋体" pitchFamily="2" charset="-122"/>
              </a:rPr>
              <a:t>：专业关系</a:t>
            </a:r>
            <a:r>
              <a:rPr lang="en-US" altLang="zh-CN" sz="2800" dirty="0">
                <a:ea typeface="宋体" pitchFamily="2" charset="-122"/>
              </a:rPr>
              <a:t>SS</a:t>
            </a:r>
            <a:r>
              <a:rPr lang="zh-CN" altLang="en-US" sz="2800" dirty="0" smtClean="0">
                <a:ea typeface="宋体" pitchFamily="2" charset="-122"/>
              </a:rPr>
              <a:t>、</a:t>
            </a:r>
            <a:r>
              <a:rPr lang="zh-CN" altLang="en-US" sz="2800" dirty="0">
                <a:ea typeface="宋体" pitchFamily="2" charset="-122"/>
              </a:rPr>
              <a:t>课程关系</a:t>
            </a:r>
            <a:r>
              <a:rPr lang="en-US" altLang="zh-CN" sz="2800" dirty="0">
                <a:ea typeface="宋体" pitchFamily="2" charset="-122"/>
              </a:rPr>
              <a:t>C</a:t>
            </a:r>
            <a:r>
              <a:rPr lang="zh-CN" altLang="en-US" sz="2800" dirty="0" smtClean="0">
                <a:ea typeface="宋体" pitchFamily="2" charset="-122"/>
              </a:rPr>
              <a:t>、教师</a:t>
            </a:r>
            <a:r>
              <a:rPr lang="zh-CN" altLang="en-US" sz="2800" dirty="0">
                <a:ea typeface="宋体" pitchFamily="2" charset="-122"/>
              </a:rPr>
              <a:t>关系</a:t>
            </a:r>
            <a:r>
              <a:rPr lang="en-US" altLang="zh-CN" sz="2800" dirty="0" smtClean="0">
                <a:ea typeface="宋体" pitchFamily="2" charset="-122"/>
              </a:rPr>
              <a:t>T</a:t>
            </a:r>
            <a:r>
              <a:rPr lang="zh-CN" altLang="en-US" sz="2800" dirty="0" smtClean="0">
                <a:ea typeface="宋体" pitchFamily="2" charset="-122"/>
              </a:rPr>
              <a:t>、</a:t>
            </a:r>
            <a:r>
              <a:rPr lang="zh-CN" altLang="en-US" sz="2800" dirty="0">
                <a:ea typeface="宋体" pitchFamily="2" charset="-122"/>
              </a:rPr>
              <a:t>学生关系</a:t>
            </a:r>
            <a:r>
              <a:rPr lang="en-US" altLang="zh-CN" sz="2800" dirty="0">
                <a:ea typeface="宋体" pitchFamily="2" charset="-122"/>
              </a:rPr>
              <a:t>S</a:t>
            </a:r>
            <a:r>
              <a:rPr lang="zh-CN" altLang="en-US" sz="2800" dirty="0">
                <a:ea typeface="宋体" pitchFamily="2" charset="-122"/>
              </a:rPr>
              <a:t>、</a:t>
            </a:r>
            <a:r>
              <a:rPr lang="zh-CN" altLang="en-US" sz="2800" dirty="0" smtClean="0">
                <a:ea typeface="宋体" pitchFamily="2" charset="-122"/>
              </a:rPr>
              <a:t>学习关系</a:t>
            </a:r>
            <a:r>
              <a:rPr lang="en-US" altLang="zh-CN" sz="2800" dirty="0" smtClean="0">
                <a:ea typeface="宋体" pitchFamily="2" charset="-122"/>
              </a:rPr>
              <a:t>SC</a:t>
            </a:r>
            <a:r>
              <a:rPr lang="zh-CN" altLang="en-US" sz="2800" dirty="0" smtClean="0">
                <a:ea typeface="宋体" pitchFamily="2" charset="-122"/>
              </a:rPr>
              <a:t>、和讲授关系</a:t>
            </a:r>
            <a:r>
              <a:rPr lang="en-US" altLang="zh-CN" sz="2800" dirty="0" smtClean="0">
                <a:ea typeface="宋体" pitchFamily="2" charset="-122"/>
              </a:rPr>
              <a:t>TEACH</a:t>
            </a:r>
            <a:r>
              <a:rPr lang="zh-CN" altLang="en-US" sz="2800" dirty="0" smtClean="0">
                <a:ea typeface="宋体" pitchFamily="2" charset="-122"/>
              </a:rPr>
              <a:t>（</a:t>
            </a:r>
            <a:r>
              <a:rPr lang="zh-CN" altLang="en-US" sz="2800" b="1" dirty="0" smtClean="0">
                <a:solidFill>
                  <a:srgbClr val="FF0000"/>
                </a:solidFill>
                <a:ea typeface="宋体" pitchFamily="2" charset="-122"/>
              </a:rPr>
              <a:t>每个关系的具体属性和</a:t>
            </a:r>
            <a:r>
              <a:rPr lang="zh-CN" altLang="en-US" sz="2800" b="1" dirty="0" smtClean="0">
                <a:solidFill>
                  <a:srgbClr val="FF0000"/>
                </a:solidFill>
                <a:ea typeface="宋体" pitchFamily="2" charset="-122"/>
              </a:rPr>
              <a:t>数据示例见</a:t>
            </a:r>
            <a:r>
              <a:rPr lang="zh-CN" altLang="en-US" sz="2800" b="1" dirty="0" smtClean="0">
                <a:solidFill>
                  <a:srgbClr val="FF0000"/>
                </a:solidFill>
                <a:ea typeface="宋体" pitchFamily="2" charset="-122"/>
              </a:rPr>
              <a:t>后续</a:t>
            </a:r>
            <a:r>
              <a:rPr lang="en-US" altLang="zh-CN" sz="2800" b="1" dirty="0" err="1" smtClean="0">
                <a:solidFill>
                  <a:srgbClr val="FF0000"/>
                </a:solidFill>
                <a:ea typeface="宋体" pitchFamily="2" charset="-122"/>
              </a:rPr>
              <a:t>ppt</a:t>
            </a:r>
            <a:r>
              <a:rPr lang="zh-CN" altLang="en-US" sz="2800" b="1" dirty="0" smtClean="0">
                <a:solidFill>
                  <a:srgbClr val="FF0000"/>
                </a:solidFill>
                <a:ea typeface="宋体" pitchFamily="2" charset="-122"/>
              </a:rPr>
              <a:t>）</a:t>
            </a:r>
            <a:r>
              <a:rPr lang="zh-CN" altLang="en-US" sz="2800" dirty="0" smtClean="0">
                <a:ea typeface="宋体" pitchFamily="2" charset="-122"/>
              </a:rPr>
              <a:t>。</a:t>
            </a: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a:p>
            <a:pPr>
              <a:lnSpc>
                <a:spcPct val="90000"/>
              </a:lnSpc>
              <a:defRPr/>
            </a:pPr>
            <a:r>
              <a:rPr lang="zh-CN" altLang="en-US" sz="2800" dirty="0" smtClean="0">
                <a:ea typeface="宋体" pitchFamily="2" charset="-122"/>
              </a:rPr>
              <a:t>具体要求：</a:t>
            </a:r>
            <a:endParaRPr lang="en-US" altLang="zh-CN" sz="2800" dirty="0" smtClean="0">
              <a:ea typeface="宋体" pitchFamily="2" charset="-122"/>
            </a:endParaRPr>
          </a:p>
          <a:p>
            <a:pPr marL="514350" indent="-514350">
              <a:lnSpc>
                <a:spcPct val="90000"/>
              </a:lnSpc>
              <a:buFont typeface="Monotype Sorts" pitchFamily="2" charset="2"/>
              <a:buAutoNum type="arabicParenBoth"/>
              <a:defRPr/>
            </a:pPr>
            <a:r>
              <a:rPr lang="zh-CN" altLang="en-US" sz="2800" dirty="0" smtClean="0">
                <a:ea typeface="宋体" pitchFamily="2" charset="-122"/>
              </a:rPr>
              <a:t>为每列属性设置合适的类型和完整性约束；</a:t>
            </a:r>
            <a:endParaRPr lang="en-US" altLang="zh-CN" sz="2800" dirty="0" smtClean="0">
              <a:ea typeface="宋体" pitchFamily="2" charset="-122"/>
            </a:endParaRPr>
          </a:p>
          <a:p>
            <a:pPr marL="514350" indent="-514350">
              <a:lnSpc>
                <a:spcPct val="90000"/>
              </a:lnSpc>
              <a:buFont typeface="Monotype Sorts" pitchFamily="2" charset="2"/>
              <a:buAutoNum type="arabicParenBoth"/>
              <a:defRPr/>
            </a:pPr>
            <a:r>
              <a:rPr lang="zh-CN" altLang="en-US" sz="2800" dirty="0" smtClean="0">
                <a:ea typeface="宋体" pitchFamily="2" charset="-122"/>
              </a:rPr>
              <a:t>为每个表设置主键</a:t>
            </a:r>
            <a:r>
              <a:rPr lang="en-US" altLang="zh-CN" sz="2800" dirty="0" smtClean="0">
                <a:ea typeface="宋体" pitchFamily="2" charset="-122"/>
              </a:rPr>
              <a:t>(</a:t>
            </a:r>
            <a:r>
              <a:rPr lang="zh-CN" altLang="en-US" sz="2800" b="1" dirty="0" smtClean="0">
                <a:solidFill>
                  <a:srgbClr val="FF0000"/>
                </a:solidFill>
                <a:ea typeface="宋体" pitchFamily="2" charset="-122"/>
              </a:rPr>
              <a:t>红色属性</a:t>
            </a:r>
            <a:r>
              <a:rPr lang="en-US" altLang="zh-CN" sz="2800" dirty="0" smtClean="0">
                <a:ea typeface="宋体" pitchFamily="2" charset="-122"/>
              </a:rPr>
              <a:t>)</a:t>
            </a:r>
            <a:r>
              <a:rPr lang="zh-CN" altLang="en-US" sz="2800" dirty="0" smtClean="0">
                <a:ea typeface="宋体" pitchFamily="2" charset="-122"/>
              </a:rPr>
              <a:t>；</a:t>
            </a:r>
            <a:endParaRPr lang="en-US" altLang="zh-CN" sz="2800" dirty="0" smtClean="0">
              <a:ea typeface="宋体" pitchFamily="2" charset="-122"/>
            </a:endParaRPr>
          </a:p>
          <a:p>
            <a:pPr marL="514350" indent="-514350">
              <a:lnSpc>
                <a:spcPct val="90000"/>
              </a:lnSpc>
              <a:buFont typeface="Monotype Sorts" pitchFamily="2" charset="2"/>
              <a:buAutoNum type="arabicParenBoth"/>
              <a:defRPr/>
            </a:pPr>
            <a:r>
              <a:rPr lang="zh-CN" altLang="en-US" sz="2800" dirty="0">
                <a:ea typeface="宋体" pitchFamily="2" charset="-122"/>
              </a:rPr>
              <a:t>为</a:t>
            </a:r>
            <a:r>
              <a:rPr lang="en-US" altLang="zh-CN" sz="2800" dirty="0">
                <a:ea typeface="宋体" pitchFamily="2" charset="-122"/>
              </a:rPr>
              <a:t>S, </a:t>
            </a:r>
            <a:r>
              <a:rPr lang="en-US" altLang="zh-CN" sz="2800" dirty="0" smtClean="0">
                <a:ea typeface="宋体" pitchFamily="2" charset="-122"/>
              </a:rPr>
              <a:t>SC,TEACH</a:t>
            </a:r>
            <a:r>
              <a:rPr lang="zh-CN" altLang="en-US" sz="2800" dirty="0">
                <a:ea typeface="宋体" pitchFamily="2" charset="-122"/>
              </a:rPr>
              <a:t>三张表</a:t>
            </a:r>
            <a:r>
              <a:rPr lang="zh-CN" altLang="en-US" sz="2800" dirty="0" smtClean="0">
                <a:ea typeface="宋体" pitchFamily="2" charset="-122"/>
              </a:rPr>
              <a:t>设置外键</a:t>
            </a:r>
            <a:r>
              <a:rPr lang="en-US" altLang="zh-CN" sz="2800" dirty="0" smtClean="0">
                <a:ea typeface="宋体" pitchFamily="2" charset="-122"/>
              </a:rPr>
              <a:t>(</a:t>
            </a:r>
            <a:r>
              <a:rPr lang="zh-CN" altLang="en-US" sz="2800" b="1" dirty="0" smtClean="0">
                <a:solidFill>
                  <a:srgbClr val="0070C0"/>
                </a:solidFill>
                <a:ea typeface="宋体" pitchFamily="2" charset="-122"/>
              </a:rPr>
              <a:t>蓝色属性</a:t>
            </a:r>
            <a:r>
              <a:rPr lang="en-US" altLang="zh-CN" sz="2800" dirty="0">
                <a:ea typeface="宋体" pitchFamily="2" charset="-122"/>
              </a:rPr>
              <a:t>) </a:t>
            </a:r>
            <a:r>
              <a:rPr lang="zh-CN" altLang="en-US" sz="2800" dirty="0" smtClean="0">
                <a:ea typeface="宋体" pitchFamily="2" charset="-122"/>
              </a:rPr>
              <a:t>；</a:t>
            </a:r>
            <a:endParaRPr lang="en-US" altLang="zh-CN" sz="2800" dirty="0">
              <a:ea typeface="宋体" pitchFamily="2" charset="-122"/>
            </a:endParaRPr>
          </a:p>
          <a:p>
            <a:pPr marL="514350" indent="-514350">
              <a:lnSpc>
                <a:spcPct val="90000"/>
              </a:lnSpc>
              <a:buFont typeface="Monotype Sorts" pitchFamily="2" charset="2"/>
              <a:buAutoNum type="arabicParenBoth"/>
              <a:defRPr/>
            </a:pPr>
            <a:r>
              <a:rPr lang="zh-CN" altLang="en-US" sz="2800" dirty="0" smtClean="0">
                <a:ea typeface="宋体" pitchFamily="2" charset="-122"/>
              </a:rPr>
              <a:t>为</a:t>
            </a:r>
            <a:r>
              <a:rPr lang="zh-CN" altLang="en-US" sz="2800" dirty="0">
                <a:ea typeface="宋体" pitchFamily="2" charset="-122"/>
              </a:rPr>
              <a:t>每个</a:t>
            </a:r>
            <a:r>
              <a:rPr lang="zh-CN" altLang="en-US" sz="2800" dirty="0" smtClean="0">
                <a:ea typeface="宋体" pitchFamily="2" charset="-122"/>
              </a:rPr>
              <a:t>表</a:t>
            </a:r>
            <a:r>
              <a:rPr lang="zh-CN" altLang="en-US" sz="2800" b="1" u="sng" dirty="0" smtClean="0">
                <a:solidFill>
                  <a:srgbClr val="FF0000"/>
                </a:solidFill>
                <a:ea typeface="宋体" pitchFamily="2" charset="-122"/>
              </a:rPr>
              <a:t>使用</a:t>
            </a:r>
            <a:r>
              <a:rPr lang="en-US" altLang="zh-CN" sz="2800" b="1" u="sng" dirty="0" smtClean="0">
                <a:solidFill>
                  <a:srgbClr val="FF0000"/>
                </a:solidFill>
                <a:ea typeface="宋体" pitchFamily="2" charset="-122"/>
              </a:rPr>
              <a:t>SQL</a:t>
            </a:r>
            <a:r>
              <a:rPr lang="zh-CN" altLang="en-US" sz="2800" b="1" u="sng" dirty="0" smtClean="0">
                <a:solidFill>
                  <a:srgbClr val="FF0000"/>
                </a:solidFill>
                <a:ea typeface="宋体" pitchFamily="2" charset="-122"/>
              </a:rPr>
              <a:t>语句插入</a:t>
            </a:r>
            <a:r>
              <a:rPr lang="zh-CN" altLang="en-US" sz="2800" dirty="0" smtClean="0">
                <a:ea typeface="宋体" pitchFamily="2" charset="-122"/>
              </a:rPr>
              <a:t>若干记录，具体内容参照后续表格。</a:t>
            </a:r>
            <a:endParaRPr lang="en-US" altLang="zh-CN" sz="2800" dirty="0" smtClean="0">
              <a:ea typeface="宋体" pitchFamily="2" charset="-122"/>
            </a:endParaRPr>
          </a:p>
          <a:p>
            <a:pPr marL="0" indent="0">
              <a:lnSpc>
                <a:spcPct val="90000"/>
              </a:lnSpc>
              <a:buNone/>
              <a:defRPr/>
            </a:pPr>
            <a:endParaRPr lang="en-US" altLang="zh-CN" sz="2600" dirty="0" smtClean="0">
              <a:ea typeface="宋体" pitchFamily="2" charset="-122"/>
            </a:endParaRPr>
          </a:p>
          <a:p>
            <a:pPr marL="0" indent="0">
              <a:lnSpc>
                <a:spcPct val="90000"/>
              </a:lnSpc>
              <a:spcBef>
                <a:spcPct val="35000"/>
              </a:spcBef>
              <a:buClr>
                <a:schemeClr val="tx2"/>
              </a:buClr>
              <a:buSzPct val="90000"/>
              <a:buNone/>
              <a:defRPr/>
            </a:pPr>
            <a:r>
              <a:rPr kumimoji="1" lang="zh-CN" altLang="en-US" sz="2800" kern="0" dirty="0" smtClean="0">
                <a:solidFill>
                  <a:srgbClr val="FF0000"/>
                </a:solidFill>
              </a:rPr>
              <a:t>    注意</a:t>
            </a:r>
            <a:r>
              <a:rPr kumimoji="1" lang="zh-CN" altLang="en-US" sz="2800" kern="0" dirty="0">
                <a:solidFill>
                  <a:srgbClr val="FF0000"/>
                </a:solidFill>
              </a:rPr>
              <a:t>：</a:t>
            </a:r>
            <a:r>
              <a:rPr kumimoji="1" lang="zh-CN" altLang="en-US" sz="2800" kern="0" dirty="0"/>
              <a:t>在创建表格语句之前加上以下两行语句：</a:t>
            </a:r>
            <a:endParaRPr kumimoji="1" lang="en-US" altLang="zh-CN" sz="2800" kern="0" dirty="0"/>
          </a:p>
          <a:p>
            <a:pPr marL="0" indent="0">
              <a:lnSpc>
                <a:spcPct val="90000"/>
              </a:lnSpc>
              <a:spcBef>
                <a:spcPct val="35000"/>
              </a:spcBef>
              <a:buClr>
                <a:schemeClr val="tx2"/>
              </a:buClr>
              <a:buSzPct val="90000"/>
              <a:buNone/>
              <a:defRPr/>
            </a:pPr>
            <a:r>
              <a:rPr kumimoji="1" lang="en-US" altLang="zh-CN" sz="2800" kern="0" dirty="0" smtClean="0"/>
              <a:t>    USE </a:t>
            </a:r>
            <a:r>
              <a:rPr kumimoji="1" lang="en-US" altLang="zh-CN" sz="2800" kern="0" dirty="0"/>
              <a:t>JXGL_name2 </a:t>
            </a:r>
          </a:p>
          <a:p>
            <a:pPr marL="0" indent="0">
              <a:lnSpc>
                <a:spcPct val="90000"/>
              </a:lnSpc>
              <a:spcBef>
                <a:spcPct val="35000"/>
              </a:spcBef>
              <a:buClr>
                <a:schemeClr val="tx2"/>
              </a:buClr>
              <a:buSzPct val="90000"/>
              <a:buNone/>
              <a:defRPr/>
            </a:pPr>
            <a:r>
              <a:rPr kumimoji="1" lang="en-US" altLang="zh-CN" sz="2800" kern="0" dirty="0" smtClean="0"/>
              <a:t>    GO</a:t>
            </a:r>
            <a:endParaRPr kumimoji="1" lang="en-US" altLang="zh-CN" sz="2800" kern="0" dirty="0"/>
          </a:p>
          <a:p>
            <a:pPr marL="0" indent="0">
              <a:lnSpc>
                <a:spcPct val="90000"/>
              </a:lnSpc>
              <a:buNone/>
              <a:defRPr/>
            </a:pPr>
            <a:endParaRPr lang="en-US" altLang="zh-CN" sz="2800" dirty="0">
              <a:ea typeface="宋体" pitchFamily="2" charset="-122"/>
            </a:endParaRPr>
          </a:p>
        </p:txBody>
      </p:sp>
    </p:spTree>
    <p:extLst>
      <p:ext uri="{BB962C8B-B14F-4D97-AF65-F5344CB8AC3E}">
        <p14:creationId xmlns:p14="http://schemas.microsoft.com/office/powerpoint/2010/main" val="391687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68275" y="620688"/>
            <a:ext cx="8912225" cy="6480720"/>
          </a:xfrm>
        </p:spPr>
        <p:txBody>
          <a:bodyPr>
            <a:noAutofit/>
          </a:bodyPr>
          <a:lstStyle/>
          <a:p>
            <a:pPr>
              <a:lnSpc>
                <a:spcPct val="90000"/>
              </a:lnSpc>
              <a:buNone/>
              <a:defRPr/>
            </a:pPr>
            <a:r>
              <a:rPr lang="zh-CN" altLang="en-US" sz="2800" dirty="0" smtClean="0">
                <a:ea typeface="宋体" pitchFamily="2" charset="-122"/>
              </a:rPr>
              <a:t>专业</a:t>
            </a:r>
            <a:r>
              <a:rPr lang="zh-CN" altLang="en-US" sz="2800" dirty="0">
                <a:ea typeface="宋体" pitchFamily="2" charset="-122"/>
              </a:rPr>
              <a:t>关系模式</a:t>
            </a:r>
            <a:r>
              <a:rPr lang="zh-CN" altLang="en-US" sz="2800" dirty="0" smtClean="0">
                <a:ea typeface="宋体" pitchFamily="2" charset="-122"/>
              </a:rPr>
              <a:t>：    </a:t>
            </a:r>
            <a:endParaRPr lang="en-US" altLang="zh-CN" sz="2800" dirty="0" smtClean="0">
              <a:ea typeface="宋体" pitchFamily="2" charset="-122"/>
            </a:endParaRPr>
          </a:p>
          <a:p>
            <a:pPr>
              <a:lnSpc>
                <a:spcPct val="90000"/>
              </a:lnSpc>
              <a:buNone/>
              <a:defRPr/>
            </a:pPr>
            <a:r>
              <a:rPr lang="en-US" altLang="zh-CN" sz="2800" dirty="0" smtClean="0">
                <a:ea typeface="宋体" pitchFamily="2" charset="-122"/>
              </a:rPr>
              <a:t>SS(</a:t>
            </a:r>
            <a:r>
              <a:rPr lang="en-US" altLang="zh-CN" sz="2800" b="1" dirty="0" smtClean="0">
                <a:solidFill>
                  <a:srgbClr val="FF0000"/>
                </a:solidFill>
                <a:ea typeface="宋体" pitchFamily="2" charset="-122"/>
              </a:rPr>
              <a:t>SCODE#</a:t>
            </a:r>
            <a:r>
              <a:rPr lang="en-US" altLang="zh-CN" sz="2800" dirty="0" smtClean="0">
                <a:ea typeface="宋体" pitchFamily="2" charset="-122"/>
              </a:rPr>
              <a:t>, SSNAME)</a:t>
            </a:r>
          </a:p>
          <a:p>
            <a:pPr>
              <a:lnSpc>
                <a:spcPct val="90000"/>
              </a:lnSpc>
              <a:buFont typeface="Monotype Sorts" pitchFamily="2" charset="2"/>
              <a:buNone/>
              <a:defRPr/>
            </a:pPr>
            <a:r>
              <a:rPr lang="zh-CN" altLang="en-US" sz="2800" dirty="0" smtClean="0">
                <a:ea typeface="宋体" pitchFamily="2" charset="-122"/>
              </a:rPr>
              <a:t>课程关系模式：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C(</a:t>
            </a:r>
            <a:r>
              <a:rPr lang="en-US" altLang="zh-CN" sz="2800" b="1" dirty="0" smtClean="0">
                <a:solidFill>
                  <a:srgbClr val="FF0000"/>
                </a:solidFill>
                <a:ea typeface="宋体" pitchFamily="2" charset="-122"/>
              </a:rPr>
              <a:t>C#</a:t>
            </a:r>
            <a:r>
              <a:rPr lang="en-US" altLang="zh-CN" sz="2800" dirty="0" smtClean="0">
                <a:ea typeface="宋体" pitchFamily="2" charset="-122"/>
              </a:rPr>
              <a:t>, CNAME, CLASSH)</a:t>
            </a:r>
          </a:p>
          <a:p>
            <a:pPr>
              <a:lnSpc>
                <a:spcPct val="90000"/>
              </a:lnSpc>
              <a:buFont typeface="Monotype Sorts" pitchFamily="2" charset="2"/>
              <a:buNone/>
              <a:defRPr/>
            </a:pPr>
            <a:r>
              <a:rPr lang="zh-CN" altLang="en-US" sz="2800" dirty="0" smtClean="0">
                <a:ea typeface="宋体" pitchFamily="2" charset="-122"/>
              </a:rPr>
              <a:t>教师</a:t>
            </a:r>
            <a:r>
              <a:rPr lang="zh-CN" altLang="en-US" sz="2800" dirty="0">
                <a:ea typeface="宋体" pitchFamily="2" charset="-122"/>
              </a:rPr>
              <a:t>关系</a:t>
            </a:r>
            <a:r>
              <a:rPr lang="zh-CN" altLang="en-US" sz="2800" dirty="0" smtClean="0">
                <a:ea typeface="宋体" pitchFamily="2" charset="-122"/>
              </a:rPr>
              <a:t>模式</a:t>
            </a:r>
            <a:r>
              <a:rPr lang="en-US" altLang="zh-CN" sz="2800" dirty="0" smtClean="0">
                <a:ea typeface="宋体" pitchFamily="2" charset="-122"/>
                <a:sym typeface="Wingdings" panose="05000000000000000000" pitchFamily="2" charset="2"/>
              </a:rPr>
              <a:t>: </a:t>
            </a:r>
            <a:endParaRPr lang="en-US" altLang="zh-CN" sz="2800" dirty="0">
              <a:ea typeface="宋体" pitchFamily="2" charset="-122"/>
            </a:endParaRPr>
          </a:p>
          <a:p>
            <a:pPr>
              <a:lnSpc>
                <a:spcPct val="90000"/>
              </a:lnSpc>
              <a:buFont typeface="Monotype Sorts" pitchFamily="2" charset="2"/>
              <a:buNone/>
              <a:defRPr/>
            </a:pPr>
            <a:r>
              <a:rPr lang="en-US" altLang="zh-CN" sz="2800" dirty="0" smtClean="0">
                <a:ea typeface="宋体" pitchFamily="2" charset="-122"/>
              </a:rPr>
              <a:t>T(</a:t>
            </a:r>
            <a:r>
              <a:rPr lang="en-US" altLang="zh-CN" sz="2800" b="1" dirty="0" smtClean="0">
                <a:solidFill>
                  <a:srgbClr val="FF0000"/>
                </a:solidFill>
                <a:ea typeface="宋体" pitchFamily="2" charset="-122"/>
              </a:rPr>
              <a:t>T</a:t>
            </a:r>
            <a:r>
              <a:rPr lang="en-US" altLang="zh-CN" sz="2800" b="1" dirty="0">
                <a:solidFill>
                  <a:srgbClr val="FF0000"/>
                </a:solidFill>
                <a:ea typeface="宋体" pitchFamily="2" charset="-122"/>
              </a:rPr>
              <a:t>#</a:t>
            </a:r>
            <a:r>
              <a:rPr lang="en-US" altLang="zh-CN" sz="2800" dirty="0">
                <a:ea typeface="宋体" pitchFamily="2" charset="-122"/>
              </a:rPr>
              <a:t>, TNAME, TSEX, TBIRTHIN, TITLEOF, TRSECTION, TEL</a:t>
            </a:r>
            <a:r>
              <a:rPr lang="en-US" altLang="zh-CN" sz="2800" dirty="0" smtClean="0">
                <a:ea typeface="宋体" pitchFamily="2" charset="-122"/>
              </a:rPr>
              <a:t>)</a:t>
            </a:r>
          </a:p>
          <a:p>
            <a:pPr>
              <a:lnSpc>
                <a:spcPct val="90000"/>
              </a:lnSpc>
              <a:buFont typeface="Monotype Sorts" pitchFamily="2" charset="2"/>
              <a:buNone/>
              <a:defRPr/>
            </a:pPr>
            <a:r>
              <a:rPr lang="zh-CN" altLang="en-US" sz="2800" dirty="0" smtClean="0">
                <a:ea typeface="宋体" pitchFamily="2" charset="-122"/>
              </a:rPr>
              <a:t>学生</a:t>
            </a:r>
            <a:r>
              <a:rPr lang="zh-CN" altLang="en-US" sz="2800" dirty="0">
                <a:ea typeface="宋体" pitchFamily="2" charset="-122"/>
              </a:rPr>
              <a:t>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S(</a:t>
            </a:r>
            <a:r>
              <a:rPr lang="en-US" altLang="zh-CN" sz="2800" b="1" dirty="0" smtClean="0">
                <a:solidFill>
                  <a:srgbClr val="FF0000"/>
                </a:solidFill>
                <a:ea typeface="宋体" pitchFamily="2" charset="-122"/>
              </a:rPr>
              <a:t>S</a:t>
            </a:r>
            <a:r>
              <a:rPr lang="en-US" altLang="zh-CN" sz="2800" b="1" dirty="0">
                <a:solidFill>
                  <a:srgbClr val="FF0000"/>
                </a:solidFill>
                <a:ea typeface="宋体" pitchFamily="2" charset="-122"/>
              </a:rPr>
              <a:t>#</a:t>
            </a:r>
            <a:r>
              <a:rPr lang="en-US" altLang="zh-CN" sz="2800" dirty="0">
                <a:ea typeface="宋体" pitchFamily="2" charset="-122"/>
              </a:rPr>
              <a:t>, SNAME, SSEX, SBIRTHIN, PLACEOFB, </a:t>
            </a:r>
            <a:r>
              <a:rPr lang="en-US" altLang="zh-CN" sz="2800" b="1" dirty="0">
                <a:solidFill>
                  <a:srgbClr val="0070C0"/>
                </a:solidFill>
                <a:ea typeface="宋体" pitchFamily="2" charset="-122"/>
              </a:rPr>
              <a:t>SCODE#</a:t>
            </a:r>
            <a:r>
              <a:rPr lang="en-US" altLang="zh-CN" sz="2800" dirty="0">
                <a:ea typeface="宋体" pitchFamily="2" charset="-122"/>
              </a:rPr>
              <a:t>, CLASS)</a:t>
            </a:r>
          </a:p>
          <a:p>
            <a:pPr>
              <a:lnSpc>
                <a:spcPct val="90000"/>
              </a:lnSpc>
              <a:buFont typeface="Monotype Sorts" pitchFamily="2" charset="2"/>
              <a:buNone/>
              <a:defRPr/>
            </a:pPr>
            <a:r>
              <a:rPr lang="zh-CN" altLang="en-US" sz="2800" dirty="0" smtClean="0">
                <a:ea typeface="宋体" pitchFamily="2" charset="-122"/>
              </a:rPr>
              <a:t>学生学习关系模式：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SC(</a:t>
            </a:r>
            <a:r>
              <a:rPr lang="en-US" altLang="zh-CN" sz="2800" b="1" dirty="0" smtClean="0">
                <a:solidFill>
                  <a:srgbClr val="FF0000"/>
                </a:solidFill>
                <a:ea typeface="宋体" pitchFamily="2" charset="-122"/>
              </a:rPr>
              <a:t>S</a:t>
            </a:r>
            <a:r>
              <a:rPr lang="en-US" altLang="zh-CN" sz="2800" b="1" dirty="0" smtClean="0">
                <a:solidFill>
                  <a:srgbClr val="0070C0"/>
                </a:solidFill>
                <a:ea typeface="宋体" pitchFamily="2" charset="-122"/>
              </a:rPr>
              <a:t>#</a:t>
            </a:r>
            <a:r>
              <a:rPr lang="en-US" altLang="zh-CN" sz="2800" dirty="0" smtClean="0">
                <a:ea typeface="宋体" pitchFamily="2" charset="-122"/>
              </a:rPr>
              <a:t>, </a:t>
            </a:r>
            <a:r>
              <a:rPr lang="en-US" altLang="zh-CN" sz="2800" b="1" dirty="0" smtClean="0">
                <a:solidFill>
                  <a:srgbClr val="FF0000"/>
                </a:solidFill>
                <a:ea typeface="宋体" pitchFamily="2" charset="-122"/>
              </a:rPr>
              <a:t>C</a:t>
            </a:r>
            <a:r>
              <a:rPr lang="en-US" altLang="zh-CN" sz="2800" b="1" dirty="0" smtClean="0">
                <a:solidFill>
                  <a:srgbClr val="0070C0"/>
                </a:solidFill>
                <a:ea typeface="宋体" pitchFamily="2" charset="-122"/>
              </a:rPr>
              <a:t>#</a:t>
            </a:r>
            <a:r>
              <a:rPr lang="en-US" altLang="zh-CN" sz="2800" dirty="0" smtClean="0">
                <a:ea typeface="宋体" pitchFamily="2" charset="-122"/>
              </a:rPr>
              <a:t>, GRADE)</a:t>
            </a:r>
          </a:p>
          <a:p>
            <a:pPr>
              <a:lnSpc>
                <a:spcPct val="90000"/>
              </a:lnSpc>
              <a:buFont typeface="Monotype Sorts" pitchFamily="2" charset="2"/>
              <a:buNone/>
              <a:defRPr/>
            </a:pPr>
            <a:r>
              <a:rPr lang="zh-CN" altLang="en-US" sz="2800" dirty="0" smtClean="0">
                <a:ea typeface="宋体" pitchFamily="2" charset="-122"/>
              </a:rPr>
              <a:t>教师讲授关系模式：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TEACH(</a:t>
            </a:r>
            <a:r>
              <a:rPr lang="en-US" altLang="zh-CN" sz="2800" b="1" dirty="0" smtClean="0">
                <a:solidFill>
                  <a:srgbClr val="FF0000"/>
                </a:solidFill>
                <a:ea typeface="宋体" pitchFamily="2" charset="-122"/>
              </a:rPr>
              <a:t>T</a:t>
            </a:r>
            <a:r>
              <a:rPr lang="en-US" altLang="zh-CN" sz="2800" b="1" dirty="0" smtClean="0">
                <a:solidFill>
                  <a:srgbClr val="0070C0"/>
                </a:solidFill>
                <a:ea typeface="宋体" pitchFamily="2" charset="-122"/>
              </a:rPr>
              <a:t>#</a:t>
            </a:r>
            <a:r>
              <a:rPr lang="en-US" altLang="zh-CN" sz="2800" dirty="0" smtClean="0">
                <a:ea typeface="宋体" pitchFamily="2" charset="-122"/>
              </a:rPr>
              <a:t>, </a:t>
            </a:r>
            <a:r>
              <a:rPr lang="en-US" altLang="zh-CN" sz="2800" b="1" dirty="0" smtClean="0">
                <a:solidFill>
                  <a:srgbClr val="FF0000"/>
                </a:solidFill>
                <a:ea typeface="宋体" pitchFamily="2" charset="-122"/>
              </a:rPr>
              <a:t>C</a:t>
            </a:r>
            <a:r>
              <a:rPr lang="en-US" altLang="zh-CN" sz="2800" b="1" dirty="0" smtClean="0">
                <a:solidFill>
                  <a:srgbClr val="0070C0"/>
                </a:solidFill>
                <a:ea typeface="宋体" pitchFamily="2" charset="-122"/>
              </a:rPr>
              <a:t>#</a:t>
            </a:r>
            <a:r>
              <a:rPr lang="en-US" altLang="zh-CN" sz="2800" dirty="0" smtClean="0">
                <a:ea typeface="宋体" pitchFamily="2" charset="-122"/>
              </a:rPr>
              <a:t>)</a:t>
            </a:r>
          </a:p>
        </p:txBody>
      </p:sp>
    </p:spTree>
    <p:extLst>
      <p:ext uri="{BB962C8B-B14F-4D97-AF65-F5344CB8AC3E}">
        <p14:creationId xmlns:p14="http://schemas.microsoft.com/office/powerpoint/2010/main" val="210384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68275" y="764704"/>
            <a:ext cx="8580189" cy="5040560"/>
          </a:xfrm>
        </p:spPr>
        <p:txBody>
          <a:bodyPr>
            <a:noAutofit/>
          </a:bodyPr>
          <a:lstStyle/>
          <a:p>
            <a:pPr>
              <a:lnSpc>
                <a:spcPct val="90000"/>
              </a:lnSpc>
              <a:buNone/>
              <a:defRPr/>
            </a:pPr>
            <a:r>
              <a:rPr lang="zh-CN" altLang="en-US" b="1" dirty="0" smtClean="0">
                <a:solidFill>
                  <a:srgbClr val="00B0F0"/>
                </a:solidFill>
                <a:ea typeface="宋体" pitchFamily="2" charset="-122"/>
              </a:rPr>
              <a:t>提醒：</a:t>
            </a:r>
            <a:endParaRPr lang="en-US" altLang="zh-CN" b="1" dirty="0" smtClean="0">
              <a:solidFill>
                <a:srgbClr val="00B0F0"/>
              </a:solidFill>
              <a:ea typeface="宋体" pitchFamily="2" charset="-122"/>
            </a:endParaRPr>
          </a:p>
          <a:p>
            <a:pPr>
              <a:lnSpc>
                <a:spcPct val="90000"/>
              </a:lnSpc>
              <a:buNone/>
              <a:defRPr/>
            </a:pPr>
            <a:endParaRPr lang="en-US" altLang="zh-CN" sz="2800" b="1" dirty="0" smtClean="0">
              <a:ea typeface="宋体" pitchFamily="2" charset="-122"/>
            </a:endParaRPr>
          </a:p>
          <a:p>
            <a:pPr>
              <a:lnSpc>
                <a:spcPct val="90000"/>
              </a:lnSpc>
              <a:buNone/>
              <a:defRPr/>
            </a:pPr>
            <a:r>
              <a:rPr lang="en-US" altLang="zh-CN" sz="2800" b="1" dirty="0" smtClean="0">
                <a:ea typeface="宋体" pitchFamily="2" charset="-122"/>
              </a:rPr>
              <a:t>1</a:t>
            </a:r>
            <a:r>
              <a:rPr lang="zh-CN" altLang="en-US" sz="2800" b="1" dirty="0" smtClean="0">
                <a:ea typeface="宋体" pitchFamily="2" charset="-122"/>
              </a:rPr>
              <a:t>、包含</a:t>
            </a:r>
            <a:r>
              <a:rPr lang="zh-CN" altLang="en-US" sz="2800" b="1" dirty="0" smtClean="0">
                <a:solidFill>
                  <a:srgbClr val="FF0000"/>
                </a:solidFill>
                <a:ea typeface="宋体" pitchFamily="2" charset="-122"/>
              </a:rPr>
              <a:t>红色字体</a:t>
            </a:r>
            <a:r>
              <a:rPr lang="zh-CN" altLang="en-US" sz="2800" b="1" dirty="0" smtClean="0">
                <a:ea typeface="宋体" pitchFamily="2" charset="-122"/>
              </a:rPr>
              <a:t>的</a:t>
            </a:r>
            <a:r>
              <a:rPr lang="zh-CN" altLang="en-US" sz="2800" b="1" dirty="0">
                <a:ea typeface="宋体" pitchFamily="2" charset="-122"/>
              </a:rPr>
              <a:t>属性要求设为主键</a:t>
            </a:r>
            <a:r>
              <a:rPr lang="zh-CN" altLang="en-US" sz="2800" b="1" dirty="0" smtClean="0">
                <a:ea typeface="宋体" pitchFamily="2" charset="-122"/>
              </a:rPr>
              <a:t>，包含</a:t>
            </a:r>
            <a:r>
              <a:rPr lang="zh-CN" altLang="en-US" sz="2800" b="1" dirty="0" smtClean="0">
                <a:solidFill>
                  <a:srgbClr val="0070C0"/>
                </a:solidFill>
                <a:ea typeface="宋体" pitchFamily="2" charset="-122"/>
              </a:rPr>
              <a:t>蓝色字体</a:t>
            </a:r>
            <a:r>
              <a:rPr lang="zh-CN" altLang="en-US" sz="2800" b="1" dirty="0" smtClean="0">
                <a:ea typeface="宋体" pitchFamily="2" charset="-122"/>
              </a:rPr>
              <a:t>的属性要求设为外键；</a:t>
            </a:r>
            <a:endParaRPr lang="en-US" altLang="zh-CN" sz="2800" b="1" dirty="0" smtClean="0">
              <a:ea typeface="宋体" pitchFamily="2" charset="-122"/>
            </a:endParaRPr>
          </a:p>
          <a:p>
            <a:pPr>
              <a:lnSpc>
                <a:spcPct val="90000"/>
              </a:lnSpc>
              <a:buNone/>
              <a:defRPr/>
            </a:pPr>
            <a:r>
              <a:rPr lang="en-US" altLang="zh-CN" sz="2800" dirty="0" smtClean="0">
                <a:ea typeface="宋体" pitchFamily="2" charset="-122"/>
                <a:sym typeface="Wingdings" panose="05000000000000000000" pitchFamily="2" charset="2"/>
              </a:rPr>
              <a:t>2</a:t>
            </a:r>
            <a:r>
              <a:rPr lang="zh-CN" altLang="en-US" sz="2800" dirty="0" smtClean="0">
                <a:ea typeface="宋体" pitchFamily="2" charset="-122"/>
                <a:sym typeface="Wingdings" panose="05000000000000000000" pitchFamily="2" charset="2"/>
              </a:rPr>
              <a:t>、</a:t>
            </a:r>
            <a:r>
              <a:rPr lang="zh-CN" altLang="en-US" sz="2800" dirty="0">
                <a:ea typeface="宋体" pitchFamily="2" charset="-122"/>
              </a:rPr>
              <a:t>教师</a:t>
            </a:r>
            <a:r>
              <a:rPr lang="zh-CN" altLang="en-US" sz="2800" dirty="0" smtClean="0">
                <a:ea typeface="宋体" pitchFamily="2" charset="-122"/>
              </a:rPr>
              <a:t>关系</a:t>
            </a:r>
            <a:r>
              <a:rPr lang="en-US" altLang="zh-CN" sz="2800" dirty="0" smtClean="0">
                <a:ea typeface="宋体" pitchFamily="2" charset="-122"/>
              </a:rPr>
              <a:t>T</a:t>
            </a:r>
            <a:r>
              <a:rPr lang="zh-CN" altLang="en-US" sz="2800" dirty="0" smtClean="0">
                <a:ea typeface="宋体" pitchFamily="2" charset="-122"/>
              </a:rPr>
              <a:t>中的</a:t>
            </a:r>
            <a:r>
              <a:rPr lang="en-US" altLang="zh-CN" sz="2800" dirty="0" smtClean="0">
                <a:ea typeface="宋体" pitchFamily="2" charset="-122"/>
              </a:rPr>
              <a:t>TSEX</a:t>
            </a:r>
            <a:r>
              <a:rPr lang="zh-CN" altLang="en-US" sz="2800" dirty="0" smtClean="0">
                <a:ea typeface="宋体" pitchFamily="2" charset="-122"/>
              </a:rPr>
              <a:t>属性和</a:t>
            </a:r>
            <a:r>
              <a:rPr lang="zh-CN" altLang="en-US" sz="2800" dirty="0">
                <a:ea typeface="宋体" pitchFamily="2" charset="-122"/>
              </a:rPr>
              <a:t>学生关系</a:t>
            </a:r>
            <a:r>
              <a:rPr lang="en-US" altLang="zh-CN" sz="2800" dirty="0">
                <a:ea typeface="宋体" pitchFamily="2" charset="-122"/>
              </a:rPr>
              <a:t>S</a:t>
            </a:r>
            <a:r>
              <a:rPr lang="zh-CN" altLang="en-US" sz="2800" dirty="0">
                <a:ea typeface="宋体" pitchFamily="2" charset="-122"/>
              </a:rPr>
              <a:t>中的</a:t>
            </a:r>
            <a:r>
              <a:rPr lang="en-US" altLang="zh-CN" sz="2800" dirty="0">
                <a:ea typeface="宋体" pitchFamily="2" charset="-122"/>
              </a:rPr>
              <a:t>SSEX</a:t>
            </a:r>
            <a:r>
              <a:rPr lang="zh-CN" altLang="en-US" sz="2800" dirty="0" smtClean="0">
                <a:ea typeface="宋体" pitchFamily="2" charset="-122"/>
              </a:rPr>
              <a:t>属性的取值都只能</a:t>
            </a:r>
            <a:r>
              <a:rPr lang="zh-CN" altLang="en-US" sz="2800" dirty="0">
                <a:ea typeface="宋体" pitchFamily="2" charset="-122"/>
              </a:rPr>
              <a:t>为“男”或</a:t>
            </a:r>
            <a:r>
              <a:rPr lang="zh-CN" altLang="en-US" sz="2800" dirty="0" smtClean="0">
                <a:ea typeface="宋体" pitchFamily="2" charset="-122"/>
              </a:rPr>
              <a:t>“女”；</a:t>
            </a:r>
            <a:endParaRPr lang="en-US" altLang="zh-CN" sz="2800" dirty="0" smtClean="0">
              <a:ea typeface="宋体" pitchFamily="2" charset="-122"/>
            </a:endParaRPr>
          </a:p>
          <a:p>
            <a:pPr>
              <a:lnSpc>
                <a:spcPct val="90000"/>
              </a:lnSpc>
              <a:buNone/>
              <a:defRPr/>
            </a:pPr>
            <a:r>
              <a:rPr lang="en-US" altLang="zh-CN" sz="2800" dirty="0" smtClean="0">
                <a:ea typeface="宋体" pitchFamily="2" charset="-122"/>
                <a:sym typeface="Wingdings" panose="05000000000000000000" pitchFamily="2" charset="2"/>
              </a:rPr>
              <a:t>3</a:t>
            </a:r>
            <a:r>
              <a:rPr lang="zh-CN" altLang="en-US" sz="2800" dirty="0" smtClean="0">
                <a:ea typeface="宋体" pitchFamily="2" charset="-122"/>
                <a:sym typeface="Wingdings" panose="05000000000000000000" pitchFamily="2" charset="2"/>
              </a:rPr>
              <a:t>、</a:t>
            </a:r>
            <a:r>
              <a:rPr lang="zh-CN" altLang="en-US" sz="2800" dirty="0">
                <a:ea typeface="宋体" pitchFamily="2" charset="-122"/>
              </a:rPr>
              <a:t>教师关系</a:t>
            </a:r>
            <a:r>
              <a:rPr lang="en-US" altLang="zh-CN" sz="2800" dirty="0">
                <a:ea typeface="宋体" pitchFamily="2" charset="-122"/>
              </a:rPr>
              <a:t>T</a:t>
            </a:r>
            <a:r>
              <a:rPr lang="zh-CN" altLang="en-US" sz="2800" dirty="0">
                <a:ea typeface="宋体" pitchFamily="2" charset="-122"/>
              </a:rPr>
              <a:t>中</a:t>
            </a:r>
            <a:r>
              <a:rPr lang="zh-CN" altLang="en-US" sz="2800" dirty="0" smtClean="0">
                <a:ea typeface="宋体" pitchFamily="2" charset="-122"/>
              </a:rPr>
              <a:t>的</a:t>
            </a:r>
            <a:r>
              <a:rPr lang="en-US" altLang="zh-CN" sz="2800" dirty="0">
                <a:ea typeface="宋体" pitchFamily="2" charset="-122"/>
              </a:rPr>
              <a:t>TBIRTHIN</a:t>
            </a:r>
            <a:r>
              <a:rPr lang="zh-CN" altLang="en-US" sz="2800" dirty="0" smtClean="0">
                <a:ea typeface="宋体" pitchFamily="2" charset="-122"/>
              </a:rPr>
              <a:t>属性和学生关系</a:t>
            </a:r>
            <a:r>
              <a:rPr lang="en-US" altLang="zh-CN" sz="2800" dirty="0" smtClean="0">
                <a:ea typeface="宋体" pitchFamily="2" charset="-122"/>
              </a:rPr>
              <a:t>S</a:t>
            </a:r>
            <a:r>
              <a:rPr lang="zh-CN" altLang="en-US" sz="2800" dirty="0" smtClean="0">
                <a:ea typeface="宋体" pitchFamily="2" charset="-122"/>
              </a:rPr>
              <a:t>中的</a:t>
            </a:r>
            <a:r>
              <a:rPr lang="en-US" altLang="zh-CN" sz="2800" dirty="0" smtClean="0">
                <a:ea typeface="宋体" pitchFamily="2" charset="-122"/>
              </a:rPr>
              <a:t>SBIRTHIN</a:t>
            </a:r>
            <a:r>
              <a:rPr lang="zh-CN" altLang="en-US" sz="2800" dirty="0" smtClean="0">
                <a:ea typeface="宋体" pitchFamily="2" charset="-122"/>
              </a:rPr>
              <a:t>属性类型都须为日期类型；</a:t>
            </a:r>
            <a:endParaRPr lang="en-US" altLang="zh-CN" sz="2800" dirty="0" smtClean="0">
              <a:ea typeface="宋体" pitchFamily="2" charset="-122"/>
            </a:endParaRPr>
          </a:p>
          <a:p>
            <a:pPr>
              <a:lnSpc>
                <a:spcPct val="90000"/>
              </a:lnSpc>
              <a:buNone/>
              <a:defRPr/>
            </a:pPr>
            <a:r>
              <a:rPr lang="en-US" altLang="zh-CN" sz="2800" dirty="0" smtClean="0">
                <a:ea typeface="宋体" pitchFamily="2" charset="-122"/>
              </a:rPr>
              <a:t>4</a:t>
            </a:r>
            <a:r>
              <a:rPr lang="zh-CN" altLang="en-US" sz="2800" dirty="0" smtClean="0">
                <a:ea typeface="宋体" pitchFamily="2" charset="-122"/>
              </a:rPr>
              <a:t>、选课关系</a:t>
            </a:r>
            <a:r>
              <a:rPr lang="en-US" altLang="zh-CN" sz="2800" dirty="0" smtClean="0">
                <a:ea typeface="宋体" pitchFamily="2" charset="-122"/>
              </a:rPr>
              <a:t>SC</a:t>
            </a:r>
            <a:r>
              <a:rPr lang="zh-CN" altLang="en-US" sz="2800" dirty="0" smtClean="0">
                <a:ea typeface="宋体" pitchFamily="2" charset="-122"/>
              </a:rPr>
              <a:t>中</a:t>
            </a:r>
            <a:r>
              <a:rPr lang="en-US" altLang="zh-CN" sz="2800" dirty="0" smtClean="0">
                <a:ea typeface="宋体" pitchFamily="2" charset="-122"/>
              </a:rPr>
              <a:t>GRADE</a:t>
            </a:r>
            <a:r>
              <a:rPr lang="zh-CN" altLang="en-US" sz="2800" dirty="0" smtClean="0">
                <a:ea typeface="宋体" pitchFamily="2" charset="-122"/>
              </a:rPr>
              <a:t>属性的取值范围为</a:t>
            </a:r>
            <a:r>
              <a:rPr lang="en-US" altLang="zh-CN" sz="2800" dirty="0" smtClean="0">
                <a:ea typeface="宋体" pitchFamily="2" charset="-122"/>
              </a:rPr>
              <a:t>0</a:t>
            </a:r>
            <a:r>
              <a:rPr lang="zh-CN" altLang="en-US" sz="2800" dirty="0" smtClean="0">
                <a:ea typeface="宋体" pitchFamily="2" charset="-122"/>
              </a:rPr>
              <a:t>到</a:t>
            </a:r>
            <a:r>
              <a:rPr lang="en-US" altLang="zh-CN" sz="2800" dirty="0" smtClean="0">
                <a:ea typeface="宋体" pitchFamily="2" charset="-122"/>
              </a:rPr>
              <a:t>100</a:t>
            </a:r>
            <a:r>
              <a:rPr lang="zh-CN" altLang="en-US" sz="2800" dirty="0" smtClean="0">
                <a:ea typeface="宋体" pitchFamily="2" charset="-122"/>
              </a:rPr>
              <a:t>；</a:t>
            </a:r>
            <a:endParaRPr lang="en-US" altLang="zh-CN" sz="2800" dirty="0" smtClean="0">
              <a:ea typeface="宋体" pitchFamily="2" charset="-122"/>
            </a:endParaRPr>
          </a:p>
          <a:p>
            <a:pPr>
              <a:lnSpc>
                <a:spcPct val="90000"/>
              </a:lnSpc>
              <a:buNone/>
              <a:defRPr/>
            </a:pPr>
            <a:r>
              <a:rPr lang="en-US" altLang="zh-CN" sz="2800" dirty="0" smtClean="0">
                <a:ea typeface="宋体" pitchFamily="2" charset="-122"/>
              </a:rPr>
              <a:t>5</a:t>
            </a:r>
            <a:r>
              <a:rPr lang="zh-CN" altLang="en-US" sz="2800" dirty="0" smtClean="0">
                <a:ea typeface="宋体" pitchFamily="2" charset="-122"/>
              </a:rPr>
              <a:t>、各个表格中的</a:t>
            </a:r>
            <a:r>
              <a:rPr lang="zh-CN" altLang="en-US" sz="2800" b="1" dirty="0" smtClean="0">
                <a:solidFill>
                  <a:srgbClr val="FF0000"/>
                </a:solidFill>
                <a:ea typeface="宋体" pitchFamily="2" charset="-122"/>
              </a:rPr>
              <a:t>属性数据类型和完整性约束条件根据以下示例表格内容进行设置</a:t>
            </a:r>
            <a:r>
              <a:rPr lang="zh-CN" altLang="en-US" sz="2800" dirty="0" smtClean="0">
                <a:ea typeface="宋体" pitchFamily="2" charset="-122"/>
              </a:rPr>
              <a:t>。</a:t>
            </a:r>
            <a:endParaRPr lang="en-US" altLang="zh-CN" sz="2800" dirty="0">
              <a:ea typeface="宋体" pitchFamily="2" charset="-122"/>
            </a:endParaRPr>
          </a:p>
        </p:txBody>
      </p:sp>
    </p:spTree>
    <p:extLst>
      <p:ext uri="{BB962C8B-B14F-4D97-AF65-F5344CB8AC3E}">
        <p14:creationId xmlns:p14="http://schemas.microsoft.com/office/powerpoint/2010/main" val="9723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68275" y="836712"/>
            <a:ext cx="8912225" cy="5904656"/>
          </a:xfrm>
        </p:spPr>
        <p:txBody>
          <a:bodyPr>
            <a:noAutofit/>
          </a:bodyPr>
          <a:lstStyle/>
          <a:p>
            <a:pPr>
              <a:lnSpc>
                <a:spcPct val="90000"/>
              </a:lnSpc>
              <a:buFont typeface="Monotype Sorts" pitchFamily="2" charset="2"/>
              <a:buNone/>
              <a:defRPr/>
            </a:pPr>
            <a:r>
              <a:rPr lang="zh-CN" altLang="en-US" sz="2800" dirty="0">
                <a:ea typeface="宋体" pitchFamily="2" charset="-122"/>
              </a:rPr>
              <a:t>表</a:t>
            </a:r>
            <a:r>
              <a:rPr lang="en-US" altLang="zh-CN" sz="2800" dirty="0" smtClean="0">
                <a:ea typeface="宋体" pitchFamily="2" charset="-122"/>
              </a:rPr>
              <a:t>SS</a:t>
            </a:r>
            <a:r>
              <a:rPr lang="zh-CN" altLang="en-US" sz="2800" dirty="0" smtClean="0">
                <a:ea typeface="宋体" pitchFamily="2" charset="-122"/>
              </a:rPr>
              <a:t>内容示例</a:t>
            </a:r>
            <a:endParaRPr lang="en-US" altLang="zh-CN" sz="28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819788492"/>
              </p:ext>
            </p:extLst>
          </p:nvPr>
        </p:nvGraphicFramePr>
        <p:xfrm>
          <a:off x="1187624" y="1916832"/>
          <a:ext cx="6912768" cy="2507946"/>
        </p:xfrm>
        <a:graphic>
          <a:graphicData uri="http://schemas.openxmlformats.org/drawingml/2006/table">
            <a:tbl>
              <a:tblPr firstRow="1" bandRow="1">
                <a:tableStyleId>{5940675A-B579-460E-94D1-54222C63F5DA}</a:tableStyleId>
              </a:tblPr>
              <a:tblGrid>
                <a:gridCol w="345638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tblGrid>
              <a:tr h="561662">
                <a:tc>
                  <a:txBody>
                    <a:bodyPr/>
                    <a:lstStyle/>
                    <a:p>
                      <a:r>
                        <a:rPr lang="en-US" altLang="zh-CN" sz="2400" b="1" dirty="0" smtClean="0">
                          <a:solidFill>
                            <a:srgbClr val="FF0000"/>
                          </a:solidFill>
                          <a:ea typeface="宋体" pitchFamily="2" charset="-122"/>
                        </a:rPr>
                        <a:t>SCODE#</a:t>
                      </a:r>
                    </a:p>
                    <a:p>
                      <a:r>
                        <a:rPr lang="en-US" altLang="zh-CN" sz="2400" b="0" dirty="0" smtClean="0">
                          <a:solidFill>
                            <a:schemeClr val="tx1"/>
                          </a:solidFill>
                          <a:ea typeface="宋体" pitchFamily="2" charset="-122"/>
                        </a:rPr>
                        <a:t>(</a:t>
                      </a:r>
                      <a:r>
                        <a:rPr lang="zh-CN" altLang="en-US" sz="2400" dirty="0" smtClean="0"/>
                        <a:t>专业代码</a:t>
                      </a:r>
                      <a:r>
                        <a:rPr lang="en-US" altLang="zh-CN" sz="2400" dirty="0" smtClean="0"/>
                        <a:t>)</a:t>
                      </a:r>
                      <a:endParaRPr lang="zh-CN" altLang="en-US" sz="2400" dirty="0"/>
                    </a:p>
                  </a:txBody>
                  <a:tcPr/>
                </a:tc>
                <a:tc>
                  <a:txBody>
                    <a:bodyPr/>
                    <a:lstStyle/>
                    <a:p>
                      <a:r>
                        <a:rPr lang="en-US" altLang="zh-CN" sz="2400" dirty="0" smtClean="0">
                          <a:ea typeface="宋体" pitchFamily="2" charset="-122"/>
                        </a:rPr>
                        <a:t>SSNAME</a:t>
                      </a:r>
                    </a:p>
                    <a:p>
                      <a:r>
                        <a:rPr lang="en-US" altLang="zh-CN" sz="2400" dirty="0" smtClean="0">
                          <a:ea typeface="宋体" pitchFamily="2" charset="-122"/>
                        </a:rPr>
                        <a:t>(</a:t>
                      </a:r>
                      <a:r>
                        <a:rPr lang="zh-CN" altLang="en-US" sz="2400" dirty="0" smtClean="0"/>
                        <a:t>专业名称</a:t>
                      </a:r>
                      <a:r>
                        <a:rPr lang="en-US" altLang="zh-CN" sz="2400" dirty="0" smtClean="0"/>
                        <a:t>)</a:t>
                      </a:r>
                      <a:endParaRPr lang="zh-CN" altLang="en-US" sz="2400" dirty="0"/>
                    </a:p>
                  </a:txBody>
                  <a:tcPr/>
                </a:tc>
                <a:extLst>
                  <a:ext uri="{0D108BD9-81ED-4DB2-BD59-A6C34878D82A}">
                    <a16:rowId xmlns:a16="http://schemas.microsoft.com/office/drawing/2014/main" val="10000"/>
                  </a:ext>
                </a:extLst>
              </a:tr>
              <a:tr h="561662">
                <a:tc>
                  <a:txBody>
                    <a:bodyPr/>
                    <a:lstStyle/>
                    <a:p>
                      <a:r>
                        <a:rPr lang="en-US" altLang="zh-CN" sz="2400" dirty="0" smtClean="0"/>
                        <a:t>S0401</a:t>
                      </a:r>
                      <a:endParaRPr lang="zh-CN" altLang="en-US" sz="2400" dirty="0"/>
                    </a:p>
                  </a:txBody>
                  <a:tcPr/>
                </a:tc>
                <a:tc>
                  <a:txBody>
                    <a:bodyPr/>
                    <a:lstStyle/>
                    <a:p>
                      <a:r>
                        <a:rPr lang="zh-CN" altLang="en-US" sz="2400" dirty="0" smtClean="0"/>
                        <a:t>计算机科学与技术</a:t>
                      </a:r>
                      <a:endParaRPr lang="zh-CN" altLang="en-US" sz="2400" dirty="0"/>
                    </a:p>
                  </a:txBody>
                  <a:tcPr/>
                </a:tc>
                <a:extLst>
                  <a:ext uri="{0D108BD9-81ED-4DB2-BD59-A6C34878D82A}">
                    <a16:rowId xmlns:a16="http://schemas.microsoft.com/office/drawing/2014/main" val="10001"/>
                  </a:ext>
                </a:extLst>
              </a:tr>
              <a:tr h="5616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S0402</a:t>
                      </a:r>
                      <a:endParaRPr lang="zh-CN" altLang="en-US" sz="2400" dirty="0" smtClean="0"/>
                    </a:p>
                  </a:txBody>
                  <a:tcPr/>
                </a:tc>
                <a:tc>
                  <a:txBody>
                    <a:bodyPr/>
                    <a:lstStyle/>
                    <a:p>
                      <a:r>
                        <a:rPr lang="zh-CN" altLang="en-US" sz="2400" dirty="0" smtClean="0"/>
                        <a:t>指挥自动化</a:t>
                      </a:r>
                      <a:endParaRPr lang="zh-CN" altLang="en-US" sz="2400" dirty="0"/>
                    </a:p>
                  </a:txBody>
                  <a:tcPr/>
                </a:tc>
                <a:extLst>
                  <a:ext uri="{0D108BD9-81ED-4DB2-BD59-A6C34878D82A}">
                    <a16:rowId xmlns:a16="http://schemas.microsoft.com/office/drawing/2014/main" val="10002"/>
                  </a:ext>
                </a:extLst>
              </a:tr>
              <a:tr h="561662">
                <a:tc>
                  <a:txBody>
                    <a:bodyPr/>
                    <a:lstStyle/>
                    <a:p>
                      <a:r>
                        <a:rPr lang="en-US" altLang="zh-CN" sz="2400" dirty="0" smtClean="0"/>
                        <a:t>S0403</a:t>
                      </a:r>
                      <a:endParaRPr lang="zh-CN" altLang="en-US" sz="2400" dirty="0"/>
                    </a:p>
                  </a:txBody>
                  <a:tcPr/>
                </a:tc>
                <a:tc>
                  <a:txBody>
                    <a:bodyPr/>
                    <a:lstStyle/>
                    <a:p>
                      <a:r>
                        <a:rPr lang="zh-CN" altLang="en-US" sz="2400" dirty="0" smtClean="0"/>
                        <a:t>网络工程</a:t>
                      </a:r>
                      <a:endParaRPr lang="zh-CN" alt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072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1196752"/>
            <a:ext cx="8912225" cy="5904656"/>
          </a:xfrm>
        </p:spPr>
        <p:txBody>
          <a:bodyPr>
            <a:noAutofit/>
          </a:bodyPr>
          <a:lstStyle/>
          <a:p>
            <a:pPr>
              <a:lnSpc>
                <a:spcPct val="90000"/>
              </a:lnSpc>
              <a:buFont typeface="Monotype Sorts" pitchFamily="2" charset="2"/>
              <a:buNone/>
              <a:defRPr/>
            </a:pPr>
            <a:r>
              <a:rPr lang="zh-CN" altLang="en-US" sz="2800" dirty="0">
                <a:ea typeface="宋体" pitchFamily="2" charset="-122"/>
              </a:rPr>
              <a:t>表</a:t>
            </a:r>
            <a:r>
              <a:rPr lang="en-US" altLang="zh-CN" sz="2800" dirty="0" smtClean="0">
                <a:ea typeface="宋体" pitchFamily="2" charset="-122"/>
              </a:rPr>
              <a:t>C</a:t>
            </a:r>
            <a:r>
              <a:rPr lang="zh-CN" altLang="en-US" sz="2800" dirty="0" smtClean="0">
                <a:ea typeface="宋体" pitchFamily="2" charset="-122"/>
              </a:rPr>
              <a:t>内容</a:t>
            </a:r>
            <a:r>
              <a:rPr lang="zh-CN" altLang="en-US" sz="2800" dirty="0" smtClean="0"/>
              <a:t>示例</a:t>
            </a:r>
            <a:endParaRPr lang="en-US" altLang="zh-CN" sz="2800" dirty="0"/>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67449062"/>
              </p:ext>
            </p:extLst>
          </p:nvPr>
        </p:nvGraphicFramePr>
        <p:xfrm>
          <a:off x="971600" y="1916832"/>
          <a:ext cx="6912768" cy="2507946"/>
        </p:xfrm>
        <a:graphic>
          <a:graphicData uri="http://schemas.openxmlformats.org/drawingml/2006/table">
            <a:tbl>
              <a:tblPr firstRow="1" bandRow="1">
                <a:tableStyleId>{5940675A-B579-460E-94D1-54222C63F5DA}</a:tableStyleId>
              </a:tblPr>
              <a:tblGrid>
                <a:gridCol w="2304256">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561662">
                <a:tc>
                  <a:txBody>
                    <a:bodyPr/>
                    <a:lstStyle/>
                    <a:p>
                      <a:r>
                        <a:rPr lang="en-US" altLang="zh-CN" sz="2400" b="1" dirty="0" smtClean="0">
                          <a:solidFill>
                            <a:srgbClr val="FF0000"/>
                          </a:solidFill>
                          <a:ea typeface="宋体" pitchFamily="2" charset="-122"/>
                        </a:rPr>
                        <a:t>C#</a:t>
                      </a:r>
                    </a:p>
                    <a:p>
                      <a:r>
                        <a:rPr lang="en-US" altLang="zh-CN" sz="2400" b="0" dirty="0" smtClean="0">
                          <a:solidFill>
                            <a:schemeClr val="tx1"/>
                          </a:solidFill>
                          <a:ea typeface="宋体" pitchFamily="2" charset="-122"/>
                        </a:rPr>
                        <a:t>(</a:t>
                      </a:r>
                      <a:r>
                        <a:rPr lang="zh-CN" altLang="en-US" sz="2400" b="0" dirty="0" smtClean="0">
                          <a:solidFill>
                            <a:schemeClr val="tx1"/>
                          </a:solidFill>
                          <a:ea typeface="宋体" pitchFamily="2" charset="-122"/>
                        </a:rPr>
                        <a:t>课程号</a:t>
                      </a:r>
                      <a:r>
                        <a:rPr lang="en-US" altLang="zh-CN" sz="2400" b="0" dirty="0" smtClean="0"/>
                        <a:t>)</a:t>
                      </a:r>
                      <a:endParaRPr lang="zh-CN" altLang="en-US" sz="2400" b="0" dirty="0"/>
                    </a:p>
                  </a:txBody>
                  <a:tcPr/>
                </a:tc>
                <a:tc>
                  <a:txBody>
                    <a:bodyPr/>
                    <a:lstStyle/>
                    <a:p>
                      <a:r>
                        <a:rPr lang="en-US" altLang="zh-CN" sz="2400" dirty="0" smtClean="0">
                          <a:ea typeface="宋体" pitchFamily="2" charset="-122"/>
                        </a:rPr>
                        <a:t>CNAME</a:t>
                      </a:r>
                    </a:p>
                    <a:p>
                      <a:r>
                        <a:rPr lang="en-US" altLang="zh-CN" sz="2400" dirty="0" smtClean="0">
                          <a:ea typeface="宋体" pitchFamily="2" charset="-122"/>
                        </a:rPr>
                        <a:t>(</a:t>
                      </a:r>
                      <a:r>
                        <a:rPr lang="zh-CN" altLang="en-US" sz="2400" dirty="0" smtClean="0">
                          <a:ea typeface="宋体" pitchFamily="2" charset="-122"/>
                        </a:rPr>
                        <a:t>课程</a:t>
                      </a:r>
                      <a:r>
                        <a:rPr lang="zh-CN" altLang="en-US" sz="2400" dirty="0" smtClean="0"/>
                        <a:t>名</a:t>
                      </a:r>
                      <a:r>
                        <a:rPr lang="en-US" altLang="zh-CN" sz="2400" dirty="0" smtClean="0"/>
                        <a:t>)</a:t>
                      </a:r>
                      <a:endParaRPr lang="zh-CN" altLang="en-US" sz="2400" dirty="0"/>
                    </a:p>
                  </a:txBody>
                  <a:tcPr/>
                </a:tc>
                <a:tc>
                  <a:txBody>
                    <a:bodyPr/>
                    <a:lstStyle/>
                    <a:p>
                      <a:r>
                        <a:rPr lang="en-US" altLang="zh-CN" sz="2400" dirty="0" smtClean="0">
                          <a:ea typeface="宋体" pitchFamily="2" charset="-122"/>
                        </a:rPr>
                        <a:t>CLASSH</a:t>
                      </a:r>
                    </a:p>
                    <a:p>
                      <a:r>
                        <a:rPr lang="en-US" altLang="zh-CN" sz="2400" dirty="0" smtClean="0">
                          <a:ea typeface="宋体" pitchFamily="2" charset="-122"/>
                        </a:rPr>
                        <a:t>(</a:t>
                      </a:r>
                      <a:r>
                        <a:rPr lang="zh-CN" altLang="en-US" sz="2400" dirty="0" smtClean="0"/>
                        <a:t>学时</a:t>
                      </a:r>
                      <a:r>
                        <a:rPr lang="en-US" altLang="zh-CN" sz="2400" dirty="0" smtClean="0"/>
                        <a:t>)</a:t>
                      </a:r>
                      <a:endParaRPr lang="zh-CN" altLang="en-US" sz="2400" dirty="0"/>
                    </a:p>
                  </a:txBody>
                  <a:tcPr/>
                </a:tc>
                <a:extLst>
                  <a:ext uri="{0D108BD9-81ED-4DB2-BD59-A6C34878D82A}">
                    <a16:rowId xmlns:a16="http://schemas.microsoft.com/office/drawing/2014/main" val="10000"/>
                  </a:ext>
                </a:extLst>
              </a:tr>
              <a:tr h="561662">
                <a:tc>
                  <a:txBody>
                    <a:bodyPr/>
                    <a:lstStyle/>
                    <a:p>
                      <a:r>
                        <a:rPr lang="en-US" altLang="zh-CN" sz="2400" dirty="0" smtClean="0"/>
                        <a:t>C401001</a:t>
                      </a:r>
                      <a:endParaRPr lang="zh-CN" altLang="en-US" sz="2400" dirty="0"/>
                    </a:p>
                  </a:txBody>
                  <a:tcPr/>
                </a:tc>
                <a:tc>
                  <a:txBody>
                    <a:bodyPr/>
                    <a:lstStyle/>
                    <a:p>
                      <a:r>
                        <a:rPr lang="zh-CN" altLang="en-US" sz="2400" dirty="0" smtClean="0"/>
                        <a:t>数据结构</a:t>
                      </a:r>
                      <a:endParaRPr lang="zh-CN" altLang="en-US" sz="2400" dirty="0"/>
                    </a:p>
                  </a:txBody>
                  <a:tcPr/>
                </a:tc>
                <a:tc>
                  <a:txBody>
                    <a:bodyPr/>
                    <a:lstStyle/>
                    <a:p>
                      <a:r>
                        <a:rPr lang="en-US" altLang="zh-CN" sz="2400" dirty="0" smtClean="0"/>
                        <a:t>70</a:t>
                      </a:r>
                      <a:endParaRPr lang="zh-CN" altLang="en-US" sz="2400" dirty="0"/>
                    </a:p>
                  </a:txBody>
                  <a:tcPr/>
                </a:tc>
                <a:extLst>
                  <a:ext uri="{0D108BD9-81ED-4DB2-BD59-A6C34878D82A}">
                    <a16:rowId xmlns:a16="http://schemas.microsoft.com/office/drawing/2014/main" val="10001"/>
                  </a:ext>
                </a:extLst>
              </a:tr>
              <a:tr h="561662">
                <a:tc>
                  <a:txBody>
                    <a:bodyPr/>
                    <a:lstStyle/>
                    <a:p>
                      <a:r>
                        <a:rPr lang="en-US" altLang="zh-CN" sz="2400" dirty="0" smtClean="0"/>
                        <a:t>C402001</a:t>
                      </a:r>
                      <a:endParaRPr lang="zh-CN" altLang="en-US" sz="2400" dirty="0"/>
                    </a:p>
                  </a:txBody>
                  <a:tcPr/>
                </a:tc>
                <a:tc>
                  <a:txBody>
                    <a:bodyPr/>
                    <a:lstStyle/>
                    <a:p>
                      <a:r>
                        <a:rPr lang="zh-CN" altLang="en-US" sz="2400" dirty="0" smtClean="0"/>
                        <a:t>计算机原理</a:t>
                      </a:r>
                      <a:endParaRPr lang="zh-CN" altLang="en-US" sz="2400" dirty="0"/>
                    </a:p>
                  </a:txBody>
                  <a:tcPr/>
                </a:tc>
                <a:tc>
                  <a:txBody>
                    <a:bodyPr/>
                    <a:lstStyle/>
                    <a:p>
                      <a:r>
                        <a:rPr lang="en-US" altLang="zh-CN" sz="2400" dirty="0" smtClean="0"/>
                        <a:t>60</a:t>
                      </a:r>
                      <a:endParaRPr lang="zh-CN" altLang="en-US" sz="2400" dirty="0"/>
                    </a:p>
                  </a:txBody>
                  <a:tcPr/>
                </a:tc>
                <a:extLst>
                  <a:ext uri="{0D108BD9-81ED-4DB2-BD59-A6C34878D82A}">
                    <a16:rowId xmlns:a16="http://schemas.microsoft.com/office/drawing/2014/main" val="10003"/>
                  </a:ext>
                </a:extLst>
              </a:tr>
              <a:tr h="5616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C403001</a:t>
                      </a:r>
                      <a:endParaRPr lang="zh-CN" altLang="en-US" sz="2400" dirty="0" smtClean="0"/>
                    </a:p>
                  </a:txBody>
                  <a:tcPr/>
                </a:tc>
                <a:tc>
                  <a:txBody>
                    <a:bodyPr/>
                    <a:lstStyle/>
                    <a:p>
                      <a:r>
                        <a:rPr lang="zh-CN" altLang="en-US" sz="2400" dirty="0" smtClean="0"/>
                        <a:t>计算机网络</a:t>
                      </a:r>
                      <a:endParaRPr lang="zh-CN" altLang="en-US" sz="2400" dirty="0"/>
                    </a:p>
                  </a:txBody>
                  <a:tcPr/>
                </a:tc>
                <a:tc>
                  <a:txBody>
                    <a:bodyPr/>
                    <a:lstStyle/>
                    <a:p>
                      <a:r>
                        <a:rPr lang="en-US" altLang="zh-CN" sz="2400" dirty="0" smtClean="0"/>
                        <a:t>60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7582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980728"/>
            <a:ext cx="8912225" cy="5904656"/>
          </a:xfrm>
        </p:spPr>
        <p:txBody>
          <a:bodyPr>
            <a:noAutofit/>
          </a:bodyPr>
          <a:lstStyle/>
          <a:p>
            <a:pPr>
              <a:lnSpc>
                <a:spcPct val="90000"/>
              </a:lnSpc>
              <a:buNone/>
              <a:defRPr/>
            </a:pPr>
            <a:r>
              <a:rPr lang="zh-CN" altLang="en-US" sz="2800" dirty="0">
                <a:ea typeface="宋体" pitchFamily="2" charset="-122"/>
              </a:rPr>
              <a:t>表</a:t>
            </a:r>
            <a:r>
              <a:rPr lang="en-US" altLang="zh-CN" sz="2800" dirty="0" smtClean="0">
                <a:ea typeface="宋体" pitchFamily="2" charset="-122"/>
              </a:rPr>
              <a:t>T</a:t>
            </a:r>
            <a:r>
              <a:rPr lang="zh-CN" altLang="en-US" sz="2800" dirty="0" smtClean="0">
                <a:ea typeface="宋体" pitchFamily="2" charset="-122"/>
              </a:rPr>
              <a:t>内容</a:t>
            </a:r>
            <a:r>
              <a:rPr lang="zh-CN" altLang="en-US" sz="2800" dirty="0" smtClean="0"/>
              <a:t>示例</a:t>
            </a:r>
            <a:endParaRPr lang="en-US" altLang="zh-CN" sz="2800" dirty="0"/>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20497903"/>
              </p:ext>
            </p:extLst>
          </p:nvPr>
        </p:nvGraphicFramePr>
        <p:xfrm>
          <a:off x="107502" y="1860626"/>
          <a:ext cx="8928996" cy="2034807"/>
        </p:xfrm>
        <a:graphic>
          <a:graphicData uri="http://schemas.openxmlformats.org/drawingml/2006/table">
            <a:tbl>
              <a:tblPr firstRow="1" bandRow="1">
                <a:tableStyleId>{5940675A-B579-460E-94D1-54222C63F5DA}</a:tableStyleId>
              </a:tblPr>
              <a:tblGrid>
                <a:gridCol w="1275571">
                  <a:extLst>
                    <a:ext uri="{9D8B030D-6E8A-4147-A177-3AD203B41FA5}">
                      <a16:colId xmlns:a16="http://schemas.microsoft.com/office/drawing/2014/main" val="20000"/>
                    </a:ext>
                  </a:extLst>
                </a:gridCol>
                <a:gridCol w="1275571">
                  <a:extLst>
                    <a:ext uri="{9D8B030D-6E8A-4147-A177-3AD203B41FA5}">
                      <a16:colId xmlns:a16="http://schemas.microsoft.com/office/drawing/2014/main" val="20001"/>
                    </a:ext>
                  </a:extLst>
                </a:gridCol>
                <a:gridCol w="846619">
                  <a:extLst>
                    <a:ext uri="{9D8B030D-6E8A-4147-A177-3AD203B41FA5}">
                      <a16:colId xmlns:a16="http://schemas.microsoft.com/office/drawing/2014/main" val="20002"/>
                    </a:ext>
                  </a:extLst>
                </a:gridCol>
                <a:gridCol w="1704522">
                  <a:extLst>
                    <a:ext uri="{9D8B030D-6E8A-4147-A177-3AD203B41FA5}">
                      <a16:colId xmlns:a16="http://schemas.microsoft.com/office/drawing/2014/main" val="20003"/>
                    </a:ext>
                  </a:extLst>
                </a:gridCol>
                <a:gridCol w="1090407">
                  <a:extLst>
                    <a:ext uri="{9D8B030D-6E8A-4147-A177-3AD203B41FA5}">
                      <a16:colId xmlns:a16="http://schemas.microsoft.com/office/drawing/2014/main" val="20004"/>
                    </a:ext>
                  </a:extLst>
                </a:gridCol>
                <a:gridCol w="1460735">
                  <a:extLst>
                    <a:ext uri="{9D8B030D-6E8A-4147-A177-3AD203B41FA5}">
                      <a16:colId xmlns:a16="http://schemas.microsoft.com/office/drawing/2014/main" val="20005"/>
                    </a:ext>
                  </a:extLst>
                </a:gridCol>
                <a:gridCol w="1275571">
                  <a:extLst>
                    <a:ext uri="{9D8B030D-6E8A-4147-A177-3AD203B41FA5}">
                      <a16:colId xmlns:a16="http://schemas.microsoft.com/office/drawing/2014/main" val="20006"/>
                    </a:ext>
                  </a:extLst>
                </a:gridCol>
              </a:tblGrid>
              <a:tr h="444589">
                <a:tc>
                  <a:txBody>
                    <a:bodyPr/>
                    <a:lstStyle/>
                    <a:p>
                      <a:r>
                        <a:rPr lang="en-US" altLang="zh-CN" sz="2000" b="1" dirty="0" smtClean="0">
                          <a:solidFill>
                            <a:srgbClr val="FF0000"/>
                          </a:solidFill>
                          <a:ea typeface="宋体" pitchFamily="2" charset="-122"/>
                        </a:rPr>
                        <a:t>T#</a:t>
                      </a:r>
                      <a:endParaRPr lang="en-US" altLang="zh-CN" sz="2000" b="1" dirty="0" smtClean="0"/>
                    </a:p>
                    <a:p>
                      <a:r>
                        <a:rPr lang="en-US" altLang="zh-CN" sz="2000" b="1" dirty="0" smtClean="0"/>
                        <a:t>(</a:t>
                      </a:r>
                      <a:r>
                        <a:rPr lang="zh-CN" altLang="en-US" sz="2000" b="1" dirty="0" smtClean="0"/>
                        <a:t>工号</a:t>
                      </a:r>
                      <a:r>
                        <a:rPr lang="en-US" altLang="zh-CN" sz="2000" b="1" dirty="0" smtClean="0"/>
                        <a:t>)</a:t>
                      </a:r>
                    </a:p>
                  </a:txBody>
                  <a:tcPr/>
                </a:tc>
                <a:tc>
                  <a:txBody>
                    <a:bodyPr/>
                    <a:lstStyle/>
                    <a:p>
                      <a:r>
                        <a:rPr lang="en-US" altLang="zh-CN" sz="2000" dirty="0" smtClean="0">
                          <a:ea typeface="宋体" pitchFamily="2" charset="-122"/>
                        </a:rPr>
                        <a:t>TNAME</a:t>
                      </a:r>
                      <a:endParaRPr lang="en-US" altLang="zh-CN" sz="2000" dirty="0" smtClean="0"/>
                    </a:p>
                    <a:p>
                      <a:r>
                        <a:rPr lang="en-US" altLang="zh-CN" sz="2000" dirty="0" smtClean="0"/>
                        <a:t>(</a:t>
                      </a:r>
                      <a:r>
                        <a:rPr lang="zh-CN" altLang="en-US" sz="2000" dirty="0" smtClean="0"/>
                        <a:t>姓名</a:t>
                      </a:r>
                      <a:r>
                        <a:rPr lang="en-US" altLang="zh-CN" sz="2000" dirty="0" smtClean="0"/>
                        <a:t>)</a:t>
                      </a:r>
                      <a:endParaRPr lang="zh-CN" altLang="en-US" sz="2000" dirty="0"/>
                    </a:p>
                  </a:txBody>
                  <a:tcPr/>
                </a:tc>
                <a:tc>
                  <a:txBody>
                    <a:bodyPr/>
                    <a:lstStyle/>
                    <a:p>
                      <a:r>
                        <a:rPr lang="en-US" altLang="zh-CN" sz="2000" dirty="0" smtClean="0">
                          <a:ea typeface="宋体" pitchFamily="2" charset="-122"/>
                        </a:rPr>
                        <a:t>TSEX</a:t>
                      </a:r>
                      <a:endParaRPr lang="en-US" altLang="zh-CN" sz="2000" dirty="0" smtClean="0"/>
                    </a:p>
                    <a:p>
                      <a:r>
                        <a:rPr lang="en-US" altLang="zh-CN" sz="2000" dirty="0" smtClean="0"/>
                        <a:t>(</a:t>
                      </a:r>
                      <a:r>
                        <a:rPr lang="zh-CN" altLang="en-US" sz="2000" dirty="0" smtClean="0"/>
                        <a:t>性别</a:t>
                      </a:r>
                      <a:r>
                        <a:rPr lang="en-US" altLang="zh-CN" sz="2000" dirty="0" smtClean="0"/>
                        <a:t>)</a:t>
                      </a:r>
                      <a:endParaRPr lang="zh-CN" altLang="en-US" sz="2000" dirty="0"/>
                    </a:p>
                  </a:txBody>
                  <a:tcPr/>
                </a:tc>
                <a:tc>
                  <a:txBody>
                    <a:bodyPr/>
                    <a:lstStyle/>
                    <a:p>
                      <a:r>
                        <a:rPr lang="en-US" altLang="zh-CN" sz="2000" dirty="0" smtClean="0">
                          <a:ea typeface="宋体" pitchFamily="2" charset="-122"/>
                        </a:rPr>
                        <a:t>TBIRTHIN</a:t>
                      </a:r>
                      <a:endParaRPr lang="en-US" altLang="zh-CN" sz="2000" dirty="0" smtClean="0"/>
                    </a:p>
                    <a:p>
                      <a:r>
                        <a:rPr lang="en-US" altLang="zh-CN" sz="2000" dirty="0" smtClean="0"/>
                        <a:t>(</a:t>
                      </a:r>
                      <a:r>
                        <a:rPr lang="zh-CN" altLang="en-US" sz="2000" dirty="0" smtClean="0"/>
                        <a:t>出身年月</a:t>
                      </a:r>
                      <a:r>
                        <a:rPr lang="en-US" altLang="zh-CN" sz="2000" dirty="0" smtClean="0"/>
                        <a:t>)</a:t>
                      </a:r>
                      <a:endParaRPr lang="zh-CN" altLang="en-US" sz="2000" dirty="0"/>
                    </a:p>
                  </a:txBody>
                  <a:tcPr/>
                </a:tc>
                <a:tc>
                  <a:txBody>
                    <a:bodyPr/>
                    <a:lstStyle/>
                    <a:p>
                      <a:r>
                        <a:rPr lang="en-US" altLang="zh-CN" sz="2000" dirty="0" smtClean="0">
                          <a:ea typeface="宋体" pitchFamily="2" charset="-122"/>
                        </a:rPr>
                        <a:t>TITLEOF</a:t>
                      </a:r>
                      <a:endParaRPr lang="en-US" altLang="zh-CN" sz="2000" dirty="0" smtClean="0"/>
                    </a:p>
                    <a:p>
                      <a:r>
                        <a:rPr lang="en-US" altLang="zh-CN" sz="2000" dirty="0" smtClean="0"/>
                        <a:t>(</a:t>
                      </a:r>
                      <a:r>
                        <a:rPr lang="zh-CN" altLang="en-US" sz="2000" dirty="0" smtClean="0"/>
                        <a:t>职称</a:t>
                      </a:r>
                      <a:r>
                        <a:rPr lang="en-US" altLang="zh-CN" sz="2000" dirty="0" smtClean="0"/>
                        <a:t>)</a:t>
                      </a:r>
                      <a:endParaRPr lang="zh-CN" altLang="en-US" sz="2000" dirty="0"/>
                    </a:p>
                  </a:txBody>
                  <a:tcPr/>
                </a:tc>
                <a:tc>
                  <a:txBody>
                    <a:bodyPr/>
                    <a:lstStyle/>
                    <a:p>
                      <a:r>
                        <a:rPr lang="en-US" altLang="zh-CN" sz="2000" dirty="0" smtClean="0">
                          <a:ea typeface="宋体" pitchFamily="2" charset="-122"/>
                        </a:rPr>
                        <a:t>TRSECTION</a:t>
                      </a:r>
                      <a:endParaRPr lang="en-US" altLang="zh-CN" sz="2000" dirty="0" smtClean="0"/>
                    </a:p>
                    <a:p>
                      <a:r>
                        <a:rPr lang="en-US" altLang="zh-CN" sz="2000" dirty="0" smtClean="0"/>
                        <a:t>(</a:t>
                      </a:r>
                      <a:r>
                        <a:rPr lang="zh-CN" altLang="en-US" sz="2000" dirty="0" smtClean="0"/>
                        <a:t>教研室</a:t>
                      </a:r>
                      <a:r>
                        <a:rPr lang="en-US" altLang="zh-CN" sz="2000" dirty="0" smtClean="0"/>
                        <a:t>)</a:t>
                      </a:r>
                      <a:endParaRPr lang="zh-CN" altLang="en-US" sz="2000" dirty="0"/>
                    </a:p>
                  </a:txBody>
                  <a:tcPr/>
                </a:tc>
                <a:tc>
                  <a:txBody>
                    <a:bodyPr/>
                    <a:lstStyle/>
                    <a:p>
                      <a:r>
                        <a:rPr lang="en-US" altLang="zh-CN" sz="2000" dirty="0" smtClean="0">
                          <a:ea typeface="宋体" pitchFamily="2" charset="-122"/>
                        </a:rPr>
                        <a:t>TEL</a:t>
                      </a:r>
                      <a:endParaRPr lang="en-US" altLang="zh-CN" sz="2000" dirty="0" smtClean="0"/>
                    </a:p>
                    <a:p>
                      <a:r>
                        <a:rPr lang="en-US" altLang="zh-CN" sz="2000" dirty="0" smtClean="0"/>
                        <a:t>(</a:t>
                      </a:r>
                      <a:r>
                        <a:rPr lang="zh-CN" altLang="en-US" sz="2000" dirty="0" smtClean="0"/>
                        <a:t>电话</a:t>
                      </a:r>
                      <a:r>
                        <a:rPr lang="en-US" altLang="zh-CN" sz="2000" dirty="0" smtClean="0"/>
                        <a:t>)</a:t>
                      </a:r>
                      <a:endParaRPr lang="zh-CN" altLang="en-US" sz="2000" dirty="0"/>
                    </a:p>
                  </a:txBody>
                  <a:tcPr/>
                </a:tc>
                <a:extLst>
                  <a:ext uri="{0D108BD9-81ED-4DB2-BD59-A6C34878D82A}">
                    <a16:rowId xmlns:a16="http://schemas.microsoft.com/office/drawing/2014/main" val="10000"/>
                  </a:ext>
                </a:extLst>
              </a:tr>
              <a:tr h="444589">
                <a:tc>
                  <a:txBody>
                    <a:bodyPr/>
                    <a:lstStyle/>
                    <a:p>
                      <a:r>
                        <a:rPr lang="en-US" altLang="zh-CN" sz="2000" dirty="0" smtClean="0"/>
                        <a:t>T0401001</a:t>
                      </a:r>
                      <a:endParaRPr lang="zh-CN" altLang="en-US" sz="2000" dirty="0"/>
                    </a:p>
                  </a:txBody>
                  <a:tcPr/>
                </a:tc>
                <a:tc>
                  <a:txBody>
                    <a:bodyPr/>
                    <a:lstStyle/>
                    <a:p>
                      <a:r>
                        <a:rPr lang="zh-CN" altLang="en-US" sz="2000" dirty="0" smtClean="0"/>
                        <a:t>张国庆</a:t>
                      </a:r>
                      <a:endParaRPr lang="zh-CN" altLang="en-US" sz="2000" dirty="0"/>
                    </a:p>
                  </a:txBody>
                  <a:tcPr/>
                </a:tc>
                <a:tc>
                  <a:txBody>
                    <a:bodyPr/>
                    <a:lstStyle/>
                    <a:p>
                      <a:r>
                        <a:rPr lang="zh-CN" altLang="en-US" sz="2000" dirty="0" smtClean="0"/>
                        <a:t>男</a:t>
                      </a:r>
                      <a:endParaRPr lang="zh-CN" altLang="en-US" sz="2000" dirty="0"/>
                    </a:p>
                  </a:txBody>
                  <a:tcPr/>
                </a:tc>
                <a:tc>
                  <a:txBody>
                    <a:bodyPr/>
                    <a:lstStyle/>
                    <a:p>
                      <a:r>
                        <a:rPr lang="en-US" altLang="zh-CN" sz="2000" dirty="0" smtClean="0"/>
                        <a:t>1950-5-1</a:t>
                      </a:r>
                      <a:endParaRPr lang="zh-CN" altLang="en-US" sz="2000" dirty="0"/>
                    </a:p>
                  </a:txBody>
                  <a:tcPr/>
                </a:tc>
                <a:tc>
                  <a:txBody>
                    <a:bodyPr/>
                    <a:lstStyle/>
                    <a:p>
                      <a:r>
                        <a:rPr lang="zh-CN" altLang="en-US" sz="2000" dirty="0" smtClean="0"/>
                        <a:t>教授</a:t>
                      </a:r>
                      <a:endParaRPr lang="zh-CN" altLang="en-US" sz="2000" dirty="0"/>
                    </a:p>
                  </a:txBody>
                  <a:tcPr/>
                </a:tc>
                <a:tc>
                  <a:txBody>
                    <a:bodyPr/>
                    <a:lstStyle/>
                    <a:p>
                      <a:r>
                        <a:rPr lang="zh-CN" altLang="en-US" sz="2000" dirty="0" smtClean="0"/>
                        <a:t>计算机</a:t>
                      </a:r>
                      <a:endParaRPr lang="zh-CN" altLang="en-US" sz="2000" dirty="0"/>
                    </a:p>
                  </a:txBody>
                  <a:tcPr/>
                </a:tc>
                <a:tc>
                  <a:txBody>
                    <a:bodyPr/>
                    <a:lstStyle/>
                    <a:p>
                      <a:r>
                        <a:rPr lang="en-US" altLang="zh-CN" sz="2000" dirty="0" smtClean="0"/>
                        <a:t>8810801</a:t>
                      </a:r>
                      <a:endParaRPr lang="zh-CN" altLang="en-US" sz="2000" dirty="0"/>
                    </a:p>
                  </a:txBody>
                  <a:tcPr/>
                </a:tc>
                <a:extLst>
                  <a:ext uri="{0D108BD9-81ED-4DB2-BD59-A6C34878D82A}">
                    <a16:rowId xmlns:a16="http://schemas.microsoft.com/office/drawing/2014/main" val="10001"/>
                  </a:ext>
                </a:extLst>
              </a:tr>
              <a:tr h="4445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T0402001</a:t>
                      </a:r>
                      <a:endParaRPr lang="zh-CN" altLang="en-US" sz="2000" dirty="0" smtClean="0"/>
                    </a:p>
                  </a:txBody>
                  <a:tcPr/>
                </a:tc>
                <a:tc>
                  <a:txBody>
                    <a:bodyPr/>
                    <a:lstStyle/>
                    <a:p>
                      <a:r>
                        <a:rPr lang="zh-CN" altLang="en-US" sz="2000" dirty="0" smtClean="0"/>
                        <a:t>张明敏</a:t>
                      </a:r>
                      <a:endParaRPr lang="zh-CN" altLang="en-US" sz="2000" dirty="0"/>
                    </a:p>
                  </a:txBody>
                  <a:tcPr/>
                </a:tc>
                <a:tc>
                  <a:txBody>
                    <a:bodyPr/>
                    <a:lstStyle/>
                    <a:p>
                      <a:r>
                        <a:rPr lang="zh-CN" altLang="en-US" sz="2000" dirty="0" smtClean="0"/>
                        <a:t>女</a:t>
                      </a:r>
                      <a:endParaRPr lang="zh-CN" altLang="en-US" sz="2000" dirty="0"/>
                    </a:p>
                  </a:txBody>
                  <a:tcPr/>
                </a:tc>
                <a:tc>
                  <a:txBody>
                    <a:bodyPr/>
                    <a:lstStyle/>
                    <a:p>
                      <a:r>
                        <a:rPr lang="en-US" altLang="zh-CN" sz="2000" dirty="0" smtClean="0"/>
                        <a:t>1962-8-30</a:t>
                      </a:r>
                      <a:endParaRPr lang="zh-CN" altLang="en-US" sz="2000" dirty="0"/>
                    </a:p>
                  </a:txBody>
                  <a:tcPr/>
                </a:tc>
                <a:tc>
                  <a:txBody>
                    <a:bodyPr/>
                    <a:lstStyle/>
                    <a:p>
                      <a:r>
                        <a:rPr lang="zh-CN" altLang="en-US" sz="2000" dirty="0" smtClean="0"/>
                        <a:t>教授</a:t>
                      </a:r>
                      <a:endParaRPr lang="zh-CN" altLang="en-US" sz="2000" dirty="0"/>
                    </a:p>
                  </a:txBody>
                  <a:tcPr/>
                </a:tc>
                <a:tc>
                  <a:txBody>
                    <a:bodyPr/>
                    <a:lstStyle/>
                    <a:p>
                      <a:r>
                        <a:rPr lang="zh-CN" altLang="en-US" sz="2000" dirty="0" smtClean="0"/>
                        <a:t>自动化</a:t>
                      </a:r>
                      <a:endParaRPr lang="zh-CN" altLang="en-US" sz="2000" dirty="0"/>
                    </a:p>
                  </a:txBody>
                  <a:tcPr/>
                </a:tc>
                <a:tc>
                  <a:txBody>
                    <a:bodyPr/>
                    <a:lstStyle/>
                    <a:p>
                      <a:r>
                        <a:rPr lang="en-US" altLang="zh-CN" sz="2000" dirty="0" smtClean="0"/>
                        <a:t>8851803</a:t>
                      </a:r>
                      <a:endParaRPr lang="zh-CN" altLang="en-US" sz="2000" dirty="0"/>
                    </a:p>
                  </a:txBody>
                  <a:tcPr/>
                </a:tc>
                <a:extLst>
                  <a:ext uri="{0D108BD9-81ED-4DB2-BD59-A6C34878D82A}">
                    <a16:rowId xmlns:a16="http://schemas.microsoft.com/office/drawing/2014/main" val="10003"/>
                  </a:ext>
                </a:extLst>
              </a:tr>
              <a:tr h="444589">
                <a:tc>
                  <a:txBody>
                    <a:bodyPr/>
                    <a:lstStyle/>
                    <a:p>
                      <a:r>
                        <a:rPr lang="en-US" altLang="zh-CN" sz="2000" dirty="0" smtClean="0"/>
                        <a:t>T0403001 </a:t>
                      </a:r>
                      <a:endParaRPr lang="zh-CN" altLang="en-US" sz="2000" dirty="0"/>
                    </a:p>
                  </a:txBody>
                  <a:tcPr/>
                </a:tc>
                <a:tc>
                  <a:txBody>
                    <a:bodyPr/>
                    <a:lstStyle/>
                    <a:p>
                      <a:r>
                        <a:rPr lang="zh-CN" altLang="en-US" sz="2000" dirty="0" smtClean="0"/>
                        <a:t>郭宏伟 </a:t>
                      </a:r>
                      <a:endParaRPr lang="zh-CN" altLang="en-US" sz="2000" dirty="0"/>
                    </a:p>
                  </a:txBody>
                  <a:tcPr/>
                </a:tc>
                <a:tc>
                  <a:txBody>
                    <a:bodyPr/>
                    <a:lstStyle/>
                    <a:p>
                      <a:r>
                        <a:rPr lang="zh-CN" altLang="en-US" sz="2000" dirty="0" smtClean="0"/>
                        <a:t>男</a:t>
                      </a:r>
                      <a:endParaRPr lang="zh-CN" altLang="en-US" sz="2000" dirty="0"/>
                    </a:p>
                  </a:txBody>
                  <a:tcPr/>
                </a:tc>
                <a:tc>
                  <a:txBody>
                    <a:bodyPr/>
                    <a:lstStyle/>
                    <a:p>
                      <a:r>
                        <a:rPr lang="en-US" altLang="zh-CN" sz="2000" dirty="0" smtClean="0"/>
                        <a:t>1959-11-29</a:t>
                      </a:r>
                      <a:endParaRPr lang="zh-CN" altLang="en-US" sz="2000" dirty="0"/>
                    </a:p>
                  </a:txBody>
                  <a:tcPr/>
                </a:tc>
                <a:tc>
                  <a:txBody>
                    <a:bodyPr/>
                    <a:lstStyle/>
                    <a:p>
                      <a:r>
                        <a:rPr lang="zh-CN" altLang="en-US" sz="2000" dirty="0" smtClean="0"/>
                        <a:t>副教授 </a:t>
                      </a:r>
                      <a:endParaRPr lang="zh-CN" altLang="en-US" sz="2000" dirty="0"/>
                    </a:p>
                  </a:txBody>
                  <a:tcPr/>
                </a:tc>
                <a:tc>
                  <a:txBody>
                    <a:bodyPr/>
                    <a:lstStyle/>
                    <a:p>
                      <a:r>
                        <a:rPr lang="zh-CN" altLang="en-US" sz="2000" dirty="0" smtClean="0"/>
                        <a:t>网络工程 </a:t>
                      </a:r>
                      <a:endParaRPr lang="zh-CN" altLang="en-US" sz="2000" dirty="0"/>
                    </a:p>
                  </a:txBody>
                  <a:tcPr/>
                </a:tc>
                <a:tc>
                  <a:txBody>
                    <a:bodyPr/>
                    <a:lstStyle/>
                    <a:p>
                      <a:r>
                        <a:rPr lang="en-US" altLang="zh-CN" sz="2000" dirty="0" smtClean="0"/>
                        <a:t>8815805 </a:t>
                      </a:r>
                      <a:endParaRPr lang="zh-CN" alt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80792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1124744"/>
            <a:ext cx="8912225" cy="5904656"/>
          </a:xfrm>
        </p:spPr>
        <p:txBody>
          <a:bodyPr>
            <a:noAutofit/>
          </a:bodyPr>
          <a:lstStyle/>
          <a:p>
            <a:pPr>
              <a:lnSpc>
                <a:spcPct val="90000"/>
              </a:lnSpc>
              <a:buFont typeface="Monotype Sorts" pitchFamily="2" charset="2"/>
              <a:buNone/>
              <a:defRPr/>
            </a:pPr>
            <a:r>
              <a:rPr lang="zh-CN" altLang="en-US" sz="2800" dirty="0" smtClean="0">
                <a:ea typeface="宋体" pitchFamily="2" charset="-122"/>
              </a:rPr>
              <a:t>表</a:t>
            </a:r>
            <a:r>
              <a:rPr lang="en-US" altLang="zh-CN" sz="2800" dirty="0" smtClean="0">
                <a:ea typeface="宋体" pitchFamily="2" charset="-122"/>
              </a:rPr>
              <a:t>S</a:t>
            </a:r>
            <a:r>
              <a:rPr lang="zh-CN" altLang="en-US" sz="2800" dirty="0"/>
              <a:t>内容</a:t>
            </a:r>
            <a:r>
              <a:rPr lang="zh-CN" altLang="en-US" sz="2800" dirty="0" smtClean="0"/>
              <a:t>示例</a:t>
            </a: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21332531"/>
              </p:ext>
            </p:extLst>
          </p:nvPr>
        </p:nvGraphicFramePr>
        <p:xfrm>
          <a:off x="323528" y="1837039"/>
          <a:ext cx="8568952" cy="2405133"/>
        </p:xfrm>
        <a:graphic>
          <a:graphicData uri="http://schemas.openxmlformats.org/drawingml/2006/table">
            <a:tbl>
              <a:tblPr firstRow="1" bandRow="1">
                <a:tableStyleId>{5940675A-B579-460E-94D1-54222C63F5DA}</a:tableStyleId>
              </a:tblPr>
              <a:tblGrid>
                <a:gridCol w="136815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080120">
                  <a:extLst>
                    <a:ext uri="{9D8B030D-6E8A-4147-A177-3AD203B41FA5}">
                      <a16:colId xmlns:a16="http://schemas.microsoft.com/office/drawing/2014/main" val="20006"/>
                    </a:ext>
                  </a:extLst>
                </a:gridCol>
              </a:tblGrid>
              <a:tr h="568031">
                <a:tc>
                  <a:txBody>
                    <a:bodyPr/>
                    <a:lstStyle/>
                    <a:p>
                      <a:r>
                        <a:rPr lang="en-US" altLang="zh-CN" sz="2000" b="1" dirty="0" smtClean="0">
                          <a:solidFill>
                            <a:srgbClr val="FF0000"/>
                          </a:solidFill>
                        </a:rPr>
                        <a:t>S#</a:t>
                      </a:r>
                    </a:p>
                    <a:p>
                      <a:r>
                        <a:rPr lang="en-US" altLang="zh-CN" sz="2000" b="1" dirty="0" smtClean="0">
                          <a:solidFill>
                            <a:schemeClr val="tx1"/>
                          </a:solidFill>
                        </a:rPr>
                        <a:t>(</a:t>
                      </a:r>
                      <a:r>
                        <a:rPr lang="zh-CN" altLang="en-US" sz="2000" b="1" dirty="0" smtClean="0">
                          <a:solidFill>
                            <a:schemeClr val="tx1"/>
                          </a:solidFill>
                        </a:rPr>
                        <a:t>学号</a:t>
                      </a:r>
                      <a:r>
                        <a:rPr lang="en-US" altLang="zh-CN" sz="2000" b="1" dirty="0" smtClean="0">
                          <a:solidFill>
                            <a:schemeClr val="tx1"/>
                          </a:solidFill>
                        </a:rPr>
                        <a:t>)</a:t>
                      </a:r>
                      <a:endParaRPr lang="zh-CN" altLang="en-US" sz="2000" b="1" dirty="0">
                        <a:solidFill>
                          <a:schemeClr val="tx1"/>
                        </a:solidFill>
                      </a:endParaRPr>
                    </a:p>
                  </a:txBody>
                  <a:tcPr/>
                </a:tc>
                <a:tc>
                  <a:txBody>
                    <a:bodyPr/>
                    <a:lstStyle/>
                    <a:p>
                      <a:r>
                        <a:rPr lang="en-US" altLang="zh-CN" sz="2000" dirty="0" smtClean="0"/>
                        <a:t>SNAME</a:t>
                      </a:r>
                    </a:p>
                    <a:p>
                      <a:r>
                        <a:rPr lang="en-US" altLang="zh-CN" sz="2000" dirty="0" smtClean="0"/>
                        <a:t>(</a:t>
                      </a:r>
                      <a:r>
                        <a:rPr lang="zh-CN" altLang="en-US" sz="2000" dirty="0" smtClean="0"/>
                        <a:t>姓名</a:t>
                      </a:r>
                      <a:r>
                        <a:rPr lang="en-US" altLang="zh-CN" sz="2000" dirty="0" smtClean="0"/>
                        <a:t>)</a:t>
                      </a:r>
                      <a:endParaRPr lang="zh-CN" altLang="en-US" sz="2000" dirty="0"/>
                    </a:p>
                  </a:txBody>
                  <a:tcPr/>
                </a:tc>
                <a:tc>
                  <a:txBody>
                    <a:bodyPr/>
                    <a:lstStyle/>
                    <a:p>
                      <a:r>
                        <a:rPr lang="en-US" altLang="zh-CN" sz="2000" dirty="0" smtClean="0"/>
                        <a:t>SSEX</a:t>
                      </a:r>
                    </a:p>
                    <a:p>
                      <a:r>
                        <a:rPr lang="en-US" altLang="zh-CN" sz="2000" dirty="0" smtClean="0"/>
                        <a:t>(</a:t>
                      </a:r>
                      <a:r>
                        <a:rPr lang="zh-CN" altLang="en-US" sz="2000" dirty="0" smtClean="0"/>
                        <a:t>性别</a:t>
                      </a:r>
                      <a:r>
                        <a:rPr lang="en-US" altLang="zh-CN" sz="2000" dirty="0" smtClean="0"/>
                        <a:t>)</a:t>
                      </a:r>
                      <a:endParaRPr lang="zh-CN" altLang="en-US" sz="2000" dirty="0"/>
                    </a:p>
                  </a:txBody>
                  <a:tcPr/>
                </a:tc>
                <a:tc>
                  <a:txBody>
                    <a:bodyPr/>
                    <a:lstStyle/>
                    <a:p>
                      <a:r>
                        <a:rPr lang="en-US" altLang="zh-CN" sz="2000" dirty="0" smtClean="0"/>
                        <a:t>SBIRTHIN</a:t>
                      </a:r>
                    </a:p>
                    <a:p>
                      <a:r>
                        <a:rPr lang="en-US" altLang="zh-CN" sz="2000" dirty="0" smtClean="0"/>
                        <a:t>(</a:t>
                      </a:r>
                      <a:r>
                        <a:rPr lang="zh-CN" altLang="en-US" sz="2000" dirty="0" smtClean="0"/>
                        <a:t>出生年月</a:t>
                      </a:r>
                      <a:r>
                        <a:rPr lang="en-US" altLang="zh-CN" sz="2000" dirty="0" smtClean="0"/>
                        <a:t>)</a:t>
                      </a:r>
                      <a:endParaRPr lang="zh-CN" altLang="en-US" sz="2000" dirty="0"/>
                    </a:p>
                  </a:txBody>
                  <a:tcPr/>
                </a:tc>
                <a:tc>
                  <a:txBody>
                    <a:bodyPr/>
                    <a:lstStyle/>
                    <a:p>
                      <a:r>
                        <a:rPr lang="en-US" altLang="zh-CN" sz="2000" dirty="0" smtClean="0"/>
                        <a:t>PLACEOFB</a:t>
                      </a:r>
                    </a:p>
                    <a:p>
                      <a:r>
                        <a:rPr lang="en-US" altLang="zh-CN" sz="2000" dirty="0" smtClean="0"/>
                        <a:t>(</a:t>
                      </a:r>
                      <a:r>
                        <a:rPr lang="zh-CN" altLang="en-US" sz="2000" dirty="0" smtClean="0"/>
                        <a:t>籍贯</a:t>
                      </a:r>
                      <a:r>
                        <a:rPr lang="en-US" altLang="zh-CN" sz="2000" dirty="0" smtClean="0"/>
                        <a:t>)</a:t>
                      </a:r>
                      <a:endParaRPr lang="zh-CN" altLang="en-US" sz="2000" dirty="0"/>
                    </a:p>
                  </a:txBody>
                  <a:tcPr/>
                </a:tc>
                <a:tc>
                  <a:txBody>
                    <a:bodyPr/>
                    <a:lstStyle/>
                    <a:p>
                      <a:r>
                        <a:rPr lang="en-US" altLang="zh-CN" sz="2000" b="1" dirty="0" smtClean="0">
                          <a:solidFill>
                            <a:srgbClr val="0070C0"/>
                          </a:solidFill>
                        </a:rPr>
                        <a:t>SCODE#</a:t>
                      </a:r>
                    </a:p>
                    <a:p>
                      <a:r>
                        <a:rPr lang="en-US" altLang="zh-CN" sz="2000" dirty="0" smtClean="0"/>
                        <a:t>(</a:t>
                      </a:r>
                      <a:r>
                        <a:rPr lang="zh-CN" altLang="en-US" sz="2000" dirty="0" smtClean="0"/>
                        <a:t>专业号</a:t>
                      </a:r>
                      <a:r>
                        <a:rPr lang="en-US" altLang="zh-CN" sz="2000" dirty="0" smtClean="0"/>
                        <a:t>)</a:t>
                      </a:r>
                      <a:endParaRPr lang="zh-CN" altLang="en-US" sz="2000" dirty="0"/>
                    </a:p>
                  </a:txBody>
                  <a:tcPr/>
                </a:tc>
                <a:tc>
                  <a:txBody>
                    <a:bodyPr/>
                    <a:lstStyle/>
                    <a:p>
                      <a:r>
                        <a:rPr lang="en-US" altLang="zh-CN" sz="2000" dirty="0" smtClean="0"/>
                        <a:t>CLASS</a:t>
                      </a:r>
                    </a:p>
                    <a:p>
                      <a:r>
                        <a:rPr lang="en-US" altLang="zh-CN" sz="2000" dirty="0" smtClean="0"/>
                        <a:t>(</a:t>
                      </a:r>
                      <a:r>
                        <a:rPr lang="zh-CN" altLang="en-US" sz="2000" dirty="0" smtClean="0"/>
                        <a:t>班级号</a:t>
                      </a:r>
                      <a:r>
                        <a:rPr lang="en-US" altLang="zh-CN" sz="2000" dirty="0" smtClean="0"/>
                        <a:t>)</a:t>
                      </a:r>
                      <a:endParaRPr lang="zh-CN" altLang="en-US" sz="2000" dirty="0"/>
                    </a:p>
                  </a:txBody>
                  <a:tcPr/>
                </a:tc>
                <a:extLst>
                  <a:ext uri="{0D108BD9-81ED-4DB2-BD59-A6C34878D82A}">
                    <a16:rowId xmlns:a16="http://schemas.microsoft.com/office/drawing/2014/main" val="10000"/>
                  </a:ext>
                </a:extLst>
              </a:tr>
              <a:tr h="568031">
                <a:tc>
                  <a:txBody>
                    <a:bodyPr/>
                    <a:lstStyle/>
                    <a:p>
                      <a:pPr algn="l"/>
                      <a:r>
                        <a:rPr lang="en-US" altLang="zh-CN" sz="2000" dirty="0" smtClean="0"/>
                        <a:t>200401001 </a:t>
                      </a:r>
                      <a:endParaRPr lang="zh-CN" altLang="en-US" sz="2000" dirty="0"/>
                    </a:p>
                  </a:txBody>
                  <a:tcPr/>
                </a:tc>
                <a:tc>
                  <a:txBody>
                    <a:bodyPr/>
                    <a:lstStyle/>
                    <a:p>
                      <a:pPr algn="l"/>
                      <a:r>
                        <a:rPr lang="zh-CN" altLang="en-US" sz="2000" dirty="0" smtClean="0"/>
                        <a:t>张华 </a:t>
                      </a:r>
                      <a:endParaRPr lang="zh-CN" altLang="en-US" sz="2000" dirty="0"/>
                    </a:p>
                  </a:txBody>
                  <a:tcPr/>
                </a:tc>
                <a:tc>
                  <a:txBody>
                    <a:bodyPr/>
                    <a:lstStyle/>
                    <a:p>
                      <a:pPr algn="l"/>
                      <a:r>
                        <a:rPr lang="zh-CN" altLang="en-US" sz="2000" dirty="0" smtClean="0"/>
                        <a:t>男</a:t>
                      </a:r>
                      <a:endParaRPr lang="zh-CN" altLang="en-US" sz="2000" dirty="0"/>
                    </a:p>
                  </a:txBody>
                  <a:tcPr/>
                </a:tc>
                <a:tc>
                  <a:txBody>
                    <a:bodyPr/>
                    <a:lstStyle/>
                    <a:p>
                      <a:pPr algn="l"/>
                      <a:r>
                        <a:rPr lang="en-US" altLang="zh-CN" sz="2000" dirty="0" smtClean="0"/>
                        <a:t>1982/11/14</a:t>
                      </a:r>
                      <a:endParaRPr lang="zh-CN" altLang="en-US" sz="2000" dirty="0"/>
                    </a:p>
                  </a:txBody>
                  <a:tcPr/>
                </a:tc>
                <a:tc>
                  <a:txBody>
                    <a:bodyPr/>
                    <a:lstStyle/>
                    <a:p>
                      <a:pPr algn="l"/>
                      <a:r>
                        <a:rPr lang="zh-CN" altLang="en-US" sz="2000" dirty="0" smtClean="0"/>
                        <a:t>北京 </a:t>
                      </a:r>
                      <a:endParaRPr lang="zh-CN" altLang="en-US" sz="2000" dirty="0"/>
                    </a:p>
                  </a:txBody>
                  <a:tcPr/>
                </a:tc>
                <a:tc>
                  <a:txBody>
                    <a:bodyPr/>
                    <a:lstStyle/>
                    <a:p>
                      <a:pPr algn="l"/>
                      <a:r>
                        <a:rPr lang="en-US" altLang="zh-CN" sz="2000" dirty="0" smtClean="0"/>
                        <a:t>S0401 </a:t>
                      </a:r>
                      <a:endParaRPr lang="zh-CN" altLang="en-US" sz="2000" dirty="0"/>
                    </a:p>
                  </a:txBody>
                  <a:tcPr/>
                </a:tc>
                <a:tc>
                  <a:txBody>
                    <a:bodyPr/>
                    <a:lstStyle/>
                    <a:p>
                      <a:pPr algn="l"/>
                      <a:r>
                        <a:rPr lang="en-US" altLang="zh-CN" sz="2000" dirty="0" smtClean="0"/>
                        <a:t>200401 </a:t>
                      </a:r>
                      <a:endParaRPr lang="zh-CN" altLang="en-US" sz="2000" dirty="0"/>
                    </a:p>
                  </a:txBody>
                  <a:tcPr/>
                </a:tc>
                <a:extLst>
                  <a:ext uri="{0D108BD9-81ED-4DB2-BD59-A6C34878D82A}">
                    <a16:rowId xmlns:a16="http://schemas.microsoft.com/office/drawing/2014/main" val="10001"/>
                  </a:ext>
                </a:extLst>
              </a:tr>
              <a:tr h="568031">
                <a:tc>
                  <a:txBody>
                    <a:bodyPr/>
                    <a:lstStyle/>
                    <a:p>
                      <a:pPr algn="l"/>
                      <a:r>
                        <a:rPr lang="en-US" altLang="zh-CN" sz="2000" dirty="0" smtClean="0"/>
                        <a:t>200402001 </a:t>
                      </a:r>
                      <a:endParaRPr lang="zh-CN" altLang="en-US" sz="2000" dirty="0"/>
                    </a:p>
                  </a:txBody>
                  <a:tcPr/>
                </a:tc>
                <a:tc>
                  <a:txBody>
                    <a:bodyPr/>
                    <a:lstStyle/>
                    <a:p>
                      <a:pPr algn="l"/>
                      <a:r>
                        <a:rPr lang="zh-CN" altLang="en-US" sz="2000" dirty="0" smtClean="0"/>
                        <a:t>杨秋红 </a:t>
                      </a:r>
                      <a:endParaRPr lang="zh-CN" altLang="en-US" sz="2000" dirty="0"/>
                    </a:p>
                  </a:txBody>
                  <a:tcPr/>
                </a:tc>
                <a:tc>
                  <a:txBody>
                    <a:bodyPr/>
                    <a:lstStyle/>
                    <a:p>
                      <a:pPr algn="l"/>
                      <a:r>
                        <a:rPr lang="zh-CN" altLang="en-US" sz="2000" dirty="0" smtClean="0"/>
                        <a:t>女</a:t>
                      </a:r>
                      <a:endParaRPr lang="zh-CN" altLang="en-US" sz="2000" dirty="0"/>
                    </a:p>
                  </a:txBody>
                  <a:tcPr/>
                </a:tc>
                <a:tc>
                  <a:txBody>
                    <a:bodyPr/>
                    <a:lstStyle/>
                    <a:p>
                      <a:pPr algn="l"/>
                      <a:r>
                        <a:rPr lang="en-US" altLang="zh-CN" sz="2000" dirty="0" smtClean="0"/>
                        <a:t>1983/5/9</a:t>
                      </a:r>
                      <a:endParaRPr lang="zh-CN" altLang="en-US" sz="2000" dirty="0"/>
                    </a:p>
                  </a:txBody>
                  <a:tcPr/>
                </a:tc>
                <a:tc>
                  <a:txBody>
                    <a:bodyPr/>
                    <a:lstStyle/>
                    <a:p>
                      <a:pPr algn="l"/>
                      <a:r>
                        <a:rPr lang="zh-CN" altLang="en-US" sz="2000" dirty="0" smtClean="0"/>
                        <a:t>西安 </a:t>
                      </a:r>
                      <a:endParaRPr lang="zh-CN" altLang="en-US" sz="2000" dirty="0"/>
                    </a:p>
                  </a:txBody>
                  <a:tcPr/>
                </a:tc>
                <a:tc>
                  <a:txBody>
                    <a:bodyPr/>
                    <a:lstStyle/>
                    <a:p>
                      <a:pPr algn="l"/>
                      <a:r>
                        <a:rPr lang="en-US" altLang="zh-CN" sz="2000" dirty="0" smtClean="0"/>
                        <a:t>S0402 </a:t>
                      </a:r>
                      <a:endParaRPr lang="zh-CN" altLang="en-US" sz="2000" dirty="0"/>
                    </a:p>
                  </a:txBody>
                  <a:tcPr/>
                </a:tc>
                <a:tc>
                  <a:txBody>
                    <a:bodyPr/>
                    <a:lstStyle/>
                    <a:p>
                      <a:pPr algn="l"/>
                      <a:r>
                        <a:rPr lang="en-US" altLang="zh-CN" sz="2000" dirty="0" smtClean="0"/>
                        <a:t>200402 </a:t>
                      </a:r>
                      <a:endParaRPr lang="zh-CN" altLang="en-US" sz="2000" dirty="0"/>
                    </a:p>
                  </a:txBody>
                  <a:tcPr/>
                </a:tc>
                <a:extLst>
                  <a:ext uri="{0D108BD9-81ED-4DB2-BD59-A6C34878D82A}">
                    <a16:rowId xmlns:a16="http://schemas.microsoft.com/office/drawing/2014/main" val="10004"/>
                  </a:ext>
                </a:extLst>
              </a:tr>
              <a:tr h="568031">
                <a:tc>
                  <a:txBody>
                    <a:bodyPr/>
                    <a:lstStyle/>
                    <a:p>
                      <a:pPr algn="l"/>
                      <a:r>
                        <a:rPr lang="en-US" altLang="zh-CN" sz="2000" dirty="0" smtClean="0"/>
                        <a:t>200403001 </a:t>
                      </a:r>
                      <a:endParaRPr lang="zh-CN" altLang="en-US" sz="2000" dirty="0"/>
                    </a:p>
                  </a:txBody>
                  <a:tcPr/>
                </a:tc>
                <a:tc>
                  <a:txBody>
                    <a:bodyPr/>
                    <a:lstStyle/>
                    <a:p>
                      <a:pPr algn="l"/>
                      <a:r>
                        <a:rPr lang="zh-CN" altLang="en-US" sz="2000" dirty="0" smtClean="0"/>
                        <a:t>赵晓艳 </a:t>
                      </a:r>
                      <a:endParaRPr lang="zh-CN" altLang="en-US" sz="2000" dirty="0"/>
                    </a:p>
                  </a:txBody>
                  <a:tcPr/>
                </a:tc>
                <a:tc>
                  <a:txBody>
                    <a:bodyPr/>
                    <a:lstStyle/>
                    <a:p>
                      <a:pPr algn="l"/>
                      <a:r>
                        <a:rPr lang="zh-CN" altLang="en-US" sz="2000" dirty="0" smtClean="0"/>
                        <a:t>女</a:t>
                      </a:r>
                      <a:endParaRPr lang="zh-CN" altLang="en-US" sz="2000" dirty="0"/>
                    </a:p>
                  </a:txBody>
                  <a:tcPr/>
                </a:tc>
                <a:tc>
                  <a:txBody>
                    <a:bodyPr/>
                    <a:lstStyle/>
                    <a:p>
                      <a:pPr algn="l"/>
                      <a:r>
                        <a:rPr lang="en-US" altLang="zh-CN" sz="2000" dirty="0" smtClean="0"/>
                        <a:t>1982/3/11</a:t>
                      </a:r>
                      <a:endParaRPr lang="zh-CN" altLang="en-US" sz="2000" dirty="0"/>
                    </a:p>
                  </a:txBody>
                  <a:tcPr/>
                </a:tc>
                <a:tc>
                  <a:txBody>
                    <a:bodyPr/>
                    <a:lstStyle/>
                    <a:p>
                      <a:pPr algn="l"/>
                      <a:r>
                        <a:rPr lang="en-US" altLang="zh-CN" sz="2000" dirty="0" smtClean="0"/>
                        <a:t>NULL</a:t>
                      </a:r>
                      <a:endParaRPr lang="zh-CN" altLang="en-US" sz="2000" dirty="0"/>
                    </a:p>
                  </a:txBody>
                  <a:tcPr/>
                </a:tc>
                <a:tc>
                  <a:txBody>
                    <a:bodyPr/>
                    <a:lstStyle/>
                    <a:p>
                      <a:pPr algn="l"/>
                      <a:r>
                        <a:rPr lang="en-US" altLang="zh-CN" sz="2000" dirty="0" smtClean="0"/>
                        <a:t>S0403 </a:t>
                      </a:r>
                      <a:endParaRPr lang="zh-CN" altLang="en-US" sz="2000" dirty="0"/>
                    </a:p>
                  </a:txBody>
                  <a:tcPr/>
                </a:tc>
                <a:tc>
                  <a:txBody>
                    <a:bodyPr/>
                    <a:lstStyle/>
                    <a:p>
                      <a:pPr algn="l"/>
                      <a:r>
                        <a:rPr lang="en-US" altLang="zh-CN" sz="2000" dirty="0" smtClean="0"/>
                        <a:t>200403 </a:t>
                      </a:r>
                      <a:endParaRPr lang="zh-CN" altLang="en-US" sz="20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47746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692</Words>
  <Application>Microsoft Office PowerPoint</Application>
  <PresentationFormat>全屏显示(4:3)</PresentationFormat>
  <Paragraphs>172</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Monotype Sorts</vt:lpstr>
      <vt:lpstr>宋体</vt:lpstr>
      <vt:lpstr>Arial</vt:lpstr>
      <vt:lpstr>Calibri</vt:lpstr>
      <vt:lpstr>Times New Roman</vt:lpstr>
      <vt:lpstr>Wingdings</vt:lpstr>
      <vt:lpstr>Office 主题​​</vt:lpstr>
      <vt:lpstr>第6次上机实验</vt:lpstr>
      <vt:lpstr>PowerPoint 演示文稿</vt:lpstr>
      <vt:lpstr>第6次 上机实验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第一次 上机内容</dc:title>
  <dc:creator>zhuwei</dc:creator>
  <cp:lastModifiedBy>微软用户</cp:lastModifiedBy>
  <cp:revision>56</cp:revision>
  <dcterms:created xsi:type="dcterms:W3CDTF">2014-12-11T08:08:04Z</dcterms:created>
  <dcterms:modified xsi:type="dcterms:W3CDTF">2020-12-22T03:11:32Z</dcterms:modified>
</cp:coreProperties>
</file>