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58" r:id="rId5"/>
    <p:sldId id="259" r:id="rId6"/>
    <p:sldId id="262" r:id="rId7"/>
    <p:sldId id="260" r:id="rId8"/>
    <p:sldId id="263" r:id="rId9"/>
    <p:sldId id="282" r:id="rId10"/>
    <p:sldId id="271" r:id="rId11"/>
    <p:sldId id="272" r:id="rId12"/>
    <p:sldId id="265" r:id="rId13"/>
    <p:sldId id="283" r:id="rId14"/>
    <p:sldId id="291" r:id="rId15"/>
    <p:sldId id="288" r:id="rId16"/>
    <p:sldId id="286" r:id="rId17"/>
    <p:sldId id="275" r:id="rId18"/>
    <p:sldId id="294" r:id="rId19"/>
    <p:sldId id="276" r:id="rId20"/>
    <p:sldId id="278" r:id="rId21"/>
    <p:sldId id="292" r:id="rId22"/>
    <p:sldId id="281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entury Schoolbook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entury Schoolbook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entury Schoolbook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entury Schoolbook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entury Schoolbook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Century Schoolbook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Century Schoolbook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Century Schoolbook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Century Schoolbook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FFFF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0"/>
      </p:cViewPr>
      <p:guideLst>
        <p:guide orient="horz" pos="4032"/>
        <p:guide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16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27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12" Type="http://schemas.openxmlformats.org/officeDocument/2006/relationships/image" Target="../media/image53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9.wmf"/><Relationship Id="rId2" Type="http://schemas.openxmlformats.org/officeDocument/2006/relationships/image" Target="../media/image42.wmf"/><Relationship Id="rId1" Type="http://schemas.openxmlformats.org/officeDocument/2006/relationships/image" Target="../media/image53.wmf"/><Relationship Id="rId6" Type="http://schemas.openxmlformats.org/officeDocument/2006/relationships/image" Target="../media/image46.wmf"/><Relationship Id="rId11" Type="http://schemas.openxmlformats.org/officeDocument/2006/relationships/image" Target="../media/image58.wmf"/><Relationship Id="rId5" Type="http://schemas.openxmlformats.org/officeDocument/2006/relationships/image" Target="../media/image45.wmf"/><Relationship Id="rId10" Type="http://schemas.openxmlformats.org/officeDocument/2006/relationships/image" Target="../media/image57.wmf"/><Relationship Id="rId4" Type="http://schemas.openxmlformats.org/officeDocument/2006/relationships/image" Target="../media/image44.wmf"/><Relationship Id="rId9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emf"/><Relationship Id="rId4" Type="http://schemas.openxmlformats.org/officeDocument/2006/relationships/image" Target="../media/image6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6466E-BEE8-4121-92E7-4008E29CF3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782469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52E83-3BCC-4AAC-BD21-AAD5594DC7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727042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2AE5-CB03-4645-A567-8C3354C85E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636519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292FF-4FDE-4EBF-B2FF-B2709D7EDB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896173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FE471-F4BF-478D-BC05-F0D173A28C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572627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FBFD1-546F-4CED-A6FE-62C715C8DC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782041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02129-DF8D-40EE-B815-15F9252DE4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125301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51025-A2D5-4C12-8FB7-37068A6168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990325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316FE-2BE2-439A-8A1D-63779E28AB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35786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635D6-7E22-4E5F-853B-367245F9DB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514668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A9083-70BA-4609-8867-1C4D787811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222988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6EEA0D0D-8A4B-4E16-9738-E92E3C280D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6&#39547;&#27874;.ppt#-1,2,&#27809;&#26377;&#24187;&#28783;&#29255;&#26631;&#39064;" TargetMode="External"/><Relationship Id="rId7" Type="http://schemas.openxmlformats.org/officeDocument/2006/relationships/hyperlink" Target="6&#39547;&#27874;.ppt#-1,10,&#27809;&#26377;&#24187;&#28783;&#29255;&#26631;&#39064;" TargetMode="External"/><Relationship Id="rId12" Type="http://schemas.openxmlformats.org/officeDocument/2006/relationships/hyperlink" Target="6&#39547;&#27874;.ppt#-1,4,&#27809;&#26377;&#24187;&#28783;&#29255;&#26631;&#39064;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6&#39547;&#27874;.ppt#-1,5,&#27809;&#26377;&#24187;&#28783;&#29255;&#26631;&#39064;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0&#30446;&#24405;.ppt#-1,3,&#27809;&#26377;&#24187;&#28783;&#29255;&#26631;&#39064;" TargetMode="External"/><Relationship Id="rId14" Type="http://schemas.openxmlformats.org/officeDocument/2006/relationships/hyperlink" Target="6&#39547;&#27874;.ppt#-1,13,&#27809;&#26377;&#24187;&#28783;&#29255;&#26631;&#39064;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5.wmf"/><Relationship Id="rId18" Type="http://schemas.openxmlformats.org/officeDocument/2006/relationships/image" Target="../media/image1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7.wmf"/><Relationship Id="rId2" Type="http://schemas.openxmlformats.org/officeDocument/2006/relationships/video" Target="file:///G:\&#31532;&#21313;&#31456;%20&#27874;&#21160;\&#39547;&#27874;.avi" TargetMode="Externa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6&#39547;&#27874;.ppt#-1,4,&#27809;&#26377;&#24187;&#28783;&#29255;&#26631;&#39064;" TargetMode="External"/><Relationship Id="rId18" Type="http://schemas.openxmlformats.org/officeDocument/2006/relationships/image" Target="../media/image38.wmf"/><Relationship Id="rId3" Type="http://schemas.openxmlformats.org/officeDocument/2006/relationships/hyperlink" Target="6&#39547;&#27874;.ppt#-1,2,&#27809;&#26377;&#24187;&#28783;&#29255;&#26631;&#39064;" TargetMode="External"/><Relationship Id="rId21" Type="http://schemas.openxmlformats.org/officeDocument/2006/relationships/image" Target="../media/image39.wmf"/><Relationship Id="rId7" Type="http://schemas.openxmlformats.org/officeDocument/2006/relationships/hyperlink" Target="6&#39547;&#27874;.ppt#-1,10,&#27809;&#26377;&#24187;&#28783;&#29255;&#26631;&#39064;" TargetMode="External"/><Relationship Id="rId12" Type="http://schemas.openxmlformats.org/officeDocument/2006/relationships/image" Target="../media/image6.png"/><Relationship Id="rId17" Type="http://schemas.openxmlformats.org/officeDocument/2006/relationships/oleObject" Target="../embeddings/oleObject32.bin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png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24" Type="http://schemas.openxmlformats.org/officeDocument/2006/relationships/oleObject" Target="../embeddings/oleObject35.bin"/><Relationship Id="rId5" Type="http://schemas.openxmlformats.org/officeDocument/2006/relationships/hyperlink" Target="6&#39547;&#27874;.ppt#-1,5,&#27809;&#26377;&#24187;&#28783;&#29255;&#26631;&#39064;" TargetMode="External"/><Relationship Id="rId15" Type="http://schemas.openxmlformats.org/officeDocument/2006/relationships/hyperlink" Target="6&#39547;&#27874;.ppt#-1,13,&#27809;&#26377;&#24187;&#28783;&#29255;&#26631;&#39064;" TargetMode="External"/><Relationship Id="rId23" Type="http://schemas.openxmlformats.org/officeDocument/2006/relationships/image" Target="../media/image40.wmf"/><Relationship Id="rId10" Type="http://schemas.openxmlformats.org/officeDocument/2006/relationships/hyperlink" Target="0&#30446;&#24405;.ppt#-1,3,&#27809;&#26377;&#24187;&#28783;&#29255;&#26631;&#39064;" TargetMode="External"/><Relationship Id="rId19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7.png"/><Relationship Id="rId22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9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54.wmf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60.w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6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6&#39547;&#27874;.ppt#-1,4,&#27809;&#26377;&#24187;&#28783;&#29255;&#26631;&#39064;" TargetMode="External"/><Relationship Id="rId3" Type="http://schemas.openxmlformats.org/officeDocument/2006/relationships/hyperlink" Target="6&#39547;&#27874;.ppt#-1,2,&#27809;&#26377;&#24187;&#28783;&#29255;&#26631;&#39064;" TargetMode="External"/><Relationship Id="rId7" Type="http://schemas.openxmlformats.org/officeDocument/2006/relationships/hyperlink" Target="6&#39547;&#27874;.ppt#-1,10,&#27809;&#26377;&#24187;&#28783;&#29255;&#26631;&#39064;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9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hyperlink" Target="6&#39547;&#27874;.ppt#-1,5,&#27809;&#26377;&#24187;&#28783;&#29255;&#26631;&#39064;" TargetMode="External"/><Relationship Id="rId15" Type="http://schemas.openxmlformats.org/officeDocument/2006/relationships/hyperlink" Target="6&#39547;&#27874;.ppt#-1,13,&#27809;&#26377;&#24187;&#28783;&#29255;&#26631;&#39064;" TargetMode="External"/><Relationship Id="rId10" Type="http://schemas.openxmlformats.org/officeDocument/2006/relationships/hyperlink" Target="0&#30446;&#24405;.ppt#-1,3,&#27809;&#26377;&#24187;&#28783;&#29255;&#26631;&#39064;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5.bin"/><Relationship Id="rId18" Type="http://schemas.openxmlformats.org/officeDocument/2006/relationships/oleObject" Target="../embeddings/oleObject88.bin"/><Relationship Id="rId3" Type="http://schemas.openxmlformats.org/officeDocument/2006/relationships/oleObject" Target="../embeddings/oleObject80.bin"/><Relationship Id="rId21" Type="http://schemas.openxmlformats.org/officeDocument/2006/relationships/image" Target="../media/image86.wmf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2.wmf"/><Relationship Id="rId17" Type="http://schemas.openxmlformats.org/officeDocument/2006/relationships/image" Target="../media/image84.wmf"/><Relationship Id="rId25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4.bin"/><Relationship Id="rId24" Type="http://schemas.openxmlformats.org/officeDocument/2006/relationships/oleObject" Target="../embeddings/oleObject91.bin"/><Relationship Id="rId5" Type="http://schemas.openxmlformats.org/officeDocument/2006/relationships/oleObject" Target="../embeddings/oleObject81.bin"/><Relationship Id="rId15" Type="http://schemas.openxmlformats.org/officeDocument/2006/relationships/image" Target="../media/image83.wmf"/><Relationship Id="rId23" Type="http://schemas.openxmlformats.org/officeDocument/2006/relationships/image" Target="../media/image87.wmf"/><Relationship Id="rId10" Type="http://schemas.openxmlformats.org/officeDocument/2006/relationships/image" Target="../media/image81.wmf"/><Relationship Id="rId19" Type="http://schemas.openxmlformats.org/officeDocument/2006/relationships/image" Target="../media/image85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3.bin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G:\&#31532;&#21313;&#31456;%20&#27874;&#21160;\&#39547;&#27874;.avi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3.png"/><Relationship Id="rId18" Type="http://schemas.openxmlformats.org/officeDocument/2006/relationships/image" Target="../media/image5.png"/><Relationship Id="rId26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12" Type="http://schemas.openxmlformats.org/officeDocument/2006/relationships/hyperlink" Target="6&#39547;&#27874;.ppt#-1,5,&#27809;&#26377;&#24187;&#28783;&#29255;&#26631;&#39064;" TargetMode="External"/><Relationship Id="rId17" Type="http://schemas.openxmlformats.org/officeDocument/2006/relationships/hyperlink" Target="0&#30446;&#24405;.ppt#-1,3,&#27809;&#26377;&#24187;&#28783;&#29255;&#26631;&#39064;" TargetMode="External"/><Relationship Id="rId25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png"/><Relationship Id="rId20" Type="http://schemas.openxmlformats.org/officeDocument/2006/relationships/hyperlink" Target="6&#39547;&#27874;.ppt#-1,4,&#27809;&#26377;&#24187;&#28783;&#29255;&#26631;&#39064;" TargetMode="External"/><Relationship Id="rId29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image" Target="../media/image2.png"/><Relationship Id="rId24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4.png"/><Relationship Id="rId23" Type="http://schemas.openxmlformats.org/officeDocument/2006/relationships/image" Target="../media/image8.png"/><Relationship Id="rId28" Type="http://schemas.openxmlformats.org/officeDocument/2006/relationships/oleObject" Target="../embeddings/oleObject6.bin"/><Relationship Id="rId10" Type="http://schemas.openxmlformats.org/officeDocument/2006/relationships/hyperlink" Target="6&#39547;&#27874;.ppt#-1,2,&#27809;&#26377;&#24187;&#28783;&#29255;&#26631;&#39064;" TargetMode="External"/><Relationship Id="rId19" Type="http://schemas.openxmlformats.org/officeDocument/2006/relationships/image" Target="../media/image6.png"/><Relationship Id="rId4" Type="http://schemas.openxmlformats.org/officeDocument/2006/relationships/image" Target="../media/image12.wmf"/><Relationship Id="rId9" Type="http://schemas.openxmlformats.org/officeDocument/2006/relationships/image" Target="../media/image9.jpeg"/><Relationship Id="rId14" Type="http://schemas.openxmlformats.org/officeDocument/2006/relationships/hyperlink" Target="6&#39547;&#27874;.ppt#-1,10,&#27809;&#26377;&#24187;&#28783;&#29255;&#26631;&#39064;" TargetMode="External"/><Relationship Id="rId22" Type="http://schemas.openxmlformats.org/officeDocument/2006/relationships/hyperlink" Target="6&#39547;&#27874;.ppt#-1,13,&#27809;&#26377;&#24187;&#28783;&#29255;&#26631;&#39064;" TargetMode="External"/><Relationship Id="rId27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6&#39547;&#27874;.ppt#-1,4,&#27809;&#26377;&#24187;&#28783;&#29255;&#26631;&#39064;" TargetMode="External"/><Relationship Id="rId3" Type="http://schemas.openxmlformats.org/officeDocument/2006/relationships/hyperlink" Target="6&#39547;&#27874;.ppt#-1,2,&#27809;&#26377;&#24187;&#28783;&#29255;&#26631;&#39064;" TargetMode="External"/><Relationship Id="rId7" Type="http://schemas.openxmlformats.org/officeDocument/2006/relationships/hyperlink" Target="6&#39547;&#27874;.ppt#-1,10,&#27809;&#26377;&#24187;&#28783;&#29255;&#26631;&#39064;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9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hyperlink" Target="6&#39547;&#27874;.ppt#-1,5,&#27809;&#26377;&#24187;&#28783;&#29255;&#26631;&#39064;" TargetMode="External"/><Relationship Id="rId15" Type="http://schemas.openxmlformats.org/officeDocument/2006/relationships/hyperlink" Target="6&#39547;&#27874;.ppt#-1,13,&#27809;&#26377;&#24187;&#28783;&#29255;&#26631;&#39064;" TargetMode="External"/><Relationship Id="rId10" Type="http://schemas.openxmlformats.org/officeDocument/2006/relationships/hyperlink" Target="0&#30446;&#24405;.ppt#-1,3,&#27809;&#26377;&#24187;&#28783;&#29255;&#26631;&#39064;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hyperlink" Target="6&#39547;&#27874;.ppt#-1,2,&#27809;&#26377;&#24187;&#28783;&#29255;&#26631;&#39064;" TargetMode="External"/><Relationship Id="rId18" Type="http://schemas.openxmlformats.org/officeDocument/2006/relationships/image" Target="../media/image4.png"/><Relationship Id="rId26" Type="http://schemas.openxmlformats.org/officeDocument/2006/relationships/image" Target="../media/image8.png"/><Relationship Id="rId3" Type="http://schemas.openxmlformats.org/officeDocument/2006/relationships/oleObject" Target="../embeddings/oleObject7.bin"/><Relationship Id="rId21" Type="http://schemas.openxmlformats.org/officeDocument/2006/relationships/image" Target="../media/image5.pn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2.wmf"/><Relationship Id="rId17" Type="http://schemas.openxmlformats.org/officeDocument/2006/relationships/hyperlink" Target="6&#39547;&#27874;.ppt#-1,10,&#27809;&#26377;&#24187;&#28783;&#29255;&#26631;&#39064;" TargetMode="External"/><Relationship Id="rId25" Type="http://schemas.openxmlformats.org/officeDocument/2006/relationships/hyperlink" Target="6&#39547;&#27874;.ppt#-1,13,&#27809;&#26377;&#24187;&#28783;&#29255;&#26631;&#39064;" TargetMode="Externa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png"/><Relationship Id="rId20" Type="http://schemas.openxmlformats.org/officeDocument/2006/relationships/hyperlink" Target="0&#30446;&#24405;.ppt#-1,3,&#27809;&#26377;&#24187;&#28783;&#29255;&#26631;&#39064;" TargetMode="External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7.png"/><Relationship Id="rId5" Type="http://schemas.openxmlformats.org/officeDocument/2006/relationships/oleObject" Target="../embeddings/oleObject8.bin"/><Relationship Id="rId15" Type="http://schemas.openxmlformats.org/officeDocument/2006/relationships/hyperlink" Target="6&#39547;&#27874;.ppt#-1,5,&#27809;&#26377;&#24187;&#28783;&#29255;&#26631;&#39064;" TargetMode="External"/><Relationship Id="rId23" Type="http://schemas.openxmlformats.org/officeDocument/2006/relationships/hyperlink" Target="6&#39547;&#27874;.ppt#-1,4,&#27809;&#26377;&#24187;&#28783;&#29255;&#26631;&#39064;" TargetMode="External"/><Relationship Id="rId28" Type="http://schemas.openxmlformats.org/officeDocument/2006/relationships/image" Target="../media/image23.wmf"/><Relationship Id="rId10" Type="http://schemas.openxmlformats.org/officeDocument/2006/relationships/image" Target="../media/image21.wmf"/><Relationship Id="rId19" Type="http://schemas.openxmlformats.org/officeDocument/2006/relationships/image" Target="../media/image10.png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.png"/><Relationship Id="rId22" Type="http://schemas.openxmlformats.org/officeDocument/2006/relationships/image" Target="../media/image6.png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hyperlink" Target="6&#39547;&#27874;.ppt#-1,5,&#27809;&#26377;&#24187;&#28783;&#29255;&#26631;&#39064;" TargetMode="External"/><Relationship Id="rId18" Type="http://schemas.openxmlformats.org/officeDocument/2006/relationships/hyperlink" Target="0&#30446;&#24405;.ppt#-1,3,&#27809;&#26377;&#24187;&#28783;&#29255;&#26631;&#39064;" TargetMode="External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4.bin"/><Relationship Id="rId21" Type="http://schemas.openxmlformats.org/officeDocument/2006/relationships/hyperlink" Target="6&#39547;&#27874;.ppt#-1,4,&#27809;&#26377;&#24187;&#28783;&#29255;&#26631;&#39064;" TargetMode="Externa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.png"/><Relationship Id="rId17" Type="http://schemas.openxmlformats.org/officeDocument/2006/relationships/image" Target="../media/image10.png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hyperlink" Target="6&#39547;&#27874;.ppt#-1,2,&#27809;&#26377;&#24187;&#28783;&#29255;&#26631;&#39064;" TargetMode="External"/><Relationship Id="rId24" Type="http://schemas.openxmlformats.org/officeDocument/2006/relationships/image" Target="../media/image8.png"/><Relationship Id="rId5" Type="http://schemas.openxmlformats.org/officeDocument/2006/relationships/oleObject" Target="../embeddings/oleObject15.bin"/><Relationship Id="rId15" Type="http://schemas.openxmlformats.org/officeDocument/2006/relationships/hyperlink" Target="6&#39547;&#27874;.ppt#-1,10,&#27809;&#26377;&#24187;&#28783;&#29255;&#26631;&#39064;" TargetMode="External"/><Relationship Id="rId23" Type="http://schemas.openxmlformats.org/officeDocument/2006/relationships/hyperlink" Target="6&#39547;&#27874;.ppt#-1,13,&#27809;&#26377;&#24187;&#28783;&#29255;&#26631;&#39064;" TargetMode="External"/><Relationship Id="rId28" Type="http://schemas.openxmlformats.org/officeDocument/2006/relationships/image" Target="../media/image21.wmf"/><Relationship Id="rId10" Type="http://schemas.openxmlformats.org/officeDocument/2006/relationships/image" Target="../media/image22.wmf"/><Relationship Id="rId19" Type="http://schemas.openxmlformats.org/officeDocument/2006/relationships/image" Target="../media/image5.png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.png"/><Relationship Id="rId22" Type="http://schemas.openxmlformats.org/officeDocument/2006/relationships/image" Target="../media/image7.png"/><Relationship Id="rId27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hyperlink" Target="6&#39547;&#27874;.ppt#-1,10,&#27809;&#26377;&#24187;&#28783;&#29255;&#26631;&#39064;" TargetMode="External"/><Relationship Id="rId18" Type="http://schemas.openxmlformats.org/officeDocument/2006/relationships/image" Target="../media/image6.png"/><Relationship Id="rId3" Type="http://schemas.openxmlformats.org/officeDocument/2006/relationships/oleObject" Target="../embeddings/oleObject20.bin"/><Relationship Id="rId21" Type="http://schemas.openxmlformats.org/officeDocument/2006/relationships/hyperlink" Target="6&#39547;&#27874;.ppt#-1,13,&#27809;&#26377;&#24187;&#28783;&#29255;&#26631;&#39064;" TargetMode="External"/><Relationship Id="rId7" Type="http://schemas.openxmlformats.org/officeDocument/2006/relationships/image" Target="../media/image29.wmf"/><Relationship Id="rId12" Type="http://schemas.openxmlformats.org/officeDocument/2006/relationships/image" Target="../media/image3.png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hyperlink" Target="0&#30446;&#24405;.ppt#-1,3,&#27809;&#26377;&#24187;&#28783;&#29255;&#26631;&#39064;" TargetMode="External"/><Relationship Id="rId20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hyperlink" Target="6&#39547;&#27874;.ppt#-1,5,&#27809;&#26377;&#24187;&#28783;&#29255;&#26631;&#39064;" TargetMode="External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10.png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2.png"/><Relationship Id="rId19" Type="http://schemas.openxmlformats.org/officeDocument/2006/relationships/hyperlink" Target="6&#39547;&#27874;.ppt#-1,4,&#27809;&#26377;&#24187;&#28783;&#29255;&#26631;&#39064;" TargetMode="External"/><Relationship Id="rId4" Type="http://schemas.openxmlformats.org/officeDocument/2006/relationships/image" Target="../media/image28.wmf"/><Relationship Id="rId9" Type="http://schemas.openxmlformats.org/officeDocument/2006/relationships/hyperlink" Target="6&#39547;&#27874;.ppt#-1,2,&#27809;&#26377;&#24187;&#28783;&#29255;&#26631;&#39064;" TargetMode="External"/><Relationship Id="rId14" Type="http://schemas.openxmlformats.org/officeDocument/2006/relationships/image" Target="../media/image4.png"/><Relationship Id="rId2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1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03575" y="2276475"/>
            <a:ext cx="2819400" cy="15557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驻波</a:t>
            </a:r>
          </a:p>
        </p:txBody>
      </p:sp>
      <p:pic>
        <p:nvPicPr>
          <p:cNvPr id="2053" name="Picture 5" descr="Image-002">
            <a:hlinkClick r:id="rId3" action="ppaction://hlinkpres?slideindex=2&amp;slidetitle=没有幻灯片标题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-004">
            <a:hlinkClick r:id="rId5" action="ppaction://hlinkpres?slideindex=5&amp;slidetitle=没有幻灯片标题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Image-005">
            <a:hlinkClick r:id="rId7" action="ppaction://hlinkpres?slideindex=10&amp;slidetitle=没有幻灯片标题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Image-012">
            <a:hlinkClick r:id="rId9" action="ppaction://hlinkpres?slideindex=3&amp;slidetitle=没有幻灯片标题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-010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Image-013">
            <a:hlinkClick r:id="rId12" action="ppaction://hlinkpres?slideindex=4&amp;slidetitle=没有幻灯片标题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5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-014">
            <a:hlinkClick r:id="rId14" action="ppaction://hlinkpres?slideindex=13&amp;slidetitle=没有幻灯片标题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深色木质"/>
          <p:cNvSpPr>
            <a:spLocks noChangeArrowheads="1"/>
          </p:cNvSpPr>
          <p:nvPr/>
        </p:nvSpPr>
        <p:spPr bwMode="auto">
          <a:xfrm>
            <a:off x="323850" y="260350"/>
            <a:ext cx="6499225" cy="914400"/>
          </a:xfrm>
          <a:prstGeom prst="horizontalScrol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三、弦线上的驻波与简正模式</a:t>
            </a:r>
          </a:p>
        </p:txBody>
      </p:sp>
      <p:pic>
        <p:nvPicPr>
          <p:cNvPr id="21507" name="Picture 3" descr="驻波演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314450"/>
            <a:ext cx="604837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14375" y="1600200"/>
            <a:ext cx="7334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驻波演示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042988" y="3429000"/>
          <a:ext cx="18748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公式" r:id="rId4" imgW="583920" imgH="177480" progId="Equation.3">
                  <p:embed/>
                </p:oleObj>
              </mc:Choice>
              <mc:Fallback>
                <p:oleObj name="公式" r:id="rId4" imgW="5839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187483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294063" y="3141663"/>
          <a:ext cx="22923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6" imgW="799920" imgH="393480" progId="Equation.3">
                  <p:embed/>
                </p:oleObj>
              </mc:Choice>
              <mc:Fallback>
                <p:oleObj name="Equation" r:id="rId6" imgW="799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3141663"/>
                        <a:ext cx="229235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900113" y="4292600"/>
            <a:ext cx="7920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</a:t>
            </a:r>
            <a:r>
              <a:rPr lang="zh-CN" altLang="en-US"/>
              <a:t>为本征频率，</a:t>
            </a:r>
          </a:p>
        </p:txBody>
      </p:sp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900113" y="4221163"/>
          <a:ext cx="5095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公式" r:id="rId8" imgW="177480" imgH="228600" progId="Equation.3">
                  <p:embed/>
                </p:oleObj>
              </mc:Choice>
              <mc:Fallback>
                <p:oleObj name="公式" r:id="rId8" imgW="17748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50958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3708400" y="4292600"/>
          <a:ext cx="4730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公式" r:id="rId10" imgW="164880" imgH="215640" progId="Equation.3">
                  <p:embed/>
                </p:oleObj>
              </mc:Choice>
              <mc:Fallback>
                <p:oleObj name="公式" r:id="rId10" imgW="16488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292600"/>
                        <a:ext cx="47307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468313" y="333375"/>
            <a:ext cx="453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形成驻波的条件：</a:t>
            </a:r>
          </a:p>
        </p:txBody>
      </p:sp>
      <p:graphicFrame>
        <p:nvGraphicFramePr>
          <p:cNvPr id="22553" name="Object 25"/>
          <p:cNvGraphicFramePr>
            <a:graphicFrameLocks noChangeAspect="1"/>
          </p:cNvGraphicFramePr>
          <p:nvPr/>
        </p:nvGraphicFramePr>
        <p:xfrm>
          <a:off x="1130300" y="908050"/>
          <a:ext cx="1843088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12" imgW="609480" imgH="393480" progId="Equation.3">
                  <p:embed/>
                </p:oleObj>
              </mc:Choice>
              <mc:Fallback>
                <p:oleObj name="Equation" r:id="rId12" imgW="60948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908050"/>
                        <a:ext cx="1843088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3348038" y="1196975"/>
          <a:ext cx="20367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公式" r:id="rId14" imgW="711000" imgH="203040" progId="Equation.3">
                  <p:embed/>
                </p:oleObj>
              </mc:Choice>
              <mc:Fallback>
                <p:oleObj name="公式" r:id="rId14" imgW="711000" imgH="203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196975"/>
                        <a:ext cx="2036762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29"/>
          <p:cNvGraphicFramePr>
            <a:graphicFrameLocks noChangeAspect="1"/>
          </p:cNvGraphicFramePr>
          <p:nvPr/>
        </p:nvGraphicFramePr>
        <p:xfrm>
          <a:off x="1203325" y="2133600"/>
          <a:ext cx="177006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16" imgW="596880" imgH="393480" progId="Equation.3">
                  <p:embed/>
                </p:oleObj>
              </mc:Choice>
              <mc:Fallback>
                <p:oleObj name="Equation" r:id="rId16" imgW="59688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133600"/>
                        <a:ext cx="1770063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58" name="驻波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19697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4140200" y="4292600"/>
            <a:ext cx="230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为基频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" fill="hold"/>
                                        <p:tgtEl>
                                          <p:spTgt spid="225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558"/>
                </p:tgtEl>
              </p:cMediaNode>
            </p:video>
          </p:childTnLst>
        </p:cTn>
      </p:par>
    </p:tnLst>
    <p:bldLst>
      <p:bldP spid="22548" grpId="0"/>
      <p:bldP spid="22552" grpId="0"/>
      <p:bldP spid="225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228600" y="1163638"/>
            <a:ext cx="861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       </a:t>
            </a:r>
          </a:p>
        </p:txBody>
      </p:sp>
      <p:pic>
        <p:nvPicPr>
          <p:cNvPr id="11322" name="Picture 58" descr="Image-002">
            <a:hlinkClick r:id="rId3" action="ppaction://hlinkpres?slideindex=2&amp;slidetitle=没有幻灯片标题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3" name="Picture 59" descr="Image-004">
            <a:hlinkClick r:id="rId5" action="ppaction://hlinkpres?slideindex=5&amp;slidetitle=没有幻灯片标题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4" name="Picture 60" descr="Image-005">
            <a:hlinkClick r:id="rId7" action="ppaction://hlinkpres?slideindex=10&amp;slidetitle=没有幻灯片标题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5" name="Picture 61" descr="Image-011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3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6" name="Picture 62" descr="Image-012">
            <a:hlinkClick r:id="rId10" action="ppaction://hlinkpres?slideindex=3&amp;slidetitle=没有幻灯片标题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7" name="Picture 63" descr="Image-010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8" name="Picture 64" descr="Image-013">
            <a:hlinkClick r:id="rId13" action="ppaction://hlinkpres?slideindex=4&amp;slidetitle=没有幻灯片标题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9" name="Picture 65" descr="Image-014">
            <a:hlinkClick r:id="rId15" action="ppaction://hlinkpres?slideindex=13&amp;slidetitle=没有幻灯片标题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30" name="Text Box 66"/>
          <p:cNvSpPr txBox="1">
            <a:spLocks noChangeArrowheads="1"/>
          </p:cNvSpPr>
          <p:nvPr/>
        </p:nvSpPr>
        <p:spPr bwMode="auto">
          <a:xfrm>
            <a:off x="550863" y="6461125"/>
            <a:ext cx="5545137" cy="385763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§6.</a:t>
            </a:r>
            <a:r>
              <a:rPr lang="zh-CN" altLang="en-US" sz="1800">
                <a:solidFill>
                  <a:schemeClr val="bg1"/>
                </a:solidFill>
              </a:rPr>
              <a:t>驻波 </a:t>
            </a:r>
            <a:r>
              <a:rPr lang="en-US" altLang="zh-CN" sz="1800">
                <a:solidFill>
                  <a:schemeClr val="bg1"/>
                </a:solidFill>
              </a:rPr>
              <a:t>/ </a:t>
            </a:r>
            <a:r>
              <a:rPr lang="zh-CN" altLang="en-US" sz="1800">
                <a:solidFill>
                  <a:schemeClr val="bg1"/>
                </a:solidFill>
              </a:rPr>
              <a:t>四</a:t>
            </a:r>
            <a:r>
              <a:rPr lang="en-US" altLang="zh-CN" sz="1800">
                <a:solidFill>
                  <a:schemeClr val="bg1"/>
                </a:solidFill>
              </a:rPr>
              <a:t>.</a:t>
            </a:r>
            <a:r>
              <a:rPr lang="zh-CN" altLang="en-US" sz="1800">
                <a:solidFill>
                  <a:schemeClr val="bg1"/>
                </a:solidFill>
              </a:rPr>
              <a:t>半波损失</a:t>
            </a:r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60863" y="4495800"/>
            <a:ext cx="4171950" cy="1398588"/>
            <a:chOff x="2747" y="2832"/>
            <a:chExt cx="2628" cy="881"/>
          </a:xfrm>
        </p:grpSpPr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 flipH="1">
              <a:off x="3936" y="2832"/>
              <a:ext cx="361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99" name="Freeform 135"/>
            <p:cNvSpPr>
              <a:spLocks/>
            </p:cNvSpPr>
            <p:nvPr/>
          </p:nvSpPr>
          <p:spPr bwMode="auto">
            <a:xfrm>
              <a:off x="4311" y="3289"/>
              <a:ext cx="538" cy="424"/>
            </a:xfrm>
            <a:custGeom>
              <a:avLst/>
              <a:gdLst>
                <a:gd name="T0" fmla="*/ 0 w 1242"/>
                <a:gd name="T1" fmla="*/ 13 h 543"/>
                <a:gd name="T2" fmla="*/ 624 w 1242"/>
                <a:gd name="T3" fmla="*/ 541 h 543"/>
                <a:gd name="T4" fmla="*/ 1242 w 1242"/>
                <a:gd name="T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2" h="543">
                  <a:moveTo>
                    <a:pt x="0" y="13"/>
                  </a:moveTo>
                  <a:cubicBezTo>
                    <a:pt x="211" y="280"/>
                    <a:pt x="417" y="543"/>
                    <a:pt x="624" y="541"/>
                  </a:cubicBezTo>
                  <a:cubicBezTo>
                    <a:pt x="831" y="539"/>
                    <a:pt x="1113" y="113"/>
                    <a:pt x="1242" y="0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00" name="Freeform 136"/>
            <p:cNvSpPr>
              <a:spLocks/>
            </p:cNvSpPr>
            <p:nvPr/>
          </p:nvSpPr>
          <p:spPr bwMode="auto">
            <a:xfrm>
              <a:off x="4840" y="2883"/>
              <a:ext cx="535" cy="416"/>
            </a:xfrm>
            <a:custGeom>
              <a:avLst/>
              <a:gdLst>
                <a:gd name="T0" fmla="*/ 0 w 1235"/>
                <a:gd name="T1" fmla="*/ 529 h 533"/>
                <a:gd name="T2" fmla="*/ 624 w 1235"/>
                <a:gd name="T3" fmla="*/ 1 h 533"/>
                <a:gd name="T4" fmla="*/ 1235 w 1235"/>
                <a:gd name="T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5" h="533">
                  <a:moveTo>
                    <a:pt x="0" y="529"/>
                  </a:moveTo>
                  <a:cubicBezTo>
                    <a:pt x="211" y="262"/>
                    <a:pt x="418" y="0"/>
                    <a:pt x="624" y="1"/>
                  </a:cubicBezTo>
                  <a:cubicBezTo>
                    <a:pt x="830" y="2"/>
                    <a:pt x="1108" y="422"/>
                    <a:pt x="1235" y="533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01" name="Freeform 137"/>
            <p:cNvSpPr>
              <a:spLocks/>
            </p:cNvSpPr>
            <p:nvPr/>
          </p:nvSpPr>
          <p:spPr bwMode="auto">
            <a:xfrm>
              <a:off x="4061" y="2883"/>
              <a:ext cx="255" cy="418"/>
            </a:xfrm>
            <a:custGeom>
              <a:avLst/>
              <a:gdLst>
                <a:gd name="T0" fmla="*/ 0 w 587"/>
                <a:gd name="T1" fmla="*/ 0 h 535"/>
                <a:gd name="T2" fmla="*/ 142 w 587"/>
                <a:gd name="T3" fmla="*/ 53 h 535"/>
                <a:gd name="T4" fmla="*/ 320 w 587"/>
                <a:gd name="T5" fmla="*/ 209 h 535"/>
                <a:gd name="T6" fmla="*/ 483 w 587"/>
                <a:gd name="T7" fmla="*/ 409 h 535"/>
                <a:gd name="T8" fmla="*/ 587 w 587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535">
                  <a:moveTo>
                    <a:pt x="0" y="0"/>
                  </a:moveTo>
                  <a:cubicBezTo>
                    <a:pt x="24" y="9"/>
                    <a:pt x="89" y="18"/>
                    <a:pt x="142" y="53"/>
                  </a:cubicBezTo>
                  <a:cubicBezTo>
                    <a:pt x="195" y="88"/>
                    <a:pt x="263" y="150"/>
                    <a:pt x="320" y="209"/>
                  </a:cubicBezTo>
                  <a:cubicBezTo>
                    <a:pt x="377" y="268"/>
                    <a:pt x="439" y="355"/>
                    <a:pt x="483" y="409"/>
                  </a:cubicBezTo>
                  <a:cubicBezTo>
                    <a:pt x="527" y="463"/>
                    <a:pt x="565" y="509"/>
                    <a:pt x="587" y="535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06" name="Freeform 142"/>
            <p:cNvSpPr>
              <a:spLocks/>
            </p:cNvSpPr>
            <p:nvPr/>
          </p:nvSpPr>
          <p:spPr bwMode="auto">
            <a:xfrm>
              <a:off x="2747" y="2880"/>
              <a:ext cx="535" cy="416"/>
            </a:xfrm>
            <a:custGeom>
              <a:avLst/>
              <a:gdLst>
                <a:gd name="T0" fmla="*/ 0 w 1235"/>
                <a:gd name="T1" fmla="*/ 529 h 533"/>
                <a:gd name="T2" fmla="*/ 624 w 1235"/>
                <a:gd name="T3" fmla="*/ 1 h 533"/>
                <a:gd name="T4" fmla="*/ 1235 w 1235"/>
                <a:gd name="T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5" h="533">
                  <a:moveTo>
                    <a:pt x="0" y="529"/>
                  </a:moveTo>
                  <a:cubicBezTo>
                    <a:pt x="211" y="262"/>
                    <a:pt x="418" y="0"/>
                    <a:pt x="624" y="1"/>
                  </a:cubicBezTo>
                  <a:cubicBezTo>
                    <a:pt x="830" y="2"/>
                    <a:pt x="1108" y="422"/>
                    <a:pt x="1235" y="533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08" name="Freeform 144"/>
            <p:cNvSpPr>
              <a:spLocks/>
            </p:cNvSpPr>
            <p:nvPr/>
          </p:nvSpPr>
          <p:spPr bwMode="auto">
            <a:xfrm>
              <a:off x="3276" y="3281"/>
              <a:ext cx="539" cy="424"/>
            </a:xfrm>
            <a:custGeom>
              <a:avLst/>
              <a:gdLst>
                <a:gd name="T0" fmla="*/ 0 w 1242"/>
                <a:gd name="T1" fmla="*/ 13 h 543"/>
                <a:gd name="T2" fmla="*/ 624 w 1242"/>
                <a:gd name="T3" fmla="*/ 541 h 543"/>
                <a:gd name="T4" fmla="*/ 1242 w 1242"/>
                <a:gd name="T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2" h="543">
                  <a:moveTo>
                    <a:pt x="0" y="13"/>
                  </a:moveTo>
                  <a:cubicBezTo>
                    <a:pt x="211" y="280"/>
                    <a:pt x="417" y="543"/>
                    <a:pt x="624" y="541"/>
                  </a:cubicBezTo>
                  <a:cubicBezTo>
                    <a:pt x="831" y="539"/>
                    <a:pt x="1113" y="113"/>
                    <a:pt x="1242" y="0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09" name="Freeform 145"/>
            <p:cNvSpPr>
              <a:spLocks/>
            </p:cNvSpPr>
            <p:nvPr/>
          </p:nvSpPr>
          <p:spPr bwMode="auto">
            <a:xfrm flipH="1">
              <a:off x="3802" y="2880"/>
              <a:ext cx="255" cy="418"/>
            </a:xfrm>
            <a:custGeom>
              <a:avLst/>
              <a:gdLst>
                <a:gd name="T0" fmla="*/ 0 w 587"/>
                <a:gd name="T1" fmla="*/ 0 h 535"/>
                <a:gd name="T2" fmla="*/ 142 w 587"/>
                <a:gd name="T3" fmla="*/ 53 h 535"/>
                <a:gd name="T4" fmla="*/ 320 w 587"/>
                <a:gd name="T5" fmla="*/ 209 h 535"/>
                <a:gd name="T6" fmla="*/ 483 w 587"/>
                <a:gd name="T7" fmla="*/ 409 h 535"/>
                <a:gd name="T8" fmla="*/ 587 w 587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535">
                  <a:moveTo>
                    <a:pt x="0" y="0"/>
                  </a:moveTo>
                  <a:cubicBezTo>
                    <a:pt x="24" y="9"/>
                    <a:pt x="89" y="18"/>
                    <a:pt x="142" y="53"/>
                  </a:cubicBezTo>
                  <a:cubicBezTo>
                    <a:pt x="195" y="88"/>
                    <a:pt x="263" y="150"/>
                    <a:pt x="320" y="209"/>
                  </a:cubicBezTo>
                  <a:cubicBezTo>
                    <a:pt x="377" y="268"/>
                    <a:pt x="439" y="355"/>
                    <a:pt x="483" y="409"/>
                  </a:cubicBezTo>
                  <a:cubicBezTo>
                    <a:pt x="527" y="463"/>
                    <a:pt x="565" y="509"/>
                    <a:pt x="587" y="535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25" name="Group 161"/>
          <p:cNvGrpSpPr>
            <a:grpSpLocks/>
          </p:cNvGrpSpPr>
          <p:nvPr/>
        </p:nvGrpSpPr>
        <p:grpSpPr bwMode="auto">
          <a:xfrm>
            <a:off x="7934325" y="4495800"/>
            <a:ext cx="1079500" cy="1524000"/>
            <a:chOff x="4697" y="3168"/>
            <a:chExt cx="384" cy="720"/>
          </a:xfrm>
        </p:grpSpPr>
        <p:sp>
          <p:nvSpPr>
            <p:cNvPr id="11426" name="Line 162"/>
            <p:cNvSpPr>
              <a:spLocks noChangeShapeType="1"/>
            </p:cNvSpPr>
            <p:nvPr/>
          </p:nvSpPr>
          <p:spPr bwMode="auto">
            <a:xfrm>
              <a:off x="4697" y="3168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7" name="Rectangle 163"/>
            <p:cNvSpPr>
              <a:spLocks noChangeArrowheads="1"/>
            </p:cNvSpPr>
            <p:nvPr/>
          </p:nvSpPr>
          <p:spPr bwMode="auto">
            <a:xfrm>
              <a:off x="4704" y="3168"/>
              <a:ext cx="377" cy="72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41" name="Group 177"/>
          <p:cNvGrpSpPr>
            <a:grpSpLocks/>
          </p:cNvGrpSpPr>
          <p:nvPr/>
        </p:nvGrpSpPr>
        <p:grpSpPr bwMode="auto">
          <a:xfrm>
            <a:off x="4835525" y="4572000"/>
            <a:ext cx="4308475" cy="1524000"/>
            <a:chOff x="3046" y="2880"/>
            <a:chExt cx="2714" cy="960"/>
          </a:xfrm>
        </p:grpSpPr>
        <p:sp>
          <p:nvSpPr>
            <p:cNvPr id="11413" name="Freeform 149"/>
            <p:cNvSpPr>
              <a:spLocks/>
            </p:cNvSpPr>
            <p:nvPr/>
          </p:nvSpPr>
          <p:spPr bwMode="auto">
            <a:xfrm>
              <a:off x="4633" y="3314"/>
              <a:ext cx="547" cy="399"/>
            </a:xfrm>
            <a:custGeom>
              <a:avLst/>
              <a:gdLst>
                <a:gd name="T0" fmla="*/ 0 w 1242"/>
                <a:gd name="T1" fmla="*/ 13 h 543"/>
                <a:gd name="T2" fmla="*/ 624 w 1242"/>
                <a:gd name="T3" fmla="*/ 541 h 543"/>
                <a:gd name="T4" fmla="*/ 1242 w 1242"/>
                <a:gd name="T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2" h="543">
                  <a:moveTo>
                    <a:pt x="0" y="13"/>
                  </a:moveTo>
                  <a:cubicBezTo>
                    <a:pt x="211" y="280"/>
                    <a:pt x="417" y="543"/>
                    <a:pt x="624" y="541"/>
                  </a:cubicBezTo>
                  <a:cubicBezTo>
                    <a:pt x="831" y="539"/>
                    <a:pt x="1113" y="113"/>
                    <a:pt x="1242" y="0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14" name="Freeform 150"/>
            <p:cNvSpPr>
              <a:spLocks/>
            </p:cNvSpPr>
            <p:nvPr/>
          </p:nvSpPr>
          <p:spPr bwMode="auto">
            <a:xfrm>
              <a:off x="5170" y="2880"/>
              <a:ext cx="590" cy="480"/>
            </a:xfrm>
            <a:custGeom>
              <a:avLst/>
              <a:gdLst>
                <a:gd name="T0" fmla="*/ 0 w 1235"/>
                <a:gd name="T1" fmla="*/ 529 h 533"/>
                <a:gd name="T2" fmla="*/ 624 w 1235"/>
                <a:gd name="T3" fmla="*/ 1 h 533"/>
                <a:gd name="T4" fmla="*/ 1235 w 1235"/>
                <a:gd name="T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5" h="533">
                  <a:moveTo>
                    <a:pt x="0" y="529"/>
                  </a:moveTo>
                  <a:cubicBezTo>
                    <a:pt x="211" y="262"/>
                    <a:pt x="418" y="0"/>
                    <a:pt x="624" y="1"/>
                  </a:cubicBezTo>
                  <a:cubicBezTo>
                    <a:pt x="830" y="2"/>
                    <a:pt x="1108" y="422"/>
                    <a:pt x="1235" y="533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15" name="Freeform 151"/>
            <p:cNvSpPr>
              <a:spLocks/>
            </p:cNvSpPr>
            <p:nvPr/>
          </p:nvSpPr>
          <p:spPr bwMode="auto">
            <a:xfrm>
              <a:off x="4380" y="2931"/>
              <a:ext cx="258" cy="394"/>
            </a:xfrm>
            <a:custGeom>
              <a:avLst/>
              <a:gdLst>
                <a:gd name="T0" fmla="*/ 0 w 587"/>
                <a:gd name="T1" fmla="*/ 0 h 535"/>
                <a:gd name="T2" fmla="*/ 142 w 587"/>
                <a:gd name="T3" fmla="*/ 53 h 535"/>
                <a:gd name="T4" fmla="*/ 320 w 587"/>
                <a:gd name="T5" fmla="*/ 209 h 535"/>
                <a:gd name="T6" fmla="*/ 483 w 587"/>
                <a:gd name="T7" fmla="*/ 409 h 535"/>
                <a:gd name="T8" fmla="*/ 587 w 587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535">
                  <a:moveTo>
                    <a:pt x="0" y="0"/>
                  </a:moveTo>
                  <a:cubicBezTo>
                    <a:pt x="24" y="9"/>
                    <a:pt x="89" y="18"/>
                    <a:pt x="142" y="53"/>
                  </a:cubicBezTo>
                  <a:cubicBezTo>
                    <a:pt x="195" y="88"/>
                    <a:pt x="263" y="150"/>
                    <a:pt x="320" y="209"/>
                  </a:cubicBezTo>
                  <a:cubicBezTo>
                    <a:pt x="377" y="268"/>
                    <a:pt x="439" y="355"/>
                    <a:pt x="483" y="409"/>
                  </a:cubicBezTo>
                  <a:cubicBezTo>
                    <a:pt x="527" y="463"/>
                    <a:pt x="565" y="509"/>
                    <a:pt x="587" y="535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0" name="Freeform 156"/>
            <p:cNvSpPr>
              <a:spLocks/>
            </p:cNvSpPr>
            <p:nvPr/>
          </p:nvSpPr>
          <p:spPr bwMode="auto">
            <a:xfrm>
              <a:off x="3046" y="2928"/>
              <a:ext cx="544" cy="392"/>
            </a:xfrm>
            <a:custGeom>
              <a:avLst/>
              <a:gdLst>
                <a:gd name="T0" fmla="*/ 0 w 1235"/>
                <a:gd name="T1" fmla="*/ 529 h 533"/>
                <a:gd name="T2" fmla="*/ 624 w 1235"/>
                <a:gd name="T3" fmla="*/ 1 h 533"/>
                <a:gd name="T4" fmla="*/ 1235 w 1235"/>
                <a:gd name="T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5" h="533">
                  <a:moveTo>
                    <a:pt x="0" y="529"/>
                  </a:moveTo>
                  <a:cubicBezTo>
                    <a:pt x="211" y="262"/>
                    <a:pt x="418" y="0"/>
                    <a:pt x="624" y="1"/>
                  </a:cubicBezTo>
                  <a:cubicBezTo>
                    <a:pt x="830" y="2"/>
                    <a:pt x="1108" y="422"/>
                    <a:pt x="1235" y="533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2" name="Freeform 158"/>
            <p:cNvSpPr>
              <a:spLocks/>
            </p:cNvSpPr>
            <p:nvPr/>
          </p:nvSpPr>
          <p:spPr bwMode="auto">
            <a:xfrm>
              <a:off x="3584" y="3306"/>
              <a:ext cx="546" cy="400"/>
            </a:xfrm>
            <a:custGeom>
              <a:avLst/>
              <a:gdLst>
                <a:gd name="T0" fmla="*/ 0 w 1242"/>
                <a:gd name="T1" fmla="*/ 13 h 543"/>
                <a:gd name="T2" fmla="*/ 624 w 1242"/>
                <a:gd name="T3" fmla="*/ 541 h 543"/>
                <a:gd name="T4" fmla="*/ 1242 w 1242"/>
                <a:gd name="T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2" h="543">
                  <a:moveTo>
                    <a:pt x="0" y="13"/>
                  </a:moveTo>
                  <a:cubicBezTo>
                    <a:pt x="211" y="280"/>
                    <a:pt x="417" y="543"/>
                    <a:pt x="624" y="541"/>
                  </a:cubicBezTo>
                  <a:cubicBezTo>
                    <a:pt x="831" y="539"/>
                    <a:pt x="1113" y="113"/>
                    <a:pt x="1242" y="0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3" name="Freeform 159"/>
            <p:cNvSpPr>
              <a:spLocks/>
            </p:cNvSpPr>
            <p:nvPr/>
          </p:nvSpPr>
          <p:spPr bwMode="auto">
            <a:xfrm flipH="1">
              <a:off x="4118" y="2928"/>
              <a:ext cx="258" cy="394"/>
            </a:xfrm>
            <a:custGeom>
              <a:avLst/>
              <a:gdLst>
                <a:gd name="T0" fmla="*/ 0 w 587"/>
                <a:gd name="T1" fmla="*/ 0 h 535"/>
                <a:gd name="T2" fmla="*/ 142 w 587"/>
                <a:gd name="T3" fmla="*/ 53 h 535"/>
                <a:gd name="T4" fmla="*/ 320 w 587"/>
                <a:gd name="T5" fmla="*/ 209 h 535"/>
                <a:gd name="T6" fmla="*/ 483 w 587"/>
                <a:gd name="T7" fmla="*/ 409 h 535"/>
                <a:gd name="T8" fmla="*/ 587 w 587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535">
                  <a:moveTo>
                    <a:pt x="0" y="0"/>
                  </a:moveTo>
                  <a:cubicBezTo>
                    <a:pt x="24" y="9"/>
                    <a:pt x="89" y="18"/>
                    <a:pt x="142" y="53"/>
                  </a:cubicBezTo>
                  <a:cubicBezTo>
                    <a:pt x="195" y="88"/>
                    <a:pt x="263" y="150"/>
                    <a:pt x="320" y="209"/>
                  </a:cubicBezTo>
                  <a:cubicBezTo>
                    <a:pt x="377" y="268"/>
                    <a:pt x="439" y="355"/>
                    <a:pt x="483" y="409"/>
                  </a:cubicBezTo>
                  <a:cubicBezTo>
                    <a:pt x="527" y="463"/>
                    <a:pt x="565" y="509"/>
                    <a:pt x="587" y="535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4" name="Line 160"/>
            <p:cNvSpPr>
              <a:spLocks noChangeShapeType="1"/>
            </p:cNvSpPr>
            <p:nvPr/>
          </p:nvSpPr>
          <p:spPr bwMode="auto">
            <a:xfrm flipH="1">
              <a:off x="4436" y="3840"/>
              <a:ext cx="436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36" name="Group 172"/>
          <p:cNvGrpSpPr>
            <a:grpSpLocks/>
          </p:cNvGrpSpPr>
          <p:nvPr/>
        </p:nvGrpSpPr>
        <p:grpSpPr bwMode="auto">
          <a:xfrm>
            <a:off x="7924800" y="4724400"/>
            <a:ext cx="944563" cy="1219200"/>
            <a:chOff x="4416" y="2976"/>
            <a:chExt cx="595" cy="768"/>
          </a:xfrm>
        </p:grpSpPr>
        <p:sp>
          <p:nvSpPr>
            <p:cNvPr id="11428" name="Line 164"/>
            <p:cNvSpPr>
              <a:spLocks noChangeShapeType="1"/>
            </p:cNvSpPr>
            <p:nvPr/>
          </p:nvSpPr>
          <p:spPr bwMode="auto">
            <a:xfrm>
              <a:off x="4416" y="297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9" name="Line 165"/>
            <p:cNvSpPr>
              <a:spLocks noChangeShapeType="1"/>
            </p:cNvSpPr>
            <p:nvPr/>
          </p:nvSpPr>
          <p:spPr bwMode="auto">
            <a:xfrm>
              <a:off x="4992" y="2976"/>
              <a:ext cx="0" cy="7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sysDot"/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30" name="Line 166"/>
            <p:cNvSpPr>
              <a:spLocks noChangeShapeType="1"/>
            </p:cNvSpPr>
            <p:nvPr/>
          </p:nvSpPr>
          <p:spPr bwMode="auto">
            <a:xfrm>
              <a:off x="4416" y="364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431" name="Object 167"/>
            <p:cNvGraphicFramePr>
              <a:graphicFrameLocks noChangeAspect="1"/>
            </p:cNvGraphicFramePr>
            <p:nvPr/>
          </p:nvGraphicFramePr>
          <p:xfrm>
            <a:off x="4560" y="3360"/>
            <a:ext cx="45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9" name="公式" r:id="rId17" imgW="330120" imgH="177480" progId="Equation.3">
                    <p:embed/>
                  </p:oleObj>
                </mc:Choice>
                <mc:Fallback>
                  <p:oleObj name="公式" r:id="rId17" imgW="330120" imgH="177480" progId="Equation.3">
                    <p:embed/>
                    <p:pic>
                      <p:nvPicPr>
                        <p:cNvPr id="0" name="Object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360"/>
                          <a:ext cx="45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38" name="Text Box 174"/>
          <p:cNvSpPr txBox="1">
            <a:spLocks noChangeArrowheads="1"/>
          </p:cNvSpPr>
          <p:nvPr/>
        </p:nvSpPr>
        <p:spPr bwMode="auto">
          <a:xfrm>
            <a:off x="395288" y="3284538"/>
            <a:ext cx="84248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3188" indent="-1031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  <a:latin typeface="Century Schoolbook" pitchFamily="18" charset="0"/>
              </a:rPr>
              <a:t>       </a:t>
            </a:r>
            <a:r>
              <a:rPr lang="zh-CN" altLang="en-US" sz="3200">
                <a:latin typeface="Century Schoolbook" pitchFamily="18" charset="0"/>
              </a:rPr>
              <a:t>从波疏媒质入射到波密媒质的波，反射波有</a:t>
            </a:r>
            <a:r>
              <a:rPr lang="zh-CN" altLang="en-US" sz="3200">
                <a:solidFill>
                  <a:srgbClr val="FF3300"/>
                </a:solidFill>
                <a:latin typeface="Century Schoolbook" pitchFamily="18" charset="0"/>
              </a:rPr>
              <a:t>半波损失</a:t>
            </a:r>
            <a:r>
              <a:rPr lang="zh-CN" altLang="en-US" sz="3200">
                <a:latin typeface="Century Schoolbook" pitchFamily="18" charset="0"/>
              </a:rPr>
              <a:t>，相位跃变 </a:t>
            </a:r>
            <a:r>
              <a:rPr lang="zh-CN" altLang="en-US" sz="3200">
                <a:latin typeface="Century Schoolbook" pitchFamily="18" charset="0"/>
                <a:sym typeface="Symbol" pitchFamily="18" charset="2"/>
              </a:rPr>
              <a:t> ，</a:t>
            </a:r>
          </a:p>
        </p:txBody>
      </p:sp>
      <p:sp>
        <p:nvSpPr>
          <p:cNvPr id="11448" name="AutoShape 184" descr="深色木质"/>
          <p:cNvSpPr>
            <a:spLocks noChangeArrowheads="1"/>
          </p:cNvSpPr>
          <p:nvPr/>
        </p:nvSpPr>
        <p:spPr bwMode="auto">
          <a:xfrm>
            <a:off x="323850" y="260350"/>
            <a:ext cx="5400675" cy="835025"/>
          </a:xfrm>
          <a:prstGeom prst="horizontalScroll">
            <a:avLst>
              <a:gd name="adj" fmla="val 12500"/>
            </a:avLst>
          </a:prstGeom>
          <a:blipFill dpi="0" rotWithShape="0">
            <a:blip r:embed="rId19"/>
            <a:srcRect/>
            <a:tile tx="0" ty="0" sx="100000" sy="100000" flip="none" algn="tl"/>
          </a:blip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四、波的反射与半波损失</a:t>
            </a:r>
          </a:p>
        </p:txBody>
      </p:sp>
      <p:grpSp>
        <p:nvGrpSpPr>
          <p:cNvPr id="11449" name="Group 185"/>
          <p:cNvGrpSpPr>
            <a:grpSpLocks/>
          </p:cNvGrpSpPr>
          <p:nvPr/>
        </p:nvGrpSpPr>
        <p:grpSpPr bwMode="auto">
          <a:xfrm>
            <a:off x="1476375" y="1125538"/>
            <a:ext cx="6486525" cy="1143000"/>
            <a:chOff x="947" y="240"/>
            <a:chExt cx="4086" cy="720"/>
          </a:xfrm>
        </p:grpSpPr>
        <p:sp>
          <p:nvSpPr>
            <p:cNvPr id="11450" name="Line 186"/>
            <p:cNvSpPr>
              <a:spLocks noChangeShapeType="1"/>
            </p:cNvSpPr>
            <p:nvPr/>
          </p:nvSpPr>
          <p:spPr bwMode="auto">
            <a:xfrm>
              <a:off x="4649" y="2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1" name="Line 187"/>
            <p:cNvSpPr>
              <a:spLocks noChangeShapeType="1"/>
            </p:cNvSpPr>
            <p:nvPr/>
          </p:nvSpPr>
          <p:spPr bwMode="auto">
            <a:xfrm>
              <a:off x="2160" y="384"/>
              <a:ext cx="43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2" name="Line 188"/>
            <p:cNvSpPr>
              <a:spLocks noChangeShapeType="1"/>
            </p:cNvSpPr>
            <p:nvPr/>
          </p:nvSpPr>
          <p:spPr bwMode="auto">
            <a:xfrm flipH="1">
              <a:off x="4217" y="81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453" name="Group 189"/>
            <p:cNvGrpSpPr>
              <a:grpSpLocks/>
            </p:cNvGrpSpPr>
            <p:nvPr/>
          </p:nvGrpSpPr>
          <p:grpSpPr bwMode="auto">
            <a:xfrm>
              <a:off x="947" y="500"/>
              <a:ext cx="3942" cy="241"/>
              <a:chOff x="35" y="3428"/>
              <a:chExt cx="3942" cy="241"/>
            </a:xfrm>
          </p:grpSpPr>
          <p:grpSp>
            <p:nvGrpSpPr>
              <p:cNvPr id="11454" name="Group 190"/>
              <p:cNvGrpSpPr>
                <a:grpSpLocks/>
              </p:cNvGrpSpPr>
              <p:nvPr/>
            </p:nvGrpSpPr>
            <p:grpSpPr bwMode="auto">
              <a:xfrm>
                <a:off x="2008" y="3429"/>
                <a:ext cx="1969" cy="240"/>
                <a:chOff x="384" y="1968"/>
                <a:chExt cx="4818" cy="1063"/>
              </a:xfrm>
            </p:grpSpPr>
            <p:sp>
              <p:nvSpPr>
                <p:cNvPr id="11455" name="Freeform 191"/>
                <p:cNvSpPr>
                  <a:spLocks/>
                </p:cNvSpPr>
                <p:nvPr/>
              </p:nvSpPr>
              <p:spPr bwMode="auto">
                <a:xfrm>
                  <a:off x="960" y="2488"/>
                  <a:ext cx="1242" cy="543"/>
                </a:xfrm>
                <a:custGeom>
                  <a:avLst/>
                  <a:gdLst>
                    <a:gd name="T0" fmla="*/ 0 w 1242"/>
                    <a:gd name="T1" fmla="*/ 13 h 543"/>
                    <a:gd name="T2" fmla="*/ 624 w 1242"/>
                    <a:gd name="T3" fmla="*/ 541 h 543"/>
                    <a:gd name="T4" fmla="*/ 1242 w 1242"/>
                    <a:gd name="T5" fmla="*/ 0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42" h="543">
                      <a:moveTo>
                        <a:pt x="0" y="13"/>
                      </a:moveTo>
                      <a:cubicBezTo>
                        <a:pt x="211" y="280"/>
                        <a:pt x="417" y="543"/>
                        <a:pt x="624" y="541"/>
                      </a:cubicBezTo>
                      <a:cubicBezTo>
                        <a:pt x="831" y="539"/>
                        <a:pt x="1113" y="113"/>
                        <a:pt x="1242" y="0"/>
                      </a:cubicBezTo>
                    </a:path>
                  </a:pathLst>
                </a:custGeom>
                <a:noFill/>
                <a:ln w="1905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56" name="Freeform 192"/>
                <p:cNvSpPr>
                  <a:spLocks/>
                </p:cNvSpPr>
                <p:nvPr/>
              </p:nvSpPr>
              <p:spPr bwMode="auto">
                <a:xfrm>
                  <a:off x="2180" y="1968"/>
                  <a:ext cx="1235" cy="533"/>
                </a:xfrm>
                <a:custGeom>
                  <a:avLst/>
                  <a:gdLst>
                    <a:gd name="T0" fmla="*/ 0 w 1235"/>
                    <a:gd name="T1" fmla="*/ 529 h 533"/>
                    <a:gd name="T2" fmla="*/ 624 w 1235"/>
                    <a:gd name="T3" fmla="*/ 1 h 533"/>
                    <a:gd name="T4" fmla="*/ 1235 w 1235"/>
                    <a:gd name="T5" fmla="*/ 533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35" h="533">
                      <a:moveTo>
                        <a:pt x="0" y="529"/>
                      </a:moveTo>
                      <a:cubicBezTo>
                        <a:pt x="211" y="262"/>
                        <a:pt x="418" y="0"/>
                        <a:pt x="624" y="1"/>
                      </a:cubicBezTo>
                      <a:cubicBezTo>
                        <a:pt x="830" y="2"/>
                        <a:pt x="1108" y="422"/>
                        <a:pt x="1235" y="533"/>
                      </a:cubicBezTo>
                    </a:path>
                  </a:pathLst>
                </a:custGeom>
                <a:noFill/>
                <a:ln w="1905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57" name="Freeform 193"/>
                <p:cNvSpPr>
                  <a:spLocks/>
                </p:cNvSpPr>
                <p:nvPr/>
              </p:nvSpPr>
              <p:spPr bwMode="auto">
                <a:xfrm>
                  <a:off x="384" y="1968"/>
                  <a:ext cx="587" cy="535"/>
                </a:xfrm>
                <a:custGeom>
                  <a:avLst/>
                  <a:gdLst>
                    <a:gd name="T0" fmla="*/ 0 w 587"/>
                    <a:gd name="T1" fmla="*/ 0 h 535"/>
                    <a:gd name="T2" fmla="*/ 142 w 587"/>
                    <a:gd name="T3" fmla="*/ 53 h 535"/>
                    <a:gd name="T4" fmla="*/ 320 w 587"/>
                    <a:gd name="T5" fmla="*/ 209 h 535"/>
                    <a:gd name="T6" fmla="*/ 483 w 587"/>
                    <a:gd name="T7" fmla="*/ 409 h 535"/>
                    <a:gd name="T8" fmla="*/ 587 w 587"/>
                    <a:gd name="T9" fmla="*/ 535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7" h="535">
                      <a:moveTo>
                        <a:pt x="0" y="0"/>
                      </a:moveTo>
                      <a:cubicBezTo>
                        <a:pt x="24" y="9"/>
                        <a:pt x="89" y="18"/>
                        <a:pt x="142" y="53"/>
                      </a:cubicBezTo>
                      <a:cubicBezTo>
                        <a:pt x="195" y="88"/>
                        <a:pt x="263" y="150"/>
                        <a:pt x="320" y="209"/>
                      </a:cubicBezTo>
                      <a:cubicBezTo>
                        <a:pt x="377" y="268"/>
                        <a:pt x="439" y="355"/>
                        <a:pt x="483" y="409"/>
                      </a:cubicBezTo>
                      <a:cubicBezTo>
                        <a:pt x="527" y="463"/>
                        <a:pt x="565" y="509"/>
                        <a:pt x="587" y="53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58" name="Freeform 194"/>
                <p:cNvSpPr>
                  <a:spLocks/>
                </p:cNvSpPr>
                <p:nvPr/>
              </p:nvSpPr>
              <p:spPr bwMode="auto">
                <a:xfrm>
                  <a:off x="3401" y="2482"/>
                  <a:ext cx="1242" cy="543"/>
                </a:xfrm>
                <a:custGeom>
                  <a:avLst/>
                  <a:gdLst>
                    <a:gd name="T0" fmla="*/ 0 w 1242"/>
                    <a:gd name="T1" fmla="*/ 13 h 543"/>
                    <a:gd name="T2" fmla="*/ 624 w 1242"/>
                    <a:gd name="T3" fmla="*/ 541 h 543"/>
                    <a:gd name="T4" fmla="*/ 1242 w 1242"/>
                    <a:gd name="T5" fmla="*/ 0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42" h="543">
                      <a:moveTo>
                        <a:pt x="0" y="13"/>
                      </a:moveTo>
                      <a:cubicBezTo>
                        <a:pt x="211" y="280"/>
                        <a:pt x="417" y="543"/>
                        <a:pt x="624" y="541"/>
                      </a:cubicBezTo>
                      <a:cubicBezTo>
                        <a:pt x="831" y="539"/>
                        <a:pt x="1113" y="113"/>
                        <a:pt x="1242" y="0"/>
                      </a:cubicBezTo>
                    </a:path>
                  </a:pathLst>
                </a:custGeom>
                <a:noFill/>
                <a:ln w="1905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59" name="Freeform 195"/>
                <p:cNvSpPr>
                  <a:spLocks/>
                </p:cNvSpPr>
                <p:nvPr/>
              </p:nvSpPr>
              <p:spPr bwMode="auto">
                <a:xfrm flipH="1">
                  <a:off x="4615" y="1968"/>
                  <a:ext cx="587" cy="535"/>
                </a:xfrm>
                <a:custGeom>
                  <a:avLst/>
                  <a:gdLst>
                    <a:gd name="T0" fmla="*/ 0 w 587"/>
                    <a:gd name="T1" fmla="*/ 0 h 535"/>
                    <a:gd name="T2" fmla="*/ 142 w 587"/>
                    <a:gd name="T3" fmla="*/ 53 h 535"/>
                    <a:gd name="T4" fmla="*/ 320 w 587"/>
                    <a:gd name="T5" fmla="*/ 209 h 535"/>
                    <a:gd name="T6" fmla="*/ 483 w 587"/>
                    <a:gd name="T7" fmla="*/ 409 h 535"/>
                    <a:gd name="T8" fmla="*/ 587 w 587"/>
                    <a:gd name="T9" fmla="*/ 535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7" h="535">
                      <a:moveTo>
                        <a:pt x="0" y="0"/>
                      </a:moveTo>
                      <a:cubicBezTo>
                        <a:pt x="24" y="9"/>
                        <a:pt x="89" y="18"/>
                        <a:pt x="142" y="53"/>
                      </a:cubicBezTo>
                      <a:cubicBezTo>
                        <a:pt x="195" y="88"/>
                        <a:pt x="263" y="150"/>
                        <a:pt x="320" y="209"/>
                      </a:cubicBezTo>
                      <a:cubicBezTo>
                        <a:pt x="377" y="268"/>
                        <a:pt x="439" y="355"/>
                        <a:pt x="483" y="409"/>
                      </a:cubicBezTo>
                      <a:cubicBezTo>
                        <a:pt x="527" y="463"/>
                        <a:pt x="565" y="509"/>
                        <a:pt x="587" y="53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60" name="Group 196"/>
              <p:cNvGrpSpPr>
                <a:grpSpLocks/>
              </p:cNvGrpSpPr>
              <p:nvPr/>
            </p:nvGrpSpPr>
            <p:grpSpPr bwMode="auto">
              <a:xfrm>
                <a:off x="35" y="3428"/>
                <a:ext cx="1969" cy="240"/>
                <a:chOff x="384" y="1968"/>
                <a:chExt cx="4818" cy="1063"/>
              </a:xfrm>
            </p:grpSpPr>
            <p:sp>
              <p:nvSpPr>
                <p:cNvPr id="11461" name="Freeform 197"/>
                <p:cNvSpPr>
                  <a:spLocks/>
                </p:cNvSpPr>
                <p:nvPr/>
              </p:nvSpPr>
              <p:spPr bwMode="auto">
                <a:xfrm>
                  <a:off x="960" y="2488"/>
                  <a:ext cx="1242" cy="543"/>
                </a:xfrm>
                <a:custGeom>
                  <a:avLst/>
                  <a:gdLst>
                    <a:gd name="T0" fmla="*/ 0 w 1242"/>
                    <a:gd name="T1" fmla="*/ 13 h 543"/>
                    <a:gd name="T2" fmla="*/ 624 w 1242"/>
                    <a:gd name="T3" fmla="*/ 541 h 543"/>
                    <a:gd name="T4" fmla="*/ 1242 w 1242"/>
                    <a:gd name="T5" fmla="*/ 0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42" h="543">
                      <a:moveTo>
                        <a:pt x="0" y="13"/>
                      </a:moveTo>
                      <a:cubicBezTo>
                        <a:pt x="211" y="280"/>
                        <a:pt x="417" y="543"/>
                        <a:pt x="624" y="541"/>
                      </a:cubicBezTo>
                      <a:cubicBezTo>
                        <a:pt x="831" y="539"/>
                        <a:pt x="1113" y="113"/>
                        <a:pt x="1242" y="0"/>
                      </a:cubicBezTo>
                    </a:path>
                  </a:pathLst>
                </a:custGeom>
                <a:noFill/>
                <a:ln w="1905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62" name="Freeform 198"/>
                <p:cNvSpPr>
                  <a:spLocks/>
                </p:cNvSpPr>
                <p:nvPr/>
              </p:nvSpPr>
              <p:spPr bwMode="auto">
                <a:xfrm>
                  <a:off x="2180" y="1968"/>
                  <a:ext cx="1235" cy="533"/>
                </a:xfrm>
                <a:custGeom>
                  <a:avLst/>
                  <a:gdLst>
                    <a:gd name="T0" fmla="*/ 0 w 1235"/>
                    <a:gd name="T1" fmla="*/ 529 h 533"/>
                    <a:gd name="T2" fmla="*/ 624 w 1235"/>
                    <a:gd name="T3" fmla="*/ 1 h 533"/>
                    <a:gd name="T4" fmla="*/ 1235 w 1235"/>
                    <a:gd name="T5" fmla="*/ 533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35" h="533">
                      <a:moveTo>
                        <a:pt x="0" y="529"/>
                      </a:moveTo>
                      <a:cubicBezTo>
                        <a:pt x="211" y="262"/>
                        <a:pt x="418" y="0"/>
                        <a:pt x="624" y="1"/>
                      </a:cubicBezTo>
                      <a:cubicBezTo>
                        <a:pt x="830" y="2"/>
                        <a:pt x="1108" y="422"/>
                        <a:pt x="1235" y="533"/>
                      </a:cubicBezTo>
                    </a:path>
                  </a:pathLst>
                </a:custGeom>
                <a:noFill/>
                <a:ln w="1905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63" name="Freeform 199"/>
                <p:cNvSpPr>
                  <a:spLocks/>
                </p:cNvSpPr>
                <p:nvPr/>
              </p:nvSpPr>
              <p:spPr bwMode="auto">
                <a:xfrm>
                  <a:off x="384" y="1968"/>
                  <a:ext cx="587" cy="535"/>
                </a:xfrm>
                <a:custGeom>
                  <a:avLst/>
                  <a:gdLst>
                    <a:gd name="T0" fmla="*/ 0 w 587"/>
                    <a:gd name="T1" fmla="*/ 0 h 535"/>
                    <a:gd name="T2" fmla="*/ 142 w 587"/>
                    <a:gd name="T3" fmla="*/ 53 h 535"/>
                    <a:gd name="T4" fmla="*/ 320 w 587"/>
                    <a:gd name="T5" fmla="*/ 209 h 535"/>
                    <a:gd name="T6" fmla="*/ 483 w 587"/>
                    <a:gd name="T7" fmla="*/ 409 h 535"/>
                    <a:gd name="T8" fmla="*/ 587 w 587"/>
                    <a:gd name="T9" fmla="*/ 535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7" h="535">
                      <a:moveTo>
                        <a:pt x="0" y="0"/>
                      </a:moveTo>
                      <a:cubicBezTo>
                        <a:pt x="24" y="9"/>
                        <a:pt x="89" y="18"/>
                        <a:pt x="142" y="53"/>
                      </a:cubicBezTo>
                      <a:cubicBezTo>
                        <a:pt x="195" y="88"/>
                        <a:pt x="263" y="150"/>
                        <a:pt x="320" y="209"/>
                      </a:cubicBezTo>
                      <a:cubicBezTo>
                        <a:pt x="377" y="268"/>
                        <a:pt x="439" y="355"/>
                        <a:pt x="483" y="409"/>
                      </a:cubicBezTo>
                      <a:cubicBezTo>
                        <a:pt x="527" y="463"/>
                        <a:pt x="565" y="509"/>
                        <a:pt x="587" y="53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64" name="Freeform 200"/>
                <p:cNvSpPr>
                  <a:spLocks/>
                </p:cNvSpPr>
                <p:nvPr/>
              </p:nvSpPr>
              <p:spPr bwMode="auto">
                <a:xfrm>
                  <a:off x="3401" y="2482"/>
                  <a:ext cx="1242" cy="543"/>
                </a:xfrm>
                <a:custGeom>
                  <a:avLst/>
                  <a:gdLst>
                    <a:gd name="T0" fmla="*/ 0 w 1242"/>
                    <a:gd name="T1" fmla="*/ 13 h 543"/>
                    <a:gd name="T2" fmla="*/ 624 w 1242"/>
                    <a:gd name="T3" fmla="*/ 541 h 543"/>
                    <a:gd name="T4" fmla="*/ 1242 w 1242"/>
                    <a:gd name="T5" fmla="*/ 0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42" h="543">
                      <a:moveTo>
                        <a:pt x="0" y="13"/>
                      </a:moveTo>
                      <a:cubicBezTo>
                        <a:pt x="211" y="280"/>
                        <a:pt x="417" y="543"/>
                        <a:pt x="624" y="541"/>
                      </a:cubicBezTo>
                      <a:cubicBezTo>
                        <a:pt x="831" y="539"/>
                        <a:pt x="1113" y="113"/>
                        <a:pt x="1242" y="0"/>
                      </a:cubicBezTo>
                    </a:path>
                  </a:pathLst>
                </a:custGeom>
                <a:noFill/>
                <a:ln w="1905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65" name="Freeform 201"/>
                <p:cNvSpPr>
                  <a:spLocks/>
                </p:cNvSpPr>
                <p:nvPr/>
              </p:nvSpPr>
              <p:spPr bwMode="auto">
                <a:xfrm flipH="1">
                  <a:off x="4615" y="1968"/>
                  <a:ext cx="587" cy="535"/>
                </a:xfrm>
                <a:custGeom>
                  <a:avLst/>
                  <a:gdLst>
                    <a:gd name="T0" fmla="*/ 0 w 587"/>
                    <a:gd name="T1" fmla="*/ 0 h 535"/>
                    <a:gd name="T2" fmla="*/ 142 w 587"/>
                    <a:gd name="T3" fmla="*/ 53 h 535"/>
                    <a:gd name="T4" fmla="*/ 320 w 587"/>
                    <a:gd name="T5" fmla="*/ 209 h 535"/>
                    <a:gd name="T6" fmla="*/ 483 w 587"/>
                    <a:gd name="T7" fmla="*/ 409 h 535"/>
                    <a:gd name="T8" fmla="*/ 587 w 587"/>
                    <a:gd name="T9" fmla="*/ 535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7" h="535">
                      <a:moveTo>
                        <a:pt x="0" y="0"/>
                      </a:moveTo>
                      <a:cubicBezTo>
                        <a:pt x="24" y="9"/>
                        <a:pt x="89" y="18"/>
                        <a:pt x="142" y="53"/>
                      </a:cubicBezTo>
                      <a:cubicBezTo>
                        <a:pt x="195" y="88"/>
                        <a:pt x="263" y="150"/>
                        <a:pt x="320" y="209"/>
                      </a:cubicBezTo>
                      <a:cubicBezTo>
                        <a:pt x="377" y="268"/>
                        <a:pt x="439" y="355"/>
                        <a:pt x="483" y="409"/>
                      </a:cubicBezTo>
                      <a:cubicBezTo>
                        <a:pt x="527" y="463"/>
                        <a:pt x="565" y="509"/>
                        <a:pt x="587" y="53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948" y="494"/>
              <a:ext cx="3942" cy="241"/>
              <a:chOff x="36" y="3422"/>
              <a:chExt cx="3942" cy="241"/>
            </a:xfrm>
          </p:grpSpPr>
          <p:grpSp>
            <p:nvGrpSpPr>
              <p:cNvPr id="11467" name="Group 203"/>
              <p:cNvGrpSpPr>
                <a:grpSpLocks/>
              </p:cNvGrpSpPr>
              <p:nvPr/>
            </p:nvGrpSpPr>
            <p:grpSpPr bwMode="auto">
              <a:xfrm flipV="1">
                <a:off x="2009" y="3423"/>
                <a:ext cx="1969" cy="240"/>
                <a:chOff x="384" y="1968"/>
                <a:chExt cx="4818" cy="1063"/>
              </a:xfrm>
            </p:grpSpPr>
            <p:sp>
              <p:nvSpPr>
                <p:cNvPr id="11468" name="Freeform 204"/>
                <p:cNvSpPr>
                  <a:spLocks/>
                </p:cNvSpPr>
                <p:nvPr/>
              </p:nvSpPr>
              <p:spPr bwMode="auto">
                <a:xfrm>
                  <a:off x="960" y="2488"/>
                  <a:ext cx="1242" cy="543"/>
                </a:xfrm>
                <a:custGeom>
                  <a:avLst/>
                  <a:gdLst>
                    <a:gd name="T0" fmla="*/ 0 w 1242"/>
                    <a:gd name="T1" fmla="*/ 13 h 543"/>
                    <a:gd name="T2" fmla="*/ 624 w 1242"/>
                    <a:gd name="T3" fmla="*/ 541 h 543"/>
                    <a:gd name="T4" fmla="*/ 1242 w 1242"/>
                    <a:gd name="T5" fmla="*/ 0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42" h="543">
                      <a:moveTo>
                        <a:pt x="0" y="13"/>
                      </a:moveTo>
                      <a:cubicBezTo>
                        <a:pt x="211" y="280"/>
                        <a:pt x="417" y="543"/>
                        <a:pt x="624" y="541"/>
                      </a:cubicBezTo>
                      <a:cubicBezTo>
                        <a:pt x="831" y="539"/>
                        <a:pt x="1113" y="113"/>
                        <a:pt x="1242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69" name="Freeform 205"/>
                <p:cNvSpPr>
                  <a:spLocks/>
                </p:cNvSpPr>
                <p:nvPr/>
              </p:nvSpPr>
              <p:spPr bwMode="auto">
                <a:xfrm>
                  <a:off x="2180" y="1968"/>
                  <a:ext cx="1235" cy="533"/>
                </a:xfrm>
                <a:custGeom>
                  <a:avLst/>
                  <a:gdLst>
                    <a:gd name="T0" fmla="*/ 0 w 1235"/>
                    <a:gd name="T1" fmla="*/ 529 h 533"/>
                    <a:gd name="T2" fmla="*/ 624 w 1235"/>
                    <a:gd name="T3" fmla="*/ 1 h 533"/>
                    <a:gd name="T4" fmla="*/ 1235 w 1235"/>
                    <a:gd name="T5" fmla="*/ 533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35" h="533">
                      <a:moveTo>
                        <a:pt x="0" y="529"/>
                      </a:moveTo>
                      <a:cubicBezTo>
                        <a:pt x="211" y="262"/>
                        <a:pt x="418" y="0"/>
                        <a:pt x="624" y="1"/>
                      </a:cubicBezTo>
                      <a:cubicBezTo>
                        <a:pt x="830" y="2"/>
                        <a:pt x="1108" y="422"/>
                        <a:pt x="1235" y="533"/>
                      </a:cubicBezTo>
                    </a:path>
                  </a:pathLst>
                </a:custGeom>
                <a:noFill/>
                <a:ln w="19050" cmpd="sng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0" name="Freeform 206"/>
                <p:cNvSpPr>
                  <a:spLocks/>
                </p:cNvSpPr>
                <p:nvPr/>
              </p:nvSpPr>
              <p:spPr bwMode="auto">
                <a:xfrm>
                  <a:off x="384" y="1968"/>
                  <a:ext cx="587" cy="535"/>
                </a:xfrm>
                <a:custGeom>
                  <a:avLst/>
                  <a:gdLst>
                    <a:gd name="T0" fmla="*/ 0 w 587"/>
                    <a:gd name="T1" fmla="*/ 0 h 535"/>
                    <a:gd name="T2" fmla="*/ 142 w 587"/>
                    <a:gd name="T3" fmla="*/ 53 h 535"/>
                    <a:gd name="T4" fmla="*/ 320 w 587"/>
                    <a:gd name="T5" fmla="*/ 209 h 535"/>
                    <a:gd name="T6" fmla="*/ 483 w 587"/>
                    <a:gd name="T7" fmla="*/ 409 h 535"/>
                    <a:gd name="T8" fmla="*/ 587 w 587"/>
                    <a:gd name="T9" fmla="*/ 535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7" h="535">
                      <a:moveTo>
                        <a:pt x="0" y="0"/>
                      </a:moveTo>
                      <a:cubicBezTo>
                        <a:pt x="24" y="9"/>
                        <a:pt x="89" y="18"/>
                        <a:pt x="142" y="53"/>
                      </a:cubicBezTo>
                      <a:cubicBezTo>
                        <a:pt x="195" y="88"/>
                        <a:pt x="263" y="150"/>
                        <a:pt x="320" y="209"/>
                      </a:cubicBezTo>
                      <a:cubicBezTo>
                        <a:pt x="377" y="268"/>
                        <a:pt x="439" y="355"/>
                        <a:pt x="483" y="409"/>
                      </a:cubicBezTo>
                      <a:cubicBezTo>
                        <a:pt x="527" y="463"/>
                        <a:pt x="565" y="509"/>
                        <a:pt x="587" y="53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1" name="Freeform 207"/>
                <p:cNvSpPr>
                  <a:spLocks/>
                </p:cNvSpPr>
                <p:nvPr/>
              </p:nvSpPr>
              <p:spPr bwMode="auto">
                <a:xfrm>
                  <a:off x="3401" y="2482"/>
                  <a:ext cx="1242" cy="543"/>
                </a:xfrm>
                <a:custGeom>
                  <a:avLst/>
                  <a:gdLst>
                    <a:gd name="T0" fmla="*/ 0 w 1242"/>
                    <a:gd name="T1" fmla="*/ 13 h 543"/>
                    <a:gd name="T2" fmla="*/ 624 w 1242"/>
                    <a:gd name="T3" fmla="*/ 541 h 543"/>
                    <a:gd name="T4" fmla="*/ 1242 w 1242"/>
                    <a:gd name="T5" fmla="*/ 0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42" h="543">
                      <a:moveTo>
                        <a:pt x="0" y="13"/>
                      </a:moveTo>
                      <a:cubicBezTo>
                        <a:pt x="211" y="280"/>
                        <a:pt x="417" y="543"/>
                        <a:pt x="624" y="541"/>
                      </a:cubicBezTo>
                      <a:cubicBezTo>
                        <a:pt x="831" y="539"/>
                        <a:pt x="1113" y="113"/>
                        <a:pt x="1242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2" name="Freeform 208"/>
                <p:cNvSpPr>
                  <a:spLocks/>
                </p:cNvSpPr>
                <p:nvPr/>
              </p:nvSpPr>
              <p:spPr bwMode="auto">
                <a:xfrm flipH="1">
                  <a:off x="4615" y="1968"/>
                  <a:ext cx="587" cy="535"/>
                </a:xfrm>
                <a:custGeom>
                  <a:avLst/>
                  <a:gdLst>
                    <a:gd name="T0" fmla="*/ 0 w 587"/>
                    <a:gd name="T1" fmla="*/ 0 h 535"/>
                    <a:gd name="T2" fmla="*/ 142 w 587"/>
                    <a:gd name="T3" fmla="*/ 53 h 535"/>
                    <a:gd name="T4" fmla="*/ 320 w 587"/>
                    <a:gd name="T5" fmla="*/ 209 h 535"/>
                    <a:gd name="T6" fmla="*/ 483 w 587"/>
                    <a:gd name="T7" fmla="*/ 409 h 535"/>
                    <a:gd name="T8" fmla="*/ 587 w 587"/>
                    <a:gd name="T9" fmla="*/ 535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7" h="535">
                      <a:moveTo>
                        <a:pt x="0" y="0"/>
                      </a:moveTo>
                      <a:cubicBezTo>
                        <a:pt x="24" y="9"/>
                        <a:pt x="89" y="18"/>
                        <a:pt x="142" y="53"/>
                      </a:cubicBezTo>
                      <a:cubicBezTo>
                        <a:pt x="195" y="88"/>
                        <a:pt x="263" y="150"/>
                        <a:pt x="320" y="209"/>
                      </a:cubicBezTo>
                      <a:cubicBezTo>
                        <a:pt x="377" y="268"/>
                        <a:pt x="439" y="355"/>
                        <a:pt x="483" y="409"/>
                      </a:cubicBezTo>
                      <a:cubicBezTo>
                        <a:pt x="527" y="463"/>
                        <a:pt x="565" y="509"/>
                        <a:pt x="587" y="53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73" name="Group 209"/>
              <p:cNvGrpSpPr>
                <a:grpSpLocks/>
              </p:cNvGrpSpPr>
              <p:nvPr/>
            </p:nvGrpSpPr>
            <p:grpSpPr bwMode="auto">
              <a:xfrm flipV="1">
                <a:off x="36" y="3422"/>
                <a:ext cx="1969" cy="240"/>
                <a:chOff x="384" y="1968"/>
                <a:chExt cx="4818" cy="1063"/>
              </a:xfrm>
            </p:grpSpPr>
            <p:sp>
              <p:nvSpPr>
                <p:cNvPr id="11474" name="Freeform 210"/>
                <p:cNvSpPr>
                  <a:spLocks/>
                </p:cNvSpPr>
                <p:nvPr/>
              </p:nvSpPr>
              <p:spPr bwMode="auto">
                <a:xfrm>
                  <a:off x="960" y="2488"/>
                  <a:ext cx="1242" cy="543"/>
                </a:xfrm>
                <a:custGeom>
                  <a:avLst/>
                  <a:gdLst>
                    <a:gd name="T0" fmla="*/ 0 w 1242"/>
                    <a:gd name="T1" fmla="*/ 13 h 543"/>
                    <a:gd name="T2" fmla="*/ 624 w 1242"/>
                    <a:gd name="T3" fmla="*/ 541 h 543"/>
                    <a:gd name="T4" fmla="*/ 1242 w 1242"/>
                    <a:gd name="T5" fmla="*/ 0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42" h="543">
                      <a:moveTo>
                        <a:pt x="0" y="13"/>
                      </a:moveTo>
                      <a:cubicBezTo>
                        <a:pt x="211" y="280"/>
                        <a:pt x="417" y="543"/>
                        <a:pt x="624" y="541"/>
                      </a:cubicBezTo>
                      <a:cubicBezTo>
                        <a:pt x="831" y="539"/>
                        <a:pt x="1113" y="113"/>
                        <a:pt x="1242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5" name="Freeform 211"/>
                <p:cNvSpPr>
                  <a:spLocks/>
                </p:cNvSpPr>
                <p:nvPr/>
              </p:nvSpPr>
              <p:spPr bwMode="auto">
                <a:xfrm>
                  <a:off x="2180" y="1968"/>
                  <a:ext cx="1235" cy="533"/>
                </a:xfrm>
                <a:custGeom>
                  <a:avLst/>
                  <a:gdLst>
                    <a:gd name="T0" fmla="*/ 0 w 1235"/>
                    <a:gd name="T1" fmla="*/ 529 h 533"/>
                    <a:gd name="T2" fmla="*/ 624 w 1235"/>
                    <a:gd name="T3" fmla="*/ 1 h 533"/>
                    <a:gd name="T4" fmla="*/ 1235 w 1235"/>
                    <a:gd name="T5" fmla="*/ 533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35" h="533">
                      <a:moveTo>
                        <a:pt x="0" y="529"/>
                      </a:moveTo>
                      <a:cubicBezTo>
                        <a:pt x="211" y="262"/>
                        <a:pt x="418" y="0"/>
                        <a:pt x="624" y="1"/>
                      </a:cubicBezTo>
                      <a:cubicBezTo>
                        <a:pt x="830" y="2"/>
                        <a:pt x="1108" y="422"/>
                        <a:pt x="1235" y="533"/>
                      </a:cubicBezTo>
                    </a:path>
                  </a:pathLst>
                </a:custGeom>
                <a:noFill/>
                <a:ln w="19050" cmpd="sng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6" name="Freeform 212"/>
                <p:cNvSpPr>
                  <a:spLocks/>
                </p:cNvSpPr>
                <p:nvPr/>
              </p:nvSpPr>
              <p:spPr bwMode="auto">
                <a:xfrm>
                  <a:off x="384" y="1968"/>
                  <a:ext cx="587" cy="535"/>
                </a:xfrm>
                <a:custGeom>
                  <a:avLst/>
                  <a:gdLst>
                    <a:gd name="T0" fmla="*/ 0 w 587"/>
                    <a:gd name="T1" fmla="*/ 0 h 535"/>
                    <a:gd name="T2" fmla="*/ 142 w 587"/>
                    <a:gd name="T3" fmla="*/ 53 h 535"/>
                    <a:gd name="T4" fmla="*/ 320 w 587"/>
                    <a:gd name="T5" fmla="*/ 209 h 535"/>
                    <a:gd name="T6" fmla="*/ 483 w 587"/>
                    <a:gd name="T7" fmla="*/ 409 h 535"/>
                    <a:gd name="T8" fmla="*/ 587 w 587"/>
                    <a:gd name="T9" fmla="*/ 535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7" h="535">
                      <a:moveTo>
                        <a:pt x="0" y="0"/>
                      </a:moveTo>
                      <a:cubicBezTo>
                        <a:pt x="24" y="9"/>
                        <a:pt x="89" y="18"/>
                        <a:pt x="142" y="53"/>
                      </a:cubicBezTo>
                      <a:cubicBezTo>
                        <a:pt x="195" y="88"/>
                        <a:pt x="263" y="150"/>
                        <a:pt x="320" y="209"/>
                      </a:cubicBezTo>
                      <a:cubicBezTo>
                        <a:pt x="377" y="268"/>
                        <a:pt x="439" y="355"/>
                        <a:pt x="483" y="409"/>
                      </a:cubicBezTo>
                      <a:cubicBezTo>
                        <a:pt x="527" y="463"/>
                        <a:pt x="565" y="509"/>
                        <a:pt x="587" y="53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7" name="Freeform 213"/>
                <p:cNvSpPr>
                  <a:spLocks/>
                </p:cNvSpPr>
                <p:nvPr/>
              </p:nvSpPr>
              <p:spPr bwMode="auto">
                <a:xfrm>
                  <a:off x="3401" y="2482"/>
                  <a:ext cx="1242" cy="543"/>
                </a:xfrm>
                <a:custGeom>
                  <a:avLst/>
                  <a:gdLst>
                    <a:gd name="T0" fmla="*/ 0 w 1242"/>
                    <a:gd name="T1" fmla="*/ 13 h 543"/>
                    <a:gd name="T2" fmla="*/ 624 w 1242"/>
                    <a:gd name="T3" fmla="*/ 541 h 543"/>
                    <a:gd name="T4" fmla="*/ 1242 w 1242"/>
                    <a:gd name="T5" fmla="*/ 0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42" h="543">
                      <a:moveTo>
                        <a:pt x="0" y="13"/>
                      </a:moveTo>
                      <a:cubicBezTo>
                        <a:pt x="211" y="280"/>
                        <a:pt x="417" y="543"/>
                        <a:pt x="624" y="541"/>
                      </a:cubicBezTo>
                      <a:cubicBezTo>
                        <a:pt x="831" y="539"/>
                        <a:pt x="1113" y="113"/>
                        <a:pt x="1242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8" name="Freeform 214"/>
                <p:cNvSpPr>
                  <a:spLocks/>
                </p:cNvSpPr>
                <p:nvPr/>
              </p:nvSpPr>
              <p:spPr bwMode="auto">
                <a:xfrm flipH="1">
                  <a:off x="4615" y="1968"/>
                  <a:ext cx="587" cy="535"/>
                </a:xfrm>
                <a:custGeom>
                  <a:avLst/>
                  <a:gdLst>
                    <a:gd name="T0" fmla="*/ 0 w 587"/>
                    <a:gd name="T1" fmla="*/ 0 h 535"/>
                    <a:gd name="T2" fmla="*/ 142 w 587"/>
                    <a:gd name="T3" fmla="*/ 53 h 535"/>
                    <a:gd name="T4" fmla="*/ 320 w 587"/>
                    <a:gd name="T5" fmla="*/ 209 h 535"/>
                    <a:gd name="T6" fmla="*/ 483 w 587"/>
                    <a:gd name="T7" fmla="*/ 409 h 535"/>
                    <a:gd name="T8" fmla="*/ 587 w 587"/>
                    <a:gd name="T9" fmla="*/ 535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7" h="535">
                      <a:moveTo>
                        <a:pt x="0" y="0"/>
                      </a:moveTo>
                      <a:cubicBezTo>
                        <a:pt x="24" y="9"/>
                        <a:pt x="89" y="18"/>
                        <a:pt x="142" y="53"/>
                      </a:cubicBezTo>
                      <a:cubicBezTo>
                        <a:pt x="195" y="88"/>
                        <a:pt x="263" y="150"/>
                        <a:pt x="320" y="209"/>
                      </a:cubicBezTo>
                      <a:cubicBezTo>
                        <a:pt x="377" y="268"/>
                        <a:pt x="439" y="355"/>
                        <a:pt x="483" y="409"/>
                      </a:cubicBezTo>
                      <a:cubicBezTo>
                        <a:pt x="527" y="463"/>
                        <a:pt x="565" y="509"/>
                        <a:pt x="587" y="53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479" name="Rectangle 215"/>
            <p:cNvSpPr>
              <a:spLocks noChangeArrowheads="1"/>
            </p:cNvSpPr>
            <p:nvPr/>
          </p:nvSpPr>
          <p:spPr bwMode="auto">
            <a:xfrm>
              <a:off x="4656" y="240"/>
              <a:ext cx="377" cy="72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480" name="Object 216"/>
          <p:cNvGraphicFramePr>
            <a:graphicFrameLocks noChangeAspect="1"/>
          </p:cNvGraphicFramePr>
          <p:nvPr/>
        </p:nvGraphicFramePr>
        <p:xfrm>
          <a:off x="7451725" y="1341438"/>
          <a:ext cx="457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" name="公式" r:id="rId20" imgW="457200" imgH="533160" progId="Equation.3">
                  <p:embed/>
                </p:oleObj>
              </mc:Choice>
              <mc:Fallback>
                <p:oleObj name="公式" r:id="rId20" imgW="457200" imgH="533160" progId="Equation.3">
                  <p:embed/>
                  <p:pic>
                    <p:nvPicPr>
                      <p:cNvPr id="0" name="Objec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341438"/>
                        <a:ext cx="4572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81" name="Object 217"/>
          <p:cNvGraphicFramePr>
            <a:graphicFrameLocks noChangeAspect="1"/>
          </p:cNvGraphicFramePr>
          <p:nvPr/>
        </p:nvGraphicFramePr>
        <p:xfrm>
          <a:off x="6443663" y="908050"/>
          <a:ext cx="4302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" name="公式" r:id="rId22" imgW="431640" imgH="533160" progId="Equation.3">
                  <p:embed/>
                </p:oleObj>
              </mc:Choice>
              <mc:Fallback>
                <p:oleObj name="公式" r:id="rId22" imgW="431640" imgH="533160" progId="Equation.3">
                  <p:embed/>
                  <p:pic>
                    <p:nvPicPr>
                      <p:cNvPr id="0" name="Object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908050"/>
                        <a:ext cx="4302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82" name="Text Box 218"/>
          <p:cNvSpPr txBox="1">
            <a:spLocks noChangeArrowheads="1"/>
          </p:cNvSpPr>
          <p:nvPr/>
        </p:nvSpPr>
        <p:spPr bwMode="auto">
          <a:xfrm>
            <a:off x="539750" y="2205038"/>
            <a:ext cx="828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    </a:t>
            </a:r>
            <a:r>
              <a:rPr lang="zh-CN" altLang="en-US"/>
              <a:t>如果  </a:t>
            </a:r>
            <a:r>
              <a:rPr lang="zh-CN" altLang="en-US">
                <a:solidFill>
                  <a:schemeClr val="accent2"/>
                </a:solidFill>
              </a:rPr>
              <a:t>                      </a:t>
            </a:r>
            <a:r>
              <a:rPr lang="zh-CN" altLang="en-US"/>
              <a:t>，则介质</a:t>
            </a:r>
            <a:r>
              <a:rPr lang="en-US" altLang="zh-CN" b="0"/>
              <a:t>1 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3300"/>
                </a:solidFill>
              </a:rPr>
              <a:t>波疏媒质</a:t>
            </a:r>
            <a:r>
              <a:rPr lang="zh-CN" altLang="en-US"/>
              <a:t>，介质</a:t>
            </a:r>
            <a:r>
              <a:rPr lang="en-US" altLang="zh-CN" b="0"/>
              <a:t>2 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3300"/>
                </a:solidFill>
              </a:rPr>
              <a:t>波密媒质。</a:t>
            </a:r>
          </a:p>
        </p:txBody>
      </p:sp>
      <p:graphicFrame>
        <p:nvGraphicFramePr>
          <p:cNvPr id="11483" name="Object 219"/>
          <p:cNvGraphicFramePr>
            <a:graphicFrameLocks noChangeAspect="1"/>
          </p:cNvGraphicFramePr>
          <p:nvPr/>
        </p:nvGraphicFramePr>
        <p:xfrm>
          <a:off x="2195513" y="2205038"/>
          <a:ext cx="2171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" name="公式" r:id="rId24" imgW="2171520" imgH="533160" progId="Equation.3">
                  <p:embed/>
                </p:oleObj>
              </mc:Choice>
              <mc:Fallback>
                <p:oleObj name="公式" r:id="rId24" imgW="2171520" imgH="533160" progId="Equation.3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05038"/>
                        <a:ext cx="2171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395288" y="4437063"/>
            <a:ext cx="4103687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zh-CN" altLang="en-US"/>
              <a:t>反之，反射波无半波损失，无相位跃变 </a:t>
            </a:r>
            <a:r>
              <a:rPr lang="zh-CN" altLang="en-US">
                <a:sym typeface="Symbol" pitchFamily="18" charset="2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1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" grpId="0" autoUpdateAnimBg="0"/>
      <p:bldP spid="11448" grpId="0" animBg="1" autoUpdateAnimBg="0"/>
      <p:bldP spid="11482" grpId="0"/>
      <p:bldP spid="114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39750" y="476250"/>
            <a:ext cx="78486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小结：                                                           </a:t>
            </a:r>
          </a:p>
          <a:p>
            <a:r>
              <a:rPr lang="en-US" altLang="zh-CN"/>
              <a:t>1</a:t>
            </a:r>
            <a:r>
              <a:rPr lang="zh-CN" altLang="en-US"/>
              <a:t>、 当反射点是</a:t>
            </a:r>
            <a:r>
              <a:rPr lang="zh-CN" altLang="en-US">
                <a:solidFill>
                  <a:srgbClr val="FF3300"/>
                </a:solidFill>
              </a:rPr>
              <a:t>固定端</a:t>
            </a:r>
            <a:r>
              <a:rPr lang="zh-CN" altLang="en-US"/>
              <a:t>时（或当波从波疏媒质向波密媒质传播时），有半波损失，入射波在反射时</a:t>
            </a:r>
            <a:r>
              <a:rPr lang="zh-CN" altLang="en-US">
                <a:solidFill>
                  <a:srgbClr val="FF3300"/>
                </a:solidFill>
              </a:rPr>
              <a:t>有相位 </a:t>
            </a:r>
            <a:r>
              <a:rPr lang="zh-CN" altLang="en-US">
                <a:solidFill>
                  <a:srgbClr val="FF3300"/>
                </a:solidFill>
                <a:sym typeface="Symbol" pitchFamily="18" charset="2"/>
              </a:rPr>
              <a:t> 的突变</a:t>
            </a:r>
            <a:r>
              <a:rPr lang="zh-CN" altLang="en-US"/>
              <a:t>，形成驻波时反射点为</a:t>
            </a:r>
            <a:r>
              <a:rPr lang="zh-CN" altLang="en-US">
                <a:solidFill>
                  <a:srgbClr val="FF3300"/>
                </a:solidFill>
              </a:rPr>
              <a:t>波节。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0645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、当反射点是</a:t>
            </a:r>
            <a:r>
              <a:rPr lang="zh-CN" altLang="en-US">
                <a:solidFill>
                  <a:srgbClr val="FF3300"/>
                </a:solidFill>
              </a:rPr>
              <a:t>自由端</a:t>
            </a:r>
            <a:r>
              <a:rPr lang="zh-CN" altLang="en-US"/>
              <a:t>时（或当波从波密介质向波疏介质传播时），没有半波损失，入射波在反射时</a:t>
            </a:r>
            <a:r>
              <a:rPr lang="zh-CN" altLang="en-US">
                <a:solidFill>
                  <a:srgbClr val="FF3300"/>
                </a:solidFill>
              </a:rPr>
              <a:t>没有相位</a:t>
            </a:r>
            <a:r>
              <a:rPr lang="zh-CN" altLang="en-US">
                <a:solidFill>
                  <a:srgbClr val="FF3300"/>
                </a:solidFill>
                <a:sym typeface="Symbol" pitchFamily="18" charset="2"/>
              </a:rPr>
              <a:t>突变</a:t>
            </a:r>
            <a:r>
              <a:rPr lang="zh-CN" altLang="en-US"/>
              <a:t>，形成驻波时反射点为</a:t>
            </a:r>
            <a:r>
              <a:rPr lang="zh-CN" altLang="en-US">
                <a:solidFill>
                  <a:srgbClr val="FF3300"/>
                </a:solidFill>
              </a:rPr>
              <a:t>波腹。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55650" y="333375"/>
            <a:ext cx="4849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反射波表达式的确定：      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827088" y="1052513"/>
            <a:ext cx="75612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itchFamily="18" charset="2"/>
              </a:rPr>
              <a:t>①</a:t>
            </a:r>
            <a:r>
              <a:rPr lang="zh-CN" altLang="en-US">
                <a:sym typeface="Symbol" pitchFamily="18" charset="2"/>
              </a:rPr>
              <a:t>、先将反射点的坐标代入入射波方程，得到入射波在反射点的振动方程；</a:t>
            </a:r>
            <a:endParaRPr lang="zh-CN" alt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827088" y="2205038"/>
            <a:ext cx="7705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itchFamily="18" charset="2"/>
              </a:rPr>
              <a:t>②</a:t>
            </a:r>
            <a:r>
              <a:rPr lang="zh-CN" altLang="en-US">
                <a:sym typeface="Symbol" pitchFamily="18" charset="2"/>
              </a:rPr>
              <a:t>、判断入射波在反射过程中有无半波损失，求出反射波在反射点的振动方程；</a:t>
            </a:r>
            <a:endParaRPr lang="zh-CN" alt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827088" y="3213100"/>
            <a:ext cx="76327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itchFamily="18" charset="2"/>
              </a:rPr>
              <a:t>③</a:t>
            </a:r>
            <a:r>
              <a:rPr lang="zh-CN" altLang="en-US">
                <a:sym typeface="Symbol" pitchFamily="18" charset="2"/>
              </a:rPr>
              <a:t>、再按相位延迟关系写出反射波的表达式。</a:t>
            </a:r>
            <a:endParaRPr lang="zh-CN" alt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09600" y="4572000"/>
            <a:ext cx="8243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或直接按相位延迟关系写出反射波的表达式。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8" grpId="0"/>
      <p:bldP spid="44039" grpId="0"/>
      <p:bldP spid="440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4724400" y="2819400"/>
            <a:ext cx="4113213" cy="2590800"/>
            <a:chOff x="2304" y="2208"/>
            <a:chExt cx="2591" cy="1632"/>
          </a:xfrm>
        </p:grpSpPr>
        <p:sp>
          <p:nvSpPr>
            <p:cNvPr id="40964" name="Line 4"/>
            <p:cNvSpPr>
              <a:spLocks noChangeShapeType="1"/>
            </p:cNvSpPr>
            <p:nvPr/>
          </p:nvSpPr>
          <p:spPr bwMode="auto">
            <a:xfrm>
              <a:off x="2304" y="316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 flipV="1">
              <a:off x="2784" y="220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>
              <a:off x="4176" y="225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 flipV="1">
              <a:off x="4176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 flipV="1">
              <a:off x="4176" y="25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V="1">
              <a:off x="4176" y="273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4176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4176" y="321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V="1">
              <a:off x="4176" y="34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73" name="Object 13"/>
            <p:cNvGraphicFramePr>
              <a:graphicFrameLocks noChangeAspect="1"/>
            </p:cNvGraphicFramePr>
            <p:nvPr/>
          </p:nvGraphicFramePr>
          <p:xfrm>
            <a:off x="4704" y="3216"/>
            <a:ext cx="19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4" name="公式" r:id="rId3" imgW="304560" imgH="266400" progId="Equation.3">
                    <p:embed/>
                  </p:oleObj>
                </mc:Choice>
                <mc:Fallback>
                  <p:oleObj name="公式" r:id="rId3" imgW="304560" imgH="266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216"/>
                          <a:ext cx="191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14"/>
            <p:cNvGraphicFramePr>
              <a:graphicFrameLocks noChangeAspect="1"/>
            </p:cNvGraphicFramePr>
            <p:nvPr/>
          </p:nvGraphicFramePr>
          <p:xfrm>
            <a:off x="2544" y="2208"/>
            <a:ext cx="15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5" name="公式" r:id="rId5" imgW="241200" imgH="266400" progId="Equation.3">
                    <p:embed/>
                  </p:oleObj>
                </mc:Choice>
                <mc:Fallback>
                  <p:oleObj name="公式" r:id="rId5" imgW="241200" imgH="266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208"/>
                          <a:ext cx="151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" name="Object 15"/>
            <p:cNvGraphicFramePr>
              <a:graphicFrameLocks noChangeAspect="1"/>
            </p:cNvGraphicFramePr>
            <p:nvPr/>
          </p:nvGraphicFramePr>
          <p:xfrm>
            <a:off x="2592" y="321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6" name="公式" r:id="rId7" imgW="266400" imgH="279360" progId="Equation.3">
                    <p:embed/>
                  </p:oleObj>
                </mc:Choice>
                <mc:Fallback>
                  <p:oleObj name="公式" r:id="rId7" imgW="266400" imgH="2793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21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Object 16"/>
            <p:cNvGraphicFramePr>
              <a:graphicFrameLocks noChangeAspect="1"/>
            </p:cNvGraphicFramePr>
            <p:nvPr/>
          </p:nvGraphicFramePr>
          <p:xfrm>
            <a:off x="4368" y="2976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7" name="公式" r:id="rId9" imgW="266400" imgH="266400" progId="Equation.3">
                    <p:embed/>
                  </p:oleObj>
                </mc:Choice>
                <mc:Fallback>
                  <p:oleObj name="公式" r:id="rId9" imgW="266400" imgH="266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976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>
              <a:off x="3696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 flipH="1">
              <a:off x="2784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79" name="Object 19"/>
            <p:cNvGraphicFramePr>
              <a:graphicFrameLocks noChangeAspect="1"/>
            </p:cNvGraphicFramePr>
            <p:nvPr/>
          </p:nvGraphicFramePr>
          <p:xfrm>
            <a:off x="3216" y="3408"/>
            <a:ext cx="5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8" name="公式" r:id="rId11" imgW="825480" imgH="279360" progId="Equation.3">
                    <p:embed/>
                  </p:oleObj>
                </mc:Choice>
                <mc:Fallback>
                  <p:oleObj name="公式" r:id="rId11" imgW="825480" imgH="2793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408"/>
                          <a:ext cx="5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3168" y="2400"/>
              <a:ext cx="5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81" name="Object 21"/>
            <p:cNvGraphicFramePr>
              <a:graphicFrameLocks noChangeAspect="1"/>
            </p:cNvGraphicFramePr>
            <p:nvPr/>
          </p:nvGraphicFramePr>
          <p:xfrm>
            <a:off x="3792" y="2304"/>
            <a:ext cx="13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9" name="公式" r:id="rId13" imgW="215640" imgH="253800" progId="Equation.3">
                    <p:embed/>
                  </p:oleObj>
                </mc:Choice>
                <mc:Fallback>
                  <p:oleObj name="公式" r:id="rId13" imgW="215640" imgH="253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304"/>
                          <a:ext cx="135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2" name="Object 22"/>
          <p:cNvGraphicFramePr>
            <a:graphicFrameLocks noChangeAspect="1"/>
          </p:cNvGraphicFramePr>
          <p:nvPr/>
        </p:nvGraphicFramePr>
        <p:xfrm>
          <a:off x="609600" y="2590800"/>
          <a:ext cx="40322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15" imgW="2145960" imgH="482400" progId="Equation.3">
                  <p:embed/>
                </p:oleObj>
              </mc:Choice>
              <mc:Fallback>
                <p:oleObj name="Equation" r:id="rId15" imgW="2145960" imgH="482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90800"/>
                        <a:ext cx="40322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3"/>
          <p:cNvGraphicFramePr>
            <a:graphicFrameLocks noChangeAspect="1"/>
          </p:cNvGraphicFramePr>
          <p:nvPr/>
        </p:nvGraphicFramePr>
        <p:xfrm>
          <a:off x="369888" y="4724400"/>
          <a:ext cx="49482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17" imgW="2717640" imgH="469800" progId="Equation.3">
                  <p:embed/>
                </p:oleObj>
              </mc:Choice>
              <mc:Fallback>
                <p:oleObj name="Equation" r:id="rId17" imgW="2717640" imgH="469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4724400"/>
                        <a:ext cx="49482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25"/>
          <p:cNvGraphicFramePr>
            <a:graphicFrameLocks noChangeAspect="1"/>
          </p:cNvGraphicFramePr>
          <p:nvPr/>
        </p:nvGraphicFramePr>
        <p:xfrm>
          <a:off x="911225" y="5589588"/>
          <a:ext cx="44386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19" imgW="2438280" imgH="469800" progId="Equation.3">
                  <p:embed/>
                </p:oleObj>
              </mc:Choice>
              <mc:Fallback>
                <p:oleObj name="Equation" r:id="rId19" imgW="243828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5589588"/>
                        <a:ext cx="44386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6084888" y="4221163"/>
          <a:ext cx="2873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公式" r:id="rId21" imgW="75960" imgH="75960" progId="Equation.3">
                  <p:embed/>
                </p:oleObj>
              </mc:Choice>
              <mc:Fallback>
                <p:oleObj name="公式" r:id="rId21" imgW="75960" imgH="759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221163"/>
                        <a:ext cx="28733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27"/>
          <p:cNvGraphicFramePr>
            <a:graphicFrameLocks noChangeAspect="1"/>
          </p:cNvGraphicFramePr>
          <p:nvPr/>
        </p:nvGraphicFramePr>
        <p:xfrm>
          <a:off x="6011863" y="4365625"/>
          <a:ext cx="4064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公式" r:id="rId23" imgW="139680" imgH="139680" progId="Equation.3">
                  <p:embed/>
                </p:oleObj>
              </mc:Choice>
              <mc:Fallback>
                <p:oleObj name="公式" r:id="rId23" imgW="139680" imgH="139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365625"/>
                        <a:ext cx="4064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5508625" y="5805488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沿</a:t>
            </a:r>
            <a:r>
              <a:rPr lang="en-US" altLang="zh-CN" sz="2400"/>
              <a:t>-x</a:t>
            </a:r>
            <a:r>
              <a:rPr lang="zh-CN" altLang="en-US" sz="2400"/>
              <a:t>方向传播</a:t>
            </a:r>
          </a:p>
        </p:txBody>
      </p:sp>
      <p:graphicFrame>
        <p:nvGraphicFramePr>
          <p:cNvPr id="40989" name="Object 29"/>
          <p:cNvGraphicFramePr>
            <a:graphicFrameLocks noChangeAspect="1"/>
          </p:cNvGraphicFramePr>
          <p:nvPr/>
        </p:nvGraphicFramePr>
        <p:xfrm>
          <a:off x="539750" y="333375"/>
          <a:ext cx="80645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公式" r:id="rId25" imgW="3822480" imgH="914400" progId="Equation.3">
                  <p:embed/>
                </p:oleObj>
              </mc:Choice>
              <mc:Fallback>
                <p:oleObj name="公式" r:id="rId25" imgW="3822480" imgH="914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3375"/>
                        <a:ext cx="8064500" cy="1928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0" name="Object 30"/>
          <p:cNvGraphicFramePr>
            <a:graphicFrameLocks noChangeAspect="1"/>
          </p:cNvGraphicFramePr>
          <p:nvPr/>
        </p:nvGraphicFramePr>
        <p:xfrm>
          <a:off x="609600" y="3657600"/>
          <a:ext cx="36020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Equation" r:id="rId27" imgW="1917360" imgH="482400" progId="Equation.3">
                  <p:embed/>
                </p:oleObj>
              </mc:Choice>
              <mc:Fallback>
                <p:oleObj name="Equation" r:id="rId27" imgW="1917360" imgH="482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36020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684213" y="260350"/>
          <a:ext cx="80645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公式" r:id="rId3" imgW="3822480" imgH="914400" progId="Equation.3">
                  <p:embed/>
                </p:oleObj>
              </mc:Choice>
              <mc:Fallback>
                <p:oleObj name="公式" r:id="rId3" imgW="382248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8064500" cy="1928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4724400" y="2819400"/>
            <a:ext cx="4113213" cy="2590800"/>
            <a:chOff x="2304" y="2208"/>
            <a:chExt cx="2591" cy="1632"/>
          </a:xfrm>
        </p:grpSpPr>
        <p:sp>
          <p:nvSpPr>
            <p:cNvPr id="38916" name="Line 4"/>
            <p:cNvSpPr>
              <a:spLocks noChangeShapeType="1"/>
            </p:cNvSpPr>
            <p:nvPr/>
          </p:nvSpPr>
          <p:spPr bwMode="auto">
            <a:xfrm>
              <a:off x="2304" y="316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7" name="Line 5"/>
            <p:cNvSpPr>
              <a:spLocks noChangeShapeType="1"/>
            </p:cNvSpPr>
            <p:nvPr/>
          </p:nvSpPr>
          <p:spPr bwMode="auto">
            <a:xfrm flipV="1">
              <a:off x="2784" y="220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4176" y="225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 flipV="1">
              <a:off x="4176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 flipV="1">
              <a:off x="4176" y="25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 flipV="1">
              <a:off x="4176" y="273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 flipV="1">
              <a:off x="4176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 flipV="1">
              <a:off x="4176" y="321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 flipV="1">
              <a:off x="4176" y="34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25" name="Object 13"/>
            <p:cNvGraphicFramePr>
              <a:graphicFrameLocks noChangeAspect="1"/>
            </p:cNvGraphicFramePr>
            <p:nvPr/>
          </p:nvGraphicFramePr>
          <p:xfrm>
            <a:off x="4704" y="3216"/>
            <a:ext cx="19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1" name="公式" r:id="rId5" imgW="304560" imgH="266400" progId="Equation.3">
                    <p:embed/>
                  </p:oleObj>
                </mc:Choice>
                <mc:Fallback>
                  <p:oleObj name="公式" r:id="rId5" imgW="304560" imgH="266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216"/>
                          <a:ext cx="191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6" name="Object 14"/>
            <p:cNvGraphicFramePr>
              <a:graphicFrameLocks noChangeAspect="1"/>
            </p:cNvGraphicFramePr>
            <p:nvPr/>
          </p:nvGraphicFramePr>
          <p:xfrm>
            <a:off x="2544" y="2208"/>
            <a:ext cx="15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2" name="公式" r:id="rId7" imgW="241200" imgH="266400" progId="Equation.3">
                    <p:embed/>
                  </p:oleObj>
                </mc:Choice>
                <mc:Fallback>
                  <p:oleObj name="公式" r:id="rId7" imgW="241200" imgH="266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208"/>
                          <a:ext cx="151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7" name="Object 15"/>
            <p:cNvGraphicFramePr>
              <a:graphicFrameLocks noChangeAspect="1"/>
            </p:cNvGraphicFramePr>
            <p:nvPr/>
          </p:nvGraphicFramePr>
          <p:xfrm>
            <a:off x="2592" y="321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3" name="公式" r:id="rId9" imgW="266400" imgH="279360" progId="Equation.3">
                    <p:embed/>
                  </p:oleObj>
                </mc:Choice>
                <mc:Fallback>
                  <p:oleObj name="公式" r:id="rId9" imgW="266400" imgH="2793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21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8" name="Object 16"/>
            <p:cNvGraphicFramePr>
              <a:graphicFrameLocks noChangeAspect="1"/>
            </p:cNvGraphicFramePr>
            <p:nvPr/>
          </p:nvGraphicFramePr>
          <p:xfrm>
            <a:off x="4368" y="2976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4" name="公式" r:id="rId11" imgW="266400" imgH="266400" progId="Equation.3">
                    <p:embed/>
                  </p:oleObj>
                </mc:Choice>
                <mc:Fallback>
                  <p:oleObj name="公式" r:id="rId11" imgW="266400" imgH="266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976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3696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 flipH="1">
              <a:off x="2784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1" name="Object 19"/>
            <p:cNvGraphicFramePr>
              <a:graphicFrameLocks noChangeAspect="1"/>
            </p:cNvGraphicFramePr>
            <p:nvPr/>
          </p:nvGraphicFramePr>
          <p:xfrm>
            <a:off x="3216" y="3408"/>
            <a:ext cx="5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5" name="公式" r:id="rId13" imgW="825480" imgH="279360" progId="Equation.3">
                    <p:embed/>
                  </p:oleObj>
                </mc:Choice>
                <mc:Fallback>
                  <p:oleObj name="公式" r:id="rId13" imgW="825480" imgH="2793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408"/>
                          <a:ext cx="5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3168" y="2400"/>
              <a:ext cx="5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3" name="Object 21"/>
            <p:cNvGraphicFramePr>
              <a:graphicFrameLocks noChangeAspect="1"/>
            </p:cNvGraphicFramePr>
            <p:nvPr/>
          </p:nvGraphicFramePr>
          <p:xfrm>
            <a:off x="3792" y="2304"/>
            <a:ext cx="13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6" name="公式" r:id="rId15" imgW="215640" imgH="253800" progId="Equation.3">
                    <p:embed/>
                  </p:oleObj>
                </mc:Choice>
                <mc:Fallback>
                  <p:oleObj name="公式" r:id="rId15" imgW="215640" imgH="253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304"/>
                          <a:ext cx="135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34" name="Group 22"/>
          <p:cNvGrpSpPr>
            <a:grpSpLocks/>
          </p:cNvGrpSpPr>
          <p:nvPr/>
        </p:nvGrpSpPr>
        <p:grpSpPr bwMode="auto">
          <a:xfrm>
            <a:off x="5508625" y="4005263"/>
            <a:ext cx="1331913" cy="595312"/>
            <a:chOff x="3456" y="2544"/>
            <a:chExt cx="839" cy="375"/>
          </a:xfrm>
        </p:grpSpPr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032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36" name="Group 24"/>
            <p:cNvGrpSpPr>
              <a:grpSpLocks/>
            </p:cNvGrpSpPr>
            <p:nvPr/>
          </p:nvGrpSpPr>
          <p:grpSpPr bwMode="auto">
            <a:xfrm>
              <a:off x="3456" y="2544"/>
              <a:ext cx="839" cy="375"/>
              <a:chOff x="3456" y="2544"/>
              <a:chExt cx="839" cy="375"/>
            </a:xfrm>
          </p:grpSpPr>
          <p:graphicFrame>
            <p:nvGraphicFramePr>
              <p:cNvPr id="38937" name="Object 25"/>
              <p:cNvGraphicFramePr>
                <a:graphicFrameLocks noChangeAspect="1"/>
              </p:cNvGraphicFramePr>
              <p:nvPr/>
            </p:nvGraphicFramePr>
            <p:xfrm>
              <a:off x="3984" y="2688"/>
              <a:ext cx="103" cy="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67" name="公式" r:id="rId17" imgW="164880" imgH="177480" progId="Equation.3">
                      <p:embed/>
                    </p:oleObj>
                  </mc:Choice>
                  <mc:Fallback>
                    <p:oleObj name="公式" r:id="rId17" imgW="164880" imgH="1774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688"/>
                            <a:ext cx="103" cy="1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38" name="Object 26"/>
              <p:cNvGraphicFramePr>
                <a:graphicFrameLocks noChangeAspect="1"/>
              </p:cNvGraphicFramePr>
              <p:nvPr/>
            </p:nvGraphicFramePr>
            <p:xfrm>
              <a:off x="4128" y="2544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68" name="公式" r:id="rId19" imgW="266400" imgH="266400" progId="Equation.3">
                      <p:embed/>
                    </p:oleObj>
                  </mc:Choice>
                  <mc:Fallback>
                    <p:oleObj name="公式" r:id="rId19" imgW="266400" imgH="2664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544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39" name="Line 27"/>
              <p:cNvSpPr>
                <a:spLocks noChangeShapeType="1"/>
              </p:cNvSpPr>
              <p:nvPr/>
            </p:nvSpPr>
            <p:spPr bwMode="auto">
              <a:xfrm flipH="1">
                <a:off x="3456" y="28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0" name="Line 28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941" name="Object 29"/>
              <p:cNvGraphicFramePr>
                <a:graphicFrameLocks noChangeAspect="1"/>
              </p:cNvGraphicFramePr>
              <p:nvPr/>
            </p:nvGraphicFramePr>
            <p:xfrm>
              <a:off x="3648" y="2784"/>
              <a:ext cx="144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69" name="公式" r:id="rId21" imgW="228600" imgH="215640" progId="Equation.3">
                      <p:embed/>
                    </p:oleObj>
                  </mc:Choice>
                  <mc:Fallback>
                    <p:oleObj name="公式" r:id="rId21" imgW="228600" imgH="21564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784"/>
                            <a:ext cx="144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5486400" y="3962400"/>
            <a:ext cx="2209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 flipH="1">
            <a:off x="6400800" y="4495800"/>
            <a:ext cx="1295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44" name="Object 32"/>
          <p:cNvGraphicFramePr>
            <a:graphicFrameLocks noChangeAspect="1"/>
          </p:cNvGraphicFramePr>
          <p:nvPr/>
        </p:nvGraphicFramePr>
        <p:xfrm>
          <a:off x="938213" y="2438400"/>
          <a:ext cx="32385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Equation" r:id="rId23" imgW="1676160" imgH="241200" progId="Equation.3">
                  <p:embed/>
                </p:oleObj>
              </mc:Choice>
              <mc:Fallback>
                <p:oleObj name="Equation" r:id="rId23" imgW="1676160" imgH="241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438400"/>
                        <a:ext cx="32385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5" name="Object 33"/>
          <p:cNvGraphicFramePr>
            <a:graphicFrameLocks noChangeAspect="1"/>
          </p:cNvGraphicFramePr>
          <p:nvPr/>
        </p:nvGraphicFramePr>
        <p:xfrm>
          <a:off x="914400" y="2971800"/>
          <a:ext cx="3733800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Equation" r:id="rId25" imgW="1981080" imgH="863280" progId="Equation.3">
                  <p:embed/>
                </p:oleObj>
              </mc:Choice>
              <mc:Fallback>
                <p:oleObj name="Equation" r:id="rId25" imgW="1981080" imgH="8632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3733800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6" name="Object 34"/>
          <p:cNvGraphicFramePr>
            <a:graphicFrameLocks noChangeAspect="1"/>
          </p:cNvGraphicFramePr>
          <p:nvPr/>
        </p:nvGraphicFramePr>
        <p:xfrm>
          <a:off x="609600" y="4572000"/>
          <a:ext cx="464820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Equation" r:id="rId27" imgW="2654280" imgH="952200" progId="Equation.3">
                  <p:embed/>
                </p:oleObj>
              </mc:Choice>
              <mc:Fallback>
                <p:oleObj name="Equation" r:id="rId27" imgW="2654280" imgH="952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4648200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2" grpId="0" animBg="1"/>
      <p:bldP spid="389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7"/>
          <p:cNvSpPr>
            <a:spLocks noChangeArrowheads="1"/>
          </p:cNvSpPr>
          <p:nvPr/>
        </p:nvSpPr>
        <p:spPr bwMode="auto">
          <a:xfrm>
            <a:off x="457200" y="3048000"/>
            <a:ext cx="467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解：①反射端是自由端：</a:t>
            </a:r>
            <a:endParaRPr lang="zh-CN" altLang="en-US" sz="1600">
              <a:latin typeface="Times New Roman" pitchFamily="18" charset="0"/>
            </a:endParaRPr>
          </a:p>
        </p:txBody>
      </p:sp>
      <p:grpSp>
        <p:nvGrpSpPr>
          <p:cNvPr id="26633" name="Group 1033"/>
          <p:cNvGrpSpPr>
            <a:grpSpLocks/>
          </p:cNvGrpSpPr>
          <p:nvPr/>
        </p:nvGrpSpPr>
        <p:grpSpPr bwMode="auto">
          <a:xfrm>
            <a:off x="611188" y="260350"/>
            <a:ext cx="8077200" cy="2757488"/>
            <a:chOff x="432" y="192"/>
            <a:chExt cx="5088" cy="1737"/>
          </a:xfrm>
        </p:grpSpPr>
        <p:sp>
          <p:nvSpPr>
            <p:cNvPr id="26630" name="Rectangle 1030"/>
            <p:cNvSpPr>
              <a:spLocks noChangeArrowheads="1"/>
            </p:cNvSpPr>
            <p:nvPr/>
          </p:nvSpPr>
          <p:spPr bwMode="auto">
            <a:xfrm>
              <a:off x="432" y="336"/>
              <a:ext cx="5088" cy="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：设入射波方程为，                                并在            处反射，在下述两种情况下，分别求出在无衰减时的合成驻波方程并分别就①②两种条件下说明何处是波腹，何处是波节。①反射端是自由端，②反射端是固定端</a:t>
              </a:r>
            </a:p>
          </p:txBody>
        </p:sp>
        <p:graphicFrame>
          <p:nvGraphicFramePr>
            <p:cNvPr id="26628" name="Object 1028"/>
            <p:cNvGraphicFramePr>
              <a:graphicFrameLocks noChangeAspect="1"/>
            </p:cNvGraphicFramePr>
            <p:nvPr/>
          </p:nvGraphicFramePr>
          <p:xfrm>
            <a:off x="3136" y="192"/>
            <a:ext cx="2224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5" name="公式" r:id="rId3" imgW="1536480" imgH="393480" progId="Equation.3">
                    <p:embed/>
                  </p:oleObj>
                </mc:Choice>
                <mc:Fallback>
                  <p:oleObj name="公式" r:id="rId3" imgW="1536480" imgH="39348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192"/>
                          <a:ext cx="2224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 type="none" w="med" len="lg"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1029"/>
            <p:cNvGraphicFramePr>
              <a:graphicFrameLocks noChangeAspect="1"/>
            </p:cNvGraphicFramePr>
            <p:nvPr/>
          </p:nvGraphicFramePr>
          <p:xfrm>
            <a:off x="1104" y="720"/>
            <a:ext cx="60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6" name="公式" r:id="rId5" imgW="355320" imgH="177480" progId="Equation.3">
                    <p:embed/>
                  </p:oleObj>
                </mc:Choice>
                <mc:Fallback>
                  <p:oleObj name="公式" r:id="rId5" imgW="355320" imgH="17748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720"/>
                          <a:ext cx="60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 type="none" w="med" len="lg"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2" name="Object 1032"/>
          <p:cNvGraphicFramePr>
            <a:graphicFrameLocks noChangeAspect="1"/>
          </p:cNvGraphicFramePr>
          <p:nvPr/>
        </p:nvGraphicFramePr>
        <p:xfrm>
          <a:off x="5410200" y="3276600"/>
          <a:ext cx="37338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BMP 图象" r:id="rId7" imgW="2000000" imgH="1314286" progId="Paint.Picture">
                  <p:embed/>
                </p:oleObj>
              </mc:Choice>
              <mc:Fallback>
                <p:oleObj name="BMP 图象" r:id="rId7" imgW="2000000" imgH="1314286" progId="Paint.Picture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76600"/>
                        <a:ext cx="37338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34"/>
          <p:cNvGraphicFramePr>
            <a:graphicFrameLocks noChangeAspect="1"/>
          </p:cNvGraphicFramePr>
          <p:nvPr/>
        </p:nvGraphicFramePr>
        <p:xfrm>
          <a:off x="971550" y="3573463"/>
          <a:ext cx="38481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公式" r:id="rId9" imgW="1688760" imgH="406080" progId="Equation.3">
                  <p:embed/>
                </p:oleObj>
              </mc:Choice>
              <mc:Fallback>
                <p:oleObj name="公式" r:id="rId9" imgW="1688760" imgH="40608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38481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035"/>
          <p:cNvGraphicFramePr>
            <a:graphicFrameLocks noChangeAspect="1"/>
          </p:cNvGraphicFramePr>
          <p:nvPr/>
        </p:nvGraphicFramePr>
        <p:xfrm>
          <a:off x="1066800" y="4419600"/>
          <a:ext cx="1752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文档" r:id="rId11" imgW="1017826" imgH="268053" progId="Word.Document.8">
                  <p:embed/>
                </p:oleObj>
              </mc:Choice>
              <mc:Fallback>
                <p:oleObj name="文档" r:id="rId11" imgW="1017826" imgH="268053" progId="Word.Document.8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1752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036"/>
          <p:cNvGraphicFramePr>
            <a:graphicFrameLocks noChangeAspect="1"/>
          </p:cNvGraphicFramePr>
          <p:nvPr/>
        </p:nvGraphicFramePr>
        <p:xfrm>
          <a:off x="1066800" y="4876800"/>
          <a:ext cx="281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公式" r:id="rId13" imgW="1231560" imgH="406080" progId="Equation.3">
                  <p:embed/>
                </p:oleObj>
              </mc:Choice>
              <mc:Fallback>
                <p:oleObj name="公式" r:id="rId13" imgW="1231560" imgH="40608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2819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037"/>
          <p:cNvGraphicFramePr>
            <a:graphicFrameLocks noChangeAspect="1"/>
          </p:cNvGraphicFramePr>
          <p:nvPr/>
        </p:nvGraphicFramePr>
        <p:xfrm>
          <a:off x="1066800" y="5715000"/>
          <a:ext cx="39052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公式" r:id="rId15" imgW="1676160" imgH="406080" progId="Equation.3">
                  <p:embed/>
                </p:oleObj>
              </mc:Choice>
              <mc:Fallback>
                <p:oleObj name="公式" r:id="rId15" imgW="1676160" imgH="40608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15000"/>
                        <a:ext cx="390525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900113" y="1773238"/>
          <a:ext cx="682466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公式" r:id="rId3" imgW="2489040" imgH="406080" progId="Equation.3">
                  <p:embed/>
                </p:oleObj>
              </mc:Choice>
              <mc:Fallback>
                <p:oleObj name="公式" r:id="rId3" imgW="248904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682466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23850" y="3213100"/>
          <a:ext cx="62484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文档" r:id="rId5" imgW="3054960" imgH="516960" progId="Word.Document.8">
                  <p:embed/>
                </p:oleObj>
              </mc:Choice>
              <mc:Fallback>
                <p:oleObj name="文档" r:id="rId5" imgW="3054960" imgH="5169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13100"/>
                        <a:ext cx="62484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23850" y="4581525"/>
          <a:ext cx="85344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文档" r:id="rId7" imgW="4073400" imgH="507960" progId="Word.Document.8">
                  <p:embed/>
                </p:oleObj>
              </mc:Choice>
              <mc:Fallback>
                <p:oleObj name="文档" r:id="rId7" imgW="4073400" imgH="5079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81525"/>
                        <a:ext cx="85344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627063" y="476250"/>
          <a:ext cx="38179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9" imgW="1676160" imgH="406080" progId="Equation.3">
                  <p:embed/>
                </p:oleObj>
              </mc:Choice>
              <mc:Fallback>
                <p:oleObj name="Equation" r:id="rId9" imgW="16761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76250"/>
                        <a:ext cx="381793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4859338" y="404813"/>
          <a:ext cx="38877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公式" r:id="rId11" imgW="1676160" imgH="406080" progId="Equation.3">
                  <p:embed/>
                </p:oleObj>
              </mc:Choice>
              <mc:Fallback>
                <p:oleObj name="公式" r:id="rId11" imgW="167616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04813"/>
                        <a:ext cx="38877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39750" y="333375"/>
          <a:ext cx="80010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文档" r:id="rId3" imgW="4114800" imgH="507960" progId="Word.Document.8">
                  <p:embed/>
                </p:oleObj>
              </mc:Choice>
              <mc:Fallback>
                <p:oleObj name="文档" r:id="rId3" imgW="4114800" imgH="5079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3375"/>
                        <a:ext cx="80010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395288" y="1268413"/>
          <a:ext cx="84391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文档" r:id="rId5" imgW="4239360" imgH="516960" progId="Word.Document.8">
                  <p:embed/>
                </p:oleObj>
              </mc:Choice>
              <mc:Fallback>
                <p:oleObj name="文档" r:id="rId5" imgW="4239360" imgH="51696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84391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1687513" y="2276475"/>
          <a:ext cx="42560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7" imgW="1638000" imgH="406080" progId="Equation.3">
                  <p:embed/>
                </p:oleObj>
              </mc:Choice>
              <mc:Fallback>
                <p:oleObj name="Equation" r:id="rId7" imgW="16380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276475"/>
                        <a:ext cx="425608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900113" y="3284538"/>
          <a:ext cx="66817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公式" r:id="rId9" imgW="2209680" imgH="406080" progId="Equation.3">
                  <p:embed/>
                </p:oleObj>
              </mc:Choice>
              <mc:Fallback>
                <p:oleObj name="公式" r:id="rId9" imgW="220968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6681787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684213" y="4437063"/>
          <a:ext cx="77787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文档" r:id="rId11" imgW="4031640" imgH="516960" progId="Word.Document.8">
                  <p:embed/>
                </p:oleObj>
              </mc:Choice>
              <mc:Fallback>
                <p:oleObj name="文档" r:id="rId11" imgW="4031640" imgH="51696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37063"/>
                        <a:ext cx="777875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684213" y="5516563"/>
          <a:ext cx="61150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文档" r:id="rId13" imgW="3096360" imgH="516960" progId="Word.Document.8">
                  <p:embed/>
                </p:oleObj>
              </mc:Choice>
              <mc:Fallback>
                <p:oleObj name="文档" r:id="rId13" imgW="3096360" imgH="51696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516563"/>
                        <a:ext cx="61150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3" descr="深色木质"/>
          <p:cNvSpPr>
            <a:spLocks noChangeArrowheads="1"/>
          </p:cNvSpPr>
          <p:nvPr/>
        </p:nvSpPr>
        <p:spPr bwMode="auto">
          <a:xfrm>
            <a:off x="250825" y="333375"/>
            <a:ext cx="2881313" cy="801688"/>
          </a:xfrm>
          <a:prstGeom prst="horizontalScrol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驻波的产生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1000" y="1628775"/>
            <a:ext cx="851217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</a:t>
            </a:r>
            <a:r>
              <a:rPr lang="zh-CN" altLang="en-US"/>
              <a:t>一种特殊的干涉现象，它是两列振幅相同、频率相同、振动方向相同，而传播方向相反的波叠加而成的，基本特点是</a:t>
            </a:r>
            <a:r>
              <a:rPr lang="zh-CN" altLang="en-US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驻</a:t>
            </a:r>
            <a:endParaRPr lang="zh-CN" altLang="en-US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28600" y="1984375"/>
            <a:ext cx="868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accent2"/>
                </a:solidFill>
              </a:rPr>
              <a:t>       </a:t>
            </a:r>
          </a:p>
        </p:txBody>
      </p:sp>
      <p:grpSp>
        <p:nvGrpSpPr>
          <p:cNvPr id="3084" name="Group 12"/>
          <p:cNvGrpSpPr>
            <a:grpSpLocks/>
          </p:cNvGrpSpPr>
          <p:nvPr/>
        </p:nvGrpSpPr>
        <p:grpSpPr bwMode="auto">
          <a:xfrm>
            <a:off x="1187450" y="4797425"/>
            <a:ext cx="6249988" cy="392113"/>
            <a:chOff x="1151" y="3482"/>
            <a:chExt cx="3937" cy="247"/>
          </a:xfrm>
        </p:grpSpPr>
        <p:grpSp>
          <p:nvGrpSpPr>
            <p:cNvPr id="3085" name="Group 13"/>
            <p:cNvGrpSpPr>
              <a:grpSpLocks/>
            </p:cNvGrpSpPr>
            <p:nvPr/>
          </p:nvGrpSpPr>
          <p:grpSpPr bwMode="auto">
            <a:xfrm>
              <a:off x="1151" y="3489"/>
              <a:ext cx="1969" cy="240"/>
              <a:chOff x="384" y="1968"/>
              <a:chExt cx="4818" cy="1063"/>
            </a:xfrm>
          </p:grpSpPr>
          <p:sp>
            <p:nvSpPr>
              <p:cNvPr id="3086" name="Freeform 14"/>
              <p:cNvSpPr>
                <a:spLocks/>
              </p:cNvSpPr>
              <p:nvPr/>
            </p:nvSpPr>
            <p:spPr bwMode="auto">
              <a:xfrm>
                <a:off x="960" y="2488"/>
                <a:ext cx="1242" cy="543"/>
              </a:xfrm>
              <a:custGeom>
                <a:avLst/>
                <a:gdLst>
                  <a:gd name="T0" fmla="*/ 0 w 1242"/>
                  <a:gd name="T1" fmla="*/ 13 h 543"/>
                  <a:gd name="T2" fmla="*/ 624 w 1242"/>
                  <a:gd name="T3" fmla="*/ 541 h 543"/>
                  <a:gd name="T4" fmla="*/ 1242 w 1242"/>
                  <a:gd name="T5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42" h="543">
                    <a:moveTo>
                      <a:pt x="0" y="13"/>
                    </a:moveTo>
                    <a:cubicBezTo>
                      <a:pt x="211" y="280"/>
                      <a:pt x="417" y="543"/>
                      <a:pt x="624" y="541"/>
                    </a:cubicBezTo>
                    <a:cubicBezTo>
                      <a:pt x="831" y="539"/>
                      <a:pt x="1113" y="113"/>
                      <a:pt x="1242" y="0"/>
                    </a:cubicBez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auto">
              <a:xfrm>
                <a:off x="2180" y="1968"/>
                <a:ext cx="1235" cy="533"/>
              </a:xfrm>
              <a:custGeom>
                <a:avLst/>
                <a:gdLst>
                  <a:gd name="T0" fmla="*/ 0 w 1235"/>
                  <a:gd name="T1" fmla="*/ 529 h 533"/>
                  <a:gd name="T2" fmla="*/ 624 w 1235"/>
                  <a:gd name="T3" fmla="*/ 1 h 533"/>
                  <a:gd name="T4" fmla="*/ 1235 w 1235"/>
                  <a:gd name="T5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35" h="533">
                    <a:moveTo>
                      <a:pt x="0" y="529"/>
                    </a:moveTo>
                    <a:cubicBezTo>
                      <a:pt x="211" y="262"/>
                      <a:pt x="418" y="0"/>
                      <a:pt x="624" y="1"/>
                    </a:cubicBezTo>
                    <a:cubicBezTo>
                      <a:pt x="830" y="2"/>
                      <a:pt x="1108" y="422"/>
                      <a:pt x="1235" y="533"/>
                    </a:cubicBez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auto">
              <a:xfrm>
                <a:off x="384" y="1968"/>
                <a:ext cx="587" cy="535"/>
              </a:xfrm>
              <a:custGeom>
                <a:avLst/>
                <a:gdLst>
                  <a:gd name="T0" fmla="*/ 0 w 587"/>
                  <a:gd name="T1" fmla="*/ 0 h 535"/>
                  <a:gd name="T2" fmla="*/ 142 w 587"/>
                  <a:gd name="T3" fmla="*/ 53 h 535"/>
                  <a:gd name="T4" fmla="*/ 320 w 587"/>
                  <a:gd name="T5" fmla="*/ 209 h 535"/>
                  <a:gd name="T6" fmla="*/ 483 w 587"/>
                  <a:gd name="T7" fmla="*/ 409 h 535"/>
                  <a:gd name="T8" fmla="*/ 587 w 587"/>
                  <a:gd name="T9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535">
                    <a:moveTo>
                      <a:pt x="0" y="0"/>
                    </a:moveTo>
                    <a:cubicBezTo>
                      <a:pt x="24" y="9"/>
                      <a:pt x="89" y="18"/>
                      <a:pt x="142" y="53"/>
                    </a:cubicBezTo>
                    <a:cubicBezTo>
                      <a:pt x="195" y="88"/>
                      <a:pt x="263" y="150"/>
                      <a:pt x="320" y="209"/>
                    </a:cubicBezTo>
                    <a:cubicBezTo>
                      <a:pt x="377" y="268"/>
                      <a:pt x="439" y="355"/>
                      <a:pt x="483" y="409"/>
                    </a:cubicBezTo>
                    <a:cubicBezTo>
                      <a:pt x="527" y="463"/>
                      <a:pt x="565" y="509"/>
                      <a:pt x="587" y="535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auto">
              <a:xfrm>
                <a:off x="3401" y="2482"/>
                <a:ext cx="1242" cy="543"/>
              </a:xfrm>
              <a:custGeom>
                <a:avLst/>
                <a:gdLst>
                  <a:gd name="T0" fmla="*/ 0 w 1242"/>
                  <a:gd name="T1" fmla="*/ 13 h 543"/>
                  <a:gd name="T2" fmla="*/ 624 w 1242"/>
                  <a:gd name="T3" fmla="*/ 541 h 543"/>
                  <a:gd name="T4" fmla="*/ 1242 w 1242"/>
                  <a:gd name="T5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42" h="543">
                    <a:moveTo>
                      <a:pt x="0" y="13"/>
                    </a:moveTo>
                    <a:cubicBezTo>
                      <a:pt x="211" y="280"/>
                      <a:pt x="417" y="543"/>
                      <a:pt x="624" y="541"/>
                    </a:cubicBezTo>
                    <a:cubicBezTo>
                      <a:pt x="831" y="539"/>
                      <a:pt x="1113" y="113"/>
                      <a:pt x="1242" y="0"/>
                    </a:cubicBez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auto">
              <a:xfrm flipH="1">
                <a:off x="4615" y="1968"/>
                <a:ext cx="587" cy="535"/>
              </a:xfrm>
              <a:custGeom>
                <a:avLst/>
                <a:gdLst>
                  <a:gd name="T0" fmla="*/ 0 w 587"/>
                  <a:gd name="T1" fmla="*/ 0 h 535"/>
                  <a:gd name="T2" fmla="*/ 142 w 587"/>
                  <a:gd name="T3" fmla="*/ 53 h 535"/>
                  <a:gd name="T4" fmla="*/ 320 w 587"/>
                  <a:gd name="T5" fmla="*/ 209 h 535"/>
                  <a:gd name="T6" fmla="*/ 483 w 587"/>
                  <a:gd name="T7" fmla="*/ 409 h 535"/>
                  <a:gd name="T8" fmla="*/ 587 w 587"/>
                  <a:gd name="T9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535">
                    <a:moveTo>
                      <a:pt x="0" y="0"/>
                    </a:moveTo>
                    <a:cubicBezTo>
                      <a:pt x="24" y="9"/>
                      <a:pt x="89" y="18"/>
                      <a:pt x="142" y="53"/>
                    </a:cubicBezTo>
                    <a:cubicBezTo>
                      <a:pt x="195" y="88"/>
                      <a:pt x="263" y="150"/>
                      <a:pt x="320" y="209"/>
                    </a:cubicBezTo>
                    <a:cubicBezTo>
                      <a:pt x="377" y="268"/>
                      <a:pt x="439" y="355"/>
                      <a:pt x="483" y="409"/>
                    </a:cubicBezTo>
                    <a:cubicBezTo>
                      <a:pt x="527" y="463"/>
                      <a:pt x="565" y="509"/>
                      <a:pt x="587" y="535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91" name="Group 19"/>
            <p:cNvGrpSpPr>
              <a:grpSpLocks/>
            </p:cNvGrpSpPr>
            <p:nvPr/>
          </p:nvGrpSpPr>
          <p:grpSpPr bwMode="auto">
            <a:xfrm>
              <a:off x="3119" y="3482"/>
              <a:ext cx="1969" cy="240"/>
              <a:chOff x="384" y="1968"/>
              <a:chExt cx="4818" cy="1063"/>
            </a:xfrm>
          </p:grpSpPr>
          <p:sp>
            <p:nvSpPr>
              <p:cNvPr id="3092" name="Freeform 20"/>
              <p:cNvSpPr>
                <a:spLocks/>
              </p:cNvSpPr>
              <p:nvPr/>
            </p:nvSpPr>
            <p:spPr bwMode="auto">
              <a:xfrm>
                <a:off x="960" y="2488"/>
                <a:ext cx="1242" cy="543"/>
              </a:xfrm>
              <a:custGeom>
                <a:avLst/>
                <a:gdLst>
                  <a:gd name="T0" fmla="*/ 0 w 1242"/>
                  <a:gd name="T1" fmla="*/ 13 h 543"/>
                  <a:gd name="T2" fmla="*/ 624 w 1242"/>
                  <a:gd name="T3" fmla="*/ 541 h 543"/>
                  <a:gd name="T4" fmla="*/ 1242 w 1242"/>
                  <a:gd name="T5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42" h="543">
                    <a:moveTo>
                      <a:pt x="0" y="13"/>
                    </a:moveTo>
                    <a:cubicBezTo>
                      <a:pt x="211" y="280"/>
                      <a:pt x="417" y="543"/>
                      <a:pt x="624" y="541"/>
                    </a:cubicBezTo>
                    <a:cubicBezTo>
                      <a:pt x="831" y="539"/>
                      <a:pt x="1113" y="113"/>
                      <a:pt x="1242" y="0"/>
                    </a:cubicBez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auto">
              <a:xfrm>
                <a:off x="2180" y="1968"/>
                <a:ext cx="1235" cy="533"/>
              </a:xfrm>
              <a:custGeom>
                <a:avLst/>
                <a:gdLst>
                  <a:gd name="T0" fmla="*/ 0 w 1235"/>
                  <a:gd name="T1" fmla="*/ 529 h 533"/>
                  <a:gd name="T2" fmla="*/ 624 w 1235"/>
                  <a:gd name="T3" fmla="*/ 1 h 533"/>
                  <a:gd name="T4" fmla="*/ 1235 w 1235"/>
                  <a:gd name="T5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35" h="533">
                    <a:moveTo>
                      <a:pt x="0" y="529"/>
                    </a:moveTo>
                    <a:cubicBezTo>
                      <a:pt x="211" y="262"/>
                      <a:pt x="418" y="0"/>
                      <a:pt x="624" y="1"/>
                    </a:cubicBezTo>
                    <a:cubicBezTo>
                      <a:pt x="830" y="2"/>
                      <a:pt x="1108" y="422"/>
                      <a:pt x="1235" y="533"/>
                    </a:cubicBez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auto">
              <a:xfrm>
                <a:off x="384" y="1968"/>
                <a:ext cx="587" cy="535"/>
              </a:xfrm>
              <a:custGeom>
                <a:avLst/>
                <a:gdLst>
                  <a:gd name="T0" fmla="*/ 0 w 587"/>
                  <a:gd name="T1" fmla="*/ 0 h 535"/>
                  <a:gd name="T2" fmla="*/ 142 w 587"/>
                  <a:gd name="T3" fmla="*/ 53 h 535"/>
                  <a:gd name="T4" fmla="*/ 320 w 587"/>
                  <a:gd name="T5" fmla="*/ 209 h 535"/>
                  <a:gd name="T6" fmla="*/ 483 w 587"/>
                  <a:gd name="T7" fmla="*/ 409 h 535"/>
                  <a:gd name="T8" fmla="*/ 587 w 587"/>
                  <a:gd name="T9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535">
                    <a:moveTo>
                      <a:pt x="0" y="0"/>
                    </a:moveTo>
                    <a:cubicBezTo>
                      <a:pt x="24" y="9"/>
                      <a:pt x="89" y="18"/>
                      <a:pt x="142" y="53"/>
                    </a:cubicBezTo>
                    <a:cubicBezTo>
                      <a:pt x="195" y="88"/>
                      <a:pt x="263" y="150"/>
                      <a:pt x="320" y="209"/>
                    </a:cubicBezTo>
                    <a:cubicBezTo>
                      <a:pt x="377" y="268"/>
                      <a:pt x="439" y="355"/>
                      <a:pt x="483" y="409"/>
                    </a:cubicBezTo>
                    <a:cubicBezTo>
                      <a:pt x="527" y="463"/>
                      <a:pt x="565" y="509"/>
                      <a:pt x="587" y="535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5" name="Freeform 23"/>
              <p:cNvSpPr>
                <a:spLocks/>
              </p:cNvSpPr>
              <p:nvPr/>
            </p:nvSpPr>
            <p:spPr bwMode="auto">
              <a:xfrm>
                <a:off x="3401" y="2482"/>
                <a:ext cx="1242" cy="543"/>
              </a:xfrm>
              <a:custGeom>
                <a:avLst/>
                <a:gdLst>
                  <a:gd name="T0" fmla="*/ 0 w 1242"/>
                  <a:gd name="T1" fmla="*/ 13 h 543"/>
                  <a:gd name="T2" fmla="*/ 624 w 1242"/>
                  <a:gd name="T3" fmla="*/ 541 h 543"/>
                  <a:gd name="T4" fmla="*/ 1242 w 1242"/>
                  <a:gd name="T5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42" h="543">
                    <a:moveTo>
                      <a:pt x="0" y="13"/>
                    </a:moveTo>
                    <a:cubicBezTo>
                      <a:pt x="211" y="280"/>
                      <a:pt x="417" y="543"/>
                      <a:pt x="624" y="541"/>
                    </a:cubicBezTo>
                    <a:cubicBezTo>
                      <a:pt x="831" y="539"/>
                      <a:pt x="1113" y="113"/>
                      <a:pt x="1242" y="0"/>
                    </a:cubicBez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6" name="Freeform 24"/>
              <p:cNvSpPr>
                <a:spLocks/>
              </p:cNvSpPr>
              <p:nvPr/>
            </p:nvSpPr>
            <p:spPr bwMode="auto">
              <a:xfrm flipH="1">
                <a:off x="4615" y="1968"/>
                <a:ext cx="587" cy="535"/>
              </a:xfrm>
              <a:custGeom>
                <a:avLst/>
                <a:gdLst>
                  <a:gd name="T0" fmla="*/ 0 w 587"/>
                  <a:gd name="T1" fmla="*/ 0 h 535"/>
                  <a:gd name="T2" fmla="*/ 142 w 587"/>
                  <a:gd name="T3" fmla="*/ 53 h 535"/>
                  <a:gd name="T4" fmla="*/ 320 w 587"/>
                  <a:gd name="T5" fmla="*/ 209 h 535"/>
                  <a:gd name="T6" fmla="*/ 483 w 587"/>
                  <a:gd name="T7" fmla="*/ 409 h 535"/>
                  <a:gd name="T8" fmla="*/ 587 w 587"/>
                  <a:gd name="T9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535">
                    <a:moveTo>
                      <a:pt x="0" y="0"/>
                    </a:moveTo>
                    <a:cubicBezTo>
                      <a:pt x="24" y="9"/>
                      <a:pt x="89" y="18"/>
                      <a:pt x="142" y="53"/>
                    </a:cubicBezTo>
                    <a:cubicBezTo>
                      <a:pt x="195" y="88"/>
                      <a:pt x="263" y="150"/>
                      <a:pt x="320" y="209"/>
                    </a:cubicBezTo>
                    <a:cubicBezTo>
                      <a:pt x="377" y="268"/>
                      <a:pt x="439" y="355"/>
                      <a:pt x="483" y="409"/>
                    </a:cubicBezTo>
                    <a:cubicBezTo>
                      <a:pt x="527" y="463"/>
                      <a:pt x="565" y="509"/>
                      <a:pt x="587" y="535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97" name="Group 25"/>
          <p:cNvGrpSpPr>
            <a:grpSpLocks/>
          </p:cNvGrpSpPr>
          <p:nvPr/>
        </p:nvGrpSpPr>
        <p:grpSpPr bwMode="auto">
          <a:xfrm flipV="1">
            <a:off x="1187450" y="4797425"/>
            <a:ext cx="6249988" cy="392113"/>
            <a:chOff x="1151" y="3482"/>
            <a:chExt cx="3937" cy="247"/>
          </a:xfrm>
        </p:grpSpPr>
        <p:grpSp>
          <p:nvGrpSpPr>
            <p:cNvPr id="3098" name="Group 26"/>
            <p:cNvGrpSpPr>
              <a:grpSpLocks/>
            </p:cNvGrpSpPr>
            <p:nvPr/>
          </p:nvGrpSpPr>
          <p:grpSpPr bwMode="auto">
            <a:xfrm>
              <a:off x="1151" y="3489"/>
              <a:ext cx="1969" cy="240"/>
              <a:chOff x="384" y="1968"/>
              <a:chExt cx="4818" cy="1063"/>
            </a:xfrm>
          </p:grpSpPr>
          <p:sp>
            <p:nvSpPr>
              <p:cNvPr id="3099" name="Freeform 27"/>
              <p:cNvSpPr>
                <a:spLocks/>
              </p:cNvSpPr>
              <p:nvPr/>
            </p:nvSpPr>
            <p:spPr bwMode="auto">
              <a:xfrm>
                <a:off x="960" y="2488"/>
                <a:ext cx="1242" cy="543"/>
              </a:xfrm>
              <a:custGeom>
                <a:avLst/>
                <a:gdLst>
                  <a:gd name="T0" fmla="*/ 0 w 1242"/>
                  <a:gd name="T1" fmla="*/ 13 h 543"/>
                  <a:gd name="T2" fmla="*/ 624 w 1242"/>
                  <a:gd name="T3" fmla="*/ 541 h 543"/>
                  <a:gd name="T4" fmla="*/ 1242 w 1242"/>
                  <a:gd name="T5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42" h="543">
                    <a:moveTo>
                      <a:pt x="0" y="13"/>
                    </a:moveTo>
                    <a:cubicBezTo>
                      <a:pt x="211" y="280"/>
                      <a:pt x="417" y="543"/>
                      <a:pt x="624" y="541"/>
                    </a:cubicBezTo>
                    <a:cubicBezTo>
                      <a:pt x="831" y="539"/>
                      <a:pt x="1113" y="113"/>
                      <a:pt x="1242" y="0"/>
                    </a:cubicBezTo>
                  </a:path>
                </a:pathLst>
              </a:custGeom>
              <a:noFill/>
              <a:ln w="1905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0" name="Freeform 28"/>
              <p:cNvSpPr>
                <a:spLocks/>
              </p:cNvSpPr>
              <p:nvPr/>
            </p:nvSpPr>
            <p:spPr bwMode="auto">
              <a:xfrm>
                <a:off x="2180" y="1968"/>
                <a:ext cx="1235" cy="533"/>
              </a:xfrm>
              <a:custGeom>
                <a:avLst/>
                <a:gdLst>
                  <a:gd name="T0" fmla="*/ 0 w 1235"/>
                  <a:gd name="T1" fmla="*/ 529 h 533"/>
                  <a:gd name="T2" fmla="*/ 624 w 1235"/>
                  <a:gd name="T3" fmla="*/ 1 h 533"/>
                  <a:gd name="T4" fmla="*/ 1235 w 1235"/>
                  <a:gd name="T5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35" h="533">
                    <a:moveTo>
                      <a:pt x="0" y="529"/>
                    </a:moveTo>
                    <a:cubicBezTo>
                      <a:pt x="211" y="262"/>
                      <a:pt x="418" y="0"/>
                      <a:pt x="624" y="1"/>
                    </a:cubicBezTo>
                    <a:cubicBezTo>
                      <a:pt x="830" y="2"/>
                      <a:pt x="1108" y="422"/>
                      <a:pt x="1235" y="533"/>
                    </a:cubicBezTo>
                  </a:path>
                </a:pathLst>
              </a:custGeom>
              <a:noFill/>
              <a:ln w="1905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1" name="Freeform 29"/>
              <p:cNvSpPr>
                <a:spLocks/>
              </p:cNvSpPr>
              <p:nvPr/>
            </p:nvSpPr>
            <p:spPr bwMode="auto">
              <a:xfrm>
                <a:off x="384" y="1968"/>
                <a:ext cx="587" cy="535"/>
              </a:xfrm>
              <a:custGeom>
                <a:avLst/>
                <a:gdLst>
                  <a:gd name="T0" fmla="*/ 0 w 587"/>
                  <a:gd name="T1" fmla="*/ 0 h 535"/>
                  <a:gd name="T2" fmla="*/ 142 w 587"/>
                  <a:gd name="T3" fmla="*/ 53 h 535"/>
                  <a:gd name="T4" fmla="*/ 320 w 587"/>
                  <a:gd name="T5" fmla="*/ 209 h 535"/>
                  <a:gd name="T6" fmla="*/ 483 w 587"/>
                  <a:gd name="T7" fmla="*/ 409 h 535"/>
                  <a:gd name="T8" fmla="*/ 587 w 587"/>
                  <a:gd name="T9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535">
                    <a:moveTo>
                      <a:pt x="0" y="0"/>
                    </a:moveTo>
                    <a:cubicBezTo>
                      <a:pt x="24" y="9"/>
                      <a:pt x="89" y="18"/>
                      <a:pt x="142" y="53"/>
                    </a:cubicBezTo>
                    <a:cubicBezTo>
                      <a:pt x="195" y="88"/>
                      <a:pt x="263" y="150"/>
                      <a:pt x="320" y="209"/>
                    </a:cubicBezTo>
                    <a:cubicBezTo>
                      <a:pt x="377" y="268"/>
                      <a:pt x="439" y="355"/>
                      <a:pt x="483" y="409"/>
                    </a:cubicBezTo>
                    <a:cubicBezTo>
                      <a:pt x="527" y="463"/>
                      <a:pt x="565" y="509"/>
                      <a:pt x="587" y="535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" name="Freeform 30"/>
              <p:cNvSpPr>
                <a:spLocks/>
              </p:cNvSpPr>
              <p:nvPr/>
            </p:nvSpPr>
            <p:spPr bwMode="auto">
              <a:xfrm>
                <a:off x="3401" y="2482"/>
                <a:ext cx="1242" cy="543"/>
              </a:xfrm>
              <a:custGeom>
                <a:avLst/>
                <a:gdLst>
                  <a:gd name="T0" fmla="*/ 0 w 1242"/>
                  <a:gd name="T1" fmla="*/ 13 h 543"/>
                  <a:gd name="T2" fmla="*/ 624 w 1242"/>
                  <a:gd name="T3" fmla="*/ 541 h 543"/>
                  <a:gd name="T4" fmla="*/ 1242 w 1242"/>
                  <a:gd name="T5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42" h="543">
                    <a:moveTo>
                      <a:pt x="0" y="13"/>
                    </a:moveTo>
                    <a:cubicBezTo>
                      <a:pt x="211" y="280"/>
                      <a:pt x="417" y="543"/>
                      <a:pt x="624" y="541"/>
                    </a:cubicBezTo>
                    <a:cubicBezTo>
                      <a:pt x="831" y="539"/>
                      <a:pt x="1113" y="113"/>
                      <a:pt x="1242" y="0"/>
                    </a:cubicBezTo>
                  </a:path>
                </a:pathLst>
              </a:custGeom>
              <a:noFill/>
              <a:ln w="1905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3" name="Freeform 31"/>
              <p:cNvSpPr>
                <a:spLocks/>
              </p:cNvSpPr>
              <p:nvPr/>
            </p:nvSpPr>
            <p:spPr bwMode="auto">
              <a:xfrm flipH="1">
                <a:off x="4615" y="1968"/>
                <a:ext cx="587" cy="535"/>
              </a:xfrm>
              <a:custGeom>
                <a:avLst/>
                <a:gdLst>
                  <a:gd name="T0" fmla="*/ 0 w 587"/>
                  <a:gd name="T1" fmla="*/ 0 h 535"/>
                  <a:gd name="T2" fmla="*/ 142 w 587"/>
                  <a:gd name="T3" fmla="*/ 53 h 535"/>
                  <a:gd name="T4" fmla="*/ 320 w 587"/>
                  <a:gd name="T5" fmla="*/ 209 h 535"/>
                  <a:gd name="T6" fmla="*/ 483 w 587"/>
                  <a:gd name="T7" fmla="*/ 409 h 535"/>
                  <a:gd name="T8" fmla="*/ 587 w 587"/>
                  <a:gd name="T9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535">
                    <a:moveTo>
                      <a:pt x="0" y="0"/>
                    </a:moveTo>
                    <a:cubicBezTo>
                      <a:pt x="24" y="9"/>
                      <a:pt x="89" y="18"/>
                      <a:pt x="142" y="53"/>
                    </a:cubicBezTo>
                    <a:cubicBezTo>
                      <a:pt x="195" y="88"/>
                      <a:pt x="263" y="150"/>
                      <a:pt x="320" y="209"/>
                    </a:cubicBezTo>
                    <a:cubicBezTo>
                      <a:pt x="377" y="268"/>
                      <a:pt x="439" y="355"/>
                      <a:pt x="483" y="409"/>
                    </a:cubicBezTo>
                    <a:cubicBezTo>
                      <a:pt x="527" y="463"/>
                      <a:pt x="565" y="509"/>
                      <a:pt x="587" y="535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04" name="Group 32"/>
            <p:cNvGrpSpPr>
              <a:grpSpLocks/>
            </p:cNvGrpSpPr>
            <p:nvPr/>
          </p:nvGrpSpPr>
          <p:grpSpPr bwMode="auto">
            <a:xfrm>
              <a:off x="3119" y="3482"/>
              <a:ext cx="1969" cy="240"/>
              <a:chOff x="384" y="1968"/>
              <a:chExt cx="4818" cy="1063"/>
            </a:xfrm>
          </p:grpSpPr>
          <p:sp>
            <p:nvSpPr>
              <p:cNvPr id="3105" name="Freeform 33"/>
              <p:cNvSpPr>
                <a:spLocks/>
              </p:cNvSpPr>
              <p:nvPr/>
            </p:nvSpPr>
            <p:spPr bwMode="auto">
              <a:xfrm>
                <a:off x="960" y="2488"/>
                <a:ext cx="1242" cy="543"/>
              </a:xfrm>
              <a:custGeom>
                <a:avLst/>
                <a:gdLst>
                  <a:gd name="T0" fmla="*/ 0 w 1242"/>
                  <a:gd name="T1" fmla="*/ 13 h 543"/>
                  <a:gd name="T2" fmla="*/ 624 w 1242"/>
                  <a:gd name="T3" fmla="*/ 541 h 543"/>
                  <a:gd name="T4" fmla="*/ 1242 w 1242"/>
                  <a:gd name="T5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42" h="543">
                    <a:moveTo>
                      <a:pt x="0" y="13"/>
                    </a:moveTo>
                    <a:cubicBezTo>
                      <a:pt x="211" y="280"/>
                      <a:pt x="417" y="543"/>
                      <a:pt x="624" y="541"/>
                    </a:cubicBezTo>
                    <a:cubicBezTo>
                      <a:pt x="831" y="539"/>
                      <a:pt x="1113" y="113"/>
                      <a:pt x="1242" y="0"/>
                    </a:cubicBezTo>
                  </a:path>
                </a:pathLst>
              </a:custGeom>
              <a:noFill/>
              <a:ln w="1905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Freeform 34"/>
              <p:cNvSpPr>
                <a:spLocks/>
              </p:cNvSpPr>
              <p:nvPr/>
            </p:nvSpPr>
            <p:spPr bwMode="auto">
              <a:xfrm>
                <a:off x="2180" y="1968"/>
                <a:ext cx="1235" cy="533"/>
              </a:xfrm>
              <a:custGeom>
                <a:avLst/>
                <a:gdLst>
                  <a:gd name="T0" fmla="*/ 0 w 1235"/>
                  <a:gd name="T1" fmla="*/ 529 h 533"/>
                  <a:gd name="T2" fmla="*/ 624 w 1235"/>
                  <a:gd name="T3" fmla="*/ 1 h 533"/>
                  <a:gd name="T4" fmla="*/ 1235 w 1235"/>
                  <a:gd name="T5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35" h="533">
                    <a:moveTo>
                      <a:pt x="0" y="529"/>
                    </a:moveTo>
                    <a:cubicBezTo>
                      <a:pt x="211" y="262"/>
                      <a:pt x="418" y="0"/>
                      <a:pt x="624" y="1"/>
                    </a:cubicBezTo>
                    <a:cubicBezTo>
                      <a:pt x="830" y="2"/>
                      <a:pt x="1108" y="422"/>
                      <a:pt x="1235" y="533"/>
                    </a:cubicBezTo>
                  </a:path>
                </a:pathLst>
              </a:custGeom>
              <a:noFill/>
              <a:ln w="1905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Freeform 35"/>
              <p:cNvSpPr>
                <a:spLocks/>
              </p:cNvSpPr>
              <p:nvPr/>
            </p:nvSpPr>
            <p:spPr bwMode="auto">
              <a:xfrm>
                <a:off x="384" y="1968"/>
                <a:ext cx="587" cy="535"/>
              </a:xfrm>
              <a:custGeom>
                <a:avLst/>
                <a:gdLst>
                  <a:gd name="T0" fmla="*/ 0 w 587"/>
                  <a:gd name="T1" fmla="*/ 0 h 535"/>
                  <a:gd name="T2" fmla="*/ 142 w 587"/>
                  <a:gd name="T3" fmla="*/ 53 h 535"/>
                  <a:gd name="T4" fmla="*/ 320 w 587"/>
                  <a:gd name="T5" fmla="*/ 209 h 535"/>
                  <a:gd name="T6" fmla="*/ 483 w 587"/>
                  <a:gd name="T7" fmla="*/ 409 h 535"/>
                  <a:gd name="T8" fmla="*/ 587 w 587"/>
                  <a:gd name="T9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535">
                    <a:moveTo>
                      <a:pt x="0" y="0"/>
                    </a:moveTo>
                    <a:cubicBezTo>
                      <a:pt x="24" y="9"/>
                      <a:pt x="89" y="18"/>
                      <a:pt x="142" y="53"/>
                    </a:cubicBezTo>
                    <a:cubicBezTo>
                      <a:pt x="195" y="88"/>
                      <a:pt x="263" y="150"/>
                      <a:pt x="320" y="209"/>
                    </a:cubicBezTo>
                    <a:cubicBezTo>
                      <a:pt x="377" y="268"/>
                      <a:pt x="439" y="355"/>
                      <a:pt x="483" y="409"/>
                    </a:cubicBezTo>
                    <a:cubicBezTo>
                      <a:pt x="527" y="463"/>
                      <a:pt x="565" y="509"/>
                      <a:pt x="587" y="535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Freeform 36"/>
              <p:cNvSpPr>
                <a:spLocks/>
              </p:cNvSpPr>
              <p:nvPr/>
            </p:nvSpPr>
            <p:spPr bwMode="auto">
              <a:xfrm>
                <a:off x="3401" y="2482"/>
                <a:ext cx="1242" cy="543"/>
              </a:xfrm>
              <a:custGeom>
                <a:avLst/>
                <a:gdLst>
                  <a:gd name="T0" fmla="*/ 0 w 1242"/>
                  <a:gd name="T1" fmla="*/ 13 h 543"/>
                  <a:gd name="T2" fmla="*/ 624 w 1242"/>
                  <a:gd name="T3" fmla="*/ 541 h 543"/>
                  <a:gd name="T4" fmla="*/ 1242 w 1242"/>
                  <a:gd name="T5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42" h="543">
                    <a:moveTo>
                      <a:pt x="0" y="13"/>
                    </a:moveTo>
                    <a:cubicBezTo>
                      <a:pt x="211" y="280"/>
                      <a:pt x="417" y="543"/>
                      <a:pt x="624" y="541"/>
                    </a:cubicBezTo>
                    <a:cubicBezTo>
                      <a:pt x="831" y="539"/>
                      <a:pt x="1113" y="113"/>
                      <a:pt x="1242" y="0"/>
                    </a:cubicBezTo>
                  </a:path>
                </a:pathLst>
              </a:custGeom>
              <a:noFill/>
              <a:ln w="1905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Freeform 37"/>
              <p:cNvSpPr>
                <a:spLocks/>
              </p:cNvSpPr>
              <p:nvPr/>
            </p:nvSpPr>
            <p:spPr bwMode="auto">
              <a:xfrm flipH="1">
                <a:off x="4615" y="1968"/>
                <a:ext cx="587" cy="535"/>
              </a:xfrm>
              <a:custGeom>
                <a:avLst/>
                <a:gdLst>
                  <a:gd name="T0" fmla="*/ 0 w 587"/>
                  <a:gd name="T1" fmla="*/ 0 h 535"/>
                  <a:gd name="T2" fmla="*/ 142 w 587"/>
                  <a:gd name="T3" fmla="*/ 53 h 535"/>
                  <a:gd name="T4" fmla="*/ 320 w 587"/>
                  <a:gd name="T5" fmla="*/ 209 h 535"/>
                  <a:gd name="T6" fmla="*/ 483 w 587"/>
                  <a:gd name="T7" fmla="*/ 409 h 535"/>
                  <a:gd name="T8" fmla="*/ 587 w 587"/>
                  <a:gd name="T9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535">
                    <a:moveTo>
                      <a:pt x="0" y="0"/>
                    </a:moveTo>
                    <a:cubicBezTo>
                      <a:pt x="24" y="9"/>
                      <a:pt x="89" y="18"/>
                      <a:pt x="142" y="53"/>
                    </a:cubicBezTo>
                    <a:cubicBezTo>
                      <a:pt x="195" y="88"/>
                      <a:pt x="263" y="150"/>
                      <a:pt x="320" y="209"/>
                    </a:cubicBezTo>
                    <a:cubicBezTo>
                      <a:pt x="377" y="268"/>
                      <a:pt x="439" y="355"/>
                      <a:pt x="483" y="409"/>
                    </a:cubicBezTo>
                    <a:cubicBezTo>
                      <a:pt x="527" y="463"/>
                      <a:pt x="565" y="509"/>
                      <a:pt x="587" y="535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16" name="Group 44"/>
          <p:cNvGrpSpPr>
            <a:grpSpLocks/>
          </p:cNvGrpSpPr>
          <p:nvPr/>
        </p:nvGrpSpPr>
        <p:grpSpPr bwMode="auto">
          <a:xfrm>
            <a:off x="900113" y="4437063"/>
            <a:ext cx="7010400" cy="1143000"/>
            <a:chOff x="576" y="3312"/>
            <a:chExt cx="4416" cy="720"/>
          </a:xfrm>
        </p:grpSpPr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576" y="3684"/>
              <a:ext cx="4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13" name="Group 41"/>
            <p:cNvGrpSpPr>
              <a:grpSpLocks/>
            </p:cNvGrpSpPr>
            <p:nvPr/>
          </p:nvGrpSpPr>
          <p:grpSpPr bwMode="auto">
            <a:xfrm>
              <a:off x="4464" y="3312"/>
              <a:ext cx="240" cy="720"/>
              <a:chOff x="4464" y="480"/>
              <a:chExt cx="240" cy="720"/>
            </a:xfrm>
          </p:grpSpPr>
          <p:sp>
            <p:nvSpPr>
              <p:cNvPr id="3114" name="Rectangle 42" descr="宽上对角线"/>
              <p:cNvSpPr>
                <a:spLocks noChangeArrowheads="1"/>
              </p:cNvSpPr>
              <p:nvPr/>
            </p:nvSpPr>
            <p:spPr bwMode="auto">
              <a:xfrm>
                <a:off x="4464" y="480"/>
                <a:ext cx="240" cy="72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43"/>
              <p:cNvSpPr>
                <a:spLocks noChangeShapeType="1"/>
              </p:cNvSpPr>
              <p:nvPr/>
            </p:nvSpPr>
            <p:spPr bwMode="auto">
              <a:xfrm>
                <a:off x="4464" y="480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3117" name="Picture 45" descr="Image-002">
            <a:hlinkClick r:id="rId3" action="ppaction://hlinkpres?slideindex=2&amp;slidetitle=没有幻灯片标题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 descr="Image-004">
            <a:hlinkClick r:id="rId5" action="ppaction://hlinkpres?slideindex=5&amp;slidetitle=没有幻灯片标题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9" name="Picture 47" descr="Image-005">
            <a:hlinkClick r:id="rId7" action="ppaction://hlinkpres?slideindex=10&amp;slidetitle=没有幻灯片标题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0" name="Picture 48" descr="Image-011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3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1" name="Picture 49" descr="Image-012">
            <a:hlinkClick r:id="rId10" action="ppaction://hlinkpres?slideindex=3&amp;slidetitle=没有幻灯片标题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2" name="Picture 50" descr="Image-010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3" name="Picture 51" descr="Image-013">
            <a:hlinkClick r:id="rId13" action="ppaction://hlinkpres?slideindex=4&amp;slidetitle=没有幻灯片标题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4" name="Picture 52" descr="Image-014">
            <a:hlinkClick r:id="rId15" action="ppaction://hlinkpres?slideindex=13&amp;slidetitle=没有幻灯片标题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550863" y="6461125"/>
            <a:ext cx="5545137" cy="385763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§6.</a:t>
            </a:r>
            <a:r>
              <a:rPr lang="zh-CN" altLang="en-US" sz="1800">
                <a:solidFill>
                  <a:schemeClr val="bg1"/>
                </a:solidFill>
              </a:rPr>
              <a:t>驻波 </a:t>
            </a:r>
            <a:r>
              <a:rPr lang="en-US" altLang="zh-CN" sz="1800">
                <a:solidFill>
                  <a:schemeClr val="bg1"/>
                </a:solidFill>
              </a:rPr>
              <a:t>/ </a:t>
            </a:r>
            <a:r>
              <a:rPr lang="zh-CN" altLang="en-US" sz="1800">
                <a:solidFill>
                  <a:schemeClr val="bg1"/>
                </a:solidFill>
              </a:rPr>
              <a:t>一</a:t>
            </a:r>
            <a:r>
              <a:rPr lang="en-US" altLang="zh-CN" sz="1800">
                <a:solidFill>
                  <a:schemeClr val="bg1"/>
                </a:solidFill>
              </a:rPr>
              <a:t>.</a:t>
            </a:r>
            <a:r>
              <a:rPr lang="zh-CN" altLang="en-US" sz="1800">
                <a:solidFill>
                  <a:schemeClr val="bg1"/>
                </a:solidFill>
              </a:rPr>
              <a:t>驻波</a:t>
            </a:r>
          </a:p>
        </p:txBody>
      </p:sp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4067175" y="609600"/>
            <a:ext cx="5834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304800" y="304800"/>
          <a:ext cx="8839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文档" r:id="rId3" imgW="4866480" imgH="1337760" progId="Word.Document.8">
                  <p:embed/>
                </p:oleObj>
              </mc:Choice>
              <mc:Fallback>
                <p:oleObj name="文档" r:id="rId3" imgW="4866480" imgH="1337760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8839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1258888" y="3357563"/>
          <a:ext cx="1981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公式" r:id="rId5" imgW="799920" imgH="203040" progId="Equation.3">
                  <p:embed/>
                </p:oleObj>
              </mc:Choice>
              <mc:Fallback>
                <p:oleObj name="公式" r:id="rId5" imgW="79992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57563"/>
                        <a:ext cx="19812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5580063" y="2924175"/>
            <a:ext cx="3273425" cy="2449513"/>
            <a:chOff x="3276" y="1769"/>
            <a:chExt cx="2062" cy="1543"/>
          </a:xfrm>
        </p:grpSpPr>
        <p:grpSp>
          <p:nvGrpSpPr>
            <p:cNvPr id="29713" name="Group 17"/>
            <p:cNvGrpSpPr>
              <a:grpSpLocks/>
            </p:cNvGrpSpPr>
            <p:nvPr/>
          </p:nvGrpSpPr>
          <p:grpSpPr bwMode="auto">
            <a:xfrm rot="16200000" flipH="1">
              <a:off x="4272" y="2592"/>
              <a:ext cx="1296" cy="144"/>
              <a:chOff x="1056" y="2880"/>
              <a:chExt cx="1296" cy="144"/>
            </a:xfrm>
          </p:grpSpPr>
          <p:sp>
            <p:nvSpPr>
              <p:cNvPr id="29714" name="Rectangle 18" descr="宽上对角线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296" cy="144"/>
              </a:xfrm>
              <a:prstGeom prst="rect">
                <a:avLst/>
              </a:prstGeom>
              <a:pattFill prst="wdUpDiag">
                <a:fgClr>
                  <a:srgbClr val="969696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5" name="Line 19"/>
              <p:cNvSpPr>
                <a:spLocks noChangeShapeType="1"/>
              </p:cNvSpPr>
              <p:nvPr/>
            </p:nvSpPr>
            <p:spPr bwMode="auto">
              <a:xfrm>
                <a:off x="1056" y="2880"/>
                <a:ext cx="12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504" y="2688"/>
              <a:ext cx="172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 flipV="1">
              <a:off x="3504" y="1872"/>
              <a:ext cx="0" cy="144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18" name="Group 22"/>
            <p:cNvGrpSpPr>
              <a:grpSpLocks/>
            </p:cNvGrpSpPr>
            <p:nvPr/>
          </p:nvGrpSpPr>
          <p:grpSpPr bwMode="auto">
            <a:xfrm>
              <a:off x="3504" y="2352"/>
              <a:ext cx="1344" cy="144"/>
              <a:chOff x="2208" y="864"/>
              <a:chExt cx="672" cy="144"/>
            </a:xfrm>
          </p:grpSpPr>
          <p:sp>
            <p:nvSpPr>
              <p:cNvPr id="29719" name="Line 23"/>
              <p:cNvSpPr>
                <a:spLocks noChangeShapeType="1"/>
              </p:cNvSpPr>
              <p:nvPr/>
            </p:nvSpPr>
            <p:spPr bwMode="auto">
              <a:xfrm>
                <a:off x="2208" y="86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0" name="Line 24"/>
              <p:cNvSpPr>
                <a:spLocks noChangeShapeType="1"/>
              </p:cNvSpPr>
              <p:nvPr/>
            </p:nvSpPr>
            <p:spPr bwMode="auto">
              <a:xfrm>
                <a:off x="2880" y="86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1" name="Line 25"/>
              <p:cNvSpPr>
                <a:spLocks noChangeShapeType="1"/>
              </p:cNvSpPr>
              <p:nvPr/>
            </p:nvSpPr>
            <p:spPr bwMode="auto">
              <a:xfrm>
                <a:off x="2208" y="932"/>
                <a:ext cx="6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22" name="Group 26"/>
            <p:cNvGrpSpPr>
              <a:grpSpLocks/>
            </p:cNvGrpSpPr>
            <p:nvPr/>
          </p:nvGrpSpPr>
          <p:grpSpPr bwMode="auto">
            <a:xfrm>
              <a:off x="3504" y="2736"/>
              <a:ext cx="610" cy="182"/>
              <a:chOff x="1104" y="864"/>
              <a:chExt cx="610" cy="182"/>
            </a:xfrm>
          </p:grpSpPr>
          <p:sp>
            <p:nvSpPr>
              <p:cNvPr id="29723" name="Line 27"/>
              <p:cNvSpPr>
                <a:spLocks noChangeShapeType="1"/>
              </p:cNvSpPr>
              <p:nvPr/>
            </p:nvSpPr>
            <p:spPr bwMode="auto">
              <a:xfrm>
                <a:off x="1108" y="864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4" name="Line 28"/>
              <p:cNvSpPr>
                <a:spLocks noChangeShapeType="1"/>
              </p:cNvSpPr>
              <p:nvPr/>
            </p:nvSpPr>
            <p:spPr bwMode="auto">
              <a:xfrm>
                <a:off x="1714" y="86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5" name="Line 29"/>
              <p:cNvSpPr>
                <a:spLocks noChangeShapeType="1"/>
              </p:cNvSpPr>
              <p:nvPr/>
            </p:nvSpPr>
            <p:spPr bwMode="auto">
              <a:xfrm>
                <a:off x="1520" y="956"/>
                <a:ext cx="19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6" name="Line 30"/>
              <p:cNvSpPr>
                <a:spLocks noChangeShapeType="1"/>
              </p:cNvSpPr>
              <p:nvPr/>
            </p:nvSpPr>
            <p:spPr bwMode="auto">
              <a:xfrm flipH="1">
                <a:off x="1104" y="953"/>
                <a:ext cx="19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9727" name="Object 31"/>
            <p:cNvGraphicFramePr>
              <a:graphicFrameLocks noChangeAspect="1"/>
            </p:cNvGraphicFramePr>
            <p:nvPr/>
          </p:nvGraphicFramePr>
          <p:xfrm>
            <a:off x="3696" y="2736"/>
            <a:ext cx="25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7" name="公式" r:id="rId7" imgW="139680" imgH="139680" progId="Equation.3">
                    <p:embed/>
                  </p:oleObj>
                </mc:Choice>
                <mc:Fallback>
                  <p:oleObj name="公式" r:id="rId7" imgW="139680" imgH="1396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736"/>
                          <a:ext cx="25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8" name="Object 32"/>
            <p:cNvGraphicFramePr>
              <a:graphicFrameLocks noChangeAspect="1"/>
            </p:cNvGraphicFramePr>
            <p:nvPr/>
          </p:nvGraphicFramePr>
          <p:xfrm>
            <a:off x="4032" y="2112"/>
            <a:ext cx="26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8" name="公式" r:id="rId9" imgW="152280" imgH="164880" progId="Equation.3">
                    <p:embed/>
                  </p:oleObj>
                </mc:Choice>
                <mc:Fallback>
                  <p:oleObj name="公式" r:id="rId9" imgW="15228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112"/>
                          <a:ext cx="26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9" name="Object 33"/>
            <p:cNvGraphicFramePr>
              <a:graphicFrameLocks noChangeAspect="1"/>
            </p:cNvGraphicFramePr>
            <p:nvPr/>
          </p:nvGraphicFramePr>
          <p:xfrm>
            <a:off x="4512" y="2736"/>
            <a:ext cx="29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9" name="公式" r:id="rId11" imgW="164880" imgH="164880" progId="Equation.3">
                    <p:embed/>
                  </p:oleObj>
                </mc:Choice>
                <mc:Fallback>
                  <p:oleObj name="公式" r:id="rId11" imgW="164880" imgH="1648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736"/>
                          <a:ext cx="29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0" name="Object 34"/>
            <p:cNvGraphicFramePr>
              <a:graphicFrameLocks noChangeAspect="1"/>
            </p:cNvGraphicFramePr>
            <p:nvPr/>
          </p:nvGraphicFramePr>
          <p:xfrm>
            <a:off x="5088" y="2352"/>
            <a:ext cx="25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0" name="公式" r:id="rId13" imgW="139680" imgH="139680" progId="Equation.3">
                    <p:embed/>
                  </p:oleObj>
                </mc:Choice>
                <mc:Fallback>
                  <p:oleObj name="公式" r:id="rId13" imgW="139680" imgH="1396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352"/>
                          <a:ext cx="25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1" name="Object 35"/>
            <p:cNvGraphicFramePr>
              <a:graphicFrameLocks noChangeAspect="1"/>
            </p:cNvGraphicFramePr>
            <p:nvPr/>
          </p:nvGraphicFramePr>
          <p:xfrm>
            <a:off x="3276" y="2640"/>
            <a:ext cx="22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1" name="公式" r:id="rId14" imgW="126720" imgH="139680" progId="Equation.3">
                    <p:embed/>
                  </p:oleObj>
                </mc:Choice>
                <mc:Fallback>
                  <p:oleObj name="公式" r:id="rId14" imgW="126720" imgH="1396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2640"/>
                          <a:ext cx="22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2" name="Object 36"/>
            <p:cNvGraphicFramePr>
              <a:graphicFrameLocks noChangeAspect="1"/>
            </p:cNvGraphicFramePr>
            <p:nvPr/>
          </p:nvGraphicFramePr>
          <p:xfrm>
            <a:off x="3613" y="1769"/>
            <a:ext cx="22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2" name="公式" r:id="rId16" imgW="126720" imgH="203040" progId="Equation.3">
                    <p:embed/>
                  </p:oleObj>
                </mc:Choice>
                <mc:Fallback>
                  <p:oleObj name="公式" r:id="rId16" imgW="126720" imgH="2030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3" y="1769"/>
                          <a:ext cx="22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37" name="Group 41"/>
          <p:cNvGrpSpPr>
            <a:grpSpLocks/>
          </p:cNvGrpSpPr>
          <p:nvPr/>
        </p:nvGrpSpPr>
        <p:grpSpPr bwMode="auto">
          <a:xfrm>
            <a:off x="304800" y="2667000"/>
            <a:ext cx="5486400" cy="700088"/>
            <a:chOff x="192" y="1680"/>
            <a:chExt cx="3456" cy="441"/>
          </a:xfrm>
        </p:grpSpPr>
        <p:sp>
          <p:nvSpPr>
            <p:cNvPr id="29734" name="Text Box 38"/>
            <p:cNvSpPr txBox="1">
              <a:spLocks noChangeArrowheads="1"/>
            </p:cNvSpPr>
            <p:nvPr/>
          </p:nvSpPr>
          <p:spPr bwMode="auto">
            <a:xfrm>
              <a:off x="192" y="1680"/>
              <a:ext cx="11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/>
                <a:t>解：</a:t>
              </a:r>
            </a:p>
          </p:txBody>
        </p:sp>
        <p:graphicFrame>
          <p:nvGraphicFramePr>
            <p:cNvPr id="29735" name="Object 39"/>
            <p:cNvGraphicFramePr>
              <a:graphicFrameLocks noChangeAspect="1"/>
            </p:cNvGraphicFramePr>
            <p:nvPr/>
          </p:nvGraphicFramePr>
          <p:xfrm>
            <a:off x="1104" y="1728"/>
            <a:ext cx="2544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3" name="文档" r:id="rId18" imgW="1621080" imgH="264240" progId="Word.Document.8">
                    <p:embed/>
                  </p:oleObj>
                </mc:Choice>
                <mc:Fallback>
                  <p:oleObj name="文档" r:id="rId18" imgW="1621080" imgH="264240" progId="Word.Document.8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728"/>
                          <a:ext cx="2544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 type="none" w="med" len="lg"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6" name="Text Box 40"/>
            <p:cNvSpPr txBox="1">
              <a:spLocks noChangeArrowheads="1"/>
            </p:cNvSpPr>
            <p:nvPr/>
          </p:nvSpPr>
          <p:spPr bwMode="auto">
            <a:xfrm>
              <a:off x="720" y="1728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设</a:t>
              </a:r>
            </a:p>
          </p:txBody>
        </p:sp>
      </p:grpSp>
      <p:grpSp>
        <p:nvGrpSpPr>
          <p:cNvPr id="29739" name="Group 43"/>
          <p:cNvGrpSpPr>
            <a:grpSpLocks/>
          </p:cNvGrpSpPr>
          <p:nvPr/>
        </p:nvGrpSpPr>
        <p:grpSpPr bwMode="auto">
          <a:xfrm>
            <a:off x="539750" y="3860800"/>
            <a:ext cx="4535488" cy="1296988"/>
            <a:chOff x="480" y="2544"/>
            <a:chExt cx="2410" cy="1089"/>
          </a:xfrm>
        </p:grpSpPr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480" y="2880"/>
            <a:ext cx="2410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4" name="公式" r:id="rId20" imgW="1295280" imgH="406080" progId="Equation.3">
                    <p:embed/>
                  </p:oleObj>
                </mc:Choice>
                <mc:Fallback>
                  <p:oleObj name="公式" r:id="rId20" imgW="1295280" imgH="4060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880"/>
                          <a:ext cx="2410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 type="none" w="med" len="lg"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8" name="Text Box 42"/>
            <p:cNvSpPr txBox="1">
              <a:spLocks noChangeArrowheads="1"/>
            </p:cNvSpPr>
            <p:nvPr/>
          </p:nvSpPr>
          <p:spPr bwMode="auto">
            <a:xfrm>
              <a:off x="576" y="2544"/>
              <a:ext cx="1488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1)</a:t>
              </a:r>
              <a:r>
                <a:rPr lang="zh-CN" altLang="en-US">
                  <a:solidFill>
                    <a:srgbClr val="0000FF"/>
                  </a:solidFill>
                </a:rPr>
                <a:t>入射波方程</a:t>
              </a:r>
            </a:p>
          </p:txBody>
        </p:sp>
      </p:grp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468313" y="5013325"/>
            <a:ext cx="4195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2)</a:t>
            </a:r>
            <a:r>
              <a:rPr lang="zh-CN" altLang="en-US">
                <a:solidFill>
                  <a:schemeClr val="accent2"/>
                </a:solidFill>
              </a:rPr>
              <a:t>反射波方程</a:t>
            </a:r>
          </a:p>
        </p:txBody>
      </p:sp>
      <p:graphicFrame>
        <p:nvGraphicFramePr>
          <p:cNvPr id="29741" name="Object 45"/>
          <p:cNvGraphicFramePr>
            <a:graphicFrameLocks noChangeAspect="1"/>
          </p:cNvGraphicFramePr>
          <p:nvPr/>
        </p:nvGraphicFramePr>
        <p:xfrm>
          <a:off x="395288" y="5516563"/>
          <a:ext cx="446881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公式" r:id="rId22" imgW="1955520" imgH="469800" progId="Equation.3">
                  <p:embed/>
                </p:oleObj>
              </mc:Choice>
              <mc:Fallback>
                <p:oleObj name="公式" r:id="rId22" imgW="1955520" imgH="4698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516563"/>
                        <a:ext cx="4468812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2" name="Object 46"/>
          <p:cNvGraphicFramePr>
            <a:graphicFrameLocks noChangeAspect="1"/>
          </p:cNvGraphicFramePr>
          <p:nvPr/>
        </p:nvGraphicFramePr>
        <p:xfrm>
          <a:off x="4789488" y="5516563"/>
          <a:ext cx="435451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6" name="公式" r:id="rId24" imgW="1904760" imgH="469800" progId="Equation.3">
                  <p:embed/>
                </p:oleObj>
              </mc:Choice>
              <mc:Fallback>
                <p:oleObj name="公式" r:id="rId24" imgW="1904760" imgH="4698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5516563"/>
                        <a:ext cx="4354512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7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7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97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1042988" y="0"/>
            <a:ext cx="4405312" cy="1296988"/>
            <a:chOff x="515" y="2544"/>
            <a:chExt cx="2340" cy="1089"/>
          </a:xfrm>
        </p:grpSpPr>
        <p:graphicFrame>
          <p:nvGraphicFramePr>
            <p:cNvPr id="45061" name="Object 5"/>
            <p:cNvGraphicFramePr>
              <a:graphicFrameLocks noChangeAspect="1"/>
            </p:cNvGraphicFramePr>
            <p:nvPr/>
          </p:nvGraphicFramePr>
          <p:xfrm>
            <a:off x="515" y="2880"/>
            <a:ext cx="2340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1" name="公式" r:id="rId3" imgW="1257120" imgH="406080" progId="Equation.3">
                    <p:embed/>
                  </p:oleObj>
                </mc:Choice>
                <mc:Fallback>
                  <p:oleObj name="公式" r:id="rId3" imgW="1257120" imgH="4060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" y="2880"/>
                          <a:ext cx="2340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 type="none" w="med" len="lg"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576" y="2544"/>
              <a:ext cx="1488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042988" y="1484313"/>
          <a:ext cx="476091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公式" r:id="rId5" imgW="2082600" imgH="469800" progId="Equation.3">
                  <p:embed/>
                </p:oleObj>
              </mc:Choice>
              <mc:Fallback>
                <p:oleObj name="公式" r:id="rId5" imgW="208260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4760912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1116013" y="2781300"/>
          <a:ext cx="35131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文档" r:id="rId7" imgW="1745640" imgH="268200" progId="Word.Document.8">
                  <p:embed/>
                </p:oleObj>
              </mc:Choice>
              <mc:Fallback>
                <p:oleObj name="文档" r:id="rId7" imgW="1745640" imgH="2682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81300"/>
                        <a:ext cx="35131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250825" y="3500438"/>
          <a:ext cx="8534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公式" r:id="rId9" imgW="3644640" imgH="469800" progId="Equation.3">
                  <p:embed/>
                </p:oleObj>
              </mc:Choice>
              <mc:Fallback>
                <p:oleObj name="公式" r:id="rId9" imgW="364464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00438"/>
                        <a:ext cx="8534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50825" y="549275"/>
          <a:ext cx="8534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公式" r:id="rId3" imgW="3644640" imgH="469800" progId="Equation.3">
                  <p:embed/>
                </p:oleObj>
              </mc:Choice>
              <mc:Fallback>
                <p:oleObj name="公式" r:id="rId3" imgW="364464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49275"/>
                        <a:ext cx="8534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684213" y="1700213"/>
          <a:ext cx="5181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文档" r:id="rId5" imgW="2618640" imgH="516960" progId="Word.Document.8">
                  <p:embed/>
                </p:oleObj>
              </mc:Choice>
              <mc:Fallback>
                <p:oleObj name="文档" r:id="rId5" imgW="2618640" imgH="5169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5181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323850" y="2924175"/>
          <a:ext cx="85629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公式" r:id="rId7" imgW="3657600" imgH="469800" progId="Equation.3">
                  <p:embed/>
                </p:oleObj>
              </mc:Choice>
              <mc:Fallback>
                <p:oleObj name="公式" r:id="rId7" imgW="36576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24175"/>
                        <a:ext cx="85629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051050" y="4221163"/>
          <a:ext cx="61833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公式" r:id="rId9" imgW="2641320" imgH="469800" progId="Equation.3">
                  <p:embed/>
                </p:oleObj>
              </mc:Choice>
              <mc:Fallback>
                <p:oleObj name="公式" r:id="rId9" imgW="264132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21163"/>
                        <a:ext cx="61833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驻波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3375"/>
            <a:ext cx="4608512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50825" y="4941888"/>
            <a:ext cx="86423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合成波使直线上某些点始终静止不动</a:t>
            </a:r>
            <a:r>
              <a:rPr lang="en-US" altLang="zh-CN"/>
              <a:t>, </a:t>
            </a:r>
            <a:r>
              <a:rPr lang="zh-CN" altLang="en-US"/>
              <a:t>另一些点振幅有最大值</a:t>
            </a:r>
            <a:r>
              <a:rPr lang="en-US" altLang="zh-CN"/>
              <a:t>, </a:t>
            </a:r>
            <a:r>
              <a:rPr lang="zh-CN" altLang="en-US"/>
              <a:t>各分段独立振动</a:t>
            </a:r>
            <a:r>
              <a:rPr lang="en-US" altLang="zh-CN"/>
              <a:t>, “</a:t>
            </a:r>
            <a:r>
              <a:rPr lang="zh-CN" altLang="en-US"/>
              <a:t>不跑动”</a:t>
            </a:r>
            <a:r>
              <a:rPr lang="en-US" altLang="zh-CN"/>
              <a:t>,</a:t>
            </a:r>
            <a:r>
              <a:rPr lang="zh-CN" altLang="en-US"/>
              <a:t>也没有能量传播</a:t>
            </a:r>
            <a:r>
              <a:rPr lang="en-US" altLang="zh-CN"/>
              <a:t>, </a:t>
            </a:r>
            <a:r>
              <a:rPr lang="zh-CN" altLang="en-US"/>
              <a:t>这种合成波叫“驻波”。</a:t>
            </a:r>
            <a:endParaRPr lang="zh-CN" altLang="en-US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60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6084"/>
                </p:tgtEl>
              </p:cMediaNode>
            </p:video>
          </p:childTnLst>
        </p:cTn>
      </p:par>
    </p:tnLst>
    <p:bldLst>
      <p:bldP spid="460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</a:rPr>
              <a:t>反射波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514600" y="685800"/>
          <a:ext cx="35814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3" imgW="1396800" imgH="431640" progId="Equation.3">
                  <p:embed/>
                </p:oleObj>
              </mc:Choice>
              <mc:Fallback>
                <p:oleObj name="公式" r:id="rId3" imgW="1396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85800"/>
                        <a:ext cx="35814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09600" y="91440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</a:rPr>
              <a:t>入射波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371600" y="3048000"/>
          <a:ext cx="1752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公式" r:id="rId5" imgW="2019240" imgH="533160" progId="Equation.3">
                  <p:embed/>
                </p:oleObj>
              </mc:Choice>
              <mc:Fallback>
                <p:oleObj name="公式" r:id="rId5" imgW="20192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1752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3048000" y="2816225"/>
          <a:ext cx="31242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公式" r:id="rId7" imgW="1218960" imgH="393480" progId="Equation.3">
                  <p:embed/>
                </p:oleObj>
              </mc:Choice>
              <mc:Fallback>
                <p:oleObj name="公式" r:id="rId7" imgW="12189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16225"/>
                        <a:ext cx="31242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AutoShape 12" descr="深色木质"/>
          <p:cNvSpPr>
            <a:spLocks noChangeArrowheads="1"/>
          </p:cNvSpPr>
          <p:nvPr/>
        </p:nvSpPr>
        <p:spPr bwMode="auto">
          <a:xfrm>
            <a:off x="152400" y="0"/>
            <a:ext cx="3352800" cy="762000"/>
          </a:xfrm>
          <a:prstGeom prst="horizontalScroll">
            <a:avLst>
              <a:gd name="adj" fmla="val 12500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一、驻波方程</a:t>
            </a:r>
          </a:p>
        </p:txBody>
      </p:sp>
      <p:pic>
        <p:nvPicPr>
          <p:cNvPr id="4109" name="Picture 13" descr="Image-002">
            <a:hlinkClick r:id="rId10" action="ppaction://hlinkpres?slideindex=2&amp;slidetitle=没有幻灯片标题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-004">
            <a:hlinkClick r:id="rId12" action="ppaction://hlinkpres?slideindex=5&amp;slidetitle=没有幻灯片标题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Image-005">
            <a:hlinkClick r:id="rId14" action="ppaction://hlinkpres?slideindex=10&amp;slidetitle=没有幻灯片标题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Image-011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3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Image-012">
            <a:hlinkClick r:id="rId17" action="ppaction://hlinkpres?slideindex=3&amp;slidetitle=没有幻灯片标题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Image-010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Image-013">
            <a:hlinkClick r:id="rId20" action="ppaction://hlinkpres?slideindex=4&amp;slidetitle=没有幻灯片标题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Image-014">
            <a:hlinkClick r:id="rId22" action="ppaction://hlinkpres?slideindex=13&amp;slidetitle=没有幻灯片标题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550863" y="6461125"/>
            <a:ext cx="5545137" cy="385763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§6.</a:t>
            </a:r>
            <a:r>
              <a:rPr lang="zh-CN" altLang="en-US" sz="1800">
                <a:solidFill>
                  <a:schemeClr val="bg1"/>
                </a:solidFill>
              </a:rPr>
              <a:t>驻波 </a:t>
            </a:r>
            <a:r>
              <a:rPr lang="en-US" altLang="zh-CN" sz="1800">
                <a:solidFill>
                  <a:schemeClr val="bg1"/>
                </a:solidFill>
              </a:rPr>
              <a:t>/ </a:t>
            </a:r>
            <a:r>
              <a:rPr lang="zh-CN" altLang="en-US" sz="1800">
                <a:solidFill>
                  <a:schemeClr val="bg1"/>
                </a:solidFill>
              </a:rPr>
              <a:t>二</a:t>
            </a:r>
            <a:r>
              <a:rPr lang="en-US" altLang="zh-CN" sz="1800">
                <a:solidFill>
                  <a:schemeClr val="bg1"/>
                </a:solidFill>
              </a:rPr>
              <a:t>.</a:t>
            </a:r>
            <a:r>
              <a:rPr lang="zh-CN" altLang="en-US" sz="1800">
                <a:solidFill>
                  <a:schemeClr val="bg1"/>
                </a:solidFill>
              </a:rPr>
              <a:t>驻波方程</a:t>
            </a:r>
          </a:p>
        </p:txBody>
      </p:sp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2514600" y="1752600"/>
          <a:ext cx="36576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公式" r:id="rId24" imgW="1409400" imgH="431640" progId="Equation.3">
                  <p:embed/>
                </p:oleObj>
              </mc:Choice>
              <mc:Fallback>
                <p:oleObj name="公式" r:id="rId24" imgW="140940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36576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2819400" y="3810000"/>
          <a:ext cx="3657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公式" r:id="rId26" imgW="1346040" imgH="393480" progId="Equation.3">
                  <p:embed/>
                </p:oleObj>
              </mc:Choice>
              <mc:Fallback>
                <p:oleObj name="公式" r:id="rId26" imgW="134604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10000"/>
                        <a:ext cx="3657600" cy="10699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533400" y="4038600"/>
            <a:ext cx="2592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3300"/>
                </a:solidFill>
              </a:rPr>
              <a:t>驻波方程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304800" y="4953000"/>
            <a:ext cx="84978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accent2"/>
                </a:solidFill>
              </a:rPr>
              <a:t>      </a:t>
            </a:r>
            <a:r>
              <a:rPr lang="zh-CN" altLang="en-US" sz="3600">
                <a:solidFill>
                  <a:schemeClr val="accent2"/>
                </a:solidFill>
              </a:rPr>
              <a:t>任意位置</a:t>
            </a:r>
            <a:r>
              <a:rPr lang="en-US" altLang="zh-CN" sz="3600">
                <a:solidFill>
                  <a:schemeClr val="accent2"/>
                </a:solidFill>
              </a:rPr>
              <a:t>x</a:t>
            </a:r>
            <a:r>
              <a:rPr lang="zh-CN" altLang="en-US" sz="3600">
                <a:solidFill>
                  <a:schemeClr val="accent2"/>
                </a:solidFill>
              </a:rPr>
              <a:t>处的质点作振幅为                  的同频率的简谐振动，不再表示行波。</a:t>
            </a:r>
          </a:p>
        </p:txBody>
      </p:sp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6858000" y="4800600"/>
          <a:ext cx="19446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公式" r:id="rId28" imgW="2374560" imgH="1143000" progId="Equation.3">
                  <p:embed/>
                </p:oleObj>
              </mc:Choice>
              <mc:Fallback>
                <p:oleObj name="公式" r:id="rId28" imgW="2374560" imgH="1143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00600"/>
                        <a:ext cx="19446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1" grpId="0" autoUpdateAnimBg="0"/>
      <p:bldP spid="4120" grpId="0" autoUpdateAnimBg="0"/>
      <p:bldP spid="41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250825" y="2636838"/>
            <a:ext cx="52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0">
                <a:solidFill>
                  <a:schemeClr val="accent2"/>
                </a:solidFill>
              </a:rPr>
              <a:t>   </a:t>
            </a:r>
            <a:endParaRPr lang="en-US" altLang="zh-CN" sz="3600">
              <a:solidFill>
                <a:schemeClr val="accent2"/>
              </a:solidFill>
            </a:endParaRPr>
          </a:p>
        </p:txBody>
      </p:sp>
      <p:sp>
        <p:nvSpPr>
          <p:cNvPr id="5203" name="AutoShape 83" descr="深色木质"/>
          <p:cNvSpPr>
            <a:spLocks noChangeArrowheads="1"/>
          </p:cNvSpPr>
          <p:nvPr/>
        </p:nvSpPr>
        <p:spPr bwMode="auto">
          <a:xfrm>
            <a:off x="228600" y="152400"/>
            <a:ext cx="3529013" cy="904875"/>
          </a:xfrm>
          <a:prstGeom prst="horizontalScrol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二、驻波的特点</a:t>
            </a:r>
          </a:p>
        </p:txBody>
      </p:sp>
      <p:pic>
        <p:nvPicPr>
          <p:cNvPr id="5206" name="Picture 86" descr="Image-002">
            <a:hlinkClick r:id="rId3" action="ppaction://hlinkpres?slideindex=2&amp;slidetitle=没有幻灯片标题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7" name="Picture 87" descr="Image-004">
            <a:hlinkClick r:id="rId5" action="ppaction://hlinkpres?slideindex=5&amp;slidetitle=没有幻灯片标题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8" name="Picture 88" descr="Image-005">
            <a:hlinkClick r:id="rId7" action="ppaction://hlinkpres?slideindex=10&amp;slidetitle=没有幻灯片标题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9" name="Picture 89" descr="Image-011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3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0" name="Picture 90" descr="Image-012">
            <a:hlinkClick r:id="rId10" action="ppaction://hlinkpres?slideindex=3&amp;slidetitle=没有幻灯片标题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1" name="Picture 91" descr="Image-010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2" name="Picture 92" descr="Image-013">
            <a:hlinkClick r:id="rId13" action="ppaction://hlinkpres?slideindex=4&amp;slidetitle=没有幻灯片标题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3" name="Picture 93" descr="Image-014">
            <a:hlinkClick r:id="rId15" action="ppaction://hlinkpres?slideindex=13&amp;slidetitle=没有幻灯片标题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4" name="Text Box 94"/>
          <p:cNvSpPr txBox="1">
            <a:spLocks noChangeArrowheads="1"/>
          </p:cNvSpPr>
          <p:nvPr/>
        </p:nvSpPr>
        <p:spPr bwMode="auto">
          <a:xfrm>
            <a:off x="550863" y="6461125"/>
            <a:ext cx="5545137" cy="385763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§6.</a:t>
            </a:r>
            <a:r>
              <a:rPr lang="zh-CN" altLang="en-US" sz="1800">
                <a:solidFill>
                  <a:schemeClr val="bg1"/>
                </a:solidFill>
              </a:rPr>
              <a:t>驻波 </a:t>
            </a:r>
            <a:r>
              <a:rPr lang="en-US" altLang="zh-CN" sz="1800">
                <a:solidFill>
                  <a:schemeClr val="bg1"/>
                </a:solidFill>
              </a:rPr>
              <a:t>/ </a:t>
            </a:r>
            <a:r>
              <a:rPr lang="zh-CN" altLang="en-US" sz="1800">
                <a:solidFill>
                  <a:schemeClr val="bg1"/>
                </a:solidFill>
              </a:rPr>
              <a:t>三</a:t>
            </a:r>
            <a:r>
              <a:rPr lang="en-US" altLang="zh-CN" sz="1800">
                <a:solidFill>
                  <a:schemeClr val="bg1"/>
                </a:solidFill>
              </a:rPr>
              <a:t>.</a:t>
            </a:r>
            <a:r>
              <a:rPr lang="zh-CN" altLang="en-US" sz="1800">
                <a:solidFill>
                  <a:schemeClr val="bg1"/>
                </a:solidFill>
              </a:rPr>
              <a:t>讨论</a:t>
            </a:r>
          </a:p>
        </p:txBody>
      </p:sp>
      <p:sp>
        <p:nvSpPr>
          <p:cNvPr id="5217" name="Text Box 97"/>
          <p:cNvSpPr txBox="1">
            <a:spLocks noChangeArrowheads="1"/>
          </p:cNvSpPr>
          <p:nvPr/>
        </p:nvSpPr>
        <p:spPr bwMode="auto">
          <a:xfrm>
            <a:off x="533400" y="2743200"/>
            <a:ext cx="8066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波腹</a:t>
            </a:r>
            <a:r>
              <a:rPr lang="en-US" altLang="zh-CN">
                <a:solidFill>
                  <a:srgbClr val="FF3300"/>
                </a:solidFill>
              </a:rPr>
              <a:t>---- </a:t>
            </a:r>
            <a:r>
              <a:rPr lang="zh-CN" altLang="en-US">
                <a:solidFill>
                  <a:schemeClr val="accent2"/>
                </a:solidFill>
              </a:rPr>
              <a:t>振幅始终最大的位置。</a:t>
            </a:r>
            <a:endParaRPr lang="zh-CN" altLang="en-US"/>
          </a:p>
        </p:txBody>
      </p:sp>
      <p:grpSp>
        <p:nvGrpSpPr>
          <p:cNvPr id="5218" name="Group 98"/>
          <p:cNvGrpSpPr>
            <a:grpSpLocks/>
          </p:cNvGrpSpPr>
          <p:nvPr/>
        </p:nvGrpSpPr>
        <p:grpSpPr bwMode="auto">
          <a:xfrm>
            <a:off x="762000" y="3886200"/>
            <a:ext cx="7010400" cy="1708150"/>
            <a:chOff x="576" y="480"/>
            <a:chExt cx="4416" cy="1076"/>
          </a:xfrm>
        </p:grpSpPr>
        <p:grpSp>
          <p:nvGrpSpPr>
            <p:cNvPr id="5219" name="Group 99"/>
            <p:cNvGrpSpPr>
              <a:grpSpLocks/>
            </p:cNvGrpSpPr>
            <p:nvPr/>
          </p:nvGrpSpPr>
          <p:grpSpPr bwMode="auto">
            <a:xfrm>
              <a:off x="767" y="720"/>
              <a:ext cx="3938" cy="255"/>
              <a:chOff x="767" y="720"/>
              <a:chExt cx="3938" cy="255"/>
            </a:xfrm>
          </p:grpSpPr>
          <p:grpSp>
            <p:nvGrpSpPr>
              <p:cNvPr id="5220" name="Group 100"/>
              <p:cNvGrpSpPr>
                <a:grpSpLocks/>
              </p:cNvGrpSpPr>
              <p:nvPr/>
            </p:nvGrpSpPr>
            <p:grpSpPr bwMode="auto">
              <a:xfrm>
                <a:off x="767" y="720"/>
                <a:ext cx="3937" cy="247"/>
                <a:chOff x="1151" y="3482"/>
                <a:chExt cx="3937" cy="247"/>
              </a:xfrm>
            </p:grpSpPr>
            <p:grpSp>
              <p:nvGrpSpPr>
                <p:cNvPr id="5221" name="Group 101"/>
                <p:cNvGrpSpPr>
                  <a:grpSpLocks/>
                </p:cNvGrpSpPr>
                <p:nvPr/>
              </p:nvGrpSpPr>
              <p:grpSpPr bwMode="auto">
                <a:xfrm>
                  <a:off x="1151" y="3489"/>
                  <a:ext cx="1969" cy="240"/>
                  <a:chOff x="384" y="1968"/>
                  <a:chExt cx="4818" cy="1063"/>
                </a:xfrm>
              </p:grpSpPr>
              <p:sp>
                <p:nvSpPr>
                  <p:cNvPr id="5222" name="Freeform 102"/>
                  <p:cNvSpPr>
                    <a:spLocks/>
                  </p:cNvSpPr>
                  <p:nvPr/>
                </p:nvSpPr>
                <p:spPr bwMode="auto">
                  <a:xfrm>
                    <a:off x="960" y="2488"/>
                    <a:ext cx="1242" cy="543"/>
                  </a:xfrm>
                  <a:custGeom>
                    <a:avLst/>
                    <a:gdLst>
                      <a:gd name="T0" fmla="*/ 0 w 1242"/>
                      <a:gd name="T1" fmla="*/ 13 h 543"/>
                      <a:gd name="T2" fmla="*/ 624 w 1242"/>
                      <a:gd name="T3" fmla="*/ 541 h 543"/>
                      <a:gd name="T4" fmla="*/ 1242 w 1242"/>
                      <a:gd name="T5" fmla="*/ 0 h 5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42" h="543">
                        <a:moveTo>
                          <a:pt x="0" y="13"/>
                        </a:moveTo>
                        <a:cubicBezTo>
                          <a:pt x="211" y="280"/>
                          <a:pt x="417" y="543"/>
                          <a:pt x="624" y="541"/>
                        </a:cubicBezTo>
                        <a:cubicBezTo>
                          <a:pt x="831" y="539"/>
                          <a:pt x="1113" y="113"/>
                          <a:pt x="1242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3" name="Freeform 103"/>
                  <p:cNvSpPr>
                    <a:spLocks/>
                  </p:cNvSpPr>
                  <p:nvPr/>
                </p:nvSpPr>
                <p:spPr bwMode="auto">
                  <a:xfrm>
                    <a:off x="2180" y="1968"/>
                    <a:ext cx="1235" cy="533"/>
                  </a:xfrm>
                  <a:custGeom>
                    <a:avLst/>
                    <a:gdLst>
                      <a:gd name="T0" fmla="*/ 0 w 1235"/>
                      <a:gd name="T1" fmla="*/ 529 h 533"/>
                      <a:gd name="T2" fmla="*/ 624 w 1235"/>
                      <a:gd name="T3" fmla="*/ 1 h 533"/>
                      <a:gd name="T4" fmla="*/ 1235 w 1235"/>
                      <a:gd name="T5" fmla="*/ 533 h 5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35" h="533">
                        <a:moveTo>
                          <a:pt x="0" y="529"/>
                        </a:moveTo>
                        <a:cubicBezTo>
                          <a:pt x="211" y="262"/>
                          <a:pt x="418" y="0"/>
                          <a:pt x="624" y="1"/>
                        </a:cubicBezTo>
                        <a:cubicBezTo>
                          <a:pt x="830" y="2"/>
                          <a:pt x="1108" y="422"/>
                          <a:pt x="1235" y="533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4" name="Freeform 104"/>
                  <p:cNvSpPr>
                    <a:spLocks/>
                  </p:cNvSpPr>
                  <p:nvPr/>
                </p:nvSpPr>
                <p:spPr bwMode="auto">
                  <a:xfrm>
                    <a:off x="384" y="1968"/>
                    <a:ext cx="587" cy="535"/>
                  </a:xfrm>
                  <a:custGeom>
                    <a:avLst/>
                    <a:gdLst>
                      <a:gd name="T0" fmla="*/ 0 w 587"/>
                      <a:gd name="T1" fmla="*/ 0 h 535"/>
                      <a:gd name="T2" fmla="*/ 142 w 587"/>
                      <a:gd name="T3" fmla="*/ 53 h 535"/>
                      <a:gd name="T4" fmla="*/ 320 w 587"/>
                      <a:gd name="T5" fmla="*/ 209 h 535"/>
                      <a:gd name="T6" fmla="*/ 483 w 587"/>
                      <a:gd name="T7" fmla="*/ 409 h 535"/>
                      <a:gd name="T8" fmla="*/ 587 w 587"/>
                      <a:gd name="T9" fmla="*/ 535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7" h="535">
                        <a:moveTo>
                          <a:pt x="0" y="0"/>
                        </a:moveTo>
                        <a:cubicBezTo>
                          <a:pt x="24" y="9"/>
                          <a:pt x="89" y="18"/>
                          <a:pt x="142" y="53"/>
                        </a:cubicBezTo>
                        <a:cubicBezTo>
                          <a:pt x="195" y="88"/>
                          <a:pt x="263" y="150"/>
                          <a:pt x="320" y="209"/>
                        </a:cubicBezTo>
                        <a:cubicBezTo>
                          <a:pt x="377" y="268"/>
                          <a:pt x="439" y="355"/>
                          <a:pt x="483" y="409"/>
                        </a:cubicBezTo>
                        <a:cubicBezTo>
                          <a:pt x="527" y="463"/>
                          <a:pt x="565" y="509"/>
                          <a:pt x="587" y="53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5" name="Freeform 105"/>
                  <p:cNvSpPr>
                    <a:spLocks/>
                  </p:cNvSpPr>
                  <p:nvPr/>
                </p:nvSpPr>
                <p:spPr bwMode="auto">
                  <a:xfrm>
                    <a:off x="3401" y="2482"/>
                    <a:ext cx="1242" cy="543"/>
                  </a:xfrm>
                  <a:custGeom>
                    <a:avLst/>
                    <a:gdLst>
                      <a:gd name="T0" fmla="*/ 0 w 1242"/>
                      <a:gd name="T1" fmla="*/ 13 h 543"/>
                      <a:gd name="T2" fmla="*/ 624 w 1242"/>
                      <a:gd name="T3" fmla="*/ 541 h 543"/>
                      <a:gd name="T4" fmla="*/ 1242 w 1242"/>
                      <a:gd name="T5" fmla="*/ 0 h 5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42" h="543">
                        <a:moveTo>
                          <a:pt x="0" y="13"/>
                        </a:moveTo>
                        <a:cubicBezTo>
                          <a:pt x="211" y="280"/>
                          <a:pt x="417" y="543"/>
                          <a:pt x="624" y="541"/>
                        </a:cubicBezTo>
                        <a:cubicBezTo>
                          <a:pt x="831" y="539"/>
                          <a:pt x="1113" y="113"/>
                          <a:pt x="1242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6" name="Freeform 106"/>
                  <p:cNvSpPr>
                    <a:spLocks/>
                  </p:cNvSpPr>
                  <p:nvPr/>
                </p:nvSpPr>
                <p:spPr bwMode="auto">
                  <a:xfrm flipH="1">
                    <a:off x="4615" y="1968"/>
                    <a:ext cx="587" cy="535"/>
                  </a:xfrm>
                  <a:custGeom>
                    <a:avLst/>
                    <a:gdLst>
                      <a:gd name="T0" fmla="*/ 0 w 587"/>
                      <a:gd name="T1" fmla="*/ 0 h 535"/>
                      <a:gd name="T2" fmla="*/ 142 w 587"/>
                      <a:gd name="T3" fmla="*/ 53 h 535"/>
                      <a:gd name="T4" fmla="*/ 320 w 587"/>
                      <a:gd name="T5" fmla="*/ 209 h 535"/>
                      <a:gd name="T6" fmla="*/ 483 w 587"/>
                      <a:gd name="T7" fmla="*/ 409 h 535"/>
                      <a:gd name="T8" fmla="*/ 587 w 587"/>
                      <a:gd name="T9" fmla="*/ 535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7" h="535">
                        <a:moveTo>
                          <a:pt x="0" y="0"/>
                        </a:moveTo>
                        <a:cubicBezTo>
                          <a:pt x="24" y="9"/>
                          <a:pt x="89" y="18"/>
                          <a:pt x="142" y="53"/>
                        </a:cubicBezTo>
                        <a:cubicBezTo>
                          <a:pt x="195" y="88"/>
                          <a:pt x="263" y="150"/>
                          <a:pt x="320" y="209"/>
                        </a:cubicBezTo>
                        <a:cubicBezTo>
                          <a:pt x="377" y="268"/>
                          <a:pt x="439" y="355"/>
                          <a:pt x="483" y="409"/>
                        </a:cubicBezTo>
                        <a:cubicBezTo>
                          <a:pt x="527" y="463"/>
                          <a:pt x="565" y="509"/>
                          <a:pt x="587" y="53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27" name="Group 107"/>
                <p:cNvGrpSpPr>
                  <a:grpSpLocks/>
                </p:cNvGrpSpPr>
                <p:nvPr/>
              </p:nvGrpSpPr>
              <p:grpSpPr bwMode="auto">
                <a:xfrm>
                  <a:off x="3119" y="3482"/>
                  <a:ext cx="1969" cy="240"/>
                  <a:chOff x="384" y="1968"/>
                  <a:chExt cx="4818" cy="1063"/>
                </a:xfrm>
              </p:grpSpPr>
              <p:sp>
                <p:nvSpPr>
                  <p:cNvPr id="5228" name="Freeform 108"/>
                  <p:cNvSpPr>
                    <a:spLocks/>
                  </p:cNvSpPr>
                  <p:nvPr/>
                </p:nvSpPr>
                <p:spPr bwMode="auto">
                  <a:xfrm>
                    <a:off x="960" y="2488"/>
                    <a:ext cx="1242" cy="543"/>
                  </a:xfrm>
                  <a:custGeom>
                    <a:avLst/>
                    <a:gdLst>
                      <a:gd name="T0" fmla="*/ 0 w 1242"/>
                      <a:gd name="T1" fmla="*/ 13 h 543"/>
                      <a:gd name="T2" fmla="*/ 624 w 1242"/>
                      <a:gd name="T3" fmla="*/ 541 h 543"/>
                      <a:gd name="T4" fmla="*/ 1242 w 1242"/>
                      <a:gd name="T5" fmla="*/ 0 h 5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42" h="543">
                        <a:moveTo>
                          <a:pt x="0" y="13"/>
                        </a:moveTo>
                        <a:cubicBezTo>
                          <a:pt x="211" y="280"/>
                          <a:pt x="417" y="543"/>
                          <a:pt x="624" y="541"/>
                        </a:cubicBezTo>
                        <a:cubicBezTo>
                          <a:pt x="831" y="539"/>
                          <a:pt x="1113" y="113"/>
                          <a:pt x="1242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9" name="Freeform 109"/>
                  <p:cNvSpPr>
                    <a:spLocks/>
                  </p:cNvSpPr>
                  <p:nvPr/>
                </p:nvSpPr>
                <p:spPr bwMode="auto">
                  <a:xfrm>
                    <a:off x="2180" y="1968"/>
                    <a:ext cx="1235" cy="533"/>
                  </a:xfrm>
                  <a:custGeom>
                    <a:avLst/>
                    <a:gdLst>
                      <a:gd name="T0" fmla="*/ 0 w 1235"/>
                      <a:gd name="T1" fmla="*/ 529 h 533"/>
                      <a:gd name="T2" fmla="*/ 624 w 1235"/>
                      <a:gd name="T3" fmla="*/ 1 h 533"/>
                      <a:gd name="T4" fmla="*/ 1235 w 1235"/>
                      <a:gd name="T5" fmla="*/ 533 h 5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35" h="533">
                        <a:moveTo>
                          <a:pt x="0" y="529"/>
                        </a:moveTo>
                        <a:cubicBezTo>
                          <a:pt x="211" y="262"/>
                          <a:pt x="418" y="0"/>
                          <a:pt x="624" y="1"/>
                        </a:cubicBezTo>
                        <a:cubicBezTo>
                          <a:pt x="830" y="2"/>
                          <a:pt x="1108" y="422"/>
                          <a:pt x="1235" y="533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0" name="Freeform 110"/>
                  <p:cNvSpPr>
                    <a:spLocks/>
                  </p:cNvSpPr>
                  <p:nvPr/>
                </p:nvSpPr>
                <p:spPr bwMode="auto">
                  <a:xfrm>
                    <a:off x="384" y="1968"/>
                    <a:ext cx="587" cy="535"/>
                  </a:xfrm>
                  <a:custGeom>
                    <a:avLst/>
                    <a:gdLst>
                      <a:gd name="T0" fmla="*/ 0 w 587"/>
                      <a:gd name="T1" fmla="*/ 0 h 535"/>
                      <a:gd name="T2" fmla="*/ 142 w 587"/>
                      <a:gd name="T3" fmla="*/ 53 h 535"/>
                      <a:gd name="T4" fmla="*/ 320 w 587"/>
                      <a:gd name="T5" fmla="*/ 209 h 535"/>
                      <a:gd name="T6" fmla="*/ 483 w 587"/>
                      <a:gd name="T7" fmla="*/ 409 h 535"/>
                      <a:gd name="T8" fmla="*/ 587 w 587"/>
                      <a:gd name="T9" fmla="*/ 535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7" h="535">
                        <a:moveTo>
                          <a:pt x="0" y="0"/>
                        </a:moveTo>
                        <a:cubicBezTo>
                          <a:pt x="24" y="9"/>
                          <a:pt x="89" y="18"/>
                          <a:pt x="142" y="53"/>
                        </a:cubicBezTo>
                        <a:cubicBezTo>
                          <a:pt x="195" y="88"/>
                          <a:pt x="263" y="150"/>
                          <a:pt x="320" y="209"/>
                        </a:cubicBezTo>
                        <a:cubicBezTo>
                          <a:pt x="377" y="268"/>
                          <a:pt x="439" y="355"/>
                          <a:pt x="483" y="409"/>
                        </a:cubicBezTo>
                        <a:cubicBezTo>
                          <a:pt x="527" y="463"/>
                          <a:pt x="565" y="509"/>
                          <a:pt x="587" y="53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1" name="Freeform 111"/>
                  <p:cNvSpPr>
                    <a:spLocks/>
                  </p:cNvSpPr>
                  <p:nvPr/>
                </p:nvSpPr>
                <p:spPr bwMode="auto">
                  <a:xfrm>
                    <a:off x="3401" y="2482"/>
                    <a:ext cx="1242" cy="543"/>
                  </a:xfrm>
                  <a:custGeom>
                    <a:avLst/>
                    <a:gdLst>
                      <a:gd name="T0" fmla="*/ 0 w 1242"/>
                      <a:gd name="T1" fmla="*/ 13 h 543"/>
                      <a:gd name="T2" fmla="*/ 624 w 1242"/>
                      <a:gd name="T3" fmla="*/ 541 h 543"/>
                      <a:gd name="T4" fmla="*/ 1242 w 1242"/>
                      <a:gd name="T5" fmla="*/ 0 h 5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42" h="543">
                        <a:moveTo>
                          <a:pt x="0" y="13"/>
                        </a:moveTo>
                        <a:cubicBezTo>
                          <a:pt x="211" y="280"/>
                          <a:pt x="417" y="543"/>
                          <a:pt x="624" y="541"/>
                        </a:cubicBezTo>
                        <a:cubicBezTo>
                          <a:pt x="831" y="539"/>
                          <a:pt x="1113" y="113"/>
                          <a:pt x="1242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2" name="Freeform 112"/>
                  <p:cNvSpPr>
                    <a:spLocks/>
                  </p:cNvSpPr>
                  <p:nvPr/>
                </p:nvSpPr>
                <p:spPr bwMode="auto">
                  <a:xfrm flipH="1">
                    <a:off x="4615" y="1968"/>
                    <a:ext cx="587" cy="535"/>
                  </a:xfrm>
                  <a:custGeom>
                    <a:avLst/>
                    <a:gdLst>
                      <a:gd name="T0" fmla="*/ 0 w 587"/>
                      <a:gd name="T1" fmla="*/ 0 h 535"/>
                      <a:gd name="T2" fmla="*/ 142 w 587"/>
                      <a:gd name="T3" fmla="*/ 53 h 535"/>
                      <a:gd name="T4" fmla="*/ 320 w 587"/>
                      <a:gd name="T5" fmla="*/ 209 h 535"/>
                      <a:gd name="T6" fmla="*/ 483 w 587"/>
                      <a:gd name="T7" fmla="*/ 409 h 535"/>
                      <a:gd name="T8" fmla="*/ 587 w 587"/>
                      <a:gd name="T9" fmla="*/ 535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7" h="535">
                        <a:moveTo>
                          <a:pt x="0" y="0"/>
                        </a:moveTo>
                        <a:cubicBezTo>
                          <a:pt x="24" y="9"/>
                          <a:pt x="89" y="18"/>
                          <a:pt x="142" y="53"/>
                        </a:cubicBezTo>
                        <a:cubicBezTo>
                          <a:pt x="195" y="88"/>
                          <a:pt x="263" y="150"/>
                          <a:pt x="320" y="209"/>
                        </a:cubicBezTo>
                        <a:cubicBezTo>
                          <a:pt x="377" y="268"/>
                          <a:pt x="439" y="355"/>
                          <a:pt x="483" y="409"/>
                        </a:cubicBezTo>
                        <a:cubicBezTo>
                          <a:pt x="527" y="463"/>
                          <a:pt x="565" y="509"/>
                          <a:pt x="587" y="53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233" name="Group 113"/>
              <p:cNvGrpSpPr>
                <a:grpSpLocks/>
              </p:cNvGrpSpPr>
              <p:nvPr/>
            </p:nvGrpSpPr>
            <p:grpSpPr bwMode="auto">
              <a:xfrm flipV="1">
                <a:off x="768" y="728"/>
                <a:ext cx="3937" cy="247"/>
                <a:chOff x="1151" y="3482"/>
                <a:chExt cx="3937" cy="247"/>
              </a:xfrm>
            </p:grpSpPr>
            <p:grpSp>
              <p:nvGrpSpPr>
                <p:cNvPr id="5234" name="Group 114"/>
                <p:cNvGrpSpPr>
                  <a:grpSpLocks/>
                </p:cNvGrpSpPr>
                <p:nvPr/>
              </p:nvGrpSpPr>
              <p:grpSpPr bwMode="auto">
                <a:xfrm>
                  <a:off x="1151" y="3489"/>
                  <a:ext cx="1969" cy="240"/>
                  <a:chOff x="384" y="1968"/>
                  <a:chExt cx="4818" cy="1063"/>
                </a:xfrm>
              </p:grpSpPr>
              <p:sp>
                <p:nvSpPr>
                  <p:cNvPr id="5235" name="Freeform 115"/>
                  <p:cNvSpPr>
                    <a:spLocks/>
                  </p:cNvSpPr>
                  <p:nvPr/>
                </p:nvSpPr>
                <p:spPr bwMode="auto">
                  <a:xfrm>
                    <a:off x="960" y="2488"/>
                    <a:ext cx="1242" cy="543"/>
                  </a:xfrm>
                  <a:custGeom>
                    <a:avLst/>
                    <a:gdLst>
                      <a:gd name="T0" fmla="*/ 0 w 1242"/>
                      <a:gd name="T1" fmla="*/ 13 h 543"/>
                      <a:gd name="T2" fmla="*/ 624 w 1242"/>
                      <a:gd name="T3" fmla="*/ 541 h 543"/>
                      <a:gd name="T4" fmla="*/ 1242 w 1242"/>
                      <a:gd name="T5" fmla="*/ 0 h 5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42" h="543">
                        <a:moveTo>
                          <a:pt x="0" y="13"/>
                        </a:moveTo>
                        <a:cubicBezTo>
                          <a:pt x="211" y="280"/>
                          <a:pt x="417" y="543"/>
                          <a:pt x="624" y="541"/>
                        </a:cubicBezTo>
                        <a:cubicBezTo>
                          <a:pt x="831" y="539"/>
                          <a:pt x="1113" y="113"/>
                          <a:pt x="1242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6" name="Freeform 116"/>
                  <p:cNvSpPr>
                    <a:spLocks/>
                  </p:cNvSpPr>
                  <p:nvPr/>
                </p:nvSpPr>
                <p:spPr bwMode="auto">
                  <a:xfrm>
                    <a:off x="2180" y="1968"/>
                    <a:ext cx="1235" cy="533"/>
                  </a:xfrm>
                  <a:custGeom>
                    <a:avLst/>
                    <a:gdLst>
                      <a:gd name="T0" fmla="*/ 0 w 1235"/>
                      <a:gd name="T1" fmla="*/ 529 h 533"/>
                      <a:gd name="T2" fmla="*/ 624 w 1235"/>
                      <a:gd name="T3" fmla="*/ 1 h 533"/>
                      <a:gd name="T4" fmla="*/ 1235 w 1235"/>
                      <a:gd name="T5" fmla="*/ 533 h 5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35" h="533">
                        <a:moveTo>
                          <a:pt x="0" y="529"/>
                        </a:moveTo>
                        <a:cubicBezTo>
                          <a:pt x="211" y="262"/>
                          <a:pt x="418" y="0"/>
                          <a:pt x="624" y="1"/>
                        </a:cubicBezTo>
                        <a:cubicBezTo>
                          <a:pt x="830" y="2"/>
                          <a:pt x="1108" y="422"/>
                          <a:pt x="1235" y="533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7" name="Freeform 117"/>
                  <p:cNvSpPr>
                    <a:spLocks/>
                  </p:cNvSpPr>
                  <p:nvPr/>
                </p:nvSpPr>
                <p:spPr bwMode="auto">
                  <a:xfrm>
                    <a:off x="384" y="1968"/>
                    <a:ext cx="587" cy="535"/>
                  </a:xfrm>
                  <a:custGeom>
                    <a:avLst/>
                    <a:gdLst>
                      <a:gd name="T0" fmla="*/ 0 w 587"/>
                      <a:gd name="T1" fmla="*/ 0 h 535"/>
                      <a:gd name="T2" fmla="*/ 142 w 587"/>
                      <a:gd name="T3" fmla="*/ 53 h 535"/>
                      <a:gd name="T4" fmla="*/ 320 w 587"/>
                      <a:gd name="T5" fmla="*/ 209 h 535"/>
                      <a:gd name="T6" fmla="*/ 483 w 587"/>
                      <a:gd name="T7" fmla="*/ 409 h 535"/>
                      <a:gd name="T8" fmla="*/ 587 w 587"/>
                      <a:gd name="T9" fmla="*/ 535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7" h="535">
                        <a:moveTo>
                          <a:pt x="0" y="0"/>
                        </a:moveTo>
                        <a:cubicBezTo>
                          <a:pt x="24" y="9"/>
                          <a:pt x="89" y="18"/>
                          <a:pt x="142" y="53"/>
                        </a:cubicBezTo>
                        <a:cubicBezTo>
                          <a:pt x="195" y="88"/>
                          <a:pt x="263" y="150"/>
                          <a:pt x="320" y="209"/>
                        </a:cubicBezTo>
                        <a:cubicBezTo>
                          <a:pt x="377" y="268"/>
                          <a:pt x="439" y="355"/>
                          <a:pt x="483" y="409"/>
                        </a:cubicBezTo>
                        <a:cubicBezTo>
                          <a:pt x="527" y="463"/>
                          <a:pt x="565" y="509"/>
                          <a:pt x="587" y="53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8" name="Freeform 118"/>
                  <p:cNvSpPr>
                    <a:spLocks/>
                  </p:cNvSpPr>
                  <p:nvPr/>
                </p:nvSpPr>
                <p:spPr bwMode="auto">
                  <a:xfrm>
                    <a:off x="3401" y="2482"/>
                    <a:ext cx="1242" cy="543"/>
                  </a:xfrm>
                  <a:custGeom>
                    <a:avLst/>
                    <a:gdLst>
                      <a:gd name="T0" fmla="*/ 0 w 1242"/>
                      <a:gd name="T1" fmla="*/ 13 h 543"/>
                      <a:gd name="T2" fmla="*/ 624 w 1242"/>
                      <a:gd name="T3" fmla="*/ 541 h 543"/>
                      <a:gd name="T4" fmla="*/ 1242 w 1242"/>
                      <a:gd name="T5" fmla="*/ 0 h 5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42" h="543">
                        <a:moveTo>
                          <a:pt x="0" y="13"/>
                        </a:moveTo>
                        <a:cubicBezTo>
                          <a:pt x="211" y="280"/>
                          <a:pt x="417" y="543"/>
                          <a:pt x="624" y="541"/>
                        </a:cubicBezTo>
                        <a:cubicBezTo>
                          <a:pt x="831" y="539"/>
                          <a:pt x="1113" y="113"/>
                          <a:pt x="1242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9" name="Freeform 119"/>
                  <p:cNvSpPr>
                    <a:spLocks/>
                  </p:cNvSpPr>
                  <p:nvPr/>
                </p:nvSpPr>
                <p:spPr bwMode="auto">
                  <a:xfrm flipH="1">
                    <a:off x="4615" y="1968"/>
                    <a:ext cx="587" cy="535"/>
                  </a:xfrm>
                  <a:custGeom>
                    <a:avLst/>
                    <a:gdLst>
                      <a:gd name="T0" fmla="*/ 0 w 587"/>
                      <a:gd name="T1" fmla="*/ 0 h 535"/>
                      <a:gd name="T2" fmla="*/ 142 w 587"/>
                      <a:gd name="T3" fmla="*/ 53 h 535"/>
                      <a:gd name="T4" fmla="*/ 320 w 587"/>
                      <a:gd name="T5" fmla="*/ 209 h 535"/>
                      <a:gd name="T6" fmla="*/ 483 w 587"/>
                      <a:gd name="T7" fmla="*/ 409 h 535"/>
                      <a:gd name="T8" fmla="*/ 587 w 587"/>
                      <a:gd name="T9" fmla="*/ 535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7" h="535">
                        <a:moveTo>
                          <a:pt x="0" y="0"/>
                        </a:moveTo>
                        <a:cubicBezTo>
                          <a:pt x="24" y="9"/>
                          <a:pt x="89" y="18"/>
                          <a:pt x="142" y="53"/>
                        </a:cubicBezTo>
                        <a:cubicBezTo>
                          <a:pt x="195" y="88"/>
                          <a:pt x="263" y="150"/>
                          <a:pt x="320" y="209"/>
                        </a:cubicBezTo>
                        <a:cubicBezTo>
                          <a:pt x="377" y="268"/>
                          <a:pt x="439" y="355"/>
                          <a:pt x="483" y="409"/>
                        </a:cubicBezTo>
                        <a:cubicBezTo>
                          <a:pt x="527" y="463"/>
                          <a:pt x="565" y="509"/>
                          <a:pt x="587" y="53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40" name="Group 120"/>
                <p:cNvGrpSpPr>
                  <a:grpSpLocks/>
                </p:cNvGrpSpPr>
                <p:nvPr/>
              </p:nvGrpSpPr>
              <p:grpSpPr bwMode="auto">
                <a:xfrm>
                  <a:off x="3119" y="3482"/>
                  <a:ext cx="1969" cy="240"/>
                  <a:chOff x="384" y="1968"/>
                  <a:chExt cx="4818" cy="1063"/>
                </a:xfrm>
              </p:grpSpPr>
              <p:sp>
                <p:nvSpPr>
                  <p:cNvPr id="5241" name="Freeform 121"/>
                  <p:cNvSpPr>
                    <a:spLocks/>
                  </p:cNvSpPr>
                  <p:nvPr/>
                </p:nvSpPr>
                <p:spPr bwMode="auto">
                  <a:xfrm>
                    <a:off x="960" y="2488"/>
                    <a:ext cx="1242" cy="543"/>
                  </a:xfrm>
                  <a:custGeom>
                    <a:avLst/>
                    <a:gdLst>
                      <a:gd name="T0" fmla="*/ 0 w 1242"/>
                      <a:gd name="T1" fmla="*/ 13 h 543"/>
                      <a:gd name="T2" fmla="*/ 624 w 1242"/>
                      <a:gd name="T3" fmla="*/ 541 h 543"/>
                      <a:gd name="T4" fmla="*/ 1242 w 1242"/>
                      <a:gd name="T5" fmla="*/ 0 h 5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42" h="543">
                        <a:moveTo>
                          <a:pt x="0" y="13"/>
                        </a:moveTo>
                        <a:cubicBezTo>
                          <a:pt x="211" y="280"/>
                          <a:pt x="417" y="543"/>
                          <a:pt x="624" y="541"/>
                        </a:cubicBezTo>
                        <a:cubicBezTo>
                          <a:pt x="831" y="539"/>
                          <a:pt x="1113" y="113"/>
                          <a:pt x="1242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2" name="Freeform 122"/>
                  <p:cNvSpPr>
                    <a:spLocks/>
                  </p:cNvSpPr>
                  <p:nvPr/>
                </p:nvSpPr>
                <p:spPr bwMode="auto">
                  <a:xfrm>
                    <a:off x="2180" y="1968"/>
                    <a:ext cx="1235" cy="533"/>
                  </a:xfrm>
                  <a:custGeom>
                    <a:avLst/>
                    <a:gdLst>
                      <a:gd name="T0" fmla="*/ 0 w 1235"/>
                      <a:gd name="T1" fmla="*/ 529 h 533"/>
                      <a:gd name="T2" fmla="*/ 624 w 1235"/>
                      <a:gd name="T3" fmla="*/ 1 h 533"/>
                      <a:gd name="T4" fmla="*/ 1235 w 1235"/>
                      <a:gd name="T5" fmla="*/ 533 h 5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35" h="533">
                        <a:moveTo>
                          <a:pt x="0" y="529"/>
                        </a:moveTo>
                        <a:cubicBezTo>
                          <a:pt x="211" y="262"/>
                          <a:pt x="418" y="0"/>
                          <a:pt x="624" y="1"/>
                        </a:cubicBezTo>
                        <a:cubicBezTo>
                          <a:pt x="830" y="2"/>
                          <a:pt x="1108" y="422"/>
                          <a:pt x="1235" y="533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3" name="Freeform 123"/>
                  <p:cNvSpPr>
                    <a:spLocks/>
                  </p:cNvSpPr>
                  <p:nvPr/>
                </p:nvSpPr>
                <p:spPr bwMode="auto">
                  <a:xfrm>
                    <a:off x="384" y="1968"/>
                    <a:ext cx="587" cy="535"/>
                  </a:xfrm>
                  <a:custGeom>
                    <a:avLst/>
                    <a:gdLst>
                      <a:gd name="T0" fmla="*/ 0 w 587"/>
                      <a:gd name="T1" fmla="*/ 0 h 535"/>
                      <a:gd name="T2" fmla="*/ 142 w 587"/>
                      <a:gd name="T3" fmla="*/ 53 h 535"/>
                      <a:gd name="T4" fmla="*/ 320 w 587"/>
                      <a:gd name="T5" fmla="*/ 209 h 535"/>
                      <a:gd name="T6" fmla="*/ 483 w 587"/>
                      <a:gd name="T7" fmla="*/ 409 h 535"/>
                      <a:gd name="T8" fmla="*/ 587 w 587"/>
                      <a:gd name="T9" fmla="*/ 535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7" h="535">
                        <a:moveTo>
                          <a:pt x="0" y="0"/>
                        </a:moveTo>
                        <a:cubicBezTo>
                          <a:pt x="24" y="9"/>
                          <a:pt x="89" y="18"/>
                          <a:pt x="142" y="53"/>
                        </a:cubicBezTo>
                        <a:cubicBezTo>
                          <a:pt x="195" y="88"/>
                          <a:pt x="263" y="150"/>
                          <a:pt x="320" y="209"/>
                        </a:cubicBezTo>
                        <a:cubicBezTo>
                          <a:pt x="377" y="268"/>
                          <a:pt x="439" y="355"/>
                          <a:pt x="483" y="409"/>
                        </a:cubicBezTo>
                        <a:cubicBezTo>
                          <a:pt x="527" y="463"/>
                          <a:pt x="565" y="509"/>
                          <a:pt x="587" y="53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4" name="Freeform 124"/>
                  <p:cNvSpPr>
                    <a:spLocks/>
                  </p:cNvSpPr>
                  <p:nvPr/>
                </p:nvSpPr>
                <p:spPr bwMode="auto">
                  <a:xfrm>
                    <a:off x="3401" y="2482"/>
                    <a:ext cx="1242" cy="543"/>
                  </a:xfrm>
                  <a:custGeom>
                    <a:avLst/>
                    <a:gdLst>
                      <a:gd name="T0" fmla="*/ 0 w 1242"/>
                      <a:gd name="T1" fmla="*/ 13 h 543"/>
                      <a:gd name="T2" fmla="*/ 624 w 1242"/>
                      <a:gd name="T3" fmla="*/ 541 h 543"/>
                      <a:gd name="T4" fmla="*/ 1242 w 1242"/>
                      <a:gd name="T5" fmla="*/ 0 h 5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42" h="543">
                        <a:moveTo>
                          <a:pt x="0" y="13"/>
                        </a:moveTo>
                        <a:cubicBezTo>
                          <a:pt x="211" y="280"/>
                          <a:pt x="417" y="543"/>
                          <a:pt x="624" y="541"/>
                        </a:cubicBezTo>
                        <a:cubicBezTo>
                          <a:pt x="831" y="539"/>
                          <a:pt x="1113" y="113"/>
                          <a:pt x="1242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5" name="Freeform 125"/>
                  <p:cNvSpPr>
                    <a:spLocks/>
                  </p:cNvSpPr>
                  <p:nvPr/>
                </p:nvSpPr>
                <p:spPr bwMode="auto">
                  <a:xfrm flipH="1">
                    <a:off x="4615" y="1968"/>
                    <a:ext cx="587" cy="535"/>
                  </a:xfrm>
                  <a:custGeom>
                    <a:avLst/>
                    <a:gdLst>
                      <a:gd name="T0" fmla="*/ 0 w 587"/>
                      <a:gd name="T1" fmla="*/ 0 h 535"/>
                      <a:gd name="T2" fmla="*/ 142 w 587"/>
                      <a:gd name="T3" fmla="*/ 53 h 535"/>
                      <a:gd name="T4" fmla="*/ 320 w 587"/>
                      <a:gd name="T5" fmla="*/ 209 h 535"/>
                      <a:gd name="T6" fmla="*/ 483 w 587"/>
                      <a:gd name="T7" fmla="*/ 409 h 535"/>
                      <a:gd name="T8" fmla="*/ 587 w 587"/>
                      <a:gd name="T9" fmla="*/ 535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7" h="535">
                        <a:moveTo>
                          <a:pt x="0" y="0"/>
                        </a:moveTo>
                        <a:cubicBezTo>
                          <a:pt x="24" y="9"/>
                          <a:pt x="89" y="18"/>
                          <a:pt x="142" y="53"/>
                        </a:cubicBezTo>
                        <a:cubicBezTo>
                          <a:pt x="195" y="88"/>
                          <a:pt x="263" y="150"/>
                          <a:pt x="320" y="209"/>
                        </a:cubicBezTo>
                        <a:cubicBezTo>
                          <a:pt x="377" y="268"/>
                          <a:pt x="439" y="355"/>
                          <a:pt x="483" y="409"/>
                        </a:cubicBezTo>
                        <a:cubicBezTo>
                          <a:pt x="527" y="463"/>
                          <a:pt x="565" y="509"/>
                          <a:pt x="587" y="53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5246" name="Line 126"/>
            <p:cNvSpPr>
              <a:spLocks noChangeShapeType="1"/>
            </p:cNvSpPr>
            <p:nvPr/>
          </p:nvSpPr>
          <p:spPr bwMode="auto">
            <a:xfrm flipH="1">
              <a:off x="1824" y="864"/>
              <a:ext cx="192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7" name="Rectangle 127"/>
            <p:cNvSpPr>
              <a:spLocks noChangeArrowheads="1"/>
            </p:cNvSpPr>
            <p:nvPr/>
          </p:nvSpPr>
          <p:spPr bwMode="auto">
            <a:xfrm>
              <a:off x="1488" y="1152"/>
              <a:ext cx="6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600">
                  <a:solidFill>
                    <a:schemeClr val="accent1"/>
                  </a:solidFill>
                </a:rPr>
                <a:t>波节</a:t>
              </a:r>
            </a:p>
          </p:txBody>
        </p:sp>
        <p:sp>
          <p:nvSpPr>
            <p:cNvPr id="5248" name="Line 128"/>
            <p:cNvSpPr>
              <a:spLocks noChangeShapeType="1"/>
            </p:cNvSpPr>
            <p:nvPr/>
          </p:nvSpPr>
          <p:spPr bwMode="auto">
            <a:xfrm>
              <a:off x="1488" y="884"/>
              <a:ext cx="240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49" name="Group 129"/>
            <p:cNvGrpSpPr>
              <a:grpSpLocks/>
            </p:cNvGrpSpPr>
            <p:nvPr/>
          </p:nvGrpSpPr>
          <p:grpSpPr bwMode="auto">
            <a:xfrm>
              <a:off x="4464" y="480"/>
              <a:ext cx="240" cy="720"/>
              <a:chOff x="4464" y="480"/>
              <a:chExt cx="240" cy="720"/>
            </a:xfrm>
          </p:grpSpPr>
          <p:sp>
            <p:nvSpPr>
              <p:cNvPr id="5250" name="Rectangle 130" descr="宽上对角线"/>
              <p:cNvSpPr>
                <a:spLocks noChangeArrowheads="1"/>
              </p:cNvSpPr>
              <p:nvPr/>
            </p:nvSpPr>
            <p:spPr bwMode="auto">
              <a:xfrm>
                <a:off x="4464" y="480"/>
                <a:ext cx="240" cy="72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1" name="Line 131"/>
              <p:cNvSpPr>
                <a:spLocks noChangeShapeType="1"/>
              </p:cNvSpPr>
              <p:nvPr/>
            </p:nvSpPr>
            <p:spPr bwMode="auto">
              <a:xfrm>
                <a:off x="4464" y="480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52" name="Line 132"/>
            <p:cNvSpPr>
              <a:spLocks noChangeShapeType="1"/>
            </p:cNvSpPr>
            <p:nvPr/>
          </p:nvSpPr>
          <p:spPr bwMode="auto">
            <a:xfrm>
              <a:off x="576" y="852"/>
              <a:ext cx="4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53" name="Group 133"/>
          <p:cNvGrpSpPr>
            <a:grpSpLocks/>
          </p:cNvGrpSpPr>
          <p:nvPr/>
        </p:nvGrpSpPr>
        <p:grpSpPr bwMode="auto">
          <a:xfrm>
            <a:off x="4724400" y="4648200"/>
            <a:ext cx="1101725" cy="1022350"/>
            <a:chOff x="3024" y="960"/>
            <a:chExt cx="694" cy="644"/>
          </a:xfrm>
        </p:grpSpPr>
        <p:sp>
          <p:nvSpPr>
            <p:cNvPr id="5254" name="Line 134"/>
            <p:cNvSpPr>
              <a:spLocks noChangeShapeType="1"/>
            </p:cNvSpPr>
            <p:nvPr/>
          </p:nvSpPr>
          <p:spPr bwMode="auto">
            <a:xfrm flipH="1">
              <a:off x="3504" y="960"/>
              <a:ext cx="192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5" name="Rectangle 135"/>
            <p:cNvSpPr>
              <a:spLocks noChangeArrowheads="1"/>
            </p:cNvSpPr>
            <p:nvPr/>
          </p:nvSpPr>
          <p:spPr bwMode="auto">
            <a:xfrm>
              <a:off x="3024" y="1200"/>
              <a:ext cx="6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600">
                  <a:solidFill>
                    <a:schemeClr val="accent1"/>
                  </a:solidFill>
                </a:rPr>
                <a:t>波腹</a:t>
              </a:r>
            </a:p>
          </p:txBody>
        </p:sp>
        <p:sp>
          <p:nvSpPr>
            <p:cNvPr id="5256" name="Line 136"/>
            <p:cNvSpPr>
              <a:spLocks noChangeShapeType="1"/>
            </p:cNvSpPr>
            <p:nvPr/>
          </p:nvSpPr>
          <p:spPr bwMode="auto">
            <a:xfrm>
              <a:off x="3203" y="986"/>
              <a:ext cx="157" cy="31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57" name="Text Box 137"/>
          <p:cNvSpPr txBox="1">
            <a:spLocks noChangeArrowheads="1"/>
          </p:cNvSpPr>
          <p:nvPr/>
        </p:nvSpPr>
        <p:spPr bwMode="auto">
          <a:xfrm>
            <a:off x="457200" y="1981200"/>
            <a:ext cx="828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</a:rPr>
              <a:t>波节</a:t>
            </a:r>
            <a:r>
              <a:rPr lang="en-US" altLang="zh-CN">
                <a:solidFill>
                  <a:srgbClr val="FF3300"/>
                </a:solidFill>
              </a:rPr>
              <a:t>---- </a:t>
            </a:r>
            <a:r>
              <a:rPr lang="zh-CN" altLang="en-US">
                <a:solidFill>
                  <a:schemeClr val="accent2"/>
                </a:solidFill>
              </a:rPr>
              <a:t>振幅始终为零的位置。</a:t>
            </a:r>
            <a:endParaRPr lang="zh-CN" altLang="en-US"/>
          </a:p>
        </p:txBody>
      </p:sp>
      <p:sp>
        <p:nvSpPr>
          <p:cNvPr id="5258" name="Text Box 138"/>
          <p:cNvSpPr txBox="1">
            <a:spLocks noChangeArrowheads="1"/>
          </p:cNvSpPr>
          <p:nvPr/>
        </p:nvSpPr>
        <p:spPr bwMode="auto">
          <a:xfrm>
            <a:off x="304800" y="1143000"/>
            <a:ext cx="7272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驻波的振幅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3" grpId="0" animBg="1" autoUpdateAnimBg="0"/>
      <p:bldP spid="5217" grpId="0" autoUpdateAnimBg="0"/>
      <p:bldP spid="5257" grpId="0" autoUpdateAnimBg="0"/>
      <p:bldP spid="525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447800" y="2286000"/>
          <a:ext cx="2247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公式" r:id="rId3" imgW="2247840" imgH="1054080" progId="Equation.3">
                  <p:embed/>
                </p:oleObj>
              </mc:Choice>
              <mc:Fallback>
                <p:oleObj name="公式" r:id="rId3" imgW="2247840" imgH="1054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2247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447800" y="3429000"/>
          <a:ext cx="1663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公式" r:id="rId5" imgW="1663560" imgH="1054080" progId="Equation.3">
                  <p:embed/>
                </p:oleObj>
              </mc:Choice>
              <mc:Fallback>
                <p:oleObj name="公式" r:id="rId5" imgW="166356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1663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539750" y="3933825"/>
            <a:ext cx="365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accent2"/>
                </a:solidFill>
              </a:rPr>
              <a:t>  </a:t>
            </a:r>
          </a:p>
        </p:txBody>
      </p:sp>
      <p:graphicFrame>
        <p:nvGraphicFramePr>
          <p:cNvPr id="8244" name="Object 52"/>
          <p:cNvGraphicFramePr>
            <a:graphicFrameLocks noChangeAspect="1"/>
          </p:cNvGraphicFramePr>
          <p:nvPr/>
        </p:nvGraphicFramePr>
        <p:xfrm>
          <a:off x="1447800" y="4953000"/>
          <a:ext cx="4699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公式" r:id="rId7" imgW="4698720" imgH="1054080" progId="Equation.3">
                  <p:embed/>
                </p:oleObj>
              </mc:Choice>
              <mc:Fallback>
                <p:oleObj name="公式" r:id="rId7" imgW="4698720" imgH="10540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4699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5" name="Object 53"/>
          <p:cNvGraphicFramePr>
            <a:graphicFrameLocks noChangeAspect="1"/>
          </p:cNvGraphicFramePr>
          <p:nvPr/>
        </p:nvGraphicFramePr>
        <p:xfrm>
          <a:off x="6248400" y="4953000"/>
          <a:ext cx="698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公式" r:id="rId9" imgW="698400" imgH="1054080" progId="Equation.3">
                  <p:embed/>
                </p:oleObj>
              </mc:Choice>
              <mc:Fallback>
                <p:oleObj name="公式" r:id="rId9" imgW="698400" imgH="10540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953000"/>
                        <a:ext cx="698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2" name="Object 60"/>
          <p:cNvGraphicFramePr>
            <a:graphicFrameLocks noChangeAspect="1"/>
          </p:cNvGraphicFramePr>
          <p:nvPr/>
        </p:nvGraphicFramePr>
        <p:xfrm>
          <a:off x="3886200" y="3810000"/>
          <a:ext cx="2413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公式" r:id="rId11" imgW="2412720" imgH="482400" progId="Equation.3">
                  <p:embed/>
                </p:oleObj>
              </mc:Choice>
              <mc:Fallback>
                <p:oleObj name="公式" r:id="rId11" imgW="2412720" imgH="4824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0"/>
                        <a:ext cx="2413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53" name="Picture 61" descr="Image-002">
            <a:hlinkClick r:id="rId13" action="ppaction://hlinkpres?slideindex=2&amp;slidetitle=没有幻灯片标题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54" name="Picture 62" descr="Image-004">
            <a:hlinkClick r:id="rId15" action="ppaction://hlinkpres?slideindex=5&amp;slidetitle=没有幻灯片标题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55" name="Picture 63" descr="Image-005">
            <a:hlinkClick r:id="rId17" action="ppaction://hlinkpres?slideindex=10&amp;slidetitle=没有幻灯片标题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56" name="Picture 64" descr="Image-011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3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57" name="Picture 65" descr="Image-012">
            <a:hlinkClick r:id="rId20" action="ppaction://hlinkpres?slideindex=3&amp;slidetitle=没有幻灯片标题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58" name="Picture 66" descr="Image-010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59" name="Picture 67" descr="Image-013">
            <a:hlinkClick r:id="rId23" action="ppaction://hlinkpres?slideindex=4&amp;slidetitle=没有幻灯片标题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60" name="Picture 68" descr="Image-014">
            <a:hlinkClick r:id="rId25" action="ppaction://hlinkpres?slideindex=13&amp;slidetitle=没有幻灯片标题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550863" y="6461125"/>
            <a:ext cx="5545137" cy="385763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§6.</a:t>
            </a:r>
            <a:r>
              <a:rPr lang="zh-CN" altLang="en-US" sz="1800">
                <a:solidFill>
                  <a:schemeClr val="bg1"/>
                </a:solidFill>
              </a:rPr>
              <a:t>驻波 </a:t>
            </a:r>
            <a:r>
              <a:rPr lang="en-US" altLang="zh-CN" sz="1800">
                <a:solidFill>
                  <a:schemeClr val="bg1"/>
                </a:solidFill>
              </a:rPr>
              <a:t>/ </a:t>
            </a:r>
            <a:r>
              <a:rPr lang="zh-CN" altLang="en-US" sz="1800">
                <a:solidFill>
                  <a:schemeClr val="bg1"/>
                </a:solidFill>
              </a:rPr>
              <a:t>三</a:t>
            </a:r>
            <a:r>
              <a:rPr lang="en-US" altLang="zh-CN" sz="1800">
                <a:solidFill>
                  <a:schemeClr val="bg1"/>
                </a:solidFill>
              </a:rPr>
              <a:t>.</a:t>
            </a:r>
            <a:r>
              <a:rPr lang="zh-CN" altLang="en-US" sz="1800">
                <a:solidFill>
                  <a:schemeClr val="bg1"/>
                </a:solidFill>
              </a:rPr>
              <a:t>讨论</a:t>
            </a: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381000" y="1524000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1) </a:t>
            </a:r>
            <a:r>
              <a:rPr lang="zh-CN" altLang="en-US">
                <a:solidFill>
                  <a:schemeClr val="accent2"/>
                </a:solidFill>
              </a:rPr>
              <a:t>波腹位置</a:t>
            </a:r>
          </a:p>
        </p:txBody>
      </p:sp>
      <p:graphicFrame>
        <p:nvGraphicFramePr>
          <p:cNvPr id="8263" name="Object 71"/>
          <p:cNvGraphicFramePr>
            <a:graphicFrameLocks noChangeAspect="1"/>
          </p:cNvGraphicFramePr>
          <p:nvPr/>
        </p:nvGraphicFramePr>
        <p:xfrm>
          <a:off x="2895600" y="1295400"/>
          <a:ext cx="2374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公式" r:id="rId27" imgW="2374560" imgH="1143000" progId="Equation.3">
                  <p:embed/>
                </p:oleObj>
              </mc:Choice>
              <mc:Fallback>
                <p:oleObj name="公式" r:id="rId27" imgW="2374560" imgH="11430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2374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762000" y="4495800"/>
            <a:ext cx="287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相邻波腹距离</a:t>
            </a:r>
            <a:endParaRPr lang="zh-CN" altLang="en-US"/>
          </a:p>
        </p:txBody>
      </p:sp>
      <p:graphicFrame>
        <p:nvGraphicFramePr>
          <p:cNvPr id="8265" name="Object 73"/>
          <p:cNvGraphicFramePr>
            <a:graphicFrameLocks noChangeAspect="1"/>
          </p:cNvGraphicFramePr>
          <p:nvPr/>
        </p:nvGraphicFramePr>
        <p:xfrm>
          <a:off x="3810000" y="152400"/>
          <a:ext cx="3657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公式" r:id="rId29" imgW="1346040" imgH="393480" progId="Equation.3">
                  <p:embed/>
                </p:oleObj>
              </mc:Choice>
              <mc:Fallback>
                <p:oleObj name="公式" r:id="rId29" imgW="1346040" imgH="39348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2400"/>
                        <a:ext cx="3657600" cy="10699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1143000" y="381000"/>
            <a:ext cx="2592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3300"/>
                </a:solidFill>
              </a:rPr>
              <a:t>驻波方程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2" grpId="0" autoUpdateAnimBg="0"/>
      <p:bldP spid="826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468313" y="47625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2) </a:t>
            </a:r>
            <a:r>
              <a:rPr lang="zh-CN" altLang="en-US">
                <a:solidFill>
                  <a:schemeClr val="accent2"/>
                </a:solidFill>
              </a:rPr>
              <a:t>波节位置</a:t>
            </a:r>
          </a:p>
        </p:txBody>
      </p:sp>
      <p:graphicFrame>
        <p:nvGraphicFramePr>
          <p:cNvPr id="6183" name="Object 39"/>
          <p:cNvGraphicFramePr>
            <a:graphicFrameLocks noChangeAspect="1"/>
          </p:cNvGraphicFramePr>
          <p:nvPr/>
        </p:nvGraphicFramePr>
        <p:xfrm>
          <a:off x="3276600" y="260350"/>
          <a:ext cx="309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公式" r:id="rId3" imgW="3098520" imgH="1143000" progId="Equation.3">
                  <p:embed/>
                </p:oleObj>
              </mc:Choice>
              <mc:Fallback>
                <p:oleObj name="公式" r:id="rId3" imgW="3098520" imgH="1143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0350"/>
                        <a:ext cx="3098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" name="Object 41"/>
          <p:cNvGraphicFramePr>
            <a:graphicFrameLocks noChangeAspect="1"/>
          </p:cNvGraphicFramePr>
          <p:nvPr/>
        </p:nvGraphicFramePr>
        <p:xfrm>
          <a:off x="1476375" y="1341438"/>
          <a:ext cx="3479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公式" r:id="rId5" imgW="3479760" imgH="1054080" progId="Equation.3">
                  <p:embed/>
                </p:oleObj>
              </mc:Choice>
              <mc:Fallback>
                <p:oleObj name="公式" r:id="rId5" imgW="3479760" imgH="10540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41438"/>
                        <a:ext cx="3479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6" name="Object 42"/>
          <p:cNvGraphicFramePr>
            <a:graphicFrameLocks noChangeAspect="1"/>
          </p:cNvGraphicFramePr>
          <p:nvPr/>
        </p:nvGraphicFramePr>
        <p:xfrm>
          <a:off x="1547813" y="2492375"/>
          <a:ext cx="2844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公式" r:id="rId7" imgW="2844720" imgH="1054080" progId="Equation.3">
                  <p:embed/>
                </p:oleObj>
              </mc:Choice>
              <mc:Fallback>
                <p:oleObj name="公式" r:id="rId7" imgW="2844720" imgH="10540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92375"/>
                        <a:ext cx="2844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7" name="Object 53"/>
          <p:cNvGraphicFramePr>
            <a:graphicFrameLocks noChangeAspect="1"/>
          </p:cNvGraphicFramePr>
          <p:nvPr/>
        </p:nvGraphicFramePr>
        <p:xfrm>
          <a:off x="5219700" y="2781300"/>
          <a:ext cx="2413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公式" r:id="rId9" imgW="2412720" imgH="482400" progId="Equation.3">
                  <p:embed/>
                </p:oleObj>
              </mc:Choice>
              <mc:Fallback>
                <p:oleObj name="公式" r:id="rId9" imgW="2412720" imgH="4824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781300"/>
                        <a:ext cx="2413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98" name="Picture 54" descr="Image-002">
            <a:hlinkClick r:id="rId11" action="ppaction://hlinkpres?slideindex=2&amp;slidetitle=没有幻灯片标题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9" name="Picture 55" descr="Image-004">
            <a:hlinkClick r:id="rId13" action="ppaction://hlinkpres?slideindex=5&amp;slidetitle=没有幻灯片标题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0" name="Picture 56" descr="Image-005">
            <a:hlinkClick r:id="rId15" action="ppaction://hlinkpres?slideindex=10&amp;slidetitle=没有幻灯片标题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1" name="Picture 57" descr="Image-011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3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2" name="Picture 58" descr="Image-012">
            <a:hlinkClick r:id="rId18" action="ppaction://hlinkpres?slideindex=3&amp;slidetitle=没有幻灯片标题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3" name="Picture 59" descr="Image-010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4" name="Picture 60" descr="Image-013">
            <a:hlinkClick r:id="rId21" action="ppaction://hlinkpres?slideindex=4&amp;slidetitle=没有幻灯片标题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5" name="Picture 61" descr="Image-014">
            <a:hlinkClick r:id="rId23" action="ppaction://hlinkpres?slideindex=13&amp;slidetitle=没有幻灯片标题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550863" y="6461125"/>
            <a:ext cx="5545137" cy="385763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§6.</a:t>
            </a:r>
            <a:r>
              <a:rPr lang="zh-CN" altLang="en-US" sz="1800">
                <a:solidFill>
                  <a:schemeClr val="bg1"/>
                </a:solidFill>
              </a:rPr>
              <a:t>驻波 </a:t>
            </a:r>
            <a:r>
              <a:rPr lang="en-US" altLang="zh-CN" sz="1800">
                <a:solidFill>
                  <a:schemeClr val="bg1"/>
                </a:solidFill>
              </a:rPr>
              <a:t>/ </a:t>
            </a:r>
            <a:r>
              <a:rPr lang="zh-CN" altLang="en-US" sz="1800">
                <a:solidFill>
                  <a:schemeClr val="bg1"/>
                </a:solidFill>
              </a:rPr>
              <a:t>三</a:t>
            </a:r>
            <a:r>
              <a:rPr lang="en-US" altLang="zh-CN" sz="1800">
                <a:solidFill>
                  <a:schemeClr val="bg1"/>
                </a:solidFill>
              </a:rPr>
              <a:t>.</a:t>
            </a:r>
            <a:r>
              <a:rPr lang="zh-CN" altLang="en-US" sz="1800">
                <a:solidFill>
                  <a:schemeClr val="bg1"/>
                </a:solidFill>
              </a:rPr>
              <a:t>讨论</a:t>
            </a:r>
          </a:p>
        </p:txBody>
      </p:sp>
      <p:sp>
        <p:nvSpPr>
          <p:cNvPr id="6207" name="Text Box 63"/>
          <p:cNvSpPr txBox="1">
            <a:spLocks noChangeArrowheads="1"/>
          </p:cNvSpPr>
          <p:nvPr/>
        </p:nvSpPr>
        <p:spPr bwMode="auto">
          <a:xfrm>
            <a:off x="539750" y="3716338"/>
            <a:ext cx="4752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相邻波节距离</a:t>
            </a:r>
            <a:endParaRPr lang="zh-CN" altLang="en-US"/>
          </a:p>
        </p:txBody>
      </p:sp>
      <p:graphicFrame>
        <p:nvGraphicFramePr>
          <p:cNvPr id="6208" name="Object 64"/>
          <p:cNvGraphicFramePr>
            <a:graphicFrameLocks noChangeAspect="1"/>
          </p:cNvGraphicFramePr>
          <p:nvPr/>
        </p:nvGraphicFramePr>
        <p:xfrm>
          <a:off x="827088" y="4221163"/>
          <a:ext cx="70246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公式" r:id="rId25" imgW="7022880" imgH="1054080" progId="Equation.3">
                  <p:embed/>
                </p:oleObj>
              </mc:Choice>
              <mc:Fallback>
                <p:oleObj name="公式" r:id="rId25" imgW="7022880" imgH="10540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702468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9" name="Object 65"/>
          <p:cNvGraphicFramePr>
            <a:graphicFrameLocks noChangeAspect="1"/>
          </p:cNvGraphicFramePr>
          <p:nvPr/>
        </p:nvGraphicFramePr>
        <p:xfrm>
          <a:off x="7885113" y="4221163"/>
          <a:ext cx="698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公式" r:id="rId27" imgW="698400" imgH="1054080" progId="Equation.3">
                  <p:embed/>
                </p:oleObj>
              </mc:Choice>
              <mc:Fallback>
                <p:oleObj name="公式" r:id="rId27" imgW="698400" imgH="105408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221163"/>
                        <a:ext cx="698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2" grpId="0" autoUpdateAnimBg="0"/>
      <p:bldP spid="620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6" name="Group 50"/>
          <p:cNvGrpSpPr>
            <a:grpSpLocks/>
          </p:cNvGrpSpPr>
          <p:nvPr/>
        </p:nvGrpSpPr>
        <p:grpSpPr bwMode="auto">
          <a:xfrm>
            <a:off x="900113" y="476250"/>
            <a:ext cx="7010400" cy="2241550"/>
            <a:chOff x="576" y="96"/>
            <a:chExt cx="4416" cy="1412"/>
          </a:xfrm>
        </p:grpSpPr>
        <p:grpSp>
          <p:nvGrpSpPr>
            <p:cNvPr id="9218" name="Group 2"/>
            <p:cNvGrpSpPr>
              <a:grpSpLocks/>
            </p:cNvGrpSpPr>
            <p:nvPr/>
          </p:nvGrpSpPr>
          <p:grpSpPr bwMode="auto">
            <a:xfrm>
              <a:off x="576" y="144"/>
              <a:ext cx="4416" cy="1364"/>
              <a:chOff x="576" y="144"/>
              <a:chExt cx="4416" cy="1364"/>
            </a:xfrm>
          </p:grpSpPr>
          <p:grpSp>
            <p:nvGrpSpPr>
              <p:cNvPr id="9219" name="Group 3"/>
              <p:cNvGrpSpPr>
                <a:grpSpLocks/>
              </p:cNvGrpSpPr>
              <p:nvPr/>
            </p:nvGrpSpPr>
            <p:grpSpPr bwMode="auto">
              <a:xfrm>
                <a:off x="576" y="624"/>
                <a:ext cx="4416" cy="255"/>
                <a:chOff x="672" y="3242"/>
                <a:chExt cx="4416" cy="255"/>
              </a:xfrm>
            </p:grpSpPr>
            <p:sp>
              <p:nvSpPr>
                <p:cNvPr id="9220" name="Line 4"/>
                <p:cNvSpPr>
                  <a:spLocks noChangeShapeType="1"/>
                </p:cNvSpPr>
                <p:nvPr/>
              </p:nvSpPr>
              <p:spPr bwMode="auto">
                <a:xfrm>
                  <a:off x="672" y="3374"/>
                  <a:ext cx="44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221" name="Group 5"/>
                <p:cNvGrpSpPr>
                  <a:grpSpLocks/>
                </p:cNvGrpSpPr>
                <p:nvPr/>
              </p:nvGrpSpPr>
              <p:grpSpPr bwMode="auto">
                <a:xfrm>
                  <a:off x="863" y="3242"/>
                  <a:ext cx="3937" cy="247"/>
                  <a:chOff x="1151" y="3482"/>
                  <a:chExt cx="3937" cy="247"/>
                </a:xfrm>
              </p:grpSpPr>
              <p:grpSp>
                <p:nvGrpSpPr>
                  <p:cNvPr id="9222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1151" y="3489"/>
                    <a:ext cx="1969" cy="240"/>
                    <a:chOff x="384" y="1968"/>
                    <a:chExt cx="4818" cy="1063"/>
                  </a:xfrm>
                </p:grpSpPr>
                <p:sp>
                  <p:nvSpPr>
                    <p:cNvPr id="9223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960" y="2488"/>
                      <a:ext cx="1242" cy="543"/>
                    </a:xfrm>
                    <a:custGeom>
                      <a:avLst/>
                      <a:gdLst>
                        <a:gd name="T0" fmla="*/ 0 w 1242"/>
                        <a:gd name="T1" fmla="*/ 13 h 543"/>
                        <a:gd name="T2" fmla="*/ 624 w 1242"/>
                        <a:gd name="T3" fmla="*/ 541 h 543"/>
                        <a:gd name="T4" fmla="*/ 1242 w 1242"/>
                        <a:gd name="T5" fmla="*/ 0 h 5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242" h="543">
                          <a:moveTo>
                            <a:pt x="0" y="13"/>
                          </a:moveTo>
                          <a:cubicBezTo>
                            <a:pt x="211" y="280"/>
                            <a:pt x="417" y="543"/>
                            <a:pt x="624" y="541"/>
                          </a:cubicBezTo>
                          <a:cubicBezTo>
                            <a:pt x="831" y="539"/>
                            <a:pt x="1113" y="113"/>
                            <a:pt x="1242" y="0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4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2180" y="1968"/>
                      <a:ext cx="1235" cy="533"/>
                    </a:xfrm>
                    <a:custGeom>
                      <a:avLst/>
                      <a:gdLst>
                        <a:gd name="T0" fmla="*/ 0 w 1235"/>
                        <a:gd name="T1" fmla="*/ 529 h 533"/>
                        <a:gd name="T2" fmla="*/ 624 w 1235"/>
                        <a:gd name="T3" fmla="*/ 1 h 533"/>
                        <a:gd name="T4" fmla="*/ 1235 w 1235"/>
                        <a:gd name="T5" fmla="*/ 533 h 5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235" h="533">
                          <a:moveTo>
                            <a:pt x="0" y="529"/>
                          </a:moveTo>
                          <a:cubicBezTo>
                            <a:pt x="211" y="262"/>
                            <a:pt x="418" y="0"/>
                            <a:pt x="624" y="1"/>
                          </a:cubicBezTo>
                          <a:cubicBezTo>
                            <a:pt x="830" y="2"/>
                            <a:pt x="1108" y="422"/>
                            <a:pt x="1235" y="533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84" y="1968"/>
                      <a:ext cx="587" cy="535"/>
                    </a:xfrm>
                    <a:custGeom>
                      <a:avLst/>
                      <a:gdLst>
                        <a:gd name="T0" fmla="*/ 0 w 587"/>
                        <a:gd name="T1" fmla="*/ 0 h 535"/>
                        <a:gd name="T2" fmla="*/ 142 w 587"/>
                        <a:gd name="T3" fmla="*/ 53 h 535"/>
                        <a:gd name="T4" fmla="*/ 320 w 587"/>
                        <a:gd name="T5" fmla="*/ 209 h 535"/>
                        <a:gd name="T6" fmla="*/ 483 w 587"/>
                        <a:gd name="T7" fmla="*/ 409 h 535"/>
                        <a:gd name="T8" fmla="*/ 587 w 587"/>
                        <a:gd name="T9" fmla="*/ 535 h 5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87" h="535">
                          <a:moveTo>
                            <a:pt x="0" y="0"/>
                          </a:moveTo>
                          <a:cubicBezTo>
                            <a:pt x="24" y="9"/>
                            <a:pt x="89" y="18"/>
                            <a:pt x="142" y="53"/>
                          </a:cubicBezTo>
                          <a:cubicBezTo>
                            <a:pt x="195" y="88"/>
                            <a:pt x="263" y="150"/>
                            <a:pt x="320" y="209"/>
                          </a:cubicBezTo>
                          <a:cubicBezTo>
                            <a:pt x="377" y="268"/>
                            <a:pt x="439" y="355"/>
                            <a:pt x="483" y="409"/>
                          </a:cubicBezTo>
                          <a:cubicBezTo>
                            <a:pt x="527" y="463"/>
                            <a:pt x="565" y="509"/>
                            <a:pt x="587" y="535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401" y="2482"/>
                      <a:ext cx="1242" cy="543"/>
                    </a:xfrm>
                    <a:custGeom>
                      <a:avLst/>
                      <a:gdLst>
                        <a:gd name="T0" fmla="*/ 0 w 1242"/>
                        <a:gd name="T1" fmla="*/ 13 h 543"/>
                        <a:gd name="T2" fmla="*/ 624 w 1242"/>
                        <a:gd name="T3" fmla="*/ 541 h 543"/>
                        <a:gd name="T4" fmla="*/ 1242 w 1242"/>
                        <a:gd name="T5" fmla="*/ 0 h 5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242" h="543">
                          <a:moveTo>
                            <a:pt x="0" y="13"/>
                          </a:moveTo>
                          <a:cubicBezTo>
                            <a:pt x="211" y="280"/>
                            <a:pt x="417" y="543"/>
                            <a:pt x="624" y="541"/>
                          </a:cubicBezTo>
                          <a:cubicBezTo>
                            <a:pt x="831" y="539"/>
                            <a:pt x="1113" y="113"/>
                            <a:pt x="1242" y="0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7" name="Freeform 11"/>
                    <p:cNvSpPr>
                      <a:spLocks/>
                    </p:cNvSpPr>
                    <p:nvPr/>
                  </p:nvSpPr>
                  <p:spPr bwMode="auto">
                    <a:xfrm flipH="1">
                      <a:off x="4615" y="1968"/>
                      <a:ext cx="587" cy="535"/>
                    </a:xfrm>
                    <a:custGeom>
                      <a:avLst/>
                      <a:gdLst>
                        <a:gd name="T0" fmla="*/ 0 w 587"/>
                        <a:gd name="T1" fmla="*/ 0 h 535"/>
                        <a:gd name="T2" fmla="*/ 142 w 587"/>
                        <a:gd name="T3" fmla="*/ 53 h 535"/>
                        <a:gd name="T4" fmla="*/ 320 w 587"/>
                        <a:gd name="T5" fmla="*/ 209 h 535"/>
                        <a:gd name="T6" fmla="*/ 483 w 587"/>
                        <a:gd name="T7" fmla="*/ 409 h 535"/>
                        <a:gd name="T8" fmla="*/ 587 w 587"/>
                        <a:gd name="T9" fmla="*/ 535 h 5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87" h="535">
                          <a:moveTo>
                            <a:pt x="0" y="0"/>
                          </a:moveTo>
                          <a:cubicBezTo>
                            <a:pt x="24" y="9"/>
                            <a:pt x="89" y="18"/>
                            <a:pt x="142" y="53"/>
                          </a:cubicBezTo>
                          <a:cubicBezTo>
                            <a:pt x="195" y="88"/>
                            <a:pt x="263" y="150"/>
                            <a:pt x="320" y="209"/>
                          </a:cubicBezTo>
                          <a:cubicBezTo>
                            <a:pt x="377" y="268"/>
                            <a:pt x="439" y="355"/>
                            <a:pt x="483" y="409"/>
                          </a:cubicBezTo>
                          <a:cubicBezTo>
                            <a:pt x="527" y="463"/>
                            <a:pt x="565" y="509"/>
                            <a:pt x="587" y="535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22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119" y="3482"/>
                    <a:ext cx="1969" cy="240"/>
                    <a:chOff x="384" y="1968"/>
                    <a:chExt cx="4818" cy="1063"/>
                  </a:xfrm>
                </p:grpSpPr>
                <p:sp>
                  <p:nvSpPr>
                    <p:cNvPr id="9229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960" y="2488"/>
                      <a:ext cx="1242" cy="543"/>
                    </a:xfrm>
                    <a:custGeom>
                      <a:avLst/>
                      <a:gdLst>
                        <a:gd name="T0" fmla="*/ 0 w 1242"/>
                        <a:gd name="T1" fmla="*/ 13 h 543"/>
                        <a:gd name="T2" fmla="*/ 624 w 1242"/>
                        <a:gd name="T3" fmla="*/ 541 h 543"/>
                        <a:gd name="T4" fmla="*/ 1242 w 1242"/>
                        <a:gd name="T5" fmla="*/ 0 h 5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242" h="543">
                          <a:moveTo>
                            <a:pt x="0" y="13"/>
                          </a:moveTo>
                          <a:cubicBezTo>
                            <a:pt x="211" y="280"/>
                            <a:pt x="417" y="543"/>
                            <a:pt x="624" y="541"/>
                          </a:cubicBezTo>
                          <a:cubicBezTo>
                            <a:pt x="831" y="539"/>
                            <a:pt x="1113" y="113"/>
                            <a:pt x="1242" y="0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0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2180" y="1968"/>
                      <a:ext cx="1235" cy="533"/>
                    </a:xfrm>
                    <a:custGeom>
                      <a:avLst/>
                      <a:gdLst>
                        <a:gd name="T0" fmla="*/ 0 w 1235"/>
                        <a:gd name="T1" fmla="*/ 529 h 533"/>
                        <a:gd name="T2" fmla="*/ 624 w 1235"/>
                        <a:gd name="T3" fmla="*/ 1 h 533"/>
                        <a:gd name="T4" fmla="*/ 1235 w 1235"/>
                        <a:gd name="T5" fmla="*/ 533 h 5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235" h="533">
                          <a:moveTo>
                            <a:pt x="0" y="529"/>
                          </a:moveTo>
                          <a:cubicBezTo>
                            <a:pt x="211" y="262"/>
                            <a:pt x="418" y="0"/>
                            <a:pt x="624" y="1"/>
                          </a:cubicBezTo>
                          <a:cubicBezTo>
                            <a:pt x="830" y="2"/>
                            <a:pt x="1108" y="422"/>
                            <a:pt x="1235" y="533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1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384" y="1968"/>
                      <a:ext cx="587" cy="535"/>
                    </a:xfrm>
                    <a:custGeom>
                      <a:avLst/>
                      <a:gdLst>
                        <a:gd name="T0" fmla="*/ 0 w 587"/>
                        <a:gd name="T1" fmla="*/ 0 h 535"/>
                        <a:gd name="T2" fmla="*/ 142 w 587"/>
                        <a:gd name="T3" fmla="*/ 53 h 535"/>
                        <a:gd name="T4" fmla="*/ 320 w 587"/>
                        <a:gd name="T5" fmla="*/ 209 h 535"/>
                        <a:gd name="T6" fmla="*/ 483 w 587"/>
                        <a:gd name="T7" fmla="*/ 409 h 535"/>
                        <a:gd name="T8" fmla="*/ 587 w 587"/>
                        <a:gd name="T9" fmla="*/ 535 h 5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87" h="535">
                          <a:moveTo>
                            <a:pt x="0" y="0"/>
                          </a:moveTo>
                          <a:cubicBezTo>
                            <a:pt x="24" y="9"/>
                            <a:pt x="89" y="18"/>
                            <a:pt x="142" y="53"/>
                          </a:cubicBezTo>
                          <a:cubicBezTo>
                            <a:pt x="195" y="88"/>
                            <a:pt x="263" y="150"/>
                            <a:pt x="320" y="209"/>
                          </a:cubicBezTo>
                          <a:cubicBezTo>
                            <a:pt x="377" y="268"/>
                            <a:pt x="439" y="355"/>
                            <a:pt x="483" y="409"/>
                          </a:cubicBezTo>
                          <a:cubicBezTo>
                            <a:pt x="527" y="463"/>
                            <a:pt x="565" y="509"/>
                            <a:pt x="587" y="535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2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3401" y="2482"/>
                      <a:ext cx="1242" cy="543"/>
                    </a:xfrm>
                    <a:custGeom>
                      <a:avLst/>
                      <a:gdLst>
                        <a:gd name="T0" fmla="*/ 0 w 1242"/>
                        <a:gd name="T1" fmla="*/ 13 h 543"/>
                        <a:gd name="T2" fmla="*/ 624 w 1242"/>
                        <a:gd name="T3" fmla="*/ 541 h 543"/>
                        <a:gd name="T4" fmla="*/ 1242 w 1242"/>
                        <a:gd name="T5" fmla="*/ 0 h 5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242" h="543">
                          <a:moveTo>
                            <a:pt x="0" y="13"/>
                          </a:moveTo>
                          <a:cubicBezTo>
                            <a:pt x="211" y="280"/>
                            <a:pt x="417" y="543"/>
                            <a:pt x="624" y="541"/>
                          </a:cubicBezTo>
                          <a:cubicBezTo>
                            <a:pt x="831" y="539"/>
                            <a:pt x="1113" y="113"/>
                            <a:pt x="1242" y="0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3" name="Freeform 17"/>
                    <p:cNvSpPr>
                      <a:spLocks/>
                    </p:cNvSpPr>
                    <p:nvPr/>
                  </p:nvSpPr>
                  <p:spPr bwMode="auto">
                    <a:xfrm flipH="1">
                      <a:off x="4615" y="1968"/>
                      <a:ext cx="587" cy="535"/>
                    </a:xfrm>
                    <a:custGeom>
                      <a:avLst/>
                      <a:gdLst>
                        <a:gd name="T0" fmla="*/ 0 w 587"/>
                        <a:gd name="T1" fmla="*/ 0 h 535"/>
                        <a:gd name="T2" fmla="*/ 142 w 587"/>
                        <a:gd name="T3" fmla="*/ 53 h 535"/>
                        <a:gd name="T4" fmla="*/ 320 w 587"/>
                        <a:gd name="T5" fmla="*/ 209 h 535"/>
                        <a:gd name="T6" fmla="*/ 483 w 587"/>
                        <a:gd name="T7" fmla="*/ 409 h 535"/>
                        <a:gd name="T8" fmla="*/ 587 w 587"/>
                        <a:gd name="T9" fmla="*/ 535 h 5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87" h="535">
                          <a:moveTo>
                            <a:pt x="0" y="0"/>
                          </a:moveTo>
                          <a:cubicBezTo>
                            <a:pt x="24" y="9"/>
                            <a:pt x="89" y="18"/>
                            <a:pt x="142" y="53"/>
                          </a:cubicBezTo>
                          <a:cubicBezTo>
                            <a:pt x="195" y="88"/>
                            <a:pt x="263" y="150"/>
                            <a:pt x="320" y="209"/>
                          </a:cubicBezTo>
                          <a:cubicBezTo>
                            <a:pt x="377" y="268"/>
                            <a:pt x="439" y="355"/>
                            <a:pt x="483" y="409"/>
                          </a:cubicBezTo>
                          <a:cubicBezTo>
                            <a:pt x="527" y="463"/>
                            <a:pt x="565" y="509"/>
                            <a:pt x="587" y="535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9234" name="Group 18"/>
                <p:cNvGrpSpPr>
                  <a:grpSpLocks/>
                </p:cNvGrpSpPr>
                <p:nvPr/>
              </p:nvGrpSpPr>
              <p:grpSpPr bwMode="auto">
                <a:xfrm flipV="1">
                  <a:off x="864" y="3250"/>
                  <a:ext cx="3937" cy="247"/>
                  <a:chOff x="1151" y="3482"/>
                  <a:chExt cx="3937" cy="247"/>
                </a:xfrm>
              </p:grpSpPr>
              <p:grpSp>
                <p:nvGrpSpPr>
                  <p:cNvPr id="9235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151" y="3489"/>
                    <a:ext cx="1969" cy="240"/>
                    <a:chOff x="384" y="1968"/>
                    <a:chExt cx="4818" cy="1063"/>
                  </a:xfrm>
                </p:grpSpPr>
                <p:sp>
                  <p:nvSpPr>
                    <p:cNvPr id="9236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960" y="2488"/>
                      <a:ext cx="1242" cy="543"/>
                    </a:xfrm>
                    <a:custGeom>
                      <a:avLst/>
                      <a:gdLst>
                        <a:gd name="T0" fmla="*/ 0 w 1242"/>
                        <a:gd name="T1" fmla="*/ 13 h 543"/>
                        <a:gd name="T2" fmla="*/ 624 w 1242"/>
                        <a:gd name="T3" fmla="*/ 541 h 543"/>
                        <a:gd name="T4" fmla="*/ 1242 w 1242"/>
                        <a:gd name="T5" fmla="*/ 0 h 5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242" h="543">
                          <a:moveTo>
                            <a:pt x="0" y="13"/>
                          </a:moveTo>
                          <a:cubicBezTo>
                            <a:pt x="211" y="280"/>
                            <a:pt x="417" y="543"/>
                            <a:pt x="624" y="541"/>
                          </a:cubicBezTo>
                          <a:cubicBezTo>
                            <a:pt x="831" y="539"/>
                            <a:pt x="1113" y="113"/>
                            <a:pt x="1242" y="0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7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2180" y="1968"/>
                      <a:ext cx="1235" cy="533"/>
                    </a:xfrm>
                    <a:custGeom>
                      <a:avLst/>
                      <a:gdLst>
                        <a:gd name="T0" fmla="*/ 0 w 1235"/>
                        <a:gd name="T1" fmla="*/ 529 h 533"/>
                        <a:gd name="T2" fmla="*/ 624 w 1235"/>
                        <a:gd name="T3" fmla="*/ 1 h 533"/>
                        <a:gd name="T4" fmla="*/ 1235 w 1235"/>
                        <a:gd name="T5" fmla="*/ 533 h 5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235" h="533">
                          <a:moveTo>
                            <a:pt x="0" y="529"/>
                          </a:moveTo>
                          <a:cubicBezTo>
                            <a:pt x="211" y="262"/>
                            <a:pt x="418" y="0"/>
                            <a:pt x="624" y="1"/>
                          </a:cubicBezTo>
                          <a:cubicBezTo>
                            <a:pt x="830" y="2"/>
                            <a:pt x="1108" y="422"/>
                            <a:pt x="1235" y="533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8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384" y="1968"/>
                      <a:ext cx="587" cy="535"/>
                    </a:xfrm>
                    <a:custGeom>
                      <a:avLst/>
                      <a:gdLst>
                        <a:gd name="T0" fmla="*/ 0 w 587"/>
                        <a:gd name="T1" fmla="*/ 0 h 535"/>
                        <a:gd name="T2" fmla="*/ 142 w 587"/>
                        <a:gd name="T3" fmla="*/ 53 h 535"/>
                        <a:gd name="T4" fmla="*/ 320 w 587"/>
                        <a:gd name="T5" fmla="*/ 209 h 535"/>
                        <a:gd name="T6" fmla="*/ 483 w 587"/>
                        <a:gd name="T7" fmla="*/ 409 h 535"/>
                        <a:gd name="T8" fmla="*/ 587 w 587"/>
                        <a:gd name="T9" fmla="*/ 535 h 5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87" h="535">
                          <a:moveTo>
                            <a:pt x="0" y="0"/>
                          </a:moveTo>
                          <a:cubicBezTo>
                            <a:pt x="24" y="9"/>
                            <a:pt x="89" y="18"/>
                            <a:pt x="142" y="53"/>
                          </a:cubicBezTo>
                          <a:cubicBezTo>
                            <a:pt x="195" y="88"/>
                            <a:pt x="263" y="150"/>
                            <a:pt x="320" y="209"/>
                          </a:cubicBezTo>
                          <a:cubicBezTo>
                            <a:pt x="377" y="268"/>
                            <a:pt x="439" y="355"/>
                            <a:pt x="483" y="409"/>
                          </a:cubicBezTo>
                          <a:cubicBezTo>
                            <a:pt x="527" y="463"/>
                            <a:pt x="565" y="509"/>
                            <a:pt x="587" y="535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9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3401" y="2482"/>
                      <a:ext cx="1242" cy="543"/>
                    </a:xfrm>
                    <a:custGeom>
                      <a:avLst/>
                      <a:gdLst>
                        <a:gd name="T0" fmla="*/ 0 w 1242"/>
                        <a:gd name="T1" fmla="*/ 13 h 543"/>
                        <a:gd name="T2" fmla="*/ 624 w 1242"/>
                        <a:gd name="T3" fmla="*/ 541 h 543"/>
                        <a:gd name="T4" fmla="*/ 1242 w 1242"/>
                        <a:gd name="T5" fmla="*/ 0 h 5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242" h="543">
                          <a:moveTo>
                            <a:pt x="0" y="13"/>
                          </a:moveTo>
                          <a:cubicBezTo>
                            <a:pt x="211" y="280"/>
                            <a:pt x="417" y="543"/>
                            <a:pt x="624" y="541"/>
                          </a:cubicBezTo>
                          <a:cubicBezTo>
                            <a:pt x="831" y="539"/>
                            <a:pt x="1113" y="113"/>
                            <a:pt x="1242" y="0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40" name="Freeform 24"/>
                    <p:cNvSpPr>
                      <a:spLocks/>
                    </p:cNvSpPr>
                    <p:nvPr/>
                  </p:nvSpPr>
                  <p:spPr bwMode="auto">
                    <a:xfrm flipH="1">
                      <a:off x="4615" y="1968"/>
                      <a:ext cx="587" cy="535"/>
                    </a:xfrm>
                    <a:custGeom>
                      <a:avLst/>
                      <a:gdLst>
                        <a:gd name="T0" fmla="*/ 0 w 587"/>
                        <a:gd name="T1" fmla="*/ 0 h 535"/>
                        <a:gd name="T2" fmla="*/ 142 w 587"/>
                        <a:gd name="T3" fmla="*/ 53 h 535"/>
                        <a:gd name="T4" fmla="*/ 320 w 587"/>
                        <a:gd name="T5" fmla="*/ 209 h 535"/>
                        <a:gd name="T6" fmla="*/ 483 w 587"/>
                        <a:gd name="T7" fmla="*/ 409 h 535"/>
                        <a:gd name="T8" fmla="*/ 587 w 587"/>
                        <a:gd name="T9" fmla="*/ 535 h 5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87" h="535">
                          <a:moveTo>
                            <a:pt x="0" y="0"/>
                          </a:moveTo>
                          <a:cubicBezTo>
                            <a:pt x="24" y="9"/>
                            <a:pt x="89" y="18"/>
                            <a:pt x="142" y="53"/>
                          </a:cubicBezTo>
                          <a:cubicBezTo>
                            <a:pt x="195" y="88"/>
                            <a:pt x="263" y="150"/>
                            <a:pt x="320" y="209"/>
                          </a:cubicBezTo>
                          <a:cubicBezTo>
                            <a:pt x="377" y="268"/>
                            <a:pt x="439" y="355"/>
                            <a:pt x="483" y="409"/>
                          </a:cubicBezTo>
                          <a:cubicBezTo>
                            <a:pt x="527" y="463"/>
                            <a:pt x="565" y="509"/>
                            <a:pt x="587" y="535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241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119" y="3482"/>
                    <a:ext cx="1969" cy="240"/>
                    <a:chOff x="384" y="1968"/>
                    <a:chExt cx="4818" cy="1063"/>
                  </a:xfrm>
                </p:grpSpPr>
                <p:sp>
                  <p:nvSpPr>
                    <p:cNvPr id="9242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960" y="2488"/>
                      <a:ext cx="1242" cy="543"/>
                    </a:xfrm>
                    <a:custGeom>
                      <a:avLst/>
                      <a:gdLst>
                        <a:gd name="T0" fmla="*/ 0 w 1242"/>
                        <a:gd name="T1" fmla="*/ 13 h 543"/>
                        <a:gd name="T2" fmla="*/ 624 w 1242"/>
                        <a:gd name="T3" fmla="*/ 541 h 543"/>
                        <a:gd name="T4" fmla="*/ 1242 w 1242"/>
                        <a:gd name="T5" fmla="*/ 0 h 5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242" h="543">
                          <a:moveTo>
                            <a:pt x="0" y="13"/>
                          </a:moveTo>
                          <a:cubicBezTo>
                            <a:pt x="211" y="280"/>
                            <a:pt x="417" y="543"/>
                            <a:pt x="624" y="541"/>
                          </a:cubicBezTo>
                          <a:cubicBezTo>
                            <a:pt x="831" y="539"/>
                            <a:pt x="1113" y="113"/>
                            <a:pt x="1242" y="0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43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180" y="1968"/>
                      <a:ext cx="1235" cy="533"/>
                    </a:xfrm>
                    <a:custGeom>
                      <a:avLst/>
                      <a:gdLst>
                        <a:gd name="T0" fmla="*/ 0 w 1235"/>
                        <a:gd name="T1" fmla="*/ 529 h 533"/>
                        <a:gd name="T2" fmla="*/ 624 w 1235"/>
                        <a:gd name="T3" fmla="*/ 1 h 533"/>
                        <a:gd name="T4" fmla="*/ 1235 w 1235"/>
                        <a:gd name="T5" fmla="*/ 533 h 5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235" h="533">
                          <a:moveTo>
                            <a:pt x="0" y="529"/>
                          </a:moveTo>
                          <a:cubicBezTo>
                            <a:pt x="211" y="262"/>
                            <a:pt x="418" y="0"/>
                            <a:pt x="624" y="1"/>
                          </a:cubicBezTo>
                          <a:cubicBezTo>
                            <a:pt x="830" y="2"/>
                            <a:pt x="1108" y="422"/>
                            <a:pt x="1235" y="533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44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384" y="1968"/>
                      <a:ext cx="587" cy="535"/>
                    </a:xfrm>
                    <a:custGeom>
                      <a:avLst/>
                      <a:gdLst>
                        <a:gd name="T0" fmla="*/ 0 w 587"/>
                        <a:gd name="T1" fmla="*/ 0 h 535"/>
                        <a:gd name="T2" fmla="*/ 142 w 587"/>
                        <a:gd name="T3" fmla="*/ 53 h 535"/>
                        <a:gd name="T4" fmla="*/ 320 w 587"/>
                        <a:gd name="T5" fmla="*/ 209 h 535"/>
                        <a:gd name="T6" fmla="*/ 483 w 587"/>
                        <a:gd name="T7" fmla="*/ 409 h 535"/>
                        <a:gd name="T8" fmla="*/ 587 w 587"/>
                        <a:gd name="T9" fmla="*/ 535 h 5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87" h="535">
                          <a:moveTo>
                            <a:pt x="0" y="0"/>
                          </a:moveTo>
                          <a:cubicBezTo>
                            <a:pt x="24" y="9"/>
                            <a:pt x="89" y="18"/>
                            <a:pt x="142" y="53"/>
                          </a:cubicBezTo>
                          <a:cubicBezTo>
                            <a:pt x="195" y="88"/>
                            <a:pt x="263" y="150"/>
                            <a:pt x="320" y="209"/>
                          </a:cubicBezTo>
                          <a:cubicBezTo>
                            <a:pt x="377" y="268"/>
                            <a:pt x="439" y="355"/>
                            <a:pt x="483" y="409"/>
                          </a:cubicBezTo>
                          <a:cubicBezTo>
                            <a:pt x="527" y="463"/>
                            <a:pt x="565" y="509"/>
                            <a:pt x="587" y="535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4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401" y="2482"/>
                      <a:ext cx="1242" cy="543"/>
                    </a:xfrm>
                    <a:custGeom>
                      <a:avLst/>
                      <a:gdLst>
                        <a:gd name="T0" fmla="*/ 0 w 1242"/>
                        <a:gd name="T1" fmla="*/ 13 h 543"/>
                        <a:gd name="T2" fmla="*/ 624 w 1242"/>
                        <a:gd name="T3" fmla="*/ 541 h 543"/>
                        <a:gd name="T4" fmla="*/ 1242 w 1242"/>
                        <a:gd name="T5" fmla="*/ 0 h 5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242" h="543">
                          <a:moveTo>
                            <a:pt x="0" y="13"/>
                          </a:moveTo>
                          <a:cubicBezTo>
                            <a:pt x="211" y="280"/>
                            <a:pt x="417" y="543"/>
                            <a:pt x="624" y="541"/>
                          </a:cubicBezTo>
                          <a:cubicBezTo>
                            <a:pt x="831" y="539"/>
                            <a:pt x="1113" y="113"/>
                            <a:pt x="1242" y="0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46" name="Freeform 30"/>
                    <p:cNvSpPr>
                      <a:spLocks/>
                    </p:cNvSpPr>
                    <p:nvPr/>
                  </p:nvSpPr>
                  <p:spPr bwMode="auto">
                    <a:xfrm flipH="1">
                      <a:off x="4615" y="1968"/>
                      <a:ext cx="587" cy="535"/>
                    </a:xfrm>
                    <a:custGeom>
                      <a:avLst/>
                      <a:gdLst>
                        <a:gd name="T0" fmla="*/ 0 w 587"/>
                        <a:gd name="T1" fmla="*/ 0 h 535"/>
                        <a:gd name="T2" fmla="*/ 142 w 587"/>
                        <a:gd name="T3" fmla="*/ 53 h 535"/>
                        <a:gd name="T4" fmla="*/ 320 w 587"/>
                        <a:gd name="T5" fmla="*/ 209 h 535"/>
                        <a:gd name="T6" fmla="*/ 483 w 587"/>
                        <a:gd name="T7" fmla="*/ 409 h 535"/>
                        <a:gd name="T8" fmla="*/ 587 w 587"/>
                        <a:gd name="T9" fmla="*/ 535 h 5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87" h="535">
                          <a:moveTo>
                            <a:pt x="0" y="0"/>
                          </a:moveTo>
                          <a:cubicBezTo>
                            <a:pt x="24" y="9"/>
                            <a:pt x="89" y="18"/>
                            <a:pt x="142" y="53"/>
                          </a:cubicBezTo>
                          <a:cubicBezTo>
                            <a:pt x="195" y="88"/>
                            <a:pt x="263" y="150"/>
                            <a:pt x="320" y="209"/>
                          </a:cubicBezTo>
                          <a:cubicBezTo>
                            <a:pt x="377" y="268"/>
                            <a:pt x="439" y="355"/>
                            <a:pt x="483" y="409"/>
                          </a:cubicBezTo>
                          <a:cubicBezTo>
                            <a:pt x="527" y="463"/>
                            <a:pt x="565" y="509"/>
                            <a:pt x="587" y="535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9247" name="Line 31"/>
              <p:cNvSpPr>
                <a:spLocks noChangeShapeType="1"/>
              </p:cNvSpPr>
              <p:nvPr/>
            </p:nvSpPr>
            <p:spPr bwMode="auto">
              <a:xfrm flipH="1">
                <a:off x="3504" y="864"/>
                <a:ext cx="192" cy="33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Rectangle 32"/>
              <p:cNvSpPr>
                <a:spLocks noChangeArrowheads="1"/>
              </p:cNvSpPr>
              <p:nvPr/>
            </p:nvSpPr>
            <p:spPr bwMode="auto">
              <a:xfrm>
                <a:off x="3024" y="1104"/>
                <a:ext cx="6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600">
                    <a:solidFill>
                      <a:schemeClr val="accent1"/>
                    </a:solidFill>
                  </a:rPr>
                  <a:t>波腹</a:t>
                </a:r>
              </a:p>
            </p:txBody>
          </p:sp>
          <p:sp>
            <p:nvSpPr>
              <p:cNvPr id="9249" name="Line 33"/>
              <p:cNvSpPr>
                <a:spLocks noChangeShapeType="1"/>
              </p:cNvSpPr>
              <p:nvPr/>
            </p:nvSpPr>
            <p:spPr bwMode="auto">
              <a:xfrm>
                <a:off x="3203" y="890"/>
                <a:ext cx="157" cy="31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0" name="Line 34"/>
              <p:cNvSpPr>
                <a:spLocks noChangeShapeType="1"/>
              </p:cNvSpPr>
              <p:nvPr/>
            </p:nvSpPr>
            <p:spPr bwMode="auto">
              <a:xfrm flipH="1">
                <a:off x="1824" y="768"/>
                <a:ext cx="192" cy="33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1" name="Rectangle 35"/>
              <p:cNvSpPr>
                <a:spLocks noChangeArrowheads="1"/>
              </p:cNvSpPr>
              <p:nvPr/>
            </p:nvSpPr>
            <p:spPr bwMode="auto">
              <a:xfrm>
                <a:off x="1488" y="1056"/>
                <a:ext cx="6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600">
                    <a:solidFill>
                      <a:schemeClr val="accent1"/>
                    </a:solidFill>
                  </a:rPr>
                  <a:t>波节</a:t>
                </a:r>
              </a:p>
            </p:txBody>
          </p:sp>
          <p:sp>
            <p:nvSpPr>
              <p:cNvPr id="9252" name="Line 36"/>
              <p:cNvSpPr>
                <a:spLocks noChangeShapeType="1"/>
              </p:cNvSpPr>
              <p:nvPr/>
            </p:nvSpPr>
            <p:spPr bwMode="auto">
              <a:xfrm>
                <a:off x="1488" y="788"/>
                <a:ext cx="240" cy="33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253" name="Group 37"/>
              <p:cNvGrpSpPr>
                <a:grpSpLocks/>
              </p:cNvGrpSpPr>
              <p:nvPr/>
            </p:nvGrpSpPr>
            <p:grpSpPr bwMode="auto">
              <a:xfrm>
                <a:off x="4464" y="384"/>
                <a:ext cx="240" cy="720"/>
                <a:chOff x="4464" y="480"/>
                <a:chExt cx="240" cy="720"/>
              </a:xfrm>
            </p:grpSpPr>
            <p:sp>
              <p:nvSpPr>
                <p:cNvPr id="9254" name="Rectangle 38" descr="宽上对角线"/>
                <p:cNvSpPr>
                  <a:spLocks noChangeArrowheads="1"/>
                </p:cNvSpPr>
                <p:nvPr/>
              </p:nvSpPr>
              <p:spPr bwMode="auto">
                <a:xfrm>
                  <a:off x="4464" y="480"/>
                  <a:ext cx="240" cy="72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5" name="Line 39"/>
                <p:cNvSpPr>
                  <a:spLocks noChangeShapeType="1"/>
                </p:cNvSpPr>
                <p:nvPr/>
              </p:nvSpPr>
              <p:spPr bwMode="auto">
                <a:xfrm>
                  <a:off x="4464" y="480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56" name="Group 40"/>
              <p:cNvGrpSpPr>
                <a:grpSpLocks/>
              </p:cNvGrpSpPr>
              <p:nvPr/>
            </p:nvGrpSpPr>
            <p:grpSpPr bwMode="auto">
              <a:xfrm>
                <a:off x="1488" y="480"/>
                <a:ext cx="530" cy="240"/>
                <a:chOff x="1488" y="576"/>
                <a:chExt cx="530" cy="240"/>
              </a:xfrm>
            </p:grpSpPr>
            <p:sp>
              <p:nvSpPr>
                <p:cNvPr id="925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016" y="576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495" y="576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488" y="671"/>
                  <a:ext cx="530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stealth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9260" name="Object 44"/>
              <p:cNvGraphicFramePr>
                <a:graphicFrameLocks noChangeAspect="1"/>
              </p:cNvGraphicFramePr>
              <p:nvPr/>
            </p:nvGraphicFramePr>
            <p:xfrm>
              <a:off x="1488" y="144"/>
              <a:ext cx="511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3" name="公式" r:id="rId3" imgW="812520" imgH="393480" progId="Equation.3">
                      <p:embed/>
                    </p:oleObj>
                  </mc:Choice>
                  <mc:Fallback>
                    <p:oleObj name="公式" r:id="rId3" imgW="812520" imgH="39348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44"/>
                            <a:ext cx="511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61" name="Group 45"/>
            <p:cNvGrpSpPr>
              <a:grpSpLocks/>
            </p:cNvGrpSpPr>
            <p:nvPr/>
          </p:nvGrpSpPr>
          <p:grpSpPr bwMode="auto">
            <a:xfrm>
              <a:off x="2736" y="384"/>
              <a:ext cx="480" cy="240"/>
              <a:chOff x="1488" y="576"/>
              <a:chExt cx="530" cy="240"/>
            </a:xfrm>
          </p:grpSpPr>
          <p:sp>
            <p:nvSpPr>
              <p:cNvPr id="9262" name="Line 46"/>
              <p:cNvSpPr>
                <a:spLocks noChangeShapeType="1"/>
              </p:cNvSpPr>
              <p:nvPr/>
            </p:nvSpPr>
            <p:spPr bwMode="auto">
              <a:xfrm flipV="1">
                <a:off x="2016" y="5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3" name="Line 47"/>
              <p:cNvSpPr>
                <a:spLocks noChangeShapeType="1"/>
              </p:cNvSpPr>
              <p:nvPr/>
            </p:nvSpPr>
            <p:spPr bwMode="auto">
              <a:xfrm flipV="1">
                <a:off x="1495" y="5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4" name="Line 48"/>
              <p:cNvSpPr>
                <a:spLocks noChangeShapeType="1"/>
              </p:cNvSpPr>
              <p:nvPr/>
            </p:nvSpPr>
            <p:spPr bwMode="auto">
              <a:xfrm flipV="1">
                <a:off x="1488" y="671"/>
                <a:ext cx="53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265" name="Object 49"/>
            <p:cNvGraphicFramePr>
              <a:graphicFrameLocks noChangeAspect="1"/>
            </p:cNvGraphicFramePr>
            <p:nvPr/>
          </p:nvGraphicFramePr>
          <p:xfrm>
            <a:off x="2736" y="96"/>
            <a:ext cx="51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4" name="公式" r:id="rId5" imgW="812520" imgH="393480" progId="Equation.3">
                    <p:embed/>
                  </p:oleObj>
                </mc:Choice>
                <mc:Fallback>
                  <p:oleObj name="公式" r:id="rId5" imgW="812520" imgH="39348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96"/>
                          <a:ext cx="51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684213" y="2636838"/>
            <a:ext cx="533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波节与波腹之间的距离为</a:t>
            </a:r>
            <a:endParaRPr lang="zh-CN" altLang="en-US" sz="3600"/>
          </a:p>
        </p:txBody>
      </p:sp>
      <p:graphicFrame>
        <p:nvGraphicFramePr>
          <p:cNvPr id="9273" name="Object 57"/>
          <p:cNvGraphicFramePr>
            <a:graphicFrameLocks noChangeAspect="1"/>
          </p:cNvGraphicFramePr>
          <p:nvPr/>
        </p:nvGraphicFramePr>
        <p:xfrm>
          <a:off x="5292725" y="2708275"/>
          <a:ext cx="825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公式" r:id="rId6" imgW="825480" imgH="393480" progId="Equation.3">
                  <p:embed/>
                </p:oleObj>
              </mc:Choice>
              <mc:Fallback>
                <p:oleObj name="公式" r:id="rId6" imgW="825480" imgH="3934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708275"/>
                        <a:ext cx="825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81" name="Group 65"/>
          <p:cNvGrpSpPr>
            <a:grpSpLocks/>
          </p:cNvGrpSpPr>
          <p:nvPr/>
        </p:nvGrpSpPr>
        <p:grpSpPr bwMode="auto">
          <a:xfrm>
            <a:off x="5724525" y="476250"/>
            <a:ext cx="825500" cy="990600"/>
            <a:chOff x="3600" y="96"/>
            <a:chExt cx="520" cy="624"/>
          </a:xfrm>
        </p:grpSpPr>
        <p:grpSp>
          <p:nvGrpSpPr>
            <p:cNvPr id="9274" name="Group 58"/>
            <p:cNvGrpSpPr>
              <a:grpSpLocks/>
            </p:cNvGrpSpPr>
            <p:nvPr/>
          </p:nvGrpSpPr>
          <p:grpSpPr bwMode="auto">
            <a:xfrm>
              <a:off x="3714" y="384"/>
              <a:ext cx="270" cy="336"/>
              <a:chOff x="3714" y="384"/>
              <a:chExt cx="270" cy="336"/>
            </a:xfrm>
          </p:grpSpPr>
          <p:sp>
            <p:nvSpPr>
              <p:cNvPr id="9268" name="Line 52"/>
              <p:cNvSpPr>
                <a:spLocks noChangeShapeType="1"/>
              </p:cNvSpPr>
              <p:nvPr/>
            </p:nvSpPr>
            <p:spPr bwMode="auto">
              <a:xfrm flipH="1" flipV="1">
                <a:off x="3983" y="384"/>
                <a:ext cx="1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9" name="Line 53"/>
              <p:cNvSpPr>
                <a:spLocks noChangeShapeType="1"/>
              </p:cNvSpPr>
              <p:nvPr/>
            </p:nvSpPr>
            <p:spPr bwMode="auto">
              <a:xfrm flipV="1">
                <a:off x="3717" y="38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0" name="Line 54"/>
              <p:cNvSpPr>
                <a:spLocks noChangeShapeType="1"/>
              </p:cNvSpPr>
              <p:nvPr/>
            </p:nvSpPr>
            <p:spPr bwMode="auto">
              <a:xfrm flipV="1">
                <a:off x="3714" y="479"/>
                <a:ext cx="27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275" name="Object 59"/>
            <p:cNvGraphicFramePr>
              <a:graphicFrameLocks noChangeAspect="1"/>
            </p:cNvGraphicFramePr>
            <p:nvPr/>
          </p:nvGraphicFramePr>
          <p:xfrm>
            <a:off x="3600" y="96"/>
            <a:ext cx="52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6" name="公式" r:id="rId8" imgW="825480" imgH="393480" progId="Equation.3">
                    <p:embed/>
                  </p:oleObj>
                </mc:Choice>
                <mc:Fallback>
                  <p:oleObj name="公式" r:id="rId8" imgW="825480" imgH="39348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96"/>
                          <a:ext cx="52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228600" y="3810000"/>
            <a:ext cx="868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600">
              <a:solidFill>
                <a:schemeClr val="accent2"/>
              </a:solidFill>
            </a:endParaRPr>
          </a:p>
        </p:txBody>
      </p:sp>
      <p:pic>
        <p:nvPicPr>
          <p:cNvPr id="9282" name="Picture 66" descr="Image-002">
            <a:hlinkClick r:id="rId9" action="ppaction://hlinkpres?slideindex=2&amp;slidetitle=没有幻灯片标题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3" name="Picture 67" descr="Image-004">
            <a:hlinkClick r:id="rId11" action="ppaction://hlinkpres?slideindex=5&amp;slidetitle=没有幻灯片标题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4" name="Picture 68" descr="Image-005">
            <a:hlinkClick r:id="rId13" action="ppaction://hlinkpres?slideindex=10&amp;slidetitle=没有幻灯片标题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5" name="Picture 69" descr="Image-011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3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6" name="Picture 70" descr="Image-012">
            <a:hlinkClick r:id="rId16" action="ppaction://hlinkpres?slideindex=3&amp;slidetitle=没有幻灯片标题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7" name="Picture 71" descr="Image-010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8" name="Picture 72" descr="Image-013">
            <a:hlinkClick r:id="rId19" action="ppaction://hlinkpres?slideindex=4&amp;slidetitle=没有幻灯片标题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6445250"/>
            <a:ext cx="381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9" name="Picture 73" descr="Image-014">
            <a:hlinkClick r:id="rId21" action="ppaction://hlinkpres?slideindex=13&amp;slidetitle=没有幻灯片标题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6445250"/>
            <a:ext cx="390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90" name="Text Box 74"/>
          <p:cNvSpPr txBox="1">
            <a:spLocks noChangeArrowheads="1"/>
          </p:cNvSpPr>
          <p:nvPr/>
        </p:nvSpPr>
        <p:spPr bwMode="auto">
          <a:xfrm>
            <a:off x="550863" y="6461125"/>
            <a:ext cx="5545137" cy="385763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§6.</a:t>
            </a:r>
            <a:r>
              <a:rPr lang="zh-CN" altLang="en-US" sz="1800">
                <a:solidFill>
                  <a:schemeClr val="bg1"/>
                </a:solidFill>
              </a:rPr>
              <a:t>驻波 </a:t>
            </a:r>
            <a:r>
              <a:rPr lang="en-US" altLang="zh-CN" sz="1800">
                <a:solidFill>
                  <a:schemeClr val="bg1"/>
                </a:solidFill>
              </a:rPr>
              <a:t>/ </a:t>
            </a:r>
            <a:r>
              <a:rPr lang="zh-CN" altLang="en-US" sz="1800">
                <a:solidFill>
                  <a:schemeClr val="bg1"/>
                </a:solidFill>
              </a:rPr>
              <a:t>三</a:t>
            </a:r>
            <a:r>
              <a:rPr lang="en-US" altLang="zh-CN" sz="1800">
                <a:solidFill>
                  <a:schemeClr val="bg1"/>
                </a:solidFill>
              </a:rPr>
              <a:t>.</a:t>
            </a:r>
            <a:r>
              <a:rPr lang="zh-CN" altLang="en-US" sz="1800">
                <a:solidFill>
                  <a:schemeClr val="bg1"/>
                </a:solidFill>
              </a:rPr>
              <a:t>讨论</a:t>
            </a:r>
          </a:p>
        </p:txBody>
      </p:sp>
      <p:sp>
        <p:nvSpPr>
          <p:cNvPr id="9291" name="Text Box 75"/>
          <p:cNvSpPr txBox="1">
            <a:spLocks noChangeArrowheads="1"/>
          </p:cNvSpPr>
          <p:nvPr/>
        </p:nvSpPr>
        <p:spPr bwMode="auto">
          <a:xfrm>
            <a:off x="468313" y="3500438"/>
            <a:ext cx="6697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驻波的相位</a:t>
            </a:r>
          </a:p>
        </p:txBody>
      </p:sp>
      <p:sp>
        <p:nvSpPr>
          <p:cNvPr id="9292" name="Text Box 76"/>
          <p:cNvSpPr txBox="1">
            <a:spLocks noChangeArrowheads="1"/>
          </p:cNvSpPr>
          <p:nvPr/>
        </p:nvSpPr>
        <p:spPr bwMode="auto">
          <a:xfrm>
            <a:off x="755650" y="422116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两波节间同步振动，</a:t>
            </a:r>
          </a:p>
        </p:txBody>
      </p:sp>
      <p:sp>
        <p:nvSpPr>
          <p:cNvPr id="9293" name="Text Box 77"/>
          <p:cNvSpPr txBox="1">
            <a:spLocks noChangeArrowheads="1"/>
          </p:cNvSpPr>
          <p:nvPr/>
        </p:nvSpPr>
        <p:spPr bwMode="auto">
          <a:xfrm>
            <a:off x="755650" y="4797425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波节两侧的振动相位相反。</a:t>
            </a:r>
          </a:p>
        </p:txBody>
      </p:sp>
      <p:sp>
        <p:nvSpPr>
          <p:cNvPr id="9294" name="Text Box 78"/>
          <p:cNvSpPr txBox="1">
            <a:spLocks noChangeArrowheads="1"/>
          </p:cNvSpPr>
          <p:nvPr/>
        </p:nvSpPr>
        <p:spPr bwMode="auto">
          <a:xfrm>
            <a:off x="684213" y="5445125"/>
            <a:ext cx="680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分段振动，相邻两段反相</a:t>
            </a:r>
          </a:p>
        </p:txBody>
      </p:sp>
      <p:graphicFrame>
        <p:nvGraphicFramePr>
          <p:cNvPr id="9297" name="Object 81"/>
          <p:cNvGraphicFramePr>
            <a:graphicFrameLocks noChangeAspect="1"/>
          </p:cNvGraphicFramePr>
          <p:nvPr/>
        </p:nvGraphicFramePr>
        <p:xfrm>
          <a:off x="4724400" y="3276600"/>
          <a:ext cx="3733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公式" r:id="rId23" imgW="1346040" imgH="393480" progId="Equation.3">
                  <p:embed/>
                </p:oleObj>
              </mc:Choice>
              <mc:Fallback>
                <p:oleObj name="公式" r:id="rId23" imgW="1346040" imgH="39348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76600"/>
                        <a:ext cx="3733800" cy="1092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2" grpId="0" autoUpdateAnimBg="0"/>
      <p:bldP spid="9291" grpId="0"/>
      <p:bldP spid="9292" grpId="0"/>
      <p:bldP spid="9293" grpId="0"/>
      <p:bldP spid="92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79930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      </a:t>
            </a:r>
            <a:r>
              <a:rPr lang="zh-CN" altLang="en-US">
                <a:solidFill>
                  <a:schemeClr val="accent2"/>
                </a:solidFill>
              </a:rPr>
              <a:t>由于分段振动，最大位移时仅有势能，且波节处最大，波腹处最小为零；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68313" y="260350"/>
            <a:ext cx="6840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3. </a:t>
            </a:r>
            <a:r>
              <a:rPr lang="zh-CN" altLang="en-US"/>
              <a:t>驻波的能量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95288" y="2060575"/>
            <a:ext cx="8064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      </a:t>
            </a:r>
            <a:r>
              <a:rPr lang="zh-CN" altLang="en-US">
                <a:solidFill>
                  <a:schemeClr val="accent2"/>
                </a:solidFill>
              </a:rPr>
              <a:t>平衡位置处仅有动能，且波腹处最大，波节处最小为零；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23850" y="3213100"/>
            <a:ext cx="792003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       </a:t>
            </a:r>
            <a:r>
              <a:rPr lang="zh-CN" altLang="en-US">
                <a:solidFill>
                  <a:schemeClr val="accent2"/>
                </a:solidFill>
              </a:rPr>
              <a:t>驻波的动能和势能不断转换， 驻波的波形、能量都不能传播，驻波不是波，是一种特殊的振动。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34822" grpId="0"/>
      <p:bldP spid="3482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stealth" w="med" len="lg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stealth" w="med" len="lg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647</Words>
  <Application>Microsoft Office PowerPoint</Application>
  <PresentationFormat>全屏显示(4:3)</PresentationFormat>
  <Paragraphs>66</Paragraphs>
  <Slides>22</Slides>
  <Notes>0</Notes>
  <HiddenSlides>0</HiddenSlides>
  <MMClips>2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默认设计模板</vt:lpstr>
      <vt:lpstr>公式</vt:lpstr>
      <vt:lpstr>Equation</vt:lpstr>
      <vt:lpstr>BMP 图象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xzj</dc:creator>
  <cp:lastModifiedBy>LA306</cp:lastModifiedBy>
  <cp:revision>28</cp:revision>
  <dcterms:created xsi:type="dcterms:W3CDTF">2001-03-31T09:17:59Z</dcterms:created>
  <dcterms:modified xsi:type="dcterms:W3CDTF">2019-09-12T04:49:15Z</dcterms:modified>
</cp:coreProperties>
</file>