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9" r:id="rId2"/>
    <p:sldId id="290" r:id="rId3"/>
    <p:sldId id="347" r:id="rId4"/>
    <p:sldId id="345" r:id="rId5"/>
    <p:sldId id="346" r:id="rId6"/>
    <p:sldId id="351" r:id="rId7"/>
    <p:sldId id="317" r:id="rId8"/>
    <p:sldId id="291" r:id="rId9"/>
    <p:sldId id="325" r:id="rId10"/>
    <p:sldId id="348" r:id="rId11"/>
    <p:sldId id="349" r:id="rId12"/>
    <p:sldId id="328" r:id="rId13"/>
    <p:sldId id="350" r:id="rId14"/>
    <p:sldId id="329" r:id="rId15"/>
    <p:sldId id="338" r:id="rId16"/>
    <p:sldId id="343" r:id="rId17"/>
    <p:sldId id="331" r:id="rId18"/>
    <p:sldId id="330" r:id="rId19"/>
    <p:sldId id="332" r:id="rId20"/>
    <p:sldId id="333" r:id="rId21"/>
    <p:sldId id="334" r:id="rId22"/>
    <p:sldId id="335" r:id="rId23"/>
    <p:sldId id="342" r:id="rId24"/>
    <p:sldId id="337" r:id="rId25"/>
    <p:sldId id="339" r:id="rId26"/>
    <p:sldId id="336" r:id="rId27"/>
    <p:sldId id="340" r:id="rId28"/>
    <p:sldId id="341" r:id="rId29"/>
  </p:sldIdLst>
  <p:sldSz cx="9144000" cy="6858000" type="screen4x3"/>
  <p:notesSz cx="6834188" cy="9979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99"/>
    <a:srgbClr val="0C1F54"/>
    <a:srgbClr val="163794"/>
    <a:srgbClr val="FF0000"/>
    <a:srgbClr val="112A71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6" autoAdjust="0"/>
    <p:restoredTop sz="96192" autoAdjust="0"/>
  </p:normalViewPr>
  <p:slideViewPr>
    <p:cSldViewPr>
      <p:cViewPr varScale="1">
        <p:scale>
          <a:sx n="72" d="100"/>
          <a:sy n="72" d="100"/>
        </p:scale>
        <p:origin x="116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67" y="-67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350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BD862D-D335-4D82-A95A-96825D9E30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797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350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40275"/>
            <a:ext cx="5011738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8A2AD6B-18E0-4D2E-A231-2C99FC366D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332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多维数组最后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3BA7ED8-1C61-4BDD-99E9-3BD5EF068AEB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1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按照书上例子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E481E32-9FB9-42C6-9FBD-C4F24BED65B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67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A+bi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A+bj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Exp(i)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Sqrt(-1)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B19C7F0-8B49-435B-9B78-F8EBC4FAB08C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6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直接看程序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以及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help</a:t>
            </a: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编号：按行顺序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9B0A6AD-A2F1-4A29-8FBE-8ECEE690D2E6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8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2"/>
          <p:cNvSpPr>
            <a:spLocks noChangeShapeType="1"/>
          </p:cNvSpPr>
          <p:nvPr userDrawn="1"/>
        </p:nvSpPr>
        <p:spPr bwMode="auto">
          <a:xfrm flipV="1">
            <a:off x="457200" y="914400"/>
            <a:ext cx="8382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Line 24"/>
          <p:cNvSpPr>
            <a:spLocks noChangeShapeType="1"/>
          </p:cNvSpPr>
          <p:nvPr userDrawn="1"/>
        </p:nvSpPr>
        <p:spPr bwMode="auto">
          <a:xfrm>
            <a:off x="304800" y="6324600"/>
            <a:ext cx="853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32123"/>
      </p:ext>
    </p:extLst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DC62-FBAD-45CB-803B-83CE0A3EE0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468180"/>
      </p:ext>
    </p:extLst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41B67-D1FD-4161-BDDE-F65EFFCC7E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270707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2FD0F-3098-41F2-B043-D9559F749D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516251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D323F-22E5-4CFB-9AC1-B434FF81EC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520537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41F3D-404E-49C9-8DC2-52E9CE14B3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985709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6F8E7-5906-408B-94C4-DAB7170F4F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354424"/>
      </p:ext>
    </p:extLst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19AB8-19FC-40DA-B1E1-E923BEDDCC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674773"/>
      </p:ext>
    </p:extLst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03602-DC52-47A4-BE6F-C983215450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6540038"/>
      </p:ext>
    </p:extLst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C28C4-B967-4057-B55D-19D491B406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239196"/>
      </p:ext>
    </p:extLst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3EA34-97FC-483C-B99E-39C415458A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910571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CFD0A2E-9B1F-4E24-8017-C4A6B602B0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endParaRPr lang="zh-CN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ransition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xhongzxd@zjut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468313" y="2708275"/>
            <a:ext cx="8208962" cy="23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3971AF"/>
              </a:buClr>
              <a:buFont typeface="Wingdings" pitchFamily="2" charset="2"/>
              <a:buNone/>
              <a:defRPr/>
            </a:pPr>
            <a:r>
              <a:rPr kumimoji="1" lang="zh-CN" alt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张昱</a:t>
            </a:r>
            <a:endParaRPr kumimoji="1" lang="en-US" altLang="zh-CN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楷体_GB2312" pitchFamily="49" charset="-122"/>
            </a:endParaRPr>
          </a:p>
          <a:p>
            <a:pPr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3971AF"/>
              </a:buClr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		Tel: </a:t>
            </a:r>
            <a:r>
              <a:rPr kumimoji="1"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13858059559</a:t>
            </a:r>
          </a:p>
          <a:p>
            <a:pPr algn="just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3971AF"/>
              </a:buClr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		Office</a:t>
            </a:r>
            <a:r>
              <a:rPr kumimoji="1"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：</a:t>
            </a:r>
            <a:r>
              <a:rPr kumimoji="1"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信息</a:t>
            </a:r>
            <a:r>
              <a:rPr kumimoji="1"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B508</a:t>
            </a:r>
          </a:p>
          <a:p>
            <a:pPr algn="just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3971AF"/>
              </a:buClr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		Email: yzhang</a:t>
            </a:r>
            <a:r>
              <a:rPr kumimoji="1"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  <a:hlinkClick r:id="rId2"/>
              </a:rPr>
              <a:t>@zjut.edu.cn</a:t>
            </a:r>
            <a:r>
              <a:rPr kumimoji="1"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	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11188" y="1052513"/>
            <a:ext cx="8064500" cy="12954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400" dirty="0">
                <a:ea typeface="隶书" panose="02010509060101010101" pitchFamily="49" charset="-122"/>
              </a:rPr>
              <a:t>MATLAB &amp; Communication Simulations</a:t>
            </a:r>
            <a:endParaRPr lang="zh-CN" altLang="en-US" sz="44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 txBox="1">
            <a:spLocks noChangeArrowheads="1"/>
          </p:cNvSpPr>
          <p:nvPr/>
        </p:nvSpPr>
        <p:spPr bwMode="auto">
          <a:xfrm>
            <a:off x="2915816" y="144438"/>
            <a:ext cx="331236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Panels</a:t>
            </a:r>
            <a:endParaRPr lang="zh-CN" altLang="en-US" sz="54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539552" y="1484784"/>
            <a:ext cx="55451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desktop includes these Panels:</a:t>
            </a:r>
            <a:endParaRPr lang="zh-CN" altLang="en-US" sz="4800" b="1">
              <a:latin typeface="宋体" panose="02010600030101010101" pitchFamily="2" charset="-122"/>
            </a:endParaRPr>
          </a:p>
        </p:txBody>
      </p:sp>
      <p:sp>
        <p:nvSpPr>
          <p:cNvPr id="22532" name="Rectangle 3"/>
          <p:cNvSpPr txBox="1">
            <a:spLocks noChangeArrowheads="1"/>
          </p:cNvSpPr>
          <p:nvPr/>
        </p:nvSpPr>
        <p:spPr bwMode="auto">
          <a:xfrm>
            <a:off x="683568" y="2492896"/>
            <a:ext cx="777557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Folder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------ Access  your file</a:t>
            </a: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Window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------ Enter commands at the command file, indicated by the prompt(&gt;&gt;)</a:t>
            </a: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Workspace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------ Explore data that you create or import from files</a:t>
            </a: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History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------ View or return commands that you entered at the command line.</a:t>
            </a:r>
            <a:endParaRPr lang="en-US" altLang="zh-CN" sz="240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322307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44675"/>
            <a:ext cx="6124575" cy="434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1619250" y="3068638"/>
            <a:ext cx="1584325" cy="2808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042988" y="4292600"/>
            <a:ext cx="576262" cy="3603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276600" y="3141663"/>
            <a:ext cx="2447925" cy="2808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795963" y="3068638"/>
            <a:ext cx="1728787" cy="1223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795963" y="4365625"/>
            <a:ext cx="1728787" cy="1439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-71438" y="4652963"/>
            <a:ext cx="154940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Current Folder</a:t>
            </a:r>
            <a:endParaRPr lang="zh-CN" altLang="en-US" sz="180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3563938" y="6308725"/>
            <a:ext cx="20505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Command window</a:t>
            </a:r>
            <a:endParaRPr lang="zh-CN" altLang="en-US" sz="180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4140200" y="5949950"/>
            <a:ext cx="360363" cy="431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3"/>
          </p:cNvCxnSpPr>
          <p:nvPr/>
        </p:nvCxnSpPr>
        <p:spPr>
          <a:xfrm flipV="1">
            <a:off x="7524750" y="3429000"/>
            <a:ext cx="503238" cy="2524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524750" y="5013325"/>
            <a:ext cx="431800" cy="2159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7667625" y="2987675"/>
            <a:ext cx="1435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Workspace</a:t>
            </a:r>
            <a:endParaRPr lang="zh-CN" altLang="en-US" sz="1800"/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7904163" y="4508500"/>
            <a:ext cx="1204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zh-CN" altLang="en-US" sz="180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915816" y="144438"/>
            <a:ext cx="331236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Panels</a:t>
            </a:r>
            <a:endParaRPr lang="zh-CN" altLang="en-US" sz="54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88692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7" grpId="0" animBg="1"/>
      <p:bldP spid="18" grpId="0"/>
      <p:bldP spid="19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FDD068-4D22-40BD-9D7F-5CA66EDE7A0C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Panels</a:t>
            </a:r>
            <a:endParaRPr lang="zh-CN" altLang="en-US" sz="6000">
              <a:latin typeface="宋体" panose="02010600030101010101" pitchFamily="2" charset="-122"/>
            </a:endParaRP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0" y="1125538"/>
            <a:ext cx="8964613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>
                <a:solidFill>
                  <a:srgbClr val="FF0000"/>
                </a:solidFill>
              </a:rPr>
              <a:t>Array Editor</a:t>
            </a:r>
            <a:r>
              <a:rPr lang="zh-CN" altLang="en-US" sz="2400" b="0">
                <a:solidFill>
                  <a:schemeClr val="tx2"/>
                </a:solidFill>
              </a:rPr>
              <a:t> </a:t>
            </a:r>
            <a:endParaRPr lang="zh-CN" altLang="en-US" sz="2400">
              <a:solidFill>
                <a:schemeClr val="tx2"/>
              </a:solidFill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2"/>
                </a:solidFill>
              </a:rPr>
              <a:t>	</a:t>
            </a:r>
            <a:r>
              <a:rPr lang="en-US" altLang="zh-CN" sz="2400">
                <a:solidFill>
                  <a:schemeClr val="tx2"/>
                </a:solidFill>
              </a:rPr>
              <a:t>Double click some variable in Workspace Browser;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2"/>
                </a:solidFill>
              </a:rPr>
              <a:t>    Observe or operate the date in array.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FDD068-4D22-40BD-9D7F-5CA66EDE7A0C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Panels</a:t>
            </a:r>
            <a:endParaRPr lang="zh-CN" altLang="en-US" sz="600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9144000" cy="536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98068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7F527-7613-4C84-8A7D-32E7CDD5167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MATLAB</a:t>
            </a:r>
            <a:r>
              <a:rPr lang="zh-CN" altLang="en-US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Basics</a:t>
            </a:r>
            <a:endParaRPr lang="zh-CN" altLang="en-US" sz="36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0" y="1125538"/>
            <a:ext cx="89646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</a:rPr>
              <a:t>Variable types, assigments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zh-CN" altLang="en-US" sz="180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</a:p>
          <a:p>
            <a:pPr lvl="1"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5288" y="1700213"/>
            <a:ext cx="8964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Scalars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：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a=10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，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a=10+j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；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Vectors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a=[1 3 5], a=[1,3,5], a=1:2:7, a=[1;3;5]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Matrices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A=[1,2,3;4,5,6;7,8,9]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‘Ans’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variable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Multi-dimensional array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e.g., 3-d array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</a:p>
          <a:p>
            <a:pPr lvl="1"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zh-CN" altLang="en-US" sz="2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-16200" y="4149080"/>
            <a:ext cx="89646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dirty="0">
                <a:solidFill>
                  <a:srgbClr val="0000FF"/>
                </a:solidFill>
              </a:rPr>
              <a:t>Operations on scalar (complex number), </a:t>
            </a:r>
            <a:r>
              <a:rPr lang="en-US" altLang="zh-CN" sz="2800" dirty="0" err="1">
                <a:solidFill>
                  <a:srgbClr val="0000FF"/>
                </a:solidFill>
              </a:rPr>
              <a:t>vector,matrix</a:t>
            </a:r>
            <a:r>
              <a:rPr lang="en-US" altLang="zh-CN" sz="2800" dirty="0">
                <a:solidFill>
                  <a:srgbClr val="0000FF"/>
                </a:solidFill>
              </a:rPr>
              <a:t>: (plus, </a:t>
            </a:r>
            <a:r>
              <a:rPr lang="en-US" altLang="zh-CN" sz="2800" dirty="0">
                <a:solidFill>
                  <a:srgbClr val="FF0000"/>
                </a:solidFill>
              </a:rPr>
              <a:t>multiply, element-wise </a:t>
            </a:r>
            <a:r>
              <a:rPr lang="en-US" altLang="zh-CN" sz="2800" dirty="0" err="1">
                <a:solidFill>
                  <a:srgbClr val="FF0000"/>
                </a:solidFill>
              </a:rPr>
              <a:t>multiply,division,</a:t>
            </a:r>
            <a:r>
              <a:rPr lang="en-US" altLang="zh-CN" sz="2800" dirty="0" err="1">
                <a:solidFill>
                  <a:srgbClr val="0000FF"/>
                </a:solidFill>
              </a:rPr>
              <a:t>transpose,Hermitian</a:t>
            </a:r>
            <a:r>
              <a:rPr lang="en-US" altLang="zh-CN" sz="2800" dirty="0">
                <a:solidFill>
                  <a:srgbClr val="0000FF"/>
                </a:solidFill>
              </a:rPr>
              <a:t>),how to access the data in the array.</a:t>
            </a:r>
          </a:p>
          <a:p>
            <a:pPr marL="0" indent="0"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       E.g.</a:t>
            </a:r>
            <a:r>
              <a:rPr lang="zh-CN" altLang="en-US" sz="2400" dirty="0">
                <a:solidFill>
                  <a:schemeClr val="tx2"/>
                </a:solidFill>
              </a:rPr>
              <a:t>：</a:t>
            </a:r>
            <a:r>
              <a:rPr lang="en-US" altLang="zh-CN" sz="2400" dirty="0">
                <a:solidFill>
                  <a:schemeClr val="tx2"/>
                </a:solidFill>
              </a:rPr>
              <a:t>A*B</a:t>
            </a:r>
            <a:r>
              <a:rPr lang="zh-CN" altLang="en-US" sz="2400" dirty="0">
                <a:solidFill>
                  <a:schemeClr val="tx2"/>
                </a:solidFill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</a:rPr>
              <a:t>A.*B, A/B, A./B, A(1,1),A(:,1),A(1,:), A(:,:)</a:t>
            </a:r>
            <a:r>
              <a:rPr lang="en-US" altLang="zh-CN" sz="1800" dirty="0">
                <a:solidFill>
                  <a:schemeClr val="tx2"/>
                </a:solidFill>
              </a:rPr>
              <a:t>	</a:t>
            </a:r>
            <a:r>
              <a:rPr lang="zh-CN" altLang="en-US" sz="1800" dirty="0">
                <a:solidFill>
                  <a:schemeClr val="tx2"/>
                </a:solidFill>
              </a:rPr>
              <a:t>	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674450-A69B-4EF5-9CFD-3E67CDCEFED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MATLAB Basics</a:t>
            </a:r>
            <a:endParaRPr lang="zh-CN" altLang="en-US" sz="36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0" y="1125538"/>
            <a:ext cx="89646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Some special number:</a:t>
            </a:r>
            <a:r>
              <a:rPr lang="en-US" altLang="zh-CN" sz="1800">
                <a:solidFill>
                  <a:schemeClr val="tx2"/>
                </a:solidFill>
              </a:rPr>
              <a:t>	</a:t>
            </a:r>
            <a:r>
              <a:rPr lang="zh-CN" altLang="en-US" sz="1800">
                <a:solidFill>
                  <a:schemeClr val="tx2"/>
                </a:solidFill>
              </a:rPr>
              <a:t>	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</a:pP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850" y="1989138"/>
            <a:ext cx="82296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zh-CN" b="0" kern="0"/>
              <a:t>pi</a:t>
            </a:r>
            <a:r>
              <a:rPr lang="zh-CN" altLang="en-US" b="0" kern="0"/>
              <a:t>：</a:t>
            </a:r>
            <a:endParaRPr lang="en-US" altLang="zh-CN" b="0" kern="0"/>
          </a:p>
          <a:p>
            <a:pPr eaLnBrk="1" hangingPunct="1">
              <a:defRPr/>
            </a:pPr>
            <a:r>
              <a:rPr lang="en-US" altLang="zh-CN" b="0" kern="0"/>
              <a:t>Inf</a:t>
            </a:r>
            <a:r>
              <a:rPr lang="zh-CN" altLang="en-US" b="0" kern="0"/>
              <a:t>，</a:t>
            </a:r>
            <a:r>
              <a:rPr lang="en-US" altLang="zh-CN" b="0" kern="0"/>
              <a:t>inf</a:t>
            </a:r>
            <a:r>
              <a:rPr lang="zh-CN" altLang="en-US" b="0" kern="0"/>
              <a:t>：</a:t>
            </a:r>
            <a:r>
              <a:rPr lang="en-US" altLang="zh-CN" b="0" kern="0"/>
              <a:t>infinity, i.e.,1/0</a:t>
            </a:r>
          </a:p>
          <a:p>
            <a:pPr eaLnBrk="1" hangingPunct="1">
              <a:defRPr/>
            </a:pPr>
            <a:r>
              <a:rPr lang="en-US" altLang="zh-CN" b="0" kern="0"/>
              <a:t>NaN,nan</a:t>
            </a:r>
            <a:r>
              <a:rPr lang="zh-CN" altLang="en-US" b="0" kern="0"/>
              <a:t>： </a:t>
            </a:r>
            <a:r>
              <a:rPr lang="en-US" altLang="zh-CN" b="0" kern="0"/>
              <a:t>not a number, e.g.,0/0</a:t>
            </a:r>
          </a:p>
          <a:p>
            <a:pPr eaLnBrk="1" hangingPunct="1">
              <a:defRPr/>
            </a:pPr>
            <a:r>
              <a:rPr lang="en-US" altLang="zh-CN" b="0" kern="0"/>
              <a:t>eps</a:t>
            </a:r>
            <a:r>
              <a:rPr lang="zh-CN" altLang="en-US" b="0" kern="0"/>
              <a:t>：</a:t>
            </a:r>
            <a:r>
              <a:rPr lang="en-US" altLang="zh-CN" b="0" kern="0"/>
              <a:t>accuracy of the matlab</a:t>
            </a:r>
            <a:endParaRPr lang="zh-CN" altLang="en-US" b="0" kern="0"/>
          </a:p>
          <a:p>
            <a:pPr eaLnBrk="1" hangingPunct="1">
              <a:buFontTx/>
              <a:buNone/>
              <a:defRPr/>
            </a:pPr>
            <a:r>
              <a:rPr lang="en-US" altLang="zh-CN" b="0" kern="0"/>
              <a:t>	eps = 2</a:t>
            </a:r>
            <a:r>
              <a:rPr lang="en-US" altLang="zh-CN" b="0" kern="0" baseline="30000"/>
              <a:t>-52 </a:t>
            </a:r>
            <a:r>
              <a:rPr lang="en-US" altLang="zh-CN" b="0" kern="0"/>
              <a:t>≈ 2.2204×10</a:t>
            </a:r>
            <a:r>
              <a:rPr lang="en-US" altLang="zh-CN" b="0" kern="0" baseline="30000"/>
              <a:t>-16</a:t>
            </a:r>
            <a:endParaRPr lang="zh-CN" altLang="en-US" b="0" kern="0" baseline="30000"/>
          </a:p>
        </p:txBody>
      </p:sp>
    </p:spTree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F0F764-271F-4CEE-A7E5-343D0B0A8583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MATLAB .m file</a:t>
            </a:r>
            <a:endParaRPr lang="zh-CN" altLang="en-US" sz="36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44632" y="1052736"/>
            <a:ext cx="89646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.m file consists of a series of commands. </a:t>
            </a:r>
          </a:p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.m file can be directly executed as if you typed the commands in the command window.</a:t>
            </a:r>
          </a:p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800">
              <a:solidFill>
                <a:srgbClr val="0000FF"/>
              </a:solidFill>
            </a:endParaRPr>
          </a:p>
        </p:txBody>
      </p:sp>
      <p:pic>
        <p:nvPicPr>
          <p:cNvPr id="5" name="图片 3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7885112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6F1CC9-C0AC-420B-9703-6C6FDC48301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MATLAB</a:t>
            </a:r>
            <a:r>
              <a:rPr lang="zh-CN" altLang="en-US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Grammar</a:t>
            </a:r>
            <a:endParaRPr lang="zh-CN" altLang="en-US" sz="36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0" y="1125538"/>
            <a:ext cx="89646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/>
              <a:t>Control Flow</a:t>
            </a:r>
            <a:r>
              <a:rPr lang="en-US" altLang="zh-CN" sz="1800">
                <a:solidFill>
                  <a:schemeClr val="tx2"/>
                </a:solidFill>
              </a:rPr>
              <a:t>	</a:t>
            </a:r>
            <a:r>
              <a:rPr lang="zh-CN" altLang="en-US" sz="1800">
                <a:solidFill>
                  <a:schemeClr val="tx2"/>
                </a:solidFill>
              </a:rPr>
              <a:t>	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</a:pP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5288" y="1700213"/>
            <a:ext cx="8964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Condition statement: if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endParaRPr lang="en-US" altLang="zh-CN" sz="24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 expression 1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           command 1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      elseif 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expression 2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 	command 2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      …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      else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              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command n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      end</a:t>
            </a:r>
          </a:p>
        </p:txBody>
      </p:sp>
    </p:spTree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D35131-1E9E-449E-AF2E-FA49EE13B08F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MATLAB Grammar</a:t>
            </a:r>
            <a:endParaRPr lang="zh-CN" altLang="en-US" sz="36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0" y="1125538"/>
            <a:ext cx="89646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Control Flow</a:t>
            </a:r>
            <a:r>
              <a:rPr lang="en-US" altLang="zh-CN" sz="1800">
                <a:solidFill>
                  <a:schemeClr val="tx2"/>
                </a:solidFill>
              </a:rPr>
              <a:t>	</a:t>
            </a:r>
            <a:r>
              <a:rPr lang="zh-CN" altLang="en-US" sz="1800">
                <a:solidFill>
                  <a:schemeClr val="tx2"/>
                </a:solidFill>
              </a:rPr>
              <a:t>	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</a:pP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5288" y="1700213"/>
            <a:ext cx="8964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Condition statement: switch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&amp;case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  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switch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>
                <a:solidFill>
                  <a:schemeClr val="tx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000">
                <a:solidFill>
                  <a:schemeClr val="tx2"/>
                </a:solidFill>
                <a:latin typeface="Arial" panose="020B0604020202020204" pitchFamily="34" charset="0"/>
              </a:rPr>
              <a:t>）</a:t>
            </a:r>
            <a:endParaRPr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        case 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0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            command 1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        case 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	command 2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      …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         otherwise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              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command n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         end</a:t>
            </a:r>
          </a:p>
        </p:txBody>
      </p:sp>
    </p:spTree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0EE52F-3167-4FF1-969A-5C57E7FF570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MATLAB</a:t>
            </a:r>
            <a:r>
              <a:rPr lang="zh-CN" altLang="en-US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Grammar</a:t>
            </a:r>
            <a:endParaRPr lang="zh-CN" altLang="en-US" sz="36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0" y="1125538"/>
            <a:ext cx="89646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Control Flow</a:t>
            </a:r>
            <a:r>
              <a:rPr lang="zh-CN" altLang="en-US" sz="1800">
                <a:solidFill>
                  <a:schemeClr val="tx2"/>
                </a:solidFill>
              </a:rPr>
              <a:t>	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</a:pP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5288" y="1700213"/>
            <a:ext cx="8964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Loop: for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and while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i=1</a:t>
            </a:r>
            <a:r>
              <a:rPr lang="zh-CN" altLang="en-US" sz="2000">
                <a:solidFill>
                  <a:schemeClr val="tx2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000">
                <a:solidFill>
                  <a:schemeClr val="tx2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4                      (i=1:2:6?</a:t>
            </a:r>
            <a:r>
              <a:rPr lang="zh-CN" altLang="en-US" sz="20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	command 1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       end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altLang="zh-CN" sz="20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       while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>
                <a:solidFill>
                  <a:schemeClr val="tx2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condition </a:t>
            </a:r>
            <a:r>
              <a:rPr lang="zh-CN" altLang="en-US" sz="20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endParaRPr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	command 1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       end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altLang="zh-CN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5445224"/>
            <a:ext cx="89646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‘jump’ command:  continue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and break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      </a:t>
            </a:r>
            <a:endParaRPr lang="en-US" altLang="zh-CN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8ECFAF-CF1D-4A5D-AAAD-534B0ECDE97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References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0728"/>
            <a:ext cx="89644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英文版：</a:t>
            </a:r>
            <a:endParaRPr lang="en-US" altLang="zh-CN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zh-CN" sz="2400" dirty="0"/>
              <a:t>《</a:t>
            </a:r>
            <a:r>
              <a:rPr lang="en-US" altLang="zh-CN" sz="2400" dirty="0"/>
              <a:t>MATLAB</a:t>
            </a:r>
            <a:r>
              <a:rPr lang="zh-CN" altLang="zh-CN" sz="2400" dirty="0"/>
              <a:t>编程</a:t>
            </a:r>
            <a:r>
              <a:rPr lang="en-US" altLang="zh-CN" sz="2400" dirty="0"/>
              <a:t>(</a:t>
            </a:r>
            <a:r>
              <a:rPr lang="zh-CN" altLang="zh-CN" sz="2400" dirty="0"/>
              <a:t>第四版</a:t>
            </a:r>
            <a:r>
              <a:rPr lang="en-US" altLang="zh-CN" sz="2400" dirty="0"/>
              <a:t>)(</a:t>
            </a:r>
            <a:r>
              <a:rPr lang="zh-CN" altLang="zh-CN" sz="2400" dirty="0"/>
              <a:t>影印版</a:t>
            </a:r>
            <a:r>
              <a:rPr lang="en-US" altLang="zh-CN" sz="2400" dirty="0"/>
              <a:t>)</a:t>
            </a:r>
            <a:r>
              <a:rPr lang="zh-CN" altLang="zh-CN" sz="2400" dirty="0"/>
              <a:t>》，</a:t>
            </a:r>
            <a:r>
              <a:rPr lang="en-US" altLang="zh-CN" sz="2400" dirty="0"/>
              <a:t>Stephen J. Chapman</a:t>
            </a:r>
            <a:r>
              <a:rPr lang="zh-CN" altLang="zh-CN" sz="2400" dirty="0"/>
              <a:t>著，科学出版社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dirty="0"/>
              <a:t>Contemporary Communication Systems Using MATLAB, John G. </a:t>
            </a:r>
            <a:r>
              <a:rPr lang="en-US" altLang="zh-CN" sz="2400" dirty="0" err="1"/>
              <a:t>Proakis</a:t>
            </a:r>
            <a:r>
              <a:rPr lang="en-US" altLang="zh-CN" sz="2400" dirty="0"/>
              <a:t>, Masoud Salehi</a:t>
            </a:r>
            <a:r>
              <a:rPr lang="zh-CN" altLang="zh-CN" sz="2400" dirty="0"/>
              <a:t>等著，</a:t>
            </a:r>
            <a:r>
              <a:rPr lang="en-US" altLang="zh-CN" sz="2400" dirty="0"/>
              <a:t>CL Engineering</a:t>
            </a:r>
            <a:r>
              <a:rPr lang="zh-CN" altLang="zh-CN" sz="2400" dirty="0"/>
              <a:t>，</a:t>
            </a:r>
            <a:r>
              <a:rPr lang="en-US" altLang="zh-CN" sz="2400" dirty="0"/>
              <a:t>2012</a:t>
            </a:r>
            <a:r>
              <a:rPr lang="zh-CN" altLang="zh-CN" sz="2400" dirty="0"/>
              <a:t>年</a:t>
            </a:r>
            <a:r>
              <a:rPr lang="en-US" altLang="zh-CN" sz="2400" dirty="0"/>
              <a:t>1</a:t>
            </a:r>
            <a:r>
              <a:rPr lang="zh-CN" altLang="zh-CN" sz="2400" dirty="0"/>
              <a:t>月第</a:t>
            </a:r>
            <a:r>
              <a:rPr lang="en-US" altLang="zh-CN" sz="2400" dirty="0"/>
              <a:t>3</a:t>
            </a:r>
            <a:r>
              <a:rPr lang="zh-CN" altLang="zh-CN" sz="2400" dirty="0"/>
              <a:t>版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00FF"/>
                </a:solidFill>
              </a:rPr>
              <a:t>中文版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zh-CN" sz="2400" dirty="0"/>
              <a:t>《现代通信系统》（</a:t>
            </a:r>
            <a:r>
              <a:rPr lang="en-US" altLang="zh-CN" sz="2400" dirty="0"/>
              <a:t>MATLAB</a:t>
            </a:r>
            <a:r>
              <a:rPr lang="zh-CN" altLang="zh-CN" sz="2400" dirty="0"/>
              <a:t>版）（第二版），（美）普罗克斯（</a:t>
            </a:r>
            <a:r>
              <a:rPr lang="en-US" altLang="zh-CN" sz="2400" dirty="0" err="1"/>
              <a:t>Proakis</a:t>
            </a:r>
            <a:r>
              <a:rPr lang="zh-CN" altLang="zh-CN" sz="2400" dirty="0"/>
              <a:t>，</a:t>
            </a:r>
            <a:r>
              <a:rPr lang="en-US" altLang="zh-CN" sz="2400" dirty="0"/>
              <a:t>J.G</a:t>
            </a:r>
            <a:r>
              <a:rPr lang="zh-CN" altLang="zh-CN" sz="2400" dirty="0"/>
              <a:t>）等著，刘树棠译，电子工业出版社，</a:t>
            </a:r>
            <a:r>
              <a:rPr lang="en-US" altLang="zh-CN" sz="2400" dirty="0"/>
              <a:t>2005</a:t>
            </a:r>
            <a:r>
              <a:rPr lang="zh-CN" altLang="zh-CN" sz="2400" dirty="0"/>
              <a:t>年</a:t>
            </a:r>
            <a:r>
              <a:rPr lang="en-US" altLang="zh-CN" sz="2400" dirty="0"/>
              <a:t>4</a:t>
            </a:r>
            <a:r>
              <a:rPr lang="zh-CN" altLang="zh-CN" sz="2400" dirty="0"/>
              <a:t>月第</a:t>
            </a:r>
            <a:r>
              <a:rPr lang="en-US" altLang="zh-CN" sz="2400" dirty="0"/>
              <a:t>1</a:t>
            </a:r>
            <a:r>
              <a:rPr lang="zh-CN" altLang="zh-CN" sz="2400" dirty="0"/>
              <a:t>版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zh-CN" sz="2400" dirty="0"/>
              <a:t>《通信原理：基于</a:t>
            </a:r>
            <a:r>
              <a:rPr lang="en-US" altLang="zh-CN" sz="2400" dirty="0" err="1"/>
              <a:t>Matlab</a:t>
            </a:r>
            <a:r>
              <a:rPr lang="zh-CN" altLang="zh-CN" sz="2400" dirty="0"/>
              <a:t>的计算机仿真》，郭文彬 杨鸿文 桑林等编著，北京邮电大学出版社，</a:t>
            </a:r>
            <a:r>
              <a:rPr lang="en-US" altLang="zh-CN" sz="2400" dirty="0"/>
              <a:t>2015</a:t>
            </a:r>
            <a:r>
              <a:rPr lang="zh-CN" altLang="zh-CN" sz="2400" dirty="0"/>
              <a:t>年</a:t>
            </a:r>
            <a:r>
              <a:rPr lang="en-US" altLang="zh-CN" sz="2400" dirty="0"/>
              <a:t>9</a:t>
            </a:r>
            <a:r>
              <a:rPr lang="zh-CN" altLang="zh-CN" sz="2400" dirty="0"/>
              <a:t>月第</a:t>
            </a:r>
            <a:r>
              <a:rPr lang="en-US" altLang="zh-CN" sz="2400" dirty="0"/>
              <a:t>2</a:t>
            </a:r>
            <a:r>
              <a:rPr lang="zh-CN" altLang="zh-CN" sz="2400" dirty="0"/>
              <a:t>版</a:t>
            </a: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5CB802-1904-4DFE-B895-F4A7FAAF838F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MATLAB</a:t>
            </a:r>
            <a:r>
              <a:rPr lang="zh-CN" altLang="en-US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General Functions</a:t>
            </a:r>
            <a:endParaRPr lang="zh-CN" altLang="en-US" sz="36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07504" y="3645024"/>
            <a:ext cx="89646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Random number</a:t>
            </a:r>
            <a:r>
              <a:rPr lang="zh-CN" altLang="en-US" sz="1800">
                <a:solidFill>
                  <a:schemeClr val="tx2"/>
                </a:solidFill>
              </a:rPr>
              <a:t>	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</a:pPr>
            <a:endParaRPr lang="zh-CN" altLang="en-US" sz="2400">
              <a:solidFill>
                <a:schemeClr val="tx2"/>
              </a:solidFill>
            </a:endParaRP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07277"/>
              </p:ext>
            </p:extLst>
          </p:nvPr>
        </p:nvGraphicFramePr>
        <p:xfrm>
          <a:off x="251520" y="4509120"/>
          <a:ext cx="8748713" cy="2201156"/>
        </p:xfrm>
        <a:graphic>
          <a:graphicData uri="http://schemas.openxmlformats.org/drawingml/2006/table">
            <a:tbl>
              <a:tblPr/>
              <a:tblGrid>
                <a:gridCol w="185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33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6" marB="45696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Description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Description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randn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6" marB="45696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Normal distribution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rand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Uniformly distributed in [0,1]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33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randperm</a:t>
                      </a:r>
                    </a:p>
                  </a:txBody>
                  <a:tcPr marT="45696" marB="45696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Random permutations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9387" y="1196752"/>
            <a:ext cx="89646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>
                <a:solidFill>
                  <a:srgbClr val="0000FF"/>
                </a:solidFill>
              </a:rPr>
              <a:t>Matlab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function calling</a:t>
            </a:r>
            <a:r>
              <a:rPr lang="zh-CN" altLang="en-US" sz="2800">
                <a:solidFill>
                  <a:srgbClr val="0000FF"/>
                </a:solidFill>
              </a:rPr>
              <a:t>：</a:t>
            </a:r>
            <a:r>
              <a:rPr lang="en-US" altLang="zh-CN" sz="2800">
                <a:solidFill>
                  <a:srgbClr val="0000FF"/>
                </a:solidFill>
              </a:rPr>
              <a:t>output=function_name(input);</a:t>
            </a:r>
          </a:p>
          <a:p>
            <a:pPr marL="0" indent="0"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>
                <a:solidFill>
                  <a:srgbClr val="0000FF"/>
                </a:solidFill>
              </a:rPr>
              <a:t>    1.Command window</a:t>
            </a:r>
          </a:p>
          <a:p>
            <a:pPr marL="0" indent="0"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>
                <a:solidFill>
                  <a:srgbClr val="0000FF"/>
                </a:solidFill>
              </a:rPr>
              <a:t>    2. .m file</a:t>
            </a:r>
            <a:r>
              <a:rPr lang="en-US" altLang="zh-CN" sz="1800">
                <a:solidFill>
                  <a:schemeClr val="tx2"/>
                </a:solidFill>
              </a:rPr>
              <a:t>	</a:t>
            </a:r>
            <a:r>
              <a:rPr lang="zh-CN" altLang="en-US" sz="1800">
                <a:solidFill>
                  <a:schemeClr val="tx2"/>
                </a:solidFill>
              </a:rPr>
              <a:t>	</a:t>
            </a:r>
          </a:p>
        </p:txBody>
      </p:sp>
    </p:spTree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041C52-5001-498D-936A-3FE22BB8CF99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MATLAB</a:t>
            </a:r>
            <a:r>
              <a:rPr lang="zh-CN" altLang="en-US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General Functions</a:t>
            </a:r>
            <a:endParaRPr lang="zh-CN" altLang="en-US" sz="36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0" y="1125538"/>
            <a:ext cx="89646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Trigonometric functions</a:t>
            </a:r>
            <a:r>
              <a:rPr lang="en-US" altLang="zh-CN" sz="1800">
                <a:solidFill>
                  <a:schemeClr val="tx2"/>
                </a:solidFill>
              </a:rPr>
              <a:t>	</a:t>
            </a:r>
            <a:r>
              <a:rPr lang="zh-CN" altLang="en-US" sz="1800">
                <a:solidFill>
                  <a:schemeClr val="tx2"/>
                </a:solidFill>
              </a:rPr>
              <a:t>	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</a:pPr>
            <a:endParaRPr lang="zh-CN" altLang="en-US" sz="2400">
              <a:solidFill>
                <a:schemeClr val="tx2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329111"/>
              </p:ext>
            </p:extLst>
          </p:nvPr>
        </p:nvGraphicFramePr>
        <p:xfrm>
          <a:off x="2051720" y="1988840"/>
          <a:ext cx="3532188" cy="4449764"/>
        </p:xfrm>
        <a:graphic>
          <a:graphicData uri="http://schemas.openxmlformats.org/drawingml/2006/table">
            <a:tbl>
              <a:tblPr/>
              <a:tblGrid>
                <a:gridCol w="185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acos(x)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cos(x)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acot(x)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cot(x)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acsc(x)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csc(x)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asec(x)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sec(x)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asin(x)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sin(x)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atan(x)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tan(x)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atan2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(x)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hypot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0D2573-EC71-4143-A85E-893CDAA24518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MATLAB</a:t>
            </a:r>
            <a:r>
              <a:rPr lang="zh-CN" altLang="en-US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General Functions</a:t>
            </a:r>
            <a:endParaRPr lang="zh-CN" altLang="en-US" sz="36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0" y="1125538"/>
            <a:ext cx="89646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Exponetial and logarithm functions:</a:t>
            </a:r>
            <a:r>
              <a:rPr lang="en-US" altLang="zh-CN" sz="1800">
                <a:solidFill>
                  <a:schemeClr val="tx2"/>
                </a:solidFill>
              </a:rPr>
              <a:t>	</a:t>
            </a:r>
            <a:r>
              <a:rPr lang="zh-CN" altLang="en-US" sz="1800">
                <a:solidFill>
                  <a:schemeClr val="tx2"/>
                </a:solidFill>
              </a:rPr>
              <a:t>	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</a:pPr>
            <a:endParaRPr lang="zh-CN" altLang="en-US" sz="2400">
              <a:solidFill>
                <a:schemeClr val="tx2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52604"/>
              </p:ext>
            </p:extLst>
          </p:nvPr>
        </p:nvGraphicFramePr>
        <p:xfrm>
          <a:off x="179388" y="1773238"/>
          <a:ext cx="8713787" cy="4537573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Description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Description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2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exp(x)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pow2(x)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expm1(x)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2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reallog(x)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 should be real, non-negative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log(x)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ln(x)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realpow(x,y)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log1p(x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ln(1+x)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realsqrt(x)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log2(x)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(x)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sqrt(x)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Square root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3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log10(x)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(x)   lg(x)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nthroot(x,n)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N-th root of x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MATLAB</a:t>
            </a: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General Functions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9659F2-ACDA-4E50-8C11-F300B149ACEB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791151"/>
              </p:ext>
            </p:extLst>
          </p:nvPr>
        </p:nvGraphicFramePr>
        <p:xfrm>
          <a:off x="468313" y="1484313"/>
          <a:ext cx="7920037" cy="474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727200" progId="Equation.DSMT4">
                  <p:embed/>
                </p:oleObj>
              </mc:Choice>
              <mc:Fallback>
                <p:oleObj name="Equation" r:id="rId3" imgW="2882900" imgH="172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84313"/>
                        <a:ext cx="7920037" cy="474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0" y="1125538"/>
            <a:ext cx="89646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Complex:</a:t>
            </a:r>
            <a:r>
              <a:rPr lang="en-US" altLang="zh-CN" sz="1800">
                <a:solidFill>
                  <a:schemeClr val="tx2"/>
                </a:solidFill>
              </a:rPr>
              <a:t>	</a:t>
            </a:r>
            <a:r>
              <a:rPr lang="zh-CN" altLang="en-US" sz="1800">
                <a:solidFill>
                  <a:schemeClr val="tx2"/>
                </a:solidFill>
              </a:rPr>
              <a:t>	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</a:pP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411760" y="2132856"/>
            <a:ext cx="5616624" cy="43204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FACAE9-4A2A-4EE4-A508-B2F5CB0368B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MATLAB</a:t>
            </a:r>
            <a:r>
              <a:rPr lang="zh-CN" altLang="en-US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General Functions</a:t>
            </a:r>
            <a:endParaRPr lang="zh-CN" altLang="en-US" sz="36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0" y="1125538"/>
            <a:ext cx="89646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Array and matrix:</a:t>
            </a:r>
            <a:r>
              <a:rPr lang="en-US" altLang="zh-CN" sz="1800">
                <a:solidFill>
                  <a:schemeClr val="tx2"/>
                </a:solidFill>
              </a:rPr>
              <a:t>	</a:t>
            </a:r>
            <a:r>
              <a:rPr lang="zh-CN" altLang="en-US" sz="1800">
                <a:solidFill>
                  <a:schemeClr val="tx2"/>
                </a:solidFill>
              </a:rPr>
              <a:t>	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</a:pPr>
            <a:endParaRPr lang="zh-CN" altLang="en-US" sz="2400">
              <a:solidFill>
                <a:schemeClr val="tx2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59349"/>
              </p:ext>
            </p:extLst>
          </p:nvPr>
        </p:nvGraphicFramePr>
        <p:xfrm>
          <a:off x="179388" y="1773238"/>
          <a:ext cx="8713787" cy="4409034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Description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Description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ones</a:t>
                      </a:r>
                    </a:p>
                  </a:txBody>
                  <a:tcPr marT="45718" marB="4571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All 1</a:t>
                      </a:r>
                      <a:endParaRPr kumimoji="0" lang="en-US" altLang="zh-CN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zeros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All zero</a:t>
                      </a:r>
                      <a:endParaRPr kumimoji="0" lang="en-US" altLang="zh-CN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length</a:t>
                      </a:r>
                    </a:p>
                  </a:txBody>
                  <a:tcPr marT="45718" marB="4571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length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Dimension of array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3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sum</a:t>
                      </a:r>
                    </a:p>
                  </a:txBody>
                  <a:tcPr marT="45718" marB="4571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sum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mean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Mean of array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det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8" marB="4571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Determinent 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inv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inversion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9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eig</a:t>
                      </a:r>
                    </a:p>
                  </a:txBody>
                  <a:tcPr marT="45718" marB="4571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Eigen value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svd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Sigular value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3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reshape</a:t>
                      </a:r>
                    </a:p>
                  </a:txBody>
                  <a:tcPr marT="45718" marB="4571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Reshape the array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max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maximum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sort</a:t>
                      </a:r>
                    </a:p>
                  </a:txBody>
                  <a:tcPr marT="45718" marB="4571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Sort the array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3984CA-8004-47B0-B432-60E3CB2FC588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MATLAB</a:t>
            </a:r>
            <a:r>
              <a:rPr lang="zh-CN" altLang="en-US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General Functions</a:t>
            </a:r>
            <a:endParaRPr lang="zh-CN" altLang="en-US" sz="36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0" y="1125538"/>
            <a:ext cx="89646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Rounding function</a:t>
            </a:r>
            <a:r>
              <a:rPr lang="en-US" altLang="zh-CN" sz="1800">
                <a:solidFill>
                  <a:schemeClr val="tx2"/>
                </a:solidFill>
              </a:rPr>
              <a:t>	</a:t>
            </a:r>
            <a:r>
              <a:rPr lang="zh-CN" altLang="en-US" sz="1800">
                <a:solidFill>
                  <a:schemeClr val="tx2"/>
                </a:solidFill>
              </a:rPr>
              <a:t>	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</a:pPr>
            <a:endParaRPr lang="zh-CN" altLang="en-US" sz="2400">
              <a:solidFill>
                <a:schemeClr val="tx2"/>
              </a:solidFill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07361830"/>
              </p:ext>
            </p:extLst>
          </p:nvPr>
        </p:nvGraphicFramePr>
        <p:xfrm>
          <a:off x="395288" y="1989138"/>
          <a:ext cx="8229600" cy="3840264"/>
        </p:xfrm>
        <a:graphic>
          <a:graphicData uri="http://schemas.openxmlformats.org/drawingml/2006/table">
            <a:tbl>
              <a:tblPr/>
              <a:tblGrid>
                <a:gridCol w="166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round</a:t>
                      </a:r>
                      <a:endParaRPr kumimoji="1" lang="en-GB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Round to the nearest integer</a:t>
                      </a:r>
                      <a:endParaRPr kumimoji="1" lang="zh-CN" altLang="en-GB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fix</a:t>
                      </a:r>
                      <a:endParaRPr kumimoji="1" lang="en-GB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Round toward zero</a:t>
                      </a:r>
                      <a:endParaRPr kumimoji="1" lang="zh-CN" altLang="en-GB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floor</a:t>
                      </a:r>
                      <a:endParaRPr kumimoji="1" lang="en-GB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Round toward </a:t>
                      </a:r>
                      <a:r>
                        <a:rPr kumimoji="1" lang="en-GB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-∞</a:t>
                      </a:r>
                      <a:endParaRPr kumimoji="1" lang="zh-CN" altLang="en-GB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ceil</a:t>
                      </a:r>
                      <a:endParaRPr kumimoji="1" lang="en-GB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Round toward </a:t>
                      </a:r>
                      <a:r>
                        <a:rPr kumimoji="1" lang="en-GB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+∞</a:t>
                      </a:r>
                      <a:endParaRPr kumimoji="1" lang="zh-CN" altLang="en-GB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mod</a:t>
                      </a:r>
                    </a:p>
                  </a:txBody>
                  <a:tcPr marT="45702" marB="457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mod(X,Y)</a:t>
                      </a:r>
                      <a:r>
                        <a:rPr kumimoji="1" lang="zh-CN" alt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GB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 - n.*Y</a:t>
                      </a:r>
                      <a:r>
                        <a:rPr kumimoji="1" lang="zh-CN" alt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 </a:t>
                      </a:r>
                      <a:r>
                        <a:rPr kumimoji="1" lang="en-GB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 = floor(X./Y)</a:t>
                      </a:r>
                      <a:endParaRPr kumimoji="1" lang="zh-CN" alt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rem</a:t>
                      </a:r>
                    </a:p>
                  </a:txBody>
                  <a:tcPr marT="45702" marB="457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rem(X,Y)</a:t>
                      </a:r>
                      <a:r>
                        <a:rPr kumimoji="1" lang="zh-CN" alt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GB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 - n.*Y</a:t>
                      </a:r>
                      <a:r>
                        <a:rPr kumimoji="1" lang="zh-CN" alt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 </a:t>
                      </a:r>
                      <a:r>
                        <a:rPr kumimoji="1" lang="en-GB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 = fix(X./Y)</a:t>
                      </a:r>
                      <a:endParaRPr kumimoji="1" lang="zh-CN" alt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269715-3E39-4806-98E5-A7CD3198D2F4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MATLAB</a:t>
            </a:r>
            <a:r>
              <a:rPr lang="zh-CN" altLang="en-US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General Functions</a:t>
            </a:r>
            <a:endParaRPr lang="zh-CN" altLang="en-US" sz="36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0" y="1125538"/>
            <a:ext cx="89646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Figure plotting</a:t>
            </a:r>
            <a:r>
              <a:rPr lang="en-US" altLang="zh-CN" sz="1800">
                <a:solidFill>
                  <a:schemeClr val="tx2"/>
                </a:solidFill>
              </a:rPr>
              <a:t>	</a:t>
            </a:r>
            <a:r>
              <a:rPr lang="zh-CN" altLang="en-US" sz="1800">
                <a:solidFill>
                  <a:schemeClr val="tx2"/>
                </a:solidFill>
              </a:rPr>
              <a:t>	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</a:pPr>
            <a:endParaRPr lang="zh-CN" altLang="en-US" sz="2400">
              <a:solidFill>
                <a:schemeClr val="tx2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390420"/>
              </p:ext>
            </p:extLst>
          </p:nvPr>
        </p:nvGraphicFramePr>
        <p:xfrm>
          <a:off x="179388" y="1773238"/>
          <a:ext cx="8713787" cy="4361887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5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Description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Description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1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plot</a:t>
                      </a:r>
                    </a:p>
                  </a:txBody>
                  <a:tcPr marT="45707" marB="45707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Plot figure</a:t>
                      </a:r>
                      <a:endParaRPr kumimoji="0" lang="en-US" altLang="zh-CN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figure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an empty figure window</a:t>
                      </a:r>
                      <a:endParaRPr kumimoji="0" lang="en-US" altLang="zh-CN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5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subplot</a:t>
                      </a:r>
                    </a:p>
                  </a:txBody>
                  <a:tcPr marT="45707" marB="45707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Plot subfigure</a:t>
                      </a:r>
                      <a:endParaRPr kumimoji="0" lang="en-US" altLang="zh-CN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semilogy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Plot with log scale for y-axis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loglog</a:t>
                      </a:r>
                    </a:p>
                  </a:txBody>
                  <a:tcPr marT="45707" marB="45707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log scale for x and y-axis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stem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Plot discrete sequence data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5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xlabel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Label x-axis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ylabel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Label y-axis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5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title</a:t>
                      </a:r>
                    </a:p>
                  </a:txBody>
                  <a:tcPr marT="45707" marB="45707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title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legend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legend for the curves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5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hold</a:t>
                      </a:r>
                    </a:p>
                  </a:txBody>
                  <a:tcPr marT="45707" marB="45707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Retain current graph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grid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Grid lines for the plot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F2D11-DE5A-463B-8D50-57376F6D8A53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MATLAB</a:t>
            </a:r>
            <a:r>
              <a:rPr lang="zh-CN" altLang="en-US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General Functions</a:t>
            </a:r>
            <a:endParaRPr lang="zh-CN" altLang="en-US" sz="36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0" y="1125538"/>
            <a:ext cx="89646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Plot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function:</a:t>
            </a:r>
            <a:r>
              <a:rPr lang="zh-CN" altLang="en-US" sz="1800">
                <a:solidFill>
                  <a:schemeClr val="tx2"/>
                </a:solidFill>
              </a:rPr>
              <a:t>	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</a:pP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34821" name="矩形 2"/>
          <p:cNvSpPr>
            <a:spLocks noChangeArrowheads="1"/>
          </p:cNvSpPr>
          <p:nvPr/>
        </p:nvSpPr>
        <p:spPr bwMode="auto">
          <a:xfrm>
            <a:off x="611188" y="1773238"/>
            <a:ext cx="7632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Verdana" panose="020B0604030504040204" pitchFamily="34" charset="0"/>
              </a:rPr>
              <a:t>To plot one curve</a:t>
            </a:r>
            <a:r>
              <a:rPr lang="zh-CN" altLang="en-US" sz="2800">
                <a:solidFill>
                  <a:schemeClr val="tx2"/>
                </a:solidFill>
                <a:latin typeface="Verdana" panose="020B0604030504040204" pitchFamily="34" charset="0"/>
              </a:rPr>
              <a:t>：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</a:rPr>
              <a:t>plot(x,y)</a:t>
            </a:r>
          </a:p>
        </p:txBody>
      </p:sp>
      <p:sp>
        <p:nvSpPr>
          <p:cNvPr id="34822" name="矩形 3"/>
          <p:cNvSpPr>
            <a:spLocks noChangeArrowheads="1"/>
          </p:cNvSpPr>
          <p:nvPr/>
        </p:nvSpPr>
        <p:spPr bwMode="auto">
          <a:xfrm>
            <a:off x="611560" y="2348880"/>
            <a:ext cx="8351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Verdana" panose="020B0604030504040204" pitchFamily="34" charset="0"/>
              </a:rPr>
              <a:t>To plot multiple curves</a:t>
            </a:r>
            <a:r>
              <a:rPr lang="zh-CN" altLang="en-US" sz="2800">
                <a:solidFill>
                  <a:schemeClr val="tx2"/>
                </a:solidFill>
                <a:latin typeface="Verdana" panose="020B0604030504040204" pitchFamily="34" charset="0"/>
              </a:rPr>
              <a:t>：</a:t>
            </a:r>
          </a:p>
        </p:txBody>
      </p:sp>
      <p:sp>
        <p:nvSpPr>
          <p:cNvPr id="34823" name="矩形 4"/>
          <p:cNvSpPr>
            <a:spLocks noChangeArrowheads="1"/>
          </p:cNvSpPr>
          <p:nvPr/>
        </p:nvSpPr>
        <p:spPr bwMode="auto">
          <a:xfrm>
            <a:off x="468313" y="2924944"/>
            <a:ext cx="7488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</a:rPr>
              <a:t>plot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</a:rPr>
              <a:t>x1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</a:rPr>
              <a:t>y1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</a:rPr>
              <a:t>x2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</a:rPr>
              <a:t>y2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</a:rPr>
              <a:t>…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</a:rPr>
              <a:t>xn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</a:rPr>
              <a:t>yn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</a:rPr>
              <a:t>）</a:t>
            </a:r>
          </a:p>
        </p:txBody>
      </p:sp>
      <p:sp>
        <p:nvSpPr>
          <p:cNvPr id="34824" name="矩形 5"/>
          <p:cNvSpPr>
            <a:spLocks noChangeArrowheads="1"/>
          </p:cNvSpPr>
          <p:nvPr/>
        </p:nvSpPr>
        <p:spPr bwMode="auto">
          <a:xfrm>
            <a:off x="539750" y="3572644"/>
            <a:ext cx="8353425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Verdana" panose="020B0604030504040204" pitchFamily="34" charset="0"/>
              </a:rPr>
              <a:t>We can set different attributes on each curve</a:t>
            </a:r>
            <a:r>
              <a:rPr lang="zh-CN" altLang="en-US" sz="2800">
                <a:solidFill>
                  <a:schemeClr val="tx2"/>
                </a:solidFill>
                <a:latin typeface="Verdana" panose="020B0604030504040204" pitchFamily="34" charset="0"/>
              </a:rPr>
              <a:t>：</a:t>
            </a:r>
            <a:endParaRPr lang="en-US" altLang="zh-CN" sz="280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</a:rPr>
              <a:t>plot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</a:rPr>
              <a:t>x1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</a:rPr>
              <a:t>y1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</a:rPr>
              <a:t>option 1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</a:rPr>
              <a:t>x2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</a:rPr>
              <a:t>y2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</a:rPr>
              <a:t> option 2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</a:rPr>
              <a:t>…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</a:rPr>
              <a:t>xn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</a:rPr>
              <a:t>yn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</a:rPr>
              <a:t> option n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</a:rPr>
              <a:t>）</a:t>
            </a:r>
          </a:p>
        </p:txBody>
      </p:sp>
      <p:sp>
        <p:nvSpPr>
          <p:cNvPr id="34825" name="Rectangle 3"/>
          <p:cNvSpPr>
            <a:spLocks noChangeArrowheads="1"/>
          </p:cNvSpPr>
          <p:nvPr/>
        </p:nvSpPr>
        <p:spPr bwMode="auto">
          <a:xfrm>
            <a:off x="179388" y="5013176"/>
            <a:ext cx="89646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To plot subfigures</a:t>
            </a:r>
            <a:r>
              <a:rPr lang="zh-CN" altLang="en-US" sz="2800">
                <a:solidFill>
                  <a:srgbClr val="0000FF"/>
                </a:solidFill>
              </a:rPr>
              <a:t>：</a:t>
            </a:r>
            <a:r>
              <a:rPr lang="en-US" altLang="zh-CN" sz="2800">
                <a:solidFill>
                  <a:srgbClr val="0000FF"/>
                </a:solidFill>
              </a:rPr>
              <a:t>Subplot</a:t>
            </a:r>
            <a:r>
              <a:rPr lang="zh-CN" altLang="en-US" sz="2800">
                <a:solidFill>
                  <a:srgbClr val="0000FF"/>
                </a:solidFill>
              </a:rPr>
              <a:t>（</a:t>
            </a:r>
            <a:r>
              <a:rPr lang="en-US" altLang="zh-CN" sz="2800">
                <a:solidFill>
                  <a:srgbClr val="0000FF"/>
                </a:solidFill>
              </a:rPr>
              <a:t>m,n,i</a:t>
            </a:r>
            <a:r>
              <a:rPr lang="zh-CN" altLang="en-US" sz="2800">
                <a:solidFill>
                  <a:srgbClr val="0000FF"/>
                </a:solidFill>
              </a:rPr>
              <a:t>），</a:t>
            </a:r>
            <a:r>
              <a:rPr lang="en-US" altLang="zh-CN" sz="2800">
                <a:solidFill>
                  <a:srgbClr val="0000FF"/>
                </a:solidFill>
              </a:rPr>
              <a:t>following by plot(). </a:t>
            </a:r>
          </a:p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Property Editor –Figure window</a:t>
            </a:r>
            <a:r>
              <a:rPr lang="zh-CN" altLang="en-US" sz="1800">
                <a:solidFill>
                  <a:schemeClr val="tx2"/>
                </a:solidFill>
              </a:rPr>
              <a:t>	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</a:pPr>
            <a:endParaRPr lang="zh-CN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plit orient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397C60-0094-4E6D-BD10-6088EE830A13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MATLAB Function Creation</a:t>
            </a:r>
            <a:endParaRPr lang="zh-CN" altLang="en-US" sz="3600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0" y="1340768"/>
            <a:ext cx="89646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FF"/>
                </a:solidFill>
              </a:rPr>
              <a:t>In </a:t>
            </a:r>
            <a:r>
              <a:rPr lang="en-US" altLang="zh-CN" sz="2400" dirty="0" err="1">
                <a:solidFill>
                  <a:srgbClr val="0000FF"/>
                </a:solidFill>
              </a:rPr>
              <a:t>Matlab</a:t>
            </a:r>
            <a:r>
              <a:rPr lang="en-US" altLang="zh-CN" sz="2400" dirty="0">
                <a:solidFill>
                  <a:srgbClr val="0000FF"/>
                </a:solidFill>
              </a:rPr>
              <a:t>, we can create functions by ourselves, in 2 forms:</a:t>
            </a:r>
          </a:p>
          <a:p>
            <a:pPr marL="0" indent="0" eaLnBrk="1" hangingPunct="1">
              <a:lnSpc>
                <a:spcPct val="125000"/>
              </a:lnSpc>
              <a:buClr>
                <a:schemeClr val="accent2"/>
              </a:buClr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- an individual .m file</a:t>
            </a:r>
          </a:p>
          <a:p>
            <a:pPr marL="0" indent="0" eaLnBrk="1" hangingPunct="1">
              <a:lnSpc>
                <a:spcPct val="125000"/>
              </a:lnSpc>
              <a:buClr>
                <a:schemeClr val="accent2"/>
              </a:buClr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- in the main .m file</a:t>
            </a:r>
          </a:p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FF"/>
                </a:solidFill>
              </a:rPr>
              <a:t>Format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25000"/>
              </a:lnSpc>
              <a:buClr>
                <a:schemeClr val="accent2"/>
              </a:buClr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FF"/>
                </a:solidFill>
              </a:rPr>
              <a:t>An example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</a:rPr>
              <a:t>create a function: </a:t>
            </a:r>
            <a:r>
              <a:rPr lang="en-US" altLang="zh-CN" sz="2400" dirty="0">
                <a:solidFill>
                  <a:srgbClr val="FF0000"/>
                </a:solidFill>
              </a:rPr>
              <a:t>Input</a:t>
            </a:r>
            <a:r>
              <a:rPr lang="en-US" altLang="zh-CN" sz="2400" dirty="0">
                <a:solidFill>
                  <a:srgbClr val="0000FF"/>
                </a:solidFill>
              </a:rPr>
              <a:t>: ‘</a:t>
            </a:r>
            <a:r>
              <a:rPr lang="en-US" altLang="zh-CN" sz="2400" dirty="0" err="1">
                <a:solidFill>
                  <a:srgbClr val="0000FF"/>
                </a:solidFill>
              </a:rPr>
              <a:t>init</a:t>
            </a:r>
            <a:r>
              <a:rPr lang="en-US" altLang="zh-CN" sz="2400" dirty="0">
                <a:solidFill>
                  <a:srgbClr val="0000FF"/>
                </a:solidFill>
              </a:rPr>
              <a:t>’, ‘step’, ‘count’ </a:t>
            </a:r>
          </a:p>
          <a:p>
            <a:pPr marL="0" indent="0" eaLnBrk="1" hangingPunct="1">
              <a:lnSpc>
                <a:spcPct val="125000"/>
              </a:lnSpc>
              <a:buClr>
                <a:schemeClr val="accent2"/>
              </a:buClr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</a:rPr>
              <a:t>Output</a:t>
            </a:r>
            <a:r>
              <a:rPr lang="en-US" altLang="zh-CN" sz="2400" dirty="0">
                <a:solidFill>
                  <a:srgbClr val="0000FF"/>
                </a:solidFill>
              </a:rPr>
              <a:t>: two arrays with length of ‘count’, starting from ‘</a:t>
            </a:r>
            <a:r>
              <a:rPr lang="en-US" altLang="zh-CN" sz="2400" dirty="0" err="1">
                <a:solidFill>
                  <a:srgbClr val="0000FF"/>
                </a:solidFill>
              </a:rPr>
              <a:t>init</a:t>
            </a:r>
            <a:r>
              <a:rPr lang="en-US" altLang="zh-CN" sz="2400" dirty="0">
                <a:solidFill>
                  <a:srgbClr val="0000FF"/>
                </a:solidFill>
              </a:rPr>
              <a:t>’, step of +`step’ and –`step’, respectively</a:t>
            </a:r>
          </a:p>
          <a:p>
            <a:pPr eaLnBrk="1" hangingPunct="1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36869" name="矩形 6"/>
          <p:cNvSpPr>
            <a:spLocks noChangeArrowheads="1"/>
          </p:cNvSpPr>
          <p:nvPr/>
        </p:nvSpPr>
        <p:spPr bwMode="auto">
          <a:xfrm>
            <a:off x="287337" y="3933056"/>
            <a:ext cx="88566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Verdana" panose="020B0604030504040204" pitchFamily="34" charset="0"/>
              </a:rPr>
              <a:t>function [outputs]=</a:t>
            </a:r>
            <a:r>
              <a:rPr lang="en-US" altLang="zh-CN" sz="2800" dirty="0" err="1">
                <a:solidFill>
                  <a:srgbClr val="FF0000"/>
                </a:solidFill>
                <a:latin typeface="Verdana" panose="020B0604030504040204" pitchFamily="34" charset="0"/>
              </a:rPr>
              <a:t>function_name</a:t>
            </a:r>
            <a:r>
              <a:rPr lang="en-US" altLang="zh-CN" sz="2800" dirty="0">
                <a:solidFill>
                  <a:srgbClr val="FF0000"/>
                </a:solidFill>
                <a:latin typeface="Verdana" panose="020B0604030504040204" pitchFamily="34" charset="0"/>
              </a:rPr>
              <a:t>(inputs)</a:t>
            </a:r>
          </a:p>
        </p:txBody>
      </p:sp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B1CBB48-A166-4F3C-914E-212486D427D5}" type="slidenum">
              <a:rPr lang="zh-CN" altLang="en-US" sz="1200" b="0" smtClean="0">
                <a:solidFill>
                  <a:schemeClr val="tx1"/>
                </a:solidFill>
              </a:rPr>
              <a:pPr/>
              <a:t>3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微信群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线上教学：</a:t>
            </a:r>
            <a:r>
              <a:rPr lang="en-US" altLang="zh-CN" dirty="0"/>
              <a:t>https://mooc1-1.chaoxing.com/course/206480752.html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6517FE-529E-4059-A97C-7C092CECBEFE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Schedule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endParaRPr lang="en-US" altLang="zh-CN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- 8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classes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experiments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endParaRPr lang="en-US" altLang="zh-CN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Final exam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the last experiment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Location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b="1" baseline="30000" dirty="0">
                <a:solidFill>
                  <a:srgbClr val="0000FF"/>
                </a:solidFill>
                <a:ea typeface="宋体" panose="02010600030101010101" pitchFamily="2" charset="-122"/>
              </a:rPr>
              <a:t>st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- 4</a:t>
            </a:r>
            <a:r>
              <a:rPr lang="en-US" altLang="zh-CN" sz="2800" b="1" baseline="30000" dirty="0">
                <a:solidFill>
                  <a:srgbClr val="0000FF"/>
                </a:solidFill>
                <a:ea typeface="宋体" panose="02010600030101010101" pitchFamily="2" charset="-122"/>
              </a:rPr>
              <a:t>th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 :</a:t>
            </a:r>
            <a:r>
              <a:rPr lang="zh-CN" altLang="en-US" sz="2800" b="1" dirty="0">
                <a:solidFill>
                  <a:srgbClr val="0000FF"/>
                </a:solidFill>
              </a:rPr>
              <a:t>语</a:t>
            </a:r>
            <a:r>
              <a:rPr lang="en-US" altLang="zh-CN" sz="2800" b="1" dirty="0">
                <a:solidFill>
                  <a:srgbClr val="0000FF"/>
                </a:solidFill>
              </a:rPr>
              <a:t>312,  5</a:t>
            </a:r>
            <a:r>
              <a:rPr lang="en-US" altLang="zh-CN" sz="2800" b="1" baseline="30000" dirty="0">
                <a:solidFill>
                  <a:srgbClr val="0000FF"/>
                </a:solidFill>
              </a:rPr>
              <a:t>th</a:t>
            </a:r>
            <a:r>
              <a:rPr lang="en-US" altLang="zh-CN" sz="2800" b="1" dirty="0">
                <a:solidFill>
                  <a:srgbClr val="0000FF"/>
                </a:solidFill>
              </a:rPr>
              <a:t>-8</a:t>
            </a:r>
            <a:r>
              <a:rPr lang="en-US" altLang="zh-CN" sz="2800" b="1" baseline="30000" dirty="0">
                <a:solidFill>
                  <a:srgbClr val="0000FF"/>
                </a:solidFill>
              </a:rPr>
              <a:t>th</a:t>
            </a:r>
            <a:r>
              <a:rPr lang="en-US" altLang="zh-CN" sz="2800" b="1" dirty="0">
                <a:solidFill>
                  <a:srgbClr val="0000FF"/>
                </a:solidFill>
              </a:rPr>
              <a:t> :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语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314,  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3A3EE0-3ADD-400A-846F-5121FC5F8B7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Grading of the course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endParaRPr lang="en-US" altLang="zh-CN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Class attendance and performance: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10%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Lab (and the reports): 20%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Course report (or preview work): 20%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Overview of some technology on communications and its development in our country, as well as a related MATLAB simulation example. (2 Pages)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Final exam: 50%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D065E-FD92-4656-9C93-1AADABA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135AA-7A00-41E4-AC7B-0F0698EB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Overview of some technology on communications and its development in our country, as well as a related MATLAB simulation example. (2 Pages, with MATLAB source code and comments)</a:t>
            </a:r>
          </a:p>
          <a:p>
            <a:pPr marL="0" indent="0">
              <a:buNone/>
            </a:pPr>
            <a:r>
              <a:rPr lang="en-US" altLang="zh-CN" dirty="0"/>
              <a:t>E.g., OFDM, MIMO, Modulation scheme, receiver, channel coding, source coding, channel estimation, resource allocation, communication system optimization, locating (</a:t>
            </a:r>
            <a:r>
              <a:rPr lang="en-US" altLang="zh-CN" dirty="0" err="1"/>
              <a:t>Beidou</a:t>
            </a:r>
            <a:r>
              <a:rPr lang="en-US" altLang="zh-CN" dirty="0"/>
              <a:t>), Radar sensing….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711E62-FFB9-445B-B0C7-EB7A56D6AA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C2FD0F-3098-41F2-B043-D9559F749DC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092282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453F16-19EA-44B6-ADD0-FB05E6AB3E41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Course Content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50825" y="1125538"/>
            <a:ext cx="8424863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MATLAB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basics</a:t>
            </a:r>
            <a:endParaRPr lang="zh-CN" altLang="en-US" sz="2800">
              <a:solidFill>
                <a:srgbClr val="0000FF"/>
              </a:solidFill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Signal and linear systems, Random processes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Analog modulation</a:t>
            </a:r>
            <a:endParaRPr lang="zh-CN" altLang="en-US" sz="2800">
              <a:solidFill>
                <a:srgbClr val="0000FF"/>
              </a:solidFill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Baseband digital transmission</a:t>
            </a:r>
            <a:endParaRPr lang="zh-CN" altLang="en-US" sz="2800">
              <a:solidFill>
                <a:srgbClr val="0000FF"/>
              </a:solidFill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Digital transmission via carrier modulation</a:t>
            </a:r>
            <a:endParaRPr lang="zh-CN" altLang="en-US" sz="2800">
              <a:solidFill>
                <a:srgbClr val="0000FF"/>
              </a:solidFill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Wireless channels</a:t>
            </a:r>
            <a:endParaRPr lang="zh-CN" altLang="en-US" sz="28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210913-3143-4CF6-93A3-3459CD07117D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Preface</a:t>
            </a:r>
            <a:endParaRPr lang="zh-CN" altLang="en-US" sz="36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8800"/>
            <a:ext cx="8991600" cy="3024188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l"/>
              <a:defRPr/>
            </a:pP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MATLAB is a </a:t>
            </a:r>
            <a:r>
              <a:rPr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high-level language </a:t>
            </a: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and </a:t>
            </a:r>
            <a:r>
              <a:rPr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interactive environment </a:t>
            </a: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for numerical computation, visualization, and programming. Using MATLAB, you can analyze data, develop algorithms, and create models and applications. </a:t>
            </a:r>
          </a:p>
          <a:p>
            <a:pPr algn="just" eaLnBrk="1" hangingPunct="1">
              <a:buFont typeface="Wingdings" pitchFamily="2" charset="2"/>
              <a:buChar char="l"/>
              <a:defRPr/>
            </a:pPr>
            <a:endParaRPr lang="en-US" altLang="zh-CN" sz="280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l"/>
              <a:defRPr/>
            </a:pP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Use MATLAB for a range of applications, including  signal processing and communications, image and video processing, control systems, test and measurement, computational finance, and computational biology.</a:t>
            </a:r>
            <a:endParaRPr lang="zh-CN" altLang="en-US" sz="280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l"/>
              <a:defRPr/>
            </a:pPr>
            <a:endParaRPr lang="en-US" altLang="zh-CN" sz="280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altLang="zh-CN" sz="280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1AD47B-4463-4175-A828-2C24FABD64FF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Arial" panose="020B0604020202020204" pitchFamily="34" charset="0"/>
                <a:ea typeface="楷体_GB2312" pitchFamily="49" charset="-122"/>
              </a:rPr>
              <a:t>Preface</a:t>
            </a:r>
            <a:endParaRPr lang="zh-CN" altLang="en-US" sz="36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1520" y="1340768"/>
            <a:ext cx="89916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</a:rPr>
              <a:t>What will we learn from this course</a:t>
            </a:r>
            <a:r>
              <a:rPr lang="zh-CN" altLang="en-US" sz="2800">
                <a:solidFill>
                  <a:srgbClr val="0000FF"/>
                </a:solidFill>
              </a:rPr>
              <a:t>？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2400">
                <a:solidFill>
                  <a:schemeClr val="tx2"/>
                </a:solidFill>
              </a:rPr>
              <a:t>MATLAB</a:t>
            </a:r>
            <a:r>
              <a:rPr lang="zh-CN" altLang="en-US" sz="2400">
                <a:solidFill>
                  <a:schemeClr val="tx2"/>
                </a:solidFill>
              </a:rPr>
              <a:t> </a:t>
            </a:r>
            <a:r>
              <a:rPr lang="en-US" altLang="zh-CN" sz="2400">
                <a:solidFill>
                  <a:schemeClr val="tx2"/>
                </a:solidFill>
              </a:rPr>
              <a:t>software</a:t>
            </a:r>
            <a:r>
              <a:rPr lang="zh-CN" altLang="en-US" sz="2400">
                <a:solidFill>
                  <a:schemeClr val="tx2"/>
                </a:solidFill>
              </a:rPr>
              <a:t>；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2400">
                <a:solidFill>
                  <a:schemeClr val="tx2"/>
                </a:solidFill>
              </a:rPr>
              <a:t>MATLAB</a:t>
            </a:r>
            <a:r>
              <a:rPr lang="zh-CN" altLang="en-US" sz="2400">
                <a:solidFill>
                  <a:schemeClr val="tx2"/>
                </a:solidFill>
              </a:rPr>
              <a:t> </a:t>
            </a:r>
            <a:r>
              <a:rPr lang="en-US" altLang="zh-CN" sz="2400">
                <a:solidFill>
                  <a:schemeClr val="tx2"/>
                </a:solidFill>
              </a:rPr>
              <a:t>Language, Grammar</a:t>
            </a:r>
            <a:r>
              <a:rPr lang="zh-CN" altLang="en-US" sz="2400">
                <a:solidFill>
                  <a:schemeClr val="tx2"/>
                </a:solidFill>
              </a:rPr>
              <a:t>；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2400">
                <a:solidFill>
                  <a:srgbClr val="FF0000"/>
                </a:solidFill>
              </a:rPr>
              <a:t>Communication system simulation using Matlab</a:t>
            </a:r>
            <a:r>
              <a:rPr lang="zh-CN" altLang="en-US" sz="2400">
                <a:solidFill>
                  <a:schemeClr val="tx2"/>
                </a:solidFill>
              </a:rPr>
              <a:t>；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b2004c003l">
  <a:themeElements>
    <a:clrScheme name="cdb2004c003l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cdb2004c003l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宋体" charset="-122"/>
          </a:defRPr>
        </a:defPPr>
      </a:lstStyle>
    </a:lnDef>
  </a:objectDefaults>
  <a:extraClrSchemeLst>
    <a:extraClrScheme>
      <a:clrScheme name="cdb2004c003l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3l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3l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Botany design template</Template>
  <TotalTime>6934</TotalTime>
  <Words>1504</Words>
  <Application>Microsoft Office PowerPoint</Application>
  <PresentationFormat>全屏显示(4:3)</PresentationFormat>
  <Paragraphs>314</Paragraphs>
  <Slides>28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宋体</vt:lpstr>
      <vt:lpstr>Arial</vt:lpstr>
      <vt:lpstr>Comic Sans MS</vt:lpstr>
      <vt:lpstr>Times New Roman</vt:lpstr>
      <vt:lpstr>Verdana</vt:lpstr>
      <vt:lpstr>Wingdings</vt:lpstr>
      <vt:lpstr>cdb2004c003l</vt:lpstr>
      <vt:lpstr>Equation</vt:lpstr>
      <vt:lpstr>PowerPoint 演示文稿</vt:lpstr>
      <vt:lpstr>References</vt:lpstr>
      <vt:lpstr>PowerPoint 演示文稿</vt:lpstr>
      <vt:lpstr>PowerPoint 演示文稿</vt:lpstr>
      <vt:lpstr>PowerPoint 演示文稿</vt:lpstr>
      <vt:lpstr>PowerPoint 演示文稿</vt:lpstr>
      <vt:lpstr>Course Content</vt:lpstr>
      <vt:lpstr>Preface</vt:lpstr>
      <vt:lpstr>Preface</vt:lpstr>
      <vt:lpstr>PowerPoint 演示文稿</vt:lpstr>
      <vt:lpstr>PowerPoint 演示文稿</vt:lpstr>
      <vt:lpstr>Desktop Panels</vt:lpstr>
      <vt:lpstr>Desktop Panels</vt:lpstr>
      <vt:lpstr>MATLAB Basics</vt:lpstr>
      <vt:lpstr>MATLAB Basics</vt:lpstr>
      <vt:lpstr>MATLAB .m file</vt:lpstr>
      <vt:lpstr>MATLAB Grammar</vt:lpstr>
      <vt:lpstr>MATLAB Grammar</vt:lpstr>
      <vt:lpstr>MATLAB  Grammar</vt:lpstr>
      <vt:lpstr>MATLAB General Functions</vt:lpstr>
      <vt:lpstr>MATLAB General Functions</vt:lpstr>
      <vt:lpstr>MATLAB General Functions</vt:lpstr>
      <vt:lpstr>MATLAB General Functions</vt:lpstr>
      <vt:lpstr>MATLAB General Functions</vt:lpstr>
      <vt:lpstr>MATLAB General Functions</vt:lpstr>
      <vt:lpstr>MATLAB General Functions</vt:lpstr>
      <vt:lpstr>MATLAB General Functions</vt:lpstr>
      <vt:lpstr>MATLAB Function Creation</vt:lpstr>
    </vt:vector>
  </TitlesOfParts>
  <Company>zjut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Gao</dc:creator>
  <cp:lastModifiedBy>张 昱</cp:lastModifiedBy>
  <cp:revision>537</cp:revision>
  <dcterms:created xsi:type="dcterms:W3CDTF">2006-06-09T00:45:34Z</dcterms:created>
  <dcterms:modified xsi:type="dcterms:W3CDTF">2021-05-28T04:18:20Z</dcterms:modified>
</cp:coreProperties>
</file>