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89" r:id="rId2"/>
    <p:sldId id="344" r:id="rId3"/>
    <p:sldId id="290" r:id="rId4"/>
    <p:sldId id="291" r:id="rId5"/>
    <p:sldId id="292" r:id="rId6"/>
    <p:sldId id="295" r:id="rId7"/>
    <p:sldId id="297" r:id="rId8"/>
    <p:sldId id="296" r:id="rId9"/>
    <p:sldId id="294" r:id="rId10"/>
    <p:sldId id="299" r:id="rId11"/>
    <p:sldId id="298" r:id="rId12"/>
    <p:sldId id="301" r:id="rId13"/>
    <p:sldId id="322" r:id="rId14"/>
    <p:sldId id="307" r:id="rId15"/>
    <p:sldId id="348" r:id="rId16"/>
    <p:sldId id="349" r:id="rId17"/>
    <p:sldId id="306" r:id="rId18"/>
    <p:sldId id="350" r:id="rId19"/>
    <p:sldId id="324" r:id="rId20"/>
    <p:sldId id="356" r:id="rId21"/>
    <p:sldId id="351" r:id="rId22"/>
    <p:sldId id="352" r:id="rId23"/>
    <p:sldId id="345" r:id="rId24"/>
    <p:sldId id="346" r:id="rId25"/>
    <p:sldId id="347" r:id="rId26"/>
    <p:sldId id="309" r:id="rId27"/>
    <p:sldId id="353" r:id="rId28"/>
    <p:sldId id="328" r:id="rId29"/>
    <p:sldId id="310" r:id="rId30"/>
    <p:sldId id="354" r:id="rId31"/>
    <p:sldId id="355" r:id="rId32"/>
  </p:sldIdLst>
  <p:sldSz cx="9144000" cy="6858000" type="screen4x3"/>
  <p:notesSz cx="6834188" cy="99790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3">
          <p15:clr>
            <a:srgbClr val="A4A3A4"/>
          </p15:clr>
        </p15:guide>
        <p15:guide id="2" pos="215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99"/>
    <a:srgbClr val="0C1F54"/>
    <a:srgbClr val="163794"/>
    <a:srgbClr val="FF0000"/>
    <a:srgbClr val="112A71"/>
    <a:srgbClr val="FF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84" autoAdjust="0"/>
    <p:restoredTop sz="91155" autoAdjust="0"/>
  </p:normalViewPr>
  <p:slideViewPr>
    <p:cSldViewPr>
      <p:cViewPr varScale="1">
        <p:scale>
          <a:sx n="85" d="100"/>
          <a:sy n="85" d="100"/>
        </p:scale>
        <p:origin x="72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67" y="-67"/>
      </p:cViewPr>
      <p:guideLst>
        <p:guide orient="horz" pos="3143"/>
        <p:guide pos="215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3500" y="0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8055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3500" y="9480550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A5C275C-F5E1-4BE5-83FD-4A9892EAD0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2034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3500" y="0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7713"/>
            <a:ext cx="4991100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740275"/>
            <a:ext cx="5011738" cy="449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8055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36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3500" y="9480550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3DBB91B-B4AF-4B94-B622-712117042A2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24881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D1A64B-8929-44A0-901A-A5A9FB62825A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9322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2E0B582-584B-444C-8487-ACBCDFC4A43B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18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173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B51CB2D-967F-4AA3-AC93-83320571ACE4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19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603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B51CB2D-967F-4AA3-AC93-83320571ACE4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20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872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B51CB2D-967F-4AA3-AC93-83320571ACE4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21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170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B51CB2D-967F-4AA3-AC93-83320571ACE4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22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643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Tau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的取值</a:t>
            </a: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880B308-F18B-48D9-92AB-D8644C40ED79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25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983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正频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-j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，负频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，画图</a:t>
            </a:r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794FB01-170F-4085-BE7E-2807EF9258F4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29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071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正频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-j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，负频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，画图</a:t>
            </a:r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794FB01-170F-4085-BE7E-2807EF9258F4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30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3047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正频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-j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，负频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，画图</a:t>
            </a:r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794FB01-170F-4085-BE7E-2807EF9258F4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31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475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将周期的问题</a:t>
            </a:r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8AE632F-5D9C-44C5-9A00-794B73F50E49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7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901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画图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----</a:t>
            </a: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-----</a:t>
            </a: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移动</a:t>
            </a: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F56F432-4451-468A-B7DC-7225553117AB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10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398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写出积分式，换为求和式</a:t>
            </a: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3A27D0F-4327-4366-961F-51EF27DB76AE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11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852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周期信号的傅里叶变换，冲激</a:t>
            </a: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F26430E-870A-4F4D-A17B-0A09B51D2816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12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417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讲间隔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0dao fs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的采样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5B8392F-5CD1-4535-A5CD-22D92F30A95F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13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894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讲间隔</a:t>
            </a: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7C8C807-1520-4185-B344-853F6E637047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14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633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画图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DBB91B-B4AF-4B94-B622-712117042A26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056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2E0B582-584B-444C-8487-ACBCDFC4A43B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17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089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2"/>
          <p:cNvSpPr>
            <a:spLocks noChangeShapeType="1"/>
          </p:cNvSpPr>
          <p:nvPr userDrawn="1"/>
        </p:nvSpPr>
        <p:spPr bwMode="auto">
          <a:xfrm flipV="1">
            <a:off x="457200" y="914400"/>
            <a:ext cx="83820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Line 24"/>
          <p:cNvSpPr>
            <a:spLocks noChangeShapeType="1"/>
          </p:cNvSpPr>
          <p:nvPr userDrawn="1"/>
        </p:nvSpPr>
        <p:spPr bwMode="auto">
          <a:xfrm>
            <a:off x="304800" y="6324600"/>
            <a:ext cx="853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030035"/>
      </p:ext>
    </p:extLst>
  </p:cSld>
  <p:clrMapOvr>
    <a:masterClrMapping/>
  </p:clrMapOvr>
  <p:transition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E7986-72F2-4B40-AC2B-68DD6C38D9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3399098"/>
      </p:ext>
    </p:extLst>
  </p:cSld>
  <p:clrMapOvr>
    <a:masterClrMapping/>
  </p:clrMapOvr>
  <p:transition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6248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6248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D5902-838B-43DD-A63B-C4BA648977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4933240"/>
      </p:ext>
    </p:extLst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5F646-839E-441E-A696-6C2D946AA6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3222250"/>
      </p:ext>
    </p:extLst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BBAF31-A29A-48E6-B680-6DF20D7102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3331350"/>
      </p:ext>
    </p:extLst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525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525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4E892-7623-47C5-A739-80DCB53DE6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074983"/>
      </p:ext>
    </p:extLst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7B92A-59C4-4C1F-BB70-B24A9FED245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655331"/>
      </p:ext>
    </p:extLst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7F1CC-8F73-4432-84C6-6A63B898E0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7524905"/>
      </p:ext>
    </p:extLst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CE66B-50DB-4EBE-AE3B-57206FA4B5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6522558"/>
      </p:ext>
    </p:extLst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9DE31-C047-4549-A187-462B4077F4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592469"/>
      </p:ext>
    </p:extLst>
  </p:cSld>
  <p:clrMapOvr>
    <a:masterClrMapping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D834F-589B-4646-97C4-A21E594822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2094143"/>
      </p:ext>
    </p:extLst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ltGray">
          <a:xfrm>
            <a:off x="0" y="0"/>
            <a:ext cx="9144000" cy="836613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525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5373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CD3E694-9B5D-46F9-9A32-4FCC1A42D6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52400"/>
            <a:ext cx="84582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" name="Text Box 16"/>
          <p:cNvSpPr txBox="1">
            <a:spLocks noChangeArrowheads="1"/>
          </p:cNvSpPr>
          <p:nvPr/>
        </p:nvSpPr>
        <p:spPr bwMode="gray">
          <a:xfrm>
            <a:off x="0" y="838200"/>
            <a:ext cx="9144000" cy="2444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endParaRPr lang="zh-CN" alt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ransition>
    <p:split orient="vert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45.png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0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6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8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7" Type="http://schemas.openxmlformats.org/officeDocument/2006/relationships/image" Target="../media/image36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684213" y="2276475"/>
            <a:ext cx="8064500" cy="12954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5400">
                <a:ea typeface="隶书" panose="02010509060101010101" pitchFamily="49" charset="-122"/>
              </a:rPr>
              <a:t>Signals and Linear Systems</a:t>
            </a:r>
            <a:endParaRPr lang="zh-CN" altLang="en-US" sz="540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803058C-8F05-4680-A326-7FD423A79787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Signal Operations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52482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Correlation with two 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sequences</a:t>
            </a:r>
            <a:r>
              <a:rPr lang="zh-CN" altLang="en-US" sz="2400" b="1">
                <a:solidFill>
                  <a:srgbClr val="0000FF"/>
                </a:solidFill>
                <a:ea typeface="宋体" panose="02010600030101010101" pitchFamily="2" charset="-122"/>
              </a:rPr>
              <a:t>： 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Cummulative sum:</a:t>
            </a: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2482850" y="1758950"/>
          <a:ext cx="475615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62100" imgH="342900" progId="Equation.DSMT4">
                  <p:embed/>
                </p:oleObj>
              </mc:Choice>
              <mc:Fallback>
                <p:oleObj name="Equation" r:id="rId3" imgW="1562100" imgH="342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1758950"/>
                        <a:ext cx="4756150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矩形 2"/>
          <p:cNvSpPr>
            <a:spLocks noChangeArrowheads="1"/>
          </p:cNvSpPr>
          <p:nvPr/>
        </p:nvSpPr>
        <p:spPr bwMode="auto">
          <a:xfrm>
            <a:off x="2555875" y="2708275"/>
            <a:ext cx="457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y=xcorr(x1,x2)</a:t>
            </a:r>
            <a:endParaRPr lang="zh-CN" altLang="en-US" sz="24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18439" name="Object 9"/>
          <p:cNvGraphicFramePr>
            <a:graphicFrameLocks noChangeAspect="1"/>
          </p:cNvGraphicFramePr>
          <p:nvPr/>
        </p:nvGraphicFramePr>
        <p:xfrm>
          <a:off x="3522663" y="3752850"/>
          <a:ext cx="174148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88614" imgH="431613" progId="Equation.DSMT4">
                  <p:embed/>
                </p:oleObj>
              </mc:Choice>
              <mc:Fallback>
                <p:oleObj name="Equation" r:id="rId5" imgW="888614" imgH="43161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663" y="3752850"/>
                        <a:ext cx="1741487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矩形 3"/>
          <p:cNvSpPr>
            <a:spLocks noChangeArrowheads="1"/>
          </p:cNvSpPr>
          <p:nvPr/>
        </p:nvSpPr>
        <p:spPr bwMode="auto">
          <a:xfrm>
            <a:off x="2484438" y="4797425"/>
            <a:ext cx="457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y=cumsum(x)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9F3342-502A-4EFF-9CE9-109D71E499E9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Signal Operations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52482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Convolution of two 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sequences</a:t>
            </a:r>
            <a:r>
              <a:rPr lang="zh-CN" altLang="en-US" sz="2400" b="1">
                <a:solidFill>
                  <a:srgbClr val="0000FF"/>
                </a:solidFill>
                <a:ea typeface="宋体" panose="02010600030101010101" pitchFamily="2" charset="-122"/>
              </a:rPr>
              <a:t>：</a:t>
            </a: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Convolution of two 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continuous-time signals</a:t>
            </a:r>
            <a:r>
              <a:rPr lang="zh-CN" altLang="en-US" sz="2400" b="1">
                <a:solidFill>
                  <a:srgbClr val="0000FF"/>
                </a:solidFill>
                <a:ea typeface="宋体" panose="02010600030101010101" pitchFamily="2" charset="-122"/>
              </a:rPr>
              <a:t>：</a:t>
            </a: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061301"/>
              </p:ext>
            </p:extLst>
          </p:nvPr>
        </p:nvGraphicFramePr>
        <p:xfrm>
          <a:off x="2267744" y="1844824"/>
          <a:ext cx="4226099" cy="791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08200" imgH="330200" progId="Equation.DSMT4">
                  <p:embed/>
                </p:oleObj>
              </mc:Choice>
              <mc:Fallback>
                <p:oleObj name="Equation" r:id="rId3" imgW="2108200" imgH="330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844824"/>
                        <a:ext cx="4226099" cy="791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矩形 1"/>
          <p:cNvSpPr>
            <a:spLocks noChangeArrowheads="1"/>
          </p:cNvSpPr>
          <p:nvPr/>
        </p:nvSpPr>
        <p:spPr bwMode="auto">
          <a:xfrm>
            <a:off x="2843809" y="2636912"/>
            <a:ext cx="27363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y=conv(x1,x2)</a:t>
            </a:r>
            <a:endParaRPr kumimoji="1" lang="zh-CN" altLang="en-US" sz="280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639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874784"/>
              </p:ext>
            </p:extLst>
          </p:nvPr>
        </p:nvGraphicFramePr>
        <p:xfrm>
          <a:off x="1074738" y="4776788"/>
          <a:ext cx="4851400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009600" imgH="888840" progId="Equation.DSMT4">
                  <p:embed/>
                </p:oleObj>
              </mc:Choice>
              <mc:Fallback>
                <p:oleObj name="Equation" r:id="rId5" imgW="3009600" imgH="8888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4776788"/>
                        <a:ext cx="4851400" cy="145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矩形 4"/>
          <p:cNvSpPr>
            <a:spLocks noChangeArrowheads="1"/>
          </p:cNvSpPr>
          <p:nvPr/>
        </p:nvSpPr>
        <p:spPr bwMode="auto">
          <a:xfrm>
            <a:off x="3075806" y="6217493"/>
            <a:ext cx="308037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y=conv(x1,x2)*dt</a:t>
            </a:r>
            <a:endParaRPr kumimoji="1" lang="zh-CN" altLang="en-US" sz="280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355726" y="3697213"/>
                <a:ext cx="4572000" cy="11717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grow m:val="on"/>
                          <m:ctrlP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726" y="3697213"/>
                <a:ext cx="4572000" cy="117173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F39DDFB-9BE0-4A62-A460-D053DEB8F8CE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Fourier Transform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5248275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Continuous-time</a:t>
            </a:r>
            <a:r>
              <a:rPr lang="zh-CN" altLang="en-US" sz="2400" b="1">
                <a:solidFill>
                  <a:srgbClr val="FF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continuous-frequency</a:t>
            </a:r>
            <a:r>
              <a:rPr lang="zh-CN" altLang="en-US" sz="2400" b="1">
                <a:solidFill>
                  <a:srgbClr val="FF0000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FT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Discrete-time, discrete-frequency: DFT / FFT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25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102496"/>
              </p:ext>
            </p:extLst>
          </p:nvPr>
        </p:nvGraphicFramePr>
        <p:xfrm>
          <a:off x="5076056" y="2204864"/>
          <a:ext cx="3395663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47560" imgH="457200" progId="Equation.DSMT4">
                  <p:embed/>
                </p:oleObj>
              </mc:Choice>
              <mc:Fallback>
                <p:oleObj name="Equation" r:id="rId3" imgW="144756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2204864"/>
                        <a:ext cx="3395663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922112"/>
              </p:ext>
            </p:extLst>
          </p:nvPr>
        </p:nvGraphicFramePr>
        <p:xfrm>
          <a:off x="827584" y="2204864"/>
          <a:ext cx="3484562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85720" imgH="457200" progId="Equation.DSMT4">
                  <p:embed/>
                </p:oleObj>
              </mc:Choice>
              <mc:Fallback>
                <p:oleObj name="Equation" r:id="rId5" imgW="148572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204864"/>
                        <a:ext cx="3484562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069319"/>
              </p:ext>
            </p:extLst>
          </p:nvPr>
        </p:nvGraphicFramePr>
        <p:xfrm>
          <a:off x="1187624" y="4005064"/>
          <a:ext cx="252571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71600" imgH="444500" progId="Equation.DSMT4">
                  <p:embed/>
                </p:oleObj>
              </mc:Choice>
              <mc:Fallback>
                <p:oleObj name="Equation" r:id="rId7" imgW="13716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005064"/>
                        <a:ext cx="252571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26427"/>
              </p:ext>
            </p:extLst>
          </p:nvPr>
        </p:nvGraphicFramePr>
        <p:xfrm>
          <a:off x="5076056" y="3933056"/>
          <a:ext cx="273685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485255" imgH="444307" progId="Equation.DSMT4">
                  <p:embed/>
                </p:oleObj>
              </mc:Choice>
              <mc:Fallback>
                <p:oleObj name="Equation" r:id="rId9" imgW="1485255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3933056"/>
                        <a:ext cx="273685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52525"/>
            <a:ext cx="8353425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楷体_GB2312" pitchFamily="49" charset="-122"/>
              </a:rPr>
              <a:t>Fourier Transform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B82D75-0DB3-4A49-82CC-D9E259F83B02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cxnSp>
        <p:nvCxnSpPr>
          <p:cNvPr id="20486" name="直接连接符 2"/>
          <p:cNvCxnSpPr>
            <a:cxnSpLocks noChangeShapeType="1"/>
          </p:cNvCxnSpPr>
          <p:nvPr/>
        </p:nvCxnSpPr>
        <p:spPr bwMode="auto">
          <a:xfrm flipH="1">
            <a:off x="755650" y="1236663"/>
            <a:ext cx="4763" cy="1976437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7" name="直接连接符 11"/>
          <p:cNvCxnSpPr>
            <a:cxnSpLocks noChangeShapeType="1"/>
          </p:cNvCxnSpPr>
          <p:nvPr/>
        </p:nvCxnSpPr>
        <p:spPr bwMode="auto">
          <a:xfrm flipH="1">
            <a:off x="755650" y="3324225"/>
            <a:ext cx="4763" cy="1617663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8" name="直接连接符 12"/>
          <p:cNvCxnSpPr>
            <a:cxnSpLocks noChangeShapeType="1"/>
          </p:cNvCxnSpPr>
          <p:nvPr/>
        </p:nvCxnSpPr>
        <p:spPr bwMode="auto">
          <a:xfrm flipH="1">
            <a:off x="750888" y="5084763"/>
            <a:ext cx="4762" cy="1978025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云形标注 1"/>
          <p:cNvSpPr/>
          <p:nvPr/>
        </p:nvSpPr>
        <p:spPr bwMode="auto">
          <a:xfrm>
            <a:off x="4788024" y="5085184"/>
            <a:ext cx="864096" cy="792088"/>
          </a:xfrm>
          <a:prstGeom prst="cloudCallou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宋体" charset="-122"/>
            </a:endParaRPr>
          </a:p>
        </p:txBody>
      </p:sp>
      <p:sp>
        <p:nvSpPr>
          <p:cNvPr id="3" name="云形标注 2"/>
          <p:cNvSpPr/>
          <p:nvPr/>
        </p:nvSpPr>
        <p:spPr bwMode="auto">
          <a:xfrm>
            <a:off x="7203706" y="3068960"/>
            <a:ext cx="1940294" cy="936104"/>
          </a:xfrm>
          <a:prstGeom prst="cloudCallout">
            <a:avLst>
              <a:gd name="adj1" fmla="val 67292"/>
              <a:gd name="adj2" fmla="val -9306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宋体" charset="-122"/>
              </a:rPr>
              <a:t>Fs=1/Ts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宋体" charset="-122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楷体_GB2312" pitchFamily="49" charset="-122"/>
              </a:rPr>
              <a:t>Fourier Transform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B0F545-800D-49F0-9BFB-78103AC0E6EC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pic>
        <p:nvPicPr>
          <p:cNvPr id="3072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6"/>
            <a:ext cx="8353425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26" name="直接连接符 2"/>
          <p:cNvCxnSpPr>
            <a:cxnSpLocks noChangeShapeType="1"/>
          </p:cNvCxnSpPr>
          <p:nvPr/>
        </p:nvCxnSpPr>
        <p:spPr bwMode="auto">
          <a:xfrm flipH="1">
            <a:off x="425866" y="620688"/>
            <a:ext cx="4763" cy="1976437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7" name="直接连接符 11"/>
          <p:cNvCxnSpPr>
            <a:cxnSpLocks noChangeShapeType="1"/>
          </p:cNvCxnSpPr>
          <p:nvPr/>
        </p:nvCxnSpPr>
        <p:spPr bwMode="auto">
          <a:xfrm flipH="1">
            <a:off x="436770" y="2780928"/>
            <a:ext cx="4763" cy="1617663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8" name="直接连接符 12"/>
          <p:cNvCxnSpPr>
            <a:cxnSpLocks noChangeShapeType="1"/>
          </p:cNvCxnSpPr>
          <p:nvPr/>
        </p:nvCxnSpPr>
        <p:spPr bwMode="auto">
          <a:xfrm>
            <a:off x="424899" y="4621777"/>
            <a:ext cx="967" cy="1584176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文本框 1"/>
          <p:cNvSpPr txBox="1"/>
          <p:nvPr/>
        </p:nvSpPr>
        <p:spPr>
          <a:xfrm>
            <a:off x="899592" y="3052117"/>
            <a:ext cx="8136904" cy="156966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Time domain 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r>
              <a:rPr lang="en-US" altLang="zh-CN">
                <a:solidFill>
                  <a:srgbClr val="FF0000"/>
                </a:solidFill>
              </a:rPr>
              <a:t>0,Ts,2Ts,…,(N-1)Ts</a:t>
            </a:r>
          </a:p>
          <a:p>
            <a:r>
              <a:rPr lang="en-US" altLang="zh-CN">
                <a:solidFill>
                  <a:srgbClr val="FF0000"/>
                </a:solidFill>
              </a:rPr>
              <a:t>Frequency domain 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r>
              <a:rPr lang="en-US" altLang="zh-CN">
                <a:solidFill>
                  <a:srgbClr val="FF0000"/>
                </a:solidFill>
              </a:rPr>
              <a:t>0,1/(NTs),2/(NTs),…,(N-1)/NTs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split orient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Fourier transform</a:t>
            </a:r>
            <a:r>
              <a:rPr lang="zh-CN" altLang="en-US"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CEDABB1-3441-4B31-BB23-C02D032F4A4A}" type="slidenum">
              <a:rPr lang="zh-CN" altLang="en-US" sz="1200" b="0" smtClean="0">
                <a:solidFill>
                  <a:schemeClr val="tx1"/>
                </a:solidFill>
              </a:rPr>
              <a:pPr/>
              <a:t>15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34821" name="矩形 4"/>
          <p:cNvSpPr>
            <a:spLocks noChangeArrowheads="1"/>
          </p:cNvSpPr>
          <p:nvPr/>
        </p:nvSpPr>
        <p:spPr bwMode="auto">
          <a:xfrm>
            <a:off x="395288" y="1700213"/>
            <a:ext cx="8748712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chemeClr val="tx2"/>
                </a:solidFill>
              </a:rPr>
              <a:t>function [f,sf]=T2F(t,st)</a:t>
            </a:r>
          </a:p>
          <a:p>
            <a:r>
              <a:rPr lang="zh-CN" altLang="en-US" sz="2400">
                <a:solidFill>
                  <a:srgbClr val="92D050"/>
                </a:solidFill>
              </a:rPr>
              <a:t>%input is time and the signal vectors</a:t>
            </a:r>
          </a:p>
          <a:p>
            <a:r>
              <a:rPr lang="zh-CN" altLang="en-US" sz="2400">
                <a:solidFill>
                  <a:srgbClr val="92D050"/>
                </a:solidFill>
              </a:rPr>
              <a:t>%output i</a:t>
            </a:r>
            <a:r>
              <a:rPr lang="en-US" altLang="zh-CN" sz="2400">
                <a:solidFill>
                  <a:srgbClr val="92D050"/>
                </a:solidFill>
              </a:rPr>
              <a:t>s</a:t>
            </a:r>
            <a:r>
              <a:rPr lang="zh-CN" altLang="en-US" sz="2400">
                <a:solidFill>
                  <a:srgbClr val="92D050"/>
                </a:solidFill>
              </a:rPr>
              <a:t> fre</a:t>
            </a:r>
            <a:r>
              <a:rPr lang="en-US" altLang="zh-CN" sz="2400">
                <a:solidFill>
                  <a:srgbClr val="92D050"/>
                </a:solidFill>
              </a:rPr>
              <a:t>q</a:t>
            </a:r>
            <a:r>
              <a:rPr lang="zh-CN" altLang="en-US" sz="2400">
                <a:solidFill>
                  <a:srgbClr val="92D050"/>
                </a:solidFill>
              </a:rPr>
              <a:t>uency and signal spectrum</a:t>
            </a:r>
          </a:p>
          <a:p>
            <a:endParaRPr lang="zh-CN" altLang="en-US" sz="2400">
              <a:solidFill>
                <a:schemeClr val="tx2"/>
              </a:solidFill>
            </a:endParaRPr>
          </a:p>
          <a:p>
            <a:r>
              <a:rPr lang="zh-CN" altLang="en-US" sz="2400">
                <a:solidFill>
                  <a:schemeClr val="tx2"/>
                </a:solidFill>
              </a:rPr>
              <a:t>dt=t(2)-t(1);                    </a:t>
            </a:r>
            <a:r>
              <a:rPr lang="zh-CN" altLang="en-US" sz="2400">
                <a:solidFill>
                  <a:srgbClr val="92D050"/>
                </a:solidFill>
              </a:rPr>
              <a:t>%s</a:t>
            </a:r>
            <a:r>
              <a:rPr lang="en-US" altLang="zh-CN" sz="2400">
                <a:solidFill>
                  <a:srgbClr val="92D050"/>
                </a:solidFill>
              </a:rPr>
              <a:t>am</a:t>
            </a:r>
            <a:r>
              <a:rPr lang="zh-CN" altLang="en-US" sz="2400">
                <a:solidFill>
                  <a:srgbClr val="92D050"/>
                </a:solidFill>
              </a:rPr>
              <a:t>pling </a:t>
            </a:r>
            <a:r>
              <a:rPr lang="en-US" altLang="zh-CN" sz="2400">
                <a:solidFill>
                  <a:srgbClr val="92D050"/>
                </a:solidFill>
              </a:rPr>
              <a:t>period</a:t>
            </a:r>
            <a:endParaRPr lang="zh-CN" altLang="en-US" sz="2400">
              <a:solidFill>
                <a:srgbClr val="92D050"/>
              </a:solidFill>
            </a:endParaRPr>
          </a:p>
          <a:p>
            <a:r>
              <a:rPr lang="zh-CN" altLang="en-US" sz="2400">
                <a:solidFill>
                  <a:schemeClr val="tx2"/>
                </a:solidFill>
              </a:rPr>
              <a:t>T=t(end)-t(1)+dt;          </a:t>
            </a:r>
            <a:r>
              <a:rPr lang="en-US" altLang="zh-CN" sz="2400">
                <a:solidFill>
                  <a:srgbClr val="92D050"/>
                </a:solidFill>
              </a:rPr>
              <a:t>%signal duration</a:t>
            </a:r>
            <a:endParaRPr lang="zh-CN" altLang="en-US" sz="2400">
              <a:solidFill>
                <a:srgbClr val="92D050"/>
              </a:solidFill>
            </a:endParaRPr>
          </a:p>
          <a:p>
            <a:r>
              <a:rPr lang="zh-CN" altLang="en-US" sz="2400">
                <a:solidFill>
                  <a:schemeClr val="tx2"/>
                </a:solidFill>
              </a:rPr>
              <a:t>df=1/T; </a:t>
            </a:r>
            <a:r>
              <a:rPr lang="en-US" altLang="zh-CN" sz="2400">
                <a:solidFill>
                  <a:schemeClr val="tx2"/>
                </a:solidFill>
              </a:rPr>
              <a:t>			     </a:t>
            </a:r>
            <a:r>
              <a:rPr lang="zh-CN" altLang="en-US" sz="2400">
                <a:solidFill>
                  <a:srgbClr val="92D050"/>
                </a:solidFill>
              </a:rPr>
              <a:t>%</a:t>
            </a:r>
            <a:r>
              <a:rPr lang="en-US" altLang="zh-CN" sz="2400">
                <a:solidFill>
                  <a:srgbClr val="92D050"/>
                </a:solidFill>
              </a:rPr>
              <a:t>frequency accuracy</a:t>
            </a:r>
            <a:endParaRPr lang="zh-CN" altLang="en-US" sz="2400">
              <a:solidFill>
                <a:srgbClr val="92D050"/>
              </a:solidFill>
            </a:endParaRPr>
          </a:p>
          <a:p>
            <a:r>
              <a:rPr lang="zh-CN" altLang="en-US" sz="2400">
                <a:solidFill>
                  <a:schemeClr val="tx2"/>
                </a:solidFill>
              </a:rPr>
              <a:t>N=length(st);</a:t>
            </a:r>
            <a:endParaRPr lang="en-US" altLang="zh-CN" sz="2400">
              <a:solidFill>
                <a:schemeClr val="tx2"/>
              </a:solidFill>
            </a:endParaRPr>
          </a:p>
          <a:p>
            <a:endParaRPr lang="zh-CN" altLang="en-US" sz="2400">
              <a:solidFill>
                <a:schemeClr val="tx2"/>
              </a:solidFill>
            </a:endParaRPr>
          </a:p>
          <a:p>
            <a:r>
              <a:rPr lang="zh-CN" altLang="en-US" sz="2400">
                <a:solidFill>
                  <a:srgbClr val="92D050"/>
                </a:solidFill>
              </a:rPr>
              <a:t>%</a:t>
            </a:r>
            <a:r>
              <a:rPr lang="en-US" altLang="zh-CN" sz="2400">
                <a:solidFill>
                  <a:srgbClr val="92D050"/>
                </a:solidFill>
              </a:rPr>
              <a:t>frequency[-fs/2,fs/2]</a:t>
            </a:r>
            <a:endParaRPr lang="zh-CN" altLang="en-US" sz="2400">
              <a:solidFill>
                <a:srgbClr val="92D050"/>
              </a:solidFill>
            </a:endParaRPr>
          </a:p>
          <a:p>
            <a:r>
              <a:rPr lang="en-US" altLang="zh-CN" sz="2400">
                <a:solidFill>
                  <a:schemeClr val="tx2"/>
                </a:solidFill>
              </a:rPr>
              <a:t>f</a:t>
            </a:r>
            <a:r>
              <a:rPr lang="en-US" altLang="zh-CN" sz="2400">
                <a:solidFill>
                  <a:srgbClr val="FF0000"/>
                </a:solidFill>
              </a:rPr>
              <a:t>=</a:t>
            </a:r>
            <a:r>
              <a:rPr lang="zh-CN" altLang="en-US" sz="2400">
                <a:solidFill>
                  <a:srgbClr val="FF0000"/>
                </a:solidFill>
              </a:rPr>
              <a:t>-N/2*df:df:(N/2-1)*df</a:t>
            </a:r>
            <a:r>
              <a:rPr lang="zh-CN" altLang="en-US" sz="2400">
                <a:solidFill>
                  <a:schemeClr val="tx2"/>
                </a:solidFill>
              </a:rPr>
              <a:t>;  </a:t>
            </a:r>
            <a:r>
              <a:rPr lang="en-US" altLang="zh-CN" sz="2400">
                <a:solidFill>
                  <a:srgbClr val="92D050"/>
                </a:solidFill>
              </a:rPr>
              <a:t>%frequency sequence</a:t>
            </a:r>
          </a:p>
          <a:p>
            <a:r>
              <a:rPr lang="zh-CN" altLang="en-US" sz="2400">
                <a:solidFill>
                  <a:schemeClr val="tx2"/>
                </a:solidFill>
              </a:rPr>
              <a:t>sf=fft(st);</a:t>
            </a:r>
            <a:endParaRPr lang="en-US" altLang="zh-CN" sz="2400">
              <a:solidFill>
                <a:schemeClr val="tx2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sf=T/N*fftshift(sf).*exp(-j*2*pi*f*t(1));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178471"/>
      </p:ext>
    </p:extLst>
  </p:cSld>
  <p:clrMapOvr>
    <a:masterClrMapping/>
  </p:clrMapOvr>
  <p:transition>
    <p:split orient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Inverse Fourier Transform</a:t>
            </a:r>
            <a:r>
              <a:rPr lang="zh-CN" altLang="en-US"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BC22D95-CB59-4482-8E88-E3961D73A6AF}" type="slidenum">
              <a:rPr lang="zh-CN" altLang="en-US" sz="1200" b="0" smtClean="0">
                <a:solidFill>
                  <a:schemeClr val="tx1"/>
                </a:solidFill>
              </a:rPr>
              <a:pPr/>
              <a:t>16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35845" name="矩形 4"/>
          <p:cNvSpPr>
            <a:spLocks noChangeArrowheads="1"/>
          </p:cNvSpPr>
          <p:nvPr/>
        </p:nvSpPr>
        <p:spPr bwMode="auto">
          <a:xfrm>
            <a:off x="395288" y="1700213"/>
            <a:ext cx="8424862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solidFill>
                  <a:schemeClr val="tx2"/>
                </a:solidFill>
              </a:rPr>
              <a:t>function [t,st]=F2T(f,sf)</a:t>
            </a:r>
          </a:p>
          <a:p>
            <a:r>
              <a:rPr lang="en-US" altLang="zh-CN" sz="2400">
                <a:solidFill>
                  <a:srgbClr val="92D050"/>
                </a:solidFill>
              </a:rPr>
              <a:t>%output is time and the signal sequence</a:t>
            </a:r>
          </a:p>
          <a:p>
            <a:r>
              <a:rPr lang="en-US" altLang="zh-CN" sz="2400">
                <a:solidFill>
                  <a:srgbClr val="92D050"/>
                </a:solidFill>
              </a:rPr>
              <a:t>%input is frequency and signal spectrum</a:t>
            </a:r>
          </a:p>
          <a:p>
            <a:endParaRPr lang="en-US" altLang="zh-CN" sz="2400">
              <a:solidFill>
                <a:schemeClr val="tx2"/>
              </a:solidFill>
            </a:endParaRPr>
          </a:p>
          <a:p>
            <a:r>
              <a:rPr lang="en-US" altLang="zh-CN" sz="2400">
                <a:solidFill>
                  <a:schemeClr val="tx2"/>
                </a:solidFill>
              </a:rPr>
              <a:t>df=f(2)-f(1);</a:t>
            </a:r>
          </a:p>
          <a:p>
            <a:r>
              <a:rPr lang="en-US" altLang="zh-CN" sz="2400">
                <a:solidFill>
                  <a:schemeClr val="tx2"/>
                </a:solidFill>
              </a:rPr>
              <a:t>Fmx=f(end)-f(1)+df;</a:t>
            </a:r>
          </a:p>
          <a:p>
            <a:r>
              <a:rPr lang="en-US" altLang="zh-CN" sz="2400">
                <a:solidFill>
                  <a:schemeClr val="tx2"/>
                </a:solidFill>
              </a:rPr>
              <a:t>dt=1/Fmx;                        </a:t>
            </a:r>
            <a:r>
              <a:rPr lang="en-US" altLang="zh-CN" sz="2400">
                <a:solidFill>
                  <a:srgbClr val="92D050"/>
                </a:solidFill>
              </a:rPr>
              <a:t>%sampling rate</a:t>
            </a:r>
          </a:p>
          <a:p>
            <a:r>
              <a:rPr lang="en-US" altLang="zh-CN" sz="2400">
                <a:solidFill>
                  <a:schemeClr val="tx2"/>
                </a:solidFill>
              </a:rPr>
              <a:t>N=length(sf);</a:t>
            </a:r>
          </a:p>
          <a:p>
            <a:r>
              <a:rPr lang="en-US" altLang="zh-CN" sz="2400">
                <a:solidFill>
                  <a:schemeClr val="tx2"/>
                </a:solidFill>
              </a:rPr>
              <a:t>T=N*dt;</a:t>
            </a:r>
          </a:p>
          <a:p>
            <a:endParaRPr lang="en-US" altLang="zh-CN" sz="2400">
              <a:solidFill>
                <a:schemeClr val="tx2"/>
              </a:solidFill>
            </a:endParaRPr>
          </a:p>
          <a:p>
            <a:r>
              <a:rPr lang="en-US" altLang="zh-CN" sz="2400">
                <a:solidFill>
                  <a:schemeClr val="tx2"/>
                </a:solidFill>
              </a:rPr>
              <a:t>t=0:dt:T-dt;                        </a:t>
            </a:r>
            <a:r>
              <a:rPr lang="en-US" altLang="zh-CN" sz="2400">
                <a:solidFill>
                  <a:srgbClr val="92D050"/>
                </a:solidFill>
              </a:rPr>
              <a:t>%time sequence</a:t>
            </a:r>
            <a:endParaRPr lang="zh-CN" altLang="en-US" sz="2400">
              <a:solidFill>
                <a:srgbClr val="92D050"/>
              </a:solidFill>
            </a:endParaRPr>
          </a:p>
          <a:p>
            <a:r>
              <a:rPr lang="en-US" altLang="zh-CN" sz="2400">
                <a:solidFill>
                  <a:schemeClr val="tx2"/>
                </a:solidFill>
              </a:rPr>
              <a:t>sff=</a:t>
            </a:r>
            <a:r>
              <a:rPr lang="en-US" altLang="zh-CN" sz="2400">
                <a:solidFill>
                  <a:srgbClr val="FF0000"/>
                </a:solidFill>
              </a:rPr>
              <a:t>ifftshift</a:t>
            </a:r>
            <a:r>
              <a:rPr lang="en-US" altLang="zh-CN" sz="2400">
                <a:solidFill>
                  <a:schemeClr val="tx2"/>
                </a:solidFill>
              </a:rPr>
              <a:t>(sf);</a:t>
            </a:r>
          </a:p>
          <a:p>
            <a:r>
              <a:rPr lang="en-US" altLang="zh-CN" sz="2400">
                <a:solidFill>
                  <a:schemeClr val="tx2"/>
                </a:solidFill>
              </a:rPr>
              <a:t>st=</a:t>
            </a:r>
            <a:r>
              <a:rPr lang="en-US" altLang="zh-CN" sz="2400">
                <a:solidFill>
                  <a:srgbClr val="FF0000"/>
                </a:solidFill>
              </a:rPr>
              <a:t>Fmx</a:t>
            </a:r>
            <a:r>
              <a:rPr lang="en-US" altLang="zh-CN" sz="2400">
                <a:solidFill>
                  <a:schemeClr val="tx2"/>
                </a:solidFill>
              </a:rPr>
              <a:t>*ifft(sff);</a:t>
            </a:r>
            <a:endParaRPr lang="zh-CN" altLang="en-US" sz="2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305489"/>
      </p:ext>
    </p:extLst>
  </p:cSld>
  <p:clrMapOvr>
    <a:masterClrMapping/>
  </p:clrMapOvr>
  <p:transition>
    <p:split orient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06FBC6-D241-4248-9141-E3AC3599B1D0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Fourier Transform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52482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Problem 1.7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400" b="1">
                <a:solidFill>
                  <a:schemeClr val="tx2"/>
                </a:solidFill>
                <a:ea typeface="宋体" panose="02010600030101010101" pitchFamily="2" charset="-122"/>
              </a:rPr>
              <a:t>The signal x(t) whose plot is given as follows.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>
                <a:solidFill>
                  <a:schemeClr val="tx2"/>
                </a:solidFill>
                <a:ea typeface="宋体" panose="02010600030101010101" pitchFamily="2" charset="-122"/>
              </a:rPr>
              <a:t>-   Plot its spectrum.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Tx/>
              <a:buChar char="-"/>
              <a:defRPr/>
            </a:pPr>
            <a:r>
              <a:rPr lang="en-US" altLang="zh-CN" sz="2400" b="1">
                <a:solidFill>
                  <a:schemeClr val="tx2"/>
                </a:solidFill>
                <a:ea typeface="宋体" panose="02010600030101010101" pitchFamily="2" charset="-122"/>
              </a:rPr>
              <a:t>If the signal is passed through an ideal lowpass filter with a bandwidth 1.5Hz, plot the output.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Tx/>
              <a:buChar char="-"/>
              <a:defRPr/>
            </a:pPr>
            <a:r>
              <a:rPr lang="en-US" altLang="zh-CN" sz="2400" b="1">
                <a:solidFill>
                  <a:schemeClr val="tx2"/>
                </a:solidFill>
                <a:ea typeface="宋体" panose="02010600030101010101" pitchFamily="2" charset="-122"/>
              </a:rPr>
              <a:t>If the signal is passed through a filter with impulse response: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  <a:defRPr/>
            </a:pP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	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4725144"/>
            <a:ext cx="3734194" cy="1224136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06FBC6-D241-4248-9141-E3AC3599B1D0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Fourier Transform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52482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The signal: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	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628800"/>
            <a:ext cx="5976664" cy="21519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4221088"/>
            <a:ext cx="5499446" cy="20162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2411760" y="2132856"/>
            <a:ext cx="936104" cy="10081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8393546"/>
      </p:ext>
    </p:extLst>
  </p:cSld>
  <p:clrMapOvr>
    <a:masterClrMapping/>
  </p:clrMapOvr>
  <p:transition>
    <p:split orient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6EE7536-CDF0-44A3-B780-11AD1E404A1E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Fourier Transform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476275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Step 1: generate the signal</a:t>
            </a:r>
          </a:p>
        </p:txBody>
      </p:sp>
      <p:sp>
        <p:nvSpPr>
          <p:cNvPr id="5" name="矩形 4"/>
          <p:cNvSpPr/>
          <p:nvPr/>
        </p:nvSpPr>
        <p:spPr>
          <a:xfrm>
            <a:off x="899592" y="1628800"/>
            <a:ext cx="77048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chemeClr val="tx2"/>
                </a:solidFill>
              </a:rPr>
              <a:t>fs=5;                                       % sampling frequency</a:t>
            </a:r>
          </a:p>
          <a:p>
            <a:r>
              <a:rPr lang="zh-CN" altLang="en-US" sz="2000">
                <a:solidFill>
                  <a:schemeClr val="tx2"/>
                </a:solidFill>
              </a:rPr>
              <a:t>ts=1/fs;                                   % sampling interval</a:t>
            </a:r>
          </a:p>
          <a:p>
            <a:r>
              <a:rPr lang="zh-CN" altLang="en-US" sz="2000">
                <a:solidFill>
                  <a:schemeClr val="tx2"/>
                </a:solidFill>
              </a:rPr>
              <a:t>t=[-5:ts:5];                              % time vector</a:t>
            </a:r>
          </a:p>
          <a:p>
            <a:r>
              <a:rPr lang="zh-CN" altLang="en-US" sz="2000">
                <a:solidFill>
                  <a:schemeClr val="tx2"/>
                </a:solidFill>
              </a:rPr>
              <a:t>x=zeros(1,length(t));         % input signal initiation</a:t>
            </a:r>
          </a:p>
          <a:p>
            <a:r>
              <a:rPr lang="zh-CN" altLang="en-US" sz="2000">
                <a:solidFill>
                  <a:srgbClr val="92D050"/>
                </a:solidFill>
              </a:rPr>
              <a:t>x(16:26)=t(16:26)+2;</a:t>
            </a:r>
          </a:p>
          <a:p>
            <a:r>
              <a:rPr lang="zh-CN" altLang="en-US" sz="2000">
                <a:solidFill>
                  <a:srgbClr val="92D050"/>
                </a:solidFill>
              </a:rPr>
              <a:t>x(27:31)=2*ones(1,5);</a:t>
            </a:r>
          </a:p>
          <a:p>
            <a:r>
              <a:rPr lang="zh-CN" altLang="en-US" sz="2000">
                <a:solidFill>
                  <a:srgbClr val="92D050"/>
                </a:solidFill>
              </a:rPr>
              <a:t>x(32:41)=2+2*cos(0.5*pi*t(32:41));</a:t>
            </a:r>
          </a:p>
          <a:p>
            <a:r>
              <a:rPr lang="zh-CN" altLang="en-US" sz="2000">
                <a:solidFill>
                  <a:srgbClr val="92D050"/>
                </a:solidFill>
              </a:rPr>
              <a:t>x(42:46)=2*ones(1,5);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79512" y="5661248"/>
            <a:ext cx="8447088" cy="4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Step 2: the spectrum of this signal</a:t>
            </a:r>
          </a:p>
        </p:txBody>
      </p:sp>
      <p:sp>
        <p:nvSpPr>
          <p:cNvPr id="6" name="矩形 5"/>
          <p:cNvSpPr/>
          <p:nvPr/>
        </p:nvSpPr>
        <p:spPr>
          <a:xfrm>
            <a:off x="1979712" y="6237312"/>
            <a:ext cx="26308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2"/>
                </a:solidFill>
              </a:rPr>
              <a:t>[</a:t>
            </a:r>
            <a:r>
              <a:rPr lang="en-US" altLang="zh-CN" sz="2000">
                <a:solidFill>
                  <a:srgbClr val="FF0000"/>
                </a:solidFill>
              </a:rPr>
              <a:t>df1</a:t>
            </a:r>
            <a:r>
              <a:rPr lang="zh-CN" altLang="en-US" sz="2000">
                <a:solidFill>
                  <a:schemeClr val="tx2"/>
                </a:solidFill>
              </a:rPr>
              <a:t>,</a:t>
            </a:r>
            <a:r>
              <a:rPr lang="en-US" altLang="zh-CN" sz="2000">
                <a:solidFill>
                  <a:schemeClr val="tx2"/>
                </a:solidFill>
              </a:rPr>
              <a:t>X</a:t>
            </a:r>
            <a:r>
              <a:rPr lang="zh-CN" altLang="en-US" sz="2000">
                <a:solidFill>
                  <a:schemeClr val="tx2"/>
                </a:solidFill>
              </a:rPr>
              <a:t>]=T2F(t,</a:t>
            </a:r>
            <a:r>
              <a:rPr lang="en-US" altLang="zh-CN" sz="2000">
                <a:solidFill>
                  <a:schemeClr val="tx2"/>
                </a:solidFill>
              </a:rPr>
              <a:t>x</a:t>
            </a:r>
            <a:r>
              <a:rPr lang="zh-CN" altLang="en-US" sz="2000">
                <a:solidFill>
                  <a:schemeClr val="tx2"/>
                </a:solidFill>
              </a:rPr>
              <a:t>)</a:t>
            </a:r>
          </a:p>
        </p:txBody>
      </p:sp>
    </p:spTree>
  </p:cSld>
  <p:clrMapOvr>
    <a:masterClrMapping/>
  </p:clrMapOvr>
  <p:transition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8795320" cy="5248275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We discuss the following in Matlab:</a:t>
            </a:r>
          </a:p>
          <a:p>
            <a:pPr marL="0" indent="0">
              <a:buNone/>
            </a:pPr>
            <a:r>
              <a:rPr lang="en-US" altLang="zh-CN">
                <a:ea typeface="宋体" panose="02010600030101010101" pitchFamily="2" charset="-122"/>
              </a:rPr>
              <a:t>   -Signal presentation, </a:t>
            </a:r>
          </a:p>
          <a:p>
            <a:pPr marL="0" indent="0">
              <a:buNone/>
            </a:pPr>
            <a:r>
              <a:rPr lang="en-US" altLang="zh-CN">
                <a:ea typeface="宋体" panose="02010600030101010101" pitchFamily="2" charset="-122"/>
              </a:rPr>
              <a:t>   -Fourier transform, </a:t>
            </a:r>
          </a:p>
          <a:p>
            <a:pPr marL="0" indent="0">
              <a:buNone/>
            </a:pPr>
            <a:r>
              <a:rPr lang="en-US" altLang="zh-CN">
                <a:ea typeface="宋体" panose="02010600030101010101" pitchFamily="2" charset="-122"/>
              </a:rPr>
              <a:t>   -LTI systems</a:t>
            </a:r>
          </a:p>
          <a:p>
            <a:pPr marL="0" indent="0">
              <a:buNone/>
            </a:pPr>
            <a:r>
              <a:rPr lang="en-US" altLang="zh-CN">
                <a:ea typeface="宋体" panose="02010600030101010101" pitchFamily="2" charset="-122"/>
              </a:rPr>
              <a:t>   -Signal energy, power, sprectrum,  and autocorrelation,</a:t>
            </a:r>
          </a:p>
          <a:p>
            <a:pPr marL="0" indent="0">
              <a:buNone/>
            </a:pPr>
            <a:r>
              <a:rPr lang="en-US" altLang="zh-CN">
                <a:ea typeface="宋体" panose="02010600030101010101" pitchFamily="2" charset="-122"/>
              </a:rPr>
              <a:t>   -Lowpass equivalent of bandpass signals</a:t>
            </a:r>
          </a:p>
          <a:p>
            <a:pPr marL="0" indent="0"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Matlab can only use a discrete-time sampling sequence to represent a continuous-time signal</a:t>
            </a: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8128374-42A2-4C0A-9E2E-960078DB017A}" type="slidenum">
              <a:rPr lang="zh-CN" altLang="en-US" sz="1200" b="0" smtClean="0">
                <a:solidFill>
                  <a:schemeClr val="tx1"/>
                </a:solidFill>
              </a:rPr>
              <a:pPr/>
              <a:t>2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477435"/>
      </p:ext>
    </p:extLst>
  </p:cSld>
  <p:clrMapOvr>
    <a:masterClrMapping/>
  </p:clrMapOvr>
  <p:transition>
    <p:split orient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6EE7536-CDF0-44A3-B780-11AD1E404A1E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Fourier Transform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476275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Step 1: generate the signal</a:t>
            </a:r>
          </a:p>
        </p:txBody>
      </p:sp>
      <p:sp>
        <p:nvSpPr>
          <p:cNvPr id="5" name="矩形 4"/>
          <p:cNvSpPr/>
          <p:nvPr/>
        </p:nvSpPr>
        <p:spPr>
          <a:xfrm>
            <a:off x="899592" y="1628800"/>
            <a:ext cx="77048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chemeClr val="tx2"/>
                </a:solidFill>
              </a:rPr>
              <a:t>fs=5;                                       % sampling frequency</a:t>
            </a:r>
          </a:p>
          <a:p>
            <a:r>
              <a:rPr lang="zh-CN" altLang="en-US" sz="2000">
                <a:solidFill>
                  <a:schemeClr val="tx2"/>
                </a:solidFill>
              </a:rPr>
              <a:t>ts=1/fs;                                   % sampling interval</a:t>
            </a:r>
          </a:p>
          <a:p>
            <a:r>
              <a:rPr lang="zh-CN" altLang="en-US" sz="2000">
                <a:solidFill>
                  <a:schemeClr val="tx2"/>
                </a:solidFill>
              </a:rPr>
              <a:t>t=[-5:ts:5];                              % time vector</a:t>
            </a:r>
          </a:p>
          <a:p>
            <a:r>
              <a:rPr lang="zh-CN" altLang="en-US" sz="2000">
                <a:solidFill>
                  <a:schemeClr val="tx2"/>
                </a:solidFill>
              </a:rPr>
              <a:t>x=zeros(1,length(t));         % input signal initiation</a:t>
            </a:r>
          </a:p>
          <a:p>
            <a:r>
              <a:rPr lang="zh-CN" altLang="en-US" sz="2000">
                <a:solidFill>
                  <a:srgbClr val="92D050"/>
                </a:solidFill>
              </a:rPr>
              <a:t>x(16:26)=t(16:26)+2;</a:t>
            </a:r>
          </a:p>
          <a:p>
            <a:r>
              <a:rPr lang="zh-CN" altLang="en-US" sz="2000">
                <a:solidFill>
                  <a:srgbClr val="92D050"/>
                </a:solidFill>
              </a:rPr>
              <a:t>x(27:31)=2*ones(1,5);</a:t>
            </a:r>
          </a:p>
          <a:p>
            <a:r>
              <a:rPr lang="zh-CN" altLang="en-US" sz="2000">
                <a:solidFill>
                  <a:srgbClr val="92D050"/>
                </a:solidFill>
              </a:rPr>
              <a:t>x(32:41)=2+2*cos(0.5*pi*t(32:41));</a:t>
            </a:r>
          </a:p>
          <a:p>
            <a:r>
              <a:rPr lang="zh-CN" altLang="en-US" sz="2000">
                <a:solidFill>
                  <a:srgbClr val="92D050"/>
                </a:solidFill>
              </a:rPr>
              <a:t>x(42:46)=2*ones(1,5);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79512" y="5661248"/>
            <a:ext cx="8447088" cy="4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Step 2: the spectrum of this signal</a:t>
            </a:r>
          </a:p>
        </p:txBody>
      </p:sp>
      <p:sp>
        <p:nvSpPr>
          <p:cNvPr id="6" name="矩形 5"/>
          <p:cNvSpPr/>
          <p:nvPr/>
        </p:nvSpPr>
        <p:spPr>
          <a:xfrm>
            <a:off x="1979712" y="6237312"/>
            <a:ext cx="26308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2"/>
                </a:solidFill>
              </a:rPr>
              <a:t>[</a:t>
            </a:r>
            <a:r>
              <a:rPr lang="en-US" altLang="zh-CN" sz="2000">
                <a:solidFill>
                  <a:srgbClr val="FF0000"/>
                </a:solidFill>
              </a:rPr>
              <a:t>df1</a:t>
            </a:r>
            <a:r>
              <a:rPr lang="zh-CN" altLang="en-US" sz="2000">
                <a:solidFill>
                  <a:schemeClr val="tx2"/>
                </a:solidFill>
              </a:rPr>
              <a:t>,</a:t>
            </a:r>
            <a:r>
              <a:rPr lang="en-US" altLang="zh-CN" sz="2000">
                <a:solidFill>
                  <a:schemeClr val="tx2"/>
                </a:solidFill>
              </a:rPr>
              <a:t>X</a:t>
            </a:r>
            <a:r>
              <a:rPr lang="zh-CN" altLang="en-US" sz="2000">
                <a:solidFill>
                  <a:schemeClr val="tx2"/>
                </a:solidFill>
              </a:rPr>
              <a:t>]=T2F(t,</a:t>
            </a:r>
            <a:r>
              <a:rPr lang="en-US" altLang="zh-CN" sz="2000">
                <a:solidFill>
                  <a:schemeClr val="tx2"/>
                </a:solidFill>
              </a:rPr>
              <a:t>x</a:t>
            </a:r>
            <a:r>
              <a:rPr lang="zh-CN" altLang="en-US" sz="2000">
                <a:solidFill>
                  <a:schemeClr val="tx2"/>
                </a:solidFill>
              </a:rPr>
              <a:t>)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556792"/>
            <a:ext cx="34861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6553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6EE7536-CDF0-44A3-B780-11AD1E404A1E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Fourier Transform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476275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Step 3: Filter transfer function</a:t>
            </a:r>
          </a:p>
        </p:txBody>
      </p:sp>
      <p:sp>
        <p:nvSpPr>
          <p:cNvPr id="5" name="矩形 4"/>
          <p:cNvSpPr/>
          <p:nvPr/>
        </p:nvSpPr>
        <p:spPr>
          <a:xfrm>
            <a:off x="395536" y="1628800"/>
            <a:ext cx="849694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92D050"/>
                </a:solidFill>
              </a:rPr>
              <a:t>%H=[ones(1,ceil(1.5/df1)),zeros(1,length(X)-%2*ceil(1.5/df1)),ones(1,ceil(1.5/df1))];     </a:t>
            </a:r>
            <a:r>
              <a:rPr lang="en-US" altLang="zh-CN" sz="2000">
                <a:solidFill>
                  <a:schemeClr val="tx2"/>
                </a:solidFill>
              </a:rPr>
              <a:t>      </a:t>
            </a:r>
          </a:p>
          <a:p>
            <a:r>
              <a:rPr lang="en-US" altLang="zh-CN" sz="2000">
                <a:solidFill>
                  <a:schemeClr val="tx2"/>
                </a:solidFill>
              </a:rPr>
              <a:t>H=zeros(1,length(X));        </a:t>
            </a:r>
            <a:r>
              <a:rPr lang="en-US" altLang="zh-CN" sz="2000">
                <a:solidFill>
                  <a:srgbClr val="92D050"/>
                </a:solidFill>
              </a:rPr>
              <a:t>%generate the lowpass fileter</a:t>
            </a:r>
          </a:p>
          <a:p>
            <a:r>
              <a:rPr lang="en-US" altLang="zh-CN" sz="2000">
                <a:solidFill>
                  <a:schemeClr val="tx2"/>
                </a:solidFill>
              </a:rPr>
              <a:t>for i=1:length(X)</a:t>
            </a:r>
          </a:p>
          <a:p>
            <a:r>
              <a:rPr lang="en-US" altLang="zh-CN" sz="2000">
                <a:solidFill>
                  <a:schemeClr val="tx2"/>
                </a:solidFill>
              </a:rPr>
              <a:t>	if abs(df1(i))&lt;1.5</a:t>
            </a:r>
          </a:p>
          <a:p>
            <a:r>
              <a:rPr lang="en-US" altLang="zh-CN" sz="2000">
                <a:solidFill>
                  <a:schemeClr val="tx2"/>
                </a:solidFill>
              </a:rPr>
              <a:t>		H(i)=1;</a:t>
            </a:r>
          </a:p>
          <a:p>
            <a:r>
              <a:rPr lang="en-US" altLang="zh-CN" sz="2000">
                <a:solidFill>
                  <a:schemeClr val="tx2"/>
                </a:solidFill>
              </a:rPr>
              <a:t>	end</a:t>
            </a:r>
          </a:p>
          <a:p>
            <a:r>
              <a:rPr lang="en-US" altLang="zh-CN" sz="2000">
                <a:solidFill>
                  <a:schemeClr val="tx2"/>
                </a:solidFill>
              </a:rPr>
              <a:t>end</a:t>
            </a:r>
          </a:p>
          <a:p>
            <a:r>
              <a:rPr lang="en-US" altLang="zh-CN" sz="2000">
                <a:solidFill>
                  <a:schemeClr val="tx2"/>
                </a:solidFill>
              </a:rPr>
              <a:t>Y=X.*H;                                     </a:t>
            </a:r>
            <a:r>
              <a:rPr lang="en-US" altLang="zh-CN" sz="2000">
                <a:solidFill>
                  <a:srgbClr val="92D050"/>
                </a:solidFill>
              </a:rPr>
              <a:t>% output spectrum</a:t>
            </a:r>
          </a:p>
          <a:p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</a:rPr>
              <a:t>% output of the filter as if the signal starts from 0s</a:t>
            </a:r>
            <a:endParaRPr lang="zh-CN" altLang="en-US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</a:rPr>
              <a:t>Y=Y.*exp(j*2*pi*df1*t(1));</a:t>
            </a:r>
            <a:endParaRPr lang="en-US" altLang="zh-CN" sz="2000">
              <a:solidFill>
                <a:srgbClr val="92D050"/>
              </a:solidFill>
            </a:endParaRPr>
          </a:p>
          <a:p>
            <a:r>
              <a:rPr lang="en-US" altLang="zh-CN" sz="2000">
                <a:solidFill>
                  <a:schemeClr val="tx2"/>
                </a:solidFill>
              </a:rPr>
              <a:t>[t1,y1]=F2T(df1,Y)</a:t>
            </a:r>
          </a:p>
        </p:txBody>
      </p:sp>
    </p:spTree>
    <p:extLst>
      <p:ext uri="{BB962C8B-B14F-4D97-AF65-F5344CB8AC3E}">
        <p14:creationId xmlns:p14="http://schemas.microsoft.com/office/powerpoint/2010/main" val="227725868"/>
      </p:ext>
    </p:extLst>
  </p:cSld>
  <p:clrMapOvr>
    <a:masterClrMapping/>
  </p:clrMapOvr>
  <p:transition>
    <p:split orient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6EE7536-CDF0-44A3-B780-11AD1E404A1E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Fourier Transform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476275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Step 4: LTI system impulse response</a:t>
            </a:r>
          </a:p>
        </p:txBody>
      </p:sp>
      <p:sp>
        <p:nvSpPr>
          <p:cNvPr id="5" name="矩形 4"/>
          <p:cNvSpPr/>
          <p:nvPr/>
        </p:nvSpPr>
        <p:spPr>
          <a:xfrm>
            <a:off x="395536" y="1628800"/>
            <a:ext cx="849694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chemeClr val="tx2"/>
                </a:solidFill>
              </a:rPr>
              <a:t>h=[zeros(1,ceil(5/ts)),t(ceil(5/ts)+1:ceil(6/ts)),ones(1,ceil(7/ts)-ceil(6/ts)),zeros(1,51-ceil(7/ts))];</a:t>
            </a:r>
          </a:p>
          <a:p>
            <a:endParaRPr lang="en-US" altLang="zh-CN" sz="2000">
              <a:solidFill>
                <a:srgbClr val="92D050"/>
              </a:solidFill>
            </a:endParaRPr>
          </a:p>
          <a:p>
            <a:r>
              <a:rPr lang="en-US" altLang="zh-CN" sz="2000">
                <a:solidFill>
                  <a:schemeClr val="tx2"/>
                </a:solidFill>
              </a:rPr>
              <a:t>y2=conv(h,x)</a:t>
            </a:r>
            <a:r>
              <a:rPr lang="en-US" altLang="zh-CN" sz="2000">
                <a:solidFill>
                  <a:srgbClr val="FF0000"/>
                </a:solidFill>
              </a:rPr>
              <a:t>*ts</a:t>
            </a:r>
            <a:r>
              <a:rPr lang="en-US" altLang="zh-CN" sz="2000">
                <a:solidFill>
                  <a:schemeClr val="tx2"/>
                </a:solidFill>
              </a:rPr>
              <a:t>;                   </a:t>
            </a:r>
            <a:r>
              <a:rPr lang="en-US" altLang="zh-CN" sz="2000">
                <a:solidFill>
                  <a:srgbClr val="92D050"/>
                </a:solidFill>
              </a:rPr>
              <a:t>% output of the LTI system</a:t>
            </a:r>
          </a:p>
          <a:p>
            <a:endParaRPr lang="en-US" altLang="zh-CN" sz="2000">
              <a:solidFill>
                <a:srgbClr val="92D050"/>
              </a:solidFill>
            </a:endParaRPr>
          </a:p>
          <a:p>
            <a:r>
              <a:rPr lang="en-US" altLang="zh-CN" sz="2000">
                <a:solidFill>
                  <a:schemeClr val="tx2"/>
                </a:solidFill>
              </a:rPr>
              <a:t>figure(1);</a:t>
            </a:r>
          </a:p>
          <a:p>
            <a:r>
              <a:rPr lang="en-US" altLang="zh-CN" sz="2000">
                <a:solidFill>
                  <a:schemeClr val="tx2"/>
                </a:solidFill>
              </a:rPr>
              <a:t>plot(df1, (</a:t>
            </a:r>
            <a:r>
              <a:rPr lang="en-US" altLang="zh-CN" sz="2000">
                <a:solidFill>
                  <a:srgbClr val="FF0000"/>
                </a:solidFill>
              </a:rPr>
              <a:t>abs</a:t>
            </a:r>
            <a:r>
              <a:rPr lang="en-US" altLang="zh-CN" sz="2000">
                <a:solidFill>
                  <a:schemeClr val="tx2"/>
                </a:solidFill>
              </a:rPr>
              <a:t>(X)))</a:t>
            </a:r>
          </a:p>
          <a:p>
            <a:r>
              <a:rPr lang="en-US" altLang="zh-CN" sz="2000">
                <a:solidFill>
                  <a:schemeClr val="tx2"/>
                </a:solidFill>
              </a:rPr>
              <a:t>figure(2); </a:t>
            </a:r>
          </a:p>
          <a:p>
            <a:r>
              <a:rPr lang="en-US" altLang="zh-CN" sz="2000">
                <a:solidFill>
                  <a:schemeClr val="tx2"/>
                </a:solidFill>
              </a:rPr>
              <a:t>plot(t,</a:t>
            </a:r>
            <a:r>
              <a:rPr lang="en-US" altLang="zh-CN" sz="2000">
                <a:solidFill>
                  <a:srgbClr val="FF0000"/>
                </a:solidFill>
              </a:rPr>
              <a:t>abs</a:t>
            </a:r>
            <a:r>
              <a:rPr lang="en-US" altLang="zh-CN" sz="2000">
                <a:solidFill>
                  <a:schemeClr val="tx2"/>
                </a:solidFill>
              </a:rPr>
              <a:t>(y1(1:length(t))));</a:t>
            </a:r>
          </a:p>
          <a:p>
            <a:r>
              <a:rPr lang="en-US" altLang="zh-CN" sz="2000">
                <a:solidFill>
                  <a:schemeClr val="tx2"/>
                </a:solidFill>
              </a:rPr>
              <a:t>figure(3); </a:t>
            </a:r>
          </a:p>
          <a:p>
            <a:r>
              <a:rPr lang="en-US" altLang="zh-CN" sz="2000">
                <a:solidFill>
                  <a:schemeClr val="tx2"/>
                </a:solidFill>
              </a:rPr>
              <a:t>plot([</a:t>
            </a:r>
            <a:r>
              <a:rPr lang="en-US" altLang="zh-CN" sz="2000">
                <a:solidFill>
                  <a:srgbClr val="FF0000"/>
                </a:solidFill>
              </a:rPr>
              <a:t>-10</a:t>
            </a:r>
            <a:r>
              <a:rPr lang="en-US" altLang="zh-CN" sz="2000">
                <a:solidFill>
                  <a:schemeClr val="tx2"/>
                </a:solidFill>
              </a:rPr>
              <a:t>:ts:</a:t>
            </a:r>
            <a:r>
              <a:rPr lang="en-US" altLang="zh-CN" sz="2000">
                <a:solidFill>
                  <a:srgbClr val="FF0000"/>
                </a:solidFill>
              </a:rPr>
              <a:t>10</a:t>
            </a:r>
            <a:r>
              <a:rPr lang="en-US" altLang="zh-CN" sz="2000">
                <a:solidFill>
                  <a:schemeClr val="tx2"/>
                </a:solidFill>
              </a:rPr>
              <a:t>],y2);</a:t>
            </a:r>
            <a:endParaRPr lang="zh-CN" altLang="en-US" sz="200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004048" y="3429000"/>
                <a:ext cx="4572000" cy="11717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grow m:val="on"/>
                          <m:ctrlP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3429000"/>
                <a:ext cx="4572000" cy="11717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4"/>
          <p:cNvSpPr>
            <a:spLocks noChangeArrowheads="1"/>
          </p:cNvSpPr>
          <p:nvPr/>
        </p:nvSpPr>
        <p:spPr bwMode="auto">
          <a:xfrm>
            <a:off x="6091413" y="4581128"/>
            <a:ext cx="308037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y=conv(x1,x2)*dt</a:t>
            </a:r>
            <a:endParaRPr kumimoji="1" lang="zh-CN" altLang="en-US" sz="280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4836521"/>
      </p:ext>
    </p:extLst>
  </p:cSld>
  <p:clrMapOvr>
    <a:masterClrMapping/>
  </p:clrMapOvr>
  <p:transition>
    <p:split orient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C921607-988E-4510-BBDB-C0B281BBE998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Energy and Power of the Signal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52482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Energy</a:t>
            </a:r>
            <a:r>
              <a:rPr lang="zh-CN" altLang="en-US" sz="2400" b="1">
                <a:solidFill>
                  <a:srgbClr val="0000FF"/>
                </a:solidFill>
                <a:ea typeface="宋体" panose="02010600030101010101" pitchFamily="2" charset="-122"/>
              </a:rPr>
              <a:t>： 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Power:</a:t>
            </a: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5365" name="Object 4"/>
          <p:cNvGraphicFramePr>
            <a:graphicFrameLocks noChangeAspect="1"/>
          </p:cNvGraphicFramePr>
          <p:nvPr/>
        </p:nvGraphicFramePr>
        <p:xfrm>
          <a:off x="1412875" y="1554163"/>
          <a:ext cx="5311775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47900" imgH="431800" progId="Equation.DSMT4">
                  <p:embed/>
                </p:oleObj>
              </mc:Choice>
              <mc:Fallback>
                <p:oleObj name="Equation" r:id="rId2" imgW="22479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75" y="1554163"/>
                        <a:ext cx="5311775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矩形 1"/>
          <p:cNvSpPr>
            <a:spLocks noChangeArrowheads="1"/>
          </p:cNvSpPr>
          <p:nvPr/>
        </p:nvSpPr>
        <p:spPr bwMode="auto">
          <a:xfrm>
            <a:off x="1835150" y="2636838"/>
            <a:ext cx="59594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MATLAB: E=sum(x.*conj(x))*dt;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</a:t>
            </a:r>
            <a:r>
              <a:rPr kumimoji="1" lang="zh-CN" altLang="en-US" sz="24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en-US" altLang="zh-CN" sz="24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E=sum(abs(x).^2)*dt;</a:t>
            </a:r>
          </a:p>
        </p:txBody>
      </p:sp>
      <p:graphicFrame>
        <p:nvGraphicFramePr>
          <p:cNvPr id="1536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332100"/>
              </p:ext>
            </p:extLst>
          </p:nvPr>
        </p:nvGraphicFramePr>
        <p:xfrm>
          <a:off x="1547664" y="3933056"/>
          <a:ext cx="564515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25700" imgH="431800" progId="Equation.DSMT4">
                  <p:embed/>
                </p:oleObj>
              </mc:Choice>
              <mc:Fallback>
                <p:oleObj name="Equation" r:id="rId4" imgW="24257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933056"/>
                        <a:ext cx="564515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矩形 4"/>
          <p:cNvSpPr>
            <a:spLocks noChangeArrowheads="1"/>
          </p:cNvSpPr>
          <p:nvPr/>
        </p:nvSpPr>
        <p:spPr bwMode="auto">
          <a:xfrm>
            <a:off x="1619250" y="5084763"/>
            <a:ext cx="73453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MATLAB:  P=sum(x.*conj(x))/N; 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</a:t>
            </a:r>
            <a:r>
              <a:rPr kumimoji="1" lang="zh-CN" altLang="en-US" sz="24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en-US" altLang="zh-CN" sz="24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P=sum(abs(x).^2)/N;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051720" y="1052736"/>
                <a:ext cx="285385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zh-CN" alt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zh-CN" altLang="en-US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en-US" b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052736"/>
                <a:ext cx="2853858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200438"/>
      </p:ext>
    </p:extLst>
  </p:cSld>
  <p:clrMapOvr>
    <a:masterClrMapping/>
  </p:clrMapOvr>
  <p:transition>
    <p:split orient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BF9FBEC-5AF4-43D6-B2DC-E2E3F2253A8C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Energy and Power of the Signal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52482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Energy</a:t>
            </a:r>
            <a:r>
              <a:rPr lang="zh-CN" altLang="en-US" sz="2400" b="1">
                <a:solidFill>
                  <a:srgbClr val="0000FF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F-domain</a:t>
            </a:r>
            <a:r>
              <a:rPr lang="zh-CN" altLang="en-US" sz="2400" b="1">
                <a:solidFill>
                  <a:srgbClr val="0000FF"/>
                </a:solidFill>
                <a:ea typeface="宋体" panose="02010600030101010101" pitchFamily="2" charset="-122"/>
              </a:rPr>
              <a:t>）： 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Power</a:t>
            </a:r>
            <a:r>
              <a:rPr lang="zh-CN" altLang="en-US" sz="2400" b="1">
                <a:solidFill>
                  <a:srgbClr val="0000FF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F-domain</a:t>
            </a:r>
            <a:r>
              <a:rPr lang="zh-CN" altLang="en-US" sz="2400" b="1">
                <a:solidFill>
                  <a:srgbClr val="0000FF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: </a:t>
            </a:r>
            <a:r>
              <a:rPr lang="zh-CN" altLang="en-US" sz="2400" b="1">
                <a:solidFill>
                  <a:srgbClr val="0000FF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（               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is the spectrum of x(t) within [0,T]</a:t>
            </a:r>
            <a:r>
              <a:rPr lang="zh-CN" altLang="en-US" sz="2400" b="1">
                <a:solidFill>
                  <a:srgbClr val="0000FF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）</a:t>
            </a: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638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034698"/>
              </p:ext>
            </p:extLst>
          </p:nvPr>
        </p:nvGraphicFramePr>
        <p:xfrm>
          <a:off x="2051720" y="1628800"/>
          <a:ext cx="5880100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89200" imgH="431800" progId="Equation.DSMT4">
                  <p:embed/>
                </p:oleObj>
              </mc:Choice>
              <mc:Fallback>
                <p:oleObj name="Equation" r:id="rId2" imgW="24892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628800"/>
                        <a:ext cx="5880100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矩形 1"/>
          <p:cNvSpPr>
            <a:spLocks noChangeArrowheads="1"/>
          </p:cNvSpPr>
          <p:nvPr/>
        </p:nvSpPr>
        <p:spPr bwMode="auto">
          <a:xfrm>
            <a:off x="1835150" y="2636838"/>
            <a:ext cx="59594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MATLAB:  E=sum(x.*conj(x))*df;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or</a:t>
            </a:r>
            <a:r>
              <a:rPr kumimoji="1" lang="zh-CN" altLang="en-US" sz="24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en-US" altLang="zh-CN" sz="24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E=sum(abs(x).^2)*df;</a:t>
            </a:r>
          </a:p>
        </p:txBody>
      </p:sp>
      <p:graphicFrame>
        <p:nvGraphicFramePr>
          <p:cNvPr id="1639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412544"/>
              </p:ext>
            </p:extLst>
          </p:nvPr>
        </p:nvGraphicFramePr>
        <p:xfrm>
          <a:off x="1619672" y="4581128"/>
          <a:ext cx="65913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31760" imgH="431640" progId="Equation.DSMT4">
                  <p:embed/>
                </p:oleObj>
              </mc:Choice>
              <mc:Fallback>
                <p:oleObj name="Equation" r:id="rId4" imgW="2831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581128"/>
                        <a:ext cx="659130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矩形 4"/>
          <p:cNvSpPr>
            <a:spLocks noChangeArrowheads="1"/>
          </p:cNvSpPr>
          <p:nvPr/>
        </p:nvSpPr>
        <p:spPr bwMode="auto">
          <a:xfrm>
            <a:off x="1619672" y="5661248"/>
            <a:ext cx="73453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MATLAB:  P=sum(x.*conj(x))*df/T; 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or</a:t>
            </a:r>
            <a:r>
              <a:rPr kumimoji="1" lang="zh-CN" altLang="en-US" sz="24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en-US" altLang="zh-CN" sz="24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P=sum(abs(x).^2)*df/T;</a:t>
            </a:r>
          </a:p>
        </p:txBody>
      </p:sp>
      <p:sp>
        <p:nvSpPr>
          <p:cNvPr id="2" name="矩形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067944" y="3645024"/>
            <a:ext cx="1355499" cy="584775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067944" y="1052736"/>
                <a:ext cx="299396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zh-CN" alt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zh-CN" altLang="en-US" b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052736"/>
                <a:ext cx="2993961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455480"/>
      </p:ext>
    </p:extLst>
  </p:cSld>
  <p:clrMapOvr>
    <a:masterClrMapping/>
  </p:clrMapOvr>
  <p:transition>
    <p:split orient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1D246D4-BB05-4523-BB58-5CFFBA1FE458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59688" cy="563563"/>
          </a:xfrm>
        </p:spPr>
        <p:txBody>
          <a:bodyPr/>
          <a:lstStyle/>
          <a:p>
            <a:pPr eaLnBrk="1" hangingPunct="1"/>
            <a:r>
              <a:rPr lang="en-US" altLang="zh-CN" sz="2800"/>
              <a:t>Autocorrelation &amp; Power Spectral Density</a:t>
            </a: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52482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Autocorrelation</a:t>
            </a:r>
            <a:r>
              <a:rPr lang="zh-CN" altLang="en-US" sz="2400" b="1">
                <a:solidFill>
                  <a:srgbClr val="0000FF"/>
                </a:solidFill>
                <a:ea typeface="宋体" panose="02010600030101010101" pitchFamily="2" charset="-122"/>
              </a:rPr>
              <a:t>： 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/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/>
              <a:t>Power Spectral Density </a:t>
            </a:r>
            <a:r>
              <a:rPr lang="zh-CN" altLang="en-US" sz="2400" b="1">
                <a:solidFill>
                  <a:srgbClr val="0000FF"/>
                </a:solidFill>
                <a:ea typeface="宋体" panose="02010600030101010101" pitchFamily="2" charset="-122"/>
              </a:rPr>
              <a:t>：</a:t>
            </a: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/>
              <a:t>Wiener-Khinchin theorem </a:t>
            </a:r>
            <a:r>
              <a:rPr lang="zh-CN" altLang="en-US" sz="2400" b="1">
                <a:solidFill>
                  <a:srgbClr val="0000FF"/>
                </a:solidFill>
                <a:ea typeface="宋体" panose="02010600030101010101" pitchFamily="2" charset="-122"/>
              </a:rPr>
              <a:t>：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74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803529"/>
              </p:ext>
            </p:extLst>
          </p:nvPr>
        </p:nvGraphicFramePr>
        <p:xfrm>
          <a:off x="466725" y="1554163"/>
          <a:ext cx="7202488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47760" imgH="431640" progId="Equation.DSMT4">
                  <p:embed/>
                </p:oleObj>
              </mc:Choice>
              <mc:Fallback>
                <p:oleObj name="Equation" r:id="rId3" imgW="3047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1554163"/>
                        <a:ext cx="7202488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矩形 1"/>
          <p:cNvSpPr>
            <a:spLocks noChangeArrowheads="1"/>
          </p:cNvSpPr>
          <p:nvPr/>
        </p:nvSpPr>
        <p:spPr bwMode="auto">
          <a:xfrm>
            <a:off x="827584" y="3212976"/>
            <a:ext cx="756084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MATLAB: R(tau)=sum(x(t).*conj(x(t+tau))*dt/(N*dt);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</a:t>
            </a:r>
          </a:p>
        </p:txBody>
      </p:sp>
      <p:graphicFrame>
        <p:nvGraphicFramePr>
          <p:cNvPr id="174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218511"/>
              </p:ext>
            </p:extLst>
          </p:nvPr>
        </p:nvGraphicFramePr>
        <p:xfrm>
          <a:off x="3347864" y="2420888"/>
          <a:ext cx="2325688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0" imgH="419100" progId="Equation.DSMT4">
                  <p:embed/>
                </p:oleObj>
              </mc:Choice>
              <mc:Fallback>
                <p:oleObj name="Equation" r:id="rId5" imgW="11430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420888"/>
                        <a:ext cx="2325688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713143"/>
              </p:ext>
            </p:extLst>
          </p:nvPr>
        </p:nvGraphicFramePr>
        <p:xfrm>
          <a:off x="3491880" y="4149080"/>
          <a:ext cx="2840037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96800" imgH="469800" progId="Equation.DSMT4">
                  <p:embed/>
                </p:oleObj>
              </mc:Choice>
              <mc:Fallback>
                <p:oleObj name="Equation" r:id="rId7" imgW="13968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4149080"/>
                        <a:ext cx="2840037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900342"/>
              </p:ext>
            </p:extLst>
          </p:nvPr>
        </p:nvGraphicFramePr>
        <p:xfrm>
          <a:off x="3635896" y="5949280"/>
          <a:ext cx="263842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95400" imgH="254000" progId="Equation.DSMT4">
                  <p:embed/>
                </p:oleObj>
              </mc:Choice>
              <mc:Fallback>
                <p:oleObj name="Equation" r:id="rId9" imgW="1295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5949280"/>
                        <a:ext cx="2638425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491880" y="1052736"/>
                <a:ext cx="285385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zh-CN" alt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zh-CN" altLang="en-US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en-US" b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1052736"/>
                <a:ext cx="2853858" cy="5847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014797"/>
      </p:ext>
    </p:extLst>
  </p:cSld>
  <p:clrMapOvr>
    <a:masterClrMapping/>
  </p:clrMapOvr>
  <p:transition>
    <p:split orient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802FDB-B5D8-4EC7-9600-7FE94DA76C46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Energy and Power of the Signal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52482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Problem 1.8</a:t>
            </a:r>
            <a:r>
              <a:rPr lang="zh-CN" altLang="en-US" sz="2400" b="1">
                <a:solidFill>
                  <a:srgbClr val="0000FF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For the following signal with sampling rate 1000Hz, duration 10s. Calculate the power, and the power spectral density.</a:t>
            </a: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708920"/>
            <a:ext cx="7443233" cy="1008112"/>
          </a:xfrm>
          <a:prstGeom prst="rect">
            <a:avLst/>
          </a:prstGeom>
        </p:spPr>
      </p:pic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539552" y="4077072"/>
            <a:ext cx="8353425" cy="48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</a:rPr>
              <a:t>Step1</a:t>
            </a:r>
            <a:r>
              <a:rPr lang="zh-CN" altLang="en-US" sz="2400">
                <a:solidFill>
                  <a:schemeClr val="tx1"/>
                </a:solidFill>
              </a:rPr>
              <a:t>：</a:t>
            </a:r>
            <a:r>
              <a:rPr lang="en-US" altLang="zh-CN" sz="2400">
                <a:solidFill>
                  <a:schemeClr val="tx1"/>
                </a:solidFill>
              </a:rPr>
              <a:t>generate the signal</a:t>
            </a: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1043608" y="4581128"/>
            <a:ext cx="734536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fr-FR" altLang="zh-CN" sz="2400">
                <a:solidFill>
                  <a:schemeClr val="tx2"/>
                </a:solidFill>
              </a:rPr>
              <a:t>ts=0.001;                          </a:t>
            </a:r>
          </a:p>
          <a:p>
            <a:r>
              <a:rPr lang="fr-FR" altLang="zh-CN" sz="2400">
                <a:solidFill>
                  <a:schemeClr val="tx2"/>
                </a:solidFill>
              </a:rPr>
              <a:t>fs=1/ts;                           </a:t>
            </a:r>
          </a:p>
          <a:p>
            <a:r>
              <a:rPr lang="fr-FR" altLang="zh-CN" sz="2400">
                <a:solidFill>
                  <a:schemeClr val="tx2"/>
                </a:solidFill>
              </a:rPr>
              <a:t>t=[0:ts:10];                       </a:t>
            </a:r>
          </a:p>
          <a:p>
            <a:r>
              <a:rPr lang="fr-FR" altLang="zh-CN" sz="2400">
                <a:solidFill>
                  <a:schemeClr val="tx2"/>
                </a:solidFill>
              </a:rPr>
              <a:t>x=cos(2*pi*47*t)+cos(2*pi*219*t);</a:t>
            </a:r>
          </a:p>
          <a:p>
            <a:r>
              <a:rPr lang="fr-FR" altLang="zh-CN" sz="2400">
                <a:solidFill>
                  <a:schemeClr val="tx2"/>
                </a:solidFill>
              </a:rPr>
              <a:t>T=10; </a:t>
            </a:r>
            <a:endParaRPr lang="zh-CN" altLang="en-US" sz="24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split orient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802FDB-B5D8-4EC7-9600-7FE94DA76C46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Energy and Power of the Signal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52482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323528" y="1412776"/>
            <a:ext cx="8353425" cy="48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</a:rPr>
              <a:t>Step2</a:t>
            </a:r>
            <a:r>
              <a:rPr lang="zh-CN" altLang="en-US" sz="2400">
                <a:solidFill>
                  <a:schemeClr val="tx1"/>
                </a:solidFill>
              </a:rPr>
              <a:t>：</a:t>
            </a:r>
            <a:r>
              <a:rPr lang="en-US" altLang="zh-CN" sz="2400">
                <a:solidFill>
                  <a:schemeClr val="tx1"/>
                </a:solidFill>
              </a:rPr>
              <a:t>Power and power spectral density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916832"/>
            <a:ext cx="4060730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99149"/>
      </p:ext>
    </p:extLst>
  </p:cSld>
  <p:clrMapOvr>
    <a:masterClrMapping/>
  </p:clrMapOvr>
  <p:transition>
    <p:split orient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1FF440F-772C-425F-8B4F-2BCC672CBC13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Energy and Power of the Signal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52482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7110" name="矩形 1"/>
          <p:cNvSpPr>
            <a:spLocks noChangeArrowheads="1"/>
          </p:cNvSpPr>
          <p:nvPr/>
        </p:nvSpPr>
        <p:spPr bwMode="auto">
          <a:xfrm>
            <a:off x="323528" y="1196752"/>
            <a:ext cx="8353425" cy="93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</a:rPr>
              <a:t>Step3: calculate the autocorrelation, verify the Wiener-Khinchin theorem </a:t>
            </a:r>
          </a:p>
        </p:txBody>
      </p:sp>
      <p:sp>
        <p:nvSpPr>
          <p:cNvPr id="47111" name="矩形 2"/>
          <p:cNvSpPr>
            <a:spLocks noChangeArrowheads="1"/>
          </p:cNvSpPr>
          <p:nvPr/>
        </p:nvSpPr>
        <p:spPr bwMode="auto">
          <a:xfrm>
            <a:off x="683568" y="2132856"/>
            <a:ext cx="7345362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solidFill>
                  <a:srgbClr val="92D050"/>
                </a:solidFill>
              </a:rPr>
              <a:t>%average autocorrelation</a:t>
            </a:r>
          </a:p>
          <a:p>
            <a:r>
              <a:rPr lang="en-US" altLang="zh-CN" sz="2400" dirty="0">
                <a:solidFill>
                  <a:schemeClr val="tx2"/>
                </a:solidFill>
              </a:rPr>
              <a:t>R=</a:t>
            </a:r>
            <a:r>
              <a:rPr lang="en-US" altLang="zh-CN" sz="2400" dirty="0" err="1">
                <a:solidFill>
                  <a:schemeClr val="tx2"/>
                </a:solidFill>
              </a:rPr>
              <a:t>xcorr</a:t>
            </a:r>
            <a:r>
              <a:rPr lang="en-US" altLang="zh-CN" sz="2400" dirty="0">
                <a:solidFill>
                  <a:schemeClr val="tx2"/>
                </a:solidFill>
              </a:rPr>
              <a:t>(x);</a:t>
            </a:r>
          </a:p>
          <a:p>
            <a:r>
              <a:rPr lang="en-US" altLang="zh-CN" sz="2400" dirty="0">
                <a:solidFill>
                  <a:schemeClr val="tx2"/>
                </a:solidFill>
              </a:rPr>
              <a:t>R=R</a:t>
            </a:r>
            <a:r>
              <a:rPr lang="en-US" altLang="zh-CN" sz="2400" dirty="0">
                <a:solidFill>
                  <a:srgbClr val="FF0000"/>
                </a:solidFill>
              </a:rPr>
              <a:t>*</a:t>
            </a:r>
            <a:r>
              <a:rPr lang="en-US" altLang="zh-CN" sz="2400" dirty="0" err="1">
                <a:solidFill>
                  <a:srgbClr val="FF0000"/>
                </a:solidFill>
              </a:rPr>
              <a:t>ts</a:t>
            </a:r>
            <a:r>
              <a:rPr lang="en-US" altLang="zh-CN" sz="2400" dirty="0">
                <a:solidFill>
                  <a:schemeClr val="tx2"/>
                </a:solidFill>
              </a:rPr>
              <a:t>/T;</a:t>
            </a:r>
          </a:p>
          <a:p>
            <a:r>
              <a:rPr lang="en-US" altLang="zh-CN" sz="2400" dirty="0">
                <a:solidFill>
                  <a:srgbClr val="92D050"/>
                </a:solidFill>
              </a:rPr>
              <a:t>%FT of the autocorrelation</a:t>
            </a:r>
            <a:r>
              <a:rPr lang="zh-CN" altLang="en-US" sz="2400" dirty="0">
                <a:solidFill>
                  <a:srgbClr val="92D050"/>
                </a:solidFill>
              </a:rPr>
              <a:t>：</a:t>
            </a:r>
          </a:p>
          <a:p>
            <a:r>
              <a:rPr lang="en-US" altLang="zh-CN" sz="2400" dirty="0">
                <a:solidFill>
                  <a:schemeClr val="tx2"/>
                </a:solidFill>
              </a:rPr>
              <a:t>tau=</a:t>
            </a:r>
            <a:r>
              <a:rPr lang="en-US" altLang="zh-CN" sz="2400" dirty="0">
                <a:solidFill>
                  <a:srgbClr val="FF0000"/>
                </a:solidFill>
              </a:rPr>
              <a:t>-10:ts:10</a:t>
            </a:r>
            <a:r>
              <a:rPr lang="en-US" altLang="zh-CN" sz="2400" dirty="0">
                <a:solidFill>
                  <a:schemeClr val="tx2"/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tx2"/>
                </a:solidFill>
              </a:rPr>
              <a:t>[f1,R_f]=T2F(</a:t>
            </a:r>
            <a:r>
              <a:rPr lang="en-US" altLang="zh-CN" sz="2400" dirty="0" err="1">
                <a:solidFill>
                  <a:schemeClr val="tx2"/>
                </a:solidFill>
              </a:rPr>
              <a:t>tau,R</a:t>
            </a:r>
            <a:r>
              <a:rPr lang="en-US" altLang="zh-CN" sz="2400" dirty="0">
                <a:solidFill>
                  <a:schemeClr val="tx2"/>
                </a:solidFill>
              </a:rPr>
              <a:t>);</a:t>
            </a:r>
          </a:p>
          <a:p>
            <a:r>
              <a:rPr lang="en-US" altLang="zh-CN" sz="2400" dirty="0">
                <a:solidFill>
                  <a:schemeClr val="tx2"/>
                </a:solidFill>
              </a:rPr>
              <a:t>figure(2)</a:t>
            </a:r>
          </a:p>
          <a:p>
            <a:r>
              <a:rPr lang="en-US" altLang="zh-CN" sz="2400" dirty="0">
                <a:solidFill>
                  <a:schemeClr val="tx2"/>
                </a:solidFill>
              </a:rPr>
              <a:t>plot(f1, real(</a:t>
            </a:r>
            <a:r>
              <a:rPr lang="en-US" altLang="zh-CN" sz="2400" dirty="0" err="1">
                <a:solidFill>
                  <a:schemeClr val="tx2"/>
                </a:solidFill>
              </a:rPr>
              <a:t>R_f</a:t>
            </a:r>
            <a:r>
              <a:rPr lang="en-US" altLang="zh-CN" sz="2400" dirty="0">
                <a:solidFill>
                  <a:schemeClr val="tx2"/>
                </a:solidFill>
              </a:rPr>
              <a:t>))</a:t>
            </a:r>
          </a:p>
          <a:p>
            <a:endParaRPr lang="en-US" altLang="zh-CN" sz="2400" dirty="0">
              <a:solidFill>
                <a:schemeClr val="tx2"/>
              </a:solidFill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444135"/>
              </p:ext>
            </p:extLst>
          </p:nvPr>
        </p:nvGraphicFramePr>
        <p:xfrm>
          <a:off x="1259632" y="5085184"/>
          <a:ext cx="7202488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7760" imgH="431640" progId="Equation.DSMT4">
                  <p:embed/>
                </p:oleObj>
              </mc:Choice>
              <mc:Fallback>
                <p:oleObj name="Equation" r:id="rId2" imgW="3047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5085184"/>
                        <a:ext cx="7202488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432334"/>
              </p:ext>
            </p:extLst>
          </p:nvPr>
        </p:nvGraphicFramePr>
        <p:xfrm>
          <a:off x="3059832" y="5877272"/>
          <a:ext cx="2325688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0" imgH="419100" progId="Equation.DSMT4">
                  <p:embed/>
                </p:oleObj>
              </mc:Choice>
              <mc:Fallback>
                <p:oleObj name="Equation" r:id="rId4" imgW="11430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5877272"/>
                        <a:ext cx="2325688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6204575-FAD1-49DF-A7C7-4D591AB040EA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楷体_GB2312" pitchFamily="49" charset="-122"/>
              </a:rPr>
              <a:t>Lowpass Equivalent of Baseband Signal</a:t>
            </a: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52482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Bandpass signal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: </a:t>
            </a:r>
            <a:r>
              <a:rPr lang="zh-CN" altLang="en-US" sz="2400" b="1">
                <a:solidFill>
                  <a:srgbClr val="0000FF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e.g. BPSK</a:t>
            </a:r>
            <a:r>
              <a:rPr lang="zh-CN" altLang="en-US" sz="2400" b="1">
                <a:solidFill>
                  <a:srgbClr val="0000FF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，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ASK</a:t>
            </a:r>
            <a:r>
              <a:rPr lang="zh-CN" altLang="en-US" sz="2400" b="1">
                <a:solidFill>
                  <a:srgbClr val="0000FF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）</a:t>
            </a: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Analytic signal </a:t>
            </a:r>
            <a:r>
              <a:rPr lang="zh-CN" altLang="en-US" sz="2400" b="1">
                <a:solidFill>
                  <a:srgbClr val="0000FF"/>
                </a:solidFill>
                <a:ea typeface="宋体" panose="02010600030101010101" pitchFamily="2" charset="-122"/>
              </a:rPr>
              <a:t>：</a:t>
            </a: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Lowpass equivalent</a:t>
            </a:r>
            <a:r>
              <a:rPr lang="zh-CN" altLang="en-US" sz="2400" b="1">
                <a:solidFill>
                  <a:srgbClr val="0000FF"/>
                </a:solidFill>
                <a:ea typeface="宋体" panose="02010600030101010101" pitchFamily="2" charset="-122"/>
              </a:rPr>
              <a:t>：</a:t>
            </a: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In-phase and Quadrature component</a:t>
            </a:r>
            <a:r>
              <a:rPr lang="zh-CN" altLang="en-US" sz="2400" b="1">
                <a:solidFill>
                  <a:srgbClr val="0000FF"/>
                </a:solidFill>
                <a:ea typeface="宋体" panose="02010600030101010101" pitchFamily="2" charset="-122"/>
              </a:rPr>
              <a:t>：</a:t>
            </a: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813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78747"/>
              </p:ext>
            </p:extLst>
          </p:nvPr>
        </p:nvGraphicFramePr>
        <p:xfrm>
          <a:off x="1979712" y="1700808"/>
          <a:ext cx="526415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78100" imgH="254000" progId="Equation.DSMT4">
                  <p:embed/>
                </p:oleObj>
              </mc:Choice>
              <mc:Fallback>
                <p:oleObj name="Equation" r:id="rId3" imgW="2578100" imgH="25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700808"/>
                        <a:ext cx="526415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860"/>
              </p:ext>
            </p:extLst>
          </p:nvPr>
        </p:nvGraphicFramePr>
        <p:xfrm>
          <a:off x="3203848" y="5445224"/>
          <a:ext cx="2697162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20227" imgH="253890" progId="Equation.DSMT4">
                  <p:embed/>
                </p:oleObj>
              </mc:Choice>
              <mc:Fallback>
                <p:oleObj name="Equation" r:id="rId5" imgW="1320227" imgH="25389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5445224"/>
                        <a:ext cx="2697162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603023"/>
              </p:ext>
            </p:extLst>
          </p:nvPr>
        </p:nvGraphicFramePr>
        <p:xfrm>
          <a:off x="5364088" y="4149080"/>
          <a:ext cx="29559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47800" imgH="279400" progId="Equation.DSMT4">
                  <p:embed/>
                </p:oleObj>
              </mc:Choice>
              <mc:Fallback>
                <p:oleObj name="Equation" r:id="rId7" imgW="1447800" imgH="279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4149080"/>
                        <a:ext cx="295592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960525"/>
              </p:ext>
            </p:extLst>
          </p:nvPr>
        </p:nvGraphicFramePr>
        <p:xfrm>
          <a:off x="1187624" y="4221088"/>
          <a:ext cx="357822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52600" imgH="254000" progId="Equation.DSMT4">
                  <p:embed/>
                </p:oleObj>
              </mc:Choice>
              <mc:Fallback>
                <p:oleObj name="Equation" r:id="rId9" imgW="1752600" imgH="25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221088"/>
                        <a:ext cx="3578225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7" name="矩形 1"/>
          <p:cNvSpPr>
            <a:spLocks noChangeArrowheads="1"/>
          </p:cNvSpPr>
          <p:nvPr/>
        </p:nvSpPr>
        <p:spPr bwMode="auto">
          <a:xfrm>
            <a:off x="2843808" y="3212976"/>
            <a:ext cx="316835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Matlab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hilbert()</a:t>
            </a:r>
            <a:endParaRPr lang="zh-CN" altLang="en-US" sz="28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cxnSp>
        <p:nvCxnSpPr>
          <p:cNvPr id="48138" name="直接箭头连接符 3"/>
          <p:cNvCxnSpPr>
            <a:cxnSpLocks noChangeShapeType="1"/>
          </p:cNvCxnSpPr>
          <p:nvPr/>
        </p:nvCxnSpPr>
        <p:spPr bwMode="auto">
          <a:xfrm flipH="1" flipV="1">
            <a:off x="5868145" y="2996953"/>
            <a:ext cx="648071" cy="216023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39" name="矩形 9"/>
          <p:cNvSpPr>
            <a:spLocks noChangeArrowheads="1"/>
          </p:cNvSpPr>
          <p:nvPr/>
        </p:nvSpPr>
        <p:spPr bwMode="auto">
          <a:xfrm>
            <a:off x="6489323" y="2924944"/>
            <a:ext cx="26685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Hilbert tranform</a:t>
            </a:r>
            <a:endParaRPr lang="zh-CN" altLang="en-US" sz="28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843808" y="2636912"/>
                <a:ext cx="32064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zh-CN" altLang="en-US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sz="2800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acc>
                        <m:accPr>
                          <m:chr m:val="̂"/>
                          <m:ctrlPr>
                            <a:rPr lang="zh-CN" altLang="en-US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d>
                        <m:dPr>
                          <m:ctrlPr>
                            <a:rPr lang="zh-CN" altLang="en-US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en-US" sz="28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636912"/>
                <a:ext cx="3206454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D82FFFB-67AB-4D86-9B9F-F9906D1AFEEA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Signals in Matlab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52482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Impulse signal</a:t>
            </a:r>
            <a:r>
              <a:rPr lang="zh-CN" altLang="en-US" sz="2400" b="1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and sequence</a:t>
            </a:r>
          </a:p>
        </p:txBody>
      </p:sp>
      <p:graphicFrame>
        <p:nvGraphicFramePr>
          <p:cNvPr id="5" name="Object 11"/>
          <p:cNvGraphicFramePr>
            <a:graphicFrameLocks noChangeAspect="1"/>
          </p:cNvGraphicFramePr>
          <p:nvPr/>
        </p:nvGraphicFramePr>
        <p:xfrm>
          <a:off x="611188" y="4292600"/>
          <a:ext cx="4037012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09700" imgH="457200" progId="Equation.3">
                  <p:embed/>
                </p:oleObj>
              </mc:Choice>
              <mc:Fallback>
                <p:oleObj name="公式" r:id="rId2" imgW="14097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292600"/>
                        <a:ext cx="4037012" cy="134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385279"/>
              </p:ext>
            </p:extLst>
          </p:nvPr>
        </p:nvGraphicFramePr>
        <p:xfrm>
          <a:off x="558800" y="2349500"/>
          <a:ext cx="4491038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800" imgH="609480" progId="Equation.DSMT4">
                  <p:embed/>
                </p:oleObj>
              </mc:Choice>
              <mc:Fallback>
                <p:oleObj name="Equation" r:id="rId4" imgW="1612800" imgH="609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2349500"/>
                        <a:ext cx="4491038" cy="169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矩形 1"/>
          <p:cNvSpPr>
            <a:spLocks noChangeArrowheads="1"/>
          </p:cNvSpPr>
          <p:nvPr/>
        </p:nvSpPr>
        <p:spPr bwMode="auto">
          <a:xfrm>
            <a:off x="5508104" y="1772816"/>
            <a:ext cx="3095625" cy="4940300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fr-FR" altLang="zh-CN" sz="2800" b="0" i="1" dirty="0">
                <a:solidFill>
                  <a:srgbClr val="000000"/>
                </a:solidFill>
                <a:latin typeface="Verdana" panose="020B0604030504040204" pitchFamily="34" charset="0"/>
                <a:ea typeface="ˎ̥"/>
                <a:cs typeface="宋体" panose="02010600030101010101" pitchFamily="2" charset="-122"/>
              </a:rPr>
              <a:t>t = -5:0.01:5</a:t>
            </a:r>
            <a:r>
              <a:rPr lang="en-US" altLang="zh-CN" sz="2800" b="0" i="1" dirty="0">
                <a:solidFill>
                  <a:srgbClr val="000000"/>
                </a:solidFill>
                <a:latin typeface="Verdana" panose="020B0604030504040204" pitchFamily="34" charset="0"/>
                <a:ea typeface="ˎ̥"/>
                <a:cs typeface="宋体" panose="02010600030101010101" pitchFamily="2" charset="-122"/>
              </a:rPr>
              <a:t>;</a:t>
            </a:r>
            <a:br>
              <a:rPr lang="fr-FR" altLang="zh-CN" sz="2800" b="0" i="1" dirty="0">
                <a:solidFill>
                  <a:srgbClr val="000000"/>
                </a:solidFill>
                <a:latin typeface="Verdana" panose="020B0604030504040204" pitchFamily="34" charset="0"/>
                <a:ea typeface="ˎ̥"/>
                <a:cs typeface="宋体" panose="02010600030101010101" pitchFamily="2" charset="-122"/>
              </a:rPr>
            </a:br>
            <a:r>
              <a:rPr lang="fr-FR" altLang="zh-CN" sz="2800" b="0" i="1" dirty="0">
                <a:solidFill>
                  <a:srgbClr val="000000"/>
                </a:solidFill>
                <a:latin typeface="Verdana" panose="020B0604030504040204" pitchFamily="34" charset="0"/>
                <a:ea typeface="ˎ̥"/>
                <a:cs typeface="宋体" panose="02010600030101010101" pitchFamily="2" charset="-122"/>
              </a:rPr>
              <a:t>y = (</a:t>
            </a:r>
            <a:r>
              <a:rPr lang="fr-FR" altLang="zh-CN" sz="2800" b="0" i="1" dirty="0">
                <a:solidFill>
                  <a:srgbClr val="FF0000"/>
                </a:solidFill>
                <a:latin typeface="Verdana" panose="020B0604030504040204" pitchFamily="34" charset="0"/>
                <a:ea typeface="ˎ̥"/>
                <a:cs typeface="宋体" panose="02010600030101010101" pitchFamily="2" charset="-122"/>
              </a:rPr>
              <a:t>t==0</a:t>
            </a:r>
            <a:r>
              <a:rPr lang="fr-FR" altLang="zh-CN" sz="2800" b="0" i="1" dirty="0">
                <a:solidFill>
                  <a:srgbClr val="000000"/>
                </a:solidFill>
                <a:latin typeface="Verdana" panose="020B0604030504040204" pitchFamily="34" charset="0"/>
                <a:ea typeface="ˎ̥"/>
                <a:cs typeface="宋体" panose="02010600030101010101" pitchFamily="2" charset="-122"/>
              </a:rPr>
              <a:t>);</a:t>
            </a:r>
            <a:br>
              <a:rPr lang="fr-FR" altLang="zh-CN" sz="2800" b="0" i="1" dirty="0">
                <a:solidFill>
                  <a:srgbClr val="000000"/>
                </a:solidFill>
                <a:latin typeface="Verdana" panose="020B0604030504040204" pitchFamily="34" charset="0"/>
                <a:ea typeface="ˎ̥"/>
                <a:cs typeface="宋体" panose="02010600030101010101" pitchFamily="2" charset="-122"/>
              </a:rPr>
            </a:br>
            <a:r>
              <a:rPr lang="fr-FR" altLang="zh-CN" sz="2800" b="0" i="1" dirty="0">
                <a:solidFill>
                  <a:srgbClr val="000000"/>
                </a:solidFill>
                <a:latin typeface="Verdana" panose="020B0604030504040204" pitchFamily="34" charset="0"/>
                <a:ea typeface="ˎ̥"/>
                <a:cs typeface="宋体" panose="02010600030101010101" pitchFamily="2" charset="-122"/>
              </a:rPr>
              <a:t>subplot(1,2,1);</a:t>
            </a:r>
            <a:br>
              <a:rPr lang="fr-FR" altLang="zh-CN" sz="2800" b="0" i="1" dirty="0">
                <a:solidFill>
                  <a:srgbClr val="000000"/>
                </a:solidFill>
                <a:latin typeface="Verdana" panose="020B0604030504040204" pitchFamily="34" charset="0"/>
                <a:ea typeface="ˎ̥"/>
                <a:cs typeface="宋体" panose="02010600030101010101" pitchFamily="2" charset="-122"/>
              </a:rPr>
            </a:br>
            <a:r>
              <a:rPr lang="fr-FR" altLang="zh-CN" sz="2800" b="0" i="1" dirty="0">
                <a:solidFill>
                  <a:srgbClr val="FF0000"/>
                </a:solidFill>
                <a:latin typeface="Verdana" panose="020B0604030504040204" pitchFamily="34" charset="0"/>
                <a:ea typeface="ˎ̥"/>
                <a:cs typeface="宋体" panose="02010600030101010101" pitchFamily="2" charset="-122"/>
              </a:rPr>
              <a:t>plot</a:t>
            </a:r>
            <a:r>
              <a:rPr lang="fr-FR" altLang="zh-CN" sz="2800" b="0" i="1" dirty="0">
                <a:solidFill>
                  <a:srgbClr val="000000"/>
                </a:solidFill>
                <a:latin typeface="Verdana" panose="020B0604030504040204" pitchFamily="34" charset="0"/>
                <a:ea typeface="ˎ̥"/>
                <a:cs typeface="宋体" panose="02010600030101010101" pitchFamily="2" charset="-122"/>
              </a:rPr>
              <a:t>(t, y, 'r’);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br>
              <a:rPr lang="fr-FR" altLang="zh-CN" sz="2800" b="0" i="1" dirty="0">
                <a:solidFill>
                  <a:srgbClr val="000000"/>
                </a:solidFill>
                <a:latin typeface="Verdana" panose="020B0604030504040204" pitchFamily="34" charset="0"/>
                <a:ea typeface="ˎ̥"/>
                <a:cs typeface="宋体" panose="02010600030101010101" pitchFamily="2" charset="-122"/>
              </a:rPr>
            </a:br>
            <a:r>
              <a:rPr lang="fr-FR" altLang="zh-CN" sz="2800" b="0" i="1" dirty="0">
                <a:solidFill>
                  <a:srgbClr val="000000"/>
                </a:solidFill>
                <a:latin typeface="Verdana" panose="020B0604030504040204" pitchFamily="34" charset="0"/>
                <a:ea typeface="ˎ̥"/>
                <a:cs typeface="宋体" panose="02010600030101010101" pitchFamily="2" charset="-122"/>
              </a:rPr>
              <a:t>n = -5:5;</a:t>
            </a:r>
            <a:br>
              <a:rPr lang="fr-FR" altLang="zh-CN" sz="2800" b="0" i="1" dirty="0">
                <a:solidFill>
                  <a:srgbClr val="000000"/>
                </a:solidFill>
                <a:latin typeface="Verdana" panose="020B0604030504040204" pitchFamily="34" charset="0"/>
                <a:ea typeface="ˎ̥"/>
                <a:cs typeface="宋体" panose="02010600030101010101" pitchFamily="2" charset="-122"/>
              </a:rPr>
            </a:br>
            <a:r>
              <a:rPr lang="fr-FR" altLang="zh-CN" sz="2800" b="0" i="1" dirty="0">
                <a:solidFill>
                  <a:srgbClr val="000000"/>
                </a:solidFill>
                <a:latin typeface="Verdana" panose="020B0604030504040204" pitchFamily="34" charset="0"/>
                <a:ea typeface="ˎ̥"/>
                <a:cs typeface="宋体" panose="02010600030101010101" pitchFamily="2" charset="-122"/>
              </a:rPr>
              <a:t>x = (n==0);</a:t>
            </a:r>
            <a:br>
              <a:rPr lang="fr-FR" altLang="zh-CN" sz="2800" b="0" i="1" dirty="0">
                <a:solidFill>
                  <a:srgbClr val="000000"/>
                </a:solidFill>
                <a:latin typeface="Verdana" panose="020B0604030504040204" pitchFamily="34" charset="0"/>
                <a:ea typeface="ˎ̥"/>
                <a:cs typeface="宋体" panose="02010600030101010101" pitchFamily="2" charset="-122"/>
              </a:rPr>
            </a:br>
            <a:r>
              <a:rPr lang="fr-FR" altLang="zh-CN" sz="2800" b="0" i="1" dirty="0">
                <a:solidFill>
                  <a:srgbClr val="000000"/>
                </a:solidFill>
                <a:latin typeface="Verdana" panose="020B0604030504040204" pitchFamily="34" charset="0"/>
                <a:ea typeface="ˎ̥"/>
                <a:cs typeface="宋体" panose="02010600030101010101" pitchFamily="2" charset="-122"/>
              </a:rPr>
              <a:t>subplot(1,2,2);</a:t>
            </a:r>
            <a:br>
              <a:rPr lang="fr-FR" altLang="zh-CN" sz="2800" b="0" i="1" dirty="0">
                <a:solidFill>
                  <a:srgbClr val="000000"/>
                </a:solidFill>
                <a:latin typeface="Verdana" panose="020B0604030504040204" pitchFamily="34" charset="0"/>
                <a:ea typeface="ˎ̥"/>
                <a:cs typeface="宋体" panose="02010600030101010101" pitchFamily="2" charset="-122"/>
              </a:rPr>
            </a:br>
            <a:r>
              <a:rPr lang="fr-FR" altLang="zh-CN" sz="2800" b="0" i="1" dirty="0">
                <a:solidFill>
                  <a:srgbClr val="FF0000"/>
                </a:solidFill>
                <a:latin typeface="Verdana" panose="020B0604030504040204" pitchFamily="34" charset="0"/>
                <a:ea typeface="ˎ̥"/>
                <a:cs typeface="宋体" panose="02010600030101010101" pitchFamily="2" charset="-122"/>
              </a:rPr>
              <a:t>stem</a:t>
            </a:r>
            <a:r>
              <a:rPr lang="fr-FR" altLang="zh-CN" sz="2800" b="0" i="1" dirty="0">
                <a:solidFill>
                  <a:srgbClr val="000000"/>
                </a:solidFill>
                <a:latin typeface="Verdana" panose="020B0604030504040204" pitchFamily="34" charset="0"/>
                <a:ea typeface="ˎ̥"/>
                <a:cs typeface="宋体" panose="02010600030101010101" pitchFamily="2" charset="-122"/>
              </a:rPr>
              <a:t>(n, x);</a:t>
            </a:r>
            <a:endParaRPr lang="en-US" altLang="zh-CN" sz="2800" b="0" i="1" dirty="0">
              <a:solidFill>
                <a:srgbClr val="000000"/>
              </a:solidFill>
              <a:latin typeface="Verdana" panose="020B0604030504040204" pitchFamily="34" charset="0"/>
              <a:ea typeface="ˎ̥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23528" y="1196753"/>
            <a:ext cx="871296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Problem 1.9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  <a:defRPr/>
            </a:pPr>
            <a:r>
              <a:rPr lang="en-US" altLang="zh-CN" sz="2400" kern="0">
                <a:solidFill>
                  <a:srgbClr val="0000FF"/>
                </a:solidFill>
                <a:ea typeface="宋体" panose="02010600030101010101" pitchFamily="2" charset="-122"/>
              </a:rPr>
              <a:t>    For the following signal, 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  <a:defRPr/>
            </a:pPr>
            <a:endParaRPr lang="en-US" altLang="zh-CN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  <a:defRPr/>
            </a:pPr>
            <a:r>
              <a:rPr lang="en-US" altLang="zh-CN" sz="2400" kern="0">
                <a:solidFill>
                  <a:srgbClr val="0000FF"/>
                </a:solidFill>
                <a:ea typeface="宋体" panose="02010600030101010101" pitchFamily="2" charset="-122"/>
              </a:rPr>
              <a:t>(1)Plot the signal and its spectrum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  <a:defRPr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(2)fc=200Hz, Plot the lowpass equivelant and its spectrum. 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kern="0">
                <a:solidFill>
                  <a:srgbClr val="FF0000"/>
                </a:solidFill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4813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6204575-FAD1-49DF-A7C7-4D591AB040EA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楷体_GB2312" pitchFamily="49" charset="-122"/>
              </a:rPr>
              <a:t>Lowpass Equivalent of Baseband Signal</a:t>
            </a: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2780531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2276872"/>
            <a:ext cx="4293110" cy="504056"/>
          </a:xfrm>
          <a:prstGeom prst="rect">
            <a:avLst/>
          </a:prstGeom>
        </p:spPr>
      </p:pic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787658"/>
              </p:ext>
            </p:extLst>
          </p:nvPr>
        </p:nvGraphicFramePr>
        <p:xfrm>
          <a:off x="1763688" y="5373216"/>
          <a:ext cx="526415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78100" imgH="254000" progId="Equation.DSMT4">
                  <p:embed/>
                </p:oleObj>
              </mc:Choice>
              <mc:Fallback>
                <p:oleObj name="Equation" r:id="rId4" imgW="25781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5373216"/>
                        <a:ext cx="526415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67544" y="4797152"/>
            <a:ext cx="7632848" cy="648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Hint: the lowpass equivalent in this case is </a:t>
            </a:r>
            <a:r>
              <a:rPr lang="en-US" altLang="zh-CN" sz="2400" b="1" kern="0">
                <a:solidFill>
                  <a:srgbClr val="FF0000"/>
                </a:solidFill>
                <a:ea typeface="宋体" panose="02010600030101010101" pitchFamily="2" charset="-122"/>
              </a:rPr>
              <a:t>real</a:t>
            </a: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kern="0">
                <a:solidFill>
                  <a:srgbClr val="FF0000"/>
                </a:solidFill>
                <a:ea typeface="宋体" panose="02010600030101010101" pitchFamily="2" charset="-122"/>
              </a:rPr>
              <a:t>	</a:t>
            </a:r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582376"/>
              </p:ext>
            </p:extLst>
          </p:nvPr>
        </p:nvGraphicFramePr>
        <p:xfrm>
          <a:off x="3203848" y="6021288"/>
          <a:ext cx="2697162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20227" imgH="253890" progId="Equation.DSMT4">
                  <p:embed/>
                </p:oleObj>
              </mc:Choice>
              <mc:Fallback>
                <p:oleObj name="Equation" r:id="rId6" imgW="132022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6021288"/>
                        <a:ext cx="2697162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0766675"/>
      </p:ext>
    </p:extLst>
  </p:cSld>
  <p:clrMapOvr>
    <a:masterClrMapping/>
  </p:clrMapOvr>
  <p:transition>
    <p:split orient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6204575-FAD1-49DF-A7C7-4D591AB040EA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楷体_GB2312" pitchFamily="49" charset="-122"/>
              </a:rPr>
              <a:t>Lowpass Equivalent of Baseband Signal</a:t>
            </a: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52482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23528" y="1196753"/>
            <a:ext cx="7632848" cy="648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Step1: generate the signal and its spectrum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kern="0">
                <a:solidFill>
                  <a:srgbClr val="FF0000"/>
                </a:solidFill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3" name="矩形 2"/>
          <p:cNvSpPr/>
          <p:nvPr/>
        </p:nvSpPr>
        <p:spPr>
          <a:xfrm>
            <a:off x="2123728" y="1700808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0">
                <a:solidFill>
                  <a:srgbClr val="000000"/>
                </a:solidFill>
                <a:latin typeface="Arial" panose="020B0604020202020204" pitchFamily="34" charset="0"/>
              </a:rPr>
              <a:t>ts=0.001;                          </a:t>
            </a:r>
          </a:p>
          <a:p>
            <a:r>
              <a:rPr lang="en-US" altLang="zh-CN" sz="2400" b="0">
                <a:solidFill>
                  <a:srgbClr val="000000"/>
                </a:solidFill>
                <a:latin typeface="Arial" panose="020B0604020202020204" pitchFamily="34" charset="0"/>
              </a:rPr>
              <a:t>fs=1/ts;                           </a:t>
            </a:r>
          </a:p>
          <a:p>
            <a:r>
              <a:rPr lang="en-US" altLang="zh-CN" sz="2400" b="0">
                <a:solidFill>
                  <a:srgbClr val="000000"/>
                </a:solidFill>
                <a:latin typeface="Arial" panose="020B0604020202020204" pitchFamily="34" charset="0"/>
              </a:rPr>
              <a:t>t=[-5:ts:5];                       </a:t>
            </a:r>
          </a:p>
          <a:p>
            <a:r>
              <a:rPr lang="en-US" altLang="zh-CN" sz="2400" b="0">
                <a:solidFill>
                  <a:srgbClr val="000000"/>
                </a:solidFill>
                <a:latin typeface="Arial" panose="020B0604020202020204" pitchFamily="34" charset="0"/>
              </a:rPr>
              <a:t>x=sinc(100*t)</a:t>
            </a:r>
            <a:r>
              <a:rPr lang="en-US" altLang="zh-CN" sz="2400" b="0">
                <a:solidFill>
                  <a:srgbClr val="FF0000"/>
                </a:solidFill>
                <a:latin typeface="Arial" panose="020B0604020202020204" pitchFamily="34" charset="0"/>
              </a:rPr>
              <a:t>.*</a:t>
            </a:r>
            <a:r>
              <a:rPr lang="en-US" altLang="zh-CN" sz="2400" b="0">
                <a:solidFill>
                  <a:srgbClr val="000000"/>
                </a:solidFill>
                <a:latin typeface="Arial" panose="020B0604020202020204" pitchFamily="34" charset="0"/>
              </a:rPr>
              <a:t>cos(2*pi*200*t); </a:t>
            </a:r>
          </a:p>
          <a:p>
            <a:r>
              <a:rPr lang="en-US" altLang="zh-CN" sz="2400" b="0">
                <a:solidFill>
                  <a:srgbClr val="000000"/>
                </a:solidFill>
                <a:latin typeface="Arial" panose="020B0604020202020204" pitchFamily="34" charset="0"/>
              </a:rPr>
              <a:t>[f,sf]=T2F(t,x);       </a:t>
            </a:r>
            <a:r>
              <a:rPr lang="en-US" altLang="zh-CN" sz="2400" b="0">
                <a:solidFill>
                  <a:srgbClr val="228B22"/>
                </a:solidFill>
                <a:latin typeface="Arial" panose="020B0604020202020204" pitchFamily="34" charset="0"/>
              </a:rPr>
              <a:t>%spectrum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95536" y="3861048"/>
            <a:ext cx="7632848" cy="648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Step2: lowpass equivalent and  its spectrum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kern="0">
                <a:solidFill>
                  <a:srgbClr val="FF0000"/>
                </a:solidFill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4" name="矩形 3"/>
          <p:cNvSpPr/>
          <p:nvPr/>
        </p:nvSpPr>
        <p:spPr>
          <a:xfrm>
            <a:off x="1043608" y="5013176"/>
            <a:ext cx="7488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0">
                <a:solidFill>
                  <a:srgbClr val="000000"/>
                </a:solidFill>
                <a:latin typeface="Arial" panose="020B0604020202020204" pitchFamily="34" charset="0"/>
              </a:rPr>
              <a:t>x_a=hilbert(x);    </a:t>
            </a:r>
            <a:r>
              <a:rPr lang="en-US" altLang="zh-CN" sz="2400" b="0">
                <a:solidFill>
                  <a:srgbClr val="228B22"/>
                </a:solidFill>
                <a:latin typeface="Arial" panose="020B0604020202020204" pitchFamily="34" charset="0"/>
              </a:rPr>
              <a:t>%analytic signal</a:t>
            </a:r>
          </a:p>
          <a:p>
            <a:r>
              <a:rPr lang="en-US" altLang="zh-CN" sz="2400" b="0">
                <a:solidFill>
                  <a:srgbClr val="000000"/>
                </a:solidFill>
                <a:latin typeface="Arial" panose="020B0604020202020204" pitchFamily="34" charset="0"/>
              </a:rPr>
              <a:t>x_l=x_a</a:t>
            </a:r>
            <a:r>
              <a:rPr lang="en-US" altLang="zh-CN" sz="2400" b="0">
                <a:solidFill>
                  <a:srgbClr val="FF0000"/>
                </a:solidFill>
                <a:latin typeface="Arial" panose="020B0604020202020204" pitchFamily="34" charset="0"/>
              </a:rPr>
              <a:t>.*</a:t>
            </a:r>
            <a:r>
              <a:rPr lang="en-US" altLang="zh-CN" sz="2400" b="0">
                <a:solidFill>
                  <a:srgbClr val="000000"/>
                </a:solidFill>
                <a:latin typeface="Arial" panose="020B0604020202020204" pitchFamily="34" charset="0"/>
              </a:rPr>
              <a:t>exp(-j*2*pi*</a:t>
            </a:r>
            <a:r>
              <a:rPr lang="en-US" altLang="zh-CN" sz="2400" b="0">
                <a:solidFill>
                  <a:srgbClr val="FF0000"/>
                </a:solidFill>
                <a:latin typeface="Arial" panose="020B0604020202020204" pitchFamily="34" charset="0"/>
              </a:rPr>
              <a:t>200</a:t>
            </a:r>
            <a:r>
              <a:rPr lang="en-US" altLang="zh-CN" sz="2400" b="0">
                <a:solidFill>
                  <a:srgbClr val="000000"/>
                </a:solidFill>
                <a:latin typeface="Arial" panose="020B0604020202020204" pitchFamily="34" charset="0"/>
              </a:rPr>
              <a:t>*t);  </a:t>
            </a:r>
            <a:r>
              <a:rPr lang="en-US" altLang="zh-CN" sz="2400" b="0">
                <a:solidFill>
                  <a:srgbClr val="228B22"/>
                </a:solidFill>
                <a:latin typeface="Arial" panose="020B0604020202020204" pitchFamily="34" charset="0"/>
              </a:rPr>
              <a:t>%lowpass equivalent</a:t>
            </a:r>
          </a:p>
          <a:p>
            <a:r>
              <a:rPr lang="en-US" altLang="zh-CN" sz="2400" b="0">
                <a:solidFill>
                  <a:srgbClr val="000000"/>
                </a:solidFill>
                <a:latin typeface="Arial" panose="020B0604020202020204" pitchFamily="34" charset="0"/>
              </a:rPr>
              <a:t>[f_l,sf_l]=T2F(</a:t>
            </a:r>
            <a:r>
              <a:rPr lang="en-US" altLang="zh-CN" sz="2400" b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2400" b="0">
                <a:solidFill>
                  <a:srgbClr val="000000"/>
                </a:solidFill>
                <a:latin typeface="Arial" panose="020B0604020202020204" pitchFamily="34" charset="0"/>
              </a:rPr>
              <a:t>,x_l);         </a:t>
            </a:r>
            <a:r>
              <a:rPr lang="en-US" altLang="zh-CN" sz="2400" b="0">
                <a:solidFill>
                  <a:srgbClr val="228B22"/>
                </a:solidFill>
                <a:latin typeface="Arial" panose="020B0604020202020204" pitchFamily="34" charset="0"/>
              </a:rPr>
              <a:t>%spectrum</a:t>
            </a: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709782"/>
              </p:ext>
            </p:extLst>
          </p:nvPr>
        </p:nvGraphicFramePr>
        <p:xfrm>
          <a:off x="2699792" y="4437112"/>
          <a:ext cx="357822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52600" imgH="254000" progId="Equation.DSMT4">
                  <p:embed/>
                </p:oleObj>
              </mc:Choice>
              <mc:Fallback>
                <p:oleObj name="Equation" r:id="rId3" imgW="1752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437112"/>
                        <a:ext cx="3578225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7654107"/>
      </p:ext>
    </p:extLst>
  </p:cSld>
  <p:clrMapOvr>
    <a:masterClrMapping/>
  </p:clrMapOvr>
  <p:transition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F1D766-150F-4D92-8AFF-12D26F60E3C6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52482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Step signal</a:t>
            </a: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and sequence</a:t>
            </a:r>
          </a:p>
        </p:txBody>
      </p:sp>
      <p:sp>
        <p:nvSpPr>
          <p:cNvPr id="7173" name="矩形 1"/>
          <p:cNvSpPr>
            <a:spLocks noChangeArrowheads="1"/>
          </p:cNvSpPr>
          <p:nvPr/>
        </p:nvSpPr>
        <p:spPr bwMode="auto">
          <a:xfrm>
            <a:off x="5076825" y="1773238"/>
            <a:ext cx="3095625" cy="4940300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fr-FR" altLang="zh-CN" sz="2800" b="0" i="1" dirty="0">
                <a:solidFill>
                  <a:srgbClr val="000000"/>
                </a:solidFill>
                <a:latin typeface="Verdana" panose="020B0604030504040204" pitchFamily="34" charset="0"/>
                <a:ea typeface="ˎ̥"/>
                <a:cs typeface="宋体" panose="02010600030101010101" pitchFamily="2" charset="-122"/>
              </a:rPr>
              <a:t>t =-5:0.01:5;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fr-FR" altLang="zh-CN" sz="2800" b="0" i="1" dirty="0">
                <a:solidFill>
                  <a:srgbClr val="000000"/>
                </a:solidFill>
                <a:latin typeface="Verdana" panose="020B0604030504040204" pitchFamily="34" charset="0"/>
                <a:ea typeface="ˎ̥"/>
                <a:cs typeface="宋体" panose="02010600030101010101" pitchFamily="2" charset="-122"/>
              </a:rPr>
              <a:t>y=(t&gt;=0);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fr-FR" altLang="zh-CN" sz="2800" b="0" i="1" dirty="0">
                <a:solidFill>
                  <a:srgbClr val="000000"/>
                </a:solidFill>
                <a:latin typeface="Verdana" panose="020B0604030504040204" pitchFamily="34" charset="0"/>
                <a:ea typeface="ˎ̥"/>
                <a:cs typeface="宋体" panose="02010600030101010101" pitchFamily="2" charset="-122"/>
              </a:rPr>
              <a:t>subplot(1,2,1);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fr-FR" altLang="zh-CN" sz="2800" b="0" i="1" dirty="0">
                <a:solidFill>
                  <a:srgbClr val="000000"/>
                </a:solidFill>
                <a:latin typeface="Verdana" panose="020B0604030504040204" pitchFamily="34" charset="0"/>
                <a:ea typeface="ˎ̥"/>
                <a:cs typeface="宋体" panose="02010600030101010101" pitchFamily="2" charset="-122"/>
              </a:rPr>
              <a:t>plot(t, y, 'r')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endParaRPr lang="fr-FR" altLang="zh-CN" sz="2800" b="0" i="1" dirty="0">
              <a:solidFill>
                <a:srgbClr val="000000"/>
              </a:solidFill>
              <a:latin typeface="Verdana" panose="020B0604030504040204" pitchFamily="34" charset="0"/>
              <a:ea typeface="ˎ̥"/>
              <a:cs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fr-FR" altLang="zh-CN" sz="2800" b="0" i="1" dirty="0">
                <a:solidFill>
                  <a:srgbClr val="000000"/>
                </a:solidFill>
                <a:latin typeface="Verdana" panose="020B0604030504040204" pitchFamily="34" charset="0"/>
                <a:ea typeface="ˎ̥"/>
                <a:cs typeface="宋体" panose="02010600030101010101" pitchFamily="2" charset="-122"/>
              </a:rPr>
              <a:t>n = -5:5;</a:t>
            </a:r>
            <a:br>
              <a:rPr lang="fr-FR" altLang="zh-CN" sz="2800" b="0" i="1" dirty="0">
                <a:solidFill>
                  <a:srgbClr val="000000"/>
                </a:solidFill>
                <a:latin typeface="Verdana" panose="020B0604030504040204" pitchFamily="34" charset="0"/>
                <a:ea typeface="ˎ̥"/>
                <a:cs typeface="宋体" panose="02010600030101010101" pitchFamily="2" charset="-122"/>
              </a:rPr>
            </a:br>
            <a:r>
              <a:rPr lang="fr-FR" altLang="zh-CN" sz="2800" b="0" i="1" dirty="0">
                <a:solidFill>
                  <a:srgbClr val="000000"/>
                </a:solidFill>
                <a:latin typeface="Verdana" panose="020B0604030504040204" pitchFamily="34" charset="0"/>
                <a:ea typeface="ˎ̥"/>
                <a:cs typeface="宋体" panose="02010600030101010101" pitchFamily="2" charset="-122"/>
              </a:rPr>
              <a:t>x = (n&gt;=0);</a:t>
            </a:r>
            <a:br>
              <a:rPr lang="fr-FR" altLang="zh-CN" sz="2800" b="0" i="1" dirty="0">
                <a:solidFill>
                  <a:srgbClr val="000000"/>
                </a:solidFill>
                <a:latin typeface="Verdana" panose="020B0604030504040204" pitchFamily="34" charset="0"/>
                <a:ea typeface="ˎ̥"/>
                <a:cs typeface="宋体" panose="02010600030101010101" pitchFamily="2" charset="-122"/>
              </a:rPr>
            </a:br>
            <a:r>
              <a:rPr lang="fr-FR" altLang="zh-CN" sz="2800" b="0" i="1" dirty="0">
                <a:solidFill>
                  <a:srgbClr val="000000"/>
                </a:solidFill>
                <a:latin typeface="Verdana" panose="020B0604030504040204" pitchFamily="34" charset="0"/>
                <a:ea typeface="ˎ̥"/>
                <a:cs typeface="宋体" panose="02010600030101010101" pitchFamily="2" charset="-122"/>
              </a:rPr>
              <a:t>subplot(1,2,2);</a:t>
            </a:r>
            <a:br>
              <a:rPr lang="fr-FR" altLang="zh-CN" sz="2800" b="0" i="1" dirty="0">
                <a:solidFill>
                  <a:srgbClr val="000000"/>
                </a:solidFill>
                <a:latin typeface="Verdana" panose="020B0604030504040204" pitchFamily="34" charset="0"/>
                <a:ea typeface="ˎ̥"/>
                <a:cs typeface="宋体" panose="02010600030101010101" pitchFamily="2" charset="-122"/>
              </a:rPr>
            </a:br>
            <a:r>
              <a:rPr lang="fr-FR" altLang="zh-CN" sz="2800" b="0" i="1" dirty="0">
                <a:solidFill>
                  <a:srgbClr val="000000"/>
                </a:solidFill>
                <a:latin typeface="Verdana" panose="020B0604030504040204" pitchFamily="34" charset="0"/>
                <a:ea typeface="ˎ̥"/>
                <a:cs typeface="宋体" panose="02010600030101010101" pitchFamily="2" charset="-122"/>
              </a:rPr>
              <a:t>stem(n, x);</a:t>
            </a:r>
          </a:p>
        </p:txBody>
      </p:sp>
      <p:graphicFrame>
        <p:nvGraphicFramePr>
          <p:cNvPr id="7174" name="Object 7"/>
          <p:cNvGraphicFramePr>
            <a:graphicFrameLocks noChangeAspect="1"/>
          </p:cNvGraphicFramePr>
          <p:nvPr/>
        </p:nvGraphicFramePr>
        <p:xfrm>
          <a:off x="539750" y="3933825"/>
          <a:ext cx="325755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19200" imgH="457200" progId="Equation.DSMT4">
                  <p:embed/>
                </p:oleObj>
              </mc:Choice>
              <mc:Fallback>
                <p:oleObj name="Equation" r:id="rId2" imgW="12192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933825"/>
                        <a:ext cx="3257550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11"/>
          <p:cNvGraphicFramePr>
            <a:graphicFrameLocks noChangeAspect="1"/>
          </p:cNvGraphicFramePr>
          <p:nvPr/>
        </p:nvGraphicFramePr>
        <p:xfrm>
          <a:off x="684213" y="2205038"/>
          <a:ext cx="3001962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55700" imgH="457200" progId="Equation.DSMT4">
                  <p:embed/>
                </p:oleObj>
              </mc:Choice>
              <mc:Fallback>
                <p:oleObj name="Equation" r:id="rId4" imgW="1155700" imgH="457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205038"/>
                        <a:ext cx="3001962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楷体_GB2312" pitchFamily="49" charset="-122"/>
              </a:rPr>
              <a:t>Signals in Matlab</a:t>
            </a:r>
            <a:endParaRPr lang="zh-CN" altLang="en-US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24D10D8-44E2-4EC0-973C-30C527CC1439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Signals in Matlab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8197" name="Rectangle 3"/>
          <p:cNvSpPr>
            <a:spLocks noChangeArrowheads="1"/>
          </p:cNvSpPr>
          <p:nvPr/>
        </p:nvSpPr>
        <p:spPr bwMode="auto">
          <a:xfrm>
            <a:off x="611188" y="1121718"/>
            <a:ext cx="41889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kumimoji="1" lang="zh-CN" altLang="en-US" sz="24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．</a:t>
            </a:r>
            <a:r>
              <a:rPr kumimoji="1" lang="en-US" altLang="zh-CN" sz="24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Real exponential sequence</a:t>
            </a:r>
            <a:endParaRPr kumimoji="1" lang="zh-CN" altLang="en-US" sz="240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8198" name="Object 5"/>
          <p:cNvGraphicFramePr>
            <a:graphicFrameLocks noChangeAspect="1"/>
          </p:cNvGraphicFramePr>
          <p:nvPr/>
        </p:nvGraphicFramePr>
        <p:xfrm>
          <a:off x="971550" y="1700213"/>
          <a:ext cx="11525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0474" imgH="215806" progId="Equation.DSMT4">
                  <p:embed/>
                </p:oleObj>
              </mc:Choice>
              <mc:Fallback>
                <p:oleObj name="Equation" r:id="rId2" imgW="520474" imgH="21580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700213"/>
                        <a:ext cx="115252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2555875" y="1844675"/>
          <a:ext cx="360363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024" imgH="152268" progId="Equation.DSMT4">
                  <p:embed/>
                </p:oleObj>
              </mc:Choice>
              <mc:Fallback>
                <p:oleObj name="Equation" r:id="rId4" imgW="203024" imgH="152268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844675"/>
                        <a:ext cx="360363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9"/>
          <p:cNvGraphicFramePr>
            <a:graphicFrameLocks noChangeAspect="1"/>
          </p:cNvGraphicFramePr>
          <p:nvPr/>
        </p:nvGraphicFramePr>
        <p:xfrm>
          <a:off x="3203575" y="1844675"/>
          <a:ext cx="647700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057" imgH="152334" progId="Equation.DSMT4">
                  <p:embed/>
                </p:oleObj>
              </mc:Choice>
              <mc:Fallback>
                <p:oleObj name="Equation" r:id="rId6" imgW="330057" imgH="152334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844675"/>
                        <a:ext cx="647700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Rectangle 10"/>
          <p:cNvSpPr>
            <a:spLocks noChangeArrowheads="1"/>
          </p:cNvSpPr>
          <p:nvPr/>
        </p:nvSpPr>
        <p:spPr bwMode="auto">
          <a:xfrm>
            <a:off x="611188" y="2157561"/>
            <a:ext cx="25971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n=[ns:nf]; x=a.^n;</a:t>
            </a: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611560" y="2924944"/>
            <a:ext cx="36724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kumimoji="1" lang="zh-CN" altLang="en-US" sz="24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．</a:t>
            </a:r>
            <a:r>
              <a:rPr kumimoji="1" lang="en-US" altLang="zh-CN" sz="24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exponential sequence</a:t>
            </a:r>
            <a:endParaRPr kumimoji="1" lang="zh-CN" altLang="en-US" sz="240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27" name="Object 13"/>
          <p:cNvGraphicFramePr>
            <a:graphicFrameLocks noChangeAspect="1"/>
          </p:cNvGraphicFramePr>
          <p:nvPr/>
        </p:nvGraphicFramePr>
        <p:xfrm>
          <a:off x="1690688" y="3494088"/>
          <a:ext cx="16557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36280" imgH="215806" progId="Equation.DSMT4">
                  <p:embed/>
                </p:oleObj>
              </mc:Choice>
              <mc:Fallback>
                <p:oleObj name="Equation" r:id="rId8" imgW="736280" imgH="215806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3494088"/>
                        <a:ext cx="1655762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611188" y="4094311"/>
            <a:ext cx="43620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n=[ns:nf]; x=exp((delta+jw)*n);</a:t>
            </a:r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611560" y="4938936"/>
            <a:ext cx="37224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kumimoji="1" lang="zh-CN" altLang="en-US" sz="24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．</a:t>
            </a:r>
            <a:r>
              <a:rPr kumimoji="1" lang="en-US" altLang="zh-CN" sz="24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Sinine, cosine sequence</a:t>
            </a:r>
            <a:endParaRPr kumimoji="1" lang="zh-CN" altLang="en-US" sz="240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30" name="Object 17"/>
          <p:cNvGraphicFramePr>
            <a:graphicFrameLocks noChangeAspect="1"/>
          </p:cNvGraphicFramePr>
          <p:nvPr/>
        </p:nvGraphicFramePr>
        <p:xfrm>
          <a:off x="1979613" y="5510213"/>
          <a:ext cx="18732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90170" imgH="177723" progId="Equation.DSMT4">
                  <p:embed/>
                </p:oleObj>
              </mc:Choice>
              <mc:Fallback>
                <p:oleObj name="Equation" r:id="rId10" imgW="990170" imgH="177723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510213"/>
                        <a:ext cx="18732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539750" y="5894536"/>
            <a:ext cx="38154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n=[ns:nf]; x=cos(w*n+sita);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29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CD7E17B-BA93-40A4-AC40-E6AE6E2CB47E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Signals in Matlab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52482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Other signal generation functions</a:t>
            </a:r>
          </a:p>
        </p:txBody>
      </p:sp>
      <p:graphicFrame>
        <p:nvGraphicFramePr>
          <p:cNvPr id="6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735133"/>
              </p:ext>
            </p:extLst>
          </p:nvPr>
        </p:nvGraphicFramePr>
        <p:xfrm>
          <a:off x="395536" y="2276872"/>
          <a:ext cx="8496300" cy="2551662"/>
        </p:xfrm>
        <a:graphic>
          <a:graphicData uri="http://schemas.openxmlformats.org/drawingml/2006/table">
            <a:tbl>
              <a:tblPr/>
              <a:tblGrid>
                <a:gridCol w="153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4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55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38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Name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Description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Name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Description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9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sawtooth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Sawtooth or triangle wave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pulstran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Pulse train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8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square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Square wave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rectpule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Aperiod squre wave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19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sinc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Sinc wave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tripuls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Aperiod triangle wave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B6C720A-554C-4F6B-8E39-6DDDF3C3F9F8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Signals in Matlab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52482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Example</a:t>
            </a:r>
            <a:r>
              <a:rPr lang="zh-CN" altLang="en-US" sz="2400" b="1">
                <a:solidFill>
                  <a:srgbClr val="0000FF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square wave</a:t>
            </a:r>
            <a:r>
              <a:rPr lang="zh-CN" altLang="en-US" sz="2400" b="1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2293" name="矩形 2"/>
          <p:cNvSpPr>
            <a:spLocks noChangeArrowheads="1"/>
          </p:cNvSpPr>
          <p:nvPr/>
        </p:nvSpPr>
        <p:spPr bwMode="auto">
          <a:xfrm>
            <a:off x="971550" y="1916113"/>
            <a:ext cx="78486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None/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%50Hz,duty cycle is 20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％ 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and 50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％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,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repectively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.</a:t>
            </a:r>
            <a:endParaRPr lang="zh-CN" altLang="en-US" sz="2400" dirty="0">
              <a:solidFill>
                <a:schemeClr val="tx2"/>
              </a:solidFill>
              <a:ea typeface="楷体_GB2312" pitchFamily="49" charset="-122"/>
            </a:endParaRPr>
          </a:p>
          <a:p>
            <a:pPr algn="just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bg1"/>
                </a:solidFill>
                <a:ea typeface="楷体_GB2312" pitchFamily="49" charset="-122"/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  <a:ea typeface="楷体_GB2312" pitchFamily="49" charset="-122"/>
              </a:rPr>
              <a:t>50</a:t>
            </a:r>
            <a:r>
              <a:rPr lang="zh-CN" altLang="en-US" sz="2400" dirty="0">
                <a:solidFill>
                  <a:schemeClr val="bg1"/>
                </a:solidFill>
                <a:ea typeface="楷体_GB2312" pitchFamily="49" charset="-122"/>
              </a:rPr>
              <a:t>％的矩形波。</a:t>
            </a:r>
          </a:p>
          <a:p>
            <a:pPr algn="just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ea typeface="楷体_GB2312" pitchFamily="49" charset="-122"/>
              </a:rPr>
              <a:t>Fs=10000;    %Sampling rate</a:t>
            </a:r>
            <a:endParaRPr lang="zh-CN" altLang="en-US" sz="2400" dirty="0">
              <a:solidFill>
                <a:srgbClr val="CC3300"/>
              </a:solidFill>
              <a:ea typeface="楷体_GB2312" pitchFamily="49" charset="-122"/>
            </a:endParaRPr>
          </a:p>
          <a:p>
            <a:pPr algn="just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ea typeface="楷体_GB2312" pitchFamily="49" charset="-122"/>
              </a:rPr>
              <a:t>t=0:1/Fs:0.1; %Sampling period</a:t>
            </a:r>
          </a:p>
          <a:p>
            <a:pPr algn="just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ea typeface="楷体_GB2312" pitchFamily="49" charset="-122"/>
              </a:rPr>
              <a:t>f=50;             %50Hz</a:t>
            </a:r>
          </a:p>
          <a:p>
            <a:pPr algn="just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ea typeface="楷体_GB2312" pitchFamily="49" charset="-122"/>
              </a:rPr>
              <a:t>x1=square(</a:t>
            </a:r>
            <a:r>
              <a:rPr lang="en-US" altLang="zh-CN" sz="2400" dirty="0">
                <a:ea typeface="楷体_GB2312" pitchFamily="49" charset="-122"/>
              </a:rPr>
              <a:t>2*pi*50*t</a:t>
            </a:r>
            <a:r>
              <a:rPr lang="en-US" altLang="zh-CN" sz="2400" dirty="0">
                <a:solidFill>
                  <a:srgbClr val="CC3300"/>
                </a:solidFill>
                <a:ea typeface="楷体_GB2312" pitchFamily="49" charset="-122"/>
              </a:rPr>
              <a:t>,20);    %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Default period is 2pi</a:t>
            </a:r>
          </a:p>
          <a:p>
            <a:pPr algn="just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ea typeface="楷体_GB2312" pitchFamily="49" charset="-122"/>
              </a:rPr>
              <a:t>x2=square(2*pi*50*t,50);</a:t>
            </a:r>
          </a:p>
          <a:p>
            <a:pPr algn="just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en-US" altLang="zh-CN" sz="2400" dirty="0">
              <a:solidFill>
                <a:srgbClr val="CC3300"/>
              </a:solidFill>
              <a:ea typeface="楷体_GB2312" pitchFamily="49" charset="-122"/>
            </a:endParaRPr>
          </a:p>
          <a:p>
            <a:pPr algn="just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ea typeface="楷体_GB2312" pitchFamily="49" charset="-122"/>
              </a:rPr>
              <a:t>subplot(211);    plot(t,x1);</a:t>
            </a:r>
          </a:p>
          <a:p>
            <a:pPr algn="just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ea typeface="楷体_GB2312" pitchFamily="49" charset="-122"/>
              </a:rPr>
              <a:t>subplot(212);    plot(t,x2);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FB6411F-2D57-46AE-AA46-A26200A1A019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Signals in Matlab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52482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Example</a:t>
            </a: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400" b="1" dirty="0" err="1">
                <a:solidFill>
                  <a:srgbClr val="0000FF"/>
                </a:solidFill>
                <a:ea typeface="宋体" panose="02010600030101010101" pitchFamily="2" charset="-122"/>
              </a:rPr>
              <a:t>Sinc</a:t>
            </a: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signal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547813" y="2060575"/>
          <a:ext cx="3730625" cy="160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6700" imgH="660400" progId="Equation.DSMT4">
                  <p:embed/>
                </p:oleObj>
              </mc:Choice>
              <mc:Fallback>
                <p:oleObj name="Equation" r:id="rId2" imgW="1536700" imgH="660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060575"/>
                        <a:ext cx="3730625" cy="1601788"/>
                      </a:xfrm>
                      <a:prstGeom prst="rect">
                        <a:avLst/>
                      </a:prstGeom>
                      <a:solidFill>
                        <a:srgbClr val="CCFFCC">
                          <a:alpha val="7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矩形 1"/>
          <p:cNvSpPr>
            <a:spLocks noChangeArrowheads="1"/>
          </p:cNvSpPr>
          <p:nvPr/>
        </p:nvSpPr>
        <p:spPr bwMode="auto">
          <a:xfrm>
            <a:off x="1692275" y="4221163"/>
            <a:ext cx="568801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ea typeface="楷体_GB2312" pitchFamily="49" charset="-122"/>
              </a:rPr>
              <a:t>t=</a:t>
            </a:r>
            <a:r>
              <a:rPr lang="en-US" altLang="zh-CN" sz="2400" dirty="0" err="1">
                <a:solidFill>
                  <a:srgbClr val="CC3300"/>
                </a:solidFill>
                <a:ea typeface="楷体_GB2312" pitchFamily="49" charset="-122"/>
              </a:rPr>
              <a:t>linspace</a:t>
            </a:r>
            <a:r>
              <a:rPr lang="en-US" altLang="zh-CN" sz="2400" dirty="0">
                <a:solidFill>
                  <a:srgbClr val="CC3300"/>
                </a:solidFill>
                <a:ea typeface="楷体_GB2312" pitchFamily="49" charset="-122"/>
              </a:rPr>
              <a:t>(-10,+10,200);</a:t>
            </a:r>
          </a:p>
          <a:p>
            <a:pPr algn="just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ea typeface="楷体_GB2312" pitchFamily="49" charset="-122"/>
              </a:rPr>
              <a:t>x=</a:t>
            </a:r>
            <a:r>
              <a:rPr lang="en-US" altLang="zh-CN" sz="2400" dirty="0" err="1">
                <a:solidFill>
                  <a:srgbClr val="CC3300"/>
                </a:solidFill>
                <a:ea typeface="楷体_GB2312" pitchFamily="49" charset="-122"/>
              </a:rPr>
              <a:t>sinc</a:t>
            </a:r>
            <a:r>
              <a:rPr lang="en-US" altLang="zh-CN" sz="2400" dirty="0">
                <a:solidFill>
                  <a:srgbClr val="CC3300"/>
                </a:solidFill>
                <a:ea typeface="楷体_GB2312" pitchFamily="49" charset="-122"/>
              </a:rPr>
              <a:t>(t);</a:t>
            </a:r>
          </a:p>
          <a:p>
            <a:pPr algn="just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en-US" altLang="zh-CN" sz="2400" dirty="0">
              <a:solidFill>
                <a:srgbClr val="CC3300"/>
              </a:solidFill>
              <a:ea typeface="楷体_GB2312" pitchFamily="49" charset="-122"/>
            </a:endParaRPr>
          </a:p>
          <a:p>
            <a:pPr algn="just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ea typeface="楷体_GB2312" pitchFamily="49" charset="-122"/>
              </a:rPr>
              <a:t>plot(</a:t>
            </a:r>
            <a:r>
              <a:rPr lang="en-US" altLang="zh-CN" sz="2400" dirty="0" err="1">
                <a:solidFill>
                  <a:srgbClr val="CC3300"/>
                </a:solidFill>
                <a:ea typeface="楷体_GB2312" pitchFamily="49" charset="-122"/>
              </a:rPr>
              <a:t>t,x</a:t>
            </a:r>
            <a:r>
              <a:rPr lang="en-US" altLang="zh-CN" sz="2400" dirty="0">
                <a:solidFill>
                  <a:srgbClr val="CC3300"/>
                </a:solidFill>
                <a:ea typeface="楷体_GB2312" pitchFamily="49" charset="-122"/>
              </a:rPr>
              <a:t>);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45B8DD8-E39D-499E-A54D-4FEAFCDFC44C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Signal Operations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52482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Moving</a:t>
            </a: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y(n)=x(n-m)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Periodic extension</a:t>
            </a: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y(n)=x((n))</a:t>
            </a:r>
            <a:r>
              <a:rPr lang="en-US" altLang="zh-CN" sz="2400" b="1" baseline="-25000" dirty="0">
                <a:solidFill>
                  <a:srgbClr val="0000FF"/>
                </a:solidFill>
                <a:ea typeface="宋体" panose="02010600030101010101" pitchFamily="2" charset="-122"/>
              </a:rPr>
              <a:t>M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baseline="-25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baseline="-25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baseline="-25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Flipping</a:t>
            </a: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y(n)=x(-n)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</a:p>
        </p:txBody>
      </p:sp>
      <p:sp>
        <p:nvSpPr>
          <p:cNvPr id="15365" name="矩形 2"/>
          <p:cNvSpPr>
            <a:spLocks noChangeArrowheads="1"/>
          </p:cNvSpPr>
          <p:nvPr/>
        </p:nvSpPr>
        <p:spPr bwMode="auto">
          <a:xfrm>
            <a:off x="3059731" y="1773238"/>
            <a:ext cx="24657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kumimoji="1"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y(n)=x(n-m)</a:t>
            </a:r>
          </a:p>
        </p:txBody>
      </p:sp>
      <p:sp>
        <p:nvSpPr>
          <p:cNvPr id="15366" name="矩形 3"/>
          <p:cNvSpPr>
            <a:spLocks noChangeArrowheads="1"/>
          </p:cNvSpPr>
          <p:nvPr/>
        </p:nvSpPr>
        <p:spPr bwMode="auto">
          <a:xfrm>
            <a:off x="3005138" y="3500438"/>
            <a:ext cx="35782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y(n)=x(mod(</a:t>
            </a:r>
            <a:r>
              <a:rPr kumimoji="1" lang="en-US" altLang="zh-CN" sz="28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n,M</a:t>
            </a:r>
            <a:r>
              <a:rPr kumimoji="1"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)+1)</a:t>
            </a:r>
          </a:p>
        </p:txBody>
      </p:sp>
      <p:sp>
        <p:nvSpPr>
          <p:cNvPr id="15367" name="矩形 5"/>
          <p:cNvSpPr>
            <a:spLocks noChangeArrowheads="1"/>
          </p:cNvSpPr>
          <p:nvPr/>
        </p:nvSpPr>
        <p:spPr bwMode="auto">
          <a:xfrm>
            <a:off x="3348038" y="4941888"/>
            <a:ext cx="18351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y=fliplr(x)</a:t>
            </a:r>
            <a:endParaRPr kumimoji="1" lang="zh-CN" altLang="en-US" sz="280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db2004c003l">
  <a:themeElements>
    <a:clrScheme name="cdb2004c003l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cdb2004c003l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  <a:ea typeface="宋体" charset="-122"/>
          </a:defRPr>
        </a:defPPr>
      </a:lstStyle>
    </a:lnDef>
  </a:objectDefaults>
  <a:extraClrSchemeLst>
    <a:extraClrScheme>
      <a:clrScheme name="cdb2004c003l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c003l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c003l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Botany design template</Template>
  <TotalTime>16723</TotalTime>
  <Words>2142</Words>
  <Application>Microsoft Office PowerPoint</Application>
  <PresentationFormat>全屏显示(4:3)</PresentationFormat>
  <Paragraphs>376</Paragraphs>
  <Slides>31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华文新魏</vt:lpstr>
      <vt:lpstr>楷体_GB2312</vt:lpstr>
      <vt:lpstr>Arial</vt:lpstr>
      <vt:lpstr>Cambria Math</vt:lpstr>
      <vt:lpstr>Times New Roman</vt:lpstr>
      <vt:lpstr>Verdana</vt:lpstr>
      <vt:lpstr>Wingdings</vt:lpstr>
      <vt:lpstr>cdb2004c003l</vt:lpstr>
      <vt:lpstr>公式</vt:lpstr>
      <vt:lpstr>Equation</vt:lpstr>
      <vt:lpstr>MathType 7.0 Equation</vt:lpstr>
      <vt:lpstr>PowerPoint 演示文稿</vt:lpstr>
      <vt:lpstr>PowerPoint 演示文稿</vt:lpstr>
      <vt:lpstr>Signals in Matlab</vt:lpstr>
      <vt:lpstr>Signals in Matlab</vt:lpstr>
      <vt:lpstr>Signals in Matlab</vt:lpstr>
      <vt:lpstr>Signals in Matlab</vt:lpstr>
      <vt:lpstr>Signals in Matlab</vt:lpstr>
      <vt:lpstr>Signals in Matlab</vt:lpstr>
      <vt:lpstr>Signal Operations</vt:lpstr>
      <vt:lpstr>Signal Operations</vt:lpstr>
      <vt:lpstr>Signal Operations</vt:lpstr>
      <vt:lpstr>Fourier Transform</vt:lpstr>
      <vt:lpstr>Fourier Transform</vt:lpstr>
      <vt:lpstr>Fourier Transform</vt:lpstr>
      <vt:lpstr>PowerPoint 演示文稿</vt:lpstr>
      <vt:lpstr>PowerPoint 演示文稿</vt:lpstr>
      <vt:lpstr>Fourier Transform</vt:lpstr>
      <vt:lpstr>Fourier Transform</vt:lpstr>
      <vt:lpstr>Fourier Transform</vt:lpstr>
      <vt:lpstr>Fourier Transform</vt:lpstr>
      <vt:lpstr>Fourier Transform</vt:lpstr>
      <vt:lpstr>Fourier Transform</vt:lpstr>
      <vt:lpstr>Energy and Power of the Signal</vt:lpstr>
      <vt:lpstr>Energy and Power of the Signal</vt:lpstr>
      <vt:lpstr>Autocorrelation &amp; Power Spectral Density</vt:lpstr>
      <vt:lpstr>Energy and Power of the Signal</vt:lpstr>
      <vt:lpstr>Energy and Power of the Signal</vt:lpstr>
      <vt:lpstr>Energy and Power of the Signal</vt:lpstr>
      <vt:lpstr>Lowpass Equivalent of Baseband Signal</vt:lpstr>
      <vt:lpstr>Lowpass Equivalent of Baseband Signal</vt:lpstr>
      <vt:lpstr>Lowpass Equivalent of Baseband Signal</vt:lpstr>
    </vt:vector>
  </TitlesOfParts>
  <Company>zjut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Gao</dc:creator>
  <cp:lastModifiedBy>张 昱</cp:lastModifiedBy>
  <cp:revision>810</cp:revision>
  <dcterms:created xsi:type="dcterms:W3CDTF">2006-06-09T00:45:34Z</dcterms:created>
  <dcterms:modified xsi:type="dcterms:W3CDTF">2021-03-29T09:10:08Z</dcterms:modified>
</cp:coreProperties>
</file>