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9" r:id="rId2"/>
    <p:sldId id="313" r:id="rId3"/>
    <p:sldId id="319" r:id="rId4"/>
    <p:sldId id="320" r:id="rId5"/>
    <p:sldId id="348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81" r:id="rId15"/>
    <p:sldId id="382" r:id="rId16"/>
    <p:sldId id="383" r:id="rId17"/>
    <p:sldId id="384" r:id="rId18"/>
    <p:sldId id="386" r:id="rId19"/>
    <p:sldId id="385" r:id="rId20"/>
    <p:sldId id="387" r:id="rId21"/>
    <p:sldId id="388" r:id="rId22"/>
    <p:sldId id="389" r:id="rId23"/>
    <p:sldId id="390" r:id="rId24"/>
    <p:sldId id="391" r:id="rId25"/>
    <p:sldId id="393" r:id="rId26"/>
    <p:sldId id="392" r:id="rId27"/>
    <p:sldId id="394" r:id="rId28"/>
    <p:sldId id="395" r:id="rId29"/>
    <p:sldId id="396" r:id="rId30"/>
    <p:sldId id="397" r:id="rId31"/>
    <p:sldId id="398" r:id="rId32"/>
  </p:sldIdLst>
  <p:sldSz cx="9144000" cy="6858000" type="screen4x3"/>
  <p:notesSz cx="6834188" cy="9979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C1F54"/>
    <a:srgbClr val="163794"/>
    <a:srgbClr val="FF0000"/>
    <a:srgbClr val="112A71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5179" autoAdjust="0"/>
  </p:normalViewPr>
  <p:slideViewPr>
    <p:cSldViewPr>
      <p:cViewPr varScale="1">
        <p:scale>
          <a:sx n="88" d="100"/>
          <a:sy n="88" d="100"/>
        </p:scale>
        <p:origin x="77" y="7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7" y="-6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C275C-F5E1-4BE5-83FD-4A9892EAD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0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0275"/>
            <a:ext cx="5011738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DBB91B-B4AF-4B94-B622-712117042A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488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统计特性不变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B91B-B4AF-4B94-B622-712117042A2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640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569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5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7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2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67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5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67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54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4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画图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2D67808-304D-4AAE-9CCF-C1D97B1C5E3D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10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58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2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89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91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39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48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13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92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FAEC4D-12EC-40D5-BAAA-4C225959D5C6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1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画图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5D2148-06A3-4BDF-899E-E38843C712C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3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画图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B5D2148-06A3-4BDF-899E-E38843C712C3}" type="slidenum">
              <a:rPr lang="zh-CN" altLang="en-US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统计特性不变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B91B-B4AF-4B94-B622-712117042A2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86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统计特性不变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B91B-B4AF-4B94-B622-712117042A2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918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统计特性不变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B91B-B4AF-4B94-B622-712117042A2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64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统计特性不变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B91B-B4AF-4B94-B622-712117042A2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15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统计特性不变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BB91B-B4AF-4B94-B622-712117042A26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31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2"/>
          <p:cNvSpPr>
            <a:spLocks noChangeShapeType="1"/>
          </p:cNvSpPr>
          <p:nvPr userDrawn="1"/>
        </p:nvSpPr>
        <p:spPr bwMode="auto">
          <a:xfrm flipV="1">
            <a:off x="457200" y="914400"/>
            <a:ext cx="838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04800" y="6324600"/>
            <a:ext cx="853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30035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E7986-72F2-4B40-AC2B-68DD6C38D9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399098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D5902-838B-43DD-A63B-C4BA64897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933240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F646-839E-441E-A696-6C2D946AA6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222250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BAF31-A29A-48E6-B680-6DF20D7102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331350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4E892-7623-47C5-A739-80DCB53DE6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74983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7B92A-59C4-4C1F-BB70-B24A9FED24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55331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7F1CC-8F73-4432-84C6-6A63B898E0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524905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CE66B-50DB-4EBE-AE3B-57206FA4B5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522558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9DE31-C047-4549-A187-462B4077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92469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D834F-589B-4646-97C4-A21E594822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094143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D3E694-9B5D-46F9-9A32-4FCC1A42D6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zh-CN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4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84213" y="2276475"/>
            <a:ext cx="8064500" cy="12954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5400">
                <a:ea typeface="隶书" panose="02010509060101010101" pitchFamily="49" charset="-122"/>
              </a:rPr>
              <a:t>Random Process, Analog Modulation</a:t>
            </a:r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FED025-3F82-4436-B9CF-926EA3096D2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447087" cy="57571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3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Calculate the spectrum, autocorrelation for each realization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568952" cy="1591377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169264"/>
              </p:ext>
            </p:extLst>
          </p:nvPr>
        </p:nvGraphicFramePr>
        <p:xfrm>
          <a:off x="3203848" y="1556792"/>
          <a:ext cx="47958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342720" progId="Equation.DSMT4">
                  <p:embed/>
                </p:oleObj>
              </mc:Choice>
              <mc:Fallback>
                <p:oleObj name="Equation" r:id="rId5" imgW="1574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556792"/>
                        <a:ext cx="479583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251520" y="4154304"/>
            <a:ext cx="86409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Rx=xcorr(X,'unbiased');           </a:t>
            </a:r>
            <a:r>
              <a:rPr lang="pt-BR" altLang="zh-CN" sz="2000" dirty="0">
                <a:solidFill>
                  <a:srgbClr val="00B050"/>
                </a:solidFill>
                <a:latin typeface="Verdana" panose="020B0604030504040204" pitchFamily="34" charset="0"/>
              </a:rPr>
              <a:t>% autocorrelation of {Xn}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Rx=Rx(</a:t>
            </a:r>
            <a:r>
              <a:rPr lang="pt-BR" altLang="zh-CN" sz="2000" dirty="0">
                <a:solidFill>
                  <a:srgbClr val="FF0000"/>
                </a:solidFill>
                <a:latin typeface="Verdana" panose="020B0604030504040204" pitchFamily="34" charset="0"/>
              </a:rPr>
              <a:t>950</a:t>
            </a: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:</a:t>
            </a:r>
            <a:r>
              <a:rPr lang="pt-BR" altLang="zh-CN" sz="2000" dirty="0">
                <a:solidFill>
                  <a:srgbClr val="FF0000"/>
                </a:solidFill>
                <a:latin typeface="Verdana" panose="020B0604030504040204" pitchFamily="34" charset="0"/>
              </a:rPr>
              <a:t>1050</a:t>
            </a: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);              </a:t>
            </a:r>
            <a:r>
              <a:rPr lang="pt-BR" altLang="zh-CN" sz="2000" dirty="0">
                <a:solidFill>
                  <a:srgbClr val="00B050"/>
                </a:solidFill>
                <a:latin typeface="Verdana" panose="020B0604030504040204" pitchFamily="34" charset="0"/>
              </a:rPr>
              <a:t>%Original Rx, m is -999 to 999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Ry=xcorr(Y,'unbiased');         </a:t>
            </a:r>
            <a:r>
              <a:rPr lang="pt-BR" altLang="zh-CN" sz="2000" dirty="0">
                <a:solidFill>
                  <a:srgbClr val="00B050"/>
                </a:solidFill>
                <a:latin typeface="Verdana" panose="020B0604030504040204" pitchFamily="34" charset="0"/>
              </a:rPr>
              <a:t>% autocorrelation of {Yn}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Ry=Ry(950:1050);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Sx=</a:t>
            </a:r>
            <a:r>
              <a:rPr lang="pt-BR" altLang="zh-CN" sz="2000" dirty="0">
                <a:solidFill>
                  <a:srgbClr val="FF0000"/>
                </a:solidFill>
                <a:latin typeface="Verdana" panose="020B0604030504040204" pitchFamily="34" charset="0"/>
              </a:rPr>
              <a:t>fftshift(abs(fft(Rx)))</a:t>
            </a: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;     </a:t>
            </a:r>
            <a:r>
              <a:rPr lang="pt-BR" altLang="zh-CN" sz="2000" dirty="0">
                <a:solidFill>
                  <a:srgbClr val="00B050"/>
                </a:solidFill>
                <a:latin typeface="Verdana" panose="020B0604030504040204" pitchFamily="34" charset="0"/>
              </a:rPr>
              <a:t>% power spectrum of {Xn}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000" dirty="0">
                <a:solidFill>
                  <a:schemeClr val="tx2"/>
                </a:solidFill>
                <a:latin typeface="Verdana" panose="020B0604030504040204" pitchFamily="34" charset="0"/>
              </a:rPr>
              <a:t>Sy=fftshift(abs(fft(Ry)));     </a:t>
            </a:r>
            <a:r>
              <a:rPr lang="pt-BR" altLang="zh-CN" sz="2000" dirty="0">
                <a:solidFill>
                  <a:srgbClr val="00B050"/>
                </a:solidFill>
                <a:latin typeface="Verdana" panose="020B0604030504040204" pitchFamily="34" charset="0"/>
              </a:rPr>
              <a:t>% power spectrum of {Yn}</a:t>
            </a:r>
            <a:endParaRPr lang="zh-CN" altLang="en-US" sz="2000" dirty="0">
              <a:solidFill>
                <a:srgbClr val="00B05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096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FED025-3F82-4436-B9CF-926EA3096D2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447087" cy="57571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4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Calculate average over 100 runtime, plot them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2448272" cy="17149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776"/>
            <a:ext cx="2330785" cy="17281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308843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figure(1)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subplot(121)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plot(</a:t>
            </a: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-M:M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,Rxav);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subplot(122)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plot(-M:M,Ryav);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figure(2)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subplot(121)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plot(</a:t>
            </a: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-0.5:0.01:0.5</a:t>
            </a:r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,Sxav);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subplot(122)</a:t>
            </a:r>
          </a:p>
          <a:p>
            <a:r>
              <a:rPr lang="en-US" altLang="zh-CN" sz="2400" b="0">
                <a:solidFill>
                  <a:srgbClr val="000000"/>
                </a:solidFill>
                <a:latin typeface="Arial" panose="020B0604020202020204" pitchFamily="34" charset="0"/>
              </a:rPr>
              <a:t>plot(-0.5:0.01:0.5,Syav);</a:t>
            </a:r>
          </a:p>
        </p:txBody>
      </p:sp>
    </p:spTree>
    <p:extLst>
      <p:ext uri="{BB962C8B-B14F-4D97-AF65-F5344CB8AC3E}">
        <p14:creationId xmlns:p14="http://schemas.microsoft.com/office/powerpoint/2010/main" val="1134604937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2F7F20-A2B6-453B-82C8-F8625ED723E7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Analog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We mainly discuss the amplitude modulation, including: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Tx/>
              <a:buChar char="-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DSB-AM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Tx/>
              <a:buChar char="-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Conventional AM(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常规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AM)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Tx/>
              <a:buChar char="-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SSB-AM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Tx/>
              <a:buChar char="-"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Tx/>
              <a:buChar char="-"/>
            </a:pP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902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DSB-AM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For a baseband signal m(t)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DSB-AM signal is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spectrum is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87824" y="2276872"/>
                <a:ext cx="3651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baseline="-25000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 i="1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chemeClr val="tx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276872"/>
                <a:ext cx="365196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861048"/>
            <a:ext cx="6226942" cy="2996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79712" y="3140968"/>
                <a:ext cx="58864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zh-CN" altLang="en-US" sz="2400" b="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b="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b="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b="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b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40968"/>
                <a:ext cx="5886400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807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34848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Demodulation of DSB-AM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coherent demodulation of  the DSB-AM signal is given by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8970145" cy="7200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4725144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-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The SNR of the demodulator output (i.e., the SNR of the baseband signal) versus demodulator input (i.e., the receive SNR ):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429000"/>
            <a:ext cx="5972544" cy="1296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47864" y="5877272"/>
                <a:ext cx="2848729" cy="825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877272"/>
                <a:ext cx="2848729" cy="8255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856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Conventional AM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For a baseband signal m(t)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conventional AM signal is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spectrum is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699792" y="2204864"/>
                <a:ext cx="4575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baseline="-25000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chemeClr val="tx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204864"/>
                <a:ext cx="457599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3140968"/>
                <a:ext cx="849694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zh-CN" altLang="en-US" sz="2400" b="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b="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b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𝑎𝑀</m:t>
                          </m:r>
                          <m:d>
                            <m:d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b="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b="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b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400" b="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b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40968"/>
                <a:ext cx="8496944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933056"/>
            <a:ext cx="5921499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72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1484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Demodulation of conventional AM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Coherent demodulation: similar to DSB-AM. Note that the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dc signal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should be removed.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509120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-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The SNR of the demodulator output (i.e., the SNR of the baseband signal) versus demodulator input (i.e., the receive SNR ):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5972544" cy="1296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23728" y="5877272"/>
                <a:ext cx="3002104" cy="825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877272"/>
                <a:ext cx="3002104" cy="825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39552" y="4005064"/>
            <a:ext cx="8424936" cy="42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-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en-US" altLang="zh-CN" sz="2000">
                <a:solidFill>
                  <a:schemeClr val="tx2"/>
                </a:solidFill>
              </a:rPr>
              <a:t>Non-coherent demodulation: Envelop detector.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597630" y="2847174"/>
                <a:ext cx="1948739" cy="1163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630" y="2847174"/>
                <a:ext cx="1948739" cy="11636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8064" y="5877272"/>
                <a:ext cx="1764650" cy="76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0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0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877272"/>
                <a:ext cx="1764650" cy="7618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4939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75654"/>
            <a:ext cx="6977247" cy="3960440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SSB-AM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For a baseband signal m(t)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SSB-AM signal is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spectrum is</a:t>
            </a:r>
            <a:r>
              <a:rPr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132856"/>
            <a:ext cx="6101683" cy="720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04048" y="2780928"/>
                <a:ext cx="4572000" cy="5091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zh-CN" alt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780928"/>
                <a:ext cx="4572000" cy="5091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1806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97154"/>
            <a:ext cx="7251888" cy="38608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04864"/>
            <a:ext cx="7279357" cy="1656184"/>
          </a:xfrm>
          <a:prstGeom prst="rect">
            <a:avLst/>
          </a:prstGeom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34848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Demodulation of SSB-AM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tx2"/>
                </a:solidFill>
                <a:ea typeface="宋体" panose="02010600030101010101" pitchFamily="2" charset="-122"/>
              </a:rPr>
              <a:t>The coherent demodulation of  the SSB-AM signal is given by: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9654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34848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Demodulation of SSB-AM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844824"/>
                <a:ext cx="8424936" cy="438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lnSpc>
                    <a:spcPct val="120000"/>
                  </a:lnSpc>
                  <a:buClr>
                    <a:schemeClr val="accent2"/>
                  </a:buClr>
                  <a:buFontTx/>
                  <a:buChar char="-"/>
                  <a:defRPr/>
                </a:pPr>
                <a:r>
                  <a:rPr lang="en-US" altLang="zh-CN" sz="2000">
                    <a:solidFill>
                      <a:schemeClr val="tx2"/>
                    </a:solidFill>
                  </a:rPr>
                  <a:t>The SNR of the demodulator output (i.e., the SNR of the baseband signal) versus demodulator input (i.e., the receive SNR ):</a:t>
                </a:r>
              </a:p>
              <a:p>
                <a:pPr marL="342900" indent="-342900" eaLnBrk="1" hangingPunct="1">
                  <a:lnSpc>
                    <a:spcPct val="120000"/>
                  </a:lnSpc>
                  <a:buClr>
                    <a:schemeClr val="accent2"/>
                  </a:buClr>
                  <a:buFontTx/>
                  <a:buChar char="-"/>
                  <a:defRPr/>
                </a:pPr>
                <a:endParaRPr lang="en-US" altLang="zh-CN" sz="2000">
                  <a:solidFill>
                    <a:schemeClr val="tx2"/>
                  </a:solidFill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buClr>
                    <a:schemeClr val="accent2"/>
                  </a:buClr>
                  <a:buFontTx/>
                  <a:buChar char="-"/>
                  <a:defRPr/>
                </a:pPr>
                <a:endParaRPr lang="en-US" altLang="zh-CN" sz="2000">
                  <a:solidFill>
                    <a:schemeClr val="tx2"/>
                  </a:solidFill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buClr>
                    <a:schemeClr val="accent2"/>
                  </a:buClr>
                  <a:buFontTx/>
                  <a:buChar char="-"/>
                  <a:defRPr/>
                </a:pPr>
                <a:endParaRPr lang="en-US" altLang="zh-CN" sz="2000">
                  <a:solidFill>
                    <a:schemeClr val="tx2"/>
                  </a:solidFill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buClr>
                    <a:schemeClr val="accent2"/>
                  </a:buClr>
                  <a:buFontTx/>
                  <a:buChar char="-"/>
                  <a:defRPr/>
                </a:pPr>
                <a:r>
                  <a:rPr lang="en-US" altLang="zh-CN" sz="2000">
                    <a:solidFill>
                      <a:schemeClr val="tx2"/>
                    </a:solidFill>
                  </a:rPr>
                  <a:t>Depending on the bandpass filter before demodulator.</a:t>
                </a:r>
              </a:p>
              <a:p>
                <a:pPr eaLnBrk="1" hangingPunct="1">
                  <a:lnSpc>
                    <a:spcPct val="120000"/>
                  </a:lnSpc>
                  <a:buClr>
                    <a:schemeClr val="accent2"/>
                  </a:buClr>
                  <a:defRPr/>
                </a:pPr>
                <a:r>
                  <a:rPr lang="en-US" altLang="zh-CN" sz="2000">
                    <a:solidFill>
                      <a:schemeClr val="tx2"/>
                    </a:solidFill>
                  </a:rPr>
                  <a:t>    If the bandwidth of bandpass filter for SSB is ½ that for DSB,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2000">
                    <a:solidFill>
                      <a:schemeClr val="tx2"/>
                    </a:solidFill>
                  </a:rPr>
                  <a:t>. </a:t>
                </a:r>
              </a:p>
              <a:p>
                <a:pPr marL="342900" indent="-342900" eaLnBrk="1" hangingPunct="1">
                  <a:lnSpc>
                    <a:spcPct val="120000"/>
                  </a:lnSpc>
                  <a:buClr>
                    <a:schemeClr val="accent2"/>
                  </a:buClr>
                  <a:buFontTx/>
                  <a:buChar char="-"/>
                  <a:defRPr/>
                </a:pPr>
                <a:r>
                  <a:rPr lang="en-US" altLang="zh-CN" sz="2000">
                    <a:solidFill>
                      <a:schemeClr val="tx2"/>
                    </a:solidFill>
                  </a:rPr>
                  <a:t>Idealy, SSB has similar output SNR compared with DSB under the same P</a:t>
                </a:r>
                <a:r>
                  <a:rPr lang="en-US" altLang="zh-CN" sz="2000" baseline="-25000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>
                    <a:solidFill>
                      <a:schemeClr val="tx2"/>
                    </a:solidFill>
                  </a:rPr>
                  <a:t> and N</a:t>
                </a:r>
                <a:r>
                  <a:rPr lang="en-US" altLang="zh-CN" sz="2000" baseline="-25000">
                    <a:solidFill>
                      <a:schemeClr val="tx2"/>
                    </a:solidFill>
                  </a:rPr>
                  <a:t>0</a:t>
                </a:r>
                <a:r>
                  <a:rPr lang="en-US" altLang="zh-CN" sz="200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424936" cy="4388253"/>
              </a:xfrm>
              <a:prstGeom prst="rect">
                <a:avLst/>
              </a:prstGeom>
              <a:blipFill rotWithShape="0">
                <a:blip r:embed="rId3"/>
                <a:stretch>
                  <a:fillRect l="-796" t="-417" b="-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79712" y="3140968"/>
                <a:ext cx="5564665" cy="594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sz="20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𝐰𝐡𝐞𝐫𝐞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2000">
                    <a:solidFill>
                      <a:schemeClr val="tx2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2000">
                    <a:solidFill>
                      <a:schemeClr val="tx2"/>
                    </a:solidFill>
                  </a:rPr>
                  <a:t> </a:t>
                </a:r>
                <a:endParaRPr lang="zh-CN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140968"/>
                <a:ext cx="5564665" cy="5946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0529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A6D278-4A4C-499B-8DF5-1BA4D7FE0E0F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楷体_GB2312" pitchFamily="49" charset="-122"/>
              </a:rPr>
              <a:t>Random Variables and Distributions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For a random variable X, the cumulative probability function: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Probability density function: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Expectation: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</a:rPr>
              <a:t>Moment: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Variance: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2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19572"/>
              </p:ext>
            </p:extLst>
          </p:nvPr>
        </p:nvGraphicFramePr>
        <p:xfrm>
          <a:off x="3275856" y="3573016"/>
          <a:ext cx="26193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330120" progId="Equation.DSMT4">
                  <p:embed/>
                </p:oleObj>
              </mc:Choice>
              <mc:Fallback>
                <p:oleObj name="Equation" r:id="rId2" imgW="128268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573016"/>
                        <a:ext cx="26193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877843"/>
              </p:ext>
            </p:extLst>
          </p:nvPr>
        </p:nvGraphicFramePr>
        <p:xfrm>
          <a:off x="2483768" y="4581128"/>
          <a:ext cx="30083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330120" progId="Equation.DSMT4">
                  <p:embed/>
                </p:oleObj>
              </mc:Choice>
              <mc:Fallback>
                <p:oleObj name="Equation" r:id="rId4" imgW="147312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581128"/>
                        <a:ext cx="30083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528110"/>
              </p:ext>
            </p:extLst>
          </p:nvPr>
        </p:nvGraphicFramePr>
        <p:xfrm>
          <a:off x="3275856" y="5661248"/>
          <a:ext cx="38401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330120" progId="Equation.DSMT4">
                  <p:embed/>
                </p:oleObj>
              </mc:Choice>
              <mc:Fallback>
                <p:oleObj name="Equation" r:id="rId6" imgW="187956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661248"/>
                        <a:ext cx="384016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01318"/>
              </p:ext>
            </p:extLst>
          </p:nvPr>
        </p:nvGraphicFramePr>
        <p:xfrm>
          <a:off x="3563888" y="1916832"/>
          <a:ext cx="2514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31560" imgH="253800" progId="Equation.DSMT4">
                  <p:embed/>
                </p:oleObj>
              </mc:Choice>
              <mc:Fallback>
                <p:oleObj name="Equation" r:id="rId9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916832"/>
                        <a:ext cx="2514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36676"/>
              </p:ext>
            </p:extLst>
          </p:nvPr>
        </p:nvGraphicFramePr>
        <p:xfrm>
          <a:off x="5508104" y="2564904"/>
          <a:ext cx="20494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02960" imgH="419040" progId="Equation.DSMT4">
                  <p:embed/>
                </p:oleObj>
              </mc:Choice>
              <mc:Fallback>
                <p:oleObj name="Equation" r:id="rId11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564904"/>
                        <a:ext cx="204946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34848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Example 3.5 DSB-AM demodulation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84482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The message is given as follows: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420888"/>
            <a:ext cx="3024336" cy="12505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5536" y="3717032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Using DSB-AM modulation, the modulated signal is denoted by u(t). t</a:t>
            </a:r>
            <a:r>
              <a:rPr lang="en-US" altLang="zh-CN" sz="2000" baseline="-25000" dirty="0">
                <a:solidFill>
                  <a:schemeClr val="tx2"/>
                </a:solidFill>
              </a:rPr>
              <a:t>0</a:t>
            </a:r>
            <a:r>
              <a:rPr lang="en-US" altLang="zh-CN" sz="2000" dirty="0">
                <a:solidFill>
                  <a:schemeClr val="tx2"/>
                </a:solidFill>
              </a:rPr>
              <a:t>=0.15s, fc=250Hz, the lowpass filter in demodulator is [-150Hz,150Hz]. The power spectral density of thermal noise is N0/2, where N0=0.0005.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(1)Plot the message and the modulated signal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(2)Plot the demodulated signal.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(3)Calculate the output SNR.</a:t>
            </a:r>
          </a:p>
        </p:txBody>
      </p:sp>
    </p:spTree>
    <p:extLst>
      <p:ext uri="{BB962C8B-B14F-4D97-AF65-F5344CB8AC3E}">
        <p14:creationId xmlns:p14="http://schemas.microsoft.com/office/powerpoint/2010/main" val="38523025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2702886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76430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Step 1: </a:t>
            </a: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</a:rPr>
              <a:t>Intitialization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4005064"/>
            <a:ext cx="84470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2: Message signal and modulated signal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81128"/>
            <a:ext cx="8572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3749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807855"/>
            <a:ext cx="8439150" cy="4057650"/>
          </a:xfrm>
          <a:prstGeom prst="rect">
            <a:avLst/>
          </a:prstGeom>
        </p:spPr>
      </p:pic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76430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3: Add thermal noise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512" y="2492896"/>
            <a:ext cx="84470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4: Demodulation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934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416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76430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5: Calculate the output SNR of the demodulator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54374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378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34848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Example 3.7 LSSB-AM demodulation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84482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The message is given as follows: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420888"/>
            <a:ext cx="3024336" cy="12505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536" y="3789040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Using LSSB-AM modulation, the modulated signal is denoted by u(t). t</a:t>
            </a:r>
            <a:r>
              <a:rPr lang="en-US" altLang="zh-CN" sz="2000" baseline="-25000" dirty="0">
                <a:solidFill>
                  <a:schemeClr val="tx2"/>
                </a:solidFill>
              </a:rPr>
              <a:t>0</a:t>
            </a:r>
            <a:r>
              <a:rPr lang="en-US" altLang="zh-CN" sz="2000" dirty="0">
                <a:solidFill>
                  <a:schemeClr val="tx2"/>
                </a:solidFill>
              </a:rPr>
              <a:t>=0.15s, fc=250Hz, the lowpass filter in demodulator is [-150Hz,150Hz]. The power spectral density of thermal noise is N0/2, where N0=0.0005.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(1)Plot the message and the modulated signal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(2)Plot the demodulated signal.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(3)Calculate the output SNR.</a:t>
            </a:r>
          </a:p>
        </p:txBody>
      </p:sp>
    </p:spTree>
    <p:extLst>
      <p:ext uri="{BB962C8B-B14F-4D97-AF65-F5344CB8AC3E}">
        <p14:creationId xmlns:p14="http://schemas.microsoft.com/office/powerpoint/2010/main" val="27632898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34848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Example 3.7 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LSSB-AM demodulation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0808"/>
            <a:ext cx="8201025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35696" y="5517232"/>
                <a:ext cx="5173276" cy="1528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zh-CN" altLang="en-US" sz="240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1" i="0" smtClean="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 sz="240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chemeClr val="tx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mr>
                        <m:mr>
                          <m:e>
                            <m:r>
                              <a:rPr lang="zh-CN" altLang="en-US" sz="240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zh-CN" alt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zh-CN" sz="2400">
                                <a:solidFill>
                                  <a:schemeClr val="tx2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517232"/>
                <a:ext cx="5173276" cy="15284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938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4470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2: Message signal and modulated signal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" y="1556792"/>
            <a:ext cx="9144000" cy="3249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75656" y="5733256"/>
                <a:ext cx="6480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solidFill>
                      <a:schemeClr val="tx2">
                        <a:lumMod val="95000"/>
                        <a:lumOff val="5000"/>
                      </a:schemeClr>
                    </a:solidFill>
                  </a:rPr>
                  <a:t>SSB: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1" i="0" smtClean="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733256"/>
                <a:ext cx="648072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11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75656" y="5301208"/>
                <a:ext cx="6480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>
                    <a:solidFill>
                      <a:schemeClr val="tx2">
                        <a:lumMod val="95000"/>
                        <a:lumOff val="5000"/>
                      </a:schemeClr>
                    </a:solidFill>
                  </a:rPr>
                  <a:t>DSB: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sz="2400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chemeClr val="tx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01208"/>
                <a:ext cx="648072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411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971600" y="4365104"/>
            <a:ext cx="720080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907704" y="4365104"/>
            <a:ext cx="3528392" cy="0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2675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4470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3: 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Add thermal noise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382000" cy="838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820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86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447088" cy="234848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Example 3.3 Conventional AM demodulation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84482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The message is given as follows: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420888"/>
            <a:ext cx="3024336" cy="12505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7544" y="3573016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Using conventional AM modulation, the modulated signal is denoted by u(t). t</a:t>
            </a:r>
            <a:r>
              <a:rPr lang="en-US" altLang="zh-CN" sz="2000" baseline="-25000">
                <a:solidFill>
                  <a:schemeClr val="tx2"/>
                </a:solidFill>
              </a:rPr>
              <a:t>0</a:t>
            </a:r>
            <a:r>
              <a:rPr lang="en-US" altLang="zh-CN" sz="2000">
                <a:solidFill>
                  <a:schemeClr val="tx2"/>
                </a:solidFill>
              </a:rPr>
              <a:t>=0.15s, fc=250Hz, modulation index a=0.85. The lowpass filter in demodulator is [-150Hz,150Hz]. The power spectral density of thermal noise is N0/2, where N0=0.0005.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(1)Plot the message and the modulated signal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(2)Plot the demodulated signal.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>
                <a:solidFill>
                  <a:schemeClr val="tx2"/>
                </a:solidFill>
              </a:rPr>
              <a:t>(3)Calculate the output SNR.</a:t>
            </a:r>
          </a:p>
        </p:txBody>
      </p:sp>
    </p:spTree>
    <p:extLst>
      <p:ext uri="{BB962C8B-B14F-4D97-AF65-F5344CB8AC3E}">
        <p14:creationId xmlns:p14="http://schemas.microsoft.com/office/powerpoint/2010/main" val="17654597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51520" y="1052736"/>
            <a:ext cx="84470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2: Message signal and modulated signal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2965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67744" y="5373216"/>
                <a:ext cx="4256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chemeClr val="tx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373216"/>
                <a:ext cx="425687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7427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FED025-3F82-4436-B9CF-926EA3096D2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447087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Random process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Stationary random process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Ergodicity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0422" name="矩形 5"/>
          <p:cNvSpPr>
            <a:spLocks noChangeArrowheads="1"/>
          </p:cNvSpPr>
          <p:nvPr/>
        </p:nvSpPr>
        <p:spPr bwMode="auto">
          <a:xfrm>
            <a:off x="971550" y="1517650"/>
            <a:ext cx="7704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For a random process x(t),</a:t>
            </a:r>
            <a:r>
              <a:rPr lang="zh-CN" altLang="en-US" sz="240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for an arbitrary t</a:t>
            </a:r>
            <a:r>
              <a:rPr lang="en-US" altLang="zh-CN" sz="2400" baseline="-25000">
                <a:solidFill>
                  <a:srgbClr val="FF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Verdana" panose="020B0604030504040204" pitchFamily="34" charset="0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x(t</a:t>
            </a:r>
            <a:r>
              <a:rPr lang="en-US" altLang="zh-CN" sz="2400" baseline="-25000">
                <a:solidFill>
                  <a:srgbClr val="FF0000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) is a random variable.</a:t>
            </a:r>
            <a:endParaRPr lang="zh-CN" altLang="en-US" sz="24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0423" name="矩形 6"/>
          <p:cNvSpPr>
            <a:spLocks noChangeArrowheads="1"/>
          </p:cNvSpPr>
          <p:nvPr/>
        </p:nvSpPr>
        <p:spPr bwMode="auto">
          <a:xfrm>
            <a:off x="971550" y="3068638"/>
            <a:ext cx="77041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The expectation of x(t) is a constant. Its autocorrelation only depends on the time difference.</a:t>
            </a:r>
            <a:endParaRPr lang="zh-CN" altLang="en-US" sz="24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0425" name="矩形 6"/>
          <p:cNvSpPr>
            <a:spLocks noChangeArrowheads="1"/>
          </p:cNvSpPr>
          <p:nvPr/>
        </p:nvSpPr>
        <p:spPr bwMode="auto">
          <a:xfrm>
            <a:off x="971600" y="5085184"/>
            <a:ext cx="77041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Expectation equals the time-average. An </a:t>
            </a:r>
            <a:r>
              <a:rPr lang="en-US" altLang="zh-CN" sz="2400" dirty="0" err="1">
                <a:solidFill>
                  <a:srgbClr val="FF0000"/>
                </a:solidFill>
                <a:latin typeface="Verdana" panose="020B0604030504040204" pitchFamily="34" charset="0"/>
              </a:rPr>
              <a:t>abtirary</a:t>
            </a:r>
            <a:r>
              <a:rPr lang="en-US" altLang="zh-CN" sz="2400" dirty="0">
                <a:solidFill>
                  <a:srgbClr val="FF0000"/>
                </a:solidFill>
                <a:latin typeface="Verdana" panose="020B0604030504040204" pitchFamily="34" charset="0"/>
              </a:rPr>
              <a:t> realization of the random process will go through all the possible states.</a:t>
            </a:r>
            <a:endParaRPr lang="zh-CN" altLang="en-US" sz="24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124744"/>
            <a:ext cx="84470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4: Demodulation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916832"/>
            <a:ext cx="8524875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16016" y="5517232"/>
                <a:ext cx="42568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tx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chemeClr val="tx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>
                  <a:solidFill>
                    <a:schemeClr val="tx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517232"/>
                <a:ext cx="425687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5252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6837DE-96FA-4E38-9AFF-C470190476CA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Amplitude Modulation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447088" cy="76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5: Calculate the output SNR of the demodulator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  </a:t>
            </a: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endParaRPr lang="en-US" altLang="zh-CN" sz="2400" b="1" ker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16832"/>
            <a:ext cx="8404874" cy="2088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03848" y="4365104"/>
                <a:ext cx="3002104" cy="825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0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CN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365104"/>
                <a:ext cx="3002104" cy="825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732240" y="4293096"/>
                <a:ext cx="1764650" cy="761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20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0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0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293096"/>
                <a:ext cx="1764650" cy="7618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2911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AD586A-E1F6-4B7C-B8F8-FD5F3721ED2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Expectation, autocorrelation and power spectral density of a stationary random process x(t):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49781"/>
              </p:ext>
            </p:extLst>
          </p:nvPr>
        </p:nvGraphicFramePr>
        <p:xfrm>
          <a:off x="1331640" y="2420888"/>
          <a:ext cx="3216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79400" progId="Equation.DSMT4">
                  <p:embed/>
                </p:oleObj>
              </mc:Choice>
              <mc:Fallback>
                <p:oleObj name="Equation" r:id="rId4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20888"/>
                        <a:ext cx="3216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99252"/>
              </p:ext>
            </p:extLst>
          </p:nvPr>
        </p:nvGraphicFramePr>
        <p:xfrm>
          <a:off x="2195736" y="3284984"/>
          <a:ext cx="50323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279400" progId="Equation.DSMT4">
                  <p:embed/>
                </p:oleObj>
              </mc:Choice>
              <mc:Fallback>
                <p:oleObj name="Equation" r:id="rId6" imgW="2463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84984"/>
                        <a:ext cx="50323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500139"/>
              </p:ext>
            </p:extLst>
          </p:nvPr>
        </p:nvGraphicFramePr>
        <p:xfrm>
          <a:off x="2903538" y="4292600"/>
          <a:ext cx="337343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960" imgH="533160" progId="Equation.DSMT4">
                  <p:embed/>
                </p:oleObj>
              </mc:Choice>
              <mc:Fallback>
                <p:oleObj name="Equation" r:id="rId8" imgW="16509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4292600"/>
                        <a:ext cx="3373437" cy="10969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21488"/>
              </p:ext>
            </p:extLst>
          </p:nvPr>
        </p:nvGraphicFramePr>
        <p:xfrm>
          <a:off x="4788024" y="2420888"/>
          <a:ext cx="3632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7680" imgH="279360" progId="Equation.DSMT4">
                  <p:embed/>
                </p:oleObj>
              </mc:Choice>
              <mc:Fallback>
                <p:oleObj name="Equation" r:id="rId10" imgW="1777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420888"/>
                        <a:ext cx="3632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08D9C6-60ED-4FAD-A508-85E65EE13B28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47088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For an ergodic random process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614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91545"/>
              </p:ext>
            </p:extLst>
          </p:nvPr>
        </p:nvGraphicFramePr>
        <p:xfrm>
          <a:off x="3203848" y="1844824"/>
          <a:ext cx="27479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57200" progId="Equation.DSMT4">
                  <p:embed/>
                </p:oleObj>
              </mc:Choice>
              <mc:Fallback>
                <p:oleObj name="Equation" r:id="rId4" imgW="1346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844824"/>
                        <a:ext cx="27479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92781"/>
              </p:ext>
            </p:extLst>
          </p:nvPr>
        </p:nvGraphicFramePr>
        <p:xfrm>
          <a:off x="3131840" y="2852936"/>
          <a:ext cx="30591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457200" progId="Equation.DSMT4">
                  <p:embed/>
                </p:oleObj>
              </mc:Choice>
              <mc:Fallback>
                <p:oleObj name="Equation" r:id="rId6" imgW="1498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852936"/>
                        <a:ext cx="305911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313925"/>
              </p:ext>
            </p:extLst>
          </p:nvPr>
        </p:nvGraphicFramePr>
        <p:xfrm>
          <a:off x="2483768" y="3861048"/>
          <a:ext cx="422433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0000" imgH="457200" progId="Equation.DSMT4">
                  <p:embed/>
                </p:oleObj>
              </mc:Choice>
              <mc:Fallback>
                <p:oleObj name="Equation" r:id="rId8" imgW="207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861048"/>
                        <a:ext cx="422433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528957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08D9C6-60ED-4FAD-A508-85E65EE13B28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47088" cy="72042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For a 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white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random process x(t)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612790"/>
              </p:ext>
            </p:extLst>
          </p:nvPr>
        </p:nvGraphicFramePr>
        <p:xfrm>
          <a:off x="3543300" y="2203450"/>
          <a:ext cx="1660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393480" progId="Equation.DSMT4">
                  <p:embed/>
                </p:oleObj>
              </mc:Choice>
              <mc:Fallback>
                <p:oleObj name="Equation" r:id="rId4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203450"/>
                        <a:ext cx="1660525" cy="809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08014"/>
              </p:ext>
            </p:extLst>
          </p:nvPr>
        </p:nvGraphicFramePr>
        <p:xfrm>
          <a:off x="2293938" y="3213100"/>
          <a:ext cx="42021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393480" progId="Equation.DSMT4">
                  <p:embed/>
                </p:oleObj>
              </mc:Choice>
              <mc:Fallback>
                <p:oleObj name="Equation" r:id="rId6" imgW="2057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213100"/>
                        <a:ext cx="4202112" cy="809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1520" y="4437112"/>
            <a:ext cx="8712968" cy="72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The thermal noise can be modeled as a white Gaussian random process.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93563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FED025-3F82-4436-B9CF-926EA3096D2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447087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Lowpass random process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Bandlimited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Bandpass random process </a:t>
            </a: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0422" name="矩形 5"/>
          <p:cNvSpPr>
            <a:spLocks noChangeArrowheads="1"/>
          </p:cNvSpPr>
          <p:nvPr/>
        </p:nvSpPr>
        <p:spPr bwMode="auto">
          <a:xfrm>
            <a:off x="971550" y="1517650"/>
            <a:ext cx="7704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The power spectrum is large in the vicinity of f=0, and small at high frequencies.</a:t>
            </a:r>
            <a:endParaRPr lang="zh-CN" altLang="en-US" sz="24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60423" name="矩形 6"/>
          <p:cNvSpPr>
            <a:spLocks noChangeArrowheads="1"/>
          </p:cNvSpPr>
          <p:nvPr/>
        </p:nvSpPr>
        <p:spPr bwMode="auto">
          <a:xfrm>
            <a:off x="971550" y="3068638"/>
            <a:ext cx="7704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If the power spectrum is zero for |f|&gt;B.</a:t>
            </a:r>
            <a:endParaRPr lang="zh-CN" altLang="en-US" sz="24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71600" y="4077072"/>
            <a:ext cx="77041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The power spectrum is larger in the band of frequencies centered at +/-f</a:t>
            </a:r>
            <a:r>
              <a:rPr lang="en-US" altLang="zh-CN" sz="2400" baseline="-2500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. If B&lt;&lt; f</a:t>
            </a:r>
            <a:r>
              <a:rPr lang="en-US" altLang="zh-CN" sz="2400" baseline="-25000">
                <a:solidFill>
                  <a:srgbClr val="FF0000"/>
                </a:solidFill>
                <a:latin typeface="Verdana" panose="020B0604030504040204" pitchFamily="34" charset="0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</a:rPr>
              <a:t>, it is called narrow band.</a:t>
            </a:r>
            <a:endParaRPr lang="zh-CN" altLang="en-US" sz="24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5373216"/>
            <a:ext cx="552425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37093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FED025-3F82-4436-B9CF-926EA3096D2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447087" cy="5248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Problem 2.9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323528" y="1484784"/>
            <a:ext cx="86409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Consider of generating samples of a lowpass random process by passing a white noise sequence {x</a:t>
            </a:r>
            <a:r>
              <a:rPr lang="en-US" altLang="zh-CN" sz="2400" baseline="-25000">
                <a:solidFill>
                  <a:schemeClr val="tx2"/>
                </a:solidFill>
                <a:latin typeface="Verdana" panose="020B0604030504040204" pitchFamily="34" charset="0"/>
              </a:rPr>
              <a:t>n</a:t>
            </a:r>
            <a:r>
              <a:rPr lang="en-US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} through a lowpass filter. The input sequence is an i.i.d. sequence of uniformly distributed randon variable on the interval (-1/2,1/2). The lowpass filter is given as follows:</a:t>
            </a:r>
            <a:endParaRPr lang="zh-CN" altLang="en-US" sz="240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861048"/>
            <a:ext cx="3250189" cy="108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5373216"/>
            <a:ext cx="7455493" cy="6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54793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FED025-3F82-4436-B9CF-926EA3096D2E}" type="slidenum">
              <a:rPr lang="zh-CN" altLang="en-US" sz="120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楷体_GB2312" pitchFamily="49" charset="-122"/>
              </a:rPr>
              <a:t>Random Process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447087" cy="57571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Step 1</a:t>
            </a:r>
            <a:r>
              <a:rPr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Initialization</a:t>
            </a: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6111" y="3136613"/>
            <a:ext cx="871777" cy="5847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323528" y="1484784"/>
            <a:ext cx="86409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N=1000;                    </a:t>
            </a:r>
            <a:r>
              <a:rPr lang="pt-BR" altLang="zh-CN" sz="2400">
                <a:solidFill>
                  <a:srgbClr val="00B050"/>
                </a:solidFill>
                <a:latin typeface="Verdana" panose="020B0604030504040204" pitchFamily="34" charset="0"/>
              </a:rPr>
              <a:t>% The maximum value of n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M=50;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Rxav=zeros(1,2*M+1);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Ryav=zeros(1,2*M+1);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Sxav=zeros(1,2*M+1);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Syav=zeros(1,2*M+1);</a:t>
            </a:r>
            <a:endParaRPr lang="zh-CN" altLang="en-US" sz="2400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7504" y="3933056"/>
            <a:ext cx="8447087" cy="57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kern="0">
                <a:solidFill>
                  <a:srgbClr val="0000FF"/>
                </a:solidFill>
                <a:ea typeface="宋体" panose="02010600030101010101" pitchFamily="2" charset="-122"/>
              </a:rPr>
              <a:t>Step 2</a:t>
            </a:r>
            <a:r>
              <a:rPr lang="zh-CN" altLang="en-US" sz="2400" b="1" kern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kern="0">
                <a:solidFill>
                  <a:srgbClr val="0000FF"/>
                </a:solidFill>
                <a:ea typeface="宋体" panose="02010600030101010101" pitchFamily="2" charset="-122"/>
              </a:rPr>
              <a:t>Generate the sequence, pass the filter</a:t>
            </a: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sz="2400" b="1" ker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323528" y="4437112"/>
            <a:ext cx="86409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X=rand(1,N)-(1/2);           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rgbClr val="00B050"/>
                </a:solidFill>
                <a:latin typeface="Verdana" panose="020B0604030504040204" pitchFamily="34" charset="0"/>
              </a:rPr>
              <a:t>%Generate a uniform number sequence on (-1/2,1/2)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Y(1)=X(1);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chemeClr val="tx2"/>
                </a:solidFill>
                <a:latin typeface="Verdana" panose="020B0604030504040204" pitchFamily="34" charset="0"/>
              </a:rPr>
              <a:t>for n=2:N, Y(n)=0.9*Y(n-1)+X(n); end;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solidFill>
                  <a:srgbClr val="00B050"/>
                </a:solidFill>
                <a:latin typeface="Verdana" panose="020B0604030504040204" pitchFamily="34" charset="0"/>
              </a:rPr>
              <a:t>% Note that Y(n) means Y(n-1).</a:t>
            </a:r>
            <a:endParaRPr lang="zh-CN" altLang="en-US" sz="2400">
              <a:solidFill>
                <a:srgbClr val="00B05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1816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cdb2004c003l">
  <a:themeElements>
    <a:clrScheme name="cdb2004c003l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cdb2004c003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charset="-122"/>
          </a:defRPr>
        </a:defPPr>
      </a:lstStyle>
    </a:lnDef>
  </a:objectDefaults>
  <a:extraClrSchemeLst>
    <a:extraClrScheme>
      <a:clrScheme name="cdb2004c003l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3l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Botany design template</Template>
  <TotalTime>18344</TotalTime>
  <Words>1463</Words>
  <Application>Microsoft Office PowerPoint</Application>
  <PresentationFormat>全屏显示(4:3)</PresentationFormat>
  <Paragraphs>397</Paragraphs>
  <Slides>31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Verdana</vt:lpstr>
      <vt:lpstr>Wingdings</vt:lpstr>
      <vt:lpstr>cdb2004c003l</vt:lpstr>
      <vt:lpstr>Equation</vt:lpstr>
      <vt:lpstr>PowerPoint 演示文稿</vt:lpstr>
      <vt:lpstr>Random Variables and Distributions</vt:lpstr>
      <vt:lpstr>Random Process</vt:lpstr>
      <vt:lpstr>Random Process</vt:lpstr>
      <vt:lpstr>Random Process</vt:lpstr>
      <vt:lpstr>Random Process</vt:lpstr>
      <vt:lpstr>Random Process</vt:lpstr>
      <vt:lpstr>Random Process</vt:lpstr>
      <vt:lpstr>Random Process</vt:lpstr>
      <vt:lpstr>Random Process</vt:lpstr>
      <vt:lpstr>Random Process</vt:lpstr>
      <vt:lpstr>Analog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  <vt:lpstr>Amplitude Modulation</vt:lpstr>
    </vt:vector>
  </TitlesOfParts>
  <Company>zjut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Gao</dc:creator>
  <cp:lastModifiedBy>Ling Zhicheng</cp:lastModifiedBy>
  <cp:revision>790</cp:revision>
  <dcterms:created xsi:type="dcterms:W3CDTF">2006-06-09T00:45:34Z</dcterms:created>
  <dcterms:modified xsi:type="dcterms:W3CDTF">2021-04-17T07:07:26Z</dcterms:modified>
</cp:coreProperties>
</file>