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1" r:id="rId2"/>
    <p:sldId id="374" r:id="rId3"/>
    <p:sldId id="342" r:id="rId4"/>
    <p:sldId id="343" r:id="rId5"/>
    <p:sldId id="344" r:id="rId6"/>
    <p:sldId id="375" r:id="rId7"/>
    <p:sldId id="345" r:id="rId8"/>
    <p:sldId id="351" r:id="rId9"/>
    <p:sldId id="352" r:id="rId10"/>
    <p:sldId id="353" r:id="rId11"/>
    <p:sldId id="356" r:id="rId12"/>
    <p:sldId id="376" r:id="rId13"/>
    <p:sldId id="377" r:id="rId14"/>
    <p:sldId id="378" r:id="rId15"/>
    <p:sldId id="385" r:id="rId16"/>
    <p:sldId id="379" r:id="rId17"/>
    <p:sldId id="380" r:id="rId18"/>
    <p:sldId id="381" r:id="rId19"/>
    <p:sldId id="382" r:id="rId20"/>
    <p:sldId id="383" r:id="rId21"/>
    <p:sldId id="386" r:id="rId22"/>
    <p:sldId id="384" r:id="rId23"/>
    <p:sldId id="387" r:id="rId24"/>
    <p:sldId id="389" r:id="rId25"/>
    <p:sldId id="388" r:id="rId26"/>
    <p:sldId id="390" r:id="rId27"/>
    <p:sldId id="391" r:id="rId28"/>
    <p:sldId id="403" r:id="rId29"/>
    <p:sldId id="392" r:id="rId30"/>
    <p:sldId id="393" r:id="rId31"/>
    <p:sldId id="394" r:id="rId32"/>
    <p:sldId id="395" r:id="rId33"/>
    <p:sldId id="396" r:id="rId34"/>
    <p:sldId id="397" r:id="rId35"/>
    <p:sldId id="399" r:id="rId36"/>
    <p:sldId id="400" r:id="rId37"/>
    <p:sldId id="401" r:id="rId38"/>
    <p:sldId id="402" r:id="rId39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C1F54"/>
    <a:srgbClr val="163794"/>
    <a:srgbClr val="FF0000"/>
    <a:srgbClr val="112A71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2733" autoAdjust="0"/>
  </p:normalViewPr>
  <p:slideViewPr>
    <p:cSldViewPr>
      <p:cViewPr varScale="1">
        <p:scale>
          <a:sx n="70" d="100"/>
          <a:sy n="70" d="100"/>
        </p:scale>
        <p:origin x="28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7" y="-6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CB9420-AD6B-432A-9D20-EA43F26C58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9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198324-D03F-44F9-88C3-76A7D5E452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372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5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5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36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6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3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1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14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1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65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3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1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</a:t>
            </a:r>
            <a:r>
              <a:rPr lang="zh-CN" altLang="en-US" dirty="0"/>
              <a:t>函数和举例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198324-D03F-44F9-88C3-76A7D5E4527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595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06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1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91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  <a:r>
              <a:rPr lang="el-GR" altLang="zh-CN" b="0" i="0" dirty="0">
                <a:solidFill>
                  <a:srgbClr val="4D4D4D"/>
                </a:solidFill>
                <a:effectLst/>
                <a:latin typeface="-apple-system"/>
              </a:rPr>
              <a:t>ω=2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pi*f/fs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2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0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4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8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2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8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卷积表达式，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202CA5-60AB-4A98-AEEA-90710DA0A85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3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2"/>
          <p:cNvSpPr>
            <a:spLocks noChangeShapeType="1"/>
          </p:cNvSpPr>
          <p:nvPr userDrawn="1"/>
        </p:nvSpPr>
        <p:spPr bwMode="auto">
          <a:xfrm flipV="1">
            <a:off x="457200" y="914400"/>
            <a:ext cx="838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04800" y="6324600"/>
            <a:ext cx="853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78050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B50DF-1F7E-47BC-9798-8EFF352FEA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907056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6EBF-0A19-4758-B0DD-E2A05E191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438391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28A-7018-403D-8E8D-4F2C39CD3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21137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7A7CC-73D9-4A06-B711-808C0D37A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9432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8346-3C9C-4F33-931C-10B33552E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757163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2E55-2F18-4003-BCCD-389388F0C0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688690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36D76-55B6-4151-B200-B124EFF77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694623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AADA0-213D-4A97-973C-4785D0A4EE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360070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0A49D-FF18-49BF-86A4-371D1D8D2B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513967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128BD-87C4-4CAC-8157-7E60D5011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41977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8F6D3-64E9-4743-88E1-F143603158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84213" y="2276475"/>
            <a:ext cx="8064500" cy="1295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Baseband Signal Transmission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 II</a:t>
            </a:r>
            <a:endParaRPr lang="zh-CN" altLang="en-US" sz="540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778862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Function:smldpe57()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7664" y="3573016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0389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67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08509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Function:smldpe57()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23380"/>
            <a:ext cx="8677275" cy="5334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95536" y="1844824"/>
            <a:ext cx="5040560" cy="32403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5406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98844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PAM is one dimensional signal.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We construct a set of M=2</a:t>
            </a:r>
            <a:r>
              <a:rPr lang="en-US" altLang="zh-CN" sz="2400" b="1" baseline="30000">
                <a:solidFill>
                  <a:srgbClr val="0000FF"/>
                </a:solidFill>
                <a:ea typeface="宋体" panose="02010600030101010101" pitchFamily="2" charset="-122"/>
              </a:rPr>
              <a:t>k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waveforms s</a:t>
            </a:r>
            <a:r>
              <a:rPr lang="en-US" altLang="zh-CN" sz="2400" b="1" i="1" baseline="-2500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(t), which have the properties of (a) mutual orthogonality (b) equal energy: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b="1" baseline="30000">
                <a:solidFill>
                  <a:srgbClr val="0000FF"/>
                </a:solidFill>
                <a:ea typeface="宋体" panose="02010600030101010101" pitchFamily="2" charset="-122"/>
              </a:rPr>
              <a:t>For M=4:</a:t>
            </a:r>
            <a:endParaRPr lang="en-US" altLang="zh-CN" sz="2400" b="1" baseline="30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40968"/>
            <a:ext cx="6864216" cy="72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77072"/>
            <a:ext cx="2030977" cy="720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5180145"/>
            <a:ext cx="1440160" cy="16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74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  <a:endParaRPr lang="zh-CN" altLang="en-US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7416824" cy="38442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373216"/>
            <a:ext cx="489126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9058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25552"/>
            <a:ext cx="7640529" cy="4032448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492896"/>
            <a:ext cx="8447088" cy="1484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Optimum receiver: signal correlator or matched filter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447088" cy="14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Consequently, after passing through AWGN channel, the received signal is: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060848"/>
            <a:ext cx="551142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304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47088" cy="1484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output of correlator: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Suppose s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(t) is transmitted, then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5344528" cy="8640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544" y="4869160"/>
            <a:ext cx="83529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800">
                <a:solidFill>
                  <a:srgbClr val="0000FF"/>
                </a:solidFill>
                <a:latin typeface="+mn-lt"/>
              </a:rPr>
              <a:t>where </a:t>
            </a:r>
            <a:r>
              <a:rPr lang="en-US" altLang="zh-CN" sz="2800" i="1">
                <a:solidFill>
                  <a:srgbClr val="0000FF"/>
                </a:solidFill>
                <a:latin typeface="+mn-lt"/>
              </a:rPr>
              <a:t>n</a:t>
            </a:r>
            <a:r>
              <a:rPr lang="en-US" altLang="zh-CN" sz="2400" i="1" baseline="-2500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800" i="1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+mn-lt"/>
              </a:rPr>
              <a:t>is independent Gaussian with mean of 0 and variance of</a:t>
            </a:r>
            <a:endParaRPr lang="zh-CN" altLang="en-US" sz="2800" i="1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356992"/>
            <a:ext cx="3561603" cy="1080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356992"/>
            <a:ext cx="5183252" cy="13681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5517232"/>
            <a:ext cx="648072" cy="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7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Detector: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The optimum detector observes the M outputs r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,r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,…,r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selects the signal corresponding to the largest output.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9512" y="306896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probability of symbol error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89040"/>
            <a:ext cx="8216455" cy="1152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5301208"/>
            <a:ext cx="1880615" cy="792088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9512" y="5301208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probability of bit error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4951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8840"/>
            <a:ext cx="6984776" cy="4759618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P5.10: Monte Carlo simulation of the orthogonal signal transmission system with M=4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7864" y="2492896"/>
            <a:ext cx="64807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496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Multidimensional signals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Main script: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589597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478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7715250" cy="1857375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Multidimensional signals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60" y="1052736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Function:smldpe510()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1520" y="2564904"/>
            <a:ext cx="316835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1052736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Noise variance: 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6660232" y="1484784"/>
            <a:ext cx="2177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SNR: E</a:t>
            </a:r>
            <a:r>
              <a:rPr lang="en-US" altLang="zh-CN" sz="2400" baseline="-25000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/N</a:t>
            </a:r>
            <a:r>
              <a:rPr lang="en-US" altLang="zh-CN" sz="2400" baseline="-25000">
                <a:solidFill>
                  <a:srgbClr val="0000FF"/>
                </a:solidFill>
              </a:rPr>
              <a:t>0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4283968" y="1484784"/>
            <a:ext cx="1512168" cy="64807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456" y="1124744"/>
            <a:ext cx="37125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29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Baseband signal transmission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Multiamplitude signal transmission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Multidimensional signal transmission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Digital transmission through bandlimited channels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826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Multidimensional signals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Function:smldpe510()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7664" y="3573016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48042"/>
            <a:ext cx="6645796" cy="53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0390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Multidimensional signals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Function:smldpe510()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7664" y="3573016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6432715" cy="4824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55576" y="2636912"/>
            <a:ext cx="4104456" cy="16561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689" y="2996952"/>
            <a:ext cx="3561603" cy="108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836712"/>
            <a:ext cx="51832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060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Multidimensional signals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08509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Function:smldpe510()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68760"/>
            <a:ext cx="3457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507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Multidimensional signals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08509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Function:smldpe510()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839200" cy="3181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23528" y="1988840"/>
            <a:ext cx="3096344" cy="1800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19672" y="4509120"/>
            <a:ext cx="64807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3454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179512" y="5517232"/>
                <a:ext cx="8447088" cy="1988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If within the signal bandwidth W, A(f) is constant and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𝜽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>
                    <a:solidFill>
                      <a:srgbClr val="0000FF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ea typeface="宋体" panose="02010600030101010101" pitchFamily="2" charset="-122"/>
                  </a:rPr>
                  <a:t>is linear with f, the channel is nondistorting.</a:t>
                </a:r>
                <a:endParaRPr lang="zh-CN" altLang="en-US" sz="24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kern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 kern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zh-CN" altLang="en-US" sz="2400" b="1" kern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517232"/>
                <a:ext cx="8447088" cy="1988443"/>
              </a:xfrm>
              <a:prstGeom prst="rect">
                <a:avLst/>
              </a:prstGeom>
              <a:blipFill rotWithShape="0">
                <a:blip r:embed="rId3"/>
                <a:stretch>
                  <a:fillRect l="-938" t="-6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1988443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Many communication channels, including telephone channels and some radio channels, can be characterized as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bandlimited linear filter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, which can be expressed as: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where A(f) is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amplitude response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is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phase response. Envelope delay or group delay:</a:t>
                </a:r>
                <a:endParaRPr lang="zh-CN" altLang="en-US" sz="2400" b="1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1988443"/>
              </a:xfrm>
              <a:blipFill rotWithShape="0">
                <a:blip r:embed="rId4"/>
                <a:stretch>
                  <a:fillRect l="-1155" t="-613" r="-1877" b="-71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996952"/>
            <a:ext cx="2506375" cy="5760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4437112"/>
            <a:ext cx="268540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663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9533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3306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4984257" cy="2448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49080"/>
            <a:ext cx="3882523" cy="270892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152525"/>
            <a:ext cx="8447088" cy="198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Effect of channel distortion:</a:t>
            </a:r>
            <a:endParaRPr lang="zh-CN" altLang="en-US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122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  <a:endParaRPr lang="zh-CN" altLang="en-US"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92299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P6.4: Design an FIR filter that approximates the desired channel characteristic using the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window method.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If the desired channel response h(f)=1, |f|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, then  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n-US" altLang="zh-CN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4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An equivalent digital filter may be implemented by sampling h(t) at t=nTs</a:t>
                </a:r>
                <a:r>
                  <a:rPr lang="en-US" altLang="zh-CN" sz="24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. Now design a filter with W=2000Hz and Fs=1/Ts=10KHz.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52525"/>
                <a:ext cx="8447088" cy="692299"/>
              </a:xfrm>
              <a:blipFill rotWithShape="0">
                <a:blip r:embed="rId3"/>
                <a:stretch>
                  <a:fillRect l="-1155" t="-1754" r="-1877" b="-528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924944"/>
            <a:ext cx="254325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67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C8B0-E8CB-4B80-84BD-F46CE55D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0F8E6-1212-42BE-8C27-AFBCB438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7C739-83FA-44A0-9E7A-BC030530D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4C28A-7018-403D-8E8D-4F2C39CD3D3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87FD8D-AC7E-4EC3-80AB-29BB4BF73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52525"/>
            <a:ext cx="8021729" cy="24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9846"/>
      </p:ext>
    </p:ext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924944"/>
            <a:ext cx="5033610" cy="4043761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P6.4: The sampled version of h(t) has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infinite length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. We may multiply h[n] by a window, e.g., rectangular window or some smoother window, like Hanning or Hamming window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55518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4365104"/>
            <a:ext cx="8447088" cy="198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Each 4PAM signal can be used to transmit 2 bits: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Symbol interval and bit interval: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797152"/>
            <a:ext cx="1059118" cy="1233923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98844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 this section, we use signal waveforms that take on multiple amplitude levels. Thus, we can transmit multiple bits per signal waveform.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signal waveforms with four amplitude levels (4PAM):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45024"/>
            <a:ext cx="3370453" cy="432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068960"/>
            <a:ext cx="2582117" cy="720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005064"/>
            <a:ext cx="3492345" cy="288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6021288"/>
            <a:ext cx="980385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55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  <a:endParaRPr lang="zh-CN" altLang="en-US"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66479"/>
            <a:ext cx="9144000" cy="473087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124744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Code: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64" y="3861048"/>
            <a:ext cx="2338288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2204864"/>
            <a:ext cx="1475656" cy="6480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032" y="4869160"/>
            <a:ext cx="549307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27784" y="5517232"/>
            <a:ext cx="280831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628800"/>
            <a:ext cx="3712468" cy="936104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4" idx="1"/>
          </p:cNvCxnSpPr>
          <p:nvPr/>
        </p:nvCxnSpPr>
        <p:spPr bwMode="auto">
          <a:xfrm flipH="1">
            <a:off x="4427984" y="2096852"/>
            <a:ext cx="576064" cy="27723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52" y="2708920"/>
            <a:ext cx="4579424" cy="9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94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Bandlimited channels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124744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Code: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8" y="1628800"/>
            <a:ext cx="9144000" cy="1469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4533528" cy="34168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28104" y="1916832"/>
            <a:ext cx="6848152" cy="5760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4077072"/>
            <a:ext cx="125963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3540" y="5733256"/>
            <a:ext cx="1452116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4306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2636912"/>
            <a:ext cx="8447088" cy="198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We mainly focus on the design based on transmitter and receiver filters that result in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 zero ISI.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other approach is based on transmitter and receiver filters that 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have a specific amount of ISI. 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Named as </a:t>
            </a: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partial response signal.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41237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We consider the design of the transmitter and receiver filters that are suitable for a baseband bandlimited channel. </a:t>
            </a:r>
          </a:p>
        </p:txBody>
      </p:sp>
    </p:spTree>
    <p:extLst>
      <p:ext uri="{BB962C8B-B14F-4D97-AF65-F5344CB8AC3E}">
        <p14:creationId xmlns:p14="http://schemas.microsoft.com/office/powerpoint/2010/main" val="38519731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1340768"/>
            <a:ext cx="8447088" cy="198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FF0000"/>
                </a:solidFill>
                <a:ea typeface="宋体" panose="02010600030101010101" pitchFamily="2" charset="-122"/>
              </a:rPr>
              <a:t>A sufficient and necessary condition for a signal x(t) to have no ISI, i.e., (1/T is symbol rate)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3429052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348880"/>
            <a:ext cx="2645635" cy="936104"/>
          </a:xfrm>
          <a:prstGeom prst="rect">
            <a:avLst/>
          </a:prstGeom>
        </p:spPr>
      </p:pic>
      <p:pic>
        <p:nvPicPr>
          <p:cNvPr id="1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8316416" cy="338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箭头: 左右 1">
            <a:extLst>
              <a:ext uri="{FF2B5EF4-FFF2-40B4-BE49-F238E27FC236}">
                <a16:creationId xmlns:a16="http://schemas.microsoft.com/office/drawing/2014/main" id="{1610B48A-8352-4C86-A8DB-A0C208A63BB6}"/>
              </a:ext>
            </a:extLst>
          </p:cNvPr>
          <p:cNvSpPr/>
          <p:nvPr/>
        </p:nvSpPr>
        <p:spPr bwMode="auto">
          <a:xfrm>
            <a:off x="4448103" y="2492896"/>
            <a:ext cx="1030264" cy="52501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909286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016271" cy="2016224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1152525"/>
            <a:ext cx="8447088" cy="14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One of the most commonly used signals in practice has raised-cosine (RC) frequency response.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4509120"/>
                <a:ext cx="8447088" cy="1412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buClr>
                    <a:schemeClr val="accent2"/>
                  </a:buClr>
                  <a:buNone/>
                </a:pPr>
                <a:r>
                  <a:rPr lang="en-US" altLang="zh-CN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z="2400" b="1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𝜶</m:t>
                    </m:r>
                  </m:oMath>
                </a14:m>
                <a:r>
                  <a:rPr lang="en-US" altLang="zh-CN" sz="2400" b="1" kern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is roll-off factor.</a:t>
                </a:r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509120"/>
                <a:ext cx="8447088" cy="1412379"/>
              </a:xfrm>
              <a:prstGeom prst="rect">
                <a:avLst/>
              </a:prstGeom>
              <a:blipFill rotWithShape="0">
                <a:blip r:embed="rId3"/>
                <a:stretch>
                  <a:fillRect l="-1082" t="-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01208"/>
            <a:ext cx="504782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43608" y="5621178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zh-CN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214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3645025"/>
            <a:ext cx="844708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FF0000"/>
                </a:solidFill>
                <a:ea typeface="宋体" panose="02010600030101010101" pitchFamily="2" charset="-122"/>
              </a:rPr>
              <a:t>In an ideal channel, the transmitter and receiver filters are jointly designed for zero ISI: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06258-F505-4CBA-9FE6-FC417EF13046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4" y="1268760"/>
          <a:ext cx="9144001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740" imgH="876300" progId="Visio.Drawing.11">
                  <p:embed/>
                </p:oleObj>
              </mc:Choice>
              <mc:Fallback>
                <p:oleObj name="Visio" r:id="rId2" imgW="3634740" imgH="8763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" y="1268760"/>
                        <a:ext cx="9144001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483768" y="1414517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tx2"/>
                </a:solidFill>
              </a:rPr>
              <a:t>Channel</a:t>
            </a:r>
          </a:p>
          <a:p>
            <a:pPr algn="ctr"/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340768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tx2"/>
                </a:solidFill>
              </a:rPr>
              <a:t>Transmitter filter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0032" y="1340768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tx2"/>
                </a:solidFill>
              </a:rPr>
              <a:t>Receiver filter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04248" y="2060848"/>
            <a:ext cx="1080120" cy="720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chemeClr val="tx2"/>
                </a:solidFill>
                <a:ea typeface="宋体" charset="-122"/>
              </a:rPr>
              <a:t>Detector</a:t>
            </a: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725144"/>
            <a:ext cx="3595822" cy="732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6021288"/>
            <a:ext cx="4091401" cy="648072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9512" y="5373216"/>
            <a:ext cx="844708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Root raised cosine (RRC) filter: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205199"/>
      </p:ext>
    </p:extLst>
  </p:cSld>
  <p:clrMapOvr>
    <a:masterClrMapping/>
  </p:clrMapOvr>
  <p:transition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B0DE4A-A4E7-4D0F-B3B5-C7A9ADFCEFFB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0825" y="1196975"/>
            <a:ext cx="871378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kern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kern="0">
                <a:solidFill>
                  <a:schemeClr val="tx2"/>
                </a:solidFill>
                <a:ea typeface="宋体" panose="02010600030101010101" pitchFamily="2" charset="-122"/>
              </a:rPr>
              <a:t>plot raised-cosine (RC)  signal waveform and frequency spectrum for a=0</a:t>
            </a:r>
            <a:r>
              <a:rPr lang="zh-CN" altLang="en-US" sz="2400" kern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kern="0">
                <a:solidFill>
                  <a:schemeClr val="tx2"/>
                </a:solidFill>
                <a:ea typeface="宋体" panose="02010600030101010101" pitchFamily="2" charset="-122"/>
              </a:rPr>
              <a:t>0.5</a:t>
            </a:r>
            <a:r>
              <a:rPr lang="zh-CN" altLang="en-US" sz="2400" kern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kern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kern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zh-CN" altLang="en-US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204864"/>
            <a:ext cx="8964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</a:rPr>
              <a:t>Step1</a:t>
            </a:r>
            <a:r>
              <a:rPr lang="zh-CN" altLang="en-US" sz="2400">
                <a:solidFill>
                  <a:schemeClr val="accent2"/>
                </a:solidFill>
              </a:rPr>
              <a:t>： </a:t>
            </a:r>
            <a:r>
              <a:rPr lang="en-US" altLang="zh-CN" sz="2400">
                <a:solidFill>
                  <a:schemeClr val="accent2"/>
                </a:solidFill>
              </a:rPr>
              <a:t>initialization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clear all;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close all;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Ts= 1 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N_sample=17;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dt = Ts/N_sample;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df = 1.0/(20.0*Ts);   %20s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duration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t = - 10*Ts : dt:10*Ts;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f= - 2/Ts:df :2/Ts; 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16421"/>
      </p:ext>
    </p:extLst>
  </p:cSld>
  <p:clrMapOvr>
    <a:masterClrMapping/>
  </p:clrMapOvr>
  <p:transition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B0DE4A-A4E7-4D0F-B3B5-C7A9ADFCEFFB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6" y="1052736"/>
            <a:ext cx="91312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Step2</a:t>
            </a:r>
            <a:r>
              <a:rPr lang="zh-CN" altLang="en-US" sz="2400" dirty="0">
                <a:solidFill>
                  <a:schemeClr val="accent2"/>
                </a:solidFill>
              </a:rPr>
              <a:t>： </a:t>
            </a:r>
            <a:r>
              <a:rPr lang="en-US" altLang="zh-CN" sz="2400" dirty="0">
                <a:solidFill>
                  <a:schemeClr val="accent2"/>
                </a:solidFill>
              </a:rPr>
              <a:t>generate RC spectrum and waveform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alpha=[0,0.5, 1] 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for</a:t>
            </a:r>
            <a:r>
              <a:rPr lang="en-US" altLang="zh-CN" sz="2400" dirty="0">
                <a:solidFill>
                  <a:schemeClr val="tx2"/>
                </a:solidFill>
              </a:rPr>
              <a:t> n = 1 : length(alpha)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for</a:t>
            </a:r>
            <a:r>
              <a:rPr lang="en-US" altLang="zh-CN" sz="2400" dirty="0">
                <a:solidFill>
                  <a:schemeClr val="tx2"/>
                </a:solidFill>
              </a:rPr>
              <a:t> k = 1 : length( f)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</a:rPr>
              <a:t>if</a:t>
            </a:r>
            <a:r>
              <a:rPr lang="en-US" altLang="zh-CN" sz="2400" dirty="0">
                <a:solidFill>
                  <a:schemeClr val="tx2"/>
                </a:solidFill>
              </a:rPr>
              <a:t> abs(f(k)) &gt; 0.5 *(1 + alpha(n))/ Ts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Xf</a:t>
            </a:r>
            <a:r>
              <a:rPr lang="en-US" altLang="zh-CN" sz="2400" dirty="0">
                <a:solidFill>
                  <a:srgbClr val="FF0000"/>
                </a:solidFill>
              </a:rPr>
              <a:t>( </a:t>
            </a:r>
            <a:r>
              <a:rPr lang="en-US" altLang="zh-CN" sz="2400" dirty="0" err="1">
                <a:solidFill>
                  <a:srgbClr val="FF0000"/>
                </a:solidFill>
              </a:rPr>
              <a:t>n,k</a:t>
            </a:r>
            <a:r>
              <a:rPr lang="en-US" altLang="zh-CN" sz="2400" dirty="0">
                <a:solidFill>
                  <a:srgbClr val="FF0000"/>
                </a:solidFill>
              </a:rPr>
              <a:t>)=0;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</a:rPr>
              <a:t>elseif</a:t>
            </a:r>
            <a:r>
              <a:rPr lang="en-US" altLang="zh-CN" sz="2400" dirty="0">
                <a:solidFill>
                  <a:schemeClr val="tx2"/>
                </a:solidFill>
              </a:rPr>
              <a:t> abs( f(k) ) &lt; 0.5 *(1 - alpha(n))/Ts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Xf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n,k</a:t>
            </a:r>
            <a:r>
              <a:rPr lang="en-US" altLang="zh-CN" sz="2400" dirty="0">
                <a:solidFill>
                  <a:srgbClr val="FF0000"/>
                </a:solidFill>
              </a:rPr>
              <a:t>)=Ts;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else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Xf</a:t>
            </a:r>
            <a:r>
              <a:rPr lang="en-US" altLang="zh-CN" sz="2400" dirty="0">
                <a:solidFill>
                  <a:srgbClr val="FF0000"/>
                </a:solidFill>
              </a:rPr>
              <a:t> (n, k )</a:t>
            </a:r>
            <a:r>
              <a:rPr lang="en-US" altLang="zh-CN" sz="2400" dirty="0">
                <a:solidFill>
                  <a:schemeClr val="tx2"/>
                </a:solidFill>
              </a:rPr>
              <a:t>=</a:t>
            </a:r>
            <a:r>
              <a:rPr lang="en-US" altLang="zh-CN" sz="1800" dirty="0">
                <a:solidFill>
                  <a:schemeClr val="tx2"/>
                </a:solidFill>
              </a:rPr>
              <a:t>0.5 *Ts *( 1 + cos( pi *Ts/ (alpha( n) + </a:t>
            </a:r>
            <a:r>
              <a:rPr lang="en-US" altLang="zh-CN" sz="1800" dirty="0">
                <a:solidFill>
                  <a:srgbClr val="FF0000"/>
                </a:solidFill>
              </a:rPr>
              <a:t>eps</a:t>
            </a:r>
            <a:r>
              <a:rPr lang="en-US" altLang="zh-CN" sz="1800" dirty="0">
                <a:solidFill>
                  <a:schemeClr val="tx2"/>
                </a:solidFill>
              </a:rPr>
              <a:t>) *(abs(f ( k )) - 0.5* (1 -alpha( n)) / Ts) ) );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zh-CN" sz="2400" dirty="0" err="1">
                <a:solidFill>
                  <a:schemeClr val="tx2"/>
                </a:solidFill>
              </a:rPr>
              <a:t>xt</a:t>
            </a:r>
            <a:r>
              <a:rPr lang="en-US" altLang="zh-CN" sz="2400" dirty="0">
                <a:solidFill>
                  <a:schemeClr val="tx2"/>
                </a:solidFill>
              </a:rPr>
              <a:t>(n,:)=</a:t>
            </a:r>
            <a:r>
              <a:rPr lang="en-US" altLang="zh-CN" sz="1800" dirty="0" err="1">
                <a:solidFill>
                  <a:schemeClr val="tx2"/>
                </a:solidFill>
              </a:rPr>
              <a:t>sinc</a:t>
            </a:r>
            <a:r>
              <a:rPr lang="en-US" altLang="zh-CN" sz="1800" dirty="0">
                <a:solidFill>
                  <a:schemeClr val="tx2"/>
                </a:solidFill>
              </a:rPr>
              <a:t>( t/ Ts ).*(cos( alpha (n) *pi *t/Ts ))./( 1 - 4 *alpha (n) ^2 *t.^2 / Ts^2 + eps)</a:t>
            </a:r>
            <a:r>
              <a:rPr lang="en-US" altLang="zh-CN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end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7018"/>
      </p:ext>
    </p:extLst>
  </p:cSld>
  <p:clrMapOvr>
    <a:masterClrMapping/>
  </p:clrMapOvr>
  <p:transition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B0DE4A-A4E7-4D0F-B3B5-C7A9ADFCEFFB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Communication system under bandlimited channel 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108" y="1268760"/>
            <a:ext cx="8964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</a:rPr>
              <a:t>Step3</a:t>
            </a:r>
            <a:r>
              <a:rPr lang="zh-CN" altLang="en-US" sz="2400">
                <a:solidFill>
                  <a:schemeClr val="accent2"/>
                </a:solidFill>
              </a:rPr>
              <a:t>： </a:t>
            </a:r>
            <a:r>
              <a:rPr lang="en-US" altLang="zh-CN" sz="2400">
                <a:solidFill>
                  <a:schemeClr val="accent2"/>
                </a:solidFill>
              </a:rPr>
              <a:t>plot figures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figure( 1)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plot( f,Xf);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axis([ - 1 1 0  1.2]); xlabel ('f/Ts'); ylabel('RC spectrum') ; legend('\alpha=0','\alpha=0.5','\alpha=1');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figure(2)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plot( t , xt) 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axis([-10 10 -0.5 1.1]); xlabel('t ' ) ;ylabel (' RC waveform');</a:t>
            </a:r>
          </a:p>
          <a:p>
            <a:r>
              <a:rPr lang="en-US" altLang="zh-CN" sz="2400">
                <a:solidFill>
                  <a:schemeClr val="tx2"/>
                </a:solidFill>
              </a:rPr>
              <a:t>legend('\alpha=0','\alpha=0.5','\alpha=1');</a:t>
            </a:r>
          </a:p>
        </p:txBody>
      </p:sp>
    </p:spTree>
    <p:extLst>
      <p:ext uri="{BB962C8B-B14F-4D97-AF65-F5344CB8AC3E}">
        <p14:creationId xmlns:p14="http://schemas.microsoft.com/office/powerpoint/2010/main" val="2483273280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8094568" cy="2736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229200"/>
            <a:ext cx="759585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5045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212976"/>
            <a:ext cx="8447088" cy="1484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Optimum receiver: signal correlator or matched filter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 output of correlator: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400" b="1" i="1">
                <a:solidFill>
                  <a:srgbClr val="0000FF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is Gaussian with mean of 0 and variance of</a:t>
            </a:r>
            <a:endParaRPr lang="zh-CN" altLang="en-US" sz="2400" b="1" i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447088" cy="14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Consequently, after passing through AWGN channel, the received signal is: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149080"/>
            <a:ext cx="3646629" cy="172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92" y="5733256"/>
            <a:ext cx="371254" cy="576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2348880"/>
            <a:ext cx="538117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14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437112"/>
            <a:ext cx="2288233" cy="936104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Detector: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  The detector observes the correlator or matched filter output and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decides which of the four PAM signals was transmitted in the current signal interval.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1520" y="3212976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Optimum detector: (minimal Euclidean distance)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1520" y="4509120"/>
            <a:ext cx="8447088" cy="69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The probability of error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The average transmitted signal energy per symbol: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717032"/>
            <a:ext cx="4234672" cy="504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5" y="5661248"/>
            <a:ext cx="319690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302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P5.8: Monte Carlo simulation of the 4-PAM system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700808"/>
            <a:ext cx="8296113" cy="33123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941168"/>
            <a:ext cx="36466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132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065386"/>
            <a:ext cx="6438900" cy="5810250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Main script: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699792" y="3933056"/>
            <a:ext cx="5040560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27784" y="4653136"/>
            <a:ext cx="6516216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0494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9011"/>
            <a:ext cx="8020050" cy="1809750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9BE0-F0B4-440F-BC24-7468C906C880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Multiamplitude signal transmission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60" y="1052736"/>
            <a:ext cx="8447088" cy="69229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Function:smldpe57()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6304" y="2204864"/>
            <a:ext cx="352839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1024955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Noise variance: 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508104" y="1457003"/>
            <a:ext cx="2177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SNR: E</a:t>
            </a:r>
            <a:r>
              <a:rPr lang="en-US" altLang="zh-CN" sz="2400" baseline="-25000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/N</a:t>
            </a:r>
            <a:r>
              <a:rPr lang="en-US" altLang="zh-CN" sz="2400" baseline="-25000">
                <a:solidFill>
                  <a:srgbClr val="0000FF"/>
                </a:solidFill>
              </a:rPr>
              <a:t>0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636664" y="1340768"/>
            <a:ext cx="1728192" cy="108012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408" y="1124744"/>
            <a:ext cx="371254" cy="576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90475"/>
            <a:ext cx="6875165" cy="35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62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03l">
  <a:themeElements>
    <a:clrScheme name="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db2004c003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Botany design template</Template>
  <TotalTime>22258</TotalTime>
  <Words>1314</Words>
  <Application>Microsoft Office PowerPoint</Application>
  <PresentationFormat>全屏显示(4:3)</PresentationFormat>
  <Paragraphs>254</Paragraphs>
  <Slides>38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-apple-system</vt:lpstr>
      <vt:lpstr>Arial</vt:lpstr>
      <vt:lpstr>Cambria Math</vt:lpstr>
      <vt:lpstr>Times New Roman</vt:lpstr>
      <vt:lpstr>Verdana</vt:lpstr>
      <vt:lpstr>Wingdings</vt:lpstr>
      <vt:lpstr>cdb2004c003l</vt:lpstr>
      <vt:lpstr>Visio</vt:lpstr>
      <vt:lpstr>PowerPoint 演示文稿</vt:lpstr>
      <vt:lpstr>Baseband signal transmission</vt:lpstr>
      <vt:lpstr>Multiamplitude signal transmission</vt:lpstr>
      <vt:lpstr>Multiamplitude signal transmission</vt:lpstr>
      <vt:lpstr>Multiamplitude signal transmission</vt:lpstr>
      <vt:lpstr>Multiamplitude signal transmission</vt:lpstr>
      <vt:lpstr>Multiamplitude signal transmission</vt:lpstr>
      <vt:lpstr>Multiamplitude signal transmission</vt:lpstr>
      <vt:lpstr>Multiamplitude signal transmission</vt:lpstr>
      <vt:lpstr>Multiamplitude signal transmission</vt:lpstr>
      <vt:lpstr>Multiamplitude signal transmission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Multidimensional signals</vt:lpstr>
      <vt:lpstr>Bandlimited channels</vt:lpstr>
      <vt:lpstr>Bandlimited channels</vt:lpstr>
      <vt:lpstr>Bandlimited channels</vt:lpstr>
      <vt:lpstr>Bandlimited channels</vt:lpstr>
      <vt:lpstr>PowerPoint 演示文稿</vt:lpstr>
      <vt:lpstr>Bandlimited channels</vt:lpstr>
      <vt:lpstr>Bandlimited channels</vt:lpstr>
      <vt:lpstr>Bandlimited channels</vt:lpstr>
      <vt:lpstr>Communication system under bandlimited channel </vt:lpstr>
      <vt:lpstr>Communication system under bandlimited channel </vt:lpstr>
      <vt:lpstr>Communication system under bandlimited channel </vt:lpstr>
      <vt:lpstr>Communication system under bandlimited channel </vt:lpstr>
      <vt:lpstr>Communication system under bandlimited channel </vt:lpstr>
      <vt:lpstr>Communication system under bandlimited channel </vt:lpstr>
      <vt:lpstr>Communication system under bandlimited channel 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Gao</dc:creator>
  <cp:lastModifiedBy>张 昱</cp:lastModifiedBy>
  <cp:revision>813</cp:revision>
  <dcterms:created xsi:type="dcterms:W3CDTF">2006-06-09T00:45:34Z</dcterms:created>
  <dcterms:modified xsi:type="dcterms:W3CDTF">2021-05-06T13:51:30Z</dcterms:modified>
</cp:coreProperties>
</file>