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1" r:id="rId2"/>
    <p:sldId id="404" r:id="rId3"/>
    <p:sldId id="431" r:id="rId4"/>
    <p:sldId id="433" r:id="rId5"/>
    <p:sldId id="408" r:id="rId6"/>
    <p:sldId id="434" r:id="rId7"/>
    <p:sldId id="409" r:id="rId8"/>
    <p:sldId id="435" r:id="rId9"/>
    <p:sldId id="424" r:id="rId10"/>
    <p:sldId id="425" r:id="rId11"/>
    <p:sldId id="426" r:id="rId12"/>
    <p:sldId id="427" r:id="rId13"/>
    <p:sldId id="436" r:id="rId14"/>
    <p:sldId id="448" r:id="rId15"/>
    <p:sldId id="437" r:id="rId16"/>
    <p:sldId id="439" r:id="rId17"/>
    <p:sldId id="449" r:id="rId18"/>
    <p:sldId id="450" r:id="rId19"/>
    <p:sldId id="451" r:id="rId20"/>
    <p:sldId id="441" r:id="rId21"/>
    <p:sldId id="442" r:id="rId22"/>
    <p:sldId id="443" r:id="rId23"/>
    <p:sldId id="452" r:id="rId24"/>
    <p:sldId id="454" r:id="rId25"/>
    <p:sldId id="453" r:id="rId26"/>
    <p:sldId id="455" r:id="rId27"/>
    <p:sldId id="456" r:id="rId28"/>
    <p:sldId id="457" r:id="rId29"/>
    <p:sldId id="458" r:id="rId30"/>
    <p:sldId id="459" r:id="rId31"/>
    <p:sldId id="460" r:id="rId32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C1F54"/>
    <a:srgbClr val="163794"/>
    <a:srgbClr val="FF0000"/>
    <a:srgbClr val="112A71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6192" autoAdjust="0"/>
  </p:normalViewPr>
  <p:slideViewPr>
    <p:cSldViewPr>
      <p:cViewPr varScale="1">
        <p:scale>
          <a:sx n="68" d="100"/>
          <a:sy n="68" d="100"/>
        </p:scale>
        <p:origin x="11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7" y="-6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CB9420-AD6B-432A-9D20-EA43F26C58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9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198324-D03F-44F9-88C3-76A7D5E452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372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2"/>
          <p:cNvSpPr>
            <a:spLocks noChangeShapeType="1"/>
          </p:cNvSpPr>
          <p:nvPr userDrawn="1"/>
        </p:nvSpPr>
        <p:spPr bwMode="auto">
          <a:xfrm flipV="1">
            <a:off x="457200" y="914400"/>
            <a:ext cx="838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04800" y="6324600"/>
            <a:ext cx="853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78050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B50DF-1F7E-47BC-9798-8EFF352FEA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907056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6EBF-0A19-4758-B0DD-E2A05E191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438391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28A-7018-403D-8E8D-4F2C39CD3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21137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7A7CC-73D9-4A06-B711-808C0D37A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9432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8346-3C9C-4F33-931C-10B33552E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757163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2E55-2F18-4003-BCCD-389388F0C0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688690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36D76-55B6-4151-B200-B124EFF77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694623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AADA0-213D-4A97-973C-4785D0A4EE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360070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0A49D-FF18-49BF-86A4-371D1D8D2B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513967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28BD-87C4-4CAC-8157-7E60D5011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41977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8F6D3-64E9-4743-88E1-F143603158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9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84213" y="2276475"/>
            <a:ext cx="8064500" cy="1295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Digital Transmission via Carrier Modulation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 II</a:t>
            </a:r>
            <a:endParaRPr lang="zh-CN" altLang="en-US" sz="540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778862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2975" cy="5010150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052736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3528" y="3429000"/>
            <a:ext cx="1656184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5536" y="4149080"/>
            <a:ext cx="280831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cxnSp>
        <p:nvCxnSpPr>
          <p:cNvPr id="17" name="直接箭头连接符 16"/>
          <p:cNvCxnSpPr>
            <a:stCxn id="18" idx="1"/>
          </p:cNvCxnSpPr>
          <p:nvPr/>
        </p:nvCxnSpPr>
        <p:spPr bwMode="auto">
          <a:xfrm flipH="1">
            <a:off x="2123728" y="2780928"/>
            <a:ext cx="3456384" cy="72008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3924300" cy="323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636912"/>
            <a:ext cx="3492345" cy="2880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077072"/>
            <a:ext cx="1670642" cy="4320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2996952"/>
            <a:ext cx="2874923" cy="2376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8F99CD-87D6-455E-9FAD-B70BF9281E5E}"/>
              </a:ext>
            </a:extLst>
          </p:cNvPr>
          <p:cNvSpPr/>
          <p:nvPr/>
        </p:nvSpPr>
        <p:spPr bwMode="auto">
          <a:xfrm>
            <a:off x="469684" y="5973356"/>
            <a:ext cx="3310227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7074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2000"/>
            <a:ext cx="5381625" cy="609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18" y="1124744"/>
            <a:ext cx="2874923" cy="23762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4324350" cy="11239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>
            <a:off x="2123728" y="3212976"/>
            <a:ext cx="2448272" cy="64807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2123728" y="2780928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>
                <a:solidFill>
                  <a:srgbClr val="0000FF"/>
                </a:solidFill>
              </a:rPr>
              <a:t>s</a:t>
            </a:r>
            <a:r>
              <a:rPr lang="en-US" altLang="zh-CN" sz="2400" kern="0" baseline="-25000">
                <a:solidFill>
                  <a:srgbClr val="0000FF"/>
                </a:solidFill>
              </a:rPr>
              <a:t>m</a:t>
            </a:r>
            <a:r>
              <a:rPr lang="en-US" altLang="zh-CN" sz="2400" kern="0">
                <a:solidFill>
                  <a:srgbClr val="0000FF"/>
                </a:solidFill>
              </a:rPr>
              <a:t>=(A</a:t>
            </a:r>
            <a:r>
              <a:rPr lang="en-US" altLang="zh-CN" sz="2400" kern="0" baseline="-25000">
                <a:solidFill>
                  <a:srgbClr val="0000FF"/>
                </a:solidFill>
              </a:rPr>
              <a:t>mc</a:t>
            </a:r>
            <a:r>
              <a:rPr lang="en-US" altLang="zh-CN" sz="2400" kern="0">
                <a:solidFill>
                  <a:srgbClr val="0000FF"/>
                </a:solidFill>
              </a:rPr>
              <a:t>,A</a:t>
            </a:r>
            <a:r>
              <a:rPr lang="en-US" altLang="zh-CN" sz="2400" kern="0" baseline="-25000">
                <a:solidFill>
                  <a:srgbClr val="0000FF"/>
                </a:solidFill>
              </a:rPr>
              <a:t>ms</a:t>
            </a:r>
            <a:r>
              <a:rPr lang="en-US" altLang="zh-CN" sz="2400" kern="0">
                <a:solidFill>
                  <a:srgbClr val="0000FF"/>
                </a:solidFill>
              </a:rPr>
              <a:t>) 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014770"/>
            <a:ext cx="3705225" cy="180975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>
            <a:off x="6660232" y="4293096"/>
            <a:ext cx="0" cy="64807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4509120"/>
            <a:ext cx="253195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65079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6800850" cy="4724400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3789040"/>
            <a:ext cx="4176464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5576" y="3068960"/>
            <a:ext cx="6624736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5661248"/>
            <a:ext cx="208823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334544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20291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The aforementioned modulations, i.e., PSK, QAM, ASK, require the estimation of the carrier phase to perform phase correction detection.  For channel lack of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phase stability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, digital transmission by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frequency modulation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can be applied.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M-ary FSK can be used to transmit a block of </a:t>
                </a:r>
                <a:r>
                  <a:rPr lang="en-US" altLang="zh-CN" sz="24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k=log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24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bits per symbol. The waveforms are: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To guatantee orthogonality,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4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is a multiple of </a:t>
                </a:r>
                <a:r>
                  <a:rPr lang="en-US" altLang="zh-CN" sz="24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1/2T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. 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</a:t>
                </a: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20291"/>
              </a:xfrm>
              <a:blipFill rotWithShape="0">
                <a:blip r:embed="rId2"/>
                <a:stretch>
                  <a:fillRect l="-1011" t="-1961" r="-2671" b="-684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509120"/>
            <a:ext cx="7949014" cy="6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46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20291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To guatantee orthogonality,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4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is a multiple of </a:t>
                </a:r>
                <a:r>
                  <a:rPr lang="en-US" altLang="zh-CN" sz="2400" b="1">
                    <a:solidFill>
                      <a:schemeClr val="tx2"/>
                    </a:solidFill>
                    <a:ea typeface="宋体" panose="02010600030101010101" pitchFamily="2" charset="-122"/>
                  </a:rPr>
                  <a:t>1/2T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. 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</a:t>
                </a: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20291"/>
              </a:xfrm>
              <a:blipFill rotWithShape="0">
                <a:blip r:embed="rId2"/>
                <a:stretch>
                  <a:fillRect l="-1011" t="-196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853111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881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Constellation diagram of M-ary orthogonal FSK waveforms: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where the basis signals are: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04864"/>
            <a:ext cx="3168352" cy="2038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293096"/>
            <a:ext cx="4423720" cy="432048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5877272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Comparsion with ASK, PSK, QAM?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1520" y="5229200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Minimal constellation distance: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5373216"/>
            <a:ext cx="1238600" cy="3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740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46479"/>
            <a:ext cx="7241059" cy="3911521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Detection and demodulation of FSK signals: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323528" y="1628800"/>
                <a:ext cx="8640960" cy="620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The received signal:</a:t>
                </a: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𝝋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is carrier offset due to transmission delay.  </a:t>
                </a:r>
                <a:endParaRPr lang="zh-CN" altLang="en-US" sz="2400" b="1" kern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628800"/>
                <a:ext cx="8640960" cy="620291"/>
              </a:xfrm>
              <a:prstGeom prst="rect">
                <a:avLst/>
              </a:prstGeom>
              <a:blipFill rotWithShape="0">
                <a:blip r:embed="rId3"/>
                <a:stretch>
                  <a:fillRect l="-1058" t="-1961" b="-843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3816424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Coherent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demodulation: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484784"/>
            <a:ext cx="454099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579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requirement to estimate M carrier phases makes coherent demodulation too complex.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1916832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Non-coherent demodulation: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   The received signal is processed by 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2M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 correlators. The basis signals for correlation are:  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73016"/>
            <a:ext cx="8860811" cy="457598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4221088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2M 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outputs from the correlator are: (the </a:t>
            </a:r>
            <a:r>
              <a:rPr lang="en-US" altLang="zh-CN" sz="2400" kern="0">
                <a:solidFill>
                  <a:schemeClr val="tx2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 pair)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802923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329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6" y="1052736"/>
            <a:ext cx="7350334" cy="5805264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51570576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For the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 pair output, if k=m,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Otherwise: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noise terms are i.i.d zero-mean Gaussian with variance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8"/>
            <a:ext cx="3250189" cy="1080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140968"/>
            <a:ext cx="5250066" cy="5631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221088"/>
            <a:ext cx="629611" cy="303024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9512" y="4725144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The optimial detector calculates: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And select the largest </a:t>
            </a:r>
            <a:r>
              <a:rPr lang="en-US" altLang="zh-CN" sz="2400" b="1" kern="0">
                <a:solidFill>
                  <a:schemeClr val="tx2"/>
                </a:solidFill>
                <a:ea typeface="宋体" panose="02010600030101010101" pitchFamily="2" charset="-122"/>
              </a:rPr>
              <a:t>m.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229200"/>
            <a:ext cx="460354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05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20291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A quadrature-amplitude-modulated (QAM) signal employs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two quadrature carriers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𝒔𝒊𝒏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𝝅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𝒄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𝒄𝒐𝒔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𝝅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𝒄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𝒕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.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Each is modulated by independent information bits. The signal waveforms are: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carried bits per symbol: 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</a:t>
                </a: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20291"/>
              </a:xfrm>
              <a:blipFill rotWithShape="0">
                <a:blip r:embed="rId2"/>
                <a:stretch>
                  <a:fillRect l="-1011" t="-1961" b="-378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4077072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A 16-QAM constellation each of whose quadrature carrier is modulated by M=4 PAM: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068960"/>
            <a:ext cx="8385038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5085184"/>
            <a:ext cx="2618267" cy="18722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573016"/>
            <a:ext cx="88855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774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7.7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Consider a binary FSK system: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=1000/T</a:t>
            </a:r>
            <a:r>
              <a:rPr lang="en-US" altLang="zh-CN" sz="2400" b="1" baseline="-250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, f</a:t>
            </a:r>
            <a:r>
              <a:rPr lang="en-US" altLang="zh-CN" sz="2400" b="1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=f</a:t>
            </a:r>
            <a:r>
              <a:rPr lang="en-US" altLang="zh-CN" sz="2400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+1/T</a:t>
            </a:r>
            <a:r>
              <a:rPr lang="en-US" altLang="zh-CN" sz="2400" b="1" baseline="-2500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. The channel imparts a phase shift           . So the received noiseless signal is: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Numerically implement the correlation-type demodulator for the above signal. 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44824"/>
            <a:ext cx="3598491" cy="792088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84984"/>
            <a:ext cx="822062" cy="2880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789040"/>
            <a:ext cx="5888066" cy="6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772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correlator demodulator multiplies the received signal with the following function and calculates the integral, respectively: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detector is a square-law detector.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564904"/>
            <a:ext cx="17781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09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5029200" cy="3571875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008509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Initialization: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5576" y="3645024"/>
            <a:ext cx="2088232" cy="14401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5175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6743700" cy="3629025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008509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Received signal: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568" y="2420888"/>
            <a:ext cx="4968552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3573016"/>
            <a:ext cx="3240360" cy="15121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660851"/>
            <a:ext cx="3981450" cy="11525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5184973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Detection: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3489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50188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64717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Carrier-Frequency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Probabilty of symbol error for noncoherent detection of FSK: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When M=2,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BER: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32" y="1628800"/>
            <a:ext cx="4438632" cy="792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564904"/>
            <a:ext cx="1521511" cy="576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068960"/>
            <a:ext cx="1512168" cy="6528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2446976"/>
            <a:ext cx="3985272" cy="43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733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42160"/>
            <a:ext cx="6320558" cy="3915841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08509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7.8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Perform a Monte Carlo simulation of a binary FSK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where                     and the detector is square-law detector.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700808"/>
            <a:ext cx="3598491" cy="792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52" y="2608000"/>
            <a:ext cx="1615764" cy="3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41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7358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When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(t)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is transmitted, the fisrt pair of correlators output: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second pair outputs: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700808"/>
            <a:ext cx="2551132" cy="1008112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4221088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00FF"/>
                </a:solidFill>
                <a:ea typeface="宋体" panose="02010600030101010101" pitchFamily="2" charset="-122"/>
              </a:rPr>
              <a:t>In the simulation, the channel-phase shift      can be set to 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zero for </a:t>
            </a:r>
            <a:r>
              <a:rPr lang="en-US" altLang="zh-CN" sz="2400" kern="0" dirty="0">
                <a:solidFill>
                  <a:srgbClr val="0000FF"/>
                </a:solidFill>
                <a:ea typeface="宋体" panose="02010600030101010101" pitchFamily="2" charset="-122"/>
              </a:rPr>
              <a:t>convenience. </a:t>
            </a:r>
            <a:endParaRPr lang="zh-CN" altLang="en-US" sz="2400" b="1" kern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40968"/>
            <a:ext cx="1139341" cy="7128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4293096"/>
            <a:ext cx="288032" cy="3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67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8039100" cy="4686300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008509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Main script: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27584" y="4293096"/>
            <a:ext cx="4104456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725144"/>
            <a:ext cx="1521511" cy="576064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H="1" flipV="1">
            <a:off x="5004048" y="4653136"/>
            <a:ext cx="792088" cy="28803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688933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6877050" cy="2152650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052736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59632" y="2996952"/>
            <a:ext cx="1944216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933825" cy="37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7568952" cy="30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23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More generally, QAM can be viewed as a form of combined amplitude and digital-phase modulation. We rewrite the QAM signal as: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carried bits per symbol: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581128"/>
            <a:ext cx="2618267" cy="18722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891793" cy="432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140" y="3913464"/>
            <a:ext cx="6581860" cy="29330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212976"/>
            <a:ext cx="1591334" cy="3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59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5848350" cy="5457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988840"/>
            <a:ext cx="2551132" cy="10081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3429000"/>
            <a:ext cx="1139341" cy="712856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 bwMode="auto">
          <a:xfrm flipH="1">
            <a:off x="5220072" y="2708920"/>
            <a:ext cx="1008112" cy="64807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3203848" y="3789040"/>
            <a:ext cx="3672408" cy="2160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1689926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7305675" cy="5343525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052736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 flipH="1" flipV="1">
            <a:off x="683568" y="1412776"/>
            <a:ext cx="2016224" cy="720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 flipH="1" flipV="1">
            <a:off x="611560" y="2492896"/>
            <a:ext cx="1368152" cy="1800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549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21629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6353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Detection and demodulation of QAM signals: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179512" y="4149080"/>
                <a:ext cx="8640960" cy="620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The received signal:</a:t>
                </a: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z="24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𝝋</m:t>
                    </m:r>
                  </m:oMath>
                </a14:m>
                <a:r>
                  <a:rPr lang="zh-CN" altLang="en-US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is carrier offset and  </a:t>
                </a:r>
                <a:endParaRPr lang="zh-CN" altLang="en-US" sz="2400" b="1" kern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149080"/>
                <a:ext cx="8640960" cy="620291"/>
              </a:xfrm>
              <a:prstGeom prst="rect">
                <a:avLst/>
              </a:prstGeom>
              <a:blipFill rotWithShape="0">
                <a:blip r:embed="rId2"/>
                <a:stretch>
                  <a:fillRect l="-1058" t="-1980" b="-861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512" y="5229200"/>
            <a:ext cx="3816424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The two correlators: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1" kern="0">
                <a:solidFill>
                  <a:srgbClr val="FF0000"/>
                </a:solidFill>
                <a:ea typeface="宋体" panose="02010600030101010101" pitchFamily="2" charset="-122"/>
              </a:rPr>
              <a:t>normalized energy</a:t>
            </a: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5756670" cy="2825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21088"/>
            <a:ext cx="5718467" cy="432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725144"/>
            <a:ext cx="3733690" cy="432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5301208"/>
            <a:ext cx="2952328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209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outputs from the two correlators: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916832"/>
            <a:ext cx="3544730" cy="86409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852936"/>
            <a:ext cx="860444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where the noise components are zero-mean, uncorrelated Gaussian with variance      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629611" cy="303024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9512" y="3861048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The opimum detector computes the distance metric: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509120"/>
            <a:ext cx="4499476" cy="504056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39552" y="5085184"/>
            <a:ext cx="860444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where r=(r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,r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), s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=(A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mc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,A</a:t>
            </a:r>
            <a:r>
              <a:rPr lang="en-US" altLang="zh-CN" sz="2400" kern="0" baseline="-25000">
                <a:solidFill>
                  <a:srgbClr val="0000FF"/>
                </a:solidFill>
                <a:ea typeface="宋体" panose="02010600030101010101" pitchFamily="2" charset="-122"/>
              </a:rPr>
              <a:t>ms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).      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79512" y="5661248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SER of rectangular QAM: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5519988"/>
            <a:ext cx="3048532" cy="13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456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7.6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Perform a Monte Carlo simulation of an M=16-QAM communication system using a rectangular signal constellation. The model is given as follows: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02497"/>
            <a:ext cx="6757464" cy="39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570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2029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UNG generates the sequence of information symbols corresponding to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16 poosible 4-bit combinations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. The information symbols are mapped to the constellation points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(A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mc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,A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ms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80928"/>
            <a:ext cx="2874923" cy="237626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5085184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outputs from the correlator: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                  How to calculate average symbol energy?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5157192"/>
            <a:ext cx="2531950" cy="432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661248"/>
            <a:ext cx="167064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805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440160"/>
            <a:ext cx="7061183" cy="5373216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Quadrature Amplitude Modulation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008509"/>
            <a:ext cx="8447088" cy="6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Main script:</a:t>
            </a: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47664" y="4725144"/>
            <a:ext cx="5184576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B29F4B-8D29-4E7F-A2CC-3C4E9D27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5263515"/>
            <a:ext cx="3048532" cy="13590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CE0FAC9-0779-452A-92D8-3DBF8BC9E4AC}"/>
              </a:ext>
            </a:extLst>
          </p:cNvPr>
          <p:cNvSpPr/>
          <p:nvPr/>
        </p:nvSpPr>
        <p:spPr bwMode="auto">
          <a:xfrm>
            <a:off x="1403647" y="2101272"/>
            <a:ext cx="1224137" cy="6202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370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03l">
  <a:themeElements>
    <a:clrScheme name="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db2004c003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Botany design template</Template>
  <TotalTime>26452</TotalTime>
  <Words>736</Words>
  <Application>Microsoft Office PowerPoint</Application>
  <PresentationFormat>全屏显示(4:3)</PresentationFormat>
  <Paragraphs>168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Verdana</vt:lpstr>
      <vt:lpstr>Wingdings</vt:lpstr>
      <vt:lpstr>cdb2004c003l</vt:lpstr>
      <vt:lpstr>PowerPoint 演示文稿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Carrier-Frequency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  <vt:lpstr>Quadrature Amplitude Modulation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Gao</dc:creator>
  <cp:lastModifiedBy>张 昱</cp:lastModifiedBy>
  <cp:revision>944</cp:revision>
  <dcterms:created xsi:type="dcterms:W3CDTF">2006-06-09T00:45:34Z</dcterms:created>
  <dcterms:modified xsi:type="dcterms:W3CDTF">2021-06-03T14:54:49Z</dcterms:modified>
</cp:coreProperties>
</file>