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FF9999"/>
    <a:srgbClr val="FF9966"/>
    <a:srgbClr val="FFFF99"/>
    <a:srgbClr val="CCFFCC"/>
    <a:srgbClr val="CCFFFF"/>
    <a:srgbClr val="C5E0B4"/>
    <a:srgbClr val="DDDAB8"/>
    <a:srgbClr val="FFFF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864" autoAdjust="0"/>
    <p:restoredTop sz="50000"/>
  </p:normalViewPr>
  <p:slideViewPr>
    <p:cSldViewPr snapToGrid="0">
      <p:cViewPr varScale="1">
        <p:scale>
          <a:sx n="53" d="100"/>
          <a:sy n="53" d="100"/>
        </p:scale>
        <p:origin x="1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16/7/24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66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055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16/7/24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16/7/24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16/7/24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16/7/24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16/7/24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16/7/24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16/7/24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16/7/24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16/7/24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16/7/24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16/7/24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16/7/24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流程图: 可选过程 55"/>
          <p:cNvSpPr/>
          <p:nvPr/>
        </p:nvSpPr>
        <p:spPr>
          <a:xfrm>
            <a:off x="345440" y="156845"/>
            <a:ext cx="11457940" cy="6385560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en-US" altLang="zh-CN" sz="2400" b="1"/>
          </a:p>
          <a:p>
            <a:pPr algn="ctr"/>
            <a:r>
              <a:rPr lang="en-US" altLang="zh-CN" sz="3200" b="1"/>
              <a:t>XXL-JOB</a:t>
            </a:r>
            <a:r>
              <a:rPr lang="zh-CN" altLang="en-US" sz="3200" b="1"/>
              <a:t>架构图 </a:t>
            </a:r>
            <a:r>
              <a:rPr lang="en-US" altLang="zh-CN" sz="3200" b="1"/>
              <a:t>v1.1</a:t>
            </a:r>
          </a:p>
        </p:txBody>
      </p:sp>
      <p:sp>
        <p:nvSpPr>
          <p:cNvPr id="6" name="流程图: 可选过程 5"/>
          <p:cNvSpPr/>
          <p:nvPr/>
        </p:nvSpPr>
        <p:spPr>
          <a:xfrm>
            <a:off x="672465" y="436245"/>
            <a:ext cx="6865620" cy="5382895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2400" b="1">
                <a:solidFill>
                  <a:schemeClr val="accent5">
                    <a:lumMod val="50000"/>
                  </a:schemeClr>
                </a:solidFill>
                <a:latin typeface="微软雅黑" charset="0"/>
                <a:ea typeface="微软雅黑" charset="0"/>
              </a:rPr>
              <a:t>调度中心</a:t>
            </a:r>
          </a:p>
        </p:txBody>
      </p:sp>
      <p:sp>
        <p:nvSpPr>
          <p:cNvPr id="11" name="圆柱形 10"/>
          <p:cNvSpPr/>
          <p:nvPr/>
        </p:nvSpPr>
        <p:spPr>
          <a:xfrm>
            <a:off x="918845" y="832485"/>
            <a:ext cx="3928745" cy="2955290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b="1">
                <a:solidFill>
                  <a:schemeClr val="tx1"/>
                </a:solidFill>
                <a:latin typeface="微软雅黑" charset="0"/>
                <a:ea typeface="微软雅黑" charset="0"/>
              </a:rPr>
              <a:t>任务池</a:t>
            </a:r>
          </a:p>
        </p:txBody>
      </p:sp>
      <p:sp>
        <p:nvSpPr>
          <p:cNvPr id="8" name="流程图: 可选过程 7"/>
          <p:cNvSpPr/>
          <p:nvPr/>
        </p:nvSpPr>
        <p:spPr>
          <a:xfrm>
            <a:off x="1067435" y="1742440"/>
            <a:ext cx="3597275" cy="400685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>
                <a:latin typeface="微软雅黑" charset="0"/>
                <a:ea typeface="微软雅黑" charset="0"/>
              </a:rPr>
              <a:t>宴会商户头图绑定</a:t>
            </a:r>
            <a:r>
              <a:rPr lang="en-US" altLang="zh-CN">
                <a:latin typeface="微软雅黑" charset="0"/>
                <a:ea typeface="微软雅黑" charset="0"/>
              </a:rPr>
              <a:t>JOB</a:t>
            </a:r>
          </a:p>
        </p:txBody>
      </p:sp>
      <p:sp>
        <p:nvSpPr>
          <p:cNvPr id="9" name="流程图: 可选过程 8"/>
          <p:cNvSpPr/>
          <p:nvPr/>
        </p:nvSpPr>
        <p:spPr>
          <a:xfrm>
            <a:off x="1068705" y="2287270"/>
            <a:ext cx="3597275" cy="39751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>
                <a:latin typeface="微软雅黑" charset="0"/>
                <a:ea typeface="微软雅黑" charset="0"/>
              </a:rPr>
              <a:t>婚宴默认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搜索</a:t>
            </a:r>
            <a:r>
              <a:rPr lang="zh-CN" altLang="en-US">
                <a:latin typeface="微软雅黑" charset="0"/>
                <a:ea typeface="微软雅黑" charset="0"/>
              </a:rPr>
              <a:t>排序跑分</a:t>
            </a:r>
            <a:r>
              <a:rPr lang="en-US" altLang="zh-CN">
                <a:latin typeface="微软雅黑" charset="0"/>
                <a:ea typeface="微软雅黑" charset="0"/>
              </a:rPr>
              <a:t>JOB</a:t>
            </a:r>
          </a:p>
        </p:txBody>
      </p:sp>
      <p:sp>
        <p:nvSpPr>
          <p:cNvPr id="10" name="流程图: 可选过程 9"/>
          <p:cNvSpPr/>
          <p:nvPr/>
        </p:nvSpPr>
        <p:spPr>
          <a:xfrm>
            <a:off x="1071880" y="2863850"/>
            <a:ext cx="3597275" cy="34036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微软雅黑" charset="0"/>
                <a:ea typeface="微软雅黑" charset="0"/>
              </a:rPr>
              <a:t>……</a:t>
            </a:r>
          </a:p>
        </p:txBody>
      </p:sp>
      <p:sp>
        <p:nvSpPr>
          <p:cNvPr id="22" name="流程图: 可选过程 21"/>
          <p:cNvSpPr/>
          <p:nvPr/>
        </p:nvSpPr>
        <p:spPr>
          <a:xfrm>
            <a:off x="5225415" y="935355"/>
            <a:ext cx="1898015" cy="708660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调度器</a:t>
            </a:r>
            <a:r>
              <a:rPr lang="en-US" altLang="zh-CN">
                <a:latin typeface="微软雅黑" charset="0"/>
                <a:ea typeface="微软雅黑" charset="0"/>
              </a:rPr>
              <a:t>A</a:t>
            </a:r>
          </a:p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【block】</a:t>
            </a:r>
          </a:p>
        </p:txBody>
      </p:sp>
      <p:sp>
        <p:nvSpPr>
          <p:cNvPr id="29" name="流程图: 可选过程 28"/>
          <p:cNvSpPr/>
          <p:nvPr/>
        </p:nvSpPr>
        <p:spPr>
          <a:xfrm>
            <a:off x="5280025" y="1979930"/>
            <a:ext cx="1898015" cy="708660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调度器</a:t>
            </a:r>
            <a:r>
              <a:rPr lang="en-US" altLang="zh-CN">
                <a:latin typeface="微软雅黑" charset="0"/>
                <a:ea typeface="微软雅黑" charset="0"/>
              </a:rPr>
              <a:t>B</a:t>
            </a:r>
          </a:p>
          <a:p>
            <a:pPr algn="ctr"/>
            <a:r>
              <a:rPr lang="zh-CN" altLang="en-US">
                <a:latin typeface="微软雅黑" charset="0"/>
                <a:ea typeface="微软雅黑" charset="0"/>
                <a:sym typeface="+mn-ea"/>
              </a:rPr>
              <a:t>【block】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35" name="流程图: 可选过程 34"/>
          <p:cNvSpPr/>
          <p:nvPr/>
        </p:nvSpPr>
        <p:spPr>
          <a:xfrm>
            <a:off x="5280025" y="2952115"/>
            <a:ext cx="1898015" cy="708660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调度器</a:t>
            </a:r>
            <a:r>
              <a:rPr lang="en-US" altLang="zh-CN">
                <a:latin typeface="微软雅黑" charset="0"/>
                <a:ea typeface="微软雅黑" charset="0"/>
              </a:rPr>
              <a:t>C</a:t>
            </a:r>
          </a:p>
          <a:p>
            <a:pPr algn="ctr"/>
            <a:r>
              <a:rPr lang="zh-CN" altLang="en-US">
                <a:latin typeface="微软雅黑" charset="0"/>
                <a:ea typeface="微软雅黑" charset="0"/>
                <a:sym typeface="+mn-ea"/>
              </a:rPr>
              <a:t>【active】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36" name="流程图: 可选过程 35"/>
          <p:cNvSpPr/>
          <p:nvPr/>
        </p:nvSpPr>
        <p:spPr>
          <a:xfrm>
            <a:off x="1097280" y="4314190"/>
            <a:ext cx="5988050" cy="6407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charset="0"/>
                <a:ea typeface="微软雅黑" charset="0"/>
              </a:rPr>
              <a:t>调度日志</a:t>
            </a:r>
          </a:p>
        </p:txBody>
      </p:sp>
      <p:sp>
        <p:nvSpPr>
          <p:cNvPr id="37" name="下箭头 36"/>
          <p:cNvSpPr/>
          <p:nvPr/>
        </p:nvSpPr>
        <p:spPr>
          <a:xfrm>
            <a:off x="6210935" y="3715385"/>
            <a:ext cx="160655" cy="553720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39" name="流程图: 可选过程 38"/>
          <p:cNvSpPr/>
          <p:nvPr/>
        </p:nvSpPr>
        <p:spPr>
          <a:xfrm>
            <a:off x="8888730" y="597535"/>
            <a:ext cx="2533650" cy="520065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执行器</a:t>
            </a:r>
          </a:p>
        </p:txBody>
      </p:sp>
      <p:sp>
        <p:nvSpPr>
          <p:cNvPr id="43" name="右箭头 42"/>
          <p:cNvSpPr/>
          <p:nvPr/>
        </p:nvSpPr>
        <p:spPr>
          <a:xfrm>
            <a:off x="7593965" y="3176905"/>
            <a:ext cx="1267460" cy="21844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44" name="左箭头 43"/>
          <p:cNvSpPr/>
          <p:nvPr/>
        </p:nvSpPr>
        <p:spPr>
          <a:xfrm>
            <a:off x="7593965" y="4560570"/>
            <a:ext cx="1252855" cy="189230"/>
          </a:xfrm>
          <a:prstGeom prst="lef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45" name="流程图: 磁盘 44"/>
          <p:cNvSpPr/>
          <p:nvPr/>
        </p:nvSpPr>
        <p:spPr>
          <a:xfrm>
            <a:off x="9226550" y="878205"/>
            <a:ext cx="1805940" cy="2650490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1600" b="1">
                <a:latin typeface="微软雅黑" charset="0"/>
                <a:ea typeface="微软雅黑" charset="0"/>
              </a:rPr>
              <a:t>调度队列</a:t>
            </a:r>
          </a:p>
        </p:txBody>
      </p:sp>
      <p:sp>
        <p:nvSpPr>
          <p:cNvPr id="47" name="左右箭头 46"/>
          <p:cNvSpPr/>
          <p:nvPr/>
        </p:nvSpPr>
        <p:spPr>
          <a:xfrm>
            <a:off x="4885055" y="3206115"/>
            <a:ext cx="378460" cy="160020"/>
          </a:xfrm>
          <a:prstGeom prst="left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48" name="流程图: 可选过程 47"/>
          <p:cNvSpPr/>
          <p:nvPr/>
        </p:nvSpPr>
        <p:spPr>
          <a:xfrm>
            <a:off x="9370060" y="1778635"/>
            <a:ext cx="1471295" cy="29146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调度请求</a:t>
            </a:r>
          </a:p>
        </p:txBody>
      </p:sp>
      <p:sp>
        <p:nvSpPr>
          <p:cNvPr id="51" name="流程图: 可选过程 50"/>
          <p:cNvSpPr/>
          <p:nvPr/>
        </p:nvSpPr>
        <p:spPr>
          <a:xfrm>
            <a:off x="9357360" y="2185035"/>
            <a:ext cx="1471295" cy="29146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调度请求</a:t>
            </a:r>
          </a:p>
        </p:txBody>
      </p:sp>
      <p:sp>
        <p:nvSpPr>
          <p:cNvPr id="52" name="流程图: 可选过程 51"/>
          <p:cNvSpPr/>
          <p:nvPr/>
        </p:nvSpPr>
        <p:spPr>
          <a:xfrm>
            <a:off x="9358630" y="2591435"/>
            <a:ext cx="1471295" cy="29146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微软雅黑" charset="0"/>
                <a:ea typeface="微软雅黑" charset="0"/>
              </a:rPr>
              <a:t>……</a:t>
            </a:r>
          </a:p>
        </p:txBody>
      </p:sp>
      <p:sp>
        <p:nvSpPr>
          <p:cNvPr id="53" name="流程图: 可选过程 52"/>
          <p:cNvSpPr/>
          <p:nvPr/>
        </p:nvSpPr>
        <p:spPr>
          <a:xfrm>
            <a:off x="9168765" y="4139565"/>
            <a:ext cx="1850390" cy="845185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/>
              <a:t>任务执行</a:t>
            </a:r>
          </a:p>
          <a:p>
            <a:pPr algn="ctr"/>
            <a:r>
              <a:rPr lang="zh-CN" altLang="en-US" sz="1600" b="1"/>
              <a:t>【业务逻辑】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363855" y="355600"/>
            <a:ext cx="11457940" cy="614743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28575" cmpd="sng">
            <a:solidFill>
              <a:schemeClr val="accent1">
                <a:shade val="50000"/>
                <a:alpha val="98000"/>
              </a:schemeClr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en-US" altLang="zh-CN" sz="2400" b="1"/>
          </a:p>
          <a:p>
            <a:pPr algn="ctr"/>
            <a:r>
              <a:rPr lang="en-US" altLang="zh-CN" sz="3200" b="1"/>
              <a:t>XXL-JOB</a:t>
            </a:r>
            <a:r>
              <a:rPr lang="zh-CN" altLang="en-US" sz="3200" b="1"/>
              <a:t>架构图 </a:t>
            </a:r>
            <a:r>
              <a:rPr lang="en-US" altLang="zh-CN" sz="3200" b="1"/>
              <a:t>v1.3</a:t>
            </a:r>
          </a:p>
        </p:txBody>
      </p:sp>
      <p:sp>
        <p:nvSpPr>
          <p:cNvPr id="32" name="矩形 31"/>
          <p:cNvSpPr/>
          <p:nvPr/>
        </p:nvSpPr>
        <p:spPr>
          <a:xfrm>
            <a:off x="548005" y="1049020"/>
            <a:ext cx="4619625" cy="4560570"/>
          </a:xfrm>
          <a:prstGeom prst="rect">
            <a:avLst/>
          </a:prstGeom>
          <a:solidFill>
            <a:srgbClr val="FFF5D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2400" b="1">
                <a:solidFill>
                  <a:schemeClr val="accent5">
                    <a:lumMod val="50000"/>
                  </a:schemeClr>
                </a:solidFill>
                <a:latin typeface="微软雅黑" charset="0"/>
                <a:ea typeface="微软雅黑" charset="0"/>
              </a:rPr>
              <a:t>调度中心</a:t>
            </a:r>
          </a:p>
        </p:txBody>
      </p:sp>
      <p:sp>
        <p:nvSpPr>
          <p:cNvPr id="33" name="矩形 32"/>
          <p:cNvSpPr/>
          <p:nvPr/>
        </p:nvSpPr>
        <p:spPr>
          <a:xfrm>
            <a:off x="705485" y="1526540"/>
            <a:ext cx="1973580" cy="2425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b="1">
                <a:solidFill>
                  <a:schemeClr val="tx1"/>
                </a:solidFill>
                <a:latin typeface="微软雅黑" charset="0"/>
                <a:ea typeface="微软雅黑" charset="0"/>
              </a:rPr>
              <a:t>调度池</a:t>
            </a:r>
          </a:p>
        </p:txBody>
      </p:sp>
      <p:sp>
        <p:nvSpPr>
          <p:cNvPr id="34" name="矩形 33"/>
          <p:cNvSpPr/>
          <p:nvPr/>
        </p:nvSpPr>
        <p:spPr>
          <a:xfrm>
            <a:off x="871855" y="1741805"/>
            <a:ext cx="1585595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执行器地址</a:t>
            </a:r>
          </a:p>
        </p:txBody>
      </p:sp>
      <p:sp>
        <p:nvSpPr>
          <p:cNvPr id="49" name="矩形 48"/>
          <p:cNvSpPr/>
          <p:nvPr/>
        </p:nvSpPr>
        <p:spPr>
          <a:xfrm>
            <a:off x="706120" y="4370070"/>
            <a:ext cx="4196080" cy="6407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charset="0"/>
                <a:ea typeface="微软雅黑" charset="0"/>
              </a:rPr>
              <a:t>调度日志 </a:t>
            </a:r>
            <a:r>
              <a:rPr lang="en-US" altLang="zh-CN" b="1">
                <a:solidFill>
                  <a:schemeClr val="tx1"/>
                </a:solidFill>
                <a:latin typeface="微软雅黑" charset="0"/>
                <a:ea typeface="微软雅黑" charset="0"/>
              </a:rPr>
              <a:t>/ GLUE</a:t>
            </a:r>
            <a:r>
              <a:rPr lang="zh-CN" altLang="en-US" b="1">
                <a:solidFill>
                  <a:schemeClr val="tx1"/>
                </a:solidFill>
                <a:latin typeface="微软雅黑" charset="0"/>
                <a:ea typeface="微软雅黑" charset="0"/>
              </a:rPr>
              <a:t>日志</a:t>
            </a:r>
          </a:p>
        </p:txBody>
      </p:sp>
      <p:sp>
        <p:nvSpPr>
          <p:cNvPr id="54" name="矩形 53"/>
          <p:cNvSpPr/>
          <p:nvPr/>
        </p:nvSpPr>
        <p:spPr>
          <a:xfrm>
            <a:off x="6850380" y="1069340"/>
            <a:ext cx="4764405" cy="4487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执行器</a:t>
            </a:r>
          </a:p>
        </p:txBody>
      </p:sp>
      <p:sp>
        <p:nvSpPr>
          <p:cNvPr id="64" name="矩形 63"/>
          <p:cNvSpPr/>
          <p:nvPr/>
        </p:nvSpPr>
        <p:spPr>
          <a:xfrm>
            <a:off x="874395" y="2331085"/>
            <a:ext cx="1549400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微软雅黑" charset="0"/>
                <a:ea typeface="微软雅黑" charset="0"/>
              </a:rPr>
              <a:t>JobHandler</a:t>
            </a:r>
          </a:p>
        </p:txBody>
      </p:sp>
      <p:sp>
        <p:nvSpPr>
          <p:cNvPr id="65" name="矩形 64"/>
          <p:cNvSpPr/>
          <p:nvPr/>
        </p:nvSpPr>
        <p:spPr>
          <a:xfrm>
            <a:off x="876935" y="2902585"/>
            <a:ext cx="1530350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微软雅黑" charset="0"/>
                <a:ea typeface="微软雅黑" charset="0"/>
              </a:rPr>
              <a:t>……</a:t>
            </a:r>
          </a:p>
        </p:txBody>
      </p:sp>
      <p:sp>
        <p:nvSpPr>
          <p:cNvPr id="66" name="矩形 65"/>
          <p:cNvSpPr/>
          <p:nvPr/>
        </p:nvSpPr>
        <p:spPr>
          <a:xfrm>
            <a:off x="3642360" y="1754505"/>
            <a:ext cx="1257935" cy="8534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charset="0"/>
                <a:ea typeface="微软雅黑" charset="0"/>
                <a:sym typeface="+mn-ea"/>
              </a:rPr>
              <a:t>调度器</a:t>
            </a:r>
          </a:p>
          <a:p>
            <a:pPr algn="ctr"/>
            <a:r>
              <a:rPr lang="en-US" altLang="zh-CN">
                <a:latin typeface="微软雅黑" charset="0"/>
                <a:ea typeface="微软雅黑" charset="0"/>
              </a:rPr>
              <a:t>quartz</a:t>
            </a:r>
          </a:p>
        </p:txBody>
      </p:sp>
      <p:sp>
        <p:nvSpPr>
          <p:cNvPr id="74" name="矩形 73"/>
          <p:cNvSpPr/>
          <p:nvPr/>
        </p:nvSpPr>
        <p:spPr>
          <a:xfrm>
            <a:off x="3642360" y="2940685"/>
            <a:ext cx="1257935" cy="8166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charset="0"/>
                <a:ea typeface="微软雅黑" charset="0"/>
                <a:sym typeface="+mn-ea"/>
              </a:rPr>
              <a:t>回调服务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81" name="上下箭头 80"/>
          <p:cNvSpPr/>
          <p:nvPr/>
        </p:nvSpPr>
        <p:spPr>
          <a:xfrm>
            <a:off x="4125595" y="3846195"/>
            <a:ext cx="238125" cy="474980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右箭头 7"/>
          <p:cNvSpPr/>
          <p:nvPr/>
        </p:nvSpPr>
        <p:spPr>
          <a:xfrm>
            <a:off x="2741295" y="2108835"/>
            <a:ext cx="877570" cy="21907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右箭头 9"/>
          <p:cNvSpPr/>
          <p:nvPr/>
        </p:nvSpPr>
        <p:spPr>
          <a:xfrm>
            <a:off x="2726055" y="3249295"/>
            <a:ext cx="877570" cy="21907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128510" y="1635760"/>
            <a:ext cx="1535430" cy="9677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执行器服务</a:t>
            </a: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jetty</a:t>
            </a: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5227320" y="2124075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5210175" y="3423920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柱形 15"/>
          <p:cNvSpPr/>
          <p:nvPr/>
        </p:nvSpPr>
        <p:spPr>
          <a:xfrm>
            <a:off x="7074535" y="3006090"/>
            <a:ext cx="1499235" cy="2012950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回调日志</a:t>
            </a: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queue</a:t>
            </a:r>
          </a:p>
        </p:txBody>
      </p:sp>
      <p:sp>
        <p:nvSpPr>
          <p:cNvPr id="18" name="矩形 17"/>
          <p:cNvSpPr/>
          <p:nvPr/>
        </p:nvSpPr>
        <p:spPr>
          <a:xfrm>
            <a:off x="9260840" y="1527810"/>
            <a:ext cx="2157095" cy="34347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任务</a:t>
            </a: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8699500" y="2127885"/>
            <a:ext cx="528955" cy="9525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8629015" y="3753485"/>
            <a:ext cx="546100" cy="0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柱形 20"/>
          <p:cNvSpPr/>
          <p:nvPr/>
        </p:nvSpPr>
        <p:spPr>
          <a:xfrm>
            <a:off x="9523095" y="1690370"/>
            <a:ext cx="1554480" cy="935355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调度请求</a:t>
            </a:r>
            <a:r>
              <a:rPr lang="en-US" altLang="zh-CN">
                <a:solidFill>
                  <a:schemeClr val="tx1"/>
                </a:solidFill>
              </a:rPr>
              <a:t>queue</a:t>
            </a:r>
          </a:p>
        </p:txBody>
      </p:sp>
      <p:sp>
        <p:nvSpPr>
          <p:cNvPr id="22" name="矩形 21"/>
          <p:cNvSpPr/>
          <p:nvPr/>
        </p:nvSpPr>
        <p:spPr>
          <a:xfrm>
            <a:off x="9539605" y="3342640"/>
            <a:ext cx="1517015" cy="7677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执行线程</a:t>
            </a:r>
          </a:p>
        </p:txBody>
      </p:sp>
      <p:sp>
        <p:nvSpPr>
          <p:cNvPr id="23" name="上下箭头 22"/>
          <p:cNvSpPr/>
          <p:nvPr/>
        </p:nvSpPr>
        <p:spPr>
          <a:xfrm>
            <a:off x="10156190" y="2712085"/>
            <a:ext cx="238125" cy="474980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86</Words>
  <Application>Microsoft Macintosh PowerPoint</Application>
  <PresentationFormat>宽屏</PresentationFormat>
  <Paragraphs>154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宋体</vt:lpstr>
      <vt:lpstr>微软雅黑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Microsoft Office 用户</cp:lastModifiedBy>
  <cp:revision>362</cp:revision>
  <dcterms:created xsi:type="dcterms:W3CDTF">2015-05-05T08:02:00Z</dcterms:created>
  <dcterms:modified xsi:type="dcterms:W3CDTF">2016-07-24T08:55:05Z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