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 id="270" r:id="rId16"/>
    <p:sldId id="273" r:id="rId17"/>
    <p:sldId id="271" r:id="rId18"/>
    <p:sldId id="272"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85" d="100"/>
          <a:sy n="85" d="100"/>
        </p:scale>
        <p:origin x="-1122" y="-90"/>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2012-8-22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2012-8-22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2012-8-22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2012-8-22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Server_overview</a:t>
            </a:r>
            <a:endParaRPr lang="zh-CN" altLang="en-US" dirty="0"/>
          </a:p>
        </p:txBody>
      </p:sp>
      <p:sp>
        <p:nvSpPr>
          <p:cNvPr id="3" name="副标题 2"/>
          <p:cNvSpPr>
            <a:spLocks noGrp="1"/>
          </p:cNvSpPr>
          <p:nvPr>
            <p:ph type="subTitle" idx="1"/>
          </p:nvPr>
        </p:nvSpPr>
        <p:spPr/>
        <p:txBody>
          <a:bodyPr/>
          <a:lstStyle/>
          <a:p>
            <a:r>
              <a:rPr lang="en-US" altLang="zh-CN" dirty="0" smtClean="0"/>
              <a:t>ver:1.0.0</a:t>
            </a:r>
            <a:endParaRPr lang="zh-CN" altLang="en-US" dirty="0"/>
          </a:p>
        </p:txBody>
      </p:sp>
      <p:sp>
        <p:nvSpPr>
          <p:cNvPr id="4" name="TextBox 3"/>
          <p:cNvSpPr txBox="1"/>
          <p:nvPr/>
        </p:nvSpPr>
        <p:spPr>
          <a:xfrm>
            <a:off x="5436096" y="5373216"/>
            <a:ext cx="3168352" cy="646331"/>
          </a:xfrm>
          <a:prstGeom prst="rect">
            <a:avLst/>
          </a:prstGeom>
          <a:noFill/>
        </p:spPr>
        <p:txBody>
          <a:bodyPr wrap="square" rtlCol="0">
            <a:spAutoFit/>
          </a:bodyPr>
          <a:lstStyle/>
          <a:p>
            <a:endParaRPr lang="en-US" altLang="zh-CN" dirty="0" smtClean="0"/>
          </a:p>
          <a:p>
            <a:r>
              <a:rPr lang="zh-CN" altLang="en-US" dirty="0" smtClean="0"/>
              <a:t>                         </a:t>
            </a:r>
            <a:endParaRPr lang="zh-CN" altLang="en-US" dirty="0"/>
          </a:p>
        </p:txBody>
      </p:sp>
    </p:spTree>
    <p:extLst>
      <p:ext uri="{BB962C8B-B14F-4D97-AF65-F5344CB8AC3E}">
        <p14:creationId xmlns:p14="http://schemas.microsoft.com/office/powerpoint/2010/main" xmlns="" val="227474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合服</a:t>
            </a:r>
          </a:p>
        </p:txBody>
      </p:sp>
      <p:sp>
        <p:nvSpPr>
          <p:cNvPr id="3" name="内容占位符 2"/>
          <p:cNvSpPr>
            <a:spLocks noGrp="1"/>
          </p:cNvSpPr>
          <p:nvPr>
            <p:ph idx="1"/>
          </p:nvPr>
        </p:nvSpPr>
        <p:spPr/>
        <p:txBody>
          <a:bodyPr>
            <a:normAutofit lnSpcReduction="10000"/>
          </a:bodyPr>
          <a:lstStyle/>
          <a:p>
            <a:r>
              <a:rPr lang="zh-CN" altLang="en-US" dirty="0" smtClean="0"/>
              <a:t>理论上我们对每个角色绑定一个唯一</a:t>
            </a:r>
            <a:r>
              <a:rPr lang="en-US" altLang="zh-CN" dirty="0" smtClean="0"/>
              <a:t>ID</a:t>
            </a:r>
            <a:r>
              <a:rPr lang="zh-CN" altLang="en-US" dirty="0" smtClean="0"/>
              <a:t>， 某些数据如物品也产生一个</a:t>
            </a:r>
            <a:r>
              <a:rPr lang="en-US" altLang="zh-CN" dirty="0" smtClean="0"/>
              <a:t>GUID</a:t>
            </a:r>
            <a:r>
              <a:rPr lang="zh-CN" altLang="en-US" dirty="0" smtClean="0"/>
              <a:t>， 使用</a:t>
            </a:r>
            <a:r>
              <a:rPr lang="en-US" altLang="zh-CN" dirty="0" err="1" smtClean="0"/>
              <a:t>mysql</a:t>
            </a:r>
            <a:r>
              <a:rPr lang="zh-CN" altLang="en-US" dirty="0" smtClean="0"/>
              <a:t>语句管理物品和角色唯一</a:t>
            </a:r>
            <a:r>
              <a:rPr lang="en-US" altLang="zh-CN" dirty="0" smtClean="0"/>
              <a:t>ID</a:t>
            </a:r>
            <a:r>
              <a:rPr lang="zh-CN" altLang="en-US" dirty="0" smtClean="0"/>
              <a:t>直接向另一个数据库表合并就完成合服过程， 当然用户名等还需要处理。</a:t>
            </a:r>
            <a:endParaRPr lang="en-US" altLang="zh-CN" dirty="0" smtClean="0"/>
          </a:p>
          <a:p>
            <a:r>
              <a:rPr lang="zh-CN" altLang="en-US" dirty="0" smtClean="0"/>
              <a:t>方式</a:t>
            </a:r>
            <a:r>
              <a:rPr lang="en-US" altLang="zh-CN" dirty="0" smtClean="0"/>
              <a:t>2</a:t>
            </a:r>
            <a:r>
              <a:rPr lang="zh-CN" altLang="en-US" dirty="0" smtClean="0"/>
              <a:t>：另写一个合服程序将某个数据库表相关数据合并到另一个数据库表， 完成相关关系处理， 用户名称重名等相关处理即可合服。</a:t>
            </a:r>
            <a:endParaRPr lang="en-US" altLang="zh-CN" dirty="0"/>
          </a:p>
          <a:p>
            <a:endParaRPr lang="en-US" altLang="zh-CN" dirty="0" smtClean="0"/>
          </a:p>
        </p:txBody>
      </p:sp>
    </p:spTree>
    <p:extLst>
      <p:ext uri="{BB962C8B-B14F-4D97-AF65-F5344CB8AC3E}">
        <p14:creationId xmlns:p14="http://schemas.microsoft.com/office/powerpoint/2010/main" xmlns="" val="3681175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新建一个游戏分区</a:t>
            </a:r>
            <a:endParaRPr lang="zh-CN" altLang="en-US" dirty="0"/>
          </a:p>
        </p:txBody>
      </p:sp>
      <p:sp>
        <p:nvSpPr>
          <p:cNvPr id="3" name="内容占位符 2"/>
          <p:cNvSpPr>
            <a:spLocks noGrp="1"/>
          </p:cNvSpPr>
          <p:nvPr>
            <p:ph idx="1"/>
          </p:nvPr>
        </p:nvSpPr>
        <p:spPr/>
        <p:txBody>
          <a:bodyPr/>
          <a:lstStyle/>
          <a:p>
            <a:r>
              <a:rPr lang="zh-CN" altLang="en-US" dirty="0" smtClean="0"/>
              <a:t>修改分区进程的配置表， 增加一个新区的登陆进程的</a:t>
            </a:r>
            <a:r>
              <a:rPr lang="en-US" altLang="zh-CN" dirty="0" smtClean="0"/>
              <a:t>IP</a:t>
            </a:r>
            <a:r>
              <a:rPr lang="zh-CN" altLang="en-US" dirty="0" smtClean="0"/>
              <a:t>地址和端口。</a:t>
            </a:r>
            <a:endParaRPr lang="en-US" altLang="zh-CN" dirty="0" smtClean="0"/>
          </a:p>
          <a:p>
            <a:r>
              <a:rPr lang="zh-CN" altLang="en-US" dirty="0" smtClean="0"/>
              <a:t>在相关</a:t>
            </a:r>
            <a:r>
              <a:rPr lang="en-US" altLang="zh-CN" dirty="0" err="1" smtClean="0"/>
              <a:t>ip</a:t>
            </a:r>
            <a:r>
              <a:rPr lang="zh-CN" altLang="en-US" dirty="0" smtClean="0"/>
              <a:t>地址的服务器上部署整套后端架构。</a:t>
            </a:r>
            <a:endParaRPr lang="en-US" altLang="zh-CN" dirty="0" smtClean="0"/>
          </a:p>
          <a:p>
            <a:r>
              <a:rPr lang="zh-CN" altLang="en-US" dirty="0" smtClean="0"/>
              <a:t>防火墙开放相关</a:t>
            </a:r>
            <a:r>
              <a:rPr lang="en-US" altLang="zh-CN" dirty="0" err="1" smtClean="0"/>
              <a:t>ip</a:t>
            </a:r>
            <a:r>
              <a:rPr lang="zh-CN" altLang="en-US" dirty="0" smtClean="0"/>
              <a:t>地址的相关端口对外允许访问。</a:t>
            </a:r>
            <a:endParaRPr lang="zh-CN" altLang="en-US" dirty="0"/>
          </a:p>
        </p:txBody>
      </p:sp>
    </p:spTree>
    <p:extLst>
      <p:ext uri="{BB962C8B-B14F-4D97-AF65-F5344CB8AC3E}">
        <p14:creationId xmlns:p14="http://schemas.microsoft.com/office/powerpoint/2010/main" xmlns="" val="2876153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服务器理论承载</a:t>
            </a:r>
            <a:endParaRPr lang="zh-CN" altLang="en-US" dirty="0"/>
          </a:p>
        </p:txBody>
      </p:sp>
      <p:sp>
        <p:nvSpPr>
          <p:cNvPr id="3" name="内容占位符 2"/>
          <p:cNvSpPr>
            <a:spLocks noGrp="1"/>
          </p:cNvSpPr>
          <p:nvPr>
            <p:ph idx="1"/>
          </p:nvPr>
        </p:nvSpPr>
        <p:spPr/>
        <p:txBody>
          <a:bodyPr/>
          <a:lstStyle/>
          <a:p>
            <a:r>
              <a:rPr lang="zh-CN" altLang="en-US" dirty="0" smtClean="0"/>
              <a:t>服务器逻辑进程可配置多个的特性， 在采取动态副本的游戏模式下， 承载能力可根据服务器核数和内存大小或者新增整台硬件架构来扩充承载能力。</a:t>
            </a:r>
            <a:endParaRPr lang="en-US" altLang="zh-CN" dirty="0" smtClean="0"/>
          </a:p>
          <a:p>
            <a:r>
              <a:rPr lang="zh-CN" altLang="en-US" dirty="0" smtClean="0"/>
              <a:t>单副本承载能力根据逻辑复杂度来决定。</a:t>
            </a:r>
            <a:endParaRPr lang="zh-CN" altLang="en-US" dirty="0"/>
          </a:p>
        </p:txBody>
      </p:sp>
    </p:spTree>
    <p:extLst>
      <p:ext uri="{BB962C8B-B14F-4D97-AF65-F5344CB8AC3E}">
        <p14:creationId xmlns:p14="http://schemas.microsoft.com/office/powerpoint/2010/main" xmlns="" val="1014694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中间协议耦合</a:t>
            </a:r>
            <a:endParaRPr lang="zh-CN" altLang="en-US" dirty="0"/>
          </a:p>
        </p:txBody>
      </p:sp>
      <p:sp>
        <p:nvSpPr>
          <p:cNvPr id="8" name="矩形 7"/>
          <p:cNvSpPr/>
          <p:nvPr/>
        </p:nvSpPr>
        <p:spPr>
          <a:xfrm>
            <a:off x="500034" y="4214818"/>
            <a:ext cx="8001056" cy="1477328"/>
          </a:xfrm>
          <a:prstGeom prst="rect">
            <a:avLst/>
          </a:prstGeom>
        </p:spPr>
        <p:txBody>
          <a:bodyPr wrap="square">
            <a:spAutoFit/>
          </a:bodyPr>
          <a:lstStyle/>
          <a:p>
            <a:r>
              <a:rPr lang="zh-CN" altLang="en-US" dirty="0" smtClean="0"/>
              <a:t>由于底层协议</a:t>
            </a:r>
            <a:r>
              <a:rPr lang="en-US" altLang="zh-CN" dirty="0" smtClean="0"/>
              <a:t>ID</a:t>
            </a:r>
            <a:r>
              <a:rPr lang="zh-CN" altLang="en-US" dirty="0" smtClean="0"/>
              <a:t>是自动产生的通过机制与接口绑定， 网络通讯实现接口对接口的操作，通过配置将一些协议</a:t>
            </a:r>
            <a:r>
              <a:rPr lang="en-US" altLang="zh-CN" dirty="0" smtClean="0"/>
              <a:t>ID</a:t>
            </a:r>
            <a:r>
              <a:rPr lang="zh-CN" altLang="en-US" dirty="0" smtClean="0"/>
              <a:t>固定下来， 防止代码增删造成的变动，其他详细请看</a:t>
            </a:r>
            <a:r>
              <a:rPr lang="en-US" altLang="zh-CN" dirty="0" smtClean="0"/>
              <a:t>:</a:t>
            </a:r>
          </a:p>
          <a:p>
            <a:r>
              <a:rPr lang="en-US" altLang="zh-CN" dirty="0" smtClean="0"/>
              <a:t>res\server\fixed_mercury_messages.xml</a:t>
            </a:r>
          </a:p>
          <a:p>
            <a:r>
              <a:rPr lang="zh-CN" altLang="en-US" dirty="0" smtClean="0"/>
              <a:t>中间协议强制约定在此处定义。</a:t>
            </a:r>
            <a:endParaRPr lang="zh-CN" altLang="en-US" dirty="0"/>
          </a:p>
        </p:txBody>
      </p:sp>
      <p:pic>
        <p:nvPicPr>
          <p:cNvPr id="3" name="Picture 2"/>
          <p:cNvPicPr>
            <a:picLocks noChangeAspect="1" noChangeArrowheads="1"/>
          </p:cNvPicPr>
          <p:nvPr/>
        </p:nvPicPr>
        <p:blipFill>
          <a:blip r:embed="rId2"/>
          <a:srcRect/>
          <a:stretch>
            <a:fillRect/>
          </a:stretch>
        </p:blipFill>
        <p:spPr bwMode="auto">
          <a:xfrm>
            <a:off x="571472" y="1285860"/>
            <a:ext cx="8201025" cy="28384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Defs</a:t>
            </a:r>
            <a:r>
              <a:rPr lang="zh-CN" altLang="en-US" dirty="0" smtClean="0"/>
              <a:t>中的网络协议强制关联</a:t>
            </a:r>
            <a:endParaRPr lang="zh-CN" altLang="en-US" dirty="0"/>
          </a:p>
        </p:txBody>
      </p:sp>
      <p:sp>
        <p:nvSpPr>
          <p:cNvPr id="4" name="TextBox 3"/>
          <p:cNvSpPr txBox="1"/>
          <p:nvPr/>
        </p:nvSpPr>
        <p:spPr>
          <a:xfrm>
            <a:off x="1142976" y="1571612"/>
            <a:ext cx="6429420" cy="1200329"/>
          </a:xfrm>
          <a:prstGeom prst="rect">
            <a:avLst/>
          </a:prstGeom>
          <a:noFill/>
        </p:spPr>
        <p:txBody>
          <a:bodyPr wrap="square" rtlCol="0">
            <a:spAutoFit/>
          </a:bodyPr>
          <a:lstStyle/>
          <a:p>
            <a:r>
              <a:rPr lang="zh-CN" altLang="en-US" dirty="0" smtClean="0"/>
              <a:t>由于</a:t>
            </a:r>
            <a:r>
              <a:rPr lang="en-US" altLang="zh-CN" dirty="0" err="1" smtClean="0"/>
              <a:t>entitydef</a:t>
            </a:r>
            <a:r>
              <a:rPr lang="zh-CN" altLang="en-US" dirty="0" smtClean="0"/>
              <a:t>整套机制可以自动的绑定网络协议， 如果前端能够实现相同的</a:t>
            </a:r>
            <a:r>
              <a:rPr lang="en-US" altLang="zh-CN" dirty="0" err="1" smtClean="0"/>
              <a:t>entitydef</a:t>
            </a:r>
            <a:r>
              <a:rPr lang="zh-CN" altLang="en-US" dirty="0" smtClean="0"/>
              <a:t>就能很好的匹配协议， 但如果不打算实现</a:t>
            </a:r>
            <a:r>
              <a:rPr lang="en-US" altLang="zh-CN" dirty="0" err="1" smtClean="0"/>
              <a:t>entitydef</a:t>
            </a:r>
            <a:r>
              <a:rPr lang="zh-CN" altLang="en-US" dirty="0" smtClean="0"/>
              <a:t>就需要通过协议表进行约定， 这里在</a:t>
            </a:r>
            <a:r>
              <a:rPr lang="en-US" altLang="zh-CN" dirty="0" err="1" smtClean="0"/>
              <a:t>defs</a:t>
            </a:r>
            <a:r>
              <a:rPr lang="zh-CN" altLang="en-US" dirty="0" smtClean="0"/>
              <a:t>中添加一个标签</a:t>
            </a:r>
            <a:r>
              <a:rPr lang="en-US" altLang="zh-CN" dirty="0" smtClean="0"/>
              <a:t>&lt;</a:t>
            </a:r>
            <a:r>
              <a:rPr lang="en-US" altLang="zh-CN" dirty="0" err="1" smtClean="0"/>
              <a:t>Utype</a:t>
            </a:r>
            <a:r>
              <a:rPr lang="en-US" altLang="zh-CN" dirty="0" smtClean="0"/>
              <a:t>&gt;</a:t>
            </a:r>
            <a:r>
              <a:rPr lang="zh-CN" altLang="en-US" dirty="0" smtClean="0"/>
              <a:t>来进行约定协议</a:t>
            </a:r>
            <a:r>
              <a:rPr lang="en-US" altLang="zh-CN" dirty="0" smtClean="0"/>
              <a:t>ID</a:t>
            </a:r>
            <a:r>
              <a:rPr lang="zh-CN" altLang="en-US" dirty="0" smtClean="0"/>
              <a:t>。</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2714612" y="3071810"/>
            <a:ext cx="2819400" cy="105727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1071538" y="4572008"/>
            <a:ext cx="7210425" cy="18097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配置环境变量</a:t>
            </a:r>
            <a:endParaRPr lang="zh-CN" altLang="en-US" dirty="0"/>
          </a:p>
        </p:txBody>
      </p:sp>
      <p:sp>
        <p:nvSpPr>
          <p:cNvPr id="4" name="TextBox 3"/>
          <p:cNvSpPr txBox="1"/>
          <p:nvPr/>
        </p:nvSpPr>
        <p:spPr>
          <a:xfrm>
            <a:off x="0" y="1643050"/>
            <a:ext cx="9001156" cy="1754326"/>
          </a:xfrm>
          <a:prstGeom prst="rect">
            <a:avLst/>
          </a:prstGeom>
          <a:noFill/>
        </p:spPr>
        <p:txBody>
          <a:bodyPr wrap="square" rtlCol="0">
            <a:spAutoFit/>
          </a:bodyPr>
          <a:lstStyle/>
          <a:p>
            <a:r>
              <a:rPr lang="en-US" altLang="zh-CN" dirty="0" err="1" smtClean="0"/>
              <a:t>ulimit</a:t>
            </a:r>
            <a:r>
              <a:rPr lang="en-US" altLang="zh-CN" dirty="0" smtClean="0"/>
              <a:t> -c unlimited</a:t>
            </a:r>
          </a:p>
          <a:p>
            <a:endParaRPr lang="en-US" altLang="zh-CN" dirty="0" smtClean="0"/>
          </a:p>
          <a:p>
            <a:r>
              <a:rPr lang="en-US" altLang="zh-CN" dirty="0" smtClean="0"/>
              <a:t>export KBE_ROOT=/root/</a:t>
            </a:r>
            <a:r>
              <a:rPr lang="en-US" altLang="zh-CN" dirty="0" err="1" smtClean="0"/>
              <a:t>kbengine</a:t>
            </a:r>
            <a:r>
              <a:rPr lang="en-US" altLang="zh-CN" dirty="0" smtClean="0"/>
              <a:t>/</a:t>
            </a:r>
          </a:p>
          <a:p>
            <a:r>
              <a:rPr lang="en-US" altLang="zh-CN" dirty="0" smtClean="0"/>
              <a:t>export KBE_RES_PATH='/root/</a:t>
            </a:r>
            <a:r>
              <a:rPr lang="en-US" altLang="zh-CN" dirty="0" err="1" smtClean="0"/>
              <a:t>kbengine</a:t>
            </a:r>
            <a:r>
              <a:rPr lang="en-US" altLang="zh-CN" dirty="0" smtClean="0"/>
              <a:t>/</a:t>
            </a:r>
            <a:r>
              <a:rPr lang="en-US" altLang="zh-CN" dirty="0" err="1" smtClean="0"/>
              <a:t>kbe</a:t>
            </a:r>
            <a:r>
              <a:rPr lang="en-US" altLang="zh-CN" dirty="0" smtClean="0"/>
              <a:t>/res/;/root/</a:t>
            </a:r>
            <a:r>
              <a:rPr lang="en-US" altLang="zh-CN" dirty="0" err="1" smtClean="0"/>
              <a:t>kbengine</a:t>
            </a:r>
            <a:r>
              <a:rPr lang="en-US" altLang="zh-CN" dirty="0" smtClean="0"/>
              <a:t>/demo/;/root/</a:t>
            </a:r>
            <a:r>
              <a:rPr lang="en-US" altLang="zh-CN" dirty="0" err="1" smtClean="0"/>
              <a:t>kbengine</a:t>
            </a:r>
            <a:r>
              <a:rPr lang="en-US" altLang="zh-CN" dirty="0" smtClean="0"/>
              <a:t>/demo/res/'</a:t>
            </a:r>
          </a:p>
          <a:p>
            <a:r>
              <a:rPr lang="en-US" altLang="zh-CN" dirty="0" smtClean="0"/>
              <a:t>export KBE_HYBRID_PATH=/root/</a:t>
            </a:r>
            <a:r>
              <a:rPr lang="en-US" altLang="zh-CN" dirty="0" err="1" smtClean="0"/>
              <a:t>kbengine</a:t>
            </a:r>
            <a:r>
              <a:rPr lang="en-US" altLang="zh-CN" dirty="0" smtClean="0"/>
              <a:t>/</a:t>
            </a:r>
            <a:r>
              <a:rPr lang="en-US" altLang="zh-CN" dirty="0" err="1" smtClean="0"/>
              <a:t>kbe</a:t>
            </a:r>
            <a:r>
              <a:rPr lang="en-US" altLang="zh-CN" dirty="0" smtClean="0"/>
              <a:t>/bin/Hybrid64/</a:t>
            </a:r>
            <a:endParaRPr lang="zh-CN" altLang="en-US" dirty="0"/>
          </a:p>
        </p:txBody>
      </p:sp>
      <p:sp>
        <p:nvSpPr>
          <p:cNvPr id="5" name="TextBox 4"/>
          <p:cNvSpPr txBox="1"/>
          <p:nvPr/>
        </p:nvSpPr>
        <p:spPr>
          <a:xfrm>
            <a:off x="0" y="4214819"/>
            <a:ext cx="8429652" cy="2862322"/>
          </a:xfrm>
          <a:prstGeom prst="rect">
            <a:avLst/>
          </a:prstGeom>
          <a:noFill/>
        </p:spPr>
        <p:txBody>
          <a:bodyPr wrap="square" rtlCol="0">
            <a:spAutoFit/>
          </a:bodyPr>
          <a:lstStyle/>
          <a:p>
            <a:r>
              <a:rPr lang="en-US" altLang="zh-CN" dirty="0" smtClean="0"/>
              <a:t>KBE_ROOT:  </a:t>
            </a:r>
            <a:r>
              <a:rPr lang="zh-CN" altLang="en-US" dirty="0" smtClean="0"/>
              <a:t>既引擎根目录</a:t>
            </a:r>
            <a:endParaRPr lang="en-US" altLang="zh-CN" dirty="0" smtClean="0"/>
          </a:p>
          <a:p>
            <a:endParaRPr lang="en-US" altLang="zh-CN" dirty="0" smtClean="0"/>
          </a:p>
          <a:p>
            <a:r>
              <a:rPr lang="en-US" altLang="zh-CN" dirty="0" smtClean="0"/>
              <a:t>KBE_RES_PATH: </a:t>
            </a:r>
            <a:r>
              <a:rPr lang="zh-CN" altLang="en-US" dirty="0" smtClean="0">
                <a:solidFill>
                  <a:srgbClr val="FF0000"/>
                </a:solidFill>
              </a:rPr>
              <a:t>第一个</a:t>
            </a:r>
            <a:r>
              <a:rPr lang="en-US" altLang="zh-CN" dirty="0" smtClean="0">
                <a:solidFill>
                  <a:srgbClr val="FF0000"/>
                </a:solidFill>
              </a:rPr>
              <a:t>path</a:t>
            </a:r>
            <a:r>
              <a:rPr lang="zh-CN" altLang="en-US" dirty="0" smtClean="0">
                <a:solidFill>
                  <a:srgbClr val="FF0000"/>
                </a:solidFill>
              </a:rPr>
              <a:t>必须是引擎核心脚本资源地址， 第二个必须是用户游戏逻辑工程的根目录</a:t>
            </a:r>
            <a:r>
              <a:rPr lang="zh-CN" altLang="en-US" dirty="0" smtClean="0"/>
              <a:t>， 后面的路径随意但必须是</a:t>
            </a:r>
            <a:r>
              <a:rPr lang="en-US" altLang="zh-CN" dirty="0" smtClean="0"/>
              <a:t>KBE_ROOT</a:t>
            </a:r>
            <a:r>
              <a:rPr lang="zh-CN" altLang="en-US" dirty="0" smtClean="0"/>
              <a:t>目录下面的。</a:t>
            </a:r>
            <a:endParaRPr lang="en-US" altLang="zh-CN" dirty="0" smtClean="0"/>
          </a:p>
          <a:p>
            <a:endParaRPr lang="en-US" altLang="zh-CN" dirty="0" smtClean="0"/>
          </a:p>
          <a:p>
            <a:r>
              <a:rPr lang="en-US" altLang="zh-CN" dirty="0" smtClean="0"/>
              <a:t>KBE_HYBRID_PATH: </a:t>
            </a:r>
            <a:r>
              <a:rPr lang="zh-CN" altLang="en-US" dirty="0" smtClean="0"/>
              <a:t>既引擎二进制文件地址</a:t>
            </a:r>
            <a:endParaRPr lang="en-US" altLang="zh-CN" dirty="0" smtClean="0"/>
          </a:p>
          <a:p>
            <a:endParaRPr lang="en-US" altLang="zh-CN" dirty="0" smtClean="0"/>
          </a:p>
          <a:p>
            <a:r>
              <a:rPr lang="en-US" altLang="zh-CN" dirty="0" err="1" smtClean="0"/>
              <a:t>ulimit</a:t>
            </a:r>
            <a:r>
              <a:rPr lang="en-US" altLang="zh-CN" dirty="0" smtClean="0"/>
              <a:t> -c unlimited (</a:t>
            </a:r>
            <a:r>
              <a:rPr lang="zh-CN" altLang="en-US" dirty="0" smtClean="0"/>
              <a:t>可选项： </a:t>
            </a:r>
            <a:r>
              <a:rPr lang="en-US" altLang="zh-CN" dirty="0" err="1" smtClean="0"/>
              <a:t>linux</a:t>
            </a:r>
            <a:r>
              <a:rPr lang="zh-CN" altLang="en-US" dirty="0" smtClean="0"/>
              <a:t>下允许</a:t>
            </a:r>
            <a:r>
              <a:rPr lang="en-US" altLang="zh-CN" dirty="0" smtClean="0"/>
              <a:t>core</a:t>
            </a:r>
            <a:r>
              <a:rPr lang="zh-CN" altLang="en-US" dirty="0" smtClean="0"/>
              <a:t>文件的产生</a:t>
            </a:r>
            <a:r>
              <a:rPr lang="en-US" altLang="zh-CN" dirty="0" smtClean="0"/>
              <a:t>)</a:t>
            </a:r>
          </a:p>
          <a:p>
            <a:r>
              <a:rPr lang="en-US" dirty="0" smtClean="0"/>
              <a:t>echo '%</a:t>
            </a:r>
            <a:r>
              <a:rPr lang="en-US" dirty="0" err="1" smtClean="0"/>
              <a:t>e.core.%p</a:t>
            </a:r>
            <a:r>
              <a:rPr lang="en-US" dirty="0" smtClean="0"/>
              <a:t>' &gt; /proc/sys/kernel/</a:t>
            </a:r>
            <a:r>
              <a:rPr lang="en-US" smtClean="0"/>
              <a:t>core_pattern</a:t>
            </a:r>
            <a:endParaRPr lang="en-US" altLang="zh-CN" dirty="0" smtClean="0"/>
          </a:p>
          <a:p>
            <a:endParaRPr lang="en-US" altLang="zh-C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en-US" altLang="zh-CN" dirty="0" err="1" smtClean="0"/>
              <a:t>mysql</a:t>
            </a:r>
            <a:endParaRPr lang="zh-CN" altLang="en-US" dirty="0"/>
          </a:p>
        </p:txBody>
      </p:sp>
      <p:sp>
        <p:nvSpPr>
          <p:cNvPr id="3" name="内容占位符 2"/>
          <p:cNvSpPr>
            <a:spLocks noGrp="1"/>
          </p:cNvSpPr>
          <p:nvPr>
            <p:ph idx="1"/>
          </p:nvPr>
        </p:nvSpPr>
        <p:spPr>
          <a:xfrm>
            <a:off x="457200" y="1600201"/>
            <a:ext cx="8229600" cy="1685924"/>
          </a:xfrm>
        </p:spPr>
        <p:txBody>
          <a:bodyPr/>
          <a:lstStyle/>
          <a:p>
            <a:r>
              <a:rPr lang="zh-CN" altLang="en-US" dirty="0" smtClean="0"/>
              <a:t>请对</a:t>
            </a:r>
            <a:r>
              <a:rPr lang="en-US" altLang="zh-CN" dirty="0" smtClean="0"/>
              <a:t>kbengine_defs.xml</a:t>
            </a:r>
            <a:r>
              <a:rPr lang="zh-CN" altLang="en-US" dirty="0" smtClean="0"/>
              <a:t>中</a:t>
            </a:r>
            <a:r>
              <a:rPr lang="en-US" altLang="zh-CN" dirty="0" err="1" smtClean="0"/>
              <a:t>dbmgr</a:t>
            </a:r>
            <a:r>
              <a:rPr lang="zh-CN" altLang="en-US" dirty="0" smtClean="0"/>
              <a:t>一节中的数据库相关参数进行配置。</a:t>
            </a:r>
            <a:endParaRPr lang="en-US" altLang="zh-CN" dirty="0" smtClean="0"/>
          </a:p>
          <a:p>
            <a:pPr>
              <a:buNone/>
            </a:pPr>
            <a:endParaRPr lang="zh-CN" altLang="en-US" dirty="0"/>
          </a:p>
        </p:txBody>
      </p:sp>
      <p:sp>
        <p:nvSpPr>
          <p:cNvPr id="4" name="TextBox 3"/>
          <p:cNvSpPr txBox="1"/>
          <p:nvPr/>
        </p:nvSpPr>
        <p:spPr>
          <a:xfrm>
            <a:off x="714348" y="3500438"/>
            <a:ext cx="7786742" cy="923330"/>
          </a:xfrm>
          <a:prstGeom prst="rect">
            <a:avLst/>
          </a:prstGeom>
          <a:noFill/>
        </p:spPr>
        <p:txBody>
          <a:bodyPr wrap="square" rtlCol="0">
            <a:spAutoFit/>
          </a:bodyPr>
          <a:lstStyle/>
          <a:p>
            <a:r>
              <a:rPr lang="zh-CN" altLang="en-US" dirty="0" smtClean="0"/>
              <a:t>建立一个数据库账户</a:t>
            </a:r>
            <a:r>
              <a:rPr lang="en-US" altLang="zh-CN" dirty="0" smtClean="0"/>
              <a:t>:</a:t>
            </a:r>
          </a:p>
          <a:p>
            <a:r>
              <a:rPr lang="en-US" altLang="zh-CN" dirty="0" smtClean="0"/>
              <a:t>GRANT ALL PRIVILEGES ON *.* TO </a:t>
            </a:r>
            <a:r>
              <a:rPr lang="en-US" altLang="zh-CN" dirty="0" err="1" smtClean="0"/>
              <a:t>kbe</a:t>
            </a:r>
            <a:r>
              <a:rPr lang="en-US" altLang="zh-CN" dirty="0" smtClean="0"/>
              <a:t>@"%" IDENTIFIED BY '</a:t>
            </a:r>
            <a:r>
              <a:rPr lang="en-US" altLang="zh-CN" dirty="0" err="1" smtClean="0"/>
              <a:t>kbe</a:t>
            </a:r>
            <a:r>
              <a:rPr lang="en-US" altLang="zh-CN" dirty="0" smtClean="0"/>
              <a:t>' WITH GRANT OPTION;</a:t>
            </a:r>
            <a:endParaRPr lang="zh-CN" altLang="en-US" dirty="0"/>
          </a:p>
        </p:txBody>
      </p:sp>
      <p:sp>
        <p:nvSpPr>
          <p:cNvPr id="5" name="TextBox 4"/>
          <p:cNvSpPr txBox="1"/>
          <p:nvPr/>
        </p:nvSpPr>
        <p:spPr>
          <a:xfrm>
            <a:off x="714348" y="4925809"/>
            <a:ext cx="7643866" cy="646331"/>
          </a:xfrm>
          <a:prstGeom prst="rect">
            <a:avLst/>
          </a:prstGeom>
          <a:noFill/>
        </p:spPr>
        <p:txBody>
          <a:bodyPr wrap="square" rtlCol="0">
            <a:spAutoFit/>
          </a:bodyPr>
          <a:lstStyle/>
          <a:p>
            <a:r>
              <a:rPr lang="zh-CN" altLang="en-US" dirty="0" smtClean="0"/>
              <a:t>创建一个数据库</a:t>
            </a:r>
            <a:r>
              <a:rPr lang="en-US" altLang="zh-CN" dirty="0" smtClean="0"/>
              <a:t>:</a:t>
            </a:r>
          </a:p>
          <a:p>
            <a:r>
              <a:rPr lang="en-US" altLang="zh-CN" dirty="0" smtClean="0"/>
              <a:t>Create database </a:t>
            </a:r>
            <a:r>
              <a:rPr lang="en-US" altLang="zh-CN" dirty="0" err="1" smtClean="0"/>
              <a:t>kbe</a:t>
            </a:r>
            <a:r>
              <a:rPr lang="en-US" altLang="zh-CN" dirty="0" smtClean="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定义脚本入口模块</a:t>
            </a:r>
            <a:endParaRPr lang="zh-CN" altLang="en-US" dirty="0"/>
          </a:p>
        </p:txBody>
      </p:sp>
      <p:sp>
        <p:nvSpPr>
          <p:cNvPr id="3" name="内容占位符 2"/>
          <p:cNvSpPr>
            <a:spLocks noGrp="1"/>
          </p:cNvSpPr>
          <p:nvPr>
            <p:ph idx="1"/>
          </p:nvPr>
        </p:nvSpPr>
        <p:spPr>
          <a:xfrm>
            <a:off x="457200" y="1600201"/>
            <a:ext cx="8229600" cy="614354"/>
          </a:xfrm>
        </p:spPr>
        <p:txBody>
          <a:bodyPr/>
          <a:lstStyle/>
          <a:p>
            <a:r>
              <a:rPr lang="en-US" altLang="zh-CN" dirty="0" smtClean="0"/>
              <a:t>res\server\kbengine_defs.xml</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71472" y="2357430"/>
            <a:ext cx="6924675" cy="561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472" y="3143248"/>
            <a:ext cx="7124700" cy="600075"/>
          </a:xfrm>
          <a:prstGeom prst="rect">
            <a:avLst/>
          </a:prstGeom>
          <a:noFill/>
          <a:ln w="9525">
            <a:noFill/>
            <a:miter lim="800000"/>
            <a:headEnd/>
            <a:tailEnd/>
          </a:ln>
          <a:effectLst/>
        </p:spPr>
      </p:pic>
      <p:sp>
        <p:nvSpPr>
          <p:cNvPr id="7" name="TextBox 6"/>
          <p:cNvSpPr txBox="1"/>
          <p:nvPr/>
        </p:nvSpPr>
        <p:spPr>
          <a:xfrm>
            <a:off x="571472" y="4286256"/>
            <a:ext cx="8358246" cy="369332"/>
          </a:xfrm>
          <a:prstGeom prst="rect">
            <a:avLst/>
          </a:prstGeom>
          <a:noFill/>
        </p:spPr>
        <p:txBody>
          <a:bodyPr wrap="square" rtlCol="0">
            <a:spAutoFit/>
          </a:bodyPr>
          <a:lstStyle/>
          <a:p>
            <a:r>
              <a:rPr lang="zh-CN" altLang="en-US" dirty="0" smtClean="0"/>
              <a:t>在</a:t>
            </a:r>
            <a:r>
              <a:rPr lang="en-US" altLang="zh-CN" dirty="0" smtClean="0"/>
              <a:t>demo</a:t>
            </a:r>
            <a:r>
              <a:rPr lang="zh-CN" altLang="en-US" dirty="0" smtClean="0"/>
              <a:t>对应的</a:t>
            </a:r>
            <a:r>
              <a:rPr lang="en-US" altLang="zh-CN" dirty="0" smtClean="0"/>
              <a:t>res\scripts\cell </a:t>
            </a:r>
            <a:r>
              <a:rPr lang="zh-CN" altLang="en-US" dirty="0" smtClean="0"/>
              <a:t>与</a:t>
            </a:r>
            <a:r>
              <a:rPr lang="en-US" altLang="zh-CN" dirty="0" smtClean="0"/>
              <a:t>base</a:t>
            </a:r>
            <a:r>
              <a:rPr lang="zh-CN" altLang="en-US" dirty="0" smtClean="0"/>
              <a:t>目录下可以看到这</a:t>
            </a:r>
            <a:r>
              <a:rPr lang="en-US" altLang="zh-CN" dirty="0" smtClean="0"/>
              <a:t>2</a:t>
            </a:r>
            <a:r>
              <a:rPr lang="zh-CN" altLang="en-US" dirty="0" smtClean="0"/>
              <a:t>个模块</a:t>
            </a:r>
            <a:endParaRPr lang="zh-CN" altLang="en-US" dirty="0"/>
          </a:p>
        </p:txBody>
      </p:sp>
      <p:sp>
        <p:nvSpPr>
          <p:cNvPr id="8" name="TextBox 7"/>
          <p:cNvSpPr txBox="1"/>
          <p:nvPr/>
        </p:nvSpPr>
        <p:spPr>
          <a:xfrm>
            <a:off x="571472" y="5214950"/>
            <a:ext cx="7286676" cy="1200329"/>
          </a:xfrm>
          <a:prstGeom prst="rect">
            <a:avLst/>
          </a:prstGeom>
          <a:noFill/>
        </p:spPr>
        <p:txBody>
          <a:bodyPr wrap="square" rtlCol="0">
            <a:spAutoFit/>
          </a:bodyPr>
          <a:lstStyle/>
          <a:p>
            <a:r>
              <a:rPr lang="en-US" altLang="zh-CN" dirty="0" smtClean="0"/>
              <a:t>1:  </a:t>
            </a:r>
            <a:r>
              <a:rPr lang="zh-CN" altLang="en-US" dirty="0" smtClean="0"/>
              <a:t>对于</a:t>
            </a:r>
            <a:r>
              <a:rPr lang="en-US" altLang="zh-CN" dirty="0" err="1" smtClean="0"/>
              <a:t>cellapp</a:t>
            </a:r>
            <a:r>
              <a:rPr lang="zh-CN" altLang="en-US" dirty="0" smtClean="0"/>
              <a:t>的入口模块中的入口是 </a:t>
            </a:r>
            <a:r>
              <a:rPr lang="en-US" altLang="zh-CN" dirty="0" err="1" smtClean="0"/>
              <a:t>onInit</a:t>
            </a:r>
            <a:r>
              <a:rPr lang="zh-CN" altLang="en-US" dirty="0" smtClean="0"/>
              <a:t>， 引擎启动后就会通告这个接口</a:t>
            </a:r>
            <a:endParaRPr lang="en-US" altLang="zh-CN" dirty="0" smtClean="0"/>
          </a:p>
          <a:p>
            <a:r>
              <a:rPr lang="en-US" altLang="zh-CN" dirty="0" smtClean="0"/>
              <a:t>2:  </a:t>
            </a:r>
            <a:r>
              <a:rPr lang="zh-CN" altLang="en-US" dirty="0" smtClean="0"/>
              <a:t>对于</a:t>
            </a:r>
            <a:r>
              <a:rPr lang="en-US" altLang="zh-CN" dirty="0" err="1" smtClean="0"/>
              <a:t>baseapp</a:t>
            </a:r>
            <a:r>
              <a:rPr lang="zh-CN" altLang="en-US" dirty="0" smtClean="0"/>
              <a:t>入口模块中的入口则是</a:t>
            </a:r>
            <a:r>
              <a:rPr lang="en-US" altLang="zh-CN" dirty="0" err="1" smtClean="0"/>
              <a:t>onBaseAppReady</a:t>
            </a:r>
            <a:r>
              <a:rPr lang="en-US" altLang="zh-CN" dirty="0" smtClean="0"/>
              <a:t>(</a:t>
            </a:r>
            <a:r>
              <a:rPr lang="en-US" altLang="zh-CN" dirty="0" err="1" smtClean="0"/>
              <a:t>bootstrapIdx</a:t>
            </a:r>
            <a:r>
              <a:rPr lang="en-US" altLang="zh-CN" dirty="0" smtClean="0"/>
              <a:t>), </a:t>
            </a:r>
            <a:r>
              <a:rPr lang="en-US" altLang="zh-CN" dirty="0" err="1" smtClean="0"/>
              <a:t>bootstrapIdx</a:t>
            </a:r>
            <a:r>
              <a:rPr lang="zh-CN" altLang="en-US" dirty="0" smtClean="0"/>
              <a:t>表示这个组件的启动顺序</a:t>
            </a:r>
            <a:r>
              <a:rPr lang="en-US" altLang="zh-CN" dirty="0" smtClean="0"/>
              <a:t>(</a:t>
            </a:r>
            <a:r>
              <a:rPr lang="zh-CN" altLang="en-US" dirty="0" smtClean="0"/>
              <a:t>假如有多个</a:t>
            </a:r>
            <a:r>
              <a:rPr lang="en-US" altLang="zh-CN" dirty="0" err="1" smtClean="0"/>
              <a:t>baseapp</a:t>
            </a:r>
            <a:r>
              <a:rPr lang="en-US" altLang="zh-CN" dirty="0" smtClean="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入口模块可以做什么</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85720" y="1142984"/>
            <a:ext cx="7286676" cy="11430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矩形 50"/>
          <p:cNvSpPr/>
          <p:nvPr/>
        </p:nvSpPr>
        <p:spPr>
          <a:xfrm>
            <a:off x="323528" y="2398328"/>
            <a:ext cx="7261956" cy="4343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71462"/>
            <a:ext cx="8229600" cy="1143000"/>
          </a:xfrm>
        </p:spPr>
        <p:txBody>
          <a:bodyPr/>
          <a:lstStyle/>
          <a:p>
            <a:r>
              <a:rPr lang="zh-CN" altLang="en-US" dirty="0" smtClean="0"/>
              <a:t>后端整体架构</a:t>
            </a:r>
            <a:endParaRPr lang="zh-CN" altLang="en-US" dirty="0"/>
          </a:p>
        </p:txBody>
      </p:sp>
      <p:sp>
        <p:nvSpPr>
          <p:cNvPr id="5" name="矩形 4"/>
          <p:cNvSpPr/>
          <p:nvPr/>
        </p:nvSpPr>
        <p:spPr>
          <a:xfrm>
            <a:off x="539552"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6" name="矩形 5"/>
          <p:cNvSpPr/>
          <p:nvPr/>
        </p:nvSpPr>
        <p:spPr>
          <a:xfrm>
            <a:off x="1835696"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7" name="矩形 6"/>
          <p:cNvSpPr/>
          <p:nvPr/>
        </p:nvSpPr>
        <p:spPr>
          <a:xfrm>
            <a:off x="3203848"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8" name="矩形 7"/>
          <p:cNvSpPr/>
          <p:nvPr/>
        </p:nvSpPr>
        <p:spPr>
          <a:xfrm>
            <a:off x="6228184"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sp>
        <p:nvSpPr>
          <p:cNvPr id="9" name="矩形 8"/>
          <p:cNvSpPr/>
          <p:nvPr/>
        </p:nvSpPr>
        <p:spPr>
          <a:xfrm>
            <a:off x="551037"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sp>
        <p:nvSpPr>
          <p:cNvPr id="10" name="矩形 9"/>
          <p:cNvSpPr/>
          <p:nvPr/>
        </p:nvSpPr>
        <p:spPr>
          <a:xfrm>
            <a:off x="1835696"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1" name="矩形 10"/>
          <p:cNvSpPr/>
          <p:nvPr/>
        </p:nvSpPr>
        <p:spPr>
          <a:xfrm>
            <a:off x="3203848" y="4386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逻辑进程</a:t>
            </a:r>
          </a:p>
        </p:txBody>
      </p:sp>
      <p:sp>
        <p:nvSpPr>
          <p:cNvPr id="12" name="矩形 11"/>
          <p:cNvSpPr/>
          <p:nvPr/>
        </p:nvSpPr>
        <p:spPr>
          <a:xfrm>
            <a:off x="6228184" y="56612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13" name="矩形 12"/>
          <p:cNvSpPr/>
          <p:nvPr/>
        </p:nvSpPr>
        <p:spPr>
          <a:xfrm>
            <a:off x="6228184" y="443711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sp>
        <p:nvSpPr>
          <p:cNvPr id="14" name="矩形 13"/>
          <p:cNvSpPr/>
          <p:nvPr/>
        </p:nvSpPr>
        <p:spPr>
          <a:xfrm>
            <a:off x="4334272" y="309006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网关管理进程</a:t>
            </a:r>
            <a:endParaRPr lang="zh-CN" altLang="en-US" dirty="0"/>
          </a:p>
        </p:txBody>
      </p:sp>
      <p:sp>
        <p:nvSpPr>
          <p:cNvPr id="15" name="矩形 14"/>
          <p:cNvSpPr/>
          <p:nvPr/>
        </p:nvSpPr>
        <p:spPr>
          <a:xfrm>
            <a:off x="4334272" y="41490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逻辑管理进程</a:t>
            </a:r>
            <a:endParaRPr lang="zh-CN" altLang="en-US" dirty="0"/>
          </a:p>
        </p:txBody>
      </p:sp>
      <p:sp>
        <p:nvSpPr>
          <p:cNvPr id="16" name="椭圆 15"/>
          <p:cNvSpPr/>
          <p:nvPr/>
        </p:nvSpPr>
        <p:spPr>
          <a:xfrm>
            <a:off x="611560" y="129564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7" name="椭圆 16"/>
          <p:cNvSpPr/>
          <p:nvPr/>
        </p:nvSpPr>
        <p:spPr>
          <a:xfrm>
            <a:off x="2371716" y="129046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8" name="椭圆 17"/>
          <p:cNvSpPr/>
          <p:nvPr/>
        </p:nvSpPr>
        <p:spPr>
          <a:xfrm>
            <a:off x="4014790" y="126876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cxnSp>
        <p:nvCxnSpPr>
          <p:cNvPr id="22" name="直接连接符 21"/>
          <p:cNvCxnSpPr>
            <a:stCxn id="16" idx="4"/>
          </p:cNvCxnSpPr>
          <p:nvPr/>
        </p:nvCxnSpPr>
        <p:spPr>
          <a:xfrm>
            <a:off x="1068760" y="2210048"/>
            <a:ext cx="0" cy="376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4"/>
            <a:endCxn id="6" idx="0"/>
          </p:cNvCxnSpPr>
          <p:nvPr/>
        </p:nvCxnSpPr>
        <p:spPr>
          <a:xfrm rot="5400000">
            <a:off x="2370034" y="2127726"/>
            <a:ext cx="381744" cy="536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4"/>
          </p:cNvCxnSpPr>
          <p:nvPr/>
        </p:nvCxnSpPr>
        <p:spPr>
          <a:xfrm>
            <a:off x="4471990" y="2183160"/>
            <a:ext cx="4638278" cy="3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1"/>
          </p:cNvCxnSpPr>
          <p:nvPr/>
        </p:nvCxnSpPr>
        <p:spPr>
          <a:xfrm flipH="1" flipV="1">
            <a:off x="4118248" y="2780928"/>
            <a:ext cx="2109936" cy="26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 idx="2"/>
            <a:endCxn id="9" idx="0"/>
          </p:cNvCxnSpPr>
          <p:nvPr/>
        </p:nvCxnSpPr>
        <p:spPr>
          <a:xfrm>
            <a:off x="996752" y="3501008"/>
            <a:ext cx="11485" cy="8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0" idx="0"/>
          </p:cNvCxnSpPr>
          <p:nvPr/>
        </p:nvCxnSpPr>
        <p:spPr>
          <a:xfrm>
            <a:off x="2292896"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79912" y="3547268"/>
            <a:ext cx="0" cy="83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 idx="3"/>
            <a:endCxn id="7" idx="1"/>
          </p:cNvCxnSpPr>
          <p:nvPr/>
        </p:nvCxnSpPr>
        <p:spPr>
          <a:xfrm>
            <a:off x="1453952" y="3043808"/>
            <a:ext cx="174989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465437" y="4653136"/>
            <a:ext cx="2868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3" idx="2"/>
            <a:endCxn id="12" idx="0"/>
          </p:cNvCxnSpPr>
          <p:nvPr/>
        </p:nvCxnSpPr>
        <p:spPr>
          <a:xfrm>
            <a:off x="6685384" y="5351512"/>
            <a:ext cx="0" cy="309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2"/>
            <a:endCxn id="15" idx="0"/>
          </p:cNvCxnSpPr>
          <p:nvPr/>
        </p:nvCxnSpPr>
        <p:spPr>
          <a:xfrm>
            <a:off x="4791472" y="4004468"/>
            <a:ext cx="0" cy="144612"/>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668344" y="2398328"/>
            <a:ext cx="1475656" cy="29028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a:t>
            </a:r>
            <a:r>
              <a:rPr lang="zh-CN" altLang="en-US" dirty="0" smtClean="0"/>
              <a:t>分区进程</a:t>
            </a:r>
            <a:r>
              <a:rPr lang="en-US" altLang="zh-CN" dirty="0" smtClean="0"/>
              <a:t>]</a:t>
            </a:r>
          </a:p>
          <a:p>
            <a:pPr algn="ctr"/>
            <a:r>
              <a:rPr lang="en-US" altLang="zh-CN" dirty="0" smtClean="0"/>
              <a:t>1:</a:t>
            </a:r>
            <a:r>
              <a:rPr lang="zh-CN" altLang="en-US" dirty="0" smtClean="0"/>
              <a:t>地址，满员</a:t>
            </a:r>
            <a:endParaRPr lang="en-US" altLang="zh-CN" dirty="0"/>
          </a:p>
          <a:p>
            <a:pPr algn="ctr"/>
            <a:r>
              <a:rPr lang="en-US" altLang="zh-CN" dirty="0" smtClean="0"/>
              <a:t>2:</a:t>
            </a:r>
            <a:r>
              <a:rPr lang="zh-CN" altLang="en-US" dirty="0" smtClean="0"/>
              <a:t>地址，空闲</a:t>
            </a:r>
            <a:endParaRPr lang="zh-CN" altLang="en-US" dirty="0"/>
          </a:p>
        </p:txBody>
      </p:sp>
      <p:cxnSp>
        <p:nvCxnSpPr>
          <p:cNvPr id="48" name="直接箭头连接符 47"/>
          <p:cNvCxnSpPr/>
          <p:nvPr/>
        </p:nvCxnSpPr>
        <p:spPr>
          <a:xfrm flipH="1">
            <a:off x="7142584" y="2586608"/>
            <a:ext cx="885800" cy="19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8" idx="5"/>
          </p:cNvCxnSpPr>
          <p:nvPr/>
        </p:nvCxnSpPr>
        <p:spPr>
          <a:xfrm flipH="1" flipV="1">
            <a:off x="4795279" y="2049249"/>
            <a:ext cx="3357181" cy="731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118248" y="5301208"/>
            <a:ext cx="2109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 idx="3"/>
            <a:endCxn id="13" idx="1"/>
          </p:cNvCxnSpPr>
          <p:nvPr/>
        </p:nvCxnSpPr>
        <p:spPr>
          <a:xfrm>
            <a:off x="4118248" y="3043808"/>
            <a:ext cx="2109936" cy="1850504"/>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96752" y="5949280"/>
            <a:ext cx="2664296" cy="769441"/>
          </a:xfrm>
          <a:prstGeom prst="rect">
            <a:avLst/>
          </a:prstGeom>
          <a:noFill/>
        </p:spPr>
        <p:txBody>
          <a:bodyPr wrap="square" rtlCol="0">
            <a:spAutoFit/>
          </a:bodyPr>
          <a:lstStyle/>
          <a:p>
            <a:r>
              <a:rPr lang="zh-CN" altLang="en-US" sz="4400" dirty="0" smtClean="0">
                <a:latin typeface="方正舒体" pitchFamily="2" charset="-122"/>
                <a:ea typeface="方正舒体" pitchFamily="2" charset="-122"/>
              </a:rPr>
              <a:t>一个区</a:t>
            </a:r>
            <a:endParaRPr lang="zh-CN" altLang="en-US" sz="4400" dirty="0">
              <a:latin typeface="方正舒体" pitchFamily="2" charset="-122"/>
              <a:ea typeface="方正舒体" pitchFamily="2" charset="-122"/>
            </a:endParaRPr>
          </a:p>
        </p:txBody>
      </p:sp>
      <p:cxnSp>
        <p:nvCxnSpPr>
          <p:cNvPr id="39" name="直接连接符 38"/>
          <p:cNvCxnSpPr>
            <a:stCxn id="6" idx="2"/>
            <a:endCxn id="9" idx="0"/>
          </p:cNvCxnSpPr>
          <p:nvPr/>
        </p:nvCxnSpPr>
        <p:spPr>
          <a:xfrm rot="5400000">
            <a:off x="1207667" y="3301579"/>
            <a:ext cx="885800" cy="1284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 idx="2"/>
          </p:cNvCxnSpPr>
          <p:nvPr/>
        </p:nvCxnSpPr>
        <p:spPr>
          <a:xfrm rot="16200000" flipH="1">
            <a:off x="1213025" y="3284735"/>
            <a:ext cx="856686" cy="128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0" idx="0"/>
          </p:cNvCxnSpPr>
          <p:nvPr/>
        </p:nvCxnSpPr>
        <p:spPr>
          <a:xfrm rot="10800000" flipV="1">
            <a:off x="2292896" y="3571876"/>
            <a:ext cx="1421848" cy="814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11" idx="0"/>
          </p:cNvCxnSpPr>
          <p:nvPr/>
        </p:nvCxnSpPr>
        <p:spPr>
          <a:xfrm>
            <a:off x="2285984" y="3571876"/>
            <a:ext cx="1375064" cy="8149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2708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前端与后端登陆过程</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前端请求服务器分区进程获取相关分区地址列表和状态</a:t>
            </a:r>
            <a:endParaRPr lang="en-US" altLang="zh-CN" dirty="0" smtClean="0"/>
          </a:p>
          <a:p>
            <a:endParaRPr lang="en-US" altLang="zh-CN" dirty="0"/>
          </a:p>
          <a:p>
            <a:r>
              <a:rPr lang="zh-CN" altLang="en-US" dirty="0" smtClean="0"/>
              <a:t>向某区服务器登录进程上报</a:t>
            </a:r>
            <a:r>
              <a:rPr lang="zh-CN" altLang="en-US" dirty="0"/>
              <a:t>账号名</a:t>
            </a:r>
            <a:r>
              <a:rPr lang="en-US" altLang="zh-CN" dirty="0"/>
              <a:t>(</a:t>
            </a:r>
            <a:r>
              <a:rPr lang="zh-CN" altLang="en-US" dirty="0"/>
              <a:t>规定不超过</a:t>
            </a:r>
            <a:r>
              <a:rPr lang="en-US" altLang="zh-CN" dirty="0"/>
              <a:t>20</a:t>
            </a:r>
            <a:r>
              <a:rPr lang="zh-CN" altLang="en-US" dirty="0"/>
              <a:t>长度</a:t>
            </a:r>
            <a:r>
              <a:rPr lang="en-US" altLang="zh-CN" dirty="0"/>
              <a:t>)</a:t>
            </a:r>
            <a:r>
              <a:rPr lang="zh-CN" altLang="en-US" dirty="0"/>
              <a:t>， 简单登陆密码（最大长度为</a:t>
            </a:r>
            <a:r>
              <a:rPr lang="en-US" altLang="zh-CN" dirty="0"/>
              <a:t>8</a:t>
            </a:r>
            <a:r>
              <a:rPr lang="zh-CN" altLang="en-US" dirty="0"/>
              <a:t>位）  注意：以后有需求可以用复杂密码方式既</a:t>
            </a:r>
            <a:r>
              <a:rPr lang="zh-CN" altLang="en-US" dirty="0" smtClean="0"/>
              <a:t>电子密钥</a:t>
            </a:r>
            <a:r>
              <a:rPr lang="zh-CN" altLang="en-US" dirty="0"/>
              <a:t>之类</a:t>
            </a:r>
            <a:r>
              <a:rPr lang="zh-CN" altLang="en-US" dirty="0" smtClean="0"/>
              <a:t>的</a:t>
            </a:r>
            <a:endParaRPr lang="en-US" altLang="zh-CN" dirty="0" smtClean="0"/>
          </a:p>
          <a:p>
            <a:endParaRPr lang="en-US" altLang="zh-CN" dirty="0" smtClean="0"/>
          </a:p>
          <a:p>
            <a:r>
              <a:rPr lang="zh-CN" altLang="en-US" dirty="0" smtClean="0"/>
              <a:t>服务器登录进程返回</a:t>
            </a:r>
            <a:r>
              <a:rPr lang="zh-CN" altLang="en-US" dirty="0"/>
              <a:t>账号验证成功和失败， 同时附带一个服务器网关地址和端口</a:t>
            </a:r>
            <a:r>
              <a:rPr lang="zh-CN" altLang="en-US" dirty="0" smtClean="0"/>
              <a:t>。</a:t>
            </a:r>
            <a:endParaRPr lang="en-US" altLang="zh-CN" dirty="0" smtClean="0"/>
          </a:p>
          <a:p>
            <a:endParaRPr lang="zh-CN" altLang="en-US" dirty="0"/>
          </a:p>
          <a:p>
            <a:r>
              <a:rPr lang="zh-CN" altLang="en-US" dirty="0"/>
              <a:t>前端再次使用账号和密码登陆网关服务器（既登陆后可以选择角色和进入游戏世界此后不再变换网关</a:t>
            </a:r>
            <a:r>
              <a:rPr lang="zh-CN" altLang="en-US" dirty="0" smtClean="0"/>
              <a:t>）</a:t>
            </a:r>
            <a:endParaRPr lang="en-US" altLang="zh-CN" dirty="0" smtClean="0"/>
          </a:p>
          <a:p>
            <a:endParaRPr lang="zh-CN" altLang="en-US" dirty="0"/>
          </a:p>
          <a:p>
            <a:r>
              <a:rPr lang="zh-CN" altLang="en-US" dirty="0"/>
              <a:t>登陆网关服务器会发送一个</a:t>
            </a:r>
            <a:r>
              <a:rPr lang="zh-CN" altLang="en-US" dirty="0" smtClean="0"/>
              <a:t>账号</a:t>
            </a:r>
            <a:r>
              <a:rPr lang="en-US" altLang="zh-CN" dirty="0" smtClean="0"/>
              <a:t>(</a:t>
            </a:r>
            <a:r>
              <a:rPr lang="en-US" altLang="zh-CN" dirty="0" err="1" smtClean="0"/>
              <a:t>EntityID</a:t>
            </a:r>
            <a:r>
              <a:rPr lang="zh-CN" altLang="en-US" dirty="0" smtClean="0"/>
              <a:t>与随机码</a:t>
            </a:r>
            <a:r>
              <a:rPr lang="en-US" altLang="zh-CN" dirty="0" smtClean="0"/>
              <a:t>X)</a:t>
            </a:r>
            <a:r>
              <a:rPr lang="zh-CN" altLang="en-US" dirty="0" smtClean="0"/>
              <a:t>和</a:t>
            </a:r>
            <a:r>
              <a:rPr lang="zh-CN" altLang="en-US" dirty="0"/>
              <a:t>角色列表， 选择角色之后会发送</a:t>
            </a:r>
            <a:r>
              <a:rPr lang="zh-CN" altLang="en-US" dirty="0" smtClean="0"/>
              <a:t>角色</a:t>
            </a:r>
            <a:r>
              <a:rPr lang="en-US" altLang="zh-CN" dirty="0" err="1" smtClean="0"/>
              <a:t>EntityID</a:t>
            </a:r>
            <a:r>
              <a:rPr lang="zh-CN" altLang="en-US" dirty="0" smtClean="0"/>
              <a:t>和</a:t>
            </a:r>
            <a:r>
              <a:rPr lang="zh-CN" altLang="en-US" dirty="0"/>
              <a:t>角色信息， 前端任何时候只记住一个</a:t>
            </a:r>
            <a:r>
              <a:rPr lang="en-US" altLang="zh-CN" dirty="0" err="1"/>
              <a:t>entityID</a:t>
            </a:r>
            <a:r>
              <a:rPr lang="zh-CN" altLang="en-US" dirty="0"/>
              <a:t>就好了， 整个生命周期都与这个地址建立通信（交互时提供</a:t>
            </a:r>
            <a:r>
              <a:rPr lang="en-US" altLang="zh-CN" dirty="0" err="1"/>
              <a:t>entityID</a:t>
            </a:r>
            <a:r>
              <a:rPr lang="zh-CN" altLang="en-US" dirty="0"/>
              <a:t>给服务器确认身份），  长连接还是短连接取决于前端是否</a:t>
            </a:r>
            <a:r>
              <a:rPr lang="en-US" altLang="zh-CN" dirty="0" err="1" smtClean="0"/>
              <a:t>closesocket</a:t>
            </a:r>
            <a:r>
              <a:rPr lang="en-US" altLang="zh-CN" dirty="0" smtClean="0"/>
              <a:t>,  </a:t>
            </a:r>
            <a:r>
              <a:rPr lang="zh-CN" altLang="en-US" dirty="0" smtClean="0"/>
              <a:t>如果是短连接再次连接服务器需要提供随机码</a:t>
            </a:r>
            <a:r>
              <a:rPr lang="en-US" altLang="zh-CN" dirty="0" smtClean="0"/>
              <a:t>X </a:t>
            </a:r>
            <a:r>
              <a:rPr lang="zh-CN" altLang="en-US" dirty="0" smtClean="0"/>
              <a:t>。</a:t>
            </a:r>
            <a:endParaRPr lang="zh-CN" altLang="en-US" dirty="0"/>
          </a:p>
        </p:txBody>
      </p:sp>
    </p:spTree>
    <p:extLst>
      <p:ext uri="{BB962C8B-B14F-4D97-AF65-F5344CB8AC3E}">
        <p14:creationId xmlns:p14="http://schemas.microsoft.com/office/powerpoint/2010/main" xmlns="" val="103205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02432" cy="5240853"/>
          </a:xfrm>
        </p:spPr>
        <p:txBody>
          <a:bodyPr>
            <a:normAutofit/>
          </a:bodyPr>
          <a:lstStyle/>
          <a:p>
            <a:r>
              <a:rPr lang="zh-CN" altLang="en-US" dirty="0"/>
              <a:t>图</a:t>
            </a:r>
            <a:r>
              <a:rPr lang="zh-CN" altLang="en-US" dirty="0" smtClean="0"/>
              <a:t>释登陆</a:t>
            </a:r>
            <a:endParaRPr lang="zh-CN" altLang="en-US" dirty="0"/>
          </a:p>
        </p:txBody>
      </p:sp>
      <p:sp>
        <p:nvSpPr>
          <p:cNvPr id="4" name="矩形 3"/>
          <p:cNvSpPr/>
          <p:nvPr/>
        </p:nvSpPr>
        <p:spPr>
          <a:xfrm>
            <a:off x="2073424"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5" name="矩形 4"/>
          <p:cNvSpPr/>
          <p:nvPr/>
        </p:nvSpPr>
        <p:spPr>
          <a:xfrm>
            <a:off x="6105872" y="9304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7" name="直接箭头连接符 6"/>
          <p:cNvCxnSpPr>
            <a:stCxn id="4" idx="3"/>
            <a:endCxn id="5" idx="1"/>
          </p:cNvCxnSpPr>
          <p:nvPr/>
        </p:nvCxnSpPr>
        <p:spPr>
          <a:xfrm>
            <a:off x="2987824" y="13876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073424"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9" name="矩形 8"/>
          <p:cNvSpPr/>
          <p:nvPr/>
        </p:nvSpPr>
        <p:spPr>
          <a:xfrm>
            <a:off x="6105872" y="184482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登陆进程</a:t>
            </a:r>
            <a:endParaRPr lang="zh-CN" altLang="en-US" dirty="0"/>
          </a:p>
        </p:txBody>
      </p:sp>
      <p:cxnSp>
        <p:nvCxnSpPr>
          <p:cNvPr id="12" name="直接箭头连接符 11"/>
          <p:cNvCxnSpPr>
            <a:stCxn id="9" idx="1"/>
            <a:endCxn id="8" idx="3"/>
          </p:cNvCxnSpPr>
          <p:nvPr/>
        </p:nvCxnSpPr>
        <p:spPr>
          <a:xfrm flipH="1">
            <a:off x="2987824" y="2302024"/>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051720"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14" name="矩形 13"/>
          <p:cNvSpPr/>
          <p:nvPr/>
        </p:nvSpPr>
        <p:spPr>
          <a:xfrm>
            <a:off x="6084168" y="28529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cxnSp>
        <p:nvCxnSpPr>
          <p:cNvPr id="17" name="直接箭头连接符 16"/>
          <p:cNvCxnSpPr>
            <a:stCxn id="13" idx="3"/>
            <a:endCxn id="14" idx="1"/>
          </p:cNvCxnSpPr>
          <p:nvPr/>
        </p:nvCxnSpPr>
        <p:spPr>
          <a:xfrm>
            <a:off x="2966120" y="331013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63888" y="1074440"/>
            <a:ext cx="2541984" cy="369332"/>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账号与密码</a:t>
            </a:r>
            <a:endParaRPr lang="zh-CN" altLang="en-US" dirty="0"/>
          </a:p>
        </p:txBody>
      </p:sp>
      <p:sp>
        <p:nvSpPr>
          <p:cNvPr id="19" name="TextBox 18"/>
          <p:cNvSpPr txBox="1"/>
          <p:nvPr/>
        </p:nvSpPr>
        <p:spPr>
          <a:xfrm>
            <a:off x="3707904" y="1844824"/>
            <a:ext cx="2376264" cy="646331"/>
          </a:xfrm>
          <a:prstGeom prst="rect">
            <a:avLst/>
          </a:prstGeom>
          <a:noFill/>
        </p:spPr>
        <p:txBody>
          <a:bodyPr wrap="square" rtlCol="0">
            <a:spAutoFit/>
          </a:bodyPr>
          <a:lstStyle/>
          <a:p>
            <a:r>
              <a:rPr lang="zh-CN" altLang="en-US" dirty="0" smtClean="0"/>
              <a:t>返回</a:t>
            </a:r>
            <a:r>
              <a:rPr lang="en-US" altLang="zh-CN" dirty="0" smtClean="0"/>
              <a:t>:</a:t>
            </a:r>
          </a:p>
          <a:p>
            <a:r>
              <a:rPr lang="zh-CN" altLang="en-US" dirty="0" smtClean="0"/>
              <a:t>数据包</a:t>
            </a:r>
            <a:r>
              <a:rPr lang="en-US" altLang="zh-CN" dirty="0" smtClean="0"/>
              <a:t>: </a:t>
            </a:r>
            <a:r>
              <a:rPr lang="zh-CN" altLang="en-US" dirty="0" smtClean="0"/>
              <a:t>网关</a:t>
            </a:r>
            <a:r>
              <a:rPr lang="en-US" altLang="zh-CN" dirty="0" err="1" smtClean="0"/>
              <a:t>ip</a:t>
            </a:r>
            <a:r>
              <a:rPr lang="zh-CN" altLang="en-US" dirty="0" smtClean="0"/>
              <a:t>和端口</a:t>
            </a:r>
            <a:endParaRPr lang="zh-CN" altLang="en-US" dirty="0"/>
          </a:p>
        </p:txBody>
      </p:sp>
      <p:sp>
        <p:nvSpPr>
          <p:cNvPr id="20" name="TextBox 19"/>
          <p:cNvSpPr txBox="1"/>
          <p:nvPr/>
        </p:nvSpPr>
        <p:spPr>
          <a:xfrm>
            <a:off x="3707904" y="2852936"/>
            <a:ext cx="2232248" cy="923330"/>
          </a:xfrm>
          <a:prstGeom prst="rect">
            <a:avLst/>
          </a:prstGeom>
          <a:noFill/>
        </p:spPr>
        <p:txBody>
          <a:bodyPr wrap="square" rtlCol="0">
            <a:spAutoFit/>
          </a:bodyPr>
          <a:lstStyle/>
          <a:p>
            <a:r>
              <a:rPr lang="zh-CN" altLang="en-US" dirty="0" smtClean="0"/>
              <a:t>登陆到网关</a:t>
            </a:r>
            <a:r>
              <a:rPr lang="en-US" altLang="zh-CN" dirty="0" smtClean="0"/>
              <a:t>:</a:t>
            </a:r>
          </a:p>
          <a:p>
            <a:r>
              <a:rPr lang="zh-CN" altLang="en-US" dirty="0"/>
              <a:t>数据包</a:t>
            </a:r>
            <a:r>
              <a:rPr lang="en-US" altLang="zh-CN" dirty="0"/>
              <a:t>:</a:t>
            </a:r>
            <a:r>
              <a:rPr lang="zh-CN" altLang="en-US" dirty="0"/>
              <a:t>账号与密码</a:t>
            </a:r>
          </a:p>
          <a:p>
            <a:endParaRPr lang="zh-CN" altLang="en-US" dirty="0"/>
          </a:p>
        </p:txBody>
      </p:sp>
      <p:sp>
        <p:nvSpPr>
          <p:cNvPr id="21" name="矩形 20"/>
          <p:cNvSpPr/>
          <p:nvPr/>
        </p:nvSpPr>
        <p:spPr>
          <a:xfrm>
            <a:off x="2073424"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2" name="矩形 21"/>
          <p:cNvSpPr/>
          <p:nvPr/>
        </p:nvSpPr>
        <p:spPr>
          <a:xfrm>
            <a:off x="6105872" y="386104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4" name="TextBox 23"/>
          <p:cNvSpPr txBox="1"/>
          <p:nvPr/>
        </p:nvSpPr>
        <p:spPr>
          <a:xfrm>
            <a:off x="3729608" y="3861048"/>
            <a:ext cx="2232248" cy="923330"/>
          </a:xfrm>
          <a:prstGeom prst="rect">
            <a:avLst/>
          </a:prstGeom>
          <a:noFill/>
        </p:spPr>
        <p:txBody>
          <a:bodyPr wrap="square" rtlCol="0">
            <a:spAutoFit/>
          </a:bodyPr>
          <a:lstStyle/>
          <a:p>
            <a:r>
              <a:rPr lang="zh-CN" altLang="en-US" dirty="0" smtClean="0"/>
              <a:t>网关下发</a:t>
            </a:r>
            <a:r>
              <a:rPr lang="en-US" altLang="zh-CN" dirty="0" smtClean="0"/>
              <a:t>:</a:t>
            </a:r>
          </a:p>
          <a:p>
            <a:r>
              <a:rPr lang="zh-CN" altLang="en-US" dirty="0"/>
              <a:t>数据包</a:t>
            </a:r>
            <a:r>
              <a:rPr lang="en-US" altLang="zh-CN" dirty="0" smtClean="0"/>
              <a:t>:</a:t>
            </a:r>
            <a:r>
              <a:rPr lang="zh-CN" altLang="en-US" dirty="0" smtClean="0"/>
              <a:t>账号</a:t>
            </a:r>
            <a:r>
              <a:rPr lang="en-US" altLang="zh-CN" dirty="0" smtClean="0"/>
              <a:t>ID</a:t>
            </a:r>
            <a:r>
              <a:rPr lang="zh-CN" altLang="en-US" dirty="0" smtClean="0"/>
              <a:t>，角色列表</a:t>
            </a:r>
            <a:endParaRPr lang="zh-CN" altLang="en-US" dirty="0"/>
          </a:p>
        </p:txBody>
      </p:sp>
      <p:cxnSp>
        <p:nvCxnSpPr>
          <p:cNvPr id="26" name="直接箭头连接符 25"/>
          <p:cNvCxnSpPr/>
          <p:nvPr/>
        </p:nvCxnSpPr>
        <p:spPr>
          <a:xfrm flipH="1">
            <a:off x="2987824" y="4127376"/>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051720"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r>
              <a:rPr lang="zh-CN" altLang="en-US" dirty="0" smtClean="0"/>
              <a:t>前端</a:t>
            </a:r>
          </a:p>
          <a:p>
            <a:pPr algn="ctr"/>
            <a:endParaRPr lang="zh-CN" altLang="en-US" dirty="0"/>
          </a:p>
        </p:txBody>
      </p:sp>
      <p:sp>
        <p:nvSpPr>
          <p:cNvPr id="28" name="矩形 27"/>
          <p:cNvSpPr/>
          <p:nvPr/>
        </p:nvSpPr>
        <p:spPr>
          <a:xfrm>
            <a:off x="6084168" y="48691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29" name="TextBox 28"/>
          <p:cNvSpPr txBox="1"/>
          <p:nvPr/>
        </p:nvSpPr>
        <p:spPr>
          <a:xfrm>
            <a:off x="3707904" y="4869160"/>
            <a:ext cx="2232248" cy="646331"/>
          </a:xfrm>
          <a:prstGeom prst="rect">
            <a:avLst/>
          </a:prstGeom>
          <a:noFill/>
        </p:spPr>
        <p:txBody>
          <a:bodyPr wrap="square" rtlCol="0">
            <a:spAutoFit/>
          </a:bodyPr>
          <a:lstStyle/>
          <a:p>
            <a:r>
              <a:rPr lang="zh-CN" altLang="en-US" dirty="0" smtClean="0"/>
              <a:t>选择角色进入游戏</a:t>
            </a:r>
            <a:r>
              <a:rPr lang="en-US" altLang="zh-CN" dirty="0" smtClean="0"/>
              <a:t>:</a:t>
            </a:r>
          </a:p>
          <a:p>
            <a:r>
              <a:rPr lang="zh-CN" altLang="en-US" dirty="0" smtClean="0"/>
              <a:t>数据包</a:t>
            </a:r>
            <a:r>
              <a:rPr lang="en-US" altLang="zh-CN" dirty="0" smtClean="0"/>
              <a:t>:</a:t>
            </a:r>
            <a:r>
              <a:rPr lang="zh-CN" altLang="en-US" dirty="0" smtClean="0"/>
              <a:t>角色</a:t>
            </a:r>
            <a:r>
              <a:rPr lang="zh-CN" altLang="en-US" dirty="0"/>
              <a:t>名称</a:t>
            </a:r>
          </a:p>
        </p:txBody>
      </p:sp>
      <p:cxnSp>
        <p:nvCxnSpPr>
          <p:cNvPr id="33" name="直接箭头连接符 32"/>
          <p:cNvCxnSpPr>
            <a:stCxn id="27" idx="3"/>
            <a:endCxn id="28" idx="1"/>
          </p:cNvCxnSpPr>
          <p:nvPr/>
        </p:nvCxnSpPr>
        <p:spPr>
          <a:xfrm>
            <a:off x="2966120" y="5326360"/>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73424"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p>
        </p:txBody>
      </p:sp>
      <p:sp>
        <p:nvSpPr>
          <p:cNvPr id="36" name="矩形 35"/>
          <p:cNvSpPr/>
          <p:nvPr/>
        </p:nvSpPr>
        <p:spPr>
          <a:xfrm>
            <a:off x="6105872" y="589897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网关</a:t>
            </a:r>
            <a:endParaRPr lang="zh-CN" altLang="en-US" dirty="0"/>
          </a:p>
        </p:txBody>
      </p:sp>
      <p:sp>
        <p:nvSpPr>
          <p:cNvPr id="37" name="TextBox 36"/>
          <p:cNvSpPr txBox="1"/>
          <p:nvPr/>
        </p:nvSpPr>
        <p:spPr>
          <a:xfrm>
            <a:off x="3729608" y="5898976"/>
            <a:ext cx="2232248" cy="646331"/>
          </a:xfrm>
          <a:prstGeom prst="rect">
            <a:avLst/>
          </a:prstGeom>
          <a:noFill/>
        </p:spPr>
        <p:txBody>
          <a:bodyPr wrap="square" rtlCol="0">
            <a:spAutoFit/>
          </a:bodyPr>
          <a:lstStyle/>
          <a:p>
            <a:r>
              <a:rPr lang="zh-CN" altLang="en-US" dirty="0" smtClean="0"/>
              <a:t>数据包</a:t>
            </a:r>
            <a:r>
              <a:rPr lang="en-US" altLang="zh-CN" dirty="0" smtClean="0"/>
              <a:t>:</a:t>
            </a:r>
            <a:r>
              <a:rPr lang="zh-CN" altLang="en-US" dirty="0" smtClean="0"/>
              <a:t>角色</a:t>
            </a:r>
            <a:r>
              <a:rPr lang="en-US" altLang="zh-CN" dirty="0" smtClean="0"/>
              <a:t>ID+</a:t>
            </a:r>
            <a:r>
              <a:rPr lang="zh-CN" altLang="en-US" dirty="0" smtClean="0"/>
              <a:t>角色信息</a:t>
            </a:r>
            <a:endParaRPr lang="zh-CN" altLang="en-US" dirty="0"/>
          </a:p>
        </p:txBody>
      </p:sp>
      <p:cxnSp>
        <p:nvCxnSpPr>
          <p:cNvPr id="40" name="直接箭头连接符 39"/>
          <p:cNvCxnSpPr>
            <a:stCxn id="36" idx="1"/>
            <a:endCxn id="35" idx="3"/>
          </p:cNvCxnSpPr>
          <p:nvPr/>
        </p:nvCxnSpPr>
        <p:spPr>
          <a:xfrm flipH="1">
            <a:off x="2987824" y="635617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051720"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a:t>
            </a:r>
            <a:endParaRPr lang="zh-CN" altLang="en-US" dirty="0"/>
          </a:p>
        </p:txBody>
      </p:sp>
      <p:sp>
        <p:nvSpPr>
          <p:cNvPr id="42" name="矩形 41"/>
          <p:cNvSpPr/>
          <p:nvPr/>
        </p:nvSpPr>
        <p:spPr>
          <a:xfrm>
            <a:off x="6084168" y="-2738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分区进程</a:t>
            </a:r>
            <a:endParaRPr lang="zh-CN" altLang="en-US" dirty="0"/>
          </a:p>
        </p:txBody>
      </p:sp>
      <p:cxnSp>
        <p:nvCxnSpPr>
          <p:cNvPr id="43" name="直接箭头连接符 42"/>
          <p:cNvCxnSpPr>
            <a:stCxn id="41" idx="3"/>
            <a:endCxn id="42" idx="1"/>
          </p:cNvCxnSpPr>
          <p:nvPr/>
        </p:nvCxnSpPr>
        <p:spPr>
          <a:xfrm>
            <a:off x="2966120" y="429816"/>
            <a:ext cx="3118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42184" y="116632"/>
            <a:ext cx="2541984" cy="369332"/>
          </a:xfrm>
          <a:prstGeom prst="rect">
            <a:avLst/>
          </a:prstGeom>
          <a:noFill/>
        </p:spPr>
        <p:txBody>
          <a:bodyPr wrap="square" rtlCol="0">
            <a:spAutoFit/>
          </a:bodyPr>
          <a:lstStyle/>
          <a:p>
            <a:r>
              <a:rPr lang="zh-CN" altLang="en-US" dirty="0" smtClean="0"/>
              <a:t>请求获取分区信息</a:t>
            </a:r>
            <a:endParaRPr lang="zh-CN" altLang="en-US" dirty="0"/>
          </a:p>
        </p:txBody>
      </p:sp>
    </p:spTree>
    <p:extLst>
      <p:ext uri="{BB962C8B-B14F-4D97-AF65-F5344CB8AC3E}">
        <p14:creationId xmlns:p14="http://schemas.microsoft.com/office/powerpoint/2010/main" xmlns="" val="1715805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前端进入游戏世界</a:t>
            </a:r>
            <a:endParaRPr lang="zh-CN" altLang="en-US" dirty="0"/>
          </a:p>
        </p:txBody>
      </p:sp>
      <p:sp>
        <p:nvSpPr>
          <p:cNvPr id="4" name="矩形 3"/>
          <p:cNvSpPr/>
          <p:nvPr/>
        </p:nvSpPr>
        <p:spPr>
          <a:xfrm>
            <a:off x="3491880" y="1268760"/>
            <a:ext cx="230425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逻辑进程</a:t>
            </a:r>
            <a:endParaRPr lang="zh-CN" altLang="en-US" dirty="0"/>
          </a:p>
        </p:txBody>
      </p:sp>
      <p:cxnSp>
        <p:nvCxnSpPr>
          <p:cNvPr id="6" name="直接箭头连接符 5"/>
          <p:cNvCxnSpPr/>
          <p:nvPr/>
        </p:nvCxnSpPr>
        <p:spPr>
          <a:xfrm>
            <a:off x="4644008" y="227687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7744" y="3501008"/>
            <a:ext cx="5328592" cy="2585323"/>
          </a:xfrm>
          <a:prstGeom prst="rect">
            <a:avLst/>
          </a:prstGeom>
          <a:noFill/>
        </p:spPr>
        <p:txBody>
          <a:bodyPr wrap="square" rtlCol="0">
            <a:spAutoFit/>
          </a:bodyPr>
          <a:lstStyle/>
          <a:p>
            <a:r>
              <a:rPr lang="en-US" altLang="zh-CN" dirty="0" smtClean="0"/>
              <a:t>1:</a:t>
            </a:r>
            <a:r>
              <a:rPr lang="zh-CN" altLang="en-US" dirty="0" smtClean="0"/>
              <a:t>会创建出一个</a:t>
            </a:r>
            <a:r>
              <a:rPr lang="en-US" altLang="zh-CN" dirty="0" smtClean="0"/>
              <a:t>Entity</a:t>
            </a:r>
            <a:r>
              <a:rPr lang="zh-CN" altLang="en-US" dirty="0" smtClean="0"/>
              <a:t>实例， 实例包括</a:t>
            </a:r>
            <a:r>
              <a:rPr lang="en-US" altLang="zh-CN" dirty="0" err="1" smtClean="0"/>
              <a:t>entityID</a:t>
            </a:r>
            <a:r>
              <a:rPr lang="zh-CN" altLang="en-US" dirty="0" smtClean="0"/>
              <a:t>等其他信息（比如：攻击力， </a:t>
            </a:r>
            <a:r>
              <a:rPr lang="zh-CN" altLang="en-US" dirty="0"/>
              <a:t>血量</a:t>
            </a:r>
            <a:r>
              <a:rPr lang="zh-CN" altLang="en-US" dirty="0" smtClean="0"/>
              <a:t>）</a:t>
            </a:r>
            <a:r>
              <a:rPr lang="en-US" altLang="zh-CN" dirty="0" smtClean="0"/>
              <a:t>.</a:t>
            </a:r>
          </a:p>
          <a:p>
            <a:endParaRPr lang="en-US" altLang="zh-CN" dirty="0"/>
          </a:p>
          <a:p>
            <a:r>
              <a:rPr lang="en-US" altLang="zh-CN" dirty="0" smtClean="0"/>
              <a:t>2: </a:t>
            </a:r>
            <a:r>
              <a:rPr lang="zh-CN" altLang="en-US" dirty="0" smtClean="0"/>
              <a:t>如果有需求服务器上可以让一个</a:t>
            </a:r>
            <a:r>
              <a:rPr lang="en-US" altLang="zh-CN" dirty="0" smtClean="0"/>
              <a:t>entity</a:t>
            </a:r>
            <a:r>
              <a:rPr lang="zh-CN" altLang="en-US" dirty="0" smtClean="0"/>
              <a:t>攻击另一个</a:t>
            </a:r>
            <a:r>
              <a:rPr lang="en-US" altLang="zh-CN" dirty="0" smtClean="0"/>
              <a:t>entity</a:t>
            </a:r>
            <a:r>
              <a:rPr lang="zh-CN" altLang="en-US" dirty="0" smtClean="0"/>
              <a:t>。</a:t>
            </a:r>
            <a:endParaRPr lang="en-US" altLang="zh-CN" dirty="0" smtClean="0"/>
          </a:p>
          <a:p>
            <a:endParaRPr lang="en-US" altLang="zh-CN" dirty="0"/>
          </a:p>
          <a:p>
            <a:r>
              <a:rPr lang="en-US" altLang="zh-CN" dirty="0" smtClean="0"/>
              <a:t>3: </a:t>
            </a:r>
            <a:r>
              <a:rPr lang="zh-CN" altLang="en-US" dirty="0" smtClean="0"/>
              <a:t>这个</a:t>
            </a:r>
            <a:r>
              <a:rPr lang="en-US" altLang="zh-CN" dirty="0" smtClean="0"/>
              <a:t>entity</a:t>
            </a:r>
            <a:r>
              <a:rPr lang="zh-CN" altLang="en-US" dirty="0" smtClean="0"/>
              <a:t>销毁有</a:t>
            </a:r>
            <a:r>
              <a:rPr lang="en-US" altLang="zh-CN" dirty="0" smtClean="0"/>
              <a:t>2</a:t>
            </a:r>
            <a:r>
              <a:rPr lang="zh-CN" altLang="en-US" dirty="0" smtClean="0"/>
              <a:t>种情况， </a:t>
            </a:r>
            <a:r>
              <a:rPr lang="en-US" altLang="zh-CN" dirty="0" smtClean="0"/>
              <a:t>1:</a:t>
            </a:r>
            <a:r>
              <a:rPr lang="zh-CN" altLang="en-US" dirty="0" smtClean="0"/>
              <a:t>前端主动下线， </a:t>
            </a:r>
            <a:r>
              <a:rPr lang="en-US" altLang="zh-CN" dirty="0" smtClean="0"/>
              <a:t>2</a:t>
            </a:r>
            <a:r>
              <a:rPr lang="zh-CN" altLang="en-US" dirty="0" smtClean="0"/>
              <a:t>：前端超过</a:t>
            </a:r>
            <a:r>
              <a:rPr lang="en-US" altLang="zh-CN" dirty="0" smtClean="0"/>
              <a:t>30</a:t>
            </a:r>
            <a:r>
              <a:rPr lang="zh-CN" altLang="en-US" dirty="0" smtClean="0"/>
              <a:t>分钟未与服务器做任何交互， </a:t>
            </a:r>
            <a:r>
              <a:rPr lang="zh-CN" altLang="en-US" dirty="0"/>
              <a:t>实例</a:t>
            </a:r>
            <a:r>
              <a:rPr lang="zh-CN" altLang="en-US" dirty="0" smtClean="0"/>
              <a:t>一旦销毁前端只有重新登录才可与服务器通信。</a:t>
            </a:r>
            <a:endParaRPr lang="zh-CN" altLang="en-US" dirty="0"/>
          </a:p>
        </p:txBody>
      </p:sp>
      <p:sp>
        <p:nvSpPr>
          <p:cNvPr id="9" name="椭圆 8"/>
          <p:cNvSpPr/>
          <p:nvPr/>
        </p:nvSpPr>
        <p:spPr>
          <a:xfrm>
            <a:off x="4248522" y="256490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玩家</a:t>
            </a:r>
            <a:r>
              <a:rPr lang="en-US" altLang="zh-CN" dirty="0" smtClean="0"/>
              <a:t>A</a:t>
            </a:r>
            <a:endParaRPr lang="zh-CN" altLang="en-US" dirty="0"/>
          </a:p>
        </p:txBody>
      </p:sp>
    </p:spTree>
    <p:extLst>
      <p:ext uri="{BB962C8B-B14F-4D97-AF65-F5344CB8AC3E}">
        <p14:creationId xmlns:p14="http://schemas.microsoft.com/office/powerpoint/2010/main" xmlns="" val="4003009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1484784"/>
            <a:ext cx="8712968" cy="26294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err="1" smtClean="0"/>
              <a:t>Rpc</a:t>
            </a:r>
            <a:r>
              <a:rPr lang="zh-CN" altLang="en-US" dirty="0" smtClean="0"/>
              <a:t>调用数据包结构</a:t>
            </a:r>
            <a:endParaRPr lang="zh-CN" altLang="en-US" dirty="0"/>
          </a:p>
        </p:txBody>
      </p:sp>
      <p:sp>
        <p:nvSpPr>
          <p:cNvPr id="5" name="矩形 4"/>
          <p:cNvSpPr/>
          <p:nvPr/>
        </p:nvSpPr>
        <p:spPr>
          <a:xfrm>
            <a:off x="467544"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ID1</a:t>
            </a:r>
            <a:endParaRPr lang="zh-CN" altLang="en-US" dirty="0"/>
          </a:p>
        </p:txBody>
      </p:sp>
      <p:sp>
        <p:nvSpPr>
          <p:cNvPr id="6" name="矩形 5"/>
          <p:cNvSpPr/>
          <p:nvPr/>
        </p:nvSpPr>
        <p:spPr>
          <a:xfrm>
            <a:off x="1763688"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smtClean="0"/>
              <a:t>1</a:t>
            </a:r>
            <a:endParaRPr lang="zh-CN" altLang="en-US" dirty="0"/>
          </a:p>
        </p:txBody>
      </p:sp>
      <p:sp>
        <p:nvSpPr>
          <p:cNvPr id="8" name="矩形 7"/>
          <p:cNvSpPr/>
          <p:nvPr/>
        </p:nvSpPr>
        <p:spPr>
          <a:xfrm>
            <a:off x="4139952" y="1772816"/>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命令</a:t>
            </a:r>
            <a:r>
              <a:rPr lang="en-US" altLang="zh-CN" dirty="0" smtClean="0"/>
              <a:t>ID2</a:t>
            </a:r>
            <a:endParaRPr lang="zh-CN" altLang="en-US" dirty="0"/>
          </a:p>
        </p:txBody>
      </p:sp>
      <p:sp>
        <p:nvSpPr>
          <p:cNvPr id="9" name="矩形 8"/>
          <p:cNvSpPr/>
          <p:nvPr/>
        </p:nvSpPr>
        <p:spPr>
          <a:xfrm>
            <a:off x="5436096" y="1772816"/>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r>
              <a:rPr lang="en-US" altLang="zh-CN" dirty="0"/>
              <a:t>2</a:t>
            </a:r>
            <a:endParaRPr lang="zh-CN" altLang="en-US" dirty="0"/>
          </a:p>
        </p:txBody>
      </p:sp>
      <p:sp>
        <p:nvSpPr>
          <p:cNvPr id="11" name="矩形 10"/>
          <p:cNvSpPr/>
          <p:nvPr/>
        </p:nvSpPr>
        <p:spPr>
          <a:xfrm>
            <a:off x="7812360" y="177281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N..</a:t>
            </a:r>
            <a:endParaRPr lang="zh-CN" altLang="en-US" dirty="0"/>
          </a:p>
        </p:txBody>
      </p:sp>
      <p:sp>
        <p:nvSpPr>
          <p:cNvPr id="12" name="TextBox 11"/>
          <p:cNvSpPr txBox="1"/>
          <p:nvPr/>
        </p:nvSpPr>
        <p:spPr>
          <a:xfrm>
            <a:off x="467544" y="2636912"/>
            <a:ext cx="8280920" cy="1477328"/>
          </a:xfrm>
          <a:prstGeom prst="rect">
            <a:avLst/>
          </a:prstGeom>
          <a:noFill/>
        </p:spPr>
        <p:txBody>
          <a:bodyPr wrap="square" rtlCol="0">
            <a:spAutoFit/>
          </a:bodyPr>
          <a:lstStyle/>
          <a:p>
            <a:r>
              <a:rPr lang="zh-CN" altLang="en-US" dirty="0" smtClean="0"/>
              <a:t>一个包由一个或者多个命令组成， 一个包最终大小不允许超过</a:t>
            </a:r>
            <a:r>
              <a:rPr lang="en-US" altLang="zh-CN" dirty="0" smtClean="0"/>
              <a:t>1460</a:t>
            </a:r>
            <a:r>
              <a:rPr lang="zh-CN" altLang="en-US" dirty="0" smtClean="0"/>
              <a:t>（由网络限制，具体查看网络资料</a:t>
            </a:r>
            <a:r>
              <a:rPr lang="en-US" altLang="zh-CN" dirty="0" smtClean="0"/>
              <a:t>tcp1500</a:t>
            </a:r>
            <a:r>
              <a:rPr lang="zh-CN" altLang="en-US" dirty="0" smtClean="0"/>
              <a:t>字节相关内容）字节， 超过了需要自行分包。</a:t>
            </a:r>
            <a:endParaRPr lang="en-US" altLang="zh-CN" dirty="0" smtClean="0"/>
          </a:p>
          <a:p>
            <a:endParaRPr lang="en-US" altLang="zh-CN" dirty="0"/>
          </a:p>
          <a:p>
            <a:r>
              <a:rPr lang="zh-CN" altLang="en-US" dirty="0" smtClean="0"/>
              <a:t>由于相关限制， 所以遇到背包等非常大的列表可采取每次向服务器上传</a:t>
            </a:r>
            <a:r>
              <a:rPr lang="en-US" altLang="zh-CN" dirty="0" smtClean="0"/>
              <a:t>N</a:t>
            </a:r>
            <a:r>
              <a:rPr lang="zh-CN" altLang="en-US" dirty="0" smtClean="0"/>
              <a:t>个物品的方式</a:t>
            </a:r>
            <a:r>
              <a:rPr lang="en-US" altLang="zh-CN" dirty="0" smtClean="0"/>
              <a:t>,  </a:t>
            </a:r>
            <a:r>
              <a:rPr lang="zh-CN" altLang="en-US" dirty="0" smtClean="0"/>
              <a:t>后端会对包大小自动进行控制， 包过大会拆包。</a:t>
            </a:r>
            <a:endParaRPr lang="zh-CN" altLang="en-US" dirty="0"/>
          </a:p>
        </p:txBody>
      </p:sp>
      <p:sp>
        <p:nvSpPr>
          <p:cNvPr id="14" name="TextBox 13"/>
          <p:cNvSpPr txBox="1"/>
          <p:nvPr/>
        </p:nvSpPr>
        <p:spPr>
          <a:xfrm>
            <a:off x="311522" y="4161854"/>
            <a:ext cx="8856984" cy="923330"/>
          </a:xfrm>
          <a:prstGeom prst="rect">
            <a:avLst/>
          </a:prstGeom>
          <a:noFill/>
        </p:spPr>
        <p:txBody>
          <a:bodyPr wrap="square" rtlCol="0">
            <a:spAutoFit/>
          </a:bodyPr>
          <a:lstStyle/>
          <a:p>
            <a:r>
              <a:rPr lang="zh-CN" altLang="en-US" dirty="0" smtClean="0"/>
              <a:t>其他细节</a:t>
            </a:r>
            <a:r>
              <a:rPr lang="en-US" altLang="zh-CN" dirty="0" smtClean="0"/>
              <a:t>:</a:t>
            </a:r>
          </a:p>
          <a:p>
            <a:r>
              <a:rPr lang="zh-CN" altLang="en-US" dirty="0" smtClean="0"/>
              <a:t>数据包分</a:t>
            </a:r>
            <a:r>
              <a:rPr lang="en-US" altLang="zh-CN" dirty="0" smtClean="0"/>
              <a:t>2</a:t>
            </a:r>
            <a:r>
              <a:rPr lang="zh-CN" altLang="en-US" dirty="0" smtClean="0"/>
              <a:t>种， 一种是固定长度的数据包， 一种是非固定长度的。</a:t>
            </a:r>
            <a:endParaRPr lang="en-US" altLang="zh-CN" dirty="0" smtClean="0"/>
          </a:p>
          <a:p>
            <a:r>
              <a:rPr lang="zh-CN" altLang="en-US" dirty="0" smtClean="0"/>
              <a:t>对于非固定长度的数据包需要提供长度信息</a:t>
            </a:r>
            <a:endParaRPr lang="zh-CN" altLang="en-US" dirty="0"/>
          </a:p>
        </p:txBody>
      </p:sp>
      <p:sp>
        <p:nvSpPr>
          <p:cNvPr id="15" name="矩形 14"/>
          <p:cNvSpPr/>
          <p:nvPr/>
        </p:nvSpPr>
        <p:spPr>
          <a:xfrm>
            <a:off x="467544" y="5877272"/>
            <a:ext cx="129614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命令</a:t>
            </a:r>
            <a:r>
              <a:rPr lang="en-US" altLang="zh-CN" dirty="0" smtClean="0"/>
              <a:t>ID</a:t>
            </a:r>
            <a:endParaRPr lang="zh-CN" altLang="en-US" dirty="0"/>
          </a:p>
        </p:txBody>
      </p:sp>
      <p:sp>
        <p:nvSpPr>
          <p:cNvPr id="17" name="矩形 16"/>
          <p:cNvSpPr/>
          <p:nvPr/>
        </p:nvSpPr>
        <p:spPr>
          <a:xfrm>
            <a:off x="1835696" y="587727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长度</a:t>
            </a:r>
            <a:r>
              <a:rPr lang="en-US" altLang="zh-CN" dirty="0" smtClean="0"/>
              <a:t>(12)</a:t>
            </a:r>
            <a:endParaRPr lang="zh-CN" altLang="en-US" dirty="0"/>
          </a:p>
        </p:txBody>
      </p:sp>
      <p:sp>
        <p:nvSpPr>
          <p:cNvPr id="19" name="矩形 18"/>
          <p:cNvSpPr/>
          <p:nvPr/>
        </p:nvSpPr>
        <p:spPr>
          <a:xfrm>
            <a:off x="3059832" y="5877272"/>
            <a:ext cx="15481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endParaRPr lang="zh-CN" altLang="en-US" dirty="0"/>
          </a:p>
        </p:txBody>
      </p:sp>
      <p:sp>
        <p:nvSpPr>
          <p:cNvPr id="20" name="TextBox 19"/>
          <p:cNvSpPr txBox="1"/>
          <p:nvPr/>
        </p:nvSpPr>
        <p:spPr>
          <a:xfrm>
            <a:off x="467544" y="5085184"/>
            <a:ext cx="6336704" cy="646331"/>
          </a:xfrm>
          <a:prstGeom prst="rect">
            <a:avLst/>
          </a:prstGeom>
          <a:noFill/>
        </p:spPr>
        <p:txBody>
          <a:bodyPr wrap="square" rtlCol="0">
            <a:spAutoFit/>
          </a:bodyPr>
          <a:lstStyle/>
          <a:p>
            <a:r>
              <a:rPr lang="zh-CN" altLang="en-US" dirty="0" smtClean="0"/>
              <a:t>举例：登陆（参数</a:t>
            </a:r>
            <a:r>
              <a:rPr lang="en-US" altLang="zh-CN" dirty="0" smtClean="0"/>
              <a:t>1</a:t>
            </a:r>
            <a:r>
              <a:rPr lang="zh-CN" altLang="en-US" dirty="0" smtClean="0"/>
              <a:t>：用户名</a:t>
            </a:r>
            <a:r>
              <a:rPr lang="en-US" altLang="zh-CN" dirty="0" smtClean="0"/>
              <a:t>(4~20</a:t>
            </a:r>
            <a:r>
              <a:rPr lang="zh-CN" altLang="en-US" dirty="0"/>
              <a:t>字节</a:t>
            </a:r>
            <a:r>
              <a:rPr lang="en-US" altLang="zh-CN" dirty="0" smtClean="0"/>
              <a:t>), </a:t>
            </a:r>
            <a:r>
              <a:rPr lang="zh-CN" altLang="en-US" dirty="0" smtClean="0"/>
              <a:t>密码</a:t>
            </a:r>
            <a:r>
              <a:rPr lang="en-US" altLang="zh-CN" dirty="0" smtClean="0"/>
              <a:t>(6~N</a:t>
            </a:r>
            <a:r>
              <a:rPr lang="zh-CN" altLang="en-US" dirty="0" smtClean="0"/>
              <a:t>字节</a:t>
            </a:r>
            <a:r>
              <a:rPr lang="en-US" altLang="zh-CN" dirty="0" smtClean="0"/>
              <a:t>)</a:t>
            </a:r>
          </a:p>
          <a:p>
            <a:r>
              <a:rPr lang="zh-CN" altLang="en-US" dirty="0" smtClean="0"/>
              <a:t>用户输入</a:t>
            </a:r>
            <a:r>
              <a:rPr lang="en-US" altLang="zh-CN" dirty="0" smtClean="0"/>
              <a:t>:</a:t>
            </a:r>
            <a:r>
              <a:rPr lang="zh-CN" altLang="en-US" dirty="0" smtClean="0"/>
              <a:t>账号</a:t>
            </a:r>
            <a:r>
              <a:rPr lang="en-US" altLang="zh-CN" dirty="0" smtClean="0"/>
              <a:t>: </a:t>
            </a:r>
            <a:r>
              <a:rPr lang="en-US" altLang="zh-CN" dirty="0" err="1" smtClean="0"/>
              <a:t>kebiao</a:t>
            </a:r>
            <a:r>
              <a:rPr lang="en-US" altLang="zh-CN" dirty="0" smtClean="0"/>
              <a:t>, </a:t>
            </a:r>
            <a:r>
              <a:rPr lang="zh-CN" altLang="en-US" dirty="0" smtClean="0"/>
              <a:t>密码</a:t>
            </a:r>
            <a:r>
              <a:rPr lang="en-US" altLang="zh-CN" dirty="0" smtClean="0"/>
              <a:t>:123456</a:t>
            </a:r>
            <a:endParaRPr lang="zh-CN" altLang="en-US" dirty="0"/>
          </a:p>
        </p:txBody>
      </p:sp>
      <p:sp>
        <p:nvSpPr>
          <p:cNvPr id="21" name="TextBox 20"/>
          <p:cNvSpPr txBox="1"/>
          <p:nvPr/>
        </p:nvSpPr>
        <p:spPr>
          <a:xfrm>
            <a:off x="5220072" y="5877272"/>
            <a:ext cx="3456384" cy="369332"/>
          </a:xfrm>
          <a:prstGeom prst="rect">
            <a:avLst/>
          </a:prstGeom>
          <a:noFill/>
        </p:spPr>
        <p:txBody>
          <a:bodyPr wrap="square" rtlCol="0">
            <a:spAutoFit/>
          </a:bodyPr>
          <a:lstStyle/>
          <a:p>
            <a:r>
              <a:rPr lang="zh-CN" altLang="en-US" dirty="0" smtClean="0"/>
              <a:t>账号名</a:t>
            </a:r>
            <a:r>
              <a:rPr lang="en-US" altLang="zh-CN" dirty="0" smtClean="0"/>
              <a:t>+</a:t>
            </a:r>
            <a:r>
              <a:rPr lang="zh-CN" altLang="en-US" dirty="0" smtClean="0"/>
              <a:t>密码一共</a:t>
            </a:r>
            <a:r>
              <a:rPr lang="en-US" altLang="zh-CN" dirty="0" smtClean="0"/>
              <a:t>12</a:t>
            </a:r>
            <a:r>
              <a:rPr lang="zh-CN" altLang="en-US" dirty="0" smtClean="0"/>
              <a:t>字节</a:t>
            </a:r>
            <a:r>
              <a:rPr lang="en-US" altLang="zh-CN" dirty="0" smtClean="0"/>
              <a:t>+</a:t>
            </a:r>
            <a:r>
              <a:rPr lang="zh-CN" altLang="en-US" dirty="0" smtClean="0"/>
              <a:t>命令</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314033" y="6215082"/>
            <a:ext cx="3329933" cy="357190"/>
          </a:xfrm>
          <a:prstGeom prst="rect">
            <a:avLst/>
          </a:prstGeom>
          <a:noFill/>
          <a:ln w="9525">
            <a:noFill/>
            <a:miter lim="800000"/>
            <a:headEnd/>
            <a:tailEnd/>
          </a:ln>
          <a:effectLst/>
        </p:spPr>
      </p:pic>
    </p:spTree>
    <p:extLst>
      <p:ext uri="{BB962C8B-B14F-4D97-AF65-F5344CB8AC3E}">
        <p14:creationId xmlns:p14="http://schemas.microsoft.com/office/powerpoint/2010/main" xmlns="" val="1450791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不优化消息包开关</a:t>
            </a:r>
            <a:endParaRPr lang="zh-CN" altLang="en-US" dirty="0"/>
          </a:p>
        </p:txBody>
      </p:sp>
      <p:sp>
        <p:nvSpPr>
          <p:cNvPr id="4" name="TextBox 3"/>
          <p:cNvSpPr txBox="1"/>
          <p:nvPr/>
        </p:nvSpPr>
        <p:spPr>
          <a:xfrm>
            <a:off x="1000100" y="1643050"/>
            <a:ext cx="7215238" cy="369332"/>
          </a:xfrm>
          <a:prstGeom prst="rect">
            <a:avLst/>
          </a:prstGeom>
          <a:noFill/>
        </p:spPr>
        <p:txBody>
          <a:bodyPr wrap="square" rtlCol="0">
            <a:spAutoFit/>
          </a:bodyPr>
          <a:lstStyle/>
          <a:p>
            <a:r>
              <a:rPr lang="en-US" altLang="zh-CN" dirty="0" err="1" smtClean="0"/>
              <a:t>kbe</a:t>
            </a:r>
            <a:r>
              <a:rPr lang="en-US" altLang="zh-CN" dirty="0" smtClean="0"/>
              <a:t>\res\server\kbengine_defs.xml</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1071538" y="2143116"/>
            <a:ext cx="6724650" cy="7905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数据包序列化格式</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8520" y="1196752"/>
            <a:ext cx="8927976" cy="4464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69619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endParaRPr lang="zh-CN" altLang="en-US" dirty="0"/>
          </a:p>
        </p:txBody>
      </p:sp>
      <p:sp>
        <p:nvSpPr>
          <p:cNvPr id="4" name="矩形 3"/>
          <p:cNvSpPr/>
          <p:nvPr/>
        </p:nvSpPr>
        <p:spPr>
          <a:xfrm>
            <a:off x="4017640" y="25866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mysql</a:t>
            </a:r>
            <a:endParaRPr lang="zh-CN" altLang="en-US" dirty="0"/>
          </a:p>
        </p:txBody>
      </p:sp>
      <p:sp>
        <p:nvSpPr>
          <p:cNvPr id="5" name="矩形 4"/>
          <p:cNvSpPr/>
          <p:nvPr/>
        </p:nvSpPr>
        <p:spPr>
          <a:xfrm>
            <a:off x="4017640" y="136247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数据库管理进程</a:t>
            </a:r>
            <a:endParaRPr lang="zh-CN" altLang="en-US" dirty="0"/>
          </a:p>
        </p:txBody>
      </p:sp>
      <p:cxnSp>
        <p:nvCxnSpPr>
          <p:cNvPr id="6" name="直接连接符 5"/>
          <p:cNvCxnSpPr>
            <a:stCxn id="5" idx="2"/>
            <a:endCxn id="4" idx="0"/>
          </p:cNvCxnSpPr>
          <p:nvPr/>
        </p:nvCxnSpPr>
        <p:spPr>
          <a:xfrm>
            <a:off x="4474840" y="2276872"/>
            <a:ext cx="0" cy="30973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4149080"/>
            <a:ext cx="7848872" cy="646331"/>
          </a:xfrm>
          <a:prstGeom prst="rect">
            <a:avLst/>
          </a:prstGeom>
          <a:noFill/>
        </p:spPr>
        <p:txBody>
          <a:bodyPr wrap="square" rtlCol="0">
            <a:spAutoFit/>
          </a:bodyPr>
          <a:lstStyle/>
          <a:p>
            <a:r>
              <a:rPr lang="zh-CN" altLang="en-US" dirty="0" smtClean="0"/>
              <a:t>所有的数据均由数据库管理进程写入</a:t>
            </a:r>
            <a:r>
              <a:rPr lang="en-US" altLang="zh-CN" dirty="0" err="1" smtClean="0"/>
              <a:t>mysql</a:t>
            </a:r>
            <a:r>
              <a:rPr lang="zh-CN" altLang="en-US" dirty="0" smtClean="0"/>
              <a:t>和读取。 </a:t>
            </a:r>
            <a:endParaRPr lang="en-US" altLang="zh-CN" dirty="0" smtClean="0"/>
          </a:p>
          <a:p>
            <a:endParaRPr lang="zh-CN" altLang="en-US" dirty="0"/>
          </a:p>
        </p:txBody>
      </p:sp>
    </p:spTree>
    <p:extLst>
      <p:ext uri="{BB962C8B-B14F-4D97-AF65-F5344CB8AC3E}">
        <p14:creationId xmlns:p14="http://schemas.microsoft.com/office/powerpoint/2010/main" xmlns="" val="3949283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1127</Words>
  <Application>Microsoft Office PowerPoint</Application>
  <PresentationFormat>全屏显示(4:3)</PresentationFormat>
  <Paragraphs>136</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Server_overview</vt:lpstr>
      <vt:lpstr>后端整体架构</vt:lpstr>
      <vt:lpstr>前端与后端登陆过程</vt:lpstr>
      <vt:lpstr>图释登陆</vt:lpstr>
      <vt:lpstr>前端进入游戏世界</vt:lpstr>
      <vt:lpstr>Rpc调用数据包结构</vt:lpstr>
      <vt:lpstr>不优化消息包开关</vt:lpstr>
      <vt:lpstr>数据包序列化格式</vt:lpstr>
      <vt:lpstr>数据库</vt:lpstr>
      <vt:lpstr>合服</vt:lpstr>
      <vt:lpstr>新建一个游戏分区</vt:lpstr>
      <vt:lpstr>服务器理论承载</vt:lpstr>
      <vt:lpstr>中间协议耦合</vt:lpstr>
      <vt:lpstr>Defs中的网络协议强制关联</vt:lpstr>
      <vt:lpstr>配置环境变量</vt:lpstr>
      <vt:lpstr>配置mysql</vt:lpstr>
      <vt:lpstr>定义脚本入口模块</vt:lpstr>
      <vt:lpstr>入口模块可以做什么</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网游服务器开发文档</dc:title>
  <cp:lastModifiedBy>微软用户</cp:lastModifiedBy>
  <cp:revision>53</cp:revision>
  <dcterms:modified xsi:type="dcterms:W3CDTF">2012-08-22T09:00:59Z</dcterms:modified>
</cp:coreProperties>
</file>