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588" autoAdjust="0"/>
    <p:restoredTop sz="94718" autoAdjust="0"/>
  </p:normalViewPr>
  <p:slideViewPr>
    <p:cSldViewPr>
      <p:cViewPr varScale="1">
        <p:scale>
          <a:sx n="85" d="100"/>
          <a:sy n="85" d="100"/>
        </p:scale>
        <p:origin x="-1122" y="-90"/>
      </p:cViewPr>
      <p:guideLst>
        <p:guide orient="horz" pos="2160"/>
        <p:guide pos="2880"/>
      </p:guideLst>
    </p:cSldViewPr>
  </p:slideViewPr>
  <p:outlineViewPr>
    <p:cViewPr>
      <p:scale>
        <a:sx n="33" d="100"/>
        <a:sy n="33" d="100"/>
      </p:scale>
      <p:origin x="0" y="156"/>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2012-8-2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2012-8-2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2012-8-2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2012-8-2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2012-8-2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2012-8-2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2012-8-2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2012-8-2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2012-8-2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2012-8-2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2012-8-2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2012-8-2</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err="1" smtClean="0"/>
              <a:t>Server_overview</a:t>
            </a:r>
            <a:endParaRPr lang="zh-CN" altLang="en-US" dirty="0"/>
          </a:p>
        </p:txBody>
      </p:sp>
      <p:sp>
        <p:nvSpPr>
          <p:cNvPr id="3" name="副标题 2"/>
          <p:cNvSpPr>
            <a:spLocks noGrp="1"/>
          </p:cNvSpPr>
          <p:nvPr>
            <p:ph type="subTitle" idx="1"/>
          </p:nvPr>
        </p:nvSpPr>
        <p:spPr/>
        <p:txBody>
          <a:bodyPr/>
          <a:lstStyle/>
          <a:p>
            <a:r>
              <a:rPr lang="en-US" altLang="zh-CN" dirty="0" smtClean="0"/>
              <a:t>ver:1.0.0</a:t>
            </a:r>
            <a:endParaRPr lang="zh-CN" altLang="en-US" dirty="0"/>
          </a:p>
        </p:txBody>
      </p:sp>
      <p:sp>
        <p:nvSpPr>
          <p:cNvPr id="4" name="TextBox 3"/>
          <p:cNvSpPr txBox="1"/>
          <p:nvPr/>
        </p:nvSpPr>
        <p:spPr>
          <a:xfrm>
            <a:off x="5436096" y="5373216"/>
            <a:ext cx="3168352" cy="646331"/>
          </a:xfrm>
          <a:prstGeom prst="rect">
            <a:avLst/>
          </a:prstGeom>
          <a:noFill/>
        </p:spPr>
        <p:txBody>
          <a:bodyPr wrap="square" rtlCol="0">
            <a:spAutoFit/>
          </a:bodyPr>
          <a:lstStyle/>
          <a:p>
            <a:endParaRPr lang="en-US" altLang="zh-CN" dirty="0" smtClean="0"/>
          </a:p>
          <a:p>
            <a:r>
              <a:rPr lang="zh-CN" altLang="en-US" dirty="0" smtClean="0"/>
              <a:t>                         </a:t>
            </a:r>
            <a:endParaRPr lang="zh-CN" altLang="en-US" dirty="0"/>
          </a:p>
        </p:txBody>
      </p:sp>
    </p:spTree>
    <p:extLst>
      <p:ext uri="{BB962C8B-B14F-4D97-AF65-F5344CB8AC3E}">
        <p14:creationId xmlns="" xmlns:p14="http://schemas.microsoft.com/office/powerpoint/2010/main" val="22747496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新建一个游戏分区</a:t>
            </a:r>
            <a:endParaRPr lang="zh-CN" altLang="en-US" dirty="0"/>
          </a:p>
        </p:txBody>
      </p:sp>
      <p:sp>
        <p:nvSpPr>
          <p:cNvPr id="3" name="内容占位符 2"/>
          <p:cNvSpPr>
            <a:spLocks noGrp="1"/>
          </p:cNvSpPr>
          <p:nvPr>
            <p:ph idx="1"/>
          </p:nvPr>
        </p:nvSpPr>
        <p:spPr/>
        <p:txBody>
          <a:bodyPr/>
          <a:lstStyle/>
          <a:p>
            <a:r>
              <a:rPr lang="zh-CN" altLang="en-US" dirty="0" smtClean="0"/>
              <a:t>修改分区进程的配置表， 增加一个新区的登陆进程的</a:t>
            </a:r>
            <a:r>
              <a:rPr lang="en-US" altLang="zh-CN" dirty="0" smtClean="0"/>
              <a:t>IP</a:t>
            </a:r>
            <a:r>
              <a:rPr lang="zh-CN" altLang="en-US" dirty="0" smtClean="0"/>
              <a:t>地址和端口。</a:t>
            </a:r>
            <a:endParaRPr lang="en-US" altLang="zh-CN" dirty="0" smtClean="0"/>
          </a:p>
          <a:p>
            <a:r>
              <a:rPr lang="zh-CN" altLang="en-US" dirty="0" smtClean="0"/>
              <a:t>在相关</a:t>
            </a:r>
            <a:r>
              <a:rPr lang="en-US" altLang="zh-CN" dirty="0" err="1" smtClean="0"/>
              <a:t>ip</a:t>
            </a:r>
            <a:r>
              <a:rPr lang="zh-CN" altLang="en-US" dirty="0" smtClean="0"/>
              <a:t>地址的服务器上部署整套后端架构。</a:t>
            </a:r>
            <a:endParaRPr lang="en-US" altLang="zh-CN" dirty="0" smtClean="0"/>
          </a:p>
          <a:p>
            <a:r>
              <a:rPr lang="zh-CN" altLang="en-US" dirty="0" smtClean="0"/>
              <a:t>防火墙开放相关</a:t>
            </a:r>
            <a:r>
              <a:rPr lang="en-US" altLang="zh-CN" dirty="0" err="1" smtClean="0"/>
              <a:t>ip</a:t>
            </a:r>
            <a:r>
              <a:rPr lang="zh-CN" altLang="en-US" dirty="0" smtClean="0"/>
              <a:t>地址的相关端口对外允许访问。</a:t>
            </a:r>
            <a:endParaRPr lang="zh-CN" altLang="en-US" dirty="0"/>
          </a:p>
        </p:txBody>
      </p:sp>
    </p:spTree>
    <p:extLst>
      <p:ext uri="{BB962C8B-B14F-4D97-AF65-F5344CB8AC3E}">
        <p14:creationId xmlns="" xmlns:p14="http://schemas.microsoft.com/office/powerpoint/2010/main" val="28761531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服务器理论承载</a:t>
            </a:r>
            <a:endParaRPr lang="zh-CN" altLang="en-US" dirty="0"/>
          </a:p>
        </p:txBody>
      </p:sp>
      <p:sp>
        <p:nvSpPr>
          <p:cNvPr id="3" name="内容占位符 2"/>
          <p:cNvSpPr>
            <a:spLocks noGrp="1"/>
          </p:cNvSpPr>
          <p:nvPr>
            <p:ph idx="1"/>
          </p:nvPr>
        </p:nvSpPr>
        <p:spPr/>
        <p:txBody>
          <a:bodyPr/>
          <a:lstStyle/>
          <a:p>
            <a:r>
              <a:rPr lang="zh-CN" altLang="en-US" dirty="0" smtClean="0"/>
              <a:t>服务器逻辑进程可配置多个的特性， 在采取动态副本的游戏模式下， 承载能力可根据服务器核数和内存大小或者新增整台硬件架构来扩充承载能力。</a:t>
            </a:r>
            <a:endParaRPr lang="en-US" altLang="zh-CN" dirty="0" smtClean="0"/>
          </a:p>
          <a:p>
            <a:r>
              <a:rPr lang="zh-CN" altLang="en-US" dirty="0" smtClean="0"/>
              <a:t>单副本承载能力根据逻辑复杂度来决定， 如果抛弃逻辑则根据系统允许打开的</a:t>
            </a:r>
            <a:r>
              <a:rPr lang="en-US" altLang="zh-CN" dirty="0" smtClean="0"/>
              <a:t>socket</a:t>
            </a:r>
            <a:r>
              <a:rPr lang="zh-CN" altLang="en-US" dirty="0" smtClean="0"/>
              <a:t>数量来理论决定（可适当增加一些消耗来计算）</a:t>
            </a:r>
            <a:endParaRPr lang="zh-CN" altLang="en-US" dirty="0"/>
          </a:p>
        </p:txBody>
      </p:sp>
    </p:spTree>
    <p:extLst>
      <p:ext uri="{BB962C8B-B14F-4D97-AF65-F5344CB8AC3E}">
        <p14:creationId xmlns="" xmlns:p14="http://schemas.microsoft.com/office/powerpoint/2010/main" val="10146949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获取网关地址</a:t>
            </a:r>
            <a:r>
              <a:rPr lang="zh-CN" altLang="en-US" dirty="0" smtClean="0"/>
              <a:t>协议</a:t>
            </a:r>
            <a:endParaRPr lang="zh-CN" altLang="en-US" dirty="0"/>
          </a:p>
        </p:txBody>
      </p:sp>
      <p:sp>
        <p:nvSpPr>
          <p:cNvPr id="5" name="TextBox 4"/>
          <p:cNvSpPr txBox="1"/>
          <p:nvPr/>
        </p:nvSpPr>
        <p:spPr>
          <a:xfrm>
            <a:off x="71406" y="1425347"/>
            <a:ext cx="6572296" cy="646331"/>
          </a:xfrm>
          <a:prstGeom prst="rect">
            <a:avLst/>
          </a:prstGeom>
          <a:noFill/>
        </p:spPr>
        <p:txBody>
          <a:bodyPr wrap="square" rtlCol="0">
            <a:spAutoFit/>
          </a:bodyPr>
          <a:lstStyle/>
          <a:p>
            <a:r>
              <a:rPr lang="zh-CN" altLang="en-US" b="1" dirty="0" smtClean="0">
                <a:solidFill>
                  <a:srgbClr val="FF0000"/>
                </a:solidFill>
              </a:rPr>
              <a:t>向登录进程上报账号密码等信息</a:t>
            </a:r>
            <a:r>
              <a:rPr lang="en-US" altLang="zh-CN" b="1" dirty="0" smtClean="0">
                <a:solidFill>
                  <a:srgbClr val="FF0000"/>
                </a:solidFill>
              </a:rPr>
              <a:t>:</a:t>
            </a:r>
            <a:r>
              <a:rPr lang="zh-CN" altLang="en-US" b="1" dirty="0" smtClean="0">
                <a:solidFill>
                  <a:srgbClr val="FF0000"/>
                </a:solidFill>
              </a:rPr>
              <a:t>协议</a:t>
            </a:r>
            <a:r>
              <a:rPr lang="en-US" altLang="zh-CN" b="1" dirty="0" smtClean="0">
                <a:solidFill>
                  <a:srgbClr val="FF0000"/>
                </a:solidFill>
              </a:rPr>
              <a:t>ID: 1</a:t>
            </a:r>
            <a:endParaRPr lang="zh-CN" altLang="en-US" b="1" dirty="0" smtClean="0">
              <a:solidFill>
                <a:srgbClr val="FF0000"/>
              </a:solidFill>
            </a:endParaRPr>
          </a:p>
          <a:p>
            <a:endParaRPr lang="en-US" altLang="zh-CN" b="1" dirty="0" smtClean="0">
              <a:solidFill>
                <a:srgbClr val="FF0000"/>
              </a:solidFill>
            </a:endParaRPr>
          </a:p>
        </p:txBody>
      </p:sp>
      <p:pic>
        <p:nvPicPr>
          <p:cNvPr id="1026" name="Picture 2"/>
          <p:cNvPicPr>
            <a:picLocks noChangeAspect="1" noChangeArrowheads="1"/>
          </p:cNvPicPr>
          <p:nvPr/>
        </p:nvPicPr>
        <p:blipFill>
          <a:blip r:embed="rId2"/>
          <a:srcRect/>
          <a:stretch>
            <a:fillRect/>
          </a:stretch>
        </p:blipFill>
        <p:spPr bwMode="auto">
          <a:xfrm>
            <a:off x="285720" y="5143512"/>
            <a:ext cx="4777151" cy="1571636"/>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285720" y="2071678"/>
            <a:ext cx="5503410" cy="2286016"/>
          </a:xfrm>
          <a:prstGeom prst="rect">
            <a:avLst/>
          </a:prstGeom>
          <a:noFill/>
          <a:ln w="9525">
            <a:noFill/>
            <a:miter lim="800000"/>
            <a:headEnd/>
            <a:tailEnd/>
          </a:ln>
          <a:effectLst/>
        </p:spPr>
      </p:pic>
      <p:sp>
        <p:nvSpPr>
          <p:cNvPr id="7" name="TextBox 6"/>
          <p:cNvSpPr txBox="1"/>
          <p:nvPr/>
        </p:nvSpPr>
        <p:spPr>
          <a:xfrm>
            <a:off x="214282" y="4643446"/>
            <a:ext cx="4357718" cy="369332"/>
          </a:xfrm>
          <a:prstGeom prst="rect">
            <a:avLst/>
          </a:prstGeom>
          <a:noFill/>
        </p:spPr>
        <p:txBody>
          <a:bodyPr wrap="square" rtlCol="0">
            <a:spAutoFit/>
          </a:bodyPr>
          <a:lstStyle/>
          <a:p>
            <a:r>
              <a:rPr lang="zh-CN" altLang="en-US" b="1" dirty="0" smtClean="0">
                <a:solidFill>
                  <a:srgbClr val="FF0000"/>
                </a:solidFill>
              </a:rPr>
              <a:t>登录失败</a:t>
            </a:r>
            <a:r>
              <a:rPr lang="en-US" altLang="zh-CN" b="1" dirty="0" smtClean="0">
                <a:solidFill>
                  <a:srgbClr val="FF0000"/>
                </a:solidFill>
              </a:rPr>
              <a:t>:</a:t>
            </a:r>
            <a:r>
              <a:rPr lang="zh-CN" altLang="en-US" b="1" dirty="0" smtClean="0">
                <a:solidFill>
                  <a:srgbClr val="FF0000"/>
                </a:solidFill>
              </a:rPr>
              <a:t>协议</a:t>
            </a:r>
            <a:r>
              <a:rPr lang="en-US" altLang="zh-CN" b="1" dirty="0" smtClean="0">
                <a:solidFill>
                  <a:srgbClr val="FF0000"/>
                </a:solidFill>
              </a:rPr>
              <a:t>ID: 2</a:t>
            </a:r>
            <a:endParaRPr lang="zh-CN" altLang="en-US" b="1" dirty="0" smtClean="0">
              <a:solidFill>
                <a:srgbClr val="FF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获取网关地址协议</a:t>
            </a:r>
            <a:endParaRPr lang="zh-CN" altLang="en-US" dirty="0"/>
          </a:p>
        </p:txBody>
      </p:sp>
      <p:sp>
        <p:nvSpPr>
          <p:cNvPr id="4" name="TextBox 3"/>
          <p:cNvSpPr txBox="1"/>
          <p:nvPr/>
        </p:nvSpPr>
        <p:spPr>
          <a:xfrm>
            <a:off x="357158" y="1285860"/>
            <a:ext cx="4357718" cy="369332"/>
          </a:xfrm>
          <a:prstGeom prst="rect">
            <a:avLst/>
          </a:prstGeom>
          <a:noFill/>
        </p:spPr>
        <p:txBody>
          <a:bodyPr wrap="square" rtlCol="0">
            <a:spAutoFit/>
          </a:bodyPr>
          <a:lstStyle/>
          <a:p>
            <a:r>
              <a:rPr lang="zh-CN" altLang="en-US" b="1" dirty="0" smtClean="0">
                <a:solidFill>
                  <a:srgbClr val="FF0000"/>
                </a:solidFill>
              </a:rPr>
              <a:t>登录</a:t>
            </a:r>
            <a:r>
              <a:rPr lang="zh-CN" altLang="en-US" b="1" dirty="0" smtClean="0">
                <a:solidFill>
                  <a:srgbClr val="FF0000"/>
                </a:solidFill>
              </a:rPr>
              <a:t>成功</a:t>
            </a:r>
            <a:r>
              <a:rPr lang="en-US" altLang="zh-CN" b="1" dirty="0" smtClean="0">
                <a:solidFill>
                  <a:srgbClr val="FF0000"/>
                </a:solidFill>
              </a:rPr>
              <a:t>:</a:t>
            </a:r>
            <a:r>
              <a:rPr lang="zh-CN" altLang="en-US" b="1" dirty="0" smtClean="0">
                <a:solidFill>
                  <a:srgbClr val="FF0000"/>
                </a:solidFill>
              </a:rPr>
              <a:t>协议</a:t>
            </a:r>
            <a:r>
              <a:rPr lang="en-US" altLang="zh-CN" b="1" dirty="0" smtClean="0">
                <a:solidFill>
                  <a:srgbClr val="FF0000"/>
                </a:solidFill>
              </a:rPr>
              <a:t>ID: </a:t>
            </a:r>
            <a:r>
              <a:rPr lang="en-US" altLang="zh-CN" b="1" dirty="0" smtClean="0">
                <a:solidFill>
                  <a:srgbClr val="FF0000"/>
                </a:solidFill>
              </a:rPr>
              <a:t>3</a:t>
            </a:r>
            <a:endParaRPr lang="zh-CN" altLang="en-US" b="1" dirty="0" smtClean="0">
              <a:solidFill>
                <a:srgbClr val="FF0000"/>
              </a:solidFill>
            </a:endParaRPr>
          </a:p>
        </p:txBody>
      </p:sp>
      <p:pic>
        <p:nvPicPr>
          <p:cNvPr id="2051" name="Picture 3"/>
          <p:cNvPicPr>
            <a:picLocks noChangeAspect="1" noChangeArrowheads="1"/>
          </p:cNvPicPr>
          <p:nvPr/>
        </p:nvPicPr>
        <p:blipFill>
          <a:blip r:embed="rId2"/>
          <a:srcRect/>
          <a:stretch>
            <a:fillRect/>
          </a:stretch>
        </p:blipFill>
        <p:spPr bwMode="auto">
          <a:xfrm>
            <a:off x="428596" y="1714488"/>
            <a:ext cx="3743325" cy="790575"/>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网关登录协议</a:t>
            </a:r>
            <a:endParaRPr lang="zh-CN" altLang="en-US" dirty="0"/>
          </a:p>
        </p:txBody>
      </p:sp>
      <p:sp>
        <p:nvSpPr>
          <p:cNvPr id="4" name="TextBox 3"/>
          <p:cNvSpPr txBox="1"/>
          <p:nvPr/>
        </p:nvSpPr>
        <p:spPr>
          <a:xfrm>
            <a:off x="71406" y="1425347"/>
            <a:ext cx="6572296" cy="646331"/>
          </a:xfrm>
          <a:prstGeom prst="rect">
            <a:avLst/>
          </a:prstGeom>
          <a:noFill/>
        </p:spPr>
        <p:txBody>
          <a:bodyPr wrap="square" rtlCol="0">
            <a:spAutoFit/>
          </a:bodyPr>
          <a:lstStyle/>
          <a:p>
            <a:r>
              <a:rPr lang="zh-CN" altLang="en-US" b="1" dirty="0" smtClean="0">
                <a:solidFill>
                  <a:srgbClr val="FF0000"/>
                </a:solidFill>
              </a:rPr>
              <a:t>向网关进程</a:t>
            </a:r>
            <a:r>
              <a:rPr lang="zh-CN" altLang="en-US" b="1" dirty="0" smtClean="0">
                <a:solidFill>
                  <a:srgbClr val="FF0000"/>
                </a:solidFill>
              </a:rPr>
              <a:t>上报账号</a:t>
            </a:r>
            <a:r>
              <a:rPr lang="zh-CN" altLang="en-US" b="1" dirty="0" smtClean="0">
                <a:solidFill>
                  <a:srgbClr val="FF0000"/>
                </a:solidFill>
              </a:rPr>
              <a:t>密码请求登录</a:t>
            </a:r>
            <a:r>
              <a:rPr lang="en-US" altLang="zh-CN" b="1" dirty="0" smtClean="0">
                <a:solidFill>
                  <a:srgbClr val="FF0000"/>
                </a:solidFill>
              </a:rPr>
              <a:t>:</a:t>
            </a:r>
            <a:r>
              <a:rPr lang="zh-CN" altLang="en-US" b="1" dirty="0" smtClean="0">
                <a:solidFill>
                  <a:srgbClr val="FF0000"/>
                </a:solidFill>
              </a:rPr>
              <a:t>协议</a:t>
            </a:r>
            <a:r>
              <a:rPr lang="en-US" altLang="zh-CN" b="1" dirty="0" smtClean="0">
                <a:solidFill>
                  <a:srgbClr val="FF0000"/>
                </a:solidFill>
              </a:rPr>
              <a:t>ID: 1</a:t>
            </a:r>
            <a:endParaRPr lang="zh-CN" altLang="en-US" b="1" dirty="0" smtClean="0">
              <a:solidFill>
                <a:srgbClr val="FF0000"/>
              </a:solidFill>
            </a:endParaRPr>
          </a:p>
          <a:p>
            <a:endParaRPr lang="en-US" altLang="zh-CN" b="1" dirty="0" smtClean="0">
              <a:solidFill>
                <a:srgbClr val="FF0000"/>
              </a:solidFill>
            </a:endParaRPr>
          </a:p>
        </p:txBody>
      </p:sp>
      <p:pic>
        <p:nvPicPr>
          <p:cNvPr id="3075" name="Picture 3"/>
          <p:cNvPicPr>
            <a:picLocks noChangeAspect="1" noChangeArrowheads="1"/>
          </p:cNvPicPr>
          <p:nvPr/>
        </p:nvPicPr>
        <p:blipFill>
          <a:blip r:embed="rId2"/>
          <a:srcRect/>
          <a:stretch>
            <a:fillRect/>
          </a:stretch>
        </p:blipFill>
        <p:spPr bwMode="auto">
          <a:xfrm>
            <a:off x="142844" y="1785926"/>
            <a:ext cx="3943350" cy="581025"/>
          </a:xfrm>
          <a:prstGeom prst="rect">
            <a:avLst/>
          </a:prstGeom>
          <a:noFill/>
          <a:ln w="9525">
            <a:noFill/>
            <a:miter lim="800000"/>
            <a:headEnd/>
            <a:tailEnd/>
          </a:ln>
          <a:effectLst/>
        </p:spPr>
      </p:pic>
      <p:sp>
        <p:nvSpPr>
          <p:cNvPr id="7" name="TextBox 6"/>
          <p:cNvSpPr txBox="1"/>
          <p:nvPr/>
        </p:nvSpPr>
        <p:spPr>
          <a:xfrm>
            <a:off x="71406" y="2500306"/>
            <a:ext cx="6572296" cy="646331"/>
          </a:xfrm>
          <a:prstGeom prst="rect">
            <a:avLst/>
          </a:prstGeom>
          <a:noFill/>
        </p:spPr>
        <p:txBody>
          <a:bodyPr wrap="square" rtlCol="0">
            <a:spAutoFit/>
          </a:bodyPr>
          <a:lstStyle/>
          <a:p>
            <a:r>
              <a:rPr lang="zh-CN" altLang="en-US" b="1" dirty="0" smtClean="0">
                <a:solidFill>
                  <a:srgbClr val="FF0000"/>
                </a:solidFill>
              </a:rPr>
              <a:t>登录失败</a:t>
            </a:r>
            <a:r>
              <a:rPr lang="en-US" altLang="zh-CN" b="1" dirty="0" smtClean="0">
                <a:solidFill>
                  <a:srgbClr val="FF0000"/>
                </a:solidFill>
              </a:rPr>
              <a:t>:</a:t>
            </a:r>
            <a:r>
              <a:rPr lang="zh-CN" altLang="en-US" b="1" dirty="0" smtClean="0">
                <a:solidFill>
                  <a:srgbClr val="FF0000"/>
                </a:solidFill>
              </a:rPr>
              <a:t>协议</a:t>
            </a:r>
            <a:r>
              <a:rPr lang="en-US" altLang="zh-CN" b="1" dirty="0" smtClean="0">
                <a:solidFill>
                  <a:srgbClr val="FF0000"/>
                </a:solidFill>
              </a:rPr>
              <a:t>ID: </a:t>
            </a:r>
            <a:r>
              <a:rPr lang="en-US" altLang="zh-CN" b="1" dirty="0" smtClean="0">
                <a:solidFill>
                  <a:srgbClr val="FF0000"/>
                </a:solidFill>
              </a:rPr>
              <a:t>2</a:t>
            </a:r>
            <a:endParaRPr lang="zh-CN" altLang="en-US" b="1" dirty="0" smtClean="0">
              <a:solidFill>
                <a:srgbClr val="FF0000"/>
              </a:solidFill>
            </a:endParaRPr>
          </a:p>
          <a:p>
            <a:endParaRPr lang="en-US" altLang="zh-CN" b="1" dirty="0" smtClean="0">
              <a:solidFill>
                <a:srgbClr val="FF0000"/>
              </a:solidFill>
            </a:endParaRPr>
          </a:p>
        </p:txBody>
      </p:sp>
      <p:pic>
        <p:nvPicPr>
          <p:cNvPr id="3076" name="Picture 4"/>
          <p:cNvPicPr>
            <a:picLocks noChangeAspect="1" noChangeArrowheads="1"/>
          </p:cNvPicPr>
          <p:nvPr/>
        </p:nvPicPr>
        <p:blipFill>
          <a:blip r:embed="rId3"/>
          <a:srcRect/>
          <a:stretch>
            <a:fillRect/>
          </a:stretch>
        </p:blipFill>
        <p:spPr bwMode="auto">
          <a:xfrm>
            <a:off x="142844" y="2857496"/>
            <a:ext cx="3457575" cy="800100"/>
          </a:xfrm>
          <a:prstGeom prst="rect">
            <a:avLst/>
          </a:prstGeom>
          <a:noFill/>
          <a:ln w="9525">
            <a:noFill/>
            <a:miter lim="800000"/>
            <a:headEnd/>
            <a:tailEnd/>
          </a:ln>
          <a:effectLst/>
        </p:spPr>
      </p:pic>
      <p:sp>
        <p:nvSpPr>
          <p:cNvPr id="9" name="TextBox 8"/>
          <p:cNvSpPr txBox="1"/>
          <p:nvPr/>
        </p:nvSpPr>
        <p:spPr>
          <a:xfrm>
            <a:off x="71406" y="3782801"/>
            <a:ext cx="6572296" cy="646331"/>
          </a:xfrm>
          <a:prstGeom prst="rect">
            <a:avLst/>
          </a:prstGeom>
          <a:noFill/>
        </p:spPr>
        <p:txBody>
          <a:bodyPr wrap="square" rtlCol="0">
            <a:spAutoFit/>
          </a:bodyPr>
          <a:lstStyle/>
          <a:p>
            <a:r>
              <a:rPr lang="zh-CN" altLang="en-US" b="1" dirty="0" smtClean="0">
                <a:solidFill>
                  <a:srgbClr val="FF0000"/>
                </a:solidFill>
              </a:rPr>
              <a:t>登录成功</a:t>
            </a:r>
            <a:r>
              <a:rPr lang="en-US" altLang="zh-CN" b="1" dirty="0" smtClean="0">
                <a:solidFill>
                  <a:srgbClr val="FF0000"/>
                </a:solidFill>
              </a:rPr>
              <a:t>:</a:t>
            </a:r>
            <a:r>
              <a:rPr lang="zh-CN" altLang="en-US" b="1" dirty="0" smtClean="0">
                <a:solidFill>
                  <a:srgbClr val="FF0000"/>
                </a:solidFill>
              </a:rPr>
              <a:t>协议</a:t>
            </a:r>
            <a:r>
              <a:rPr lang="en-US" altLang="zh-CN" b="1" dirty="0" smtClean="0">
                <a:solidFill>
                  <a:srgbClr val="FF0000"/>
                </a:solidFill>
              </a:rPr>
              <a:t>ID: </a:t>
            </a:r>
            <a:r>
              <a:rPr lang="en-US" altLang="zh-CN" b="1" dirty="0" smtClean="0">
                <a:solidFill>
                  <a:srgbClr val="FF0000"/>
                </a:solidFill>
              </a:rPr>
              <a:t>3</a:t>
            </a:r>
            <a:endParaRPr lang="zh-CN" altLang="en-US" b="1" dirty="0" smtClean="0">
              <a:solidFill>
                <a:srgbClr val="FF0000"/>
              </a:solidFill>
            </a:endParaRPr>
          </a:p>
          <a:p>
            <a:endParaRPr lang="en-US" altLang="zh-CN" b="1" dirty="0" smtClean="0">
              <a:solidFill>
                <a:srgbClr val="FF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矩形 57"/>
          <p:cNvSpPr/>
          <p:nvPr/>
        </p:nvSpPr>
        <p:spPr>
          <a:xfrm>
            <a:off x="285720" y="1142984"/>
            <a:ext cx="7286676" cy="114300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51" name="矩形 50"/>
          <p:cNvSpPr/>
          <p:nvPr/>
        </p:nvSpPr>
        <p:spPr>
          <a:xfrm>
            <a:off x="323528" y="2398328"/>
            <a:ext cx="7261956" cy="43430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457200" y="-71462"/>
            <a:ext cx="8229600" cy="1143000"/>
          </a:xfrm>
        </p:spPr>
        <p:txBody>
          <a:bodyPr/>
          <a:lstStyle/>
          <a:p>
            <a:r>
              <a:rPr lang="zh-CN" altLang="en-US" dirty="0" smtClean="0"/>
              <a:t>后端整体架构</a:t>
            </a:r>
            <a:endParaRPr lang="zh-CN" altLang="en-US" dirty="0"/>
          </a:p>
        </p:txBody>
      </p:sp>
      <p:sp>
        <p:nvSpPr>
          <p:cNvPr id="5" name="矩形 4"/>
          <p:cNvSpPr/>
          <p:nvPr/>
        </p:nvSpPr>
        <p:spPr>
          <a:xfrm>
            <a:off x="539552" y="2586608"/>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网关</a:t>
            </a:r>
            <a:endParaRPr lang="zh-CN" altLang="en-US" dirty="0"/>
          </a:p>
        </p:txBody>
      </p:sp>
      <p:sp>
        <p:nvSpPr>
          <p:cNvPr id="6" name="矩形 5"/>
          <p:cNvSpPr/>
          <p:nvPr/>
        </p:nvSpPr>
        <p:spPr>
          <a:xfrm>
            <a:off x="1835696" y="2586608"/>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网关</a:t>
            </a:r>
            <a:endParaRPr lang="zh-CN" altLang="en-US" dirty="0"/>
          </a:p>
        </p:txBody>
      </p:sp>
      <p:sp>
        <p:nvSpPr>
          <p:cNvPr id="7" name="矩形 6"/>
          <p:cNvSpPr/>
          <p:nvPr/>
        </p:nvSpPr>
        <p:spPr>
          <a:xfrm>
            <a:off x="3203848" y="2586608"/>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网关</a:t>
            </a:r>
            <a:endParaRPr lang="zh-CN" altLang="en-US" dirty="0"/>
          </a:p>
        </p:txBody>
      </p:sp>
      <p:sp>
        <p:nvSpPr>
          <p:cNvPr id="8" name="矩形 7"/>
          <p:cNvSpPr/>
          <p:nvPr/>
        </p:nvSpPr>
        <p:spPr>
          <a:xfrm>
            <a:off x="6228184" y="2586608"/>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登陆进程</a:t>
            </a:r>
            <a:endParaRPr lang="zh-CN" altLang="en-US" dirty="0"/>
          </a:p>
        </p:txBody>
      </p:sp>
      <p:sp>
        <p:nvSpPr>
          <p:cNvPr id="9" name="矩形 8"/>
          <p:cNvSpPr/>
          <p:nvPr/>
        </p:nvSpPr>
        <p:spPr>
          <a:xfrm>
            <a:off x="551037" y="4386808"/>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逻辑进程</a:t>
            </a:r>
            <a:endParaRPr lang="zh-CN" altLang="en-US" dirty="0"/>
          </a:p>
        </p:txBody>
      </p:sp>
      <p:sp>
        <p:nvSpPr>
          <p:cNvPr id="10" name="矩形 9"/>
          <p:cNvSpPr/>
          <p:nvPr/>
        </p:nvSpPr>
        <p:spPr>
          <a:xfrm>
            <a:off x="1835696" y="4386808"/>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逻辑进程</a:t>
            </a:r>
          </a:p>
        </p:txBody>
      </p:sp>
      <p:sp>
        <p:nvSpPr>
          <p:cNvPr id="11" name="矩形 10"/>
          <p:cNvSpPr/>
          <p:nvPr/>
        </p:nvSpPr>
        <p:spPr>
          <a:xfrm>
            <a:off x="3203848" y="4386808"/>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逻辑进程</a:t>
            </a:r>
          </a:p>
        </p:txBody>
      </p:sp>
      <p:sp>
        <p:nvSpPr>
          <p:cNvPr id="12" name="矩形 11"/>
          <p:cNvSpPr/>
          <p:nvPr/>
        </p:nvSpPr>
        <p:spPr>
          <a:xfrm>
            <a:off x="6228184" y="5661248"/>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mysql</a:t>
            </a:r>
            <a:endParaRPr lang="zh-CN" altLang="en-US" dirty="0"/>
          </a:p>
        </p:txBody>
      </p:sp>
      <p:sp>
        <p:nvSpPr>
          <p:cNvPr id="13" name="矩形 12"/>
          <p:cNvSpPr/>
          <p:nvPr/>
        </p:nvSpPr>
        <p:spPr>
          <a:xfrm>
            <a:off x="6228184" y="4437112"/>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数据库管理进程</a:t>
            </a:r>
            <a:endParaRPr lang="zh-CN" altLang="en-US" dirty="0"/>
          </a:p>
        </p:txBody>
      </p:sp>
      <p:sp>
        <p:nvSpPr>
          <p:cNvPr id="14" name="矩形 13"/>
          <p:cNvSpPr/>
          <p:nvPr/>
        </p:nvSpPr>
        <p:spPr>
          <a:xfrm>
            <a:off x="4334272" y="3090068"/>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网关管理进程</a:t>
            </a:r>
            <a:endParaRPr lang="zh-CN" altLang="en-US" dirty="0"/>
          </a:p>
        </p:txBody>
      </p:sp>
      <p:sp>
        <p:nvSpPr>
          <p:cNvPr id="15" name="矩形 14"/>
          <p:cNvSpPr/>
          <p:nvPr/>
        </p:nvSpPr>
        <p:spPr>
          <a:xfrm>
            <a:off x="4334272" y="4149080"/>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逻辑管理进程</a:t>
            </a:r>
            <a:endParaRPr lang="zh-CN" altLang="en-US" dirty="0"/>
          </a:p>
        </p:txBody>
      </p:sp>
      <p:sp>
        <p:nvSpPr>
          <p:cNvPr id="16" name="椭圆 15"/>
          <p:cNvSpPr/>
          <p:nvPr/>
        </p:nvSpPr>
        <p:spPr>
          <a:xfrm>
            <a:off x="611560" y="1295648"/>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前端</a:t>
            </a:r>
            <a:endParaRPr lang="zh-CN" altLang="en-US" dirty="0"/>
          </a:p>
        </p:txBody>
      </p:sp>
      <p:sp>
        <p:nvSpPr>
          <p:cNvPr id="17" name="椭圆 16"/>
          <p:cNvSpPr/>
          <p:nvPr/>
        </p:nvSpPr>
        <p:spPr>
          <a:xfrm>
            <a:off x="2371716" y="1290464"/>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前端</a:t>
            </a:r>
            <a:endParaRPr lang="zh-CN" altLang="en-US" dirty="0"/>
          </a:p>
        </p:txBody>
      </p:sp>
      <p:sp>
        <p:nvSpPr>
          <p:cNvPr id="18" name="椭圆 17"/>
          <p:cNvSpPr/>
          <p:nvPr/>
        </p:nvSpPr>
        <p:spPr>
          <a:xfrm>
            <a:off x="4014790" y="1268760"/>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前端</a:t>
            </a:r>
            <a:endParaRPr lang="zh-CN" altLang="en-US" dirty="0"/>
          </a:p>
        </p:txBody>
      </p:sp>
      <p:cxnSp>
        <p:nvCxnSpPr>
          <p:cNvPr id="22" name="直接连接符 21"/>
          <p:cNvCxnSpPr>
            <a:stCxn id="16" idx="4"/>
          </p:cNvCxnSpPr>
          <p:nvPr/>
        </p:nvCxnSpPr>
        <p:spPr>
          <a:xfrm>
            <a:off x="1068760" y="2210048"/>
            <a:ext cx="0" cy="37656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17" idx="4"/>
            <a:endCxn id="6" idx="0"/>
          </p:cNvCxnSpPr>
          <p:nvPr/>
        </p:nvCxnSpPr>
        <p:spPr>
          <a:xfrm rot="5400000">
            <a:off x="2370034" y="2127726"/>
            <a:ext cx="381744" cy="53602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18" idx="4"/>
          </p:cNvCxnSpPr>
          <p:nvPr/>
        </p:nvCxnSpPr>
        <p:spPr>
          <a:xfrm>
            <a:off x="4471990" y="2183160"/>
            <a:ext cx="4638278" cy="351742"/>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8" idx="1"/>
          </p:cNvCxnSpPr>
          <p:nvPr/>
        </p:nvCxnSpPr>
        <p:spPr>
          <a:xfrm flipH="1" flipV="1">
            <a:off x="4118248" y="2780928"/>
            <a:ext cx="2109936" cy="2628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5" idx="2"/>
            <a:endCxn id="9" idx="0"/>
          </p:cNvCxnSpPr>
          <p:nvPr/>
        </p:nvCxnSpPr>
        <p:spPr>
          <a:xfrm>
            <a:off x="996752" y="3501008"/>
            <a:ext cx="11485" cy="885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接连接符 31"/>
          <p:cNvCxnSpPr>
            <a:endCxn id="10" idx="0"/>
          </p:cNvCxnSpPr>
          <p:nvPr/>
        </p:nvCxnSpPr>
        <p:spPr>
          <a:xfrm>
            <a:off x="2292896" y="3547268"/>
            <a:ext cx="0" cy="83954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3779912" y="3547268"/>
            <a:ext cx="0" cy="83954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5" idx="3"/>
            <a:endCxn id="7" idx="1"/>
          </p:cNvCxnSpPr>
          <p:nvPr/>
        </p:nvCxnSpPr>
        <p:spPr>
          <a:xfrm>
            <a:off x="1453952" y="3043808"/>
            <a:ext cx="1749896"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1465437" y="4653136"/>
            <a:ext cx="286883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13" idx="2"/>
            <a:endCxn id="12" idx="0"/>
          </p:cNvCxnSpPr>
          <p:nvPr/>
        </p:nvCxnSpPr>
        <p:spPr>
          <a:xfrm>
            <a:off x="6685384" y="5351512"/>
            <a:ext cx="0" cy="309736"/>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14" idx="2"/>
            <a:endCxn id="15" idx="0"/>
          </p:cNvCxnSpPr>
          <p:nvPr/>
        </p:nvCxnSpPr>
        <p:spPr>
          <a:xfrm>
            <a:off x="4791472" y="4004468"/>
            <a:ext cx="0" cy="144612"/>
          </a:xfrm>
          <a:prstGeom prst="line">
            <a:avLst/>
          </a:prstGeom>
        </p:spPr>
        <p:style>
          <a:lnRef idx="1">
            <a:schemeClr val="accent1"/>
          </a:lnRef>
          <a:fillRef idx="0">
            <a:schemeClr val="accent1"/>
          </a:fillRef>
          <a:effectRef idx="0">
            <a:schemeClr val="accent1"/>
          </a:effectRef>
          <a:fontRef idx="minor">
            <a:schemeClr val="tx1"/>
          </a:fontRef>
        </p:style>
      </p:cxnSp>
      <p:sp>
        <p:nvSpPr>
          <p:cNvPr id="45" name="矩形 44"/>
          <p:cNvSpPr/>
          <p:nvPr/>
        </p:nvSpPr>
        <p:spPr>
          <a:xfrm>
            <a:off x="7668344" y="2398328"/>
            <a:ext cx="1475656" cy="290288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CN" dirty="0" smtClean="0"/>
              <a:t>[</a:t>
            </a:r>
            <a:r>
              <a:rPr lang="zh-CN" altLang="en-US" dirty="0" smtClean="0"/>
              <a:t>分区进程</a:t>
            </a:r>
            <a:r>
              <a:rPr lang="en-US" altLang="zh-CN" dirty="0" smtClean="0"/>
              <a:t>]</a:t>
            </a:r>
          </a:p>
          <a:p>
            <a:pPr algn="ctr"/>
            <a:r>
              <a:rPr lang="en-US" altLang="zh-CN" dirty="0" smtClean="0"/>
              <a:t>1:</a:t>
            </a:r>
            <a:r>
              <a:rPr lang="zh-CN" altLang="en-US" dirty="0" smtClean="0"/>
              <a:t>地址，满员</a:t>
            </a:r>
            <a:endParaRPr lang="en-US" altLang="zh-CN" dirty="0"/>
          </a:p>
          <a:p>
            <a:pPr algn="ctr"/>
            <a:r>
              <a:rPr lang="en-US" altLang="zh-CN" dirty="0" smtClean="0"/>
              <a:t>2:</a:t>
            </a:r>
            <a:r>
              <a:rPr lang="zh-CN" altLang="en-US" dirty="0" smtClean="0"/>
              <a:t>地址，空闲</a:t>
            </a:r>
            <a:endParaRPr lang="zh-CN" altLang="en-US" dirty="0"/>
          </a:p>
        </p:txBody>
      </p:sp>
      <p:cxnSp>
        <p:nvCxnSpPr>
          <p:cNvPr id="48" name="直接箭头连接符 47"/>
          <p:cNvCxnSpPr/>
          <p:nvPr/>
        </p:nvCxnSpPr>
        <p:spPr>
          <a:xfrm flipH="1">
            <a:off x="7142584" y="2586608"/>
            <a:ext cx="885800" cy="1943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直接箭头连接符 49"/>
          <p:cNvCxnSpPr>
            <a:endCxn id="18" idx="5"/>
          </p:cNvCxnSpPr>
          <p:nvPr/>
        </p:nvCxnSpPr>
        <p:spPr>
          <a:xfrm flipH="1" flipV="1">
            <a:off x="4795279" y="2049249"/>
            <a:ext cx="3357181" cy="73167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4118248" y="5301208"/>
            <a:ext cx="210993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直接连接符 54"/>
          <p:cNvCxnSpPr>
            <a:stCxn id="7" idx="3"/>
            <a:endCxn id="13" idx="1"/>
          </p:cNvCxnSpPr>
          <p:nvPr/>
        </p:nvCxnSpPr>
        <p:spPr>
          <a:xfrm>
            <a:off x="4118248" y="3043808"/>
            <a:ext cx="2109936" cy="1850504"/>
          </a:xfrm>
          <a:prstGeom prst="line">
            <a:avLst/>
          </a:prstGeom>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996752" y="5949280"/>
            <a:ext cx="2664296" cy="769441"/>
          </a:xfrm>
          <a:prstGeom prst="rect">
            <a:avLst/>
          </a:prstGeom>
          <a:noFill/>
        </p:spPr>
        <p:txBody>
          <a:bodyPr wrap="square" rtlCol="0">
            <a:spAutoFit/>
          </a:bodyPr>
          <a:lstStyle/>
          <a:p>
            <a:r>
              <a:rPr lang="zh-CN" altLang="en-US" sz="4400" dirty="0" smtClean="0">
                <a:latin typeface="方正舒体" pitchFamily="2" charset="-122"/>
                <a:ea typeface="方正舒体" pitchFamily="2" charset="-122"/>
              </a:rPr>
              <a:t>一个区</a:t>
            </a:r>
            <a:endParaRPr lang="zh-CN" altLang="en-US" sz="4400" dirty="0">
              <a:latin typeface="方正舒体" pitchFamily="2" charset="-122"/>
              <a:ea typeface="方正舒体" pitchFamily="2" charset="-122"/>
            </a:endParaRPr>
          </a:p>
        </p:txBody>
      </p:sp>
      <p:cxnSp>
        <p:nvCxnSpPr>
          <p:cNvPr id="39" name="直接连接符 38"/>
          <p:cNvCxnSpPr>
            <a:stCxn id="6" idx="2"/>
            <a:endCxn id="9" idx="0"/>
          </p:cNvCxnSpPr>
          <p:nvPr/>
        </p:nvCxnSpPr>
        <p:spPr>
          <a:xfrm rot="5400000">
            <a:off x="1207667" y="3301579"/>
            <a:ext cx="885800" cy="1284659"/>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接连接符 42"/>
          <p:cNvCxnSpPr>
            <a:stCxn id="5" idx="2"/>
          </p:cNvCxnSpPr>
          <p:nvPr/>
        </p:nvCxnSpPr>
        <p:spPr>
          <a:xfrm rot="16200000" flipH="1">
            <a:off x="1213025" y="3284735"/>
            <a:ext cx="856686" cy="1289232"/>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直接连接符 45"/>
          <p:cNvCxnSpPr>
            <a:endCxn id="10" idx="0"/>
          </p:cNvCxnSpPr>
          <p:nvPr/>
        </p:nvCxnSpPr>
        <p:spPr>
          <a:xfrm rot="10800000" flipV="1">
            <a:off x="2292896" y="3571876"/>
            <a:ext cx="1421848" cy="814932"/>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直接连接符 48"/>
          <p:cNvCxnSpPr>
            <a:endCxn id="11" idx="0"/>
          </p:cNvCxnSpPr>
          <p:nvPr/>
        </p:nvCxnSpPr>
        <p:spPr>
          <a:xfrm>
            <a:off x="2285984" y="3571876"/>
            <a:ext cx="1375064" cy="81493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5270841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前端与后端登陆过程</a:t>
            </a:r>
            <a:endParaRPr lang="zh-CN" altLang="en-US" dirty="0"/>
          </a:p>
        </p:txBody>
      </p:sp>
      <p:sp>
        <p:nvSpPr>
          <p:cNvPr id="3" name="内容占位符 2"/>
          <p:cNvSpPr>
            <a:spLocks noGrp="1"/>
          </p:cNvSpPr>
          <p:nvPr>
            <p:ph idx="1"/>
          </p:nvPr>
        </p:nvSpPr>
        <p:spPr/>
        <p:txBody>
          <a:bodyPr>
            <a:normAutofit fontScale="55000" lnSpcReduction="20000"/>
          </a:bodyPr>
          <a:lstStyle/>
          <a:p>
            <a:r>
              <a:rPr lang="zh-CN" altLang="en-US" dirty="0" smtClean="0"/>
              <a:t>前端请求服务器分区进程获取相关分区地址列表和状态</a:t>
            </a:r>
            <a:endParaRPr lang="en-US" altLang="zh-CN" dirty="0" smtClean="0"/>
          </a:p>
          <a:p>
            <a:endParaRPr lang="en-US" altLang="zh-CN" dirty="0"/>
          </a:p>
          <a:p>
            <a:r>
              <a:rPr lang="zh-CN" altLang="en-US" dirty="0" smtClean="0"/>
              <a:t>向某区服务器登录进程上报</a:t>
            </a:r>
            <a:r>
              <a:rPr lang="zh-CN" altLang="en-US" dirty="0"/>
              <a:t>账号名</a:t>
            </a:r>
            <a:r>
              <a:rPr lang="en-US" altLang="zh-CN" dirty="0"/>
              <a:t>(</a:t>
            </a:r>
            <a:r>
              <a:rPr lang="zh-CN" altLang="en-US" dirty="0"/>
              <a:t>规定不超过</a:t>
            </a:r>
            <a:r>
              <a:rPr lang="en-US" altLang="zh-CN" dirty="0"/>
              <a:t>20</a:t>
            </a:r>
            <a:r>
              <a:rPr lang="zh-CN" altLang="en-US" dirty="0"/>
              <a:t>长度</a:t>
            </a:r>
            <a:r>
              <a:rPr lang="en-US" altLang="zh-CN" dirty="0"/>
              <a:t>)</a:t>
            </a:r>
            <a:r>
              <a:rPr lang="zh-CN" altLang="en-US" dirty="0"/>
              <a:t>， 简单登陆密码（最大长度为</a:t>
            </a:r>
            <a:r>
              <a:rPr lang="en-US" altLang="zh-CN" dirty="0"/>
              <a:t>8</a:t>
            </a:r>
            <a:r>
              <a:rPr lang="zh-CN" altLang="en-US" dirty="0"/>
              <a:t>位）  注意：以后有需求可以用复杂密码方式既</a:t>
            </a:r>
            <a:r>
              <a:rPr lang="zh-CN" altLang="en-US" dirty="0" smtClean="0"/>
              <a:t>电子密钥</a:t>
            </a:r>
            <a:r>
              <a:rPr lang="zh-CN" altLang="en-US" dirty="0"/>
              <a:t>之类</a:t>
            </a:r>
            <a:r>
              <a:rPr lang="zh-CN" altLang="en-US" dirty="0" smtClean="0"/>
              <a:t>的</a:t>
            </a:r>
            <a:endParaRPr lang="en-US" altLang="zh-CN" dirty="0" smtClean="0"/>
          </a:p>
          <a:p>
            <a:endParaRPr lang="en-US" altLang="zh-CN" dirty="0" smtClean="0"/>
          </a:p>
          <a:p>
            <a:r>
              <a:rPr lang="zh-CN" altLang="en-US" dirty="0" smtClean="0"/>
              <a:t>服务器登录进程返回</a:t>
            </a:r>
            <a:r>
              <a:rPr lang="zh-CN" altLang="en-US" dirty="0"/>
              <a:t>账号验证成功和失败， 同时附带一个服务器网关地址和端口</a:t>
            </a:r>
            <a:r>
              <a:rPr lang="zh-CN" altLang="en-US" dirty="0" smtClean="0"/>
              <a:t>。</a:t>
            </a:r>
            <a:endParaRPr lang="en-US" altLang="zh-CN" dirty="0" smtClean="0"/>
          </a:p>
          <a:p>
            <a:endParaRPr lang="zh-CN" altLang="en-US" dirty="0"/>
          </a:p>
          <a:p>
            <a:r>
              <a:rPr lang="zh-CN" altLang="en-US" dirty="0"/>
              <a:t>前端再次使用账号和密码登陆网关服务器（既登陆后可以选择角色和进入游戏世界此后不再变换网关</a:t>
            </a:r>
            <a:r>
              <a:rPr lang="zh-CN" altLang="en-US" dirty="0" smtClean="0"/>
              <a:t>）</a:t>
            </a:r>
            <a:endParaRPr lang="en-US" altLang="zh-CN" dirty="0" smtClean="0"/>
          </a:p>
          <a:p>
            <a:endParaRPr lang="zh-CN" altLang="en-US" dirty="0"/>
          </a:p>
          <a:p>
            <a:r>
              <a:rPr lang="zh-CN" altLang="en-US" dirty="0"/>
              <a:t>登陆网关服务器会发送一个</a:t>
            </a:r>
            <a:r>
              <a:rPr lang="zh-CN" altLang="en-US" dirty="0" smtClean="0"/>
              <a:t>账号</a:t>
            </a:r>
            <a:r>
              <a:rPr lang="en-US" altLang="zh-CN" dirty="0" smtClean="0"/>
              <a:t>(</a:t>
            </a:r>
            <a:r>
              <a:rPr lang="en-US" altLang="zh-CN" dirty="0" err="1" smtClean="0"/>
              <a:t>EntityID</a:t>
            </a:r>
            <a:r>
              <a:rPr lang="zh-CN" altLang="en-US" dirty="0" smtClean="0"/>
              <a:t>与随机码</a:t>
            </a:r>
            <a:r>
              <a:rPr lang="en-US" altLang="zh-CN" dirty="0" smtClean="0"/>
              <a:t>X)</a:t>
            </a:r>
            <a:r>
              <a:rPr lang="zh-CN" altLang="en-US" dirty="0" smtClean="0"/>
              <a:t>和</a:t>
            </a:r>
            <a:r>
              <a:rPr lang="zh-CN" altLang="en-US" dirty="0"/>
              <a:t>角色列表， 选择角色之后会发送</a:t>
            </a:r>
            <a:r>
              <a:rPr lang="zh-CN" altLang="en-US" dirty="0" smtClean="0"/>
              <a:t>角色</a:t>
            </a:r>
            <a:r>
              <a:rPr lang="en-US" altLang="zh-CN" dirty="0" err="1" smtClean="0"/>
              <a:t>EntityID</a:t>
            </a:r>
            <a:r>
              <a:rPr lang="zh-CN" altLang="en-US" dirty="0" smtClean="0"/>
              <a:t>和</a:t>
            </a:r>
            <a:r>
              <a:rPr lang="zh-CN" altLang="en-US" dirty="0"/>
              <a:t>角色信息， 前端任何时候只记住一个</a:t>
            </a:r>
            <a:r>
              <a:rPr lang="en-US" altLang="zh-CN" dirty="0" err="1"/>
              <a:t>entityID</a:t>
            </a:r>
            <a:r>
              <a:rPr lang="zh-CN" altLang="en-US" dirty="0"/>
              <a:t>就好了， 整个生命周期都与这个地址建立通信（交互时提供</a:t>
            </a:r>
            <a:r>
              <a:rPr lang="en-US" altLang="zh-CN" dirty="0" err="1"/>
              <a:t>entityID</a:t>
            </a:r>
            <a:r>
              <a:rPr lang="zh-CN" altLang="en-US" dirty="0"/>
              <a:t>给服务器确认身份），  长连接还是短连接取决于前端是否</a:t>
            </a:r>
            <a:r>
              <a:rPr lang="en-US" altLang="zh-CN" dirty="0" err="1" smtClean="0"/>
              <a:t>closesocket</a:t>
            </a:r>
            <a:r>
              <a:rPr lang="en-US" altLang="zh-CN" dirty="0" smtClean="0"/>
              <a:t>,  </a:t>
            </a:r>
            <a:r>
              <a:rPr lang="zh-CN" altLang="en-US" dirty="0" smtClean="0"/>
              <a:t>如果是短连接再次连接服务器需要提供随机码</a:t>
            </a:r>
            <a:r>
              <a:rPr lang="en-US" altLang="zh-CN" dirty="0" smtClean="0"/>
              <a:t>X </a:t>
            </a:r>
            <a:r>
              <a:rPr lang="zh-CN" altLang="en-US" dirty="0" smtClean="0"/>
              <a:t>。</a:t>
            </a:r>
            <a:endParaRPr lang="zh-CN" altLang="en-US" dirty="0"/>
          </a:p>
        </p:txBody>
      </p:sp>
    </p:spTree>
    <p:extLst>
      <p:ext uri="{BB962C8B-B14F-4D97-AF65-F5344CB8AC3E}">
        <p14:creationId xmlns="" xmlns:p14="http://schemas.microsoft.com/office/powerpoint/2010/main" val="10320528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7"/>
            <a:ext cx="802432" cy="5240853"/>
          </a:xfrm>
        </p:spPr>
        <p:txBody>
          <a:bodyPr>
            <a:normAutofit/>
          </a:bodyPr>
          <a:lstStyle/>
          <a:p>
            <a:r>
              <a:rPr lang="zh-CN" altLang="en-US" dirty="0"/>
              <a:t>图</a:t>
            </a:r>
            <a:r>
              <a:rPr lang="zh-CN" altLang="en-US" dirty="0" smtClean="0"/>
              <a:t>释登陆</a:t>
            </a:r>
            <a:endParaRPr lang="zh-CN" altLang="en-US" dirty="0"/>
          </a:p>
        </p:txBody>
      </p:sp>
      <p:sp>
        <p:nvSpPr>
          <p:cNvPr id="4" name="矩形 3"/>
          <p:cNvSpPr/>
          <p:nvPr/>
        </p:nvSpPr>
        <p:spPr>
          <a:xfrm>
            <a:off x="2073424" y="930424"/>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手机</a:t>
            </a:r>
            <a:endParaRPr lang="zh-CN" altLang="en-US" dirty="0"/>
          </a:p>
        </p:txBody>
      </p:sp>
      <p:sp>
        <p:nvSpPr>
          <p:cNvPr id="5" name="矩形 4"/>
          <p:cNvSpPr/>
          <p:nvPr/>
        </p:nvSpPr>
        <p:spPr>
          <a:xfrm>
            <a:off x="6105872" y="930424"/>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登陆进程</a:t>
            </a:r>
            <a:endParaRPr lang="zh-CN" altLang="en-US" dirty="0"/>
          </a:p>
        </p:txBody>
      </p:sp>
      <p:cxnSp>
        <p:nvCxnSpPr>
          <p:cNvPr id="7" name="直接箭头连接符 6"/>
          <p:cNvCxnSpPr>
            <a:stCxn id="4" idx="3"/>
            <a:endCxn id="5" idx="1"/>
          </p:cNvCxnSpPr>
          <p:nvPr/>
        </p:nvCxnSpPr>
        <p:spPr>
          <a:xfrm>
            <a:off x="2987824" y="1387624"/>
            <a:ext cx="311804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2073424" y="1844824"/>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手机</a:t>
            </a:r>
            <a:endParaRPr lang="zh-CN" altLang="en-US" dirty="0"/>
          </a:p>
        </p:txBody>
      </p:sp>
      <p:sp>
        <p:nvSpPr>
          <p:cNvPr id="9" name="矩形 8"/>
          <p:cNvSpPr/>
          <p:nvPr/>
        </p:nvSpPr>
        <p:spPr>
          <a:xfrm>
            <a:off x="6105872" y="1844824"/>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登陆进程</a:t>
            </a:r>
            <a:endParaRPr lang="zh-CN" altLang="en-US" dirty="0"/>
          </a:p>
        </p:txBody>
      </p:sp>
      <p:cxnSp>
        <p:nvCxnSpPr>
          <p:cNvPr id="12" name="直接箭头连接符 11"/>
          <p:cNvCxnSpPr>
            <a:stCxn id="9" idx="1"/>
            <a:endCxn id="8" idx="3"/>
          </p:cNvCxnSpPr>
          <p:nvPr/>
        </p:nvCxnSpPr>
        <p:spPr>
          <a:xfrm flipH="1">
            <a:off x="2987824" y="2302024"/>
            <a:ext cx="311804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2051720" y="2852936"/>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手机</a:t>
            </a:r>
            <a:endParaRPr lang="zh-CN" altLang="en-US" dirty="0"/>
          </a:p>
        </p:txBody>
      </p:sp>
      <p:sp>
        <p:nvSpPr>
          <p:cNvPr id="14" name="矩形 13"/>
          <p:cNvSpPr/>
          <p:nvPr/>
        </p:nvSpPr>
        <p:spPr>
          <a:xfrm>
            <a:off x="6084168" y="2852936"/>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网关</a:t>
            </a:r>
            <a:endParaRPr lang="zh-CN" altLang="en-US" dirty="0"/>
          </a:p>
        </p:txBody>
      </p:sp>
      <p:cxnSp>
        <p:nvCxnSpPr>
          <p:cNvPr id="17" name="直接箭头连接符 16"/>
          <p:cNvCxnSpPr>
            <a:stCxn id="13" idx="3"/>
            <a:endCxn id="14" idx="1"/>
          </p:cNvCxnSpPr>
          <p:nvPr/>
        </p:nvCxnSpPr>
        <p:spPr>
          <a:xfrm>
            <a:off x="2966120" y="3310136"/>
            <a:ext cx="311804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563888" y="1074440"/>
            <a:ext cx="2541984" cy="369332"/>
          </a:xfrm>
          <a:prstGeom prst="rect">
            <a:avLst/>
          </a:prstGeom>
          <a:noFill/>
        </p:spPr>
        <p:txBody>
          <a:bodyPr wrap="square" rtlCol="0">
            <a:spAutoFit/>
          </a:bodyPr>
          <a:lstStyle/>
          <a:p>
            <a:r>
              <a:rPr lang="zh-CN" altLang="en-US" dirty="0" smtClean="0"/>
              <a:t>数据包</a:t>
            </a:r>
            <a:r>
              <a:rPr lang="en-US" altLang="zh-CN" dirty="0" smtClean="0"/>
              <a:t>:</a:t>
            </a:r>
            <a:r>
              <a:rPr lang="zh-CN" altLang="en-US" dirty="0" smtClean="0"/>
              <a:t>账号与密码</a:t>
            </a:r>
            <a:endParaRPr lang="zh-CN" altLang="en-US" dirty="0"/>
          </a:p>
        </p:txBody>
      </p:sp>
      <p:sp>
        <p:nvSpPr>
          <p:cNvPr id="19" name="TextBox 18"/>
          <p:cNvSpPr txBox="1"/>
          <p:nvPr/>
        </p:nvSpPr>
        <p:spPr>
          <a:xfrm>
            <a:off x="3707904" y="1844824"/>
            <a:ext cx="2376264" cy="646331"/>
          </a:xfrm>
          <a:prstGeom prst="rect">
            <a:avLst/>
          </a:prstGeom>
          <a:noFill/>
        </p:spPr>
        <p:txBody>
          <a:bodyPr wrap="square" rtlCol="0">
            <a:spAutoFit/>
          </a:bodyPr>
          <a:lstStyle/>
          <a:p>
            <a:r>
              <a:rPr lang="zh-CN" altLang="en-US" dirty="0" smtClean="0"/>
              <a:t>返回</a:t>
            </a:r>
            <a:r>
              <a:rPr lang="en-US" altLang="zh-CN" dirty="0" smtClean="0"/>
              <a:t>:</a:t>
            </a:r>
          </a:p>
          <a:p>
            <a:r>
              <a:rPr lang="zh-CN" altLang="en-US" dirty="0" smtClean="0"/>
              <a:t>数据包</a:t>
            </a:r>
            <a:r>
              <a:rPr lang="en-US" altLang="zh-CN" dirty="0" smtClean="0"/>
              <a:t>: </a:t>
            </a:r>
            <a:r>
              <a:rPr lang="zh-CN" altLang="en-US" dirty="0" smtClean="0"/>
              <a:t>网关</a:t>
            </a:r>
            <a:r>
              <a:rPr lang="en-US" altLang="zh-CN" dirty="0" err="1" smtClean="0"/>
              <a:t>ip</a:t>
            </a:r>
            <a:r>
              <a:rPr lang="zh-CN" altLang="en-US" dirty="0" smtClean="0"/>
              <a:t>和端口</a:t>
            </a:r>
            <a:endParaRPr lang="zh-CN" altLang="en-US" dirty="0"/>
          </a:p>
        </p:txBody>
      </p:sp>
      <p:sp>
        <p:nvSpPr>
          <p:cNvPr id="20" name="TextBox 19"/>
          <p:cNvSpPr txBox="1"/>
          <p:nvPr/>
        </p:nvSpPr>
        <p:spPr>
          <a:xfrm>
            <a:off x="3707904" y="2852936"/>
            <a:ext cx="2232248" cy="923330"/>
          </a:xfrm>
          <a:prstGeom prst="rect">
            <a:avLst/>
          </a:prstGeom>
          <a:noFill/>
        </p:spPr>
        <p:txBody>
          <a:bodyPr wrap="square" rtlCol="0">
            <a:spAutoFit/>
          </a:bodyPr>
          <a:lstStyle/>
          <a:p>
            <a:r>
              <a:rPr lang="zh-CN" altLang="en-US" dirty="0" smtClean="0"/>
              <a:t>登陆到网关</a:t>
            </a:r>
            <a:r>
              <a:rPr lang="en-US" altLang="zh-CN" dirty="0" smtClean="0"/>
              <a:t>:</a:t>
            </a:r>
          </a:p>
          <a:p>
            <a:r>
              <a:rPr lang="zh-CN" altLang="en-US" dirty="0"/>
              <a:t>数据包</a:t>
            </a:r>
            <a:r>
              <a:rPr lang="en-US" altLang="zh-CN" dirty="0"/>
              <a:t>:</a:t>
            </a:r>
            <a:r>
              <a:rPr lang="zh-CN" altLang="en-US" dirty="0"/>
              <a:t>账号与密码</a:t>
            </a:r>
          </a:p>
          <a:p>
            <a:endParaRPr lang="zh-CN" altLang="en-US" dirty="0"/>
          </a:p>
        </p:txBody>
      </p:sp>
      <p:sp>
        <p:nvSpPr>
          <p:cNvPr id="21" name="矩形 20"/>
          <p:cNvSpPr/>
          <p:nvPr/>
        </p:nvSpPr>
        <p:spPr>
          <a:xfrm>
            <a:off x="2073424" y="3861048"/>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手机</a:t>
            </a:r>
            <a:endParaRPr lang="zh-CN" altLang="en-US" dirty="0"/>
          </a:p>
        </p:txBody>
      </p:sp>
      <p:sp>
        <p:nvSpPr>
          <p:cNvPr id="22" name="矩形 21"/>
          <p:cNvSpPr/>
          <p:nvPr/>
        </p:nvSpPr>
        <p:spPr>
          <a:xfrm>
            <a:off x="6105872" y="3861048"/>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网关</a:t>
            </a:r>
            <a:endParaRPr lang="zh-CN" altLang="en-US" dirty="0"/>
          </a:p>
        </p:txBody>
      </p:sp>
      <p:sp>
        <p:nvSpPr>
          <p:cNvPr id="24" name="TextBox 23"/>
          <p:cNvSpPr txBox="1"/>
          <p:nvPr/>
        </p:nvSpPr>
        <p:spPr>
          <a:xfrm>
            <a:off x="3729608" y="3861048"/>
            <a:ext cx="2232248" cy="923330"/>
          </a:xfrm>
          <a:prstGeom prst="rect">
            <a:avLst/>
          </a:prstGeom>
          <a:noFill/>
        </p:spPr>
        <p:txBody>
          <a:bodyPr wrap="square" rtlCol="0">
            <a:spAutoFit/>
          </a:bodyPr>
          <a:lstStyle/>
          <a:p>
            <a:r>
              <a:rPr lang="zh-CN" altLang="en-US" dirty="0" smtClean="0"/>
              <a:t>网关下发</a:t>
            </a:r>
            <a:r>
              <a:rPr lang="en-US" altLang="zh-CN" dirty="0" smtClean="0"/>
              <a:t>:</a:t>
            </a:r>
          </a:p>
          <a:p>
            <a:r>
              <a:rPr lang="zh-CN" altLang="en-US" dirty="0"/>
              <a:t>数据包</a:t>
            </a:r>
            <a:r>
              <a:rPr lang="en-US" altLang="zh-CN" dirty="0" smtClean="0"/>
              <a:t>:</a:t>
            </a:r>
            <a:r>
              <a:rPr lang="zh-CN" altLang="en-US" dirty="0" smtClean="0"/>
              <a:t>账号</a:t>
            </a:r>
            <a:r>
              <a:rPr lang="en-US" altLang="zh-CN" dirty="0" smtClean="0"/>
              <a:t>ID</a:t>
            </a:r>
            <a:r>
              <a:rPr lang="zh-CN" altLang="en-US" dirty="0" smtClean="0"/>
              <a:t>，角色列表</a:t>
            </a:r>
            <a:endParaRPr lang="zh-CN" altLang="en-US" dirty="0"/>
          </a:p>
        </p:txBody>
      </p:sp>
      <p:cxnSp>
        <p:nvCxnSpPr>
          <p:cNvPr id="26" name="直接箭头连接符 25"/>
          <p:cNvCxnSpPr/>
          <p:nvPr/>
        </p:nvCxnSpPr>
        <p:spPr>
          <a:xfrm flipH="1">
            <a:off x="2987824" y="4127376"/>
            <a:ext cx="302433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2051720" y="4869160"/>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手机</a:t>
            </a:r>
            <a:endParaRPr lang="zh-CN" altLang="en-US" dirty="0"/>
          </a:p>
        </p:txBody>
      </p:sp>
      <p:sp>
        <p:nvSpPr>
          <p:cNvPr id="28" name="矩形 27"/>
          <p:cNvSpPr/>
          <p:nvPr/>
        </p:nvSpPr>
        <p:spPr>
          <a:xfrm>
            <a:off x="6084168" y="4869160"/>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网关</a:t>
            </a:r>
            <a:endParaRPr lang="zh-CN" altLang="en-US" dirty="0"/>
          </a:p>
        </p:txBody>
      </p:sp>
      <p:sp>
        <p:nvSpPr>
          <p:cNvPr id="29" name="TextBox 28"/>
          <p:cNvSpPr txBox="1"/>
          <p:nvPr/>
        </p:nvSpPr>
        <p:spPr>
          <a:xfrm>
            <a:off x="3707904" y="4869160"/>
            <a:ext cx="2232248" cy="646331"/>
          </a:xfrm>
          <a:prstGeom prst="rect">
            <a:avLst/>
          </a:prstGeom>
          <a:noFill/>
        </p:spPr>
        <p:txBody>
          <a:bodyPr wrap="square" rtlCol="0">
            <a:spAutoFit/>
          </a:bodyPr>
          <a:lstStyle/>
          <a:p>
            <a:r>
              <a:rPr lang="zh-CN" altLang="en-US" dirty="0" smtClean="0"/>
              <a:t>选择角色进入游戏</a:t>
            </a:r>
            <a:r>
              <a:rPr lang="en-US" altLang="zh-CN" dirty="0" smtClean="0"/>
              <a:t>:</a:t>
            </a:r>
          </a:p>
          <a:p>
            <a:r>
              <a:rPr lang="zh-CN" altLang="en-US" dirty="0" smtClean="0"/>
              <a:t>数据包</a:t>
            </a:r>
            <a:r>
              <a:rPr lang="en-US" altLang="zh-CN" dirty="0" smtClean="0"/>
              <a:t>:</a:t>
            </a:r>
            <a:r>
              <a:rPr lang="zh-CN" altLang="en-US" dirty="0" smtClean="0"/>
              <a:t>角色</a:t>
            </a:r>
            <a:r>
              <a:rPr lang="zh-CN" altLang="en-US" dirty="0"/>
              <a:t>名称</a:t>
            </a:r>
          </a:p>
        </p:txBody>
      </p:sp>
      <p:cxnSp>
        <p:nvCxnSpPr>
          <p:cNvPr id="33" name="直接箭头连接符 32"/>
          <p:cNvCxnSpPr>
            <a:stCxn id="27" idx="3"/>
            <a:endCxn id="28" idx="1"/>
          </p:cNvCxnSpPr>
          <p:nvPr/>
        </p:nvCxnSpPr>
        <p:spPr>
          <a:xfrm>
            <a:off x="2966120" y="5326360"/>
            <a:ext cx="311804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5" name="矩形 34"/>
          <p:cNvSpPr/>
          <p:nvPr/>
        </p:nvSpPr>
        <p:spPr>
          <a:xfrm>
            <a:off x="2073424" y="5898976"/>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手机</a:t>
            </a:r>
            <a:endParaRPr lang="zh-CN" altLang="en-US" dirty="0"/>
          </a:p>
        </p:txBody>
      </p:sp>
      <p:sp>
        <p:nvSpPr>
          <p:cNvPr id="36" name="矩形 35"/>
          <p:cNvSpPr/>
          <p:nvPr/>
        </p:nvSpPr>
        <p:spPr>
          <a:xfrm>
            <a:off x="6105872" y="5898976"/>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网关</a:t>
            </a:r>
            <a:endParaRPr lang="zh-CN" altLang="en-US" dirty="0"/>
          </a:p>
        </p:txBody>
      </p:sp>
      <p:sp>
        <p:nvSpPr>
          <p:cNvPr id="37" name="TextBox 36"/>
          <p:cNvSpPr txBox="1"/>
          <p:nvPr/>
        </p:nvSpPr>
        <p:spPr>
          <a:xfrm>
            <a:off x="3729608" y="5898976"/>
            <a:ext cx="2232248" cy="646331"/>
          </a:xfrm>
          <a:prstGeom prst="rect">
            <a:avLst/>
          </a:prstGeom>
          <a:noFill/>
        </p:spPr>
        <p:txBody>
          <a:bodyPr wrap="square" rtlCol="0">
            <a:spAutoFit/>
          </a:bodyPr>
          <a:lstStyle/>
          <a:p>
            <a:r>
              <a:rPr lang="zh-CN" altLang="en-US" dirty="0" smtClean="0"/>
              <a:t>数据包</a:t>
            </a:r>
            <a:r>
              <a:rPr lang="en-US" altLang="zh-CN" dirty="0" smtClean="0"/>
              <a:t>:</a:t>
            </a:r>
            <a:r>
              <a:rPr lang="zh-CN" altLang="en-US" dirty="0" smtClean="0"/>
              <a:t>角色</a:t>
            </a:r>
            <a:r>
              <a:rPr lang="en-US" altLang="zh-CN" dirty="0" smtClean="0"/>
              <a:t>ID+</a:t>
            </a:r>
            <a:r>
              <a:rPr lang="zh-CN" altLang="en-US" dirty="0" smtClean="0"/>
              <a:t>角色信息</a:t>
            </a:r>
            <a:endParaRPr lang="zh-CN" altLang="en-US" dirty="0"/>
          </a:p>
        </p:txBody>
      </p:sp>
      <p:cxnSp>
        <p:nvCxnSpPr>
          <p:cNvPr id="40" name="直接箭头连接符 39"/>
          <p:cNvCxnSpPr>
            <a:stCxn id="36" idx="1"/>
            <a:endCxn id="35" idx="3"/>
          </p:cNvCxnSpPr>
          <p:nvPr/>
        </p:nvCxnSpPr>
        <p:spPr>
          <a:xfrm flipH="1">
            <a:off x="2987824" y="6356176"/>
            <a:ext cx="311804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矩形 40"/>
          <p:cNvSpPr/>
          <p:nvPr/>
        </p:nvSpPr>
        <p:spPr>
          <a:xfrm>
            <a:off x="2051720" y="-27384"/>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手机</a:t>
            </a:r>
            <a:endParaRPr lang="zh-CN" altLang="en-US" dirty="0"/>
          </a:p>
        </p:txBody>
      </p:sp>
      <p:sp>
        <p:nvSpPr>
          <p:cNvPr id="42" name="矩形 41"/>
          <p:cNvSpPr/>
          <p:nvPr/>
        </p:nvSpPr>
        <p:spPr>
          <a:xfrm>
            <a:off x="6084168" y="-27384"/>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分区进程</a:t>
            </a:r>
            <a:endParaRPr lang="zh-CN" altLang="en-US" dirty="0"/>
          </a:p>
        </p:txBody>
      </p:sp>
      <p:cxnSp>
        <p:nvCxnSpPr>
          <p:cNvPr id="43" name="直接箭头连接符 42"/>
          <p:cNvCxnSpPr>
            <a:stCxn id="41" idx="3"/>
            <a:endCxn id="42" idx="1"/>
          </p:cNvCxnSpPr>
          <p:nvPr/>
        </p:nvCxnSpPr>
        <p:spPr>
          <a:xfrm>
            <a:off x="2966120" y="429816"/>
            <a:ext cx="311804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3542184" y="116632"/>
            <a:ext cx="2541984" cy="369332"/>
          </a:xfrm>
          <a:prstGeom prst="rect">
            <a:avLst/>
          </a:prstGeom>
          <a:noFill/>
        </p:spPr>
        <p:txBody>
          <a:bodyPr wrap="square" rtlCol="0">
            <a:spAutoFit/>
          </a:bodyPr>
          <a:lstStyle/>
          <a:p>
            <a:r>
              <a:rPr lang="zh-CN" altLang="en-US" dirty="0" smtClean="0"/>
              <a:t>请求获取分区信息</a:t>
            </a:r>
            <a:endParaRPr lang="zh-CN" altLang="en-US" dirty="0"/>
          </a:p>
        </p:txBody>
      </p:sp>
    </p:spTree>
    <p:extLst>
      <p:ext uri="{BB962C8B-B14F-4D97-AF65-F5344CB8AC3E}">
        <p14:creationId xmlns="" xmlns:p14="http://schemas.microsoft.com/office/powerpoint/2010/main" val="17158051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前端进入游戏世界</a:t>
            </a:r>
            <a:endParaRPr lang="zh-CN" altLang="en-US" dirty="0"/>
          </a:p>
        </p:txBody>
      </p:sp>
      <p:sp>
        <p:nvSpPr>
          <p:cNvPr id="4" name="矩形 3"/>
          <p:cNvSpPr/>
          <p:nvPr/>
        </p:nvSpPr>
        <p:spPr>
          <a:xfrm>
            <a:off x="3491880" y="1268760"/>
            <a:ext cx="2304256"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逻辑进程</a:t>
            </a:r>
            <a:endParaRPr lang="zh-CN" altLang="en-US" dirty="0"/>
          </a:p>
        </p:txBody>
      </p:sp>
      <p:cxnSp>
        <p:nvCxnSpPr>
          <p:cNvPr id="6" name="直接箭头连接符 5"/>
          <p:cNvCxnSpPr/>
          <p:nvPr/>
        </p:nvCxnSpPr>
        <p:spPr>
          <a:xfrm>
            <a:off x="4644008" y="2276872"/>
            <a:ext cx="0" cy="288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2267744" y="3501008"/>
            <a:ext cx="5328592" cy="2585323"/>
          </a:xfrm>
          <a:prstGeom prst="rect">
            <a:avLst/>
          </a:prstGeom>
          <a:noFill/>
        </p:spPr>
        <p:txBody>
          <a:bodyPr wrap="square" rtlCol="0">
            <a:spAutoFit/>
          </a:bodyPr>
          <a:lstStyle/>
          <a:p>
            <a:r>
              <a:rPr lang="en-US" altLang="zh-CN" dirty="0" smtClean="0"/>
              <a:t>1:</a:t>
            </a:r>
            <a:r>
              <a:rPr lang="zh-CN" altLang="en-US" dirty="0" smtClean="0"/>
              <a:t>会创建出一个</a:t>
            </a:r>
            <a:r>
              <a:rPr lang="en-US" altLang="zh-CN" dirty="0" smtClean="0"/>
              <a:t>Entity</a:t>
            </a:r>
            <a:r>
              <a:rPr lang="zh-CN" altLang="en-US" dirty="0" smtClean="0"/>
              <a:t>实例， 实例包括</a:t>
            </a:r>
            <a:r>
              <a:rPr lang="en-US" altLang="zh-CN" dirty="0" err="1" smtClean="0"/>
              <a:t>entityID</a:t>
            </a:r>
            <a:r>
              <a:rPr lang="zh-CN" altLang="en-US" dirty="0" smtClean="0"/>
              <a:t>等其他信息（比如：攻击力， </a:t>
            </a:r>
            <a:r>
              <a:rPr lang="zh-CN" altLang="en-US" dirty="0"/>
              <a:t>血量</a:t>
            </a:r>
            <a:r>
              <a:rPr lang="zh-CN" altLang="en-US" dirty="0" smtClean="0"/>
              <a:t>）</a:t>
            </a:r>
            <a:r>
              <a:rPr lang="en-US" altLang="zh-CN" dirty="0" smtClean="0"/>
              <a:t>.</a:t>
            </a:r>
          </a:p>
          <a:p>
            <a:endParaRPr lang="en-US" altLang="zh-CN" dirty="0"/>
          </a:p>
          <a:p>
            <a:r>
              <a:rPr lang="en-US" altLang="zh-CN" dirty="0" smtClean="0"/>
              <a:t>2: </a:t>
            </a:r>
            <a:r>
              <a:rPr lang="zh-CN" altLang="en-US" dirty="0" smtClean="0"/>
              <a:t>如果有需求服务器上可以让一个</a:t>
            </a:r>
            <a:r>
              <a:rPr lang="en-US" altLang="zh-CN" dirty="0" smtClean="0"/>
              <a:t>entity</a:t>
            </a:r>
            <a:r>
              <a:rPr lang="zh-CN" altLang="en-US" dirty="0" smtClean="0"/>
              <a:t>攻击另一个</a:t>
            </a:r>
            <a:r>
              <a:rPr lang="en-US" altLang="zh-CN" dirty="0" smtClean="0"/>
              <a:t>entity</a:t>
            </a:r>
            <a:r>
              <a:rPr lang="zh-CN" altLang="en-US" dirty="0" smtClean="0"/>
              <a:t>。</a:t>
            </a:r>
            <a:endParaRPr lang="en-US" altLang="zh-CN" dirty="0" smtClean="0"/>
          </a:p>
          <a:p>
            <a:endParaRPr lang="en-US" altLang="zh-CN" dirty="0"/>
          </a:p>
          <a:p>
            <a:r>
              <a:rPr lang="en-US" altLang="zh-CN" dirty="0" smtClean="0"/>
              <a:t>3: </a:t>
            </a:r>
            <a:r>
              <a:rPr lang="zh-CN" altLang="en-US" dirty="0" smtClean="0"/>
              <a:t>这个</a:t>
            </a:r>
            <a:r>
              <a:rPr lang="en-US" altLang="zh-CN" dirty="0" smtClean="0"/>
              <a:t>entity</a:t>
            </a:r>
            <a:r>
              <a:rPr lang="zh-CN" altLang="en-US" dirty="0" smtClean="0"/>
              <a:t>销毁有</a:t>
            </a:r>
            <a:r>
              <a:rPr lang="en-US" altLang="zh-CN" dirty="0" smtClean="0"/>
              <a:t>2</a:t>
            </a:r>
            <a:r>
              <a:rPr lang="zh-CN" altLang="en-US" dirty="0" smtClean="0"/>
              <a:t>种情况， </a:t>
            </a:r>
            <a:r>
              <a:rPr lang="en-US" altLang="zh-CN" dirty="0" smtClean="0"/>
              <a:t>1:</a:t>
            </a:r>
            <a:r>
              <a:rPr lang="zh-CN" altLang="en-US" dirty="0" smtClean="0"/>
              <a:t>前端主动下线， </a:t>
            </a:r>
            <a:r>
              <a:rPr lang="en-US" altLang="zh-CN" dirty="0" smtClean="0"/>
              <a:t>2</a:t>
            </a:r>
            <a:r>
              <a:rPr lang="zh-CN" altLang="en-US" dirty="0" smtClean="0"/>
              <a:t>：前端超过</a:t>
            </a:r>
            <a:r>
              <a:rPr lang="en-US" altLang="zh-CN" dirty="0" smtClean="0"/>
              <a:t>30</a:t>
            </a:r>
            <a:r>
              <a:rPr lang="zh-CN" altLang="en-US" dirty="0" smtClean="0"/>
              <a:t>分钟未与服务器做任何交互， </a:t>
            </a:r>
            <a:r>
              <a:rPr lang="zh-CN" altLang="en-US" dirty="0"/>
              <a:t>实例</a:t>
            </a:r>
            <a:r>
              <a:rPr lang="zh-CN" altLang="en-US" dirty="0" smtClean="0"/>
              <a:t>一旦销毁前端只有重新登录才可与服务器通信。</a:t>
            </a:r>
            <a:endParaRPr lang="zh-CN" altLang="en-US" dirty="0"/>
          </a:p>
        </p:txBody>
      </p:sp>
      <p:sp>
        <p:nvSpPr>
          <p:cNvPr id="9" name="椭圆 8"/>
          <p:cNvSpPr/>
          <p:nvPr/>
        </p:nvSpPr>
        <p:spPr>
          <a:xfrm>
            <a:off x="4248522" y="2564904"/>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玩家</a:t>
            </a:r>
            <a:r>
              <a:rPr lang="en-US" altLang="zh-CN" dirty="0" smtClean="0"/>
              <a:t>A</a:t>
            </a:r>
            <a:endParaRPr lang="zh-CN" altLang="en-US" dirty="0"/>
          </a:p>
        </p:txBody>
      </p:sp>
    </p:spTree>
    <p:extLst>
      <p:ext uri="{BB962C8B-B14F-4D97-AF65-F5344CB8AC3E}">
        <p14:creationId xmlns="" xmlns:p14="http://schemas.microsoft.com/office/powerpoint/2010/main" val="40030099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323528" y="1484784"/>
            <a:ext cx="8712968" cy="2629456"/>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en-US" altLang="zh-CN" dirty="0" err="1" smtClean="0"/>
              <a:t>Rpc</a:t>
            </a:r>
            <a:r>
              <a:rPr lang="zh-CN" altLang="en-US" dirty="0" smtClean="0"/>
              <a:t>调用数据包结构</a:t>
            </a:r>
            <a:endParaRPr lang="zh-CN" altLang="en-US" dirty="0"/>
          </a:p>
        </p:txBody>
      </p:sp>
      <p:sp>
        <p:nvSpPr>
          <p:cNvPr id="5" name="矩形 4"/>
          <p:cNvSpPr/>
          <p:nvPr/>
        </p:nvSpPr>
        <p:spPr>
          <a:xfrm>
            <a:off x="467544" y="1772816"/>
            <a:ext cx="1224136"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命令</a:t>
            </a:r>
            <a:r>
              <a:rPr lang="en-US" altLang="zh-CN" dirty="0" smtClean="0"/>
              <a:t>ID1</a:t>
            </a:r>
            <a:endParaRPr lang="zh-CN" altLang="en-US" dirty="0"/>
          </a:p>
        </p:txBody>
      </p:sp>
      <p:sp>
        <p:nvSpPr>
          <p:cNvPr id="6" name="矩形 5"/>
          <p:cNvSpPr/>
          <p:nvPr/>
        </p:nvSpPr>
        <p:spPr>
          <a:xfrm>
            <a:off x="1763688" y="1772816"/>
            <a:ext cx="2304256"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内容</a:t>
            </a:r>
            <a:r>
              <a:rPr lang="en-US" altLang="zh-CN" dirty="0" smtClean="0"/>
              <a:t>1</a:t>
            </a:r>
            <a:endParaRPr lang="zh-CN" altLang="en-US" dirty="0"/>
          </a:p>
        </p:txBody>
      </p:sp>
      <p:sp>
        <p:nvSpPr>
          <p:cNvPr id="8" name="矩形 7"/>
          <p:cNvSpPr/>
          <p:nvPr/>
        </p:nvSpPr>
        <p:spPr>
          <a:xfrm>
            <a:off x="4139952" y="1772816"/>
            <a:ext cx="1224136"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命令</a:t>
            </a:r>
            <a:r>
              <a:rPr lang="en-US" altLang="zh-CN" dirty="0" smtClean="0"/>
              <a:t>ID2</a:t>
            </a:r>
            <a:endParaRPr lang="zh-CN" altLang="en-US" dirty="0"/>
          </a:p>
        </p:txBody>
      </p:sp>
      <p:sp>
        <p:nvSpPr>
          <p:cNvPr id="9" name="矩形 8"/>
          <p:cNvSpPr/>
          <p:nvPr/>
        </p:nvSpPr>
        <p:spPr>
          <a:xfrm>
            <a:off x="5436096" y="1772816"/>
            <a:ext cx="2304256"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内容</a:t>
            </a:r>
            <a:r>
              <a:rPr lang="en-US" altLang="zh-CN" dirty="0"/>
              <a:t>2</a:t>
            </a:r>
            <a:endParaRPr lang="zh-CN" altLang="en-US" dirty="0"/>
          </a:p>
        </p:txBody>
      </p:sp>
      <p:sp>
        <p:nvSpPr>
          <p:cNvPr id="11" name="矩形 10"/>
          <p:cNvSpPr/>
          <p:nvPr/>
        </p:nvSpPr>
        <p:spPr>
          <a:xfrm>
            <a:off x="7812360" y="1772816"/>
            <a:ext cx="1080120"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命令</a:t>
            </a:r>
            <a:r>
              <a:rPr lang="en-US" altLang="zh-CN" dirty="0" smtClean="0"/>
              <a:t>N..</a:t>
            </a:r>
            <a:endParaRPr lang="zh-CN" altLang="en-US" dirty="0"/>
          </a:p>
        </p:txBody>
      </p:sp>
      <p:sp>
        <p:nvSpPr>
          <p:cNvPr id="12" name="TextBox 11"/>
          <p:cNvSpPr txBox="1"/>
          <p:nvPr/>
        </p:nvSpPr>
        <p:spPr>
          <a:xfrm>
            <a:off x="467544" y="2636912"/>
            <a:ext cx="8280920" cy="1477328"/>
          </a:xfrm>
          <a:prstGeom prst="rect">
            <a:avLst/>
          </a:prstGeom>
          <a:noFill/>
        </p:spPr>
        <p:txBody>
          <a:bodyPr wrap="square" rtlCol="0">
            <a:spAutoFit/>
          </a:bodyPr>
          <a:lstStyle/>
          <a:p>
            <a:r>
              <a:rPr lang="zh-CN" altLang="en-US" dirty="0" smtClean="0"/>
              <a:t>一个包由一个或者多个命令组成， 一个包最终大小不允许超过</a:t>
            </a:r>
            <a:r>
              <a:rPr lang="en-US" altLang="zh-CN" dirty="0" smtClean="0"/>
              <a:t>1460</a:t>
            </a:r>
            <a:r>
              <a:rPr lang="zh-CN" altLang="en-US" dirty="0" smtClean="0"/>
              <a:t>（由网络限制，具体查看网络资料</a:t>
            </a:r>
            <a:r>
              <a:rPr lang="en-US" altLang="zh-CN" dirty="0" smtClean="0"/>
              <a:t>tcp1500</a:t>
            </a:r>
            <a:r>
              <a:rPr lang="zh-CN" altLang="en-US" dirty="0" smtClean="0"/>
              <a:t>字节相关内容）字节， 超过了需要自行分包。</a:t>
            </a:r>
            <a:endParaRPr lang="en-US" altLang="zh-CN" dirty="0" smtClean="0"/>
          </a:p>
          <a:p>
            <a:endParaRPr lang="en-US" altLang="zh-CN" dirty="0"/>
          </a:p>
          <a:p>
            <a:r>
              <a:rPr lang="zh-CN" altLang="en-US" dirty="0" smtClean="0"/>
              <a:t>由于相关限制， 所以遇到背包等非常大的列表可采取每次向服务器上传</a:t>
            </a:r>
            <a:r>
              <a:rPr lang="en-US" altLang="zh-CN" dirty="0" smtClean="0"/>
              <a:t>N</a:t>
            </a:r>
            <a:r>
              <a:rPr lang="zh-CN" altLang="en-US" dirty="0" smtClean="0"/>
              <a:t>个物品的方式</a:t>
            </a:r>
            <a:r>
              <a:rPr lang="en-US" altLang="zh-CN" dirty="0" smtClean="0"/>
              <a:t>,  </a:t>
            </a:r>
            <a:r>
              <a:rPr lang="zh-CN" altLang="en-US" dirty="0" smtClean="0"/>
              <a:t>后端会对包大小自动进行控制， 包过大会拆包。</a:t>
            </a:r>
            <a:endParaRPr lang="zh-CN" altLang="en-US" dirty="0"/>
          </a:p>
        </p:txBody>
      </p:sp>
      <p:sp>
        <p:nvSpPr>
          <p:cNvPr id="14" name="TextBox 13"/>
          <p:cNvSpPr txBox="1"/>
          <p:nvPr/>
        </p:nvSpPr>
        <p:spPr>
          <a:xfrm>
            <a:off x="311522" y="4161854"/>
            <a:ext cx="8856984" cy="923330"/>
          </a:xfrm>
          <a:prstGeom prst="rect">
            <a:avLst/>
          </a:prstGeom>
          <a:noFill/>
        </p:spPr>
        <p:txBody>
          <a:bodyPr wrap="square" rtlCol="0">
            <a:spAutoFit/>
          </a:bodyPr>
          <a:lstStyle/>
          <a:p>
            <a:r>
              <a:rPr lang="zh-CN" altLang="en-US" dirty="0" smtClean="0"/>
              <a:t>其他细节</a:t>
            </a:r>
            <a:r>
              <a:rPr lang="en-US" altLang="zh-CN" dirty="0" smtClean="0"/>
              <a:t>:</a:t>
            </a:r>
          </a:p>
          <a:p>
            <a:r>
              <a:rPr lang="zh-CN" altLang="en-US" dirty="0" smtClean="0"/>
              <a:t>数据包分</a:t>
            </a:r>
            <a:r>
              <a:rPr lang="en-US" altLang="zh-CN" dirty="0" smtClean="0"/>
              <a:t>2</a:t>
            </a:r>
            <a:r>
              <a:rPr lang="zh-CN" altLang="en-US" dirty="0" smtClean="0"/>
              <a:t>种， 一种是固定长度的数据包， 一种是非固定长度的。</a:t>
            </a:r>
            <a:endParaRPr lang="en-US" altLang="zh-CN" dirty="0" smtClean="0"/>
          </a:p>
          <a:p>
            <a:r>
              <a:rPr lang="zh-CN" altLang="en-US" dirty="0" smtClean="0"/>
              <a:t>对于非固定长度的数据包需要提供长度信息</a:t>
            </a:r>
            <a:endParaRPr lang="zh-CN" altLang="en-US" dirty="0"/>
          </a:p>
        </p:txBody>
      </p:sp>
      <p:sp>
        <p:nvSpPr>
          <p:cNvPr id="15" name="矩形 14"/>
          <p:cNvSpPr/>
          <p:nvPr/>
        </p:nvSpPr>
        <p:spPr>
          <a:xfrm>
            <a:off x="467544" y="5877272"/>
            <a:ext cx="1296144"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命令</a:t>
            </a:r>
            <a:r>
              <a:rPr lang="en-US" altLang="zh-CN" dirty="0" smtClean="0"/>
              <a:t>ID</a:t>
            </a:r>
            <a:endParaRPr lang="zh-CN" altLang="en-US" dirty="0"/>
          </a:p>
        </p:txBody>
      </p:sp>
      <p:sp>
        <p:nvSpPr>
          <p:cNvPr id="17" name="矩形 16"/>
          <p:cNvSpPr/>
          <p:nvPr/>
        </p:nvSpPr>
        <p:spPr>
          <a:xfrm>
            <a:off x="1835696" y="5877272"/>
            <a:ext cx="1152128"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长度</a:t>
            </a:r>
            <a:r>
              <a:rPr lang="en-US" altLang="zh-CN" dirty="0" smtClean="0"/>
              <a:t>(12)</a:t>
            </a:r>
            <a:endParaRPr lang="zh-CN" altLang="en-US" dirty="0"/>
          </a:p>
        </p:txBody>
      </p:sp>
      <p:sp>
        <p:nvSpPr>
          <p:cNvPr id="19" name="矩形 18"/>
          <p:cNvSpPr/>
          <p:nvPr/>
        </p:nvSpPr>
        <p:spPr>
          <a:xfrm>
            <a:off x="3059832" y="5877272"/>
            <a:ext cx="1548172"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内容</a:t>
            </a:r>
            <a:endParaRPr lang="zh-CN" altLang="en-US" dirty="0"/>
          </a:p>
        </p:txBody>
      </p:sp>
      <p:sp>
        <p:nvSpPr>
          <p:cNvPr id="20" name="TextBox 19"/>
          <p:cNvSpPr txBox="1"/>
          <p:nvPr/>
        </p:nvSpPr>
        <p:spPr>
          <a:xfrm>
            <a:off x="467544" y="5085184"/>
            <a:ext cx="6336704" cy="646331"/>
          </a:xfrm>
          <a:prstGeom prst="rect">
            <a:avLst/>
          </a:prstGeom>
          <a:noFill/>
        </p:spPr>
        <p:txBody>
          <a:bodyPr wrap="square" rtlCol="0">
            <a:spAutoFit/>
          </a:bodyPr>
          <a:lstStyle/>
          <a:p>
            <a:r>
              <a:rPr lang="zh-CN" altLang="en-US" dirty="0" smtClean="0"/>
              <a:t>举例：登陆（参数</a:t>
            </a:r>
            <a:r>
              <a:rPr lang="en-US" altLang="zh-CN" dirty="0" smtClean="0"/>
              <a:t>1</a:t>
            </a:r>
            <a:r>
              <a:rPr lang="zh-CN" altLang="en-US" dirty="0" smtClean="0"/>
              <a:t>：用户名</a:t>
            </a:r>
            <a:r>
              <a:rPr lang="en-US" altLang="zh-CN" dirty="0" smtClean="0"/>
              <a:t>(4~20</a:t>
            </a:r>
            <a:r>
              <a:rPr lang="zh-CN" altLang="en-US" dirty="0"/>
              <a:t>字节</a:t>
            </a:r>
            <a:r>
              <a:rPr lang="en-US" altLang="zh-CN" dirty="0" smtClean="0"/>
              <a:t>), </a:t>
            </a:r>
            <a:r>
              <a:rPr lang="zh-CN" altLang="en-US" dirty="0" smtClean="0"/>
              <a:t>密码</a:t>
            </a:r>
            <a:r>
              <a:rPr lang="en-US" altLang="zh-CN" dirty="0" smtClean="0"/>
              <a:t>(6~N</a:t>
            </a:r>
            <a:r>
              <a:rPr lang="zh-CN" altLang="en-US" dirty="0" smtClean="0"/>
              <a:t>字节</a:t>
            </a:r>
            <a:r>
              <a:rPr lang="en-US" altLang="zh-CN" dirty="0" smtClean="0"/>
              <a:t>)</a:t>
            </a:r>
          </a:p>
          <a:p>
            <a:r>
              <a:rPr lang="zh-CN" altLang="en-US" dirty="0" smtClean="0"/>
              <a:t>用户输入</a:t>
            </a:r>
            <a:r>
              <a:rPr lang="en-US" altLang="zh-CN" dirty="0" smtClean="0"/>
              <a:t>:</a:t>
            </a:r>
            <a:r>
              <a:rPr lang="zh-CN" altLang="en-US" dirty="0" smtClean="0"/>
              <a:t>账号</a:t>
            </a:r>
            <a:r>
              <a:rPr lang="en-US" altLang="zh-CN" dirty="0" smtClean="0"/>
              <a:t>: </a:t>
            </a:r>
            <a:r>
              <a:rPr lang="en-US" altLang="zh-CN" dirty="0" err="1" smtClean="0"/>
              <a:t>kebiao</a:t>
            </a:r>
            <a:r>
              <a:rPr lang="en-US" altLang="zh-CN" dirty="0" smtClean="0"/>
              <a:t>, </a:t>
            </a:r>
            <a:r>
              <a:rPr lang="zh-CN" altLang="en-US" dirty="0" smtClean="0"/>
              <a:t>密码</a:t>
            </a:r>
            <a:r>
              <a:rPr lang="en-US" altLang="zh-CN" dirty="0" smtClean="0"/>
              <a:t>:123456</a:t>
            </a:r>
            <a:endParaRPr lang="zh-CN" altLang="en-US" dirty="0"/>
          </a:p>
        </p:txBody>
      </p:sp>
      <p:sp>
        <p:nvSpPr>
          <p:cNvPr id="21" name="TextBox 20"/>
          <p:cNvSpPr txBox="1"/>
          <p:nvPr/>
        </p:nvSpPr>
        <p:spPr>
          <a:xfrm>
            <a:off x="5220072" y="5877272"/>
            <a:ext cx="3456384" cy="369332"/>
          </a:xfrm>
          <a:prstGeom prst="rect">
            <a:avLst/>
          </a:prstGeom>
          <a:noFill/>
        </p:spPr>
        <p:txBody>
          <a:bodyPr wrap="square" rtlCol="0">
            <a:spAutoFit/>
          </a:bodyPr>
          <a:lstStyle/>
          <a:p>
            <a:r>
              <a:rPr lang="zh-CN" altLang="en-US" dirty="0" smtClean="0"/>
              <a:t>账号名</a:t>
            </a:r>
            <a:r>
              <a:rPr lang="en-US" altLang="zh-CN" dirty="0" smtClean="0"/>
              <a:t>+</a:t>
            </a:r>
            <a:r>
              <a:rPr lang="zh-CN" altLang="en-US" dirty="0" smtClean="0"/>
              <a:t>密码一共</a:t>
            </a:r>
            <a:r>
              <a:rPr lang="en-US" altLang="zh-CN" dirty="0" smtClean="0"/>
              <a:t>12</a:t>
            </a:r>
            <a:r>
              <a:rPr lang="zh-CN" altLang="en-US" dirty="0" smtClean="0"/>
              <a:t>字节</a:t>
            </a:r>
            <a:r>
              <a:rPr lang="en-US" altLang="zh-CN" dirty="0" smtClean="0"/>
              <a:t>+</a:t>
            </a:r>
            <a:r>
              <a:rPr lang="zh-CN" altLang="en-US" dirty="0" smtClean="0"/>
              <a:t>命令</a:t>
            </a:r>
            <a:endParaRPr lang="zh-CN" altLang="en-US" dirty="0"/>
          </a:p>
        </p:txBody>
      </p:sp>
      <p:pic>
        <p:nvPicPr>
          <p:cNvPr id="1026" name="Picture 2"/>
          <p:cNvPicPr>
            <a:picLocks noChangeAspect="1" noChangeArrowheads="1"/>
          </p:cNvPicPr>
          <p:nvPr/>
        </p:nvPicPr>
        <p:blipFill>
          <a:blip r:embed="rId2"/>
          <a:srcRect/>
          <a:stretch>
            <a:fillRect/>
          </a:stretch>
        </p:blipFill>
        <p:spPr bwMode="auto">
          <a:xfrm>
            <a:off x="5314033" y="6215082"/>
            <a:ext cx="3329933" cy="357190"/>
          </a:xfrm>
          <a:prstGeom prst="rect">
            <a:avLst/>
          </a:prstGeom>
          <a:noFill/>
          <a:ln w="9525">
            <a:noFill/>
            <a:miter lim="800000"/>
            <a:headEnd/>
            <a:tailEnd/>
          </a:ln>
          <a:effectLst/>
        </p:spPr>
      </p:pic>
    </p:spTree>
    <p:extLst>
      <p:ext uri="{BB962C8B-B14F-4D97-AF65-F5344CB8AC3E}">
        <p14:creationId xmlns="" xmlns:p14="http://schemas.microsoft.com/office/powerpoint/2010/main" val="14507910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数据包序列化格式</a:t>
            </a:r>
            <a:endParaRPr lang="zh-CN" altLang="en-US" dirty="0"/>
          </a:p>
        </p:txBody>
      </p:sp>
      <p:pic>
        <p:nvPicPr>
          <p:cNvPr id="1027" name="Picture 3"/>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08520" y="1196752"/>
            <a:ext cx="8927976" cy="446449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11696193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数据库</a:t>
            </a:r>
            <a:endParaRPr lang="zh-CN" altLang="en-US" dirty="0"/>
          </a:p>
        </p:txBody>
      </p:sp>
      <p:sp>
        <p:nvSpPr>
          <p:cNvPr id="4" name="矩形 3"/>
          <p:cNvSpPr/>
          <p:nvPr/>
        </p:nvSpPr>
        <p:spPr>
          <a:xfrm>
            <a:off x="4017640" y="2586608"/>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mysql</a:t>
            </a:r>
            <a:endParaRPr lang="zh-CN" altLang="en-US" dirty="0"/>
          </a:p>
        </p:txBody>
      </p:sp>
      <p:sp>
        <p:nvSpPr>
          <p:cNvPr id="5" name="矩形 4"/>
          <p:cNvSpPr/>
          <p:nvPr/>
        </p:nvSpPr>
        <p:spPr>
          <a:xfrm>
            <a:off x="4017640" y="1362472"/>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数据库管理进程</a:t>
            </a:r>
            <a:endParaRPr lang="zh-CN" altLang="en-US" dirty="0"/>
          </a:p>
        </p:txBody>
      </p:sp>
      <p:cxnSp>
        <p:nvCxnSpPr>
          <p:cNvPr id="6" name="直接连接符 5"/>
          <p:cNvCxnSpPr>
            <a:stCxn id="5" idx="2"/>
            <a:endCxn id="4" idx="0"/>
          </p:cNvCxnSpPr>
          <p:nvPr/>
        </p:nvCxnSpPr>
        <p:spPr>
          <a:xfrm>
            <a:off x="4474840" y="2276872"/>
            <a:ext cx="0" cy="309736"/>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115616" y="4149080"/>
            <a:ext cx="7848872" cy="646331"/>
          </a:xfrm>
          <a:prstGeom prst="rect">
            <a:avLst/>
          </a:prstGeom>
          <a:noFill/>
        </p:spPr>
        <p:txBody>
          <a:bodyPr wrap="square" rtlCol="0">
            <a:spAutoFit/>
          </a:bodyPr>
          <a:lstStyle/>
          <a:p>
            <a:r>
              <a:rPr lang="zh-CN" altLang="en-US" dirty="0" smtClean="0"/>
              <a:t>所有的数据均由数据库管理进程写入</a:t>
            </a:r>
            <a:r>
              <a:rPr lang="en-US" altLang="zh-CN" dirty="0" err="1" smtClean="0"/>
              <a:t>mysql</a:t>
            </a:r>
            <a:r>
              <a:rPr lang="zh-CN" altLang="en-US" dirty="0" smtClean="0"/>
              <a:t>和读取。 </a:t>
            </a:r>
            <a:endParaRPr lang="en-US" altLang="zh-CN" dirty="0" smtClean="0"/>
          </a:p>
          <a:p>
            <a:endParaRPr lang="zh-CN" altLang="en-US" dirty="0"/>
          </a:p>
        </p:txBody>
      </p:sp>
    </p:spTree>
    <p:extLst>
      <p:ext uri="{BB962C8B-B14F-4D97-AF65-F5344CB8AC3E}">
        <p14:creationId xmlns="" xmlns:p14="http://schemas.microsoft.com/office/powerpoint/2010/main" val="39492833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合服</a:t>
            </a:r>
          </a:p>
        </p:txBody>
      </p:sp>
      <p:sp>
        <p:nvSpPr>
          <p:cNvPr id="3" name="内容占位符 2"/>
          <p:cNvSpPr>
            <a:spLocks noGrp="1"/>
          </p:cNvSpPr>
          <p:nvPr>
            <p:ph idx="1"/>
          </p:nvPr>
        </p:nvSpPr>
        <p:spPr/>
        <p:txBody>
          <a:bodyPr>
            <a:normAutofit lnSpcReduction="10000"/>
          </a:bodyPr>
          <a:lstStyle/>
          <a:p>
            <a:r>
              <a:rPr lang="zh-CN" altLang="en-US" dirty="0" smtClean="0"/>
              <a:t>理论上我们对每个角色绑定一个唯一</a:t>
            </a:r>
            <a:r>
              <a:rPr lang="en-US" altLang="zh-CN" dirty="0" smtClean="0"/>
              <a:t>ID</a:t>
            </a:r>
            <a:r>
              <a:rPr lang="zh-CN" altLang="en-US" dirty="0" smtClean="0"/>
              <a:t>， 某些数据如物品也产生一个</a:t>
            </a:r>
            <a:r>
              <a:rPr lang="en-US" altLang="zh-CN" dirty="0" smtClean="0"/>
              <a:t>GUID</a:t>
            </a:r>
            <a:r>
              <a:rPr lang="zh-CN" altLang="en-US" dirty="0" smtClean="0"/>
              <a:t>， 使用</a:t>
            </a:r>
            <a:r>
              <a:rPr lang="en-US" altLang="zh-CN" dirty="0" err="1" smtClean="0"/>
              <a:t>mysql</a:t>
            </a:r>
            <a:r>
              <a:rPr lang="zh-CN" altLang="en-US" dirty="0" smtClean="0"/>
              <a:t>语句管理物品和角色唯一</a:t>
            </a:r>
            <a:r>
              <a:rPr lang="en-US" altLang="zh-CN" dirty="0" smtClean="0"/>
              <a:t>ID</a:t>
            </a:r>
            <a:r>
              <a:rPr lang="zh-CN" altLang="en-US" dirty="0" smtClean="0"/>
              <a:t>直接向另一个数据库表合并就完成合服过程， 当然用户名等还需要处理。</a:t>
            </a:r>
            <a:endParaRPr lang="en-US" altLang="zh-CN" dirty="0" smtClean="0"/>
          </a:p>
          <a:p>
            <a:r>
              <a:rPr lang="zh-CN" altLang="en-US" dirty="0" smtClean="0"/>
              <a:t>方式</a:t>
            </a:r>
            <a:r>
              <a:rPr lang="en-US" altLang="zh-CN" dirty="0" smtClean="0"/>
              <a:t>2</a:t>
            </a:r>
            <a:r>
              <a:rPr lang="zh-CN" altLang="en-US" dirty="0" smtClean="0"/>
              <a:t>：另写一个合服程序将某个数据库表相关数据合并到另一个数据库表， 完成相关关系处理， 用户名称重名等相关处理即可合服。</a:t>
            </a:r>
            <a:endParaRPr lang="en-US" altLang="zh-CN" dirty="0"/>
          </a:p>
          <a:p>
            <a:endParaRPr lang="en-US" altLang="zh-CN" dirty="0" smtClean="0"/>
          </a:p>
        </p:txBody>
      </p:sp>
    </p:spTree>
    <p:extLst>
      <p:ext uri="{BB962C8B-B14F-4D97-AF65-F5344CB8AC3E}">
        <p14:creationId xmlns="" xmlns:p14="http://schemas.microsoft.com/office/powerpoint/2010/main" val="368117540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333</TotalTime>
  <Words>872</Words>
  <Application>Microsoft Office PowerPoint</Application>
  <PresentationFormat>全屏显示(4:3)</PresentationFormat>
  <Paragraphs>109</Paragraphs>
  <Slides>14</Slides>
  <Notes>0</Notes>
  <HiddenSlides>0</HiddenSlides>
  <MMClips>0</MMClips>
  <ScaleCrop>false</ScaleCrop>
  <HeadingPairs>
    <vt:vector size="4" baseType="variant">
      <vt:variant>
        <vt:lpstr>主题</vt:lpstr>
      </vt:variant>
      <vt:variant>
        <vt:i4>1</vt:i4>
      </vt:variant>
      <vt:variant>
        <vt:lpstr>幻灯片标题</vt:lpstr>
      </vt:variant>
      <vt:variant>
        <vt:i4>14</vt:i4>
      </vt:variant>
    </vt:vector>
  </HeadingPairs>
  <TitlesOfParts>
    <vt:vector size="15" baseType="lpstr">
      <vt:lpstr>Office 主题</vt:lpstr>
      <vt:lpstr>Server_overview</vt:lpstr>
      <vt:lpstr>后端整体架构</vt:lpstr>
      <vt:lpstr>前端与后端登陆过程</vt:lpstr>
      <vt:lpstr>图释登陆</vt:lpstr>
      <vt:lpstr>前端进入游戏世界</vt:lpstr>
      <vt:lpstr>Rpc调用数据包结构</vt:lpstr>
      <vt:lpstr>数据包序列化格式</vt:lpstr>
      <vt:lpstr>数据库</vt:lpstr>
      <vt:lpstr>合服</vt:lpstr>
      <vt:lpstr>新建一个游戏分区</vt:lpstr>
      <vt:lpstr>服务器理论承载</vt:lpstr>
      <vt:lpstr>获取网关地址协议</vt:lpstr>
      <vt:lpstr>获取网关地址协议</vt:lpstr>
      <vt:lpstr>网关登录协议</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网游服务器开发文档</dc:title>
  <cp:lastModifiedBy>微软用户</cp:lastModifiedBy>
  <cp:revision>39</cp:revision>
  <dcterms:modified xsi:type="dcterms:W3CDTF">2012-08-02T10:00:07Z</dcterms:modified>
</cp:coreProperties>
</file>