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99.xml" ContentType="application/vnd.openxmlformats-officedocument.presentationml.slide+xml"/>
  <Override PartName="/ppt/slides/slide98.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08.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109.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4.xml" ContentType="application/vnd.openxmlformats-officedocument.presentationml.slide+xml"/>
  <Override PartName="/ppt/slides/slide101.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100.xml" ContentType="application/vnd.openxmlformats-officedocument.presentationml.slide+xml"/>
  <Override PartName="/ppt/slides/slide58.xml" ContentType="application/vnd.openxmlformats-officedocument.presentationml.slide+xml"/>
  <Override PartName="/ppt/slides/slide32.xml" ContentType="application/vnd.openxmlformats-officedocument.presentationml.slide+xml"/>
  <Override PartName="/ppt/slides/slide57.xml" ContentType="application/vnd.openxmlformats-officedocument.presentationml.slide+xml"/>
  <Override PartName="/ppt/slides/slide31.xml" ContentType="application/vnd.openxmlformats-officedocument.presentationml.slide+xml"/>
  <Override PartName="/ppt/slides/slide56.xml" ContentType="application/vnd.openxmlformats-officedocument.presentationml.slide+xml"/>
  <Override PartName="/ppt/slides/slide30.xml" ContentType="application/vnd.openxmlformats-officedocument.presentationml.slide+xml"/>
  <Override PartName="/ppt/slides/slide5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49.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_rels/slide109.xml.rels" ContentType="application/vnd.openxmlformats-package.relationships+xml"/>
  <Override PartName="/ppt/slides/_rels/slide108.xml.rels" ContentType="application/vnd.openxmlformats-package.relationships+xml"/>
  <Override PartName="/ppt/slides/_rels/slide107.xml.rels" ContentType="application/vnd.openxmlformats-package.relationships+xml"/>
  <Override PartName="/ppt/slides/_rels/slide106.xml.rels" ContentType="application/vnd.openxmlformats-package.relationships+xml"/>
  <Override PartName="/ppt/slides/_rels/slide99.xml.rels" ContentType="application/vnd.openxmlformats-package.relationships+xml"/>
  <Override PartName="/ppt/slides/_rels/slide95.xml.rels" ContentType="application/vnd.openxmlformats-package.relationships+xml"/>
  <Override PartName="/ppt/slides/_rels/slide89.xml.rels" ContentType="application/vnd.openxmlformats-package.relationships+xml"/>
  <Override PartName="/ppt/slides/_rels/slide82.xml.rels" ContentType="application/vnd.openxmlformats-package.relationships+xml"/>
  <Override PartName="/ppt/slides/_rels/slide79.xml.rels" ContentType="application/vnd.openxmlformats-package.relationships+xml"/>
  <Override PartName="/ppt/slides/_rels/slide10.xml.rels" ContentType="application/vnd.openxmlformats-package.relationships+xml"/>
  <Override PartName="/ppt/slides/_rels/slide81.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80.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78.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77.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96.xml.rels" ContentType="application/vnd.openxmlformats-package.relationships+xml"/>
  <Override PartName="/ppt/slides/_rels/slide47.xml.rels" ContentType="application/vnd.openxmlformats-package.relationships+xml"/>
  <Override PartName="/ppt/slides/_rels/slide46.xml.rels" ContentType="application/vnd.openxmlformats-package.relationships+xml"/>
  <Override PartName="/ppt/slides/_rels/slide102.xml.rels" ContentType="application/vnd.openxmlformats-package.relationships+xml"/>
  <Override PartName="/ppt/slides/_rels/slide26.xml.rels" ContentType="application/vnd.openxmlformats-package.relationships+xml"/>
  <Override PartName="/ppt/slides/_rels/slide75.xml.rels" ContentType="application/vnd.openxmlformats-package.relationships+xml"/>
  <Override PartName="/ppt/slides/_rels/slide112.xml.rels" ContentType="application/vnd.openxmlformats-package.relationships+xml"/>
  <Override PartName="/ppt/slides/_rels/slide85.xml.rels" ContentType="application/vnd.openxmlformats-package.relationships+xml"/>
  <Override PartName="/ppt/slides/_rels/slide36.xml.rels" ContentType="application/vnd.openxmlformats-package.relationships+xml"/>
  <Override PartName="/ppt/slides/_rels/slide5.xml.rels" ContentType="application/vnd.openxmlformats-package.relationships+xml"/>
  <Override PartName="/ppt/slides/_rels/slide101.xml.rels" ContentType="application/vnd.openxmlformats-package.relationships+xml"/>
  <Override PartName="/ppt/slides/_rels/slide25.xml.rels" ContentType="application/vnd.openxmlformats-package.relationships+xml"/>
  <Override PartName="/ppt/slides/_rels/slide74.xml.rels" ContentType="application/vnd.openxmlformats-package.relationships+xml"/>
  <Override PartName="/ppt/slides/_rels/slide111.xml.rels" ContentType="application/vnd.openxmlformats-package.relationships+xml"/>
  <Override PartName="/ppt/slides/_rels/slide84.xml.rels" ContentType="application/vnd.openxmlformats-package.relationships+xml"/>
  <Override PartName="/ppt/slides/_rels/slide35.xml.rels" ContentType="application/vnd.openxmlformats-package.relationships+xml"/>
  <Override PartName="/ppt/slides/_rels/slide70.xml.rels" ContentType="application/vnd.openxmlformats-package.relationships+xml"/>
  <Override PartName="/ppt/slides/_rels/slide4.xml.rels" ContentType="application/vnd.openxmlformats-package.relationships+xml"/>
  <Override PartName="/ppt/slides/_rels/slide94.xml.rels" ContentType="application/vnd.openxmlformats-package.relationships+xml"/>
  <Override PartName="/ppt/slides/_rels/slide45.xml.rels" ContentType="application/vnd.openxmlformats-package.relationships+xml"/>
  <Override PartName="/ppt/slides/_rels/slide100.xml.rels" ContentType="application/vnd.openxmlformats-package.relationships+xml"/>
  <Override PartName="/ppt/slides/_rels/slide24.xml.rels" ContentType="application/vnd.openxmlformats-package.relationships+xml"/>
  <Override PartName="/ppt/slides/_rels/slide73.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110.xml.rels" ContentType="application/vnd.openxmlformats-package.relationships+xml"/>
  <Override PartName="/ppt/slides/_rels/slide83.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03.xml.rels" ContentType="application/vnd.openxmlformats-package.relationships+xml"/>
  <Override PartName="/ppt/slides/_rels/slide76.xml.rels" ContentType="application/vnd.openxmlformats-package.relationships+xml"/>
  <Override PartName="/ppt/slides/_rels/slide8.xml.rels" ContentType="application/vnd.openxmlformats-package.relationships+xml"/>
  <Override PartName="/ppt/slides/_rels/slide60.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13.xml.rels" ContentType="application/vnd.openxmlformats-package.relationships+xml"/>
  <Override PartName="/ppt/slides/_rels/slide86.xml.rels" ContentType="application/vnd.openxmlformats-package.relationships+xml"/>
  <Override PartName="/ppt/slides/_rels/slide37.xml.rels" ContentType="application/vnd.openxmlformats-package.relationships+xml"/>
  <Override PartName="/ppt/slides/_rels/slide114.xml.rels" ContentType="application/vnd.openxmlformats-package.relationships+xml"/>
  <Override PartName="/ppt/slides/_rels/slide87.xml.rels" ContentType="application/vnd.openxmlformats-package.relationships+xml"/>
  <Override PartName="/ppt/slides/_rels/slide38.xml.rels" ContentType="application/vnd.openxmlformats-package.relationships+xml"/>
  <Override PartName="/ppt/slides/_rels/slide8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90.xml.rels" ContentType="application/vnd.openxmlformats-package.relationships+xml"/>
  <Override PartName="/ppt/slides/_rels/slide41.xml.rels" ContentType="application/vnd.openxmlformats-package.relationships+xml"/>
  <Override PartName="/ppt/slides/_rels/slide91.xml.rels" ContentType="application/vnd.openxmlformats-package.relationships+xml"/>
  <Override PartName="/ppt/slides/_rels/slide42.xml.rels" ContentType="application/vnd.openxmlformats-package.relationships+xml"/>
  <Override PartName="/ppt/slides/_rels/slide92.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44.xml.rels" ContentType="application/vnd.openxmlformats-package.relationships+xml"/>
  <Override PartName="/ppt/slides/_rels/slide23.xml.rels" ContentType="application/vnd.openxmlformats-package.relationships+xml"/>
  <Override PartName="/ppt/slides/_rels/slide72.xml.rels" ContentType="application/vnd.openxmlformats-package.relationships+xml"/>
  <Override PartName="/ppt/slides/_rels/slide97.xml.rels" ContentType="application/vnd.openxmlformats-package.relationships+xml"/>
  <Override PartName="/ppt/slides/_rels/slide48.xml.rels" ContentType="application/vnd.openxmlformats-package.relationships+xml"/>
  <Override PartName="/ppt/slides/_rels/slide98.xml.rels" ContentType="application/vnd.openxmlformats-package.relationships+xml"/>
  <Override PartName="/ppt/slides/_rels/slide4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69.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52.xml.rels" ContentType="application/vnd.openxmlformats-package.relationships+xml"/>
  <Override PartName="/ppt/slides/_rels/slide53.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104.xml.rels" ContentType="application/vnd.openxmlformats-package.relationships+xml"/>
  <Override PartName="/ppt/slides/_rels/slide56.xml.rels" ContentType="application/vnd.openxmlformats-package.relationships+xml"/>
  <Override PartName="/ppt/slides/_rels/slide105.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61.xml.rels" ContentType="application/vnd.openxmlformats-package.relationships+xml"/>
  <Override PartName="/ppt/slides/_rels/slide13.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16.xml.rels" ContentType="application/vnd.openxmlformats-package.relationships+xml"/>
  <Override PartName="/ppt/slides/_rels/slide65.xml.rels" ContentType="application/vnd.openxmlformats-package.relationships+xml"/>
  <Override PartName="/ppt/slides/_rels/slide17.xml.rels" ContentType="application/vnd.openxmlformats-package.relationships+xml"/>
  <Override PartName="/ppt/slides/_rels/slide66.xml.rels" ContentType="application/vnd.openxmlformats-package.relationships+xml"/>
  <Override PartName="/ppt/slides/_rels/slide18.xml.rels" ContentType="application/vnd.openxmlformats-package.relationships+xml"/>
  <Override PartName="/ppt/slides/_rels/slide67.xml.rels" ContentType="application/vnd.openxmlformats-package.relationships+xml"/>
  <Override PartName="/ppt/slides/_rels/slide19.xml.rels" ContentType="application/vnd.openxmlformats-package.relationships+xml"/>
  <Override PartName="/ppt/slides/_rels/slide68.xml.rels" ContentType="application/vnd.openxmlformats-package.relationships+xml"/>
  <Override PartName="/ppt/slides/slide46.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41.xml" ContentType="application/vnd.openxmlformats-officedocument.presentationml.slide+xml"/>
  <Override PartName="/ppt/slides/slide66.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43.xml" ContentType="application/vnd.openxmlformats-officedocument.presentationml.slide+xml"/>
  <Override PartName="/ppt/slides/slide110.xml" ContentType="application/vnd.openxmlformats-officedocument.presentationml.slide+xml"/>
  <Override PartName="/ppt/slides/slide68.xml" ContentType="application/vnd.openxmlformats-officedocument.presentationml.slide+xml"/>
  <Override PartName="/ppt/slides/slide44.xml" ContentType="application/vnd.openxmlformats-officedocument.presentationml.slide+xml"/>
  <Override PartName="/ppt/slides/slide111.xml" ContentType="application/vnd.openxmlformats-officedocument.presentationml.slide+xml"/>
  <Override PartName="/ppt/slides/slide69.xml" ContentType="application/vnd.openxmlformats-officedocument.presentationml.slide+xml"/>
  <Override PartName="/ppt/slides/slide50.xml" ContentType="application/vnd.openxmlformats-officedocument.presentationml.slide+xml"/>
  <Override PartName="/ppt/slides/slide75.xml" ContentType="application/vnd.openxmlformats-officedocument.presentationml.slide+xml"/>
  <Override PartName="/ppt/slides/slide51.xml" ContentType="application/vnd.openxmlformats-officedocument.presentationml.slide+xml"/>
  <Override PartName="/ppt/slides/slide76.xml" ContentType="application/vnd.openxmlformats-officedocument.presentationml.slide+xml"/>
  <Override PartName="/ppt/slides/slide52.xml" ContentType="application/vnd.openxmlformats-officedocument.presentationml.slide+xml"/>
  <Override PartName="/ppt/slides/slide77.xml" ContentType="application/vnd.openxmlformats-officedocument.presentationml.slide+xml"/>
  <Override PartName="/ppt/slides/slide53.xml" ContentType="application/vnd.openxmlformats-officedocument.presentationml.slide+xml"/>
  <Override PartName="/ppt/slides/slide78.xml" ContentType="application/vnd.openxmlformats-officedocument.presentationml.slide+xml"/>
  <Override PartName="/ppt/slides/slide54.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kbengine.org/" TargetMode="External"/><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 Id="rId11" Type="http://schemas.openxmlformats.org/officeDocument/2006/relationships/image" Target="../media/image15.png"/><Relationship Id="rId12" Type="http://schemas.openxmlformats.org/officeDocument/2006/relationships/image" Target="../media/image16.png"/><Relationship Id="rId13" Type="http://schemas.openxmlformats.org/officeDocument/2006/relationships/image" Target="../media/image17.png"/><Relationship Id="rId14" Type="http://schemas.openxmlformats.org/officeDocument/2006/relationships/image" Target="../media/image18.png"/><Relationship Id="rId15" Type="http://schemas.openxmlformats.org/officeDocument/2006/relationships/image" Target="../media/image19.png"/><Relationship Id="rId16" Type="http://schemas.openxmlformats.org/officeDocument/2006/relationships/image" Target="../media/image20.png"/><Relationship Id="rId17" Type="http://schemas.openxmlformats.org/officeDocument/2006/relationships/image" Target="../media/image21.png"/><Relationship Id="rId18" Type="http://schemas.openxmlformats.org/officeDocument/2006/relationships/image" Target="../media/image22.png"/><Relationship Id="rId19"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30.png"/><Relationship Id="rId9" Type="http://schemas.openxmlformats.org/officeDocument/2006/relationships/image" Target="../media/image31.png"/><Relationship Id="rId10"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hyperlink" Target="file:///home/computer/src/kbeprojs/kbengine/api_python/python_baseapp.chm" TargetMode="External"/><Relationship Id="rId2" Type="http://schemas.openxmlformats.org/officeDocument/2006/relationships/hyperlink" Target="file:///home/computer/src/kbeprojs/kbengine/api_python/python_baseapp.chm" TargetMode="External"/><Relationship Id="rId3" Type="http://schemas.openxmlformats.org/officeDocument/2006/relationships/hyperlink" Target="file:///home/computer/src/kbeprojs/kbengine/api_python/python_baseapp.chm" TargetMode="External"/><Relationship Id="rId4" Type="http://schemas.openxmlformats.org/officeDocument/2006/relationships/hyperlink" Target="file:///home/computer/src/kbeprojs/kbengine/api_python/python_baseapp.chm" TargetMode="External"/><Relationship Id="rId5"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3640" y="2781000"/>
            <a:ext cx="7770960" cy="302292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000" spc="-1" strike="noStrike">
                <a:solidFill>
                  <a:srgbClr val="4f81bd"/>
                </a:solidFill>
                <a:latin typeface="微软雅黑"/>
                <a:ea typeface="微软雅黑"/>
              </a:rPr>
              <a:t>KBEngine Technical Overview</a:t>
            </a:r>
            <a:br/>
            <a:br/>
            <a:r>
              <a:rPr b="1" lang="en-US" sz="2000" spc="-1" strike="noStrike">
                <a:solidFill>
                  <a:srgbClr val="4f81bd"/>
                </a:solidFill>
                <a:latin typeface="微软雅黑"/>
                <a:ea typeface="微软雅黑"/>
              </a:rPr>
              <a:t>Open Source Game Server Engine</a:t>
            </a:r>
            <a:endParaRPr b="0" lang="en-US" sz="2000" spc="-1" strike="noStrike">
              <a:latin typeface="Arial"/>
            </a:endParaRPr>
          </a:p>
        </p:txBody>
      </p:sp>
      <p:pic>
        <p:nvPicPr>
          <p:cNvPr id="39" name="Picture 2" descr=""/>
          <p:cNvPicPr/>
          <p:nvPr/>
        </p:nvPicPr>
        <p:blipFill>
          <a:blip r:embed="rId1"/>
          <a:stretch/>
        </p:blipFill>
        <p:spPr>
          <a:xfrm>
            <a:off x="-12240" y="0"/>
            <a:ext cx="9154800" cy="1367640"/>
          </a:xfrm>
          <a:prstGeom prst="rect">
            <a:avLst/>
          </a:prstGeom>
          <a:ln>
            <a:noFill/>
          </a:ln>
        </p:spPr>
      </p:pic>
      <p:sp>
        <p:nvSpPr>
          <p:cNvPr id="40" name="CustomShape 2"/>
          <p:cNvSpPr/>
          <p:nvPr/>
        </p:nvSpPr>
        <p:spPr>
          <a:xfrm>
            <a:off x="6804360" y="6404760"/>
            <a:ext cx="3094920" cy="4269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u="sng">
                <a:solidFill>
                  <a:srgbClr val="0000ff"/>
                </a:solidFill>
                <a:uFillTx/>
                <a:latin typeface="微软雅黑"/>
                <a:ea typeface="微软雅黑"/>
                <a:hlinkClick r:id="rId2"/>
              </a:rPr>
              <a:t>http://kbengine.org</a:t>
            </a:r>
            <a:endParaRPr b="0" lang="en-US" sz="1800" spc="-1" strike="noStrike">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97"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98" name="CustomShape 3"/>
          <p:cNvSpPr/>
          <p:nvPr/>
        </p:nvSpPr>
        <p:spPr>
          <a:xfrm>
            <a:off x="53964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99" name="CustomShape 4"/>
          <p:cNvSpPr/>
          <p:nvPr/>
        </p:nvSpPr>
        <p:spPr>
          <a:xfrm>
            <a:off x="65448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0" name="CustomShape 5"/>
          <p:cNvSpPr/>
          <p:nvPr/>
        </p:nvSpPr>
        <p:spPr>
          <a:xfrm>
            <a:off x="6224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1" name="CustomShape 6"/>
          <p:cNvSpPr/>
          <p:nvPr/>
        </p:nvSpPr>
        <p:spPr>
          <a:xfrm>
            <a:off x="9558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2" name="CustomShape 7"/>
          <p:cNvSpPr/>
          <p:nvPr/>
        </p:nvSpPr>
        <p:spPr>
          <a:xfrm>
            <a:off x="12909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3" name="CustomShape 8"/>
          <p:cNvSpPr/>
          <p:nvPr/>
        </p:nvSpPr>
        <p:spPr>
          <a:xfrm>
            <a:off x="1624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4" name="CustomShape 9"/>
          <p:cNvSpPr/>
          <p:nvPr/>
        </p:nvSpPr>
        <p:spPr>
          <a:xfrm>
            <a:off x="19594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5" name="CustomShape 10"/>
          <p:cNvSpPr/>
          <p:nvPr/>
        </p:nvSpPr>
        <p:spPr>
          <a:xfrm>
            <a:off x="25855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206" name="CustomShape 11"/>
          <p:cNvSpPr/>
          <p:nvPr/>
        </p:nvSpPr>
        <p:spPr>
          <a:xfrm>
            <a:off x="27003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07" name="CustomShape 12"/>
          <p:cNvSpPr/>
          <p:nvPr/>
        </p:nvSpPr>
        <p:spPr>
          <a:xfrm>
            <a:off x="2668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8" name="CustomShape 13"/>
          <p:cNvSpPr/>
          <p:nvPr/>
        </p:nvSpPr>
        <p:spPr>
          <a:xfrm>
            <a:off x="30016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09" name="CustomShape 14"/>
          <p:cNvSpPr/>
          <p:nvPr/>
        </p:nvSpPr>
        <p:spPr>
          <a:xfrm>
            <a:off x="33368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0" name="CustomShape 15"/>
          <p:cNvSpPr/>
          <p:nvPr/>
        </p:nvSpPr>
        <p:spPr>
          <a:xfrm>
            <a:off x="36702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1" name="CustomShape 16"/>
          <p:cNvSpPr/>
          <p:nvPr/>
        </p:nvSpPr>
        <p:spPr>
          <a:xfrm>
            <a:off x="40053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2" name="CustomShape 17"/>
          <p:cNvSpPr/>
          <p:nvPr/>
        </p:nvSpPr>
        <p:spPr>
          <a:xfrm>
            <a:off x="45907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213" name="CustomShape 18"/>
          <p:cNvSpPr/>
          <p:nvPr/>
        </p:nvSpPr>
        <p:spPr>
          <a:xfrm>
            <a:off x="47055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14" name="CustomShape 19"/>
          <p:cNvSpPr/>
          <p:nvPr/>
        </p:nvSpPr>
        <p:spPr>
          <a:xfrm>
            <a:off x="46735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5" name="CustomShape 20"/>
          <p:cNvSpPr/>
          <p:nvPr/>
        </p:nvSpPr>
        <p:spPr>
          <a:xfrm>
            <a:off x="50068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6" name="CustomShape 21"/>
          <p:cNvSpPr/>
          <p:nvPr/>
        </p:nvSpPr>
        <p:spPr>
          <a:xfrm>
            <a:off x="53420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7" name="CustomShape 22"/>
          <p:cNvSpPr/>
          <p:nvPr/>
        </p:nvSpPr>
        <p:spPr>
          <a:xfrm>
            <a:off x="56754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8" name="CustomShape 23"/>
          <p:cNvSpPr/>
          <p:nvPr/>
        </p:nvSpPr>
        <p:spPr>
          <a:xfrm>
            <a:off x="60105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19" name="CustomShape 24"/>
          <p:cNvSpPr/>
          <p:nvPr/>
        </p:nvSpPr>
        <p:spPr>
          <a:xfrm>
            <a:off x="2556000" y="4597200"/>
            <a:ext cx="1795680" cy="844560"/>
          </a:xfrm>
          <a:prstGeom prst="rect">
            <a:avLst/>
          </a:prstGeom>
          <a:solidFill>
            <a:srgbClr val="bfbfbf"/>
          </a:solidFill>
          <a:ln w="9360">
            <a:solidFill>
              <a:srgbClr val="000000"/>
            </a:solidFill>
            <a:miter/>
          </a:ln>
        </p:spPr>
        <p:style>
          <a:lnRef idx="0"/>
          <a:fillRef idx="0"/>
          <a:effectRef idx="0"/>
          <a:fontRef idx="minor"/>
        </p:style>
      </p:sp>
      <p:sp>
        <p:nvSpPr>
          <p:cNvPr id="220" name="CustomShape 25"/>
          <p:cNvSpPr/>
          <p:nvPr/>
        </p:nvSpPr>
        <p:spPr>
          <a:xfrm>
            <a:off x="2700360" y="4817880"/>
            <a:ext cx="1164600" cy="3636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221" name="CustomShape 26"/>
          <p:cNvSpPr/>
          <p:nvPr/>
        </p:nvSpPr>
        <p:spPr>
          <a:xfrm>
            <a:off x="266832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2" name="CustomShape 27"/>
          <p:cNvSpPr/>
          <p:nvPr/>
        </p:nvSpPr>
        <p:spPr>
          <a:xfrm>
            <a:off x="300168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3" name="CustomShape 28"/>
          <p:cNvSpPr/>
          <p:nvPr/>
        </p:nvSpPr>
        <p:spPr>
          <a:xfrm>
            <a:off x="333684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4" name="CustomShape 29"/>
          <p:cNvSpPr/>
          <p:nvPr/>
        </p:nvSpPr>
        <p:spPr>
          <a:xfrm>
            <a:off x="367020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5" name="CustomShape 30"/>
          <p:cNvSpPr/>
          <p:nvPr/>
        </p:nvSpPr>
        <p:spPr>
          <a:xfrm>
            <a:off x="400536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226" name="CustomShape 31"/>
          <p:cNvSpPr/>
          <p:nvPr/>
        </p:nvSpPr>
        <p:spPr>
          <a:xfrm>
            <a:off x="1959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7" name="CustomShape 32"/>
          <p:cNvSpPr/>
          <p:nvPr/>
        </p:nvSpPr>
        <p:spPr>
          <a:xfrm>
            <a:off x="467352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8" name="CustomShape 33"/>
          <p:cNvSpPr/>
          <p:nvPr/>
        </p:nvSpPr>
        <p:spPr>
          <a:xfrm>
            <a:off x="3003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29" name="CustomShape 34"/>
          <p:cNvSpPr/>
          <p:nvPr/>
        </p:nvSpPr>
        <p:spPr>
          <a:xfrm>
            <a:off x="333684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0" name="CustomShape 35"/>
          <p:cNvSpPr/>
          <p:nvPr/>
        </p:nvSpPr>
        <p:spPr>
          <a:xfrm>
            <a:off x="367020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1" name="CustomShape 36"/>
          <p:cNvSpPr/>
          <p:nvPr/>
        </p:nvSpPr>
        <p:spPr>
          <a:xfrm>
            <a:off x="6679080" y="5332680"/>
            <a:ext cx="2211840" cy="7286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自己的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a:t>
            </a:r>
            <a:endParaRPr b="0" lang="en-US" sz="1400" spc="-1" strike="noStrike">
              <a:latin typeface="Arial"/>
            </a:endParaRPr>
          </a:p>
          <a:p>
            <a:pPr>
              <a:lnSpc>
                <a:spcPct val="100000"/>
              </a:lnSpc>
            </a:pPr>
            <a:r>
              <a:rPr b="0" lang="en-US" sz="1400" spc="-1" strike="noStrike">
                <a:solidFill>
                  <a:srgbClr val="eeece1"/>
                </a:solidFill>
                <a:latin typeface="Calibri"/>
                <a:ea typeface="宋体"/>
              </a:rPr>
              <a:t>其他</a:t>
            </a:r>
            <a:r>
              <a:rPr b="0" lang="en-US" sz="1400" spc="-1" strike="noStrike">
                <a:solidFill>
                  <a:srgbClr val="eeece1"/>
                </a:solidFill>
                <a:latin typeface="Calibri"/>
                <a:ea typeface="宋体"/>
              </a:rPr>
              <a:t>Baseapp</a:t>
            </a:r>
            <a:r>
              <a:rPr b="0" lang="en-US" sz="1400" spc="-1" strike="noStrike">
                <a:solidFill>
                  <a:srgbClr val="eeece1"/>
                </a:solidFill>
                <a:latin typeface="Calibri"/>
                <a:ea typeface="宋体"/>
              </a:rPr>
              <a:t>上的</a:t>
            </a:r>
            <a:r>
              <a:rPr b="0" lang="en-US" sz="1400" spc="-1" strike="noStrike">
                <a:solidFill>
                  <a:srgbClr val="eeece1"/>
                </a:solidFill>
                <a:latin typeface="Calibri"/>
                <a:ea typeface="宋体"/>
              </a:rPr>
              <a:t>base </a:t>
            </a:r>
            <a:r>
              <a:rPr b="0" lang="en-US" sz="1400" spc="-1" strike="noStrike">
                <a:solidFill>
                  <a:srgbClr val="eeece1"/>
                </a:solidFill>
                <a:latin typeface="Calibri"/>
                <a:ea typeface="宋体"/>
              </a:rPr>
              <a:t>实体的备份</a:t>
            </a:r>
            <a:endParaRPr b="0" lang="en-US" sz="1400" spc="-1" strike="noStrike">
              <a:latin typeface="Arial"/>
            </a:endParaRPr>
          </a:p>
        </p:txBody>
      </p:sp>
      <p:sp>
        <p:nvSpPr>
          <p:cNvPr id="232" name="CustomShape 37"/>
          <p:cNvSpPr/>
          <p:nvPr/>
        </p:nvSpPr>
        <p:spPr>
          <a:xfrm>
            <a:off x="5577840" y="5222520"/>
            <a:ext cx="3187800" cy="883440"/>
          </a:xfrm>
          <a:prstGeom prst="rect">
            <a:avLst/>
          </a:prstGeom>
          <a:solidFill>
            <a:srgbClr val="4f81bd"/>
          </a:solidFill>
          <a:ln w="9360">
            <a:solidFill>
              <a:srgbClr val="000000"/>
            </a:solidFill>
            <a:miter/>
          </a:ln>
        </p:spPr>
        <p:style>
          <a:lnRef idx="0"/>
          <a:fillRef idx="0"/>
          <a:effectRef idx="0"/>
          <a:fontRef idx="minor"/>
        </p:style>
      </p:sp>
      <p:sp>
        <p:nvSpPr>
          <p:cNvPr id="233" name="CustomShape 38"/>
          <p:cNvSpPr/>
          <p:nvPr/>
        </p:nvSpPr>
        <p:spPr>
          <a:xfrm>
            <a:off x="5693400" y="572328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234" name="CustomShape 39"/>
          <p:cNvSpPr/>
          <p:nvPr/>
        </p:nvSpPr>
        <p:spPr>
          <a:xfrm>
            <a:off x="5943600" y="5394960"/>
            <a:ext cx="2822040" cy="60696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235" name="CustomShape 40"/>
          <p:cNvSpPr/>
          <p:nvPr/>
        </p:nvSpPr>
        <p:spPr>
          <a:xfrm>
            <a:off x="5689800" y="5394960"/>
            <a:ext cx="252720" cy="222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236" name="CustomShape 41"/>
          <p:cNvSpPr/>
          <p:nvPr/>
        </p:nvSpPr>
        <p:spPr>
          <a:xfrm>
            <a:off x="365760" y="1486440"/>
            <a:ext cx="8747280" cy="1438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Rapidly switch to other backup Baseapps after a disaster</a:t>
            </a:r>
            <a:endParaRPr b="0" lang="en-US" sz="3200" spc="-1" strike="noStrike">
              <a:latin typeface="Arial"/>
            </a:endParaRPr>
          </a:p>
        </p:txBody>
      </p:sp>
    </p:spTree>
  </p:cSld>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3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Proximity</a:t>
            </a:r>
            <a:endParaRPr b="0" lang="en-US" sz="4900" spc="-1" strike="noStrike">
              <a:latin typeface="Arial"/>
            </a:endParaRPr>
          </a:p>
        </p:txBody>
      </p:sp>
      <p:sp>
        <p:nvSpPr>
          <p:cNvPr id="1839"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ProximityController implements an infinitely high, cube-shaped trap parallel to the axis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Y-axis check should be performed in the trap notification f unction</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Entity can have many Proximity traps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 a Proximity trap:</a:t>
            </a:r>
            <a:br/>
            <a:r>
              <a:rPr b="0" lang="en-US" sz="3200" spc="-1" strike="noStrike">
                <a:solidFill>
                  <a:srgbClr val="00007d"/>
                </a:solidFill>
                <a:latin typeface="Courier New"/>
                <a:ea typeface="宋体"/>
              </a:rPr>
              <a:t>Entity.addProximity()</a:t>
            </a:r>
            <a:endParaRPr b="0" lang="en-US" sz="3200" spc="-1" strike="noStrike">
              <a:latin typeface="Arial"/>
            </a:endParaRPr>
          </a:p>
        </p:txBody>
      </p:sp>
    </p:spTree>
  </p:cSld>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4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Control other Entity</a:t>
            </a:r>
            <a:endParaRPr b="0" lang="en-US" sz="4900" spc="-1" strike="noStrike">
              <a:latin typeface="Arial"/>
            </a:endParaRPr>
          </a:p>
        </p:txBody>
      </p:sp>
      <p:sp>
        <p:nvSpPr>
          <p:cNvPr id="1842"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Includes 2 parts:</a:t>
            </a:r>
            <a:endParaRPr b="0" lang="en-US" sz="2800" spc="-1" strike="noStrike">
              <a:latin typeface="Arial"/>
            </a:endParaRPr>
          </a:p>
          <a:p>
            <a:pPr lvl="1" marL="333360" indent="-14940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Client sends location updates to new Entity: </a:t>
            </a:r>
            <a:r>
              <a:rPr b="0" lang="en-US" sz="2400" spc="-1" strike="noStrike">
                <a:solidFill>
                  <a:srgbClr val="00007d"/>
                </a:solidFill>
                <a:latin typeface="Courier New"/>
                <a:ea typeface="宋体"/>
              </a:rPr>
              <a:t>KBEngine.controlEntity()</a:t>
            </a:r>
            <a:r>
              <a:rPr b="0" lang="en-US" sz="2400" spc="-1" strike="noStrike">
                <a:solidFill>
                  <a:srgbClr val="00007d"/>
                </a:solidFill>
                <a:latin typeface="Calibri"/>
                <a:ea typeface="宋体"/>
              </a:rPr>
              <a:t> </a:t>
            </a:r>
            <a:endParaRPr b="0" lang="en-US" sz="2400" spc="-1" strike="noStrike">
              <a:latin typeface="Arial"/>
            </a:endParaRPr>
          </a:p>
          <a:p>
            <a:pPr lvl="1" marL="333360" indent="-14940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 server accepts Entity’s location update: </a:t>
            </a:r>
            <a:r>
              <a:rPr b="0" lang="en-US" sz="2400" spc="-1" strike="noStrike">
                <a:solidFill>
                  <a:srgbClr val="00007d"/>
                </a:solidFill>
                <a:latin typeface="Courier New"/>
                <a:ea typeface="宋体"/>
              </a:rPr>
              <a:t>Entity.controlledBy</a:t>
            </a:r>
            <a:endParaRPr b="0" lang="en-US" sz="2400" spc="-1" strike="noStrike">
              <a:latin typeface="Arial"/>
            </a:endParaRPr>
          </a:p>
          <a:p>
            <a:pPr lvl="2" marL="581040" indent="-16992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Set to the player’s Mailbox that controls this Entity</a:t>
            </a:r>
            <a:endParaRPr b="0" lang="en-US" sz="2000" spc="-1" strike="noStrike">
              <a:latin typeface="Arial"/>
            </a:endParaRPr>
          </a:p>
          <a:p>
            <a:pPr marL="181080" indent="-17964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This Entity cannot exceed the AOI of the controlling player (Proxy Entity)</a:t>
            </a:r>
            <a:endParaRPr b="0" lang="en-US" sz="2800" spc="-1" strike="noStrike">
              <a:latin typeface="Arial"/>
            </a:endParaRPr>
          </a:p>
          <a:p>
            <a:pPr lvl="1" marL="333360" indent="-14940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Therefore, basically only suitable for the rider’s vehicle</a:t>
            </a:r>
            <a:endParaRPr b="0" lang="en-US" sz="2400" spc="-1" strike="noStrike">
              <a:latin typeface="Arial"/>
            </a:endParaRPr>
          </a:p>
          <a:p>
            <a:pPr marL="181080" indent="-179640">
              <a:lnSpc>
                <a:spcPct val="8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Or, you can transfer control from one player to another (both should have theProxy base section)</a:t>
            </a:r>
            <a:endParaRPr b="0" lang="en-US" sz="2800" spc="-1" strike="noStrike">
              <a:latin typeface="Arial"/>
            </a:endParaRPr>
          </a:p>
          <a:p>
            <a:pPr lvl="1" marL="333360" indent="-149400">
              <a:lnSpc>
                <a:spcPct val="80000"/>
              </a:lnSpc>
              <a:spcBef>
                <a:spcPts val="479"/>
              </a:spcBef>
              <a:buClr>
                <a:srgbClr val="ff9933"/>
              </a:buClr>
              <a:buSzPct val="90000"/>
              <a:buFont typeface="Wingdings" charset="2"/>
              <a:buChar char=""/>
            </a:pPr>
            <a:r>
              <a:rPr b="0" lang="en-US" sz="2400" spc="-1" strike="noStrike">
                <a:solidFill>
                  <a:srgbClr val="00007d"/>
                </a:solidFill>
                <a:latin typeface="Courier New"/>
                <a:ea typeface="宋体"/>
              </a:rPr>
              <a:t>Proxy.giveClientTo()</a:t>
            </a:r>
            <a:endParaRPr b="0" lang="en-US" sz="2400" spc="-1" strike="noStrike">
              <a:latin typeface="Arial"/>
            </a:endParaRPr>
          </a:p>
          <a:p>
            <a:pPr lvl="2" marL="581040" indent="-169920">
              <a:lnSpc>
                <a:spcPct val="80000"/>
              </a:lnSpc>
              <a:spcBef>
                <a:spcPts val="400"/>
              </a:spcBef>
              <a:buClr>
                <a:srgbClr val="ff9933"/>
              </a:buClr>
              <a:buSzPct val="80000"/>
              <a:buFont typeface="Wingdings" charset="2"/>
              <a:buChar char=""/>
            </a:pPr>
            <a:r>
              <a:rPr b="0" lang="en-US" sz="2000" spc="-1" strike="noStrike">
                <a:solidFill>
                  <a:srgbClr val="00007d"/>
                </a:solidFill>
                <a:latin typeface="Courier New"/>
                <a:ea typeface="宋体"/>
              </a:rPr>
              <a:t>Entity.controlledBy</a:t>
            </a:r>
            <a:r>
              <a:rPr b="1" lang="en-US" sz="2000" spc="-1" strike="noStrike">
                <a:solidFill>
                  <a:srgbClr val="00007d"/>
                </a:solidFill>
                <a:latin typeface="Calibri"/>
                <a:ea typeface="宋体"/>
              </a:rPr>
              <a:t> </a:t>
            </a:r>
            <a:r>
              <a:rPr b="0" lang="en-US" sz="2000" spc="-1" strike="noStrike">
                <a:solidFill>
                  <a:srgbClr val="00007d"/>
                </a:solidFill>
                <a:latin typeface="Calibri"/>
                <a:ea typeface="宋体"/>
              </a:rPr>
              <a:t>will be automatically set for new players</a:t>
            </a:r>
            <a:endParaRPr b="0" lang="en-US" sz="2000" spc="-1" strike="noStrike">
              <a:latin typeface="Arial"/>
            </a:endParaRPr>
          </a:p>
          <a:p>
            <a:pPr lvl="1" marL="333360" indent="-149400">
              <a:lnSpc>
                <a:spcPct val="8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Split type – AoI is destroyed, rebuilt, Space is reloaded</a:t>
            </a:r>
            <a:endParaRPr b="0" lang="en-US" sz="2400" spc="-1" strike="noStrike">
              <a:latin typeface="Arial"/>
            </a:endParaRPr>
          </a:p>
        </p:txBody>
      </p:sp>
    </p:spTree>
  </p:cSld>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3"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4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45"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Six</a:t>
            </a:r>
            <a:endParaRPr b="0" lang="en-US" sz="4400" spc="-1" strike="noStrike">
              <a:latin typeface="Arial"/>
            </a:endParaRPr>
          </a:p>
        </p:txBody>
      </p:sp>
      <p:sp>
        <p:nvSpPr>
          <p:cNvPr id="1846" name="CustomShape 4"/>
          <p:cNvSpPr/>
          <p:nvPr/>
        </p:nvSpPr>
        <p:spPr>
          <a:xfrm>
            <a:off x="2447640" y="2846520"/>
            <a:ext cx="6695280" cy="11858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KBEngine Server Settings</a:t>
            </a:r>
            <a:endParaRPr b="0" lang="en-US" sz="3600" spc="-1" strike="noStrike">
              <a:latin typeface="Arial"/>
            </a:endParaRPr>
          </a:p>
        </p:txBody>
      </p:sp>
    </p:spTree>
  </p:cSld>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4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Server Configurations</a:t>
            </a:r>
            <a:endParaRPr b="0" lang="en-US" sz="4900" spc="-1" strike="noStrike">
              <a:latin typeface="Arial"/>
            </a:endParaRPr>
          </a:p>
        </p:txBody>
      </p:sp>
      <p:sp>
        <p:nvSpPr>
          <p:cNvPr id="1849" name="CustomShape 3"/>
          <p:cNvSpPr/>
          <p:nvPr/>
        </p:nvSpPr>
        <p:spPr>
          <a:xfrm>
            <a:off x="89280" y="1196640"/>
            <a:ext cx="9053280" cy="565992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561"/>
              </a:spcBef>
              <a:buClr>
                <a:srgbClr val="ff9933"/>
              </a:buClr>
              <a:buSzPct val="80000"/>
              <a:buFont typeface="Wingdings" charset="2"/>
              <a:buChar char=""/>
            </a:pPr>
            <a:r>
              <a:rPr b="1" lang="en-US" sz="2800" spc="-1" strike="noStrike">
                <a:solidFill>
                  <a:srgbClr val="00007d"/>
                </a:solidFill>
                <a:latin typeface="Courier New"/>
                <a:ea typeface="DejaVu Sans"/>
              </a:rPr>
              <a:t>kbengine.xml</a:t>
            </a:r>
            <a:r>
              <a:rPr b="0" lang="en-US" sz="2800" spc="-1" strike="noStrike">
                <a:solidFill>
                  <a:srgbClr val="00007d"/>
                </a:solidFill>
                <a:latin typeface="Calibri"/>
                <a:ea typeface="DejaVu Sans"/>
              </a:rPr>
              <a:t> – Server</a:t>
            </a:r>
            <a:r>
              <a:rPr b="0" lang="en-US" sz="2800" spc="-1" strike="noStrike">
                <a:solidFill>
                  <a:srgbClr val="00007d"/>
                </a:solidFill>
                <a:latin typeface="Calibri"/>
                <a:ea typeface="宋体"/>
              </a:rPr>
              <a:t> configuration file</a:t>
            </a:r>
            <a:endParaRPr b="0" lang="en-US" sz="28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Specify parameters for many server runtimes</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In the server resource path</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Complete documentation available at: http://www.kbengine.org/docs/configuration/kbengine.html</a:t>
            </a:r>
            <a:endParaRPr b="0" lang="en-US" sz="2000" spc="-1" strike="noStrike">
              <a:latin typeface="Arial"/>
            </a:endParaRPr>
          </a:p>
          <a:p>
            <a:pPr marL="181080" indent="-179640">
              <a:lnSpc>
                <a:spcPct val="90000"/>
              </a:lnSpc>
              <a:spcBef>
                <a:spcPts val="1959"/>
              </a:spcBef>
              <a:buClr>
                <a:srgbClr val="ff9933"/>
              </a:buClr>
              <a:buSzPct val="80000"/>
              <a:buFont typeface="Wingdings" charset="2"/>
              <a:buChar char=""/>
            </a:pPr>
            <a:r>
              <a:rPr b="0" lang="en-US" sz="2800" spc="-1" strike="noStrike">
                <a:solidFill>
                  <a:srgbClr val="00007d"/>
                </a:solidFill>
                <a:latin typeface="Calibri"/>
                <a:ea typeface="宋体"/>
              </a:rPr>
              <a:t>Personality Personalization Scripts</a:t>
            </a:r>
            <a:endParaRPr b="0" lang="en-US" sz="2800" spc="-1" strike="noStrike">
              <a:latin typeface="Arial"/>
            </a:endParaRPr>
          </a:p>
          <a:p>
            <a:pPr lvl="1" marL="352440" indent="-168480">
              <a:lnSpc>
                <a:spcPct val="90000"/>
              </a:lnSpc>
              <a:spcBef>
                <a:spcPts val="1400"/>
              </a:spcBef>
              <a:buClr>
                <a:srgbClr val="ff9933"/>
              </a:buClr>
              <a:buSzPct val="90000"/>
              <a:buFont typeface="Wingdings" charset="2"/>
              <a:buChar char=""/>
            </a:pPr>
            <a:r>
              <a:rPr b="0" lang="en-US" sz="2000" spc="-1" strike="noStrike">
                <a:solidFill>
                  <a:srgbClr val="00007d"/>
                </a:solidFill>
                <a:latin typeface="Calibri"/>
                <a:ea typeface="宋体"/>
              </a:rPr>
              <a:t>Implement a global callback function</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Handling System-Level Message Events with KBEngine Python Interface</a:t>
            </a:r>
            <a:endParaRPr b="0" lang="en-US" sz="2000" spc="-1" strike="noStrike">
              <a:latin typeface="Arial"/>
            </a:endParaRPr>
          </a:p>
          <a:p>
            <a:pPr lvl="2" marL="542880" indent="-179640">
              <a:lnSpc>
                <a:spcPct val="90000"/>
              </a:lnSpc>
              <a:spcBef>
                <a:spcPts val="601"/>
              </a:spcBef>
              <a:buClr>
                <a:srgbClr val="ff9933"/>
              </a:buClr>
              <a:buSzPct val="80000"/>
              <a:buFont typeface="Wingdings" charset="2"/>
              <a:buChar char=""/>
            </a:pPr>
            <a:r>
              <a:rPr b="0" lang="en-US" sz="2000" spc="-1" strike="noStrike">
                <a:solidFill>
                  <a:srgbClr val="00007d"/>
                </a:solidFill>
                <a:latin typeface="Calibri"/>
                <a:ea typeface="宋体"/>
              </a:rPr>
              <a:t>For example: start, resume, close</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Can be understood as an entry (starting the world after the server is started and the server is ready for the callback)</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Cellapp and Baseapp scripts are separated by default (cell/kbengine.py, base/kbengine.py)</a:t>
            </a:r>
            <a:endParaRPr b="0" lang="en-US" sz="2000" spc="-1" strike="noStrike">
              <a:latin typeface="Arial"/>
            </a:endParaRPr>
          </a:p>
          <a:p>
            <a:pPr lvl="1" marL="352440" indent="-168480">
              <a:lnSpc>
                <a:spcPct val="9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Personality script names are specified in the </a:t>
            </a:r>
            <a:r>
              <a:rPr b="1" lang="en-US" sz="2000" spc="-1" strike="noStrike">
                <a:solidFill>
                  <a:srgbClr val="00007d"/>
                </a:solidFill>
                <a:latin typeface="Courier New"/>
                <a:ea typeface="宋体"/>
              </a:rPr>
              <a:t>kbengine.xml </a:t>
            </a:r>
            <a:r>
              <a:rPr b="0" lang="en-US" sz="2000" spc="-1" strike="noStrike">
                <a:solidFill>
                  <a:srgbClr val="00007d"/>
                </a:solidFill>
                <a:latin typeface="Courier New"/>
                <a:ea typeface="宋体"/>
              </a:rPr>
              <a:t>file. The default is kbengine</a:t>
            </a:r>
            <a:endParaRPr b="0" lang="en-US" sz="2000" spc="-1" strike="noStrike">
              <a:latin typeface="Arial"/>
            </a:endParaRPr>
          </a:p>
          <a:p>
            <a:pPr marL="182520">
              <a:lnSpc>
                <a:spcPct val="90000"/>
              </a:lnSpc>
              <a:spcBef>
                <a:spcPts val="601"/>
              </a:spcBef>
            </a:pPr>
            <a:endParaRPr b="0" lang="en-US" sz="2000" spc="-1" strike="noStrike">
              <a:latin typeface="Arial"/>
            </a:endParaRPr>
          </a:p>
        </p:txBody>
      </p:sp>
    </p:spTree>
  </p:cSld>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5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Personality Personalization Script</a:t>
            </a:r>
            <a:endParaRPr b="0" lang="en-US" sz="4900" spc="-1" strike="noStrike">
              <a:latin typeface="Arial"/>
            </a:endParaRPr>
          </a:p>
        </p:txBody>
      </p:sp>
      <p:sp>
        <p:nvSpPr>
          <p:cNvPr id="1852" name="CustomShape 3"/>
          <p:cNvSpPr/>
          <p:nvPr/>
        </p:nvSpPr>
        <p:spPr>
          <a:xfrm>
            <a:off x="89280" y="1196640"/>
            <a:ext cx="9053280" cy="565992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Cellapp Personality script can set the game on</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onCellAppReady</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Import KBEngine to use KBEngine functions</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1" lang="en-US" sz="2000" spc="-1" strike="noStrike" u="sng">
                <a:solidFill>
                  <a:srgbClr val="00007d"/>
                </a:solidFill>
                <a:uFillTx/>
                <a:latin typeface="Courier New"/>
                <a:ea typeface="宋体"/>
              </a:rPr>
              <a:t>KBEngine.addSpaceGeometryMapping(self.spaceID, None, "spaces/demo")</a:t>
            </a:r>
            <a:endParaRPr b="0" lang="en-US" sz="2000" spc="-1" strike="noStrike">
              <a:latin typeface="Arial"/>
            </a:endParaRPr>
          </a:p>
          <a:p>
            <a:pPr lvl="2" marL="542880" indent="-187560">
              <a:lnSpc>
                <a:spcPct val="8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Reference API documentation</a:t>
            </a:r>
            <a:endParaRPr b="0" lang="en-US" sz="2000" spc="-1" strike="noStrike">
              <a:latin typeface="Arial"/>
            </a:endParaRPr>
          </a:p>
          <a:p>
            <a:pPr marL="181080" indent="-17964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Baseapp Personality script can set the game on </a:t>
            </a:r>
            <a:r>
              <a:rPr b="1" lang="en-US" sz="2000" spc="-1" strike="noStrike">
                <a:solidFill>
                  <a:srgbClr val="00007d"/>
                </a:solidFill>
                <a:latin typeface="Courier New"/>
                <a:ea typeface="宋体"/>
              </a:rPr>
              <a:t>onBaseAppReady</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If you want to create a global base, you can create it at this time</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Should create a new space here</a:t>
            </a:r>
            <a:endParaRPr b="0" lang="en-US" sz="2000" spc="-1" strike="noStrike">
              <a:latin typeface="Arial"/>
            </a:endParaRPr>
          </a:p>
          <a:p>
            <a:pPr marL="181080" indent="-17964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Both of the above scripts must perform cleanup:</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ourier New"/>
                <a:ea typeface="宋体"/>
              </a:rPr>
              <a:t>When </a:t>
            </a:r>
            <a:r>
              <a:rPr b="1" lang="en-US" sz="2000" spc="-1" strike="noStrike">
                <a:solidFill>
                  <a:srgbClr val="00007d"/>
                </a:solidFill>
                <a:latin typeface="Courier New"/>
                <a:ea typeface="宋体"/>
              </a:rPr>
              <a:t>onBaseAppShuttingDown or</a:t>
            </a:r>
            <a:r>
              <a:rPr b="0" lang="en-US" sz="2000" spc="-1" strike="noStrike">
                <a:solidFill>
                  <a:srgbClr val="00007d"/>
                </a:solidFill>
                <a:latin typeface="Calibri"/>
                <a:ea typeface="宋体"/>
              </a:rPr>
              <a:t> </a:t>
            </a:r>
            <a:r>
              <a:rPr b="1" lang="en-US" sz="2000" spc="-1" strike="noStrike">
                <a:solidFill>
                  <a:srgbClr val="00007d"/>
                </a:solidFill>
                <a:latin typeface="Courier New"/>
                <a:ea typeface="宋体"/>
              </a:rPr>
              <a:t>onCellAppShuttingDown</a:t>
            </a:r>
            <a:r>
              <a:rPr b="0" lang="en-US" sz="2000" spc="-1" strike="noStrike">
                <a:solidFill>
                  <a:srgbClr val="00007d"/>
                </a:solidFill>
                <a:latin typeface="Courier New"/>
                <a:ea typeface="宋体"/>
              </a:rPr>
              <a:t> message near the end</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Baseapps also received </a:t>
            </a:r>
            <a:r>
              <a:rPr b="1" lang="en-US" sz="2000" spc="-1" strike="noStrike">
                <a:solidFill>
                  <a:srgbClr val="00007d"/>
                </a:solidFill>
                <a:latin typeface="Courier New"/>
                <a:ea typeface="宋体"/>
              </a:rPr>
              <a:t>onBaseAppShutDown</a:t>
            </a:r>
            <a:r>
              <a:rPr b="0" lang="en-US" sz="2000" spc="-1" strike="noStrike">
                <a:solidFill>
                  <a:srgbClr val="00007d"/>
                </a:solidFill>
                <a:latin typeface="Courier New"/>
                <a:ea typeface="宋体"/>
              </a:rPr>
              <a:t> message near the end</a:t>
            </a:r>
            <a:endParaRPr b="0" lang="en-US" sz="2000" spc="-1" strike="noStrike">
              <a:latin typeface="Arial"/>
            </a:endParaRPr>
          </a:p>
          <a:p>
            <a:pPr marL="181080" indent="-179640">
              <a:lnSpc>
                <a:spcPct val="80000"/>
              </a:lnSpc>
              <a:spcBef>
                <a:spcPts val="1199"/>
              </a:spcBef>
              <a:buClr>
                <a:srgbClr val="ff9933"/>
              </a:buClr>
              <a:buSzPct val="80000"/>
              <a:buFont typeface="Wingdings" charset="2"/>
              <a:buChar char=""/>
            </a:pPr>
            <a:r>
              <a:rPr b="0" lang="en-US" sz="2000" spc="-1" strike="noStrike">
                <a:solidFill>
                  <a:srgbClr val="00007d"/>
                </a:solidFill>
                <a:latin typeface="Calibri"/>
                <a:ea typeface="宋体"/>
              </a:rPr>
              <a:t>Personality script can perform other tasks as needed</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Is a place to put a global game script, but don’t put everything inside</a:t>
            </a:r>
            <a:endParaRPr b="0" lang="en-US" sz="2000" spc="-1" strike="noStrike">
              <a:latin typeface="Arial"/>
            </a:endParaRPr>
          </a:p>
          <a:p>
            <a:pPr lvl="1" marL="352440" indent="-168480">
              <a:lnSpc>
                <a:spcPct val="80000"/>
              </a:lnSpc>
              <a:spcBef>
                <a:spcPts val="601"/>
              </a:spcBef>
              <a:buClr>
                <a:srgbClr val="ff9933"/>
              </a:buClr>
              <a:buSzPct val="90000"/>
              <a:buFont typeface="Wingdings" charset="2"/>
              <a:buChar char=""/>
            </a:pPr>
            <a:r>
              <a:rPr b="0" lang="en-US" sz="2000" spc="-1" strike="noStrike">
                <a:solidFill>
                  <a:srgbClr val="00007d"/>
                </a:solidFill>
                <a:latin typeface="Calibri"/>
                <a:ea typeface="宋体"/>
              </a:rPr>
              <a:t>Separate script files for each logical part</a:t>
            </a:r>
            <a:endParaRPr b="0" lang="en-US" sz="2000" spc="-1" strike="noStrike">
              <a:latin typeface="Arial"/>
            </a:endParaRPr>
          </a:p>
        </p:txBody>
      </p:sp>
    </p:spTree>
  </p:cSld>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3"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5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55"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Seven</a:t>
            </a:r>
            <a:endParaRPr b="0" lang="en-US" sz="4400" spc="-1" strike="noStrike">
              <a:latin typeface="Arial"/>
            </a:endParaRPr>
          </a:p>
        </p:txBody>
      </p:sp>
      <p:sp>
        <p:nvSpPr>
          <p:cNvPr id="1856" name="CustomShape 4"/>
          <p:cNvSpPr/>
          <p:nvPr/>
        </p:nvSpPr>
        <p:spPr>
          <a:xfrm>
            <a:off x="1441800" y="3049200"/>
            <a:ext cx="6695280" cy="6987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Server Debugging</a:t>
            </a:r>
            <a:endParaRPr b="0" lang="en-US" sz="4000" spc="-1" strike="noStrike">
              <a:latin typeface="Arial"/>
            </a:endParaRPr>
          </a:p>
        </p:txBody>
      </p:sp>
    </p:spTree>
  </p:cSld>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5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 breakpoint debugging</a:t>
            </a:r>
            <a:endParaRPr b="0" lang="en-US" sz="4900" spc="-1" strike="noStrike">
              <a:latin typeface="Arial"/>
            </a:endParaRPr>
          </a:p>
        </p:txBody>
      </p:sp>
      <p:sp>
        <p:nvSpPr>
          <p:cNvPr id="1859" name="CustomShape 3"/>
          <p:cNvSpPr/>
          <p:nvPr/>
        </p:nvSpPr>
        <p:spPr>
          <a:xfrm>
            <a:off x="89280" y="980640"/>
            <a:ext cx="9053280" cy="587592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Use Log tracking as much as possible during execution</a:t>
            </a:r>
            <a:endParaRPr b="0" lang="en-US" sz="3200" spc="-1" strike="noStrike">
              <a:latin typeface="Arial"/>
            </a:endParaRPr>
          </a:p>
          <a:p>
            <a:pPr marL="181080" indent="-179640">
              <a:lnSpc>
                <a:spcPct val="8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Server process breakpoints Please attach to the process after starting the service group</a:t>
            </a:r>
            <a:endParaRPr b="0" lang="en-US" sz="3200" spc="-1" strike="noStrike">
              <a:latin typeface="Arial"/>
            </a:endParaRPr>
          </a:p>
          <a:p>
            <a:pPr>
              <a:lnSpc>
                <a:spcPct val="8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circumstances please set the environment variables, start the dependent process after the start using the IDE to start the process debugging alone</a:t>
            </a:r>
            <a:endParaRPr b="0" lang="en-US" sz="2000" spc="-1" strike="noStrike">
              <a:latin typeface="Arial"/>
            </a:endParaRPr>
          </a:p>
        </p:txBody>
      </p:sp>
    </p:spTree>
  </p:cSld>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6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Tool and Server interactive debugging</a:t>
            </a:r>
            <a:endParaRPr b="0" lang="en-US" sz="4900" spc="-1" strike="noStrike">
              <a:latin typeface="Arial"/>
            </a:endParaRPr>
          </a:p>
        </p:txBody>
      </p:sp>
      <p:sp>
        <p:nvSpPr>
          <p:cNvPr id="1862" name="CustomShape 3"/>
          <p:cNvSpPr/>
          <p:nvPr/>
        </p:nvSpPr>
        <p:spPr>
          <a:xfrm>
            <a:off x="89280" y="980640"/>
            <a:ext cx="9053280" cy="587592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the GUIConsole-Debug page to interact with Cellap or Baseapp Python scripts in memory</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or commands to telnet to server-side Python script interaction with Cellapp or Baseapp</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Interact with the KBEngine Python interface</a:t>
            </a:r>
            <a:endParaRPr b="0" lang="en-US" sz="2400" spc="-1" strike="noStrike">
              <a:latin typeface="Arial"/>
            </a:endParaRPr>
          </a:p>
          <a:p>
            <a:pPr lvl="1" marL="352440" indent="-168480">
              <a:lnSpc>
                <a:spcPct val="80000"/>
              </a:lnSpc>
              <a:spcBef>
                <a:spcPts val="320"/>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Baseapp</a:t>
            </a:r>
            <a:endParaRPr b="0" lang="en-US" sz="1600" spc="-1" strike="noStrike">
              <a:latin typeface="Arial"/>
            </a:endParaRPr>
          </a:p>
          <a:p>
            <a:pPr lvl="1" marL="352440" indent="-168480">
              <a:lnSpc>
                <a:spcPct val="80000"/>
              </a:lnSpc>
              <a:spcBef>
                <a:spcPts val="360"/>
              </a:spcBef>
              <a:buClr>
                <a:srgbClr val="ff9933"/>
              </a:buClr>
              <a:buSzPct val="90000"/>
              <a:buFont typeface="Wingdings" charset="2"/>
              <a:buChar char=""/>
            </a:pPr>
            <a:r>
              <a:rPr b="1" lang="en-US" sz="1800" spc="-1" strike="noStrike">
                <a:solidFill>
                  <a:srgbClr val="00007d"/>
                </a:solidFill>
                <a:latin typeface="Courier New"/>
                <a:ea typeface="宋体"/>
              </a:rPr>
              <a:t>&gt;&gt;&gt; e = KBEngine.createBase( “SpawnPoint", position = (2, 3, 5) )</a:t>
            </a:r>
            <a:endParaRPr b="0" lang="en-US" sz="1800" spc="-1" strike="noStrike">
              <a:latin typeface="Arial"/>
            </a:endParaRPr>
          </a:p>
          <a:p>
            <a:pPr lvl="1" marL="352440" indent="-168480">
              <a:lnSpc>
                <a:spcPct val="80000"/>
              </a:lnSpc>
              <a:spcBef>
                <a:spcPts val="281"/>
              </a:spcBef>
              <a:buClr>
                <a:srgbClr val="ff9933"/>
              </a:buClr>
              <a:buSzPct val="90000"/>
              <a:buFont typeface="Wingdings" charset="2"/>
              <a:buChar char=""/>
            </a:pPr>
            <a:r>
              <a:rPr b="1" lang="en-US" sz="1400" spc="-1" strike="noStrike" u="sng">
                <a:solidFill>
                  <a:srgbClr val="00007d"/>
                </a:solidFill>
                <a:uFillTx/>
                <a:latin typeface="Courier New"/>
                <a:ea typeface="宋体"/>
              </a:rPr>
              <a:t>&gt;&gt;&gt; e.id</a:t>
            </a:r>
            <a:endParaRPr b="0" lang="en-US" sz="1400" spc="-1" strike="noStrike">
              <a:latin typeface="Arial"/>
            </a:endParaRPr>
          </a:p>
          <a:p>
            <a:pPr lvl="1" marL="352440" indent="-168480">
              <a:lnSpc>
                <a:spcPct val="80000"/>
              </a:lnSpc>
              <a:spcBef>
                <a:spcPts val="349"/>
              </a:spcBef>
              <a:buClr>
                <a:srgbClr val="ff9933"/>
              </a:buClr>
              <a:buSzPct val="90000"/>
              <a:buFont typeface="Wingdings" charset="2"/>
              <a:buChar char=""/>
            </a:pPr>
            <a:r>
              <a:rPr b="1" lang="en-US" sz="1400" spc="-1" strike="noStrike" u="sng">
                <a:solidFill>
                  <a:srgbClr val="00007d"/>
                </a:solidFill>
                <a:uFillTx/>
                <a:latin typeface="Courier New"/>
                <a:ea typeface="宋体"/>
              </a:rPr>
              <a:t>1234</a:t>
            </a:r>
            <a:endParaRPr b="0" lang="en-US" sz="1400" spc="-1" strike="noStrike">
              <a:latin typeface="Arial"/>
            </a:endParaRPr>
          </a:p>
          <a:p>
            <a:pPr>
              <a:lnSpc>
                <a:spcPct val="80000"/>
              </a:lnSpc>
              <a:spcBef>
                <a:spcPts val="349"/>
              </a:spcBef>
            </a:pPr>
            <a:endParaRPr b="0" lang="en-US" sz="1400" spc="-1" strike="noStrike">
              <a:latin typeface="Arial"/>
            </a:endParaRPr>
          </a:p>
          <a:p>
            <a:pPr lvl="1" marL="352440" indent="-168480">
              <a:lnSpc>
                <a:spcPct val="80000"/>
              </a:lnSpc>
              <a:spcBef>
                <a:spcPts val="349"/>
              </a:spcBef>
              <a:buClr>
                <a:srgbClr val="ff9933"/>
              </a:buClr>
              <a:buSzPct val="90000"/>
              <a:buFont typeface="Wingdings" charset="2"/>
              <a:buChar char=""/>
            </a:pPr>
            <a:r>
              <a:rPr b="1" lang="en-US" sz="1600" spc="-1" strike="noStrike">
                <a:solidFill>
                  <a:srgbClr val="00007d"/>
                </a:solidFill>
                <a:latin typeface="Courier New"/>
                <a:ea typeface="宋体"/>
              </a:rPr>
              <a:t>Example</a:t>
            </a:r>
            <a:r>
              <a:rPr b="1" lang="en-US" sz="1600" spc="-1" strike="noStrike">
                <a:solidFill>
                  <a:srgbClr val="00007d"/>
                </a:solidFill>
                <a:latin typeface="Courier New"/>
                <a:ea typeface="宋体"/>
              </a:rPr>
              <a:t>：</a:t>
            </a:r>
            <a:r>
              <a:rPr b="1" lang="en-US" sz="1600" spc="-1" strike="noStrike">
                <a:solidFill>
                  <a:srgbClr val="00007d"/>
                </a:solidFill>
                <a:latin typeface="Courier New"/>
                <a:ea typeface="宋体"/>
              </a:rPr>
              <a:t>on </a:t>
            </a:r>
            <a:r>
              <a:rPr b="0" lang="en-US" sz="1600" spc="-1" strike="noStrike" u="sng">
                <a:solidFill>
                  <a:srgbClr val="00007d"/>
                </a:solidFill>
                <a:uFillTx/>
                <a:latin typeface="Calibri"/>
                <a:ea typeface="宋体"/>
              </a:rPr>
              <a:t>Cellapp:</a:t>
            </a:r>
            <a:endParaRPr b="0" lang="en-US" sz="1600" spc="-1" strike="noStrike">
              <a:latin typeface="Arial"/>
            </a:endParaRPr>
          </a:p>
          <a:p>
            <a:pPr lvl="2" marL="466560" indent="-11124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 = KBEngine.entities[Entity ID]</a:t>
            </a:r>
            <a:endParaRPr b="0" lang="en-US" sz="1400" spc="-1" strike="noStrike">
              <a:latin typeface="Arial"/>
            </a:endParaRPr>
          </a:p>
          <a:p>
            <a:pPr lvl="2" marL="466560" indent="-111240">
              <a:lnSpc>
                <a:spcPct val="80000"/>
              </a:lnSpc>
              <a:spcBef>
                <a:spcPts val="349"/>
              </a:spcBef>
              <a:buClr>
                <a:srgbClr val="ff9933"/>
              </a:buClr>
              <a:buSzPct val="80000"/>
              <a:buFont typeface="Wingdings" charset="2"/>
              <a:buChar char=""/>
            </a:pPr>
            <a:r>
              <a:rPr b="1" lang="en-US" sz="1400" spc="-1" strike="noStrike" u="sng">
                <a:solidFill>
                  <a:srgbClr val="00007d"/>
                </a:solidFill>
                <a:uFillTx/>
                <a:latin typeface="Courier New"/>
                <a:ea typeface="宋体"/>
              </a:rPr>
              <a:t>&gt;&gt;&gt; e.position</a:t>
            </a:r>
            <a:endParaRPr b="0" lang="en-US" sz="1400" spc="-1" strike="noStrike">
              <a:latin typeface="Arial"/>
            </a:endParaRPr>
          </a:p>
          <a:p>
            <a:pPr lvl="2" marL="466560" indent="-111240">
              <a:lnSpc>
                <a:spcPct val="80000"/>
              </a:lnSpc>
              <a:spcBef>
                <a:spcPts val="349"/>
              </a:spcBef>
              <a:buClr>
                <a:srgbClr val="ff9933"/>
              </a:buClr>
              <a:buSzPct val="80000"/>
              <a:buFont typeface="Wingdings" charset="2"/>
              <a:buChar char=""/>
            </a:pPr>
            <a:r>
              <a:rPr b="0" lang="en-US" sz="1400" spc="-1" strike="noStrike">
                <a:solidFill>
                  <a:srgbClr val="00007d"/>
                </a:solidFill>
                <a:latin typeface="Calibri"/>
                <a:ea typeface="宋体"/>
              </a:rPr>
              <a:t>(1.000000, 2.000000, 3.000000)</a:t>
            </a:r>
            <a:endParaRPr b="0" lang="en-US" sz="1400" spc="-1" strike="noStrike">
              <a:latin typeface="Arial"/>
            </a:endParaRPr>
          </a:p>
          <a:p>
            <a:pPr lvl="3" marL="581040" indent="-11124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Note that y is the vertical height in KBEngine</a:t>
            </a:r>
            <a:endParaRPr b="0" lang="en-US" sz="1200" spc="-1" strike="noStrike">
              <a:latin typeface="Arial"/>
            </a:endParaRPr>
          </a:p>
          <a:p>
            <a:pPr lvl="2" marL="466560" indent="-11124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dir(e)</a:t>
            </a:r>
            <a:endParaRPr b="0" lang="en-US" sz="1400" spc="-1" strike="noStrike">
              <a:latin typeface="Arial"/>
            </a:endParaRPr>
          </a:p>
          <a:p>
            <a:pPr lvl="3" marL="581040" indent="-11124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You can view many built-in properties and methods. There are also entity-specific properties and methods in the entity definition</a:t>
            </a:r>
            <a:endParaRPr b="0" lang="en-US" sz="1200" spc="-1" strike="noStrike">
              <a:latin typeface="Arial"/>
            </a:endParaRPr>
          </a:p>
          <a:p>
            <a:pPr lvl="2" marL="466560" indent="-111240">
              <a:lnSpc>
                <a:spcPct val="80000"/>
              </a:lnSpc>
              <a:spcBef>
                <a:spcPts val="281"/>
              </a:spcBef>
              <a:buClr>
                <a:srgbClr val="ff9933"/>
              </a:buClr>
              <a:buSzPct val="80000"/>
              <a:buFont typeface="Wingdings" charset="2"/>
              <a:buChar char=""/>
            </a:pPr>
            <a:r>
              <a:rPr b="1" lang="en-US" sz="1400" spc="-1" strike="noStrike" u="sng">
                <a:solidFill>
                  <a:srgbClr val="00007d"/>
                </a:solidFill>
                <a:uFillTx/>
                <a:latin typeface="Courier New"/>
                <a:ea typeface="宋体"/>
              </a:rPr>
              <a:t>e.destroy()</a:t>
            </a:r>
            <a:endParaRPr b="0" lang="en-US" sz="1400" spc="-1" strike="noStrike">
              <a:latin typeface="Arial"/>
            </a:endParaRPr>
          </a:p>
          <a:p>
            <a:pPr lvl="3" marL="581040" indent="-111240">
              <a:lnSpc>
                <a:spcPct val="8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Make Entity base able to destroy itself</a:t>
            </a:r>
            <a:endParaRPr b="0" lang="en-US" sz="1200" spc="-1" strike="noStrike">
              <a:latin typeface="Arial"/>
            </a:endParaRPr>
          </a:p>
          <a:p>
            <a:pPr marL="468360">
              <a:lnSpc>
                <a:spcPct val="80000"/>
              </a:lnSpc>
              <a:spcBef>
                <a:spcPts val="241"/>
              </a:spcBef>
            </a:pPr>
            <a:endParaRPr b="0" lang="en-US" sz="1200" spc="-1" strike="noStrike">
              <a:latin typeface="Arial"/>
            </a:endParaRPr>
          </a:p>
          <a:p>
            <a:pPr marL="468360">
              <a:lnSpc>
                <a:spcPct val="80000"/>
              </a:lnSpc>
              <a:spcBef>
                <a:spcPts val="241"/>
              </a:spcBef>
            </a:pPr>
            <a:r>
              <a:rPr b="0" lang="en-US" sz="1200" spc="-1" strike="noStrike">
                <a:solidFill>
                  <a:srgbClr val="ff0000"/>
                </a:solidFill>
                <a:latin typeface="Calibri"/>
                <a:ea typeface="宋体"/>
              </a:rPr>
              <a:t>More references: http://www.kbengine.org/docs/documentations/onlinedebugging.html</a:t>
            </a:r>
            <a:endParaRPr b="0" lang="en-US" sz="1200" spc="-1" strike="noStrike">
              <a:latin typeface="Arial"/>
            </a:endParaRPr>
          </a:p>
          <a:p>
            <a:pPr marL="468360">
              <a:lnSpc>
                <a:spcPct val="80000"/>
              </a:lnSpc>
              <a:spcBef>
                <a:spcPts val="641"/>
              </a:spcBef>
            </a:pPr>
            <a:endParaRPr b="0" lang="en-US" sz="1200" spc="-1" strike="noStrike">
              <a:latin typeface="Arial"/>
            </a:endParaRPr>
          </a:p>
        </p:txBody>
      </p:sp>
    </p:spTree>
  </p:cSld>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3"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6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65"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Eight</a:t>
            </a:r>
            <a:endParaRPr b="0" lang="en-US" sz="4400" spc="-1" strike="noStrike">
              <a:latin typeface="Arial"/>
            </a:endParaRPr>
          </a:p>
        </p:txBody>
      </p:sp>
      <p:sp>
        <p:nvSpPr>
          <p:cNvPr id="1866" name="CustomShape 4"/>
          <p:cNvSpPr/>
          <p:nvPr/>
        </p:nvSpPr>
        <p:spPr>
          <a:xfrm>
            <a:off x="2651760" y="2743200"/>
            <a:ext cx="6695280" cy="130752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Profiling and</a:t>
            </a:r>
            <a:endParaRPr b="0" lang="en-US" sz="4000" spc="-1" strike="noStrike">
              <a:latin typeface="Arial"/>
            </a:endParaRPr>
          </a:p>
          <a:p>
            <a:pPr>
              <a:lnSpc>
                <a:spcPct val="100000"/>
              </a:lnSpc>
            </a:pPr>
            <a:r>
              <a:rPr b="1" lang="en-US" sz="4000" spc="-1" strike="noStrike">
                <a:solidFill>
                  <a:srgbClr val="1f497d"/>
                </a:solidFill>
                <a:latin typeface="Verdana"/>
                <a:ea typeface="宋体"/>
              </a:rPr>
              <a:t>Stress Testing</a:t>
            </a:r>
            <a:endParaRPr b="0" lang="en-US" sz="4000" spc="-1" strike="noStrike">
              <a:latin typeface="Arial"/>
            </a:endParaRPr>
          </a:p>
        </p:txBody>
      </p:sp>
    </p:spTree>
  </p:cSld>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6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Robot Stress Test</a:t>
            </a:r>
            <a:endParaRPr b="0" lang="en-US" sz="4900" spc="-1" strike="noStrike">
              <a:latin typeface="Arial"/>
            </a:endParaRPr>
          </a:p>
        </p:txBody>
      </p:sp>
      <p:sp>
        <p:nvSpPr>
          <p:cNvPr id="1869"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Simulate a large number of players</a:t>
            </a:r>
            <a:endParaRPr b="0" lang="en-US" sz="2800" spc="-1" strike="noStrike">
              <a:latin typeface="Arial"/>
            </a:endParaRPr>
          </a:p>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It is highly recommended that stress testing be conducted before large-scale player testing</a:t>
            </a:r>
            <a:endParaRPr b="0" lang="en-US" sz="2800" spc="-1" strike="noStrike">
              <a:latin typeface="Arial"/>
            </a:endParaRPr>
          </a:p>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terrain loading</a:t>
            </a:r>
            <a:endParaRPr b="0" lang="en-US" sz="2800" spc="-1" strike="noStrike">
              <a:latin typeface="Arial"/>
            </a:endParaRPr>
          </a:p>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Do not have a navigation system</a:t>
            </a:r>
            <a:endParaRPr b="0" lang="en-US" sz="2800" spc="-1" strike="noStrike">
              <a:latin typeface="Arial"/>
            </a:endParaRPr>
          </a:p>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Space-related games should not be clustered into a small area</a:t>
            </a:r>
            <a:endParaRPr b="0" lang="en-US" sz="2800" spc="-1" strike="noStrike">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38"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239" name="CustomShape 3"/>
          <p:cNvSpPr/>
          <p:nvPr/>
        </p:nvSpPr>
        <p:spPr>
          <a:xfrm>
            <a:off x="215640" y="1413000"/>
            <a:ext cx="8747280" cy="3310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Clients connected to crashes’ Baseapp</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All data is stored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When reconnected, they will continue to connect with their original Entity (if there is no timeout)</a:t>
            </a:r>
            <a:endParaRPr b="0" lang="en-US" sz="2000" spc="-1" strike="noStrike">
              <a:latin typeface="Arial"/>
            </a:endParaRPr>
          </a:p>
          <a:p>
            <a:pPr>
              <a:lnSpc>
                <a:spcPct val="100000"/>
              </a:lnSpc>
              <a:spcBef>
                <a:spcPts val="56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7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增加</a:t>
            </a:r>
            <a:r>
              <a:rPr b="1" lang="en-US" sz="4900" spc="-1" strike="noStrike">
                <a:solidFill>
                  <a:srgbClr val="4f81bd"/>
                </a:solidFill>
                <a:latin typeface="Calibri"/>
                <a:ea typeface="DejaVu Sans"/>
              </a:rPr>
              <a:t>bots</a:t>
            </a:r>
            <a:endParaRPr b="0" lang="en-US" sz="4900" spc="-1" strike="noStrike">
              <a:latin typeface="Arial"/>
            </a:endParaRPr>
          </a:p>
        </p:txBody>
      </p:sp>
      <p:sp>
        <p:nvSpPr>
          <p:cNvPr id="1872"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499"/>
              </a:spcBef>
              <a:buClr>
                <a:srgbClr val="ff9933"/>
              </a:buClr>
              <a:buSzPct val="80000"/>
              <a:buFont typeface="Wingdings" charset="2"/>
              <a:buChar char=""/>
            </a:pPr>
            <a:r>
              <a:rPr b="0" lang="en-US" sz="2800" spc="-1" strike="noStrike">
                <a:solidFill>
                  <a:srgbClr val="00007d"/>
                </a:solidFill>
                <a:latin typeface="Calibri"/>
                <a:ea typeface="宋体"/>
              </a:rPr>
              <a:t>运行</a:t>
            </a:r>
            <a:r>
              <a:rPr b="0" lang="en-US" sz="2800" spc="-1" strike="noStrike">
                <a:solidFill>
                  <a:srgbClr val="00007d"/>
                </a:solidFill>
                <a:latin typeface="Calibri"/>
                <a:ea typeface="宋体"/>
              </a:rPr>
              <a:t>bot</a:t>
            </a:r>
            <a:r>
              <a:rPr b="0" lang="en-US" sz="2800" spc="-1" strike="noStrike">
                <a:solidFill>
                  <a:srgbClr val="00007d"/>
                </a:solidFill>
                <a:latin typeface="Calibri"/>
                <a:ea typeface="宋体"/>
              </a:rPr>
              <a:t>进程再运用</a:t>
            </a:r>
            <a:r>
              <a:rPr b="0" lang="en-US" sz="2800" spc="-1" strike="noStrike">
                <a:solidFill>
                  <a:srgbClr val="00007d"/>
                </a:solidFill>
                <a:latin typeface="Calibri"/>
                <a:ea typeface="宋体"/>
              </a:rPr>
              <a:t>GUIConsole</a:t>
            </a:r>
            <a:r>
              <a:rPr b="0" lang="en-US" sz="2800" spc="-1" strike="noStrike">
                <a:solidFill>
                  <a:srgbClr val="00007d"/>
                </a:solidFill>
                <a:latin typeface="Calibri"/>
                <a:ea typeface="宋体"/>
              </a:rPr>
              <a:t>来增加</a:t>
            </a:r>
            <a:r>
              <a:rPr b="0" lang="en-US" sz="2800" spc="-1" strike="noStrike">
                <a:solidFill>
                  <a:srgbClr val="00007d"/>
                </a:solidFill>
                <a:latin typeface="Calibri"/>
                <a:ea typeface="宋体"/>
              </a:rPr>
              <a:t>bots</a:t>
            </a:r>
            <a:endParaRPr b="0" lang="en-US" sz="2800" spc="-1" strike="noStrike">
              <a:latin typeface="Arial"/>
            </a:endParaRPr>
          </a:p>
          <a:p>
            <a:pPr marL="181080" indent="-179640">
              <a:lnSpc>
                <a:spcPct val="80000"/>
              </a:lnSpc>
              <a:spcBef>
                <a:spcPts val="550"/>
              </a:spcBef>
              <a:buClr>
                <a:srgbClr val="ff9933"/>
              </a:buClr>
              <a:buSzPct val="80000"/>
              <a:buFont typeface="Wingdings" charset="2"/>
              <a:buChar char=""/>
            </a:pPr>
            <a:r>
              <a:rPr b="0" lang="en-US" sz="2800" spc="-1" strike="noStrike">
                <a:solidFill>
                  <a:srgbClr val="00007d"/>
                </a:solidFill>
                <a:latin typeface="Calibri"/>
                <a:ea typeface="宋体"/>
              </a:rPr>
              <a:t>或者在</a:t>
            </a:r>
            <a:r>
              <a:rPr b="1" lang="en-US" sz="2800" spc="-1" strike="noStrike">
                <a:solidFill>
                  <a:srgbClr val="00007d"/>
                </a:solidFill>
                <a:latin typeface="Courier New"/>
                <a:ea typeface="宋体"/>
              </a:rPr>
              <a:t>kbengine/kbe/res/server/kbengine_defs.xml/bots</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中设置机器人初始数量和自增到最大数量的控制</a:t>
            </a:r>
            <a:endParaRPr b="0" lang="en-US" sz="2800" spc="-1" strike="noStrike">
              <a:latin typeface="Arial"/>
            </a:endParaRPr>
          </a:p>
        </p:txBody>
      </p:sp>
    </p:spTree>
  </p:cSld>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7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Bot script</a:t>
            </a:r>
            <a:endParaRPr b="0" lang="en-US" sz="4900" spc="-1" strike="noStrike">
              <a:latin typeface="Arial"/>
            </a:endParaRPr>
          </a:p>
        </p:txBody>
      </p:sp>
      <p:sp>
        <p:nvSpPr>
          <p:cNvPr id="1875"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550"/>
              </a:spcBef>
              <a:buClr>
                <a:srgbClr val="ff9933"/>
              </a:buClr>
              <a:buSzPct val="80000"/>
              <a:buFont typeface="Wingdings" charset="2"/>
              <a:buChar char=""/>
            </a:pPr>
            <a:r>
              <a:rPr b="0" lang="en-US" sz="3100" spc="-1" strike="noStrike">
                <a:solidFill>
                  <a:srgbClr val="00007d"/>
                </a:solidFill>
                <a:latin typeface="Calibri"/>
                <a:ea typeface="宋体"/>
              </a:rPr>
              <a:t>Each type of Entity requires a Python script under </a:t>
            </a:r>
            <a:r>
              <a:rPr b="1" lang="en-US" sz="3100" spc="-1" strike="noStrike">
                <a:solidFill>
                  <a:srgbClr val="00007d"/>
                </a:solidFill>
                <a:latin typeface="Courier New"/>
                <a:ea typeface="宋体"/>
              </a:rPr>
              <a:t>&lt;assets&gt;/scripts/bot</a:t>
            </a:r>
            <a:endParaRPr b="0" lang="en-US" sz="3100" spc="-1" strike="noStrike">
              <a:latin typeface="Arial"/>
            </a:endParaRPr>
          </a:p>
          <a:p>
            <a:pPr lvl="1" marL="333360" indent="-149400">
              <a:lnSpc>
                <a:spcPct val="80000"/>
              </a:lnSpc>
              <a:spcBef>
                <a:spcPts val="499"/>
              </a:spcBef>
              <a:buClr>
                <a:srgbClr val="ff9933"/>
              </a:buClr>
              <a:buSzPct val="90000"/>
              <a:buFont typeface="Wingdings" charset="2"/>
              <a:buChar char=""/>
            </a:pPr>
            <a:r>
              <a:rPr b="0" lang="en-US" sz="2800" spc="-1" strike="noStrike">
                <a:solidFill>
                  <a:srgbClr val="00007d"/>
                </a:solidFill>
                <a:latin typeface="Calibri"/>
                <a:ea typeface="宋体"/>
              </a:rPr>
              <a:t>Bot script should implement Client part of the Entity</a:t>
            </a:r>
            <a:endParaRPr b="0" lang="en-US" sz="2800" spc="-1" strike="noStrike">
              <a:latin typeface="Arial"/>
            </a:endParaRPr>
          </a:p>
          <a:p>
            <a:pPr lvl="2" marL="581040" indent="-169920">
              <a:lnSpc>
                <a:spcPct val="80000"/>
              </a:lnSpc>
              <a:spcBef>
                <a:spcPts val="451"/>
              </a:spcBef>
              <a:buClr>
                <a:srgbClr val="ff9933"/>
              </a:buClr>
              <a:buSzPct val="80000"/>
              <a:buFont typeface="Wingdings" charset="2"/>
              <a:buChar char=""/>
            </a:pPr>
            <a:r>
              <a:rPr b="0" lang="en-US" sz="2400" spc="-1" strike="noStrike">
                <a:solidFill>
                  <a:srgbClr val="00007d"/>
                </a:solidFill>
                <a:latin typeface="Calibri"/>
                <a:ea typeface="宋体"/>
              </a:rPr>
              <a:t>However, because the bots script does not have many UI and 3D parts used in the Client, simply copying the Client script will not work.</a:t>
            </a:r>
            <a:endParaRPr b="0" lang="en-US" sz="2400" spc="-1" strike="noStrike">
              <a:latin typeface="Arial"/>
            </a:endParaRPr>
          </a:p>
          <a:p>
            <a:pPr lvl="1" marL="333360" indent="-14940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most Entity types, implementing an empty class will work</a:t>
            </a:r>
            <a:endParaRPr b="0" lang="en-US" sz="2800" spc="-1" strike="noStrike">
              <a:latin typeface="Arial"/>
            </a:endParaRPr>
          </a:p>
          <a:p>
            <a:pPr lvl="1" marL="333360" indent="-14940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For Account and Player entities, you need to write a login script and simulate the player’s script</a:t>
            </a:r>
            <a:endParaRPr b="0" lang="en-US" sz="2800" spc="-1" strike="noStrike">
              <a:latin typeface="Arial"/>
            </a:endParaRPr>
          </a:p>
          <a:p>
            <a:pPr lvl="1" marL="333360" indent="-149400">
              <a:lnSpc>
                <a:spcPct val="81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Write A.I. to simulate a player</a:t>
            </a:r>
            <a:endParaRPr b="0" lang="en-US" sz="2800" spc="-1" strike="noStrike">
              <a:latin typeface="Arial"/>
            </a:endParaRPr>
          </a:p>
        </p:txBody>
      </p:sp>
    </p:spTree>
  </p:cSld>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7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tool</a:t>
            </a:r>
            <a:endParaRPr b="0" lang="en-US" sz="4900" spc="-1" strike="noStrike">
              <a:latin typeface="Arial"/>
            </a:endParaRPr>
          </a:p>
        </p:txBody>
      </p:sp>
      <p:sp>
        <p:nvSpPr>
          <p:cNvPr id="1878"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DejaVu Sans"/>
              </a:rPr>
              <a:t>The GUIConsole profile page has a number of indices that can be used to profile aspects of a running server group (Windows only)</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kbengine/kbe/tools/server/pycluster/cluster_controller.py to also use the command profile on the command line</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Graphs can show you the load of each server process</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Please note that profiling should be done as soon as possible. Note that your internal bandwidth will not be taken up by complex method calls</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It is also recommended to use separate network hardware for monitoring tools so that it can accurately determine when the network is saturated</a:t>
            </a:r>
            <a:endParaRPr b="0" lang="en-US" sz="20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400" spc="-1" strike="noStrike">
                <a:solidFill>
                  <a:srgbClr val="00007d"/>
                </a:solidFill>
                <a:latin typeface="Calibri"/>
                <a:ea typeface="宋体"/>
              </a:rPr>
              <a:t>Use profiling data to locate the parts that need to be optimized</a:t>
            </a:r>
            <a:endParaRPr b="0" lang="en-US" sz="2400" spc="-1" strike="noStrike">
              <a:latin typeface="Arial"/>
            </a:endParaRPr>
          </a:p>
        </p:txBody>
      </p:sp>
    </p:spTree>
  </p:cSld>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8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Profiling commands</a:t>
            </a:r>
            <a:endParaRPr b="0" lang="en-US" sz="4900" spc="-1" strike="noStrike">
              <a:latin typeface="Arial"/>
            </a:endParaRPr>
          </a:p>
        </p:txBody>
      </p:sp>
      <p:sp>
        <p:nvSpPr>
          <p:cNvPr id="1881"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Eventprofile </a:t>
            </a:r>
            <a:r>
              <a:rPr b="0" lang="en-US" sz="2800" spc="-1" strike="noStrike">
                <a:solidFill>
                  <a:srgbClr val="00007d"/>
                </a:solidFill>
                <a:latin typeface="Calibri"/>
                <a:ea typeface="宋体"/>
              </a:rPr>
              <a:t>– Digests the most expensive method calls and status updates</a:t>
            </a:r>
            <a:endParaRPr b="0" lang="en-US" sz="28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networkprofile – Diagnoses the largest occupied bandwidth usage</a:t>
            </a:r>
            <a:endParaRPr b="0" lang="en-US" sz="28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pyprofile – Diagnoses python function calls that consume the most CPU time</a:t>
            </a:r>
            <a:endParaRPr b="0" lang="en-US" sz="28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cprofile – Diagnoses C++ function calls for the engine to find the function calls that consume the most CPU time</a:t>
            </a:r>
            <a:endParaRPr b="0" lang="en-US" sz="2800" spc="-1" strike="noStrike">
              <a:latin typeface="Arial"/>
            </a:endParaRPr>
          </a:p>
        </p:txBody>
      </p:sp>
    </p:spTree>
  </p:cSld>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8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更多参考</a:t>
            </a:r>
            <a:endParaRPr b="0" lang="en-US" sz="4900" spc="-1" strike="noStrike">
              <a:latin typeface="Arial"/>
            </a:endParaRPr>
          </a:p>
        </p:txBody>
      </p:sp>
      <p:sp>
        <p:nvSpPr>
          <p:cNvPr id="1884"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https://github.com/kbengine/kbengine_docs</a:t>
            </a:r>
            <a:endParaRPr b="0" lang="en-US" sz="28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DejaVu Sans"/>
              </a:rPr>
              <a:t>http://www.kbengine.org/docs/</a:t>
            </a:r>
            <a:endParaRPr b="0" lang="en-US" sz="2800" spc="-1" strike="noStrike">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41"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Manager (BaseappMgr)</a:t>
            </a:r>
            <a:endParaRPr b="0" lang="en-US" sz="4400" spc="-1" strike="noStrike">
              <a:latin typeface="Arial"/>
            </a:endParaRPr>
          </a:p>
        </p:txBody>
      </p:sp>
      <p:sp>
        <p:nvSpPr>
          <p:cNvPr id="242" name="CustomShape 3"/>
          <p:cNvSpPr/>
          <p:nvPr/>
        </p:nvSpPr>
        <p:spPr>
          <a:xfrm>
            <a:off x="215640" y="1413000"/>
            <a:ext cx="8747280" cy="3310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load balancing between Baseapps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 all Baseapps for fault tolerance between Baseapps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Primarily for player login assignments and create Entity</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server group has 1 BaseappMgr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44"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Process</a:t>
            </a:r>
            <a:endParaRPr b="0" lang="en-US" sz="4400" spc="-1" strike="noStrike">
              <a:latin typeface="Arial"/>
            </a:endParaRPr>
          </a:p>
        </p:txBody>
      </p:sp>
      <p:sp>
        <p:nvSpPr>
          <p:cNvPr id="245" name="CustomShape 3"/>
          <p:cNvSpPr/>
          <p:nvPr/>
        </p:nvSpPr>
        <p:spPr>
          <a:xfrm>
            <a:off x="215640" y="141300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Spatial and positional data processing</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Space to handle player interaction (space, room, scene)</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Handling entity in Space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Handle a region within a cell</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A Cellapp will have only one Cell on a single space (usually the process occupies one CPU/core and multiple cells do not make sense)</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Cellapp may handle multiple Spaces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Usually one CPU/core handles a Cellapp</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56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47"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Cells &amp; Spaces</a:t>
            </a:r>
            <a:endParaRPr b="0" lang="en-US" sz="4400" spc="-1" strike="noStrike">
              <a:latin typeface="Arial"/>
            </a:endParaRPr>
          </a:p>
        </p:txBody>
      </p:sp>
      <p:sp>
        <p:nvSpPr>
          <p:cNvPr id="248"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Currently, Space is not supported for splitting into multiple cells and shared by Cellapps, so this page can be ignored.</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Spaces load balance with Cells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space contains at least one Cell</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area of each Cell processing space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boundary moves according to Cell’s load</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Cells does not affect the gaming experience of the client</a:t>
            </a:r>
            <a:endParaRPr b="0" lang="en-US" sz="3200" spc="-1" strike="noStrike">
              <a:latin typeface="Arial"/>
            </a:endParaRPr>
          </a:p>
        </p:txBody>
      </p:sp>
      <p:sp>
        <p:nvSpPr>
          <p:cNvPr id="249" name="CustomShape 4"/>
          <p:cNvSpPr/>
          <p:nvPr/>
        </p:nvSpPr>
        <p:spPr>
          <a:xfrm>
            <a:off x="5076000" y="4941000"/>
            <a:ext cx="3670920" cy="1793880"/>
          </a:xfrm>
          <a:prstGeom prst="rect">
            <a:avLst/>
          </a:prstGeom>
          <a:solidFill>
            <a:srgbClr val="8eb4e3"/>
          </a:solidFill>
          <a:ln w="9360">
            <a:solidFill>
              <a:srgbClr val="4a7ebb"/>
            </a:solidFill>
            <a:round/>
          </a:ln>
          <a:effectLst>
            <a:outerShdw dir="0" dist="0">
              <a:srgbClr val="000000">
                <a:alpha val="20000"/>
              </a:srgbClr>
            </a:outerShdw>
          </a:effectLst>
        </p:spPr>
        <p:style>
          <a:lnRef idx="0"/>
          <a:fillRef idx="0"/>
          <a:effectRef idx="0"/>
          <a:fontRef idx="minor"/>
        </p:style>
      </p:sp>
      <p:sp>
        <p:nvSpPr>
          <p:cNvPr id="250" name="CustomShape 5"/>
          <p:cNvSpPr/>
          <p:nvPr/>
        </p:nvSpPr>
        <p:spPr>
          <a:xfrm>
            <a:off x="5394240" y="5229360"/>
            <a:ext cx="904680" cy="718560"/>
          </a:xfrm>
          <a:prstGeom prst="rect">
            <a:avLst/>
          </a:prstGeom>
          <a:solidFill>
            <a:srgbClr val="ffffff"/>
          </a:solidFill>
          <a:ln w="25560">
            <a:solidFill>
              <a:srgbClr val="4f81bd"/>
            </a:solidFill>
            <a:round/>
          </a:ln>
        </p:spPr>
        <p:style>
          <a:lnRef idx="0"/>
          <a:fillRef idx="0"/>
          <a:effectRef idx="0"/>
          <a:fontRef idx="minor"/>
        </p:style>
      </p:sp>
      <p:sp>
        <p:nvSpPr>
          <p:cNvPr id="251" name="CustomShape 6"/>
          <p:cNvSpPr/>
          <p:nvPr/>
        </p:nvSpPr>
        <p:spPr>
          <a:xfrm>
            <a:off x="5394240" y="5949360"/>
            <a:ext cx="904680" cy="646560"/>
          </a:xfrm>
          <a:prstGeom prst="rect">
            <a:avLst/>
          </a:prstGeom>
          <a:solidFill>
            <a:srgbClr val="ffffff"/>
          </a:solidFill>
          <a:ln w="25560">
            <a:solidFill>
              <a:srgbClr val="4f81bd"/>
            </a:solidFill>
            <a:round/>
          </a:ln>
        </p:spPr>
        <p:style>
          <a:lnRef idx="0"/>
          <a:fillRef idx="0"/>
          <a:effectRef idx="0"/>
          <a:fontRef idx="minor"/>
        </p:style>
      </p:sp>
      <p:sp>
        <p:nvSpPr>
          <p:cNvPr id="252" name="CustomShape 7"/>
          <p:cNvSpPr/>
          <p:nvPr/>
        </p:nvSpPr>
        <p:spPr>
          <a:xfrm>
            <a:off x="6300360" y="5229360"/>
            <a:ext cx="1150560" cy="718560"/>
          </a:xfrm>
          <a:prstGeom prst="rect">
            <a:avLst/>
          </a:prstGeom>
          <a:solidFill>
            <a:srgbClr val="ffffff"/>
          </a:solidFill>
          <a:ln w="25560">
            <a:solidFill>
              <a:srgbClr val="4f81bd"/>
            </a:solidFill>
            <a:round/>
          </a:ln>
        </p:spPr>
        <p:style>
          <a:lnRef idx="0"/>
          <a:fillRef idx="0"/>
          <a:effectRef idx="0"/>
          <a:fontRef idx="minor"/>
        </p:style>
      </p:sp>
      <p:sp>
        <p:nvSpPr>
          <p:cNvPr id="253" name="CustomShape 8"/>
          <p:cNvSpPr/>
          <p:nvPr/>
        </p:nvSpPr>
        <p:spPr>
          <a:xfrm>
            <a:off x="6300360" y="5949360"/>
            <a:ext cx="610560" cy="646560"/>
          </a:xfrm>
          <a:prstGeom prst="rect">
            <a:avLst/>
          </a:prstGeom>
          <a:solidFill>
            <a:srgbClr val="ffffff"/>
          </a:solidFill>
          <a:ln w="25560">
            <a:solidFill>
              <a:srgbClr val="4f81bd"/>
            </a:solidFill>
            <a:round/>
          </a:ln>
        </p:spPr>
        <p:style>
          <a:lnRef idx="0"/>
          <a:fillRef idx="0"/>
          <a:effectRef idx="0"/>
          <a:fontRef idx="minor"/>
        </p:style>
      </p:sp>
      <p:sp>
        <p:nvSpPr>
          <p:cNvPr id="254" name="CustomShape 9"/>
          <p:cNvSpPr/>
          <p:nvPr/>
        </p:nvSpPr>
        <p:spPr>
          <a:xfrm>
            <a:off x="6885000" y="5949360"/>
            <a:ext cx="565920" cy="646560"/>
          </a:xfrm>
          <a:prstGeom prst="rect">
            <a:avLst/>
          </a:prstGeom>
          <a:solidFill>
            <a:srgbClr val="ffffff"/>
          </a:solidFill>
          <a:ln w="25560">
            <a:solidFill>
              <a:srgbClr val="4f81bd"/>
            </a:solidFill>
            <a:round/>
          </a:ln>
        </p:spPr>
        <p:style>
          <a:lnRef idx="0"/>
          <a:fillRef idx="0"/>
          <a:effectRef idx="0"/>
          <a:fontRef idx="minor"/>
        </p:style>
      </p:sp>
      <p:sp>
        <p:nvSpPr>
          <p:cNvPr id="255" name="CustomShape 10"/>
          <p:cNvSpPr/>
          <p:nvPr/>
        </p:nvSpPr>
        <p:spPr>
          <a:xfrm>
            <a:off x="7452360" y="5229360"/>
            <a:ext cx="1150560" cy="1366560"/>
          </a:xfrm>
          <a:prstGeom prst="rect">
            <a:avLst/>
          </a:prstGeom>
          <a:solidFill>
            <a:srgbClr val="ffffff"/>
          </a:solidFill>
          <a:ln w="25560">
            <a:solidFill>
              <a:srgbClr val="4f81bd"/>
            </a:solidFill>
            <a:round/>
          </a:ln>
        </p:spPr>
        <p:style>
          <a:lnRef idx="0"/>
          <a:fillRef idx="0"/>
          <a:effectRef idx="0"/>
          <a:fontRef idx="minor"/>
        </p:style>
      </p:sp>
      <p:sp>
        <p:nvSpPr>
          <p:cNvPr id="256" name="CustomShape 11"/>
          <p:cNvSpPr/>
          <p:nvPr/>
        </p:nvSpPr>
        <p:spPr>
          <a:xfrm>
            <a:off x="5560920" y="540468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57" name="CustomShape 12"/>
          <p:cNvSpPr/>
          <p:nvPr/>
        </p:nvSpPr>
        <p:spPr>
          <a:xfrm>
            <a:off x="5580000" y="609336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58" name="CustomShape 13"/>
          <p:cNvSpPr/>
          <p:nvPr/>
        </p:nvSpPr>
        <p:spPr>
          <a:xfrm>
            <a:off x="6588360" y="543600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Cell3</a:t>
            </a:r>
            <a:endParaRPr b="0" lang="en-US" sz="1800" spc="-1" strike="noStrike">
              <a:latin typeface="Arial"/>
            </a:endParaRPr>
          </a:p>
        </p:txBody>
      </p:sp>
      <p:sp>
        <p:nvSpPr>
          <p:cNvPr id="259" name="CustomShape 14"/>
          <p:cNvSpPr/>
          <p:nvPr/>
        </p:nvSpPr>
        <p:spPr>
          <a:xfrm>
            <a:off x="6300360" y="608400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Cell4</a:t>
            </a:r>
            <a:endParaRPr b="0" lang="en-US" sz="1800" spc="-1" strike="noStrike">
              <a:latin typeface="Arial"/>
            </a:endParaRPr>
          </a:p>
        </p:txBody>
      </p:sp>
      <p:sp>
        <p:nvSpPr>
          <p:cNvPr id="260" name="CustomShape 15"/>
          <p:cNvSpPr/>
          <p:nvPr/>
        </p:nvSpPr>
        <p:spPr>
          <a:xfrm>
            <a:off x="6876360" y="608400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Cell5</a:t>
            </a:r>
            <a:endParaRPr b="0" lang="en-US" sz="1800" spc="-1" strike="noStrike">
              <a:latin typeface="Arial"/>
            </a:endParaRPr>
          </a:p>
        </p:txBody>
      </p:sp>
      <p:sp>
        <p:nvSpPr>
          <p:cNvPr id="261" name="CustomShape 16"/>
          <p:cNvSpPr/>
          <p:nvPr/>
        </p:nvSpPr>
        <p:spPr>
          <a:xfrm>
            <a:off x="7704360" y="575928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Cell6</a:t>
            </a:r>
            <a:endParaRPr b="0" lang="en-US" sz="1800" spc="-1" strike="noStrike">
              <a:latin typeface="Arial"/>
            </a:endParaRPr>
          </a:p>
        </p:txBody>
      </p:sp>
      <p:sp>
        <p:nvSpPr>
          <p:cNvPr id="262" name="CustomShape 17"/>
          <p:cNvSpPr/>
          <p:nvPr/>
        </p:nvSpPr>
        <p:spPr>
          <a:xfrm>
            <a:off x="5017320" y="4941000"/>
            <a:ext cx="4034160" cy="30240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632523"/>
                </a:solidFill>
                <a:latin typeface="Calibri"/>
                <a:ea typeface="DejaVu Sans"/>
              </a:rPr>
              <a:t>A Space is split into multiple cells</a:t>
            </a:r>
            <a:endParaRPr b="0" lang="en-US" sz="14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64"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 main sources of load</a:t>
            </a:r>
            <a:endParaRPr b="0" lang="en-US" sz="4400" spc="-1" strike="noStrike">
              <a:latin typeface="Arial"/>
            </a:endParaRPr>
          </a:p>
        </p:txBody>
      </p:sp>
      <p:sp>
        <p:nvSpPr>
          <p:cNvPr id="265"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total number of managed Entities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frequency of Entity communication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User invoked method</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System automatically updating attributes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Densely concentrated Entities</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script</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data size</a:t>
            </a: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67"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a:t>
            </a:r>
            <a:endParaRPr b="0" lang="en-US" sz="4400" spc="-1" strike="noStrike">
              <a:latin typeface="Arial"/>
            </a:endParaRPr>
          </a:p>
        </p:txBody>
      </p:sp>
      <p:sp>
        <p:nvSpPr>
          <p:cNvPr id="268"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 least one Entity per space</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Usually the first Entity is SpaceEntity, which allows the user to control the Space</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player Entity on Cellapp has a Witness object</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Witness monitors surrounding Entity and synchronizes event messages to the client</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Area of Interest (AOI) range default is 500m</a:t>
            </a:r>
            <a:endParaRPr b="0" lang="en-US" sz="3200" spc="-1" strike="noStrike">
              <a:latin typeface="Arial"/>
            </a:endParaRPr>
          </a:p>
          <a:p>
            <a:pPr>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It is customizable and depends on many factors</a:t>
            </a: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70"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and Cell </a:t>
            </a:r>
            <a:r>
              <a:rPr b="0" lang="en-US" sz="2200" spc="-1" strike="noStrike">
                <a:solidFill>
                  <a:srgbClr val="4f81bd"/>
                </a:solidFill>
                <a:latin typeface="Calibri"/>
                <a:ea typeface="宋体"/>
              </a:rPr>
              <a:t>(Cross-Cell content on this page is not yet implemented)</a:t>
            </a:r>
            <a:endParaRPr b="0" lang="en-US" sz="2200" spc="-1" strike="noStrike">
              <a:latin typeface="Arial"/>
            </a:endParaRPr>
          </a:p>
        </p:txBody>
      </p:sp>
      <p:sp>
        <p:nvSpPr>
          <p:cNvPr id="271"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crossing Cell border is seamless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Client does not feel crossing borders occur</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Cell maintains a list of Entities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Ghost entities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Radius 500m, configurable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Greater than or equal to AOI</a:t>
            </a:r>
            <a:endParaRPr b="0" lang="en-US" sz="2000" spc="-1" strike="noStrike">
              <a:latin typeface="Arial"/>
            </a:endParaRPr>
          </a:p>
        </p:txBody>
      </p:sp>
      <p:sp>
        <p:nvSpPr>
          <p:cNvPr id="272" name="CustomShape 4"/>
          <p:cNvSpPr/>
          <p:nvPr/>
        </p:nvSpPr>
        <p:spPr>
          <a:xfrm>
            <a:off x="5328720" y="3995640"/>
            <a:ext cx="1798920" cy="2230920"/>
          </a:xfrm>
          <a:prstGeom prst="flowChartProcess">
            <a:avLst/>
          </a:prstGeom>
          <a:solidFill>
            <a:srgbClr val="4f81bd"/>
          </a:solidFill>
          <a:ln w="25560">
            <a:solidFill>
              <a:srgbClr val="3a5f8b"/>
            </a:solidFill>
            <a:round/>
          </a:ln>
        </p:spPr>
        <p:style>
          <a:lnRef idx="0"/>
          <a:fillRef idx="0"/>
          <a:effectRef idx="0"/>
          <a:fontRef idx="minor"/>
        </p:style>
      </p:sp>
      <p:sp>
        <p:nvSpPr>
          <p:cNvPr id="273" name="CustomShape 5"/>
          <p:cNvSpPr/>
          <p:nvPr/>
        </p:nvSpPr>
        <p:spPr>
          <a:xfrm>
            <a:off x="6048720" y="3995640"/>
            <a:ext cx="1078560" cy="2230920"/>
          </a:xfrm>
          <a:prstGeom prst="flowChartProcess">
            <a:avLst/>
          </a:prstGeom>
          <a:solidFill>
            <a:srgbClr val="4f81bd"/>
          </a:solidFill>
          <a:ln w="25560">
            <a:solidFill>
              <a:srgbClr val="3a5f8b"/>
            </a:solidFill>
            <a:round/>
          </a:ln>
        </p:spPr>
        <p:style>
          <a:lnRef idx="0"/>
          <a:fillRef idx="0"/>
          <a:effectRef idx="0"/>
          <a:fontRef idx="minor"/>
        </p:style>
      </p:sp>
      <p:sp>
        <p:nvSpPr>
          <p:cNvPr id="274" name="CustomShape 6"/>
          <p:cNvSpPr/>
          <p:nvPr/>
        </p:nvSpPr>
        <p:spPr>
          <a:xfrm>
            <a:off x="7128720" y="3995640"/>
            <a:ext cx="1798920" cy="2230920"/>
          </a:xfrm>
          <a:prstGeom prst="flowChartProcess">
            <a:avLst/>
          </a:prstGeom>
          <a:solidFill>
            <a:srgbClr val="8064a2"/>
          </a:solidFill>
          <a:ln w="25560">
            <a:solidFill>
              <a:srgbClr val="5e4977"/>
            </a:solidFill>
            <a:round/>
          </a:ln>
        </p:spPr>
        <p:style>
          <a:lnRef idx="0"/>
          <a:fillRef idx="0"/>
          <a:effectRef idx="0"/>
          <a:fontRef idx="minor"/>
        </p:style>
      </p:sp>
      <p:sp>
        <p:nvSpPr>
          <p:cNvPr id="275" name="CustomShape 7"/>
          <p:cNvSpPr/>
          <p:nvPr/>
        </p:nvSpPr>
        <p:spPr>
          <a:xfrm>
            <a:off x="7128720" y="3995640"/>
            <a:ext cx="1078560" cy="2230920"/>
          </a:xfrm>
          <a:prstGeom prst="flowChartProcess">
            <a:avLst/>
          </a:prstGeom>
          <a:solidFill>
            <a:srgbClr val="8064a2"/>
          </a:solidFill>
          <a:ln w="25560">
            <a:solidFill>
              <a:srgbClr val="5e4977"/>
            </a:solidFill>
            <a:round/>
          </a:ln>
        </p:spPr>
        <p:style>
          <a:lnRef idx="0"/>
          <a:fillRef idx="0"/>
          <a:effectRef idx="0"/>
          <a:fontRef idx="minor"/>
        </p:style>
      </p:sp>
      <p:sp>
        <p:nvSpPr>
          <p:cNvPr id="276" name="CustomShape 8"/>
          <p:cNvSpPr/>
          <p:nvPr/>
        </p:nvSpPr>
        <p:spPr>
          <a:xfrm>
            <a:off x="6617880" y="518688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7" name="CustomShape 9"/>
          <p:cNvSpPr/>
          <p:nvPr/>
        </p:nvSpPr>
        <p:spPr>
          <a:xfrm>
            <a:off x="6948360" y="540288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78" name="CustomShape 10"/>
          <p:cNvSpPr/>
          <p:nvPr/>
        </p:nvSpPr>
        <p:spPr>
          <a:xfrm>
            <a:off x="5760720" y="350100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279" name="CustomShape 11"/>
          <p:cNvSpPr/>
          <p:nvPr/>
        </p:nvSpPr>
        <p:spPr>
          <a:xfrm>
            <a:off x="7857720" y="350100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280" name="CustomShape 12"/>
          <p:cNvSpPr/>
          <p:nvPr/>
        </p:nvSpPr>
        <p:spPr>
          <a:xfrm>
            <a:off x="6547680" y="5886720"/>
            <a:ext cx="1090800" cy="256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radius</a:t>
            </a:r>
            <a:endParaRPr b="0" lang="en-US" sz="1100" spc="-1" strike="noStrike">
              <a:latin typeface="Arial"/>
            </a:endParaRPr>
          </a:p>
        </p:txBody>
      </p:sp>
      <p:sp>
        <p:nvSpPr>
          <p:cNvPr id="281" name="CustomShape 13"/>
          <p:cNvSpPr/>
          <p:nvPr/>
        </p:nvSpPr>
        <p:spPr>
          <a:xfrm>
            <a:off x="7693560" y="658764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2" name="CustomShape 14"/>
          <p:cNvSpPr/>
          <p:nvPr/>
        </p:nvSpPr>
        <p:spPr>
          <a:xfrm>
            <a:off x="7704720" y="632952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83" name="CustomShape 15"/>
          <p:cNvSpPr/>
          <p:nvPr/>
        </p:nvSpPr>
        <p:spPr>
          <a:xfrm>
            <a:off x="7819200" y="6254280"/>
            <a:ext cx="1186200" cy="256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284" name="CustomShape 16"/>
          <p:cNvSpPr/>
          <p:nvPr/>
        </p:nvSpPr>
        <p:spPr>
          <a:xfrm>
            <a:off x="7848720" y="6515640"/>
            <a:ext cx="1186200" cy="256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285" name="CustomShape 17"/>
          <p:cNvSpPr/>
          <p:nvPr/>
        </p:nvSpPr>
        <p:spPr>
          <a:xfrm>
            <a:off x="6905880" y="494100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286" name="CustomShape 18"/>
          <p:cNvSpPr/>
          <p:nvPr/>
        </p:nvSpPr>
        <p:spPr>
          <a:xfrm>
            <a:off x="6548040" y="5007240"/>
            <a:ext cx="912960" cy="868680"/>
          </a:xfrm>
          <a:prstGeom prst="flowChartProcess">
            <a:avLst/>
          </a:prstGeom>
          <a:noFill/>
          <a:ln w="25560">
            <a:solidFill>
              <a:srgbClr val="3a5f8b"/>
            </a:solidFill>
            <a:round/>
          </a:ln>
        </p:spPr>
        <p:style>
          <a:lnRef idx="0"/>
          <a:fillRef idx="0"/>
          <a:effectRef idx="0"/>
          <a:fontRef idx="minor"/>
        </p:style>
      </p:sp>
      <p:sp>
        <p:nvSpPr>
          <p:cNvPr id="287" name="CustomShape 19"/>
          <p:cNvSpPr/>
          <p:nvPr/>
        </p:nvSpPr>
        <p:spPr>
          <a:xfrm flipH="1">
            <a:off x="7041600" y="5460120"/>
            <a:ext cx="15120" cy="38880"/>
          </a:xfrm>
          <a:custGeom>
            <a:avLst/>
            <a:gdLst/>
            <a:ahLst/>
            <a:rect l="l" t="t" r="r" b="b"/>
            <a:pathLst>
              <a:path w="21600" h="21600">
                <a:moveTo>
                  <a:pt x="0" y="0"/>
                </a:moveTo>
                <a:lnTo>
                  <a:pt x="21600" y="21600"/>
                </a:lnTo>
              </a:path>
            </a:pathLst>
          </a:custGeom>
          <a:noFill/>
          <a:ln w="9360">
            <a:solidFill>
              <a:srgbClr val="4a7ebb"/>
            </a:solidFill>
            <a:round/>
            <a:tailEnd len="med" type="triangle" w="med"/>
          </a:ln>
        </p:spPr>
        <p:style>
          <a:lnRef idx="0"/>
          <a:fillRef idx="0"/>
          <a:effectRef idx="0"/>
          <a:fontRef idx="minor"/>
        </p:style>
      </p:sp>
      <p:sp>
        <p:nvSpPr>
          <p:cNvPr id="288" name="CustomShape 20"/>
          <p:cNvSpPr/>
          <p:nvPr/>
        </p:nvSpPr>
        <p:spPr>
          <a:xfrm>
            <a:off x="7005240" y="5517360"/>
            <a:ext cx="360" cy="358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289" name="CustomShape 21"/>
          <p:cNvSpPr/>
          <p:nvPr/>
        </p:nvSpPr>
        <p:spPr>
          <a:xfrm>
            <a:off x="6257880" y="461088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290" name="CustomShape 22"/>
          <p:cNvSpPr/>
          <p:nvPr/>
        </p:nvSpPr>
        <p:spPr>
          <a:xfrm>
            <a:off x="6072120" y="4005000"/>
            <a:ext cx="1090800" cy="5907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291" name="CustomShape 23"/>
          <p:cNvSpPr/>
          <p:nvPr/>
        </p:nvSpPr>
        <p:spPr>
          <a:xfrm>
            <a:off x="7164360" y="4005000"/>
            <a:ext cx="1090800" cy="5907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293"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Real and Ghost</a:t>
            </a:r>
            <a:endParaRPr b="0" lang="en-US" sz="4400" spc="-1" strike="noStrike">
              <a:latin typeface="Arial"/>
            </a:endParaRPr>
          </a:p>
        </p:txBody>
      </p:sp>
      <p:sp>
        <p:nvSpPr>
          <p:cNvPr id="294"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Real Entity is the authoritative Entity</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 Ghost Entity is a copy with partial data from the neighboring Cell’s corresponding Entity</a:t>
            </a:r>
            <a:endParaRPr b="0" lang="en-US" sz="3200" spc="-1" strike="noStrike">
              <a:latin typeface="Arial"/>
            </a:endParaRPr>
          </a:p>
        </p:txBody>
      </p:sp>
      <p:sp>
        <p:nvSpPr>
          <p:cNvPr id="295" name="CustomShape 4"/>
          <p:cNvSpPr/>
          <p:nvPr/>
        </p:nvSpPr>
        <p:spPr>
          <a:xfrm>
            <a:off x="4247640" y="3877560"/>
            <a:ext cx="1798920" cy="2230920"/>
          </a:xfrm>
          <a:prstGeom prst="flowChartProcess">
            <a:avLst/>
          </a:prstGeom>
          <a:solidFill>
            <a:srgbClr val="4f81bd"/>
          </a:solidFill>
          <a:ln w="25560">
            <a:solidFill>
              <a:srgbClr val="3a5f8b"/>
            </a:solidFill>
            <a:round/>
          </a:ln>
        </p:spPr>
        <p:style>
          <a:lnRef idx="0"/>
          <a:fillRef idx="0"/>
          <a:effectRef idx="0"/>
          <a:fontRef idx="minor"/>
        </p:style>
      </p:sp>
      <p:sp>
        <p:nvSpPr>
          <p:cNvPr id="296" name="CustomShape 5"/>
          <p:cNvSpPr/>
          <p:nvPr/>
        </p:nvSpPr>
        <p:spPr>
          <a:xfrm>
            <a:off x="4967640" y="3877560"/>
            <a:ext cx="1078560" cy="2230920"/>
          </a:xfrm>
          <a:prstGeom prst="flowChartProcess">
            <a:avLst/>
          </a:prstGeom>
          <a:solidFill>
            <a:srgbClr val="4f81bd"/>
          </a:solidFill>
          <a:ln w="25560">
            <a:solidFill>
              <a:srgbClr val="3a5f8b"/>
            </a:solidFill>
            <a:round/>
          </a:ln>
        </p:spPr>
        <p:style>
          <a:lnRef idx="0"/>
          <a:fillRef idx="0"/>
          <a:effectRef idx="0"/>
          <a:fontRef idx="minor"/>
        </p:style>
      </p:sp>
      <p:sp>
        <p:nvSpPr>
          <p:cNvPr id="297" name="CustomShape 6"/>
          <p:cNvSpPr/>
          <p:nvPr/>
        </p:nvSpPr>
        <p:spPr>
          <a:xfrm>
            <a:off x="6048000" y="3877560"/>
            <a:ext cx="1798920" cy="2230920"/>
          </a:xfrm>
          <a:prstGeom prst="flowChartProcess">
            <a:avLst/>
          </a:prstGeom>
          <a:solidFill>
            <a:srgbClr val="8064a2"/>
          </a:solidFill>
          <a:ln w="25560">
            <a:solidFill>
              <a:srgbClr val="5e4977"/>
            </a:solidFill>
            <a:round/>
          </a:ln>
        </p:spPr>
        <p:style>
          <a:lnRef idx="0"/>
          <a:fillRef idx="0"/>
          <a:effectRef idx="0"/>
          <a:fontRef idx="minor"/>
        </p:style>
      </p:sp>
      <p:sp>
        <p:nvSpPr>
          <p:cNvPr id="298" name="CustomShape 7"/>
          <p:cNvSpPr/>
          <p:nvPr/>
        </p:nvSpPr>
        <p:spPr>
          <a:xfrm>
            <a:off x="6048000" y="3877560"/>
            <a:ext cx="1078560" cy="2230920"/>
          </a:xfrm>
          <a:prstGeom prst="flowChartProcess">
            <a:avLst/>
          </a:prstGeom>
          <a:solidFill>
            <a:srgbClr val="8064a2"/>
          </a:solidFill>
          <a:ln w="25560">
            <a:solidFill>
              <a:srgbClr val="5e4977"/>
            </a:solidFill>
            <a:round/>
          </a:ln>
        </p:spPr>
        <p:style>
          <a:lnRef idx="0"/>
          <a:fillRef idx="0"/>
          <a:effectRef idx="0"/>
          <a:fontRef idx="minor"/>
        </p:style>
      </p:sp>
      <p:sp>
        <p:nvSpPr>
          <p:cNvPr id="299" name="CustomShape 8"/>
          <p:cNvSpPr/>
          <p:nvPr/>
        </p:nvSpPr>
        <p:spPr>
          <a:xfrm>
            <a:off x="5501520" y="486252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0" name="CustomShape 9"/>
          <p:cNvSpPr/>
          <p:nvPr/>
        </p:nvSpPr>
        <p:spPr>
          <a:xfrm>
            <a:off x="5328000" y="526140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1" name="CustomShape 10"/>
          <p:cNvSpPr/>
          <p:nvPr/>
        </p:nvSpPr>
        <p:spPr>
          <a:xfrm>
            <a:off x="5760000" y="582516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2" name="CustomShape 11"/>
          <p:cNvSpPr/>
          <p:nvPr/>
        </p:nvSpPr>
        <p:spPr>
          <a:xfrm>
            <a:off x="6408000" y="529056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3" name="CustomShape 12"/>
          <p:cNvSpPr/>
          <p:nvPr/>
        </p:nvSpPr>
        <p:spPr>
          <a:xfrm>
            <a:off x="6840000" y="582516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04" name="CustomShape 13"/>
          <p:cNvSpPr/>
          <p:nvPr/>
        </p:nvSpPr>
        <p:spPr>
          <a:xfrm>
            <a:off x="4679640" y="338328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Cell1</a:t>
            </a:r>
            <a:endParaRPr b="0" lang="en-US" sz="1800" spc="-1" strike="noStrike">
              <a:latin typeface="Arial"/>
            </a:endParaRPr>
          </a:p>
        </p:txBody>
      </p:sp>
      <p:sp>
        <p:nvSpPr>
          <p:cNvPr id="305" name="CustomShape 14"/>
          <p:cNvSpPr/>
          <p:nvPr/>
        </p:nvSpPr>
        <p:spPr>
          <a:xfrm>
            <a:off x="6776640" y="3383280"/>
            <a:ext cx="646560" cy="6372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Cell2</a:t>
            </a:r>
            <a:endParaRPr b="0" lang="en-US" sz="1800" spc="-1" strike="noStrike">
              <a:latin typeface="Arial"/>
            </a:endParaRPr>
          </a:p>
        </p:txBody>
      </p:sp>
      <p:sp>
        <p:nvSpPr>
          <p:cNvPr id="306" name="CustomShape 15"/>
          <p:cNvSpPr/>
          <p:nvPr/>
        </p:nvSpPr>
        <p:spPr>
          <a:xfrm>
            <a:off x="5014440" y="3877560"/>
            <a:ext cx="1090800" cy="59076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p:txBody>
      </p:sp>
      <p:sp>
        <p:nvSpPr>
          <p:cNvPr id="307" name="CustomShape 16"/>
          <p:cNvSpPr/>
          <p:nvPr/>
        </p:nvSpPr>
        <p:spPr>
          <a:xfrm>
            <a:off x="6047640" y="3877560"/>
            <a:ext cx="1375560" cy="7588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500m boundary region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Calibri"/>
                <a:ea typeface="DejaVu Sans"/>
              </a:rPr>
              <a:t>    </a:t>
            </a:r>
            <a:endParaRPr b="0" lang="en-US" sz="1100" spc="-1" strike="noStrike">
              <a:latin typeface="Arial"/>
            </a:endParaRPr>
          </a:p>
        </p:txBody>
      </p:sp>
      <p:sp>
        <p:nvSpPr>
          <p:cNvPr id="308" name="CustomShape 17"/>
          <p:cNvSpPr/>
          <p:nvPr/>
        </p:nvSpPr>
        <p:spPr>
          <a:xfrm>
            <a:off x="4607640" y="534744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09" name="CustomShape 18"/>
          <p:cNvSpPr/>
          <p:nvPr/>
        </p:nvSpPr>
        <p:spPr>
          <a:xfrm>
            <a:off x="7589880" y="452592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0" name="CustomShape 19"/>
          <p:cNvSpPr/>
          <p:nvPr/>
        </p:nvSpPr>
        <p:spPr>
          <a:xfrm>
            <a:off x="6589440" y="4859280"/>
            <a:ext cx="113040" cy="1022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1" name="CustomShape 20"/>
          <p:cNvSpPr/>
          <p:nvPr/>
        </p:nvSpPr>
        <p:spPr>
          <a:xfrm>
            <a:off x="6625080" y="646992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2" name="CustomShape 21"/>
          <p:cNvSpPr/>
          <p:nvPr/>
        </p:nvSpPr>
        <p:spPr>
          <a:xfrm>
            <a:off x="6624000" y="621180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3" name="CustomShape 22"/>
          <p:cNvSpPr/>
          <p:nvPr/>
        </p:nvSpPr>
        <p:spPr>
          <a:xfrm>
            <a:off x="6738120" y="6136200"/>
            <a:ext cx="1186200" cy="256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 </a:t>
            </a:r>
            <a:r>
              <a:rPr b="0" lang="en-US" sz="1100" spc="-1" strike="noStrike">
                <a:solidFill>
                  <a:srgbClr val="000000"/>
                </a:solidFill>
                <a:latin typeface="Calibri"/>
                <a:ea typeface="DejaVu Sans"/>
              </a:rPr>
              <a:t>Real Entity</a:t>
            </a:r>
            <a:endParaRPr b="0" lang="en-US" sz="1100" spc="-1" strike="noStrike">
              <a:latin typeface="Arial"/>
            </a:endParaRPr>
          </a:p>
        </p:txBody>
      </p:sp>
      <p:sp>
        <p:nvSpPr>
          <p:cNvPr id="314" name="CustomShape 23"/>
          <p:cNvSpPr/>
          <p:nvPr/>
        </p:nvSpPr>
        <p:spPr>
          <a:xfrm>
            <a:off x="6768000" y="6397920"/>
            <a:ext cx="1186200" cy="256680"/>
          </a:xfrm>
          <a:prstGeom prst="rect">
            <a:avLst/>
          </a:prstGeom>
          <a:noFill/>
          <a:ln>
            <a:noFill/>
          </a:ln>
        </p:spPr>
        <p:style>
          <a:lnRef idx="0"/>
          <a:fillRef idx="0"/>
          <a:effectRef idx="0"/>
          <a:fontRef idx="minor"/>
        </p:style>
        <p:txBody>
          <a:bodyPr lIns="90000" rIns="90000" tIns="45000" bIns="45000"/>
          <a:p>
            <a:pPr>
              <a:lnSpc>
                <a:spcPct val="100000"/>
              </a:lnSpc>
            </a:pPr>
            <a:r>
              <a:rPr b="0" lang="en-US" sz="1100" spc="-1" strike="noStrike">
                <a:solidFill>
                  <a:srgbClr val="000000"/>
                </a:solidFill>
                <a:latin typeface="Calibri"/>
                <a:ea typeface="DejaVu Sans"/>
              </a:rPr>
              <a:t>Ghost Entity</a:t>
            </a:r>
            <a:endParaRPr b="0" lang="en-US" sz="1100" spc="-1" strike="noStrike">
              <a:latin typeface="Arial"/>
            </a:endParaRPr>
          </a:p>
        </p:txBody>
      </p:sp>
      <p:sp>
        <p:nvSpPr>
          <p:cNvPr id="315" name="CustomShape 24"/>
          <p:cNvSpPr/>
          <p:nvPr/>
        </p:nvSpPr>
        <p:spPr>
          <a:xfrm>
            <a:off x="6192000" y="4601160"/>
            <a:ext cx="113040" cy="113040"/>
          </a:xfrm>
          <a:prstGeom prst="flowChartConnector">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316" name="CustomShape 25"/>
          <p:cNvSpPr/>
          <p:nvPr/>
        </p:nvSpPr>
        <p:spPr>
          <a:xfrm>
            <a:off x="5111640" y="4601160"/>
            <a:ext cx="113040" cy="113040"/>
          </a:xfrm>
          <a:prstGeom prst="flowChartConnector">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317" name="CustomShape 26"/>
          <p:cNvSpPr/>
          <p:nvPr/>
        </p:nvSpPr>
        <p:spPr>
          <a:xfrm flipH="1">
            <a:off x="5224680" y="4658040"/>
            <a:ext cx="96444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8" name="CustomShape 27"/>
          <p:cNvSpPr/>
          <p:nvPr/>
        </p:nvSpPr>
        <p:spPr>
          <a:xfrm>
            <a:off x="5615640" y="4911120"/>
            <a:ext cx="97236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19" name="CustomShape 28"/>
          <p:cNvSpPr/>
          <p:nvPr/>
        </p:nvSpPr>
        <p:spPr>
          <a:xfrm>
            <a:off x="5442120" y="5347440"/>
            <a:ext cx="96444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
        <p:nvSpPr>
          <p:cNvPr id="320" name="CustomShape 29"/>
          <p:cNvSpPr/>
          <p:nvPr/>
        </p:nvSpPr>
        <p:spPr>
          <a:xfrm>
            <a:off x="5874120" y="5882400"/>
            <a:ext cx="964440" cy="360"/>
          </a:xfrm>
          <a:custGeom>
            <a:avLst/>
            <a:gdLst/>
            <a:ahLst/>
            <a:rect l="l" t="t" r="r" b="b"/>
            <a:pathLst>
              <a:path w="21600" h="21600">
                <a:moveTo>
                  <a:pt x="0" y="0"/>
                </a:moveTo>
                <a:lnTo>
                  <a:pt x="21600" y="21600"/>
                </a:lnTo>
              </a:path>
            </a:pathLst>
          </a:custGeom>
          <a:noFill/>
          <a:ln w="25560">
            <a:solidFill>
              <a:srgbClr val="9bbb59"/>
            </a:solidFill>
            <a:round/>
            <a:tailEnd len="med" type="triangle" w="med"/>
          </a:ln>
          <a:effectLst>
            <a:outerShdw dir="5400000" dist="20160">
              <a:srgbClr val="000000">
                <a:alpha val="38000"/>
              </a:srgbClr>
            </a:outerShdw>
          </a:effectLst>
        </p:spPr>
        <p:style>
          <a:lnRef idx="0"/>
          <a:fillRef idx="0"/>
          <a:effectRef idx="0"/>
          <a:fontRef idx="minor"/>
        </p:style>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22"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Ghost Entity</a:t>
            </a:r>
            <a:endParaRPr b="0" lang="en-US" sz="4400" spc="-1" strike="noStrike">
              <a:latin typeface="Arial"/>
            </a:endParaRPr>
          </a:p>
        </p:txBody>
      </p:sp>
      <p:sp>
        <p:nvSpPr>
          <p:cNvPr id="323" name="CustomShape 3"/>
          <p:cNvSpPr/>
          <p:nvPr/>
        </p:nvSpPr>
        <p:spPr>
          <a:xfrm>
            <a:off x="18324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Solving Entity interaction issues across Cell boundaries</a:t>
            </a:r>
            <a:endParaRPr b="0" lang="en-US" sz="3200" spc="-1" strike="noStrike">
              <a:latin typeface="Arial"/>
            </a:endParaRPr>
          </a:p>
          <a:p>
            <a:pPr lvl="1" marL="181080" indent="-179640">
              <a:lnSpc>
                <a:spcPct val="9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Method call</a:t>
            </a:r>
            <a:endParaRPr b="0" lang="en-US" sz="2800" spc="-1" strike="noStrike">
              <a:latin typeface="Arial"/>
            </a:endParaRPr>
          </a:p>
          <a:p>
            <a:pPr>
              <a:lnSpc>
                <a:spcPct val="9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Forward it to Real Entity</a:t>
            </a:r>
            <a:endParaRPr b="0" lang="en-US" sz="24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Attributes </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 property can be real only. For example, if it will never exist on ghost.</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If an attribute is visible to the client, the attribute must be ghostable. Example: current weapon, level, name</a:t>
            </a:r>
            <a:endParaRPr b="0" lang="en-US" sz="20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Ghost’s attributes are read-only</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change property values can only update their corresponding Real Entity via a method call</a:t>
            </a:r>
            <a:endParaRPr b="0" lang="en-US" sz="2000" spc="-1" strike="noStrike">
              <a:latin typeface="Arial"/>
            </a:endParaRPr>
          </a:p>
          <a:p>
            <a:pPr>
              <a:lnSpc>
                <a:spcPct val="90000"/>
              </a:lnSpc>
              <a:spcBef>
                <a:spcPts val="400"/>
              </a:spcBef>
            </a:pPr>
            <a:endParaRPr b="0" lang="en-US" sz="2000" spc="-1" strike="noStrike">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42" name="CustomShape 2"/>
          <p:cNvSpPr/>
          <p:nvPr/>
        </p:nvSpPr>
        <p:spPr>
          <a:xfrm>
            <a:off x="179640" y="132120"/>
            <a:ext cx="3477240" cy="64908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4f81bd"/>
                </a:solidFill>
                <a:latin typeface="Calibri"/>
                <a:ea typeface="DejaVu Sans"/>
              </a:rPr>
              <a:t>Overview</a:t>
            </a:r>
            <a:endParaRPr b="0" lang="en-US" sz="4400" spc="-1" strike="noStrike">
              <a:latin typeface="Arial"/>
            </a:endParaRPr>
          </a:p>
        </p:txBody>
      </p:sp>
      <p:sp>
        <p:nvSpPr>
          <p:cNvPr id="43" name="CustomShape 3"/>
          <p:cNvSpPr/>
          <p:nvPr/>
        </p:nvSpPr>
        <p:spPr>
          <a:xfrm>
            <a:off x="304920" y="1268640"/>
            <a:ext cx="7557840" cy="504036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KBEngine Server Overview</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Implement an Entity</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Communcation</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Entity Core Componenets</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Cell Feature Set</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Setup and Maintenance</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Debugging</a:t>
            </a:r>
            <a:endParaRPr b="0" lang="en-US" sz="3200" spc="-1" strike="noStrike">
              <a:latin typeface="Arial"/>
            </a:endParaRPr>
          </a:p>
          <a:p>
            <a:pPr marL="181080" indent="-179640">
              <a:lnSpc>
                <a:spcPct val="90000"/>
              </a:lnSpc>
              <a:spcBef>
                <a:spcPts val="1440"/>
              </a:spcBef>
              <a:buClr>
                <a:srgbClr val="ff9933"/>
              </a:buClr>
              <a:buSzPct val="80000"/>
              <a:buFont typeface="Wingdings" charset="2"/>
              <a:buChar char=""/>
            </a:pPr>
            <a:r>
              <a:rPr b="0" lang="en-US" sz="3200" spc="-1" strike="noStrike">
                <a:solidFill>
                  <a:srgbClr val="1f497d"/>
                </a:solidFill>
                <a:latin typeface="Verdana"/>
                <a:ea typeface="宋体"/>
              </a:rPr>
              <a:t>Server profiling and Stress Tests</a:t>
            </a:r>
            <a:endParaRPr b="0" lang="en-US" sz="3200" spc="-1" strike="noStrike">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25"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update</a:t>
            </a:r>
            <a:endParaRPr b="0" lang="en-US" sz="4400" spc="-1" strike="noStrike">
              <a:latin typeface="Arial"/>
            </a:endParaRPr>
          </a:p>
        </p:txBody>
      </p:sp>
      <p:sp>
        <p:nvSpPr>
          <p:cNvPr id="326" name="CustomShape 3"/>
          <p:cNvSpPr/>
          <p:nvPr/>
        </p:nvSpPr>
        <p:spPr>
          <a:xfrm>
            <a:off x="182880" y="956160"/>
            <a:ext cx="893880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Clients implement LOD to speed up rendering</a:t>
            </a:r>
            <a:endParaRPr b="0" lang="en-US" sz="3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Cellapp implements LOD to reduce: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Bandwidth consumption</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consumption per Entity</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The role of LOD on Cellapp is similar to that on the client side</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level of detail is relative to the player’s entity distance</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Client side Entity methods can implement LOD</a:t>
            </a:r>
            <a:endParaRPr b="0" lang="en-US" sz="3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000" spc="-1" strike="noStrike">
                <a:solidFill>
                  <a:srgbClr val="00007d"/>
                </a:solidFill>
                <a:latin typeface="Calibri"/>
                <a:ea typeface="宋体"/>
              </a:rPr>
              <a:t>Entity attribute LOD avoids unnecessary communication to the client</a:t>
            </a:r>
            <a:endParaRPr b="0" lang="en-US" sz="3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Current Health Points (invisible for very long distances)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28"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CellappMgr</a:t>
            </a:r>
            <a:endParaRPr b="0" lang="en-US" sz="4400" spc="-1" strike="noStrike">
              <a:latin typeface="Arial"/>
            </a:endParaRPr>
          </a:p>
        </p:txBody>
      </p:sp>
      <p:sp>
        <p:nvSpPr>
          <p:cNvPr id="329"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CellappMgr knows:</a:t>
            </a:r>
            <a:endParaRPr b="0" lang="en-US" sz="32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Cellapps (and their loads)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Cell borders</a:t>
            </a:r>
            <a:endParaRPr b="0" lang="en-US" sz="2000" spc="-1" strike="noStrike">
              <a:latin typeface="Arial"/>
            </a:endParaRPr>
          </a:p>
          <a:p>
            <a:pPr>
              <a:lnSpc>
                <a:spcPct val="9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All Spaces</a:t>
            </a:r>
            <a:endParaRPr b="0" lang="en-US" sz="20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Manages Cellapp load Balancing</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Tells Cellapps where their Cell borders should be</a:t>
            </a:r>
            <a:endParaRPr b="0" lang="en-US" sz="20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Adds new Entities to the correct Cell</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server group has one CellappMgr instance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31"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Database Manager (DBMgr)</a:t>
            </a:r>
            <a:endParaRPr b="0" lang="en-US" sz="4400" spc="-1" strike="noStrike">
              <a:latin typeface="Arial"/>
            </a:endParaRPr>
          </a:p>
        </p:txBody>
      </p:sp>
      <p:sp>
        <p:nvSpPr>
          <p:cNvPr id="332" name="CustomShape 3"/>
          <p:cNvSpPr/>
          <p:nvPr/>
        </p:nvSpPr>
        <p:spPr>
          <a:xfrm>
            <a:off x="168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Database storage for managing Entity data</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Responsible for the communication of Entity information between the database and the rest of the server</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Supported database types: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MySQL</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MongoDB</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Redis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 </a:t>
            </a:r>
            <a:r>
              <a:rPr b="0" lang="en-US" sz="2000" spc="-1" strike="noStrike">
                <a:solidFill>
                  <a:srgbClr val="00007d"/>
                </a:solidFill>
                <a:latin typeface="Calibri"/>
                <a:ea typeface="宋体"/>
              </a:rPr>
              <a:t>you can customize it yourself</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Best to run on an independent machine</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34"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backup</a:t>
            </a:r>
            <a:endParaRPr b="0" lang="en-US" sz="4400" spc="-1" strike="noStrike">
              <a:latin typeface="Arial"/>
            </a:endParaRPr>
          </a:p>
        </p:txBody>
      </p:sp>
      <p:sp>
        <p:nvSpPr>
          <p:cNvPr id="335"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Archiving</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Round-robin scheduling between Baseapps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Baseapp retransmits data from the Cell section of the Entity to DBMgr storage</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3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Machine Daemon</a:t>
            </a:r>
            <a:endParaRPr b="0" lang="en-US" sz="4400" spc="-1" strike="noStrike">
              <a:latin typeface="Arial"/>
            </a:endParaRPr>
          </a:p>
        </p:txBody>
      </p:sp>
      <p:sp>
        <p:nvSpPr>
          <p:cNvPr id="338"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Daemon for monitoring server processes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is a machine on each server machine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Start/Stop Server process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Notify the server group of the survival status of each process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Monitoring the use of the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CPU / Memory / Bandwidth</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4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Server-side operations</a:t>
            </a:r>
            <a:endParaRPr b="0" lang="en-US" sz="4400" spc="-1" strike="noStrike">
              <a:latin typeface="Arial"/>
            </a:endParaRPr>
          </a:p>
        </p:txBody>
      </p:sp>
      <p:sp>
        <p:nvSpPr>
          <p:cNvPr id="341"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One Baseapp, 2 or more Cellapps</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Different games, different situations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Profile early, profile often</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situation allows, these should be placed on an independent machine:</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DBMgr</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Some tools process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4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 process</a:t>
            </a:r>
            <a:endParaRPr b="0" lang="en-US" sz="4400" spc="-1" strike="noStrike">
              <a:latin typeface="Arial"/>
            </a:endParaRPr>
          </a:p>
        </p:txBody>
      </p:sp>
      <p:sp>
        <p:nvSpPr>
          <p:cNvPr id="344" name="CustomShape 3"/>
          <p:cNvSpPr/>
          <p:nvPr/>
        </p:nvSpPr>
        <p:spPr>
          <a:xfrm>
            <a:off x="197640" y="1124640"/>
            <a:ext cx="8747280" cy="503892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Client sends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Specify IP/port</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receives a login request</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Decrypt request message (some clients also choose not to encrypt communication, the the server does not encrypt)</a:t>
            </a:r>
            <a:endParaRPr b="0" lang="en-US" sz="20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Loginapp forwards login message to DBMgr</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DBMgr authenticates username/password</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Queries the database</a:t>
            </a:r>
            <a:endParaRPr b="0" lang="en-US" sz="20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Forward requests to BaseappMgr</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BaseappMgr sends a message to create a new Player Entity to the least heavily loaded Baseapp</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Baseapp creates a new Proxy</a:t>
            </a:r>
            <a:endParaRPr b="0" lang="en-US" sz="2400" spc="-1" strike="noStrike">
              <a:latin typeface="Arial"/>
            </a:endParaRPr>
          </a:p>
          <a:p>
            <a:pPr>
              <a:lnSpc>
                <a:spcPct val="8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May create a new </a:t>
            </a:r>
            <a:r>
              <a:rPr b="0" lang="en-US" sz="2000" spc="-1" strike="noStrike">
                <a:solidFill>
                  <a:srgbClr val="00007d"/>
                </a:solidFill>
                <a:latin typeface="Calibri"/>
                <a:ea typeface="宋体"/>
              </a:rPr>
              <a:t>Cell Entity</a:t>
            </a:r>
            <a:endParaRPr b="0" lang="en-US" sz="20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Proxy TCP port is returned to the client</a:t>
            </a:r>
            <a:endParaRPr b="0" lang="en-US" sz="2400" spc="-1" strike="noStrike">
              <a:latin typeface="Arial"/>
            </a:endParaRPr>
          </a:p>
          <a:p>
            <a:pPr marL="181080" indent="-179640">
              <a:lnSpc>
                <a:spcPct val="8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Routes to </a:t>
            </a:r>
            <a:r>
              <a:rPr b="0" lang="en-US" sz="2000" spc="-1" strike="noStrike">
                <a:solidFill>
                  <a:srgbClr val="00007d"/>
                </a:solidFill>
                <a:latin typeface="Calibri"/>
                <a:ea typeface="宋体"/>
              </a:rPr>
              <a:t>BaseappMgr, DBMgr, Loginapp</a:t>
            </a:r>
            <a:endParaRPr b="0" lang="en-US" sz="2000" spc="-1" strike="noStrike">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346"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47"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two</a:t>
            </a:r>
            <a:endParaRPr b="0" lang="en-US" sz="4400" spc="-1" strike="noStrike">
              <a:latin typeface="Arial"/>
            </a:endParaRPr>
          </a:p>
        </p:txBody>
      </p:sp>
      <p:sp>
        <p:nvSpPr>
          <p:cNvPr id="348" name="CustomShape 4"/>
          <p:cNvSpPr/>
          <p:nvPr/>
        </p:nvSpPr>
        <p:spPr>
          <a:xfrm>
            <a:off x="1527480" y="3141360"/>
            <a:ext cx="6335280" cy="515880"/>
          </a:xfrm>
          <a:prstGeom prst="rect">
            <a:avLst/>
          </a:prstGeom>
          <a:noFill/>
          <a:ln>
            <a:noFill/>
          </a:ln>
        </p:spPr>
        <p:style>
          <a:lnRef idx="0"/>
          <a:fillRef idx="0"/>
          <a:effectRef idx="0"/>
          <a:fontRef idx="minor"/>
        </p:style>
        <p:txBody>
          <a:bodyPr lIns="90000" rIns="90000" tIns="45000" bIns="45000"/>
          <a:p>
            <a:pPr>
              <a:lnSpc>
                <a:spcPct val="100000"/>
              </a:lnSpc>
            </a:pPr>
            <a:r>
              <a:rPr b="1" lang="en-US" sz="2800" spc="-1" strike="noStrike">
                <a:solidFill>
                  <a:srgbClr val="1f497d"/>
                </a:solidFill>
                <a:latin typeface="Verdana"/>
                <a:ea typeface="宋体"/>
              </a:rPr>
              <a:t>        </a:t>
            </a:r>
            <a:r>
              <a:rPr b="1" lang="en-US" sz="2800" spc="-1" strike="noStrike">
                <a:solidFill>
                  <a:srgbClr val="1f497d"/>
                </a:solidFill>
                <a:latin typeface="Verdana"/>
                <a:ea typeface="宋体"/>
              </a:rPr>
              <a:t>Implement an Entity</a:t>
            </a:r>
            <a:endParaRPr b="0" lang="en-US" sz="2800" spc="-1" strike="noStrike">
              <a:latin typeface="Arial"/>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5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Game Project Asset Library</a:t>
            </a:r>
            <a:endParaRPr b="0" lang="en-US" sz="4000" spc="-1" strike="noStrike">
              <a:latin typeface="Arial"/>
            </a:endParaRPr>
          </a:p>
        </p:txBody>
      </p:sp>
      <p:sp>
        <p:nvSpPr>
          <p:cNvPr id="351"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KBEngine Default Asset Library</a:t>
            </a:r>
            <a:endParaRPr b="0" lang="en-US" sz="3200" spc="-1" strike="noStrike">
              <a:latin typeface="Arial"/>
            </a:endParaRPr>
          </a:p>
          <a:p>
            <a:pPr>
              <a:lnSpc>
                <a:spcPct val="100000"/>
              </a:lnSpc>
              <a:spcBef>
                <a:spcPts val="641"/>
              </a:spcBef>
            </a:pPr>
            <a:r>
              <a:rPr b="0" lang="en-US" sz="3200" spc="-1" strike="noStrike">
                <a:solidFill>
                  <a:srgbClr val="00007d"/>
                </a:solidFill>
                <a:latin typeface="Calibri"/>
                <a:ea typeface="宋体"/>
              </a:rPr>
              <a:t>     </a:t>
            </a:r>
            <a:r>
              <a:rPr b="0" lang="en-US" sz="2000" spc="-1" strike="noStrike">
                <a:solidFill>
                  <a:srgbClr val="00007d"/>
                </a:solidFill>
                <a:latin typeface="Calibri"/>
                <a:ea typeface="宋体"/>
              </a:rPr>
              <a:t>If the user does not set an environment variable, the engine will try to read the engine root assets as the default asset library by default</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 concept of an asset library is similar to Assets in Unity3d, but some of the folder name structures are fixed</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projects are different asset banks</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To read the corresponding project asset library when the engine starts, must be set in the environment variables</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33920" y="6597360"/>
            <a:ext cx="2217960" cy="259200"/>
          </a:xfrm>
          <a:prstGeom prst="rect">
            <a:avLst/>
          </a:prstGeom>
          <a:solidFill>
            <a:srgbClr val="f8f8f8"/>
          </a:solidFill>
          <a:ln>
            <a:noFill/>
          </a:ln>
        </p:spPr>
        <p:style>
          <a:lnRef idx="0"/>
          <a:fillRef idx="0"/>
          <a:effectRef idx="0"/>
          <a:fontRef idx="minor"/>
        </p:style>
      </p:sp>
      <p:sp>
        <p:nvSpPr>
          <p:cNvPr id="353" name="CustomShape 2"/>
          <p:cNvSpPr/>
          <p:nvPr/>
        </p:nvSpPr>
        <p:spPr>
          <a:xfrm>
            <a:off x="133920" y="6261120"/>
            <a:ext cx="2217960" cy="338400"/>
          </a:xfrm>
          <a:prstGeom prst="rect">
            <a:avLst/>
          </a:prstGeom>
          <a:solidFill>
            <a:srgbClr val="e6f1fe"/>
          </a:solidFill>
          <a:ln>
            <a:noFill/>
          </a:ln>
        </p:spPr>
        <p:style>
          <a:lnRef idx="0"/>
          <a:fillRef idx="0"/>
          <a:effectRef idx="0"/>
          <a:fontRef idx="minor"/>
        </p:style>
      </p:sp>
      <p:sp>
        <p:nvSpPr>
          <p:cNvPr id="354" name="CustomShape 3"/>
          <p:cNvSpPr/>
          <p:nvPr/>
        </p:nvSpPr>
        <p:spPr>
          <a:xfrm>
            <a:off x="1299240" y="635796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55" name="Line 4"/>
          <p:cNvSpPr/>
          <p:nvPr/>
        </p:nvSpPr>
        <p:spPr>
          <a:xfrm>
            <a:off x="905040" y="6432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56" name="CustomShape 5"/>
          <p:cNvSpPr/>
          <p:nvPr/>
        </p:nvSpPr>
        <p:spPr>
          <a:xfrm>
            <a:off x="2510280" y="6299280"/>
            <a:ext cx="1786320" cy="21240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Custom type script</a:t>
            </a:r>
            <a:endParaRPr b="0" lang="en-US" sz="1400" spc="-1" strike="noStrike">
              <a:latin typeface="Arial"/>
            </a:endParaRPr>
          </a:p>
        </p:txBody>
      </p:sp>
      <p:sp>
        <p:nvSpPr>
          <p:cNvPr id="357" name="Line 6"/>
          <p:cNvSpPr/>
          <p:nvPr/>
        </p:nvSpPr>
        <p:spPr>
          <a:xfrm>
            <a:off x="2254680" y="6432480"/>
            <a:ext cx="252360" cy="1440"/>
          </a:xfrm>
          <a:prstGeom prst="line">
            <a:avLst/>
          </a:prstGeom>
          <a:ln w="19080">
            <a:solidFill>
              <a:srgbClr val="2b2b85"/>
            </a:solidFill>
            <a:miter/>
            <a:tailEnd len="med" type="triangle" w="med"/>
          </a:ln>
        </p:spPr>
        <p:style>
          <a:lnRef idx="0"/>
          <a:fillRef idx="0"/>
          <a:effectRef idx="0"/>
          <a:fontRef idx="minor"/>
        </p:style>
      </p:sp>
      <p:sp>
        <p:nvSpPr>
          <p:cNvPr id="358" name="CustomShape 7"/>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359" name="CustomShape 8"/>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360" name="CustomShape 9"/>
          <p:cNvSpPr/>
          <p:nvPr/>
        </p:nvSpPr>
        <p:spPr>
          <a:xfrm>
            <a:off x="142920" y="5278680"/>
            <a:ext cx="2217960" cy="339840"/>
          </a:xfrm>
          <a:prstGeom prst="rect">
            <a:avLst/>
          </a:prstGeom>
          <a:solidFill>
            <a:srgbClr val="f8f8f8"/>
          </a:solidFill>
          <a:ln>
            <a:noFill/>
          </a:ln>
        </p:spPr>
        <p:style>
          <a:lnRef idx="0"/>
          <a:fillRef idx="0"/>
          <a:effectRef idx="0"/>
          <a:fontRef idx="minor"/>
        </p:style>
      </p:sp>
      <p:sp>
        <p:nvSpPr>
          <p:cNvPr id="361" name="CustomShape 10"/>
          <p:cNvSpPr/>
          <p:nvPr/>
        </p:nvSpPr>
        <p:spPr>
          <a:xfrm>
            <a:off x="142920" y="5619960"/>
            <a:ext cx="2217960" cy="336600"/>
          </a:xfrm>
          <a:prstGeom prst="rect">
            <a:avLst/>
          </a:prstGeom>
          <a:solidFill>
            <a:srgbClr val="e6f1fe"/>
          </a:solidFill>
          <a:ln>
            <a:noFill/>
          </a:ln>
        </p:spPr>
        <p:style>
          <a:lnRef idx="0"/>
          <a:fillRef idx="0"/>
          <a:effectRef idx="0"/>
          <a:fontRef idx="minor"/>
        </p:style>
      </p:sp>
      <p:sp>
        <p:nvSpPr>
          <p:cNvPr id="362" name="CustomShape 11"/>
          <p:cNvSpPr/>
          <p:nvPr/>
        </p:nvSpPr>
        <p:spPr>
          <a:xfrm>
            <a:off x="142920" y="1914840"/>
            <a:ext cx="2217960" cy="339840"/>
          </a:xfrm>
          <a:prstGeom prst="rect">
            <a:avLst/>
          </a:prstGeom>
          <a:solidFill>
            <a:srgbClr val="f8f8f8"/>
          </a:solidFill>
          <a:ln>
            <a:noFill/>
          </a:ln>
        </p:spPr>
        <p:style>
          <a:lnRef idx="0"/>
          <a:fillRef idx="0"/>
          <a:effectRef idx="0"/>
          <a:fontRef idx="minor"/>
        </p:style>
      </p:sp>
      <p:sp>
        <p:nvSpPr>
          <p:cNvPr id="363" name="CustomShape 12"/>
          <p:cNvSpPr/>
          <p:nvPr/>
        </p:nvSpPr>
        <p:spPr>
          <a:xfrm>
            <a:off x="142920" y="1576800"/>
            <a:ext cx="2217960" cy="338400"/>
          </a:xfrm>
          <a:prstGeom prst="rect">
            <a:avLst/>
          </a:prstGeom>
          <a:solidFill>
            <a:srgbClr val="e6f1fe"/>
          </a:solidFill>
          <a:ln>
            <a:noFill/>
          </a:ln>
        </p:spPr>
        <p:style>
          <a:lnRef idx="0"/>
          <a:fillRef idx="0"/>
          <a:effectRef idx="0"/>
          <a:fontRef idx="minor"/>
        </p:style>
      </p:sp>
      <p:sp>
        <p:nvSpPr>
          <p:cNvPr id="364" name="CustomShape 13"/>
          <p:cNvSpPr/>
          <p:nvPr/>
        </p:nvSpPr>
        <p:spPr>
          <a:xfrm>
            <a:off x="142920" y="2595960"/>
            <a:ext cx="2217960" cy="338400"/>
          </a:xfrm>
          <a:prstGeom prst="rect">
            <a:avLst/>
          </a:prstGeom>
          <a:solidFill>
            <a:srgbClr val="f8f8f8"/>
          </a:solidFill>
          <a:ln>
            <a:noFill/>
          </a:ln>
        </p:spPr>
        <p:style>
          <a:lnRef idx="0"/>
          <a:fillRef idx="0"/>
          <a:effectRef idx="0"/>
          <a:fontRef idx="minor"/>
        </p:style>
      </p:sp>
      <p:sp>
        <p:nvSpPr>
          <p:cNvPr id="365" name="CustomShape 14"/>
          <p:cNvSpPr/>
          <p:nvPr/>
        </p:nvSpPr>
        <p:spPr>
          <a:xfrm>
            <a:off x="142920" y="2256120"/>
            <a:ext cx="2217960" cy="338400"/>
          </a:xfrm>
          <a:prstGeom prst="rect">
            <a:avLst/>
          </a:prstGeom>
          <a:solidFill>
            <a:srgbClr val="e6f1fe"/>
          </a:solidFill>
          <a:ln>
            <a:noFill/>
          </a:ln>
        </p:spPr>
        <p:style>
          <a:lnRef idx="0"/>
          <a:fillRef idx="0"/>
          <a:effectRef idx="0"/>
          <a:fontRef idx="minor"/>
        </p:style>
      </p:sp>
      <p:sp>
        <p:nvSpPr>
          <p:cNvPr id="366" name="CustomShape 15"/>
          <p:cNvSpPr/>
          <p:nvPr/>
        </p:nvSpPr>
        <p:spPr>
          <a:xfrm>
            <a:off x="142920" y="3275280"/>
            <a:ext cx="2217960" cy="338400"/>
          </a:xfrm>
          <a:prstGeom prst="rect">
            <a:avLst/>
          </a:prstGeom>
          <a:solidFill>
            <a:srgbClr val="f8f8f8"/>
          </a:solidFill>
          <a:ln>
            <a:noFill/>
          </a:ln>
        </p:spPr>
        <p:style>
          <a:lnRef idx="0"/>
          <a:fillRef idx="0"/>
          <a:effectRef idx="0"/>
          <a:fontRef idx="minor"/>
        </p:style>
      </p:sp>
      <p:sp>
        <p:nvSpPr>
          <p:cNvPr id="367" name="CustomShape 16"/>
          <p:cNvSpPr/>
          <p:nvPr/>
        </p:nvSpPr>
        <p:spPr>
          <a:xfrm>
            <a:off x="142920" y="2935440"/>
            <a:ext cx="2217960" cy="338400"/>
          </a:xfrm>
          <a:prstGeom prst="rect">
            <a:avLst/>
          </a:prstGeom>
          <a:solidFill>
            <a:srgbClr val="e6f1fe"/>
          </a:solidFill>
          <a:ln>
            <a:noFill/>
          </a:ln>
        </p:spPr>
        <p:style>
          <a:lnRef idx="0"/>
          <a:fillRef idx="0"/>
          <a:effectRef idx="0"/>
          <a:fontRef idx="minor"/>
        </p:style>
      </p:sp>
      <p:sp>
        <p:nvSpPr>
          <p:cNvPr id="368" name="CustomShape 17"/>
          <p:cNvSpPr/>
          <p:nvPr/>
        </p:nvSpPr>
        <p:spPr>
          <a:xfrm>
            <a:off x="142920" y="4635720"/>
            <a:ext cx="2217960" cy="338400"/>
          </a:xfrm>
          <a:prstGeom prst="rect">
            <a:avLst/>
          </a:prstGeom>
          <a:solidFill>
            <a:srgbClr val="f8f8f8"/>
          </a:solidFill>
          <a:ln>
            <a:noFill/>
          </a:ln>
        </p:spPr>
        <p:style>
          <a:lnRef idx="0"/>
          <a:fillRef idx="0"/>
          <a:effectRef idx="0"/>
          <a:fontRef idx="minor"/>
        </p:style>
      </p:sp>
      <p:sp>
        <p:nvSpPr>
          <p:cNvPr id="369" name="CustomShape 18"/>
          <p:cNvSpPr/>
          <p:nvPr/>
        </p:nvSpPr>
        <p:spPr>
          <a:xfrm>
            <a:off x="142920" y="3615120"/>
            <a:ext cx="2217960" cy="338400"/>
          </a:xfrm>
          <a:prstGeom prst="rect">
            <a:avLst/>
          </a:prstGeom>
          <a:solidFill>
            <a:srgbClr val="e6f1fe"/>
          </a:solidFill>
          <a:ln>
            <a:noFill/>
          </a:ln>
        </p:spPr>
        <p:style>
          <a:lnRef idx="0"/>
          <a:fillRef idx="0"/>
          <a:effectRef idx="0"/>
          <a:fontRef idx="minor"/>
        </p:style>
      </p:sp>
      <p:sp>
        <p:nvSpPr>
          <p:cNvPr id="370" name="CustomShape 19"/>
          <p:cNvSpPr/>
          <p:nvPr/>
        </p:nvSpPr>
        <p:spPr>
          <a:xfrm>
            <a:off x="142920" y="4975560"/>
            <a:ext cx="2217960" cy="338400"/>
          </a:xfrm>
          <a:prstGeom prst="rect">
            <a:avLst/>
          </a:prstGeom>
          <a:solidFill>
            <a:srgbClr val="e6f1fe"/>
          </a:solidFill>
          <a:ln>
            <a:noFill/>
          </a:ln>
        </p:spPr>
        <p:style>
          <a:lnRef idx="0"/>
          <a:fillRef idx="0"/>
          <a:effectRef idx="0"/>
          <a:fontRef idx="minor"/>
        </p:style>
      </p:sp>
      <p:sp>
        <p:nvSpPr>
          <p:cNvPr id="371" name="CustomShape 20"/>
          <p:cNvSpPr/>
          <p:nvPr/>
        </p:nvSpPr>
        <p:spPr>
          <a:xfrm>
            <a:off x="142920" y="1268640"/>
            <a:ext cx="2217960" cy="338400"/>
          </a:xfrm>
          <a:prstGeom prst="rect">
            <a:avLst/>
          </a:prstGeom>
          <a:solidFill>
            <a:srgbClr val="f8f8f8"/>
          </a:solidFill>
          <a:ln>
            <a:noFill/>
          </a:ln>
        </p:spPr>
        <p:style>
          <a:lnRef idx="0"/>
          <a:fillRef idx="0"/>
          <a:effectRef idx="0"/>
          <a:fontRef idx="minor"/>
        </p:style>
      </p:sp>
      <p:sp>
        <p:nvSpPr>
          <p:cNvPr id="372" name="CustomShape 21"/>
          <p:cNvSpPr/>
          <p:nvPr/>
        </p:nvSpPr>
        <p:spPr>
          <a:xfrm>
            <a:off x="142920" y="929160"/>
            <a:ext cx="2217960" cy="338400"/>
          </a:xfrm>
          <a:prstGeom prst="rect">
            <a:avLst/>
          </a:prstGeom>
          <a:solidFill>
            <a:srgbClr val="e6f1fe"/>
          </a:solidFill>
          <a:ln>
            <a:noFill/>
          </a:ln>
        </p:spPr>
        <p:style>
          <a:lnRef idx="0"/>
          <a:fillRef idx="0"/>
          <a:effectRef idx="0"/>
          <a:fontRef idx="minor"/>
        </p:style>
      </p:sp>
      <p:sp>
        <p:nvSpPr>
          <p:cNvPr id="373" name="CustomShape 22"/>
          <p:cNvSpPr/>
          <p:nvPr/>
        </p:nvSpPr>
        <p:spPr>
          <a:xfrm>
            <a:off x="2659320" y="1663920"/>
            <a:ext cx="129996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List all entities</a:t>
            </a:r>
            <a:endParaRPr b="0" lang="en-US" sz="1400" spc="-1" strike="noStrike">
              <a:latin typeface="Arial"/>
            </a:endParaRPr>
          </a:p>
        </p:txBody>
      </p:sp>
      <p:sp>
        <p:nvSpPr>
          <p:cNvPr id="374" name="CustomShape 23"/>
          <p:cNvSpPr/>
          <p:nvPr/>
        </p:nvSpPr>
        <p:spPr>
          <a:xfrm>
            <a:off x="4261320" y="5694120"/>
            <a:ext cx="2138400" cy="33912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Defining Entity Attributes and Methods</a:t>
            </a:r>
            <a:endParaRPr b="0" lang="en-US" sz="1400" spc="-1" strike="noStrike">
              <a:latin typeface="Arial"/>
            </a:endParaRPr>
          </a:p>
        </p:txBody>
      </p:sp>
      <p:sp>
        <p:nvSpPr>
          <p:cNvPr id="375" name="CustomShape 24"/>
          <p:cNvSpPr/>
          <p:nvPr/>
        </p:nvSpPr>
        <p:spPr>
          <a:xfrm>
            <a:off x="7239240" y="3024720"/>
            <a:ext cx="1629360" cy="1546200"/>
          </a:xfrm>
          <a:prstGeom prst="rect">
            <a:avLst/>
          </a:prstGeom>
          <a:noFill/>
          <a:ln>
            <a:noFill/>
          </a:ln>
        </p:spPr>
        <p:style>
          <a:lnRef idx="0"/>
          <a:fillRef idx="0"/>
          <a:effectRef idx="0"/>
          <a:fontRef idx="minor"/>
        </p:style>
        <p:txBody>
          <a:bodyPr lIns="0" rIns="0" tIns="0" bIns="0" anchor="ctr"/>
          <a:p>
            <a:pPr>
              <a:lnSpc>
                <a:spcPct val="100000"/>
              </a:lnSpc>
              <a:spcBef>
                <a:spcPts val="2001"/>
              </a:spcBef>
            </a:pPr>
            <a:r>
              <a:rPr b="0" lang="en-US" sz="1400" spc="-1" strike="noStrike">
                <a:solidFill>
                  <a:srgbClr val="002060"/>
                </a:solidFill>
                <a:latin typeface="Calibri"/>
                <a:ea typeface="宋体"/>
              </a:rPr>
              <a:t>Implementing properties and methods (Python)</a:t>
            </a:r>
            <a:endParaRPr b="0" lang="en-US" sz="1400" spc="-1" strike="noStrike">
              <a:latin typeface="Arial"/>
            </a:endParaRPr>
          </a:p>
        </p:txBody>
      </p:sp>
      <p:sp>
        <p:nvSpPr>
          <p:cNvPr id="376" name="CustomShape 25"/>
          <p:cNvSpPr/>
          <p:nvPr/>
        </p:nvSpPr>
        <p:spPr>
          <a:xfrm>
            <a:off x="544680" y="1020240"/>
            <a:ext cx="1665360" cy="15192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sp>
        <p:nvSpPr>
          <p:cNvPr id="377" name="CustomShape 26"/>
          <p:cNvSpPr/>
          <p:nvPr/>
        </p:nvSpPr>
        <p:spPr>
          <a:xfrm>
            <a:off x="763560" y="136260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378" name="CustomShape 27"/>
          <p:cNvSpPr/>
          <p:nvPr/>
        </p:nvSpPr>
        <p:spPr>
          <a:xfrm>
            <a:off x="1000080" y="1670400"/>
            <a:ext cx="1209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entities.xml</a:t>
            </a:r>
            <a:endParaRPr b="0" lang="en-US" sz="1000" spc="-1" strike="noStrike">
              <a:latin typeface="Arial"/>
            </a:endParaRPr>
          </a:p>
        </p:txBody>
      </p:sp>
      <p:sp>
        <p:nvSpPr>
          <p:cNvPr id="379" name="CustomShape 28"/>
          <p:cNvSpPr/>
          <p:nvPr/>
        </p:nvSpPr>
        <p:spPr>
          <a:xfrm>
            <a:off x="1058760" y="20084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base</a:t>
            </a:r>
            <a:endParaRPr b="0" lang="en-US" sz="1000" spc="-1" strike="noStrike">
              <a:latin typeface="Arial"/>
            </a:endParaRPr>
          </a:p>
        </p:txBody>
      </p:sp>
      <p:sp>
        <p:nvSpPr>
          <p:cNvPr id="380" name="CustomShape 29"/>
          <p:cNvSpPr/>
          <p:nvPr/>
        </p:nvSpPr>
        <p:spPr>
          <a:xfrm>
            <a:off x="1058760" y="268812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cell</a:t>
            </a:r>
            <a:endParaRPr b="0" lang="en-US" sz="1000" spc="-1" strike="noStrike">
              <a:latin typeface="Arial"/>
            </a:endParaRPr>
          </a:p>
        </p:txBody>
      </p:sp>
      <p:sp>
        <p:nvSpPr>
          <p:cNvPr id="381" name="CustomShape 30"/>
          <p:cNvSpPr/>
          <p:nvPr/>
        </p:nvSpPr>
        <p:spPr>
          <a:xfrm>
            <a:off x="1058760" y="33674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client</a:t>
            </a:r>
            <a:endParaRPr b="0" lang="en-US" sz="1000" spc="-1" strike="noStrike">
              <a:latin typeface="Arial"/>
            </a:endParaRPr>
          </a:p>
        </p:txBody>
      </p:sp>
      <p:sp>
        <p:nvSpPr>
          <p:cNvPr id="382" name="CustomShape 31"/>
          <p:cNvSpPr/>
          <p:nvPr/>
        </p:nvSpPr>
        <p:spPr>
          <a:xfrm>
            <a:off x="1058760" y="5366160"/>
            <a:ext cx="10623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entity_defs</a:t>
            </a:r>
            <a:endParaRPr b="0" lang="en-US" sz="1000" spc="-1" strike="noStrike">
              <a:latin typeface="Arial"/>
            </a:endParaRPr>
          </a:p>
        </p:txBody>
      </p:sp>
      <p:sp>
        <p:nvSpPr>
          <p:cNvPr id="383" name="Line 32"/>
          <p:cNvSpPr/>
          <p:nvPr/>
        </p:nvSpPr>
        <p:spPr>
          <a:xfrm>
            <a:off x="320400" y="1270080"/>
            <a:ext cx="1800" cy="169920"/>
          </a:xfrm>
          <a:prstGeom prst="line">
            <a:avLst/>
          </a:prstGeom>
          <a:ln cap="rnd" w="19080">
            <a:solidFill>
              <a:srgbClr val="2b2b85"/>
            </a:solidFill>
            <a:custDash>
              <a:ds d="400000" sp="300000"/>
            </a:custDash>
            <a:miter/>
          </a:ln>
        </p:spPr>
        <p:style>
          <a:lnRef idx="0"/>
          <a:fillRef idx="0"/>
          <a:effectRef idx="0"/>
          <a:fontRef idx="minor"/>
        </p:style>
      </p:sp>
      <p:sp>
        <p:nvSpPr>
          <p:cNvPr id="384" name="CustomShape 33"/>
          <p:cNvSpPr/>
          <p:nvPr/>
        </p:nvSpPr>
        <p:spPr>
          <a:xfrm>
            <a:off x="1266840" y="234828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5" name="CustomShape 34"/>
          <p:cNvSpPr/>
          <p:nvPr/>
        </p:nvSpPr>
        <p:spPr>
          <a:xfrm>
            <a:off x="2560320" y="2313360"/>
            <a:ext cx="132156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Baseapp script</a:t>
            </a:r>
            <a:endParaRPr b="0" lang="en-US" sz="1400" spc="-1" strike="noStrike">
              <a:latin typeface="Arial"/>
            </a:endParaRPr>
          </a:p>
        </p:txBody>
      </p:sp>
      <p:sp>
        <p:nvSpPr>
          <p:cNvPr id="386" name="CustomShape 35"/>
          <p:cNvSpPr/>
          <p:nvPr/>
        </p:nvSpPr>
        <p:spPr>
          <a:xfrm>
            <a:off x="1266840" y="302940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7" name="CustomShape 36"/>
          <p:cNvSpPr/>
          <p:nvPr/>
        </p:nvSpPr>
        <p:spPr>
          <a:xfrm>
            <a:off x="2574360" y="2986920"/>
            <a:ext cx="122364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Cellapp script</a:t>
            </a:r>
            <a:endParaRPr b="0" lang="en-US" sz="1400" spc="-1" strike="noStrike">
              <a:latin typeface="Arial"/>
            </a:endParaRPr>
          </a:p>
        </p:txBody>
      </p:sp>
      <p:sp>
        <p:nvSpPr>
          <p:cNvPr id="388" name="CustomShape 37"/>
          <p:cNvSpPr/>
          <p:nvPr/>
        </p:nvSpPr>
        <p:spPr>
          <a:xfrm>
            <a:off x="1266840" y="370872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389" name="CustomShape 38"/>
          <p:cNvSpPr/>
          <p:nvPr/>
        </p:nvSpPr>
        <p:spPr>
          <a:xfrm>
            <a:off x="2722320" y="3291840"/>
            <a:ext cx="3951720" cy="85104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Client script (only in the native environment</a:t>
            </a:r>
            <a:endParaRPr b="0" lang="en-US" sz="1400" spc="-1" strike="noStrike">
              <a:latin typeface="Arial"/>
            </a:endParaRPr>
          </a:p>
          <a:p>
            <a:pPr>
              <a:lnSpc>
                <a:spcPct val="100000"/>
              </a:lnSpc>
            </a:pPr>
            <a:r>
              <a:rPr b="0" lang="en-US" sz="1400" spc="-1" strike="noStrike">
                <a:solidFill>
                  <a:srgbClr val="002060"/>
                </a:solidFill>
                <a:latin typeface="Calibri"/>
                <a:ea typeface="宋体"/>
              </a:rPr>
              <a:t>that contains the python parser effectively,</a:t>
            </a:r>
            <a:endParaRPr b="0" lang="en-US" sz="1400" spc="-1" strike="noStrike">
              <a:latin typeface="Arial"/>
            </a:endParaRPr>
          </a:p>
          <a:p>
            <a:pPr>
              <a:lnSpc>
                <a:spcPct val="100000"/>
              </a:lnSpc>
            </a:pPr>
            <a:r>
              <a:rPr b="0" lang="en-US" sz="1400" spc="-1" strike="noStrike">
                <a:solidFill>
                  <a:srgbClr val="002060"/>
                </a:solidFill>
                <a:latin typeface="Calibri"/>
                <a:ea typeface="宋体"/>
              </a:rPr>
              <a:t>Plugin environments such as Unity3d </a:t>
            </a:r>
            <a:endParaRPr b="0" lang="en-US" sz="1400" spc="-1" strike="noStrike">
              <a:latin typeface="Arial"/>
            </a:endParaRPr>
          </a:p>
          <a:p>
            <a:pPr>
              <a:lnSpc>
                <a:spcPct val="100000"/>
              </a:lnSpc>
            </a:pPr>
            <a:r>
              <a:rPr b="0" lang="en-US" sz="1400" spc="-1" strike="noStrike">
                <a:solidFill>
                  <a:srgbClr val="002060"/>
                </a:solidFill>
                <a:latin typeface="Calibri"/>
                <a:ea typeface="宋体"/>
              </a:rPr>
              <a:t>do not need to be implemented here)</a:t>
            </a:r>
            <a:endParaRPr b="0" lang="en-US" sz="1400" spc="-1" strike="noStrike">
              <a:latin typeface="Arial"/>
            </a:endParaRPr>
          </a:p>
        </p:txBody>
      </p:sp>
      <p:sp>
        <p:nvSpPr>
          <p:cNvPr id="390" name="CustomShape 39"/>
          <p:cNvSpPr/>
          <p:nvPr/>
        </p:nvSpPr>
        <p:spPr>
          <a:xfrm>
            <a:off x="1266840" y="570744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&lt;entity&gt;</a:t>
            </a:r>
            <a:r>
              <a:rPr b="0" lang="en-US" sz="1000" spc="-1" strike="noStrike">
                <a:solidFill>
                  <a:srgbClr val="2b2b85"/>
                </a:solidFill>
                <a:latin typeface="Courier New"/>
                <a:ea typeface="DejaVu Sans"/>
              </a:rPr>
              <a:t>.def</a:t>
            </a:r>
            <a:endParaRPr b="0" lang="en-US" sz="1000" spc="-1" strike="noStrike">
              <a:latin typeface="Arial"/>
            </a:endParaRPr>
          </a:p>
        </p:txBody>
      </p:sp>
      <p:sp>
        <p:nvSpPr>
          <p:cNvPr id="391" name="CustomShape 40"/>
          <p:cNvSpPr/>
          <p:nvPr/>
        </p:nvSpPr>
        <p:spPr>
          <a:xfrm>
            <a:off x="2556000" y="5697720"/>
            <a:ext cx="1374840" cy="21240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宋体"/>
              </a:rPr>
              <a:t>Definition file</a:t>
            </a:r>
            <a:endParaRPr b="0" lang="en-US" sz="1400" spc="-1" strike="noStrike">
              <a:latin typeface="Arial"/>
            </a:endParaRPr>
          </a:p>
        </p:txBody>
      </p:sp>
      <p:sp>
        <p:nvSpPr>
          <p:cNvPr id="392" name="Line 41"/>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3" name="Line 42"/>
          <p:cNvSpPr/>
          <p:nvPr/>
        </p:nvSpPr>
        <p:spPr>
          <a:xfrm>
            <a:off x="596880" y="174816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4" name="Line 43"/>
          <p:cNvSpPr/>
          <p:nvPr/>
        </p:nvSpPr>
        <p:spPr>
          <a:xfrm>
            <a:off x="596880" y="208620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5" name="Line 44"/>
          <p:cNvSpPr/>
          <p:nvPr/>
        </p:nvSpPr>
        <p:spPr>
          <a:xfrm>
            <a:off x="873000" y="220536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396" name="Line 45"/>
          <p:cNvSpPr/>
          <p:nvPr/>
        </p:nvSpPr>
        <p:spPr>
          <a:xfrm>
            <a:off x="873000" y="2425680"/>
            <a:ext cx="2588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7" name="Line 46"/>
          <p:cNvSpPr/>
          <p:nvPr/>
        </p:nvSpPr>
        <p:spPr>
          <a:xfrm>
            <a:off x="596880" y="27655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8" name="Line 47"/>
          <p:cNvSpPr/>
          <p:nvPr/>
        </p:nvSpPr>
        <p:spPr>
          <a:xfrm>
            <a:off x="596880" y="344484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399" name="Line 48"/>
          <p:cNvSpPr/>
          <p:nvPr/>
        </p:nvSpPr>
        <p:spPr>
          <a:xfrm>
            <a:off x="596880" y="54435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0" name="Line 49"/>
          <p:cNvSpPr/>
          <p:nvPr/>
        </p:nvSpPr>
        <p:spPr>
          <a:xfrm>
            <a:off x="873000" y="2886120"/>
            <a:ext cx="1440" cy="243000"/>
          </a:xfrm>
          <a:prstGeom prst="line">
            <a:avLst/>
          </a:prstGeom>
          <a:ln cap="rnd" w="19080">
            <a:solidFill>
              <a:srgbClr val="2b2b85"/>
            </a:solidFill>
            <a:custDash>
              <a:ds d="400000" sp="300000"/>
            </a:custDash>
            <a:miter/>
          </a:ln>
        </p:spPr>
        <p:style>
          <a:lnRef idx="0"/>
          <a:fillRef idx="0"/>
          <a:effectRef idx="0"/>
          <a:fontRef idx="minor"/>
        </p:style>
      </p:sp>
      <p:sp>
        <p:nvSpPr>
          <p:cNvPr id="401" name="Line 50"/>
          <p:cNvSpPr/>
          <p:nvPr/>
        </p:nvSpPr>
        <p:spPr>
          <a:xfrm>
            <a:off x="873000" y="3106800"/>
            <a:ext cx="2588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2" name="Line 51"/>
          <p:cNvSpPr/>
          <p:nvPr/>
        </p:nvSpPr>
        <p:spPr>
          <a:xfrm>
            <a:off x="873000" y="356400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3" name="Line 52"/>
          <p:cNvSpPr/>
          <p:nvPr/>
        </p:nvSpPr>
        <p:spPr>
          <a:xfrm>
            <a:off x="873000" y="378648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4" name="Line 53"/>
          <p:cNvSpPr/>
          <p:nvPr/>
        </p:nvSpPr>
        <p:spPr>
          <a:xfrm>
            <a:off x="873000" y="556272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05" name="Line 54"/>
          <p:cNvSpPr/>
          <p:nvPr/>
        </p:nvSpPr>
        <p:spPr>
          <a:xfrm>
            <a:off x="873000" y="5784840"/>
            <a:ext cx="3096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06" name="CustomShape 55"/>
          <p:cNvSpPr/>
          <p:nvPr/>
        </p:nvSpPr>
        <p:spPr>
          <a:xfrm>
            <a:off x="6924600" y="2377440"/>
            <a:ext cx="128880" cy="2990880"/>
          </a:xfrm>
          <a:prstGeom prst="rightBrace">
            <a:avLst>
              <a:gd name="adj1" fmla="val 191565"/>
              <a:gd name="adj2" fmla="val 50000"/>
            </a:avLst>
          </a:prstGeom>
          <a:noFill/>
          <a:ln w="9360">
            <a:solidFill>
              <a:srgbClr val="2b2b85"/>
            </a:solidFill>
            <a:miter/>
          </a:ln>
        </p:spPr>
        <p:style>
          <a:lnRef idx="0"/>
          <a:fillRef idx="0"/>
          <a:effectRef idx="0"/>
          <a:fontRef idx="minor"/>
        </p:style>
      </p:sp>
      <p:sp>
        <p:nvSpPr>
          <p:cNvPr id="407" name="Line 56"/>
          <p:cNvSpPr/>
          <p:nvPr/>
        </p:nvSpPr>
        <p:spPr>
          <a:xfrm>
            <a:off x="2211120" y="1748160"/>
            <a:ext cx="304920" cy="1440"/>
          </a:xfrm>
          <a:prstGeom prst="line">
            <a:avLst/>
          </a:prstGeom>
          <a:ln w="19080">
            <a:solidFill>
              <a:srgbClr val="2b2b85"/>
            </a:solidFill>
            <a:miter/>
            <a:tailEnd len="med" type="triangle" w="med"/>
          </a:ln>
        </p:spPr>
        <p:style>
          <a:lnRef idx="0"/>
          <a:fillRef idx="0"/>
          <a:effectRef idx="0"/>
          <a:fontRef idx="minor"/>
        </p:style>
      </p:sp>
      <p:sp>
        <p:nvSpPr>
          <p:cNvPr id="408" name="Line 57"/>
          <p:cNvSpPr/>
          <p:nvPr/>
        </p:nvSpPr>
        <p:spPr>
          <a:xfrm>
            <a:off x="2265120" y="2425680"/>
            <a:ext cx="250920" cy="1800"/>
          </a:xfrm>
          <a:prstGeom prst="line">
            <a:avLst/>
          </a:prstGeom>
          <a:ln w="19080">
            <a:solidFill>
              <a:srgbClr val="2b2b85"/>
            </a:solidFill>
            <a:miter/>
            <a:tailEnd len="med" type="triangle" w="med"/>
          </a:ln>
        </p:spPr>
        <p:style>
          <a:lnRef idx="0"/>
          <a:fillRef idx="0"/>
          <a:effectRef idx="0"/>
          <a:fontRef idx="minor"/>
        </p:style>
      </p:sp>
      <p:sp>
        <p:nvSpPr>
          <p:cNvPr id="409" name="Line 58"/>
          <p:cNvSpPr/>
          <p:nvPr/>
        </p:nvSpPr>
        <p:spPr>
          <a:xfrm>
            <a:off x="2265120" y="3106800"/>
            <a:ext cx="252360" cy="360"/>
          </a:xfrm>
          <a:prstGeom prst="line">
            <a:avLst/>
          </a:prstGeom>
          <a:ln w="19080">
            <a:solidFill>
              <a:srgbClr val="2b2b85"/>
            </a:solidFill>
            <a:miter/>
            <a:tailEnd len="med" type="triangle" w="med"/>
          </a:ln>
        </p:spPr>
        <p:style>
          <a:lnRef idx="0"/>
          <a:fillRef idx="0"/>
          <a:effectRef idx="0"/>
          <a:fontRef idx="minor"/>
        </p:style>
      </p:sp>
      <p:sp>
        <p:nvSpPr>
          <p:cNvPr id="410" name="Line 59"/>
          <p:cNvSpPr/>
          <p:nvPr/>
        </p:nvSpPr>
        <p:spPr>
          <a:xfrm>
            <a:off x="2265120" y="3786480"/>
            <a:ext cx="252360" cy="1440"/>
          </a:xfrm>
          <a:prstGeom prst="line">
            <a:avLst/>
          </a:prstGeom>
          <a:ln w="19080">
            <a:solidFill>
              <a:srgbClr val="2b2b85"/>
            </a:solidFill>
            <a:miter/>
            <a:tailEnd len="med" type="triangle" w="med"/>
          </a:ln>
        </p:spPr>
        <p:style>
          <a:lnRef idx="0"/>
          <a:fillRef idx="0"/>
          <a:effectRef idx="0"/>
          <a:fontRef idx="minor"/>
        </p:style>
      </p:sp>
      <p:sp>
        <p:nvSpPr>
          <p:cNvPr id="411" name="CustomShape 60"/>
          <p:cNvSpPr/>
          <p:nvPr/>
        </p:nvSpPr>
        <p:spPr>
          <a:xfrm>
            <a:off x="142920" y="3954960"/>
            <a:ext cx="2217960" cy="338400"/>
          </a:xfrm>
          <a:prstGeom prst="rect">
            <a:avLst/>
          </a:prstGeom>
          <a:solidFill>
            <a:srgbClr val="f8f8f8"/>
          </a:solidFill>
          <a:ln>
            <a:noFill/>
          </a:ln>
        </p:spPr>
        <p:style>
          <a:lnRef idx="0"/>
          <a:fillRef idx="0"/>
          <a:effectRef idx="0"/>
          <a:fontRef idx="minor"/>
        </p:style>
      </p:sp>
      <p:sp>
        <p:nvSpPr>
          <p:cNvPr id="412" name="CustomShape 61"/>
          <p:cNvSpPr/>
          <p:nvPr/>
        </p:nvSpPr>
        <p:spPr>
          <a:xfrm>
            <a:off x="142920" y="4294440"/>
            <a:ext cx="2217960" cy="339840"/>
          </a:xfrm>
          <a:prstGeom prst="rect">
            <a:avLst/>
          </a:prstGeom>
          <a:solidFill>
            <a:srgbClr val="e6f1fe"/>
          </a:solidFill>
          <a:ln>
            <a:noFill/>
          </a:ln>
        </p:spPr>
        <p:style>
          <a:lnRef idx="0"/>
          <a:fillRef idx="0"/>
          <a:effectRef idx="0"/>
          <a:fontRef idx="minor"/>
        </p:style>
      </p:sp>
      <p:sp>
        <p:nvSpPr>
          <p:cNvPr id="413" name="CustomShape 62"/>
          <p:cNvSpPr/>
          <p:nvPr/>
        </p:nvSpPr>
        <p:spPr>
          <a:xfrm>
            <a:off x="1058760" y="405000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common</a:t>
            </a:r>
            <a:endParaRPr b="0" lang="en-US" sz="1000" spc="-1" strike="noStrike">
              <a:latin typeface="Arial"/>
            </a:endParaRPr>
          </a:p>
        </p:txBody>
      </p:sp>
      <p:sp>
        <p:nvSpPr>
          <p:cNvPr id="414" name="CustomShape 63"/>
          <p:cNvSpPr/>
          <p:nvPr/>
        </p:nvSpPr>
        <p:spPr>
          <a:xfrm>
            <a:off x="1266840" y="438984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15" name="Line 64"/>
          <p:cNvSpPr/>
          <p:nvPr/>
        </p:nvSpPr>
        <p:spPr>
          <a:xfrm>
            <a:off x="596880" y="412596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6" name="Line 65"/>
          <p:cNvSpPr/>
          <p:nvPr/>
        </p:nvSpPr>
        <p:spPr>
          <a:xfrm>
            <a:off x="873000" y="424512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17" name="Line 66"/>
          <p:cNvSpPr/>
          <p:nvPr/>
        </p:nvSpPr>
        <p:spPr>
          <a:xfrm>
            <a:off x="873000" y="44643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18" name="CustomShape 67"/>
          <p:cNvSpPr/>
          <p:nvPr/>
        </p:nvSpPr>
        <p:spPr>
          <a:xfrm>
            <a:off x="2574360" y="4329360"/>
            <a:ext cx="135648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19" name="Line 68"/>
          <p:cNvSpPr/>
          <p:nvPr/>
        </p:nvSpPr>
        <p:spPr>
          <a:xfrm>
            <a:off x="2265120" y="4464360"/>
            <a:ext cx="252360" cy="1440"/>
          </a:xfrm>
          <a:prstGeom prst="line">
            <a:avLst/>
          </a:prstGeom>
          <a:ln w="19080">
            <a:solidFill>
              <a:srgbClr val="2b2b85"/>
            </a:solidFill>
            <a:miter/>
            <a:tailEnd len="med" type="triangle" w="med"/>
          </a:ln>
        </p:spPr>
        <p:style>
          <a:lnRef idx="0"/>
          <a:fillRef idx="0"/>
          <a:effectRef idx="0"/>
          <a:fontRef idx="minor"/>
        </p:style>
      </p:sp>
      <p:sp>
        <p:nvSpPr>
          <p:cNvPr id="420" name="CustomShape 69"/>
          <p:cNvSpPr/>
          <p:nvPr/>
        </p:nvSpPr>
        <p:spPr>
          <a:xfrm>
            <a:off x="4319280" y="4304520"/>
            <a:ext cx="2172600" cy="68040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Client shared Implementation Functions</a:t>
            </a:r>
            <a:endParaRPr b="0" lang="en-US" sz="1400" spc="-1" strike="noStrike">
              <a:latin typeface="Arial"/>
            </a:endParaRPr>
          </a:p>
        </p:txBody>
      </p:sp>
      <p:sp>
        <p:nvSpPr>
          <p:cNvPr id="421" name="CustomShape 70"/>
          <p:cNvSpPr/>
          <p:nvPr/>
        </p:nvSpPr>
        <p:spPr>
          <a:xfrm>
            <a:off x="4023360" y="4479480"/>
            <a:ext cx="217800" cy="360"/>
          </a:xfrm>
          <a:custGeom>
            <a:avLst/>
            <a:gdLst/>
            <a:ahLst/>
            <a:rect l="l" t="t" r="r" b="b"/>
            <a:pathLst>
              <a:path w="295" h="1">
                <a:moveTo>
                  <a:pt x="0" y="0"/>
                </a:moveTo>
                <a:lnTo>
                  <a:pt x="295" y="0"/>
                </a:lnTo>
              </a:path>
            </a:pathLst>
          </a:custGeom>
          <a:noFill/>
          <a:ln cap="rnd" w="9360">
            <a:solidFill>
              <a:srgbClr val="2b2b85"/>
            </a:solidFill>
            <a:custDash>
              <a:ds d="1000000" sp="800000"/>
            </a:custDash>
            <a:round/>
            <a:tailEnd len="med" type="triangle" w="med"/>
          </a:ln>
        </p:spPr>
        <p:style>
          <a:lnRef idx="0"/>
          <a:fillRef idx="0"/>
          <a:effectRef idx="0"/>
          <a:fontRef idx="minor"/>
        </p:style>
      </p:sp>
      <p:sp>
        <p:nvSpPr>
          <p:cNvPr id="422" name="CustomShape 71"/>
          <p:cNvSpPr/>
          <p:nvPr/>
        </p:nvSpPr>
        <p:spPr>
          <a:xfrm flipV="1">
            <a:off x="3852000" y="5680080"/>
            <a:ext cx="276480" cy="33480"/>
          </a:xfrm>
          <a:custGeom>
            <a:avLst/>
            <a:gdLst/>
            <a:ahLst/>
            <a:rect l="l" t="t" r="r" b="b"/>
            <a:pathLst>
              <a:path w="295" h="1">
                <a:moveTo>
                  <a:pt x="0" y="0"/>
                </a:moveTo>
                <a:lnTo>
                  <a:pt x="295" y="0"/>
                </a:lnTo>
              </a:path>
            </a:pathLst>
          </a:custGeom>
          <a:noFill/>
          <a:ln cap="rnd" w="9360">
            <a:solidFill>
              <a:srgbClr val="2b2b85"/>
            </a:solidFill>
            <a:custDash>
              <a:ds d="1000000" sp="800000"/>
            </a:custDash>
            <a:round/>
            <a:tailEnd len="med" type="triangle" w="med"/>
          </a:ln>
        </p:spPr>
        <p:style>
          <a:lnRef idx="0"/>
          <a:fillRef idx="0"/>
          <a:effectRef idx="0"/>
          <a:fontRef idx="minor"/>
        </p:style>
      </p:sp>
      <p:sp>
        <p:nvSpPr>
          <p:cNvPr id="423" name="CustomShape 72"/>
          <p:cNvSpPr/>
          <p:nvPr/>
        </p:nvSpPr>
        <p:spPr>
          <a:xfrm>
            <a:off x="1100160" y="4732560"/>
            <a:ext cx="1020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server_common</a:t>
            </a:r>
            <a:endParaRPr b="0" lang="en-US" sz="1000" spc="-1" strike="noStrike">
              <a:latin typeface="Arial"/>
            </a:endParaRPr>
          </a:p>
        </p:txBody>
      </p:sp>
      <p:sp>
        <p:nvSpPr>
          <p:cNvPr id="424" name="CustomShape 73"/>
          <p:cNvSpPr/>
          <p:nvPr/>
        </p:nvSpPr>
        <p:spPr>
          <a:xfrm>
            <a:off x="1308240" y="507240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a:t>
            </a:r>
            <a:r>
              <a:rPr b="0" lang="en-US" sz="1000" spc="-1" strike="noStrike">
                <a:solidFill>
                  <a:srgbClr val="2b2b85"/>
                </a:solidFill>
                <a:latin typeface="Courier New"/>
                <a:ea typeface="DejaVu Sans"/>
              </a:rPr>
              <a:t>.py</a:t>
            </a:r>
            <a:endParaRPr b="0" lang="en-US" sz="1000" spc="-1" strike="noStrike">
              <a:latin typeface="Arial"/>
            </a:endParaRPr>
          </a:p>
        </p:txBody>
      </p:sp>
      <p:sp>
        <p:nvSpPr>
          <p:cNvPr id="425" name="Line 74"/>
          <p:cNvSpPr/>
          <p:nvPr/>
        </p:nvSpPr>
        <p:spPr>
          <a:xfrm>
            <a:off x="604800" y="480708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6" name="Line 75"/>
          <p:cNvSpPr/>
          <p:nvPr/>
        </p:nvSpPr>
        <p:spPr>
          <a:xfrm>
            <a:off x="914400" y="4927680"/>
            <a:ext cx="1440" cy="241200"/>
          </a:xfrm>
          <a:prstGeom prst="line">
            <a:avLst/>
          </a:prstGeom>
          <a:ln cap="rnd" w="19080">
            <a:solidFill>
              <a:srgbClr val="2b2b85"/>
            </a:solidFill>
            <a:custDash>
              <a:ds d="400000" sp="300000"/>
            </a:custDash>
            <a:miter/>
          </a:ln>
        </p:spPr>
        <p:style>
          <a:lnRef idx="0"/>
          <a:fillRef idx="0"/>
          <a:effectRef idx="0"/>
          <a:fontRef idx="minor"/>
        </p:style>
      </p:sp>
      <p:sp>
        <p:nvSpPr>
          <p:cNvPr id="427" name="Line 76"/>
          <p:cNvSpPr/>
          <p:nvPr/>
        </p:nvSpPr>
        <p:spPr>
          <a:xfrm>
            <a:off x="914400" y="5146920"/>
            <a:ext cx="25848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28" name="CustomShape 77"/>
          <p:cNvSpPr/>
          <p:nvPr/>
        </p:nvSpPr>
        <p:spPr>
          <a:xfrm>
            <a:off x="2517480" y="5029200"/>
            <a:ext cx="1356480" cy="212400"/>
          </a:xfrm>
          <a:prstGeom prst="rect">
            <a:avLst/>
          </a:prstGeom>
          <a:noFill/>
          <a:ln>
            <a:noFill/>
          </a:ln>
        </p:spPr>
        <p:style>
          <a:lnRef idx="0"/>
          <a:fillRef idx="0"/>
          <a:effectRef idx="0"/>
          <a:fontRef idx="minor"/>
        </p:style>
        <p:txBody>
          <a:bodyPr wrap="none" lIns="0" rIns="0" tIns="0" bIns="0"/>
          <a:p>
            <a:pPr>
              <a:lnSpc>
                <a:spcPct val="100000"/>
              </a:lnSpc>
            </a:pPr>
            <a:r>
              <a:rPr b="0" lang="en-US" sz="1400" spc="-1" strike="noStrike">
                <a:solidFill>
                  <a:srgbClr val="002060"/>
                </a:solidFill>
                <a:latin typeface="Calibri"/>
                <a:ea typeface="宋体"/>
              </a:rPr>
              <a:t>Common script</a:t>
            </a:r>
            <a:endParaRPr b="0" lang="en-US" sz="1400" spc="-1" strike="noStrike">
              <a:latin typeface="Arial"/>
            </a:endParaRPr>
          </a:p>
        </p:txBody>
      </p:sp>
      <p:sp>
        <p:nvSpPr>
          <p:cNvPr id="429" name="Line 78"/>
          <p:cNvSpPr/>
          <p:nvPr/>
        </p:nvSpPr>
        <p:spPr>
          <a:xfrm>
            <a:off x="2263680" y="5146920"/>
            <a:ext cx="252360" cy="1440"/>
          </a:xfrm>
          <a:prstGeom prst="line">
            <a:avLst/>
          </a:prstGeom>
          <a:ln w="19080">
            <a:solidFill>
              <a:srgbClr val="2b2b85"/>
            </a:solidFill>
            <a:miter/>
            <a:tailEnd len="med" type="triangle" w="med"/>
          </a:ln>
        </p:spPr>
        <p:style>
          <a:lnRef idx="0"/>
          <a:fillRef idx="0"/>
          <a:effectRef idx="0"/>
          <a:fontRef idx="minor"/>
        </p:style>
      </p:sp>
      <p:sp>
        <p:nvSpPr>
          <p:cNvPr id="430" name="CustomShape 79"/>
          <p:cNvSpPr/>
          <p:nvPr/>
        </p:nvSpPr>
        <p:spPr>
          <a:xfrm>
            <a:off x="3987360" y="5120640"/>
            <a:ext cx="217800" cy="360"/>
          </a:xfrm>
          <a:custGeom>
            <a:avLst/>
            <a:gdLst/>
            <a:ahLst/>
            <a:rect l="l" t="t" r="r" b="b"/>
            <a:pathLst>
              <a:path w="295" h="1">
                <a:moveTo>
                  <a:pt x="0" y="0"/>
                </a:moveTo>
                <a:lnTo>
                  <a:pt x="295" y="0"/>
                </a:lnTo>
              </a:path>
            </a:pathLst>
          </a:custGeom>
          <a:noFill/>
          <a:ln cap="rnd" w="9360">
            <a:solidFill>
              <a:srgbClr val="2b2b85"/>
            </a:solidFill>
            <a:custDash>
              <a:ds d="1000000" sp="800000"/>
            </a:custDash>
            <a:round/>
            <a:tailEnd len="med" type="triangle" w="med"/>
          </a:ln>
        </p:spPr>
        <p:style>
          <a:lnRef idx="0"/>
          <a:fillRef idx="0"/>
          <a:effectRef idx="0"/>
          <a:fontRef idx="minor"/>
        </p:style>
      </p:sp>
      <p:sp>
        <p:nvSpPr>
          <p:cNvPr id="431" name="CustomShape 80"/>
          <p:cNvSpPr/>
          <p:nvPr/>
        </p:nvSpPr>
        <p:spPr>
          <a:xfrm>
            <a:off x="4297680" y="5029200"/>
            <a:ext cx="2556720" cy="510120"/>
          </a:xfrm>
          <a:prstGeom prst="rect">
            <a:avLst/>
          </a:prstGeom>
          <a:noFill/>
          <a:ln>
            <a:noFill/>
          </a:ln>
        </p:spPr>
        <p:style>
          <a:lnRef idx="0"/>
          <a:fillRef idx="0"/>
          <a:effectRef idx="0"/>
          <a:fontRef idx="minor"/>
        </p:style>
        <p:txBody>
          <a:bodyPr lIns="0" rIns="0" tIns="0" bIns="0"/>
          <a:p>
            <a:pPr>
              <a:lnSpc>
                <a:spcPct val="80000"/>
              </a:lnSpc>
            </a:pPr>
            <a:r>
              <a:rPr b="0" lang="en-US" sz="1400" spc="-1" strike="noStrike">
                <a:solidFill>
                  <a:srgbClr val="002060"/>
                </a:solidFill>
                <a:latin typeface="Calibri"/>
                <a:ea typeface="宋体"/>
              </a:rPr>
              <a:t>Cell, Base shared implementation functions</a:t>
            </a:r>
            <a:endParaRPr b="0" lang="en-US" sz="1400" spc="-1" strike="noStrike">
              <a:latin typeface="Arial"/>
            </a:endParaRPr>
          </a:p>
        </p:txBody>
      </p:sp>
      <p:pic>
        <p:nvPicPr>
          <p:cNvPr id="432" name="Picture 3" descr=""/>
          <p:cNvPicPr/>
          <p:nvPr/>
        </p:nvPicPr>
        <p:blipFill>
          <a:blip r:embed="rId1"/>
          <a:stretch/>
        </p:blipFill>
        <p:spPr>
          <a:xfrm>
            <a:off x="148320" y="956520"/>
            <a:ext cx="299520" cy="216360"/>
          </a:xfrm>
          <a:prstGeom prst="rect">
            <a:avLst/>
          </a:prstGeom>
          <a:ln>
            <a:noFill/>
          </a:ln>
        </p:spPr>
      </p:pic>
      <p:pic>
        <p:nvPicPr>
          <p:cNvPr id="433" name="Picture 3" descr=""/>
          <p:cNvPicPr/>
          <p:nvPr/>
        </p:nvPicPr>
        <p:blipFill>
          <a:blip r:embed="rId2"/>
          <a:stretch/>
        </p:blipFill>
        <p:spPr>
          <a:xfrm>
            <a:off x="454680" y="1300680"/>
            <a:ext cx="299520" cy="216360"/>
          </a:xfrm>
          <a:prstGeom prst="rect">
            <a:avLst/>
          </a:prstGeom>
          <a:ln>
            <a:noFill/>
          </a:ln>
        </p:spPr>
      </p:pic>
      <p:pic>
        <p:nvPicPr>
          <p:cNvPr id="434" name="Picture 3" descr=""/>
          <p:cNvPicPr/>
          <p:nvPr/>
        </p:nvPicPr>
        <p:blipFill>
          <a:blip r:embed="rId3"/>
          <a:stretch/>
        </p:blipFill>
        <p:spPr>
          <a:xfrm>
            <a:off x="742680" y="1987200"/>
            <a:ext cx="299520" cy="216360"/>
          </a:xfrm>
          <a:prstGeom prst="rect">
            <a:avLst/>
          </a:prstGeom>
          <a:ln>
            <a:noFill/>
          </a:ln>
        </p:spPr>
      </p:pic>
      <p:pic>
        <p:nvPicPr>
          <p:cNvPr id="435" name="Picture 3" descr=""/>
          <p:cNvPicPr/>
          <p:nvPr/>
        </p:nvPicPr>
        <p:blipFill>
          <a:blip r:embed="rId4"/>
          <a:stretch/>
        </p:blipFill>
        <p:spPr>
          <a:xfrm>
            <a:off x="755640" y="2637000"/>
            <a:ext cx="299520" cy="216360"/>
          </a:xfrm>
          <a:prstGeom prst="rect">
            <a:avLst/>
          </a:prstGeom>
          <a:ln>
            <a:noFill/>
          </a:ln>
        </p:spPr>
      </p:pic>
      <p:pic>
        <p:nvPicPr>
          <p:cNvPr id="436" name="Picture 3" descr=""/>
          <p:cNvPicPr/>
          <p:nvPr/>
        </p:nvPicPr>
        <p:blipFill>
          <a:blip r:embed="rId5"/>
          <a:stretch/>
        </p:blipFill>
        <p:spPr>
          <a:xfrm>
            <a:off x="755640" y="3355200"/>
            <a:ext cx="299520" cy="216360"/>
          </a:xfrm>
          <a:prstGeom prst="rect">
            <a:avLst/>
          </a:prstGeom>
          <a:ln>
            <a:noFill/>
          </a:ln>
        </p:spPr>
      </p:pic>
      <p:pic>
        <p:nvPicPr>
          <p:cNvPr id="437" name="Picture 3" descr=""/>
          <p:cNvPicPr/>
          <p:nvPr/>
        </p:nvPicPr>
        <p:blipFill>
          <a:blip r:embed="rId6"/>
          <a:stretch/>
        </p:blipFill>
        <p:spPr>
          <a:xfrm>
            <a:off x="755640" y="4005000"/>
            <a:ext cx="299520" cy="216360"/>
          </a:xfrm>
          <a:prstGeom prst="rect">
            <a:avLst/>
          </a:prstGeom>
          <a:ln>
            <a:noFill/>
          </a:ln>
        </p:spPr>
      </p:pic>
      <p:pic>
        <p:nvPicPr>
          <p:cNvPr id="438" name="Picture 3" descr=""/>
          <p:cNvPicPr/>
          <p:nvPr/>
        </p:nvPicPr>
        <p:blipFill>
          <a:blip r:embed="rId7"/>
          <a:stretch/>
        </p:blipFill>
        <p:spPr>
          <a:xfrm>
            <a:off x="755640" y="4723200"/>
            <a:ext cx="299520" cy="216360"/>
          </a:xfrm>
          <a:prstGeom prst="rect">
            <a:avLst/>
          </a:prstGeom>
          <a:ln>
            <a:noFill/>
          </a:ln>
        </p:spPr>
      </p:pic>
      <p:pic>
        <p:nvPicPr>
          <p:cNvPr id="439" name="Picture 3" descr=""/>
          <p:cNvPicPr/>
          <p:nvPr/>
        </p:nvPicPr>
        <p:blipFill>
          <a:blip r:embed="rId8"/>
          <a:stretch/>
        </p:blipFill>
        <p:spPr>
          <a:xfrm>
            <a:off x="755640" y="5301360"/>
            <a:ext cx="299520" cy="216360"/>
          </a:xfrm>
          <a:prstGeom prst="rect">
            <a:avLst/>
          </a:prstGeom>
          <a:ln>
            <a:noFill/>
          </a:ln>
        </p:spPr>
      </p:pic>
      <p:sp>
        <p:nvSpPr>
          <p:cNvPr id="440" name="Line 81"/>
          <p:cNvSpPr/>
          <p:nvPr/>
        </p:nvSpPr>
        <p:spPr>
          <a:xfrm>
            <a:off x="2267640" y="5805000"/>
            <a:ext cx="252360" cy="1800"/>
          </a:xfrm>
          <a:prstGeom prst="line">
            <a:avLst/>
          </a:prstGeom>
          <a:ln w="19080">
            <a:solidFill>
              <a:srgbClr val="2b2b85"/>
            </a:solidFill>
            <a:miter/>
            <a:tailEnd len="med" type="triangle" w="med"/>
          </a:ln>
        </p:spPr>
        <p:style>
          <a:lnRef idx="0"/>
          <a:fillRef idx="0"/>
          <a:effectRef idx="0"/>
          <a:fontRef idx="minor"/>
        </p:style>
      </p:sp>
      <p:sp>
        <p:nvSpPr>
          <p:cNvPr id="441" name="CustomShape 82"/>
          <p:cNvSpPr/>
          <p:nvPr/>
        </p:nvSpPr>
        <p:spPr>
          <a:xfrm>
            <a:off x="148320" y="5949360"/>
            <a:ext cx="2212560" cy="338400"/>
          </a:xfrm>
          <a:prstGeom prst="rect">
            <a:avLst/>
          </a:prstGeom>
          <a:solidFill>
            <a:srgbClr val="f8f8f8"/>
          </a:solidFill>
          <a:ln>
            <a:noFill/>
          </a:ln>
        </p:spPr>
        <p:style>
          <a:lnRef idx="0"/>
          <a:fillRef idx="0"/>
          <a:effectRef idx="0"/>
          <a:fontRef idx="minor"/>
        </p:style>
      </p:sp>
      <p:sp>
        <p:nvSpPr>
          <p:cNvPr id="442" name="Line 83"/>
          <p:cNvSpPr/>
          <p:nvPr/>
        </p:nvSpPr>
        <p:spPr>
          <a:xfrm>
            <a:off x="322200" y="1518120"/>
            <a:ext cx="36360" cy="5209200"/>
          </a:xfrm>
          <a:prstGeom prst="line">
            <a:avLst/>
          </a:prstGeom>
          <a:ln cap="rnd" w="19080">
            <a:solidFill>
              <a:srgbClr val="2b2b85"/>
            </a:solidFill>
            <a:custDash>
              <a:ds d="400000" sp="300000"/>
            </a:custDash>
            <a:miter/>
          </a:ln>
        </p:spPr>
        <p:style>
          <a:lnRef idx="0"/>
          <a:fillRef idx="0"/>
          <a:effectRef idx="0"/>
          <a:fontRef idx="minor"/>
        </p:style>
      </p:sp>
      <p:sp>
        <p:nvSpPr>
          <p:cNvPr id="443" name="CustomShape 84"/>
          <p:cNvSpPr/>
          <p:nvPr/>
        </p:nvSpPr>
        <p:spPr>
          <a:xfrm>
            <a:off x="1060200" y="6084360"/>
            <a:ext cx="10623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user_type</a:t>
            </a:r>
            <a:endParaRPr b="0" lang="en-US" sz="1000" spc="-1" strike="noStrike">
              <a:latin typeface="Arial"/>
            </a:endParaRPr>
          </a:p>
        </p:txBody>
      </p:sp>
      <p:sp>
        <p:nvSpPr>
          <p:cNvPr id="444" name="Line 85"/>
          <p:cNvSpPr/>
          <p:nvPr/>
        </p:nvSpPr>
        <p:spPr>
          <a:xfrm>
            <a:off x="597960" y="616212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45" name="Picture 3" descr=""/>
          <p:cNvPicPr/>
          <p:nvPr/>
        </p:nvPicPr>
        <p:blipFill>
          <a:blip r:embed="rId9"/>
          <a:stretch/>
        </p:blipFill>
        <p:spPr>
          <a:xfrm>
            <a:off x="756720" y="6019560"/>
            <a:ext cx="299520" cy="216360"/>
          </a:xfrm>
          <a:prstGeom prst="rect">
            <a:avLst/>
          </a:prstGeom>
          <a:ln>
            <a:noFill/>
          </a:ln>
        </p:spPr>
      </p:pic>
      <p:sp>
        <p:nvSpPr>
          <p:cNvPr id="446" name="Line 86"/>
          <p:cNvSpPr/>
          <p:nvPr/>
        </p:nvSpPr>
        <p:spPr>
          <a:xfrm>
            <a:off x="593640" y="1525680"/>
            <a:ext cx="11160" cy="4637880"/>
          </a:xfrm>
          <a:prstGeom prst="line">
            <a:avLst/>
          </a:prstGeom>
          <a:ln cap="rnd" w="19080">
            <a:solidFill>
              <a:srgbClr val="2b2b85"/>
            </a:solidFill>
            <a:custDash>
              <a:ds d="400000" sp="300000"/>
            </a:custDash>
            <a:miter/>
          </a:ln>
        </p:spPr>
        <p:style>
          <a:lnRef idx="0"/>
          <a:fillRef idx="0"/>
          <a:effectRef idx="0"/>
          <a:fontRef idx="minor"/>
        </p:style>
      </p:sp>
      <p:sp>
        <p:nvSpPr>
          <p:cNvPr id="447" name="Line 87"/>
          <p:cNvSpPr/>
          <p:nvPr/>
        </p:nvSpPr>
        <p:spPr>
          <a:xfrm>
            <a:off x="899280" y="6211800"/>
            <a:ext cx="1800" cy="241200"/>
          </a:xfrm>
          <a:prstGeom prst="line">
            <a:avLst/>
          </a:prstGeom>
          <a:ln cap="rnd" w="19080">
            <a:solidFill>
              <a:srgbClr val="2b2b85"/>
            </a:solidFill>
            <a:custDash>
              <a:ds d="400000" sp="300000"/>
            </a:custDash>
            <a:miter/>
          </a:ln>
        </p:spPr>
        <p:style>
          <a:lnRef idx="0"/>
          <a:fillRef idx="0"/>
          <a:effectRef idx="0"/>
          <a:fontRef idx="minor"/>
        </p:style>
      </p:sp>
      <p:sp>
        <p:nvSpPr>
          <p:cNvPr id="448" name="CustomShape 88"/>
          <p:cNvSpPr/>
          <p:nvPr/>
        </p:nvSpPr>
        <p:spPr>
          <a:xfrm>
            <a:off x="838440" y="665928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49" name="Line 89"/>
          <p:cNvSpPr/>
          <p:nvPr/>
        </p:nvSpPr>
        <p:spPr>
          <a:xfrm>
            <a:off x="395280" y="6736680"/>
            <a:ext cx="25740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50" name="Picture 3" descr=""/>
          <p:cNvPicPr/>
          <p:nvPr/>
        </p:nvPicPr>
        <p:blipFill>
          <a:blip r:embed="rId10"/>
          <a:stretch/>
        </p:blipFill>
        <p:spPr>
          <a:xfrm>
            <a:off x="529560" y="6597360"/>
            <a:ext cx="299520" cy="216360"/>
          </a:xfrm>
          <a:prstGeom prst="rect">
            <a:avLst/>
          </a:prstGeom>
          <a:ln>
            <a:noFill/>
          </a:ln>
        </p:spPr>
      </p:pic>
      <p:pic>
        <p:nvPicPr>
          <p:cNvPr id="451" name="" descr=""/>
          <p:cNvPicPr/>
          <p:nvPr/>
        </p:nvPicPr>
        <p:blipFill>
          <a:blip r:embed="rId11"/>
          <a:stretch/>
        </p:blipFill>
        <p:spPr>
          <a:xfrm>
            <a:off x="1054080" y="6311880"/>
            <a:ext cx="227520" cy="227520"/>
          </a:xfrm>
          <a:prstGeom prst="rect">
            <a:avLst/>
          </a:prstGeom>
          <a:ln>
            <a:noFill/>
          </a:ln>
        </p:spPr>
      </p:pic>
      <p:pic>
        <p:nvPicPr>
          <p:cNvPr id="452" name="" descr=""/>
          <p:cNvPicPr/>
          <p:nvPr/>
        </p:nvPicPr>
        <p:blipFill>
          <a:blip r:embed="rId12"/>
          <a:stretch/>
        </p:blipFill>
        <p:spPr>
          <a:xfrm>
            <a:off x="723960" y="1638360"/>
            <a:ext cx="189360" cy="201960"/>
          </a:xfrm>
          <a:prstGeom prst="rect">
            <a:avLst/>
          </a:prstGeom>
          <a:ln>
            <a:noFill/>
          </a:ln>
        </p:spPr>
      </p:pic>
      <p:pic>
        <p:nvPicPr>
          <p:cNvPr id="453" name="" descr=""/>
          <p:cNvPicPr/>
          <p:nvPr/>
        </p:nvPicPr>
        <p:blipFill>
          <a:blip r:embed="rId13"/>
          <a:stretch/>
        </p:blipFill>
        <p:spPr>
          <a:xfrm>
            <a:off x="1015920" y="5651640"/>
            <a:ext cx="176760" cy="265680"/>
          </a:xfrm>
          <a:prstGeom prst="rect">
            <a:avLst/>
          </a:prstGeom>
          <a:ln>
            <a:noFill/>
          </a:ln>
        </p:spPr>
      </p:pic>
      <p:pic>
        <p:nvPicPr>
          <p:cNvPr id="454" name="" descr=""/>
          <p:cNvPicPr/>
          <p:nvPr/>
        </p:nvPicPr>
        <p:blipFill>
          <a:blip r:embed="rId14"/>
          <a:stretch/>
        </p:blipFill>
        <p:spPr>
          <a:xfrm>
            <a:off x="1015920" y="2298600"/>
            <a:ext cx="227520" cy="227520"/>
          </a:xfrm>
          <a:prstGeom prst="rect">
            <a:avLst/>
          </a:prstGeom>
          <a:ln>
            <a:noFill/>
          </a:ln>
        </p:spPr>
      </p:pic>
      <p:pic>
        <p:nvPicPr>
          <p:cNvPr id="455" name="" descr=""/>
          <p:cNvPicPr/>
          <p:nvPr/>
        </p:nvPicPr>
        <p:blipFill>
          <a:blip r:embed="rId15"/>
          <a:stretch/>
        </p:blipFill>
        <p:spPr>
          <a:xfrm>
            <a:off x="1015920" y="2984400"/>
            <a:ext cx="227520" cy="227520"/>
          </a:xfrm>
          <a:prstGeom prst="rect">
            <a:avLst/>
          </a:prstGeom>
          <a:ln>
            <a:noFill/>
          </a:ln>
        </p:spPr>
      </p:pic>
      <p:pic>
        <p:nvPicPr>
          <p:cNvPr id="456" name="" descr=""/>
          <p:cNvPicPr/>
          <p:nvPr/>
        </p:nvPicPr>
        <p:blipFill>
          <a:blip r:embed="rId16"/>
          <a:stretch/>
        </p:blipFill>
        <p:spPr>
          <a:xfrm>
            <a:off x="1015920" y="3657600"/>
            <a:ext cx="227520" cy="227520"/>
          </a:xfrm>
          <a:prstGeom prst="rect">
            <a:avLst/>
          </a:prstGeom>
          <a:ln>
            <a:noFill/>
          </a:ln>
        </p:spPr>
      </p:pic>
      <p:pic>
        <p:nvPicPr>
          <p:cNvPr id="457" name="" descr=""/>
          <p:cNvPicPr/>
          <p:nvPr/>
        </p:nvPicPr>
        <p:blipFill>
          <a:blip r:embed="rId17"/>
          <a:stretch/>
        </p:blipFill>
        <p:spPr>
          <a:xfrm>
            <a:off x="1015920" y="4343400"/>
            <a:ext cx="227520" cy="227520"/>
          </a:xfrm>
          <a:prstGeom prst="rect">
            <a:avLst/>
          </a:prstGeom>
          <a:ln>
            <a:noFill/>
          </a:ln>
        </p:spPr>
      </p:pic>
      <p:pic>
        <p:nvPicPr>
          <p:cNvPr id="458" name="" descr=""/>
          <p:cNvPicPr/>
          <p:nvPr/>
        </p:nvPicPr>
        <p:blipFill>
          <a:blip r:embed="rId18"/>
          <a:stretch/>
        </p:blipFill>
        <p:spPr>
          <a:xfrm>
            <a:off x="1066680" y="5029200"/>
            <a:ext cx="227520" cy="2275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45"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One</a:t>
            </a:r>
            <a:endParaRPr b="0" lang="en-US" sz="4400" spc="-1" strike="noStrike">
              <a:latin typeface="Arial"/>
            </a:endParaRPr>
          </a:p>
        </p:txBody>
      </p:sp>
      <p:sp>
        <p:nvSpPr>
          <p:cNvPr id="46" name="CustomShape 3"/>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47" name="CustomShape 4"/>
          <p:cNvSpPr/>
          <p:nvPr/>
        </p:nvSpPr>
        <p:spPr>
          <a:xfrm>
            <a:off x="1645920" y="3108960"/>
            <a:ext cx="6335280" cy="851040"/>
          </a:xfrm>
          <a:prstGeom prst="rect">
            <a:avLst/>
          </a:prstGeom>
          <a:noFill/>
          <a:ln>
            <a:noFill/>
          </a:ln>
        </p:spPr>
        <p:style>
          <a:lnRef idx="0"/>
          <a:fillRef idx="0"/>
          <a:effectRef idx="0"/>
          <a:fontRef idx="minor"/>
        </p:style>
        <p:txBody>
          <a:bodyPr lIns="90000" rIns="90000" tIns="45000" bIns="45000"/>
          <a:p>
            <a:pPr>
              <a:lnSpc>
                <a:spcPct val="100000"/>
              </a:lnSpc>
            </a:pPr>
            <a:r>
              <a:rPr b="1" lang="en-US" sz="3200" spc="-1" strike="noStrike">
                <a:solidFill>
                  <a:srgbClr val="1f497d"/>
                </a:solidFill>
                <a:latin typeface="Verdana"/>
                <a:ea typeface="宋体"/>
              </a:rPr>
              <a:t>KBEngine Server Overview</a:t>
            </a:r>
            <a:endParaRPr b="0" lang="en-US" sz="3200" spc="-1" strike="noStrike">
              <a:latin typeface="Arial"/>
            </a:endParaRPr>
          </a:p>
          <a:p>
            <a:pPr>
              <a:lnSpc>
                <a:spcPct val="100000"/>
              </a:lnSpc>
            </a:pPr>
            <a:endParaRPr b="0" lang="en-US" sz="3200" spc="-1" strike="noStrike">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148320" y="3521160"/>
            <a:ext cx="2212560" cy="338400"/>
          </a:xfrm>
          <a:prstGeom prst="rect">
            <a:avLst/>
          </a:prstGeom>
          <a:solidFill>
            <a:srgbClr val="e6f1fe"/>
          </a:solidFill>
          <a:ln>
            <a:noFill/>
          </a:ln>
        </p:spPr>
        <p:style>
          <a:lnRef idx="0"/>
          <a:fillRef idx="0"/>
          <a:effectRef idx="0"/>
          <a:fontRef idx="minor"/>
        </p:style>
      </p:sp>
      <p:sp>
        <p:nvSpPr>
          <p:cNvPr id="460" name="CustomShape 2"/>
          <p:cNvSpPr/>
          <p:nvPr/>
        </p:nvSpPr>
        <p:spPr>
          <a:xfrm>
            <a:off x="148320" y="2256480"/>
            <a:ext cx="2212560" cy="335520"/>
          </a:xfrm>
          <a:prstGeom prst="rect">
            <a:avLst/>
          </a:prstGeom>
          <a:solidFill>
            <a:srgbClr val="e6f1fe"/>
          </a:solidFill>
          <a:ln>
            <a:noFill/>
          </a:ln>
        </p:spPr>
        <p:style>
          <a:lnRef idx="0"/>
          <a:fillRef idx="0"/>
          <a:effectRef idx="0"/>
          <a:fontRef idx="minor"/>
        </p:style>
      </p:sp>
      <p:sp>
        <p:nvSpPr>
          <p:cNvPr id="461" name="CustomShape 3"/>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462" name="CustomShape 4"/>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p>
            <a:pPr>
              <a:lnSpc>
                <a:spcPct val="100000"/>
              </a:lnSpc>
            </a:pPr>
            <a:r>
              <a:rPr b="1" lang="en-US" sz="4000" spc="-1" strike="noStrike">
                <a:solidFill>
                  <a:srgbClr val="4f81bd"/>
                </a:solidFill>
                <a:latin typeface="Calibri"/>
                <a:ea typeface="DejaVu Sans"/>
              </a:rPr>
              <a:t>Asset library folder structure</a:t>
            </a:r>
            <a:endParaRPr b="0" lang="en-US" sz="4000" spc="-1" strike="noStrike">
              <a:latin typeface="Arial"/>
            </a:endParaRPr>
          </a:p>
        </p:txBody>
      </p:sp>
      <p:sp>
        <p:nvSpPr>
          <p:cNvPr id="463" name="CustomShape 5"/>
          <p:cNvSpPr/>
          <p:nvPr/>
        </p:nvSpPr>
        <p:spPr>
          <a:xfrm>
            <a:off x="142920" y="1917000"/>
            <a:ext cx="2217960" cy="338400"/>
          </a:xfrm>
          <a:prstGeom prst="rect">
            <a:avLst/>
          </a:prstGeom>
          <a:solidFill>
            <a:srgbClr val="f8f8f8"/>
          </a:solidFill>
          <a:ln>
            <a:noFill/>
          </a:ln>
        </p:spPr>
        <p:style>
          <a:lnRef idx="0"/>
          <a:fillRef idx="0"/>
          <a:effectRef idx="0"/>
          <a:fontRef idx="minor"/>
        </p:style>
      </p:sp>
      <p:sp>
        <p:nvSpPr>
          <p:cNvPr id="464" name="CustomShape 6"/>
          <p:cNvSpPr/>
          <p:nvPr/>
        </p:nvSpPr>
        <p:spPr>
          <a:xfrm>
            <a:off x="142920" y="929160"/>
            <a:ext cx="2217960" cy="338400"/>
          </a:xfrm>
          <a:prstGeom prst="rect">
            <a:avLst/>
          </a:prstGeom>
          <a:solidFill>
            <a:srgbClr val="e6f1fe"/>
          </a:solidFill>
          <a:ln>
            <a:noFill/>
          </a:ln>
        </p:spPr>
        <p:style>
          <a:lnRef idx="0"/>
          <a:fillRef idx="0"/>
          <a:effectRef idx="0"/>
          <a:fontRef idx="minor"/>
        </p:style>
      </p:sp>
      <p:sp>
        <p:nvSpPr>
          <p:cNvPr id="465" name="CustomShape 7"/>
          <p:cNvSpPr/>
          <p:nvPr/>
        </p:nvSpPr>
        <p:spPr>
          <a:xfrm>
            <a:off x="544680" y="1020240"/>
            <a:ext cx="1665360" cy="15192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&lt;assets&gt;</a:t>
            </a:r>
            <a:endParaRPr b="0" lang="en-US" sz="1000" spc="-1" strike="noStrike">
              <a:latin typeface="Arial"/>
            </a:endParaRPr>
          </a:p>
        </p:txBody>
      </p:sp>
      <p:pic>
        <p:nvPicPr>
          <p:cNvPr id="466" name="Picture 3" descr=""/>
          <p:cNvPicPr/>
          <p:nvPr/>
        </p:nvPicPr>
        <p:blipFill>
          <a:blip r:embed="rId1"/>
          <a:stretch/>
        </p:blipFill>
        <p:spPr>
          <a:xfrm>
            <a:off x="148320" y="956520"/>
            <a:ext cx="299520" cy="216360"/>
          </a:xfrm>
          <a:prstGeom prst="rect">
            <a:avLst/>
          </a:prstGeom>
          <a:ln>
            <a:noFill/>
          </a:ln>
        </p:spPr>
      </p:pic>
      <p:sp>
        <p:nvSpPr>
          <p:cNvPr id="467" name="CustomShape 8"/>
          <p:cNvSpPr/>
          <p:nvPr/>
        </p:nvSpPr>
        <p:spPr>
          <a:xfrm>
            <a:off x="142920" y="1268640"/>
            <a:ext cx="2217960" cy="338400"/>
          </a:xfrm>
          <a:prstGeom prst="rect">
            <a:avLst/>
          </a:prstGeom>
          <a:solidFill>
            <a:srgbClr val="f8f8f8"/>
          </a:solidFill>
          <a:ln>
            <a:noFill/>
          </a:ln>
        </p:spPr>
        <p:style>
          <a:lnRef idx="0"/>
          <a:fillRef idx="0"/>
          <a:effectRef idx="0"/>
          <a:fontRef idx="minor"/>
        </p:style>
      </p:sp>
      <p:sp>
        <p:nvSpPr>
          <p:cNvPr id="468" name="CustomShape 9"/>
          <p:cNvSpPr/>
          <p:nvPr/>
        </p:nvSpPr>
        <p:spPr>
          <a:xfrm>
            <a:off x="763560" y="136260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scripts</a:t>
            </a:r>
            <a:endParaRPr b="0" lang="en-US" sz="1000" spc="-1" strike="noStrike">
              <a:latin typeface="Arial"/>
            </a:endParaRPr>
          </a:p>
        </p:txBody>
      </p:sp>
      <p:sp>
        <p:nvSpPr>
          <p:cNvPr id="469" name="Line 10"/>
          <p:cNvSpPr/>
          <p:nvPr/>
        </p:nvSpPr>
        <p:spPr>
          <a:xfrm>
            <a:off x="320400" y="1440000"/>
            <a:ext cx="25740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0" name="Picture 3" descr=""/>
          <p:cNvPicPr/>
          <p:nvPr/>
        </p:nvPicPr>
        <p:blipFill>
          <a:blip r:embed="rId2"/>
          <a:stretch/>
        </p:blipFill>
        <p:spPr>
          <a:xfrm>
            <a:off x="454680" y="1300680"/>
            <a:ext cx="299520" cy="216360"/>
          </a:xfrm>
          <a:prstGeom prst="rect">
            <a:avLst/>
          </a:prstGeom>
          <a:ln>
            <a:noFill/>
          </a:ln>
        </p:spPr>
      </p:pic>
      <p:sp>
        <p:nvSpPr>
          <p:cNvPr id="471" name="CustomShape 11"/>
          <p:cNvSpPr/>
          <p:nvPr/>
        </p:nvSpPr>
        <p:spPr>
          <a:xfrm>
            <a:off x="142920" y="1576800"/>
            <a:ext cx="2217960" cy="338400"/>
          </a:xfrm>
          <a:prstGeom prst="rect">
            <a:avLst/>
          </a:prstGeom>
          <a:solidFill>
            <a:srgbClr val="e6f1fe"/>
          </a:solidFill>
          <a:ln>
            <a:noFill/>
          </a:ln>
        </p:spPr>
        <p:style>
          <a:lnRef idx="0"/>
          <a:fillRef idx="0"/>
          <a:effectRef idx="0"/>
          <a:fontRef idx="minor"/>
        </p:style>
      </p:sp>
      <p:sp>
        <p:nvSpPr>
          <p:cNvPr id="472" name="CustomShape 12"/>
          <p:cNvSpPr/>
          <p:nvPr/>
        </p:nvSpPr>
        <p:spPr>
          <a:xfrm>
            <a:off x="1058760" y="16502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data</a:t>
            </a:r>
            <a:endParaRPr b="0" lang="en-US" sz="1000" spc="-1" strike="noStrike">
              <a:latin typeface="Arial"/>
            </a:endParaRPr>
          </a:p>
        </p:txBody>
      </p:sp>
      <p:sp>
        <p:nvSpPr>
          <p:cNvPr id="473" name="Line 13"/>
          <p:cNvSpPr/>
          <p:nvPr/>
        </p:nvSpPr>
        <p:spPr>
          <a:xfrm>
            <a:off x="611280" y="17712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4" name="Picture 3" descr=""/>
          <p:cNvPicPr/>
          <p:nvPr/>
        </p:nvPicPr>
        <p:blipFill>
          <a:blip r:embed="rId3"/>
          <a:stretch/>
        </p:blipFill>
        <p:spPr>
          <a:xfrm>
            <a:off x="742680" y="1628640"/>
            <a:ext cx="299520" cy="216360"/>
          </a:xfrm>
          <a:prstGeom prst="rect">
            <a:avLst/>
          </a:prstGeom>
          <a:ln>
            <a:noFill/>
          </a:ln>
        </p:spPr>
      </p:pic>
      <p:sp>
        <p:nvSpPr>
          <p:cNvPr id="475" name="CustomShape 14"/>
          <p:cNvSpPr/>
          <p:nvPr/>
        </p:nvSpPr>
        <p:spPr>
          <a:xfrm>
            <a:off x="1058760" y="20084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db</a:t>
            </a:r>
            <a:endParaRPr b="0" lang="en-US" sz="1000" spc="-1" strike="noStrike">
              <a:latin typeface="Arial"/>
            </a:endParaRPr>
          </a:p>
        </p:txBody>
      </p:sp>
      <p:sp>
        <p:nvSpPr>
          <p:cNvPr id="476" name="Line 15"/>
          <p:cNvSpPr/>
          <p:nvPr/>
        </p:nvSpPr>
        <p:spPr>
          <a:xfrm>
            <a:off x="611280" y="212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77" name="Picture 3" descr=""/>
          <p:cNvPicPr/>
          <p:nvPr/>
        </p:nvPicPr>
        <p:blipFill>
          <a:blip r:embed="rId4"/>
          <a:stretch/>
        </p:blipFill>
        <p:spPr>
          <a:xfrm>
            <a:off x="742680" y="1987200"/>
            <a:ext cx="299520" cy="216360"/>
          </a:xfrm>
          <a:prstGeom prst="rect">
            <a:avLst/>
          </a:prstGeom>
          <a:ln>
            <a:noFill/>
          </a:ln>
        </p:spPr>
      </p:pic>
      <p:sp>
        <p:nvSpPr>
          <p:cNvPr id="478" name="CustomShape 16"/>
          <p:cNvSpPr/>
          <p:nvPr/>
        </p:nvSpPr>
        <p:spPr>
          <a:xfrm>
            <a:off x="1058760" y="23684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bots</a:t>
            </a:r>
            <a:endParaRPr b="0" lang="en-US" sz="1000" spc="-1" strike="noStrike">
              <a:latin typeface="Arial"/>
            </a:endParaRPr>
          </a:p>
        </p:txBody>
      </p:sp>
      <p:sp>
        <p:nvSpPr>
          <p:cNvPr id="479" name="Line 17"/>
          <p:cNvSpPr/>
          <p:nvPr/>
        </p:nvSpPr>
        <p:spPr>
          <a:xfrm>
            <a:off x="611280" y="248940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80" name="Picture 3" descr=""/>
          <p:cNvPicPr/>
          <p:nvPr/>
        </p:nvPicPr>
        <p:blipFill>
          <a:blip r:embed="rId5"/>
          <a:stretch/>
        </p:blipFill>
        <p:spPr>
          <a:xfrm>
            <a:off x="742680" y="2347200"/>
            <a:ext cx="299520" cy="216360"/>
          </a:xfrm>
          <a:prstGeom prst="rect">
            <a:avLst/>
          </a:prstGeom>
          <a:ln>
            <a:noFill/>
          </a:ln>
        </p:spPr>
      </p:pic>
      <p:sp>
        <p:nvSpPr>
          <p:cNvPr id="481" name="CustomShape 18"/>
          <p:cNvSpPr/>
          <p:nvPr/>
        </p:nvSpPr>
        <p:spPr>
          <a:xfrm>
            <a:off x="148320" y="3212640"/>
            <a:ext cx="2212560" cy="338400"/>
          </a:xfrm>
          <a:prstGeom prst="rect">
            <a:avLst/>
          </a:prstGeom>
          <a:solidFill>
            <a:srgbClr val="f8f8f8"/>
          </a:solidFill>
          <a:ln>
            <a:noFill/>
          </a:ln>
        </p:spPr>
        <p:style>
          <a:lnRef idx="0"/>
          <a:fillRef idx="0"/>
          <a:effectRef idx="0"/>
          <a:fontRef idx="minor"/>
        </p:style>
      </p:sp>
      <p:sp>
        <p:nvSpPr>
          <p:cNvPr id="482" name="CustomShape 19"/>
          <p:cNvSpPr/>
          <p:nvPr/>
        </p:nvSpPr>
        <p:spPr>
          <a:xfrm>
            <a:off x="148320" y="2565000"/>
            <a:ext cx="2212560" cy="338400"/>
          </a:xfrm>
          <a:prstGeom prst="rect">
            <a:avLst/>
          </a:prstGeom>
          <a:solidFill>
            <a:srgbClr val="f8f8f8"/>
          </a:solidFill>
          <a:ln>
            <a:noFill/>
          </a:ln>
        </p:spPr>
        <p:style>
          <a:lnRef idx="0"/>
          <a:fillRef idx="0"/>
          <a:effectRef idx="0"/>
          <a:fontRef idx="minor"/>
        </p:style>
      </p:sp>
      <p:sp>
        <p:nvSpPr>
          <p:cNvPr id="483" name="CustomShape 20"/>
          <p:cNvSpPr/>
          <p:nvPr/>
        </p:nvSpPr>
        <p:spPr>
          <a:xfrm>
            <a:off x="148320" y="2872800"/>
            <a:ext cx="2212560" cy="338400"/>
          </a:xfrm>
          <a:prstGeom prst="rect">
            <a:avLst/>
          </a:prstGeom>
          <a:solidFill>
            <a:srgbClr val="e6f1fe"/>
          </a:solidFill>
          <a:ln>
            <a:noFill/>
          </a:ln>
        </p:spPr>
        <p:style>
          <a:lnRef idx="0"/>
          <a:fillRef idx="0"/>
          <a:effectRef idx="0"/>
          <a:fontRef idx="minor"/>
        </p:style>
      </p:sp>
      <p:sp>
        <p:nvSpPr>
          <p:cNvPr id="484" name="CustomShape 21"/>
          <p:cNvSpPr/>
          <p:nvPr/>
        </p:nvSpPr>
        <p:spPr>
          <a:xfrm>
            <a:off x="1058760" y="297792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server</a:t>
            </a:r>
            <a:endParaRPr b="0" lang="en-US" sz="1000" spc="-1" strike="noStrike">
              <a:latin typeface="Arial"/>
            </a:endParaRPr>
          </a:p>
        </p:txBody>
      </p:sp>
      <p:sp>
        <p:nvSpPr>
          <p:cNvPr id="485" name="CustomShape 22"/>
          <p:cNvSpPr/>
          <p:nvPr/>
        </p:nvSpPr>
        <p:spPr>
          <a:xfrm>
            <a:off x="1058760" y="365724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spaces</a:t>
            </a:r>
            <a:endParaRPr b="0" lang="en-US" sz="1000" spc="-1" strike="noStrike">
              <a:latin typeface="Arial"/>
            </a:endParaRPr>
          </a:p>
        </p:txBody>
      </p:sp>
      <p:sp>
        <p:nvSpPr>
          <p:cNvPr id="486" name="CustomShape 23"/>
          <p:cNvSpPr/>
          <p:nvPr/>
        </p:nvSpPr>
        <p:spPr>
          <a:xfrm>
            <a:off x="1266840" y="3317760"/>
            <a:ext cx="12081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i="1" lang="en-US" sz="1000" spc="-1" strike="noStrike">
                <a:solidFill>
                  <a:srgbClr val="2b2b85"/>
                </a:solidFill>
                <a:latin typeface="Courier New"/>
                <a:ea typeface="DejaVu Sans"/>
              </a:rPr>
              <a:t>kbengine.xml</a:t>
            </a:r>
            <a:endParaRPr b="0" lang="en-US" sz="1000" spc="-1" strike="noStrike">
              <a:latin typeface="Arial"/>
            </a:endParaRPr>
          </a:p>
        </p:txBody>
      </p:sp>
      <p:sp>
        <p:nvSpPr>
          <p:cNvPr id="487" name="CustomShape 24"/>
          <p:cNvSpPr/>
          <p:nvPr/>
        </p:nvSpPr>
        <p:spPr>
          <a:xfrm>
            <a:off x="2556000" y="3282480"/>
            <a:ext cx="2472120" cy="21240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 configuration file</a:t>
            </a:r>
            <a:endParaRPr b="0" lang="en-US" sz="1400" spc="-1" strike="noStrike">
              <a:latin typeface="Arial"/>
            </a:endParaRPr>
          </a:p>
        </p:txBody>
      </p:sp>
      <p:sp>
        <p:nvSpPr>
          <p:cNvPr id="488" name="CustomShape 25"/>
          <p:cNvSpPr/>
          <p:nvPr/>
        </p:nvSpPr>
        <p:spPr>
          <a:xfrm>
            <a:off x="2556000" y="3645720"/>
            <a:ext cx="5903280" cy="6379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Spatial resource data, for example,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providing collision information </a:t>
            </a:r>
            <a:endParaRPr b="0" lang="en-US" sz="1400" spc="-1" strike="noStrike">
              <a:latin typeface="Arial"/>
            </a:endParaRPr>
          </a:p>
          <a:p>
            <a:pPr>
              <a:lnSpc>
                <a:spcPct val="100000"/>
              </a:lnSpc>
            </a:pPr>
            <a:r>
              <a:rPr b="0" lang="en-US" sz="1400" spc="-1" strike="noStrike">
                <a:solidFill>
                  <a:srgbClr val="002060"/>
                </a:solidFill>
                <a:latin typeface="Calibri"/>
                <a:ea typeface="DejaVu Sans"/>
              </a:rPr>
              <a:t>For entity server navigation</a:t>
            </a:r>
            <a:endParaRPr b="0" lang="en-US" sz="1400" spc="-1" strike="noStrike">
              <a:latin typeface="Arial"/>
            </a:endParaRPr>
          </a:p>
        </p:txBody>
      </p:sp>
      <p:sp>
        <p:nvSpPr>
          <p:cNvPr id="489" name="Line 26"/>
          <p:cNvSpPr/>
          <p:nvPr/>
        </p:nvSpPr>
        <p:spPr>
          <a:xfrm>
            <a:off x="596880" y="3055320"/>
            <a:ext cx="257040" cy="36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0" name="Line 27"/>
          <p:cNvSpPr/>
          <p:nvPr/>
        </p:nvSpPr>
        <p:spPr>
          <a:xfrm>
            <a:off x="873000" y="3174480"/>
            <a:ext cx="1440" cy="244440"/>
          </a:xfrm>
          <a:prstGeom prst="line">
            <a:avLst/>
          </a:prstGeom>
          <a:ln cap="rnd" w="19080">
            <a:solidFill>
              <a:srgbClr val="2b2b85"/>
            </a:solidFill>
            <a:custDash>
              <a:ds d="400000" sp="300000"/>
            </a:custDash>
            <a:miter/>
          </a:ln>
        </p:spPr>
        <p:style>
          <a:lnRef idx="0"/>
          <a:fillRef idx="0"/>
          <a:effectRef idx="0"/>
          <a:fontRef idx="minor"/>
        </p:style>
      </p:sp>
      <p:sp>
        <p:nvSpPr>
          <p:cNvPr id="491" name="Line 28"/>
          <p:cNvSpPr/>
          <p:nvPr/>
        </p:nvSpPr>
        <p:spPr>
          <a:xfrm>
            <a:off x="873000" y="3395160"/>
            <a:ext cx="2588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2" name="Line 29"/>
          <p:cNvSpPr/>
          <p:nvPr/>
        </p:nvSpPr>
        <p:spPr>
          <a:xfrm>
            <a:off x="596880" y="3735000"/>
            <a:ext cx="257040" cy="1440"/>
          </a:xfrm>
          <a:prstGeom prst="line">
            <a:avLst/>
          </a:prstGeom>
          <a:ln cap="rnd" w="19080">
            <a:solidFill>
              <a:srgbClr val="2b2b85"/>
            </a:solidFill>
            <a:custDash>
              <a:ds d="400000" sp="300000"/>
            </a:custDash>
            <a:miter/>
            <a:headEnd len="med" type="triangle" w="med"/>
          </a:ln>
        </p:spPr>
        <p:style>
          <a:lnRef idx="0"/>
          <a:fillRef idx="0"/>
          <a:effectRef idx="0"/>
          <a:fontRef idx="minor"/>
        </p:style>
      </p:sp>
      <p:sp>
        <p:nvSpPr>
          <p:cNvPr id="493" name="Line 30"/>
          <p:cNvSpPr/>
          <p:nvPr/>
        </p:nvSpPr>
        <p:spPr>
          <a:xfrm>
            <a:off x="2265120" y="3395160"/>
            <a:ext cx="250920" cy="1440"/>
          </a:xfrm>
          <a:prstGeom prst="line">
            <a:avLst/>
          </a:prstGeom>
          <a:ln w="19080">
            <a:solidFill>
              <a:srgbClr val="2b2b85"/>
            </a:solidFill>
            <a:miter/>
            <a:tailEnd len="med" type="triangle" w="med"/>
          </a:ln>
        </p:spPr>
        <p:style>
          <a:lnRef idx="0"/>
          <a:fillRef idx="0"/>
          <a:effectRef idx="0"/>
          <a:fontRef idx="minor"/>
        </p:style>
      </p:sp>
      <p:sp>
        <p:nvSpPr>
          <p:cNvPr id="494" name="Line 31"/>
          <p:cNvSpPr/>
          <p:nvPr/>
        </p:nvSpPr>
        <p:spPr>
          <a:xfrm>
            <a:off x="2265120" y="3717360"/>
            <a:ext cx="252360" cy="360"/>
          </a:xfrm>
          <a:prstGeom prst="line">
            <a:avLst/>
          </a:prstGeom>
          <a:ln w="19080">
            <a:solidFill>
              <a:srgbClr val="2b2b85"/>
            </a:solidFill>
            <a:miter/>
            <a:tailEnd len="med" type="triangle" w="med"/>
          </a:ln>
        </p:spPr>
        <p:style>
          <a:lnRef idx="0"/>
          <a:fillRef idx="0"/>
          <a:effectRef idx="0"/>
          <a:fontRef idx="minor"/>
        </p:style>
      </p:sp>
      <p:pic>
        <p:nvPicPr>
          <p:cNvPr id="495" name="Picture 3" descr=""/>
          <p:cNvPicPr/>
          <p:nvPr/>
        </p:nvPicPr>
        <p:blipFill>
          <a:blip r:embed="rId6"/>
          <a:stretch/>
        </p:blipFill>
        <p:spPr>
          <a:xfrm>
            <a:off x="742680" y="2912400"/>
            <a:ext cx="299520" cy="216360"/>
          </a:xfrm>
          <a:prstGeom prst="rect">
            <a:avLst/>
          </a:prstGeom>
          <a:ln>
            <a:noFill/>
          </a:ln>
        </p:spPr>
      </p:pic>
      <p:pic>
        <p:nvPicPr>
          <p:cNvPr id="496" name="Picture 3" descr=""/>
          <p:cNvPicPr/>
          <p:nvPr/>
        </p:nvPicPr>
        <p:blipFill>
          <a:blip r:embed="rId7"/>
          <a:stretch/>
        </p:blipFill>
        <p:spPr>
          <a:xfrm>
            <a:off x="755640" y="3606120"/>
            <a:ext cx="299520" cy="216360"/>
          </a:xfrm>
          <a:prstGeom prst="rect">
            <a:avLst/>
          </a:prstGeom>
          <a:ln>
            <a:noFill/>
          </a:ln>
        </p:spPr>
      </p:pic>
      <p:sp>
        <p:nvSpPr>
          <p:cNvPr id="497" name="CustomShape 32"/>
          <p:cNvSpPr/>
          <p:nvPr/>
        </p:nvSpPr>
        <p:spPr>
          <a:xfrm>
            <a:off x="741240" y="2626920"/>
            <a:ext cx="804960" cy="150840"/>
          </a:xfrm>
          <a:prstGeom prst="rect">
            <a:avLst/>
          </a:prstGeom>
          <a:noFill/>
          <a:ln>
            <a:noFill/>
          </a:ln>
        </p:spPr>
        <p:style>
          <a:lnRef idx="0"/>
          <a:fillRef idx="0"/>
          <a:effectRef idx="0"/>
          <a:fontRef idx="minor"/>
        </p:style>
        <p:txBody>
          <a:bodyPr lIns="0" rIns="0" tIns="0" bIns="0" anchor="ctr"/>
          <a:p>
            <a:pPr>
              <a:lnSpc>
                <a:spcPct val="100000"/>
              </a:lnSpc>
              <a:spcBef>
                <a:spcPts val="876"/>
              </a:spcBef>
            </a:pPr>
            <a:r>
              <a:rPr b="0" lang="en-US" sz="1000" spc="-1" strike="noStrike">
                <a:solidFill>
                  <a:srgbClr val="2b2b85"/>
                </a:solidFill>
                <a:latin typeface="Courier New"/>
                <a:ea typeface="DejaVu Sans"/>
              </a:rPr>
              <a:t>res</a:t>
            </a:r>
            <a:endParaRPr b="0" lang="en-US" sz="1000" spc="-1" strike="noStrike">
              <a:latin typeface="Arial"/>
            </a:endParaRPr>
          </a:p>
        </p:txBody>
      </p:sp>
      <p:sp>
        <p:nvSpPr>
          <p:cNvPr id="498" name="Line 33"/>
          <p:cNvSpPr/>
          <p:nvPr/>
        </p:nvSpPr>
        <p:spPr>
          <a:xfrm>
            <a:off x="298080" y="2704320"/>
            <a:ext cx="257040" cy="1800"/>
          </a:xfrm>
          <a:prstGeom prst="line">
            <a:avLst/>
          </a:prstGeom>
          <a:ln cap="rnd" w="19080">
            <a:solidFill>
              <a:srgbClr val="2b2b85"/>
            </a:solidFill>
            <a:custDash>
              <a:ds d="400000" sp="300000"/>
            </a:custDash>
            <a:miter/>
            <a:headEnd len="med" type="triangle" w="med"/>
          </a:ln>
        </p:spPr>
        <p:style>
          <a:lnRef idx="0"/>
          <a:fillRef idx="0"/>
          <a:effectRef idx="0"/>
          <a:fontRef idx="minor"/>
        </p:style>
      </p:sp>
      <p:pic>
        <p:nvPicPr>
          <p:cNvPr id="499" name="Picture 3" descr=""/>
          <p:cNvPicPr/>
          <p:nvPr/>
        </p:nvPicPr>
        <p:blipFill>
          <a:blip r:embed="rId8"/>
          <a:stretch/>
        </p:blipFill>
        <p:spPr>
          <a:xfrm>
            <a:off x="432000" y="2565000"/>
            <a:ext cx="299520" cy="216360"/>
          </a:xfrm>
          <a:prstGeom prst="rect">
            <a:avLst/>
          </a:prstGeom>
          <a:ln>
            <a:noFill/>
          </a:ln>
        </p:spPr>
      </p:pic>
      <p:sp>
        <p:nvSpPr>
          <p:cNvPr id="500" name="Line 34"/>
          <p:cNvSpPr/>
          <p:nvPr/>
        </p:nvSpPr>
        <p:spPr>
          <a:xfrm>
            <a:off x="320400" y="1270080"/>
            <a:ext cx="2880" cy="1464480"/>
          </a:xfrm>
          <a:prstGeom prst="line">
            <a:avLst/>
          </a:prstGeom>
          <a:ln cap="rnd" w="19080">
            <a:solidFill>
              <a:srgbClr val="2b2b85"/>
            </a:solidFill>
            <a:custDash>
              <a:ds d="400000" sp="300000"/>
            </a:custDash>
            <a:miter/>
          </a:ln>
        </p:spPr>
        <p:style>
          <a:lnRef idx="0"/>
          <a:fillRef idx="0"/>
          <a:effectRef idx="0"/>
          <a:fontRef idx="minor"/>
        </p:style>
      </p:sp>
      <p:sp>
        <p:nvSpPr>
          <p:cNvPr id="501" name="Line 35"/>
          <p:cNvSpPr/>
          <p:nvPr/>
        </p:nvSpPr>
        <p:spPr>
          <a:xfrm>
            <a:off x="593640" y="1527120"/>
            <a:ext cx="17640" cy="2206080"/>
          </a:xfrm>
          <a:prstGeom prst="line">
            <a:avLst/>
          </a:prstGeom>
          <a:ln cap="rnd" w="19080">
            <a:solidFill>
              <a:srgbClr val="2b2b85"/>
            </a:solidFill>
            <a:custDash>
              <a:ds d="400000" sp="300000"/>
            </a:custDash>
            <a:miter/>
          </a:ln>
        </p:spPr>
        <p:style>
          <a:lnRef idx="0"/>
          <a:fillRef idx="0"/>
          <a:effectRef idx="0"/>
          <a:fontRef idx="minor"/>
        </p:style>
      </p:sp>
      <p:sp>
        <p:nvSpPr>
          <p:cNvPr id="502" name="Line 36"/>
          <p:cNvSpPr/>
          <p:nvPr/>
        </p:nvSpPr>
        <p:spPr>
          <a:xfrm>
            <a:off x="2286000" y="1645920"/>
            <a:ext cx="250920" cy="1440"/>
          </a:xfrm>
          <a:prstGeom prst="line">
            <a:avLst/>
          </a:prstGeom>
          <a:ln w="19080">
            <a:solidFill>
              <a:srgbClr val="2b2b85"/>
            </a:solidFill>
            <a:miter/>
            <a:tailEnd len="med" type="triangle" w="med"/>
          </a:ln>
        </p:spPr>
        <p:style>
          <a:lnRef idx="0"/>
          <a:fillRef idx="0"/>
          <a:effectRef idx="0"/>
          <a:fontRef idx="minor"/>
        </p:style>
      </p:sp>
      <p:sp>
        <p:nvSpPr>
          <p:cNvPr id="503" name="Line 37"/>
          <p:cNvSpPr/>
          <p:nvPr/>
        </p:nvSpPr>
        <p:spPr>
          <a:xfrm>
            <a:off x="2267640" y="2060640"/>
            <a:ext cx="250920" cy="1440"/>
          </a:xfrm>
          <a:prstGeom prst="line">
            <a:avLst/>
          </a:prstGeom>
          <a:ln w="19080">
            <a:solidFill>
              <a:srgbClr val="2b2b85"/>
            </a:solidFill>
            <a:miter/>
            <a:tailEnd len="med" type="triangle" w="med"/>
          </a:ln>
        </p:spPr>
        <p:style>
          <a:lnRef idx="0"/>
          <a:fillRef idx="0"/>
          <a:effectRef idx="0"/>
          <a:fontRef idx="minor"/>
        </p:style>
      </p:sp>
      <p:sp>
        <p:nvSpPr>
          <p:cNvPr id="504" name="Line 38"/>
          <p:cNvSpPr/>
          <p:nvPr/>
        </p:nvSpPr>
        <p:spPr>
          <a:xfrm>
            <a:off x="2267640" y="2419200"/>
            <a:ext cx="250920" cy="1440"/>
          </a:xfrm>
          <a:prstGeom prst="line">
            <a:avLst/>
          </a:prstGeom>
          <a:ln w="19080">
            <a:solidFill>
              <a:srgbClr val="2b2b85"/>
            </a:solidFill>
            <a:miter/>
            <a:tailEnd len="med" type="triangle" w="med"/>
          </a:ln>
        </p:spPr>
        <p:style>
          <a:lnRef idx="0"/>
          <a:fillRef idx="0"/>
          <a:effectRef idx="0"/>
          <a:fontRef idx="minor"/>
        </p:style>
      </p:sp>
      <p:sp>
        <p:nvSpPr>
          <p:cNvPr id="505" name="CustomShape 39"/>
          <p:cNvSpPr/>
          <p:nvPr/>
        </p:nvSpPr>
        <p:spPr>
          <a:xfrm>
            <a:off x="2560320" y="1371600"/>
            <a:ext cx="4300920" cy="42480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Server-side logical data files, for example: monster and skills table data</a:t>
            </a:r>
            <a:endParaRPr b="0" lang="en-US" sz="1400" spc="-1" strike="noStrike">
              <a:latin typeface="Arial"/>
            </a:endParaRPr>
          </a:p>
        </p:txBody>
      </p:sp>
      <p:sp>
        <p:nvSpPr>
          <p:cNvPr id="506" name="CustomShape 40"/>
          <p:cNvSpPr/>
          <p:nvPr/>
        </p:nvSpPr>
        <p:spPr>
          <a:xfrm>
            <a:off x="2555640" y="1989360"/>
            <a:ext cx="2015280" cy="21240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Database expansion</a:t>
            </a:r>
            <a:endParaRPr b="0" lang="en-US" sz="1400" spc="-1" strike="noStrike">
              <a:latin typeface="Arial"/>
            </a:endParaRPr>
          </a:p>
        </p:txBody>
      </p:sp>
      <p:sp>
        <p:nvSpPr>
          <p:cNvPr id="507" name="CustomShape 41"/>
          <p:cNvSpPr/>
          <p:nvPr/>
        </p:nvSpPr>
        <p:spPr>
          <a:xfrm>
            <a:off x="2555640" y="2277000"/>
            <a:ext cx="3598920" cy="637920"/>
          </a:xfrm>
          <a:prstGeom prst="rect">
            <a:avLst/>
          </a:prstGeom>
          <a:noFill/>
          <a:ln>
            <a:noFill/>
          </a:ln>
        </p:spPr>
        <p:style>
          <a:lnRef idx="0"/>
          <a:fillRef idx="0"/>
          <a:effectRef idx="0"/>
          <a:fontRef idx="minor"/>
        </p:style>
        <p:txBody>
          <a:bodyPr lIns="0" rIns="0" tIns="0" bIns="0"/>
          <a:p>
            <a:pPr>
              <a:lnSpc>
                <a:spcPct val="100000"/>
              </a:lnSpc>
            </a:pPr>
            <a:r>
              <a:rPr b="0" lang="en-US" sz="1400" spc="-1" strike="noStrike">
                <a:solidFill>
                  <a:srgbClr val="002060"/>
                </a:solidFill>
                <a:latin typeface="Calibri"/>
                <a:ea typeface="DejaVu Sans"/>
              </a:rPr>
              <a:t>Robot stress test, virtual client script, can simplify implementation under scripts/client</a:t>
            </a:r>
            <a:endParaRPr b="0" lang="en-US" sz="1400" spc="-1" strike="noStrike">
              <a:latin typeface="Arial"/>
            </a:endParaRPr>
          </a:p>
        </p:txBody>
      </p:sp>
      <p:pic>
        <p:nvPicPr>
          <p:cNvPr id="508" name="" descr=""/>
          <p:cNvPicPr/>
          <p:nvPr/>
        </p:nvPicPr>
        <p:blipFill>
          <a:blip r:embed="rId9"/>
          <a:stretch/>
        </p:blipFill>
        <p:spPr>
          <a:xfrm>
            <a:off x="1041480" y="3251160"/>
            <a:ext cx="176760" cy="2656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51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Implementation</a:t>
            </a:r>
            <a:endParaRPr b="0" lang="en-US" sz="4400" spc="-1" strike="noStrike">
              <a:latin typeface="Arial"/>
            </a:endParaRPr>
          </a:p>
        </p:txBody>
      </p:sp>
      <p:sp>
        <p:nvSpPr>
          <p:cNvPr id="511"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must:</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Be in the list of </a:t>
            </a:r>
            <a:r>
              <a:rPr b="0" lang="en-US" sz="2000" spc="-1" strike="noStrike">
                <a:solidFill>
                  <a:srgbClr val="00007d"/>
                </a:solidFill>
                <a:latin typeface="Courier New"/>
                <a:ea typeface="宋体"/>
              </a:rPr>
              <a:t>entities.xml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 </a:t>
            </a:r>
            <a:r>
              <a:rPr b="0" lang="en-US" sz="2000" spc="-1" strike="noStrike">
                <a:solidFill>
                  <a:srgbClr val="00007d"/>
                </a:solidFill>
                <a:latin typeface="Courier New"/>
                <a:ea typeface="宋体"/>
              </a:rPr>
              <a:t>&lt;Entity_name&gt;.def file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Must have an</a:t>
            </a:r>
            <a:r>
              <a:rPr b="0" lang="en-US" sz="2000" spc="-1" strike="noStrike">
                <a:solidFill>
                  <a:srgbClr val="00007d"/>
                </a:solidFill>
                <a:latin typeface="Courier New"/>
                <a:ea typeface="宋体"/>
              </a:rPr>
              <a:t> &lt;Entity_name&gt;.py file</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Each Entity can:</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There are up to 3 parts of the implementation (Client/Cell/Base)</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Use a shared script under the common path</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 Server definition file must match</a:t>
            </a:r>
            <a:endParaRPr b="0" lang="en-US" sz="32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 the client plug-in environment, the plug-in will compare MD5 value of the computing protocol to ensure that the protocol is up-to-date. When the protocol does not match, the plug-in will be imported from the server network and stored locally.</a:t>
            </a:r>
            <a:endParaRPr b="0" lang="en-US" sz="2000" spc="-1" strike="noStrike">
              <a:latin typeface="Arial"/>
            </a:endParaRPr>
          </a:p>
          <a:p>
            <a:pPr>
              <a:lnSpc>
                <a:spcPct val="100000"/>
              </a:lnSpc>
              <a:spcBef>
                <a:spcPts val="641"/>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Line 1"/>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513" name="CustomShape 2"/>
          <p:cNvSpPr/>
          <p:nvPr/>
        </p:nvSpPr>
        <p:spPr>
          <a:xfrm>
            <a:off x="107640" y="966960"/>
            <a:ext cx="6479280" cy="3670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4" name="CustomShape 3"/>
          <p:cNvSpPr/>
          <p:nvPr/>
        </p:nvSpPr>
        <p:spPr>
          <a:xfrm>
            <a:off x="467640" y="323172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5" name="CustomShape 4"/>
          <p:cNvSpPr/>
          <p:nvPr/>
        </p:nvSpPr>
        <p:spPr>
          <a:xfrm>
            <a:off x="467640" y="186336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16" name="CustomShape 5"/>
          <p:cNvSpPr/>
          <p:nvPr/>
        </p:nvSpPr>
        <p:spPr>
          <a:xfrm>
            <a:off x="6876360" y="980640"/>
            <a:ext cx="2100960" cy="1408680"/>
          </a:xfrm>
          <a:prstGeom prst="rect">
            <a:avLst/>
          </a:prstGeom>
          <a:solidFill>
            <a:srgbClr val="9bbb59"/>
          </a:solidFill>
          <a:ln w="25560">
            <a:solidFill>
              <a:srgbClr val="728a41"/>
            </a:solidFill>
            <a:round/>
          </a:ln>
        </p:spPr>
        <p:style>
          <a:lnRef idx="0"/>
          <a:fillRef idx="0"/>
          <a:effectRef idx="0"/>
          <a:fontRef idx="minor"/>
        </p:style>
      </p:sp>
      <p:sp>
        <p:nvSpPr>
          <p:cNvPr id="517" name="CustomShape 6"/>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518" name="CustomShape 7"/>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519" name="CustomShape 8"/>
          <p:cNvSpPr/>
          <p:nvPr/>
        </p:nvSpPr>
        <p:spPr>
          <a:xfrm>
            <a:off x="7001280" y="1223280"/>
            <a:ext cx="137880" cy="1090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0" name="CustomShape 9"/>
          <p:cNvSpPr/>
          <p:nvPr/>
        </p:nvSpPr>
        <p:spPr>
          <a:xfrm>
            <a:off x="7001280" y="1439280"/>
            <a:ext cx="13788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21" name="CustomShape 10"/>
          <p:cNvSpPr/>
          <p:nvPr/>
        </p:nvSpPr>
        <p:spPr>
          <a:xfrm>
            <a:off x="7001280" y="1621440"/>
            <a:ext cx="13788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22" name="CustomShape 11"/>
          <p:cNvSpPr/>
          <p:nvPr/>
        </p:nvSpPr>
        <p:spPr>
          <a:xfrm>
            <a:off x="7001280" y="1837800"/>
            <a:ext cx="13788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23" name="CustomShape 12"/>
          <p:cNvSpPr/>
          <p:nvPr/>
        </p:nvSpPr>
        <p:spPr>
          <a:xfrm>
            <a:off x="7001280" y="2053800"/>
            <a:ext cx="137880" cy="1090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24" name="CustomShape 13"/>
          <p:cNvSpPr/>
          <p:nvPr/>
        </p:nvSpPr>
        <p:spPr>
          <a:xfrm>
            <a:off x="7140600" y="1100880"/>
            <a:ext cx="1827720" cy="11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525" name="CustomShape 14"/>
          <p:cNvSpPr/>
          <p:nvPr/>
        </p:nvSpPr>
        <p:spPr>
          <a:xfrm>
            <a:off x="1403640" y="2339640"/>
            <a:ext cx="1654920" cy="646560"/>
          </a:xfrm>
          <a:prstGeom prst="rect">
            <a:avLst/>
          </a:prstGeom>
          <a:solidFill>
            <a:srgbClr val="4f81bd"/>
          </a:solidFill>
          <a:ln w="9360">
            <a:solidFill>
              <a:srgbClr val="000000"/>
            </a:solidFill>
            <a:miter/>
          </a:ln>
        </p:spPr>
        <p:style>
          <a:lnRef idx="0"/>
          <a:fillRef idx="0"/>
          <a:effectRef idx="0"/>
          <a:fontRef idx="minor"/>
        </p:style>
      </p:sp>
      <p:sp>
        <p:nvSpPr>
          <p:cNvPr id="526" name="CustomShape 15"/>
          <p:cNvSpPr/>
          <p:nvPr/>
        </p:nvSpPr>
        <p:spPr>
          <a:xfrm>
            <a:off x="1591920" y="239544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27" name="CustomShape 16"/>
          <p:cNvSpPr/>
          <p:nvPr/>
        </p:nvSpPr>
        <p:spPr>
          <a:xfrm>
            <a:off x="1763640" y="269028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28" name="CustomShape 17"/>
          <p:cNvSpPr/>
          <p:nvPr/>
        </p:nvSpPr>
        <p:spPr>
          <a:xfrm>
            <a:off x="1591920" y="23302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29" name="CustomShape 18"/>
          <p:cNvSpPr/>
          <p:nvPr/>
        </p:nvSpPr>
        <p:spPr>
          <a:xfrm>
            <a:off x="2339640" y="240480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0" name="CustomShape 19"/>
          <p:cNvSpPr/>
          <p:nvPr/>
        </p:nvSpPr>
        <p:spPr>
          <a:xfrm>
            <a:off x="2339640" y="23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31" name="CustomShape 20"/>
          <p:cNvSpPr/>
          <p:nvPr/>
        </p:nvSpPr>
        <p:spPr>
          <a:xfrm>
            <a:off x="3420000" y="2349000"/>
            <a:ext cx="1654920" cy="646560"/>
          </a:xfrm>
          <a:prstGeom prst="rect">
            <a:avLst/>
          </a:prstGeom>
          <a:solidFill>
            <a:srgbClr val="4f81bd"/>
          </a:solidFill>
          <a:ln w="9360">
            <a:solidFill>
              <a:srgbClr val="000000"/>
            </a:solidFill>
            <a:miter/>
          </a:ln>
        </p:spPr>
        <p:style>
          <a:lnRef idx="0"/>
          <a:fillRef idx="0"/>
          <a:effectRef idx="0"/>
          <a:fontRef idx="minor"/>
        </p:style>
      </p:sp>
      <p:sp>
        <p:nvSpPr>
          <p:cNvPr id="532" name="CustomShape 21"/>
          <p:cNvSpPr/>
          <p:nvPr/>
        </p:nvSpPr>
        <p:spPr>
          <a:xfrm>
            <a:off x="3780000" y="2699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533" name="CustomShape 22"/>
          <p:cNvSpPr/>
          <p:nvPr/>
        </p:nvSpPr>
        <p:spPr>
          <a:xfrm>
            <a:off x="4068000" y="241416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534" name="CustomShape 23"/>
          <p:cNvSpPr/>
          <p:nvPr/>
        </p:nvSpPr>
        <p:spPr>
          <a:xfrm>
            <a:off x="4068000" y="23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35" name="CustomShape 24"/>
          <p:cNvSpPr/>
          <p:nvPr/>
        </p:nvSpPr>
        <p:spPr>
          <a:xfrm>
            <a:off x="467640" y="106200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36" name="CustomShape 25"/>
          <p:cNvSpPr/>
          <p:nvPr/>
        </p:nvSpPr>
        <p:spPr>
          <a:xfrm>
            <a:off x="82764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37" name="CustomShape 26"/>
          <p:cNvSpPr/>
          <p:nvPr/>
        </p:nvSpPr>
        <p:spPr>
          <a:xfrm>
            <a:off x="1087920" y="112716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38" name="CustomShape 27"/>
          <p:cNvSpPr/>
          <p:nvPr/>
        </p:nvSpPr>
        <p:spPr>
          <a:xfrm>
            <a:off x="1087920" y="106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39" name="CustomShape 28"/>
          <p:cNvSpPr/>
          <p:nvPr/>
        </p:nvSpPr>
        <p:spPr>
          <a:xfrm>
            <a:off x="2483640" y="1071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0" name="CustomShape 29"/>
          <p:cNvSpPr/>
          <p:nvPr/>
        </p:nvSpPr>
        <p:spPr>
          <a:xfrm>
            <a:off x="2843640" y="142200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1" name="CustomShape 30"/>
          <p:cNvSpPr/>
          <p:nvPr/>
        </p:nvSpPr>
        <p:spPr>
          <a:xfrm>
            <a:off x="3132000" y="113652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2" name="CustomShape 31"/>
          <p:cNvSpPr/>
          <p:nvPr/>
        </p:nvSpPr>
        <p:spPr>
          <a:xfrm>
            <a:off x="3132000" y="107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43" name="CustomShape 32"/>
          <p:cNvSpPr/>
          <p:nvPr/>
        </p:nvSpPr>
        <p:spPr>
          <a:xfrm>
            <a:off x="4500000" y="1062000"/>
            <a:ext cx="1654920" cy="655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4" name="CustomShape 33"/>
          <p:cNvSpPr/>
          <p:nvPr/>
        </p:nvSpPr>
        <p:spPr>
          <a:xfrm>
            <a:off x="486000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545" name="CustomShape 34"/>
          <p:cNvSpPr/>
          <p:nvPr/>
        </p:nvSpPr>
        <p:spPr>
          <a:xfrm>
            <a:off x="5148000" y="118980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546" name="CustomShape 35"/>
          <p:cNvSpPr/>
          <p:nvPr/>
        </p:nvSpPr>
        <p:spPr>
          <a:xfrm>
            <a:off x="5148000" y="112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47" name="CustomShape 36"/>
          <p:cNvSpPr/>
          <p:nvPr/>
        </p:nvSpPr>
        <p:spPr>
          <a:xfrm>
            <a:off x="539640" y="3798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48" name="CustomShape 37"/>
          <p:cNvSpPr/>
          <p:nvPr/>
        </p:nvSpPr>
        <p:spPr>
          <a:xfrm>
            <a:off x="727920" y="385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49" name="CustomShape 38"/>
          <p:cNvSpPr/>
          <p:nvPr/>
        </p:nvSpPr>
        <p:spPr>
          <a:xfrm>
            <a:off x="467640" y="4149000"/>
            <a:ext cx="165492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550" name="CustomShape 39"/>
          <p:cNvSpPr/>
          <p:nvPr/>
        </p:nvSpPr>
        <p:spPr>
          <a:xfrm>
            <a:off x="72792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51" name="CustomShape 40"/>
          <p:cNvSpPr/>
          <p:nvPr/>
        </p:nvSpPr>
        <p:spPr>
          <a:xfrm>
            <a:off x="1259640" y="386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52" name="CustomShape 41"/>
          <p:cNvSpPr/>
          <p:nvPr/>
        </p:nvSpPr>
        <p:spPr>
          <a:xfrm>
            <a:off x="125964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53" name="CustomShape 42"/>
          <p:cNvSpPr/>
          <p:nvPr/>
        </p:nvSpPr>
        <p:spPr>
          <a:xfrm>
            <a:off x="255564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4" name="CustomShape 43"/>
          <p:cNvSpPr/>
          <p:nvPr/>
        </p:nvSpPr>
        <p:spPr>
          <a:xfrm>
            <a:off x="2699640" y="4158360"/>
            <a:ext cx="1546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555" name="CustomShape 44"/>
          <p:cNvSpPr/>
          <p:nvPr/>
        </p:nvSpPr>
        <p:spPr>
          <a:xfrm>
            <a:off x="176364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56" name="CustomShape 45"/>
          <p:cNvSpPr/>
          <p:nvPr/>
        </p:nvSpPr>
        <p:spPr>
          <a:xfrm>
            <a:off x="176364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57" name="CustomShape 46"/>
          <p:cNvSpPr/>
          <p:nvPr/>
        </p:nvSpPr>
        <p:spPr>
          <a:xfrm>
            <a:off x="464400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558" name="CustomShape 47"/>
          <p:cNvSpPr/>
          <p:nvPr/>
        </p:nvSpPr>
        <p:spPr>
          <a:xfrm>
            <a:off x="4760280" y="4139640"/>
            <a:ext cx="161064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559" name="CustomShape 48"/>
          <p:cNvSpPr/>
          <p:nvPr/>
        </p:nvSpPr>
        <p:spPr>
          <a:xfrm>
            <a:off x="277164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0" name="CustomShape 49"/>
          <p:cNvSpPr/>
          <p:nvPr/>
        </p:nvSpPr>
        <p:spPr>
          <a:xfrm>
            <a:off x="277164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1" name="CustomShape 50"/>
          <p:cNvSpPr/>
          <p:nvPr/>
        </p:nvSpPr>
        <p:spPr>
          <a:xfrm>
            <a:off x="330372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2" name="CustomShape 51"/>
          <p:cNvSpPr/>
          <p:nvPr/>
        </p:nvSpPr>
        <p:spPr>
          <a:xfrm>
            <a:off x="330372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3" name="CustomShape 52"/>
          <p:cNvSpPr/>
          <p:nvPr/>
        </p:nvSpPr>
        <p:spPr>
          <a:xfrm>
            <a:off x="3807720" y="3872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64" name="CustomShape 53"/>
          <p:cNvSpPr/>
          <p:nvPr/>
        </p:nvSpPr>
        <p:spPr>
          <a:xfrm>
            <a:off x="380772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65" name="CustomShape 54"/>
          <p:cNvSpPr/>
          <p:nvPr/>
        </p:nvSpPr>
        <p:spPr>
          <a:xfrm>
            <a:off x="487656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6" name="CustomShape 55"/>
          <p:cNvSpPr/>
          <p:nvPr/>
        </p:nvSpPr>
        <p:spPr>
          <a:xfrm>
            <a:off x="487656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67" name="CustomShape 56"/>
          <p:cNvSpPr/>
          <p:nvPr/>
        </p:nvSpPr>
        <p:spPr>
          <a:xfrm>
            <a:off x="540828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68" name="CustomShape 57"/>
          <p:cNvSpPr/>
          <p:nvPr/>
        </p:nvSpPr>
        <p:spPr>
          <a:xfrm>
            <a:off x="540828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69" name="CustomShape 58"/>
          <p:cNvSpPr/>
          <p:nvPr/>
        </p:nvSpPr>
        <p:spPr>
          <a:xfrm>
            <a:off x="591228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70" name="CustomShape 59"/>
          <p:cNvSpPr/>
          <p:nvPr/>
        </p:nvSpPr>
        <p:spPr>
          <a:xfrm>
            <a:off x="591228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71" name="CustomShape 60"/>
          <p:cNvSpPr/>
          <p:nvPr/>
        </p:nvSpPr>
        <p:spPr>
          <a:xfrm flipH="1">
            <a:off x="848160" y="2514960"/>
            <a:ext cx="840600" cy="13377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2" name="CustomShape 61"/>
          <p:cNvSpPr/>
          <p:nvPr/>
        </p:nvSpPr>
        <p:spPr>
          <a:xfrm flipH="1">
            <a:off x="1399320" y="2524320"/>
            <a:ext cx="934560" cy="134712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3" name="CustomShape 62"/>
          <p:cNvSpPr/>
          <p:nvPr/>
        </p:nvSpPr>
        <p:spPr>
          <a:xfrm flipH="1">
            <a:off x="3903120" y="2533680"/>
            <a:ext cx="159120" cy="145728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4" name="CustomShape 63"/>
          <p:cNvSpPr/>
          <p:nvPr/>
        </p:nvSpPr>
        <p:spPr>
          <a:xfrm>
            <a:off x="1187640" y="1246680"/>
            <a:ext cx="502560" cy="126684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5" name="CustomShape 64"/>
          <p:cNvSpPr/>
          <p:nvPr/>
        </p:nvSpPr>
        <p:spPr>
          <a:xfrm flipH="1">
            <a:off x="2435400" y="1256040"/>
            <a:ext cx="790560" cy="126684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6" name="CustomShape 65"/>
          <p:cNvSpPr/>
          <p:nvPr/>
        </p:nvSpPr>
        <p:spPr>
          <a:xfrm flipH="1">
            <a:off x="4163400" y="1309320"/>
            <a:ext cx="1078560" cy="1222560"/>
          </a:xfrm>
          <a:custGeom>
            <a:avLst/>
            <a:gdLst/>
            <a:ahLst/>
            <a:rect l="l" t="t" r="r" b="b"/>
            <a:pathLst>
              <a:path w="21600" h="21600">
                <a:moveTo>
                  <a:pt x="0" y="0"/>
                </a:moveTo>
                <a:lnTo>
                  <a:pt x="21600" y="21600"/>
                </a:lnTo>
              </a:path>
            </a:pathLst>
          </a:custGeom>
          <a:noFill/>
          <a:ln w="25560">
            <a:solidFill>
              <a:srgbClr val="4bacc6"/>
            </a:solidFill>
            <a:round/>
            <a:headEnd len="med" type="triangle" w="med"/>
            <a:tailEnd len="med" type="triangle" w="med"/>
          </a:ln>
          <a:effectLst>
            <a:outerShdw dir="5400000" dist="20160">
              <a:srgbClr val="000000">
                <a:alpha val="38000"/>
              </a:srgbClr>
            </a:outerShdw>
          </a:effectLst>
        </p:spPr>
        <p:style>
          <a:lnRef idx="0"/>
          <a:fillRef idx="0"/>
          <a:effectRef idx="0"/>
          <a:fontRef idx="minor"/>
        </p:style>
      </p:sp>
      <p:sp>
        <p:nvSpPr>
          <p:cNvPr id="577" name="CustomShape 66"/>
          <p:cNvSpPr/>
          <p:nvPr/>
        </p:nvSpPr>
        <p:spPr>
          <a:xfrm>
            <a:off x="96120" y="4751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578" name="CustomShape 67"/>
          <p:cNvSpPr/>
          <p:nvPr/>
        </p:nvSpPr>
        <p:spPr>
          <a:xfrm>
            <a:off x="3375720" y="4751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579" name="CustomShape 68"/>
          <p:cNvSpPr/>
          <p:nvPr/>
        </p:nvSpPr>
        <p:spPr>
          <a:xfrm>
            <a:off x="96120" y="5733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580" name="CustomShape 69"/>
          <p:cNvSpPr/>
          <p:nvPr/>
        </p:nvSpPr>
        <p:spPr>
          <a:xfrm>
            <a:off x="1043640" y="4862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1" name="CustomShape 70"/>
          <p:cNvSpPr/>
          <p:nvPr/>
        </p:nvSpPr>
        <p:spPr>
          <a:xfrm>
            <a:off x="1043640" y="4797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2" name="CustomShape 71"/>
          <p:cNvSpPr/>
          <p:nvPr/>
        </p:nvSpPr>
        <p:spPr>
          <a:xfrm>
            <a:off x="2167920" y="4871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3" name="CustomShape 72"/>
          <p:cNvSpPr/>
          <p:nvPr/>
        </p:nvSpPr>
        <p:spPr>
          <a:xfrm>
            <a:off x="2167920" y="4806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84" name="CustomShape 73"/>
          <p:cNvSpPr/>
          <p:nvPr/>
        </p:nvSpPr>
        <p:spPr>
          <a:xfrm>
            <a:off x="4887720" y="4853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585" name="CustomShape 74"/>
          <p:cNvSpPr/>
          <p:nvPr/>
        </p:nvSpPr>
        <p:spPr>
          <a:xfrm>
            <a:off x="4904280" y="4788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86" name="CustomShape 75"/>
          <p:cNvSpPr/>
          <p:nvPr/>
        </p:nvSpPr>
        <p:spPr>
          <a:xfrm>
            <a:off x="4644000" y="5347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7" name="CustomShape 76"/>
          <p:cNvSpPr/>
          <p:nvPr/>
        </p:nvSpPr>
        <p:spPr>
          <a:xfrm>
            <a:off x="4660200" y="528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88" name="CustomShape 77"/>
          <p:cNvSpPr/>
          <p:nvPr/>
        </p:nvSpPr>
        <p:spPr>
          <a:xfrm>
            <a:off x="5192280" y="5357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589" name="CustomShape 78"/>
          <p:cNvSpPr/>
          <p:nvPr/>
        </p:nvSpPr>
        <p:spPr>
          <a:xfrm>
            <a:off x="5175720" y="529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0" name="CustomShape 79"/>
          <p:cNvSpPr/>
          <p:nvPr/>
        </p:nvSpPr>
        <p:spPr>
          <a:xfrm>
            <a:off x="1295640" y="4518360"/>
            <a:ext cx="206280" cy="458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1" name="CustomShape 80"/>
          <p:cNvSpPr/>
          <p:nvPr/>
        </p:nvSpPr>
        <p:spPr>
          <a:xfrm>
            <a:off x="3474000" y="4527720"/>
            <a:ext cx="232560" cy="4399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2" name="CustomShape 81"/>
          <p:cNvSpPr/>
          <p:nvPr/>
        </p:nvSpPr>
        <p:spPr>
          <a:xfrm flipH="1">
            <a:off x="3302280" y="4509000"/>
            <a:ext cx="2261160" cy="136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593" name="CustomShape 82"/>
          <p:cNvSpPr/>
          <p:nvPr/>
        </p:nvSpPr>
        <p:spPr>
          <a:xfrm>
            <a:off x="173592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4" name="CustomShape 83"/>
          <p:cNvSpPr/>
          <p:nvPr/>
        </p:nvSpPr>
        <p:spPr>
          <a:xfrm>
            <a:off x="173592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595" name="CustomShape 84"/>
          <p:cNvSpPr/>
          <p:nvPr/>
        </p:nvSpPr>
        <p:spPr>
          <a:xfrm>
            <a:off x="173592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6" name="CustomShape 85"/>
          <p:cNvSpPr/>
          <p:nvPr/>
        </p:nvSpPr>
        <p:spPr>
          <a:xfrm>
            <a:off x="173592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597" name="CustomShape 86"/>
          <p:cNvSpPr/>
          <p:nvPr/>
        </p:nvSpPr>
        <p:spPr>
          <a:xfrm>
            <a:off x="378000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598" name="CustomShape 87"/>
          <p:cNvSpPr/>
          <p:nvPr/>
        </p:nvSpPr>
        <p:spPr>
          <a:xfrm>
            <a:off x="378000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599" name="CustomShape 88"/>
          <p:cNvSpPr/>
          <p:nvPr/>
        </p:nvSpPr>
        <p:spPr>
          <a:xfrm>
            <a:off x="378000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0" name="CustomShape 89"/>
          <p:cNvSpPr/>
          <p:nvPr/>
        </p:nvSpPr>
        <p:spPr>
          <a:xfrm>
            <a:off x="378000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1" name="CustomShape 90"/>
          <p:cNvSpPr/>
          <p:nvPr/>
        </p:nvSpPr>
        <p:spPr>
          <a:xfrm>
            <a:off x="576828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2" name="CustomShape 91"/>
          <p:cNvSpPr/>
          <p:nvPr/>
        </p:nvSpPr>
        <p:spPr>
          <a:xfrm>
            <a:off x="576828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03" name="CustomShape 92"/>
          <p:cNvSpPr/>
          <p:nvPr/>
        </p:nvSpPr>
        <p:spPr>
          <a:xfrm>
            <a:off x="576828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604" name="CustomShape 93"/>
          <p:cNvSpPr/>
          <p:nvPr/>
        </p:nvSpPr>
        <p:spPr>
          <a:xfrm>
            <a:off x="576828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05" name="CustomShape 94"/>
          <p:cNvSpPr/>
          <p:nvPr/>
        </p:nvSpPr>
        <p:spPr>
          <a:xfrm>
            <a:off x="6660360" y="4748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06" name="CustomShape 95"/>
          <p:cNvSpPr/>
          <p:nvPr/>
        </p:nvSpPr>
        <p:spPr>
          <a:xfrm>
            <a:off x="6943320" y="5538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07" name="CustomShape 96"/>
          <p:cNvSpPr/>
          <p:nvPr/>
        </p:nvSpPr>
        <p:spPr>
          <a:xfrm>
            <a:off x="1663920" y="5366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08" name="CustomShape 97"/>
          <p:cNvSpPr/>
          <p:nvPr/>
        </p:nvSpPr>
        <p:spPr>
          <a:xfrm>
            <a:off x="1647360" y="530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09" name="CustomShape 98"/>
          <p:cNvSpPr/>
          <p:nvPr/>
        </p:nvSpPr>
        <p:spPr>
          <a:xfrm>
            <a:off x="2720880" y="63579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0" name="CustomShape 99"/>
          <p:cNvSpPr/>
          <p:nvPr/>
        </p:nvSpPr>
        <p:spPr>
          <a:xfrm>
            <a:off x="3252600" y="63673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1" name="CustomShape 100"/>
          <p:cNvSpPr/>
          <p:nvPr/>
        </p:nvSpPr>
        <p:spPr>
          <a:xfrm>
            <a:off x="3756600" y="63766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12" name="CustomShape 101"/>
          <p:cNvSpPr/>
          <p:nvPr/>
        </p:nvSpPr>
        <p:spPr>
          <a:xfrm>
            <a:off x="2714760" y="62866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13" name="CustomShape 102"/>
          <p:cNvSpPr/>
          <p:nvPr/>
        </p:nvSpPr>
        <p:spPr>
          <a:xfrm>
            <a:off x="3246480" y="62956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14" name="CustomShape 103"/>
          <p:cNvSpPr/>
          <p:nvPr/>
        </p:nvSpPr>
        <p:spPr>
          <a:xfrm>
            <a:off x="3750480" y="63050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61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a:t>
            </a:r>
            <a:endParaRPr b="0" lang="en-US" sz="4400" spc="-1" strike="noStrike">
              <a:latin typeface="Arial"/>
            </a:endParaRPr>
          </a:p>
        </p:txBody>
      </p:sp>
      <p:sp>
        <p:nvSpPr>
          <p:cNvPr id="617"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79280" indent="-17784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DejaVu Sans"/>
              </a:rPr>
              <a:t>CellApp</a:t>
            </a:r>
            <a:r>
              <a:rPr b="0" lang="en-US" sz="3200" spc="-1" strike="noStrike">
                <a:solidFill>
                  <a:srgbClr val="00007d"/>
                </a:solidFill>
                <a:latin typeface="Verdana"/>
                <a:ea typeface="宋体"/>
              </a:rPr>
              <a:t>1,CellApp2, and CellApp3 each have a Cell of Cell1</a:t>
            </a:r>
            <a:endParaRPr b="0" lang="en-US" sz="3200" spc="-1" strike="noStrike">
              <a:latin typeface="Arial"/>
            </a:endParaRPr>
          </a:p>
          <a:p>
            <a:pPr marL="179280" indent="-17784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Three Entities A,B,C are in Space1</a:t>
            </a:r>
            <a:endParaRPr b="0" lang="en-US" sz="3200" spc="-1" strike="noStrike">
              <a:latin typeface="Arial"/>
            </a:endParaRPr>
          </a:p>
          <a:p>
            <a:pPr>
              <a:lnSpc>
                <a:spcPct val="100000"/>
              </a:lnSpc>
              <a:spcBef>
                <a:spcPts val="641"/>
              </a:spcBef>
            </a:pPr>
            <a:endParaRPr b="0" lang="en-US" sz="3200" spc="-1" strike="noStrike">
              <a:latin typeface="Arial"/>
            </a:endParaRPr>
          </a:p>
          <a:p>
            <a:pPr>
              <a:lnSpc>
                <a:spcPct val="100000"/>
              </a:lnSpc>
              <a:spcBef>
                <a:spcPts val="641"/>
              </a:spcBef>
            </a:pPr>
            <a:endParaRPr b="0" lang="en-US" sz="3200" spc="-1" strike="noStrike">
              <a:latin typeface="Arial"/>
            </a:endParaRPr>
          </a:p>
        </p:txBody>
      </p:sp>
      <p:sp>
        <p:nvSpPr>
          <p:cNvPr id="618"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19" name="CustomShape 5"/>
          <p:cNvSpPr/>
          <p:nvPr/>
        </p:nvSpPr>
        <p:spPr>
          <a:xfrm>
            <a:off x="1054800" y="3150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0" name="CustomShape 6"/>
          <p:cNvSpPr/>
          <p:nvPr/>
        </p:nvSpPr>
        <p:spPr>
          <a:xfrm>
            <a:off x="1243080" y="3206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1" name="CustomShape 7"/>
          <p:cNvSpPr/>
          <p:nvPr/>
        </p:nvSpPr>
        <p:spPr>
          <a:xfrm>
            <a:off x="1414800" y="350100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22" name="CustomShape 8"/>
          <p:cNvSpPr/>
          <p:nvPr/>
        </p:nvSpPr>
        <p:spPr>
          <a:xfrm>
            <a:off x="124308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23" name="CustomShape 9"/>
          <p:cNvSpPr/>
          <p:nvPr/>
        </p:nvSpPr>
        <p:spPr>
          <a:xfrm>
            <a:off x="1774800" y="3215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24" name="CustomShape 10"/>
          <p:cNvSpPr/>
          <p:nvPr/>
        </p:nvSpPr>
        <p:spPr>
          <a:xfrm>
            <a:off x="177480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25" name="CustomShape 11"/>
          <p:cNvSpPr/>
          <p:nvPr/>
        </p:nvSpPr>
        <p:spPr>
          <a:xfrm>
            <a:off x="3071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26" name="CustomShape 12"/>
          <p:cNvSpPr/>
          <p:nvPr/>
        </p:nvSpPr>
        <p:spPr>
          <a:xfrm>
            <a:off x="3431160" y="351036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27" name="CustomShape 13"/>
          <p:cNvSpPr/>
          <p:nvPr/>
        </p:nvSpPr>
        <p:spPr>
          <a:xfrm>
            <a:off x="227880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28" name="CustomShape 14"/>
          <p:cNvSpPr/>
          <p:nvPr/>
        </p:nvSpPr>
        <p:spPr>
          <a:xfrm>
            <a:off x="227880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29" name="CustomShape 15"/>
          <p:cNvSpPr/>
          <p:nvPr/>
        </p:nvSpPr>
        <p:spPr>
          <a:xfrm>
            <a:off x="5159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30" name="CustomShape 16"/>
          <p:cNvSpPr/>
          <p:nvPr/>
        </p:nvSpPr>
        <p:spPr>
          <a:xfrm>
            <a:off x="5519160" y="3491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31" name="CustomShape 17"/>
          <p:cNvSpPr/>
          <p:nvPr/>
        </p:nvSpPr>
        <p:spPr>
          <a:xfrm>
            <a:off x="328716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2" name="CustomShape 18"/>
          <p:cNvSpPr/>
          <p:nvPr/>
        </p:nvSpPr>
        <p:spPr>
          <a:xfrm>
            <a:off x="328716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3" name="CustomShape 19"/>
          <p:cNvSpPr/>
          <p:nvPr/>
        </p:nvSpPr>
        <p:spPr>
          <a:xfrm>
            <a:off x="381888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4" name="CustomShape 20"/>
          <p:cNvSpPr/>
          <p:nvPr/>
        </p:nvSpPr>
        <p:spPr>
          <a:xfrm>
            <a:off x="381888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35" name="CustomShape 21"/>
          <p:cNvSpPr/>
          <p:nvPr/>
        </p:nvSpPr>
        <p:spPr>
          <a:xfrm>
            <a:off x="4322880" y="3224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36" name="CustomShape 22"/>
          <p:cNvSpPr/>
          <p:nvPr/>
        </p:nvSpPr>
        <p:spPr>
          <a:xfrm>
            <a:off x="432288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37" name="CustomShape 23"/>
          <p:cNvSpPr/>
          <p:nvPr/>
        </p:nvSpPr>
        <p:spPr>
          <a:xfrm>
            <a:off x="539172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38" name="CustomShape 24"/>
          <p:cNvSpPr/>
          <p:nvPr/>
        </p:nvSpPr>
        <p:spPr>
          <a:xfrm>
            <a:off x="539172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39" name="CustomShape 25"/>
          <p:cNvSpPr/>
          <p:nvPr/>
        </p:nvSpPr>
        <p:spPr>
          <a:xfrm>
            <a:off x="592344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0" name="CustomShape 26"/>
          <p:cNvSpPr/>
          <p:nvPr/>
        </p:nvSpPr>
        <p:spPr>
          <a:xfrm>
            <a:off x="592344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41" name="CustomShape 27"/>
          <p:cNvSpPr/>
          <p:nvPr/>
        </p:nvSpPr>
        <p:spPr>
          <a:xfrm>
            <a:off x="642744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42" name="CustomShape 28"/>
          <p:cNvSpPr/>
          <p:nvPr/>
        </p:nvSpPr>
        <p:spPr>
          <a:xfrm>
            <a:off x="642744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43" name="CustomShape 29"/>
          <p:cNvSpPr/>
          <p:nvPr/>
        </p:nvSpPr>
        <p:spPr>
          <a:xfrm>
            <a:off x="611640" y="4103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44" name="CustomShape 30"/>
          <p:cNvSpPr/>
          <p:nvPr/>
        </p:nvSpPr>
        <p:spPr>
          <a:xfrm>
            <a:off x="3890880" y="4103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45" name="CustomShape 31"/>
          <p:cNvSpPr/>
          <p:nvPr/>
        </p:nvSpPr>
        <p:spPr>
          <a:xfrm>
            <a:off x="611640" y="5085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646" name="CustomShape 32"/>
          <p:cNvSpPr/>
          <p:nvPr/>
        </p:nvSpPr>
        <p:spPr>
          <a:xfrm>
            <a:off x="1558800" y="421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7" name="CustomShape 33"/>
          <p:cNvSpPr/>
          <p:nvPr/>
        </p:nvSpPr>
        <p:spPr>
          <a:xfrm>
            <a:off x="1558800" y="41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48" name="CustomShape 34"/>
          <p:cNvSpPr/>
          <p:nvPr/>
        </p:nvSpPr>
        <p:spPr>
          <a:xfrm>
            <a:off x="2683080" y="422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49" name="CustomShape 35"/>
          <p:cNvSpPr/>
          <p:nvPr/>
        </p:nvSpPr>
        <p:spPr>
          <a:xfrm>
            <a:off x="2683080" y="415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0" name="CustomShape 36"/>
          <p:cNvSpPr/>
          <p:nvPr/>
        </p:nvSpPr>
        <p:spPr>
          <a:xfrm>
            <a:off x="5403240" y="420480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51" name="CustomShape 37"/>
          <p:cNvSpPr/>
          <p:nvPr/>
        </p:nvSpPr>
        <p:spPr>
          <a:xfrm>
            <a:off x="5419440" y="41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52" name="CustomShape 38"/>
          <p:cNvSpPr/>
          <p:nvPr/>
        </p:nvSpPr>
        <p:spPr>
          <a:xfrm>
            <a:off x="5159160" y="4699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3" name="CustomShape 39"/>
          <p:cNvSpPr/>
          <p:nvPr/>
        </p:nvSpPr>
        <p:spPr>
          <a:xfrm>
            <a:off x="5175720" y="463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54" name="CustomShape 40"/>
          <p:cNvSpPr/>
          <p:nvPr/>
        </p:nvSpPr>
        <p:spPr>
          <a:xfrm>
            <a:off x="5707440" y="4709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55" name="CustomShape 41"/>
          <p:cNvSpPr/>
          <p:nvPr/>
        </p:nvSpPr>
        <p:spPr>
          <a:xfrm>
            <a:off x="5691240" y="4644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56" name="CustomShape 42"/>
          <p:cNvSpPr/>
          <p:nvPr/>
        </p:nvSpPr>
        <p:spPr>
          <a:xfrm flipH="1">
            <a:off x="2017440" y="3870360"/>
            <a:ext cx="6840" cy="458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7" name="CustomShape 43"/>
          <p:cNvSpPr/>
          <p:nvPr/>
        </p:nvSpPr>
        <p:spPr>
          <a:xfrm>
            <a:off x="4043160" y="3879720"/>
            <a:ext cx="178560" cy="4399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8" name="CustomShape 44"/>
          <p:cNvSpPr/>
          <p:nvPr/>
        </p:nvSpPr>
        <p:spPr>
          <a:xfrm flipH="1">
            <a:off x="3817440" y="3861000"/>
            <a:ext cx="2310840" cy="136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659" name="CustomShape 45"/>
          <p:cNvSpPr/>
          <p:nvPr/>
        </p:nvSpPr>
        <p:spPr>
          <a:xfrm>
            <a:off x="7175520" y="4100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660" name="CustomShape 46"/>
          <p:cNvSpPr/>
          <p:nvPr/>
        </p:nvSpPr>
        <p:spPr>
          <a:xfrm>
            <a:off x="7458480" y="4890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661" name="CustomShape 47"/>
          <p:cNvSpPr/>
          <p:nvPr/>
        </p:nvSpPr>
        <p:spPr>
          <a:xfrm>
            <a:off x="2167920" y="4718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2" name="CustomShape 48"/>
          <p:cNvSpPr/>
          <p:nvPr/>
        </p:nvSpPr>
        <p:spPr>
          <a:xfrm>
            <a:off x="2151720" y="4653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63" name="CustomShape 49"/>
          <p:cNvSpPr/>
          <p:nvPr/>
        </p:nvSpPr>
        <p:spPr>
          <a:xfrm>
            <a:off x="3149280" y="57150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4" name="CustomShape 50"/>
          <p:cNvSpPr/>
          <p:nvPr/>
        </p:nvSpPr>
        <p:spPr>
          <a:xfrm>
            <a:off x="3681360" y="57243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5" name="CustomShape 51"/>
          <p:cNvSpPr/>
          <p:nvPr/>
        </p:nvSpPr>
        <p:spPr>
          <a:xfrm>
            <a:off x="4185360" y="57337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66" name="CustomShape 52"/>
          <p:cNvSpPr/>
          <p:nvPr/>
        </p:nvSpPr>
        <p:spPr>
          <a:xfrm>
            <a:off x="3143160" y="5643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67" name="CustomShape 53"/>
          <p:cNvSpPr/>
          <p:nvPr/>
        </p:nvSpPr>
        <p:spPr>
          <a:xfrm>
            <a:off x="3675240" y="5652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68" name="CustomShape 54"/>
          <p:cNvSpPr/>
          <p:nvPr/>
        </p:nvSpPr>
        <p:spPr>
          <a:xfrm>
            <a:off x="4179240" y="56620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67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Cellapp1</a:t>
            </a:r>
            <a:endParaRPr b="0" lang="en-US" sz="4400" spc="-1" strike="noStrike">
              <a:latin typeface="Arial"/>
            </a:endParaRPr>
          </a:p>
        </p:txBody>
      </p:sp>
      <p:sp>
        <p:nvSpPr>
          <p:cNvPr id="671"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79280" indent="-17784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Real Entities</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ghost entity from the real one on CellApp2</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672"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673" name="CustomShape 5"/>
          <p:cNvSpPr/>
          <p:nvPr/>
        </p:nvSpPr>
        <p:spPr>
          <a:xfrm>
            <a:off x="1054800" y="3150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74" name="CustomShape 6"/>
          <p:cNvSpPr/>
          <p:nvPr/>
        </p:nvSpPr>
        <p:spPr>
          <a:xfrm>
            <a:off x="1243080" y="3206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5" name="CustomShape 7"/>
          <p:cNvSpPr/>
          <p:nvPr/>
        </p:nvSpPr>
        <p:spPr>
          <a:xfrm>
            <a:off x="1414800" y="350100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676" name="CustomShape 8"/>
          <p:cNvSpPr/>
          <p:nvPr/>
        </p:nvSpPr>
        <p:spPr>
          <a:xfrm>
            <a:off x="124308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77" name="CustomShape 9"/>
          <p:cNvSpPr/>
          <p:nvPr/>
        </p:nvSpPr>
        <p:spPr>
          <a:xfrm>
            <a:off x="1774800" y="3215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78" name="CustomShape 10"/>
          <p:cNvSpPr/>
          <p:nvPr/>
        </p:nvSpPr>
        <p:spPr>
          <a:xfrm>
            <a:off x="177480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79" name="CustomShape 11"/>
          <p:cNvSpPr/>
          <p:nvPr/>
        </p:nvSpPr>
        <p:spPr>
          <a:xfrm>
            <a:off x="3071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0" name="CustomShape 12"/>
          <p:cNvSpPr/>
          <p:nvPr/>
        </p:nvSpPr>
        <p:spPr>
          <a:xfrm>
            <a:off x="3431160" y="351036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681" name="CustomShape 13"/>
          <p:cNvSpPr/>
          <p:nvPr/>
        </p:nvSpPr>
        <p:spPr>
          <a:xfrm>
            <a:off x="227880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2" name="CustomShape 14"/>
          <p:cNvSpPr/>
          <p:nvPr/>
        </p:nvSpPr>
        <p:spPr>
          <a:xfrm>
            <a:off x="227880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83" name="CustomShape 15"/>
          <p:cNvSpPr/>
          <p:nvPr/>
        </p:nvSpPr>
        <p:spPr>
          <a:xfrm>
            <a:off x="5159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684" name="CustomShape 16"/>
          <p:cNvSpPr/>
          <p:nvPr/>
        </p:nvSpPr>
        <p:spPr>
          <a:xfrm>
            <a:off x="5519160" y="3491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685" name="CustomShape 17"/>
          <p:cNvSpPr/>
          <p:nvPr/>
        </p:nvSpPr>
        <p:spPr>
          <a:xfrm>
            <a:off x="328716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6" name="CustomShape 18"/>
          <p:cNvSpPr/>
          <p:nvPr/>
        </p:nvSpPr>
        <p:spPr>
          <a:xfrm>
            <a:off x="328716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87" name="CustomShape 19"/>
          <p:cNvSpPr/>
          <p:nvPr/>
        </p:nvSpPr>
        <p:spPr>
          <a:xfrm>
            <a:off x="381888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88" name="CustomShape 20"/>
          <p:cNvSpPr/>
          <p:nvPr/>
        </p:nvSpPr>
        <p:spPr>
          <a:xfrm>
            <a:off x="381888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89" name="CustomShape 21"/>
          <p:cNvSpPr/>
          <p:nvPr/>
        </p:nvSpPr>
        <p:spPr>
          <a:xfrm>
            <a:off x="4322880" y="3224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690" name="CustomShape 22"/>
          <p:cNvSpPr/>
          <p:nvPr/>
        </p:nvSpPr>
        <p:spPr>
          <a:xfrm>
            <a:off x="432288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1" name="CustomShape 23"/>
          <p:cNvSpPr/>
          <p:nvPr/>
        </p:nvSpPr>
        <p:spPr>
          <a:xfrm>
            <a:off x="539172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2" name="CustomShape 24"/>
          <p:cNvSpPr/>
          <p:nvPr/>
        </p:nvSpPr>
        <p:spPr>
          <a:xfrm>
            <a:off x="539172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693" name="CustomShape 25"/>
          <p:cNvSpPr/>
          <p:nvPr/>
        </p:nvSpPr>
        <p:spPr>
          <a:xfrm>
            <a:off x="592344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4" name="CustomShape 26"/>
          <p:cNvSpPr/>
          <p:nvPr/>
        </p:nvSpPr>
        <p:spPr>
          <a:xfrm>
            <a:off x="592344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695" name="CustomShape 27"/>
          <p:cNvSpPr/>
          <p:nvPr/>
        </p:nvSpPr>
        <p:spPr>
          <a:xfrm>
            <a:off x="642744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696" name="CustomShape 28"/>
          <p:cNvSpPr/>
          <p:nvPr/>
        </p:nvSpPr>
        <p:spPr>
          <a:xfrm>
            <a:off x="642744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697" name="CustomShape 29"/>
          <p:cNvSpPr/>
          <p:nvPr/>
        </p:nvSpPr>
        <p:spPr>
          <a:xfrm>
            <a:off x="611640" y="4103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698" name="CustomShape 30"/>
          <p:cNvSpPr/>
          <p:nvPr/>
        </p:nvSpPr>
        <p:spPr>
          <a:xfrm>
            <a:off x="3890880" y="4103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699" name="CustomShape 31"/>
          <p:cNvSpPr/>
          <p:nvPr/>
        </p:nvSpPr>
        <p:spPr>
          <a:xfrm>
            <a:off x="611640" y="5085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00" name="CustomShape 32"/>
          <p:cNvSpPr/>
          <p:nvPr/>
        </p:nvSpPr>
        <p:spPr>
          <a:xfrm>
            <a:off x="1558800" y="421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1" name="CustomShape 33"/>
          <p:cNvSpPr/>
          <p:nvPr/>
        </p:nvSpPr>
        <p:spPr>
          <a:xfrm>
            <a:off x="1558800" y="41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2" name="CustomShape 34"/>
          <p:cNvSpPr/>
          <p:nvPr/>
        </p:nvSpPr>
        <p:spPr>
          <a:xfrm>
            <a:off x="2683080" y="422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3" name="CustomShape 35"/>
          <p:cNvSpPr/>
          <p:nvPr/>
        </p:nvSpPr>
        <p:spPr>
          <a:xfrm>
            <a:off x="2683080" y="415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04" name="CustomShape 36"/>
          <p:cNvSpPr/>
          <p:nvPr/>
        </p:nvSpPr>
        <p:spPr>
          <a:xfrm>
            <a:off x="5403240" y="420480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05" name="CustomShape 37"/>
          <p:cNvSpPr/>
          <p:nvPr/>
        </p:nvSpPr>
        <p:spPr>
          <a:xfrm>
            <a:off x="5419440" y="41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06" name="CustomShape 38"/>
          <p:cNvSpPr/>
          <p:nvPr/>
        </p:nvSpPr>
        <p:spPr>
          <a:xfrm>
            <a:off x="5159160" y="4699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7" name="CustomShape 39"/>
          <p:cNvSpPr/>
          <p:nvPr/>
        </p:nvSpPr>
        <p:spPr>
          <a:xfrm>
            <a:off x="5175720" y="463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08" name="CustomShape 40"/>
          <p:cNvSpPr/>
          <p:nvPr/>
        </p:nvSpPr>
        <p:spPr>
          <a:xfrm>
            <a:off x="5707440" y="4709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09" name="CustomShape 41"/>
          <p:cNvSpPr/>
          <p:nvPr/>
        </p:nvSpPr>
        <p:spPr>
          <a:xfrm>
            <a:off x="5691240" y="4644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10" name="CustomShape 42"/>
          <p:cNvSpPr/>
          <p:nvPr/>
        </p:nvSpPr>
        <p:spPr>
          <a:xfrm flipH="1">
            <a:off x="2017440" y="3870360"/>
            <a:ext cx="6840" cy="458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1" name="CustomShape 43"/>
          <p:cNvSpPr/>
          <p:nvPr/>
        </p:nvSpPr>
        <p:spPr>
          <a:xfrm>
            <a:off x="4043160" y="3879720"/>
            <a:ext cx="178560" cy="4399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2" name="CustomShape 44"/>
          <p:cNvSpPr/>
          <p:nvPr/>
        </p:nvSpPr>
        <p:spPr>
          <a:xfrm flipH="1">
            <a:off x="3817440" y="3861000"/>
            <a:ext cx="2310840" cy="136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13" name="CustomShape 45"/>
          <p:cNvSpPr/>
          <p:nvPr/>
        </p:nvSpPr>
        <p:spPr>
          <a:xfrm>
            <a:off x="7175520" y="4100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14" name="CustomShape 46"/>
          <p:cNvSpPr/>
          <p:nvPr/>
        </p:nvSpPr>
        <p:spPr>
          <a:xfrm>
            <a:off x="7458480" y="4890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15" name="CustomShape 47"/>
          <p:cNvSpPr/>
          <p:nvPr/>
        </p:nvSpPr>
        <p:spPr>
          <a:xfrm>
            <a:off x="2167920" y="4718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6" name="CustomShape 48"/>
          <p:cNvSpPr/>
          <p:nvPr/>
        </p:nvSpPr>
        <p:spPr>
          <a:xfrm>
            <a:off x="2151720" y="4653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17" name="CustomShape 49"/>
          <p:cNvSpPr/>
          <p:nvPr/>
        </p:nvSpPr>
        <p:spPr>
          <a:xfrm>
            <a:off x="3220920" y="57150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8" name="CustomShape 50"/>
          <p:cNvSpPr/>
          <p:nvPr/>
        </p:nvSpPr>
        <p:spPr>
          <a:xfrm>
            <a:off x="3752640" y="57243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19" name="CustomShape 51"/>
          <p:cNvSpPr/>
          <p:nvPr/>
        </p:nvSpPr>
        <p:spPr>
          <a:xfrm>
            <a:off x="4256640" y="57337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20" name="CustomShape 52"/>
          <p:cNvSpPr/>
          <p:nvPr/>
        </p:nvSpPr>
        <p:spPr>
          <a:xfrm>
            <a:off x="3214800" y="5643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21" name="CustomShape 53"/>
          <p:cNvSpPr/>
          <p:nvPr/>
        </p:nvSpPr>
        <p:spPr>
          <a:xfrm>
            <a:off x="3746520" y="5652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22" name="CustomShape 54"/>
          <p:cNvSpPr/>
          <p:nvPr/>
        </p:nvSpPr>
        <p:spPr>
          <a:xfrm>
            <a:off x="4250520" y="56620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72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Cellapp2</a:t>
            </a:r>
            <a:endParaRPr b="0" lang="en-US" sz="4400" spc="-1" strike="noStrike">
              <a:latin typeface="Arial"/>
            </a:endParaRPr>
          </a:p>
        </p:txBody>
      </p:sp>
      <p:sp>
        <p:nvSpPr>
          <p:cNvPr id="725"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79280" indent="-17784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CellApp2</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 is a Real Entity</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Entities from the real in CellApp1</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26"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27" name="CustomShape 5"/>
          <p:cNvSpPr/>
          <p:nvPr/>
        </p:nvSpPr>
        <p:spPr>
          <a:xfrm>
            <a:off x="1054800" y="3150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28" name="CustomShape 6"/>
          <p:cNvSpPr/>
          <p:nvPr/>
        </p:nvSpPr>
        <p:spPr>
          <a:xfrm>
            <a:off x="1243080" y="3206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29" name="CustomShape 7"/>
          <p:cNvSpPr/>
          <p:nvPr/>
        </p:nvSpPr>
        <p:spPr>
          <a:xfrm>
            <a:off x="1414800" y="350100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30" name="CustomShape 8"/>
          <p:cNvSpPr/>
          <p:nvPr/>
        </p:nvSpPr>
        <p:spPr>
          <a:xfrm>
            <a:off x="124308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31" name="CustomShape 9"/>
          <p:cNvSpPr/>
          <p:nvPr/>
        </p:nvSpPr>
        <p:spPr>
          <a:xfrm>
            <a:off x="1774800" y="3215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32" name="CustomShape 10"/>
          <p:cNvSpPr/>
          <p:nvPr/>
        </p:nvSpPr>
        <p:spPr>
          <a:xfrm>
            <a:off x="177480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33" name="CustomShape 11"/>
          <p:cNvSpPr/>
          <p:nvPr/>
        </p:nvSpPr>
        <p:spPr>
          <a:xfrm>
            <a:off x="3071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4" name="CustomShape 12"/>
          <p:cNvSpPr/>
          <p:nvPr/>
        </p:nvSpPr>
        <p:spPr>
          <a:xfrm>
            <a:off x="3431160" y="351036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35" name="CustomShape 13"/>
          <p:cNvSpPr/>
          <p:nvPr/>
        </p:nvSpPr>
        <p:spPr>
          <a:xfrm>
            <a:off x="227880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36" name="CustomShape 14"/>
          <p:cNvSpPr/>
          <p:nvPr/>
        </p:nvSpPr>
        <p:spPr>
          <a:xfrm>
            <a:off x="227880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37" name="CustomShape 15"/>
          <p:cNvSpPr/>
          <p:nvPr/>
        </p:nvSpPr>
        <p:spPr>
          <a:xfrm>
            <a:off x="5159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38" name="CustomShape 16"/>
          <p:cNvSpPr/>
          <p:nvPr/>
        </p:nvSpPr>
        <p:spPr>
          <a:xfrm>
            <a:off x="5519160" y="3491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39" name="CustomShape 17"/>
          <p:cNvSpPr/>
          <p:nvPr/>
        </p:nvSpPr>
        <p:spPr>
          <a:xfrm>
            <a:off x="328716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0" name="CustomShape 18"/>
          <p:cNvSpPr/>
          <p:nvPr/>
        </p:nvSpPr>
        <p:spPr>
          <a:xfrm>
            <a:off x="328716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1" name="CustomShape 19"/>
          <p:cNvSpPr/>
          <p:nvPr/>
        </p:nvSpPr>
        <p:spPr>
          <a:xfrm>
            <a:off x="381888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2" name="CustomShape 20"/>
          <p:cNvSpPr/>
          <p:nvPr/>
        </p:nvSpPr>
        <p:spPr>
          <a:xfrm>
            <a:off x="381888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3" name="CustomShape 21"/>
          <p:cNvSpPr/>
          <p:nvPr/>
        </p:nvSpPr>
        <p:spPr>
          <a:xfrm>
            <a:off x="4322880" y="3224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44" name="CustomShape 22"/>
          <p:cNvSpPr/>
          <p:nvPr/>
        </p:nvSpPr>
        <p:spPr>
          <a:xfrm>
            <a:off x="432288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45" name="CustomShape 23"/>
          <p:cNvSpPr/>
          <p:nvPr/>
        </p:nvSpPr>
        <p:spPr>
          <a:xfrm>
            <a:off x="539172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6" name="CustomShape 24"/>
          <p:cNvSpPr/>
          <p:nvPr/>
        </p:nvSpPr>
        <p:spPr>
          <a:xfrm>
            <a:off x="539172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47" name="CustomShape 25"/>
          <p:cNvSpPr/>
          <p:nvPr/>
        </p:nvSpPr>
        <p:spPr>
          <a:xfrm>
            <a:off x="592344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48" name="CustomShape 26"/>
          <p:cNvSpPr/>
          <p:nvPr/>
        </p:nvSpPr>
        <p:spPr>
          <a:xfrm>
            <a:off x="592344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49" name="CustomShape 27"/>
          <p:cNvSpPr/>
          <p:nvPr/>
        </p:nvSpPr>
        <p:spPr>
          <a:xfrm>
            <a:off x="642744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50" name="CustomShape 28"/>
          <p:cNvSpPr/>
          <p:nvPr/>
        </p:nvSpPr>
        <p:spPr>
          <a:xfrm>
            <a:off x="642744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51" name="CustomShape 29"/>
          <p:cNvSpPr/>
          <p:nvPr/>
        </p:nvSpPr>
        <p:spPr>
          <a:xfrm>
            <a:off x="611640" y="4103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752" name="CustomShape 30"/>
          <p:cNvSpPr/>
          <p:nvPr/>
        </p:nvSpPr>
        <p:spPr>
          <a:xfrm>
            <a:off x="3890880" y="4103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753" name="CustomShape 31"/>
          <p:cNvSpPr/>
          <p:nvPr/>
        </p:nvSpPr>
        <p:spPr>
          <a:xfrm>
            <a:off x="611640" y="5085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754" name="CustomShape 32"/>
          <p:cNvSpPr/>
          <p:nvPr/>
        </p:nvSpPr>
        <p:spPr>
          <a:xfrm>
            <a:off x="1558800" y="421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5" name="CustomShape 33"/>
          <p:cNvSpPr/>
          <p:nvPr/>
        </p:nvSpPr>
        <p:spPr>
          <a:xfrm>
            <a:off x="1558800" y="41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56" name="CustomShape 34"/>
          <p:cNvSpPr/>
          <p:nvPr/>
        </p:nvSpPr>
        <p:spPr>
          <a:xfrm>
            <a:off x="2683080" y="422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7" name="CustomShape 35"/>
          <p:cNvSpPr/>
          <p:nvPr/>
        </p:nvSpPr>
        <p:spPr>
          <a:xfrm>
            <a:off x="2683080" y="415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58" name="CustomShape 36"/>
          <p:cNvSpPr/>
          <p:nvPr/>
        </p:nvSpPr>
        <p:spPr>
          <a:xfrm>
            <a:off x="5403240" y="420480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59" name="CustomShape 37"/>
          <p:cNvSpPr/>
          <p:nvPr/>
        </p:nvSpPr>
        <p:spPr>
          <a:xfrm>
            <a:off x="5419440" y="41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60" name="CustomShape 38"/>
          <p:cNvSpPr/>
          <p:nvPr/>
        </p:nvSpPr>
        <p:spPr>
          <a:xfrm>
            <a:off x="5159160" y="4699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1" name="CustomShape 39"/>
          <p:cNvSpPr/>
          <p:nvPr/>
        </p:nvSpPr>
        <p:spPr>
          <a:xfrm>
            <a:off x="5175720" y="463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62" name="CustomShape 40"/>
          <p:cNvSpPr/>
          <p:nvPr/>
        </p:nvSpPr>
        <p:spPr>
          <a:xfrm>
            <a:off x="5707440" y="4709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63" name="CustomShape 41"/>
          <p:cNvSpPr/>
          <p:nvPr/>
        </p:nvSpPr>
        <p:spPr>
          <a:xfrm>
            <a:off x="5691240" y="4644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64" name="CustomShape 42"/>
          <p:cNvSpPr/>
          <p:nvPr/>
        </p:nvSpPr>
        <p:spPr>
          <a:xfrm flipH="1">
            <a:off x="2017440" y="3870360"/>
            <a:ext cx="6840" cy="458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5" name="CustomShape 43"/>
          <p:cNvSpPr/>
          <p:nvPr/>
        </p:nvSpPr>
        <p:spPr>
          <a:xfrm>
            <a:off x="4043160" y="3879720"/>
            <a:ext cx="178560" cy="4399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6" name="CustomShape 44"/>
          <p:cNvSpPr/>
          <p:nvPr/>
        </p:nvSpPr>
        <p:spPr>
          <a:xfrm flipH="1">
            <a:off x="3817440" y="3861000"/>
            <a:ext cx="2310840" cy="136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767" name="CustomShape 45"/>
          <p:cNvSpPr/>
          <p:nvPr/>
        </p:nvSpPr>
        <p:spPr>
          <a:xfrm>
            <a:off x="7175520" y="4100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768" name="CustomShape 46"/>
          <p:cNvSpPr/>
          <p:nvPr/>
        </p:nvSpPr>
        <p:spPr>
          <a:xfrm>
            <a:off x="7458480" y="4890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769" name="CustomShape 47"/>
          <p:cNvSpPr/>
          <p:nvPr/>
        </p:nvSpPr>
        <p:spPr>
          <a:xfrm>
            <a:off x="2167920" y="4718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0" name="CustomShape 48"/>
          <p:cNvSpPr/>
          <p:nvPr/>
        </p:nvSpPr>
        <p:spPr>
          <a:xfrm>
            <a:off x="2151720" y="4653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71" name="CustomShape 49"/>
          <p:cNvSpPr/>
          <p:nvPr/>
        </p:nvSpPr>
        <p:spPr>
          <a:xfrm>
            <a:off x="3149280" y="57150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2" name="CustomShape 50"/>
          <p:cNvSpPr/>
          <p:nvPr/>
        </p:nvSpPr>
        <p:spPr>
          <a:xfrm>
            <a:off x="3681360" y="57243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3" name="CustomShape 51"/>
          <p:cNvSpPr/>
          <p:nvPr/>
        </p:nvSpPr>
        <p:spPr>
          <a:xfrm>
            <a:off x="4185360" y="57337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74" name="CustomShape 52"/>
          <p:cNvSpPr/>
          <p:nvPr/>
        </p:nvSpPr>
        <p:spPr>
          <a:xfrm>
            <a:off x="3143160" y="5643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75" name="CustomShape 53"/>
          <p:cNvSpPr/>
          <p:nvPr/>
        </p:nvSpPr>
        <p:spPr>
          <a:xfrm>
            <a:off x="3675240" y="5652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76" name="CustomShape 54"/>
          <p:cNvSpPr/>
          <p:nvPr/>
        </p:nvSpPr>
        <p:spPr>
          <a:xfrm>
            <a:off x="4179240" y="56620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77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Distributed Entity - Viewed from Cellapp3</a:t>
            </a:r>
            <a:endParaRPr b="0" lang="en-US" sz="4400" spc="-1" strike="noStrike">
              <a:latin typeface="Arial"/>
            </a:endParaRPr>
          </a:p>
        </p:txBody>
      </p:sp>
      <p:sp>
        <p:nvSpPr>
          <p:cNvPr id="779"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79280" indent="-177840">
              <a:lnSpc>
                <a:spcPct val="90000"/>
              </a:lnSpc>
              <a:spcBef>
                <a:spcPts val="799"/>
              </a:spcBef>
              <a:buClr>
                <a:srgbClr val="ff9933"/>
              </a:buClr>
              <a:buSzPct val="80000"/>
              <a:buFont typeface="Wingdings" charset="2"/>
              <a:buChar char=""/>
            </a:pPr>
            <a:r>
              <a:rPr b="0" lang="en-US" sz="3200" spc="-1" strike="noStrike">
                <a:solidFill>
                  <a:srgbClr val="00007d"/>
                </a:solidFill>
                <a:latin typeface="Verdana"/>
                <a:ea typeface="宋体"/>
              </a:rPr>
              <a:t>Space1</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CellApp3</a:t>
            </a:r>
            <a:r>
              <a:rPr b="0" lang="en-US" sz="3200" spc="-1" strike="noStrike">
                <a:solidFill>
                  <a:srgbClr val="00007d"/>
                </a:solidFill>
                <a:latin typeface="Verdana"/>
                <a:ea typeface="宋体"/>
              </a:rPr>
              <a:t>的</a:t>
            </a:r>
            <a:r>
              <a:rPr b="0" lang="en-US" sz="3200" spc="-1" strike="noStrike">
                <a:solidFill>
                  <a:srgbClr val="00007d"/>
                </a:solidFill>
                <a:latin typeface="Verdana"/>
                <a:ea typeface="宋体"/>
              </a:rPr>
              <a:t>Cell</a:t>
            </a:r>
            <a:r>
              <a:rPr b="0" lang="en-US" sz="3200" spc="-1" strike="noStrike">
                <a:solidFill>
                  <a:srgbClr val="00007d"/>
                </a:solidFill>
                <a:latin typeface="Verdana"/>
                <a:ea typeface="宋体"/>
              </a:rPr>
              <a:t>：</a:t>
            </a:r>
            <a:endParaRPr b="0" lang="en-US" sz="32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A and B are ghost Entity from the real in CellApp1</a:t>
            </a:r>
            <a:endParaRPr b="0" lang="en-US" sz="2000" spc="-1" strike="noStrike">
              <a:latin typeface="Arial"/>
            </a:endParaRPr>
          </a:p>
          <a:p>
            <a:pPr>
              <a:lnSpc>
                <a:spcPct val="90000"/>
              </a:lnSpc>
              <a:spcBef>
                <a:spcPts val="799"/>
              </a:spcBef>
            </a:pPr>
            <a:r>
              <a:rPr b="0" lang="en-US" sz="2000" spc="-1" strike="noStrike">
                <a:solidFill>
                  <a:srgbClr val="00007d"/>
                </a:solidFill>
                <a:latin typeface="Verdana"/>
                <a:ea typeface="宋体"/>
              </a:rPr>
              <a:t>        </a:t>
            </a:r>
            <a:r>
              <a:rPr b="0" lang="en-US" sz="2000" spc="-1" strike="noStrike">
                <a:solidFill>
                  <a:srgbClr val="00007d"/>
                </a:solidFill>
                <a:latin typeface="Verdana"/>
                <a:ea typeface="宋体"/>
              </a:rPr>
              <a:t>C</a:t>
            </a:r>
            <a:r>
              <a:rPr b="0" lang="en-US" sz="2000" spc="-1" strike="noStrike">
                <a:solidFill>
                  <a:srgbClr val="00007d"/>
                </a:solidFill>
                <a:latin typeface="Verdana"/>
                <a:ea typeface="宋体"/>
              </a:rPr>
              <a:t>是一个从</a:t>
            </a:r>
            <a:r>
              <a:rPr b="0" lang="en-US" sz="2000" spc="-1" strike="noStrike">
                <a:solidFill>
                  <a:srgbClr val="00007d"/>
                </a:solidFill>
                <a:latin typeface="Verdana"/>
                <a:ea typeface="宋体"/>
              </a:rPr>
              <a:t>CellApp2</a:t>
            </a:r>
            <a:r>
              <a:rPr b="0" lang="en-US" sz="2000" spc="-1" strike="noStrike">
                <a:solidFill>
                  <a:srgbClr val="00007d"/>
                </a:solidFill>
                <a:latin typeface="Verdana"/>
                <a:ea typeface="宋体"/>
              </a:rPr>
              <a:t>上</a:t>
            </a:r>
            <a:r>
              <a:rPr b="0" lang="en-US" sz="2000" spc="-1" strike="noStrike">
                <a:solidFill>
                  <a:srgbClr val="00007d"/>
                </a:solidFill>
                <a:latin typeface="Verdana"/>
                <a:ea typeface="宋体"/>
              </a:rPr>
              <a:t>ghost</a:t>
            </a:r>
            <a:r>
              <a:rPr b="0" lang="en-US" sz="2000" spc="-1" strike="noStrike">
                <a:solidFill>
                  <a:srgbClr val="00007d"/>
                </a:solidFill>
                <a:latin typeface="Verdana"/>
                <a:ea typeface="宋体"/>
              </a:rPr>
              <a:t>来的</a:t>
            </a:r>
            <a:r>
              <a:rPr b="0" lang="en-US" sz="2000" spc="-1" strike="noStrike">
                <a:solidFill>
                  <a:srgbClr val="00007d"/>
                </a:solidFill>
                <a:latin typeface="Verdana"/>
                <a:ea typeface="宋体"/>
              </a:rPr>
              <a:t>ghost Entity</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780" name="Line 4"/>
          <p:cNvSpPr/>
          <p:nvPr/>
        </p:nvSpPr>
        <p:spPr>
          <a:xfrm>
            <a:off x="611280" y="4053960"/>
            <a:ext cx="6491880" cy="360"/>
          </a:xfrm>
          <a:prstGeom prst="line">
            <a:avLst/>
          </a:prstGeom>
          <a:ln w="38160">
            <a:solidFill>
              <a:srgbClr val="000000"/>
            </a:solidFill>
            <a:round/>
          </a:ln>
        </p:spPr>
        <p:style>
          <a:lnRef idx="0"/>
          <a:fillRef idx="0"/>
          <a:effectRef idx="0"/>
          <a:fontRef idx="minor"/>
        </p:style>
      </p:sp>
      <p:sp>
        <p:nvSpPr>
          <p:cNvPr id="781" name="CustomShape 5"/>
          <p:cNvSpPr/>
          <p:nvPr/>
        </p:nvSpPr>
        <p:spPr>
          <a:xfrm>
            <a:off x="1054800" y="3150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2" name="CustomShape 6"/>
          <p:cNvSpPr/>
          <p:nvPr/>
        </p:nvSpPr>
        <p:spPr>
          <a:xfrm>
            <a:off x="1243080" y="3206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3" name="CustomShape 7"/>
          <p:cNvSpPr/>
          <p:nvPr/>
        </p:nvSpPr>
        <p:spPr>
          <a:xfrm>
            <a:off x="1414800" y="350100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a:t>
            </a:r>
            <a:endParaRPr b="0" lang="en-US" sz="1800" spc="-1" strike="noStrike">
              <a:latin typeface="Arial"/>
            </a:endParaRPr>
          </a:p>
        </p:txBody>
      </p:sp>
      <p:sp>
        <p:nvSpPr>
          <p:cNvPr id="784" name="CustomShape 8"/>
          <p:cNvSpPr/>
          <p:nvPr/>
        </p:nvSpPr>
        <p:spPr>
          <a:xfrm>
            <a:off x="124308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85" name="CustomShape 9"/>
          <p:cNvSpPr/>
          <p:nvPr/>
        </p:nvSpPr>
        <p:spPr>
          <a:xfrm>
            <a:off x="1774800" y="3215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86" name="CustomShape 10"/>
          <p:cNvSpPr/>
          <p:nvPr/>
        </p:nvSpPr>
        <p:spPr>
          <a:xfrm>
            <a:off x="177480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87" name="CustomShape 11"/>
          <p:cNvSpPr/>
          <p:nvPr/>
        </p:nvSpPr>
        <p:spPr>
          <a:xfrm>
            <a:off x="3071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88" name="CustomShape 12"/>
          <p:cNvSpPr/>
          <p:nvPr/>
        </p:nvSpPr>
        <p:spPr>
          <a:xfrm>
            <a:off x="3431160" y="351036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a:t>
            </a:r>
            <a:endParaRPr b="0" lang="en-US" sz="1800" spc="-1" strike="noStrike">
              <a:latin typeface="Arial"/>
            </a:endParaRPr>
          </a:p>
        </p:txBody>
      </p:sp>
      <p:sp>
        <p:nvSpPr>
          <p:cNvPr id="789" name="CustomShape 13"/>
          <p:cNvSpPr/>
          <p:nvPr/>
        </p:nvSpPr>
        <p:spPr>
          <a:xfrm>
            <a:off x="227880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0" name="CustomShape 14"/>
          <p:cNvSpPr/>
          <p:nvPr/>
        </p:nvSpPr>
        <p:spPr>
          <a:xfrm>
            <a:off x="227880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1" name="CustomShape 15"/>
          <p:cNvSpPr/>
          <p:nvPr/>
        </p:nvSpPr>
        <p:spPr>
          <a:xfrm>
            <a:off x="5159160" y="3159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792" name="CustomShape 16"/>
          <p:cNvSpPr/>
          <p:nvPr/>
        </p:nvSpPr>
        <p:spPr>
          <a:xfrm>
            <a:off x="5519160" y="3491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a:t>
            </a:r>
            <a:endParaRPr b="0" lang="en-US" sz="1800" spc="-1" strike="noStrike">
              <a:latin typeface="Arial"/>
            </a:endParaRPr>
          </a:p>
        </p:txBody>
      </p:sp>
      <p:sp>
        <p:nvSpPr>
          <p:cNvPr id="793" name="CustomShape 17"/>
          <p:cNvSpPr/>
          <p:nvPr/>
        </p:nvSpPr>
        <p:spPr>
          <a:xfrm>
            <a:off x="328716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4" name="CustomShape 18"/>
          <p:cNvSpPr/>
          <p:nvPr/>
        </p:nvSpPr>
        <p:spPr>
          <a:xfrm>
            <a:off x="328716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795" name="CustomShape 19"/>
          <p:cNvSpPr/>
          <p:nvPr/>
        </p:nvSpPr>
        <p:spPr>
          <a:xfrm>
            <a:off x="381888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796" name="CustomShape 20"/>
          <p:cNvSpPr/>
          <p:nvPr/>
        </p:nvSpPr>
        <p:spPr>
          <a:xfrm>
            <a:off x="381888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797" name="CustomShape 21"/>
          <p:cNvSpPr/>
          <p:nvPr/>
        </p:nvSpPr>
        <p:spPr>
          <a:xfrm>
            <a:off x="4322880" y="3224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798" name="CustomShape 22"/>
          <p:cNvSpPr/>
          <p:nvPr/>
        </p:nvSpPr>
        <p:spPr>
          <a:xfrm>
            <a:off x="432288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799" name="CustomShape 23"/>
          <p:cNvSpPr/>
          <p:nvPr/>
        </p:nvSpPr>
        <p:spPr>
          <a:xfrm>
            <a:off x="5391720" y="3206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0" name="CustomShape 24"/>
          <p:cNvSpPr/>
          <p:nvPr/>
        </p:nvSpPr>
        <p:spPr>
          <a:xfrm>
            <a:off x="5391720" y="3141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01" name="CustomShape 25"/>
          <p:cNvSpPr/>
          <p:nvPr/>
        </p:nvSpPr>
        <p:spPr>
          <a:xfrm>
            <a:off x="5923440" y="3215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2" name="CustomShape 26"/>
          <p:cNvSpPr/>
          <p:nvPr/>
        </p:nvSpPr>
        <p:spPr>
          <a:xfrm>
            <a:off x="5923440" y="3150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03" name="CustomShape 27"/>
          <p:cNvSpPr/>
          <p:nvPr/>
        </p:nvSpPr>
        <p:spPr>
          <a:xfrm>
            <a:off x="6427440" y="3224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04" name="CustomShape 28"/>
          <p:cNvSpPr/>
          <p:nvPr/>
        </p:nvSpPr>
        <p:spPr>
          <a:xfrm>
            <a:off x="6427440" y="3159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05" name="CustomShape 29"/>
          <p:cNvSpPr/>
          <p:nvPr/>
        </p:nvSpPr>
        <p:spPr>
          <a:xfrm>
            <a:off x="611640" y="4103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806" name="CustomShape 30"/>
          <p:cNvSpPr/>
          <p:nvPr/>
        </p:nvSpPr>
        <p:spPr>
          <a:xfrm>
            <a:off x="3890880" y="4103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807" name="CustomShape 31"/>
          <p:cNvSpPr/>
          <p:nvPr/>
        </p:nvSpPr>
        <p:spPr>
          <a:xfrm>
            <a:off x="611640" y="5085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808" name="CustomShape 32"/>
          <p:cNvSpPr/>
          <p:nvPr/>
        </p:nvSpPr>
        <p:spPr>
          <a:xfrm>
            <a:off x="1558800" y="421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09" name="CustomShape 33"/>
          <p:cNvSpPr/>
          <p:nvPr/>
        </p:nvSpPr>
        <p:spPr>
          <a:xfrm>
            <a:off x="1558800" y="41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0" name="CustomShape 34"/>
          <p:cNvSpPr/>
          <p:nvPr/>
        </p:nvSpPr>
        <p:spPr>
          <a:xfrm>
            <a:off x="2683080" y="422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1" name="CustomShape 35"/>
          <p:cNvSpPr/>
          <p:nvPr/>
        </p:nvSpPr>
        <p:spPr>
          <a:xfrm>
            <a:off x="2683080" y="415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2" name="CustomShape 36"/>
          <p:cNvSpPr/>
          <p:nvPr/>
        </p:nvSpPr>
        <p:spPr>
          <a:xfrm>
            <a:off x="5403240" y="420480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813" name="CustomShape 37"/>
          <p:cNvSpPr/>
          <p:nvPr/>
        </p:nvSpPr>
        <p:spPr>
          <a:xfrm>
            <a:off x="5419440" y="41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14" name="CustomShape 38"/>
          <p:cNvSpPr/>
          <p:nvPr/>
        </p:nvSpPr>
        <p:spPr>
          <a:xfrm>
            <a:off x="5159160" y="4699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5" name="CustomShape 39"/>
          <p:cNvSpPr/>
          <p:nvPr/>
        </p:nvSpPr>
        <p:spPr>
          <a:xfrm>
            <a:off x="5175720" y="463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16" name="CustomShape 40"/>
          <p:cNvSpPr/>
          <p:nvPr/>
        </p:nvSpPr>
        <p:spPr>
          <a:xfrm>
            <a:off x="5707440" y="4709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17" name="CustomShape 41"/>
          <p:cNvSpPr/>
          <p:nvPr/>
        </p:nvSpPr>
        <p:spPr>
          <a:xfrm>
            <a:off x="5691240" y="4644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18" name="CustomShape 42"/>
          <p:cNvSpPr/>
          <p:nvPr/>
        </p:nvSpPr>
        <p:spPr>
          <a:xfrm flipH="1">
            <a:off x="2017440" y="3870360"/>
            <a:ext cx="6840" cy="45864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19" name="CustomShape 43"/>
          <p:cNvSpPr/>
          <p:nvPr/>
        </p:nvSpPr>
        <p:spPr>
          <a:xfrm>
            <a:off x="4043160" y="3879720"/>
            <a:ext cx="178560" cy="43992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0" name="CustomShape 44"/>
          <p:cNvSpPr/>
          <p:nvPr/>
        </p:nvSpPr>
        <p:spPr>
          <a:xfrm flipH="1">
            <a:off x="3817440" y="3861000"/>
            <a:ext cx="2310840" cy="1366560"/>
          </a:xfrm>
          <a:custGeom>
            <a:avLst/>
            <a:gdLst/>
            <a:ahLst/>
            <a:rect l="l" t="t" r="r" b="b"/>
            <a:pathLst>
              <a:path w="21600" h="21600">
                <a:moveTo>
                  <a:pt x="0" y="0"/>
                </a:moveTo>
                <a:lnTo>
                  <a:pt x="21600" y="21600"/>
                </a:lnTo>
              </a:path>
            </a:pathLst>
          </a:custGeom>
          <a:noFill/>
          <a:ln w="25560">
            <a:solidFill>
              <a:srgbClr val="4bacc6"/>
            </a:solidFill>
            <a:round/>
            <a:tailEnd len="med" type="triangle" w="med"/>
          </a:ln>
          <a:effectLst>
            <a:outerShdw dir="5400000" dist="20160">
              <a:srgbClr val="000000">
                <a:alpha val="38000"/>
              </a:srgbClr>
            </a:outerShdw>
          </a:effectLst>
        </p:spPr>
        <p:style>
          <a:lnRef idx="0"/>
          <a:fillRef idx="0"/>
          <a:effectRef idx="0"/>
          <a:fontRef idx="minor"/>
        </p:style>
      </p:sp>
      <p:sp>
        <p:nvSpPr>
          <p:cNvPr id="821" name="CustomShape 45"/>
          <p:cNvSpPr/>
          <p:nvPr/>
        </p:nvSpPr>
        <p:spPr>
          <a:xfrm>
            <a:off x="7175520" y="4100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822" name="CustomShape 46"/>
          <p:cNvSpPr/>
          <p:nvPr/>
        </p:nvSpPr>
        <p:spPr>
          <a:xfrm>
            <a:off x="7458480" y="4890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823" name="CustomShape 47"/>
          <p:cNvSpPr/>
          <p:nvPr/>
        </p:nvSpPr>
        <p:spPr>
          <a:xfrm>
            <a:off x="2167920" y="4718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4" name="CustomShape 48"/>
          <p:cNvSpPr/>
          <p:nvPr/>
        </p:nvSpPr>
        <p:spPr>
          <a:xfrm>
            <a:off x="2151720" y="4653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825" name="CustomShape 49"/>
          <p:cNvSpPr/>
          <p:nvPr/>
        </p:nvSpPr>
        <p:spPr>
          <a:xfrm>
            <a:off x="3220920" y="57150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6" name="CustomShape 50"/>
          <p:cNvSpPr/>
          <p:nvPr/>
        </p:nvSpPr>
        <p:spPr>
          <a:xfrm>
            <a:off x="3752640" y="57243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7" name="CustomShape 51"/>
          <p:cNvSpPr/>
          <p:nvPr/>
        </p:nvSpPr>
        <p:spPr>
          <a:xfrm>
            <a:off x="4256640" y="57337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828" name="CustomShape 52"/>
          <p:cNvSpPr/>
          <p:nvPr/>
        </p:nvSpPr>
        <p:spPr>
          <a:xfrm>
            <a:off x="3214800" y="5643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829" name="CustomShape 53"/>
          <p:cNvSpPr/>
          <p:nvPr/>
        </p:nvSpPr>
        <p:spPr>
          <a:xfrm>
            <a:off x="3746520" y="5652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830" name="CustomShape 54"/>
          <p:cNvSpPr/>
          <p:nvPr/>
        </p:nvSpPr>
        <p:spPr>
          <a:xfrm>
            <a:off x="4250520" y="56620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107640" y="1124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2"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33"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Simple Entity</a:t>
            </a:r>
            <a:endParaRPr b="0" lang="en-US" sz="4400" spc="-1" strike="noStrike">
              <a:latin typeface="Arial"/>
            </a:endParaRPr>
          </a:p>
        </p:txBody>
      </p:sp>
      <p:sp>
        <p:nvSpPr>
          <p:cNvPr id="834" name="CustomShape 4"/>
          <p:cNvSpPr/>
          <p:nvPr/>
        </p:nvSpPr>
        <p:spPr>
          <a:xfrm>
            <a:off x="539640" y="1412640"/>
            <a:ext cx="7415280" cy="3773520"/>
          </a:xfrm>
          <a:prstGeom prst="rect">
            <a:avLst/>
          </a:prstGeom>
          <a:noFill/>
          <a:ln>
            <a:noFill/>
          </a:ln>
        </p:spPr>
        <p:style>
          <a:lnRef idx="0"/>
          <a:fillRef idx="0"/>
          <a:effectRef idx="0"/>
          <a:fontRef idx="minor"/>
        </p:style>
        <p:txBody>
          <a:bodyPr lIns="90000" rIns="90000" tIns="45000" bIns="45000"/>
          <a:p>
            <a:pPr>
              <a:lnSpc>
                <a:spcPct val="100000"/>
              </a:lnSpc>
            </a:pPr>
            <a:r>
              <a:rPr b="1" lang="en-US" sz="1400" spc="-1" strike="noStrike">
                <a:solidFill>
                  <a:srgbClr val="403152"/>
                </a:solidFill>
                <a:latin typeface="Courier New"/>
                <a:ea typeface="DejaVu Sans"/>
              </a:rPr>
              <a:t>Account.def:</a:t>
            </a:r>
            <a:endParaRPr b="0" lang="en-US" sz="1400" spc="-1" strike="noStrike">
              <a:latin typeface="Arial"/>
            </a:endParaRPr>
          </a:p>
          <a:p>
            <a:pPr>
              <a:lnSpc>
                <a:spcPct val="100000"/>
              </a:lnSpc>
            </a:pPr>
            <a:r>
              <a:rPr b="1" lang="en-US" sz="1400" spc="-1" strike="noStrike">
                <a:solidFill>
                  <a:srgbClr val="403152"/>
                </a:solidFill>
                <a:latin typeface="Courier New"/>
                <a:ea typeface="DejaVu Sans"/>
              </a:rPr>
              <a:t>------------</a:t>
            </a:r>
            <a:endParaRPr b="0" lang="en-US" sz="1400" spc="-1" strike="noStrike">
              <a:latin typeface="Arial"/>
            </a:endParaRPr>
          </a:p>
          <a:p>
            <a:pPr>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&lt;/Properties&gt;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&lt;/ClientMethods&gt;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&lt;/BaseMethods&gt;</a:t>
            </a:r>
            <a:endParaRPr b="0" lang="en-US" sz="1400" spc="-1" strike="noStrike">
              <a:latin typeface="Arial"/>
            </a:endParaRPr>
          </a:p>
          <a:p>
            <a:pPr marL="457200">
              <a:lnSpc>
                <a:spcPct val="100000"/>
              </a:lnSpc>
            </a:pP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	</a:t>
            </a:r>
            <a:r>
              <a:rPr b="1" lang="en-US" sz="1400" spc="-1" strike="noStrike">
                <a:solidFill>
                  <a:srgbClr val="403152"/>
                </a:solidFill>
                <a:latin typeface="Courier New"/>
                <a:ea typeface="DejaVu Sans"/>
              </a:rPr>
              <a:t>&lt;/CellMethods&gt;</a:t>
            </a:r>
            <a:endParaRPr b="0" lang="en-US" sz="1400" spc="-1" strike="noStrike">
              <a:latin typeface="Arial"/>
            </a:endParaRPr>
          </a:p>
          <a:p>
            <a:pPr marL="457200">
              <a:lnSpc>
                <a:spcPct val="100000"/>
              </a:lnSpc>
            </a:pPr>
            <a:r>
              <a:rPr b="1" lang="en-US" sz="1400" spc="-1" strike="noStrike">
                <a:solidFill>
                  <a:srgbClr val="403152"/>
                </a:solidFill>
                <a:latin typeface="Courier New"/>
                <a:ea typeface="DejaVu Sans"/>
              </a:rPr>
              <a:t>&lt;/root&gt;</a:t>
            </a:r>
            <a:endParaRPr b="0" lang="en-US" sz="1400" spc="-1" strike="noStrike">
              <a:latin typeface="Arial"/>
            </a:endParaRPr>
          </a:p>
          <a:p>
            <a:pPr marL="457200">
              <a:lnSpc>
                <a:spcPct val="100000"/>
              </a:lnSpc>
            </a:pPr>
            <a:endParaRPr b="0" lang="en-US" sz="1400" spc="-1" strike="noStrike">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3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Inheritance</a:t>
            </a:r>
            <a:endParaRPr b="0" lang="en-US" sz="4400" spc="-1" strike="noStrike">
              <a:latin typeface="Arial"/>
            </a:endParaRPr>
          </a:p>
        </p:txBody>
      </p:sp>
      <p:sp>
        <p:nvSpPr>
          <p:cNvPr id="837"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definition file supports inheritance</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&lt;assets&gt;/scripts/entity_defs/interfaces</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Two inheritance mechanisms: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&lt;Parent&gt;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Inherits all things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Property/method</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Volatile property definition</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LOD level</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Simple level of inheritance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ourier New"/>
                <a:ea typeface="宋体"/>
              </a:rPr>
              <a:t>  </a:t>
            </a:r>
            <a:r>
              <a:rPr b="0" lang="en-US" sz="2000" spc="-1" strike="noStrike">
                <a:solidFill>
                  <a:srgbClr val="00007d"/>
                </a:solidFill>
                <a:latin typeface="Courier New"/>
                <a:ea typeface="宋体"/>
              </a:rPr>
              <a:t>&lt;Implements&gt;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Inheritance properties and methods</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Multi-level inheritance</a:t>
            </a: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8" name="CustomShape 1"/>
          <p:cNvSpPr/>
          <p:nvPr/>
        </p:nvSpPr>
        <p:spPr>
          <a:xfrm>
            <a:off x="107640" y="980640"/>
            <a:ext cx="8927640" cy="5687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39"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40"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Avatar Definition</a:t>
            </a:r>
            <a:endParaRPr b="0" lang="en-US" sz="4400" spc="-1" strike="noStrike">
              <a:latin typeface="Arial"/>
            </a:endParaRPr>
          </a:p>
        </p:txBody>
      </p:sp>
      <p:sp>
        <p:nvSpPr>
          <p:cNvPr id="841" name="CustomShape 4"/>
          <p:cNvSpPr/>
          <p:nvPr/>
        </p:nvSpPr>
        <p:spPr>
          <a:xfrm>
            <a:off x="395640" y="980640"/>
            <a:ext cx="7415280" cy="5808240"/>
          </a:xfrm>
          <a:prstGeom prst="rect">
            <a:avLst/>
          </a:prstGeom>
          <a:noFill/>
          <a:ln>
            <a:noFill/>
          </a:ln>
        </p:spPr>
        <p:style>
          <a:lnRef idx="0"/>
          <a:fillRef idx="0"/>
          <a:effectRef idx="0"/>
          <a:fontRef idx="minor"/>
        </p:style>
        <p:txBody>
          <a:bodyPr lIns="90000" rIns="90000" tIns="45000" bIns="45000"/>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&lt;position/&gt;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&lt;!--&lt;position&gt; 0 &lt;/position&gt; Don't update--&gt;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&lt;yaw/&gt;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&lt;!--&lt;pitch&gt; 20 &lt;/pitch&gt;--&gt;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&lt;pitch/&gt;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&lt;/Volatile&gt;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GameObject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State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&lt;/Interface&gt;</a:t>
            </a:r>
            <a:r>
              <a:rPr b="1" lang="en-US" sz="800" spc="-1" strike="noStrike">
                <a:solidFill>
                  <a:srgbClr val="403152"/>
                </a:solidFill>
                <a:latin typeface="Arial"/>
                <a:ea typeface="DejaVu Sans"/>
              </a:rPr>
              <a:t>	</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&lt;/Implements&gt;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UINT8</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&lt;/Type&gt;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BASE</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&lt;/Flags&gt;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0</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&lt;/Default&gt;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&lt;Persistent&gt;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true                         &lt;/Persistent&gt;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&lt;/roleType&gt;</a:t>
            </a: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&lt;/Properties&gt;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MAILBOX</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&lt;/Arg&gt;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&lt;/createCell&gt;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&lt;/BaseMethods&gt;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&lt;Exposed/&gt;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&lt;/CellMethods&gt;</a:t>
            </a:r>
            <a:endParaRPr b="0" lang="en-US" sz="800" spc="-1" strike="noStrike">
              <a:latin typeface="Arial"/>
            </a:endParaRPr>
          </a:p>
          <a:p>
            <a:pPr>
              <a:lnSpc>
                <a:spcPct val="100000"/>
              </a:lnSpc>
            </a:pPr>
            <a:endParaRPr b="0" lang="en-US" sz="800" spc="-1" strike="noStrike">
              <a:latin typeface="Arial"/>
            </a:endParaRPr>
          </a:p>
          <a:p>
            <a:pPr>
              <a:lnSpc>
                <a:spcPct val="100000"/>
              </a:lnSpc>
            </a:pP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&lt;onJump/&gt;</a:t>
            </a:r>
            <a:endParaRPr b="0" lang="en-US" sz="800" spc="-1" strike="noStrike">
              <a:latin typeface="Arial"/>
            </a:endParaRPr>
          </a:p>
          <a:p>
            <a:pPr>
              <a:lnSpc>
                <a:spcPct val="100000"/>
              </a:lnSpc>
            </a:pPr>
            <a:r>
              <a:rPr b="1" lang="en-US" sz="800" spc="-1" strike="noStrike">
                <a:solidFill>
                  <a:srgbClr val="403152"/>
                </a:solidFill>
                <a:latin typeface="Arial"/>
                <a:ea typeface="DejaVu Sans"/>
              </a:rPr>
              <a:t>	</a:t>
            </a:r>
            <a:r>
              <a:rPr b="1" lang="en-US" sz="800" spc="-1" strike="noStrike">
                <a:solidFill>
                  <a:srgbClr val="403152"/>
                </a:solidFill>
                <a:latin typeface="Arial"/>
                <a:ea typeface="DejaVu Sans"/>
              </a:rPr>
              <a:t>&lt;/ClientMethods&gt;</a:t>
            </a:r>
            <a:endParaRPr b="0" lang="en-US" sz="800" spc="-1" strike="noStrike">
              <a:latin typeface="Arial"/>
            </a:endParaRPr>
          </a:p>
          <a:p>
            <a:pPr>
              <a:lnSpc>
                <a:spcPct val="100000"/>
              </a:lnSpc>
            </a:pPr>
            <a:r>
              <a:rPr b="1" lang="en-US" sz="800" spc="-1" strike="noStrike">
                <a:solidFill>
                  <a:srgbClr val="403152"/>
                </a:solidFill>
                <a:latin typeface="Arial"/>
                <a:ea typeface="DejaVu Sans"/>
              </a:rPr>
              <a:t>&lt;/root&gt;</a:t>
            </a:r>
            <a:endParaRPr b="0" lang="en-US" sz="800" spc="-1" strike="noStrike">
              <a:latin typeface="Arial"/>
            </a:endParaRPr>
          </a:p>
          <a:p>
            <a:pPr>
              <a:lnSpc>
                <a:spcPct val="100000"/>
              </a:lnSpc>
            </a:pPr>
            <a:endParaRPr b="0" lang="en-US" sz="800" spc="-1" strike="noStrike">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49"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KBEngine Server Architecture</a:t>
            </a:r>
            <a:endParaRPr b="0" lang="en-US" sz="4400" spc="-1" strike="noStrike">
              <a:latin typeface="Arial"/>
            </a:endParaRPr>
          </a:p>
        </p:txBody>
      </p:sp>
      <p:sp>
        <p:nvSpPr>
          <p:cNvPr id="50" name="CustomShape 3"/>
          <p:cNvSpPr/>
          <p:nvPr/>
        </p:nvSpPr>
        <p:spPr>
          <a:xfrm>
            <a:off x="107640" y="1124640"/>
            <a:ext cx="8927640" cy="5615280"/>
          </a:xfrm>
          <a:prstGeom prst="rect">
            <a:avLst/>
          </a:prstGeom>
          <a:solidFill>
            <a:srgbClr val="8eb4e3"/>
          </a:soli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51" name="CustomShape 4"/>
          <p:cNvSpPr/>
          <p:nvPr/>
        </p:nvSpPr>
        <p:spPr>
          <a:xfrm>
            <a:off x="3718800" y="1271160"/>
            <a:ext cx="149976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Client</a:t>
            </a:r>
            <a:endParaRPr b="0" lang="en-US" sz="1800" spc="-1" strike="noStrike">
              <a:latin typeface="Arial"/>
            </a:endParaRPr>
          </a:p>
        </p:txBody>
      </p:sp>
      <p:sp>
        <p:nvSpPr>
          <p:cNvPr id="52" name="CustomShape 5"/>
          <p:cNvSpPr/>
          <p:nvPr/>
        </p:nvSpPr>
        <p:spPr>
          <a:xfrm>
            <a:off x="5652000" y="1271160"/>
            <a:ext cx="143856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sp>
        <p:nvSpPr>
          <p:cNvPr id="53" name="CustomShape 6"/>
          <p:cNvSpPr/>
          <p:nvPr/>
        </p:nvSpPr>
        <p:spPr>
          <a:xfrm>
            <a:off x="1842840" y="1268640"/>
            <a:ext cx="15037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      </a:t>
            </a:r>
            <a:r>
              <a:rPr b="1" lang="en-US" sz="1800" spc="-1" strike="noStrike">
                <a:solidFill>
                  <a:srgbClr val="ffffff"/>
                </a:solidFill>
                <a:latin typeface="Calibri"/>
                <a:ea typeface="DejaVu Sans"/>
              </a:rPr>
              <a:t>Client</a:t>
            </a:r>
            <a:endParaRPr b="0" lang="en-US" sz="1800" spc="-1" strike="noStrike">
              <a:latin typeface="Arial"/>
            </a:endParaRPr>
          </a:p>
        </p:txBody>
      </p:sp>
      <p:pic>
        <p:nvPicPr>
          <p:cNvPr id="54" name="Picture 3" descr=""/>
          <p:cNvPicPr/>
          <p:nvPr/>
        </p:nvPicPr>
        <p:blipFill>
          <a:blip r:embed="rId1"/>
          <a:stretch/>
        </p:blipFill>
        <p:spPr>
          <a:xfrm>
            <a:off x="1979640" y="1340640"/>
            <a:ext cx="286200" cy="281520"/>
          </a:xfrm>
          <a:prstGeom prst="rect">
            <a:avLst/>
          </a:prstGeom>
          <a:ln>
            <a:noFill/>
          </a:ln>
        </p:spPr>
      </p:pic>
      <p:pic>
        <p:nvPicPr>
          <p:cNvPr id="55" name="Picture 4" descr=""/>
          <p:cNvPicPr/>
          <p:nvPr/>
        </p:nvPicPr>
        <p:blipFill>
          <a:blip r:embed="rId2"/>
          <a:stretch/>
        </p:blipFill>
        <p:spPr>
          <a:xfrm>
            <a:off x="3852000" y="1340640"/>
            <a:ext cx="165960" cy="276120"/>
          </a:xfrm>
          <a:prstGeom prst="rect">
            <a:avLst/>
          </a:prstGeom>
          <a:ln>
            <a:noFill/>
          </a:ln>
        </p:spPr>
      </p:pic>
      <p:pic>
        <p:nvPicPr>
          <p:cNvPr id="56" name="Picture 5" descr=""/>
          <p:cNvPicPr/>
          <p:nvPr/>
        </p:nvPicPr>
        <p:blipFill>
          <a:blip r:embed="rId3"/>
          <a:stretch/>
        </p:blipFill>
        <p:spPr>
          <a:xfrm>
            <a:off x="5712480" y="1352880"/>
            <a:ext cx="249480" cy="269280"/>
          </a:xfrm>
          <a:prstGeom prst="rect">
            <a:avLst/>
          </a:prstGeom>
          <a:ln>
            <a:noFill/>
          </a:ln>
        </p:spPr>
      </p:pic>
      <p:sp>
        <p:nvSpPr>
          <p:cNvPr id="57" name="CustomShape 7"/>
          <p:cNvSpPr/>
          <p:nvPr/>
        </p:nvSpPr>
        <p:spPr>
          <a:xfrm>
            <a:off x="467640" y="2925000"/>
            <a:ext cx="8423640" cy="358560"/>
          </a:xfrm>
          <a:prstGeom prst="rect">
            <a:avLst/>
          </a:prstGeom>
          <a:solidFill>
            <a:srgbClr val="c6d9f1"/>
          </a:solidFill>
          <a:ln w="25560">
            <a:solidFill>
              <a:srgbClr val="3a5f8b"/>
            </a:solidFill>
            <a:round/>
          </a:ln>
        </p:spPr>
        <p:style>
          <a:lnRef idx="0"/>
          <a:fillRef idx="0"/>
          <a:effectRef idx="0"/>
          <a:fontRef idx="minor"/>
        </p:style>
      </p:sp>
      <p:sp>
        <p:nvSpPr>
          <p:cNvPr id="58" name="CustomShape 8"/>
          <p:cNvSpPr/>
          <p:nvPr/>
        </p:nvSpPr>
        <p:spPr>
          <a:xfrm>
            <a:off x="3924000" y="2925000"/>
            <a:ext cx="3166920" cy="362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59" name="CustomShape 9"/>
          <p:cNvSpPr/>
          <p:nvPr/>
        </p:nvSpPr>
        <p:spPr>
          <a:xfrm>
            <a:off x="3420000" y="2066400"/>
            <a:ext cx="2291040" cy="733320"/>
          </a:xfrm>
          <a:prstGeom prst="cloudCallout">
            <a:avLst>
              <a:gd name="adj1" fmla="val 17088"/>
              <a:gd name="adj2" fmla="val -11248"/>
            </a:avLst>
          </a:prstGeom>
          <a:solidFill>
            <a:srgbClr val="dce6f2"/>
          </a:solidFill>
          <a:ln w="25560">
            <a:solidFill>
              <a:srgbClr val="3a5f8b"/>
            </a:solidFill>
            <a:round/>
          </a:ln>
        </p:spPr>
        <p:style>
          <a:lnRef idx="0"/>
          <a:fillRef idx="0"/>
          <a:effectRef idx="0"/>
          <a:fontRef idx="minor"/>
        </p:style>
      </p:sp>
      <p:sp>
        <p:nvSpPr>
          <p:cNvPr id="60" name="CustomShape 10"/>
          <p:cNvSpPr/>
          <p:nvPr/>
        </p:nvSpPr>
        <p:spPr>
          <a:xfrm>
            <a:off x="3929760" y="2188080"/>
            <a:ext cx="146412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100" spc="-1" strike="noStrike">
                <a:solidFill>
                  <a:srgbClr val="10243e"/>
                </a:solidFill>
                <a:latin typeface="Calibri"/>
                <a:ea typeface="宋体"/>
              </a:rPr>
              <a:t> </a:t>
            </a:r>
            <a:r>
              <a:rPr b="1" lang="en-US" sz="1800" spc="-1" strike="noStrike">
                <a:solidFill>
                  <a:srgbClr val="10243e"/>
                </a:solidFill>
                <a:latin typeface="Calibri"/>
                <a:ea typeface="宋体"/>
              </a:rPr>
              <a:t>Internet</a:t>
            </a:r>
            <a:endParaRPr b="0" lang="en-US" sz="1800" spc="-1" strike="noStrike">
              <a:latin typeface="Arial"/>
            </a:endParaRPr>
          </a:p>
        </p:txBody>
      </p:sp>
      <p:sp>
        <p:nvSpPr>
          <p:cNvPr id="61" name="Line 11"/>
          <p:cNvSpPr/>
          <p:nvPr/>
        </p:nvSpPr>
        <p:spPr>
          <a:xfrm>
            <a:off x="2595240" y="1725840"/>
            <a:ext cx="1123200" cy="462240"/>
          </a:xfrm>
          <a:prstGeom prst="line">
            <a:avLst/>
          </a:prstGeom>
          <a:ln w="25560">
            <a:solidFill>
              <a:srgbClr val="4f81bd"/>
            </a:solidFill>
            <a:round/>
          </a:ln>
        </p:spPr>
        <p:style>
          <a:lnRef idx="0"/>
          <a:fillRef idx="0"/>
          <a:effectRef idx="0"/>
          <a:fontRef idx="minor"/>
        </p:style>
      </p:sp>
      <p:sp>
        <p:nvSpPr>
          <p:cNvPr id="62" name="Line 12"/>
          <p:cNvSpPr/>
          <p:nvPr/>
        </p:nvSpPr>
        <p:spPr>
          <a:xfrm flipH="1">
            <a:off x="4565880" y="1725840"/>
            <a:ext cx="6120" cy="382680"/>
          </a:xfrm>
          <a:prstGeom prst="line">
            <a:avLst/>
          </a:prstGeom>
          <a:ln w="25560">
            <a:solidFill>
              <a:srgbClr val="4f81bd"/>
            </a:solidFill>
            <a:round/>
          </a:ln>
        </p:spPr>
        <p:style>
          <a:lnRef idx="0"/>
          <a:fillRef idx="0"/>
          <a:effectRef idx="0"/>
          <a:fontRef idx="minor"/>
        </p:style>
      </p:sp>
      <p:sp>
        <p:nvSpPr>
          <p:cNvPr id="63" name="Line 13"/>
          <p:cNvSpPr/>
          <p:nvPr/>
        </p:nvSpPr>
        <p:spPr>
          <a:xfrm flipH="1">
            <a:off x="5508000" y="1728360"/>
            <a:ext cx="864000" cy="459720"/>
          </a:xfrm>
          <a:prstGeom prst="line">
            <a:avLst/>
          </a:prstGeom>
          <a:ln w="25560">
            <a:solidFill>
              <a:srgbClr val="4f81bd"/>
            </a:solidFill>
            <a:round/>
          </a:ln>
        </p:spPr>
        <p:style>
          <a:lnRef idx="0"/>
          <a:fillRef idx="0"/>
          <a:effectRef idx="0"/>
          <a:fontRef idx="minor"/>
        </p:style>
      </p:sp>
      <p:sp>
        <p:nvSpPr>
          <p:cNvPr id="64" name="Line 14"/>
          <p:cNvSpPr/>
          <p:nvPr/>
        </p:nvSpPr>
        <p:spPr>
          <a:xfrm>
            <a:off x="4019400" y="2800440"/>
            <a:ext cx="360" cy="124200"/>
          </a:xfrm>
          <a:prstGeom prst="line">
            <a:avLst/>
          </a:prstGeom>
          <a:ln w="25560">
            <a:solidFill>
              <a:srgbClr val="4f81bd"/>
            </a:solidFill>
            <a:round/>
          </a:ln>
        </p:spPr>
        <p:style>
          <a:lnRef idx="0"/>
          <a:fillRef idx="0"/>
          <a:effectRef idx="0"/>
          <a:fontRef idx="minor"/>
        </p:style>
      </p:sp>
      <p:sp>
        <p:nvSpPr>
          <p:cNvPr id="65" name="Line 15"/>
          <p:cNvSpPr/>
          <p:nvPr/>
        </p:nvSpPr>
        <p:spPr>
          <a:xfrm>
            <a:off x="4565880" y="2800440"/>
            <a:ext cx="6120" cy="124200"/>
          </a:xfrm>
          <a:prstGeom prst="line">
            <a:avLst/>
          </a:prstGeom>
          <a:ln w="25560">
            <a:solidFill>
              <a:srgbClr val="4f81bd"/>
            </a:solidFill>
            <a:round/>
          </a:ln>
        </p:spPr>
        <p:style>
          <a:lnRef idx="0"/>
          <a:fillRef idx="0"/>
          <a:effectRef idx="0"/>
          <a:fontRef idx="minor"/>
        </p:style>
      </p:sp>
      <p:sp>
        <p:nvSpPr>
          <p:cNvPr id="66" name="Line 16"/>
          <p:cNvSpPr/>
          <p:nvPr/>
        </p:nvSpPr>
        <p:spPr>
          <a:xfrm>
            <a:off x="5183640" y="2677680"/>
            <a:ext cx="360" cy="247680"/>
          </a:xfrm>
          <a:prstGeom prst="line">
            <a:avLst/>
          </a:prstGeom>
          <a:ln w="25560">
            <a:solidFill>
              <a:srgbClr val="4f81bd"/>
            </a:solidFill>
            <a:round/>
          </a:ln>
        </p:spPr>
        <p:style>
          <a:lnRef idx="0"/>
          <a:fillRef idx="0"/>
          <a:effectRef idx="0"/>
          <a:fontRef idx="minor"/>
        </p:style>
      </p:sp>
      <p:sp>
        <p:nvSpPr>
          <p:cNvPr id="67" name="CustomShape 17"/>
          <p:cNvSpPr/>
          <p:nvPr/>
        </p:nvSpPr>
        <p:spPr>
          <a:xfrm>
            <a:off x="467640" y="4355640"/>
            <a:ext cx="8423640" cy="358560"/>
          </a:xfrm>
          <a:prstGeom prst="rect">
            <a:avLst/>
          </a:prstGeom>
          <a:solidFill>
            <a:srgbClr val="c6d9f1"/>
          </a:solidFill>
          <a:ln w="25560">
            <a:solidFill>
              <a:srgbClr val="3a5f8b"/>
            </a:solidFill>
            <a:round/>
          </a:ln>
        </p:spPr>
        <p:style>
          <a:lnRef idx="0"/>
          <a:fillRef idx="0"/>
          <a:effectRef idx="0"/>
          <a:fontRef idx="minor"/>
        </p:style>
      </p:sp>
      <p:sp>
        <p:nvSpPr>
          <p:cNvPr id="68" name="CustomShape 18"/>
          <p:cNvSpPr/>
          <p:nvPr/>
        </p:nvSpPr>
        <p:spPr>
          <a:xfrm>
            <a:off x="3924000" y="4355640"/>
            <a:ext cx="3166920" cy="3628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10243e"/>
                </a:solidFill>
                <a:latin typeface="Calibri"/>
                <a:ea typeface="宋体"/>
              </a:rPr>
              <a:t>Switch Fabric</a:t>
            </a:r>
            <a:endParaRPr b="0" lang="en-US" sz="1800" spc="-1" strike="noStrike">
              <a:latin typeface="Arial"/>
            </a:endParaRPr>
          </a:p>
        </p:txBody>
      </p:sp>
      <p:sp>
        <p:nvSpPr>
          <p:cNvPr id="69" name="Line 19"/>
          <p:cNvSpPr/>
          <p:nvPr/>
        </p:nvSpPr>
        <p:spPr>
          <a:xfrm>
            <a:off x="1038960" y="3294000"/>
            <a:ext cx="360" cy="1061640"/>
          </a:xfrm>
          <a:prstGeom prst="line">
            <a:avLst/>
          </a:prstGeom>
          <a:ln w="25560">
            <a:solidFill>
              <a:srgbClr val="4f81bd"/>
            </a:solidFill>
            <a:round/>
          </a:ln>
        </p:spPr>
        <p:style>
          <a:lnRef idx="0"/>
          <a:fillRef idx="0"/>
          <a:effectRef idx="0"/>
          <a:fontRef idx="minor"/>
        </p:style>
      </p:sp>
      <p:sp>
        <p:nvSpPr>
          <p:cNvPr id="70" name="Line 20"/>
          <p:cNvSpPr/>
          <p:nvPr/>
        </p:nvSpPr>
        <p:spPr>
          <a:xfrm>
            <a:off x="2339640" y="3284640"/>
            <a:ext cx="360" cy="1061640"/>
          </a:xfrm>
          <a:prstGeom prst="line">
            <a:avLst/>
          </a:prstGeom>
          <a:ln w="25560">
            <a:solidFill>
              <a:srgbClr val="4f81bd"/>
            </a:solidFill>
            <a:round/>
          </a:ln>
        </p:spPr>
        <p:style>
          <a:lnRef idx="0"/>
          <a:fillRef idx="0"/>
          <a:effectRef idx="0"/>
          <a:fontRef idx="minor"/>
        </p:style>
      </p:sp>
      <p:sp>
        <p:nvSpPr>
          <p:cNvPr id="71" name="Line 21"/>
          <p:cNvSpPr/>
          <p:nvPr/>
        </p:nvSpPr>
        <p:spPr>
          <a:xfrm>
            <a:off x="5724000" y="3284640"/>
            <a:ext cx="360" cy="1061640"/>
          </a:xfrm>
          <a:prstGeom prst="line">
            <a:avLst/>
          </a:prstGeom>
          <a:ln w="25560">
            <a:solidFill>
              <a:srgbClr val="4f81bd"/>
            </a:solidFill>
            <a:round/>
          </a:ln>
        </p:spPr>
        <p:style>
          <a:lnRef idx="0"/>
          <a:fillRef idx="0"/>
          <a:effectRef idx="0"/>
          <a:fontRef idx="minor"/>
        </p:style>
      </p:sp>
      <p:sp>
        <p:nvSpPr>
          <p:cNvPr id="72" name="Line 22"/>
          <p:cNvSpPr/>
          <p:nvPr/>
        </p:nvSpPr>
        <p:spPr>
          <a:xfrm>
            <a:off x="7020000" y="3284640"/>
            <a:ext cx="360" cy="1061640"/>
          </a:xfrm>
          <a:prstGeom prst="line">
            <a:avLst/>
          </a:prstGeom>
          <a:ln w="25560">
            <a:solidFill>
              <a:srgbClr val="4f81bd"/>
            </a:solidFill>
            <a:round/>
          </a:ln>
        </p:spPr>
        <p:style>
          <a:lnRef idx="0"/>
          <a:fillRef idx="0"/>
          <a:effectRef idx="0"/>
          <a:fontRef idx="minor"/>
        </p:style>
      </p:sp>
      <p:sp>
        <p:nvSpPr>
          <p:cNvPr id="73" name="Line 23"/>
          <p:cNvSpPr/>
          <p:nvPr/>
        </p:nvSpPr>
        <p:spPr>
          <a:xfrm>
            <a:off x="8316360" y="3284640"/>
            <a:ext cx="360" cy="1061640"/>
          </a:xfrm>
          <a:prstGeom prst="line">
            <a:avLst/>
          </a:prstGeom>
          <a:ln w="25560">
            <a:solidFill>
              <a:srgbClr val="4f81bd"/>
            </a:solidFill>
            <a:round/>
          </a:ln>
        </p:spPr>
        <p:style>
          <a:lnRef idx="0"/>
          <a:fillRef idx="0"/>
          <a:effectRef idx="0"/>
          <a:fontRef idx="minor"/>
        </p:style>
      </p:sp>
      <p:sp>
        <p:nvSpPr>
          <p:cNvPr id="74" name="CustomShape 24"/>
          <p:cNvSpPr/>
          <p:nvPr/>
        </p:nvSpPr>
        <p:spPr>
          <a:xfrm>
            <a:off x="467640" y="361980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5" name="CustomShape 25"/>
          <p:cNvSpPr/>
          <p:nvPr/>
        </p:nvSpPr>
        <p:spPr>
          <a:xfrm>
            <a:off x="1772640" y="361980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Loginapp</a:t>
            </a:r>
            <a:endParaRPr b="0" lang="en-US" sz="1200" spc="-1" strike="noStrike">
              <a:latin typeface="Arial"/>
            </a:endParaRPr>
          </a:p>
        </p:txBody>
      </p:sp>
      <p:sp>
        <p:nvSpPr>
          <p:cNvPr id="76" name="CustomShape 26"/>
          <p:cNvSpPr/>
          <p:nvPr/>
        </p:nvSpPr>
        <p:spPr>
          <a:xfrm>
            <a:off x="5148000" y="361980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7" name="CustomShape 27"/>
          <p:cNvSpPr/>
          <p:nvPr/>
        </p:nvSpPr>
        <p:spPr>
          <a:xfrm>
            <a:off x="6453000" y="361980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8" name="CustomShape 28"/>
          <p:cNvSpPr/>
          <p:nvPr/>
        </p:nvSpPr>
        <p:spPr>
          <a:xfrm>
            <a:off x="7740000" y="358992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a:t>
            </a:r>
            <a:endParaRPr b="0" lang="en-US" sz="1200" spc="-1" strike="noStrike">
              <a:latin typeface="Arial"/>
            </a:endParaRPr>
          </a:p>
        </p:txBody>
      </p:sp>
      <p:sp>
        <p:nvSpPr>
          <p:cNvPr id="79" name="CustomShape 29"/>
          <p:cNvSpPr/>
          <p:nvPr/>
        </p:nvSpPr>
        <p:spPr>
          <a:xfrm>
            <a:off x="477000" y="511488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0" name="CustomShape 30"/>
          <p:cNvSpPr/>
          <p:nvPr/>
        </p:nvSpPr>
        <p:spPr>
          <a:xfrm>
            <a:off x="1782000" y="511488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1" name="CustomShape 31"/>
          <p:cNvSpPr/>
          <p:nvPr/>
        </p:nvSpPr>
        <p:spPr>
          <a:xfrm>
            <a:off x="3140640" y="511488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82" name="CustomShape 32"/>
          <p:cNvSpPr/>
          <p:nvPr/>
        </p:nvSpPr>
        <p:spPr>
          <a:xfrm>
            <a:off x="5004000" y="5114880"/>
            <a:ext cx="151056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BaseappMgr</a:t>
            </a:r>
            <a:endParaRPr b="0" lang="en-US" sz="1200" spc="-1" strike="noStrike">
              <a:latin typeface="Arial"/>
            </a:endParaRPr>
          </a:p>
        </p:txBody>
      </p:sp>
      <p:sp>
        <p:nvSpPr>
          <p:cNvPr id="83" name="CustomShape 33"/>
          <p:cNvSpPr/>
          <p:nvPr/>
        </p:nvSpPr>
        <p:spPr>
          <a:xfrm>
            <a:off x="5020200" y="5572080"/>
            <a:ext cx="1494720" cy="44784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CellappMgr</a:t>
            </a:r>
            <a:endParaRPr b="0" lang="en-US" sz="1200" spc="-1" strike="noStrike">
              <a:latin typeface="Arial"/>
            </a:endParaRPr>
          </a:p>
        </p:txBody>
      </p:sp>
      <p:sp>
        <p:nvSpPr>
          <p:cNvPr id="84" name="Line 34"/>
          <p:cNvSpPr/>
          <p:nvPr/>
        </p:nvSpPr>
        <p:spPr>
          <a:xfrm>
            <a:off x="1048320" y="4715640"/>
            <a:ext cx="360" cy="399240"/>
          </a:xfrm>
          <a:prstGeom prst="line">
            <a:avLst/>
          </a:prstGeom>
          <a:ln w="25560">
            <a:solidFill>
              <a:srgbClr val="4f81bd"/>
            </a:solidFill>
            <a:round/>
          </a:ln>
        </p:spPr>
        <p:style>
          <a:lnRef idx="0"/>
          <a:fillRef idx="0"/>
          <a:effectRef idx="0"/>
          <a:fontRef idx="minor"/>
        </p:style>
      </p:sp>
      <p:sp>
        <p:nvSpPr>
          <p:cNvPr id="85" name="Line 35"/>
          <p:cNvSpPr/>
          <p:nvPr/>
        </p:nvSpPr>
        <p:spPr>
          <a:xfrm>
            <a:off x="2339640" y="4685760"/>
            <a:ext cx="360" cy="399240"/>
          </a:xfrm>
          <a:prstGeom prst="line">
            <a:avLst/>
          </a:prstGeom>
          <a:ln w="25560">
            <a:solidFill>
              <a:srgbClr val="4f81bd"/>
            </a:solidFill>
            <a:round/>
          </a:ln>
        </p:spPr>
        <p:style>
          <a:lnRef idx="0"/>
          <a:fillRef idx="0"/>
          <a:effectRef idx="0"/>
          <a:fontRef idx="minor"/>
        </p:style>
      </p:sp>
      <p:sp>
        <p:nvSpPr>
          <p:cNvPr id="86" name="Line 36"/>
          <p:cNvSpPr/>
          <p:nvPr/>
        </p:nvSpPr>
        <p:spPr>
          <a:xfrm>
            <a:off x="3707640" y="4725000"/>
            <a:ext cx="360" cy="399240"/>
          </a:xfrm>
          <a:prstGeom prst="line">
            <a:avLst/>
          </a:prstGeom>
          <a:ln w="25560">
            <a:solidFill>
              <a:srgbClr val="4f81bd"/>
            </a:solidFill>
            <a:round/>
          </a:ln>
        </p:spPr>
        <p:style>
          <a:lnRef idx="0"/>
          <a:fillRef idx="0"/>
          <a:effectRef idx="0"/>
          <a:fontRef idx="minor"/>
        </p:style>
      </p:sp>
      <p:sp>
        <p:nvSpPr>
          <p:cNvPr id="87" name="CustomShape 37"/>
          <p:cNvSpPr/>
          <p:nvPr/>
        </p:nvSpPr>
        <p:spPr>
          <a:xfrm>
            <a:off x="7749360" y="511488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DBMgr</a:t>
            </a:r>
            <a:endParaRPr b="0" lang="en-US" sz="1200" spc="-1" strike="noStrike">
              <a:latin typeface="Arial"/>
            </a:endParaRPr>
          </a:p>
        </p:txBody>
      </p:sp>
      <p:sp>
        <p:nvSpPr>
          <p:cNvPr id="88" name="Line 38"/>
          <p:cNvSpPr/>
          <p:nvPr/>
        </p:nvSpPr>
        <p:spPr>
          <a:xfrm>
            <a:off x="8316360" y="4725000"/>
            <a:ext cx="360" cy="399240"/>
          </a:xfrm>
          <a:prstGeom prst="line">
            <a:avLst/>
          </a:prstGeom>
          <a:ln w="25560">
            <a:solidFill>
              <a:srgbClr val="4f81bd"/>
            </a:solidFill>
            <a:round/>
          </a:ln>
        </p:spPr>
        <p:style>
          <a:lnRef idx="0"/>
          <a:fillRef idx="0"/>
          <a:effectRef idx="0"/>
          <a:fontRef idx="minor"/>
        </p:style>
      </p:sp>
      <p:sp>
        <p:nvSpPr>
          <p:cNvPr id="89" name="CustomShape 39"/>
          <p:cNvSpPr/>
          <p:nvPr/>
        </p:nvSpPr>
        <p:spPr>
          <a:xfrm>
            <a:off x="7749360" y="6021360"/>
            <a:ext cx="1132560" cy="611280"/>
          </a:xfrm>
          <a:prstGeom prst="flowChartMagneticDisk">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Database</a:t>
            </a:r>
            <a:endParaRPr b="0" lang="en-US" sz="1200" spc="-1" strike="noStrike">
              <a:latin typeface="Arial"/>
            </a:endParaRPr>
          </a:p>
        </p:txBody>
      </p:sp>
      <p:sp>
        <p:nvSpPr>
          <p:cNvPr id="90" name="Line 40"/>
          <p:cNvSpPr/>
          <p:nvPr/>
        </p:nvSpPr>
        <p:spPr>
          <a:xfrm flipH="1">
            <a:off x="8316000" y="5572080"/>
            <a:ext cx="4680" cy="448920"/>
          </a:xfrm>
          <a:prstGeom prst="line">
            <a:avLst/>
          </a:prstGeom>
          <a:ln w="25560">
            <a:solidFill>
              <a:srgbClr val="4f81bd"/>
            </a:solidFill>
            <a:round/>
          </a:ln>
        </p:spPr>
        <p:style>
          <a:lnRef idx="0"/>
          <a:fillRef idx="0"/>
          <a:effectRef idx="0"/>
          <a:fontRef idx="minor"/>
        </p:style>
      </p:sp>
      <p:sp>
        <p:nvSpPr>
          <p:cNvPr id="91" name="CustomShape 41"/>
          <p:cNvSpPr/>
          <p:nvPr/>
        </p:nvSpPr>
        <p:spPr>
          <a:xfrm>
            <a:off x="1134000" y="594936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2" name="CustomShape 42"/>
          <p:cNvSpPr/>
          <p:nvPr/>
        </p:nvSpPr>
        <p:spPr>
          <a:xfrm>
            <a:off x="2492640" y="5949360"/>
            <a:ext cx="1141920" cy="455760"/>
          </a:xfrm>
          <a:prstGeom prst="roundRect">
            <a:avLst>
              <a:gd name="adj" fmla="val 16667"/>
            </a:avLst>
          </a:prstGeom>
          <a:solidFill>
            <a:srgbClr val="4f81bd"/>
          </a:solidFill>
          <a:ln w="25560">
            <a:solidFill>
              <a:srgbClr val="3a5f8b"/>
            </a:solidFill>
            <a:round/>
          </a:ln>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Calibri"/>
                <a:ea typeface="DejaVu Sans"/>
              </a:rPr>
              <a:t>Cellapp</a:t>
            </a:r>
            <a:endParaRPr b="0" lang="en-US" sz="1200" spc="-1" strike="noStrike">
              <a:latin typeface="Arial"/>
            </a:endParaRPr>
          </a:p>
        </p:txBody>
      </p:sp>
      <p:sp>
        <p:nvSpPr>
          <p:cNvPr id="93" name="Line 43"/>
          <p:cNvSpPr/>
          <p:nvPr/>
        </p:nvSpPr>
        <p:spPr>
          <a:xfrm>
            <a:off x="1705320" y="4685760"/>
            <a:ext cx="360" cy="1263240"/>
          </a:xfrm>
          <a:prstGeom prst="line">
            <a:avLst/>
          </a:prstGeom>
          <a:ln w="25560">
            <a:solidFill>
              <a:srgbClr val="4f81bd"/>
            </a:solidFill>
            <a:round/>
          </a:ln>
        </p:spPr>
        <p:style>
          <a:lnRef idx="0"/>
          <a:fillRef idx="0"/>
          <a:effectRef idx="0"/>
          <a:fontRef idx="minor"/>
        </p:style>
      </p:sp>
      <p:sp>
        <p:nvSpPr>
          <p:cNvPr id="94" name="Line 44"/>
          <p:cNvSpPr/>
          <p:nvPr/>
        </p:nvSpPr>
        <p:spPr>
          <a:xfrm>
            <a:off x="3059640" y="4725000"/>
            <a:ext cx="360" cy="1263240"/>
          </a:xfrm>
          <a:prstGeom prst="line">
            <a:avLst/>
          </a:prstGeom>
          <a:ln w="25560">
            <a:solidFill>
              <a:srgbClr val="4f81bd"/>
            </a:solidFill>
            <a:round/>
          </a:ln>
        </p:spPr>
        <p:style>
          <a:lnRef idx="0"/>
          <a:fillRef idx="0"/>
          <a:effectRef idx="0"/>
          <a:fontRef idx="minor"/>
        </p:style>
      </p:sp>
      <p:sp>
        <p:nvSpPr>
          <p:cNvPr id="95" name="Line 45"/>
          <p:cNvSpPr/>
          <p:nvPr/>
        </p:nvSpPr>
        <p:spPr>
          <a:xfrm>
            <a:off x="5724000" y="4685760"/>
            <a:ext cx="360" cy="399240"/>
          </a:xfrm>
          <a:prstGeom prst="line">
            <a:avLst/>
          </a:prstGeom>
          <a:ln w="25560">
            <a:solidFill>
              <a:srgbClr val="4f81bd"/>
            </a:solidFill>
            <a:round/>
          </a:ln>
        </p:spPr>
        <p:style>
          <a:lnRef idx="0"/>
          <a:fillRef idx="0"/>
          <a:effectRef idx="0"/>
          <a:fontRef idx="minor"/>
        </p:style>
      </p:sp>
      <p:sp>
        <p:nvSpPr>
          <p:cNvPr id="96" name="CustomShape 46"/>
          <p:cNvSpPr/>
          <p:nvPr/>
        </p:nvSpPr>
        <p:spPr>
          <a:xfrm>
            <a:off x="4140360" y="6217920"/>
            <a:ext cx="3607920" cy="636840"/>
          </a:xfrm>
          <a:prstGeom prst="rect">
            <a:avLst/>
          </a:prstGeom>
          <a:noFill/>
          <a:ln>
            <a:noFill/>
          </a:ln>
        </p:spPr>
        <p:style>
          <a:lnRef idx="0"/>
          <a:fillRef idx="0"/>
          <a:effectRef idx="0"/>
          <a:fontRef idx="minor"/>
        </p:style>
        <p:txBody>
          <a:bodyPr lIns="90000" rIns="90000" tIns="45000" bIns="45000"/>
          <a:p>
            <a:pPr>
              <a:lnSpc>
                <a:spcPct val="100000"/>
              </a:lnSpc>
            </a:pPr>
            <a:r>
              <a:rPr b="1" lang="en-US" sz="1200" spc="-1" strike="noStrike">
                <a:solidFill>
                  <a:srgbClr val="000000"/>
                </a:solidFill>
                <a:latin typeface="新宋体"/>
                <a:ea typeface="新宋体"/>
              </a:rPr>
              <a:t>At the same time each hardware machine needs to run the daemon machine</a:t>
            </a:r>
            <a:endParaRPr b="0" lang="en-US" sz="1200" spc="-1" strike="noStrike">
              <a:latin typeface="Arial"/>
            </a:endParaRPr>
          </a:p>
        </p:txBody>
      </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4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4"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Type</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Like all languages</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Standardized for network transmission/database storage</a:t>
            </a:r>
            <a:endParaRPr b="0" lang="en-US" sz="20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Fixed Protocol ID</a:t>
            </a:r>
            <a:r>
              <a:rPr b="0" lang="en-US" sz="2400" spc="-1" strike="noStrike">
                <a:solidFill>
                  <a:srgbClr val="00007d"/>
                </a:solidFill>
                <a:latin typeface="Calibri"/>
                <a:ea typeface="宋体"/>
              </a:rPr>
              <a:t>（</a:t>
            </a:r>
            <a:r>
              <a:rPr b="0" lang="en-US" sz="2400" spc="-1" strike="noStrike">
                <a:solidFill>
                  <a:srgbClr val="00007d"/>
                </a:solidFill>
                <a:latin typeface="Calibri"/>
                <a:ea typeface="宋体"/>
              </a:rPr>
              <a:t>Utype</a:t>
            </a:r>
            <a:r>
              <a:rPr b="0" lang="en-US" sz="2400" spc="-1" strike="noStrike">
                <a:solidFill>
                  <a:srgbClr val="00007d"/>
                </a:solidFill>
                <a:latin typeface="Calibri"/>
                <a:ea typeface="宋体"/>
              </a:rPr>
              <a:t>）</a:t>
            </a:r>
            <a:endParaRPr b="0" lang="en-US" sz="2400" spc="-1" strike="noStrike">
              <a:latin typeface="Arial"/>
            </a:endParaRPr>
          </a:p>
          <a:p>
            <a:pPr>
              <a:lnSpc>
                <a:spcPct val="100000"/>
              </a:lnSpc>
              <a:spcBef>
                <a:spcPts val="479"/>
              </a:spcBef>
            </a:pPr>
            <a:r>
              <a:rPr b="0" lang="en-US" sz="2400" spc="-1" strike="noStrike">
                <a:solidFill>
                  <a:srgbClr val="00007d"/>
                </a:solidFill>
                <a:latin typeface="Calibri"/>
                <a:ea typeface="宋体"/>
              </a:rPr>
              <a:t>         </a:t>
            </a:r>
            <a:r>
              <a:rPr b="0" lang="en-US" sz="2400" spc="-1" strike="noStrike">
                <a:solidFill>
                  <a:srgbClr val="00007d"/>
                </a:solidFill>
                <a:latin typeface="Calibri"/>
                <a:ea typeface="宋体"/>
              </a:rPr>
              <a:t>http://www.kbengine.org/cn/docs/programming/entitydef.html</a:t>
            </a:r>
            <a:endParaRPr b="0" lang="en-US" sz="24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Default</a:t>
            </a:r>
            <a:endParaRPr b="0" lang="en-US" sz="2400" spc="-1" strike="noStrike">
              <a:latin typeface="Arial"/>
            </a:endParaRPr>
          </a:p>
          <a:p>
            <a:pPr marL="182520">
              <a:lnSpc>
                <a:spcPct val="100000"/>
              </a:lnSpc>
              <a:spcBef>
                <a:spcPts val="479"/>
              </a:spcBef>
            </a:pPr>
            <a:r>
              <a:rPr b="0" lang="en-US" sz="2400" spc="-1" strike="noStrike">
                <a:solidFill>
                  <a:srgbClr val="00007d"/>
                </a:solidFill>
                <a:latin typeface="Calibri"/>
                <a:ea typeface="宋体"/>
              </a:rPr>
              <a:t>      </a:t>
            </a:r>
            <a:r>
              <a:rPr b="0" lang="en-US" sz="2000" spc="-1" strike="noStrike">
                <a:solidFill>
                  <a:srgbClr val="00007d"/>
                </a:solidFill>
                <a:latin typeface="Calibri"/>
                <a:ea typeface="宋体"/>
              </a:rPr>
              <a:t>Determined by type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More can be covered in the definition file</a:t>
            </a:r>
            <a:endParaRPr b="0" lang="en-US" sz="20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Flags</a:t>
            </a:r>
            <a:endParaRPr b="0" lang="en-US" sz="24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Detail Level</a:t>
            </a:r>
            <a:endParaRPr b="0" lang="en-US" sz="24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Volatile information</a:t>
            </a:r>
            <a:endParaRPr b="0" lang="en-US" sz="24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Whether to store in database</a:t>
            </a:r>
            <a:r>
              <a:rPr b="0" lang="en-US" sz="2400" spc="-1" strike="noStrike">
                <a:solidFill>
                  <a:srgbClr val="00007d"/>
                </a:solidFill>
                <a:latin typeface="Calibri"/>
                <a:ea typeface="宋体"/>
              </a:rPr>
              <a:t>（</a:t>
            </a:r>
            <a:r>
              <a:rPr b="1" lang="en-US" sz="2400" spc="-1" strike="noStrike">
                <a:solidFill>
                  <a:srgbClr val="403152"/>
                </a:solidFill>
                <a:latin typeface="Arial"/>
                <a:ea typeface="宋体"/>
              </a:rPr>
              <a:t> </a:t>
            </a:r>
            <a:r>
              <a:rPr b="0" lang="en-US" sz="2000" spc="-1" strike="noStrike">
                <a:solidFill>
                  <a:srgbClr val="1f497d"/>
                </a:solidFill>
                <a:latin typeface="Arial"/>
                <a:ea typeface="宋体"/>
              </a:rPr>
              <a:t>Persistent</a:t>
            </a:r>
            <a:r>
              <a:rPr b="1" lang="en-US" sz="2400" spc="-1" strike="noStrike">
                <a:solidFill>
                  <a:srgbClr val="403152"/>
                </a:solidFill>
                <a:latin typeface="Arial"/>
                <a:ea typeface="宋体"/>
              </a:rPr>
              <a:t>）</a:t>
            </a:r>
            <a:endParaRPr b="0" lang="en-US" sz="2400" spc="-1" strike="noStrike">
              <a:latin typeface="Arial"/>
            </a:endParaRPr>
          </a:p>
          <a:p>
            <a:pPr>
              <a:lnSpc>
                <a:spcPct val="100000"/>
              </a:lnSpc>
              <a:spcBef>
                <a:spcPts val="479"/>
              </a:spcBef>
            </a:pPr>
            <a:endParaRPr b="0" lang="en-US" sz="2400" spc="-1" strike="noStrike">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4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Attributes</a:t>
            </a:r>
            <a:endParaRPr b="0" lang="en-US" sz="4400" spc="-1" strike="noStrike">
              <a:latin typeface="Arial"/>
            </a:endParaRPr>
          </a:p>
        </p:txBody>
      </p:sp>
      <p:sp>
        <p:nvSpPr>
          <p:cNvPr id="847" name="CustomShape 3"/>
          <p:cNvSpPr/>
          <p:nvPr/>
        </p:nvSpPr>
        <p:spPr>
          <a:xfrm>
            <a:off x="89280" y="1196640"/>
            <a:ext cx="9053280" cy="5543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Cell Attributes</a:t>
            </a:r>
            <a:endParaRPr b="0" lang="en-US" sz="4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DejaVu Sans"/>
              </a:rPr>
              <a:t>Entity</a:t>
            </a:r>
            <a:r>
              <a:rPr b="0" lang="en-US" sz="2000" spc="-1" strike="noStrike">
                <a:solidFill>
                  <a:srgbClr val="00007d"/>
                </a:solidFill>
                <a:latin typeface="Calibri"/>
                <a:ea typeface="宋体"/>
              </a:rPr>
              <a:t> data is frequently accessed</a:t>
            </a:r>
            <a:endParaRPr b="0" lang="en-US" sz="2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Data is coped (to new cell) when crossing Cell Boundary</a:t>
            </a:r>
            <a:endParaRPr b="0" lang="en-US" sz="2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Back up data to base</a:t>
            </a:r>
            <a:endParaRPr b="0" lang="en-US" sz="2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a:p>
            <a:pPr lvl="2" marL="581040" indent="-16992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Change of attributes</a:t>
            </a:r>
            <a:endParaRPr b="0" lang="en-US" sz="2000" spc="-1" strike="noStrike">
              <a:latin typeface="Arial"/>
            </a:endParaRPr>
          </a:p>
          <a:p>
            <a:pPr lvl="2" marL="581040" indent="-169920">
              <a:lnSpc>
                <a:spcPct val="9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When an entity enters the player’s AOI</a:t>
            </a:r>
            <a:endParaRPr b="0" lang="en-US" sz="2000" spc="-1" strike="noStrike">
              <a:latin typeface="Arial"/>
            </a:endParaRPr>
          </a:p>
          <a:p>
            <a:pPr marL="181080" indent="-17964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Base properties</a:t>
            </a:r>
            <a:endParaRPr b="0" lang="en-US" sz="4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More complicated / less visited</a:t>
            </a:r>
            <a:endParaRPr b="0" lang="en-US" sz="2000" spc="-1" strike="noStrike">
              <a:latin typeface="Arial"/>
            </a:endParaRPr>
          </a:p>
          <a:p>
            <a:pPr lvl="1" marL="333360" indent="-14940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Notify the client when data changes</a:t>
            </a:r>
            <a:endParaRPr b="0" lang="en-US" sz="2000" spc="-1" strike="noStrike">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49"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Attribute</a:t>
            </a:r>
            <a:endParaRPr b="0" lang="en-US" sz="4400" spc="-1" strike="noStrike">
              <a:latin typeface="Arial"/>
            </a:endParaRPr>
          </a:p>
        </p:txBody>
      </p:sp>
      <p:sp>
        <p:nvSpPr>
          <p:cNvPr id="850" name="CustomShape 3"/>
          <p:cNvSpPr/>
          <p:nvPr/>
        </p:nvSpPr>
        <p:spPr>
          <a:xfrm>
            <a:off x="53280" y="1196640"/>
            <a:ext cx="9053280" cy="5543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799"/>
              </a:spcBef>
              <a:buClr>
                <a:srgbClr val="ff9933"/>
              </a:buClr>
              <a:buSzPct val="80000"/>
              <a:buFont typeface="Wingdings" charset="2"/>
              <a:buChar char=""/>
            </a:pPr>
            <a:r>
              <a:rPr b="0" lang="en-US" sz="4000" spc="-1" strike="noStrike">
                <a:solidFill>
                  <a:srgbClr val="00007d"/>
                </a:solidFill>
                <a:latin typeface="Calibri"/>
                <a:ea typeface="DejaVu Sans"/>
              </a:rPr>
              <a:t>Client properties</a:t>
            </a:r>
            <a:endParaRPr b="0" lang="en-US" sz="4000" spc="-1" strike="noStrike">
              <a:latin typeface="Arial"/>
            </a:endParaRPr>
          </a:p>
          <a:p>
            <a:pPr lvl="1" marL="716040" indent="-53208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Accessible part of the server property</a:t>
            </a:r>
            <a:endParaRPr b="0" lang="en-US" sz="2000" spc="-1" strike="noStrike">
              <a:latin typeface="Arial"/>
            </a:endParaRPr>
          </a:p>
          <a:p>
            <a:pPr lvl="1" marL="716040" indent="-53208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Attribute values published from Cell</a:t>
            </a:r>
            <a:endParaRPr b="0" lang="en-US" sz="2000" spc="-1" strike="noStrike">
              <a:latin typeface="Arial"/>
            </a:endParaRPr>
          </a:p>
          <a:p>
            <a:pPr lvl="1" marL="716040" indent="-532080">
              <a:lnSpc>
                <a:spcPct val="9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Cell attribute change triggers </a:t>
            </a:r>
            <a:r>
              <a:rPr b="0" lang="en-US" sz="2000" spc="-1" strike="noStrike">
                <a:solidFill>
                  <a:srgbClr val="c00000"/>
                </a:solidFill>
                <a:latin typeface="Courier New"/>
                <a:ea typeface="宋体"/>
              </a:rPr>
              <a:t>set_&lt;property&gt;()</a:t>
            </a:r>
            <a:endParaRPr b="0" lang="en-US" sz="2000" spc="-1" strike="noStrike">
              <a:latin typeface="Arial"/>
            </a:endParaRPr>
          </a:p>
          <a:p>
            <a:pPr lvl="1" marL="716040" indent="-532080">
              <a:lnSpc>
                <a:spcPct val="90000"/>
              </a:lnSpc>
              <a:spcBef>
                <a:spcPts val="561"/>
              </a:spcBef>
              <a:buClr>
                <a:srgbClr val="ff9933"/>
              </a:buClr>
              <a:buSzPct val="90000"/>
              <a:buFont typeface="Wingdings" charset="2"/>
              <a:buChar char=""/>
            </a:pPr>
            <a:r>
              <a:rPr b="0" lang="en-US" sz="2000" spc="-1" strike="noStrike">
                <a:solidFill>
                  <a:srgbClr val="00007d"/>
                </a:solidFill>
                <a:latin typeface="Calibri"/>
                <a:ea typeface="宋体"/>
              </a:rPr>
              <a:t>E.g.:</a:t>
            </a:r>
            <a:br/>
            <a:r>
              <a:rPr b="0" lang="en-US" sz="2800" spc="-1" strike="noStrike">
                <a:solidFill>
                  <a:srgbClr val="00007d"/>
                </a:solidFill>
                <a:latin typeface="Calibri"/>
                <a:ea typeface="DejaVu Sans"/>
              </a:rPr>
              <a:t> </a:t>
            </a:r>
            <a:endParaRPr b="0" lang="en-US" sz="2800" spc="-1" strike="noStrike">
              <a:latin typeface="Arial"/>
            </a:endParaRPr>
          </a:p>
        </p:txBody>
      </p:sp>
      <p:sp>
        <p:nvSpPr>
          <p:cNvPr id="851" name="CustomShape 4"/>
          <p:cNvSpPr/>
          <p:nvPr/>
        </p:nvSpPr>
        <p:spPr>
          <a:xfrm>
            <a:off x="107640" y="3645000"/>
            <a:ext cx="8927640" cy="3094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2" name="CustomShape 5"/>
          <p:cNvSpPr/>
          <p:nvPr/>
        </p:nvSpPr>
        <p:spPr>
          <a:xfrm>
            <a:off x="179640" y="3789000"/>
            <a:ext cx="8711640" cy="11865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ourier New"/>
                <a:ea typeface="DejaVu Sans"/>
              </a:rPr>
              <a:t>def set_HP( self, old ):</a:t>
            </a:r>
            <a:br/>
            <a:r>
              <a:rPr b="0" lang="en-US" sz="1800" spc="-1" strike="noStrike">
                <a:solidFill>
                  <a:srgbClr val="000000"/>
                </a:solidFill>
                <a:latin typeface="Courier New"/>
                <a:ea typeface="DejaVu Sans"/>
              </a:rPr>
              <a:t>  if self.HP == 0 and old &gt; 0:</a:t>
            </a:r>
            <a:br/>
            <a:r>
              <a:rPr b="0" lang="en-US" sz="1800" spc="-1" strike="noStrike">
                <a:solidFill>
                  <a:srgbClr val="000000"/>
                </a:solidFill>
                <a:latin typeface="Courier New"/>
                <a:ea typeface="DejaVu Sans"/>
              </a:rPr>
              <a:t>    self.doDeath()‏</a:t>
            </a:r>
            <a:br/>
            <a:endParaRPr b="0" lang="en-US" sz="1800" spc="-1" strike="noStrike">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5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55"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Simple type</a:t>
            </a:r>
            <a:endParaRPr b="0" lang="en-US" sz="32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INT8 / UINT8</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FLOAT32 / FLOAT64</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STRING</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VECTOR3</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Sequence type</a:t>
            </a:r>
            <a:endParaRPr b="0" lang="en-US" sz="32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 </a:t>
            </a:r>
            <a:r>
              <a:rPr b="0" lang="en-US" sz="2000" spc="-1" strike="noStrike">
                <a:solidFill>
                  <a:srgbClr val="00007d"/>
                </a:solidFill>
                <a:latin typeface="Courier New"/>
                <a:ea typeface="宋体"/>
              </a:rPr>
              <a:t>ARRAY</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TUPLE</a:t>
            </a:r>
            <a:endParaRPr b="0" lang="en-US" sz="2000" spc="-1" strike="noStrike">
              <a:latin typeface="Arial"/>
            </a:endParaRPr>
          </a:p>
          <a:p>
            <a:pPr>
              <a:lnSpc>
                <a:spcPct val="100000"/>
              </a:lnSpc>
              <a:spcBef>
                <a:spcPts val="479"/>
              </a:spcBef>
            </a:pPr>
            <a:endParaRPr b="0" lang="en-US" sz="2000" spc="-1" strike="noStrike">
              <a:latin typeface="Arial"/>
            </a:endParaRPr>
          </a:p>
          <a:p>
            <a:pPr>
              <a:lnSpc>
                <a:spcPct val="100000"/>
              </a:lnSpc>
              <a:spcBef>
                <a:spcPts val="641"/>
              </a:spcBef>
            </a:pPr>
            <a:endParaRPr b="0" lang="en-US" sz="2000" spc="-1" strike="noStrike">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6" name="CustomShape 1"/>
          <p:cNvSpPr/>
          <p:nvPr/>
        </p:nvSpPr>
        <p:spPr>
          <a:xfrm>
            <a:off x="107640" y="1124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57"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58"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59" name="CustomShape 4"/>
          <p:cNvSpPr/>
          <p:nvPr/>
        </p:nvSpPr>
        <p:spPr>
          <a:xfrm>
            <a:off x="107640" y="1196640"/>
            <a:ext cx="8639640" cy="42040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STRING</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ARRAY</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&lt;of&gt;   </a:t>
            </a:r>
            <a:r>
              <a:rPr b="1"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UINT8</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&lt;/of&gt;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&lt;/Type&gt;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&lt;/items&gt;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6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2" name="CustomShape 3"/>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Complex type</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FIXED_DICT</a:t>
            </a:r>
            <a:endParaRPr b="0" lang="en-US" sz="28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Dictionary type object</a:t>
            </a:r>
            <a:endParaRPr b="0" lang="en-US" sz="20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Fixed key set</a:t>
            </a:r>
            <a:endParaRPr b="0" lang="en-US" sz="20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PYTHON</a:t>
            </a:r>
            <a:endParaRPr b="0" lang="en-US" sz="28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Less efficient than </a:t>
            </a:r>
            <a:r>
              <a:rPr b="0" lang="en-US" sz="2000" spc="-1" strike="noStrike">
                <a:solidFill>
                  <a:srgbClr val="00007d"/>
                </a:solidFill>
                <a:latin typeface="Courier New"/>
                <a:ea typeface="宋体"/>
              </a:rPr>
              <a:t>FIXED_DICT</a:t>
            </a:r>
            <a:endParaRPr b="0" lang="en-US" sz="20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Can support any Python data type</a:t>
            </a:r>
            <a:endParaRPr b="0" lang="en-US" sz="20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Safety</a:t>
            </a:r>
            <a:br/>
            <a:r>
              <a:rPr b="0" lang="en-US" sz="2000" spc="-1" strike="noStrike">
                <a:solidFill>
                  <a:srgbClr val="00007d"/>
                </a:solidFill>
                <a:latin typeface="Calibri"/>
                <a:ea typeface="宋体"/>
              </a:rPr>
              <a:t>(Read the data from the client to serialize a Python object)</a:t>
            </a:r>
            <a:endParaRPr b="0" lang="en-US" sz="20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Using Python’s pickle module</a:t>
            </a:r>
            <a:endParaRPr b="0" lang="en-US" sz="2000" spc="-1" strike="noStrike">
              <a:latin typeface="Arial"/>
            </a:endParaRPr>
          </a:p>
          <a:p>
            <a:pPr lvl="2" marL="581040" indent="-16992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Some Plugin environments such as Unity3D should not transfer this property type to the client</a:t>
            </a:r>
            <a:endParaRPr b="0" lang="en-US" sz="2000" spc="-1" strike="noStrike">
              <a:latin typeface="Arial"/>
            </a:endParaRPr>
          </a:p>
          <a:p>
            <a:pPr marL="40968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cannot resolve)</a:t>
            </a:r>
            <a:endParaRPr b="0" lang="en-US" sz="2000" spc="-1" strike="noStrike">
              <a:latin typeface="Arial"/>
            </a:endParaRPr>
          </a:p>
          <a:p>
            <a:pPr marL="409680">
              <a:lnSpc>
                <a:spcPct val="100000"/>
              </a:lnSpc>
              <a:spcBef>
                <a:spcPts val="479"/>
              </a:spcBef>
            </a:pPr>
            <a:endParaRPr b="0" lang="en-US" sz="2000" spc="-1" strike="noStrike">
              <a:latin typeface="Arial"/>
            </a:endParaRPr>
          </a:p>
          <a:p>
            <a:pPr marL="409680">
              <a:lnSpc>
                <a:spcPct val="100000"/>
              </a:lnSpc>
              <a:spcBef>
                <a:spcPts val="641"/>
              </a:spcBef>
            </a:pPr>
            <a:endParaRPr b="0" lang="en-US" sz="2000" spc="-1" strike="noStrike">
              <a:latin typeface="Arial"/>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CustomShape 1"/>
          <p:cNvSpPr/>
          <p:nvPr/>
        </p:nvSpPr>
        <p:spPr>
          <a:xfrm>
            <a:off x="107640" y="1124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65"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definition data type</a:t>
            </a:r>
            <a:endParaRPr b="0" lang="en-US" sz="4400" spc="-1" strike="noStrike">
              <a:latin typeface="Arial"/>
            </a:endParaRPr>
          </a:p>
        </p:txBody>
      </p:sp>
      <p:sp>
        <p:nvSpPr>
          <p:cNvPr id="866" name="CustomShape 4"/>
          <p:cNvSpPr/>
          <p:nvPr/>
        </p:nvSpPr>
        <p:spPr>
          <a:xfrm>
            <a:off x="107640" y="1196640"/>
            <a:ext cx="8639640" cy="571752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FIXED_DICT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STRING</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&lt;level&gt;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a:t>
            </a:r>
            <a:r>
              <a:rPr b="1" lang="en-US" sz="1600" spc="-1" strike="noStrike">
                <a:solidFill>
                  <a:srgbClr val="c00000"/>
                </a:solidFill>
                <a:latin typeface="Courier New"/>
                <a:ea typeface="DejaVu Sans"/>
              </a:rPr>
              <a:t>UINT8</a:t>
            </a:r>
            <a:r>
              <a:rPr b="1" lang="en-US" sz="1600" spc="-1" strike="noStrike">
                <a:solidFill>
                  <a:srgbClr val="403152"/>
                </a:solidFill>
                <a:latin typeface="Courier New"/>
                <a:ea typeface="DejaVu Sans"/>
              </a:rPr>
              <a:t>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 level &gt;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&lt;/CharacterInfos&gt;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204120" y="3357000"/>
            <a:ext cx="8830800" cy="330984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8" name="CustomShape 2"/>
          <p:cNvSpPr/>
          <p:nvPr/>
        </p:nvSpPr>
        <p:spPr>
          <a:xfrm>
            <a:off x="204120" y="2349000"/>
            <a:ext cx="8830800" cy="934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69" name="CustomShape 3"/>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70" name="CustomShape 4"/>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Custom type</a:t>
            </a:r>
            <a:endParaRPr b="0" lang="en-US" sz="4400" spc="-1" strike="noStrike">
              <a:latin typeface="Arial"/>
            </a:endParaRPr>
          </a:p>
        </p:txBody>
      </p:sp>
      <p:sp>
        <p:nvSpPr>
          <p:cNvPr id="871" name="CustomShape 5"/>
          <p:cNvSpPr/>
          <p:nvPr/>
        </p:nvSpPr>
        <p:spPr>
          <a:xfrm>
            <a:off x="204120" y="1052640"/>
            <a:ext cx="8747280" cy="5443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Reusable type customization</a:t>
            </a:r>
            <a:endParaRPr b="0" lang="en-US" sz="32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ourier New"/>
                <a:ea typeface="宋体"/>
              </a:rPr>
              <a:t>&lt;assets&gt;/scripts/entity_defs/types.xml</a:t>
            </a:r>
            <a:endParaRPr b="0" lang="en-US" sz="2000" spc="-1" strike="noStrike">
              <a:latin typeface="Arial"/>
            </a:endParaRPr>
          </a:p>
          <a:p>
            <a:pPr>
              <a:lnSpc>
                <a:spcPct val="100000"/>
              </a:lnSpc>
              <a:spcBef>
                <a:spcPts val="641"/>
              </a:spcBef>
            </a:pPr>
            <a:endParaRPr b="0" lang="en-US" sz="2000" spc="-1" strike="noStrike">
              <a:latin typeface="Arial"/>
            </a:endParaRPr>
          </a:p>
        </p:txBody>
      </p:sp>
      <p:sp>
        <p:nvSpPr>
          <p:cNvPr id="872" name="CustomShape 6"/>
          <p:cNvSpPr/>
          <p:nvPr/>
        </p:nvSpPr>
        <p:spPr>
          <a:xfrm>
            <a:off x="204120" y="2493000"/>
            <a:ext cx="7750800" cy="42040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alibri"/>
                <a:ea typeface="DejaVu Sans"/>
              </a:rPr>
              <a:t>&lt;SKILLID&gt;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&lt;/SKILLID&gt;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&lt;QUESTID&gt;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INT32</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&lt;/QUESTID&gt;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FIXED_DICT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false</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&lt;/Persistent&gt;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&lt;/k1&gt;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INT64</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&lt;/Type&gt;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&lt;/k2&gt;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	</a:t>
            </a:r>
            <a:r>
              <a:rPr b="0" lang="en-US" sz="1800" spc="-1" strike="noStrike">
                <a:solidFill>
                  <a:srgbClr val="403152"/>
                </a:solidFill>
                <a:latin typeface="Calibri"/>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alibri"/>
                <a:ea typeface="DejaVu Sans"/>
              </a:rPr>
              <a:t>&lt;/EXAMPLES&gt;</a:t>
            </a:r>
            <a:r>
              <a:rPr b="0" lang="en-US" sz="1800" spc="-1" strike="noStrike">
                <a:solidFill>
                  <a:srgbClr val="403152"/>
                </a:solidFill>
                <a:latin typeface="Calibri"/>
                <a:ea typeface="DejaVu Sans"/>
              </a:rPr>
              <a:t>	</a:t>
            </a:r>
            <a:endParaRPr b="0" lang="en-US" sz="1800" spc="-1" strike="noStrike">
              <a:latin typeface="Arial"/>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CustomShape 1"/>
          <p:cNvSpPr/>
          <p:nvPr/>
        </p:nvSpPr>
        <p:spPr>
          <a:xfrm>
            <a:off x="107640" y="1124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87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75"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6" name="CustomShape 4"/>
          <p:cNvSpPr/>
          <p:nvPr/>
        </p:nvSpPr>
        <p:spPr>
          <a:xfrm>
            <a:off x="107640" y="1196640"/>
            <a:ext cx="8639640" cy="352728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&lt;Type&gt;   STRING       &lt;/Type&gt;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c00000"/>
                </a:solidFill>
                <a:latin typeface="Courier New"/>
                <a:ea typeface="DejaVu Sans"/>
              </a:rPr>
              <a:t>&lt;Flags&gt;  ??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a:t>
            </a:r>
            <a:r>
              <a:rPr b="1" lang="en-US" sz="1600" spc="-1" strike="noStrike">
                <a:solidFill>
                  <a:srgbClr val="c00000"/>
                </a:solidFill>
                <a:latin typeface="Courier New"/>
                <a:ea typeface="DejaVu Sans"/>
              </a:rPr>
              <a:t> &lt;/Flags&gt;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&lt;/name&gt;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&lt;/Properties&gt;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   </a:t>
            </a:r>
            <a:r>
              <a:rPr b="1" lang="en-US" sz="1600" spc="-1" strike="noStrike">
                <a:solidFill>
                  <a:srgbClr val="403152"/>
                </a:solidFill>
                <a:latin typeface="Courier New"/>
                <a:ea typeface="DejaVu Sans"/>
              </a:rPr>
              <a:t>...</a:t>
            </a:r>
            <a:endParaRPr b="0" lang="en-US" sz="1600" spc="-1" strike="noStrike">
              <a:latin typeface="Arial"/>
            </a:endParaRPr>
          </a:p>
          <a:p>
            <a:pPr>
              <a:lnSpc>
                <a:spcPct val="100000"/>
              </a:lnSpc>
            </a:pPr>
            <a:r>
              <a:rPr b="1" lang="en-US" sz="1600" spc="-1" strike="noStrike">
                <a:solidFill>
                  <a:srgbClr val="403152"/>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87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release</a:t>
            </a:r>
            <a:endParaRPr b="0" lang="en-US" sz="4400" spc="-1" strike="noStrike">
              <a:latin typeface="Arial"/>
            </a:endParaRPr>
          </a:p>
        </p:txBody>
      </p:sp>
      <p:sp>
        <p:nvSpPr>
          <p:cNvPr id="879" name="CustomShape 3"/>
          <p:cNvSpPr/>
          <p:nvPr/>
        </p:nvSpPr>
        <p:spPr>
          <a:xfrm>
            <a:off x="6454800" y="1922400"/>
            <a:ext cx="1509840" cy="243000"/>
          </a:xfrm>
          <a:prstGeom prst="rect">
            <a:avLst/>
          </a:prstGeom>
          <a:noFill/>
          <a:ln>
            <a:noFill/>
          </a:ln>
        </p:spPr>
        <p:style>
          <a:lnRef idx="0"/>
          <a:fillRef idx="0"/>
          <a:effectRef idx="0"/>
          <a:fontRef idx="minor"/>
        </p:style>
        <p:txBody>
          <a:bodyPr wrap="none" lIns="0" rIns="0" tIns="0" bIns="0"/>
          <a:p>
            <a:pPr>
              <a:lnSpc>
                <a:spcPct val="100000"/>
              </a:lnSpc>
            </a:pPr>
            <a:r>
              <a:rPr b="0" lang="en-US" sz="1600" spc="-1" strike="noStrike">
                <a:solidFill>
                  <a:srgbClr val="000000"/>
                </a:solidFill>
                <a:latin typeface="Courier New"/>
                <a:ea typeface="宋体"/>
              </a:rPr>
              <a:t>BASE</a:t>
            </a:r>
            <a:endParaRPr b="0" lang="en-US" sz="1600" spc="-1" strike="noStrike">
              <a:latin typeface="Arial"/>
            </a:endParaRPr>
          </a:p>
        </p:txBody>
      </p:sp>
      <p:sp>
        <p:nvSpPr>
          <p:cNvPr id="880" name="CustomShape 4"/>
          <p:cNvSpPr/>
          <p:nvPr/>
        </p:nvSpPr>
        <p:spPr>
          <a:xfrm>
            <a:off x="5049720" y="3071880"/>
            <a:ext cx="122580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OWN_CLIENT</a:t>
            </a:r>
            <a:endParaRPr b="0" lang="en-US" sz="1600" spc="-1" strike="noStrike">
              <a:latin typeface="Arial"/>
            </a:endParaRPr>
          </a:p>
        </p:txBody>
      </p:sp>
      <p:sp>
        <p:nvSpPr>
          <p:cNvPr id="881" name="Line 5"/>
          <p:cNvSpPr/>
          <p:nvPr/>
        </p:nvSpPr>
        <p:spPr>
          <a:xfrm>
            <a:off x="2065320" y="2460600"/>
            <a:ext cx="2165040" cy="360"/>
          </a:xfrm>
          <a:prstGeom prst="line">
            <a:avLst/>
          </a:prstGeom>
          <a:ln w="19080">
            <a:solidFill>
              <a:srgbClr val="eeece1"/>
            </a:solidFill>
            <a:round/>
            <a:headEnd len="lg" type="stealth" w="lg"/>
          </a:ln>
        </p:spPr>
        <p:style>
          <a:lnRef idx="0"/>
          <a:fillRef idx="0"/>
          <a:effectRef idx="0"/>
          <a:fontRef idx="minor"/>
        </p:style>
      </p:sp>
      <p:sp>
        <p:nvSpPr>
          <p:cNvPr id="882" name="CustomShape 6"/>
          <p:cNvSpPr/>
          <p:nvPr/>
        </p:nvSpPr>
        <p:spPr>
          <a:xfrm>
            <a:off x="554040" y="2241720"/>
            <a:ext cx="1509840" cy="57492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Ghost</a:t>
            </a:r>
            <a:endParaRPr b="0" lang="en-US" sz="2000" spc="-1" strike="noStrike">
              <a:latin typeface="Arial"/>
            </a:endParaRPr>
          </a:p>
        </p:txBody>
      </p:sp>
      <p:sp>
        <p:nvSpPr>
          <p:cNvPr id="883" name="CustomShape 7"/>
          <p:cNvSpPr/>
          <p:nvPr/>
        </p:nvSpPr>
        <p:spPr>
          <a:xfrm>
            <a:off x="6454800" y="2241720"/>
            <a:ext cx="1509840" cy="57492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Base</a:t>
            </a:r>
            <a:endParaRPr b="0" lang="en-US" sz="2000" spc="-1" strike="noStrike">
              <a:latin typeface="Arial"/>
            </a:endParaRPr>
          </a:p>
        </p:txBody>
      </p:sp>
      <p:sp>
        <p:nvSpPr>
          <p:cNvPr id="884" name="CustomShape 8"/>
          <p:cNvSpPr/>
          <p:nvPr/>
        </p:nvSpPr>
        <p:spPr>
          <a:xfrm>
            <a:off x="4230720" y="2241720"/>
            <a:ext cx="1509840" cy="57492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2000" spc="-1" strike="noStrike">
                <a:solidFill>
                  <a:srgbClr val="000000"/>
                </a:solidFill>
                <a:latin typeface="Calibri"/>
                <a:ea typeface="DejaVu Sans"/>
              </a:rPr>
              <a:t>Cell</a:t>
            </a:r>
            <a:endParaRPr b="0" lang="en-US" sz="2000" spc="-1" strike="noStrike">
              <a:latin typeface="Arial"/>
            </a:endParaRPr>
          </a:p>
        </p:txBody>
      </p:sp>
      <p:sp>
        <p:nvSpPr>
          <p:cNvPr id="885" name="CustomShape 9"/>
          <p:cNvSpPr/>
          <p:nvPr/>
        </p:nvSpPr>
        <p:spPr>
          <a:xfrm>
            <a:off x="4230720" y="4800600"/>
            <a:ext cx="1509840" cy="57492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Own client</a:t>
            </a:r>
            <a:endParaRPr b="0" lang="en-US" sz="1800" spc="-1" strike="noStrike">
              <a:latin typeface="Arial"/>
            </a:endParaRPr>
          </a:p>
        </p:txBody>
      </p:sp>
      <p:sp>
        <p:nvSpPr>
          <p:cNvPr id="886" name="CustomShape 10"/>
          <p:cNvSpPr/>
          <p:nvPr/>
        </p:nvSpPr>
        <p:spPr>
          <a:xfrm>
            <a:off x="554040" y="4800600"/>
            <a:ext cx="1509840" cy="574920"/>
          </a:xfrm>
          <a:prstGeom prst="ellipse">
            <a:avLst/>
          </a:prstGeom>
          <a:solidFill>
            <a:srgbClr val="0099ff"/>
          </a:solidFill>
          <a:ln w="9360">
            <a:solidFill>
              <a:srgbClr val="000000"/>
            </a:solidFill>
            <a:round/>
          </a:ln>
        </p:spPr>
        <p:style>
          <a:lnRef idx="0"/>
          <a:fillRef idx="0"/>
          <a:effectRef idx="0"/>
          <a:fontRef idx="minor"/>
        </p:style>
        <p:txBody>
          <a:bodyPr wrap="none" lIns="90000" rIns="90000" tIns="45000" bIns="45000" anchor="ctr"/>
          <a:p>
            <a:pPr>
              <a:lnSpc>
                <a:spcPct val="100000"/>
              </a:lnSpc>
            </a:pPr>
            <a:r>
              <a:rPr b="0" lang="en-US" sz="1800" spc="-1" strike="noStrike">
                <a:solidFill>
                  <a:srgbClr val="000000"/>
                </a:solidFill>
                <a:latin typeface="Calibri"/>
                <a:ea typeface="DejaVu Sans"/>
              </a:rPr>
              <a:t>Other clients</a:t>
            </a:r>
            <a:endParaRPr b="0" lang="en-US" sz="1800" spc="-1" strike="noStrike">
              <a:latin typeface="Arial"/>
            </a:endParaRPr>
          </a:p>
        </p:txBody>
      </p:sp>
      <p:sp>
        <p:nvSpPr>
          <p:cNvPr id="887" name="CustomShape 11"/>
          <p:cNvSpPr/>
          <p:nvPr/>
        </p:nvSpPr>
        <p:spPr>
          <a:xfrm>
            <a:off x="4222800" y="1919160"/>
            <a:ext cx="1509840" cy="24300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CELL_PRIVATE</a:t>
            </a:r>
            <a:endParaRPr b="0" lang="en-US" sz="1600" spc="-1" strike="noStrike">
              <a:latin typeface="Arial"/>
            </a:endParaRPr>
          </a:p>
        </p:txBody>
      </p:sp>
      <p:sp>
        <p:nvSpPr>
          <p:cNvPr id="888" name="CustomShape 12"/>
          <p:cNvSpPr/>
          <p:nvPr/>
        </p:nvSpPr>
        <p:spPr>
          <a:xfrm>
            <a:off x="2411280" y="2133720"/>
            <a:ext cx="147024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a:t>
            </a:r>
            <a:endParaRPr b="0" lang="en-US" sz="1600" spc="-1" strike="noStrike">
              <a:latin typeface="Arial"/>
            </a:endParaRPr>
          </a:p>
        </p:txBody>
      </p:sp>
      <p:sp>
        <p:nvSpPr>
          <p:cNvPr id="889" name="CustomShape 13"/>
          <p:cNvSpPr/>
          <p:nvPr/>
        </p:nvSpPr>
        <p:spPr>
          <a:xfrm>
            <a:off x="1943280" y="3500280"/>
            <a:ext cx="162108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OTHER_CLIENTS</a:t>
            </a:r>
            <a:endParaRPr b="0" lang="en-US" sz="1600" spc="-1" strike="noStrike">
              <a:latin typeface="Arial"/>
            </a:endParaRPr>
          </a:p>
        </p:txBody>
      </p:sp>
      <p:sp>
        <p:nvSpPr>
          <p:cNvPr id="890" name="Line 14"/>
          <p:cNvSpPr/>
          <p:nvPr/>
        </p:nvSpPr>
        <p:spPr>
          <a:xfrm>
            <a:off x="4986000" y="2820960"/>
            <a:ext cx="360" cy="2016000"/>
          </a:xfrm>
          <a:prstGeom prst="line">
            <a:avLst/>
          </a:prstGeom>
          <a:ln w="19080">
            <a:solidFill>
              <a:srgbClr val="eeece1"/>
            </a:solidFill>
            <a:round/>
            <a:tailEnd len="lg" type="stealth" w="lg"/>
          </a:ln>
        </p:spPr>
        <p:style>
          <a:lnRef idx="0"/>
          <a:fillRef idx="0"/>
          <a:effectRef idx="0"/>
          <a:fontRef idx="minor"/>
        </p:style>
      </p:sp>
      <p:sp>
        <p:nvSpPr>
          <p:cNvPr id="891" name="Line 15"/>
          <p:cNvSpPr/>
          <p:nvPr/>
        </p:nvSpPr>
        <p:spPr>
          <a:xfrm>
            <a:off x="2033280" y="2639880"/>
            <a:ext cx="2195640" cy="360"/>
          </a:xfrm>
          <a:prstGeom prst="line">
            <a:avLst/>
          </a:prstGeom>
          <a:ln w="19080">
            <a:solidFill>
              <a:srgbClr val="eeece1"/>
            </a:solidFill>
            <a:round/>
            <a:headEnd len="lg" type="stealth" w="lg"/>
          </a:ln>
        </p:spPr>
        <p:style>
          <a:lnRef idx="0"/>
          <a:fillRef idx="0"/>
          <a:effectRef idx="0"/>
          <a:fontRef idx="minor"/>
        </p:style>
      </p:sp>
      <p:sp>
        <p:nvSpPr>
          <p:cNvPr id="892" name="CustomShape 16"/>
          <p:cNvSpPr/>
          <p:nvPr/>
        </p:nvSpPr>
        <p:spPr>
          <a:xfrm>
            <a:off x="2430360" y="2963880"/>
            <a:ext cx="466920" cy="162000"/>
          </a:xfrm>
          <a:prstGeom prst="rect">
            <a:avLst/>
          </a:prstGeom>
          <a:noFill/>
          <a:ln>
            <a:noFill/>
          </a:ln>
        </p:spPr>
        <p:style>
          <a:lnRef idx="0"/>
          <a:fillRef idx="0"/>
          <a:effectRef idx="0"/>
          <a:fontRef idx="minor"/>
        </p:style>
      </p:sp>
      <p:sp>
        <p:nvSpPr>
          <p:cNvPr id="893" name="CustomShape 17"/>
          <p:cNvSpPr/>
          <p:nvPr/>
        </p:nvSpPr>
        <p:spPr>
          <a:xfrm>
            <a:off x="2952720" y="3162240"/>
            <a:ext cx="466920" cy="162000"/>
          </a:xfrm>
          <a:prstGeom prst="rect">
            <a:avLst/>
          </a:prstGeom>
          <a:noFill/>
          <a:ln>
            <a:noFill/>
          </a:ln>
        </p:spPr>
        <p:style>
          <a:lnRef idx="0"/>
          <a:fillRef idx="0"/>
          <a:effectRef idx="0"/>
          <a:fontRef idx="minor"/>
        </p:style>
      </p:sp>
      <p:sp>
        <p:nvSpPr>
          <p:cNvPr id="894" name="CustomShape 18"/>
          <p:cNvSpPr/>
          <p:nvPr/>
        </p:nvSpPr>
        <p:spPr>
          <a:xfrm>
            <a:off x="1774800" y="2676600"/>
            <a:ext cx="244008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CELL_PUBLIC_AND_OWN</a:t>
            </a:r>
            <a:endParaRPr b="0" lang="en-US" sz="1600" spc="-1" strike="noStrike">
              <a:latin typeface="Arial"/>
            </a:endParaRPr>
          </a:p>
        </p:txBody>
      </p:sp>
      <p:sp>
        <p:nvSpPr>
          <p:cNvPr id="895" name="CustomShape 19"/>
          <p:cNvSpPr/>
          <p:nvPr/>
        </p:nvSpPr>
        <p:spPr>
          <a:xfrm>
            <a:off x="1982880" y="2806560"/>
            <a:ext cx="2694240" cy="2094120"/>
          </a:xfrm>
          <a:custGeom>
            <a:avLst/>
            <a:gdLst/>
            <a:ahLst/>
            <a:rect l="l" t="t" r="r" b="b"/>
            <a:pathLst>
              <a:path w="1698" h="1320">
                <a:moveTo>
                  <a:pt x="1698" y="0"/>
                </a:moveTo>
                <a:cubicBezTo>
                  <a:pt x="1500" y="161"/>
                  <a:pt x="793" y="746"/>
                  <a:pt x="510" y="966"/>
                </a:cubicBezTo>
                <a:cubicBezTo>
                  <a:pt x="227" y="1186"/>
                  <a:pt x="106" y="1246"/>
                  <a:pt x="0" y="1320"/>
                </a:cubicBezTo>
              </a:path>
            </a:pathLst>
          </a:custGeom>
          <a:noFill/>
          <a:ln w="19080">
            <a:solidFill>
              <a:srgbClr val="eeece1"/>
            </a:solidFill>
            <a:round/>
            <a:tailEnd len="lg" type="stealth" w="lg"/>
          </a:ln>
        </p:spPr>
        <p:style>
          <a:lnRef idx="0"/>
          <a:fillRef idx="0"/>
          <a:effectRef idx="0"/>
          <a:fontRef idx="minor"/>
        </p:style>
      </p:sp>
      <p:sp>
        <p:nvSpPr>
          <p:cNvPr id="896" name="CustomShape 20"/>
          <p:cNvSpPr/>
          <p:nvPr/>
        </p:nvSpPr>
        <p:spPr>
          <a:xfrm flipH="1">
            <a:off x="3684960" y="2820960"/>
            <a:ext cx="1114560" cy="1982880"/>
          </a:xfrm>
          <a:custGeom>
            <a:avLst/>
            <a:gdLst/>
            <a:ahLst/>
            <a:rect l="l" t="t" r="r" b="b"/>
            <a:pathLst>
              <a:path w="753" h="1250">
                <a:moveTo>
                  <a:pt x="0" y="0"/>
                </a:moveTo>
                <a:cubicBezTo>
                  <a:pt x="122" y="115"/>
                  <a:pt x="709" y="484"/>
                  <a:pt x="731" y="692"/>
                </a:cubicBezTo>
                <a:cubicBezTo>
                  <a:pt x="753" y="900"/>
                  <a:pt x="256" y="1134"/>
                  <a:pt x="131" y="1250"/>
                </a:cubicBezTo>
              </a:path>
            </a:pathLst>
          </a:custGeom>
          <a:noFill/>
          <a:ln w="19080">
            <a:solidFill>
              <a:srgbClr val="eeece1"/>
            </a:solidFill>
            <a:round/>
            <a:tailEnd len="lg" type="stealth" w="lg"/>
          </a:ln>
        </p:spPr>
        <p:style>
          <a:lnRef idx="0"/>
          <a:fillRef idx="0"/>
          <a:effectRef idx="0"/>
          <a:fontRef idx="minor"/>
        </p:style>
      </p:sp>
      <p:sp>
        <p:nvSpPr>
          <p:cNvPr id="897" name="CustomShape 21"/>
          <p:cNvSpPr/>
          <p:nvPr/>
        </p:nvSpPr>
        <p:spPr>
          <a:xfrm>
            <a:off x="2700360" y="4184640"/>
            <a:ext cx="136548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ALL_CLIENTS</a:t>
            </a:r>
            <a:endParaRPr b="0" lang="en-US" sz="1600" spc="-1" strike="noStrike">
              <a:latin typeface="Arial"/>
            </a:endParaRPr>
          </a:p>
        </p:txBody>
      </p:sp>
      <p:sp>
        <p:nvSpPr>
          <p:cNvPr id="898" name="Line 22"/>
          <p:cNvSpPr/>
          <p:nvPr/>
        </p:nvSpPr>
        <p:spPr>
          <a:xfrm flipH="1">
            <a:off x="5770440" y="2819160"/>
            <a:ext cx="1476360" cy="2233800"/>
          </a:xfrm>
          <a:prstGeom prst="line">
            <a:avLst/>
          </a:prstGeom>
          <a:ln w="19080">
            <a:solidFill>
              <a:srgbClr val="eeece1"/>
            </a:solidFill>
            <a:round/>
            <a:tailEnd len="lg" type="stealth" w="lg"/>
          </a:ln>
        </p:spPr>
        <p:style>
          <a:lnRef idx="0"/>
          <a:fillRef idx="0"/>
          <a:effectRef idx="0"/>
          <a:fontRef idx="minor"/>
        </p:style>
      </p:sp>
      <p:sp>
        <p:nvSpPr>
          <p:cNvPr id="899" name="CustomShape 23"/>
          <p:cNvSpPr/>
          <p:nvPr/>
        </p:nvSpPr>
        <p:spPr>
          <a:xfrm>
            <a:off x="6670800" y="3792600"/>
            <a:ext cx="1835280" cy="242640"/>
          </a:xfrm>
          <a:prstGeom prst="rect">
            <a:avLst/>
          </a:prstGeom>
          <a:noFill/>
          <a:ln>
            <a:noFill/>
          </a:ln>
        </p:spPr>
        <p:style>
          <a:lnRef idx="0"/>
          <a:fillRef idx="0"/>
          <a:effectRef idx="0"/>
          <a:fontRef idx="minor"/>
        </p:style>
        <p:txBody>
          <a:bodyPr lIns="0" rIns="0" tIns="0" bIns="0"/>
          <a:p>
            <a:pPr>
              <a:lnSpc>
                <a:spcPct val="100000"/>
              </a:lnSpc>
            </a:pPr>
            <a:r>
              <a:rPr b="0" lang="en-US" sz="1600" spc="-1" strike="noStrike">
                <a:solidFill>
                  <a:srgbClr val="000000"/>
                </a:solidFill>
                <a:latin typeface="Courier New"/>
                <a:ea typeface="宋体"/>
              </a:rPr>
              <a:t>BASE_AND_CLIENT</a:t>
            </a:r>
            <a:endParaRPr b="0" lang="en-US" sz="1600" spc="-1" strike="noStrike">
              <a:latin typeface="Arial"/>
            </a:endParaRPr>
          </a:p>
        </p:txBody>
      </p:sp>
      <p:sp>
        <p:nvSpPr>
          <p:cNvPr id="900" name="Line 24"/>
          <p:cNvSpPr/>
          <p:nvPr/>
        </p:nvSpPr>
        <p:spPr>
          <a:xfrm>
            <a:off x="4284360" y="2815920"/>
            <a:ext cx="179640" cy="649440"/>
          </a:xfrm>
          <a:prstGeom prst="line">
            <a:avLst/>
          </a:prstGeom>
          <a:ln w="76320">
            <a:noFill/>
          </a:ln>
        </p:spPr>
        <p:style>
          <a:lnRef idx="0"/>
          <a:fillRef idx="0"/>
          <a:effectRef idx="0"/>
          <a:fontRef idx="minor"/>
        </p:style>
      </p:sp>
      <p:sp>
        <p:nvSpPr>
          <p:cNvPr id="901" name="Line 25"/>
          <p:cNvSpPr/>
          <p:nvPr/>
        </p:nvSpPr>
        <p:spPr>
          <a:xfrm>
            <a:off x="4222440" y="2639880"/>
            <a:ext cx="648000" cy="2160720"/>
          </a:xfrm>
          <a:prstGeom prst="line">
            <a:avLst/>
          </a:prstGeom>
          <a:ln w="19080">
            <a:solidFill>
              <a:srgbClr val="eeece1"/>
            </a:solidFill>
            <a:round/>
            <a:tailEnd len="lg" type="stealth" w="lg"/>
          </a:ln>
        </p:spPr>
        <p:style>
          <a:lnRef idx="0"/>
          <a:fillRef idx="0"/>
          <a:effectRef idx="0"/>
          <a:fontRef idx="minor"/>
        </p:style>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98"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Loginapp Process</a:t>
            </a:r>
            <a:endParaRPr b="0" lang="en-US" sz="4400" spc="-1" strike="noStrike">
              <a:latin typeface="Arial"/>
            </a:endParaRPr>
          </a:p>
        </p:txBody>
      </p:sp>
      <p:sp>
        <p:nvSpPr>
          <p:cNvPr id="99" name="CustomShape 3"/>
          <p:cNvSpPr/>
          <p:nvPr/>
        </p:nvSpPr>
        <p:spPr>
          <a:xfrm>
            <a:off x="215640" y="1413000"/>
            <a:ext cx="8747280" cy="503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The first connection point with the client</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Fixed port</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1f497d"/>
                </a:solidFill>
                <a:latin typeface="Verdana"/>
                <a:ea typeface="宋体"/>
              </a:rPr>
              <a:t>Initial communication encryption</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Public key pair (of any length)</a:t>
            </a:r>
            <a:endParaRPr b="0" lang="en-US" sz="20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Username / Password</a:t>
            </a:r>
            <a:endParaRPr b="0" lang="en-US" sz="2000" spc="-1" strike="noStrike">
              <a:latin typeface="Arial"/>
            </a:endParaRPr>
          </a:p>
          <a:p>
            <a:pPr marL="182520">
              <a:lnSpc>
                <a:spcPct val="100000"/>
              </a:lnSpc>
              <a:spcBef>
                <a:spcPts val="641"/>
              </a:spcBef>
            </a:pPr>
            <a:r>
              <a:rPr b="0" lang="en-US" sz="3200" spc="-1" strike="noStrike">
                <a:solidFill>
                  <a:srgbClr val="1f497d"/>
                </a:solidFill>
                <a:latin typeface="Verdana"/>
                <a:ea typeface="宋体"/>
              </a:rPr>
              <a:t>Use multiple Loginapps to load balance</a:t>
            </a:r>
            <a:endParaRPr b="0" lang="en-US" sz="3200" spc="-1" strike="noStrike">
              <a:latin typeface="Arial"/>
            </a:endParaRPr>
          </a:p>
          <a:p>
            <a:pPr marL="182520">
              <a:lnSpc>
                <a:spcPct val="100000"/>
              </a:lnSpc>
              <a:spcBef>
                <a:spcPts val="400"/>
              </a:spcBef>
            </a:pPr>
            <a:r>
              <a:rPr b="0" lang="en-US" sz="2000" spc="-1" strike="noStrike">
                <a:solidFill>
                  <a:srgbClr val="1f497d"/>
                </a:solidFill>
                <a:latin typeface="Verdana"/>
                <a:ea typeface="宋体"/>
              </a:rPr>
              <a:t>       </a:t>
            </a:r>
            <a:r>
              <a:rPr b="0" lang="en-US" sz="2000" spc="-1" strike="noStrike">
                <a:solidFill>
                  <a:srgbClr val="1f497d"/>
                </a:solidFill>
                <a:latin typeface="Verdana"/>
                <a:ea typeface="宋体"/>
              </a:rPr>
              <a:t>DNS round robin</a:t>
            </a:r>
            <a:endParaRPr b="0" lang="en-US" sz="2000" spc="-1" strike="noStrike">
              <a:latin typeface="Arial"/>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90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a:t>
            </a:r>
            <a:endParaRPr b="0" lang="en-US" sz="4400" spc="-1" strike="noStrike">
              <a:latin typeface="Arial"/>
            </a:endParaRPr>
          </a:p>
        </p:txBody>
      </p:sp>
      <p:sp>
        <p:nvSpPr>
          <p:cNvPr id="904" name="CustomShape 3"/>
          <p:cNvSpPr/>
          <p:nvPr/>
        </p:nvSpPr>
        <p:spPr>
          <a:xfrm>
            <a:off x="215640" y="1413000"/>
            <a:ext cx="8747280" cy="2734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Only Base can access</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 attribute of the red entity in Baseapp1</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Changes to the BASE will not be broadcast</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Verdana"/>
                <a:ea typeface="宋体"/>
              </a:rPr>
              <a:t>Defining them in .def files mean that they are regularly backed up to other BaseApps and databases.</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character DBID selected by the player who entered the game last time. </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Guild Manager recorded Guild member information list</a:t>
            </a:r>
            <a:endParaRPr b="0" lang="en-US" sz="1600" spc="-1" strike="noStrike">
              <a:latin typeface="Arial"/>
            </a:endParaRPr>
          </a:p>
        </p:txBody>
      </p:sp>
      <p:sp>
        <p:nvSpPr>
          <p:cNvPr id="905" name="CustomShape 4"/>
          <p:cNvSpPr/>
          <p:nvPr/>
        </p:nvSpPr>
        <p:spPr>
          <a:xfrm>
            <a:off x="1403640" y="5085360"/>
            <a:ext cx="5543280" cy="1654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06" name="CustomShape 5"/>
          <p:cNvSpPr/>
          <p:nvPr/>
        </p:nvSpPr>
        <p:spPr>
          <a:xfrm>
            <a:off x="1619640" y="5229720"/>
            <a:ext cx="915480" cy="422280"/>
          </a:xfrm>
          <a:prstGeom prst="rect">
            <a:avLst/>
          </a:prstGeom>
          <a:solidFill>
            <a:srgbClr val="4f81bd"/>
          </a:solidFill>
          <a:ln w="9360">
            <a:solidFill>
              <a:srgbClr val="000000"/>
            </a:solidFill>
            <a:miter/>
          </a:ln>
        </p:spPr>
        <p:style>
          <a:lnRef idx="0"/>
          <a:fillRef idx="0"/>
          <a:effectRef idx="0"/>
          <a:fontRef idx="minor"/>
        </p:style>
      </p:sp>
      <p:sp>
        <p:nvSpPr>
          <p:cNvPr id="907" name="CustomShape 6"/>
          <p:cNvSpPr/>
          <p:nvPr/>
        </p:nvSpPr>
        <p:spPr>
          <a:xfrm>
            <a:off x="1827720" y="5450400"/>
            <a:ext cx="7977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08" name="CustomShape 7"/>
          <p:cNvSpPr/>
          <p:nvPr/>
        </p:nvSpPr>
        <p:spPr>
          <a:xfrm>
            <a:off x="1702440" y="526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09" name="CustomShape 8"/>
          <p:cNvSpPr/>
          <p:nvPr/>
        </p:nvSpPr>
        <p:spPr>
          <a:xfrm>
            <a:off x="2035800" y="526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0" name="CustomShape 9"/>
          <p:cNvSpPr/>
          <p:nvPr/>
        </p:nvSpPr>
        <p:spPr>
          <a:xfrm>
            <a:off x="2370960" y="526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11" name="CustomShape 10"/>
          <p:cNvSpPr/>
          <p:nvPr/>
        </p:nvSpPr>
        <p:spPr>
          <a:xfrm>
            <a:off x="3665520" y="5265360"/>
            <a:ext cx="915480" cy="422280"/>
          </a:xfrm>
          <a:prstGeom prst="rect">
            <a:avLst/>
          </a:prstGeom>
          <a:solidFill>
            <a:srgbClr val="4f81bd"/>
          </a:solidFill>
          <a:ln w="9360">
            <a:solidFill>
              <a:srgbClr val="000000"/>
            </a:solidFill>
            <a:miter/>
          </a:ln>
        </p:spPr>
        <p:style>
          <a:lnRef idx="0"/>
          <a:fillRef idx="0"/>
          <a:effectRef idx="0"/>
          <a:fontRef idx="minor"/>
        </p:style>
      </p:sp>
      <p:sp>
        <p:nvSpPr>
          <p:cNvPr id="912" name="CustomShape 11"/>
          <p:cNvSpPr/>
          <p:nvPr/>
        </p:nvSpPr>
        <p:spPr>
          <a:xfrm>
            <a:off x="3827520" y="5486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13" name="CustomShape 12"/>
          <p:cNvSpPr/>
          <p:nvPr/>
        </p:nvSpPr>
        <p:spPr>
          <a:xfrm>
            <a:off x="3748320" y="5302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4" name="CustomShape 13"/>
          <p:cNvSpPr/>
          <p:nvPr/>
        </p:nvSpPr>
        <p:spPr>
          <a:xfrm>
            <a:off x="4081680" y="5302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5" name="CustomShape 14"/>
          <p:cNvSpPr/>
          <p:nvPr/>
        </p:nvSpPr>
        <p:spPr>
          <a:xfrm>
            <a:off x="4416840" y="5302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6" name="CustomShape 15"/>
          <p:cNvSpPr/>
          <p:nvPr/>
        </p:nvSpPr>
        <p:spPr>
          <a:xfrm>
            <a:off x="5724360" y="5237640"/>
            <a:ext cx="915480" cy="422280"/>
          </a:xfrm>
          <a:prstGeom prst="rect">
            <a:avLst/>
          </a:prstGeom>
          <a:solidFill>
            <a:srgbClr val="4f81bd"/>
          </a:solidFill>
          <a:ln w="9360">
            <a:solidFill>
              <a:srgbClr val="000000"/>
            </a:solidFill>
            <a:miter/>
          </a:ln>
        </p:spPr>
        <p:style>
          <a:lnRef idx="0"/>
          <a:fillRef idx="0"/>
          <a:effectRef idx="0"/>
          <a:fontRef idx="minor"/>
        </p:style>
      </p:sp>
      <p:sp>
        <p:nvSpPr>
          <p:cNvPr id="917" name="CustomShape 16"/>
          <p:cNvSpPr/>
          <p:nvPr/>
        </p:nvSpPr>
        <p:spPr>
          <a:xfrm>
            <a:off x="5807160" y="527508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8" name="CustomShape 17"/>
          <p:cNvSpPr/>
          <p:nvPr/>
        </p:nvSpPr>
        <p:spPr>
          <a:xfrm>
            <a:off x="6140520" y="527508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19" name="CustomShape 18"/>
          <p:cNvSpPr/>
          <p:nvPr/>
        </p:nvSpPr>
        <p:spPr>
          <a:xfrm>
            <a:off x="6475680" y="527508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0" name="CustomShape 19"/>
          <p:cNvSpPr/>
          <p:nvPr/>
        </p:nvSpPr>
        <p:spPr>
          <a:xfrm>
            <a:off x="1708200" y="547956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1" name="CustomShape 20"/>
          <p:cNvSpPr/>
          <p:nvPr/>
        </p:nvSpPr>
        <p:spPr>
          <a:xfrm>
            <a:off x="2468880" y="594360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22" name="CustomShape 21"/>
          <p:cNvSpPr/>
          <p:nvPr/>
        </p:nvSpPr>
        <p:spPr>
          <a:xfrm>
            <a:off x="2516760" y="644544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23" name="CustomShape 22"/>
          <p:cNvSpPr/>
          <p:nvPr/>
        </p:nvSpPr>
        <p:spPr>
          <a:xfrm>
            <a:off x="2676960" y="597456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24" name="CustomShape 23"/>
          <p:cNvSpPr/>
          <p:nvPr/>
        </p:nvSpPr>
        <p:spPr>
          <a:xfrm>
            <a:off x="2516760" y="623268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25" name="CustomShape 24"/>
          <p:cNvSpPr/>
          <p:nvPr/>
        </p:nvSpPr>
        <p:spPr>
          <a:xfrm>
            <a:off x="2516760" y="603900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26" name="CustomShape 25"/>
          <p:cNvSpPr/>
          <p:nvPr/>
        </p:nvSpPr>
        <p:spPr>
          <a:xfrm>
            <a:off x="5796000" y="5414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92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BASE_AND_CLIENT</a:t>
            </a:r>
            <a:endParaRPr b="0" lang="en-US" sz="4400" spc="-1" strike="noStrike">
              <a:latin typeface="Arial"/>
            </a:endParaRPr>
          </a:p>
        </p:txBody>
      </p:sp>
      <p:sp>
        <p:nvSpPr>
          <p:cNvPr id="929" name="CustomShape 3"/>
          <p:cNvSpPr/>
          <p:nvPr/>
        </p:nvSpPr>
        <p:spPr>
          <a:xfrm>
            <a:off x="197640" y="1196640"/>
            <a:ext cx="8747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Base</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Base and own clients can access</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Baseapp2 and Baseapp3 cannot access the BASE_AND_CLIENT attribute of the red entity in Baseapp1</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2000" spc="-1" strike="noStrike">
                <a:solidFill>
                  <a:srgbClr val="ff0000"/>
                </a:solidFill>
                <a:latin typeface="Courier New"/>
                <a:ea typeface="宋体"/>
              </a:rPr>
              <a:t>set_&lt;property_name&gt;()</a:t>
            </a:r>
            <a:r>
              <a:rPr b="0" lang="en-US" sz="2000" spc="-1" strike="noStrike">
                <a:solidFill>
                  <a:srgbClr val="000000"/>
                </a:solidFill>
                <a:latin typeface="Courier New"/>
                <a:ea typeface="宋体"/>
              </a:rPr>
              <a:t>)</a:t>
            </a:r>
            <a:r>
              <a:rPr b="0" lang="en-US" sz="2000" spc="-1" strike="noStrike">
                <a:solidFill>
                  <a:srgbClr val="00007d"/>
                </a:solidFill>
                <a:latin typeface="Calibri"/>
                <a:ea typeface="宋体"/>
              </a:rPr>
              <a:t> function called</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The current account Entity records the player’s selected role DBID when the player last entered the game, but the client also needs to perform the selected role</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Rarely used</a:t>
            </a:r>
            <a:endParaRPr b="0" lang="en-US" sz="1600" spc="-1" strike="noStrike">
              <a:latin typeface="Arial"/>
            </a:endParaRPr>
          </a:p>
        </p:txBody>
      </p:sp>
      <p:sp>
        <p:nvSpPr>
          <p:cNvPr id="930" name="CustomShape 4"/>
          <p:cNvSpPr/>
          <p:nvPr/>
        </p:nvSpPr>
        <p:spPr>
          <a:xfrm>
            <a:off x="1835640" y="4221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31" name="CustomShape 5"/>
          <p:cNvSpPr/>
          <p:nvPr/>
        </p:nvSpPr>
        <p:spPr>
          <a:xfrm>
            <a:off x="1907640" y="4365360"/>
            <a:ext cx="915480" cy="422280"/>
          </a:xfrm>
          <a:prstGeom prst="rect">
            <a:avLst/>
          </a:prstGeom>
          <a:solidFill>
            <a:srgbClr val="4f81bd"/>
          </a:solidFill>
          <a:ln w="9360">
            <a:solidFill>
              <a:srgbClr val="000000"/>
            </a:solidFill>
            <a:miter/>
          </a:ln>
        </p:spPr>
        <p:style>
          <a:lnRef idx="0"/>
          <a:fillRef idx="0"/>
          <a:effectRef idx="0"/>
          <a:fontRef idx="minor"/>
        </p:style>
      </p:sp>
      <p:sp>
        <p:nvSpPr>
          <p:cNvPr id="932" name="CustomShape 6"/>
          <p:cNvSpPr/>
          <p:nvPr/>
        </p:nvSpPr>
        <p:spPr>
          <a:xfrm>
            <a:off x="2115720" y="4586040"/>
            <a:ext cx="7977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33" name="CustomShape 7"/>
          <p:cNvSpPr/>
          <p:nvPr/>
        </p:nvSpPr>
        <p:spPr>
          <a:xfrm>
            <a:off x="1990440" y="4402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4" name="CustomShape 8"/>
          <p:cNvSpPr/>
          <p:nvPr/>
        </p:nvSpPr>
        <p:spPr>
          <a:xfrm>
            <a:off x="2323800" y="4402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5" name="CustomShape 9"/>
          <p:cNvSpPr/>
          <p:nvPr/>
        </p:nvSpPr>
        <p:spPr>
          <a:xfrm>
            <a:off x="2658960" y="4402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36" name="CustomShape 10"/>
          <p:cNvSpPr/>
          <p:nvPr/>
        </p:nvSpPr>
        <p:spPr>
          <a:xfrm>
            <a:off x="3953520" y="4365360"/>
            <a:ext cx="915480" cy="422280"/>
          </a:xfrm>
          <a:prstGeom prst="rect">
            <a:avLst/>
          </a:prstGeom>
          <a:solidFill>
            <a:srgbClr val="4f81bd"/>
          </a:solidFill>
          <a:ln w="9360">
            <a:solidFill>
              <a:srgbClr val="000000"/>
            </a:solidFill>
            <a:miter/>
          </a:ln>
        </p:spPr>
        <p:style>
          <a:lnRef idx="0"/>
          <a:fillRef idx="0"/>
          <a:effectRef idx="0"/>
          <a:fontRef idx="minor"/>
        </p:style>
      </p:sp>
      <p:sp>
        <p:nvSpPr>
          <p:cNvPr id="937" name="CustomShape 11"/>
          <p:cNvSpPr/>
          <p:nvPr/>
        </p:nvSpPr>
        <p:spPr>
          <a:xfrm>
            <a:off x="4115520" y="4586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38" name="CustomShape 12"/>
          <p:cNvSpPr/>
          <p:nvPr/>
        </p:nvSpPr>
        <p:spPr>
          <a:xfrm>
            <a:off x="403632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39" name="CustomShape 13"/>
          <p:cNvSpPr/>
          <p:nvPr/>
        </p:nvSpPr>
        <p:spPr>
          <a:xfrm>
            <a:off x="436968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0" name="CustomShape 14"/>
          <p:cNvSpPr/>
          <p:nvPr/>
        </p:nvSpPr>
        <p:spPr>
          <a:xfrm>
            <a:off x="470484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1" name="CustomShape 15"/>
          <p:cNvSpPr/>
          <p:nvPr/>
        </p:nvSpPr>
        <p:spPr>
          <a:xfrm>
            <a:off x="5959080" y="4365360"/>
            <a:ext cx="915480" cy="422280"/>
          </a:xfrm>
          <a:prstGeom prst="rect">
            <a:avLst/>
          </a:prstGeom>
          <a:solidFill>
            <a:srgbClr val="4f81bd"/>
          </a:solidFill>
          <a:ln w="9360">
            <a:solidFill>
              <a:srgbClr val="000000"/>
            </a:solidFill>
            <a:miter/>
          </a:ln>
        </p:spPr>
        <p:style>
          <a:lnRef idx="0"/>
          <a:fillRef idx="0"/>
          <a:effectRef idx="0"/>
          <a:fontRef idx="minor"/>
        </p:style>
      </p:sp>
      <p:sp>
        <p:nvSpPr>
          <p:cNvPr id="942" name="CustomShape 16"/>
          <p:cNvSpPr/>
          <p:nvPr/>
        </p:nvSpPr>
        <p:spPr>
          <a:xfrm>
            <a:off x="604188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3" name="CustomShape 17"/>
          <p:cNvSpPr/>
          <p:nvPr/>
        </p:nvSpPr>
        <p:spPr>
          <a:xfrm>
            <a:off x="637524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4" name="CustomShape 18"/>
          <p:cNvSpPr/>
          <p:nvPr/>
        </p:nvSpPr>
        <p:spPr>
          <a:xfrm>
            <a:off x="6710400" y="4402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45" name="CustomShape 19"/>
          <p:cNvSpPr/>
          <p:nvPr/>
        </p:nvSpPr>
        <p:spPr>
          <a:xfrm>
            <a:off x="1996200" y="4615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46" name="CustomShape 20"/>
          <p:cNvSpPr/>
          <p:nvPr/>
        </p:nvSpPr>
        <p:spPr>
          <a:xfrm>
            <a:off x="6084000" y="45810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47" name="CustomShape 21"/>
          <p:cNvSpPr/>
          <p:nvPr/>
        </p:nvSpPr>
        <p:spPr>
          <a:xfrm>
            <a:off x="3924000" y="5409720"/>
            <a:ext cx="915480" cy="422280"/>
          </a:xfrm>
          <a:prstGeom prst="rect">
            <a:avLst/>
          </a:prstGeom>
          <a:solidFill>
            <a:srgbClr val="4f81bd"/>
          </a:solidFill>
          <a:ln w="9360">
            <a:solidFill>
              <a:srgbClr val="000000"/>
            </a:solidFill>
            <a:miter/>
          </a:ln>
        </p:spPr>
        <p:style>
          <a:lnRef idx="0"/>
          <a:fillRef idx="0"/>
          <a:effectRef idx="0"/>
          <a:fontRef idx="minor"/>
        </p:style>
      </p:sp>
      <p:sp>
        <p:nvSpPr>
          <p:cNvPr id="948" name="CustomShape 22"/>
          <p:cNvSpPr/>
          <p:nvPr/>
        </p:nvSpPr>
        <p:spPr>
          <a:xfrm>
            <a:off x="4132080" y="5630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a:t>
            </a:r>
            <a:endParaRPr b="0" lang="en-US" sz="1000" spc="-1" strike="noStrike">
              <a:latin typeface="Arial"/>
            </a:endParaRPr>
          </a:p>
        </p:txBody>
      </p:sp>
      <p:sp>
        <p:nvSpPr>
          <p:cNvPr id="949" name="CustomShape 23"/>
          <p:cNvSpPr/>
          <p:nvPr/>
        </p:nvSpPr>
        <p:spPr>
          <a:xfrm>
            <a:off x="4006800" y="544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0" name="CustomShape 24"/>
          <p:cNvSpPr/>
          <p:nvPr/>
        </p:nvSpPr>
        <p:spPr>
          <a:xfrm>
            <a:off x="4340160" y="544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1" name="CustomShape 25"/>
          <p:cNvSpPr/>
          <p:nvPr/>
        </p:nvSpPr>
        <p:spPr>
          <a:xfrm>
            <a:off x="4675320" y="544680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2" name="CustomShape 26"/>
          <p:cNvSpPr/>
          <p:nvPr/>
        </p:nvSpPr>
        <p:spPr>
          <a:xfrm>
            <a:off x="4012200" y="565956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3" name="Line 27"/>
          <p:cNvSpPr/>
          <p:nvPr/>
        </p:nvSpPr>
        <p:spPr>
          <a:xfrm>
            <a:off x="1835640" y="5157000"/>
            <a:ext cx="5544360" cy="360"/>
          </a:xfrm>
          <a:prstGeom prst="line">
            <a:avLst/>
          </a:prstGeom>
          <a:ln w="25560">
            <a:solidFill>
              <a:srgbClr val="4f81bd"/>
            </a:solidFill>
            <a:round/>
          </a:ln>
        </p:spPr>
        <p:style>
          <a:lnRef idx="0"/>
          <a:fillRef idx="0"/>
          <a:effectRef idx="0"/>
          <a:fontRef idx="minor"/>
        </p:style>
      </p:sp>
      <p:sp>
        <p:nvSpPr>
          <p:cNvPr id="954" name="CustomShape 28"/>
          <p:cNvSpPr/>
          <p:nvPr/>
        </p:nvSpPr>
        <p:spPr>
          <a:xfrm>
            <a:off x="2563200" y="591516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55" name="CustomShape 29"/>
          <p:cNvSpPr/>
          <p:nvPr/>
        </p:nvSpPr>
        <p:spPr>
          <a:xfrm>
            <a:off x="2611080" y="641700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56" name="CustomShape 30"/>
          <p:cNvSpPr/>
          <p:nvPr/>
        </p:nvSpPr>
        <p:spPr>
          <a:xfrm>
            <a:off x="2771280" y="594612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957" name="CustomShape 31"/>
          <p:cNvSpPr/>
          <p:nvPr/>
        </p:nvSpPr>
        <p:spPr>
          <a:xfrm>
            <a:off x="2611080" y="620424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58" name="CustomShape 32"/>
          <p:cNvSpPr/>
          <p:nvPr/>
        </p:nvSpPr>
        <p:spPr>
          <a:xfrm>
            <a:off x="2611080" y="601056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96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CELL_PRIVATE</a:t>
            </a:r>
            <a:endParaRPr b="0" lang="en-US" sz="4400" spc="-1" strike="noStrike">
              <a:latin typeface="Arial"/>
            </a:endParaRPr>
          </a:p>
        </p:txBody>
      </p:sp>
      <p:sp>
        <p:nvSpPr>
          <p:cNvPr id="961"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 only Real Entity can access</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Cellapp2 and Cellapp3 cannot access the CELL_PRIVATE attribute of  Cellapp1 red entity</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Defining them in a .def file means that when the Cell's Entity changes from one Cell to another, this type of attribute is migrated to the new Cell. In addition, this type of attribute is regularly backed up to the Base Entity.</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AI ‘idea’</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Player's properties on the game play, but other players should not see</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962" name="CustomShape 4"/>
          <p:cNvSpPr/>
          <p:nvPr/>
        </p:nvSpPr>
        <p:spPr>
          <a:xfrm>
            <a:off x="827640" y="4365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963" name="CustomShape 5"/>
          <p:cNvSpPr/>
          <p:nvPr/>
        </p:nvSpPr>
        <p:spPr>
          <a:xfrm>
            <a:off x="899640" y="4509360"/>
            <a:ext cx="915480" cy="422280"/>
          </a:xfrm>
          <a:prstGeom prst="rect">
            <a:avLst/>
          </a:prstGeom>
          <a:solidFill>
            <a:srgbClr val="4f81bd"/>
          </a:solidFill>
          <a:ln w="9360">
            <a:solidFill>
              <a:srgbClr val="000000"/>
            </a:solidFill>
            <a:miter/>
          </a:ln>
        </p:spPr>
        <p:style>
          <a:lnRef idx="0"/>
          <a:fillRef idx="0"/>
          <a:effectRef idx="0"/>
          <a:fontRef idx="minor"/>
        </p:style>
      </p:sp>
      <p:sp>
        <p:nvSpPr>
          <p:cNvPr id="964" name="CustomShape 6"/>
          <p:cNvSpPr/>
          <p:nvPr/>
        </p:nvSpPr>
        <p:spPr>
          <a:xfrm>
            <a:off x="1107720" y="473004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a:t>
            </a:r>
            <a:endParaRPr b="0" lang="en-US" sz="1000" spc="-1" strike="noStrike">
              <a:latin typeface="Arial"/>
            </a:endParaRPr>
          </a:p>
        </p:txBody>
      </p:sp>
      <p:sp>
        <p:nvSpPr>
          <p:cNvPr id="965" name="CustomShape 7"/>
          <p:cNvSpPr/>
          <p:nvPr/>
        </p:nvSpPr>
        <p:spPr>
          <a:xfrm>
            <a:off x="98244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6" name="CustomShape 8"/>
          <p:cNvSpPr/>
          <p:nvPr/>
        </p:nvSpPr>
        <p:spPr>
          <a:xfrm>
            <a:off x="13158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7" name="CustomShape 9"/>
          <p:cNvSpPr/>
          <p:nvPr/>
        </p:nvSpPr>
        <p:spPr>
          <a:xfrm>
            <a:off x="16509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968" name="CustomShape 10"/>
          <p:cNvSpPr/>
          <p:nvPr/>
        </p:nvSpPr>
        <p:spPr>
          <a:xfrm>
            <a:off x="2945520" y="4509360"/>
            <a:ext cx="915480" cy="422280"/>
          </a:xfrm>
          <a:prstGeom prst="rect">
            <a:avLst/>
          </a:prstGeom>
          <a:solidFill>
            <a:srgbClr val="4f81bd"/>
          </a:solidFill>
          <a:ln w="9360">
            <a:solidFill>
              <a:srgbClr val="000000"/>
            </a:solidFill>
            <a:miter/>
          </a:ln>
        </p:spPr>
        <p:style>
          <a:lnRef idx="0"/>
          <a:fillRef idx="0"/>
          <a:effectRef idx="0"/>
          <a:fontRef idx="minor"/>
        </p:style>
      </p:sp>
      <p:sp>
        <p:nvSpPr>
          <p:cNvPr id="969" name="CustomShape 11"/>
          <p:cNvSpPr/>
          <p:nvPr/>
        </p:nvSpPr>
        <p:spPr>
          <a:xfrm>
            <a:off x="3107520" y="4730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a:t>
            </a:r>
            <a:endParaRPr b="0" lang="en-US" sz="1000" spc="-1" strike="noStrike">
              <a:latin typeface="Arial"/>
            </a:endParaRPr>
          </a:p>
        </p:txBody>
      </p:sp>
      <p:sp>
        <p:nvSpPr>
          <p:cNvPr id="970" name="CustomShape 12"/>
          <p:cNvSpPr/>
          <p:nvPr/>
        </p:nvSpPr>
        <p:spPr>
          <a:xfrm>
            <a:off x="302832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1" name="CustomShape 13"/>
          <p:cNvSpPr/>
          <p:nvPr/>
        </p:nvSpPr>
        <p:spPr>
          <a:xfrm>
            <a:off x="336168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2" name="CustomShape 14"/>
          <p:cNvSpPr/>
          <p:nvPr/>
        </p:nvSpPr>
        <p:spPr>
          <a:xfrm>
            <a:off x="369684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3" name="CustomShape 15"/>
          <p:cNvSpPr/>
          <p:nvPr/>
        </p:nvSpPr>
        <p:spPr>
          <a:xfrm>
            <a:off x="4950720" y="4509360"/>
            <a:ext cx="915480" cy="422280"/>
          </a:xfrm>
          <a:prstGeom prst="rect">
            <a:avLst/>
          </a:prstGeom>
          <a:solidFill>
            <a:srgbClr val="4f81bd"/>
          </a:solidFill>
          <a:ln w="9360">
            <a:solidFill>
              <a:srgbClr val="000000"/>
            </a:solidFill>
            <a:miter/>
          </a:ln>
        </p:spPr>
        <p:style>
          <a:lnRef idx="0"/>
          <a:fillRef idx="0"/>
          <a:effectRef idx="0"/>
          <a:fontRef idx="minor"/>
        </p:style>
      </p:sp>
      <p:sp>
        <p:nvSpPr>
          <p:cNvPr id="974" name="CustomShape 16"/>
          <p:cNvSpPr/>
          <p:nvPr/>
        </p:nvSpPr>
        <p:spPr>
          <a:xfrm>
            <a:off x="503388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5" name="CustomShape 17"/>
          <p:cNvSpPr/>
          <p:nvPr/>
        </p:nvSpPr>
        <p:spPr>
          <a:xfrm>
            <a:off x="536688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6" name="CustomShape 18"/>
          <p:cNvSpPr/>
          <p:nvPr/>
        </p:nvSpPr>
        <p:spPr>
          <a:xfrm>
            <a:off x="570204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77" name="CustomShape 19"/>
          <p:cNvSpPr/>
          <p:nvPr/>
        </p:nvSpPr>
        <p:spPr>
          <a:xfrm>
            <a:off x="987840" y="4759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978" name="CustomShape 20"/>
          <p:cNvSpPr/>
          <p:nvPr/>
        </p:nvSpPr>
        <p:spPr>
          <a:xfrm>
            <a:off x="5076000" y="47250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a:t>
            </a:r>
            <a:endParaRPr b="0" lang="en-US" sz="1000" spc="-1" strike="noStrike">
              <a:latin typeface="Arial"/>
            </a:endParaRPr>
          </a:p>
        </p:txBody>
      </p:sp>
      <p:sp>
        <p:nvSpPr>
          <p:cNvPr id="979" name="CustomShape 21"/>
          <p:cNvSpPr/>
          <p:nvPr/>
        </p:nvSpPr>
        <p:spPr>
          <a:xfrm>
            <a:off x="212364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980" name="CustomShape 22"/>
          <p:cNvSpPr/>
          <p:nvPr/>
        </p:nvSpPr>
        <p:spPr>
          <a:xfrm>
            <a:off x="233172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981" name="CustomShape 23"/>
          <p:cNvSpPr/>
          <p:nvPr/>
        </p:nvSpPr>
        <p:spPr>
          <a:xfrm>
            <a:off x="22064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2" name="CustomShape 24"/>
          <p:cNvSpPr/>
          <p:nvPr/>
        </p:nvSpPr>
        <p:spPr>
          <a:xfrm>
            <a:off x="253980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3" name="CustomShape 25"/>
          <p:cNvSpPr/>
          <p:nvPr/>
        </p:nvSpPr>
        <p:spPr>
          <a:xfrm>
            <a:off x="287496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4"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985" name="Line 27"/>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986" name="CustomShape 28"/>
          <p:cNvSpPr/>
          <p:nvPr/>
        </p:nvSpPr>
        <p:spPr>
          <a:xfrm>
            <a:off x="293472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987" name="CustomShape 29"/>
          <p:cNvSpPr/>
          <p:nvPr/>
        </p:nvSpPr>
        <p:spPr>
          <a:xfrm>
            <a:off x="3097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988" name="CustomShape 30"/>
          <p:cNvSpPr/>
          <p:nvPr/>
        </p:nvSpPr>
        <p:spPr>
          <a:xfrm>
            <a:off x="3017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89" name="CustomShape 31"/>
          <p:cNvSpPr/>
          <p:nvPr/>
        </p:nvSpPr>
        <p:spPr>
          <a:xfrm>
            <a:off x="368604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0" name="CustomShape 32"/>
          <p:cNvSpPr/>
          <p:nvPr/>
        </p:nvSpPr>
        <p:spPr>
          <a:xfrm>
            <a:off x="3364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1" name="CustomShape 33"/>
          <p:cNvSpPr/>
          <p:nvPr/>
        </p:nvSpPr>
        <p:spPr>
          <a:xfrm>
            <a:off x="899640" y="5301360"/>
            <a:ext cx="915480" cy="422280"/>
          </a:xfrm>
          <a:prstGeom prst="rect">
            <a:avLst/>
          </a:prstGeom>
          <a:solidFill>
            <a:srgbClr val="4f81bd"/>
          </a:solidFill>
          <a:ln w="9360">
            <a:solidFill>
              <a:srgbClr val="000000"/>
            </a:solidFill>
            <a:miter/>
          </a:ln>
        </p:spPr>
        <p:style>
          <a:lnRef idx="0"/>
          <a:fillRef idx="0"/>
          <a:effectRef idx="0"/>
          <a:fontRef idx="minor"/>
        </p:style>
      </p:sp>
      <p:sp>
        <p:nvSpPr>
          <p:cNvPr id="992" name="CustomShape 34"/>
          <p:cNvSpPr/>
          <p:nvPr/>
        </p:nvSpPr>
        <p:spPr>
          <a:xfrm>
            <a:off x="1061640" y="5522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993" name="CustomShape 35"/>
          <p:cNvSpPr/>
          <p:nvPr/>
        </p:nvSpPr>
        <p:spPr>
          <a:xfrm>
            <a:off x="98244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4" name="CustomShape 36"/>
          <p:cNvSpPr/>
          <p:nvPr/>
        </p:nvSpPr>
        <p:spPr>
          <a:xfrm>
            <a:off x="165096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5" name="CustomShape 37"/>
          <p:cNvSpPr/>
          <p:nvPr/>
        </p:nvSpPr>
        <p:spPr>
          <a:xfrm>
            <a:off x="1329480" y="53370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6" name="CustomShape 38"/>
          <p:cNvSpPr/>
          <p:nvPr/>
        </p:nvSpPr>
        <p:spPr>
          <a:xfrm>
            <a:off x="495108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997" name="CustomShape 39"/>
          <p:cNvSpPr/>
          <p:nvPr/>
        </p:nvSpPr>
        <p:spPr>
          <a:xfrm>
            <a:off x="5113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998" name="CustomShape 40"/>
          <p:cNvSpPr/>
          <p:nvPr/>
        </p:nvSpPr>
        <p:spPr>
          <a:xfrm>
            <a:off x="5033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999" name="CustomShape 41"/>
          <p:cNvSpPr/>
          <p:nvPr/>
        </p:nvSpPr>
        <p:spPr>
          <a:xfrm>
            <a:off x="570240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0" name="CustomShape 42"/>
          <p:cNvSpPr/>
          <p:nvPr/>
        </p:nvSpPr>
        <p:spPr>
          <a:xfrm>
            <a:off x="5380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1" name="CustomShape 43"/>
          <p:cNvSpPr/>
          <p:nvPr/>
        </p:nvSpPr>
        <p:spPr>
          <a:xfrm>
            <a:off x="378072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002" name="CustomShape 44"/>
          <p:cNvSpPr/>
          <p:nvPr/>
        </p:nvSpPr>
        <p:spPr>
          <a:xfrm>
            <a:off x="398880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03" name="CustomShape 45"/>
          <p:cNvSpPr/>
          <p:nvPr/>
        </p:nvSpPr>
        <p:spPr>
          <a:xfrm>
            <a:off x="386352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4" name="CustomShape 46"/>
          <p:cNvSpPr/>
          <p:nvPr/>
        </p:nvSpPr>
        <p:spPr>
          <a:xfrm>
            <a:off x="419688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5" name="CustomShape 47"/>
          <p:cNvSpPr/>
          <p:nvPr/>
        </p:nvSpPr>
        <p:spPr>
          <a:xfrm>
            <a:off x="45320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06" name="CustomShape 48"/>
          <p:cNvSpPr/>
          <p:nvPr/>
        </p:nvSpPr>
        <p:spPr>
          <a:xfrm>
            <a:off x="5351400" y="603756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07" name="CustomShape 49"/>
          <p:cNvSpPr/>
          <p:nvPr/>
        </p:nvSpPr>
        <p:spPr>
          <a:xfrm>
            <a:off x="5399280" y="653940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08" name="CustomShape 50"/>
          <p:cNvSpPr/>
          <p:nvPr/>
        </p:nvSpPr>
        <p:spPr>
          <a:xfrm>
            <a:off x="5559480" y="606852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09" name="CustomShape 51"/>
          <p:cNvSpPr/>
          <p:nvPr/>
        </p:nvSpPr>
        <p:spPr>
          <a:xfrm>
            <a:off x="5399280" y="632664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0" name="CustomShape 52"/>
          <p:cNvSpPr/>
          <p:nvPr/>
        </p:nvSpPr>
        <p:spPr>
          <a:xfrm>
            <a:off x="5399280" y="613296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01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CELL_PUBLIC</a:t>
            </a:r>
            <a:endParaRPr b="0" lang="en-US" sz="4400" spc="-1" strike="noStrike">
              <a:latin typeface="Arial"/>
            </a:endParaRPr>
          </a:p>
        </p:txBody>
      </p:sp>
      <p:sp>
        <p:nvSpPr>
          <p:cNvPr id="1013"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Belongs to Real Entity</a:t>
            </a:r>
            <a:endParaRPr b="0" lang="en-US" sz="2000" spc="-1" strike="noStrike">
              <a:latin typeface="Arial"/>
            </a:endParaRPr>
          </a:p>
          <a:p>
            <a:pPr>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It belongs to the </a:t>
            </a:r>
            <a:r>
              <a:rPr b="0" lang="en-US" sz="1600" spc="-1" strike="noStrike">
                <a:solidFill>
                  <a:srgbClr val="00007d"/>
                </a:solidFill>
                <a:latin typeface="Calibri"/>
                <a:ea typeface="宋体"/>
              </a:rPr>
              <a:t>Real Entity and its corresponding ghost Entity can access</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E.g.:</a:t>
            </a:r>
            <a:endParaRPr b="0" lang="en-US" sz="20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Monster violence level </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NPC level</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endParaRPr b="0" lang="en-US" sz="2000" spc="-1" strike="noStrike">
              <a:latin typeface="Arial"/>
            </a:endParaRPr>
          </a:p>
        </p:txBody>
      </p:sp>
      <p:sp>
        <p:nvSpPr>
          <p:cNvPr id="1014" name="CustomShape 4"/>
          <p:cNvSpPr/>
          <p:nvPr/>
        </p:nvSpPr>
        <p:spPr>
          <a:xfrm>
            <a:off x="827640" y="4365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15" name="CustomShape 5"/>
          <p:cNvSpPr/>
          <p:nvPr/>
        </p:nvSpPr>
        <p:spPr>
          <a:xfrm>
            <a:off x="899640" y="4509360"/>
            <a:ext cx="1151280" cy="422280"/>
          </a:xfrm>
          <a:prstGeom prst="rect">
            <a:avLst/>
          </a:prstGeom>
          <a:solidFill>
            <a:srgbClr val="4f81bd"/>
          </a:solidFill>
          <a:ln w="9360">
            <a:solidFill>
              <a:srgbClr val="000000"/>
            </a:solidFill>
            <a:miter/>
          </a:ln>
        </p:spPr>
        <p:style>
          <a:lnRef idx="0"/>
          <a:fillRef idx="0"/>
          <a:effectRef idx="0"/>
          <a:fontRef idx="minor"/>
        </p:style>
      </p:sp>
      <p:sp>
        <p:nvSpPr>
          <p:cNvPr id="1016" name="CustomShape 6"/>
          <p:cNvSpPr/>
          <p:nvPr/>
        </p:nvSpPr>
        <p:spPr>
          <a:xfrm>
            <a:off x="1107720" y="4730040"/>
            <a:ext cx="10980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17" name="CustomShape 7"/>
          <p:cNvSpPr/>
          <p:nvPr/>
        </p:nvSpPr>
        <p:spPr>
          <a:xfrm>
            <a:off x="98244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8" name="CustomShape 8"/>
          <p:cNvSpPr/>
          <p:nvPr/>
        </p:nvSpPr>
        <p:spPr>
          <a:xfrm>
            <a:off x="13158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19" name="CustomShape 9"/>
          <p:cNvSpPr/>
          <p:nvPr/>
        </p:nvSpPr>
        <p:spPr>
          <a:xfrm>
            <a:off x="16509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0" name="CustomShape 10"/>
          <p:cNvSpPr/>
          <p:nvPr/>
        </p:nvSpPr>
        <p:spPr>
          <a:xfrm>
            <a:off x="2732040" y="4509360"/>
            <a:ext cx="1129320" cy="422280"/>
          </a:xfrm>
          <a:prstGeom prst="rect">
            <a:avLst/>
          </a:prstGeom>
          <a:solidFill>
            <a:srgbClr val="4f81bd"/>
          </a:solidFill>
          <a:ln w="9360">
            <a:solidFill>
              <a:srgbClr val="000000"/>
            </a:solidFill>
            <a:miter/>
          </a:ln>
        </p:spPr>
        <p:style>
          <a:lnRef idx="0"/>
          <a:fillRef idx="0"/>
          <a:effectRef idx="0"/>
          <a:fontRef idx="minor"/>
        </p:style>
      </p:sp>
      <p:sp>
        <p:nvSpPr>
          <p:cNvPr id="1021" name="CustomShape 11"/>
          <p:cNvSpPr/>
          <p:nvPr/>
        </p:nvSpPr>
        <p:spPr>
          <a:xfrm>
            <a:off x="2844360" y="4730040"/>
            <a:ext cx="108144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22" name="CustomShape 12"/>
          <p:cNvSpPr/>
          <p:nvPr/>
        </p:nvSpPr>
        <p:spPr>
          <a:xfrm>
            <a:off x="29160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3" name="CustomShape 13"/>
          <p:cNvSpPr/>
          <p:nvPr/>
        </p:nvSpPr>
        <p:spPr>
          <a:xfrm>
            <a:off x="3249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4" name="CustomShape 14"/>
          <p:cNvSpPr/>
          <p:nvPr/>
        </p:nvSpPr>
        <p:spPr>
          <a:xfrm>
            <a:off x="35845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5" name="CustomShape 15"/>
          <p:cNvSpPr/>
          <p:nvPr/>
        </p:nvSpPr>
        <p:spPr>
          <a:xfrm>
            <a:off x="4698720" y="4509360"/>
            <a:ext cx="1239840" cy="422280"/>
          </a:xfrm>
          <a:prstGeom prst="rect">
            <a:avLst/>
          </a:prstGeom>
          <a:solidFill>
            <a:srgbClr val="4f81bd"/>
          </a:solidFill>
          <a:ln w="9360">
            <a:solidFill>
              <a:srgbClr val="000000"/>
            </a:solidFill>
            <a:miter/>
          </a:ln>
        </p:spPr>
        <p:style>
          <a:lnRef idx="0"/>
          <a:fillRef idx="0"/>
          <a:effectRef idx="0"/>
          <a:fontRef idx="minor"/>
        </p:style>
      </p:sp>
      <p:sp>
        <p:nvSpPr>
          <p:cNvPr id="1026" name="CustomShape 16"/>
          <p:cNvSpPr/>
          <p:nvPr/>
        </p:nvSpPr>
        <p:spPr>
          <a:xfrm>
            <a:off x="4932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7" name="CustomShape 17"/>
          <p:cNvSpPr/>
          <p:nvPr/>
        </p:nvSpPr>
        <p:spPr>
          <a:xfrm>
            <a:off x="52657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8" name="CustomShape 18"/>
          <p:cNvSpPr/>
          <p:nvPr/>
        </p:nvSpPr>
        <p:spPr>
          <a:xfrm>
            <a:off x="560088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29" name="CustomShape 19"/>
          <p:cNvSpPr/>
          <p:nvPr/>
        </p:nvSpPr>
        <p:spPr>
          <a:xfrm>
            <a:off x="987840" y="4759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30" name="CustomShape 20"/>
          <p:cNvSpPr/>
          <p:nvPr/>
        </p:nvSpPr>
        <p:spPr>
          <a:xfrm>
            <a:off x="4860000" y="4725000"/>
            <a:ext cx="11502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31" name="CustomShape 21"/>
          <p:cNvSpPr/>
          <p:nvPr/>
        </p:nvSpPr>
        <p:spPr>
          <a:xfrm>
            <a:off x="212364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032" name="CustomShape 22"/>
          <p:cNvSpPr/>
          <p:nvPr/>
        </p:nvSpPr>
        <p:spPr>
          <a:xfrm>
            <a:off x="233172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33" name="CustomShape 23"/>
          <p:cNvSpPr/>
          <p:nvPr/>
        </p:nvSpPr>
        <p:spPr>
          <a:xfrm>
            <a:off x="22064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4" name="CustomShape 24"/>
          <p:cNvSpPr/>
          <p:nvPr/>
        </p:nvSpPr>
        <p:spPr>
          <a:xfrm>
            <a:off x="253980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5" name="CustomShape 25"/>
          <p:cNvSpPr/>
          <p:nvPr/>
        </p:nvSpPr>
        <p:spPr>
          <a:xfrm>
            <a:off x="287496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36"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37" name="CustomShape 27"/>
          <p:cNvSpPr/>
          <p:nvPr/>
        </p:nvSpPr>
        <p:spPr>
          <a:xfrm>
            <a:off x="378072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038" name="CustomShape 28"/>
          <p:cNvSpPr/>
          <p:nvPr/>
        </p:nvSpPr>
        <p:spPr>
          <a:xfrm>
            <a:off x="398880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39" name="CustomShape 29"/>
          <p:cNvSpPr/>
          <p:nvPr/>
        </p:nvSpPr>
        <p:spPr>
          <a:xfrm>
            <a:off x="386352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0" name="CustomShape 30"/>
          <p:cNvSpPr/>
          <p:nvPr/>
        </p:nvSpPr>
        <p:spPr>
          <a:xfrm>
            <a:off x="419688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1" name="CustomShape 31"/>
          <p:cNvSpPr/>
          <p:nvPr/>
        </p:nvSpPr>
        <p:spPr>
          <a:xfrm>
            <a:off x="45320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2"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43" name="CustomShape 33"/>
          <p:cNvSpPr/>
          <p:nvPr/>
        </p:nvSpPr>
        <p:spPr>
          <a:xfrm>
            <a:off x="293472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044" name="CustomShape 34"/>
          <p:cNvSpPr/>
          <p:nvPr/>
        </p:nvSpPr>
        <p:spPr>
          <a:xfrm>
            <a:off x="3097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45" name="CustomShape 35"/>
          <p:cNvSpPr/>
          <p:nvPr/>
        </p:nvSpPr>
        <p:spPr>
          <a:xfrm>
            <a:off x="3017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6" name="CustomShape 36"/>
          <p:cNvSpPr/>
          <p:nvPr/>
        </p:nvSpPr>
        <p:spPr>
          <a:xfrm>
            <a:off x="368604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7" name="CustomShape 37"/>
          <p:cNvSpPr/>
          <p:nvPr/>
        </p:nvSpPr>
        <p:spPr>
          <a:xfrm>
            <a:off x="3364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48" name="CustomShape 38"/>
          <p:cNvSpPr/>
          <p:nvPr/>
        </p:nvSpPr>
        <p:spPr>
          <a:xfrm>
            <a:off x="899640" y="5301360"/>
            <a:ext cx="915480" cy="422280"/>
          </a:xfrm>
          <a:prstGeom prst="rect">
            <a:avLst/>
          </a:prstGeom>
          <a:solidFill>
            <a:srgbClr val="4f81bd"/>
          </a:solidFill>
          <a:ln w="9360">
            <a:solidFill>
              <a:srgbClr val="000000"/>
            </a:solidFill>
            <a:miter/>
          </a:ln>
        </p:spPr>
        <p:style>
          <a:lnRef idx="0"/>
          <a:fillRef idx="0"/>
          <a:effectRef idx="0"/>
          <a:fontRef idx="minor"/>
        </p:style>
      </p:sp>
      <p:sp>
        <p:nvSpPr>
          <p:cNvPr id="1049" name="CustomShape 39"/>
          <p:cNvSpPr/>
          <p:nvPr/>
        </p:nvSpPr>
        <p:spPr>
          <a:xfrm>
            <a:off x="1061640" y="5522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050" name="CustomShape 40"/>
          <p:cNvSpPr/>
          <p:nvPr/>
        </p:nvSpPr>
        <p:spPr>
          <a:xfrm>
            <a:off x="98244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1" name="CustomShape 41"/>
          <p:cNvSpPr/>
          <p:nvPr/>
        </p:nvSpPr>
        <p:spPr>
          <a:xfrm>
            <a:off x="165096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2" name="CustomShape 42"/>
          <p:cNvSpPr/>
          <p:nvPr/>
        </p:nvSpPr>
        <p:spPr>
          <a:xfrm>
            <a:off x="1329480" y="53370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3" name="CustomShape 43"/>
          <p:cNvSpPr/>
          <p:nvPr/>
        </p:nvSpPr>
        <p:spPr>
          <a:xfrm>
            <a:off x="495108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054" name="CustomShape 44"/>
          <p:cNvSpPr/>
          <p:nvPr/>
        </p:nvSpPr>
        <p:spPr>
          <a:xfrm>
            <a:off x="5113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055" name="CustomShape 45"/>
          <p:cNvSpPr/>
          <p:nvPr/>
        </p:nvSpPr>
        <p:spPr>
          <a:xfrm>
            <a:off x="5033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6" name="CustomShape 46"/>
          <p:cNvSpPr/>
          <p:nvPr/>
        </p:nvSpPr>
        <p:spPr>
          <a:xfrm>
            <a:off x="570240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7" name="CustomShape 47"/>
          <p:cNvSpPr/>
          <p:nvPr/>
        </p:nvSpPr>
        <p:spPr>
          <a:xfrm>
            <a:off x="5380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58" name="CustomShape 48"/>
          <p:cNvSpPr/>
          <p:nvPr/>
        </p:nvSpPr>
        <p:spPr>
          <a:xfrm>
            <a:off x="6444360" y="4365000"/>
            <a:ext cx="154080" cy="718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059" name="CustomShape 49"/>
          <p:cNvSpPr/>
          <p:nvPr/>
        </p:nvSpPr>
        <p:spPr>
          <a:xfrm>
            <a:off x="6599880" y="4490280"/>
            <a:ext cx="244692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all other entities are near the red entity</a:t>
            </a:r>
            <a:endParaRPr b="0" lang="en-US" sz="1200" spc="-1" strike="noStrike">
              <a:latin typeface="Arial"/>
            </a:endParaRPr>
          </a:p>
        </p:txBody>
      </p:sp>
      <p:sp>
        <p:nvSpPr>
          <p:cNvPr id="1060" name="CustomShape 50"/>
          <p:cNvSpPr/>
          <p:nvPr/>
        </p:nvSpPr>
        <p:spPr>
          <a:xfrm>
            <a:off x="5394960" y="600660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1" name="CustomShape 51"/>
          <p:cNvSpPr/>
          <p:nvPr/>
        </p:nvSpPr>
        <p:spPr>
          <a:xfrm>
            <a:off x="5442840" y="650844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062" name="CustomShape 52"/>
          <p:cNvSpPr/>
          <p:nvPr/>
        </p:nvSpPr>
        <p:spPr>
          <a:xfrm>
            <a:off x="5603040" y="603756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063" name="CustomShape 53"/>
          <p:cNvSpPr/>
          <p:nvPr/>
        </p:nvSpPr>
        <p:spPr>
          <a:xfrm>
            <a:off x="5442840" y="629568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64" name="CustomShape 54"/>
          <p:cNvSpPr/>
          <p:nvPr/>
        </p:nvSpPr>
        <p:spPr>
          <a:xfrm>
            <a:off x="5442840" y="610200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06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t>
            </a:r>
            <a:r>
              <a:rPr b="0" lang="en-US" sz="3600" spc="-1" strike="noStrike">
                <a:solidFill>
                  <a:srgbClr val="4f81bd"/>
                </a:solidFill>
                <a:latin typeface="Calibri"/>
                <a:ea typeface="宋体"/>
              </a:rPr>
              <a:t>CELL_PUBLIC_AND_OWN</a:t>
            </a:r>
            <a:endParaRPr b="0" lang="en-US" sz="3600" spc="-1" strike="noStrike">
              <a:latin typeface="Arial"/>
            </a:endParaRPr>
          </a:p>
        </p:txBody>
      </p:sp>
      <p:sp>
        <p:nvSpPr>
          <p:cNvPr id="1067"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40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will also be posted to the entity of its own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Avatar's enemies list, server-side other entities AI can check the Avatar enemies list and assist in combat. The client can display the hatred value in the enemy list to rank, while other clients do not need to see the current Avatar hate list.</a:t>
            </a:r>
            <a:endParaRPr b="0" lang="en-US" sz="1600" spc="-1" strike="noStrike">
              <a:latin typeface="Arial"/>
            </a:endParaRPr>
          </a:p>
          <a:p>
            <a:pPr marL="182520">
              <a:lnSpc>
                <a:spcPct val="100000"/>
              </a:lnSpc>
              <a:spcBef>
                <a:spcPts val="400"/>
              </a:spcBef>
            </a:pPr>
            <a:endParaRPr b="0" lang="en-US" sz="1600" spc="-1" strike="noStrike">
              <a:latin typeface="Arial"/>
            </a:endParaRPr>
          </a:p>
          <a:p>
            <a:pPr marL="182520">
              <a:lnSpc>
                <a:spcPct val="100000"/>
              </a:lnSpc>
              <a:spcBef>
                <a:spcPts val="40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068" name="CustomShape 4"/>
          <p:cNvSpPr/>
          <p:nvPr/>
        </p:nvSpPr>
        <p:spPr>
          <a:xfrm>
            <a:off x="827640" y="4365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069" name="CustomShape 5"/>
          <p:cNvSpPr/>
          <p:nvPr/>
        </p:nvSpPr>
        <p:spPr>
          <a:xfrm>
            <a:off x="899640" y="4509360"/>
            <a:ext cx="1151280" cy="422280"/>
          </a:xfrm>
          <a:prstGeom prst="rect">
            <a:avLst/>
          </a:prstGeom>
          <a:solidFill>
            <a:srgbClr val="4f81bd"/>
          </a:solidFill>
          <a:ln w="9360">
            <a:solidFill>
              <a:srgbClr val="000000"/>
            </a:solidFill>
            <a:miter/>
          </a:ln>
        </p:spPr>
        <p:style>
          <a:lnRef idx="0"/>
          <a:fillRef idx="0"/>
          <a:effectRef idx="0"/>
          <a:fontRef idx="minor"/>
        </p:style>
      </p:sp>
      <p:sp>
        <p:nvSpPr>
          <p:cNvPr id="1070" name="CustomShape 6"/>
          <p:cNvSpPr/>
          <p:nvPr/>
        </p:nvSpPr>
        <p:spPr>
          <a:xfrm>
            <a:off x="1107720" y="4730040"/>
            <a:ext cx="10980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071" name="CustomShape 7"/>
          <p:cNvSpPr/>
          <p:nvPr/>
        </p:nvSpPr>
        <p:spPr>
          <a:xfrm>
            <a:off x="98244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2" name="CustomShape 8"/>
          <p:cNvSpPr/>
          <p:nvPr/>
        </p:nvSpPr>
        <p:spPr>
          <a:xfrm>
            <a:off x="13158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3" name="CustomShape 9"/>
          <p:cNvSpPr/>
          <p:nvPr/>
        </p:nvSpPr>
        <p:spPr>
          <a:xfrm>
            <a:off x="16509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4" name="CustomShape 10"/>
          <p:cNvSpPr/>
          <p:nvPr/>
        </p:nvSpPr>
        <p:spPr>
          <a:xfrm>
            <a:off x="2732040" y="4509360"/>
            <a:ext cx="1129320" cy="422280"/>
          </a:xfrm>
          <a:prstGeom prst="rect">
            <a:avLst/>
          </a:prstGeom>
          <a:solidFill>
            <a:srgbClr val="4f81bd"/>
          </a:solidFill>
          <a:ln w="9360">
            <a:solidFill>
              <a:srgbClr val="000000"/>
            </a:solidFill>
            <a:miter/>
          </a:ln>
        </p:spPr>
        <p:style>
          <a:lnRef idx="0"/>
          <a:fillRef idx="0"/>
          <a:effectRef idx="0"/>
          <a:fontRef idx="minor"/>
        </p:style>
      </p:sp>
      <p:sp>
        <p:nvSpPr>
          <p:cNvPr id="1075" name="CustomShape 11"/>
          <p:cNvSpPr/>
          <p:nvPr/>
        </p:nvSpPr>
        <p:spPr>
          <a:xfrm>
            <a:off x="2844360" y="4730040"/>
            <a:ext cx="108144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076" name="CustomShape 12"/>
          <p:cNvSpPr/>
          <p:nvPr/>
        </p:nvSpPr>
        <p:spPr>
          <a:xfrm>
            <a:off x="2910600" y="4546440"/>
            <a:ext cx="13860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77" name="CustomShape 13"/>
          <p:cNvSpPr/>
          <p:nvPr/>
        </p:nvSpPr>
        <p:spPr>
          <a:xfrm>
            <a:off x="3249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8" name="CustomShape 14"/>
          <p:cNvSpPr/>
          <p:nvPr/>
        </p:nvSpPr>
        <p:spPr>
          <a:xfrm>
            <a:off x="35845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79" name="CustomShape 15"/>
          <p:cNvSpPr/>
          <p:nvPr/>
        </p:nvSpPr>
        <p:spPr>
          <a:xfrm>
            <a:off x="4698720" y="4509360"/>
            <a:ext cx="1239840" cy="422280"/>
          </a:xfrm>
          <a:prstGeom prst="rect">
            <a:avLst/>
          </a:prstGeom>
          <a:solidFill>
            <a:srgbClr val="4f81bd"/>
          </a:solidFill>
          <a:ln w="9360">
            <a:solidFill>
              <a:srgbClr val="000000"/>
            </a:solidFill>
            <a:miter/>
          </a:ln>
        </p:spPr>
        <p:style>
          <a:lnRef idx="0"/>
          <a:fillRef idx="0"/>
          <a:effectRef idx="0"/>
          <a:fontRef idx="minor"/>
        </p:style>
      </p:sp>
      <p:sp>
        <p:nvSpPr>
          <p:cNvPr id="1080" name="CustomShape 16"/>
          <p:cNvSpPr/>
          <p:nvPr/>
        </p:nvSpPr>
        <p:spPr>
          <a:xfrm>
            <a:off x="4932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1" name="CustomShape 17"/>
          <p:cNvSpPr/>
          <p:nvPr/>
        </p:nvSpPr>
        <p:spPr>
          <a:xfrm>
            <a:off x="52657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2" name="CustomShape 18"/>
          <p:cNvSpPr/>
          <p:nvPr/>
        </p:nvSpPr>
        <p:spPr>
          <a:xfrm>
            <a:off x="560088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3" name="CustomShape 19"/>
          <p:cNvSpPr/>
          <p:nvPr/>
        </p:nvSpPr>
        <p:spPr>
          <a:xfrm>
            <a:off x="987840" y="4759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4" name="CustomShape 20"/>
          <p:cNvSpPr/>
          <p:nvPr/>
        </p:nvSpPr>
        <p:spPr>
          <a:xfrm>
            <a:off x="4860000" y="4725000"/>
            <a:ext cx="11502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085" name="CustomShape 21"/>
          <p:cNvSpPr/>
          <p:nvPr/>
        </p:nvSpPr>
        <p:spPr>
          <a:xfrm>
            <a:off x="212364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086" name="CustomShape 22"/>
          <p:cNvSpPr/>
          <p:nvPr/>
        </p:nvSpPr>
        <p:spPr>
          <a:xfrm>
            <a:off x="233172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087" name="CustomShape 23"/>
          <p:cNvSpPr/>
          <p:nvPr/>
        </p:nvSpPr>
        <p:spPr>
          <a:xfrm>
            <a:off x="2206440" y="631116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088" name="CustomShape 24"/>
          <p:cNvSpPr/>
          <p:nvPr/>
        </p:nvSpPr>
        <p:spPr>
          <a:xfrm>
            <a:off x="253980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89" name="CustomShape 25"/>
          <p:cNvSpPr/>
          <p:nvPr/>
        </p:nvSpPr>
        <p:spPr>
          <a:xfrm>
            <a:off x="287496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090"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091" name="CustomShape 27"/>
          <p:cNvSpPr/>
          <p:nvPr/>
        </p:nvSpPr>
        <p:spPr>
          <a:xfrm>
            <a:off x="378072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092" name="CustomShape 28"/>
          <p:cNvSpPr/>
          <p:nvPr/>
        </p:nvSpPr>
        <p:spPr>
          <a:xfrm>
            <a:off x="398880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093" name="CustomShape 29"/>
          <p:cNvSpPr/>
          <p:nvPr/>
        </p:nvSpPr>
        <p:spPr>
          <a:xfrm>
            <a:off x="386352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094" name="CustomShape 30"/>
          <p:cNvSpPr/>
          <p:nvPr/>
        </p:nvSpPr>
        <p:spPr>
          <a:xfrm>
            <a:off x="419688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5" name="CustomShape 31"/>
          <p:cNvSpPr/>
          <p:nvPr/>
        </p:nvSpPr>
        <p:spPr>
          <a:xfrm>
            <a:off x="45320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096"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097" name="CustomShape 33"/>
          <p:cNvSpPr/>
          <p:nvPr/>
        </p:nvSpPr>
        <p:spPr>
          <a:xfrm>
            <a:off x="293472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098" name="CustomShape 34"/>
          <p:cNvSpPr/>
          <p:nvPr/>
        </p:nvSpPr>
        <p:spPr>
          <a:xfrm>
            <a:off x="3097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099" name="CustomShape 35"/>
          <p:cNvSpPr/>
          <p:nvPr/>
        </p:nvSpPr>
        <p:spPr>
          <a:xfrm>
            <a:off x="3017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0" name="CustomShape 36"/>
          <p:cNvSpPr/>
          <p:nvPr/>
        </p:nvSpPr>
        <p:spPr>
          <a:xfrm>
            <a:off x="368604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1" name="CustomShape 37"/>
          <p:cNvSpPr/>
          <p:nvPr/>
        </p:nvSpPr>
        <p:spPr>
          <a:xfrm>
            <a:off x="3364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2" name="CustomShape 38"/>
          <p:cNvSpPr/>
          <p:nvPr/>
        </p:nvSpPr>
        <p:spPr>
          <a:xfrm>
            <a:off x="899640" y="5301360"/>
            <a:ext cx="915480" cy="422280"/>
          </a:xfrm>
          <a:prstGeom prst="rect">
            <a:avLst/>
          </a:prstGeom>
          <a:solidFill>
            <a:srgbClr val="4f81bd"/>
          </a:solidFill>
          <a:ln w="9360">
            <a:solidFill>
              <a:srgbClr val="000000"/>
            </a:solidFill>
            <a:miter/>
          </a:ln>
        </p:spPr>
        <p:style>
          <a:lnRef idx="0"/>
          <a:fillRef idx="0"/>
          <a:effectRef idx="0"/>
          <a:fontRef idx="minor"/>
        </p:style>
      </p:sp>
      <p:sp>
        <p:nvSpPr>
          <p:cNvPr id="1103" name="CustomShape 39"/>
          <p:cNvSpPr/>
          <p:nvPr/>
        </p:nvSpPr>
        <p:spPr>
          <a:xfrm>
            <a:off x="1061640" y="5522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04" name="CustomShape 40"/>
          <p:cNvSpPr/>
          <p:nvPr/>
        </p:nvSpPr>
        <p:spPr>
          <a:xfrm>
            <a:off x="98244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05" name="CustomShape 41"/>
          <p:cNvSpPr/>
          <p:nvPr/>
        </p:nvSpPr>
        <p:spPr>
          <a:xfrm>
            <a:off x="165096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06" name="CustomShape 42"/>
          <p:cNvSpPr/>
          <p:nvPr/>
        </p:nvSpPr>
        <p:spPr>
          <a:xfrm>
            <a:off x="1329480" y="53370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07" name="CustomShape 43"/>
          <p:cNvSpPr/>
          <p:nvPr/>
        </p:nvSpPr>
        <p:spPr>
          <a:xfrm>
            <a:off x="495108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108" name="CustomShape 44"/>
          <p:cNvSpPr/>
          <p:nvPr/>
        </p:nvSpPr>
        <p:spPr>
          <a:xfrm>
            <a:off x="5113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09" name="CustomShape 45"/>
          <p:cNvSpPr/>
          <p:nvPr/>
        </p:nvSpPr>
        <p:spPr>
          <a:xfrm>
            <a:off x="5033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0" name="CustomShape 46"/>
          <p:cNvSpPr/>
          <p:nvPr/>
        </p:nvSpPr>
        <p:spPr>
          <a:xfrm>
            <a:off x="570240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1" name="CustomShape 47"/>
          <p:cNvSpPr/>
          <p:nvPr/>
        </p:nvSpPr>
        <p:spPr>
          <a:xfrm>
            <a:off x="5380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12" name="CustomShape 48"/>
          <p:cNvSpPr/>
          <p:nvPr/>
        </p:nvSpPr>
        <p:spPr>
          <a:xfrm>
            <a:off x="6444360" y="4365000"/>
            <a:ext cx="154080" cy="718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13" name="CustomShape 49"/>
          <p:cNvSpPr/>
          <p:nvPr/>
        </p:nvSpPr>
        <p:spPr>
          <a:xfrm>
            <a:off x="6599880" y="4490280"/>
            <a:ext cx="244692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14" name="CustomShape 50"/>
          <p:cNvSpPr/>
          <p:nvPr/>
        </p:nvSpPr>
        <p:spPr>
          <a:xfrm>
            <a:off x="5394960" y="603504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15" name="CustomShape 51"/>
          <p:cNvSpPr/>
          <p:nvPr/>
        </p:nvSpPr>
        <p:spPr>
          <a:xfrm>
            <a:off x="5442840" y="653688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16" name="CustomShape 52"/>
          <p:cNvSpPr/>
          <p:nvPr/>
        </p:nvSpPr>
        <p:spPr>
          <a:xfrm>
            <a:off x="5603040" y="606600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17" name="CustomShape 53"/>
          <p:cNvSpPr/>
          <p:nvPr/>
        </p:nvSpPr>
        <p:spPr>
          <a:xfrm>
            <a:off x="5442840" y="632412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18" name="CustomShape 54"/>
          <p:cNvSpPr/>
          <p:nvPr/>
        </p:nvSpPr>
        <p:spPr>
          <a:xfrm>
            <a:off x="5442840" y="613044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12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ALL_CLIENTS</a:t>
            </a:r>
            <a:endParaRPr b="0" lang="en-US" sz="4400" spc="-1" strike="noStrike">
              <a:latin typeface="Arial"/>
            </a:endParaRPr>
          </a:p>
        </p:txBody>
      </p:sp>
      <p:sp>
        <p:nvSpPr>
          <p:cNvPr id="1121"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600" spc="-1" strike="noStrike">
                <a:solidFill>
                  <a:srgbClr val="00007d"/>
                </a:solidFill>
                <a:latin typeface="Calibri"/>
                <a:ea typeface="宋体"/>
              </a:rPr>
              <a:t>It belongs to the Real Entity and its corresponding Ghost Entity can access</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 </a:t>
            </a:r>
            <a:r>
              <a:rPr b="0" lang="en-US" sz="1600" spc="-1" strike="noStrike">
                <a:solidFill>
                  <a:srgbClr val="00007d"/>
                </a:solidFill>
                <a:latin typeface="Calibri"/>
                <a:ea typeface="宋体"/>
              </a:rPr>
              <a:t>called</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Entity name</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Physical blood volume and grade</a:t>
            </a:r>
            <a:endParaRPr b="0" lang="en-US" sz="1200" spc="-1" strike="noStrike">
              <a:latin typeface="Arial"/>
            </a:endParaRPr>
          </a:p>
          <a:p>
            <a:pPr marL="182520">
              <a:lnSpc>
                <a:spcPct val="100000"/>
              </a:lnSpc>
              <a:spcBef>
                <a:spcPts val="320"/>
              </a:spcBef>
            </a:pP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22" name="CustomShape 4"/>
          <p:cNvSpPr/>
          <p:nvPr/>
        </p:nvSpPr>
        <p:spPr>
          <a:xfrm>
            <a:off x="823320" y="451692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23" name="CustomShape 5"/>
          <p:cNvSpPr/>
          <p:nvPr/>
        </p:nvSpPr>
        <p:spPr>
          <a:xfrm>
            <a:off x="895320" y="4661280"/>
            <a:ext cx="1151280" cy="422280"/>
          </a:xfrm>
          <a:prstGeom prst="rect">
            <a:avLst/>
          </a:prstGeom>
          <a:solidFill>
            <a:srgbClr val="4f81bd"/>
          </a:solidFill>
          <a:ln w="9360">
            <a:solidFill>
              <a:srgbClr val="000000"/>
            </a:solidFill>
            <a:miter/>
          </a:ln>
        </p:spPr>
        <p:style>
          <a:lnRef idx="0"/>
          <a:fillRef idx="0"/>
          <a:effectRef idx="0"/>
          <a:fontRef idx="minor"/>
        </p:style>
      </p:sp>
      <p:sp>
        <p:nvSpPr>
          <p:cNvPr id="1124" name="CustomShape 6"/>
          <p:cNvSpPr/>
          <p:nvPr/>
        </p:nvSpPr>
        <p:spPr>
          <a:xfrm>
            <a:off x="1103400" y="4881960"/>
            <a:ext cx="10980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25" name="CustomShape 7"/>
          <p:cNvSpPr/>
          <p:nvPr/>
        </p:nvSpPr>
        <p:spPr>
          <a:xfrm>
            <a:off x="97812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6" name="CustomShape 8"/>
          <p:cNvSpPr/>
          <p:nvPr/>
        </p:nvSpPr>
        <p:spPr>
          <a:xfrm>
            <a:off x="131148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7" name="CustomShape 9"/>
          <p:cNvSpPr/>
          <p:nvPr/>
        </p:nvSpPr>
        <p:spPr>
          <a:xfrm>
            <a:off x="164664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28" name="CustomShape 10"/>
          <p:cNvSpPr/>
          <p:nvPr/>
        </p:nvSpPr>
        <p:spPr>
          <a:xfrm>
            <a:off x="2727720" y="4661280"/>
            <a:ext cx="1129320" cy="422280"/>
          </a:xfrm>
          <a:prstGeom prst="rect">
            <a:avLst/>
          </a:prstGeom>
          <a:solidFill>
            <a:srgbClr val="4f81bd"/>
          </a:solidFill>
          <a:ln w="9360">
            <a:solidFill>
              <a:srgbClr val="000000"/>
            </a:solidFill>
            <a:miter/>
          </a:ln>
        </p:spPr>
        <p:style>
          <a:lnRef idx="0"/>
          <a:fillRef idx="0"/>
          <a:effectRef idx="0"/>
          <a:fontRef idx="minor"/>
        </p:style>
      </p:sp>
      <p:sp>
        <p:nvSpPr>
          <p:cNvPr id="1129" name="CustomShape 11"/>
          <p:cNvSpPr/>
          <p:nvPr/>
        </p:nvSpPr>
        <p:spPr>
          <a:xfrm>
            <a:off x="2840040" y="4881960"/>
            <a:ext cx="108144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30" name="CustomShape 12"/>
          <p:cNvSpPr/>
          <p:nvPr/>
        </p:nvSpPr>
        <p:spPr>
          <a:xfrm>
            <a:off x="2906280" y="4698360"/>
            <a:ext cx="13860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31" name="CustomShape 13"/>
          <p:cNvSpPr/>
          <p:nvPr/>
        </p:nvSpPr>
        <p:spPr>
          <a:xfrm>
            <a:off x="324504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2" name="CustomShape 14"/>
          <p:cNvSpPr/>
          <p:nvPr/>
        </p:nvSpPr>
        <p:spPr>
          <a:xfrm>
            <a:off x="358020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3" name="CustomShape 15"/>
          <p:cNvSpPr/>
          <p:nvPr/>
        </p:nvSpPr>
        <p:spPr>
          <a:xfrm>
            <a:off x="4694400" y="4661280"/>
            <a:ext cx="1239840" cy="422280"/>
          </a:xfrm>
          <a:prstGeom prst="rect">
            <a:avLst/>
          </a:prstGeom>
          <a:solidFill>
            <a:srgbClr val="4f81bd"/>
          </a:solidFill>
          <a:ln w="9360">
            <a:solidFill>
              <a:srgbClr val="000000"/>
            </a:solidFill>
            <a:miter/>
          </a:ln>
        </p:spPr>
        <p:style>
          <a:lnRef idx="0"/>
          <a:fillRef idx="0"/>
          <a:effectRef idx="0"/>
          <a:fontRef idx="minor"/>
        </p:style>
      </p:sp>
      <p:sp>
        <p:nvSpPr>
          <p:cNvPr id="1134" name="CustomShape 16"/>
          <p:cNvSpPr/>
          <p:nvPr/>
        </p:nvSpPr>
        <p:spPr>
          <a:xfrm>
            <a:off x="492804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5" name="CustomShape 17"/>
          <p:cNvSpPr/>
          <p:nvPr/>
        </p:nvSpPr>
        <p:spPr>
          <a:xfrm>
            <a:off x="526140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6" name="CustomShape 18"/>
          <p:cNvSpPr/>
          <p:nvPr/>
        </p:nvSpPr>
        <p:spPr>
          <a:xfrm>
            <a:off x="5596560" y="46983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37" name="CustomShape 19"/>
          <p:cNvSpPr/>
          <p:nvPr/>
        </p:nvSpPr>
        <p:spPr>
          <a:xfrm>
            <a:off x="983520" y="491112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38" name="CustomShape 20"/>
          <p:cNvSpPr/>
          <p:nvPr/>
        </p:nvSpPr>
        <p:spPr>
          <a:xfrm>
            <a:off x="4855680" y="4876920"/>
            <a:ext cx="11502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39" name="CustomShape 21"/>
          <p:cNvSpPr/>
          <p:nvPr/>
        </p:nvSpPr>
        <p:spPr>
          <a:xfrm>
            <a:off x="2119320" y="6425640"/>
            <a:ext cx="915480" cy="422280"/>
          </a:xfrm>
          <a:prstGeom prst="rect">
            <a:avLst/>
          </a:prstGeom>
          <a:solidFill>
            <a:srgbClr val="4f81bd"/>
          </a:solidFill>
          <a:ln w="9360">
            <a:solidFill>
              <a:srgbClr val="000000"/>
            </a:solidFill>
            <a:miter/>
          </a:ln>
        </p:spPr>
        <p:style>
          <a:lnRef idx="0"/>
          <a:fillRef idx="0"/>
          <a:effectRef idx="0"/>
          <a:fontRef idx="minor"/>
        </p:style>
      </p:sp>
      <p:sp>
        <p:nvSpPr>
          <p:cNvPr id="1140" name="CustomShape 22"/>
          <p:cNvSpPr/>
          <p:nvPr/>
        </p:nvSpPr>
        <p:spPr>
          <a:xfrm>
            <a:off x="2327400" y="664632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41" name="CustomShape 23"/>
          <p:cNvSpPr/>
          <p:nvPr/>
        </p:nvSpPr>
        <p:spPr>
          <a:xfrm>
            <a:off x="2202120" y="646308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42" name="CustomShape 24"/>
          <p:cNvSpPr/>
          <p:nvPr/>
        </p:nvSpPr>
        <p:spPr>
          <a:xfrm>
            <a:off x="2535480" y="646308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3" name="CustomShape 25"/>
          <p:cNvSpPr/>
          <p:nvPr/>
        </p:nvSpPr>
        <p:spPr>
          <a:xfrm>
            <a:off x="2870640" y="646308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4" name="Line 26"/>
          <p:cNvSpPr/>
          <p:nvPr/>
        </p:nvSpPr>
        <p:spPr>
          <a:xfrm>
            <a:off x="822960" y="6100920"/>
            <a:ext cx="5544720" cy="360"/>
          </a:xfrm>
          <a:prstGeom prst="line">
            <a:avLst/>
          </a:prstGeom>
          <a:ln w="25560">
            <a:solidFill>
              <a:srgbClr val="4f81bd"/>
            </a:solidFill>
            <a:round/>
          </a:ln>
        </p:spPr>
        <p:style>
          <a:lnRef idx="0"/>
          <a:fillRef idx="0"/>
          <a:effectRef idx="0"/>
          <a:fontRef idx="minor"/>
        </p:style>
      </p:sp>
      <p:sp>
        <p:nvSpPr>
          <p:cNvPr id="1145" name="CustomShape 27"/>
          <p:cNvSpPr/>
          <p:nvPr/>
        </p:nvSpPr>
        <p:spPr>
          <a:xfrm>
            <a:off x="3776400" y="6425640"/>
            <a:ext cx="915480" cy="422280"/>
          </a:xfrm>
          <a:prstGeom prst="rect">
            <a:avLst/>
          </a:prstGeom>
          <a:solidFill>
            <a:srgbClr val="4f81bd"/>
          </a:solidFill>
          <a:ln w="9360">
            <a:solidFill>
              <a:srgbClr val="000000"/>
            </a:solidFill>
            <a:miter/>
          </a:ln>
        </p:spPr>
        <p:style>
          <a:lnRef idx="0"/>
          <a:fillRef idx="0"/>
          <a:effectRef idx="0"/>
          <a:fontRef idx="minor"/>
        </p:style>
      </p:sp>
      <p:sp>
        <p:nvSpPr>
          <p:cNvPr id="1146" name="CustomShape 28"/>
          <p:cNvSpPr/>
          <p:nvPr/>
        </p:nvSpPr>
        <p:spPr>
          <a:xfrm>
            <a:off x="3984480" y="664632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147" name="CustomShape 29"/>
          <p:cNvSpPr/>
          <p:nvPr/>
        </p:nvSpPr>
        <p:spPr>
          <a:xfrm>
            <a:off x="3859200" y="646308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48" name="CustomShape 30"/>
          <p:cNvSpPr/>
          <p:nvPr/>
        </p:nvSpPr>
        <p:spPr>
          <a:xfrm>
            <a:off x="4192560" y="646308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49" name="CustomShape 31"/>
          <p:cNvSpPr/>
          <p:nvPr/>
        </p:nvSpPr>
        <p:spPr>
          <a:xfrm>
            <a:off x="4527720" y="646308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50" name="Line 32"/>
          <p:cNvSpPr/>
          <p:nvPr/>
        </p:nvSpPr>
        <p:spPr>
          <a:xfrm>
            <a:off x="822960" y="5236920"/>
            <a:ext cx="5544720" cy="360"/>
          </a:xfrm>
          <a:prstGeom prst="line">
            <a:avLst/>
          </a:prstGeom>
          <a:ln w="25560">
            <a:solidFill>
              <a:srgbClr val="4f81bd"/>
            </a:solidFill>
            <a:round/>
          </a:ln>
        </p:spPr>
        <p:style>
          <a:lnRef idx="0"/>
          <a:fillRef idx="0"/>
          <a:effectRef idx="0"/>
          <a:fontRef idx="minor"/>
        </p:style>
      </p:sp>
      <p:sp>
        <p:nvSpPr>
          <p:cNvPr id="1151" name="CustomShape 33"/>
          <p:cNvSpPr/>
          <p:nvPr/>
        </p:nvSpPr>
        <p:spPr>
          <a:xfrm>
            <a:off x="2930400" y="5489640"/>
            <a:ext cx="915480" cy="422280"/>
          </a:xfrm>
          <a:prstGeom prst="rect">
            <a:avLst/>
          </a:prstGeom>
          <a:solidFill>
            <a:srgbClr val="4f81bd"/>
          </a:solidFill>
          <a:ln w="9360">
            <a:solidFill>
              <a:srgbClr val="000000"/>
            </a:solidFill>
            <a:miter/>
          </a:ln>
        </p:spPr>
        <p:style>
          <a:lnRef idx="0"/>
          <a:fillRef idx="0"/>
          <a:effectRef idx="0"/>
          <a:fontRef idx="minor"/>
        </p:style>
      </p:sp>
      <p:sp>
        <p:nvSpPr>
          <p:cNvPr id="1152" name="CustomShape 34"/>
          <p:cNvSpPr/>
          <p:nvPr/>
        </p:nvSpPr>
        <p:spPr>
          <a:xfrm>
            <a:off x="3092760" y="571032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153" name="CustomShape 35"/>
          <p:cNvSpPr/>
          <p:nvPr/>
        </p:nvSpPr>
        <p:spPr>
          <a:xfrm>
            <a:off x="3013560" y="552672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4" name="CustomShape 36"/>
          <p:cNvSpPr/>
          <p:nvPr/>
        </p:nvSpPr>
        <p:spPr>
          <a:xfrm>
            <a:off x="3681720" y="552672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5" name="CustomShape 37"/>
          <p:cNvSpPr/>
          <p:nvPr/>
        </p:nvSpPr>
        <p:spPr>
          <a:xfrm>
            <a:off x="3360600" y="552528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56" name="CustomShape 38"/>
          <p:cNvSpPr/>
          <p:nvPr/>
        </p:nvSpPr>
        <p:spPr>
          <a:xfrm>
            <a:off x="895320" y="5453280"/>
            <a:ext cx="915480" cy="422280"/>
          </a:xfrm>
          <a:prstGeom prst="rect">
            <a:avLst/>
          </a:prstGeom>
          <a:solidFill>
            <a:srgbClr val="4f81bd"/>
          </a:solidFill>
          <a:ln w="9360">
            <a:solidFill>
              <a:srgbClr val="000000"/>
            </a:solidFill>
            <a:miter/>
          </a:ln>
        </p:spPr>
        <p:style>
          <a:lnRef idx="0"/>
          <a:fillRef idx="0"/>
          <a:effectRef idx="0"/>
          <a:fontRef idx="minor"/>
        </p:style>
      </p:sp>
      <p:sp>
        <p:nvSpPr>
          <p:cNvPr id="1157" name="CustomShape 39"/>
          <p:cNvSpPr/>
          <p:nvPr/>
        </p:nvSpPr>
        <p:spPr>
          <a:xfrm>
            <a:off x="1057320" y="567396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158" name="CustomShape 40"/>
          <p:cNvSpPr/>
          <p:nvPr/>
        </p:nvSpPr>
        <p:spPr>
          <a:xfrm>
            <a:off x="978120" y="5490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159" name="CustomShape 41"/>
          <p:cNvSpPr/>
          <p:nvPr/>
        </p:nvSpPr>
        <p:spPr>
          <a:xfrm>
            <a:off x="1646640" y="5490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0" name="CustomShape 42"/>
          <p:cNvSpPr/>
          <p:nvPr/>
        </p:nvSpPr>
        <p:spPr>
          <a:xfrm>
            <a:off x="1325160" y="548892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61" name="CustomShape 43"/>
          <p:cNvSpPr/>
          <p:nvPr/>
        </p:nvSpPr>
        <p:spPr>
          <a:xfrm>
            <a:off x="4946760" y="5489640"/>
            <a:ext cx="915480" cy="422280"/>
          </a:xfrm>
          <a:prstGeom prst="rect">
            <a:avLst/>
          </a:prstGeom>
          <a:solidFill>
            <a:srgbClr val="4f81bd"/>
          </a:solidFill>
          <a:ln w="9360">
            <a:solidFill>
              <a:srgbClr val="000000"/>
            </a:solidFill>
            <a:miter/>
          </a:ln>
        </p:spPr>
        <p:style>
          <a:lnRef idx="0"/>
          <a:fillRef idx="0"/>
          <a:effectRef idx="0"/>
          <a:fontRef idx="minor"/>
        </p:style>
      </p:sp>
      <p:sp>
        <p:nvSpPr>
          <p:cNvPr id="1162" name="CustomShape 44"/>
          <p:cNvSpPr/>
          <p:nvPr/>
        </p:nvSpPr>
        <p:spPr>
          <a:xfrm>
            <a:off x="5108760" y="571032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163" name="CustomShape 45"/>
          <p:cNvSpPr/>
          <p:nvPr/>
        </p:nvSpPr>
        <p:spPr>
          <a:xfrm>
            <a:off x="5029560" y="552672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4" name="CustomShape 46"/>
          <p:cNvSpPr/>
          <p:nvPr/>
        </p:nvSpPr>
        <p:spPr>
          <a:xfrm>
            <a:off x="5698080" y="552672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5" name="CustomShape 47"/>
          <p:cNvSpPr/>
          <p:nvPr/>
        </p:nvSpPr>
        <p:spPr>
          <a:xfrm>
            <a:off x="5376600" y="552528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66" name="CustomShape 48"/>
          <p:cNvSpPr/>
          <p:nvPr/>
        </p:nvSpPr>
        <p:spPr>
          <a:xfrm>
            <a:off x="6440040" y="4516920"/>
            <a:ext cx="154080" cy="718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167" name="CustomShape 49"/>
          <p:cNvSpPr/>
          <p:nvPr/>
        </p:nvSpPr>
        <p:spPr>
          <a:xfrm>
            <a:off x="6595560" y="4642200"/>
            <a:ext cx="244692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168" name="CustomShape 50"/>
          <p:cNvSpPr/>
          <p:nvPr/>
        </p:nvSpPr>
        <p:spPr>
          <a:xfrm>
            <a:off x="5489280" y="606852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69" name="CustomShape 51"/>
          <p:cNvSpPr/>
          <p:nvPr/>
        </p:nvSpPr>
        <p:spPr>
          <a:xfrm>
            <a:off x="5537160" y="657036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170" name="CustomShape 52"/>
          <p:cNvSpPr/>
          <p:nvPr/>
        </p:nvSpPr>
        <p:spPr>
          <a:xfrm>
            <a:off x="5697360" y="609948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171" name="CustomShape 53"/>
          <p:cNvSpPr/>
          <p:nvPr/>
        </p:nvSpPr>
        <p:spPr>
          <a:xfrm>
            <a:off x="5537160" y="635760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72" name="CustomShape 54"/>
          <p:cNvSpPr/>
          <p:nvPr/>
        </p:nvSpPr>
        <p:spPr>
          <a:xfrm>
            <a:off x="5537160" y="616392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17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 OWN_CLIENT</a:t>
            </a:r>
            <a:endParaRPr b="0" lang="en-US" sz="4400" spc="-1" strike="noStrike">
              <a:latin typeface="Arial"/>
            </a:endParaRPr>
          </a:p>
        </p:txBody>
      </p:sp>
      <p:sp>
        <p:nvSpPr>
          <p:cNvPr id="1175"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Real Entity it belongs to and its own client can access</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type of attribute is also posted to the Entity of its corresponding client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will be called</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The current agility, strength, and intelligence attributes of the character. This attribute is used to calculate the final ability of the character, but other entities do not need to access the attribute, and their own client needs to display these three attributes on the role panel for collocation.</a:t>
            </a:r>
            <a:endParaRPr b="0" lang="en-US" sz="1200" spc="-1" strike="noStrike">
              <a:latin typeface="Arial"/>
            </a:endParaRPr>
          </a:p>
          <a:p>
            <a:pPr marL="182520">
              <a:lnSpc>
                <a:spcPct val="100000"/>
              </a:lnSpc>
              <a:spcBef>
                <a:spcPts val="241"/>
              </a:spcBef>
            </a:pPr>
            <a:r>
              <a:rPr b="0" lang="en-US" sz="1200" spc="-1" strike="noStrike">
                <a:solidFill>
                  <a:srgbClr val="00007d"/>
                </a:solidFill>
                <a:latin typeface="Calibri"/>
                <a:ea typeface="宋体"/>
              </a:rPr>
              <a:t>         </a:t>
            </a:r>
            <a:r>
              <a:rPr b="0" lang="en-US" sz="1200" spc="-1" strike="noStrike">
                <a:solidFill>
                  <a:srgbClr val="00007d"/>
                </a:solidFill>
                <a:latin typeface="Calibri"/>
                <a:ea typeface="宋体"/>
              </a:rPr>
              <a:t>Experience till level up value</a:t>
            </a:r>
            <a:endParaRPr b="0" lang="en-US" sz="1200" spc="-1" strike="noStrike">
              <a:latin typeface="Arial"/>
            </a:endParaRPr>
          </a:p>
          <a:p>
            <a:pPr marL="182520">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176" name="CustomShape 4"/>
          <p:cNvSpPr/>
          <p:nvPr/>
        </p:nvSpPr>
        <p:spPr>
          <a:xfrm>
            <a:off x="827640" y="4365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177" name="CustomShape 5"/>
          <p:cNvSpPr/>
          <p:nvPr/>
        </p:nvSpPr>
        <p:spPr>
          <a:xfrm>
            <a:off x="899640" y="4509360"/>
            <a:ext cx="1151280" cy="422280"/>
          </a:xfrm>
          <a:prstGeom prst="rect">
            <a:avLst/>
          </a:prstGeom>
          <a:solidFill>
            <a:srgbClr val="4f81bd"/>
          </a:solidFill>
          <a:ln w="9360">
            <a:solidFill>
              <a:srgbClr val="000000"/>
            </a:solidFill>
            <a:miter/>
          </a:ln>
        </p:spPr>
        <p:style>
          <a:lnRef idx="0"/>
          <a:fillRef idx="0"/>
          <a:effectRef idx="0"/>
          <a:fontRef idx="minor"/>
        </p:style>
      </p:sp>
      <p:sp>
        <p:nvSpPr>
          <p:cNvPr id="1178" name="CustomShape 6"/>
          <p:cNvSpPr/>
          <p:nvPr/>
        </p:nvSpPr>
        <p:spPr>
          <a:xfrm>
            <a:off x="1107720" y="4730040"/>
            <a:ext cx="10980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179" name="CustomShape 7"/>
          <p:cNvSpPr/>
          <p:nvPr/>
        </p:nvSpPr>
        <p:spPr>
          <a:xfrm>
            <a:off x="98244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0" name="CustomShape 8"/>
          <p:cNvSpPr/>
          <p:nvPr/>
        </p:nvSpPr>
        <p:spPr>
          <a:xfrm>
            <a:off x="13158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1" name="CustomShape 9"/>
          <p:cNvSpPr/>
          <p:nvPr/>
        </p:nvSpPr>
        <p:spPr>
          <a:xfrm>
            <a:off x="16509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82" name="CustomShape 10"/>
          <p:cNvSpPr/>
          <p:nvPr/>
        </p:nvSpPr>
        <p:spPr>
          <a:xfrm>
            <a:off x="2732040" y="4509360"/>
            <a:ext cx="1129320" cy="422280"/>
          </a:xfrm>
          <a:prstGeom prst="rect">
            <a:avLst/>
          </a:prstGeom>
          <a:solidFill>
            <a:srgbClr val="4f81bd"/>
          </a:solidFill>
          <a:ln w="9360">
            <a:solidFill>
              <a:srgbClr val="000000"/>
            </a:solidFill>
            <a:miter/>
          </a:ln>
        </p:spPr>
        <p:style>
          <a:lnRef idx="0"/>
          <a:fillRef idx="0"/>
          <a:effectRef idx="0"/>
          <a:fontRef idx="minor"/>
        </p:style>
      </p:sp>
      <p:sp>
        <p:nvSpPr>
          <p:cNvPr id="1183" name="CustomShape 11"/>
          <p:cNvSpPr/>
          <p:nvPr/>
        </p:nvSpPr>
        <p:spPr>
          <a:xfrm>
            <a:off x="2844360" y="4730040"/>
            <a:ext cx="108144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184" name="CustomShape 12"/>
          <p:cNvSpPr/>
          <p:nvPr/>
        </p:nvSpPr>
        <p:spPr>
          <a:xfrm>
            <a:off x="2910600" y="4546440"/>
            <a:ext cx="13860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185" name="CustomShape 13"/>
          <p:cNvSpPr/>
          <p:nvPr/>
        </p:nvSpPr>
        <p:spPr>
          <a:xfrm>
            <a:off x="324936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6" name="CustomShape 14"/>
          <p:cNvSpPr/>
          <p:nvPr/>
        </p:nvSpPr>
        <p:spPr>
          <a:xfrm>
            <a:off x="358452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7" name="CustomShape 15"/>
          <p:cNvSpPr/>
          <p:nvPr/>
        </p:nvSpPr>
        <p:spPr>
          <a:xfrm>
            <a:off x="4698720" y="4509360"/>
            <a:ext cx="1239840" cy="422280"/>
          </a:xfrm>
          <a:prstGeom prst="rect">
            <a:avLst/>
          </a:prstGeom>
          <a:solidFill>
            <a:srgbClr val="4f81bd"/>
          </a:solidFill>
          <a:ln w="9360">
            <a:solidFill>
              <a:srgbClr val="000000"/>
            </a:solidFill>
            <a:miter/>
          </a:ln>
        </p:spPr>
        <p:style>
          <a:lnRef idx="0"/>
          <a:fillRef idx="0"/>
          <a:effectRef idx="0"/>
          <a:fontRef idx="minor"/>
        </p:style>
      </p:sp>
      <p:sp>
        <p:nvSpPr>
          <p:cNvPr id="1188" name="CustomShape 16"/>
          <p:cNvSpPr/>
          <p:nvPr/>
        </p:nvSpPr>
        <p:spPr>
          <a:xfrm>
            <a:off x="493236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89" name="CustomShape 17"/>
          <p:cNvSpPr/>
          <p:nvPr/>
        </p:nvSpPr>
        <p:spPr>
          <a:xfrm>
            <a:off x="526572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0" name="CustomShape 18"/>
          <p:cNvSpPr/>
          <p:nvPr/>
        </p:nvSpPr>
        <p:spPr>
          <a:xfrm>
            <a:off x="5600880" y="4546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191" name="CustomShape 19"/>
          <p:cNvSpPr/>
          <p:nvPr/>
        </p:nvSpPr>
        <p:spPr>
          <a:xfrm>
            <a:off x="987840" y="4759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2" name="CustomShape 20"/>
          <p:cNvSpPr/>
          <p:nvPr/>
        </p:nvSpPr>
        <p:spPr>
          <a:xfrm>
            <a:off x="4860000" y="4725000"/>
            <a:ext cx="11502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193" name="CustomShape 21"/>
          <p:cNvSpPr/>
          <p:nvPr/>
        </p:nvSpPr>
        <p:spPr>
          <a:xfrm>
            <a:off x="212364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194" name="CustomShape 22"/>
          <p:cNvSpPr/>
          <p:nvPr/>
        </p:nvSpPr>
        <p:spPr>
          <a:xfrm>
            <a:off x="233172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195" name="CustomShape 23"/>
          <p:cNvSpPr/>
          <p:nvPr/>
        </p:nvSpPr>
        <p:spPr>
          <a:xfrm>
            <a:off x="2206440" y="631116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196" name="CustomShape 24"/>
          <p:cNvSpPr/>
          <p:nvPr/>
        </p:nvSpPr>
        <p:spPr>
          <a:xfrm>
            <a:off x="253980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7" name="CustomShape 25"/>
          <p:cNvSpPr/>
          <p:nvPr/>
        </p:nvSpPr>
        <p:spPr>
          <a:xfrm>
            <a:off x="287496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198"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199" name="CustomShape 27"/>
          <p:cNvSpPr/>
          <p:nvPr/>
        </p:nvSpPr>
        <p:spPr>
          <a:xfrm>
            <a:off x="378072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200" name="CustomShape 28"/>
          <p:cNvSpPr/>
          <p:nvPr/>
        </p:nvSpPr>
        <p:spPr>
          <a:xfrm>
            <a:off x="398880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01" name="CustomShape 29"/>
          <p:cNvSpPr/>
          <p:nvPr/>
        </p:nvSpPr>
        <p:spPr>
          <a:xfrm>
            <a:off x="386352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02" name="CustomShape 30"/>
          <p:cNvSpPr/>
          <p:nvPr/>
        </p:nvSpPr>
        <p:spPr>
          <a:xfrm>
            <a:off x="419688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3" name="CustomShape 31"/>
          <p:cNvSpPr/>
          <p:nvPr/>
        </p:nvSpPr>
        <p:spPr>
          <a:xfrm>
            <a:off x="45320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4"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05" name="CustomShape 33"/>
          <p:cNvSpPr/>
          <p:nvPr/>
        </p:nvSpPr>
        <p:spPr>
          <a:xfrm>
            <a:off x="293472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206" name="CustomShape 34"/>
          <p:cNvSpPr/>
          <p:nvPr/>
        </p:nvSpPr>
        <p:spPr>
          <a:xfrm>
            <a:off x="3097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07" name="CustomShape 35"/>
          <p:cNvSpPr/>
          <p:nvPr/>
        </p:nvSpPr>
        <p:spPr>
          <a:xfrm>
            <a:off x="3017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8" name="CustomShape 36"/>
          <p:cNvSpPr/>
          <p:nvPr/>
        </p:nvSpPr>
        <p:spPr>
          <a:xfrm>
            <a:off x="368604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09" name="CustomShape 37"/>
          <p:cNvSpPr/>
          <p:nvPr/>
        </p:nvSpPr>
        <p:spPr>
          <a:xfrm>
            <a:off x="3364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0" name="CustomShape 38"/>
          <p:cNvSpPr/>
          <p:nvPr/>
        </p:nvSpPr>
        <p:spPr>
          <a:xfrm>
            <a:off x="899640" y="5301360"/>
            <a:ext cx="915480" cy="422280"/>
          </a:xfrm>
          <a:prstGeom prst="rect">
            <a:avLst/>
          </a:prstGeom>
          <a:solidFill>
            <a:srgbClr val="4f81bd"/>
          </a:solidFill>
          <a:ln w="9360">
            <a:solidFill>
              <a:srgbClr val="000000"/>
            </a:solidFill>
            <a:miter/>
          </a:ln>
        </p:spPr>
        <p:style>
          <a:lnRef idx="0"/>
          <a:fillRef idx="0"/>
          <a:effectRef idx="0"/>
          <a:fontRef idx="minor"/>
        </p:style>
      </p:sp>
      <p:sp>
        <p:nvSpPr>
          <p:cNvPr id="1211" name="CustomShape 39"/>
          <p:cNvSpPr/>
          <p:nvPr/>
        </p:nvSpPr>
        <p:spPr>
          <a:xfrm>
            <a:off x="1061640" y="5522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12" name="CustomShape 40"/>
          <p:cNvSpPr/>
          <p:nvPr/>
        </p:nvSpPr>
        <p:spPr>
          <a:xfrm>
            <a:off x="98244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13" name="CustomShape 41"/>
          <p:cNvSpPr/>
          <p:nvPr/>
        </p:nvSpPr>
        <p:spPr>
          <a:xfrm>
            <a:off x="165096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4" name="CustomShape 42"/>
          <p:cNvSpPr/>
          <p:nvPr/>
        </p:nvSpPr>
        <p:spPr>
          <a:xfrm>
            <a:off x="1329480" y="53370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15" name="CustomShape 43"/>
          <p:cNvSpPr/>
          <p:nvPr/>
        </p:nvSpPr>
        <p:spPr>
          <a:xfrm>
            <a:off x="495108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216" name="CustomShape 44"/>
          <p:cNvSpPr/>
          <p:nvPr/>
        </p:nvSpPr>
        <p:spPr>
          <a:xfrm>
            <a:off x="5113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17" name="CustomShape 45"/>
          <p:cNvSpPr/>
          <p:nvPr/>
        </p:nvSpPr>
        <p:spPr>
          <a:xfrm>
            <a:off x="5033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8" name="CustomShape 46"/>
          <p:cNvSpPr/>
          <p:nvPr/>
        </p:nvSpPr>
        <p:spPr>
          <a:xfrm>
            <a:off x="570240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19" name="CustomShape 47"/>
          <p:cNvSpPr/>
          <p:nvPr/>
        </p:nvSpPr>
        <p:spPr>
          <a:xfrm>
            <a:off x="5380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20" name="CustomShape 48"/>
          <p:cNvSpPr/>
          <p:nvPr/>
        </p:nvSpPr>
        <p:spPr>
          <a:xfrm>
            <a:off x="6444360" y="4365000"/>
            <a:ext cx="154080" cy="718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21" name="CustomShape 49"/>
          <p:cNvSpPr/>
          <p:nvPr/>
        </p:nvSpPr>
        <p:spPr>
          <a:xfrm>
            <a:off x="6599880" y="4490280"/>
            <a:ext cx="244692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22" name="CustomShape 50"/>
          <p:cNvSpPr/>
          <p:nvPr/>
        </p:nvSpPr>
        <p:spPr>
          <a:xfrm>
            <a:off x="5394960" y="612648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23" name="CustomShape 51"/>
          <p:cNvSpPr/>
          <p:nvPr/>
        </p:nvSpPr>
        <p:spPr>
          <a:xfrm>
            <a:off x="5442840" y="662832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24" name="CustomShape 52"/>
          <p:cNvSpPr/>
          <p:nvPr/>
        </p:nvSpPr>
        <p:spPr>
          <a:xfrm>
            <a:off x="5603040" y="615744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25" name="CustomShape 53"/>
          <p:cNvSpPr/>
          <p:nvPr/>
        </p:nvSpPr>
        <p:spPr>
          <a:xfrm>
            <a:off x="5442840" y="641556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26" name="CustomShape 54"/>
          <p:cNvSpPr/>
          <p:nvPr/>
        </p:nvSpPr>
        <p:spPr>
          <a:xfrm>
            <a:off x="5442840" y="622188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2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property publishing– OTHER_CLIENTS</a:t>
            </a:r>
            <a:endParaRPr b="0" lang="en-US" sz="4400" spc="-1" strike="noStrike">
              <a:latin typeface="Arial"/>
            </a:endParaRPr>
          </a:p>
        </p:txBody>
      </p:sp>
      <p:sp>
        <p:nvSpPr>
          <p:cNvPr id="1229"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Belongs to Real Entity</a:t>
            </a:r>
            <a:endParaRPr b="0" lang="en-US" sz="16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r>
              <a:rPr b="0" lang="en-US" sz="1200" spc="-1" strike="noStrike">
                <a:solidFill>
                  <a:srgbClr val="00007d"/>
                </a:solidFill>
                <a:latin typeface="Calibri"/>
                <a:ea typeface="宋体"/>
              </a:rPr>
              <a:t>It belongs to the Real Entity and its corresponding Ghost Entity and other clients can access</a:t>
            </a:r>
            <a:endParaRPr b="0" lang="en-US" sz="12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The change of the value of this kind of attribute will be posted to its corresponding Ghost Entity. On the Ghost Entity this type of property is just a read-only property.</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If other players have an Entity to which this attribute belongs in the AOI range, the change in the value of this attribute is also posted to the Entity of the player’s client. And there will be a script callback (</a:t>
            </a:r>
            <a:r>
              <a:rPr b="0" lang="en-US" sz="1600" spc="-1" strike="noStrike">
                <a:solidFill>
                  <a:srgbClr val="ff0000"/>
                </a:solidFill>
                <a:latin typeface="Courier New"/>
                <a:ea typeface="宋体"/>
              </a:rPr>
              <a:t>set_&lt;property_name&gt;()</a:t>
            </a:r>
            <a:r>
              <a:rPr b="0" lang="en-US" sz="1600" spc="-1" strike="noStrike">
                <a:solidFill>
                  <a:srgbClr val="000000"/>
                </a:solidFill>
                <a:latin typeface="Courier New"/>
                <a:ea typeface="宋体"/>
              </a:rPr>
              <a:t>)</a:t>
            </a:r>
            <a:r>
              <a:rPr b="0" lang="en-US" sz="1600" spc="-1" strike="noStrike">
                <a:solidFill>
                  <a:srgbClr val="00007d"/>
                </a:solidFill>
                <a:latin typeface="Calibri"/>
                <a:ea typeface="宋体"/>
              </a:rPr>
              <a:t> function called</a:t>
            </a:r>
            <a:endParaRPr b="0" lang="en-US" sz="1600" spc="-1" strike="noStrike">
              <a:latin typeface="Arial"/>
            </a:endParaRPr>
          </a:p>
          <a:p>
            <a:pPr marL="181080" indent="-179640">
              <a:lnSpc>
                <a:spcPct val="100000"/>
              </a:lnSpc>
              <a:spcBef>
                <a:spcPts val="320"/>
              </a:spcBef>
              <a:buClr>
                <a:srgbClr val="ff9933"/>
              </a:buClr>
              <a:buSzPct val="80000"/>
              <a:buFont typeface="Wingdings" charset="2"/>
              <a:buChar char=""/>
            </a:pPr>
            <a:r>
              <a:rPr b="0" lang="en-US" sz="1600" spc="-1" strike="noStrike">
                <a:solidFill>
                  <a:srgbClr val="00007d"/>
                </a:solidFill>
                <a:latin typeface="Calibri"/>
                <a:ea typeface="宋体"/>
              </a:rPr>
              <a:t>E.g.:</a:t>
            </a:r>
            <a:endParaRPr b="0" lang="en-US" sz="1600" spc="-1" strike="noStrike">
              <a:latin typeface="Arial"/>
            </a:endParaRPr>
          </a:p>
          <a:p>
            <a:pPr lvl="1" marL="333360" indent="-14940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status of dynamic world objects (eg: doors, buttons, trophies)</a:t>
            </a:r>
            <a:endParaRPr b="0" lang="en-US" sz="1200" spc="-1" strike="noStrike">
              <a:latin typeface="Arial"/>
            </a:endParaRPr>
          </a:p>
          <a:p>
            <a:pPr lvl="1" marL="333360" indent="-149400">
              <a:lnSpc>
                <a:spcPct val="100000"/>
              </a:lnSpc>
              <a:spcBef>
                <a:spcPts val="241"/>
              </a:spcBef>
              <a:buClr>
                <a:srgbClr val="ff9933"/>
              </a:buClr>
              <a:buSzPct val="90000"/>
              <a:buFont typeface="Wingdings" charset="2"/>
              <a:buChar char=""/>
            </a:pPr>
            <a:r>
              <a:rPr b="0" lang="en-US" sz="1200" spc="-1" strike="noStrike">
                <a:solidFill>
                  <a:srgbClr val="00007d"/>
                </a:solidFill>
                <a:latin typeface="Calibri"/>
                <a:ea typeface="宋体"/>
              </a:rPr>
              <a:t>The client locally knows a state and just wants to broadcast the state to other clients</a:t>
            </a:r>
            <a:endParaRPr b="0" lang="en-US" sz="1200" spc="-1" strike="noStrike">
              <a:latin typeface="Arial"/>
            </a:endParaRPr>
          </a:p>
          <a:p>
            <a:pPr>
              <a:lnSpc>
                <a:spcPct val="100000"/>
              </a:lnSpc>
              <a:spcBef>
                <a:spcPts val="320"/>
              </a:spcBef>
            </a:pPr>
            <a:endParaRPr b="0" lang="en-US" sz="1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230" name="CustomShape 4"/>
          <p:cNvSpPr/>
          <p:nvPr/>
        </p:nvSpPr>
        <p:spPr>
          <a:xfrm>
            <a:off x="827640" y="4365000"/>
            <a:ext cx="5543280" cy="2446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31" name="CustomShape 5"/>
          <p:cNvSpPr/>
          <p:nvPr/>
        </p:nvSpPr>
        <p:spPr>
          <a:xfrm>
            <a:off x="899640" y="4509360"/>
            <a:ext cx="1151280" cy="422280"/>
          </a:xfrm>
          <a:prstGeom prst="rect">
            <a:avLst/>
          </a:prstGeom>
          <a:solidFill>
            <a:srgbClr val="4f81bd"/>
          </a:solidFill>
          <a:ln w="9360">
            <a:solidFill>
              <a:srgbClr val="000000"/>
            </a:solidFill>
            <a:miter/>
          </a:ln>
        </p:spPr>
        <p:style>
          <a:lnRef idx="0"/>
          <a:fillRef idx="0"/>
          <a:effectRef idx="0"/>
          <a:fontRef idx="minor"/>
        </p:style>
      </p:sp>
      <p:sp>
        <p:nvSpPr>
          <p:cNvPr id="1232" name="CustomShape 6"/>
          <p:cNvSpPr/>
          <p:nvPr/>
        </p:nvSpPr>
        <p:spPr>
          <a:xfrm>
            <a:off x="1107720" y="4730040"/>
            <a:ext cx="10980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Cellapp1-space1</a:t>
            </a:r>
            <a:endParaRPr b="0" lang="en-US" sz="1000" spc="-1" strike="noStrike">
              <a:latin typeface="Arial"/>
            </a:endParaRPr>
          </a:p>
        </p:txBody>
      </p:sp>
      <p:sp>
        <p:nvSpPr>
          <p:cNvPr id="1233" name="CustomShape 7"/>
          <p:cNvSpPr/>
          <p:nvPr/>
        </p:nvSpPr>
        <p:spPr>
          <a:xfrm>
            <a:off x="98244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4" name="CustomShape 8"/>
          <p:cNvSpPr/>
          <p:nvPr/>
        </p:nvSpPr>
        <p:spPr>
          <a:xfrm>
            <a:off x="131580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5" name="CustomShape 9"/>
          <p:cNvSpPr/>
          <p:nvPr/>
        </p:nvSpPr>
        <p:spPr>
          <a:xfrm>
            <a:off x="16509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36" name="CustomShape 10"/>
          <p:cNvSpPr/>
          <p:nvPr/>
        </p:nvSpPr>
        <p:spPr>
          <a:xfrm>
            <a:off x="2732040" y="4509360"/>
            <a:ext cx="1129320" cy="422280"/>
          </a:xfrm>
          <a:prstGeom prst="rect">
            <a:avLst/>
          </a:prstGeom>
          <a:solidFill>
            <a:srgbClr val="4f81bd"/>
          </a:solidFill>
          <a:ln w="9360">
            <a:solidFill>
              <a:srgbClr val="000000"/>
            </a:solidFill>
            <a:miter/>
          </a:ln>
        </p:spPr>
        <p:style>
          <a:lnRef idx="0"/>
          <a:fillRef idx="0"/>
          <a:effectRef idx="0"/>
          <a:fontRef idx="minor"/>
        </p:style>
      </p:sp>
      <p:sp>
        <p:nvSpPr>
          <p:cNvPr id="1237" name="CustomShape 11"/>
          <p:cNvSpPr/>
          <p:nvPr/>
        </p:nvSpPr>
        <p:spPr>
          <a:xfrm>
            <a:off x="2844360" y="4730040"/>
            <a:ext cx="108144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Cellapp2-space1</a:t>
            </a:r>
            <a:endParaRPr b="0" lang="en-US" sz="1000" spc="-1" strike="noStrike">
              <a:latin typeface="Arial"/>
            </a:endParaRPr>
          </a:p>
        </p:txBody>
      </p:sp>
      <p:sp>
        <p:nvSpPr>
          <p:cNvPr id="1238" name="CustomShape 12"/>
          <p:cNvSpPr/>
          <p:nvPr/>
        </p:nvSpPr>
        <p:spPr>
          <a:xfrm>
            <a:off x="2910600" y="4546440"/>
            <a:ext cx="13860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39" name="CustomShape 13"/>
          <p:cNvSpPr/>
          <p:nvPr/>
        </p:nvSpPr>
        <p:spPr>
          <a:xfrm>
            <a:off x="3249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0" name="CustomShape 14"/>
          <p:cNvSpPr/>
          <p:nvPr/>
        </p:nvSpPr>
        <p:spPr>
          <a:xfrm>
            <a:off x="35845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1" name="CustomShape 15"/>
          <p:cNvSpPr/>
          <p:nvPr/>
        </p:nvSpPr>
        <p:spPr>
          <a:xfrm>
            <a:off x="4698720" y="4509360"/>
            <a:ext cx="1239840" cy="422280"/>
          </a:xfrm>
          <a:prstGeom prst="rect">
            <a:avLst/>
          </a:prstGeom>
          <a:solidFill>
            <a:srgbClr val="4f81bd"/>
          </a:solidFill>
          <a:ln w="9360">
            <a:solidFill>
              <a:srgbClr val="000000"/>
            </a:solidFill>
            <a:miter/>
          </a:ln>
        </p:spPr>
        <p:style>
          <a:lnRef idx="0"/>
          <a:fillRef idx="0"/>
          <a:effectRef idx="0"/>
          <a:fontRef idx="minor"/>
        </p:style>
      </p:sp>
      <p:sp>
        <p:nvSpPr>
          <p:cNvPr id="1242" name="CustomShape 16"/>
          <p:cNvSpPr/>
          <p:nvPr/>
        </p:nvSpPr>
        <p:spPr>
          <a:xfrm>
            <a:off x="493236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3" name="CustomShape 17"/>
          <p:cNvSpPr/>
          <p:nvPr/>
        </p:nvSpPr>
        <p:spPr>
          <a:xfrm>
            <a:off x="526572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4" name="CustomShape 18"/>
          <p:cNvSpPr/>
          <p:nvPr/>
        </p:nvSpPr>
        <p:spPr>
          <a:xfrm>
            <a:off x="5600880" y="454644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45" name="CustomShape 19"/>
          <p:cNvSpPr/>
          <p:nvPr/>
        </p:nvSpPr>
        <p:spPr>
          <a:xfrm>
            <a:off x="987840" y="4759200"/>
            <a:ext cx="12564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ffff00"/>
                </a:solidFill>
                <a:latin typeface="Calibri"/>
                <a:ea typeface="DejaVu Sans"/>
              </a:rPr>
              <a:t>1</a:t>
            </a:r>
            <a:endParaRPr b="0" lang="en-US" sz="800" spc="-1" strike="noStrike">
              <a:latin typeface="Arial"/>
            </a:endParaRPr>
          </a:p>
        </p:txBody>
      </p:sp>
      <p:sp>
        <p:nvSpPr>
          <p:cNvPr id="1246" name="CustomShape 20"/>
          <p:cNvSpPr/>
          <p:nvPr/>
        </p:nvSpPr>
        <p:spPr>
          <a:xfrm>
            <a:off x="4860000" y="4725000"/>
            <a:ext cx="115020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Cellapp3-space1</a:t>
            </a:r>
            <a:endParaRPr b="0" lang="en-US" sz="1000" spc="-1" strike="noStrike">
              <a:latin typeface="Arial"/>
            </a:endParaRPr>
          </a:p>
        </p:txBody>
      </p:sp>
      <p:sp>
        <p:nvSpPr>
          <p:cNvPr id="1247" name="CustomShape 21"/>
          <p:cNvSpPr/>
          <p:nvPr/>
        </p:nvSpPr>
        <p:spPr>
          <a:xfrm>
            <a:off x="212364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248" name="CustomShape 22"/>
          <p:cNvSpPr/>
          <p:nvPr/>
        </p:nvSpPr>
        <p:spPr>
          <a:xfrm>
            <a:off x="233172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Client1</a:t>
            </a:r>
            <a:endParaRPr b="0" lang="en-US" sz="1000" spc="-1" strike="noStrike">
              <a:latin typeface="Arial"/>
            </a:endParaRPr>
          </a:p>
        </p:txBody>
      </p:sp>
      <p:sp>
        <p:nvSpPr>
          <p:cNvPr id="1249" name="CustomShape 23"/>
          <p:cNvSpPr/>
          <p:nvPr/>
        </p:nvSpPr>
        <p:spPr>
          <a:xfrm>
            <a:off x="220644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50" name="CustomShape 24"/>
          <p:cNvSpPr/>
          <p:nvPr/>
        </p:nvSpPr>
        <p:spPr>
          <a:xfrm>
            <a:off x="253980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1" name="CustomShape 25"/>
          <p:cNvSpPr/>
          <p:nvPr/>
        </p:nvSpPr>
        <p:spPr>
          <a:xfrm>
            <a:off x="2874960" y="63111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52" name="Line 26"/>
          <p:cNvSpPr/>
          <p:nvPr/>
        </p:nvSpPr>
        <p:spPr>
          <a:xfrm>
            <a:off x="827280" y="5949000"/>
            <a:ext cx="5544720" cy="360"/>
          </a:xfrm>
          <a:prstGeom prst="line">
            <a:avLst/>
          </a:prstGeom>
          <a:ln w="25560">
            <a:solidFill>
              <a:srgbClr val="4f81bd"/>
            </a:solidFill>
            <a:round/>
          </a:ln>
        </p:spPr>
        <p:style>
          <a:lnRef idx="0"/>
          <a:fillRef idx="0"/>
          <a:effectRef idx="0"/>
          <a:fontRef idx="minor"/>
        </p:style>
      </p:sp>
      <p:sp>
        <p:nvSpPr>
          <p:cNvPr id="1253" name="CustomShape 27"/>
          <p:cNvSpPr/>
          <p:nvPr/>
        </p:nvSpPr>
        <p:spPr>
          <a:xfrm>
            <a:off x="3780720" y="6273720"/>
            <a:ext cx="915480" cy="422280"/>
          </a:xfrm>
          <a:prstGeom prst="rect">
            <a:avLst/>
          </a:prstGeom>
          <a:solidFill>
            <a:srgbClr val="4f81bd"/>
          </a:solidFill>
          <a:ln w="9360">
            <a:solidFill>
              <a:srgbClr val="000000"/>
            </a:solidFill>
            <a:miter/>
          </a:ln>
        </p:spPr>
        <p:style>
          <a:lnRef idx="0"/>
          <a:fillRef idx="0"/>
          <a:effectRef idx="0"/>
          <a:fontRef idx="minor"/>
        </p:style>
      </p:sp>
      <p:sp>
        <p:nvSpPr>
          <p:cNvPr id="1254" name="CustomShape 28"/>
          <p:cNvSpPr/>
          <p:nvPr/>
        </p:nvSpPr>
        <p:spPr>
          <a:xfrm>
            <a:off x="3988800" y="6494400"/>
            <a:ext cx="797760" cy="24156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Client2</a:t>
            </a:r>
            <a:endParaRPr b="0" lang="en-US" sz="1000" spc="-1" strike="noStrike">
              <a:latin typeface="Arial"/>
            </a:endParaRPr>
          </a:p>
        </p:txBody>
      </p:sp>
      <p:sp>
        <p:nvSpPr>
          <p:cNvPr id="1255" name="CustomShape 29"/>
          <p:cNvSpPr/>
          <p:nvPr/>
        </p:nvSpPr>
        <p:spPr>
          <a:xfrm>
            <a:off x="386352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56" name="CustomShape 30"/>
          <p:cNvSpPr/>
          <p:nvPr/>
        </p:nvSpPr>
        <p:spPr>
          <a:xfrm>
            <a:off x="419688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7" name="CustomShape 31"/>
          <p:cNvSpPr/>
          <p:nvPr/>
        </p:nvSpPr>
        <p:spPr>
          <a:xfrm>
            <a:off x="4532040" y="6311160"/>
            <a:ext cx="12564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58" name="Line 32"/>
          <p:cNvSpPr/>
          <p:nvPr/>
        </p:nvSpPr>
        <p:spPr>
          <a:xfrm>
            <a:off x="827280" y="5085000"/>
            <a:ext cx="5544720" cy="360"/>
          </a:xfrm>
          <a:prstGeom prst="line">
            <a:avLst/>
          </a:prstGeom>
          <a:ln w="25560">
            <a:solidFill>
              <a:srgbClr val="4f81bd"/>
            </a:solidFill>
            <a:round/>
          </a:ln>
        </p:spPr>
        <p:style>
          <a:lnRef idx="0"/>
          <a:fillRef idx="0"/>
          <a:effectRef idx="0"/>
          <a:fontRef idx="minor"/>
        </p:style>
      </p:sp>
      <p:sp>
        <p:nvSpPr>
          <p:cNvPr id="1259" name="CustomShape 33"/>
          <p:cNvSpPr/>
          <p:nvPr/>
        </p:nvSpPr>
        <p:spPr>
          <a:xfrm>
            <a:off x="293472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260" name="CustomShape 34"/>
          <p:cNvSpPr/>
          <p:nvPr/>
        </p:nvSpPr>
        <p:spPr>
          <a:xfrm>
            <a:off x="3097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Baseapp2</a:t>
            </a:r>
            <a:endParaRPr b="0" lang="en-US" sz="1000" spc="-1" strike="noStrike">
              <a:latin typeface="Arial"/>
            </a:endParaRPr>
          </a:p>
        </p:txBody>
      </p:sp>
      <p:sp>
        <p:nvSpPr>
          <p:cNvPr id="1261" name="CustomShape 35"/>
          <p:cNvSpPr/>
          <p:nvPr/>
        </p:nvSpPr>
        <p:spPr>
          <a:xfrm>
            <a:off x="3017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2" name="CustomShape 36"/>
          <p:cNvSpPr/>
          <p:nvPr/>
        </p:nvSpPr>
        <p:spPr>
          <a:xfrm>
            <a:off x="368604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3" name="CustomShape 37"/>
          <p:cNvSpPr/>
          <p:nvPr/>
        </p:nvSpPr>
        <p:spPr>
          <a:xfrm>
            <a:off x="3364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4" name="CustomShape 38"/>
          <p:cNvSpPr/>
          <p:nvPr/>
        </p:nvSpPr>
        <p:spPr>
          <a:xfrm>
            <a:off x="899640" y="5301360"/>
            <a:ext cx="915480" cy="422280"/>
          </a:xfrm>
          <a:prstGeom prst="rect">
            <a:avLst/>
          </a:prstGeom>
          <a:solidFill>
            <a:srgbClr val="4f81bd"/>
          </a:solidFill>
          <a:ln w="9360">
            <a:solidFill>
              <a:srgbClr val="000000"/>
            </a:solidFill>
            <a:miter/>
          </a:ln>
        </p:spPr>
        <p:style>
          <a:lnRef idx="0"/>
          <a:fillRef idx="0"/>
          <a:effectRef idx="0"/>
          <a:fontRef idx="minor"/>
        </p:style>
      </p:sp>
      <p:sp>
        <p:nvSpPr>
          <p:cNvPr id="1265" name="CustomShape 39"/>
          <p:cNvSpPr/>
          <p:nvPr/>
        </p:nvSpPr>
        <p:spPr>
          <a:xfrm>
            <a:off x="1061640" y="552204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Baseapp1</a:t>
            </a:r>
            <a:endParaRPr b="0" lang="en-US" sz="1000" spc="-1" strike="noStrike">
              <a:latin typeface="Arial"/>
            </a:endParaRPr>
          </a:p>
        </p:txBody>
      </p:sp>
      <p:sp>
        <p:nvSpPr>
          <p:cNvPr id="1266" name="CustomShape 40"/>
          <p:cNvSpPr/>
          <p:nvPr/>
        </p:nvSpPr>
        <p:spPr>
          <a:xfrm>
            <a:off x="98244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1</a:t>
            </a:r>
            <a:endParaRPr b="0" lang="en-US" sz="800" spc="-1" strike="noStrike">
              <a:latin typeface="Arial"/>
            </a:endParaRPr>
          </a:p>
        </p:txBody>
      </p:sp>
      <p:sp>
        <p:nvSpPr>
          <p:cNvPr id="1267" name="CustomShape 41"/>
          <p:cNvSpPr/>
          <p:nvPr/>
        </p:nvSpPr>
        <p:spPr>
          <a:xfrm>
            <a:off x="1650960" y="533844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68" name="CustomShape 42"/>
          <p:cNvSpPr/>
          <p:nvPr/>
        </p:nvSpPr>
        <p:spPr>
          <a:xfrm>
            <a:off x="1329480" y="53370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wrap="none" lIns="90000" rIns="90000" tIns="45000" bIns="45000" anchor="ctr"/>
          <a:p>
            <a:pPr>
              <a:lnSpc>
                <a:spcPct val="100000"/>
              </a:lnSpc>
            </a:pPr>
            <a:r>
              <a:rPr b="0" lang="en-US" sz="800" spc="-1" strike="noStrike">
                <a:solidFill>
                  <a:srgbClr val="000000"/>
                </a:solidFill>
                <a:latin typeface="Calibri"/>
                <a:ea typeface="DejaVu Sans"/>
              </a:rPr>
              <a:t>2</a:t>
            </a:r>
            <a:endParaRPr b="0" lang="en-US" sz="800" spc="-1" strike="noStrike">
              <a:latin typeface="Arial"/>
            </a:endParaRPr>
          </a:p>
        </p:txBody>
      </p:sp>
      <p:sp>
        <p:nvSpPr>
          <p:cNvPr id="1269" name="CustomShape 43"/>
          <p:cNvSpPr/>
          <p:nvPr/>
        </p:nvSpPr>
        <p:spPr>
          <a:xfrm>
            <a:off x="4951080" y="5337720"/>
            <a:ext cx="915480" cy="422280"/>
          </a:xfrm>
          <a:prstGeom prst="rect">
            <a:avLst/>
          </a:prstGeom>
          <a:solidFill>
            <a:srgbClr val="4f81bd"/>
          </a:solidFill>
          <a:ln w="9360">
            <a:solidFill>
              <a:srgbClr val="000000"/>
            </a:solidFill>
            <a:miter/>
          </a:ln>
        </p:spPr>
        <p:style>
          <a:lnRef idx="0"/>
          <a:fillRef idx="0"/>
          <a:effectRef idx="0"/>
          <a:fontRef idx="minor"/>
        </p:style>
      </p:sp>
      <p:sp>
        <p:nvSpPr>
          <p:cNvPr id="1270" name="CustomShape 44"/>
          <p:cNvSpPr/>
          <p:nvPr/>
        </p:nvSpPr>
        <p:spPr>
          <a:xfrm>
            <a:off x="5113080" y="5558400"/>
            <a:ext cx="714960" cy="393120"/>
          </a:xfrm>
          <a:prstGeom prst="rect">
            <a:avLst/>
          </a:prstGeom>
          <a:noFill/>
          <a:ln>
            <a:noFill/>
          </a:ln>
        </p:spPr>
        <p:style>
          <a:lnRef idx="0"/>
          <a:fillRef idx="0"/>
          <a:effectRef idx="0"/>
          <a:fontRef idx="minor"/>
        </p:style>
        <p:txBody>
          <a:bodyPr lIns="90000" rIns="90000" tIns="45000" bIns="45000"/>
          <a:p>
            <a:pPr>
              <a:lnSpc>
                <a:spcPct val="100000"/>
              </a:lnSpc>
            </a:pPr>
            <a:r>
              <a:rPr b="1" lang="en-US" sz="1000" spc="-1" strike="noStrike">
                <a:solidFill>
                  <a:srgbClr val="17375e"/>
                </a:solidFill>
                <a:latin typeface="Calibri"/>
                <a:ea typeface="DejaVu Sans"/>
              </a:rPr>
              <a:t>Baseapp3</a:t>
            </a:r>
            <a:endParaRPr b="0" lang="en-US" sz="1000" spc="-1" strike="noStrike">
              <a:latin typeface="Arial"/>
            </a:endParaRPr>
          </a:p>
        </p:txBody>
      </p:sp>
      <p:sp>
        <p:nvSpPr>
          <p:cNvPr id="1271" name="CustomShape 45"/>
          <p:cNvSpPr/>
          <p:nvPr/>
        </p:nvSpPr>
        <p:spPr>
          <a:xfrm>
            <a:off x="503388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2" name="CustomShape 46"/>
          <p:cNvSpPr/>
          <p:nvPr/>
        </p:nvSpPr>
        <p:spPr>
          <a:xfrm>
            <a:off x="5702400" y="537480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3" name="CustomShape 47"/>
          <p:cNvSpPr/>
          <p:nvPr/>
        </p:nvSpPr>
        <p:spPr>
          <a:xfrm>
            <a:off x="5380920" y="5373360"/>
            <a:ext cx="12564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274" name="CustomShape 48"/>
          <p:cNvSpPr/>
          <p:nvPr/>
        </p:nvSpPr>
        <p:spPr>
          <a:xfrm>
            <a:off x="6444360" y="4365000"/>
            <a:ext cx="154080" cy="718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275" name="CustomShape 49"/>
          <p:cNvSpPr/>
          <p:nvPr/>
        </p:nvSpPr>
        <p:spPr>
          <a:xfrm>
            <a:off x="6599880" y="4490280"/>
            <a:ext cx="2446920" cy="636120"/>
          </a:xfrm>
          <a:prstGeom prst="rect">
            <a:avLst/>
          </a:prstGeom>
          <a:noFill/>
          <a:ln>
            <a:noFill/>
          </a:ln>
        </p:spPr>
        <p:style>
          <a:lnRef idx="0"/>
          <a:fillRef idx="0"/>
          <a:effectRef idx="0"/>
          <a:fontRef idx="minor"/>
        </p:style>
        <p:txBody>
          <a:bodyPr lIns="90000" rIns="90000" tIns="45000" bIns="45000"/>
          <a:p>
            <a:pPr>
              <a:lnSpc>
                <a:spcPct val="100000"/>
              </a:lnSpc>
            </a:pPr>
            <a:r>
              <a:rPr b="0" lang="en-US" sz="1200" spc="-1" strike="noStrike">
                <a:solidFill>
                  <a:srgbClr val="ff0000"/>
                </a:solidFill>
                <a:latin typeface="Calibri"/>
                <a:ea typeface="DejaVu Sans"/>
              </a:rPr>
              <a:t>In the same space, and other entities are near the red entity</a:t>
            </a:r>
            <a:endParaRPr b="0" lang="en-US" sz="1200" spc="-1" strike="noStrike">
              <a:latin typeface="Arial"/>
            </a:endParaRPr>
          </a:p>
        </p:txBody>
      </p:sp>
      <p:sp>
        <p:nvSpPr>
          <p:cNvPr id="1276" name="CustomShape 50"/>
          <p:cNvSpPr/>
          <p:nvPr/>
        </p:nvSpPr>
        <p:spPr>
          <a:xfrm>
            <a:off x="5394960" y="6006600"/>
            <a:ext cx="3653640" cy="708120"/>
          </a:xfrm>
          <a:prstGeom prst="rect">
            <a:avLst/>
          </a:prstGeom>
          <a:solidFill>
            <a:srgbClr val="8064a2"/>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77" name="CustomShape 51"/>
          <p:cNvSpPr/>
          <p:nvPr/>
        </p:nvSpPr>
        <p:spPr>
          <a:xfrm>
            <a:off x="5442840" y="6508440"/>
            <a:ext cx="160560" cy="1252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278" name="CustomShape 52"/>
          <p:cNvSpPr/>
          <p:nvPr/>
        </p:nvSpPr>
        <p:spPr>
          <a:xfrm>
            <a:off x="5603040" y="6037560"/>
            <a:ext cx="3445560" cy="819360"/>
          </a:xfrm>
          <a:prstGeom prst="rect">
            <a:avLst/>
          </a:prstGeom>
          <a:noFill/>
          <a:ln>
            <a:noFill/>
          </a:ln>
        </p:spPr>
        <p:style>
          <a:lnRef idx="0"/>
          <a:fillRef idx="0"/>
          <a:effectRef idx="0"/>
          <a:fontRef idx="minor"/>
        </p:style>
        <p:txBody>
          <a:bodyPr lIns="90000" rIns="90000" tIns="45000" bIns="45000"/>
          <a:p>
            <a:pPr>
              <a:lnSpc>
                <a:spcPct val="150000"/>
              </a:lnSpc>
            </a:pPr>
            <a:r>
              <a:rPr b="0" lang="en-US" sz="800" spc="-1" strike="noStrike">
                <a:solidFill>
                  <a:srgbClr val="8eb4e3"/>
                </a:solidFill>
                <a:latin typeface="Calibri"/>
                <a:ea typeface="宋体"/>
              </a:rPr>
              <a:t>Entity that cannot access the attributes described by this entity</a:t>
            </a:r>
            <a:endParaRPr b="0" lang="en-US" sz="800" spc="-1" strike="noStrike">
              <a:latin typeface="Arial"/>
            </a:endParaRPr>
          </a:p>
          <a:p>
            <a:pPr>
              <a:lnSpc>
                <a:spcPct val="150000"/>
              </a:lnSpc>
            </a:pPr>
            <a:r>
              <a:rPr b="0" lang="en-US" sz="800" spc="-1" strike="noStrike">
                <a:solidFill>
                  <a:srgbClr val="92d050"/>
                </a:solidFill>
                <a:latin typeface="Calibri"/>
                <a:ea typeface="宋体"/>
              </a:rPr>
              <a:t>Entity that can access the attributes described by this entity</a:t>
            </a:r>
            <a:endParaRPr b="0" lang="en-US" sz="800" spc="-1" strike="noStrike">
              <a:latin typeface="Arial"/>
            </a:endParaRPr>
          </a:p>
          <a:p>
            <a:pPr>
              <a:lnSpc>
                <a:spcPct val="150000"/>
              </a:lnSpc>
            </a:pPr>
            <a:r>
              <a:rPr b="0" lang="en-US" sz="800" spc="-1" strike="noStrike">
                <a:solidFill>
                  <a:srgbClr val="c00000"/>
                </a:solidFill>
                <a:latin typeface="Calibri"/>
                <a:ea typeface="宋体"/>
              </a:rPr>
              <a:t>The currently described entity can also access attributes</a:t>
            </a:r>
            <a:endParaRPr b="0" lang="en-US" sz="800" spc="-1" strike="noStrike">
              <a:latin typeface="Arial"/>
            </a:endParaRPr>
          </a:p>
          <a:p>
            <a:pPr>
              <a:lnSpc>
                <a:spcPct val="150000"/>
              </a:lnSpc>
            </a:pPr>
            <a:endParaRPr b="0" lang="en-US" sz="800" spc="-1" strike="noStrike">
              <a:latin typeface="Arial"/>
            </a:endParaRPr>
          </a:p>
        </p:txBody>
      </p:sp>
      <p:sp>
        <p:nvSpPr>
          <p:cNvPr id="1279" name="CustomShape 53"/>
          <p:cNvSpPr/>
          <p:nvPr/>
        </p:nvSpPr>
        <p:spPr>
          <a:xfrm>
            <a:off x="5442840" y="6295680"/>
            <a:ext cx="162360" cy="12672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280" name="CustomShape 54"/>
          <p:cNvSpPr/>
          <p:nvPr/>
        </p:nvSpPr>
        <p:spPr>
          <a:xfrm>
            <a:off x="5442840" y="6102000"/>
            <a:ext cx="162360" cy="12672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Tree>
  </p:cSld>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8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DejaVu Sans"/>
              </a:rPr>
              <a:t>Volatile</a:t>
            </a:r>
            <a:r>
              <a:rPr b="0" lang="en-US" sz="4400" spc="-1" strike="noStrike">
                <a:solidFill>
                  <a:srgbClr val="4f81bd"/>
                </a:solidFill>
                <a:latin typeface="Calibri"/>
                <a:ea typeface="宋体"/>
              </a:rPr>
              <a:t> property</a:t>
            </a:r>
            <a:endParaRPr b="0" lang="en-US" sz="4400" spc="-1" strike="noStrike">
              <a:latin typeface="Arial"/>
            </a:endParaRPr>
          </a:p>
        </p:txBody>
      </p:sp>
      <p:sp>
        <p:nvSpPr>
          <p:cNvPr id="1283" name="CustomShape 3"/>
          <p:cNvSpPr/>
          <p:nvPr/>
        </p:nvSpPr>
        <p:spPr>
          <a:xfrm>
            <a:off x="89280" y="1196640"/>
            <a:ext cx="9053280" cy="295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Optimized protocol</a:t>
            </a:r>
            <a:endParaRPr b="0" lang="en-US" sz="40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Only interested in recently updated values</a:t>
            </a:r>
            <a:endParaRPr b="0" lang="en-US" sz="40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Position (x,y,z)</a:t>
            </a:r>
            <a:endParaRPr b="0" lang="en-US" sz="40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4000" spc="-1" strike="noStrike">
                <a:solidFill>
                  <a:srgbClr val="00007d"/>
                </a:solidFill>
                <a:latin typeface="Calibri"/>
                <a:ea typeface="宋体"/>
              </a:rPr>
              <a:t>Yaw, Pitch, Roll</a:t>
            </a:r>
            <a:endParaRPr b="0" lang="en-US" sz="4000" spc="-1" strike="noStrike">
              <a:latin typeface="Arial"/>
            </a:endParaRPr>
          </a:p>
          <a:p>
            <a:pPr>
              <a:lnSpc>
                <a:spcPct val="100000"/>
              </a:lnSpc>
              <a:spcBef>
                <a:spcPts val="320"/>
              </a:spcBef>
            </a:pPr>
            <a:endParaRPr b="0" lang="en-US" sz="4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85"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 (unrealized)</a:t>
            </a:r>
            <a:endParaRPr b="0" lang="en-US" sz="4900" spc="-1" strike="noStrike">
              <a:latin typeface="Arial"/>
            </a:endParaRPr>
          </a:p>
        </p:txBody>
      </p:sp>
      <p:sp>
        <p:nvSpPr>
          <p:cNvPr id="1286" name="CustomShape 3"/>
          <p:cNvSpPr/>
          <p:nvPr/>
        </p:nvSpPr>
        <p:spPr>
          <a:xfrm>
            <a:off x="89280" y="1196640"/>
            <a:ext cx="9053280" cy="467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Impact attributes update to the client</a:t>
            </a:r>
            <a:endParaRPr b="0" lang="en-US" sz="38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Typically used for visible attributes</a:t>
            </a:r>
            <a:endParaRPr b="0" lang="en-US" sz="38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Bandwidth saving mechanism</a:t>
            </a:r>
            <a:endParaRPr b="0" lang="en-US" sz="38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It can be used if needed, doesn’t have to be used</a:t>
            </a:r>
            <a:endParaRPr b="0" lang="en-US" sz="38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ourier New"/>
                <a:ea typeface="宋体"/>
              </a:rPr>
              <a:t>Specified with &lt;DetailLevel&gt;</a:t>
            </a:r>
            <a:endParaRPr b="0" lang="en-US" sz="3800" spc="-1" strike="noStrike">
              <a:latin typeface="Arial"/>
            </a:endParaRPr>
          </a:p>
          <a:p>
            <a:pPr marL="181080" indent="-179640">
              <a:lnSpc>
                <a:spcPct val="100000"/>
              </a:lnSpc>
              <a:spcBef>
                <a:spcPts val="799"/>
              </a:spcBef>
              <a:buClr>
                <a:srgbClr val="ff9933"/>
              </a:buClr>
              <a:buSzPct val="80000"/>
              <a:buFont typeface="Wingdings" charset="2"/>
              <a:buChar char=""/>
            </a:pPr>
            <a:r>
              <a:rPr b="0" lang="en-US" sz="3800" spc="-1" strike="noStrike">
                <a:solidFill>
                  <a:srgbClr val="00007d"/>
                </a:solidFill>
                <a:latin typeface="Calibri"/>
                <a:ea typeface="宋体"/>
              </a:rPr>
              <a:t>Detail levels aka </a:t>
            </a:r>
            <a:r>
              <a:rPr b="0" lang="en-US" sz="3800" spc="-1" strike="noStrike">
                <a:solidFill>
                  <a:srgbClr val="00007d"/>
                </a:solidFill>
                <a:latin typeface="Courier New"/>
                <a:ea typeface="宋体"/>
              </a:rPr>
              <a:t>&lt;LodLevels&gt;</a:t>
            </a:r>
            <a:endParaRPr b="0" lang="en-US" sz="3800" spc="-1" strike="noStrike">
              <a:latin typeface="Arial"/>
            </a:endParaRPr>
          </a:p>
          <a:p>
            <a:pPr>
              <a:lnSpc>
                <a:spcPct val="100000"/>
              </a:lnSpc>
              <a:spcBef>
                <a:spcPts val="320"/>
              </a:spcBef>
            </a:pPr>
            <a:r>
              <a:rPr b="0" lang="en-US" sz="3800" spc="-1" strike="noStrike">
                <a:solidFill>
                  <a:srgbClr val="00007d"/>
                </a:solidFill>
                <a:latin typeface="Calibri"/>
                <a:ea typeface="宋体"/>
              </a:rPr>
              <a:t>         </a:t>
            </a:r>
            <a:endParaRPr b="0" lang="en-US" sz="3800" spc="-1" strike="noStrike">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01"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Process</a:t>
            </a:r>
            <a:endParaRPr b="0" lang="en-US" sz="4400" spc="-1" strike="noStrike">
              <a:latin typeface="Arial"/>
            </a:endParaRPr>
          </a:p>
        </p:txBody>
      </p:sp>
      <p:sp>
        <p:nvSpPr>
          <p:cNvPr id="102" name="CustomShape 3"/>
          <p:cNvSpPr/>
          <p:nvPr/>
        </p:nvSpPr>
        <p:spPr>
          <a:xfrm>
            <a:off x="215640" y="1413000"/>
            <a:ext cx="8747280" cy="503892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Fixed point for communication with clients</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Mediation between client and Cellap communcation</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The communication with clients is evenly distributed among Baseapps</a:t>
            </a:r>
            <a:endParaRPr b="0" lang="en-US" sz="3200" spc="-1" strike="noStrike">
              <a:latin typeface="Arial"/>
            </a:endParaRPr>
          </a:p>
          <a:p>
            <a:pPr marL="182520" indent="-179640">
              <a:lnSpc>
                <a:spcPct val="90000"/>
              </a:lnSpc>
              <a:spcBef>
                <a:spcPts val="400"/>
              </a:spcBef>
              <a:buClr>
                <a:srgbClr val="ff9933"/>
              </a:buClr>
              <a:buSzPct val="80000"/>
              <a:buFont typeface="Wingdings" charset="2"/>
              <a:buChar char=""/>
            </a:pPr>
            <a:r>
              <a:rPr b="0" lang="en-US" sz="3200" spc="-1" strike="noStrike">
                <a:solidFill>
                  <a:srgbClr val="1f497d"/>
                </a:solidFill>
                <a:latin typeface="Calibri"/>
                <a:ea typeface="宋体"/>
              </a:rPr>
              <a:t>Used to handle entity without spatial location attribute (auctions, guilds)</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Each Baseapp also acts as a </a:t>
            </a:r>
            <a:r>
              <a:rPr b="0" lang="en-US" sz="3200" spc="-1" strike="noStrike">
                <a:solidFill>
                  <a:srgbClr val="1f497d"/>
                </a:solidFill>
                <a:latin typeface="Calibri"/>
                <a:ea typeface="宋体"/>
              </a:rPr>
              <a:t>	</a:t>
            </a:r>
            <a:r>
              <a:rPr b="0" lang="en-US" sz="3200" spc="-1" strike="noStrike">
                <a:solidFill>
                  <a:srgbClr val="1f497d"/>
                </a:solidFill>
                <a:latin typeface="Calibri"/>
                <a:ea typeface="宋体"/>
              </a:rPr>
              <a:t>fault-tolerant role for other Baseapps</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1f497d"/>
                </a:solidFill>
                <a:latin typeface="Calibri"/>
                <a:ea typeface="宋体"/>
              </a:rPr>
              <a:t>Usually one CPU/core handles a Baseapp</a:t>
            </a:r>
            <a:endParaRPr b="0" lang="en-US" sz="3200" spc="-1" strike="noStrike">
              <a:latin typeface="Arial"/>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7" name="CustomShape 1"/>
          <p:cNvSpPr/>
          <p:nvPr/>
        </p:nvSpPr>
        <p:spPr>
          <a:xfrm>
            <a:off x="107640" y="1124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88"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89"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900" spc="-1" strike="noStrike">
                <a:solidFill>
                  <a:srgbClr val="4f81bd"/>
                </a:solidFill>
                <a:latin typeface="Calibri"/>
                <a:ea typeface="宋体"/>
              </a:rPr>
              <a:t>Property Detail Level(unrealized)</a:t>
            </a:r>
            <a:endParaRPr b="0" lang="en-US" sz="4900" spc="-1" strike="noStrike">
              <a:latin typeface="Arial"/>
            </a:endParaRPr>
          </a:p>
        </p:txBody>
      </p:sp>
      <p:sp>
        <p:nvSpPr>
          <p:cNvPr id="1290" name="CustomShape 4"/>
          <p:cNvSpPr/>
          <p:nvPr/>
        </p:nvSpPr>
        <p:spPr>
          <a:xfrm>
            <a:off x="323640" y="1052640"/>
            <a:ext cx="8207640" cy="530136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20  &lt;label&gt; NEAR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100  &lt;label&gt; MEDIUM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&lt;level&gt; 250  &lt;label&gt; FAR     &lt;/label&gt;  &lt;/level&gt;</a:t>
            </a:r>
            <a:endParaRPr b="0" lang="en-US" sz="1800" spc="-1" strike="noStrike">
              <a:latin typeface="Arial"/>
            </a:endParaRPr>
          </a:p>
          <a:p>
            <a:pPr>
              <a:lnSpc>
                <a:spcPct val="100000"/>
              </a:lnSpc>
            </a:pPr>
            <a:r>
              <a:rPr b="1"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LodLevels</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403152"/>
                </a:solidFill>
                <a:latin typeface="Courier New"/>
                <a:ea typeface="DejaVu Sans"/>
              </a:rPr>
              <a:t>&lt;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   NEAR   &lt;/</a:t>
            </a:r>
            <a:r>
              <a:rPr b="1" lang="en-US" sz="1800" spc="-1" strike="noStrike">
                <a:solidFill>
                  <a:srgbClr val="c00000"/>
                </a:solidFill>
                <a:latin typeface="Courier New"/>
                <a:ea typeface="DejaVu Sans"/>
              </a:rPr>
              <a:t>DetailLevel</a:t>
            </a:r>
            <a:r>
              <a:rPr b="1" lang="en-US" sz="1800" spc="-1" strike="noStrike">
                <a:solidFill>
                  <a:srgbClr val="403152"/>
                </a:solidFill>
                <a:latin typeface="Courier New"/>
                <a:ea typeface="DejaVu Sans"/>
              </a:rPr>
              <a: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9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data preservation</a:t>
            </a:r>
            <a:endParaRPr b="0" lang="en-US" sz="4400" spc="-1" strike="noStrike">
              <a:latin typeface="Arial"/>
            </a:endParaRPr>
          </a:p>
        </p:txBody>
      </p:sp>
      <p:sp>
        <p:nvSpPr>
          <p:cNvPr id="1293" name="CustomShape 3"/>
          <p:cNvSpPr/>
          <p:nvPr/>
        </p:nvSpPr>
        <p:spPr>
          <a:xfrm>
            <a:off x="89280" y="1196640"/>
            <a:ext cx="9053280" cy="215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Some entities and their data may need to be saved to the database, so when the server restarts the data stays valid</a:t>
            </a:r>
            <a:endParaRPr b="0" lang="en-US" sz="22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Defined on the “Persistent” attribute</a:t>
            </a:r>
            <a:endParaRPr b="0" lang="en-US" sz="22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200" spc="-1" strike="noStrike">
                <a:solidFill>
                  <a:srgbClr val="00007d"/>
                </a:solidFill>
                <a:latin typeface="Calibri"/>
                <a:ea typeface="宋体"/>
              </a:rPr>
              <a:t>Entity is saved to the database</a:t>
            </a:r>
            <a:endParaRPr b="0" lang="en-US" sz="2200" spc="-1" strike="noStrike">
              <a:latin typeface="Arial"/>
            </a:endParaRPr>
          </a:p>
          <a:p>
            <a:pPr marL="181080" indent="-179640">
              <a:lnSpc>
                <a:spcPct val="100000"/>
              </a:lnSpc>
              <a:spcBef>
                <a:spcPts val="479"/>
              </a:spcBef>
              <a:buClr>
                <a:srgbClr val="ff9933"/>
              </a:buClr>
              <a:buSzPct val="80000"/>
              <a:buFont typeface="Wingdings" charset="2"/>
              <a:buChar char=""/>
            </a:pPr>
            <a:r>
              <a:rPr b="0" lang="en-US" sz="2200" spc="-1" strike="noStrike">
                <a:solidFill>
                  <a:srgbClr val="00007d"/>
                </a:solidFill>
                <a:latin typeface="Courier New"/>
                <a:ea typeface="宋体"/>
              </a:rPr>
              <a:t>Automatically created a self.databaseID in the database</a:t>
            </a:r>
            <a:endParaRPr b="0" lang="en-US" sz="2200" spc="-1" strike="noStrike">
              <a:latin typeface="Arial"/>
            </a:endParaRPr>
          </a:p>
          <a:p>
            <a:pPr>
              <a:lnSpc>
                <a:spcPct val="100000"/>
              </a:lnSpc>
              <a:spcBef>
                <a:spcPts val="320"/>
              </a:spcBef>
            </a:pPr>
            <a:r>
              <a:rPr b="0" lang="en-US" sz="2200" spc="-1" strike="noStrike">
                <a:solidFill>
                  <a:srgbClr val="00007d"/>
                </a:solidFill>
                <a:latin typeface="Calibri"/>
                <a:ea typeface="宋体"/>
              </a:rPr>
              <a:t>         </a:t>
            </a:r>
            <a:endParaRPr b="0" lang="en-US" sz="2200" spc="-1" strike="noStrike">
              <a:latin typeface="Arial"/>
            </a:endParaRPr>
          </a:p>
        </p:txBody>
      </p:sp>
      <p:sp>
        <p:nvSpPr>
          <p:cNvPr id="1294" name="CustomShape 4"/>
          <p:cNvSpPr/>
          <p:nvPr/>
        </p:nvSpPr>
        <p:spPr>
          <a:xfrm>
            <a:off x="107640" y="3357000"/>
            <a:ext cx="8927640" cy="3310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295" name="CustomShape 5"/>
          <p:cNvSpPr/>
          <p:nvPr/>
        </p:nvSpPr>
        <p:spPr>
          <a:xfrm>
            <a:off x="179640" y="3501000"/>
            <a:ext cx="8855640" cy="338112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&lt;Type&gt;        STRING       &lt;/Type&gt;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&lt;Flags&gt;       ALL_CLIENTS  &lt;/Flags&gt;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1" lang="en-US" sz="1800" spc="-1" strike="noStrike">
                <a:solidFill>
                  <a:srgbClr val="c00000"/>
                </a:solidFill>
                <a:latin typeface="Courier New"/>
                <a:ea typeface="DejaVu Sans"/>
              </a:rPr>
              <a:t>&lt;Persistent&gt;  true         &lt;/Persistent&gt;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&lt;/name&gt;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&lt;/Properties&gt;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   </a:t>
            </a:r>
            <a:r>
              <a:rPr b="0" lang="en-US" sz="1800" spc="-1" strike="noStrike">
                <a:solidFill>
                  <a:srgbClr val="403152"/>
                </a:solidFill>
                <a:latin typeface="Courier New"/>
                <a:ea typeface="DejaVu Sans"/>
              </a:rPr>
              <a:t>...</a:t>
            </a:r>
            <a:endParaRPr b="0" lang="en-US" sz="1800" spc="-1" strike="noStrike">
              <a:latin typeface="Arial"/>
            </a:endParaRPr>
          </a:p>
          <a:p>
            <a:pPr>
              <a:lnSpc>
                <a:spcPct val="100000"/>
              </a:lnSpc>
            </a:pPr>
            <a:r>
              <a:rPr b="0" lang="en-US" sz="1800" spc="-1" strike="noStrike">
                <a:solidFill>
                  <a:srgbClr val="403152"/>
                </a:solidFill>
                <a:latin typeface="Courier New"/>
                <a:ea typeface="DejaVu Sans"/>
              </a:rPr>
              <a:t>&lt;/root&gt;</a:t>
            </a:r>
            <a:endParaRPr b="0" lang="en-US" sz="1800" spc="-1" strike="noStrike">
              <a:latin typeface="Arial"/>
            </a:endParaRPr>
          </a:p>
          <a:p>
            <a:pPr>
              <a:lnSpc>
                <a:spcPct val="100000"/>
              </a:lnSpc>
            </a:pPr>
            <a:endParaRPr b="0" lang="en-US" sz="1800" spc="-1" strike="noStrike">
              <a:latin typeface="Arial"/>
            </a:endParaRPr>
          </a:p>
        </p:txBody>
      </p:sp>
    </p:spTree>
  </p:cSld>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29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298" name="CustomShape 3"/>
          <p:cNvSpPr/>
          <p:nvPr/>
        </p:nvSpPr>
        <p:spPr>
          <a:xfrm>
            <a:off x="89280" y="1196640"/>
            <a:ext cx="9053280" cy="467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Defined separately</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 Cell / Base</a:t>
            </a:r>
            <a:endParaRPr b="0" lang="en-US" sz="28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Must defined parameters</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 Cell method can be exposed to Client</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can specify a maximum callable range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 remote call(Cross-domain Client / Cell / Base) must be defined in the definition (.def) file</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0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01" name="CustomShape 3"/>
          <p:cNvSpPr/>
          <p:nvPr/>
        </p:nvSpPr>
        <p:spPr>
          <a:xfrm>
            <a:off x="107640" y="1052640"/>
            <a:ext cx="8927640" cy="554328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02" name="CustomShape 4"/>
          <p:cNvSpPr/>
          <p:nvPr/>
        </p:nvSpPr>
        <p:spPr>
          <a:xfrm>
            <a:off x="335160" y="1109880"/>
            <a:ext cx="8207640" cy="520416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&lt;/Properties&gt;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ClientMethods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Entity ID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&lt;Arg&gt;  INT32  &lt;/Arg&gt;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 Expose to client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&lt;Exposed /&gt;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&lt;addToFriendsList&gt;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BaseMethods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   </a:t>
            </a:r>
            <a:r>
              <a:rPr b="0" lang="en-US" sz="1400" spc="-1" strike="noStrike">
                <a:solidFill>
                  <a:srgbClr val="403152"/>
                </a:solidFill>
                <a:latin typeface="Courier New"/>
                <a:ea typeface="DejaVu Sans"/>
              </a:rPr>
              <a:t>&lt;/</a:t>
            </a:r>
            <a:r>
              <a:rPr b="1" lang="en-US" sz="1400" spc="-1" strike="noStrike">
                <a:solidFill>
                  <a:srgbClr val="403152"/>
                </a:solidFill>
                <a:latin typeface="Courier New"/>
                <a:ea typeface="DejaVu Sans"/>
              </a:rPr>
              <a:t>CellMethods</a:t>
            </a:r>
            <a:r>
              <a:rPr b="0" lang="en-US" sz="1400" spc="-1" strike="noStrike">
                <a:solidFill>
                  <a:srgbClr val="403152"/>
                </a:solidFill>
                <a:latin typeface="Courier New"/>
                <a:ea typeface="DejaVu Sans"/>
              </a:rPr>
              <a:t>&gt;</a:t>
            </a:r>
            <a:endParaRPr b="0" lang="en-US" sz="1400" spc="-1" strike="noStrike">
              <a:latin typeface="Arial"/>
            </a:endParaRPr>
          </a:p>
          <a:p>
            <a:pPr>
              <a:lnSpc>
                <a:spcPct val="100000"/>
              </a:lnSpc>
            </a:pPr>
            <a:r>
              <a:rPr b="0" lang="en-US" sz="1400" spc="-1" strike="noStrike">
                <a:solidFill>
                  <a:srgbClr val="403152"/>
                </a:solidFill>
                <a:latin typeface="Courier New"/>
                <a:ea typeface="DejaVu Sans"/>
              </a:rPr>
              <a:t>&lt;/root&gt;</a:t>
            </a:r>
            <a:endParaRPr b="0" lang="en-US" sz="1400" spc="-1" strike="noStrike">
              <a:latin typeface="Arial"/>
            </a:endParaRPr>
          </a:p>
          <a:p>
            <a:pPr>
              <a:lnSpc>
                <a:spcPct val="100000"/>
              </a:lnSpc>
            </a:pPr>
            <a:endParaRPr b="0" lang="en-US" sz="1400" spc="-1" strike="noStrike">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0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exposure method (allows Client to call</a:t>
            </a:r>
            <a:r>
              <a:rPr b="0" lang="en-US" sz="4400" spc="-1" strike="noStrike">
                <a:solidFill>
                  <a:srgbClr val="4f81bd"/>
                </a:solidFill>
                <a:latin typeface="Calibri"/>
                <a:ea typeface="宋体"/>
              </a:rPr>
              <a:t>）</a:t>
            </a:r>
            <a:endParaRPr b="0" lang="en-US" sz="4400" spc="-1" strike="noStrike">
              <a:latin typeface="Arial"/>
            </a:endParaRPr>
          </a:p>
        </p:txBody>
      </p:sp>
      <p:sp>
        <p:nvSpPr>
          <p:cNvPr id="1305" name="CustomShape 3"/>
          <p:cNvSpPr/>
          <p:nvPr/>
        </p:nvSpPr>
        <p:spPr>
          <a:xfrm>
            <a:off x="89280" y="1196640"/>
            <a:ext cx="9053280" cy="467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Not all server methods are exposed</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ourier New"/>
                <a:ea typeface="宋体"/>
              </a:rPr>
              <a:t>Need &lt;Exposed /&gt; statement</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Cell methods</a:t>
            </a:r>
            <a:endParaRPr b="0" lang="en-US" sz="32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Automatically receive the EntityID of the caller</a:t>
            </a:r>
            <a:endParaRPr b="0" lang="en-US" sz="20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Usually want to check whether</a:t>
            </a:r>
            <a:br/>
            <a:r>
              <a:rPr b="0" lang="en-US" sz="2000" spc="-1" strike="noStrike">
                <a:solidFill>
                  <a:srgbClr val="00007d"/>
                </a:solidFill>
                <a:latin typeface="Courier New"/>
                <a:ea typeface="宋体"/>
              </a:rPr>
              <a:t>self.id == callerID</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Exposed Base Methods</a:t>
            </a:r>
            <a:endParaRPr b="0" lang="en-US" sz="3200" spc="-1" strike="noStrike">
              <a:latin typeface="Arial"/>
            </a:endParaRPr>
          </a:p>
          <a:p>
            <a:pPr lvl="1" marL="333360" indent="-149400">
              <a:lnSpc>
                <a:spcPct val="100000"/>
              </a:lnSpc>
              <a:spcBef>
                <a:spcPts val="400"/>
              </a:spcBef>
              <a:buClr>
                <a:srgbClr val="ff9933"/>
              </a:buClr>
              <a:buSzPct val="90000"/>
              <a:buFont typeface="Wingdings" charset="2"/>
              <a:buChar char=""/>
            </a:pPr>
            <a:r>
              <a:rPr b="0" lang="en-US" sz="2000" spc="-1" strike="noStrike">
                <a:solidFill>
                  <a:srgbClr val="00007d"/>
                </a:solidFill>
                <a:latin typeface="Calibri"/>
                <a:ea typeface="宋体"/>
              </a:rPr>
              <a:t>Only your own Client can call</a:t>
            </a:r>
            <a:endParaRPr b="0" lang="en-US" sz="20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0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method(this page is not implemented)</a:t>
            </a:r>
            <a:endParaRPr b="0" lang="en-US" sz="4400" spc="-1" strike="noStrike">
              <a:latin typeface="Arial"/>
            </a:endParaRPr>
          </a:p>
        </p:txBody>
      </p:sp>
      <p:sp>
        <p:nvSpPr>
          <p:cNvPr id="1308" name="CustomShape 3"/>
          <p:cNvSpPr/>
          <p:nvPr/>
        </p:nvSpPr>
        <p:spPr>
          <a:xfrm>
            <a:off x="89280" y="1196640"/>
            <a:ext cx="9053280" cy="2230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Client Method LoD</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Helps reduce client bandwidth usage</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Produces visual effects at close range</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Useful when broadcasting Client messages</a:t>
            </a:r>
            <a:endParaRPr b="0" lang="en-US" sz="28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
        <p:nvSpPr>
          <p:cNvPr id="1309" name="CustomShape 4"/>
          <p:cNvSpPr/>
          <p:nvPr/>
        </p:nvSpPr>
        <p:spPr>
          <a:xfrm>
            <a:off x="107640" y="3357000"/>
            <a:ext cx="8927640" cy="3310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10" name="CustomShape 5"/>
          <p:cNvSpPr/>
          <p:nvPr/>
        </p:nvSpPr>
        <p:spPr>
          <a:xfrm>
            <a:off x="179640" y="3501000"/>
            <a:ext cx="8855640" cy="352728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1" lang="en-US" sz="1600" spc="-1" strike="noStrike">
                <a:solidFill>
                  <a:srgbClr val="632523"/>
                </a:solidFill>
                <a:latin typeface="Courier New"/>
                <a:ea typeface="DejaVu Sans"/>
              </a:rPr>
              <a:t>&lt;DetailDistance&gt; 30 &lt;/DetailDistance&gt;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&lt;/smile&gt;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&lt;/ClientMethods&gt;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   </a:t>
            </a:r>
            <a:r>
              <a:rPr b="0" lang="en-US" sz="1600" spc="-1" strike="noStrike">
                <a:solidFill>
                  <a:srgbClr val="632523"/>
                </a:solidFill>
                <a:latin typeface="Courier New"/>
                <a:ea typeface="DejaVu Sans"/>
              </a:rPr>
              <a:t>...</a:t>
            </a:r>
            <a:endParaRPr b="0" lang="en-US" sz="1600" spc="-1" strike="noStrike">
              <a:latin typeface="Arial"/>
            </a:endParaRPr>
          </a:p>
          <a:p>
            <a:pPr>
              <a:lnSpc>
                <a:spcPct val="100000"/>
              </a:lnSpc>
            </a:pPr>
            <a:r>
              <a:rPr b="0" lang="en-US" sz="1600" spc="-1" strike="noStrike">
                <a:solidFill>
                  <a:srgbClr val="632523"/>
                </a:solidFill>
                <a:latin typeface="Courier New"/>
                <a:ea typeface="DejaVu Sans"/>
              </a:rPr>
              <a:t>&lt;/root&gt;</a:t>
            </a:r>
            <a:endParaRPr b="0" lang="en-US" sz="1600" spc="-1" strike="noStrike">
              <a:latin typeface="Arial"/>
            </a:endParaRPr>
          </a:p>
          <a:p>
            <a:pPr>
              <a:lnSpc>
                <a:spcPct val="100000"/>
              </a:lnSpc>
            </a:pPr>
            <a:endParaRPr b="0" lang="en-US" sz="1600" spc="-1" strike="noStrike">
              <a:latin typeface="Arial"/>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1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method</a:t>
            </a:r>
            <a:endParaRPr b="0" lang="en-US" sz="4400" spc="-1" strike="noStrike">
              <a:latin typeface="Arial"/>
            </a:endParaRPr>
          </a:p>
        </p:txBody>
      </p:sp>
      <p:sp>
        <p:nvSpPr>
          <p:cNvPr id="1313" name="CustomShape 3"/>
          <p:cNvSpPr/>
          <p:nvPr/>
        </p:nvSpPr>
        <p:spPr>
          <a:xfrm>
            <a:off x="89280" y="1196640"/>
            <a:ext cx="9053280" cy="467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exists on one or more of the Cell/Base/Client distribution platforms as needed.</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there is no need for an Entity to exist on a distribution platform, the Python script is not required on this platform.</a:t>
            </a:r>
            <a:endParaRPr b="0" lang="en-US" sz="3200" spc="-1" strike="noStrike">
              <a:latin typeface="Arial"/>
            </a:endParaRPr>
          </a:p>
          <a:p>
            <a:pPr>
              <a:lnSpc>
                <a:spcPct val="100000"/>
              </a:lnSpc>
              <a:spcBef>
                <a:spcPts val="320"/>
              </a:spcBef>
            </a:pPr>
            <a:r>
              <a:rPr b="0" lang="en-US" sz="1600" spc="-1" strike="noStrike">
                <a:solidFill>
                  <a:srgbClr val="00007d"/>
                </a:solidFill>
                <a:latin typeface="Calibri"/>
                <a:ea typeface="宋体"/>
              </a:rPr>
              <a:t>         </a:t>
            </a:r>
            <a:endParaRPr b="0" lang="en-US" sz="1600" spc="-1" strike="noStrike">
              <a:latin typeface="Arial"/>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15"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Entity distributed example</a:t>
            </a:r>
            <a:endParaRPr b="0" lang="en-US" sz="4400" spc="-1" strike="noStrike">
              <a:latin typeface="Arial"/>
            </a:endParaRPr>
          </a:p>
        </p:txBody>
      </p:sp>
      <p:sp>
        <p:nvSpPr>
          <p:cNvPr id="1316" name="CustomShape 3"/>
          <p:cNvSpPr/>
          <p:nvPr/>
        </p:nvSpPr>
        <p:spPr>
          <a:xfrm>
            <a:off x="1582560" y="2241720"/>
            <a:ext cx="1870200" cy="4510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Base</a:t>
            </a:r>
            <a:endParaRPr b="0" lang="en-US" sz="2800" spc="-1" strike="noStrike">
              <a:latin typeface="Arial"/>
            </a:endParaRPr>
          </a:p>
        </p:txBody>
      </p:sp>
      <p:sp>
        <p:nvSpPr>
          <p:cNvPr id="1317" name="Line 4"/>
          <p:cNvSpPr/>
          <p:nvPr/>
        </p:nvSpPr>
        <p:spPr>
          <a:xfrm flipV="1">
            <a:off x="4157640" y="3598560"/>
            <a:ext cx="1440" cy="238320"/>
          </a:xfrm>
          <a:prstGeom prst="line">
            <a:avLst/>
          </a:prstGeom>
          <a:ln w="9360">
            <a:solidFill>
              <a:srgbClr val="00007d"/>
            </a:solidFill>
            <a:round/>
          </a:ln>
        </p:spPr>
        <p:style>
          <a:lnRef idx="0"/>
          <a:fillRef idx="0"/>
          <a:effectRef idx="0"/>
          <a:fontRef idx="minor"/>
        </p:style>
      </p:sp>
      <p:sp>
        <p:nvSpPr>
          <p:cNvPr id="1318" name="CustomShape 5"/>
          <p:cNvSpPr/>
          <p:nvPr/>
        </p:nvSpPr>
        <p:spPr>
          <a:xfrm>
            <a:off x="3454560" y="2241720"/>
            <a:ext cx="2579400" cy="4510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Cell</a:t>
            </a:r>
            <a:endParaRPr b="0" lang="en-US" sz="2800" spc="-1" strike="noStrike">
              <a:latin typeface="Arial"/>
            </a:endParaRPr>
          </a:p>
        </p:txBody>
      </p:sp>
      <p:sp>
        <p:nvSpPr>
          <p:cNvPr id="1319" name="Line 6"/>
          <p:cNvSpPr/>
          <p:nvPr/>
        </p:nvSpPr>
        <p:spPr>
          <a:xfrm flipV="1">
            <a:off x="6588000" y="3598560"/>
            <a:ext cx="1440" cy="238320"/>
          </a:xfrm>
          <a:prstGeom prst="line">
            <a:avLst/>
          </a:prstGeom>
          <a:ln w="9360">
            <a:solidFill>
              <a:srgbClr val="00007d"/>
            </a:solidFill>
            <a:round/>
          </a:ln>
        </p:spPr>
        <p:style>
          <a:lnRef idx="0"/>
          <a:fillRef idx="0"/>
          <a:effectRef idx="0"/>
          <a:fontRef idx="minor"/>
        </p:style>
      </p:sp>
      <p:sp>
        <p:nvSpPr>
          <p:cNvPr id="1320" name="CustomShape 7"/>
          <p:cNvSpPr/>
          <p:nvPr/>
        </p:nvSpPr>
        <p:spPr>
          <a:xfrm>
            <a:off x="6035040" y="2241720"/>
            <a:ext cx="2650680" cy="45108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800" spc="-1" strike="noStrike">
                <a:solidFill>
                  <a:srgbClr val="ffffff"/>
                </a:solidFill>
                <a:latin typeface="Verdana"/>
                <a:ea typeface="DejaVu Sans"/>
              </a:rPr>
              <a:t>Client</a:t>
            </a:r>
            <a:endParaRPr b="0" lang="en-US" sz="2800" spc="-1" strike="noStrike">
              <a:latin typeface="Arial"/>
            </a:endParaRPr>
          </a:p>
        </p:txBody>
      </p:sp>
      <p:sp>
        <p:nvSpPr>
          <p:cNvPr id="1321" name="CustomShape 8"/>
          <p:cNvSpPr/>
          <p:nvPr/>
        </p:nvSpPr>
        <p:spPr>
          <a:xfrm>
            <a:off x="5326200" y="2693880"/>
            <a:ext cx="3359520" cy="42084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sp>
      <p:sp>
        <p:nvSpPr>
          <p:cNvPr id="1322" name="CustomShape 9"/>
          <p:cNvSpPr/>
          <p:nvPr/>
        </p:nvSpPr>
        <p:spPr>
          <a:xfrm>
            <a:off x="1582560" y="2693880"/>
            <a:ext cx="4451400" cy="420840"/>
          </a:xfrm>
          <a:prstGeom prst="rect">
            <a:avLst/>
          </a:prstGeom>
          <a:gradFill>
            <a:gsLst>
              <a:gs pos="0">
                <a:srgbClr val="779637"/>
              </a:gs>
              <a:gs pos="100000">
                <a:srgbClr val="9bc348"/>
              </a:gs>
            </a:gsLst>
            <a:lin ang="16200000"/>
          </a:gradFill>
          <a:ln w="9360">
            <a:solidFill>
              <a:srgbClr val="98b855"/>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Courier New"/>
                <a:ea typeface="宋体"/>
              </a:rPr>
              <a:t>SpawnPoint</a:t>
            </a:r>
            <a:endParaRPr b="0" lang="en-US" sz="2600" spc="-1" strike="noStrike">
              <a:latin typeface="Arial"/>
            </a:endParaRPr>
          </a:p>
        </p:txBody>
      </p:sp>
      <p:sp>
        <p:nvSpPr>
          <p:cNvPr id="1323" name="CustomShape 10"/>
          <p:cNvSpPr/>
          <p:nvPr/>
        </p:nvSpPr>
        <p:spPr>
          <a:xfrm>
            <a:off x="3456000" y="3116160"/>
            <a:ext cx="5229720" cy="4208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宋体"/>
              </a:rPr>
              <a:t>Summoned biological entities*</a:t>
            </a:r>
            <a:endParaRPr b="0" lang="en-US" sz="2600" spc="-1" strike="noStrike">
              <a:latin typeface="Arial"/>
            </a:endParaRPr>
          </a:p>
        </p:txBody>
      </p:sp>
      <p:sp>
        <p:nvSpPr>
          <p:cNvPr id="1324" name="CustomShape 11"/>
          <p:cNvSpPr/>
          <p:nvPr/>
        </p:nvSpPr>
        <p:spPr>
          <a:xfrm>
            <a:off x="1582560" y="3538440"/>
            <a:ext cx="7103160" cy="420840"/>
          </a:xfrm>
          <a:prstGeom prst="rect">
            <a:avLst/>
          </a:prstGeom>
          <a:gradFill>
            <a:gsLst>
              <a:gs pos="0">
                <a:srgbClr val="ffded0"/>
              </a:gs>
              <a:gs pos="100000">
                <a:srgbClr val="fff1ec"/>
              </a:gs>
            </a:gsLst>
            <a:lin ang="16200000"/>
          </a:gradFill>
          <a:ln w="9360">
            <a:solidFill>
              <a:srgbClr val="f59240"/>
            </a:solidFill>
            <a:round/>
          </a:ln>
          <a:effectLst>
            <a:outerShdw dir="5400000" dist="20160">
              <a:srgbClr val="000000">
                <a:alpha val="38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Player Entity</a:t>
            </a:r>
            <a:endParaRPr b="0" lang="en-US" sz="2600" spc="-1" strike="noStrike">
              <a:latin typeface="Arial"/>
            </a:endParaRPr>
          </a:p>
        </p:txBody>
      </p:sp>
      <p:sp>
        <p:nvSpPr>
          <p:cNvPr id="1325" name="CustomShape 12"/>
          <p:cNvSpPr/>
          <p:nvPr/>
        </p:nvSpPr>
        <p:spPr>
          <a:xfrm>
            <a:off x="1582560" y="3960720"/>
            <a:ext cx="7103160" cy="420840"/>
          </a:xfrm>
          <a:prstGeom prst="rect">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2600" spc="-1" strike="noStrike">
                <a:solidFill>
                  <a:srgbClr val="00007d"/>
                </a:solidFill>
                <a:latin typeface="Verdana"/>
                <a:ea typeface="DejaVu Sans"/>
              </a:rPr>
              <a:t>Server AI/NPC's</a:t>
            </a:r>
            <a:endParaRPr b="0" lang="en-US" sz="2600" spc="-1" strike="noStrike">
              <a:latin typeface="Arial"/>
            </a:endParaRPr>
          </a:p>
        </p:txBody>
      </p:sp>
      <p:sp>
        <p:nvSpPr>
          <p:cNvPr id="1326" name="Line 13"/>
          <p:cNvSpPr/>
          <p:nvPr/>
        </p:nvSpPr>
        <p:spPr>
          <a:xfrm flipV="1">
            <a:off x="3455640" y="2241360"/>
            <a:ext cx="360" cy="452520"/>
          </a:xfrm>
          <a:prstGeom prst="line">
            <a:avLst/>
          </a:prstGeom>
          <a:ln w="9360">
            <a:solidFill>
              <a:srgbClr val="000000"/>
            </a:solidFill>
            <a:round/>
          </a:ln>
        </p:spPr>
        <p:style>
          <a:lnRef idx="0"/>
          <a:fillRef idx="0"/>
          <a:effectRef idx="0"/>
          <a:fontRef idx="minor"/>
        </p:style>
      </p:sp>
      <p:sp>
        <p:nvSpPr>
          <p:cNvPr id="1327" name="Line 14"/>
          <p:cNvSpPr/>
          <p:nvPr/>
        </p:nvSpPr>
        <p:spPr>
          <a:xfrm flipV="1">
            <a:off x="6035040" y="2241360"/>
            <a:ext cx="360" cy="452520"/>
          </a:xfrm>
          <a:prstGeom prst="line">
            <a:avLst/>
          </a:prstGeom>
          <a:ln w="9360">
            <a:solidFill>
              <a:srgbClr val="000000"/>
            </a:solidFill>
            <a:round/>
          </a:ln>
        </p:spPr>
        <p:style>
          <a:lnRef idx="0"/>
          <a:fillRef idx="0"/>
          <a:effectRef idx="0"/>
          <a:fontRef idx="minor"/>
        </p:style>
      </p:sp>
      <p:sp>
        <p:nvSpPr>
          <p:cNvPr id="1328" name="CustomShape 15"/>
          <p:cNvSpPr/>
          <p:nvPr/>
        </p:nvSpPr>
        <p:spPr>
          <a:xfrm>
            <a:off x="1547640" y="4545000"/>
            <a:ext cx="65883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c00000"/>
                </a:solidFill>
                <a:latin typeface="Verdana"/>
                <a:ea typeface="宋体"/>
              </a:rPr>
              <a:t>* Entities without a Base section are not involved in fault tolerance</a:t>
            </a:r>
            <a:endParaRPr b="0" lang="en-US" sz="1800" spc="-1" strike="noStrike">
              <a:latin typeface="Arial"/>
            </a:endParaRPr>
          </a:p>
        </p:txBody>
      </p:sp>
      <p:sp>
        <p:nvSpPr>
          <p:cNvPr id="1329" name="CustomShape 16"/>
          <p:cNvSpPr/>
          <p:nvPr/>
        </p:nvSpPr>
        <p:spPr>
          <a:xfrm>
            <a:off x="1582560" y="3116160"/>
            <a:ext cx="1870200" cy="42084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txBody>
          <a:bodyPr lIns="0" rIns="0" tIns="10800" bIns="10800"/>
          <a:p>
            <a:pPr>
              <a:lnSpc>
                <a:spcPct val="100000"/>
              </a:lnSpc>
            </a:pPr>
            <a:r>
              <a:rPr b="0" lang="en-US" sz="2600" spc="-1" strike="noStrike">
                <a:solidFill>
                  <a:srgbClr val="00007d"/>
                </a:solidFill>
                <a:latin typeface="Verdana"/>
                <a:ea typeface="宋体"/>
              </a:rPr>
              <a:t>Chat/guild</a:t>
            </a:r>
            <a:endParaRPr b="0" lang="en-US" sz="2600" spc="-1" strike="noStrike">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3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Script Development Guide</a:t>
            </a:r>
            <a:endParaRPr b="0" lang="en-US" sz="4900" spc="-1" strike="noStrike">
              <a:latin typeface="Arial"/>
            </a:endParaRPr>
          </a:p>
        </p:txBody>
      </p:sp>
      <p:sp>
        <p:nvSpPr>
          <p:cNvPr id="1332" name="CustomShape 3"/>
          <p:cNvSpPr/>
          <p:nvPr/>
        </p:nvSpPr>
        <p:spPr>
          <a:xfrm>
            <a:off x="89280" y="1196640"/>
            <a:ext cx="9053280" cy="467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Put the load on BaseApp as much as possible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the attributes of Entity that need to be saved to the database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Avoid excessive calls to </a:t>
            </a:r>
            <a:r>
              <a:rPr b="0" lang="en-US" sz="3200" spc="-1" strike="noStrike">
                <a:solidFill>
                  <a:srgbClr val="00007d"/>
                </a:solidFill>
                <a:latin typeface="Courier New"/>
                <a:ea typeface="宋体"/>
              </a:rPr>
              <a:t>writeToDB()</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Minimize complex level data</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Such as: multidimensional arrays</a:t>
            </a:r>
            <a:endParaRPr b="0" lang="en-US" sz="28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If the execution time of the script exceeds 1 game tick, it will negatively affect the efficiency of the server.</a:t>
            </a:r>
            <a:endParaRPr b="0" lang="en-US" sz="3200" spc="-1" strike="noStrike">
              <a:latin typeface="Arial"/>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3"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34"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35"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Third Chapter</a:t>
            </a:r>
            <a:endParaRPr b="0" lang="en-US" sz="4400" spc="-1" strike="noStrike">
              <a:latin typeface="Arial"/>
            </a:endParaRPr>
          </a:p>
        </p:txBody>
      </p:sp>
      <p:sp>
        <p:nvSpPr>
          <p:cNvPr id="1336" name="CustomShape 4"/>
          <p:cNvSpPr/>
          <p:nvPr/>
        </p:nvSpPr>
        <p:spPr>
          <a:xfrm>
            <a:off x="2350440" y="2684160"/>
            <a:ext cx="6335280" cy="124668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3600" spc="-1" strike="noStrike">
                <a:solidFill>
                  <a:srgbClr val="1f497d"/>
                </a:solidFill>
                <a:latin typeface="Verdana"/>
                <a:ea typeface="宋体"/>
              </a:rPr>
              <a:t>Entity communication</a:t>
            </a:r>
            <a:endParaRPr b="0" lang="en-US" sz="3600" spc="-1" strike="noStrike">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04"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 Entity</a:t>
            </a:r>
            <a:endParaRPr b="0" lang="en-US" sz="4400" spc="-1" strike="noStrike">
              <a:latin typeface="Arial"/>
            </a:endParaRPr>
          </a:p>
        </p:txBody>
      </p:sp>
      <p:sp>
        <p:nvSpPr>
          <p:cNvPr id="105" name="CustomShape 3"/>
          <p:cNvSpPr/>
          <p:nvPr/>
        </p:nvSpPr>
        <p:spPr>
          <a:xfrm>
            <a:off x="215640" y="1413000"/>
            <a:ext cx="8747280" cy="503892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Baseapp has two entity types</a:t>
            </a:r>
            <a:endParaRPr b="0" lang="en-US" sz="32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Proxy</a:t>
            </a:r>
            <a:endParaRPr b="0" lang="en-US" sz="20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The usual game entity</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Ex: NPC stored in the database, auction house</a:t>
            </a:r>
            <a:endParaRPr b="0" lang="en-US" sz="2000" spc="-1" strike="noStrike">
              <a:latin typeface="Arial"/>
            </a:endParaRPr>
          </a:p>
          <a:p>
            <a:pPr marL="182520">
              <a:lnSpc>
                <a:spcPct val="100000"/>
              </a:lnSpc>
              <a:spcBef>
                <a:spcPts val="641"/>
              </a:spcBef>
            </a:pPr>
            <a:r>
              <a:rPr b="0" lang="en-US" sz="3200" spc="-1" strike="noStrike">
                <a:solidFill>
                  <a:srgbClr val="00007d"/>
                </a:solidFill>
                <a:latin typeface="Calibri"/>
                <a:ea typeface="宋体"/>
              </a:rPr>
              <a:t>Proxy</a:t>
            </a:r>
            <a:endParaRPr b="0" lang="en-US" sz="3200" spc="-1" strike="noStrike">
              <a:latin typeface="Arial"/>
            </a:endParaRPr>
          </a:p>
          <a:p>
            <a:pPr marL="182520">
              <a:lnSpc>
                <a:spcPct val="100000"/>
              </a:lnSpc>
              <a:spcBef>
                <a:spcPts val="561"/>
              </a:spcBef>
            </a:pPr>
            <a:r>
              <a:rPr b="0" lang="en-US" sz="2800" spc="-1" strike="noStrike">
                <a:solidFill>
                  <a:srgbClr val="00007d"/>
                </a:solidFill>
                <a:latin typeface="Calibri"/>
                <a:ea typeface="宋体"/>
              </a:rPr>
              <a:t>   </a:t>
            </a:r>
            <a:r>
              <a:rPr b="0" lang="en-US" sz="2000" spc="-1" strike="noStrike">
                <a:solidFill>
                  <a:srgbClr val="00007d"/>
                </a:solidFill>
                <a:latin typeface="Calibri"/>
                <a:ea typeface="宋体"/>
              </a:rPr>
              <a:t>Connects with the client</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C++ inherits from KBEngine.Base</a:t>
            </a:r>
            <a:endParaRPr b="0" lang="en-US" sz="2000" spc="-1" strike="noStrike">
              <a:latin typeface="Arial"/>
            </a:endParaRPr>
          </a:p>
          <a:p>
            <a:pPr marL="182520">
              <a:lnSpc>
                <a:spcPct val="100000"/>
              </a:lnSpc>
              <a:spcBef>
                <a:spcPts val="400"/>
              </a:spcBef>
            </a:pPr>
            <a:r>
              <a:rPr b="0" lang="en-US" sz="2000" spc="-1" strike="noStrike">
                <a:solidFill>
                  <a:srgbClr val="00007d"/>
                </a:solidFill>
                <a:latin typeface="Calibri"/>
                <a:ea typeface="宋体"/>
              </a:rPr>
              <a:t>    </a:t>
            </a:r>
            <a:r>
              <a:rPr b="0" lang="en-US" sz="2000" spc="-1" strike="noStrike">
                <a:solidFill>
                  <a:srgbClr val="00007d"/>
                </a:solidFill>
                <a:latin typeface="Calibri"/>
                <a:ea typeface="宋体"/>
              </a:rPr>
              <a:t>Special base</a:t>
            </a:r>
            <a:endParaRPr b="0" lang="en-US" sz="2000" spc="-1" strike="noStrike">
              <a:latin typeface="Arial"/>
            </a:endParaRPr>
          </a:p>
        </p:txBody>
      </p:sp>
    </p:spTree>
  </p:cSld>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3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39"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Entity pointing to a remote process</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Cell part of an Entity</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Makes it possible to call functions remotely (functions that call another process from one process)</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Such as: </a:t>
            </a:r>
            <a:r>
              <a:rPr b="0" lang="en-US" sz="2400" spc="-1" strike="noStrike">
                <a:solidFill>
                  <a:srgbClr val="00007d"/>
                </a:solidFill>
                <a:latin typeface="Courier New"/>
                <a:ea typeface="宋体"/>
              </a:rPr>
              <a:t>mb</a:t>
            </a:r>
            <a:r>
              <a:rPr b="0" lang="en-US" sz="2400" spc="-1" strike="noStrike">
                <a:solidFill>
                  <a:srgbClr val="00007d"/>
                </a:solidFill>
                <a:latin typeface="Calibri"/>
                <a:ea typeface="宋体"/>
              </a:rPr>
              <a:t> is a Cell entity mailbox</a:t>
            </a:r>
            <a:br/>
            <a:r>
              <a:rPr b="0" lang="en-US" sz="2400" spc="-1" strike="noStrike">
                <a:solidFill>
                  <a:srgbClr val="00007d"/>
                </a:solidFill>
                <a:latin typeface="Calibri"/>
                <a:ea typeface="宋体"/>
              </a:rPr>
              <a:t>  </a:t>
            </a:r>
            <a:r>
              <a:rPr b="0" lang="en-US" sz="2400" spc="-1" strike="noStrike">
                <a:solidFill>
                  <a:srgbClr val="00007d"/>
                </a:solidFill>
                <a:latin typeface="Courier New"/>
                <a:ea typeface="宋体"/>
              </a:rPr>
              <a:t>mb.someMethod( a, b )</a:t>
            </a:r>
            <a:br/>
            <a:r>
              <a:rPr b="0" lang="en-US" sz="2400" spc="-1" strike="noStrike">
                <a:solidFill>
                  <a:srgbClr val="00007d"/>
                </a:solidFill>
                <a:latin typeface="Calibri"/>
                <a:ea typeface="宋体"/>
              </a:rPr>
              <a:t>Calls to </a:t>
            </a:r>
            <a:r>
              <a:rPr b="0" lang="en-US" sz="2400" spc="-1" strike="noStrike">
                <a:solidFill>
                  <a:srgbClr val="00007d"/>
                </a:solidFill>
                <a:latin typeface="Courier New"/>
                <a:ea typeface="宋体"/>
              </a:rPr>
              <a:t>someMethod() of the process where the Real cell entity is</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Intra-entity communication</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Such as: from Cell to Base section</a:t>
            </a:r>
            <a:endParaRPr b="0" lang="en-US" sz="20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Inter-entity communication</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000" spc="-1" strike="noStrike">
                <a:solidFill>
                  <a:srgbClr val="00007d"/>
                </a:solidFill>
                <a:latin typeface="Calibri"/>
                <a:ea typeface="宋体"/>
              </a:rPr>
              <a:t>For example: the Cell part of Entity A to the Base part of Entity B</a:t>
            </a:r>
            <a:endParaRPr b="0" lang="en-US" sz="2000" spc="-1" strike="noStrike">
              <a:latin typeface="Arial"/>
            </a:endParaRPr>
          </a:p>
        </p:txBody>
      </p:sp>
    </p:spTree>
  </p:cSld>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4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2"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Different types</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One-step jump</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Multi-step jump</a:t>
            </a:r>
            <a:endParaRPr b="0" lang="en-US" sz="2800" spc="-1" strike="noStrike">
              <a:latin typeface="Arial"/>
            </a:endParaRPr>
          </a:p>
          <a:p>
            <a:pPr lvl="2" marL="581040" indent="-169920">
              <a:lnSpc>
                <a:spcPct val="9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Base to cell(xxx.base.cell.someMethod())</a:t>
            </a:r>
            <a:endParaRPr b="0" lang="en-US" sz="24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Some KBEngine methods may only accept certain types of mailboxes</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Please refer to the API documentation for details</a:t>
            </a:r>
            <a:endParaRPr b="0" lang="en-US" sz="2800" spc="-1" strike="noStrike">
              <a:latin typeface="Arial"/>
            </a:endParaRPr>
          </a:p>
        </p:txBody>
      </p:sp>
    </p:spTree>
  </p:cSld>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4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5"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Entit</a:t>
            </a:r>
            <a:r>
              <a:rPr b="0" lang="en-US" sz="3200" spc="-1" strike="noStrike">
                <a:solidFill>
                  <a:srgbClr val="00007d"/>
                </a:solidFill>
                <a:latin typeface="Calibri"/>
                <a:ea typeface="宋体"/>
              </a:rPr>
              <a:t>y has a mailbox member variable</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self.base</a:t>
            </a:r>
            <a:r>
              <a:rPr b="0" lang="en-US" sz="2800" spc="-1" strike="noStrike">
                <a:solidFill>
                  <a:srgbClr val="00007d"/>
                </a:solidFill>
                <a:latin typeface="Calibri"/>
                <a:ea typeface="宋体"/>
              </a:rPr>
              <a:t> (for player)</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 </a:t>
            </a:r>
            <a:r>
              <a:rPr b="0" lang="en-US" sz="2800" spc="-1" strike="noStrike">
                <a:solidFill>
                  <a:srgbClr val="00007d"/>
                </a:solidFill>
                <a:latin typeface="Courier New"/>
                <a:ea typeface="宋体"/>
              </a:rPr>
              <a:t>self.cell</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Proxy entity: </a:t>
            </a:r>
            <a:r>
              <a:rPr b="0" lang="en-US" sz="2800" spc="-1" strike="noStrike">
                <a:solidFill>
                  <a:srgbClr val="00007d"/>
                </a:solidFill>
                <a:latin typeface="Courier New"/>
                <a:ea typeface="宋体"/>
              </a:rPr>
              <a:t>self.cell</a:t>
            </a:r>
            <a:r>
              <a:rPr b="0" lang="en-US" sz="2800" spc="-1" strike="noStrike">
                <a:solidFill>
                  <a:srgbClr val="00007d"/>
                </a:solidFill>
                <a:latin typeface="Calibri"/>
                <a:ea typeface="宋体"/>
              </a:rPr>
              <a:t>, </a:t>
            </a:r>
            <a:r>
              <a:rPr b="0" lang="en-US" sz="2800" spc="-1" strike="noStrike">
                <a:solidFill>
                  <a:srgbClr val="00007d"/>
                </a:solidFill>
                <a:latin typeface="Courier New"/>
                <a:ea typeface="宋体"/>
              </a:rPr>
              <a:t>self.client</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endParaRPr b="0" lang="en-US" sz="28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self.base</a:t>
            </a:r>
            <a:endParaRPr b="0" lang="en-US" sz="24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self.ownClient</a:t>
            </a:r>
            <a:endParaRPr b="0" lang="en-US" sz="24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self.allClients</a:t>
            </a:r>
            <a:endParaRPr b="0" lang="en-US" sz="24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ourier New"/>
                <a:ea typeface="宋体"/>
              </a:rPr>
              <a:t>self.otherClients</a:t>
            </a:r>
            <a:endParaRPr b="0" lang="en-US" sz="2400" spc="-1" strike="noStrike">
              <a:latin typeface="Arial"/>
            </a:endParaRPr>
          </a:p>
        </p:txBody>
      </p:sp>
    </p:spTree>
  </p:cSld>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4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Mailbox</a:t>
            </a:r>
            <a:endParaRPr b="0" lang="en-US" sz="4900" spc="-1" strike="noStrike">
              <a:latin typeface="Arial"/>
            </a:endParaRPr>
          </a:p>
        </p:txBody>
      </p:sp>
      <p:sp>
        <p:nvSpPr>
          <p:cNvPr id="1348"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When an Entity object is passed to a server method with a Mailbox parameter, the Mailbox is automatically created</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E.g.:</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Cell method </a:t>
            </a:r>
            <a:r>
              <a:rPr b="0" lang="en-US" sz="2600" spc="-1" strike="noStrike">
                <a:solidFill>
                  <a:srgbClr val="00007d"/>
                </a:solidFill>
                <a:latin typeface="Courier New"/>
                <a:ea typeface="宋体"/>
              </a:rPr>
              <a:t>talkToMe()</a:t>
            </a:r>
            <a:r>
              <a:rPr b="0" lang="en-US" sz="2600" spc="-1" strike="noStrike">
                <a:solidFill>
                  <a:srgbClr val="00007d"/>
                </a:solidFill>
                <a:latin typeface="Calibri"/>
                <a:ea typeface="宋体"/>
              </a:rPr>
              <a:t> has a </a:t>
            </a:r>
            <a:r>
              <a:rPr b="0" lang="en-US" sz="2600" spc="-1" strike="noStrike">
                <a:solidFill>
                  <a:srgbClr val="00007d"/>
                </a:solidFill>
                <a:latin typeface="Courier New"/>
                <a:ea typeface="宋体"/>
              </a:rPr>
              <a:t>MAILBOX parameter</a:t>
            </a:r>
            <a:endParaRPr b="0" lang="en-US" sz="26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On a Cell, EntityA calls:</a:t>
            </a:r>
            <a:br/>
            <a:r>
              <a:rPr b="0" lang="en-US" sz="2600" spc="-1" strike="noStrike">
                <a:solidFill>
                  <a:srgbClr val="00007d"/>
                </a:solidFill>
                <a:latin typeface="Courier New"/>
                <a:ea typeface="宋体"/>
              </a:rPr>
              <a:t>entityB.talkToMe( self )</a:t>
            </a:r>
            <a:endParaRPr b="0" lang="en-US" sz="26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mailbox is passed to Entity B</a:t>
            </a:r>
            <a:br/>
            <a:r>
              <a:rPr b="0" lang="en-US" sz="2600" spc="-1" strike="noStrike">
                <a:solidFill>
                  <a:srgbClr val="00007d"/>
                </a:solidFill>
                <a:latin typeface="Courier New"/>
                <a:ea typeface="宋体"/>
              </a:rPr>
              <a:t>def talkToMe( self, mailbox ):</a:t>
            </a:r>
            <a:br/>
            <a:r>
              <a:rPr b="0" lang="en-US" sz="2600" spc="-1" strike="noStrike">
                <a:solidFill>
                  <a:srgbClr val="00007d"/>
                </a:solidFill>
                <a:latin typeface="Courier New"/>
                <a:ea typeface="宋体"/>
              </a:rPr>
              <a:t>   mailbox.sendMsg( “hello” )</a:t>
            </a:r>
            <a:endParaRPr b="0" lang="en-US" sz="26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600" spc="-1" strike="noStrike">
                <a:solidFill>
                  <a:srgbClr val="00007d"/>
                </a:solidFill>
                <a:latin typeface="Calibri"/>
                <a:ea typeface="宋体"/>
              </a:rPr>
              <a:t>Entity A’s </a:t>
            </a:r>
            <a:r>
              <a:rPr b="0" lang="en-US" sz="2600" spc="-1" strike="noStrike">
                <a:solidFill>
                  <a:srgbClr val="00007d"/>
                </a:solidFill>
                <a:latin typeface="Courier New"/>
                <a:ea typeface="宋体"/>
              </a:rPr>
              <a:t>sendMsg() is called</a:t>
            </a:r>
            <a:r>
              <a:rPr b="0" lang="en-US" sz="2600" spc="-1" strike="noStrike">
                <a:solidFill>
                  <a:srgbClr val="00007d"/>
                </a:solidFill>
                <a:latin typeface="Courier New"/>
                <a:ea typeface="宋体"/>
              </a:rPr>
              <a:t>（</a:t>
            </a:r>
            <a:r>
              <a:rPr b="0" lang="en-US" sz="2600" spc="-1" strike="noStrike">
                <a:solidFill>
                  <a:srgbClr val="00007d"/>
                </a:solidFill>
                <a:latin typeface="Courier New"/>
                <a:ea typeface="宋体"/>
              </a:rPr>
              <a:t>with </a:t>
            </a:r>
            <a:r>
              <a:rPr b="0" lang="en-US" sz="2600" spc="-1" strike="noStrike">
                <a:solidFill>
                  <a:srgbClr val="00007d"/>
                </a:solidFill>
                <a:latin typeface="Calibri"/>
                <a:ea typeface="宋体"/>
              </a:rPr>
              <a:t> </a:t>
            </a:r>
            <a:r>
              <a:rPr b="0" lang="en-US" sz="2600" spc="-1" strike="noStrike">
                <a:solidFill>
                  <a:srgbClr val="00007d"/>
                </a:solidFill>
                <a:latin typeface="Courier New"/>
                <a:ea typeface="宋体"/>
              </a:rPr>
              <a:t>“hello” as argument</a:t>
            </a:r>
            <a:r>
              <a:rPr b="0" lang="en-US" sz="2600" spc="-1" strike="noStrike">
                <a:solidFill>
                  <a:srgbClr val="00007d"/>
                </a:solidFill>
                <a:latin typeface="Courier New"/>
                <a:ea typeface="宋体"/>
              </a:rPr>
              <a:t>）</a:t>
            </a:r>
            <a:endParaRPr b="0" lang="en-US" sz="2600" spc="-1" strike="noStrike">
              <a:latin typeface="Arial"/>
            </a:endParaRPr>
          </a:p>
        </p:txBody>
      </p:sp>
    </p:spTree>
  </p:cSld>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5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Store Mailbox</a:t>
            </a:r>
            <a:endParaRPr b="0" lang="en-US" sz="4900" spc="-1" strike="noStrike">
              <a:latin typeface="Arial"/>
            </a:endParaRPr>
          </a:p>
        </p:txBody>
      </p:sp>
      <p:sp>
        <p:nvSpPr>
          <p:cNvPr id="1351" name="CustomShape 3"/>
          <p:cNvSpPr/>
          <p:nvPr/>
        </p:nvSpPr>
        <p:spPr>
          <a:xfrm>
            <a:off x="91440" y="109728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Base’s mailbox is valid for the lifetime of the Entity</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Baseapp where Base entity is located never changes</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Can be used for long-term communication between Entity</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If you save a mailbox, you must implement a message notification mechanism (notify the mailbox when the Entity is deleted)</a:t>
            </a:r>
            <a:endParaRPr b="0" lang="en-US" sz="2400" spc="-1" strike="noStrike">
              <a:latin typeface="Arial"/>
            </a:endParaRPr>
          </a:p>
          <a:p>
            <a:pPr marL="181080" indent="-179640">
              <a:lnSpc>
                <a:spcPct val="100000"/>
              </a:lnSpc>
              <a:spcBef>
                <a:spcPts val="1400"/>
              </a:spcBef>
              <a:buClr>
                <a:srgbClr val="ff9933"/>
              </a:buClr>
              <a:buSzPct val="80000"/>
              <a:buFont typeface="Wingdings" charset="2"/>
              <a:buChar char=""/>
            </a:pPr>
            <a:r>
              <a:rPr b="0" lang="en-US" sz="2800" spc="-1" strike="noStrike">
                <a:solidFill>
                  <a:srgbClr val="00007d"/>
                </a:solidFill>
                <a:latin typeface="Calibri"/>
                <a:ea typeface="宋体"/>
              </a:rPr>
              <a:t>Cell mailbox is only valid for a short period of time</a:t>
            </a:r>
            <a:endParaRPr b="0" lang="en-US" sz="2800" spc="-1" strike="noStrike">
              <a:latin typeface="Arial"/>
            </a:endParaRPr>
          </a:p>
          <a:p>
            <a:pPr lvl="1" marL="333360" indent="-149400">
              <a:lnSpc>
                <a:spcPct val="100000"/>
              </a:lnSpc>
              <a:spcBef>
                <a:spcPts val="1199"/>
              </a:spcBef>
              <a:buClr>
                <a:srgbClr val="ff9933"/>
              </a:buClr>
              <a:buSzPct val="90000"/>
              <a:buFont typeface="Wingdings" charset="2"/>
              <a:buChar char=""/>
            </a:pPr>
            <a:r>
              <a:rPr b="0" lang="en-US" sz="2400" spc="-1" strike="noStrike">
                <a:solidFill>
                  <a:srgbClr val="00007d"/>
                </a:solidFill>
                <a:latin typeface="Calibri"/>
                <a:ea typeface="宋体"/>
              </a:rPr>
              <a:t>Cell entity’s Cellapp may change at any time</a:t>
            </a:r>
            <a:endParaRPr b="0" lang="en-US" sz="2400" spc="-1" strike="noStrike">
              <a:latin typeface="Arial"/>
            </a:endParaRPr>
          </a:p>
          <a:p>
            <a:pPr lvl="1" marL="333360" indent="-14940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Do not save Cell </a:t>
            </a:r>
            <a:r>
              <a:rPr b="1" lang="en-US" sz="2400" spc="-1" strike="noStrike">
                <a:solidFill>
                  <a:srgbClr val="00007d"/>
                </a:solidFill>
                <a:latin typeface="Courier New"/>
                <a:ea typeface="宋体"/>
              </a:rPr>
              <a:t>MailBox</a:t>
            </a:r>
            <a:r>
              <a:rPr b="0" lang="en-US" sz="2400" spc="-1" strike="noStrike">
                <a:solidFill>
                  <a:srgbClr val="00007d"/>
                </a:solidFill>
                <a:latin typeface="Calibri"/>
                <a:ea typeface="宋体"/>
              </a:rPr>
              <a:t> as an attribute</a:t>
            </a:r>
            <a:endParaRPr b="0" lang="en-US" sz="2400" spc="-1" strike="noStrike">
              <a:latin typeface="Arial"/>
            </a:endParaRPr>
          </a:p>
          <a:p>
            <a:pPr lvl="1" marL="333360" indent="-149400">
              <a:lnSpc>
                <a:spcPct val="100000"/>
              </a:lnSpc>
              <a:spcBef>
                <a:spcPts val="961"/>
              </a:spcBef>
              <a:buClr>
                <a:srgbClr val="ff9933"/>
              </a:buClr>
              <a:buSzPct val="90000"/>
              <a:buFont typeface="Wingdings" charset="2"/>
              <a:buChar char=""/>
            </a:pPr>
            <a:r>
              <a:rPr b="0" lang="en-US" sz="2400" spc="-1" strike="noStrike">
                <a:solidFill>
                  <a:srgbClr val="00007d"/>
                </a:solidFill>
                <a:latin typeface="Calibri"/>
                <a:ea typeface="宋体"/>
              </a:rPr>
              <a:t>Immediate use, immediate release</a:t>
            </a:r>
            <a:endParaRPr b="0" lang="en-US" sz="2400" spc="-1" strike="noStrike">
              <a:latin typeface="Arial"/>
            </a:endParaRPr>
          </a:p>
        </p:txBody>
      </p:sp>
    </p:spTree>
  </p:cSld>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5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Store Mailbox</a:t>
            </a:r>
            <a:endParaRPr b="0" lang="en-US" sz="4900" spc="-1" strike="noStrike">
              <a:latin typeface="Arial"/>
            </a:endParaRPr>
          </a:p>
        </p:txBody>
      </p:sp>
      <p:sp>
        <p:nvSpPr>
          <p:cNvPr id="1354"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1599"/>
              </a:spcBef>
              <a:buClr>
                <a:srgbClr val="ff9933"/>
              </a:buClr>
              <a:buSzPct val="80000"/>
              <a:buFont typeface="Wingdings" charset="2"/>
              <a:buChar char=""/>
            </a:pPr>
            <a:r>
              <a:rPr b="0" lang="en-US" sz="3200" spc="-1" strike="noStrike">
                <a:solidFill>
                  <a:srgbClr val="00007d"/>
                </a:solidFill>
                <a:latin typeface="Calibri"/>
                <a:ea typeface="宋体"/>
              </a:rPr>
              <a:t>Cannot pass Mailbox from client or Mailbox to client</a:t>
            </a:r>
            <a:endParaRPr b="0" lang="en-US" sz="3200" spc="-1" strike="noStrike">
              <a:latin typeface="Arial"/>
            </a:endParaRPr>
          </a:p>
          <a:p>
            <a:pPr lvl="1" marL="333360" indent="-14940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Cannot trust Client</a:t>
            </a:r>
            <a:endParaRPr b="0" lang="en-US" sz="2800" spc="-1" strike="noStrike">
              <a:latin typeface="Arial"/>
            </a:endParaRPr>
          </a:p>
          <a:p>
            <a:pPr lvl="1" marL="333360" indent="-149400">
              <a:lnSpc>
                <a:spcPct val="100000"/>
              </a:lnSpc>
              <a:spcBef>
                <a:spcPts val="1400"/>
              </a:spcBef>
              <a:buClr>
                <a:srgbClr val="ff9933"/>
              </a:buClr>
              <a:buSzPct val="90000"/>
              <a:buFont typeface="Wingdings" charset="2"/>
              <a:buChar char=""/>
            </a:pPr>
            <a:r>
              <a:rPr b="0" lang="en-US" sz="2800" spc="-1" strike="noStrike">
                <a:solidFill>
                  <a:srgbClr val="00007d"/>
                </a:solidFill>
                <a:latin typeface="Calibri"/>
                <a:ea typeface="宋体"/>
              </a:rPr>
              <a:t>Instead, use the Entity ID</a:t>
            </a:r>
            <a:endParaRPr b="0" lang="en-US" sz="2800" spc="-1" strike="noStrike">
              <a:latin typeface="Arial"/>
            </a:endParaRPr>
          </a:p>
          <a:p>
            <a:pPr marL="181080" indent="-179640">
              <a:lnSpc>
                <a:spcPct val="100000"/>
              </a:lnSpc>
              <a:spcBef>
                <a:spcPts val="1749"/>
              </a:spcBef>
              <a:buClr>
                <a:srgbClr val="ff9933"/>
              </a:buClr>
              <a:buSzPct val="80000"/>
              <a:buFont typeface="Wingdings" charset="2"/>
              <a:buChar char=""/>
            </a:pPr>
            <a:r>
              <a:rPr b="0" lang="en-US" sz="3200" spc="-1" strike="noStrike">
                <a:solidFill>
                  <a:srgbClr val="00007d"/>
                </a:solidFill>
                <a:latin typeface="Calibri"/>
                <a:ea typeface="宋体"/>
              </a:rPr>
              <a:t>Mailbox cannot be stored in the database</a:t>
            </a:r>
            <a:endParaRPr b="0" lang="en-US" sz="3200" spc="-1" strike="noStrike">
              <a:latin typeface="Arial"/>
            </a:endParaRPr>
          </a:p>
          <a:p>
            <a:pPr lvl="1" marL="333360" indent="-149400">
              <a:lnSpc>
                <a:spcPct val="100000"/>
              </a:lnSpc>
              <a:spcBef>
                <a:spcPts val="1749"/>
              </a:spcBef>
              <a:buClr>
                <a:srgbClr val="ff9933"/>
              </a:buClr>
              <a:buSzPct val="90000"/>
              <a:buFont typeface="Wingdings" charset="2"/>
              <a:buChar char=""/>
            </a:pPr>
            <a:r>
              <a:rPr b="0" lang="en-US" sz="2800" spc="-1" strike="noStrike">
                <a:solidFill>
                  <a:srgbClr val="00007d"/>
                </a:solidFill>
                <a:latin typeface="Calibri"/>
                <a:ea typeface="宋体"/>
              </a:rPr>
              <a:t>IP address will be changed when the server is restarted</a:t>
            </a:r>
            <a:endParaRPr b="0" lang="en-US" sz="2800" spc="-1" strike="noStrike">
              <a:latin typeface="Arial"/>
            </a:endParaRPr>
          </a:p>
        </p:txBody>
      </p:sp>
    </p:spTree>
  </p:cSld>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5" name="CustomShape 1"/>
          <p:cNvSpPr/>
          <p:nvPr/>
        </p:nvSpPr>
        <p:spPr>
          <a:xfrm>
            <a:off x="89280" y="2493000"/>
            <a:ext cx="9018000" cy="4246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56"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57"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Cell to Client communication</a:t>
            </a:r>
            <a:endParaRPr b="0" lang="en-US" sz="4900" spc="-1" strike="noStrike">
              <a:latin typeface="Arial"/>
            </a:endParaRPr>
          </a:p>
        </p:txBody>
      </p:sp>
      <p:sp>
        <p:nvSpPr>
          <p:cNvPr id="1358" name="CustomShape 4"/>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buClr>
                <a:srgbClr val="ff9933"/>
              </a:buClr>
              <a:buSzPct val="80000"/>
              <a:buFont typeface="Wingdings" charset="2"/>
              <a:buChar char=""/>
            </a:pPr>
            <a:r>
              <a:rPr b="0" lang="en-US" sz="2000" spc="-1" strike="noStrike">
                <a:solidFill>
                  <a:srgbClr val="00007d"/>
                </a:solidFill>
                <a:latin typeface="Courier New"/>
                <a:ea typeface="宋体"/>
              </a:rPr>
              <a:t>Self is Player A</a:t>
            </a:r>
            <a:endParaRPr b="0" lang="en-US" sz="2000" spc="-1" strike="noStrike">
              <a:latin typeface="Arial"/>
            </a:endParaRPr>
          </a:p>
          <a:p>
            <a:pPr marL="181080" indent="-179640">
              <a:lnSpc>
                <a:spcPct val="100000"/>
              </a:lnSpc>
              <a:buClr>
                <a:srgbClr val="ff9933"/>
              </a:buClr>
              <a:buSzPct val="80000"/>
              <a:buFont typeface="Wingdings" charset="2"/>
              <a:buChar char=""/>
            </a:pPr>
            <a:r>
              <a:rPr b="0" lang="en-US" sz="2000" spc="-1" strike="noStrike">
                <a:solidFill>
                  <a:srgbClr val="00007d"/>
                </a:solidFill>
                <a:latin typeface="Verdana"/>
                <a:ea typeface="宋体"/>
              </a:rPr>
              <a:t>Player must be a Proxy on Baseapp</a:t>
            </a:r>
            <a:endParaRPr b="0" lang="en-US" sz="2000" spc="-1" strike="noStrike">
              <a:latin typeface="Arial"/>
            </a:endParaRPr>
          </a:p>
          <a:p>
            <a:pPr marL="181080" indent="-179640">
              <a:lnSpc>
                <a:spcPct val="100000"/>
              </a:lnSpc>
              <a:buClr>
                <a:srgbClr val="ff9933"/>
              </a:buClr>
              <a:buSzPct val="80000"/>
              <a:buFont typeface="Wingdings" charset="2"/>
              <a:buChar char=""/>
            </a:pPr>
            <a:r>
              <a:rPr b="0" lang="en-US" sz="2000" spc="-1" strike="noStrike">
                <a:solidFill>
                  <a:srgbClr val="00007d"/>
                </a:solidFill>
                <a:latin typeface="Arial"/>
                <a:ea typeface="宋体"/>
              </a:rPr>
              <a:t>These Mailboxes cannot be passed</a:t>
            </a:r>
            <a:endParaRPr b="0" lang="en-US" sz="2000" spc="-1" strike="noStrike">
              <a:latin typeface="Arial"/>
            </a:endParaRPr>
          </a:p>
          <a:p>
            <a:pPr marL="181080" indent="-179640">
              <a:lnSpc>
                <a:spcPct val="100000"/>
              </a:lnSpc>
              <a:buClr>
                <a:srgbClr val="ff9933"/>
              </a:buClr>
              <a:buSzPct val="80000"/>
              <a:buFont typeface="Wingdings" charset="2"/>
              <a:buChar char=""/>
            </a:pPr>
            <a:r>
              <a:rPr b="0" lang="en-US" sz="2000" spc="-1" strike="noStrike">
                <a:solidFill>
                  <a:srgbClr val="00007d"/>
                </a:solidFill>
                <a:latin typeface="Courier New"/>
                <a:ea typeface="宋体"/>
              </a:rPr>
              <a:t>Message sent from Baseapp to Client</a:t>
            </a:r>
            <a:endParaRPr b="0" lang="en-US" sz="2000" spc="-1" strike="noStrike">
              <a:latin typeface="Arial"/>
            </a:endParaRPr>
          </a:p>
        </p:txBody>
      </p:sp>
      <p:sp>
        <p:nvSpPr>
          <p:cNvPr id="1359" name="Line 5"/>
          <p:cNvSpPr/>
          <p:nvPr/>
        </p:nvSpPr>
        <p:spPr>
          <a:xfrm>
            <a:off x="684720" y="5821920"/>
            <a:ext cx="4302000" cy="360"/>
          </a:xfrm>
          <a:prstGeom prst="line">
            <a:avLst/>
          </a:prstGeom>
          <a:ln w="25560">
            <a:solidFill>
              <a:srgbClr val="4f81bd"/>
            </a:solidFill>
            <a:round/>
          </a:ln>
        </p:spPr>
        <p:style>
          <a:lnRef idx="0"/>
          <a:fillRef idx="0"/>
          <a:effectRef idx="0"/>
          <a:fontRef idx="minor"/>
        </p:style>
      </p:sp>
      <p:sp>
        <p:nvSpPr>
          <p:cNvPr id="1360"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361"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362"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363" name="Line 9"/>
          <p:cNvSpPr/>
          <p:nvPr/>
        </p:nvSpPr>
        <p:spPr>
          <a:xfrm flipV="1">
            <a:off x="4986720" y="4186800"/>
            <a:ext cx="1722600" cy="1635120"/>
          </a:xfrm>
          <a:prstGeom prst="line">
            <a:avLst/>
          </a:prstGeom>
          <a:ln w="25560">
            <a:solidFill>
              <a:srgbClr val="4f81bd"/>
            </a:solidFill>
            <a:round/>
            <a:tailEnd len="lg" type="stealth" w="lg"/>
          </a:ln>
        </p:spPr>
        <p:style>
          <a:lnRef idx="0"/>
          <a:fillRef idx="0"/>
          <a:effectRef idx="0"/>
          <a:fontRef idx="minor"/>
        </p:style>
      </p:sp>
      <p:sp>
        <p:nvSpPr>
          <p:cNvPr id="1364" name="Line 10"/>
          <p:cNvSpPr/>
          <p:nvPr/>
        </p:nvSpPr>
        <p:spPr>
          <a:xfrm flipV="1">
            <a:off x="4986720" y="5231160"/>
            <a:ext cx="1739880" cy="590760"/>
          </a:xfrm>
          <a:prstGeom prst="line">
            <a:avLst/>
          </a:prstGeom>
          <a:ln w="25560">
            <a:solidFill>
              <a:srgbClr val="4f81bd"/>
            </a:solidFill>
            <a:round/>
            <a:tailEnd len="lg" type="stealth" w="lg"/>
          </a:ln>
        </p:spPr>
        <p:style>
          <a:lnRef idx="0"/>
          <a:fillRef idx="0"/>
          <a:effectRef idx="0"/>
          <a:fontRef idx="minor"/>
        </p:style>
      </p:sp>
      <p:sp>
        <p:nvSpPr>
          <p:cNvPr id="1365" name="Line 11"/>
          <p:cNvSpPr/>
          <p:nvPr/>
        </p:nvSpPr>
        <p:spPr>
          <a:xfrm>
            <a:off x="370440" y="6345720"/>
            <a:ext cx="6330960" cy="360"/>
          </a:xfrm>
          <a:prstGeom prst="line">
            <a:avLst/>
          </a:prstGeom>
          <a:ln w="25560">
            <a:solidFill>
              <a:srgbClr val="4f81bd"/>
            </a:solidFill>
            <a:round/>
            <a:tailEnd len="lg" type="stealth" w="lg"/>
          </a:ln>
        </p:spPr>
        <p:style>
          <a:lnRef idx="0"/>
          <a:fillRef idx="0"/>
          <a:effectRef idx="0"/>
          <a:fontRef idx="minor"/>
        </p:style>
      </p:sp>
      <p:sp>
        <p:nvSpPr>
          <p:cNvPr id="1366" name="Line 12"/>
          <p:cNvSpPr/>
          <p:nvPr/>
        </p:nvSpPr>
        <p:spPr>
          <a:xfrm>
            <a:off x="370440" y="3358080"/>
            <a:ext cx="360" cy="2987640"/>
          </a:xfrm>
          <a:prstGeom prst="line">
            <a:avLst/>
          </a:prstGeom>
          <a:ln w="25560">
            <a:solidFill>
              <a:srgbClr val="4f81bd"/>
            </a:solidFill>
            <a:round/>
          </a:ln>
        </p:spPr>
        <p:style>
          <a:lnRef idx="0"/>
          <a:fillRef idx="0"/>
          <a:effectRef idx="0"/>
          <a:fontRef idx="minor"/>
        </p:style>
      </p:sp>
      <p:sp>
        <p:nvSpPr>
          <p:cNvPr id="1367" name="Line 13"/>
          <p:cNvSpPr/>
          <p:nvPr/>
        </p:nvSpPr>
        <p:spPr>
          <a:xfrm>
            <a:off x="681480" y="3415320"/>
            <a:ext cx="360" cy="2406600"/>
          </a:xfrm>
          <a:prstGeom prst="line">
            <a:avLst/>
          </a:prstGeom>
          <a:ln w="25560">
            <a:solidFill>
              <a:srgbClr val="4f81bd"/>
            </a:solidFill>
            <a:round/>
          </a:ln>
        </p:spPr>
        <p:style>
          <a:lnRef idx="0"/>
          <a:fillRef idx="0"/>
          <a:effectRef idx="0"/>
          <a:fontRef idx="minor"/>
        </p:style>
      </p:sp>
      <p:sp>
        <p:nvSpPr>
          <p:cNvPr id="1368" name="Line 14"/>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369" name="Line 15"/>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370" name="Line 16"/>
          <p:cNvSpPr/>
          <p:nvPr/>
        </p:nvSpPr>
        <p:spPr>
          <a:xfrm>
            <a:off x="1440360" y="3126240"/>
            <a:ext cx="5268960" cy="360"/>
          </a:xfrm>
          <a:prstGeom prst="line">
            <a:avLst/>
          </a:prstGeom>
          <a:ln w="25560">
            <a:solidFill>
              <a:srgbClr val="4f81bd"/>
            </a:solidFill>
            <a:round/>
            <a:tailEnd len="lg" type="stealth" w="lg"/>
          </a:ln>
        </p:spPr>
        <p:style>
          <a:lnRef idx="0"/>
          <a:fillRef idx="0"/>
          <a:effectRef idx="0"/>
          <a:fontRef idx="minor"/>
        </p:style>
      </p:sp>
      <p:sp>
        <p:nvSpPr>
          <p:cNvPr id="1371" name="CustomShape 17"/>
          <p:cNvSpPr/>
          <p:nvPr/>
        </p:nvSpPr>
        <p:spPr>
          <a:xfrm>
            <a:off x="1531080" y="2874240"/>
            <a:ext cx="287892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72" name="CustomShape 18"/>
          <p:cNvSpPr/>
          <p:nvPr/>
        </p:nvSpPr>
        <p:spPr>
          <a:xfrm>
            <a:off x="1158480" y="5560200"/>
            <a:ext cx="329040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self.otherClients.chat()</a:t>
            </a:r>
            <a:endParaRPr b="0" lang="en-US" sz="1800" spc="-1" strike="noStrike">
              <a:latin typeface="Arial"/>
            </a:endParaRPr>
          </a:p>
        </p:txBody>
      </p:sp>
      <p:sp>
        <p:nvSpPr>
          <p:cNvPr id="1373" name="CustomShape 19"/>
          <p:cNvSpPr/>
          <p:nvPr/>
        </p:nvSpPr>
        <p:spPr>
          <a:xfrm>
            <a:off x="1159200" y="4871160"/>
            <a:ext cx="301608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374" name="CustomShape 20"/>
          <p:cNvSpPr/>
          <p:nvPr/>
        </p:nvSpPr>
        <p:spPr>
          <a:xfrm>
            <a:off x="1176840" y="6077520"/>
            <a:ext cx="4526280" cy="27360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375" name="CustomShape 21"/>
          <p:cNvSpPr/>
          <p:nvPr/>
        </p:nvSpPr>
        <p:spPr>
          <a:xfrm>
            <a:off x="251640" y="2874240"/>
            <a:ext cx="118764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76" name="CustomShape 22"/>
          <p:cNvSpPr/>
          <p:nvPr/>
        </p:nvSpPr>
        <p:spPr>
          <a:xfrm>
            <a:off x="6709320" y="287424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77" name="CustomShape 23"/>
          <p:cNvSpPr/>
          <p:nvPr/>
        </p:nvSpPr>
        <p:spPr>
          <a:xfrm>
            <a:off x="6708240" y="388080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378" name="CustomShape 24"/>
          <p:cNvSpPr/>
          <p:nvPr/>
        </p:nvSpPr>
        <p:spPr>
          <a:xfrm>
            <a:off x="6709320" y="496116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379" name="CustomShape 25"/>
          <p:cNvSpPr/>
          <p:nvPr/>
        </p:nvSpPr>
        <p:spPr>
          <a:xfrm>
            <a:off x="6708240" y="604116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80" name="CustomShape 26"/>
          <p:cNvSpPr/>
          <p:nvPr/>
        </p:nvSpPr>
        <p:spPr>
          <a:xfrm>
            <a:off x="7884360" y="2997000"/>
            <a:ext cx="107856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1" name="CustomShape 27"/>
          <p:cNvSpPr/>
          <p:nvPr/>
        </p:nvSpPr>
        <p:spPr>
          <a:xfrm>
            <a:off x="7884360" y="4031640"/>
            <a:ext cx="107856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2" name="CustomShape 28"/>
          <p:cNvSpPr/>
          <p:nvPr/>
        </p:nvSpPr>
        <p:spPr>
          <a:xfrm>
            <a:off x="7920720" y="5111640"/>
            <a:ext cx="104220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83" name="CustomShape 29"/>
          <p:cNvSpPr/>
          <p:nvPr/>
        </p:nvSpPr>
        <p:spPr>
          <a:xfrm>
            <a:off x="7920720" y="6165360"/>
            <a:ext cx="1042200" cy="25668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4" name="CustomShape 1"/>
          <p:cNvSpPr/>
          <p:nvPr/>
        </p:nvSpPr>
        <p:spPr>
          <a:xfrm>
            <a:off x="33480" y="2375640"/>
            <a:ext cx="9018000" cy="100656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85"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86" name="CustomShape 3"/>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87" name="CustomShape 4"/>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self.ownClient.chat()</a:t>
            </a:r>
            <a:r>
              <a:rPr b="0" lang="en-US" sz="2000" spc="-1" strike="noStrike">
                <a:solidFill>
                  <a:srgbClr val="00007d"/>
                </a:solidFill>
                <a:latin typeface="Calibri"/>
                <a:ea typeface="宋体"/>
              </a:rPr>
              <a:t> actually causes the chat function to be called on Entity A’s client A.</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Other clients do not realize that A.chat() is called on the A client.</a:t>
            </a:r>
            <a:endParaRPr b="0" lang="en-US" sz="2000" spc="-1" strike="noStrike">
              <a:latin typeface="Arial"/>
            </a:endParaRPr>
          </a:p>
        </p:txBody>
      </p:sp>
      <p:sp>
        <p:nvSpPr>
          <p:cNvPr id="1388" name="Line 5"/>
          <p:cNvSpPr/>
          <p:nvPr/>
        </p:nvSpPr>
        <p:spPr>
          <a:xfrm>
            <a:off x="1384560" y="3008880"/>
            <a:ext cx="5268960" cy="360"/>
          </a:xfrm>
          <a:prstGeom prst="line">
            <a:avLst/>
          </a:prstGeom>
          <a:ln w="25560">
            <a:solidFill>
              <a:srgbClr val="4f81bd"/>
            </a:solidFill>
            <a:round/>
            <a:tailEnd len="lg" type="stealth" w="lg"/>
          </a:ln>
        </p:spPr>
        <p:style>
          <a:lnRef idx="0"/>
          <a:fillRef idx="0"/>
          <a:effectRef idx="0"/>
          <a:fontRef idx="minor"/>
        </p:style>
      </p:sp>
      <p:sp>
        <p:nvSpPr>
          <p:cNvPr id="1389" name="CustomShape 6"/>
          <p:cNvSpPr/>
          <p:nvPr/>
        </p:nvSpPr>
        <p:spPr>
          <a:xfrm>
            <a:off x="1475280" y="2756520"/>
            <a:ext cx="287892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self.ownClient.chat()</a:t>
            </a:r>
            <a:endParaRPr b="0" lang="en-US" sz="1800" spc="-1" strike="noStrike">
              <a:latin typeface="Arial"/>
            </a:endParaRPr>
          </a:p>
        </p:txBody>
      </p:sp>
      <p:sp>
        <p:nvSpPr>
          <p:cNvPr id="1390" name="CustomShape 7"/>
          <p:cNvSpPr/>
          <p:nvPr/>
        </p:nvSpPr>
        <p:spPr>
          <a:xfrm>
            <a:off x="195840" y="2756520"/>
            <a:ext cx="118764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391" name="CustomShape 8"/>
          <p:cNvSpPr/>
          <p:nvPr/>
        </p:nvSpPr>
        <p:spPr>
          <a:xfrm>
            <a:off x="6653520" y="275652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392" name="CustomShape 9"/>
          <p:cNvSpPr/>
          <p:nvPr/>
        </p:nvSpPr>
        <p:spPr>
          <a:xfrm>
            <a:off x="7828560" y="2879640"/>
            <a:ext cx="107856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393" name="CustomShape 10"/>
          <p:cNvSpPr/>
          <p:nvPr/>
        </p:nvSpPr>
        <p:spPr>
          <a:xfrm>
            <a:off x="1425960" y="7850160"/>
            <a:ext cx="1837440" cy="25884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Tree>
  </p:cSld>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395"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Entity.ownClient method invocation example</a:t>
            </a:r>
            <a:endParaRPr b="0" lang="en-US" sz="4900" spc="-1" strike="noStrike">
              <a:latin typeface="Arial"/>
            </a:endParaRPr>
          </a:p>
        </p:txBody>
      </p:sp>
      <p:sp>
        <p:nvSpPr>
          <p:cNvPr id="1396"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397" name="CustomShape 4"/>
          <p:cNvSpPr/>
          <p:nvPr/>
        </p:nvSpPr>
        <p:spPr>
          <a:xfrm>
            <a:off x="107640" y="966960"/>
            <a:ext cx="6479280" cy="3670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8" name="CustomShape 5"/>
          <p:cNvSpPr/>
          <p:nvPr/>
        </p:nvSpPr>
        <p:spPr>
          <a:xfrm>
            <a:off x="467640" y="323172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399" name="CustomShape 6"/>
          <p:cNvSpPr/>
          <p:nvPr/>
        </p:nvSpPr>
        <p:spPr>
          <a:xfrm>
            <a:off x="467640" y="186336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00" name="CustomShape 7"/>
          <p:cNvSpPr/>
          <p:nvPr/>
        </p:nvSpPr>
        <p:spPr>
          <a:xfrm>
            <a:off x="6876360" y="980640"/>
            <a:ext cx="2100960" cy="1408680"/>
          </a:xfrm>
          <a:prstGeom prst="rect">
            <a:avLst/>
          </a:prstGeom>
          <a:solidFill>
            <a:srgbClr val="9bbb59"/>
          </a:solidFill>
          <a:ln w="25560">
            <a:solidFill>
              <a:srgbClr val="728a41"/>
            </a:solidFill>
            <a:round/>
          </a:ln>
        </p:spPr>
        <p:style>
          <a:lnRef idx="0"/>
          <a:fillRef idx="0"/>
          <a:effectRef idx="0"/>
          <a:fontRef idx="minor"/>
        </p:style>
      </p:sp>
      <p:sp>
        <p:nvSpPr>
          <p:cNvPr id="1401" name="CustomShape 8"/>
          <p:cNvSpPr/>
          <p:nvPr/>
        </p:nvSpPr>
        <p:spPr>
          <a:xfrm>
            <a:off x="7001280" y="1223280"/>
            <a:ext cx="137880" cy="1090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02" name="CustomShape 9"/>
          <p:cNvSpPr/>
          <p:nvPr/>
        </p:nvSpPr>
        <p:spPr>
          <a:xfrm>
            <a:off x="7001280" y="1439280"/>
            <a:ext cx="13788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03" name="CustomShape 10"/>
          <p:cNvSpPr/>
          <p:nvPr/>
        </p:nvSpPr>
        <p:spPr>
          <a:xfrm>
            <a:off x="7001280" y="1621440"/>
            <a:ext cx="13788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04" name="CustomShape 11"/>
          <p:cNvSpPr/>
          <p:nvPr/>
        </p:nvSpPr>
        <p:spPr>
          <a:xfrm>
            <a:off x="7001280" y="1837800"/>
            <a:ext cx="13788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5" name="CustomShape 12"/>
          <p:cNvSpPr/>
          <p:nvPr/>
        </p:nvSpPr>
        <p:spPr>
          <a:xfrm>
            <a:off x="7001280" y="2053800"/>
            <a:ext cx="137880" cy="1090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06" name="CustomShape 13"/>
          <p:cNvSpPr/>
          <p:nvPr/>
        </p:nvSpPr>
        <p:spPr>
          <a:xfrm>
            <a:off x="7140600" y="1100880"/>
            <a:ext cx="1827720" cy="11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407" name="CustomShape 14"/>
          <p:cNvSpPr/>
          <p:nvPr/>
        </p:nvSpPr>
        <p:spPr>
          <a:xfrm>
            <a:off x="3420000" y="2349000"/>
            <a:ext cx="1654920" cy="646560"/>
          </a:xfrm>
          <a:prstGeom prst="rect">
            <a:avLst/>
          </a:prstGeom>
          <a:solidFill>
            <a:srgbClr val="4f81bd"/>
          </a:solidFill>
          <a:ln w="9360">
            <a:solidFill>
              <a:srgbClr val="000000"/>
            </a:solidFill>
            <a:miter/>
          </a:ln>
        </p:spPr>
        <p:style>
          <a:lnRef idx="0"/>
          <a:fillRef idx="0"/>
          <a:effectRef idx="0"/>
          <a:fontRef idx="minor"/>
        </p:style>
      </p:sp>
      <p:sp>
        <p:nvSpPr>
          <p:cNvPr id="1408" name="CustomShape 15"/>
          <p:cNvSpPr/>
          <p:nvPr/>
        </p:nvSpPr>
        <p:spPr>
          <a:xfrm>
            <a:off x="3780000" y="2699640"/>
            <a:ext cx="1222560" cy="332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09" name="CustomShape 16"/>
          <p:cNvSpPr/>
          <p:nvPr/>
        </p:nvSpPr>
        <p:spPr>
          <a:xfrm>
            <a:off x="4068000" y="241416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10" name="CustomShape 17"/>
          <p:cNvSpPr/>
          <p:nvPr/>
        </p:nvSpPr>
        <p:spPr>
          <a:xfrm>
            <a:off x="4068000" y="23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11" name="CustomShape 18"/>
          <p:cNvSpPr/>
          <p:nvPr/>
        </p:nvSpPr>
        <p:spPr>
          <a:xfrm>
            <a:off x="467640" y="106200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2" name="CustomShape 19"/>
          <p:cNvSpPr/>
          <p:nvPr/>
        </p:nvSpPr>
        <p:spPr>
          <a:xfrm>
            <a:off x="82764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3" name="CustomShape 20"/>
          <p:cNvSpPr/>
          <p:nvPr/>
        </p:nvSpPr>
        <p:spPr>
          <a:xfrm>
            <a:off x="1087920" y="112716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4" name="CustomShape 21"/>
          <p:cNvSpPr/>
          <p:nvPr/>
        </p:nvSpPr>
        <p:spPr>
          <a:xfrm>
            <a:off x="1087920" y="106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15" name="CustomShape 22"/>
          <p:cNvSpPr/>
          <p:nvPr/>
        </p:nvSpPr>
        <p:spPr>
          <a:xfrm>
            <a:off x="2483640" y="1071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16" name="CustomShape 23"/>
          <p:cNvSpPr/>
          <p:nvPr/>
        </p:nvSpPr>
        <p:spPr>
          <a:xfrm>
            <a:off x="2843640" y="142200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17" name="CustomShape 24"/>
          <p:cNvSpPr/>
          <p:nvPr/>
        </p:nvSpPr>
        <p:spPr>
          <a:xfrm>
            <a:off x="3132000" y="113652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8" name="CustomShape 25"/>
          <p:cNvSpPr/>
          <p:nvPr/>
        </p:nvSpPr>
        <p:spPr>
          <a:xfrm>
            <a:off x="3132000" y="107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19" name="CustomShape 26"/>
          <p:cNvSpPr/>
          <p:nvPr/>
        </p:nvSpPr>
        <p:spPr>
          <a:xfrm>
            <a:off x="4500000" y="1062000"/>
            <a:ext cx="1654920" cy="655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0" name="CustomShape 27"/>
          <p:cNvSpPr/>
          <p:nvPr/>
        </p:nvSpPr>
        <p:spPr>
          <a:xfrm>
            <a:off x="486000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421" name="CustomShape 28"/>
          <p:cNvSpPr/>
          <p:nvPr/>
        </p:nvSpPr>
        <p:spPr>
          <a:xfrm>
            <a:off x="5148000" y="118980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2" name="CustomShape 29"/>
          <p:cNvSpPr/>
          <p:nvPr/>
        </p:nvSpPr>
        <p:spPr>
          <a:xfrm>
            <a:off x="5148000" y="112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23" name="CustomShape 30"/>
          <p:cNvSpPr/>
          <p:nvPr/>
        </p:nvSpPr>
        <p:spPr>
          <a:xfrm>
            <a:off x="539640" y="3798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24" name="CustomShape 31"/>
          <p:cNvSpPr/>
          <p:nvPr/>
        </p:nvSpPr>
        <p:spPr>
          <a:xfrm>
            <a:off x="727920" y="385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5" name="CustomShape 32"/>
          <p:cNvSpPr/>
          <p:nvPr/>
        </p:nvSpPr>
        <p:spPr>
          <a:xfrm>
            <a:off x="539640" y="4149000"/>
            <a:ext cx="158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426" name="CustomShape 33"/>
          <p:cNvSpPr/>
          <p:nvPr/>
        </p:nvSpPr>
        <p:spPr>
          <a:xfrm>
            <a:off x="72792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27" name="CustomShape 34"/>
          <p:cNvSpPr/>
          <p:nvPr/>
        </p:nvSpPr>
        <p:spPr>
          <a:xfrm>
            <a:off x="1259640" y="386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28" name="CustomShape 35"/>
          <p:cNvSpPr/>
          <p:nvPr/>
        </p:nvSpPr>
        <p:spPr>
          <a:xfrm>
            <a:off x="125964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29" name="CustomShape 36"/>
          <p:cNvSpPr/>
          <p:nvPr/>
        </p:nvSpPr>
        <p:spPr>
          <a:xfrm>
            <a:off x="255564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0" name="CustomShape 37"/>
          <p:cNvSpPr/>
          <p:nvPr/>
        </p:nvSpPr>
        <p:spPr>
          <a:xfrm>
            <a:off x="2583720" y="4158360"/>
            <a:ext cx="155484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431" name="CustomShape 38"/>
          <p:cNvSpPr/>
          <p:nvPr/>
        </p:nvSpPr>
        <p:spPr>
          <a:xfrm>
            <a:off x="176364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2" name="CustomShape 39"/>
          <p:cNvSpPr/>
          <p:nvPr/>
        </p:nvSpPr>
        <p:spPr>
          <a:xfrm>
            <a:off x="176364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33" name="CustomShape 40"/>
          <p:cNvSpPr/>
          <p:nvPr/>
        </p:nvSpPr>
        <p:spPr>
          <a:xfrm>
            <a:off x="464400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34" name="CustomShape 41"/>
          <p:cNvSpPr/>
          <p:nvPr/>
        </p:nvSpPr>
        <p:spPr>
          <a:xfrm>
            <a:off x="4710240" y="4139640"/>
            <a:ext cx="151632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435" name="CustomShape 42"/>
          <p:cNvSpPr/>
          <p:nvPr/>
        </p:nvSpPr>
        <p:spPr>
          <a:xfrm>
            <a:off x="277164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6" name="CustomShape 43"/>
          <p:cNvSpPr/>
          <p:nvPr/>
        </p:nvSpPr>
        <p:spPr>
          <a:xfrm>
            <a:off x="277164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37" name="CustomShape 44"/>
          <p:cNvSpPr/>
          <p:nvPr/>
        </p:nvSpPr>
        <p:spPr>
          <a:xfrm>
            <a:off x="330372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38" name="CustomShape 45"/>
          <p:cNvSpPr/>
          <p:nvPr/>
        </p:nvSpPr>
        <p:spPr>
          <a:xfrm>
            <a:off x="330372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39" name="CustomShape 46"/>
          <p:cNvSpPr/>
          <p:nvPr/>
        </p:nvSpPr>
        <p:spPr>
          <a:xfrm>
            <a:off x="3807720" y="3872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40" name="CustomShape 47"/>
          <p:cNvSpPr/>
          <p:nvPr/>
        </p:nvSpPr>
        <p:spPr>
          <a:xfrm>
            <a:off x="380772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1" name="CustomShape 48"/>
          <p:cNvSpPr/>
          <p:nvPr/>
        </p:nvSpPr>
        <p:spPr>
          <a:xfrm>
            <a:off x="487656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2" name="CustomShape 49"/>
          <p:cNvSpPr/>
          <p:nvPr/>
        </p:nvSpPr>
        <p:spPr>
          <a:xfrm>
            <a:off x="487656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43" name="CustomShape 50"/>
          <p:cNvSpPr/>
          <p:nvPr/>
        </p:nvSpPr>
        <p:spPr>
          <a:xfrm>
            <a:off x="540828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4" name="CustomShape 51"/>
          <p:cNvSpPr/>
          <p:nvPr/>
        </p:nvSpPr>
        <p:spPr>
          <a:xfrm>
            <a:off x="540828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45" name="CustomShape 52"/>
          <p:cNvSpPr/>
          <p:nvPr/>
        </p:nvSpPr>
        <p:spPr>
          <a:xfrm>
            <a:off x="591228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46" name="CustomShape 53"/>
          <p:cNvSpPr/>
          <p:nvPr/>
        </p:nvSpPr>
        <p:spPr>
          <a:xfrm>
            <a:off x="591228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47" name="CustomShape 54"/>
          <p:cNvSpPr/>
          <p:nvPr/>
        </p:nvSpPr>
        <p:spPr>
          <a:xfrm>
            <a:off x="96120" y="4751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448" name="CustomShape 55"/>
          <p:cNvSpPr/>
          <p:nvPr/>
        </p:nvSpPr>
        <p:spPr>
          <a:xfrm>
            <a:off x="3375720" y="4751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449" name="CustomShape 56"/>
          <p:cNvSpPr/>
          <p:nvPr/>
        </p:nvSpPr>
        <p:spPr>
          <a:xfrm>
            <a:off x="96120" y="5733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450" name="CustomShape 57"/>
          <p:cNvSpPr/>
          <p:nvPr/>
        </p:nvSpPr>
        <p:spPr>
          <a:xfrm>
            <a:off x="1043640" y="4862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1" name="CustomShape 58"/>
          <p:cNvSpPr/>
          <p:nvPr/>
        </p:nvSpPr>
        <p:spPr>
          <a:xfrm>
            <a:off x="1043640" y="4797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2" name="CustomShape 59"/>
          <p:cNvSpPr/>
          <p:nvPr/>
        </p:nvSpPr>
        <p:spPr>
          <a:xfrm>
            <a:off x="2167920" y="4871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3" name="CustomShape 60"/>
          <p:cNvSpPr/>
          <p:nvPr/>
        </p:nvSpPr>
        <p:spPr>
          <a:xfrm>
            <a:off x="2167920" y="4806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54" name="CustomShape 61"/>
          <p:cNvSpPr/>
          <p:nvPr/>
        </p:nvSpPr>
        <p:spPr>
          <a:xfrm>
            <a:off x="4887720" y="4853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455" name="CustomShape 62"/>
          <p:cNvSpPr/>
          <p:nvPr/>
        </p:nvSpPr>
        <p:spPr>
          <a:xfrm>
            <a:off x="4904280" y="4788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56" name="CustomShape 63"/>
          <p:cNvSpPr/>
          <p:nvPr/>
        </p:nvSpPr>
        <p:spPr>
          <a:xfrm>
            <a:off x="4644000" y="5347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7" name="CustomShape 64"/>
          <p:cNvSpPr/>
          <p:nvPr/>
        </p:nvSpPr>
        <p:spPr>
          <a:xfrm>
            <a:off x="4660200" y="528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58" name="CustomShape 65"/>
          <p:cNvSpPr/>
          <p:nvPr/>
        </p:nvSpPr>
        <p:spPr>
          <a:xfrm>
            <a:off x="5192280" y="5357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59" name="CustomShape 66"/>
          <p:cNvSpPr/>
          <p:nvPr/>
        </p:nvSpPr>
        <p:spPr>
          <a:xfrm>
            <a:off x="5175720" y="529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0" name="CustomShape 67"/>
          <p:cNvSpPr/>
          <p:nvPr/>
        </p:nvSpPr>
        <p:spPr>
          <a:xfrm>
            <a:off x="173592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1" name="CustomShape 68"/>
          <p:cNvSpPr/>
          <p:nvPr/>
        </p:nvSpPr>
        <p:spPr>
          <a:xfrm>
            <a:off x="173592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62" name="CustomShape 69"/>
          <p:cNvSpPr/>
          <p:nvPr/>
        </p:nvSpPr>
        <p:spPr>
          <a:xfrm>
            <a:off x="173592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3" name="CustomShape 70"/>
          <p:cNvSpPr/>
          <p:nvPr/>
        </p:nvSpPr>
        <p:spPr>
          <a:xfrm>
            <a:off x="173592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4" name="CustomShape 71"/>
          <p:cNvSpPr/>
          <p:nvPr/>
        </p:nvSpPr>
        <p:spPr>
          <a:xfrm>
            <a:off x="378000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5" name="CustomShape 72"/>
          <p:cNvSpPr/>
          <p:nvPr/>
        </p:nvSpPr>
        <p:spPr>
          <a:xfrm>
            <a:off x="378000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66" name="CustomShape 73"/>
          <p:cNvSpPr/>
          <p:nvPr/>
        </p:nvSpPr>
        <p:spPr>
          <a:xfrm>
            <a:off x="378000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7" name="CustomShape 74"/>
          <p:cNvSpPr/>
          <p:nvPr/>
        </p:nvSpPr>
        <p:spPr>
          <a:xfrm>
            <a:off x="378000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468" name="CustomShape 75"/>
          <p:cNvSpPr/>
          <p:nvPr/>
        </p:nvSpPr>
        <p:spPr>
          <a:xfrm>
            <a:off x="576828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69" name="CustomShape 76"/>
          <p:cNvSpPr/>
          <p:nvPr/>
        </p:nvSpPr>
        <p:spPr>
          <a:xfrm>
            <a:off x="576828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70" name="CustomShape 77"/>
          <p:cNvSpPr/>
          <p:nvPr/>
        </p:nvSpPr>
        <p:spPr>
          <a:xfrm>
            <a:off x="576828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471" name="CustomShape 78"/>
          <p:cNvSpPr/>
          <p:nvPr/>
        </p:nvSpPr>
        <p:spPr>
          <a:xfrm>
            <a:off x="576828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72" name="CustomShape 79"/>
          <p:cNvSpPr/>
          <p:nvPr/>
        </p:nvSpPr>
        <p:spPr>
          <a:xfrm>
            <a:off x="6660360" y="4748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473" name="CustomShape 80"/>
          <p:cNvSpPr/>
          <p:nvPr/>
        </p:nvSpPr>
        <p:spPr>
          <a:xfrm>
            <a:off x="6943320" y="5538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474" name="CustomShape 81"/>
          <p:cNvSpPr/>
          <p:nvPr/>
        </p:nvSpPr>
        <p:spPr>
          <a:xfrm>
            <a:off x="1310040" y="1380240"/>
            <a:ext cx="27720" cy="13032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475" name="CustomShape 82"/>
          <p:cNvSpPr/>
          <p:nvPr/>
        </p:nvSpPr>
        <p:spPr>
          <a:xfrm flipH="1" flipV="1">
            <a:off x="1285920" y="1378800"/>
            <a:ext cx="161640" cy="10090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76" name="CustomShape 83"/>
          <p:cNvSpPr/>
          <p:nvPr/>
        </p:nvSpPr>
        <p:spPr>
          <a:xfrm>
            <a:off x="1403640" y="2339640"/>
            <a:ext cx="1654920" cy="646560"/>
          </a:xfrm>
          <a:prstGeom prst="rect">
            <a:avLst/>
          </a:prstGeom>
          <a:solidFill>
            <a:srgbClr val="4f81bd"/>
          </a:solidFill>
          <a:ln w="9360">
            <a:solidFill>
              <a:srgbClr val="000000"/>
            </a:solidFill>
            <a:miter/>
          </a:ln>
        </p:spPr>
        <p:style>
          <a:lnRef idx="0"/>
          <a:fillRef idx="0"/>
          <a:effectRef idx="0"/>
          <a:fontRef idx="minor"/>
        </p:style>
      </p:sp>
      <p:sp>
        <p:nvSpPr>
          <p:cNvPr id="1477" name="CustomShape 84"/>
          <p:cNvSpPr/>
          <p:nvPr/>
        </p:nvSpPr>
        <p:spPr>
          <a:xfrm>
            <a:off x="1591920" y="239544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78" name="CustomShape 85"/>
          <p:cNvSpPr/>
          <p:nvPr/>
        </p:nvSpPr>
        <p:spPr>
          <a:xfrm>
            <a:off x="1763640" y="2690280"/>
            <a:ext cx="1222560" cy="332640"/>
          </a:xfrm>
          <a:prstGeom prst="rect">
            <a:avLst/>
          </a:prstGeom>
          <a:noFill/>
          <a:ln>
            <a:noFill/>
          </a:ln>
        </p:spPr>
        <p:style>
          <a:lnRef idx="0"/>
          <a:fillRef idx="0"/>
          <a:effectRef idx="0"/>
          <a:fontRef idx="minor"/>
        </p:style>
        <p:txBody>
          <a:bodyPr lIns="90000" rIns="90000" tIns="45000" bIns="45000"/>
          <a:p>
            <a:pPr>
              <a:lnSpc>
                <a:spcPct val="100000"/>
              </a:lnSpc>
            </a:pPr>
            <a:r>
              <a:rPr b="1" lang="en-US" sz="1600" spc="-1" strike="noStrike">
                <a:solidFill>
                  <a:srgbClr val="000000"/>
                </a:solidFill>
                <a:latin typeface="Calibri"/>
                <a:ea typeface="DejaVu Sans"/>
              </a:rPr>
              <a:t>Baseapp</a:t>
            </a:r>
            <a:endParaRPr b="0" lang="en-US" sz="1600" spc="-1" strike="noStrike">
              <a:latin typeface="Arial"/>
            </a:endParaRPr>
          </a:p>
        </p:txBody>
      </p:sp>
      <p:sp>
        <p:nvSpPr>
          <p:cNvPr id="1479" name="CustomShape 86"/>
          <p:cNvSpPr/>
          <p:nvPr/>
        </p:nvSpPr>
        <p:spPr>
          <a:xfrm>
            <a:off x="1591920" y="23302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480" name="CustomShape 87"/>
          <p:cNvSpPr/>
          <p:nvPr/>
        </p:nvSpPr>
        <p:spPr>
          <a:xfrm>
            <a:off x="2339640" y="240480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481" name="CustomShape 88"/>
          <p:cNvSpPr/>
          <p:nvPr/>
        </p:nvSpPr>
        <p:spPr>
          <a:xfrm>
            <a:off x="2339640" y="23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482" name="CustomShape 89"/>
          <p:cNvSpPr/>
          <p:nvPr/>
        </p:nvSpPr>
        <p:spPr>
          <a:xfrm>
            <a:off x="6847560" y="4038480"/>
            <a:ext cx="2158920" cy="111636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A.ownClient.chat() on Cell</a:t>
            </a:r>
            <a:endParaRPr b="0" lang="en-US" sz="1200" spc="-1" strike="noStrike">
              <a:latin typeface="Arial"/>
            </a:endParaRPr>
          </a:p>
        </p:txBody>
      </p:sp>
      <p:sp>
        <p:nvSpPr>
          <p:cNvPr id="1483" name="CustomShape 90"/>
          <p:cNvSpPr/>
          <p:nvPr/>
        </p:nvSpPr>
        <p:spPr>
          <a:xfrm>
            <a:off x="6782400" y="2759040"/>
            <a:ext cx="2224080" cy="943920"/>
          </a:xfrm>
          <a:prstGeom prst="wedgeRoundRectCallout">
            <a:avLst>
              <a:gd name="adj1" fmla="val -297006"/>
              <a:gd name="adj2" fmla="val -205344"/>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0" lang="en-US" sz="1800" spc="-1" strike="noStrike">
                <a:solidFill>
                  <a:srgbClr val="c00000"/>
                </a:solidFill>
                <a:latin typeface="Calibri"/>
                <a:ea typeface="宋体"/>
              </a:rPr>
              <a:t>Causes A.chat() to be called</a:t>
            </a:r>
            <a:endParaRPr b="0" lang="en-US" sz="1800" spc="-1" strike="noStrike">
              <a:latin typeface="Arial"/>
            </a:endParaRPr>
          </a:p>
        </p:txBody>
      </p:sp>
      <p:sp>
        <p:nvSpPr>
          <p:cNvPr id="1484" name="CustomShape 91"/>
          <p:cNvSpPr/>
          <p:nvPr/>
        </p:nvSpPr>
        <p:spPr>
          <a:xfrm flipV="1">
            <a:off x="849600" y="-293760"/>
            <a:ext cx="599760" cy="818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485" name="CustomShape 92"/>
          <p:cNvSpPr/>
          <p:nvPr/>
        </p:nvSpPr>
        <p:spPr>
          <a:xfrm>
            <a:off x="1636200" y="5366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486" name="CustomShape 93"/>
          <p:cNvSpPr/>
          <p:nvPr/>
        </p:nvSpPr>
        <p:spPr>
          <a:xfrm>
            <a:off x="1619640" y="530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48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489"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self.allClients.chat() makes the chat() function of entity A on all players that can see A be called.</a:t>
            </a:r>
            <a:endParaRPr b="0" lang="en-US" sz="2000" spc="-1" strike="noStrike">
              <a:latin typeface="Arial"/>
            </a:endParaRPr>
          </a:p>
          <a:p>
            <a:pPr marL="181080" indent="-179640">
              <a:lnSpc>
                <a:spcPct val="100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as A, and A is in its AoI range, the the player’s client can see A.</a:t>
            </a:r>
            <a:endParaRPr b="0" lang="en-US" sz="2000" spc="-1" strike="noStrike">
              <a:latin typeface="Arial"/>
            </a:endParaRPr>
          </a:p>
        </p:txBody>
      </p:sp>
      <p:sp>
        <p:nvSpPr>
          <p:cNvPr id="1490" name="CustomShape 4"/>
          <p:cNvSpPr/>
          <p:nvPr/>
        </p:nvSpPr>
        <p:spPr>
          <a:xfrm>
            <a:off x="1425960" y="7850160"/>
            <a:ext cx="1837440" cy="25884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491" name="CustomShape 5"/>
          <p:cNvSpPr/>
          <p:nvPr/>
        </p:nvSpPr>
        <p:spPr>
          <a:xfrm>
            <a:off x="89280" y="2493000"/>
            <a:ext cx="9018000" cy="4246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492" name="Line 6"/>
          <p:cNvSpPr/>
          <p:nvPr/>
        </p:nvSpPr>
        <p:spPr>
          <a:xfrm flipV="1">
            <a:off x="4331160" y="3243600"/>
            <a:ext cx="2378160" cy="1901880"/>
          </a:xfrm>
          <a:prstGeom prst="line">
            <a:avLst/>
          </a:prstGeom>
          <a:ln w="25560">
            <a:solidFill>
              <a:srgbClr val="4f81bd"/>
            </a:solidFill>
            <a:round/>
            <a:tailEnd len="lg" type="stealth" w="lg"/>
          </a:ln>
        </p:spPr>
        <p:style>
          <a:lnRef idx="0"/>
          <a:fillRef idx="0"/>
          <a:effectRef idx="0"/>
          <a:fontRef idx="minor"/>
        </p:style>
      </p:sp>
      <p:sp>
        <p:nvSpPr>
          <p:cNvPr id="1493" name="Line 7"/>
          <p:cNvSpPr/>
          <p:nvPr/>
        </p:nvSpPr>
        <p:spPr>
          <a:xfrm flipV="1">
            <a:off x="4331160" y="4091400"/>
            <a:ext cx="2378160" cy="1054080"/>
          </a:xfrm>
          <a:prstGeom prst="line">
            <a:avLst/>
          </a:prstGeom>
          <a:ln w="25560">
            <a:solidFill>
              <a:srgbClr val="4f81bd"/>
            </a:solidFill>
            <a:round/>
            <a:tailEnd len="lg" type="stealth" w="lg"/>
          </a:ln>
        </p:spPr>
        <p:style>
          <a:lnRef idx="0"/>
          <a:fillRef idx="0"/>
          <a:effectRef idx="0"/>
          <a:fontRef idx="minor"/>
        </p:style>
      </p:sp>
      <p:sp>
        <p:nvSpPr>
          <p:cNvPr id="1494" name="Line 8"/>
          <p:cNvSpPr/>
          <p:nvPr/>
        </p:nvSpPr>
        <p:spPr>
          <a:xfrm>
            <a:off x="4331160" y="5147280"/>
            <a:ext cx="2351160" cy="360"/>
          </a:xfrm>
          <a:prstGeom prst="line">
            <a:avLst/>
          </a:prstGeom>
          <a:ln w="25560">
            <a:solidFill>
              <a:srgbClr val="4f81bd"/>
            </a:solidFill>
            <a:round/>
            <a:tailEnd len="lg" type="stealth" w="lg"/>
          </a:ln>
        </p:spPr>
        <p:style>
          <a:lnRef idx="0"/>
          <a:fillRef idx="0"/>
          <a:effectRef idx="0"/>
          <a:fontRef idx="minor"/>
        </p:style>
      </p:sp>
      <p:sp>
        <p:nvSpPr>
          <p:cNvPr id="1495" name="Line 9"/>
          <p:cNvSpPr/>
          <p:nvPr/>
        </p:nvSpPr>
        <p:spPr>
          <a:xfrm>
            <a:off x="1019520" y="5145480"/>
            <a:ext cx="3311640" cy="360"/>
          </a:xfrm>
          <a:prstGeom prst="line">
            <a:avLst/>
          </a:prstGeom>
          <a:ln w="25560">
            <a:solidFill>
              <a:srgbClr val="4f81bd"/>
            </a:solidFill>
            <a:round/>
          </a:ln>
        </p:spPr>
        <p:style>
          <a:lnRef idx="0"/>
          <a:fillRef idx="0"/>
          <a:effectRef idx="0"/>
          <a:fontRef idx="minor"/>
        </p:style>
      </p:sp>
      <p:sp>
        <p:nvSpPr>
          <p:cNvPr id="1496" name="Line 10"/>
          <p:cNvSpPr/>
          <p:nvPr/>
        </p:nvSpPr>
        <p:spPr>
          <a:xfrm>
            <a:off x="1019520" y="3413520"/>
            <a:ext cx="360" cy="1719360"/>
          </a:xfrm>
          <a:prstGeom prst="line">
            <a:avLst/>
          </a:prstGeom>
          <a:ln w="25560">
            <a:solidFill>
              <a:srgbClr val="4f81bd"/>
            </a:solidFill>
            <a:round/>
          </a:ln>
        </p:spPr>
        <p:style>
          <a:lnRef idx="0"/>
          <a:fillRef idx="0"/>
          <a:effectRef idx="0"/>
          <a:fontRef idx="minor"/>
        </p:style>
      </p:sp>
      <p:sp>
        <p:nvSpPr>
          <p:cNvPr id="1497" name="CustomShape 11"/>
          <p:cNvSpPr/>
          <p:nvPr/>
        </p:nvSpPr>
        <p:spPr>
          <a:xfrm>
            <a:off x="1159200" y="4871160"/>
            <a:ext cx="3016080" cy="27324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self.allClients.chat()</a:t>
            </a:r>
            <a:endParaRPr b="0" lang="en-US" sz="1800" spc="-1" strike="noStrike">
              <a:latin typeface="Arial"/>
            </a:endParaRPr>
          </a:p>
        </p:txBody>
      </p:sp>
      <p:sp>
        <p:nvSpPr>
          <p:cNvPr id="1498" name="CustomShape 12"/>
          <p:cNvSpPr/>
          <p:nvPr/>
        </p:nvSpPr>
        <p:spPr>
          <a:xfrm>
            <a:off x="251640" y="2874240"/>
            <a:ext cx="118764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499" name="CustomShape 13"/>
          <p:cNvSpPr/>
          <p:nvPr/>
        </p:nvSpPr>
        <p:spPr>
          <a:xfrm>
            <a:off x="6709320" y="287424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500" name="CustomShape 14"/>
          <p:cNvSpPr/>
          <p:nvPr/>
        </p:nvSpPr>
        <p:spPr>
          <a:xfrm>
            <a:off x="6708240" y="388080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B</a:t>
            </a:r>
            <a:endParaRPr b="0" lang="en-US" sz="1800" spc="-1" strike="noStrike">
              <a:latin typeface="Arial"/>
            </a:endParaRPr>
          </a:p>
        </p:txBody>
      </p:sp>
      <p:sp>
        <p:nvSpPr>
          <p:cNvPr id="1501" name="CustomShape 15"/>
          <p:cNvSpPr/>
          <p:nvPr/>
        </p:nvSpPr>
        <p:spPr>
          <a:xfrm>
            <a:off x="7884360" y="2997000"/>
            <a:ext cx="107856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2" name="CustomShape 16"/>
          <p:cNvSpPr/>
          <p:nvPr/>
        </p:nvSpPr>
        <p:spPr>
          <a:xfrm>
            <a:off x="7884360" y="4031640"/>
            <a:ext cx="107856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
        <p:nvSpPr>
          <p:cNvPr id="1503" name="CustomShape 17"/>
          <p:cNvSpPr/>
          <p:nvPr/>
        </p:nvSpPr>
        <p:spPr>
          <a:xfrm>
            <a:off x="6709320" y="496116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C</a:t>
            </a:r>
            <a:endParaRPr b="0" lang="en-US" sz="1800" spc="-1" strike="noStrike">
              <a:latin typeface="Arial"/>
            </a:endParaRPr>
          </a:p>
        </p:txBody>
      </p:sp>
      <p:sp>
        <p:nvSpPr>
          <p:cNvPr id="1504" name="CustomShape 18"/>
          <p:cNvSpPr/>
          <p:nvPr/>
        </p:nvSpPr>
        <p:spPr>
          <a:xfrm>
            <a:off x="7920720" y="5111640"/>
            <a:ext cx="1042200" cy="25668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DejaVu Sans"/>
              </a:rPr>
              <a:t>Player A</a:t>
            </a:r>
            <a:endParaRPr b="0" lang="en-US" sz="1100" spc="-1" strike="noStrike">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07"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08" name="CustomShape 3"/>
          <p:cNvSpPr/>
          <p:nvPr/>
        </p:nvSpPr>
        <p:spPr>
          <a:xfrm>
            <a:off x="215640" y="1413000"/>
            <a:ext cx="8747280" cy="1438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Backup the entity to other Baseapps</a:t>
            </a:r>
            <a:endParaRPr b="0" lang="en-US" sz="3200" spc="-1" strike="noStrike">
              <a:latin typeface="Arial"/>
            </a:endParaRPr>
          </a:p>
        </p:txBody>
      </p:sp>
      <p:sp>
        <p:nvSpPr>
          <p:cNvPr id="109" name="CustomShape 4"/>
          <p:cNvSpPr/>
          <p:nvPr/>
        </p:nvSpPr>
        <p:spPr>
          <a:xfrm>
            <a:off x="5577840" y="5222520"/>
            <a:ext cx="3187800" cy="883440"/>
          </a:xfrm>
          <a:prstGeom prst="rect">
            <a:avLst/>
          </a:prstGeom>
          <a:solidFill>
            <a:srgbClr val="4f81bd"/>
          </a:solidFill>
          <a:ln w="9360">
            <a:solidFill>
              <a:srgbClr val="000000"/>
            </a:solidFill>
            <a:miter/>
          </a:ln>
        </p:spPr>
        <p:style>
          <a:lnRef idx="0"/>
          <a:fillRef idx="0"/>
          <a:effectRef idx="0"/>
          <a:fontRef idx="minor"/>
        </p:style>
      </p:sp>
      <p:sp>
        <p:nvSpPr>
          <p:cNvPr id="110" name="CustomShape 5"/>
          <p:cNvSpPr/>
          <p:nvPr/>
        </p:nvSpPr>
        <p:spPr>
          <a:xfrm>
            <a:off x="53964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11" name="CustomShape 6"/>
          <p:cNvSpPr/>
          <p:nvPr/>
        </p:nvSpPr>
        <p:spPr>
          <a:xfrm>
            <a:off x="65448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2" name="CustomShape 7"/>
          <p:cNvSpPr/>
          <p:nvPr/>
        </p:nvSpPr>
        <p:spPr>
          <a:xfrm>
            <a:off x="6224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3" name="CustomShape 8"/>
          <p:cNvSpPr/>
          <p:nvPr/>
        </p:nvSpPr>
        <p:spPr>
          <a:xfrm>
            <a:off x="9558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4" name="CustomShape 9"/>
          <p:cNvSpPr/>
          <p:nvPr/>
        </p:nvSpPr>
        <p:spPr>
          <a:xfrm>
            <a:off x="12909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5" name="CustomShape 10"/>
          <p:cNvSpPr/>
          <p:nvPr/>
        </p:nvSpPr>
        <p:spPr>
          <a:xfrm>
            <a:off x="1624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6" name="CustomShape 11"/>
          <p:cNvSpPr/>
          <p:nvPr/>
        </p:nvSpPr>
        <p:spPr>
          <a:xfrm>
            <a:off x="19594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17" name="CustomShape 12"/>
          <p:cNvSpPr/>
          <p:nvPr/>
        </p:nvSpPr>
        <p:spPr>
          <a:xfrm>
            <a:off x="25855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18" name="CustomShape 13"/>
          <p:cNvSpPr/>
          <p:nvPr/>
        </p:nvSpPr>
        <p:spPr>
          <a:xfrm>
            <a:off x="27003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19" name="CustomShape 14"/>
          <p:cNvSpPr/>
          <p:nvPr/>
        </p:nvSpPr>
        <p:spPr>
          <a:xfrm>
            <a:off x="2668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0" name="CustomShape 15"/>
          <p:cNvSpPr/>
          <p:nvPr/>
        </p:nvSpPr>
        <p:spPr>
          <a:xfrm>
            <a:off x="30016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1" name="CustomShape 16"/>
          <p:cNvSpPr/>
          <p:nvPr/>
        </p:nvSpPr>
        <p:spPr>
          <a:xfrm>
            <a:off x="33368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2" name="CustomShape 17"/>
          <p:cNvSpPr/>
          <p:nvPr/>
        </p:nvSpPr>
        <p:spPr>
          <a:xfrm>
            <a:off x="36702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3" name="CustomShape 18"/>
          <p:cNvSpPr/>
          <p:nvPr/>
        </p:nvSpPr>
        <p:spPr>
          <a:xfrm>
            <a:off x="40053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4" name="CustomShape 19"/>
          <p:cNvSpPr/>
          <p:nvPr/>
        </p:nvSpPr>
        <p:spPr>
          <a:xfrm>
            <a:off x="45907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25" name="CustomShape 20"/>
          <p:cNvSpPr/>
          <p:nvPr/>
        </p:nvSpPr>
        <p:spPr>
          <a:xfrm>
            <a:off x="47055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26" name="CustomShape 21"/>
          <p:cNvSpPr/>
          <p:nvPr/>
        </p:nvSpPr>
        <p:spPr>
          <a:xfrm>
            <a:off x="46735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7" name="CustomShape 22"/>
          <p:cNvSpPr/>
          <p:nvPr/>
        </p:nvSpPr>
        <p:spPr>
          <a:xfrm>
            <a:off x="50068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8" name="CustomShape 23"/>
          <p:cNvSpPr/>
          <p:nvPr/>
        </p:nvSpPr>
        <p:spPr>
          <a:xfrm>
            <a:off x="53420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29" name="CustomShape 24"/>
          <p:cNvSpPr/>
          <p:nvPr/>
        </p:nvSpPr>
        <p:spPr>
          <a:xfrm>
            <a:off x="56754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0" name="CustomShape 25"/>
          <p:cNvSpPr/>
          <p:nvPr/>
        </p:nvSpPr>
        <p:spPr>
          <a:xfrm>
            <a:off x="60105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1" name="CustomShape 26"/>
          <p:cNvSpPr/>
          <p:nvPr/>
        </p:nvSpPr>
        <p:spPr>
          <a:xfrm>
            <a:off x="2556000" y="4597200"/>
            <a:ext cx="1795680" cy="844560"/>
          </a:xfrm>
          <a:prstGeom prst="rect">
            <a:avLst/>
          </a:prstGeom>
          <a:solidFill>
            <a:srgbClr val="4f81bd"/>
          </a:solidFill>
          <a:ln w="9360">
            <a:solidFill>
              <a:srgbClr val="000000"/>
            </a:solidFill>
            <a:miter/>
          </a:ln>
        </p:spPr>
        <p:style>
          <a:lnRef idx="0"/>
          <a:fillRef idx="0"/>
          <a:effectRef idx="0"/>
          <a:fontRef idx="minor"/>
        </p:style>
      </p:sp>
      <p:sp>
        <p:nvSpPr>
          <p:cNvPr id="132" name="CustomShape 27"/>
          <p:cNvSpPr/>
          <p:nvPr/>
        </p:nvSpPr>
        <p:spPr>
          <a:xfrm>
            <a:off x="2700360" y="481788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33" name="CustomShape 28"/>
          <p:cNvSpPr/>
          <p:nvPr/>
        </p:nvSpPr>
        <p:spPr>
          <a:xfrm>
            <a:off x="2668320" y="463464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4" name="CustomShape 29"/>
          <p:cNvSpPr/>
          <p:nvPr/>
        </p:nvSpPr>
        <p:spPr>
          <a:xfrm>
            <a:off x="3001680" y="463464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5" name="CustomShape 30"/>
          <p:cNvSpPr/>
          <p:nvPr/>
        </p:nvSpPr>
        <p:spPr>
          <a:xfrm>
            <a:off x="3336840" y="463464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6" name="CustomShape 31"/>
          <p:cNvSpPr/>
          <p:nvPr/>
        </p:nvSpPr>
        <p:spPr>
          <a:xfrm>
            <a:off x="3670200" y="463464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7" name="CustomShape 32"/>
          <p:cNvSpPr/>
          <p:nvPr/>
        </p:nvSpPr>
        <p:spPr>
          <a:xfrm>
            <a:off x="4005360" y="463464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38" name="CustomShape 33"/>
          <p:cNvSpPr/>
          <p:nvPr/>
        </p:nvSpPr>
        <p:spPr>
          <a:xfrm>
            <a:off x="1959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39" name="CustomShape 34"/>
          <p:cNvSpPr/>
          <p:nvPr/>
        </p:nvSpPr>
        <p:spPr>
          <a:xfrm>
            <a:off x="467352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0" name="CustomShape 35"/>
          <p:cNvSpPr/>
          <p:nvPr/>
        </p:nvSpPr>
        <p:spPr>
          <a:xfrm>
            <a:off x="3003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1" name="CustomShape 36"/>
          <p:cNvSpPr/>
          <p:nvPr/>
        </p:nvSpPr>
        <p:spPr>
          <a:xfrm>
            <a:off x="333684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2" name="CustomShape 37"/>
          <p:cNvSpPr/>
          <p:nvPr/>
        </p:nvSpPr>
        <p:spPr>
          <a:xfrm>
            <a:off x="367020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3" name="Line 38"/>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44" name="Line 39"/>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45" name="Line 40"/>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46" name="Line 41"/>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47" name="Line 42"/>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48" name="CustomShape 43"/>
          <p:cNvSpPr/>
          <p:nvPr/>
        </p:nvSpPr>
        <p:spPr>
          <a:xfrm>
            <a:off x="5693400" y="572328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49" name="CustomShape 44"/>
          <p:cNvSpPr/>
          <p:nvPr/>
        </p:nvSpPr>
        <p:spPr>
          <a:xfrm>
            <a:off x="5943600" y="5394960"/>
            <a:ext cx="2822040" cy="60696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50" name="CustomShape 45"/>
          <p:cNvSpPr/>
          <p:nvPr/>
        </p:nvSpPr>
        <p:spPr>
          <a:xfrm>
            <a:off x="5689800" y="5394960"/>
            <a:ext cx="252720" cy="222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50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Entity.allClients method invocation example</a:t>
            </a:r>
            <a:endParaRPr b="0" lang="en-US" sz="4900" spc="-1" strike="noStrike">
              <a:latin typeface="Arial"/>
            </a:endParaRPr>
          </a:p>
        </p:txBody>
      </p:sp>
      <p:sp>
        <p:nvSpPr>
          <p:cNvPr id="1507"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508" name="CustomShape 4"/>
          <p:cNvSpPr/>
          <p:nvPr/>
        </p:nvSpPr>
        <p:spPr>
          <a:xfrm>
            <a:off x="107640" y="966960"/>
            <a:ext cx="6479280" cy="3670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09" name="CustomShape 5"/>
          <p:cNvSpPr/>
          <p:nvPr/>
        </p:nvSpPr>
        <p:spPr>
          <a:xfrm>
            <a:off x="467640" y="323172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0" name="CustomShape 6"/>
          <p:cNvSpPr/>
          <p:nvPr/>
        </p:nvSpPr>
        <p:spPr>
          <a:xfrm>
            <a:off x="467640" y="186336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11" name="CustomShape 7"/>
          <p:cNvSpPr/>
          <p:nvPr/>
        </p:nvSpPr>
        <p:spPr>
          <a:xfrm>
            <a:off x="6876360" y="980640"/>
            <a:ext cx="2100960" cy="1408680"/>
          </a:xfrm>
          <a:prstGeom prst="rect">
            <a:avLst/>
          </a:prstGeom>
          <a:solidFill>
            <a:srgbClr val="9bbb59"/>
          </a:solidFill>
          <a:ln w="25560">
            <a:solidFill>
              <a:srgbClr val="728a41"/>
            </a:solidFill>
            <a:round/>
          </a:ln>
        </p:spPr>
        <p:style>
          <a:lnRef idx="0"/>
          <a:fillRef idx="0"/>
          <a:effectRef idx="0"/>
          <a:fontRef idx="minor"/>
        </p:style>
      </p:sp>
      <p:sp>
        <p:nvSpPr>
          <p:cNvPr id="1512" name="CustomShape 8"/>
          <p:cNvSpPr/>
          <p:nvPr/>
        </p:nvSpPr>
        <p:spPr>
          <a:xfrm>
            <a:off x="7001280" y="1223280"/>
            <a:ext cx="137880" cy="1090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13" name="CustomShape 9"/>
          <p:cNvSpPr/>
          <p:nvPr/>
        </p:nvSpPr>
        <p:spPr>
          <a:xfrm>
            <a:off x="7001280" y="1439280"/>
            <a:ext cx="13788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14" name="CustomShape 10"/>
          <p:cNvSpPr/>
          <p:nvPr/>
        </p:nvSpPr>
        <p:spPr>
          <a:xfrm>
            <a:off x="7001280" y="1621440"/>
            <a:ext cx="13788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15" name="CustomShape 11"/>
          <p:cNvSpPr/>
          <p:nvPr/>
        </p:nvSpPr>
        <p:spPr>
          <a:xfrm>
            <a:off x="7001280" y="1837800"/>
            <a:ext cx="13788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16" name="CustomShape 12"/>
          <p:cNvSpPr/>
          <p:nvPr/>
        </p:nvSpPr>
        <p:spPr>
          <a:xfrm>
            <a:off x="7001280" y="2053800"/>
            <a:ext cx="137880" cy="1090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17" name="CustomShape 13"/>
          <p:cNvSpPr/>
          <p:nvPr/>
        </p:nvSpPr>
        <p:spPr>
          <a:xfrm>
            <a:off x="7140600" y="1100880"/>
            <a:ext cx="1827720" cy="11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518" name="CustomShape 14"/>
          <p:cNvSpPr/>
          <p:nvPr/>
        </p:nvSpPr>
        <p:spPr>
          <a:xfrm>
            <a:off x="3420000" y="2349000"/>
            <a:ext cx="1654920" cy="646560"/>
          </a:xfrm>
          <a:prstGeom prst="rect">
            <a:avLst/>
          </a:prstGeom>
          <a:solidFill>
            <a:srgbClr val="4f81bd"/>
          </a:solidFill>
          <a:ln w="9360">
            <a:solidFill>
              <a:srgbClr val="000000"/>
            </a:solidFill>
            <a:miter/>
          </a:ln>
        </p:spPr>
        <p:style>
          <a:lnRef idx="0"/>
          <a:fillRef idx="0"/>
          <a:effectRef idx="0"/>
          <a:fontRef idx="minor"/>
        </p:style>
      </p:sp>
      <p:sp>
        <p:nvSpPr>
          <p:cNvPr id="1519" name="CustomShape 15"/>
          <p:cNvSpPr/>
          <p:nvPr/>
        </p:nvSpPr>
        <p:spPr>
          <a:xfrm>
            <a:off x="3780000" y="2699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20" name="CustomShape 16"/>
          <p:cNvSpPr/>
          <p:nvPr/>
        </p:nvSpPr>
        <p:spPr>
          <a:xfrm>
            <a:off x="4068000" y="241416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21" name="CustomShape 17"/>
          <p:cNvSpPr/>
          <p:nvPr/>
        </p:nvSpPr>
        <p:spPr>
          <a:xfrm>
            <a:off x="4068000" y="23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22" name="CustomShape 18"/>
          <p:cNvSpPr/>
          <p:nvPr/>
        </p:nvSpPr>
        <p:spPr>
          <a:xfrm>
            <a:off x="467640" y="106200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3" name="CustomShape 19"/>
          <p:cNvSpPr/>
          <p:nvPr/>
        </p:nvSpPr>
        <p:spPr>
          <a:xfrm>
            <a:off x="82764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4" name="CustomShape 20"/>
          <p:cNvSpPr/>
          <p:nvPr/>
        </p:nvSpPr>
        <p:spPr>
          <a:xfrm>
            <a:off x="1087920" y="112716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5" name="CustomShape 21"/>
          <p:cNvSpPr/>
          <p:nvPr/>
        </p:nvSpPr>
        <p:spPr>
          <a:xfrm>
            <a:off x="1087920" y="106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26" name="CustomShape 22"/>
          <p:cNvSpPr/>
          <p:nvPr/>
        </p:nvSpPr>
        <p:spPr>
          <a:xfrm>
            <a:off x="2483640" y="1071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27" name="CustomShape 23"/>
          <p:cNvSpPr/>
          <p:nvPr/>
        </p:nvSpPr>
        <p:spPr>
          <a:xfrm>
            <a:off x="2843640" y="142200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28" name="CustomShape 24"/>
          <p:cNvSpPr/>
          <p:nvPr/>
        </p:nvSpPr>
        <p:spPr>
          <a:xfrm>
            <a:off x="3132000" y="113652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29" name="CustomShape 25"/>
          <p:cNvSpPr/>
          <p:nvPr/>
        </p:nvSpPr>
        <p:spPr>
          <a:xfrm>
            <a:off x="3132000" y="107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30" name="CustomShape 26"/>
          <p:cNvSpPr/>
          <p:nvPr/>
        </p:nvSpPr>
        <p:spPr>
          <a:xfrm>
            <a:off x="4500000" y="1062000"/>
            <a:ext cx="1654920" cy="655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1" name="CustomShape 27"/>
          <p:cNvSpPr/>
          <p:nvPr/>
        </p:nvSpPr>
        <p:spPr>
          <a:xfrm>
            <a:off x="486000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532" name="CustomShape 28"/>
          <p:cNvSpPr/>
          <p:nvPr/>
        </p:nvSpPr>
        <p:spPr>
          <a:xfrm>
            <a:off x="5148000" y="118980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533" name="CustomShape 29"/>
          <p:cNvSpPr/>
          <p:nvPr/>
        </p:nvSpPr>
        <p:spPr>
          <a:xfrm>
            <a:off x="5148000" y="112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34" name="CustomShape 30"/>
          <p:cNvSpPr/>
          <p:nvPr/>
        </p:nvSpPr>
        <p:spPr>
          <a:xfrm>
            <a:off x="539640" y="3798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35" name="CustomShape 31"/>
          <p:cNvSpPr/>
          <p:nvPr/>
        </p:nvSpPr>
        <p:spPr>
          <a:xfrm>
            <a:off x="727920" y="385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6" name="CustomShape 32"/>
          <p:cNvSpPr/>
          <p:nvPr/>
        </p:nvSpPr>
        <p:spPr>
          <a:xfrm>
            <a:off x="539640" y="4149000"/>
            <a:ext cx="158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537" name="CustomShape 33"/>
          <p:cNvSpPr/>
          <p:nvPr/>
        </p:nvSpPr>
        <p:spPr>
          <a:xfrm>
            <a:off x="72792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38" name="CustomShape 34"/>
          <p:cNvSpPr/>
          <p:nvPr/>
        </p:nvSpPr>
        <p:spPr>
          <a:xfrm>
            <a:off x="1259640" y="386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39" name="CustomShape 35"/>
          <p:cNvSpPr/>
          <p:nvPr/>
        </p:nvSpPr>
        <p:spPr>
          <a:xfrm>
            <a:off x="125964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40" name="CustomShape 36"/>
          <p:cNvSpPr/>
          <p:nvPr/>
        </p:nvSpPr>
        <p:spPr>
          <a:xfrm>
            <a:off x="255564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1" name="CustomShape 37"/>
          <p:cNvSpPr/>
          <p:nvPr/>
        </p:nvSpPr>
        <p:spPr>
          <a:xfrm>
            <a:off x="2583720" y="4158360"/>
            <a:ext cx="155484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542" name="CustomShape 38"/>
          <p:cNvSpPr/>
          <p:nvPr/>
        </p:nvSpPr>
        <p:spPr>
          <a:xfrm>
            <a:off x="176364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3" name="CustomShape 39"/>
          <p:cNvSpPr/>
          <p:nvPr/>
        </p:nvSpPr>
        <p:spPr>
          <a:xfrm>
            <a:off x="176364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44" name="CustomShape 40"/>
          <p:cNvSpPr/>
          <p:nvPr/>
        </p:nvSpPr>
        <p:spPr>
          <a:xfrm>
            <a:off x="464400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545" name="CustomShape 41"/>
          <p:cNvSpPr/>
          <p:nvPr/>
        </p:nvSpPr>
        <p:spPr>
          <a:xfrm>
            <a:off x="4710240" y="4139640"/>
            <a:ext cx="151632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546" name="CustomShape 42"/>
          <p:cNvSpPr/>
          <p:nvPr/>
        </p:nvSpPr>
        <p:spPr>
          <a:xfrm>
            <a:off x="277164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7" name="CustomShape 43"/>
          <p:cNvSpPr/>
          <p:nvPr/>
        </p:nvSpPr>
        <p:spPr>
          <a:xfrm>
            <a:off x="277164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48" name="CustomShape 44"/>
          <p:cNvSpPr/>
          <p:nvPr/>
        </p:nvSpPr>
        <p:spPr>
          <a:xfrm>
            <a:off x="330372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49" name="CustomShape 45"/>
          <p:cNvSpPr/>
          <p:nvPr/>
        </p:nvSpPr>
        <p:spPr>
          <a:xfrm>
            <a:off x="330372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0" name="CustomShape 46"/>
          <p:cNvSpPr/>
          <p:nvPr/>
        </p:nvSpPr>
        <p:spPr>
          <a:xfrm>
            <a:off x="3807720" y="3872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51" name="CustomShape 47"/>
          <p:cNvSpPr/>
          <p:nvPr/>
        </p:nvSpPr>
        <p:spPr>
          <a:xfrm>
            <a:off x="380772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2" name="CustomShape 48"/>
          <p:cNvSpPr/>
          <p:nvPr/>
        </p:nvSpPr>
        <p:spPr>
          <a:xfrm>
            <a:off x="487656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3" name="CustomShape 49"/>
          <p:cNvSpPr/>
          <p:nvPr/>
        </p:nvSpPr>
        <p:spPr>
          <a:xfrm>
            <a:off x="487656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54" name="CustomShape 50"/>
          <p:cNvSpPr/>
          <p:nvPr/>
        </p:nvSpPr>
        <p:spPr>
          <a:xfrm>
            <a:off x="540828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5" name="CustomShape 51"/>
          <p:cNvSpPr/>
          <p:nvPr/>
        </p:nvSpPr>
        <p:spPr>
          <a:xfrm>
            <a:off x="540828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56" name="CustomShape 52"/>
          <p:cNvSpPr/>
          <p:nvPr/>
        </p:nvSpPr>
        <p:spPr>
          <a:xfrm>
            <a:off x="591228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57" name="CustomShape 53"/>
          <p:cNvSpPr/>
          <p:nvPr/>
        </p:nvSpPr>
        <p:spPr>
          <a:xfrm>
            <a:off x="591228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58" name="CustomShape 54"/>
          <p:cNvSpPr/>
          <p:nvPr/>
        </p:nvSpPr>
        <p:spPr>
          <a:xfrm>
            <a:off x="96120" y="4751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559" name="CustomShape 55"/>
          <p:cNvSpPr/>
          <p:nvPr/>
        </p:nvSpPr>
        <p:spPr>
          <a:xfrm>
            <a:off x="3375720" y="4751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560" name="CustomShape 56"/>
          <p:cNvSpPr/>
          <p:nvPr/>
        </p:nvSpPr>
        <p:spPr>
          <a:xfrm>
            <a:off x="96120" y="5733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561" name="CustomShape 57"/>
          <p:cNvSpPr/>
          <p:nvPr/>
        </p:nvSpPr>
        <p:spPr>
          <a:xfrm>
            <a:off x="1043640" y="4862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2" name="CustomShape 58"/>
          <p:cNvSpPr/>
          <p:nvPr/>
        </p:nvSpPr>
        <p:spPr>
          <a:xfrm>
            <a:off x="1043640" y="4797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3" name="CustomShape 59"/>
          <p:cNvSpPr/>
          <p:nvPr/>
        </p:nvSpPr>
        <p:spPr>
          <a:xfrm>
            <a:off x="2167920" y="4871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4" name="CustomShape 60"/>
          <p:cNvSpPr/>
          <p:nvPr/>
        </p:nvSpPr>
        <p:spPr>
          <a:xfrm>
            <a:off x="2167920" y="4806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65" name="CustomShape 61"/>
          <p:cNvSpPr/>
          <p:nvPr/>
        </p:nvSpPr>
        <p:spPr>
          <a:xfrm>
            <a:off x="4887720" y="4853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566" name="CustomShape 62"/>
          <p:cNvSpPr/>
          <p:nvPr/>
        </p:nvSpPr>
        <p:spPr>
          <a:xfrm>
            <a:off x="4904280" y="4788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67" name="CustomShape 63"/>
          <p:cNvSpPr/>
          <p:nvPr/>
        </p:nvSpPr>
        <p:spPr>
          <a:xfrm>
            <a:off x="4644000" y="5347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68" name="CustomShape 64"/>
          <p:cNvSpPr/>
          <p:nvPr/>
        </p:nvSpPr>
        <p:spPr>
          <a:xfrm>
            <a:off x="4660200" y="528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69" name="CustomShape 65"/>
          <p:cNvSpPr/>
          <p:nvPr/>
        </p:nvSpPr>
        <p:spPr>
          <a:xfrm>
            <a:off x="5192280" y="5357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570" name="CustomShape 66"/>
          <p:cNvSpPr/>
          <p:nvPr/>
        </p:nvSpPr>
        <p:spPr>
          <a:xfrm>
            <a:off x="5175720" y="529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1" name="CustomShape 67"/>
          <p:cNvSpPr/>
          <p:nvPr/>
        </p:nvSpPr>
        <p:spPr>
          <a:xfrm>
            <a:off x="173592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2" name="CustomShape 68"/>
          <p:cNvSpPr/>
          <p:nvPr/>
        </p:nvSpPr>
        <p:spPr>
          <a:xfrm>
            <a:off x="173592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73" name="CustomShape 69"/>
          <p:cNvSpPr/>
          <p:nvPr/>
        </p:nvSpPr>
        <p:spPr>
          <a:xfrm>
            <a:off x="173592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4" name="CustomShape 70"/>
          <p:cNvSpPr/>
          <p:nvPr/>
        </p:nvSpPr>
        <p:spPr>
          <a:xfrm>
            <a:off x="173592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5" name="CustomShape 71"/>
          <p:cNvSpPr/>
          <p:nvPr/>
        </p:nvSpPr>
        <p:spPr>
          <a:xfrm>
            <a:off x="378000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6" name="CustomShape 72"/>
          <p:cNvSpPr/>
          <p:nvPr/>
        </p:nvSpPr>
        <p:spPr>
          <a:xfrm>
            <a:off x="378000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77" name="CustomShape 73"/>
          <p:cNvSpPr/>
          <p:nvPr/>
        </p:nvSpPr>
        <p:spPr>
          <a:xfrm>
            <a:off x="378000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78" name="CustomShape 74"/>
          <p:cNvSpPr/>
          <p:nvPr/>
        </p:nvSpPr>
        <p:spPr>
          <a:xfrm>
            <a:off x="378000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579" name="CustomShape 75"/>
          <p:cNvSpPr/>
          <p:nvPr/>
        </p:nvSpPr>
        <p:spPr>
          <a:xfrm>
            <a:off x="576828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0" name="CustomShape 76"/>
          <p:cNvSpPr/>
          <p:nvPr/>
        </p:nvSpPr>
        <p:spPr>
          <a:xfrm>
            <a:off x="576828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81" name="CustomShape 77"/>
          <p:cNvSpPr/>
          <p:nvPr/>
        </p:nvSpPr>
        <p:spPr>
          <a:xfrm>
            <a:off x="576828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582" name="CustomShape 78"/>
          <p:cNvSpPr/>
          <p:nvPr/>
        </p:nvSpPr>
        <p:spPr>
          <a:xfrm>
            <a:off x="576828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83" name="CustomShape 79"/>
          <p:cNvSpPr/>
          <p:nvPr/>
        </p:nvSpPr>
        <p:spPr>
          <a:xfrm>
            <a:off x="6660360" y="4748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584" name="CustomShape 80"/>
          <p:cNvSpPr/>
          <p:nvPr/>
        </p:nvSpPr>
        <p:spPr>
          <a:xfrm>
            <a:off x="6943320" y="5538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585" name="CustomShape 81"/>
          <p:cNvSpPr/>
          <p:nvPr/>
        </p:nvSpPr>
        <p:spPr>
          <a:xfrm>
            <a:off x="1310040" y="1380240"/>
            <a:ext cx="27720" cy="13032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586" name="CustomShape 82"/>
          <p:cNvSpPr/>
          <p:nvPr/>
        </p:nvSpPr>
        <p:spPr>
          <a:xfrm flipH="1" flipV="1">
            <a:off x="1285920" y="1378800"/>
            <a:ext cx="161640" cy="10090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87" name="CustomShape 83"/>
          <p:cNvSpPr/>
          <p:nvPr/>
        </p:nvSpPr>
        <p:spPr>
          <a:xfrm>
            <a:off x="1403640" y="2339640"/>
            <a:ext cx="1654920" cy="646560"/>
          </a:xfrm>
          <a:prstGeom prst="rect">
            <a:avLst/>
          </a:prstGeom>
          <a:solidFill>
            <a:srgbClr val="4f81bd"/>
          </a:solidFill>
          <a:ln w="9360">
            <a:solidFill>
              <a:srgbClr val="000000"/>
            </a:solidFill>
            <a:miter/>
          </a:ln>
        </p:spPr>
        <p:style>
          <a:lnRef idx="0"/>
          <a:fillRef idx="0"/>
          <a:effectRef idx="0"/>
          <a:fontRef idx="minor"/>
        </p:style>
      </p:sp>
      <p:sp>
        <p:nvSpPr>
          <p:cNvPr id="1588" name="CustomShape 84"/>
          <p:cNvSpPr/>
          <p:nvPr/>
        </p:nvSpPr>
        <p:spPr>
          <a:xfrm>
            <a:off x="1591920" y="239544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9" name="CustomShape 85"/>
          <p:cNvSpPr/>
          <p:nvPr/>
        </p:nvSpPr>
        <p:spPr>
          <a:xfrm>
            <a:off x="1763640" y="269028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590" name="CustomShape 86"/>
          <p:cNvSpPr/>
          <p:nvPr/>
        </p:nvSpPr>
        <p:spPr>
          <a:xfrm>
            <a:off x="1591920" y="23302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591" name="CustomShape 87"/>
          <p:cNvSpPr/>
          <p:nvPr/>
        </p:nvSpPr>
        <p:spPr>
          <a:xfrm>
            <a:off x="2339640" y="240480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2" name="CustomShape 88"/>
          <p:cNvSpPr/>
          <p:nvPr/>
        </p:nvSpPr>
        <p:spPr>
          <a:xfrm>
            <a:off x="2339640" y="23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593" name="CustomShape 89"/>
          <p:cNvSpPr/>
          <p:nvPr/>
        </p:nvSpPr>
        <p:spPr>
          <a:xfrm>
            <a:off x="6847560" y="4038480"/>
            <a:ext cx="2158920" cy="111636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400" spc="-1" strike="noStrike">
                <a:solidFill>
                  <a:srgbClr val="c00000"/>
                </a:solidFill>
                <a:latin typeface="Calibri"/>
                <a:ea typeface="宋体"/>
              </a:rPr>
              <a:t>Call A.allClients.chat() on cell</a:t>
            </a:r>
            <a:endParaRPr b="0" lang="en-US" sz="1400" spc="-1" strike="noStrike">
              <a:latin typeface="Arial"/>
            </a:endParaRPr>
          </a:p>
        </p:txBody>
      </p:sp>
      <p:sp>
        <p:nvSpPr>
          <p:cNvPr id="1594" name="CustomShape 90"/>
          <p:cNvSpPr/>
          <p:nvPr/>
        </p:nvSpPr>
        <p:spPr>
          <a:xfrm>
            <a:off x="6782400" y="2759040"/>
            <a:ext cx="2224080" cy="94392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Causes A.chat on clients A,B,C to be called</a:t>
            </a:r>
            <a:endParaRPr b="0" lang="en-US" sz="1800" spc="-1" strike="noStrike">
              <a:latin typeface="Arial"/>
            </a:endParaRPr>
          </a:p>
        </p:txBody>
      </p:sp>
      <p:sp>
        <p:nvSpPr>
          <p:cNvPr id="1595" name="CustomShape 91"/>
          <p:cNvSpPr/>
          <p:nvPr/>
        </p:nvSpPr>
        <p:spPr>
          <a:xfrm flipV="1">
            <a:off x="1367640" y="-254880"/>
            <a:ext cx="81720" cy="809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6" name="CustomShape 92"/>
          <p:cNvSpPr/>
          <p:nvPr/>
        </p:nvSpPr>
        <p:spPr>
          <a:xfrm flipV="1">
            <a:off x="3060000" y="-3172680"/>
            <a:ext cx="718560" cy="11008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7" name="CustomShape 93"/>
          <p:cNvSpPr/>
          <p:nvPr/>
        </p:nvSpPr>
        <p:spPr>
          <a:xfrm flipV="1">
            <a:off x="1367640" y="104040"/>
            <a:ext cx="1006560" cy="737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8" name="CustomShape 94"/>
          <p:cNvSpPr/>
          <p:nvPr/>
        </p:nvSpPr>
        <p:spPr>
          <a:xfrm flipV="1">
            <a:off x="1309680" y="-254880"/>
            <a:ext cx="2936880" cy="809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599" name="CustomShape 95"/>
          <p:cNvSpPr/>
          <p:nvPr/>
        </p:nvSpPr>
        <p:spPr>
          <a:xfrm flipV="1">
            <a:off x="4860000" y="-3330360"/>
            <a:ext cx="906840" cy="1142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Tree>
  </p:cSld>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601" name="CustomShape 2"/>
          <p:cNvSpPr/>
          <p:nvPr/>
        </p:nvSpPr>
        <p:spPr>
          <a:xfrm>
            <a:off x="-9720" y="132120"/>
            <a:ext cx="921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02"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DejaVu Sans"/>
              </a:rPr>
              <a:t>self.otherClients.chat()</a:t>
            </a:r>
            <a:r>
              <a:rPr b="0" lang="en-US" sz="2000" spc="-1" strike="noStrike">
                <a:solidFill>
                  <a:srgbClr val="00007d"/>
                </a:solidFill>
                <a:latin typeface="Calibri"/>
                <a:ea typeface="宋体"/>
              </a:rPr>
              <a:t> calls all the Entity A chat() functions on the players clients that can see A, except for client A itself.</a:t>
            </a:r>
            <a:endParaRPr b="0" lang="en-US" sz="2000" spc="-1" strike="noStrike">
              <a:latin typeface="Arial"/>
            </a:endParaRPr>
          </a:p>
          <a:p>
            <a:pPr marL="181080" indent="-17964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If a player is in the same Space where A is, and A is in its AoI range, then the player’s client can see A.</a:t>
            </a:r>
            <a:endParaRPr b="0" lang="en-US" sz="2000" spc="-1" strike="noStrike">
              <a:latin typeface="Arial"/>
            </a:endParaRPr>
          </a:p>
          <a:p>
            <a:pPr marL="181080" indent="-179640">
              <a:lnSpc>
                <a:spcPct val="91000"/>
              </a:lnSpc>
              <a:spcBef>
                <a:spcPts val="400"/>
              </a:spcBef>
              <a:buClr>
                <a:srgbClr val="ff9933"/>
              </a:buClr>
              <a:buSzPct val="80000"/>
              <a:buFont typeface="Wingdings" charset="2"/>
              <a:buChar char=""/>
            </a:pPr>
            <a:r>
              <a:rPr b="0" lang="en-US" sz="2000" spc="-1" strike="noStrike">
                <a:solidFill>
                  <a:srgbClr val="00007d"/>
                </a:solidFill>
                <a:latin typeface="Calibri"/>
                <a:ea typeface="宋体"/>
              </a:rPr>
              <a:t>Usually used for the initial action of seeing the effect immediately at the player’s client, it broadcasts the action to other player’s clients using otherClients. For example: jump.</a:t>
            </a:r>
            <a:endParaRPr b="0" lang="en-US" sz="2000" spc="-1" strike="noStrike">
              <a:latin typeface="Arial"/>
            </a:endParaRPr>
          </a:p>
        </p:txBody>
      </p:sp>
      <p:sp>
        <p:nvSpPr>
          <p:cNvPr id="1603" name="CustomShape 4"/>
          <p:cNvSpPr/>
          <p:nvPr/>
        </p:nvSpPr>
        <p:spPr>
          <a:xfrm>
            <a:off x="1425960" y="7850160"/>
            <a:ext cx="1837440" cy="258840"/>
          </a:xfrm>
          <a:prstGeom prst="rect">
            <a:avLst/>
          </a:prstGeom>
          <a:noFill/>
          <a:ln>
            <a:noFill/>
          </a:ln>
        </p:spPr>
        <p:style>
          <a:lnRef idx="0"/>
          <a:fillRef idx="0"/>
          <a:effectRef idx="0"/>
          <a:fontRef idx="minor"/>
        </p:style>
        <p:txBody>
          <a:bodyPr wrap="none" lIns="90000" rIns="90000" tIns="45000" bIns="45000"/>
          <a:p>
            <a:pPr>
              <a:lnSpc>
                <a:spcPct val="93000"/>
              </a:lnSpc>
            </a:pPr>
            <a:r>
              <a:rPr b="0" lang="en-US" sz="1200" spc="-1" strike="noStrike">
                <a:solidFill>
                  <a:srgbClr val="000000"/>
                </a:solidFill>
                <a:latin typeface="Calibri"/>
                <a:ea typeface="DejaVu Sans"/>
              </a:rPr>
              <a:t>… </a:t>
            </a:r>
            <a:r>
              <a:rPr b="0" lang="en-US" sz="1200" spc="-1" strike="noStrike">
                <a:solidFill>
                  <a:srgbClr val="000000"/>
                </a:solidFill>
                <a:latin typeface="Calibri"/>
                <a:ea typeface="宋体"/>
              </a:rPr>
              <a:t>导致</a:t>
            </a:r>
            <a:r>
              <a:rPr b="0" lang="en-US" sz="1200" spc="-1" strike="noStrike">
                <a:solidFill>
                  <a:srgbClr val="000000"/>
                </a:solidFill>
                <a:latin typeface="Calibri"/>
                <a:ea typeface="宋体"/>
              </a:rPr>
              <a:t>A.chat()</a:t>
            </a:r>
            <a:r>
              <a:rPr b="0" lang="en-US" sz="1200" spc="-1" strike="noStrike">
                <a:solidFill>
                  <a:srgbClr val="000000"/>
                </a:solidFill>
                <a:latin typeface="Calibri"/>
                <a:ea typeface="宋体"/>
              </a:rPr>
              <a:t>被调用</a:t>
            </a:r>
            <a:endParaRPr b="0" lang="en-US" sz="1200" spc="-1" strike="noStrike">
              <a:latin typeface="Arial"/>
            </a:endParaRPr>
          </a:p>
        </p:txBody>
      </p:sp>
      <p:sp>
        <p:nvSpPr>
          <p:cNvPr id="1604" name="CustomShape 5"/>
          <p:cNvSpPr/>
          <p:nvPr/>
        </p:nvSpPr>
        <p:spPr>
          <a:xfrm>
            <a:off x="89280" y="3285000"/>
            <a:ext cx="9018000" cy="345492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05" name="CustomShape 6"/>
          <p:cNvSpPr/>
          <p:nvPr/>
        </p:nvSpPr>
        <p:spPr>
          <a:xfrm>
            <a:off x="251640" y="3501000"/>
            <a:ext cx="118764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1" lang="en-US" sz="1200" spc="-1" strike="noStrike">
                <a:solidFill>
                  <a:srgbClr val="ffffff"/>
                </a:solidFill>
                <a:latin typeface="Arial Black"/>
                <a:ea typeface="DejaVu Sans"/>
              </a:rPr>
              <a:t>Cellapp</a:t>
            </a:r>
            <a:endParaRPr b="0" lang="en-US" sz="1200" spc="-1" strike="noStrike">
              <a:latin typeface="Arial"/>
            </a:endParaRPr>
          </a:p>
          <a:p>
            <a:pPr algn="ctr">
              <a:lnSpc>
                <a:spcPct val="100000"/>
              </a:lnSpc>
            </a:pPr>
            <a:r>
              <a:rPr b="1" lang="en-US" sz="1200" spc="-1" strike="noStrike">
                <a:solidFill>
                  <a:srgbClr val="ffffff"/>
                </a:solidFill>
                <a:latin typeface="Arial Black"/>
                <a:ea typeface="DejaVu Sans"/>
              </a:rPr>
              <a:t>Player A</a:t>
            </a:r>
            <a:endParaRPr b="0" lang="en-US" sz="1200" spc="-1" strike="noStrike">
              <a:latin typeface="Arial"/>
            </a:endParaRPr>
          </a:p>
        </p:txBody>
      </p:sp>
      <p:sp>
        <p:nvSpPr>
          <p:cNvPr id="1606" name="Line 7"/>
          <p:cNvSpPr/>
          <p:nvPr/>
        </p:nvSpPr>
        <p:spPr>
          <a:xfrm>
            <a:off x="329040" y="6416640"/>
            <a:ext cx="6330960" cy="360"/>
          </a:xfrm>
          <a:prstGeom prst="line">
            <a:avLst/>
          </a:prstGeom>
          <a:ln w="25560">
            <a:solidFill>
              <a:srgbClr val="4f81bd"/>
            </a:solidFill>
            <a:round/>
            <a:tailEnd len="lg" type="stealth" w="lg"/>
          </a:ln>
        </p:spPr>
        <p:style>
          <a:lnRef idx="0"/>
          <a:fillRef idx="0"/>
          <a:effectRef idx="0"/>
          <a:fontRef idx="minor"/>
        </p:style>
      </p:sp>
      <p:sp>
        <p:nvSpPr>
          <p:cNvPr id="1607" name="Line 8"/>
          <p:cNvSpPr/>
          <p:nvPr/>
        </p:nvSpPr>
        <p:spPr>
          <a:xfrm>
            <a:off x="329040" y="3984840"/>
            <a:ext cx="360" cy="2431800"/>
          </a:xfrm>
          <a:prstGeom prst="line">
            <a:avLst/>
          </a:prstGeom>
          <a:ln w="25560">
            <a:solidFill>
              <a:srgbClr val="4f81bd"/>
            </a:solidFill>
            <a:round/>
          </a:ln>
        </p:spPr>
        <p:style>
          <a:lnRef idx="0"/>
          <a:fillRef idx="0"/>
          <a:effectRef idx="0"/>
          <a:fontRef idx="minor"/>
        </p:style>
      </p:sp>
      <p:sp>
        <p:nvSpPr>
          <p:cNvPr id="1608" name="CustomShape 9"/>
          <p:cNvSpPr/>
          <p:nvPr/>
        </p:nvSpPr>
        <p:spPr>
          <a:xfrm>
            <a:off x="1135440" y="6148440"/>
            <a:ext cx="4526280" cy="273600"/>
          </a:xfrm>
          <a:prstGeom prst="rect">
            <a:avLst/>
          </a:prstGeom>
          <a:noFill/>
          <a:ln>
            <a:noFill/>
          </a:ln>
        </p:spPr>
        <p:style>
          <a:lnRef idx="0"/>
          <a:fillRef idx="0"/>
          <a:effectRef idx="0"/>
          <a:fontRef idx="minor"/>
        </p:style>
        <p:txBody>
          <a:bodyPr wrap="none" lIns="0" rIns="0" tIns="0" bIns="0"/>
          <a:p>
            <a:pPr>
              <a:lnSpc>
                <a:spcPct val="100000"/>
              </a:lnSpc>
            </a:pPr>
            <a:r>
              <a:rPr b="0" lang="en-US" sz="1800" spc="-1" strike="noStrike">
                <a:solidFill>
                  <a:srgbClr val="00007d"/>
                </a:solidFill>
                <a:latin typeface="Courier New"/>
                <a:ea typeface="宋体"/>
              </a:rPr>
              <a:t>self.clientEntity(entityX).chat()</a:t>
            </a:r>
            <a:endParaRPr b="0" lang="en-US" sz="1800" spc="-1" strike="noStrike">
              <a:latin typeface="Arial"/>
            </a:endParaRPr>
          </a:p>
        </p:txBody>
      </p:sp>
      <p:sp>
        <p:nvSpPr>
          <p:cNvPr id="1609" name="CustomShape 10"/>
          <p:cNvSpPr/>
          <p:nvPr/>
        </p:nvSpPr>
        <p:spPr>
          <a:xfrm>
            <a:off x="6708240" y="6165360"/>
            <a:ext cx="1077480" cy="482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txBody>
          <a:bodyPr lIns="90000" rIns="90000" tIns="45000" bIns="45000" anchor="ctr"/>
          <a:p>
            <a:pPr algn="ctr">
              <a:lnSpc>
                <a:spcPct val="100000"/>
              </a:lnSpc>
            </a:pPr>
            <a:r>
              <a:rPr b="0" lang="en-US" sz="1800" spc="-1" strike="noStrike">
                <a:solidFill>
                  <a:srgbClr val="ffffff"/>
                </a:solidFill>
                <a:latin typeface="Calibri"/>
                <a:ea typeface="DejaVu Sans"/>
              </a:rPr>
              <a:t>Client A</a:t>
            </a:r>
            <a:endParaRPr b="0" lang="en-US" sz="1800" spc="-1" strike="noStrike">
              <a:latin typeface="Arial"/>
            </a:endParaRPr>
          </a:p>
        </p:txBody>
      </p:sp>
      <p:sp>
        <p:nvSpPr>
          <p:cNvPr id="1610" name="CustomShape 11"/>
          <p:cNvSpPr/>
          <p:nvPr/>
        </p:nvSpPr>
        <p:spPr>
          <a:xfrm>
            <a:off x="7920720" y="6289560"/>
            <a:ext cx="1042200" cy="25668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lIns="90000" rIns="90000" tIns="45000" bIns="45000"/>
          <a:p>
            <a:pPr>
              <a:lnSpc>
                <a:spcPct val="100000"/>
              </a:lnSpc>
            </a:pPr>
            <a:r>
              <a:rPr b="0" lang="en-US" sz="1100" spc="-1" strike="noStrike">
                <a:solidFill>
                  <a:srgbClr val="ffff00"/>
                </a:solidFill>
                <a:latin typeface="Wingdings"/>
                <a:ea typeface="DejaVu Sans"/>
              </a:rPr>
              <a:t></a:t>
            </a:r>
            <a:r>
              <a:rPr b="1" lang="en-US" sz="1100" spc="-1" strike="noStrike">
                <a:solidFill>
                  <a:srgbClr val="ffff00"/>
                </a:solidFill>
                <a:latin typeface="Arial Black"/>
                <a:ea typeface="宋体"/>
              </a:rPr>
              <a:t>entityX</a:t>
            </a:r>
            <a:endParaRPr b="0" lang="en-US" sz="1100" spc="-1" strike="noStrike">
              <a:latin typeface="Arial"/>
            </a:endParaRPr>
          </a:p>
        </p:txBody>
      </p:sp>
    </p:spTree>
  </p:cSld>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612" name="CustomShape 2"/>
          <p:cNvSpPr/>
          <p:nvPr/>
        </p:nvSpPr>
        <p:spPr>
          <a:xfrm>
            <a:off x="0" y="132120"/>
            <a:ext cx="90514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Entity.otherClients method invocation example</a:t>
            </a:r>
            <a:endParaRPr b="0" lang="en-US" sz="4900" spc="-1" strike="noStrike">
              <a:latin typeface="Arial"/>
            </a:endParaRPr>
          </a:p>
        </p:txBody>
      </p:sp>
      <p:sp>
        <p:nvSpPr>
          <p:cNvPr id="1613" name="Line 3"/>
          <p:cNvSpPr/>
          <p:nvPr/>
        </p:nvSpPr>
        <p:spPr>
          <a:xfrm>
            <a:off x="96120" y="4701960"/>
            <a:ext cx="6491880" cy="360"/>
          </a:xfrm>
          <a:prstGeom prst="line">
            <a:avLst/>
          </a:prstGeom>
          <a:ln w="38160">
            <a:solidFill>
              <a:srgbClr val="000000"/>
            </a:solidFill>
            <a:round/>
          </a:ln>
        </p:spPr>
        <p:style>
          <a:lnRef idx="0"/>
          <a:fillRef idx="0"/>
          <a:effectRef idx="0"/>
          <a:fontRef idx="minor"/>
        </p:style>
      </p:sp>
      <p:sp>
        <p:nvSpPr>
          <p:cNvPr id="1614" name="CustomShape 4"/>
          <p:cNvSpPr/>
          <p:nvPr/>
        </p:nvSpPr>
        <p:spPr>
          <a:xfrm>
            <a:off x="107640" y="966960"/>
            <a:ext cx="6479280" cy="367092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5" name="CustomShape 5"/>
          <p:cNvSpPr/>
          <p:nvPr/>
        </p:nvSpPr>
        <p:spPr>
          <a:xfrm>
            <a:off x="467640" y="323172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6" name="CustomShape 6"/>
          <p:cNvSpPr/>
          <p:nvPr/>
        </p:nvSpPr>
        <p:spPr>
          <a:xfrm>
            <a:off x="467640" y="1863360"/>
            <a:ext cx="5687280" cy="33984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17" name="CustomShape 7"/>
          <p:cNvSpPr/>
          <p:nvPr/>
        </p:nvSpPr>
        <p:spPr>
          <a:xfrm>
            <a:off x="6876360" y="980640"/>
            <a:ext cx="2100960" cy="1408680"/>
          </a:xfrm>
          <a:prstGeom prst="rect">
            <a:avLst/>
          </a:prstGeom>
          <a:solidFill>
            <a:srgbClr val="9bbb59"/>
          </a:solidFill>
          <a:ln w="25560">
            <a:solidFill>
              <a:srgbClr val="728a41"/>
            </a:solidFill>
            <a:round/>
          </a:ln>
        </p:spPr>
        <p:style>
          <a:lnRef idx="0"/>
          <a:fillRef idx="0"/>
          <a:effectRef idx="0"/>
          <a:fontRef idx="minor"/>
        </p:style>
      </p:sp>
      <p:sp>
        <p:nvSpPr>
          <p:cNvPr id="1618" name="CustomShape 8"/>
          <p:cNvSpPr/>
          <p:nvPr/>
        </p:nvSpPr>
        <p:spPr>
          <a:xfrm>
            <a:off x="7001280" y="1223280"/>
            <a:ext cx="137880" cy="1090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9" name="CustomShape 9"/>
          <p:cNvSpPr/>
          <p:nvPr/>
        </p:nvSpPr>
        <p:spPr>
          <a:xfrm>
            <a:off x="7001280" y="1439280"/>
            <a:ext cx="137880" cy="10908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20" name="CustomShape 10"/>
          <p:cNvSpPr/>
          <p:nvPr/>
        </p:nvSpPr>
        <p:spPr>
          <a:xfrm>
            <a:off x="7001280" y="1621440"/>
            <a:ext cx="137880" cy="10908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21" name="CustomShape 11"/>
          <p:cNvSpPr/>
          <p:nvPr/>
        </p:nvSpPr>
        <p:spPr>
          <a:xfrm>
            <a:off x="7001280" y="1837800"/>
            <a:ext cx="137880" cy="10908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22" name="CustomShape 12"/>
          <p:cNvSpPr/>
          <p:nvPr/>
        </p:nvSpPr>
        <p:spPr>
          <a:xfrm>
            <a:off x="7001280" y="2053800"/>
            <a:ext cx="137880" cy="10908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23" name="CustomShape 13"/>
          <p:cNvSpPr/>
          <p:nvPr/>
        </p:nvSpPr>
        <p:spPr>
          <a:xfrm>
            <a:off x="7140600" y="1100880"/>
            <a:ext cx="1827720" cy="115488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eeece1"/>
                </a:solidFill>
                <a:latin typeface="Calibri"/>
                <a:ea typeface="宋体"/>
              </a:rPr>
              <a:t>Base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Real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Ghost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Player Entity</a:t>
            </a:r>
            <a:endParaRPr b="0" lang="en-US" sz="1400" spc="-1" strike="noStrike">
              <a:latin typeface="Arial"/>
            </a:endParaRPr>
          </a:p>
          <a:p>
            <a:pPr>
              <a:lnSpc>
                <a:spcPct val="100000"/>
              </a:lnSpc>
            </a:pPr>
            <a:r>
              <a:rPr b="0" lang="en-US" sz="1400" spc="-1" strike="noStrike">
                <a:solidFill>
                  <a:srgbClr val="eeece1"/>
                </a:solidFill>
                <a:latin typeface="Calibri"/>
                <a:ea typeface="宋体"/>
              </a:rPr>
              <a:t>Client Entity</a:t>
            </a:r>
            <a:endParaRPr b="0" lang="en-US" sz="1400" spc="-1" strike="noStrike">
              <a:latin typeface="Arial"/>
            </a:endParaRPr>
          </a:p>
        </p:txBody>
      </p:sp>
      <p:sp>
        <p:nvSpPr>
          <p:cNvPr id="1624" name="CustomShape 14"/>
          <p:cNvSpPr/>
          <p:nvPr/>
        </p:nvSpPr>
        <p:spPr>
          <a:xfrm>
            <a:off x="3420000" y="2349000"/>
            <a:ext cx="1654920" cy="646560"/>
          </a:xfrm>
          <a:prstGeom prst="rect">
            <a:avLst/>
          </a:prstGeom>
          <a:solidFill>
            <a:srgbClr val="4f81bd"/>
          </a:solidFill>
          <a:ln w="9360">
            <a:solidFill>
              <a:srgbClr val="000000"/>
            </a:solidFill>
            <a:miter/>
          </a:ln>
        </p:spPr>
        <p:style>
          <a:lnRef idx="0"/>
          <a:fillRef idx="0"/>
          <a:effectRef idx="0"/>
          <a:fontRef idx="minor"/>
        </p:style>
      </p:sp>
      <p:sp>
        <p:nvSpPr>
          <p:cNvPr id="1625" name="CustomShape 15"/>
          <p:cNvSpPr/>
          <p:nvPr/>
        </p:nvSpPr>
        <p:spPr>
          <a:xfrm>
            <a:off x="3780000" y="269964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26" name="CustomShape 16"/>
          <p:cNvSpPr/>
          <p:nvPr/>
        </p:nvSpPr>
        <p:spPr>
          <a:xfrm>
            <a:off x="4068000" y="241416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27" name="CustomShape 17"/>
          <p:cNvSpPr/>
          <p:nvPr/>
        </p:nvSpPr>
        <p:spPr>
          <a:xfrm>
            <a:off x="4068000" y="234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28" name="CustomShape 18"/>
          <p:cNvSpPr/>
          <p:nvPr/>
        </p:nvSpPr>
        <p:spPr>
          <a:xfrm>
            <a:off x="467640" y="106200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29" name="CustomShape 19"/>
          <p:cNvSpPr/>
          <p:nvPr/>
        </p:nvSpPr>
        <p:spPr>
          <a:xfrm>
            <a:off x="82764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0" name="CustomShape 20"/>
          <p:cNvSpPr/>
          <p:nvPr/>
        </p:nvSpPr>
        <p:spPr>
          <a:xfrm>
            <a:off x="1087920" y="112716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1" name="CustomShape 21"/>
          <p:cNvSpPr/>
          <p:nvPr/>
        </p:nvSpPr>
        <p:spPr>
          <a:xfrm>
            <a:off x="1087920" y="106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32" name="CustomShape 22"/>
          <p:cNvSpPr/>
          <p:nvPr/>
        </p:nvSpPr>
        <p:spPr>
          <a:xfrm>
            <a:off x="2483640" y="1071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3" name="CustomShape 23"/>
          <p:cNvSpPr/>
          <p:nvPr/>
        </p:nvSpPr>
        <p:spPr>
          <a:xfrm>
            <a:off x="2843640" y="142200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4" name="CustomShape 24"/>
          <p:cNvSpPr/>
          <p:nvPr/>
        </p:nvSpPr>
        <p:spPr>
          <a:xfrm>
            <a:off x="3132000" y="113652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5" name="CustomShape 25"/>
          <p:cNvSpPr/>
          <p:nvPr/>
        </p:nvSpPr>
        <p:spPr>
          <a:xfrm>
            <a:off x="3132000" y="1071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36" name="CustomShape 26"/>
          <p:cNvSpPr/>
          <p:nvPr/>
        </p:nvSpPr>
        <p:spPr>
          <a:xfrm>
            <a:off x="4500000" y="1062000"/>
            <a:ext cx="1654920" cy="655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37" name="CustomShape 27"/>
          <p:cNvSpPr/>
          <p:nvPr/>
        </p:nvSpPr>
        <p:spPr>
          <a:xfrm>
            <a:off x="4860000" y="1412640"/>
            <a:ext cx="1222560" cy="3636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Client</a:t>
            </a:r>
            <a:endParaRPr b="0" lang="en-US" sz="1800" spc="-1" strike="noStrike">
              <a:latin typeface="Arial"/>
            </a:endParaRPr>
          </a:p>
        </p:txBody>
      </p:sp>
      <p:sp>
        <p:nvSpPr>
          <p:cNvPr id="1638" name="CustomShape 28"/>
          <p:cNvSpPr/>
          <p:nvPr/>
        </p:nvSpPr>
        <p:spPr>
          <a:xfrm>
            <a:off x="5148000" y="1189800"/>
            <a:ext cx="242280" cy="23076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639" name="CustomShape 29"/>
          <p:cNvSpPr/>
          <p:nvPr/>
        </p:nvSpPr>
        <p:spPr>
          <a:xfrm>
            <a:off x="5148000" y="1124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40" name="CustomShape 30"/>
          <p:cNvSpPr/>
          <p:nvPr/>
        </p:nvSpPr>
        <p:spPr>
          <a:xfrm>
            <a:off x="539640" y="379836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1" name="CustomShape 31"/>
          <p:cNvSpPr/>
          <p:nvPr/>
        </p:nvSpPr>
        <p:spPr>
          <a:xfrm>
            <a:off x="727920" y="3854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2" name="CustomShape 32"/>
          <p:cNvSpPr/>
          <p:nvPr/>
        </p:nvSpPr>
        <p:spPr>
          <a:xfrm>
            <a:off x="539640" y="4149000"/>
            <a:ext cx="158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Cellapp1-cell1</a:t>
            </a:r>
            <a:endParaRPr b="0" lang="en-US" sz="1800" spc="-1" strike="noStrike">
              <a:latin typeface="Arial"/>
            </a:endParaRPr>
          </a:p>
        </p:txBody>
      </p:sp>
      <p:sp>
        <p:nvSpPr>
          <p:cNvPr id="1643" name="CustomShape 33"/>
          <p:cNvSpPr/>
          <p:nvPr/>
        </p:nvSpPr>
        <p:spPr>
          <a:xfrm>
            <a:off x="72792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44" name="CustomShape 34"/>
          <p:cNvSpPr/>
          <p:nvPr/>
        </p:nvSpPr>
        <p:spPr>
          <a:xfrm>
            <a:off x="1259640" y="3863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45" name="CustomShape 35"/>
          <p:cNvSpPr/>
          <p:nvPr/>
        </p:nvSpPr>
        <p:spPr>
          <a:xfrm>
            <a:off x="125964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46" name="CustomShape 36"/>
          <p:cNvSpPr/>
          <p:nvPr/>
        </p:nvSpPr>
        <p:spPr>
          <a:xfrm>
            <a:off x="255564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47" name="CustomShape 37"/>
          <p:cNvSpPr/>
          <p:nvPr/>
        </p:nvSpPr>
        <p:spPr>
          <a:xfrm>
            <a:off x="2583720" y="4158360"/>
            <a:ext cx="155484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Cellapp2-cell2</a:t>
            </a:r>
            <a:endParaRPr b="0" lang="en-US" sz="1800" spc="-1" strike="noStrike">
              <a:latin typeface="Arial"/>
            </a:endParaRPr>
          </a:p>
        </p:txBody>
      </p:sp>
      <p:sp>
        <p:nvSpPr>
          <p:cNvPr id="1648" name="CustomShape 38"/>
          <p:cNvSpPr/>
          <p:nvPr/>
        </p:nvSpPr>
        <p:spPr>
          <a:xfrm>
            <a:off x="176364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49" name="CustomShape 39"/>
          <p:cNvSpPr/>
          <p:nvPr/>
        </p:nvSpPr>
        <p:spPr>
          <a:xfrm>
            <a:off x="176364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0" name="CustomShape 40"/>
          <p:cNvSpPr/>
          <p:nvPr/>
        </p:nvSpPr>
        <p:spPr>
          <a:xfrm>
            <a:off x="4644000" y="3807720"/>
            <a:ext cx="1654920" cy="646560"/>
          </a:xfrm>
          <a:prstGeom prst="rect">
            <a:avLst/>
          </a:prstGeom>
          <a:solidFill>
            <a:srgbClr val="4f81bd"/>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651" name="CustomShape 41"/>
          <p:cNvSpPr/>
          <p:nvPr/>
        </p:nvSpPr>
        <p:spPr>
          <a:xfrm>
            <a:off x="4710240" y="4139640"/>
            <a:ext cx="151632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Cellapp3-cell3</a:t>
            </a:r>
            <a:endParaRPr b="0" lang="en-US" sz="1800" spc="-1" strike="noStrike">
              <a:latin typeface="Arial"/>
            </a:endParaRPr>
          </a:p>
        </p:txBody>
      </p:sp>
      <p:sp>
        <p:nvSpPr>
          <p:cNvPr id="1652" name="CustomShape 42"/>
          <p:cNvSpPr/>
          <p:nvPr/>
        </p:nvSpPr>
        <p:spPr>
          <a:xfrm>
            <a:off x="277164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3" name="CustomShape 43"/>
          <p:cNvSpPr/>
          <p:nvPr/>
        </p:nvSpPr>
        <p:spPr>
          <a:xfrm>
            <a:off x="277164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54" name="CustomShape 44"/>
          <p:cNvSpPr/>
          <p:nvPr/>
        </p:nvSpPr>
        <p:spPr>
          <a:xfrm>
            <a:off x="330372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5" name="CustomShape 45"/>
          <p:cNvSpPr/>
          <p:nvPr/>
        </p:nvSpPr>
        <p:spPr>
          <a:xfrm>
            <a:off x="330372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56" name="CustomShape 46"/>
          <p:cNvSpPr/>
          <p:nvPr/>
        </p:nvSpPr>
        <p:spPr>
          <a:xfrm>
            <a:off x="3807720" y="387288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57" name="CustomShape 47"/>
          <p:cNvSpPr/>
          <p:nvPr/>
        </p:nvSpPr>
        <p:spPr>
          <a:xfrm>
            <a:off x="380772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58" name="CustomShape 48"/>
          <p:cNvSpPr/>
          <p:nvPr/>
        </p:nvSpPr>
        <p:spPr>
          <a:xfrm>
            <a:off x="4876560" y="3854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59" name="CustomShape 49"/>
          <p:cNvSpPr/>
          <p:nvPr/>
        </p:nvSpPr>
        <p:spPr>
          <a:xfrm>
            <a:off x="4876560" y="3789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0" name="CustomShape 50"/>
          <p:cNvSpPr/>
          <p:nvPr/>
        </p:nvSpPr>
        <p:spPr>
          <a:xfrm>
            <a:off x="5408280" y="386352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1" name="CustomShape 51"/>
          <p:cNvSpPr/>
          <p:nvPr/>
        </p:nvSpPr>
        <p:spPr>
          <a:xfrm>
            <a:off x="5408280" y="3798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62" name="CustomShape 52"/>
          <p:cNvSpPr/>
          <p:nvPr/>
        </p:nvSpPr>
        <p:spPr>
          <a:xfrm>
            <a:off x="5912280" y="387288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63" name="CustomShape 53"/>
          <p:cNvSpPr/>
          <p:nvPr/>
        </p:nvSpPr>
        <p:spPr>
          <a:xfrm>
            <a:off x="5912280" y="380772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64" name="CustomShape 54"/>
          <p:cNvSpPr/>
          <p:nvPr/>
        </p:nvSpPr>
        <p:spPr>
          <a:xfrm>
            <a:off x="96120" y="4751280"/>
            <a:ext cx="3255840" cy="957600"/>
          </a:xfrm>
          <a:prstGeom prst="rect">
            <a:avLst/>
          </a:prstGeom>
          <a:solidFill>
            <a:srgbClr val="9bbb59"/>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Cell1</a:t>
            </a:r>
            <a:endParaRPr b="0" lang="en-US" sz="1800" spc="-1" strike="noStrike">
              <a:latin typeface="Arial"/>
            </a:endParaRPr>
          </a:p>
        </p:txBody>
      </p:sp>
      <p:sp>
        <p:nvSpPr>
          <p:cNvPr id="1665" name="CustomShape 55"/>
          <p:cNvSpPr/>
          <p:nvPr/>
        </p:nvSpPr>
        <p:spPr>
          <a:xfrm>
            <a:off x="3375720" y="4751280"/>
            <a:ext cx="3211200" cy="957600"/>
          </a:xfrm>
          <a:prstGeom prst="rect">
            <a:avLst/>
          </a:prstGeom>
          <a:solidFill>
            <a:srgbClr val="4bacc6"/>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Cell2</a:t>
            </a:r>
            <a:endParaRPr b="0" lang="en-US" sz="1800" spc="-1" strike="noStrike">
              <a:latin typeface="Arial"/>
            </a:endParaRPr>
          </a:p>
        </p:txBody>
      </p:sp>
      <p:sp>
        <p:nvSpPr>
          <p:cNvPr id="1666" name="CustomShape 56"/>
          <p:cNvSpPr/>
          <p:nvPr/>
        </p:nvSpPr>
        <p:spPr>
          <a:xfrm>
            <a:off x="96120" y="5733360"/>
            <a:ext cx="6490440" cy="957600"/>
          </a:xfrm>
          <a:prstGeom prst="rect">
            <a:avLst/>
          </a:prstGeom>
          <a:solidFill>
            <a:srgbClr val="c0504d"/>
          </a:solidFill>
          <a:ln w="38160">
            <a:solidFill>
              <a:srgbClr val="ffffff"/>
            </a:solidFill>
            <a:round/>
          </a:ln>
          <a:effectLst>
            <a:outerShdw dir="5400000" dist="20160">
              <a:srgbClr val="000000">
                <a:alpha val="38000"/>
              </a:srgbClr>
            </a:outerShdw>
          </a:effectLst>
        </p:spPr>
        <p:style>
          <a:lnRef idx="0"/>
          <a:fillRef idx="0"/>
          <a:effectRef idx="0"/>
          <a:fontRef idx="minor"/>
        </p:style>
        <p:txBody>
          <a:bodyPr lIns="90000" rIns="90000" tIns="45000" bIns="45000" anchor="ctr"/>
          <a:p>
            <a:pPr algn="ctr">
              <a:lnSpc>
                <a:spcPct val="100000"/>
              </a:lnSpc>
            </a:pPr>
            <a:r>
              <a:rPr b="1" lang="en-US" sz="1800" spc="-1" strike="noStrike">
                <a:solidFill>
                  <a:srgbClr val="ffffff"/>
                </a:solidFill>
                <a:latin typeface="Calibri"/>
                <a:ea typeface="DejaVu Sans"/>
              </a:rPr>
              <a:t>Space1 - Cell3</a:t>
            </a:r>
            <a:endParaRPr b="0" lang="en-US" sz="1800" spc="-1" strike="noStrike">
              <a:latin typeface="Arial"/>
            </a:endParaRPr>
          </a:p>
        </p:txBody>
      </p:sp>
      <p:sp>
        <p:nvSpPr>
          <p:cNvPr id="1667" name="CustomShape 57"/>
          <p:cNvSpPr/>
          <p:nvPr/>
        </p:nvSpPr>
        <p:spPr>
          <a:xfrm>
            <a:off x="1043640" y="4862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68" name="CustomShape 58"/>
          <p:cNvSpPr/>
          <p:nvPr/>
        </p:nvSpPr>
        <p:spPr>
          <a:xfrm>
            <a:off x="1043640" y="4797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69" name="CustomShape 59"/>
          <p:cNvSpPr/>
          <p:nvPr/>
        </p:nvSpPr>
        <p:spPr>
          <a:xfrm>
            <a:off x="2167920" y="487152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0" name="CustomShape 60"/>
          <p:cNvSpPr/>
          <p:nvPr/>
        </p:nvSpPr>
        <p:spPr>
          <a:xfrm>
            <a:off x="2167920" y="480636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1" name="CustomShape 61"/>
          <p:cNvSpPr/>
          <p:nvPr/>
        </p:nvSpPr>
        <p:spPr>
          <a:xfrm>
            <a:off x="4887720" y="4853160"/>
            <a:ext cx="242280" cy="230760"/>
          </a:xfrm>
          <a:prstGeom prst="rect">
            <a:avLst/>
          </a:prstGeom>
          <a:gradFill>
            <a:gsLst>
              <a:gs pos="0">
                <a:srgbClr val="779637"/>
              </a:gs>
              <a:gs pos="100000">
                <a:srgbClr val="9bc348"/>
              </a:gs>
            </a:gsLst>
            <a:lin ang="16200000"/>
          </a:gradFill>
          <a:ln>
            <a:noFill/>
          </a:ln>
          <a:effectLst>
            <a:outerShdw dir="5400000" dist="23040">
              <a:srgbClr val="000000">
                <a:alpha val="35000"/>
              </a:srgbClr>
            </a:outerShdw>
          </a:effectLst>
        </p:spPr>
        <p:style>
          <a:lnRef idx="0"/>
          <a:fillRef idx="0"/>
          <a:effectRef idx="0"/>
          <a:fontRef idx="minor"/>
        </p:style>
      </p:sp>
      <p:sp>
        <p:nvSpPr>
          <p:cNvPr id="1672" name="CustomShape 62"/>
          <p:cNvSpPr/>
          <p:nvPr/>
        </p:nvSpPr>
        <p:spPr>
          <a:xfrm>
            <a:off x="4904280" y="4788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73" name="CustomShape 63"/>
          <p:cNvSpPr/>
          <p:nvPr/>
        </p:nvSpPr>
        <p:spPr>
          <a:xfrm>
            <a:off x="4644000" y="534780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4" name="CustomShape 64"/>
          <p:cNvSpPr/>
          <p:nvPr/>
        </p:nvSpPr>
        <p:spPr>
          <a:xfrm>
            <a:off x="4660200" y="528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75" name="CustomShape 65"/>
          <p:cNvSpPr/>
          <p:nvPr/>
        </p:nvSpPr>
        <p:spPr>
          <a:xfrm>
            <a:off x="5192280" y="5357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676" name="CustomShape 66"/>
          <p:cNvSpPr/>
          <p:nvPr/>
        </p:nvSpPr>
        <p:spPr>
          <a:xfrm>
            <a:off x="5175720" y="529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7" name="CustomShape 67"/>
          <p:cNvSpPr/>
          <p:nvPr/>
        </p:nvSpPr>
        <p:spPr>
          <a:xfrm>
            <a:off x="173592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78" name="CustomShape 68"/>
          <p:cNvSpPr/>
          <p:nvPr/>
        </p:nvSpPr>
        <p:spPr>
          <a:xfrm>
            <a:off x="173592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79" name="CustomShape 69"/>
          <p:cNvSpPr/>
          <p:nvPr/>
        </p:nvSpPr>
        <p:spPr>
          <a:xfrm>
            <a:off x="173592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0" name="CustomShape 70"/>
          <p:cNvSpPr/>
          <p:nvPr/>
        </p:nvSpPr>
        <p:spPr>
          <a:xfrm>
            <a:off x="173592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1" name="CustomShape 71"/>
          <p:cNvSpPr/>
          <p:nvPr/>
        </p:nvSpPr>
        <p:spPr>
          <a:xfrm>
            <a:off x="378000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2" name="CustomShape 72"/>
          <p:cNvSpPr/>
          <p:nvPr/>
        </p:nvSpPr>
        <p:spPr>
          <a:xfrm>
            <a:off x="378000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3" name="CustomShape 73"/>
          <p:cNvSpPr/>
          <p:nvPr/>
        </p:nvSpPr>
        <p:spPr>
          <a:xfrm>
            <a:off x="378000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4" name="CustomShape 74"/>
          <p:cNvSpPr/>
          <p:nvPr/>
        </p:nvSpPr>
        <p:spPr>
          <a:xfrm>
            <a:off x="378000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
        <p:nvSpPr>
          <p:cNvPr id="1685" name="CustomShape 75"/>
          <p:cNvSpPr/>
          <p:nvPr/>
        </p:nvSpPr>
        <p:spPr>
          <a:xfrm>
            <a:off x="5768280" y="1117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6" name="CustomShape 76"/>
          <p:cNvSpPr/>
          <p:nvPr/>
        </p:nvSpPr>
        <p:spPr>
          <a:xfrm>
            <a:off x="5768280" y="1052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87" name="CustomShape 77"/>
          <p:cNvSpPr/>
          <p:nvPr/>
        </p:nvSpPr>
        <p:spPr>
          <a:xfrm>
            <a:off x="5768280" y="1396800"/>
            <a:ext cx="242280" cy="230760"/>
          </a:xfrm>
          <a:prstGeom prst="rect">
            <a:avLst/>
          </a:prstGeom>
          <a:gradFill>
            <a:gsLst>
              <a:gs pos="0">
                <a:srgbClr val="2988a1"/>
              </a:gs>
              <a:gs pos="100000">
                <a:srgbClr val="36b0d1"/>
              </a:gs>
            </a:gsLst>
            <a:lin ang="16200000"/>
          </a:gradFill>
          <a:ln>
            <a:noFill/>
          </a:ln>
          <a:effectLst>
            <a:outerShdw dir="5400000" dist="23040">
              <a:srgbClr val="000000">
                <a:alpha val="35000"/>
              </a:srgbClr>
            </a:outerShdw>
          </a:effectLst>
        </p:spPr>
        <p:style>
          <a:lnRef idx="0"/>
          <a:fillRef idx="0"/>
          <a:effectRef idx="0"/>
          <a:fontRef idx="minor"/>
        </p:style>
      </p:sp>
      <p:sp>
        <p:nvSpPr>
          <p:cNvPr id="1688" name="CustomShape 78"/>
          <p:cNvSpPr/>
          <p:nvPr/>
        </p:nvSpPr>
        <p:spPr>
          <a:xfrm>
            <a:off x="5768280" y="1331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89" name="CustomShape 79"/>
          <p:cNvSpPr/>
          <p:nvPr/>
        </p:nvSpPr>
        <p:spPr>
          <a:xfrm>
            <a:off x="6660360" y="4748400"/>
            <a:ext cx="214560" cy="1942560"/>
          </a:xfrm>
          <a:prstGeom prst="rightBrace">
            <a:avLst>
              <a:gd name="adj1" fmla="val 8333"/>
              <a:gd name="adj2" fmla="val 50000"/>
            </a:avLst>
          </a:prstGeom>
          <a:noFill/>
          <a:ln w="9360">
            <a:solidFill>
              <a:srgbClr val="4a7ebb"/>
            </a:solidFill>
            <a:round/>
          </a:ln>
        </p:spPr>
        <p:style>
          <a:lnRef idx="0"/>
          <a:fillRef idx="0"/>
          <a:effectRef idx="0"/>
          <a:fontRef idx="minor"/>
        </p:style>
      </p:sp>
      <p:sp>
        <p:nvSpPr>
          <p:cNvPr id="1690" name="CustomShape 80"/>
          <p:cNvSpPr/>
          <p:nvPr/>
        </p:nvSpPr>
        <p:spPr>
          <a:xfrm>
            <a:off x="6943320" y="5538600"/>
            <a:ext cx="1967040" cy="332640"/>
          </a:xfrm>
          <a:prstGeom prst="rect">
            <a:avLst/>
          </a:prstGeom>
          <a:noFill/>
          <a:ln>
            <a:noFill/>
          </a:ln>
        </p:spPr>
        <p:style>
          <a:lnRef idx="0"/>
          <a:fillRef idx="0"/>
          <a:effectRef idx="0"/>
          <a:fontRef idx="minor"/>
        </p:style>
        <p:txBody>
          <a:bodyPr lIns="90000" rIns="90000" tIns="45000" bIns="45000"/>
          <a:p>
            <a:pPr>
              <a:lnSpc>
                <a:spcPct val="100000"/>
              </a:lnSpc>
            </a:pPr>
            <a:r>
              <a:rPr b="0" lang="en-US" sz="1600" spc="-1" strike="noStrike">
                <a:solidFill>
                  <a:srgbClr val="ff0000"/>
                </a:solidFill>
                <a:latin typeface="Calibri"/>
                <a:ea typeface="DejaVu Sans"/>
              </a:rPr>
              <a:t>In a space</a:t>
            </a:r>
            <a:endParaRPr b="0" lang="en-US" sz="1600" spc="-1" strike="noStrike">
              <a:latin typeface="Arial"/>
            </a:endParaRPr>
          </a:p>
        </p:txBody>
      </p:sp>
      <p:sp>
        <p:nvSpPr>
          <p:cNvPr id="1691" name="CustomShape 81"/>
          <p:cNvSpPr/>
          <p:nvPr/>
        </p:nvSpPr>
        <p:spPr>
          <a:xfrm>
            <a:off x="1310040" y="1380240"/>
            <a:ext cx="27720" cy="130320"/>
          </a:xfrm>
          <a:custGeom>
            <a:avLst/>
            <a:gdLst/>
            <a:ahLst/>
            <a:rect l="l" t="t" r="r" b="b"/>
            <a:pathLst>
              <a:path w="29051" h="131885">
                <a:moveTo>
                  <a:pt x="0" y="0"/>
                </a:moveTo>
                <a:cubicBezTo>
                  <a:pt x="41456" y="69093"/>
                  <a:pt x="26377" y="26873"/>
                  <a:pt x="26377" y="131885"/>
                </a:cubicBezTo>
              </a:path>
            </a:pathLst>
          </a:custGeom>
          <a:noFill/>
          <a:ln w="9360">
            <a:solidFill>
              <a:srgbClr val="4a7ebb"/>
            </a:solidFill>
            <a:round/>
          </a:ln>
        </p:spPr>
        <p:style>
          <a:lnRef idx="0"/>
          <a:fillRef idx="0"/>
          <a:effectRef idx="0"/>
          <a:fontRef idx="minor"/>
        </p:style>
      </p:sp>
      <p:sp>
        <p:nvSpPr>
          <p:cNvPr id="1692" name="CustomShape 82"/>
          <p:cNvSpPr/>
          <p:nvPr/>
        </p:nvSpPr>
        <p:spPr>
          <a:xfrm>
            <a:off x="1403640" y="2339640"/>
            <a:ext cx="1654920" cy="646560"/>
          </a:xfrm>
          <a:prstGeom prst="rect">
            <a:avLst/>
          </a:prstGeom>
          <a:solidFill>
            <a:srgbClr val="4f81bd"/>
          </a:solidFill>
          <a:ln w="9360">
            <a:solidFill>
              <a:srgbClr val="000000"/>
            </a:solidFill>
            <a:miter/>
          </a:ln>
        </p:spPr>
        <p:style>
          <a:lnRef idx="0"/>
          <a:fillRef idx="0"/>
          <a:effectRef idx="0"/>
          <a:fontRef idx="minor"/>
        </p:style>
      </p:sp>
      <p:sp>
        <p:nvSpPr>
          <p:cNvPr id="1693" name="CustomShape 83"/>
          <p:cNvSpPr/>
          <p:nvPr/>
        </p:nvSpPr>
        <p:spPr>
          <a:xfrm>
            <a:off x="1591920" y="239544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4" name="CustomShape 84"/>
          <p:cNvSpPr/>
          <p:nvPr/>
        </p:nvSpPr>
        <p:spPr>
          <a:xfrm>
            <a:off x="1763640" y="2690280"/>
            <a:ext cx="1222560" cy="63720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latin typeface="Calibri"/>
                <a:ea typeface="DejaVu Sans"/>
              </a:rPr>
              <a:t>Baseapp</a:t>
            </a:r>
            <a:endParaRPr b="0" lang="en-US" sz="1800" spc="-1" strike="noStrike">
              <a:latin typeface="Arial"/>
            </a:endParaRPr>
          </a:p>
        </p:txBody>
      </p:sp>
      <p:sp>
        <p:nvSpPr>
          <p:cNvPr id="1695" name="CustomShape 85"/>
          <p:cNvSpPr/>
          <p:nvPr/>
        </p:nvSpPr>
        <p:spPr>
          <a:xfrm>
            <a:off x="1591920" y="233028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A</a:t>
            </a:r>
            <a:endParaRPr b="0" lang="en-US" sz="1800" spc="-1" strike="noStrike">
              <a:latin typeface="Arial"/>
            </a:endParaRPr>
          </a:p>
        </p:txBody>
      </p:sp>
      <p:sp>
        <p:nvSpPr>
          <p:cNvPr id="1696" name="CustomShape 86"/>
          <p:cNvSpPr/>
          <p:nvPr/>
        </p:nvSpPr>
        <p:spPr>
          <a:xfrm>
            <a:off x="2339640" y="2404800"/>
            <a:ext cx="242280" cy="23076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97" name="CustomShape 87"/>
          <p:cNvSpPr/>
          <p:nvPr/>
        </p:nvSpPr>
        <p:spPr>
          <a:xfrm>
            <a:off x="2339640" y="233964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B</a:t>
            </a:r>
            <a:endParaRPr b="0" lang="en-US" sz="1800" spc="-1" strike="noStrike">
              <a:latin typeface="Arial"/>
            </a:endParaRPr>
          </a:p>
        </p:txBody>
      </p:sp>
      <p:sp>
        <p:nvSpPr>
          <p:cNvPr id="1698" name="CustomShape 88"/>
          <p:cNvSpPr/>
          <p:nvPr/>
        </p:nvSpPr>
        <p:spPr>
          <a:xfrm>
            <a:off x="6847560" y="4038480"/>
            <a:ext cx="2158920" cy="1116360"/>
          </a:xfrm>
          <a:prstGeom prst="wedgeRoundRectCallout">
            <a:avLst>
              <a:gd name="adj1" fmla="val -325885"/>
              <a:gd name="adj2" fmla="val -52855"/>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gn="r">
              <a:lnSpc>
                <a:spcPct val="93000"/>
              </a:lnSpc>
            </a:pPr>
            <a:r>
              <a:rPr b="1" lang="en-US" sz="1200" spc="-1" strike="noStrike">
                <a:solidFill>
                  <a:srgbClr val="c00000"/>
                </a:solidFill>
                <a:latin typeface="Calibri"/>
                <a:ea typeface="宋体"/>
              </a:rPr>
              <a:t>Call A.otherClients.jump() on cell</a:t>
            </a:r>
            <a:endParaRPr b="0" lang="en-US" sz="1200" spc="-1" strike="noStrike">
              <a:latin typeface="Arial"/>
            </a:endParaRPr>
          </a:p>
        </p:txBody>
      </p:sp>
      <p:sp>
        <p:nvSpPr>
          <p:cNvPr id="1699" name="CustomShape 89"/>
          <p:cNvSpPr/>
          <p:nvPr/>
        </p:nvSpPr>
        <p:spPr>
          <a:xfrm>
            <a:off x="6782400" y="2759040"/>
            <a:ext cx="2224080" cy="943920"/>
          </a:xfrm>
          <a:prstGeom prst="wedgeRoundRectCallout">
            <a:avLst>
              <a:gd name="adj1" fmla="val -206529"/>
              <a:gd name="adj2" fmla="val -132803"/>
              <a:gd name="adj3" fmla="val 16667"/>
            </a:avLst>
          </a:prstGeom>
          <a:gradFill>
            <a:gsLst>
              <a:gs pos="0">
                <a:srgbClr val="2988a1"/>
              </a:gs>
              <a:gs pos="100000">
                <a:srgbClr val="36b0d1"/>
              </a:gs>
            </a:gsLst>
            <a:lin ang="16200000"/>
          </a:gradFill>
          <a:ln w="9360">
            <a:solidFill>
              <a:srgbClr val="46aac4"/>
            </a:solidFill>
            <a:round/>
          </a:ln>
          <a:effectLst>
            <a:outerShdw dir="5400000" dist="23040">
              <a:srgbClr val="000000">
                <a:alpha val="35000"/>
              </a:srgbClr>
            </a:outerShdw>
          </a:effectLst>
        </p:spPr>
        <p:style>
          <a:lnRef idx="0"/>
          <a:fillRef idx="0"/>
          <a:effectRef idx="0"/>
          <a:fontRef idx="minor"/>
        </p:style>
        <p:txBody>
          <a:bodyPr lIns="90000" rIns="90000" tIns="45000" bIns="45000" anchor="ctr"/>
          <a:p>
            <a:pPr>
              <a:lnSpc>
                <a:spcPct val="93000"/>
              </a:lnSpc>
            </a:pPr>
            <a:r>
              <a:rPr b="1" lang="en-US" sz="1800" spc="-1" strike="noStrike">
                <a:solidFill>
                  <a:srgbClr val="c00000"/>
                </a:solidFill>
                <a:latin typeface="Calibri"/>
                <a:ea typeface="宋体"/>
              </a:rPr>
              <a:t>Makes A.jump() on both clients B and C called</a:t>
            </a:r>
            <a:endParaRPr b="0" lang="en-US" sz="1800" spc="-1" strike="noStrike">
              <a:latin typeface="Arial"/>
            </a:endParaRPr>
          </a:p>
        </p:txBody>
      </p:sp>
      <p:sp>
        <p:nvSpPr>
          <p:cNvPr id="1700" name="CustomShape 90"/>
          <p:cNvSpPr/>
          <p:nvPr/>
        </p:nvSpPr>
        <p:spPr>
          <a:xfrm flipV="1">
            <a:off x="3060000" y="-3172680"/>
            <a:ext cx="718560" cy="11008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1" name="CustomShape 91"/>
          <p:cNvSpPr/>
          <p:nvPr/>
        </p:nvSpPr>
        <p:spPr>
          <a:xfrm flipV="1">
            <a:off x="1367640" y="104040"/>
            <a:ext cx="1006560" cy="73728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2" name="CustomShape 92"/>
          <p:cNvSpPr/>
          <p:nvPr/>
        </p:nvSpPr>
        <p:spPr>
          <a:xfrm flipV="1">
            <a:off x="1309680" y="-254880"/>
            <a:ext cx="2936880" cy="809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3" name="CustomShape 93"/>
          <p:cNvSpPr/>
          <p:nvPr/>
        </p:nvSpPr>
        <p:spPr>
          <a:xfrm flipV="1">
            <a:off x="4860000" y="-3330360"/>
            <a:ext cx="906840" cy="1142640"/>
          </a:xfrm>
          <a:custGeom>
            <a:avLst/>
            <a:gdLst/>
            <a:ahLst/>
            <a:rect l="l" t="t" r="r" b="b"/>
            <a:pathLst>
              <a:path w="21600" h="21600">
                <a:moveTo>
                  <a:pt x="0" y="0"/>
                </a:moveTo>
                <a:lnTo>
                  <a:pt x="21600" y="21600"/>
                </a:lnTo>
              </a:path>
            </a:pathLst>
          </a:custGeom>
          <a:noFill/>
          <a:ln w="38160">
            <a:solidFill>
              <a:srgbClr val="c0504d"/>
            </a:solidFill>
            <a:round/>
            <a:tailEnd len="med" type="triangle" w="med"/>
          </a:ln>
          <a:effectLst>
            <a:outerShdw dir="5400000" dist="23040">
              <a:srgbClr val="000000">
                <a:alpha val="35000"/>
              </a:srgbClr>
            </a:outerShdw>
          </a:effectLst>
        </p:spPr>
        <p:style>
          <a:lnRef idx="0"/>
          <a:fillRef idx="0"/>
          <a:effectRef idx="0"/>
          <a:fontRef idx="minor"/>
        </p:style>
      </p:sp>
      <p:sp>
        <p:nvSpPr>
          <p:cNvPr id="1704" name="CustomShape 94"/>
          <p:cNvSpPr/>
          <p:nvPr/>
        </p:nvSpPr>
        <p:spPr>
          <a:xfrm>
            <a:off x="1636200" y="5357160"/>
            <a:ext cx="242280" cy="230760"/>
          </a:xfrm>
          <a:prstGeom prst="rect">
            <a:avLst/>
          </a:prstGeom>
          <a:gradFill>
            <a:gsLst>
              <a:gs pos="0">
                <a:srgbClr val="d0d0d0"/>
              </a:gs>
              <a:gs pos="100000">
                <a:srgbClr val="ededed"/>
              </a:gs>
            </a:gsLst>
            <a:lin ang="16200000"/>
          </a:gradFill>
          <a:ln w="9360">
            <a:solidFill>
              <a:srgbClr val="000000"/>
            </a:solidFill>
            <a:round/>
          </a:ln>
          <a:effectLst>
            <a:outerShdw dir="5400000" dist="20160">
              <a:srgbClr val="000000">
                <a:alpha val="38000"/>
              </a:srgbClr>
            </a:outerShdw>
          </a:effectLst>
        </p:spPr>
        <p:style>
          <a:lnRef idx="0"/>
          <a:fillRef idx="0"/>
          <a:effectRef idx="0"/>
          <a:fontRef idx="minor"/>
        </p:style>
      </p:sp>
      <p:sp>
        <p:nvSpPr>
          <p:cNvPr id="1705" name="CustomShape 95"/>
          <p:cNvSpPr/>
          <p:nvPr/>
        </p:nvSpPr>
        <p:spPr>
          <a:xfrm>
            <a:off x="1619640" y="5292000"/>
            <a:ext cx="98280" cy="36360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Calibri"/>
                <a:ea typeface="DejaVu Sans"/>
              </a:rPr>
              <a:t>C</a:t>
            </a:r>
            <a:endParaRPr b="0" lang="en-US" sz="1800" spc="-1" strike="noStrike">
              <a:latin typeface="Arial"/>
            </a:endParaRPr>
          </a:p>
        </p:txBody>
      </p:sp>
    </p:spTree>
  </p:cSld>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6"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707"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08"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Four</a:t>
            </a:r>
            <a:endParaRPr b="0" lang="en-US" sz="4400" spc="-1" strike="noStrike">
              <a:latin typeface="Arial"/>
            </a:endParaRPr>
          </a:p>
        </p:txBody>
      </p:sp>
      <p:sp>
        <p:nvSpPr>
          <p:cNvPr id="1709" name="CustomShape 4"/>
          <p:cNvSpPr/>
          <p:nvPr/>
        </p:nvSpPr>
        <p:spPr>
          <a:xfrm>
            <a:off x="1554480" y="3018600"/>
            <a:ext cx="6335280" cy="63792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1f497d"/>
                </a:solidFill>
                <a:latin typeface="Verdana"/>
                <a:ea typeface="宋体"/>
              </a:rPr>
              <a:t>Core Entity Component</a:t>
            </a:r>
            <a:endParaRPr b="0" lang="en-US" sz="3600" spc="-1" strike="noStrike">
              <a:latin typeface="Arial"/>
            </a:endParaRPr>
          </a:p>
        </p:txBody>
      </p:sp>
    </p:spTree>
  </p:cSld>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0"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11"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type on Baseapp</a:t>
            </a:r>
            <a:endParaRPr b="0" lang="en-US" sz="4900" spc="-1" strike="noStrike">
              <a:latin typeface="Arial"/>
            </a:endParaRPr>
          </a:p>
        </p:txBody>
      </p:sp>
      <p:sp>
        <p:nvSpPr>
          <p:cNvPr id="1712"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Base</a:t>
            </a:r>
            <a:endParaRPr b="0" lang="en-US" sz="32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KBEngine.Base</a:t>
            </a:r>
            <a:endParaRPr b="0" lang="en-US" sz="2800" spc="-1" strike="noStrike">
              <a:latin typeface="Arial"/>
            </a:endParaRPr>
          </a:p>
          <a:p>
            <a:pPr lvl="1" marL="343080" indent="-158760">
              <a:lnSpc>
                <a:spcPct val="90000"/>
              </a:lnSpc>
              <a:spcBef>
                <a:spcPts val="601"/>
              </a:spcBef>
              <a:buClr>
                <a:srgbClr val="ff9933"/>
              </a:buClr>
              <a:buSzPct val="90000"/>
              <a:buFont typeface="Wingdings" charset="2"/>
              <a:buChar char=""/>
            </a:pPr>
            <a:r>
              <a:rPr b="0" lang="en-US" sz="2800" spc="-1" strike="noStrike">
                <a:solidFill>
                  <a:srgbClr val="00007d"/>
                </a:solidFill>
                <a:latin typeface="Calibri"/>
                <a:ea typeface="宋体"/>
              </a:rPr>
              <a:t>Store large amounts of complex data</a:t>
            </a:r>
            <a:endParaRPr b="0" lang="en-US" sz="2800" spc="-1" strike="noStrike">
              <a:latin typeface="Arial"/>
            </a:endParaRPr>
          </a:p>
          <a:p>
            <a:pPr lvl="2" marL="1143000" indent="-227160">
              <a:lnSpc>
                <a:spcPct val="90000"/>
              </a:lnSpc>
              <a:spcBef>
                <a:spcPts val="499"/>
              </a:spcBef>
              <a:buClr>
                <a:srgbClr val="ff9933"/>
              </a:buClr>
              <a:buSzPct val="80000"/>
              <a:buFont typeface="Wingdings" charset="2"/>
              <a:buChar char=""/>
            </a:pPr>
            <a:r>
              <a:rPr b="0" lang="en-US" sz="2000" spc="-1" strike="noStrike">
                <a:solidFill>
                  <a:srgbClr val="00007d"/>
                </a:solidFill>
                <a:latin typeface="Calibri"/>
                <a:ea typeface="宋体"/>
              </a:rPr>
              <a:t>Reduce the burden on the system when the Cell entity crosses the boundary of the Cell</a:t>
            </a:r>
            <a:endParaRPr b="0" lang="en-US" sz="20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Is a fixed Mailbox that receives method calls</a:t>
            </a:r>
            <a:endParaRPr b="0" lang="en-US" sz="28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u="sng">
                <a:solidFill>
                  <a:srgbClr val="00007d"/>
                </a:solidFill>
                <a:uFillTx/>
                <a:latin typeface="Calibri"/>
                <a:ea typeface="宋体"/>
              </a:rPr>
              <a:t>Proxy</a:t>
            </a:r>
            <a:endParaRPr b="0" lang="en-US" sz="32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In Python script, inherited from </a:t>
            </a:r>
            <a:r>
              <a:rPr b="1" lang="en-US" sz="2800" spc="-1" strike="noStrike">
                <a:solidFill>
                  <a:srgbClr val="00007d"/>
                </a:solidFill>
                <a:latin typeface="Courier New"/>
                <a:ea typeface="宋体"/>
              </a:rPr>
              <a:t>KBEngine.Proxy</a:t>
            </a:r>
            <a:endParaRPr b="0" lang="en-US" sz="28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KBEngine.Proxy inherits internally from KBEngine.Base</a:t>
            </a:r>
            <a:endParaRPr b="0" lang="en-US" sz="28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It is the node tat communicates with the Client</a:t>
            </a:r>
            <a:endParaRPr b="0" lang="en-US" sz="2800" spc="-1" strike="noStrike">
              <a:latin typeface="Arial"/>
            </a:endParaRPr>
          </a:p>
          <a:p>
            <a:pPr lvl="1" marL="343080" indent="-15876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Client can attach or remove Proxy as needed</a:t>
            </a:r>
            <a:endParaRPr b="0" lang="en-US" sz="2800" spc="-1" strike="noStrike">
              <a:latin typeface="Arial"/>
            </a:endParaRPr>
          </a:p>
        </p:txBody>
      </p:sp>
    </p:spTree>
  </p:cSld>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3"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14"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 on Baseapp</a:t>
            </a:r>
            <a:endParaRPr b="0" lang="en-US" sz="4900" spc="-1" strike="noStrike">
              <a:latin typeface="Arial"/>
            </a:endParaRPr>
          </a:p>
        </p:txBody>
      </p:sp>
      <p:sp>
        <p:nvSpPr>
          <p:cNvPr id="1715" name="CustomShape 3"/>
          <p:cNvSpPr/>
          <p:nvPr/>
        </p:nvSpPr>
        <p:spPr>
          <a:xfrm>
            <a:off x="89280" y="1196640"/>
            <a:ext cx="9053280" cy="862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Inherited attributes from KBEngine.Base</a:t>
            </a:r>
            <a:endParaRPr b="0" lang="en-US" sz="3200" spc="-1" strike="noStrike">
              <a:latin typeface="Arial"/>
            </a:endParaRPr>
          </a:p>
        </p:txBody>
      </p:sp>
      <p:sp>
        <p:nvSpPr>
          <p:cNvPr id="1716" name="CustomShape 4"/>
          <p:cNvSpPr/>
          <p:nvPr/>
        </p:nvSpPr>
        <p:spPr>
          <a:xfrm>
            <a:off x="323640" y="2529000"/>
            <a:ext cx="161928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17" name="CustomShape 5"/>
          <p:cNvSpPr/>
          <p:nvPr/>
        </p:nvSpPr>
        <p:spPr>
          <a:xfrm>
            <a:off x="1944360" y="2529000"/>
            <a:ext cx="687600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18" name="CustomShape 6"/>
          <p:cNvSpPr/>
          <p:nvPr/>
        </p:nvSpPr>
        <p:spPr>
          <a:xfrm>
            <a:off x="323640" y="2835360"/>
            <a:ext cx="161928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databaseID</a:t>
            </a:r>
            <a:endParaRPr b="0" lang="en-US" sz="1900" spc="-1" strike="noStrike">
              <a:latin typeface="Arial"/>
            </a:endParaRPr>
          </a:p>
        </p:txBody>
      </p:sp>
      <p:sp>
        <p:nvSpPr>
          <p:cNvPr id="1719" name="CustomShape 7"/>
          <p:cNvSpPr/>
          <p:nvPr/>
        </p:nvSpPr>
        <p:spPr>
          <a:xfrm>
            <a:off x="1944360" y="2835360"/>
            <a:ext cx="6876000" cy="30492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400" spc="-1" strike="noStrike">
                <a:solidFill>
                  <a:srgbClr val="00007d"/>
                </a:solidFill>
                <a:latin typeface="Verdana"/>
                <a:ea typeface="宋体"/>
              </a:rPr>
              <a:t>The Entity’s permanent ID in the database. Zero if not permanent. 64 bit</a:t>
            </a:r>
            <a:endParaRPr b="0" lang="en-US" sz="1400" spc="-1" strike="noStrike">
              <a:latin typeface="Arial"/>
            </a:endParaRPr>
          </a:p>
        </p:txBody>
      </p:sp>
      <p:sp>
        <p:nvSpPr>
          <p:cNvPr id="1720" name="CustomShape 8"/>
          <p:cNvSpPr/>
          <p:nvPr/>
        </p:nvSpPr>
        <p:spPr>
          <a:xfrm>
            <a:off x="323640" y="3141720"/>
            <a:ext cx="161928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a:t>
            </a:r>
            <a:endParaRPr b="0" lang="en-US" sz="1900" spc="-1" strike="noStrike">
              <a:latin typeface="Arial"/>
            </a:endParaRPr>
          </a:p>
        </p:txBody>
      </p:sp>
      <p:sp>
        <p:nvSpPr>
          <p:cNvPr id="1721" name="CustomShape 9"/>
          <p:cNvSpPr/>
          <p:nvPr/>
        </p:nvSpPr>
        <p:spPr>
          <a:xfrm>
            <a:off x="1944360" y="3141720"/>
            <a:ext cx="687600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200" spc="-1" strike="noStrike">
                <a:solidFill>
                  <a:srgbClr val="00007d"/>
                </a:solidFill>
                <a:latin typeface="Verdana"/>
                <a:ea typeface="宋体"/>
              </a:rPr>
              <a:t>If there is a corresponding Cell entity, it means to point to the Cell entity's mailBox</a:t>
            </a:r>
            <a:endParaRPr b="0" lang="en-US" sz="1200" spc="-1" strike="noStrike">
              <a:latin typeface="Arial"/>
            </a:endParaRPr>
          </a:p>
        </p:txBody>
      </p:sp>
      <p:sp>
        <p:nvSpPr>
          <p:cNvPr id="1722" name="CustomShape 10"/>
          <p:cNvSpPr/>
          <p:nvPr/>
        </p:nvSpPr>
        <p:spPr>
          <a:xfrm>
            <a:off x="323640" y="3448080"/>
            <a:ext cx="1619280" cy="5540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cellData</a:t>
            </a:r>
            <a:endParaRPr b="0" lang="en-US" sz="1900" spc="-1" strike="noStrike">
              <a:latin typeface="Arial"/>
            </a:endParaRPr>
          </a:p>
        </p:txBody>
      </p:sp>
      <p:sp>
        <p:nvSpPr>
          <p:cNvPr id="1723" name="CustomShape 11"/>
          <p:cNvSpPr/>
          <p:nvPr/>
        </p:nvSpPr>
        <p:spPr>
          <a:xfrm>
            <a:off x="1944360" y="3448080"/>
            <a:ext cx="6876000" cy="55404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If the Cell entity does not exist, it retains the data of the Cell part of the Entity as a Dictionary structure</a:t>
            </a:r>
            <a:endParaRPr b="0" lang="en-US" sz="1800" spc="-1" strike="noStrike">
              <a:latin typeface="Arial"/>
            </a:endParaRPr>
          </a:p>
        </p:txBody>
      </p:sp>
      <p:sp>
        <p:nvSpPr>
          <p:cNvPr id="1724" name="CustomShape 12"/>
          <p:cNvSpPr/>
          <p:nvPr/>
        </p:nvSpPr>
        <p:spPr>
          <a:xfrm>
            <a:off x="323640" y="2205000"/>
            <a:ext cx="1619280" cy="32256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25" name="CustomShape 13"/>
          <p:cNvSpPr/>
          <p:nvPr/>
        </p:nvSpPr>
        <p:spPr>
          <a:xfrm>
            <a:off x="1944360" y="2205000"/>
            <a:ext cx="6876000" cy="32256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26" name="Line 14"/>
          <p:cNvSpPr/>
          <p:nvPr/>
        </p:nvSpPr>
        <p:spPr>
          <a:xfrm flipV="1">
            <a:off x="1944360" y="2205000"/>
            <a:ext cx="360" cy="334800"/>
          </a:xfrm>
          <a:prstGeom prst="line">
            <a:avLst/>
          </a:prstGeom>
          <a:ln w="19080">
            <a:solidFill>
              <a:srgbClr val="000000"/>
            </a:solidFill>
            <a:round/>
          </a:ln>
        </p:spPr>
        <p:style>
          <a:lnRef idx="0"/>
          <a:fillRef idx="0"/>
          <a:effectRef idx="0"/>
          <a:fontRef idx="minor"/>
        </p:style>
      </p:sp>
    </p:spTree>
  </p:cSld>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7"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28"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Proxy properties on Baseapp</a:t>
            </a:r>
            <a:endParaRPr b="0" lang="en-US" sz="4900" spc="-1" strike="noStrike">
              <a:latin typeface="Arial"/>
            </a:endParaRPr>
          </a:p>
        </p:txBody>
      </p:sp>
      <p:sp>
        <p:nvSpPr>
          <p:cNvPr id="1729" name="CustomShape 3"/>
          <p:cNvSpPr/>
          <p:nvPr/>
        </p:nvSpPr>
        <p:spPr>
          <a:xfrm>
            <a:off x="89280" y="1196640"/>
            <a:ext cx="8946000" cy="86256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641"/>
              </a:spcBef>
              <a:buClr>
                <a:srgbClr val="ff9933"/>
              </a:buClr>
              <a:buSzPct val="80000"/>
              <a:buFont typeface="Wingdings" charset="2"/>
              <a:buChar char=""/>
            </a:pPr>
            <a:r>
              <a:rPr b="1" lang="en-US" sz="3200" spc="-1" strike="noStrike">
                <a:solidFill>
                  <a:srgbClr val="00007d"/>
                </a:solidFill>
                <a:latin typeface="Courier New"/>
                <a:ea typeface="宋体"/>
              </a:rPr>
              <a:t>KBEngine.Proxy inherits from KBEngine.Base, </a:t>
            </a:r>
            <a:r>
              <a:rPr b="0" lang="en-US" sz="3200" spc="-1" strike="noStrike">
                <a:solidFill>
                  <a:srgbClr val="00007d"/>
                </a:solidFill>
                <a:latin typeface="Calibri"/>
                <a:ea typeface="宋体"/>
              </a:rPr>
              <a:t>which is the parent of all Base entities that have Proxy</a:t>
            </a:r>
            <a:endParaRPr b="0" lang="en-US" sz="3200" spc="-1" strike="noStrike">
              <a:latin typeface="Arial"/>
            </a:endParaRPr>
          </a:p>
          <a:p>
            <a:pPr marL="181080" indent="-179640">
              <a:lnSpc>
                <a:spcPct val="80000"/>
              </a:lnSpc>
              <a:spcBef>
                <a:spcPts val="2560"/>
              </a:spcBef>
              <a:buClr>
                <a:srgbClr val="ff9933"/>
              </a:buClr>
              <a:buSzPct val="80000"/>
              <a:buFont typeface="Wingdings" charset="2"/>
              <a:buChar char=""/>
            </a:pPr>
            <a:r>
              <a:rPr b="0" lang="en-US" sz="3200" spc="-1" strike="noStrike">
                <a:solidFill>
                  <a:srgbClr val="00007d"/>
                </a:solidFill>
                <a:latin typeface="Calibri"/>
                <a:ea typeface="宋体"/>
              </a:rPr>
              <a:t>Additional attributes</a:t>
            </a:r>
            <a:r>
              <a:rPr b="0" lang="en-US" sz="3200" spc="-1" strike="noStrike">
                <a:solidFill>
                  <a:srgbClr val="00007d"/>
                </a:solidFill>
                <a:latin typeface="Calibri"/>
                <a:ea typeface="宋体"/>
              </a:rPr>
              <a:t>：</a:t>
            </a:r>
            <a:endParaRPr b="0" lang="en-US" sz="3200" spc="-1" strike="noStrike">
              <a:latin typeface="Arial"/>
            </a:endParaRPr>
          </a:p>
        </p:txBody>
      </p:sp>
      <p:sp>
        <p:nvSpPr>
          <p:cNvPr id="1730" name="CustomShape 4"/>
          <p:cNvSpPr/>
          <p:nvPr/>
        </p:nvSpPr>
        <p:spPr>
          <a:xfrm>
            <a:off x="89280" y="3825000"/>
            <a:ext cx="185364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t>
            </a:r>
            <a:endParaRPr b="0" lang="en-US" sz="1900" spc="-1" strike="noStrike">
              <a:latin typeface="Arial"/>
            </a:endParaRPr>
          </a:p>
        </p:txBody>
      </p:sp>
      <p:sp>
        <p:nvSpPr>
          <p:cNvPr id="1731" name="CustomShape 5"/>
          <p:cNvSpPr/>
          <p:nvPr/>
        </p:nvSpPr>
        <p:spPr>
          <a:xfrm>
            <a:off x="1944360" y="3825000"/>
            <a:ext cx="687600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500" spc="-1" strike="noStrike">
                <a:solidFill>
                  <a:srgbClr val="00007d"/>
                </a:solidFill>
                <a:latin typeface="Verdana"/>
                <a:ea typeface="宋体"/>
              </a:rPr>
              <a:t>Mailbox for communication with the corresponding client’s Entitiy</a:t>
            </a:r>
            <a:endParaRPr b="0" lang="en-US" sz="1500" spc="-1" strike="noStrike">
              <a:latin typeface="Arial"/>
            </a:endParaRPr>
          </a:p>
        </p:txBody>
      </p:sp>
      <p:sp>
        <p:nvSpPr>
          <p:cNvPr id="1732" name="CustomShape 6"/>
          <p:cNvSpPr/>
          <p:nvPr/>
        </p:nvSpPr>
        <p:spPr>
          <a:xfrm>
            <a:off x="89280" y="4131360"/>
            <a:ext cx="185364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clientAddr</a:t>
            </a:r>
            <a:endParaRPr b="0" lang="en-US" sz="1900" spc="-1" strike="noStrike">
              <a:latin typeface="Arial"/>
            </a:endParaRPr>
          </a:p>
        </p:txBody>
      </p:sp>
      <p:sp>
        <p:nvSpPr>
          <p:cNvPr id="1733" name="CustomShape 7"/>
          <p:cNvSpPr/>
          <p:nvPr/>
        </p:nvSpPr>
        <p:spPr>
          <a:xfrm>
            <a:off x="1944360" y="4131360"/>
            <a:ext cx="6876000" cy="304920"/>
          </a:xfrm>
          <a:prstGeom prst="rect">
            <a:avLst/>
          </a:prstGeom>
          <a:solidFill>
            <a:srgbClr val="e6f1fe"/>
          </a:solidFill>
          <a:ln w="3240">
            <a:solidFill>
              <a:srgbClr val="00007d"/>
            </a:solidFill>
            <a:miter/>
          </a:ln>
        </p:spPr>
        <p:style>
          <a:lnRef idx="0"/>
          <a:fillRef idx="0"/>
          <a:effectRef idx="0"/>
          <a:fontRef idx="minor"/>
        </p:style>
        <p:txBody>
          <a:bodyPr lIns="72000" rIns="0" tIns="0" bIns="180000"/>
          <a:p>
            <a:pPr>
              <a:lnSpc>
                <a:spcPct val="100000"/>
              </a:lnSpc>
              <a:spcBef>
                <a:spcPts val="360"/>
              </a:spcBef>
            </a:pPr>
            <a:r>
              <a:rPr b="0" lang="en-US" sz="1800" spc="-1" strike="noStrike">
                <a:solidFill>
                  <a:srgbClr val="00007d"/>
                </a:solidFill>
                <a:latin typeface="Verdana"/>
                <a:ea typeface="宋体"/>
              </a:rPr>
              <a:t>Corresponds to the client machine’s IP and port</a:t>
            </a:r>
            <a:endParaRPr b="0" lang="en-US" sz="1800" spc="-1" strike="noStrike">
              <a:latin typeface="Arial"/>
            </a:endParaRPr>
          </a:p>
        </p:txBody>
      </p:sp>
      <p:sp>
        <p:nvSpPr>
          <p:cNvPr id="1734" name="CustomShape 8"/>
          <p:cNvSpPr/>
          <p:nvPr/>
        </p:nvSpPr>
        <p:spPr>
          <a:xfrm>
            <a:off x="89280" y="4437720"/>
            <a:ext cx="1853640" cy="574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bandwidthPerSecond</a:t>
            </a:r>
            <a:endParaRPr b="0" lang="en-US" sz="1900" spc="-1" strike="noStrike">
              <a:latin typeface="Arial"/>
            </a:endParaRPr>
          </a:p>
        </p:txBody>
      </p:sp>
      <p:sp>
        <p:nvSpPr>
          <p:cNvPr id="1735" name="CustomShape 9"/>
          <p:cNvSpPr/>
          <p:nvPr/>
        </p:nvSpPr>
        <p:spPr>
          <a:xfrm>
            <a:off x="1944360" y="4437720"/>
            <a:ext cx="6876000" cy="5742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Send the client’s message length every second</a:t>
            </a:r>
            <a:endParaRPr b="0" lang="en-US" sz="1800" spc="-1" strike="noStrike">
              <a:latin typeface="Arial"/>
            </a:endParaRPr>
          </a:p>
        </p:txBody>
      </p:sp>
      <p:sp>
        <p:nvSpPr>
          <p:cNvPr id="1736" name="CustomShape 10"/>
          <p:cNvSpPr/>
          <p:nvPr/>
        </p:nvSpPr>
        <p:spPr>
          <a:xfrm>
            <a:off x="89280" y="3501000"/>
            <a:ext cx="1853640" cy="32256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Attributes</a:t>
            </a:r>
            <a:endParaRPr b="0" lang="en-US" sz="1900" spc="-1" strike="noStrike">
              <a:latin typeface="Arial"/>
            </a:endParaRPr>
          </a:p>
        </p:txBody>
      </p:sp>
      <p:sp>
        <p:nvSpPr>
          <p:cNvPr id="1737" name="CustomShape 11"/>
          <p:cNvSpPr/>
          <p:nvPr/>
        </p:nvSpPr>
        <p:spPr>
          <a:xfrm>
            <a:off x="1944360" y="3501000"/>
            <a:ext cx="6876000" cy="322560"/>
          </a:xfrm>
          <a:prstGeom prst="rect">
            <a:avLst/>
          </a:prstGeom>
          <a:gradFill>
            <a:gsLst>
              <a:gs pos="0">
                <a:srgbClr val="5e437f"/>
              </a:gs>
              <a:gs pos="100000">
                <a:srgbClr val="7b57a5"/>
              </a:gs>
            </a:gsLst>
            <a:lin ang="16200000"/>
          </a:gradFill>
          <a:ln w="9360">
            <a:solidFill>
              <a:srgbClr val="7d5fa0"/>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38" name="Line 12"/>
          <p:cNvSpPr/>
          <p:nvPr/>
        </p:nvSpPr>
        <p:spPr>
          <a:xfrm flipV="1">
            <a:off x="1944360" y="3501000"/>
            <a:ext cx="360" cy="334800"/>
          </a:xfrm>
          <a:prstGeom prst="line">
            <a:avLst/>
          </a:prstGeom>
          <a:ln w="19080">
            <a:solidFill>
              <a:srgbClr val="000000"/>
            </a:solidFill>
            <a:round/>
          </a:ln>
        </p:spPr>
        <p:style>
          <a:lnRef idx="0"/>
          <a:fillRef idx="0"/>
          <a:effectRef idx="0"/>
          <a:fontRef idx="minor"/>
        </p:style>
      </p:sp>
    </p:spTree>
  </p:cSld>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4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Baseapp</a:t>
            </a:r>
            <a:endParaRPr b="0" lang="en-US" sz="4900" spc="-1" strike="noStrike">
              <a:latin typeface="Arial"/>
            </a:endParaRPr>
          </a:p>
        </p:txBody>
      </p:sp>
      <p:sp>
        <p:nvSpPr>
          <p:cNvPr id="1741" name="CustomShape 3"/>
          <p:cNvSpPr/>
          <p:nvPr/>
        </p:nvSpPr>
        <p:spPr>
          <a:xfrm>
            <a:off x="179280" y="1600200"/>
            <a:ext cx="2266920" cy="5889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41"/>
              </a:spcBef>
            </a:pPr>
            <a:r>
              <a:rPr b="0" lang="en-US" sz="1200" spc="-1" strike="noStrike">
                <a:solidFill>
                  <a:srgbClr val="00007d"/>
                </a:solidFill>
                <a:latin typeface="Courier New"/>
                <a:ea typeface="宋体"/>
              </a:rPr>
              <a:t>addTimer(</a:t>
            </a:r>
            <a:r>
              <a:rPr b="0" i="1" lang="en-US" sz="1200" spc="-1" strike="noStrike">
                <a:solidFill>
                  <a:srgbClr val="00007d"/>
                </a:solidFill>
                <a:latin typeface="Courier New"/>
                <a:ea typeface="宋体"/>
              </a:rPr>
              <a:t>initOffset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repeatOffset</a:t>
            </a:r>
            <a:r>
              <a:rPr b="0" lang="en-US" sz="1200" spc="-1" strike="noStrike">
                <a:solidFill>
                  <a:srgbClr val="00007d"/>
                </a:solidFill>
                <a:latin typeface="Courier New"/>
                <a:ea typeface="宋体"/>
              </a:rPr>
              <a:t>,</a:t>
            </a:r>
            <a:br/>
            <a:r>
              <a:rPr b="0" lang="en-US" sz="1200" spc="-1" strike="noStrike">
                <a:solidFill>
                  <a:srgbClr val="00007d"/>
                </a:solidFill>
                <a:latin typeface="Courier New"/>
                <a:ea typeface="宋体"/>
              </a:rPr>
              <a:t>         </a:t>
            </a:r>
            <a:r>
              <a:rPr b="0" i="1" lang="en-US" sz="1200" spc="-1" strike="noStrike">
                <a:solidFill>
                  <a:srgbClr val="00007d"/>
                </a:solidFill>
                <a:latin typeface="Courier New"/>
                <a:ea typeface="宋体"/>
              </a:rPr>
              <a:t>userData</a:t>
            </a:r>
            <a:r>
              <a:rPr b="0" lang="en-US" sz="1200" spc="-1" strike="noStrike">
                <a:solidFill>
                  <a:srgbClr val="00007d"/>
                </a:solidFill>
                <a:latin typeface="Courier New"/>
                <a:ea typeface="宋体"/>
              </a:rPr>
              <a:t>] )</a:t>
            </a:r>
            <a:endParaRPr b="0" lang="en-US" sz="1200" spc="-1" strike="noStrike">
              <a:latin typeface="Arial"/>
            </a:endParaRPr>
          </a:p>
        </p:txBody>
      </p:sp>
      <p:sp>
        <p:nvSpPr>
          <p:cNvPr id="1742" name="CustomShape 4"/>
          <p:cNvSpPr/>
          <p:nvPr/>
        </p:nvSpPr>
        <p:spPr>
          <a:xfrm>
            <a:off x="179280" y="2478240"/>
            <a:ext cx="2266920" cy="7128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createCellEntity(</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cellMailBox</a:t>
            </a:r>
            <a:r>
              <a:rPr b="0" lang="en-US" sz="1300" spc="-1" strike="noStrike">
                <a:solidFill>
                  <a:srgbClr val="00007d"/>
                </a:solidFill>
                <a:latin typeface="Courier New"/>
                <a:ea typeface="宋体"/>
              </a:rPr>
              <a:t>])</a:t>
            </a:r>
            <a:endParaRPr b="0" lang="en-US" sz="1300" spc="-1" strike="noStrike">
              <a:latin typeface="Arial"/>
            </a:endParaRPr>
          </a:p>
        </p:txBody>
      </p:sp>
      <p:sp>
        <p:nvSpPr>
          <p:cNvPr id="1743" name="CustomShape 5"/>
          <p:cNvSpPr/>
          <p:nvPr/>
        </p:nvSpPr>
        <p:spPr>
          <a:xfrm>
            <a:off x="179280" y="1276200"/>
            <a:ext cx="226692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44" name="CustomShape 6"/>
          <p:cNvSpPr/>
          <p:nvPr/>
        </p:nvSpPr>
        <p:spPr>
          <a:xfrm>
            <a:off x="2448000" y="1276200"/>
            <a:ext cx="647856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45" name="Line 7"/>
          <p:cNvSpPr/>
          <p:nvPr/>
        </p:nvSpPr>
        <p:spPr>
          <a:xfrm flipV="1">
            <a:off x="2447640" y="1265040"/>
            <a:ext cx="3240" cy="335160"/>
          </a:xfrm>
          <a:prstGeom prst="line">
            <a:avLst/>
          </a:prstGeom>
          <a:ln w="19080">
            <a:solidFill>
              <a:srgbClr val="000000"/>
            </a:solidFill>
            <a:round/>
          </a:ln>
        </p:spPr>
        <p:style>
          <a:lnRef idx="0"/>
          <a:fillRef idx="0"/>
          <a:effectRef idx="0"/>
          <a:fontRef idx="minor"/>
        </p:style>
      </p:sp>
      <p:sp>
        <p:nvSpPr>
          <p:cNvPr id="1746" name="CustomShape 8"/>
          <p:cNvSpPr/>
          <p:nvPr/>
        </p:nvSpPr>
        <p:spPr>
          <a:xfrm>
            <a:off x="2448000" y="1600200"/>
            <a:ext cx="6478560" cy="5889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91"/>
              </a:spcBef>
              <a:buClr>
                <a:srgbClr val="ff9933"/>
              </a:buClr>
              <a:buSzPct val="80000"/>
              <a:buFont typeface="Wingdings" charset="2"/>
              <a:buChar char=""/>
            </a:pPr>
            <a:r>
              <a:rPr b="0" lang="en-US" sz="1400" spc="-1" strike="noStrike">
                <a:solidFill>
                  <a:srgbClr val="00007d"/>
                </a:solidFill>
                <a:latin typeface="Verdana"/>
                <a:ea typeface="宋体"/>
              </a:rPr>
              <a:t>Add a timer (offsets for seconds) and return its ID</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Entity must implement method </a:t>
            </a:r>
            <a:r>
              <a:rPr b="0" lang="en-US" sz="1400" spc="-1" strike="noStrike">
                <a:solidFill>
                  <a:srgbClr val="00007d"/>
                </a:solidFill>
                <a:latin typeface="Courier New"/>
                <a:ea typeface="宋体"/>
              </a:rPr>
              <a:t>onTimer(</a:t>
            </a:r>
            <a:r>
              <a:rPr b="0" i="1" lang="en-US" sz="1400" spc="-1" strike="noStrike">
                <a:solidFill>
                  <a:srgbClr val="00007d"/>
                </a:solidFill>
                <a:latin typeface="Courier New"/>
                <a:ea typeface="宋体"/>
              </a:rPr>
              <a:t>self</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timerID</a:t>
            </a:r>
            <a:r>
              <a:rPr b="0" lang="en-US" sz="1400" spc="-1" strike="noStrike">
                <a:solidFill>
                  <a:srgbClr val="00007d"/>
                </a:solidFill>
                <a:latin typeface="Courier New"/>
                <a:ea typeface="宋体"/>
              </a:rPr>
              <a:t>, </a:t>
            </a:r>
            <a:r>
              <a:rPr b="0" i="1" lang="en-US" sz="1400" spc="-1" strike="noStrike">
                <a:solidFill>
                  <a:srgbClr val="00007d"/>
                </a:solidFill>
                <a:latin typeface="Courier New"/>
                <a:ea typeface="宋体"/>
              </a:rPr>
              <a:t>userData</a:t>
            </a:r>
            <a:r>
              <a:rPr b="0" lang="en-US" sz="1400" spc="-1" strike="noStrike">
                <a:solidFill>
                  <a:srgbClr val="00007d"/>
                </a:solidFill>
                <a:latin typeface="Courier New"/>
                <a:ea typeface="宋体"/>
              </a:rPr>
              <a:t>)</a:t>
            </a:r>
            <a:endParaRPr b="0" lang="en-US" sz="1400" spc="-1" strike="noStrike">
              <a:latin typeface="Arial"/>
            </a:endParaRPr>
          </a:p>
        </p:txBody>
      </p:sp>
      <p:sp>
        <p:nvSpPr>
          <p:cNvPr id="1747" name="CustomShape 9"/>
          <p:cNvSpPr/>
          <p:nvPr/>
        </p:nvSpPr>
        <p:spPr>
          <a:xfrm>
            <a:off x="2448000" y="2478240"/>
            <a:ext cx="6478560" cy="71280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91"/>
              </a:spcBef>
              <a:buClr>
                <a:srgbClr val="ff9933"/>
              </a:buClr>
              <a:buSzPct val="80000"/>
              <a:buFont typeface="Wingdings" charset="2"/>
              <a:buChar char=""/>
            </a:pPr>
            <a:r>
              <a:rPr b="0" lang="en-US" sz="1200" spc="-1" strike="noStrike">
                <a:solidFill>
                  <a:srgbClr val="00007d"/>
                </a:solidFill>
                <a:latin typeface="Arial"/>
                <a:ea typeface="宋体"/>
              </a:rPr>
              <a:t>Create an entity on the Cell pointed to by Mailbox</a:t>
            </a:r>
            <a:endParaRPr b="0" lang="en-US" sz="1200" spc="-1" strike="noStrike">
              <a:latin typeface="Arial"/>
            </a:endParaRPr>
          </a:p>
          <a:p>
            <a:pPr marL="85680" indent="-8424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initialize a Cell entity on Cell when an Entity is created on Base</a:t>
            </a:r>
            <a:endParaRPr b="0" lang="en-US" sz="1200" spc="-1" strike="noStrike">
              <a:latin typeface="Arial"/>
            </a:endParaRPr>
          </a:p>
          <a:p>
            <a:pPr marL="85680" indent="-84240">
              <a:lnSpc>
                <a:spcPct val="100000"/>
              </a:lnSpc>
              <a:spcBef>
                <a:spcPts val="71"/>
              </a:spcBef>
              <a:buClr>
                <a:srgbClr val="ff9933"/>
              </a:buClr>
              <a:buSzPct val="80000"/>
              <a:buFont typeface="Wingdings" charset="2"/>
              <a:buChar char=""/>
            </a:pPr>
            <a:r>
              <a:rPr b="0" lang="en-US" sz="1200" spc="-1" strike="noStrike">
                <a:solidFill>
                  <a:srgbClr val="00007d"/>
                </a:solidFill>
                <a:latin typeface="Arial"/>
                <a:ea typeface="宋体"/>
              </a:rPr>
              <a:t>If you do not pass CellMailBox, Base.cellData[spaceID] will be used</a:t>
            </a:r>
            <a:endParaRPr b="0" lang="en-US" sz="1200" spc="-1" strike="noStrike">
              <a:latin typeface="Arial"/>
            </a:endParaRPr>
          </a:p>
        </p:txBody>
      </p:sp>
      <p:sp>
        <p:nvSpPr>
          <p:cNvPr id="1748" name="CustomShape 10"/>
          <p:cNvSpPr/>
          <p:nvPr/>
        </p:nvSpPr>
        <p:spPr>
          <a:xfrm>
            <a:off x="179280" y="2190600"/>
            <a:ext cx="2266920" cy="28584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delTimer( </a:t>
            </a:r>
            <a:r>
              <a:rPr b="0" i="1" lang="en-US" sz="1300" spc="-1" strike="noStrike">
                <a:solidFill>
                  <a:srgbClr val="00007d"/>
                </a:solidFill>
                <a:latin typeface="Courier New"/>
                <a:ea typeface="宋体"/>
              </a:rPr>
              <a:t>timerID</a:t>
            </a:r>
            <a:r>
              <a:rPr b="0" lang="en-US" sz="1300" spc="-1" strike="noStrike">
                <a:solidFill>
                  <a:srgbClr val="00007d"/>
                </a:solidFill>
                <a:latin typeface="Courier New"/>
                <a:ea typeface="宋体"/>
              </a:rPr>
              <a:t> )</a:t>
            </a:r>
            <a:endParaRPr b="0" lang="en-US" sz="1300" spc="-1" strike="noStrike">
              <a:latin typeface="Arial"/>
            </a:endParaRPr>
          </a:p>
        </p:txBody>
      </p:sp>
      <p:sp>
        <p:nvSpPr>
          <p:cNvPr id="1749" name="CustomShape 11"/>
          <p:cNvSpPr/>
          <p:nvPr/>
        </p:nvSpPr>
        <p:spPr>
          <a:xfrm>
            <a:off x="2448000" y="2190600"/>
            <a:ext cx="6478560" cy="28584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24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Deleted the specified timer</a:t>
            </a:r>
            <a:endParaRPr b="0" lang="en-US" sz="1400" spc="-1" strike="noStrike">
              <a:latin typeface="Arial"/>
            </a:endParaRPr>
          </a:p>
        </p:txBody>
      </p:sp>
      <p:sp>
        <p:nvSpPr>
          <p:cNvPr id="1750" name="CustomShape 12"/>
          <p:cNvSpPr/>
          <p:nvPr/>
        </p:nvSpPr>
        <p:spPr>
          <a:xfrm>
            <a:off x="179280" y="3213000"/>
            <a:ext cx="2266920" cy="70668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createInNewSpace()</a:t>
            </a:r>
            <a:endParaRPr b="0" lang="en-US" sz="1300" spc="-1" strike="noStrike">
              <a:latin typeface="Arial"/>
            </a:endParaRPr>
          </a:p>
        </p:txBody>
      </p:sp>
      <p:sp>
        <p:nvSpPr>
          <p:cNvPr id="1751" name="CustomShape 13"/>
          <p:cNvSpPr/>
          <p:nvPr/>
        </p:nvSpPr>
        <p:spPr>
          <a:xfrm>
            <a:off x="2448000" y="3213000"/>
            <a:ext cx="6478560" cy="70812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Create a cell part of an entity in a new space (including a new cell to manage it)</a:t>
            </a:r>
            <a:endParaRPr b="0" lang="en-US" sz="1200" spc="-1" strike="noStrike">
              <a:latin typeface="Arial"/>
            </a:endParaRPr>
          </a:p>
          <a:p>
            <a:pPr marL="85680" indent="-84240">
              <a:lnSpc>
                <a:spcPct val="100000"/>
              </a:lnSpc>
              <a:spcBef>
                <a:spcPts val="71"/>
              </a:spcBef>
              <a:buClr>
                <a:srgbClr val="ff9933"/>
              </a:buClr>
              <a:buSzPct val="80000"/>
              <a:buFont typeface="Wingdings" charset="2"/>
              <a:buChar char=""/>
            </a:pPr>
            <a:r>
              <a:rPr b="0" lang="en-US" sz="1200" spc="-1" strike="noStrike">
                <a:solidFill>
                  <a:srgbClr val="00007d"/>
                </a:solidFill>
                <a:latin typeface="Verdana"/>
                <a:ea typeface="宋体"/>
              </a:rPr>
              <a:t>Can be used to create an entity to control a new space (e.g. Task manager)</a:t>
            </a:r>
            <a:endParaRPr b="0" lang="en-US" sz="1200" spc="-1" strike="noStrike">
              <a:latin typeface="Arial"/>
            </a:endParaRPr>
          </a:p>
        </p:txBody>
      </p:sp>
      <p:sp>
        <p:nvSpPr>
          <p:cNvPr id="1752" name="CustomShape 14"/>
          <p:cNvSpPr/>
          <p:nvPr/>
        </p:nvSpPr>
        <p:spPr>
          <a:xfrm>
            <a:off x="179280" y="3921120"/>
            <a:ext cx="2266920" cy="1079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destroyCellEntity()</a:t>
            </a:r>
            <a:endParaRPr b="0" lang="en-US" sz="1300" spc="-1" strike="noStrike">
              <a:latin typeface="Arial"/>
            </a:endParaRPr>
          </a:p>
        </p:txBody>
      </p:sp>
      <p:sp>
        <p:nvSpPr>
          <p:cNvPr id="1753" name="CustomShape 15"/>
          <p:cNvSpPr/>
          <p:nvPr/>
        </p:nvSpPr>
        <p:spPr>
          <a:xfrm>
            <a:off x="179280" y="5002200"/>
            <a:ext cx="2266920" cy="93204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754" name="CustomShape 16"/>
          <p:cNvSpPr/>
          <p:nvPr/>
        </p:nvSpPr>
        <p:spPr>
          <a:xfrm>
            <a:off x="2448000" y="3921120"/>
            <a:ext cx="6478560" cy="1079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Delete Cell entity, keep base part</a:t>
            </a:r>
            <a:endParaRPr b="0" lang="en-US" sz="1400" spc="-1" strike="noStrike">
              <a:latin typeface="Arial"/>
            </a:endParaRPr>
          </a:p>
          <a:p>
            <a:pPr marL="85680" indent="-84240">
              <a:lnSpc>
                <a:spcPct val="90000"/>
              </a:lnSpc>
              <a:spcBef>
                <a:spcPts val="210"/>
              </a:spcBef>
              <a:buClr>
                <a:srgbClr val="ff9933"/>
              </a:buClr>
              <a:buSzPct val="80000"/>
              <a:buFont typeface="Wingdings" charset="2"/>
              <a:buChar char=""/>
            </a:pPr>
            <a:r>
              <a:rPr b="0" lang="en-US" sz="1400" spc="-1" strike="noStrike">
                <a:solidFill>
                  <a:srgbClr val="00007d"/>
                </a:solidFill>
                <a:latin typeface="Calibri"/>
                <a:ea typeface="宋体"/>
              </a:rPr>
              <a:t>If it is transferred between Spaces, it is recommended to use ‘teleport’ on CellApp to avoid frequent destruction and creation of Cell Entities.</a:t>
            </a:r>
            <a:endParaRPr b="0" lang="en-US" sz="1400" spc="-1" strike="noStrike">
              <a:latin typeface="Arial"/>
            </a:endParaRPr>
          </a:p>
          <a:p>
            <a:pPr marL="85680" indent="-84240">
              <a:lnSpc>
                <a:spcPct val="90000"/>
              </a:lnSpc>
              <a:spcBef>
                <a:spcPts val="210"/>
              </a:spcBef>
              <a:buClr>
                <a:srgbClr val="ff9933"/>
              </a:buClr>
              <a:buSzPct val="80000"/>
              <a:buFont typeface="Wingdings" charset="2"/>
              <a:buChar char=""/>
            </a:pPr>
            <a:r>
              <a:rPr b="0" lang="en-US" sz="1400" spc="-1" strike="noStrike">
                <a:solidFill>
                  <a:srgbClr val="00007d"/>
                </a:solidFill>
                <a:latin typeface="Arial"/>
                <a:ea typeface="宋体"/>
              </a:rPr>
              <a:t>The onLoseCell of the Base will be called back, and the Base.cellData property will be assigned to properties of the Cell Entity</a:t>
            </a:r>
            <a:endParaRPr b="0" lang="en-US" sz="1400" spc="-1" strike="noStrike">
              <a:latin typeface="Arial"/>
            </a:endParaRPr>
          </a:p>
        </p:txBody>
      </p:sp>
      <p:sp>
        <p:nvSpPr>
          <p:cNvPr id="1755" name="CustomShape 17"/>
          <p:cNvSpPr/>
          <p:nvPr/>
        </p:nvSpPr>
        <p:spPr>
          <a:xfrm>
            <a:off x="2448000" y="5002200"/>
            <a:ext cx="6478560" cy="932040"/>
          </a:xfrm>
          <a:prstGeom prst="rect">
            <a:avLst/>
          </a:prstGeom>
          <a:solidFill>
            <a:srgbClr val="dce6f2"/>
          </a:soli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Destroys the Base part of the Entity</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Cell Entity must have been destroyed first</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Suitable for removing Entity from the game</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Often used in the onLoseCell callback function</a:t>
            </a:r>
            <a:endParaRPr b="0" lang="en-US" sz="1400" spc="-1" strike="noStrike">
              <a:latin typeface="Arial"/>
            </a:endParaRPr>
          </a:p>
        </p:txBody>
      </p:sp>
      <p:sp>
        <p:nvSpPr>
          <p:cNvPr id="1756" name="CustomShape 18"/>
          <p:cNvSpPr/>
          <p:nvPr/>
        </p:nvSpPr>
        <p:spPr>
          <a:xfrm>
            <a:off x="179280" y="6310440"/>
            <a:ext cx="7317720" cy="546480"/>
          </a:xfrm>
          <a:prstGeom prst="rect">
            <a:avLst/>
          </a:prstGeom>
          <a:gradFill>
            <a:gsLst>
              <a:gs pos="0">
                <a:srgbClr val="ffc1be"/>
              </a:gs>
              <a:gs pos="100000">
                <a:srgbClr val="ffe5e5"/>
              </a:gs>
            </a:gsLst>
            <a:lin ang="16200000"/>
          </a:gradFill>
          <a:ln w="9360">
            <a:solidFill>
              <a:srgbClr val="be4b48"/>
            </a:solidFill>
            <a:round/>
          </a:ln>
          <a:effectLst>
            <a:outerShdw dir="5400000" dist="20160">
              <a:srgbClr val="000000">
                <a:alpha val="38000"/>
              </a:srgbClr>
            </a:outerShdw>
          </a:effectLst>
        </p:spPr>
        <p:style>
          <a:lnRef idx="0"/>
          <a:fillRef idx="0"/>
          <a:effectRef idx="0"/>
          <a:fontRef idx="minor"/>
        </p:style>
        <p:txBody>
          <a:bodyPr lIns="72000" rIns="0" tIns="36000" bIns="180000"/>
          <a:p>
            <a:pPr marL="85680" indent="-84240">
              <a:lnSpc>
                <a:spcPct val="100000"/>
              </a:lnSpc>
              <a:spcBef>
                <a:spcPts val="71"/>
              </a:spcBef>
            </a:pPr>
            <a:r>
              <a:rPr b="0" lang="en-US" sz="1400" spc="-1" strike="noStrike">
                <a:solidFill>
                  <a:srgbClr val="000000"/>
                </a:solidFill>
                <a:latin typeface="Calibri"/>
                <a:ea typeface="宋体"/>
              </a:rPr>
              <a:t>  </a:t>
            </a:r>
            <a:r>
              <a:rPr b="0" lang="en-US" sz="1400" spc="-1" strike="noStrike">
                <a:solidFill>
                  <a:srgbClr val="000000"/>
                </a:solidFill>
                <a:latin typeface="Calibri"/>
                <a:ea typeface="宋体"/>
              </a:rPr>
              <a:t>The Cell Entity attribute is fetched and transmitted from Base.cellData, and it becomes no longer accessible.</a:t>
            </a:r>
            <a:endParaRPr b="0" lang="en-US" sz="1400" spc="-1" strike="noStrike">
              <a:latin typeface="Arial"/>
            </a:endParaRPr>
          </a:p>
        </p:txBody>
      </p:sp>
      <p:sp>
        <p:nvSpPr>
          <p:cNvPr id="1757" name="CustomShape 19"/>
          <p:cNvSpPr/>
          <p:nvPr/>
        </p:nvSpPr>
        <p:spPr>
          <a:xfrm>
            <a:off x="2268360" y="2478240"/>
            <a:ext cx="177840" cy="21168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8" name="CustomShape 20"/>
          <p:cNvSpPr/>
          <p:nvPr/>
        </p:nvSpPr>
        <p:spPr>
          <a:xfrm>
            <a:off x="2271600" y="3192480"/>
            <a:ext cx="177840" cy="21168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59" name="CustomShape 21"/>
          <p:cNvSpPr/>
          <p:nvPr/>
        </p:nvSpPr>
        <p:spPr>
          <a:xfrm>
            <a:off x="2268360" y="3213000"/>
            <a:ext cx="177840" cy="21168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
        <p:nvSpPr>
          <p:cNvPr id="1760" name="CustomShape 22"/>
          <p:cNvSpPr/>
          <p:nvPr/>
        </p:nvSpPr>
        <p:spPr>
          <a:xfrm>
            <a:off x="179280" y="6381720"/>
            <a:ext cx="177840" cy="211680"/>
          </a:xfrm>
          <a:prstGeom prst="rect">
            <a:avLst/>
          </a:prstGeom>
          <a:noFill/>
          <a:ln>
            <a:noFill/>
          </a:ln>
        </p:spPr>
        <p:style>
          <a:lnRef idx="0"/>
          <a:fillRef idx="0"/>
          <a:effectRef idx="0"/>
          <a:fontRef idx="minor"/>
        </p:style>
        <p:txBody>
          <a:bodyPr lIns="18000" rIns="0" tIns="0" bIns="0"/>
          <a:p>
            <a:pPr>
              <a:lnSpc>
                <a:spcPct val="100000"/>
              </a:lnSpc>
            </a:pPr>
            <a:r>
              <a:rPr b="0" lang="en-US" sz="1400" spc="-1" strike="noStrike">
                <a:solidFill>
                  <a:srgbClr val="ff6600"/>
                </a:solidFill>
                <a:latin typeface="Verdana"/>
                <a:ea typeface="DejaVu Sans"/>
              </a:rPr>
              <a:t>*</a:t>
            </a:r>
            <a:endParaRPr b="0" lang="en-US" sz="1400" spc="-1" strike="noStrike">
              <a:latin typeface="Arial"/>
            </a:endParaRPr>
          </a:p>
        </p:txBody>
      </p:sp>
    </p:spTree>
  </p:cSld>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6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attributes on Cellapp</a:t>
            </a:r>
            <a:endParaRPr b="0" lang="en-US" sz="4900" spc="-1" strike="noStrike">
              <a:latin typeface="Arial"/>
            </a:endParaRPr>
          </a:p>
        </p:txBody>
      </p:sp>
      <p:sp>
        <p:nvSpPr>
          <p:cNvPr id="1763" name="CustomShape 3"/>
          <p:cNvSpPr/>
          <p:nvPr/>
        </p:nvSpPr>
        <p:spPr>
          <a:xfrm>
            <a:off x="466560" y="214308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id</a:t>
            </a:r>
            <a:endParaRPr b="0" lang="en-US" sz="1900" spc="-1" strike="noStrike">
              <a:latin typeface="Arial"/>
            </a:endParaRPr>
          </a:p>
        </p:txBody>
      </p:sp>
      <p:sp>
        <p:nvSpPr>
          <p:cNvPr id="1764" name="CustomShape 4"/>
          <p:cNvSpPr/>
          <p:nvPr/>
        </p:nvSpPr>
        <p:spPr>
          <a:xfrm>
            <a:off x="2376360" y="2143080"/>
            <a:ext cx="63327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Unique Entity id, cell, base, client share an ID</a:t>
            </a:r>
            <a:endParaRPr b="0" lang="en-US" sz="1800" spc="-1" strike="noStrike">
              <a:latin typeface="Arial"/>
            </a:endParaRPr>
          </a:p>
        </p:txBody>
      </p:sp>
      <p:sp>
        <p:nvSpPr>
          <p:cNvPr id="1765" name="CustomShape 5"/>
          <p:cNvSpPr/>
          <p:nvPr/>
        </p:nvSpPr>
        <p:spPr>
          <a:xfrm>
            <a:off x="466560" y="2449440"/>
            <a:ext cx="19083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spaceID</a:t>
            </a:r>
            <a:endParaRPr b="0" lang="en-US" sz="1900" spc="-1" strike="noStrike">
              <a:latin typeface="Arial"/>
            </a:endParaRPr>
          </a:p>
        </p:txBody>
      </p:sp>
      <p:sp>
        <p:nvSpPr>
          <p:cNvPr id="1766" name="CustomShape 6"/>
          <p:cNvSpPr/>
          <p:nvPr/>
        </p:nvSpPr>
        <p:spPr>
          <a:xfrm>
            <a:off x="2376360" y="2449440"/>
            <a:ext cx="63327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Calibri"/>
                <a:ea typeface="宋体"/>
              </a:rPr>
              <a:t>Entity’s Space</a:t>
            </a:r>
            <a:endParaRPr b="0" lang="en-US" sz="1800" spc="-1" strike="noStrike">
              <a:latin typeface="Arial"/>
            </a:endParaRPr>
          </a:p>
        </p:txBody>
      </p:sp>
      <p:sp>
        <p:nvSpPr>
          <p:cNvPr id="1767" name="CustomShape 7"/>
          <p:cNvSpPr/>
          <p:nvPr/>
        </p:nvSpPr>
        <p:spPr>
          <a:xfrm>
            <a:off x="466560" y="337032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roll</a:t>
            </a:r>
            <a:endParaRPr b="0" lang="en-US" sz="1900" spc="-1" strike="noStrike">
              <a:latin typeface="Arial"/>
            </a:endParaRPr>
          </a:p>
        </p:txBody>
      </p:sp>
      <p:sp>
        <p:nvSpPr>
          <p:cNvPr id="1768" name="CustomShape 8"/>
          <p:cNvSpPr/>
          <p:nvPr/>
        </p:nvSpPr>
        <p:spPr>
          <a:xfrm>
            <a:off x="2376360" y="3370320"/>
            <a:ext cx="6332760" cy="91764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0" anchor="ctr"/>
          <a:p>
            <a:pPr>
              <a:lnSpc>
                <a:spcPct val="100000"/>
              </a:lnSpc>
              <a:spcBef>
                <a:spcPts val="360"/>
              </a:spcBef>
            </a:pPr>
            <a:r>
              <a:rPr b="0" lang="en-US" sz="1800" spc="-1" strike="noStrike">
                <a:solidFill>
                  <a:srgbClr val="00007d"/>
                </a:solidFill>
                <a:latin typeface="Verdana"/>
                <a:ea typeface="宋体"/>
              </a:rPr>
              <a:t>Entity orientation</a:t>
            </a:r>
            <a:endParaRPr b="0" lang="en-US" sz="1800" spc="-1" strike="noStrike">
              <a:latin typeface="Arial"/>
            </a:endParaRPr>
          </a:p>
        </p:txBody>
      </p:sp>
      <p:sp>
        <p:nvSpPr>
          <p:cNvPr id="1769" name="CustomShape 9"/>
          <p:cNvSpPr/>
          <p:nvPr/>
        </p:nvSpPr>
        <p:spPr>
          <a:xfrm>
            <a:off x="466560" y="3676680"/>
            <a:ext cx="19083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pitch</a:t>
            </a:r>
            <a:endParaRPr b="0" lang="en-US" sz="1900" spc="-1" strike="noStrike">
              <a:latin typeface="Arial"/>
            </a:endParaRPr>
          </a:p>
        </p:txBody>
      </p:sp>
      <p:sp>
        <p:nvSpPr>
          <p:cNvPr id="1770" name="CustomShape 10"/>
          <p:cNvSpPr/>
          <p:nvPr/>
        </p:nvSpPr>
        <p:spPr>
          <a:xfrm>
            <a:off x="466560" y="398304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yaw</a:t>
            </a:r>
            <a:endParaRPr b="0" lang="en-US" sz="1900" spc="-1" strike="noStrike">
              <a:latin typeface="Arial"/>
            </a:endParaRPr>
          </a:p>
        </p:txBody>
      </p:sp>
      <p:sp>
        <p:nvSpPr>
          <p:cNvPr id="1771" name="CustomShape 11"/>
          <p:cNvSpPr/>
          <p:nvPr/>
        </p:nvSpPr>
        <p:spPr>
          <a:xfrm>
            <a:off x="466560" y="4289400"/>
            <a:ext cx="19083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direction</a:t>
            </a:r>
            <a:endParaRPr b="0" lang="en-US" sz="1900" spc="-1" strike="noStrike">
              <a:latin typeface="Arial"/>
            </a:endParaRPr>
          </a:p>
        </p:txBody>
      </p:sp>
      <p:sp>
        <p:nvSpPr>
          <p:cNvPr id="1772" name="CustomShape 12"/>
          <p:cNvSpPr/>
          <p:nvPr/>
        </p:nvSpPr>
        <p:spPr>
          <a:xfrm>
            <a:off x="2376360" y="4289400"/>
            <a:ext cx="63327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Arial"/>
                <a:ea typeface="宋体"/>
              </a:rPr>
              <a:t>Entity orientation represented by combination of roll,pitch,yaw</a:t>
            </a:r>
            <a:endParaRPr b="0" lang="en-US" sz="1800" spc="-1" strike="noStrike">
              <a:latin typeface="Arial"/>
            </a:endParaRPr>
          </a:p>
        </p:txBody>
      </p:sp>
      <p:sp>
        <p:nvSpPr>
          <p:cNvPr id="1773" name="CustomShape 13"/>
          <p:cNvSpPr/>
          <p:nvPr/>
        </p:nvSpPr>
        <p:spPr>
          <a:xfrm>
            <a:off x="466560" y="459576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4" name="CustomShape 14"/>
          <p:cNvSpPr/>
          <p:nvPr/>
        </p:nvSpPr>
        <p:spPr>
          <a:xfrm>
            <a:off x="2376360" y="4595760"/>
            <a:ext cx="63327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5" name="CustomShape 15"/>
          <p:cNvSpPr/>
          <p:nvPr/>
        </p:nvSpPr>
        <p:spPr>
          <a:xfrm>
            <a:off x="466560" y="4902120"/>
            <a:ext cx="1908360" cy="546120"/>
          </a:xfrm>
          <a:prstGeom prst="rect">
            <a:avLst/>
          </a:prstGeom>
          <a:solidFill>
            <a:srgbClr val="e6f1fe"/>
          </a:solidFill>
          <a:ln w="3240">
            <a:solidFill>
              <a:srgbClr val="00007d"/>
            </a:solidFill>
            <a:miter/>
          </a:ln>
        </p:spPr>
        <p:style>
          <a:lnRef idx="0"/>
          <a:fillRef idx="0"/>
          <a:effectRef idx="0"/>
          <a:fontRef idx="minor"/>
        </p:style>
        <p:txBody>
          <a:bodyPr lIns="72000" rIns="36000" tIns="0" bIns="0" anchor="ctr"/>
          <a:p>
            <a:pPr>
              <a:lnSpc>
                <a:spcPct val="100000"/>
              </a:lnSpc>
              <a:spcBef>
                <a:spcPts val="380"/>
              </a:spcBef>
            </a:pPr>
            <a:r>
              <a:rPr b="0" lang="en-US" sz="1900" spc="-1" strike="noStrike">
                <a:solidFill>
                  <a:srgbClr val="00007d"/>
                </a:solidFill>
                <a:latin typeface="Courier New"/>
                <a:ea typeface="DejaVu Sans"/>
              </a:rPr>
              <a:t>volatileInfo</a:t>
            </a:r>
            <a:endParaRPr b="0" lang="en-US" sz="1900" spc="-1" strike="noStrike">
              <a:latin typeface="Arial"/>
            </a:endParaRPr>
          </a:p>
        </p:txBody>
      </p:sp>
      <p:sp>
        <p:nvSpPr>
          <p:cNvPr id="1776" name="CustomShape 16"/>
          <p:cNvSpPr/>
          <p:nvPr/>
        </p:nvSpPr>
        <p:spPr>
          <a:xfrm>
            <a:off x="2376360" y="4902120"/>
            <a:ext cx="6332760" cy="54468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Used to determine the update frequency of roll,pitch,yaw. There is a default value in the .def file</a:t>
            </a:r>
            <a:endParaRPr b="0" lang="en-US" sz="1800" spc="-1" strike="noStrike">
              <a:latin typeface="Arial"/>
            </a:endParaRPr>
          </a:p>
        </p:txBody>
      </p:sp>
      <p:sp>
        <p:nvSpPr>
          <p:cNvPr id="1777" name="CustomShape 17"/>
          <p:cNvSpPr/>
          <p:nvPr/>
        </p:nvSpPr>
        <p:spPr>
          <a:xfrm>
            <a:off x="466560" y="545004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8" name="CustomShape 18"/>
          <p:cNvSpPr/>
          <p:nvPr/>
        </p:nvSpPr>
        <p:spPr>
          <a:xfrm>
            <a:off x="2376360" y="5450040"/>
            <a:ext cx="63327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79" name="CustomShape 19"/>
          <p:cNvSpPr/>
          <p:nvPr/>
        </p:nvSpPr>
        <p:spPr>
          <a:xfrm>
            <a:off x="466560" y="5756400"/>
            <a:ext cx="1908360" cy="55188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topSpeed</a:t>
            </a:r>
            <a:endParaRPr b="0" lang="en-US" sz="1900" spc="-1" strike="noStrike">
              <a:latin typeface="Arial"/>
            </a:endParaRPr>
          </a:p>
        </p:txBody>
      </p:sp>
      <p:sp>
        <p:nvSpPr>
          <p:cNvPr id="1780" name="CustomShape 20"/>
          <p:cNvSpPr/>
          <p:nvPr/>
        </p:nvSpPr>
        <p:spPr>
          <a:xfrm>
            <a:off x="2376360" y="5756400"/>
            <a:ext cx="6332760" cy="55188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The maximum speed of Entity. Used for physical inspection</a:t>
            </a:r>
            <a:endParaRPr b="0" lang="en-US" sz="1800" spc="-1" strike="noStrike">
              <a:latin typeface="Arial"/>
            </a:endParaRPr>
          </a:p>
        </p:txBody>
      </p:sp>
      <p:sp>
        <p:nvSpPr>
          <p:cNvPr id="1781" name="CustomShape 21"/>
          <p:cNvSpPr/>
          <p:nvPr/>
        </p:nvSpPr>
        <p:spPr>
          <a:xfrm>
            <a:off x="466560" y="1819440"/>
            <a:ext cx="190836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Attribute</a:t>
            </a:r>
            <a:endParaRPr b="0" lang="en-US" sz="1900" spc="-1" strike="noStrike">
              <a:latin typeface="Arial"/>
            </a:endParaRPr>
          </a:p>
        </p:txBody>
      </p:sp>
      <p:sp>
        <p:nvSpPr>
          <p:cNvPr id="1782" name="CustomShape 22"/>
          <p:cNvSpPr/>
          <p:nvPr/>
        </p:nvSpPr>
        <p:spPr>
          <a:xfrm>
            <a:off x="2376360" y="1819440"/>
            <a:ext cx="633276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83" name="Line 23"/>
          <p:cNvSpPr/>
          <p:nvPr/>
        </p:nvSpPr>
        <p:spPr>
          <a:xfrm flipV="1">
            <a:off x="2376360" y="1807920"/>
            <a:ext cx="360" cy="335160"/>
          </a:xfrm>
          <a:prstGeom prst="line">
            <a:avLst/>
          </a:prstGeom>
          <a:ln w="12600">
            <a:solidFill>
              <a:srgbClr val="000000"/>
            </a:solidFill>
            <a:round/>
          </a:ln>
        </p:spPr>
        <p:style>
          <a:lnRef idx="0"/>
          <a:fillRef idx="0"/>
          <a:effectRef idx="0"/>
          <a:fontRef idx="minor"/>
        </p:style>
      </p:sp>
      <p:sp>
        <p:nvSpPr>
          <p:cNvPr id="1784" name="CustomShape 24"/>
          <p:cNvSpPr/>
          <p:nvPr/>
        </p:nvSpPr>
        <p:spPr>
          <a:xfrm>
            <a:off x="466560" y="3063960"/>
            <a:ext cx="19083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80"/>
              </a:spcBef>
            </a:pPr>
            <a:r>
              <a:rPr b="0" lang="en-US" sz="1900" spc="-1" strike="noStrike">
                <a:solidFill>
                  <a:srgbClr val="00007d"/>
                </a:solidFill>
                <a:latin typeface="Courier New"/>
                <a:ea typeface="DejaVu Sans"/>
              </a:rPr>
              <a:t>position</a:t>
            </a:r>
            <a:endParaRPr b="0" lang="en-US" sz="1900" spc="-1" strike="noStrike">
              <a:latin typeface="Arial"/>
            </a:endParaRPr>
          </a:p>
        </p:txBody>
      </p:sp>
      <p:sp>
        <p:nvSpPr>
          <p:cNvPr id="1785" name="CustomShape 25"/>
          <p:cNvSpPr/>
          <p:nvPr/>
        </p:nvSpPr>
        <p:spPr>
          <a:xfrm>
            <a:off x="2376360" y="3063960"/>
            <a:ext cx="6332760" cy="304920"/>
          </a:xfrm>
          <a:prstGeom prst="rect">
            <a:avLst/>
          </a:prstGeom>
          <a:solidFill>
            <a:srgbClr val="e6f1fe"/>
          </a:solidFill>
          <a:ln w="3240">
            <a:solidFill>
              <a:srgbClr val="00007d"/>
            </a:solidFill>
            <a:miter/>
          </a:ln>
        </p:spPr>
        <p:style>
          <a:lnRef idx="0"/>
          <a:fillRef idx="0"/>
          <a:effectRef idx="0"/>
          <a:fontRef idx="minor"/>
        </p:style>
        <p:txBody>
          <a:bodyPr lIns="72000" rIns="36000" tIns="0" bIns="180000"/>
          <a:p>
            <a:pPr>
              <a:lnSpc>
                <a:spcPct val="100000"/>
              </a:lnSpc>
              <a:spcBef>
                <a:spcPts val="360"/>
              </a:spcBef>
            </a:pPr>
            <a:r>
              <a:rPr b="0" lang="en-US" sz="1800" spc="-1" strike="noStrike">
                <a:solidFill>
                  <a:srgbClr val="00007d"/>
                </a:solidFill>
                <a:latin typeface="Verdana"/>
                <a:ea typeface="宋体"/>
              </a:rPr>
              <a:t>Entity world coordinates location</a:t>
            </a:r>
            <a:endParaRPr b="0" lang="en-US" sz="1800" spc="-1" strike="noStrike">
              <a:latin typeface="Arial"/>
            </a:endParaRPr>
          </a:p>
        </p:txBody>
      </p:sp>
      <p:sp>
        <p:nvSpPr>
          <p:cNvPr id="1786" name="CustomShape 26"/>
          <p:cNvSpPr/>
          <p:nvPr/>
        </p:nvSpPr>
        <p:spPr>
          <a:xfrm>
            <a:off x="467640" y="2762640"/>
            <a:ext cx="19083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
        <p:nvSpPr>
          <p:cNvPr id="1787" name="CustomShape 27"/>
          <p:cNvSpPr/>
          <p:nvPr/>
        </p:nvSpPr>
        <p:spPr>
          <a:xfrm>
            <a:off x="2377440" y="2762640"/>
            <a:ext cx="6332760" cy="30492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sp>
    </p:spTree>
  </p:cSld>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8"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789"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methods on Cellapp</a:t>
            </a:r>
            <a:endParaRPr b="0" lang="en-US" sz="4900" spc="-1" strike="noStrike">
              <a:latin typeface="Arial"/>
            </a:endParaRPr>
          </a:p>
        </p:txBody>
      </p:sp>
      <p:sp>
        <p:nvSpPr>
          <p:cNvPr id="1790" name="CustomShape 3"/>
          <p:cNvSpPr/>
          <p:nvPr/>
        </p:nvSpPr>
        <p:spPr>
          <a:xfrm>
            <a:off x="179280" y="5397840"/>
            <a:ext cx="8747280" cy="1079640"/>
          </a:xfrm>
          <a:prstGeom prst="rect">
            <a:avLst/>
          </a:prstGeom>
          <a:noFill/>
          <a:ln>
            <a:noFill/>
          </a:ln>
        </p:spPr>
        <p:style>
          <a:lnRef idx="0"/>
          <a:fillRef idx="0"/>
          <a:effectRef idx="0"/>
          <a:fontRef idx="minor"/>
        </p:style>
        <p:txBody>
          <a:bodyPr lIns="90000" rIns="90000" tIns="45000" bIns="45000">
            <a:normAutofit/>
          </a:bodyPr>
          <a:p>
            <a:pPr algn="ctr">
              <a:lnSpc>
                <a:spcPct val="80000"/>
              </a:lnSpc>
              <a:spcBef>
                <a:spcPts val="400"/>
              </a:spcBef>
            </a:pPr>
            <a:r>
              <a:rPr b="0" lang="en-US" sz="2000" spc="-1" strike="noStrike">
                <a:solidFill>
                  <a:srgbClr val="c00000"/>
                </a:solidFill>
                <a:latin typeface="Calibri"/>
                <a:ea typeface="宋体"/>
              </a:rPr>
              <a:t>All Entity properties and methods can be found in the Python API documentation:</a:t>
            </a:r>
            <a:endParaRPr b="0" lang="en-US" sz="2000" spc="-1" strike="noStrike">
              <a:latin typeface="Arial"/>
            </a:endParaRPr>
          </a:p>
          <a:p>
            <a:pPr marL="457200" algn="ctr">
              <a:lnSpc>
                <a:spcPct val="80000"/>
              </a:lnSpc>
              <a:spcBef>
                <a:spcPts val="281"/>
              </a:spcBef>
            </a:pPr>
            <a:r>
              <a:rPr b="1" lang="en-US" sz="1400" spc="-1" strike="noStrike" u="sng">
                <a:solidFill>
                  <a:srgbClr val="0000ff"/>
                </a:solidFill>
                <a:uFillTx/>
                <a:latin typeface="Courier New"/>
                <a:ea typeface="宋体"/>
                <a:hlinkClick r:id="rId1"/>
              </a:rPr>
              <a:t>kbengine</a:t>
            </a:r>
            <a:r>
              <a:rPr b="1" lang="en-US" sz="1400" spc="-1" strike="noStrike" u="sng">
                <a:solidFill>
                  <a:srgbClr val="0000ff"/>
                </a:solidFill>
                <a:uFillTx/>
                <a:latin typeface="Courier New"/>
                <a:ea typeface="宋体"/>
                <a:hlinkClick r:id="rId2"/>
              </a:rPr>
              <a:t>/doc/</a:t>
            </a:r>
            <a:r>
              <a:rPr b="1" lang="en-US" sz="1400" spc="-1" strike="noStrike" u="sng">
                <a:solidFill>
                  <a:srgbClr val="0000ff"/>
                </a:solidFill>
                <a:uFillTx/>
                <a:latin typeface="Courier New"/>
                <a:ea typeface="宋体"/>
                <a:hlinkClick r:id="rId3"/>
              </a:rPr>
              <a:t>api</a:t>
            </a:r>
            <a:r>
              <a:rPr b="1" lang="en-US" sz="1400" spc="-1" strike="noStrike" u="sng">
                <a:solidFill>
                  <a:srgbClr val="0000ff"/>
                </a:solidFill>
                <a:uFillTx/>
                <a:latin typeface="Courier New"/>
                <a:ea typeface="宋体"/>
                <a:hlinkClick r:id="rId4"/>
              </a:rPr>
              <a:t>/kbengine_api.chm</a:t>
            </a:r>
            <a:endParaRPr b="0" lang="en-US" sz="1400" spc="-1" strike="noStrike">
              <a:latin typeface="Arial"/>
            </a:endParaRPr>
          </a:p>
          <a:p>
            <a:pPr marL="457200" algn="ctr">
              <a:lnSpc>
                <a:spcPct val="80000"/>
              </a:lnSpc>
              <a:spcBef>
                <a:spcPts val="561"/>
              </a:spcBef>
            </a:pPr>
            <a:endParaRPr b="0" lang="en-US" sz="1400" spc="-1" strike="noStrike">
              <a:latin typeface="Arial"/>
            </a:endParaRPr>
          </a:p>
        </p:txBody>
      </p:sp>
      <p:sp>
        <p:nvSpPr>
          <p:cNvPr id="1791" name="CustomShape 4"/>
          <p:cNvSpPr/>
          <p:nvPr/>
        </p:nvSpPr>
        <p:spPr>
          <a:xfrm>
            <a:off x="179280" y="2428920"/>
            <a:ext cx="2698920" cy="953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72000" bIns="72000"/>
          <a:p>
            <a:pPr>
              <a:lnSpc>
                <a:spcPct val="85000"/>
              </a:lnSpc>
              <a:spcBef>
                <a:spcPts val="261"/>
              </a:spcBef>
            </a:pPr>
            <a:r>
              <a:rPr b="0" lang="en-US" sz="1300" spc="-1" strike="noStrike">
                <a:solidFill>
                  <a:srgbClr val="00007d"/>
                </a:solidFill>
                <a:latin typeface="Courier New"/>
                <a:ea typeface="宋体"/>
              </a:rPr>
              <a:t>entitiesInRange(</a:t>
            </a:r>
            <a:br/>
            <a:r>
              <a:rPr b="0" lang="en-US" sz="1300" spc="-1" strike="noStrike">
                <a:solidFill>
                  <a:srgbClr val="00007d"/>
                </a:solidFill>
                <a:latin typeface="Courier New"/>
                <a:ea typeface="宋体"/>
              </a:rPr>
              <a:t>        </a:t>
            </a:r>
            <a:r>
              <a:rPr b="0" i="1" lang="en-US" sz="1300" spc="-1" strike="noStrike">
                <a:solidFill>
                  <a:srgbClr val="00007d"/>
                </a:solidFill>
                <a:latin typeface="Courier New"/>
                <a:ea typeface="宋体"/>
              </a:rPr>
              <a:t>range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[,entityType,</a:t>
            </a:r>
            <a:endParaRPr b="0" lang="en-US" sz="1300" spc="-1" strike="noStrike">
              <a:latin typeface="Arial"/>
            </a:endParaRPr>
          </a:p>
          <a:p>
            <a:pPr>
              <a:lnSpc>
                <a:spcPct val="85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 )</a:t>
            </a:r>
            <a:endParaRPr b="0" lang="en-US" sz="1300" spc="-1" strike="noStrike">
              <a:latin typeface="Arial"/>
            </a:endParaRPr>
          </a:p>
        </p:txBody>
      </p:sp>
      <p:sp>
        <p:nvSpPr>
          <p:cNvPr id="1792" name="CustomShape 5"/>
          <p:cNvSpPr/>
          <p:nvPr/>
        </p:nvSpPr>
        <p:spPr>
          <a:xfrm>
            <a:off x="179280" y="3691440"/>
            <a:ext cx="2698920" cy="5176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setAoIRadius( radius</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 hysteresis] )</a:t>
            </a:r>
            <a:endParaRPr b="0" lang="en-US" sz="1300" spc="-1" strike="noStrike">
              <a:latin typeface="Arial"/>
            </a:endParaRPr>
          </a:p>
        </p:txBody>
      </p:sp>
      <p:sp>
        <p:nvSpPr>
          <p:cNvPr id="1793" name="CustomShape 6"/>
          <p:cNvSpPr/>
          <p:nvPr/>
        </p:nvSpPr>
        <p:spPr>
          <a:xfrm>
            <a:off x="179280" y="1276200"/>
            <a:ext cx="269892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Method</a:t>
            </a:r>
            <a:endParaRPr b="0" lang="en-US" sz="1900" spc="-1" strike="noStrike">
              <a:latin typeface="Arial"/>
            </a:endParaRPr>
          </a:p>
        </p:txBody>
      </p:sp>
      <p:sp>
        <p:nvSpPr>
          <p:cNvPr id="1794" name="CustomShape 7"/>
          <p:cNvSpPr/>
          <p:nvPr/>
        </p:nvSpPr>
        <p:spPr>
          <a:xfrm>
            <a:off x="2879640" y="1276200"/>
            <a:ext cx="6046920" cy="322560"/>
          </a:xfrm>
          <a:prstGeom prst="rect">
            <a:avLst/>
          </a:prstGeom>
          <a:gradFill>
            <a:gsLst>
              <a:gs pos="0">
                <a:srgbClr val="2e5f99"/>
              </a:gs>
              <a:gs pos="100000">
                <a:srgbClr val="3c7ac7"/>
              </a:gs>
            </a:gsLst>
            <a:lin ang="16200000"/>
          </a:gradFill>
          <a:ln w="9360">
            <a:solidFill>
              <a:srgbClr val="4a7ebb"/>
            </a:solidFill>
            <a:round/>
          </a:ln>
          <a:effectLst>
            <a:outerShdw dir="5400000" dist="23040">
              <a:srgbClr val="000000">
                <a:alpha val="35000"/>
              </a:srgbClr>
            </a:outerShdw>
          </a:effectLst>
        </p:spPr>
        <p:style>
          <a:lnRef idx="0"/>
          <a:fillRef idx="0"/>
          <a:effectRef idx="0"/>
          <a:fontRef idx="minor"/>
        </p:style>
        <p:txBody>
          <a:bodyPr lIns="54000" rIns="0" tIns="10800" bIns="10800"/>
          <a:p>
            <a:pPr>
              <a:lnSpc>
                <a:spcPct val="100000"/>
              </a:lnSpc>
            </a:pPr>
            <a:r>
              <a:rPr b="0" lang="en-US" sz="1900" spc="-1" strike="noStrike">
                <a:solidFill>
                  <a:srgbClr val="ffffff"/>
                </a:solidFill>
                <a:latin typeface="Verdana"/>
                <a:ea typeface="宋体"/>
              </a:rPr>
              <a:t>Description</a:t>
            </a:r>
            <a:endParaRPr b="0" lang="en-US" sz="1900" spc="-1" strike="noStrike">
              <a:latin typeface="Arial"/>
            </a:endParaRPr>
          </a:p>
        </p:txBody>
      </p:sp>
      <p:sp>
        <p:nvSpPr>
          <p:cNvPr id="1795" name="Line 8"/>
          <p:cNvSpPr/>
          <p:nvPr/>
        </p:nvSpPr>
        <p:spPr>
          <a:xfrm flipV="1">
            <a:off x="2879640" y="1265040"/>
            <a:ext cx="3240" cy="335160"/>
          </a:xfrm>
          <a:prstGeom prst="line">
            <a:avLst/>
          </a:prstGeom>
          <a:ln w="19080">
            <a:solidFill>
              <a:srgbClr val="000000"/>
            </a:solidFill>
            <a:round/>
          </a:ln>
        </p:spPr>
        <p:style>
          <a:lnRef idx="0"/>
          <a:fillRef idx="0"/>
          <a:effectRef idx="0"/>
          <a:fontRef idx="minor"/>
        </p:style>
      </p:sp>
      <p:sp>
        <p:nvSpPr>
          <p:cNvPr id="1796" name="CustomShape 9"/>
          <p:cNvSpPr/>
          <p:nvPr/>
        </p:nvSpPr>
        <p:spPr>
          <a:xfrm>
            <a:off x="2879640" y="2428920"/>
            <a:ext cx="6046920" cy="9532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Search all Entity in the specified range</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Can find Entity outside AoI range but cannot find Entity outside of Cell</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Ball test</a:t>
            </a:r>
            <a:endParaRPr b="0" lang="en-US" sz="1400" spc="-1" strike="noStrike">
              <a:latin typeface="Arial"/>
            </a:endParaRPr>
          </a:p>
        </p:txBody>
      </p:sp>
      <p:sp>
        <p:nvSpPr>
          <p:cNvPr id="1797" name="CustomShape 10"/>
          <p:cNvSpPr/>
          <p:nvPr/>
        </p:nvSpPr>
        <p:spPr>
          <a:xfrm>
            <a:off x="2879640" y="3691440"/>
            <a:ext cx="6046920" cy="51768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Change AoI radius, default is 500m</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Verdana"/>
                <a:ea typeface="宋体"/>
              </a:rPr>
              <a:t>Must be less than Ghost distance, default is 500m</a:t>
            </a:r>
            <a:endParaRPr b="0" lang="en-US" sz="1400" spc="-1" strike="noStrike">
              <a:latin typeface="Arial"/>
            </a:endParaRPr>
          </a:p>
        </p:txBody>
      </p:sp>
      <p:sp>
        <p:nvSpPr>
          <p:cNvPr id="1798" name="CustomShape 11"/>
          <p:cNvSpPr/>
          <p:nvPr/>
        </p:nvSpPr>
        <p:spPr>
          <a:xfrm>
            <a:off x="179280" y="3383280"/>
            <a:ext cx="2698920" cy="30636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isReal()</a:t>
            </a:r>
            <a:endParaRPr b="0" lang="en-US" sz="1300" spc="-1" strike="noStrike">
              <a:latin typeface="Arial"/>
            </a:endParaRPr>
          </a:p>
        </p:txBody>
      </p:sp>
      <p:sp>
        <p:nvSpPr>
          <p:cNvPr id="1799" name="CustomShape 12"/>
          <p:cNvSpPr/>
          <p:nvPr/>
        </p:nvSpPr>
        <p:spPr>
          <a:xfrm>
            <a:off x="2879640" y="3383280"/>
            <a:ext cx="6046920" cy="30636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24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Returns whether this Entity is Real or Ghost</a:t>
            </a:r>
            <a:endParaRPr b="0" lang="en-US" sz="1400" spc="-1" strike="noStrike">
              <a:latin typeface="Arial"/>
            </a:endParaRPr>
          </a:p>
        </p:txBody>
      </p:sp>
      <p:sp>
        <p:nvSpPr>
          <p:cNvPr id="1800" name="CustomShape 13"/>
          <p:cNvSpPr/>
          <p:nvPr/>
        </p:nvSpPr>
        <p:spPr>
          <a:xfrm>
            <a:off x="179280" y="4210560"/>
            <a:ext cx="2698920" cy="93528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teleport( </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nearbyEntityMBRef,</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position,</a:t>
            </a:r>
            <a:endParaRPr b="0" lang="en-US" sz="1300" spc="-1" strike="noStrike">
              <a:latin typeface="Arial"/>
            </a:endParaRPr>
          </a:p>
          <a:p>
            <a:pPr>
              <a:lnSpc>
                <a:spcPct val="100000"/>
              </a:lnSpc>
              <a:spcBef>
                <a:spcPts val="261"/>
              </a:spcBef>
            </a:pPr>
            <a:r>
              <a:rPr b="0" lang="en-US" sz="1300" spc="-1" strike="noStrike">
                <a:solidFill>
                  <a:srgbClr val="00007d"/>
                </a:solidFill>
                <a:latin typeface="Courier New"/>
                <a:ea typeface="宋体"/>
              </a:rPr>
              <a:t>         </a:t>
            </a:r>
            <a:r>
              <a:rPr b="0" lang="en-US" sz="1300" spc="-1" strike="noStrike">
                <a:solidFill>
                  <a:srgbClr val="00007d"/>
                </a:solidFill>
                <a:latin typeface="Courier New"/>
                <a:ea typeface="宋体"/>
              </a:rPr>
              <a:t>direction )</a:t>
            </a:r>
            <a:endParaRPr b="0" lang="en-US" sz="1300" spc="-1" strike="noStrike">
              <a:latin typeface="Arial"/>
            </a:endParaRPr>
          </a:p>
        </p:txBody>
      </p:sp>
      <p:sp>
        <p:nvSpPr>
          <p:cNvPr id="1801" name="CustomShape 14"/>
          <p:cNvSpPr/>
          <p:nvPr/>
        </p:nvSpPr>
        <p:spPr>
          <a:xfrm>
            <a:off x="2879640" y="4210560"/>
            <a:ext cx="6046920" cy="93528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240">
              <a:lnSpc>
                <a:spcPct val="100000"/>
              </a:lnSpc>
              <a:spcBef>
                <a:spcPts val="281"/>
              </a:spcBef>
              <a:buClr>
                <a:srgbClr val="ff9933"/>
              </a:buClr>
              <a:buSzPct val="80000"/>
              <a:buFont typeface="Wingdings" charset="2"/>
              <a:buChar char=""/>
            </a:pPr>
            <a:r>
              <a:rPr b="0" lang="en-US" sz="1400" spc="-1" strike="noStrike">
                <a:solidFill>
                  <a:srgbClr val="00007d"/>
                </a:solidFill>
                <a:latin typeface="Verdana"/>
                <a:ea typeface="宋体"/>
              </a:rPr>
              <a:t>Change the position of the Entity within the same space</a:t>
            </a:r>
            <a:endParaRPr b="0" lang="en-US" sz="1400" spc="-1" strike="noStrike">
              <a:latin typeface="Arial"/>
            </a:endParaRPr>
          </a:p>
          <a:p>
            <a:pPr marL="85680" indent="-84240">
              <a:lnSpc>
                <a:spcPct val="100000"/>
              </a:lnSpc>
              <a:spcBef>
                <a:spcPts val="281"/>
              </a:spcBef>
              <a:buClr>
                <a:srgbClr val="ff9933"/>
              </a:buClr>
              <a:buSzPct val="80000"/>
              <a:buFont typeface="Wingdings" charset="2"/>
              <a:buChar char=""/>
            </a:pPr>
            <a:r>
              <a:rPr b="0" lang="en-US" sz="1400" spc="-1" strike="noStrike">
                <a:solidFill>
                  <a:srgbClr val="00007d"/>
                </a:solidFill>
                <a:latin typeface="Arial"/>
                <a:ea typeface="宋体"/>
              </a:rPr>
              <a:t>Place an Entity into another Space – nearbyEntityMBRef points to the same Entity as the Space</a:t>
            </a:r>
            <a:endParaRPr b="0" lang="en-US" sz="1400" spc="-1" strike="noStrike">
              <a:latin typeface="Arial"/>
            </a:endParaRPr>
          </a:p>
        </p:txBody>
      </p:sp>
      <p:sp>
        <p:nvSpPr>
          <p:cNvPr id="1802" name="CustomShape 15"/>
          <p:cNvSpPr/>
          <p:nvPr/>
        </p:nvSpPr>
        <p:spPr>
          <a:xfrm>
            <a:off x="179280" y="1592280"/>
            <a:ext cx="2698920" cy="322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destroySpace()</a:t>
            </a:r>
            <a:endParaRPr b="0" lang="en-US" sz="1300" spc="-1" strike="noStrike">
              <a:latin typeface="Arial"/>
            </a:endParaRPr>
          </a:p>
        </p:txBody>
      </p:sp>
      <p:sp>
        <p:nvSpPr>
          <p:cNvPr id="1803" name="CustomShape 16"/>
          <p:cNvSpPr/>
          <p:nvPr/>
        </p:nvSpPr>
        <p:spPr>
          <a:xfrm>
            <a:off x="2879640" y="1592280"/>
            <a:ext cx="6046920" cy="322560"/>
          </a:xfrm>
          <a:prstGeom prst="rect">
            <a:avLst/>
          </a:prstGeom>
          <a:gradFill>
            <a:gsLst>
              <a:gs pos="0">
                <a:srgbClr val="bfecff"/>
              </a:gs>
              <a:gs pos="100000">
                <a:srgbClr val="e6f7ff"/>
              </a:gs>
            </a:gsLst>
            <a:lin ang="16200000"/>
          </a:gradFill>
          <a:ln w="9360">
            <a:solidFill>
              <a:srgbClr val="46aac4"/>
            </a:solidFill>
            <a:round/>
          </a:ln>
          <a:effectLst>
            <a:outerShdw dir="5400000" dist="20160">
              <a:srgbClr val="000000">
                <a:alpha val="38000"/>
              </a:srgbClr>
            </a:outerShdw>
          </a:effectLst>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Calibri"/>
                <a:ea typeface="宋体"/>
              </a:rPr>
              <a:t>Delete all Entity in Space and delete Space</a:t>
            </a:r>
            <a:endParaRPr b="0" lang="en-US" sz="1400" spc="-1" strike="noStrike">
              <a:latin typeface="Arial"/>
            </a:endParaRPr>
          </a:p>
        </p:txBody>
      </p:sp>
      <p:sp>
        <p:nvSpPr>
          <p:cNvPr id="1804" name="CustomShape 17"/>
          <p:cNvSpPr/>
          <p:nvPr/>
        </p:nvSpPr>
        <p:spPr>
          <a:xfrm>
            <a:off x="179280" y="1916280"/>
            <a:ext cx="2698920" cy="538200"/>
          </a:xfrm>
          <a:prstGeom prst="rect">
            <a:avLst/>
          </a:prstGeom>
          <a:solidFill>
            <a:srgbClr val="e6f1fe"/>
          </a:solidFill>
          <a:ln w="3240">
            <a:solidFill>
              <a:srgbClr val="00007d"/>
            </a:solidFill>
            <a:miter/>
          </a:ln>
        </p:spPr>
        <p:style>
          <a:lnRef idx="0"/>
          <a:fillRef idx="0"/>
          <a:effectRef idx="0"/>
          <a:fontRef idx="minor"/>
        </p:style>
        <p:txBody>
          <a:bodyPr lIns="18000" rIns="0" tIns="36000" bIns="180000"/>
          <a:p>
            <a:pPr>
              <a:lnSpc>
                <a:spcPct val="100000"/>
              </a:lnSpc>
              <a:spcBef>
                <a:spcPts val="261"/>
              </a:spcBef>
            </a:pPr>
            <a:r>
              <a:rPr b="0" lang="en-US" sz="1300" spc="-1" strike="noStrike">
                <a:solidFill>
                  <a:srgbClr val="00007d"/>
                </a:solidFill>
                <a:latin typeface="Courier New"/>
                <a:ea typeface="宋体"/>
              </a:rPr>
              <a:t>destroy()</a:t>
            </a:r>
            <a:endParaRPr b="0" lang="en-US" sz="1300" spc="-1" strike="noStrike">
              <a:latin typeface="Arial"/>
            </a:endParaRPr>
          </a:p>
        </p:txBody>
      </p:sp>
      <p:sp>
        <p:nvSpPr>
          <p:cNvPr id="1805" name="CustomShape 18"/>
          <p:cNvSpPr/>
          <p:nvPr/>
        </p:nvSpPr>
        <p:spPr>
          <a:xfrm>
            <a:off x="2879640" y="1916280"/>
            <a:ext cx="6046920" cy="538200"/>
          </a:xfrm>
          <a:prstGeom prst="rect">
            <a:avLst/>
          </a:prstGeom>
          <a:solidFill>
            <a:srgbClr val="e6f1fe"/>
          </a:solidFill>
          <a:ln w="3240">
            <a:solidFill>
              <a:srgbClr val="00007d"/>
            </a:solidFill>
            <a:miter/>
          </a:ln>
        </p:spPr>
        <p:style>
          <a:lnRef idx="0"/>
          <a:fillRef idx="0"/>
          <a:effectRef idx="0"/>
          <a:fontRef idx="minor"/>
        </p:style>
        <p:txBody>
          <a:bodyPr lIns="36000" rIns="0" tIns="36000" bIns="180000"/>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the Cell section of the Entity</a:t>
            </a:r>
            <a:endParaRPr b="0" lang="en-US" sz="1400" spc="-1" strike="noStrike">
              <a:latin typeface="Arial"/>
            </a:endParaRPr>
          </a:p>
          <a:p>
            <a:pPr marL="85680" indent="-84240">
              <a:lnSpc>
                <a:spcPct val="100000"/>
              </a:lnSpc>
              <a:spcBef>
                <a:spcPts val="71"/>
              </a:spcBef>
              <a:buClr>
                <a:srgbClr val="ff9933"/>
              </a:buClr>
              <a:buSzPct val="80000"/>
              <a:buFont typeface="Wingdings" charset="2"/>
              <a:buChar char=""/>
            </a:pPr>
            <a:r>
              <a:rPr b="0" lang="en-US" sz="1400" spc="-1" strike="noStrike">
                <a:solidFill>
                  <a:srgbClr val="00007d"/>
                </a:solidFill>
                <a:latin typeface="Arial"/>
                <a:ea typeface="宋体"/>
              </a:rPr>
              <a:t>Delete Entity from Space</a:t>
            </a:r>
            <a:endParaRPr b="0" lang="en-US" sz="1400" spc="-1" strike="noStrike">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52" name="CustomShape 2"/>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US" sz="4400" spc="-1" strike="noStrike">
                <a:solidFill>
                  <a:srgbClr val="4f81bd"/>
                </a:solidFill>
                <a:latin typeface="Calibri"/>
                <a:ea typeface="宋体"/>
              </a:rPr>
              <a:t>Baseapp fault-tolerance processing</a:t>
            </a:r>
            <a:endParaRPr b="0" lang="en-US" sz="4400" spc="-1" strike="noStrike">
              <a:latin typeface="Arial"/>
            </a:endParaRPr>
          </a:p>
        </p:txBody>
      </p:sp>
      <p:sp>
        <p:nvSpPr>
          <p:cNvPr id="153" name="CustomShape 3"/>
          <p:cNvSpPr/>
          <p:nvPr/>
        </p:nvSpPr>
        <p:spPr>
          <a:xfrm>
            <a:off x="215640" y="1413000"/>
            <a:ext cx="8747280" cy="143856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Entity becomes unavailable after Baseapp crash</a:t>
            </a:r>
            <a:endParaRPr b="0" lang="en-US" sz="3200" spc="-1" strike="noStrike">
              <a:latin typeface="Arial"/>
            </a:endParaRPr>
          </a:p>
        </p:txBody>
      </p:sp>
      <p:sp>
        <p:nvSpPr>
          <p:cNvPr id="154" name="CustomShape 4"/>
          <p:cNvSpPr/>
          <p:nvPr/>
        </p:nvSpPr>
        <p:spPr>
          <a:xfrm>
            <a:off x="53964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55" name="CustomShape 5"/>
          <p:cNvSpPr/>
          <p:nvPr/>
        </p:nvSpPr>
        <p:spPr>
          <a:xfrm>
            <a:off x="65448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56" name="CustomShape 6"/>
          <p:cNvSpPr/>
          <p:nvPr/>
        </p:nvSpPr>
        <p:spPr>
          <a:xfrm>
            <a:off x="6224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7" name="CustomShape 7"/>
          <p:cNvSpPr/>
          <p:nvPr/>
        </p:nvSpPr>
        <p:spPr>
          <a:xfrm>
            <a:off x="9558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8" name="CustomShape 8"/>
          <p:cNvSpPr/>
          <p:nvPr/>
        </p:nvSpPr>
        <p:spPr>
          <a:xfrm>
            <a:off x="12909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59" name="CustomShape 9"/>
          <p:cNvSpPr/>
          <p:nvPr/>
        </p:nvSpPr>
        <p:spPr>
          <a:xfrm>
            <a:off x="1624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0" name="CustomShape 10"/>
          <p:cNvSpPr/>
          <p:nvPr/>
        </p:nvSpPr>
        <p:spPr>
          <a:xfrm>
            <a:off x="19594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1" name="CustomShape 11"/>
          <p:cNvSpPr/>
          <p:nvPr/>
        </p:nvSpPr>
        <p:spPr>
          <a:xfrm>
            <a:off x="25855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62" name="CustomShape 12"/>
          <p:cNvSpPr/>
          <p:nvPr/>
        </p:nvSpPr>
        <p:spPr>
          <a:xfrm>
            <a:off x="27003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63" name="CustomShape 13"/>
          <p:cNvSpPr/>
          <p:nvPr/>
        </p:nvSpPr>
        <p:spPr>
          <a:xfrm>
            <a:off x="26683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4" name="CustomShape 14"/>
          <p:cNvSpPr/>
          <p:nvPr/>
        </p:nvSpPr>
        <p:spPr>
          <a:xfrm>
            <a:off x="30016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5" name="CustomShape 15"/>
          <p:cNvSpPr/>
          <p:nvPr/>
        </p:nvSpPr>
        <p:spPr>
          <a:xfrm>
            <a:off x="33368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6" name="CustomShape 16"/>
          <p:cNvSpPr/>
          <p:nvPr/>
        </p:nvSpPr>
        <p:spPr>
          <a:xfrm>
            <a:off x="36702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7" name="CustomShape 17"/>
          <p:cNvSpPr/>
          <p:nvPr/>
        </p:nvSpPr>
        <p:spPr>
          <a:xfrm>
            <a:off x="40053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68" name="CustomShape 18"/>
          <p:cNvSpPr/>
          <p:nvPr/>
        </p:nvSpPr>
        <p:spPr>
          <a:xfrm>
            <a:off x="4590720" y="2976480"/>
            <a:ext cx="1795680" cy="844560"/>
          </a:xfrm>
          <a:prstGeom prst="rect">
            <a:avLst/>
          </a:prstGeom>
          <a:solidFill>
            <a:srgbClr val="4f81bd"/>
          </a:solidFill>
          <a:ln w="9360">
            <a:solidFill>
              <a:srgbClr val="000000"/>
            </a:solidFill>
            <a:miter/>
          </a:ln>
        </p:spPr>
        <p:style>
          <a:lnRef idx="0"/>
          <a:fillRef idx="0"/>
          <a:effectRef idx="0"/>
          <a:fontRef idx="minor"/>
        </p:style>
      </p:sp>
      <p:sp>
        <p:nvSpPr>
          <p:cNvPr id="169" name="CustomShape 19"/>
          <p:cNvSpPr/>
          <p:nvPr/>
        </p:nvSpPr>
        <p:spPr>
          <a:xfrm>
            <a:off x="4705560" y="3197520"/>
            <a:ext cx="1164600" cy="36360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0" name="CustomShape 20"/>
          <p:cNvSpPr/>
          <p:nvPr/>
        </p:nvSpPr>
        <p:spPr>
          <a:xfrm>
            <a:off x="467352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1" name="CustomShape 21"/>
          <p:cNvSpPr/>
          <p:nvPr/>
        </p:nvSpPr>
        <p:spPr>
          <a:xfrm>
            <a:off x="500688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2" name="CustomShape 22"/>
          <p:cNvSpPr/>
          <p:nvPr/>
        </p:nvSpPr>
        <p:spPr>
          <a:xfrm>
            <a:off x="534204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3" name="CustomShape 23"/>
          <p:cNvSpPr/>
          <p:nvPr/>
        </p:nvSpPr>
        <p:spPr>
          <a:xfrm>
            <a:off x="567540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4" name="CustomShape 24"/>
          <p:cNvSpPr/>
          <p:nvPr/>
        </p:nvSpPr>
        <p:spPr>
          <a:xfrm>
            <a:off x="6010560" y="3013920"/>
            <a:ext cx="249120" cy="21924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
        <p:nvSpPr>
          <p:cNvPr id="175" name="CustomShape 25"/>
          <p:cNvSpPr/>
          <p:nvPr/>
        </p:nvSpPr>
        <p:spPr>
          <a:xfrm>
            <a:off x="2556000" y="4597200"/>
            <a:ext cx="1795680" cy="844560"/>
          </a:xfrm>
          <a:prstGeom prst="rect">
            <a:avLst/>
          </a:prstGeom>
          <a:solidFill>
            <a:srgbClr val="bfbfbf"/>
          </a:solidFill>
          <a:ln w="9360">
            <a:solidFill>
              <a:srgbClr val="000000"/>
            </a:solidFill>
            <a:miter/>
          </a:ln>
        </p:spPr>
        <p:style>
          <a:lnRef idx="0"/>
          <a:fillRef idx="0"/>
          <a:effectRef idx="0"/>
          <a:fontRef idx="minor"/>
        </p:style>
      </p:sp>
      <p:sp>
        <p:nvSpPr>
          <p:cNvPr id="176" name="CustomShape 26"/>
          <p:cNvSpPr/>
          <p:nvPr/>
        </p:nvSpPr>
        <p:spPr>
          <a:xfrm>
            <a:off x="2700360" y="4817880"/>
            <a:ext cx="1164600" cy="363600"/>
          </a:xfrm>
          <a:prstGeom prst="rect">
            <a:avLst/>
          </a:prstGeom>
          <a:gradFill>
            <a:gsLst>
              <a:gs pos="0">
                <a:srgbClr val="9c2f2c"/>
              </a:gs>
              <a:gs pos="100000">
                <a:srgbClr val="cb3d39"/>
              </a:gs>
            </a:gsLst>
            <a:lin ang="16200000"/>
          </a:gradFill>
          <a:ln w="9360">
            <a:solidFill>
              <a:srgbClr val="be4b48"/>
            </a:solidFill>
            <a:round/>
          </a:ln>
          <a:effectLst>
            <a:outerShdw dir="5400000" dist="23040">
              <a:srgbClr val="000000">
                <a:alpha val="35000"/>
              </a:srgbClr>
            </a:outerShdw>
          </a:effectLst>
        </p:spPr>
        <p:style>
          <a:lnRef idx="0"/>
          <a:fillRef idx="0"/>
          <a:effectRef idx="0"/>
          <a:fontRef idx="minor"/>
        </p:style>
        <p:txBody>
          <a:bodyPr wrap="none" lIns="90000" rIns="90000" tIns="45000" bIns="45000"/>
          <a:p>
            <a:pPr>
              <a:lnSpc>
                <a:spcPct val="100000"/>
              </a:lnSpc>
            </a:pPr>
            <a:r>
              <a:rPr b="0" lang="en-US" sz="1800" spc="-1" strike="noStrike">
                <a:solidFill>
                  <a:srgbClr val="eeece1"/>
                </a:solidFill>
                <a:latin typeface="Calibri"/>
                <a:ea typeface="DejaVu Sans"/>
              </a:rPr>
              <a:t>Baseapp</a:t>
            </a:r>
            <a:endParaRPr b="0" lang="en-US" sz="1800" spc="-1" strike="noStrike">
              <a:latin typeface="Arial"/>
            </a:endParaRPr>
          </a:p>
        </p:txBody>
      </p:sp>
      <p:sp>
        <p:nvSpPr>
          <p:cNvPr id="177" name="CustomShape 27"/>
          <p:cNvSpPr/>
          <p:nvPr/>
        </p:nvSpPr>
        <p:spPr>
          <a:xfrm>
            <a:off x="266832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8" name="CustomShape 28"/>
          <p:cNvSpPr/>
          <p:nvPr/>
        </p:nvSpPr>
        <p:spPr>
          <a:xfrm>
            <a:off x="300168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79" name="CustomShape 29"/>
          <p:cNvSpPr/>
          <p:nvPr/>
        </p:nvSpPr>
        <p:spPr>
          <a:xfrm>
            <a:off x="333684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0" name="CustomShape 30"/>
          <p:cNvSpPr/>
          <p:nvPr/>
        </p:nvSpPr>
        <p:spPr>
          <a:xfrm>
            <a:off x="367020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1" name="CustomShape 31"/>
          <p:cNvSpPr/>
          <p:nvPr/>
        </p:nvSpPr>
        <p:spPr>
          <a:xfrm>
            <a:off x="4005360" y="4634640"/>
            <a:ext cx="249120" cy="219240"/>
          </a:xfrm>
          <a:prstGeom prst="rect">
            <a:avLst/>
          </a:prstGeom>
          <a:solidFill>
            <a:srgbClr val="bfbfbf"/>
          </a:solidFill>
          <a:ln>
            <a:noFill/>
          </a:ln>
          <a:effectLst>
            <a:outerShdw dir="5400000" dist="23040">
              <a:srgbClr val="000000">
                <a:alpha val="35000"/>
              </a:srgbClr>
            </a:outerShdw>
          </a:effectLst>
        </p:spPr>
        <p:style>
          <a:lnRef idx="0"/>
          <a:fillRef idx="0"/>
          <a:effectRef idx="0"/>
          <a:fontRef idx="minor"/>
        </p:style>
      </p:sp>
      <p:sp>
        <p:nvSpPr>
          <p:cNvPr id="182" name="CustomShape 32"/>
          <p:cNvSpPr/>
          <p:nvPr/>
        </p:nvSpPr>
        <p:spPr>
          <a:xfrm>
            <a:off x="1959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3" name="CustomShape 33"/>
          <p:cNvSpPr/>
          <p:nvPr/>
        </p:nvSpPr>
        <p:spPr>
          <a:xfrm>
            <a:off x="467352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4" name="CustomShape 34"/>
          <p:cNvSpPr/>
          <p:nvPr/>
        </p:nvSpPr>
        <p:spPr>
          <a:xfrm>
            <a:off x="300348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5" name="CustomShape 35"/>
          <p:cNvSpPr/>
          <p:nvPr/>
        </p:nvSpPr>
        <p:spPr>
          <a:xfrm>
            <a:off x="333684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6" name="CustomShape 36"/>
          <p:cNvSpPr/>
          <p:nvPr/>
        </p:nvSpPr>
        <p:spPr>
          <a:xfrm>
            <a:off x="3670200" y="356616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87" name="Line 37"/>
          <p:cNvSpPr/>
          <p:nvPr/>
        </p:nvSpPr>
        <p:spPr>
          <a:xfrm flipV="1">
            <a:off x="3461760" y="3786840"/>
            <a:ext cx="360" cy="846000"/>
          </a:xfrm>
          <a:prstGeom prst="line">
            <a:avLst/>
          </a:prstGeom>
          <a:ln w="25560">
            <a:solidFill>
              <a:srgbClr val="4f81bd"/>
            </a:solidFill>
            <a:round/>
            <a:tailEnd len="lg" type="stealth" w="lg"/>
          </a:ln>
        </p:spPr>
        <p:style>
          <a:lnRef idx="0"/>
          <a:fillRef idx="0"/>
          <a:effectRef idx="0"/>
          <a:fontRef idx="minor"/>
        </p:style>
      </p:sp>
      <p:sp>
        <p:nvSpPr>
          <p:cNvPr id="188" name="Line 38"/>
          <p:cNvSpPr/>
          <p:nvPr/>
        </p:nvSpPr>
        <p:spPr>
          <a:xfrm flipV="1">
            <a:off x="3796920" y="3786840"/>
            <a:ext cx="360" cy="846000"/>
          </a:xfrm>
          <a:prstGeom prst="line">
            <a:avLst/>
          </a:prstGeom>
          <a:ln w="25560">
            <a:solidFill>
              <a:srgbClr val="4f81bd"/>
            </a:solidFill>
            <a:round/>
            <a:tailEnd len="lg" type="stealth" w="lg"/>
          </a:ln>
        </p:spPr>
        <p:style>
          <a:lnRef idx="0"/>
          <a:fillRef idx="0"/>
          <a:effectRef idx="0"/>
          <a:fontRef idx="minor"/>
        </p:style>
      </p:sp>
      <p:sp>
        <p:nvSpPr>
          <p:cNvPr id="189" name="Line 39"/>
          <p:cNvSpPr/>
          <p:nvPr/>
        </p:nvSpPr>
        <p:spPr>
          <a:xfrm flipV="1">
            <a:off x="3128400" y="3786840"/>
            <a:ext cx="360" cy="846000"/>
          </a:xfrm>
          <a:prstGeom prst="line">
            <a:avLst/>
          </a:prstGeom>
          <a:ln w="25560">
            <a:solidFill>
              <a:srgbClr val="4f81bd"/>
            </a:solidFill>
            <a:round/>
            <a:tailEnd len="lg" type="stealth" w="lg"/>
          </a:ln>
        </p:spPr>
        <p:style>
          <a:lnRef idx="0"/>
          <a:fillRef idx="0"/>
          <a:effectRef idx="0"/>
          <a:fontRef idx="minor"/>
        </p:style>
      </p:sp>
      <p:sp>
        <p:nvSpPr>
          <p:cNvPr id="190" name="Line 40"/>
          <p:cNvSpPr/>
          <p:nvPr/>
        </p:nvSpPr>
        <p:spPr>
          <a:xfrm flipV="1">
            <a:off x="4130280" y="3786840"/>
            <a:ext cx="668520" cy="846000"/>
          </a:xfrm>
          <a:prstGeom prst="line">
            <a:avLst/>
          </a:prstGeom>
          <a:ln w="25560">
            <a:solidFill>
              <a:srgbClr val="4f81bd"/>
            </a:solidFill>
            <a:round/>
            <a:tailEnd len="lg" type="stealth" w="lg"/>
          </a:ln>
        </p:spPr>
        <p:style>
          <a:lnRef idx="0"/>
          <a:fillRef idx="0"/>
          <a:effectRef idx="0"/>
          <a:fontRef idx="minor"/>
        </p:style>
      </p:sp>
      <p:sp>
        <p:nvSpPr>
          <p:cNvPr id="191" name="Line 41"/>
          <p:cNvSpPr/>
          <p:nvPr/>
        </p:nvSpPr>
        <p:spPr>
          <a:xfrm flipH="1" flipV="1">
            <a:off x="2084400" y="3786840"/>
            <a:ext cx="708840" cy="846000"/>
          </a:xfrm>
          <a:prstGeom prst="line">
            <a:avLst/>
          </a:prstGeom>
          <a:ln w="25560">
            <a:solidFill>
              <a:srgbClr val="4f81bd"/>
            </a:solidFill>
            <a:round/>
            <a:tailEnd len="lg" type="stealth" w="lg"/>
          </a:ln>
        </p:spPr>
        <p:style>
          <a:lnRef idx="0"/>
          <a:fillRef idx="0"/>
          <a:effectRef idx="0"/>
          <a:fontRef idx="minor"/>
        </p:style>
      </p:sp>
      <p:sp>
        <p:nvSpPr>
          <p:cNvPr id="192" name="CustomShape 42"/>
          <p:cNvSpPr/>
          <p:nvPr/>
        </p:nvSpPr>
        <p:spPr>
          <a:xfrm>
            <a:off x="5577840" y="5222520"/>
            <a:ext cx="3187800" cy="883440"/>
          </a:xfrm>
          <a:prstGeom prst="rect">
            <a:avLst/>
          </a:prstGeom>
          <a:solidFill>
            <a:srgbClr val="4f81bd"/>
          </a:solidFill>
          <a:ln w="9360">
            <a:solidFill>
              <a:srgbClr val="000000"/>
            </a:solidFill>
            <a:miter/>
          </a:ln>
        </p:spPr>
        <p:style>
          <a:lnRef idx="0"/>
          <a:fillRef idx="0"/>
          <a:effectRef idx="0"/>
          <a:fontRef idx="minor"/>
        </p:style>
      </p:sp>
      <p:sp>
        <p:nvSpPr>
          <p:cNvPr id="193" name="CustomShape 43"/>
          <p:cNvSpPr/>
          <p:nvPr/>
        </p:nvSpPr>
        <p:spPr>
          <a:xfrm>
            <a:off x="5693400" y="5723280"/>
            <a:ext cx="249120" cy="219240"/>
          </a:xfrm>
          <a:prstGeom prst="rect">
            <a:avLst/>
          </a:prstGeom>
          <a:gradFill>
            <a:gsLst>
              <a:gs pos="0">
                <a:srgbClr val="9c2f2c"/>
              </a:gs>
              <a:gs pos="100000">
                <a:srgbClr val="cb3d39"/>
              </a:gs>
            </a:gsLst>
            <a:lin ang="16200000"/>
          </a:gradFill>
          <a:ln>
            <a:noFill/>
          </a:ln>
          <a:effectLst>
            <a:outerShdw dir="5400000" dist="23040">
              <a:srgbClr val="000000">
                <a:alpha val="35000"/>
              </a:srgbClr>
            </a:outerShdw>
          </a:effectLst>
        </p:spPr>
        <p:style>
          <a:lnRef idx="0"/>
          <a:fillRef idx="0"/>
          <a:effectRef idx="0"/>
          <a:fontRef idx="minor"/>
        </p:style>
      </p:sp>
      <p:sp>
        <p:nvSpPr>
          <p:cNvPr id="194" name="CustomShape 44"/>
          <p:cNvSpPr/>
          <p:nvPr/>
        </p:nvSpPr>
        <p:spPr>
          <a:xfrm>
            <a:off x="5943600" y="5394960"/>
            <a:ext cx="2822040" cy="606960"/>
          </a:xfrm>
          <a:prstGeom prst="rect">
            <a:avLst/>
          </a:prstGeom>
          <a:noFill/>
          <a:ln>
            <a:noFill/>
          </a:ln>
        </p:spPr>
        <p:style>
          <a:lnRef idx="0"/>
          <a:fillRef idx="0"/>
          <a:effectRef idx="0"/>
          <a:fontRef idx="minor"/>
        </p:style>
        <p:txBody>
          <a:bodyPr lIns="90000" rIns="90000" tIns="45000" bIns="45000"/>
          <a:p>
            <a:pPr>
              <a:lnSpc>
                <a:spcPct val="100000"/>
              </a:lnSpc>
              <a:spcBef>
                <a:spcPts val="720"/>
              </a:spcBef>
            </a:pPr>
            <a:r>
              <a:rPr b="0" lang="en-US" sz="1400" spc="-1" strike="noStrike">
                <a:solidFill>
                  <a:srgbClr val="eeece1"/>
                </a:solidFill>
                <a:latin typeface="Calibri"/>
                <a:ea typeface="宋体"/>
              </a:rPr>
              <a:t>Your own Base entity</a:t>
            </a:r>
            <a:endParaRPr b="0" lang="en-US" sz="1400" spc="-1" strike="noStrike">
              <a:latin typeface="Arial"/>
            </a:endParaRPr>
          </a:p>
          <a:p>
            <a:pPr>
              <a:lnSpc>
                <a:spcPct val="100000"/>
              </a:lnSpc>
              <a:spcBef>
                <a:spcPts val="720"/>
              </a:spcBef>
            </a:pPr>
            <a:r>
              <a:rPr b="0" lang="en-US" sz="1400" spc="-1" strike="noStrike">
                <a:solidFill>
                  <a:srgbClr val="eeece1"/>
                </a:solidFill>
                <a:latin typeface="Calibri"/>
                <a:ea typeface="宋体"/>
              </a:rPr>
              <a:t>Backups on other Baseapps</a:t>
            </a:r>
            <a:endParaRPr b="0" lang="en-US" sz="1400" spc="-1" strike="noStrike">
              <a:latin typeface="Arial"/>
            </a:endParaRPr>
          </a:p>
        </p:txBody>
      </p:sp>
      <p:sp>
        <p:nvSpPr>
          <p:cNvPr id="195" name="CustomShape 45"/>
          <p:cNvSpPr/>
          <p:nvPr/>
        </p:nvSpPr>
        <p:spPr>
          <a:xfrm>
            <a:off x="5689800" y="5394960"/>
            <a:ext cx="252720" cy="222480"/>
          </a:xfrm>
          <a:prstGeom prst="rect">
            <a:avLst/>
          </a:prstGeom>
          <a:gradFill>
            <a:gsLst>
              <a:gs pos="0">
                <a:srgbClr val="2e5f99"/>
              </a:gs>
              <a:gs pos="100000">
                <a:srgbClr val="3c7ac7"/>
              </a:gs>
            </a:gsLst>
            <a:lin ang="16200000"/>
          </a:gradFill>
          <a:ln>
            <a:noFill/>
          </a:ln>
          <a:effectLst>
            <a:outerShdw dir="5400000" dist="23040">
              <a:srgbClr val="000000">
                <a:alpha val="35000"/>
              </a:srgbClr>
            </a:outerShdw>
          </a:effectLst>
        </p:spPr>
        <p:style>
          <a:lnRef idx="0"/>
          <a:fillRef idx="0"/>
          <a:effectRef idx="0"/>
          <a:fontRef idx="minor"/>
        </p:style>
      </p:sp>
    </p:spTree>
  </p:cSld>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6"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07"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Chandas"/>
                <a:ea typeface="DejaVu Sans"/>
              </a:rPr>
              <a:t>’</a:t>
            </a:r>
            <a:r>
              <a:rPr b="1" lang="en-US" sz="4900" spc="-1" strike="noStrike">
                <a:solidFill>
                  <a:srgbClr val="4f81bd"/>
                </a:solidFill>
                <a:latin typeface="Calibri"/>
                <a:ea typeface="DejaVu Sans"/>
              </a:rPr>
              <a:t>s typical life cycle</a:t>
            </a:r>
            <a:endParaRPr b="0" lang="en-US" sz="4900" spc="-1" strike="noStrike">
              <a:latin typeface="Arial"/>
            </a:endParaRPr>
          </a:p>
        </p:txBody>
      </p:sp>
      <p:sp>
        <p:nvSpPr>
          <p:cNvPr id="1808" name="CustomShape 3"/>
          <p:cNvSpPr/>
          <p:nvPr/>
        </p:nvSpPr>
        <p:spPr>
          <a:xfrm>
            <a:off x="89280" y="10058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Base part is created first</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Created from database or code</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 have no Cell section - cellData property</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cannot be destroyed when its Cell part exists</a:t>
            </a:r>
            <a:endParaRPr b="0" lang="en-US" sz="24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Base entity usually decides to destroy itself in OnLoseCell() callback function</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Cell section created by Base section</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Cell-only entities can be created using scripts</a:t>
            </a:r>
            <a:endParaRPr b="0" lang="en-US" sz="2400" spc="-1" strike="noStrike">
              <a:latin typeface="Arial"/>
            </a:endParaRPr>
          </a:p>
          <a:p>
            <a:pPr marL="181080" indent="-179640">
              <a:lnSpc>
                <a:spcPct val="100000"/>
              </a:lnSpc>
              <a:spcBef>
                <a:spcPts val="561"/>
              </a:spcBef>
              <a:buClr>
                <a:srgbClr val="ff9933"/>
              </a:buClr>
              <a:buSzPct val="80000"/>
              <a:buFont typeface="Wingdings" charset="2"/>
              <a:buChar char=""/>
            </a:pPr>
            <a:r>
              <a:rPr b="0" lang="en-US" sz="2800" spc="-1" strike="noStrike">
                <a:solidFill>
                  <a:srgbClr val="00007d"/>
                </a:solidFill>
                <a:latin typeface="Calibri"/>
                <a:ea typeface="宋体"/>
              </a:rPr>
              <a:t>The Client part is usually created when the Entity enters the player’s AoI</a:t>
            </a:r>
            <a:endParaRPr b="0" lang="en-US" sz="2800" spc="-1" strike="noStrike">
              <a:latin typeface="Arial"/>
            </a:endParaRPr>
          </a:p>
          <a:p>
            <a:pPr lvl="1" marL="333360" indent="-149400">
              <a:lnSpc>
                <a:spcPct val="100000"/>
              </a:lnSpc>
              <a:spcBef>
                <a:spcPts val="479"/>
              </a:spcBef>
              <a:buClr>
                <a:srgbClr val="ff9933"/>
              </a:buClr>
              <a:buSzPct val="90000"/>
              <a:buFont typeface="Wingdings" charset="2"/>
              <a:buChar char=""/>
            </a:pPr>
            <a:r>
              <a:rPr b="0" lang="en-US" sz="2400" spc="-1" strike="noStrike">
                <a:solidFill>
                  <a:srgbClr val="00007d"/>
                </a:solidFill>
                <a:latin typeface="Calibri"/>
                <a:ea typeface="宋体"/>
              </a:rPr>
              <a:t>You should use the enterWorld()/leaveWorld() callback function as the initial and end instead of the __init__() function</a:t>
            </a:r>
            <a:endParaRPr b="0" lang="en-US" sz="2400" spc="-1" strike="noStrike">
              <a:latin typeface="Arial"/>
            </a:endParaRPr>
          </a:p>
        </p:txBody>
      </p:sp>
    </p:spTree>
  </p:cSld>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9"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10"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Creation of Entity</a:t>
            </a:r>
            <a:endParaRPr b="0" lang="en-US" sz="4900" spc="-1" strike="noStrike">
              <a:latin typeface="Arial"/>
            </a:endParaRPr>
          </a:p>
        </p:txBody>
      </p:sp>
      <p:sp>
        <p:nvSpPr>
          <p:cNvPr id="1811"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An instance of Entity on Cell will be published to the appropriate Client on the next network update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to create:</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Entity:</a:t>
            </a:r>
            <a:br/>
            <a:r>
              <a:rPr b="0" lang="en-US" sz="2400" spc="-1" strike="noStrike">
                <a:solidFill>
                  <a:srgbClr val="00007d"/>
                </a:solidFill>
                <a:latin typeface="Courier New"/>
                <a:ea typeface="宋体"/>
              </a:rPr>
              <a:t>KBEngine.createBaseAnywhere()</a:t>
            </a:r>
            <a:endParaRPr b="0" lang="en-US" sz="24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or:</a:t>
            </a:r>
            <a:br/>
            <a:r>
              <a:rPr b="0" lang="en-US" sz="2400" spc="-1" strike="noStrike">
                <a:solidFill>
                  <a:srgbClr val="00007d"/>
                </a:solidFill>
                <a:latin typeface="Courier New"/>
                <a:ea typeface="宋体"/>
              </a:rPr>
              <a:t>createBaseLocally()</a:t>
            </a:r>
            <a:br/>
            <a:r>
              <a:rPr b="0" lang="en-US" sz="2400" spc="-1" strike="noStrike">
                <a:solidFill>
                  <a:srgbClr val="00007d"/>
                </a:solidFill>
                <a:latin typeface="Courier New"/>
                <a:ea typeface="宋体"/>
              </a:rPr>
              <a:t>createBase...FromDB()</a:t>
            </a:r>
            <a:br/>
            <a:r>
              <a:rPr b="1" lang="en-US" sz="2400" spc="-1" strike="noStrike">
                <a:solidFill>
                  <a:srgbClr val="00007d"/>
                </a:solidFill>
                <a:latin typeface="Courier New"/>
                <a:ea typeface="DejaVu Sans"/>
              </a:rPr>
              <a:t> </a:t>
            </a:r>
            <a:endParaRPr b="0" lang="en-US" sz="2400" spc="-1" strike="noStrike">
              <a:latin typeface="Arial"/>
            </a:endParaRPr>
          </a:p>
        </p:txBody>
      </p:sp>
    </p:spTree>
  </p:cSld>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2"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13"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Creation</a:t>
            </a:r>
            <a:endParaRPr b="0" lang="en-US" sz="4900" spc="-1" strike="noStrike">
              <a:latin typeface="Arial"/>
            </a:endParaRPr>
          </a:p>
        </p:txBody>
      </p:sp>
      <p:sp>
        <p:nvSpPr>
          <p:cNvPr id="1814"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Recommended method of creation:</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a:t>
            </a:r>
            <a:br/>
            <a:r>
              <a:rPr b="0" lang="en-US" sz="2800" spc="-1" strike="noStrike">
                <a:solidFill>
                  <a:srgbClr val="00007d"/>
                </a:solidFill>
                <a:latin typeface="Courier New"/>
                <a:ea typeface="宋体"/>
              </a:rPr>
              <a:t>createCellEntity()</a:t>
            </a:r>
            <a:br/>
            <a:r>
              <a:rPr b="0" lang="en-US" sz="2800" spc="-1" strike="noStrike">
                <a:solidFill>
                  <a:srgbClr val="00007d"/>
                </a:solidFill>
                <a:latin typeface="Courier New"/>
                <a:ea typeface="宋体"/>
              </a:rPr>
              <a:t>createInNewSpace()</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entity attribute can be modified before it is created from the database</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400" spc="-1" strike="noStrike">
                <a:solidFill>
                  <a:srgbClr val="00007d"/>
                </a:solidFill>
                <a:latin typeface="Calibri"/>
                <a:ea typeface="宋体"/>
              </a:rPr>
              <a:t>See Base API documentation: </a:t>
            </a:r>
            <a:r>
              <a:rPr b="0" lang="en-US" sz="2400" spc="-1" strike="noStrike">
                <a:solidFill>
                  <a:srgbClr val="00007d"/>
                </a:solidFill>
                <a:latin typeface="Courier New"/>
                <a:ea typeface="宋体"/>
              </a:rPr>
              <a:t>KBEngine.Base.cellData</a:t>
            </a:r>
            <a:endParaRPr b="0" lang="en-US" sz="24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Only Entity:</a:t>
            </a:r>
            <a:br/>
            <a:r>
              <a:rPr b="0" lang="en-US" sz="2800" spc="-1" strike="noStrike">
                <a:solidFill>
                  <a:srgbClr val="00007d"/>
                </a:solidFill>
                <a:latin typeface="Courier New"/>
                <a:ea typeface="宋体"/>
              </a:rPr>
              <a:t>createEntity()</a:t>
            </a:r>
            <a:endParaRPr b="0" lang="en-US" sz="28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Call on Cell</a:t>
            </a:r>
            <a:endParaRPr b="0" lang="en-US" sz="2400" spc="-1" strike="noStrike">
              <a:latin typeface="Arial"/>
            </a:endParaRPr>
          </a:p>
          <a:p>
            <a:pPr lvl="2" marL="581040" indent="-169920">
              <a:lnSpc>
                <a:spcPct val="100000"/>
              </a:lnSpc>
              <a:spcBef>
                <a:spcPts val="479"/>
              </a:spcBef>
              <a:buClr>
                <a:srgbClr val="ff9933"/>
              </a:buClr>
              <a:buSzPct val="80000"/>
              <a:buFont typeface="Wingdings" charset="2"/>
              <a:buChar char=""/>
            </a:pPr>
            <a:r>
              <a:rPr b="0" lang="en-US" sz="2400" spc="-1" strike="noStrike">
                <a:solidFill>
                  <a:srgbClr val="00007d"/>
                </a:solidFill>
                <a:latin typeface="Calibri"/>
                <a:ea typeface="宋体"/>
              </a:rPr>
              <a:t>Can’t be fault tolerant</a:t>
            </a:r>
            <a:endParaRPr b="0" lang="en-US" sz="2400" spc="-1" strike="noStrike">
              <a:latin typeface="Arial"/>
            </a:endParaRPr>
          </a:p>
        </p:txBody>
      </p:sp>
    </p:spTree>
  </p:cSld>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1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容错</a:t>
            </a:r>
            <a:endParaRPr b="0" lang="en-US" sz="4900" spc="-1" strike="noStrike">
              <a:latin typeface="Arial"/>
            </a:endParaRPr>
          </a:p>
        </p:txBody>
      </p:sp>
      <p:sp>
        <p:nvSpPr>
          <p:cNvPr id="1817"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Cell</a:t>
            </a:r>
            <a:r>
              <a:rPr b="0" lang="en-US" sz="3200" spc="-1" strike="noStrike">
                <a:solidFill>
                  <a:srgbClr val="00007d"/>
                </a:solidFill>
                <a:latin typeface="Calibri"/>
                <a:ea typeface="宋体"/>
              </a:rPr>
              <a:t>的属性被备份到</a:t>
            </a:r>
            <a:r>
              <a:rPr b="0" lang="en-US" sz="3200" spc="-1" strike="noStrike">
                <a:solidFill>
                  <a:srgbClr val="00007d"/>
                </a:solidFill>
                <a:latin typeface="Calibri"/>
                <a:ea typeface="宋体"/>
              </a:rPr>
              <a:t>Base</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a:t>
            </a:r>
            <a:r>
              <a:rPr b="0" lang="en-US" sz="3200" spc="-1" strike="noStrike">
                <a:solidFill>
                  <a:srgbClr val="00007d"/>
                </a:solidFill>
                <a:latin typeface="Calibri"/>
                <a:ea typeface="宋体"/>
              </a:rPr>
              <a:t>的属性也被备份到另一个</a:t>
            </a:r>
            <a:r>
              <a:rPr b="0" lang="en-US" sz="3200" spc="-1" strike="noStrike">
                <a:solidFill>
                  <a:srgbClr val="00007d"/>
                </a:solidFill>
                <a:latin typeface="Calibri"/>
                <a:ea typeface="宋体"/>
              </a:rPr>
              <a:t>BaseApp</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永久属性备份到数据库</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存档</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持续地轮流调度存档</a:t>
            </a:r>
            <a:endParaRPr b="0" lang="en-US" sz="28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容错</a:t>
            </a:r>
            <a:r>
              <a:rPr b="0" lang="en-US" sz="3200" spc="-1" strike="noStrike">
                <a:solidFill>
                  <a:srgbClr val="00007d"/>
                </a:solidFill>
                <a:latin typeface="Calibri"/>
                <a:ea typeface="宋体"/>
              </a:rPr>
              <a:t>vs.</a:t>
            </a:r>
            <a:r>
              <a:rPr b="0" lang="en-US" sz="3200" spc="-1" strike="noStrike">
                <a:solidFill>
                  <a:srgbClr val="00007d"/>
                </a:solidFill>
                <a:latin typeface="Calibri"/>
                <a:ea typeface="宋体"/>
              </a:rPr>
              <a:t>灾难恢复</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灾难 </a:t>
            </a:r>
            <a:r>
              <a:rPr b="0" lang="en-US" sz="2800" spc="-1" strike="noStrike">
                <a:solidFill>
                  <a:srgbClr val="00007d"/>
                </a:solidFill>
                <a:latin typeface="Calibri"/>
                <a:ea typeface="宋体"/>
              </a:rPr>
              <a:t>= </a:t>
            </a:r>
            <a:r>
              <a:rPr b="0" lang="en-US" sz="2800" spc="-1" strike="noStrike">
                <a:solidFill>
                  <a:srgbClr val="00007d"/>
                </a:solidFill>
                <a:latin typeface="Calibri"/>
                <a:ea typeface="宋体"/>
              </a:rPr>
              <a:t>同时很多服务器进程失败</a:t>
            </a:r>
            <a:endParaRPr b="0" lang="en-US" sz="2800" spc="-1" strike="noStrike">
              <a:latin typeface="Arial"/>
            </a:endParaRPr>
          </a:p>
        </p:txBody>
      </p:sp>
    </p:spTree>
  </p:cSld>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8"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19"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Destruction</a:t>
            </a:r>
            <a:endParaRPr b="0" lang="en-US" sz="4900" spc="-1" strike="noStrike">
              <a:latin typeface="Arial"/>
            </a:endParaRPr>
          </a:p>
        </p:txBody>
      </p:sp>
      <p:sp>
        <p:nvSpPr>
          <p:cNvPr id="1820" name="CustomShape 3"/>
          <p:cNvSpPr/>
          <p:nvPr/>
        </p:nvSpPr>
        <p:spPr>
          <a:xfrm>
            <a:off x="91440" y="981000"/>
            <a:ext cx="9053280" cy="5327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DejaVu Sans"/>
              </a:rPr>
              <a:t>Cell entit</a:t>
            </a:r>
            <a:r>
              <a:rPr b="0" lang="en-US" sz="3200" spc="-1" strike="noStrike">
                <a:solidFill>
                  <a:srgbClr val="00007d"/>
                </a:solidFill>
                <a:latin typeface="Calibri"/>
                <a:ea typeface="宋体"/>
              </a:rPr>
              <a:t>y is destroyed as part of the game logic</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Base entity cannot be destroyed while its cell part still exists</a:t>
            </a:r>
            <a:endParaRPr b="0" lang="en-US" sz="32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Cell section:</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Cell </a:t>
            </a:r>
            <a:r>
              <a:rPr b="0" lang="en-US" sz="2800" spc="-1" strike="noStrike">
                <a:solidFill>
                  <a:srgbClr val="00007d"/>
                </a:solidFill>
                <a:latin typeface="Courier New"/>
                <a:ea typeface="宋体"/>
              </a:rPr>
              <a:t>Entity.destroy()</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Base: </a:t>
            </a:r>
            <a:r>
              <a:rPr b="0" lang="en-US" sz="2800" spc="-1" strike="noStrike">
                <a:solidFill>
                  <a:srgbClr val="00007d"/>
                </a:solidFill>
                <a:latin typeface="Courier New"/>
                <a:ea typeface="宋体"/>
              </a:rPr>
              <a:t>Base.destroyCellEntity()</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Base.onLoseCell()is called when the cell is partially destroyed</a:t>
            </a:r>
            <a:endParaRPr b="0" lang="en-US" sz="28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Destroy the base part:</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Base.destroy()</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If permanent data, will cause </a:t>
            </a:r>
            <a:r>
              <a:rPr b="0" lang="en-US" sz="2800" spc="-1" strike="noStrike">
                <a:solidFill>
                  <a:srgbClr val="00007d"/>
                </a:solidFill>
                <a:latin typeface="Courier New"/>
                <a:ea typeface="宋体"/>
              </a:rPr>
              <a:t>writeToDB() to be called</a:t>
            </a:r>
            <a:endParaRPr b="0" lang="en-US" sz="2800" spc="-1" strike="noStrike">
              <a:latin typeface="Arial"/>
            </a:endParaRPr>
          </a:p>
        </p:txBody>
      </p:sp>
    </p:spTree>
  </p:cSld>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1" name="CustomShape 1"/>
          <p:cNvSpPr/>
          <p:nvPr/>
        </p:nvSpPr>
        <p:spPr>
          <a:xfrm>
            <a:off x="1403640" y="2846520"/>
            <a:ext cx="6839280" cy="1062000"/>
          </a:xfrm>
          <a:prstGeom prst="irregularSeal2">
            <a:avLst/>
          </a:prstGeom>
          <a:solidFill>
            <a:srgbClr val="f79646"/>
          </a:solidFill>
          <a:ln w="38160">
            <a:solidFill>
              <a:srgbClr val="ffffff"/>
            </a:solidFill>
            <a:round/>
          </a:ln>
          <a:effectLst>
            <a:outerShdw dir="5400000" dist="20160">
              <a:srgbClr val="000000">
                <a:alpha val="38000"/>
              </a:srgbClr>
            </a:outerShdw>
          </a:effectLst>
        </p:spPr>
        <p:style>
          <a:lnRef idx="0"/>
          <a:fillRef idx="0"/>
          <a:effectRef idx="0"/>
          <a:fontRef idx="minor"/>
        </p:style>
      </p:sp>
      <p:sp>
        <p:nvSpPr>
          <p:cNvPr id="1822" name="CustomShape 2"/>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23" name="CustomShape 3"/>
          <p:cNvSpPr/>
          <p:nvPr/>
        </p:nvSpPr>
        <p:spPr>
          <a:xfrm>
            <a:off x="179640" y="132120"/>
            <a:ext cx="705528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400" spc="-1" strike="noStrike">
                <a:solidFill>
                  <a:srgbClr val="4f81bd"/>
                </a:solidFill>
                <a:latin typeface="Calibri"/>
                <a:ea typeface="DejaVu Sans"/>
              </a:rPr>
              <a:t>Chapter Five</a:t>
            </a:r>
            <a:endParaRPr b="0" lang="en-US" sz="4400" spc="-1" strike="noStrike">
              <a:latin typeface="Arial"/>
            </a:endParaRPr>
          </a:p>
        </p:txBody>
      </p:sp>
      <p:sp>
        <p:nvSpPr>
          <p:cNvPr id="1824" name="CustomShape 4"/>
          <p:cNvSpPr/>
          <p:nvPr/>
        </p:nvSpPr>
        <p:spPr>
          <a:xfrm>
            <a:off x="887400" y="3049200"/>
            <a:ext cx="6335280" cy="698760"/>
          </a:xfrm>
          <a:prstGeom prst="rect">
            <a:avLst/>
          </a:prstGeom>
          <a:noFill/>
          <a:ln>
            <a:noFill/>
          </a:ln>
        </p:spPr>
        <p:style>
          <a:lnRef idx="0"/>
          <a:fillRef idx="0"/>
          <a:effectRef idx="0"/>
          <a:fontRef idx="minor"/>
        </p:style>
        <p:txBody>
          <a:bodyPr lIns="90000" rIns="90000" tIns="45000" bIns="45000"/>
          <a:p>
            <a:pPr>
              <a:lnSpc>
                <a:spcPct val="100000"/>
              </a:lnSpc>
            </a:pPr>
            <a:r>
              <a:rPr b="1" lang="en-US" sz="4000" spc="-1" strike="noStrike">
                <a:solidFill>
                  <a:srgbClr val="1f497d"/>
                </a:solidFill>
                <a:latin typeface="Verdana"/>
                <a:ea typeface="宋体"/>
              </a:rPr>
              <a:t>        </a:t>
            </a:r>
            <a:r>
              <a:rPr b="1" lang="en-US" sz="4000" spc="-1" strike="noStrike">
                <a:solidFill>
                  <a:srgbClr val="1f497d"/>
                </a:solidFill>
                <a:latin typeface="Verdana"/>
                <a:ea typeface="宋体"/>
              </a:rPr>
              <a:t>Cell Feature Set</a:t>
            </a:r>
            <a:endParaRPr b="0" lang="en-US" sz="4000" spc="-1" strike="noStrike">
              <a:latin typeface="Arial"/>
            </a:endParaRPr>
          </a:p>
        </p:txBody>
      </p:sp>
    </p:spTree>
  </p:cSld>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5"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26"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Cell Part Feature Set</a:t>
            </a:r>
            <a:endParaRPr b="0" lang="en-US" sz="4900" spc="-1" strike="noStrike">
              <a:latin typeface="Arial"/>
            </a:endParaRPr>
          </a:p>
        </p:txBody>
      </p:sp>
      <p:sp>
        <p:nvSpPr>
          <p:cNvPr id="1827"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There are many space-related features available in the Cell section of the Entity</a:t>
            </a:r>
            <a:endParaRPr b="0" lang="en-US" sz="32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Navigate/MoveTo* navigation system</a:t>
            </a:r>
            <a:endParaRPr b="0" lang="en-US" sz="2800" spc="-1" strike="noStrike">
              <a:latin typeface="Arial"/>
            </a:endParaRPr>
          </a:p>
          <a:p>
            <a:pPr lvl="1" marL="333360" indent="-149400">
              <a:lnSpc>
                <a:spcPct val="100000"/>
              </a:lnSpc>
              <a:spcBef>
                <a:spcPts val="561"/>
              </a:spcBef>
              <a:buClr>
                <a:srgbClr val="ff9933"/>
              </a:buClr>
              <a:buSzPct val="90000"/>
              <a:buFont typeface="Wingdings" charset="2"/>
              <a:buChar char=""/>
            </a:pPr>
            <a:r>
              <a:rPr b="0" lang="en-US" sz="2800" spc="-1" strike="noStrike">
                <a:solidFill>
                  <a:srgbClr val="00007d"/>
                </a:solidFill>
                <a:latin typeface="Calibri"/>
                <a:ea typeface="宋体"/>
              </a:rPr>
              <a:t>Proximity Triggers (Traps)</a:t>
            </a:r>
            <a:endParaRPr b="0" lang="en-US" sz="28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These functions are all implemented by Controller</a:t>
            </a:r>
            <a:endParaRPr b="0" lang="en-US" sz="3200" spc="-1" strike="noStrike">
              <a:latin typeface="Arial"/>
            </a:endParaRPr>
          </a:p>
        </p:txBody>
      </p:sp>
    </p:spTree>
  </p:cSld>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8"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29"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a:t>
            </a:r>
            <a:r>
              <a:rPr b="0" lang="en-US" sz="4900" spc="-1" strike="noStrike">
                <a:solidFill>
                  <a:srgbClr val="4f81bd"/>
                </a:solidFill>
                <a:latin typeface="Calibri"/>
                <a:ea typeface="宋体"/>
              </a:rPr>
              <a:t>Controller</a:t>
            </a:r>
            <a:endParaRPr b="0" lang="en-US" sz="4900" spc="-1" strike="noStrike">
              <a:latin typeface="Arial"/>
            </a:endParaRPr>
          </a:p>
        </p:txBody>
      </p:sp>
      <p:sp>
        <p:nvSpPr>
          <p:cNvPr id="1830" name="CustomShape 3"/>
          <p:cNvSpPr/>
          <p:nvPr/>
        </p:nvSpPr>
        <p:spPr>
          <a:xfrm>
            <a:off x="35640" y="980640"/>
            <a:ext cx="9053280" cy="5831280"/>
          </a:xfrm>
          <a:prstGeom prst="rect">
            <a:avLst/>
          </a:prstGeom>
          <a:noFill/>
          <a:ln>
            <a:noFill/>
          </a:ln>
        </p:spPr>
        <p:style>
          <a:lnRef idx="0"/>
          <a:fillRef idx="0"/>
          <a:effectRef idx="0"/>
          <a:fontRef idx="minor"/>
        </p:style>
        <p:txBody>
          <a:bodyPr lIns="54000" rIns="36000" tIns="10800" bIns="45000"/>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Implements features that require a lot of tick processing in the background</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Callback Python script when finished</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Used to implement complex logic</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Uses C/C++ for efficiency reasons (relative to script)</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 Controller also copies to the new Cell when the Entity crosses the Cell boundary</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There can be an unlimited number of Controllers per Entity</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Each real column returns a Controller ID</a:t>
            </a:r>
            <a:endParaRPr b="0" lang="en-US" sz="2600" spc="-1" strike="noStrike">
              <a:latin typeface="Arial"/>
            </a:endParaRPr>
          </a:p>
          <a:p>
            <a:pPr lvl="1" marL="333360" indent="-149400">
              <a:lnSpc>
                <a:spcPct val="100000"/>
              </a:lnSpc>
              <a:spcBef>
                <a:spcPts val="641"/>
              </a:spcBef>
              <a:buClr>
                <a:srgbClr val="ff9933"/>
              </a:buClr>
              <a:buSzPct val="90000"/>
              <a:buFont typeface="Wingdings" charset="2"/>
              <a:buChar char=""/>
            </a:pPr>
            <a:r>
              <a:rPr b="0" lang="en-US" sz="2600" spc="-1" strike="noStrike">
                <a:solidFill>
                  <a:srgbClr val="00007d"/>
                </a:solidFill>
                <a:latin typeface="Calibri"/>
                <a:ea typeface="宋体"/>
              </a:rPr>
              <a:t>Delete: </a:t>
            </a:r>
            <a:r>
              <a:rPr b="0" lang="en-US" sz="2600" spc="-1" strike="noStrike">
                <a:solidFill>
                  <a:srgbClr val="00007d"/>
                </a:solidFill>
                <a:latin typeface="Courier New"/>
                <a:ea typeface="宋体"/>
              </a:rPr>
              <a:t>Entity.cancel( id )</a:t>
            </a:r>
            <a:endParaRPr b="0" lang="en-US" sz="26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2600" spc="-1" strike="noStrike">
                <a:solidFill>
                  <a:srgbClr val="00007d"/>
                </a:solidFill>
                <a:latin typeface="Calibri"/>
                <a:ea typeface="宋体"/>
              </a:rPr>
              <a:t>Can activate callback functions on scripts of their entity</a:t>
            </a:r>
            <a:endParaRPr b="0" lang="en-US" sz="2600" spc="-1" strike="noStrike">
              <a:latin typeface="Arial"/>
            </a:endParaRPr>
          </a:p>
        </p:txBody>
      </p:sp>
    </p:spTree>
  </p:cSld>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1"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32"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a:t>
            </a:r>
            <a:r>
              <a:rPr b="1" lang="en-US" sz="4900" spc="-1" strike="noStrike">
                <a:solidFill>
                  <a:srgbClr val="4f81bd"/>
                </a:solidFill>
                <a:latin typeface="aakar"/>
                <a:ea typeface="DejaVu Sans"/>
              </a:rPr>
              <a:t>’</a:t>
            </a:r>
            <a:r>
              <a:rPr b="1" lang="en-US" sz="4900" spc="-1" strike="noStrike">
                <a:solidFill>
                  <a:srgbClr val="4f81bd"/>
                </a:solidFill>
                <a:latin typeface="Calibri"/>
                <a:ea typeface="DejaVu Sans"/>
              </a:rPr>
              <a:t>s navigation system</a:t>
            </a:r>
            <a:endParaRPr b="0" lang="en-US" sz="4900" spc="-1" strike="noStrike">
              <a:latin typeface="Arial"/>
            </a:endParaRPr>
          </a:p>
        </p:txBody>
      </p:sp>
      <p:sp>
        <p:nvSpPr>
          <p:cNvPr id="1833"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8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The navigation system provides many functions for moving and finding paths for Entity</a:t>
            </a:r>
            <a:endParaRPr b="0" lang="en-US" sz="3200" spc="-1" strike="noStrike">
              <a:latin typeface="Arial"/>
            </a:endParaRPr>
          </a:p>
          <a:p>
            <a:pPr marL="181080" indent="-179640">
              <a:lnSpc>
                <a:spcPct val="100000"/>
              </a:lnSpc>
              <a:spcBef>
                <a:spcPts val="641"/>
              </a:spcBef>
              <a:buClr>
                <a:srgbClr val="ff9933"/>
              </a:buClr>
              <a:buSzPct val="80000"/>
              <a:buFont typeface="Wingdings" charset="2"/>
              <a:buChar char=""/>
            </a:pPr>
            <a:r>
              <a:rPr b="0" lang="en-US" sz="3200" spc="-1" strike="noStrike">
                <a:solidFill>
                  <a:srgbClr val="00007d"/>
                </a:solidFill>
                <a:latin typeface="Verdana"/>
                <a:ea typeface="宋体"/>
              </a:rPr>
              <a:t>Navigation Controller uses RecastNavigation to find paths from pre-generated NavMesh in static collision scenes</a:t>
            </a:r>
            <a:endParaRPr b="0" lang="en-US" sz="3200" spc="-1" strike="noStrike">
              <a:latin typeface="Arial"/>
            </a:endParaRPr>
          </a:p>
        </p:txBody>
      </p:sp>
    </p:spTree>
  </p:cSld>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4" name="CustomShape 1"/>
          <p:cNvSpPr/>
          <p:nvPr/>
        </p:nvSpPr>
        <p:spPr>
          <a:xfrm>
            <a:off x="0" y="0"/>
            <a:ext cx="9142560" cy="912960"/>
          </a:xfrm>
          <a:prstGeom prst="rect">
            <a:avLst/>
          </a:prstGeom>
          <a:solidFill>
            <a:srgbClr val="f79646"/>
          </a:solidFill>
          <a:ln w="25560">
            <a:solidFill>
              <a:srgbClr val="b66e33"/>
            </a:solidFill>
            <a:round/>
          </a:ln>
        </p:spPr>
        <p:style>
          <a:lnRef idx="0"/>
          <a:fillRef idx="0"/>
          <a:effectRef idx="0"/>
          <a:fontRef idx="minor"/>
        </p:style>
      </p:sp>
      <p:sp>
        <p:nvSpPr>
          <p:cNvPr id="1835" name="CustomShape 2"/>
          <p:cNvSpPr/>
          <p:nvPr/>
        </p:nvSpPr>
        <p:spPr>
          <a:xfrm>
            <a:off x="179640" y="132120"/>
            <a:ext cx="8855640" cy="64908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1" lang="en-US" sz="4900" spc="-1" strike="noStrike">
                <a:solidFill>
                  <a:srgbClr val="4f81bd"/>
                </a:solidFill>
                <a:latin typeface="Calibri"/>
                <a:ea typeface="DejaVu Sans"/>
              </a:rPr>
              <a:t>Entity Navigation System Methods</a:t>
            </a:r>
            <a:endParaRPr b="0" lang="en-US" sz="4900" spc="-1" strike="noStrike">
              <a:latin typeface="Arial"/>
            </a:endParaRPr>
          </a:p>
        </p:txBody>
      </p:sp>
      <p:sp>
        <p:nvSpPr>
          <p:cNvPr id="1836" name="CustomShape 3"/>
          <p:cNvSpPr/>
          <p:nvPr/>
        </p:nvSpPr>
        <p:spPr>
          <a:xfrm>
            <a:off x="89280" y="1196640"/>
            <a:ext cx="9053280" cy="5327280"/>
          </a:xfrm>
          <a:prstGeom prst="rect">
            <a:avLst/>
          </a:prstGeom>
          <a:noFill/>
          <a:ln>
            <a:noFill/>
          </a:ln>
        </p:spPr>
        <p:style>
          <a:lnRef idx="0"/>
          <a:fillRef idx="0"/>
          <a:effectRef idx="0"/>
          <a:fontRef idx="minor"/>
        </p:style>
        <p:txBody>
          <a:bodyPr lIns="54000" rIns="36000" tIns="10800" bIns="45000"/>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Direct Linear Motion</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moveToPoint()</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moveToEntity()</a:t>
            </a:r>
            <a:endParaRPr b="0" lang="en-US" sz="28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Navigation(with NavMesh)</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navigate()</a:t>
            </a:r>
            <a:endParaRPr b="0" lang="en-US" sz="2800" spc="-1" strike="noStrike">
              <a:latin typeface="Arial"/>
            </a:endParaRPr>
          </a:p>
          <a:p>
            <a:pPr marL="181080" indent="-179640">
              <a:lnSpc>
                <a:spcPct val="90000"/>
              </a:lnSpc>
              <a:spcBef>
                <a:spcPts val="641"/>
              </a:spcBef>
              <a:buClr>
                <a:srgbClr val="ff9933"/>
              </a:buClr>
              <a:buSzPct val="80000"/>
              <a:buFont typeface="Wingdings" charset="2"/>
              <a:buChar char=""/>
            </a:pPr>
            <a:r>
              <a:rPr b="0" lang="en-US" sz="3200" spc="-1" strike="noStrike">
                <a:solidFill>
                  <a:srgbClr val="00007d"/>
                </a:solidFill>
                <a:latin typeface="Calibri"/>
                <a:ea typeface="宋体"/>
              </a:rPr>
              <a:t>General</a:t>
            </a:r>
            <a:endParaRPr b="0" lang="en-US" sz="32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canNavigateTo()</a:t>
            </a:r>
            <a:endParaRPr b="0" lang="en-US" sz="2800" spc="-1" strike="noStrike">
              <a:latin typeface="Arial"/>
            </a:endParaRPr>
          </a:p>
          <a:p>
            <a:pPr lvl="1" marL="333360" indent="-149400">
              <a:lnSpc>
                <a:spcPct val="90000"/>
              </a:lnSpc>
              <a:spcBef>
                <a:spcPts val="561"/>
              </a:spcBef>
              <a:buClr>
                <a:srgbClr val="ff9933"/>
              </a:buClr>
              <a:buSzPct val="90000"/>
              <a:buFont typeface="Wingdings" charset="2"/>
              <a:buChar char=""/>
            </a:pPr>
            <a:r>
              <a:rPr b="0" lang="en-US" sz="2800" spc="-1" strike="noStrike">
                <a:solidFill>
                  <a:srgbClr val="00007d"/>
                </a:solidFill>
                <a:latin typeface="Courier New"/>
                <a:ea typeface="宋体"/>
              </a:rPr>
              <a:t>getStopPoint()</a:t>
            </a:r>
            <a:endParaRPr b="0" lang="en-US" sz="28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2017</TotalTime>
  <Application>LibreOffice/5.4.5.1$Linux_X86_64 LibreOffice_project/40m0$Build-1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2015-01-23T05:56:17Z</dcterms:created>
  <dc:creator>Windows 用户</dc:creator>
  <dc:description/>
  <dc:language>en-US</dc:language>
  <cp:lastModifiedBy/>
  <dcterms:modified xsi:type="dcterms:W3CDTF">2018-03-25T14:53:10Z</dcterms:modified>
  <cp:revision>328</cp:revision>
  <dc:subject/>
  <dc:title>KBEngine 技术培训  服务端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全屏显示(4:3)</vt:lpwstr>
  </property>
  <property fmtid="{D5CDD505-2E9C-101B-9397-08002B2CF9AE}" pid="9" name="ScaleCrop">
    <vt:bool>0</vt:bool>
  </property>
  <property fmtid="{D5CDD505-2E9C-101B-9397-08002B2CF9AE}" pid="10" name="ShareDoc">
    <vt:bool>0</vt:bool>
  </property>
  <property fmtid="{D5CDD505-2E9C-101B-9397-08002B2CF9AE}" pid="11" name="Slides">
    <vt:i4>114</vt:i4>
  </property>
</Properties>
</file>