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80" r:id="rId3"/>
    <p:sldId id="289" r:id="rId5"/>
    <p:sldId id="290" r:id="rId6"/>
    <p:sldId id="291" r:id="rId7"/>
    <p:sldId id="292" r:id="rId8"/>
    <p:sldId id="300" r:id="rId9"/>
    <p:sldId id="301" r:id="rId10"/>
    <p:sldId id="303" r:id="rId11"/>
    <p:sldId id="302"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B8"/>
    <a:srgbClr val="767171"/>
    <a:srgbClr val="2D70A9"/>
    <a:srgbClr val="D9D9D9"/>
    <a:srgbClr val="00729E"/>
    <a:srgbClr val="005F8D"/>
    <a:srgbClr val="00467E"/>
    <a:srgbClr val="004276"/>
    <a:srgbClr val="007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108" d="100"/>
          <a:sy n="108" d="100"/>
        </p:scale>
        <p:origin x="1092" y="10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6A605-3380-470F-A359-ECFF82B0A5B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85199-D7E7-416F-9D71-3AF4885C2D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617736" y="3042623"/>
            <a:ext cx="29565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225799" y="3042623"/>
            <a:ext cx="57404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3225799" y="4412107"/>
            <a:ext cx="57404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a:stretch>
            <a:fillRect/>
          </a:stretch>
        </p:blipFill>
        <p:spPr>
          <a:xfrm>
            <a:off x="0" y="669757"/>
            <a:ext cx="12192000" cy="4057650"/>
          </a:xfrm>
          <a:prstGeom prst="rect">
            <a:avLst/>
          </a:prstGeom>
        </p:spPr>
      </p:pic>
      <p:sp>
        <p:nvSpPr>
          <p:cNvPr id="8" name="矩形 7"/>
          <p:cNvSpPr/>
          <p:nvPr/>
        </p:nvSpPr>
        <p:spPr>
          <a:xfrm>
            <a:off x="3771900" y="1231732"/>
            <a:ext cx="4152900"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962275" y="4716626"/>
            <a:ext cx="6267450"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962275" y="5703252"/>
            <a:ext cx="6267450"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15494"/>
            <a:ext cx="105156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nvPr>
        </p:nvSpPr>
        <p:spPr>
          <a:xfrm>
            <a:off x="839788" y="1614659"/>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14659"/>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038600" y="3429000"/>
            <a:ext cx="41148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3225800" y="1670050"/>
            <a:ext cx="57404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nvPr>
        </p:nvSpPr>
        <p:spPr>
          <a:xfrm>
            <a:off x="3225800" y="3470558"/>
            <a:ext cx="57404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48850" y="365125"/>
            <a:ext cx="804949"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635836"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4.png"/><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5.png"/><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lstStyle/>
          <a:p>
            <a:r>
              <a:rPr lang="en-US" altLang="zh-CN"/>
              <a:t>orgin</a:t>
            </a:r>
            <a:r>
              <a:rPr lang="zh-CN" altLang="en-US"/>
              <a:t>分布式框架</a:t>
            </a:r>
            <a:endParaRPr lang="zh-CN" altLang="en-US"/>
          </a:p>
        </p:txBody>
      </p:sp>
      <p:sp>
        <p:nvSpPr>
          <p:cNvPr id="3" name="副标题 2"/>
          <p:cNvSpPr>
            <a:spLocks noGrp="1"/>
          </p:cNvSpPr>
          <p:nvPr>
            <p:ph type="subTitle" idx="1"/>
            <p:custDataLst>
              <p:tags r:id="rId2"/>
            </p:custDataLst>
          </p:nvPr>
        </p:nvSpPr>
        <p:spPr/>
        <p:txBody>
          <a:bodyPr/>
          <a:lstStyle/>
          <a:p>
            <a:r>
              <a:rPr lang="en-US" altLang="zh-CN" dirty="0"/>
              <a:t>by boyce</a:t>
            </a:r>
            <a:endParaRPr lang="en-US" altLang="zh-CN" dirty="0"/>
          </a:p>
        </p:txBody>
      </p:sp>
      <p:sp>
        <p:nvSpPr>
          <p:cNvPr id="2" name="文本框 1"/>
          <p:cNvSpPr txBox="1"/>
          <p:nvPr>
            <p:custDataLst>
              <p:tags r:id="rId3"/>
            </p:custDataLst>
          </p:nvPr>
        </p:nvSpPr>
        <p:spPr>
          <a:xfrm>
            <a:off x="3225800" y="1670050"/>
            <a:ext cx="5740400" cy="1373188"/>
          </a:xfrm>
          <a:prstGeom prst="rect">
            <a:avLst/>
          </a:prstGeom>
        </p:spPr>
        <p:txBody>
          <a:bodyPr vert="horz" lIns="90000" tIns="46800" rIns="90000" bIns="46800" rtlCol="0" anchor="b">
            <a:noAutofit/>
          </a:bodyPr>
          <a:lstStyle>
            <a:lvl1pPr indent="0" algn="ctr">
              <a:lnSpc>
                <a:spcPct val="120000"/>
              </a:lnSpc>
              <a:spcBef>
                <a:spcPts val="1000"/>
              </a:spcBef>
              <a:buFont typeface="Arial" panose="020B0604020202020204" pitchFamily="34" charset="0"/>
              <a:buNone/>
              <a:defRPr sz="7200" b="1">
                <a:solidFill>
                  <a:schemeClr val="bg1"/>
                </a:solidFill>
              </a:defRPr>
            </a:lvl1pPr>
            <a:lvl2pPr marL="685800" indent="-228600">
              <a:lnSpc>
                <a:spcPct val="120000"/>
              </a:lnSpc>
              <a:spcBef>
                <a:spcPts val="500"/>
              </a:spcBef>
              <a:buFont typeface="Arial" panose="020B0604020202020204" pitchFamily="34" charset="0"/>
              <a:buChar char="•"/>
              <a:defRPr sz="2000">
                <a:solidFill>
                  <a:schemeClr val="tx1">
                    <a:lumMod val="65000"/>
                    <a:lumOff val="35000"/>
                  </a:schemeClr>
                </a:solidFill>
              </a:defRPr>
            </a:lvl2pPr>
            <a:lvl3pPr marL="1143000" indent="-228600">
              <a:lnSpc>
                <a:spcPct val="120000"/>
              </a:lnSpc>
              <a:spcBef>
                <a:spcPts val="500"/>
              </a:spcBef>
              <a:buFont typeface="Arial" panose="020B0604020202020204" pitchFamily="34" charset="0"/>
              <a:buChar char="•"/>
              <a:defRPr>
                <a:solidFill>
                  <a:schemeClr val="tx1">
                    <a:lumMod val="65000"/>
                    <a:lumOff val="35000"/>
                  </a:schemeClr>
                </a:solidFill>
              </a:defRPr>
            </a:lvl3pPr>
            <a:lvl4pPr marL="1600200" indent="-228600">
              <a:lnSpc>
                <a:spcPct val="120000"/>
              </a:lnSpc>
              <a:spcBef>
                <a:spcPts val="500"/>
              </a:spcBef>
              <a:buFont typeface="Arial" panose="020B0604020202020204" pitchFamily="34" charset="0"/>
              <a:buChar char="•"/>
              <a:defRPr>
                <a:solidFill>
                  <a:schemeClr val="tx1">
                    <a:lumMod val="65000"/>
                    <a:lumOff val="35000"/>
                  </a:schemeClr>
                </a:solidFill>
              </a:defRPr>
            </a:lvl4pPr>
            <a:lvl5pPr marL="2057400" indent="-228600">
              <a:lnSpc>
                <a:spcPct val="120000"/>
              </a:lnSpc>
              <a:spcBef>
                <a:spcPts val="500"/>
              </a:spcBef>
              <a:buFont typeface="Arial" panose="020B0604020202020204" pitchFamily="34" charset="0"/>
              <a:buChar char="•"/>
              <a:defRPr>
                <a:solidFill>
                  <a:schemeClr val="tx1">
                    <a:lumMod val="65000"/>
                    <a:lumOff val="3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2019</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zh-CN" altLang="en-US" dirty="0"/>
              <a:t>内容提要</a:t>
            </a:r>
            <a:endParaRPr lang="zh-CN" altLang="en-US" dirty="0"/>
          </a:p>
        </p:txBody>
      </p:sp>
      <p:sp>
        <p:nvSpPr>
          <p:cNvPr id="3" name="内容占位符 2"/>
          <p:cNvSpPr>
            <a:spLocks noGrp="1"/>
          </p:cNvSpPr>
          <p:nvPr>
            <p:ph idx="1"/>
            <p:custDataLst>
              <p:tags r:id="rId2"/>
            </p:custDataLst>
          </p:nvPr>
        </p:nvSpPr>
        <p:spPr>
          <a:xfrm>
            <a:off x="838200" y="2064385"/>
            <a:ext cx="10515600" cy="4351338"/>
          </a:xfrm>
        </p:spPr>
        <p:txBody>
          <a:bodyPr>
            <a:normAutofit/>
          </a:bodyPr>
          <a:lstStyle/>
          <a:p>
            <a:pPr algn="just">
              <a:lnSpc>
                <a:spcPct val="120000"/>
              </a:lnSpc>
            </a:pPr>
            <a:r>
              <a:rPr lang="en-US" altLang="zh-CN" dirty="0">
                <a:latin typeface="+mj-ea"/>
                <a:ea typeface="+mj-ea"/>
                <a:cs typeface="+mj-ea"/>
              </a:rPr>
              <a:t>orgin</a:t>
            </a:r>
            <a:r>
              <a:rPr lang="zh-CN" altLang="en-US" dirty="0">
                <a:latin typeface="+mj-ea"/>
                <a:ea typeface="+mj-ea"/>
                <a:cs typeface="+mj-ea"/>
              </a:rPr>
              <a:t>解决的问题</a:t>
            </a:r>
            <a:endParaRPr lang="zh-CN" altLang="en-US" dirty="0">
              <a:latin typeface="+mj-ea"/>
              <a:ea typeface="+mj-ea"/>
              <a:cs typeface="+mj-ea"/>
            </a:endParaRPr>
          </a:p>
          <a:p>
            <a:pPr algn="just">
              <a:lnSpc>
                <a:spcPct val="120000"/>
              </a:lnSpc>
            </a:pPr>
            <a:r>
              <a:rPr lang="en-US" dirty="0">
                <a:latin typeface="+mj-ea"/>
                <a:ea typeface="+mj-ea"/>
                <a:cs typeface="+mj-ea"/>
              </a:rPr>
              <a:t>orgin</a:t>
            </a:r>
            <a:r>
              <a:rPr lang="zh-CN" altLang="en-US" dirty="0">
                <a:latin typeface="+mj-ea"/>
                <a:ea typeface="+mj-ea"/>
                <a:cs typeface="+mj-ea"/>
              </a:rPr>
              <a:t>的设计目标</a:t>
            </a:r>
            <a:endParaRPr lang="zh-CN" altLang="en-US" dirty="0">
              <a:latin typeface="+mj-ea"/>
              <a:ea typeface="+mj-ea"/>
              <a:cs typeface="+mj-ea"/>
            </a:endParaRPr>
          </a:p>
          <a:p>
            <a:pPr algn="just">
              <a:lnSpc>
                <a:spcPct val="120000"/>
              </a:lnSpc>
            </a:pPr>
            <a:r>
              <a:rPr lang="en-US" altLang="zh-CN" dirty="0">
                <a:latin typeface="+mj-ea"/>
                <a:ea typeface="+mj-ea"/>
                <a:cs typeface="+mj-ea"/>
              </a:rPr>
              <a:t>orgin</a:t>
            </a:r>
            <a:r>
              <a:rPr lang="zh-CN" altLang="en-US" dirty="0">
                <a:latin typeface="+mj-ea"/>
                <a:ea typeface="+mj-ea"/>
                <a:cs typeface="+mj-ea"/>
              </a:rPr>
              <a:t>框架的使用</a:t>
            </a:r>
            <a:endParaRPr lang="zh-CN" altLang="en-US" dirty="0">
              <a:latin typeface="+mj-ea"/>
              <a:ea typeface="+mj-ea"/>
              <a:cs typeface="+mj-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en-US" altLang="zh-CN" dirty="0">
                <a:latin typeface="+mj-ea"/>
                <a:cs typeface="+mj-ea"/>
                <a:sym typeface="+mn-ea"/>
              </a:rPr>
              <a:t>orgin</a:t>
            </a:r>
            <a:r>
              <a:rPr dirty="0">
                <a:latin typeface="+mj-ea"/>
                <a:cs typeface="+mj-ea"/>
                <a:sym typeface="+mn-ea"/>
              </a:rPr>
              <a:t>采用的编程语言（</a:t>
            </a:r>
            <a:r>
              <a:rPr lang="en-US" altLang="zh-CN" dirty="0">
                <a:latin typeface="+mj-ea"/>
                <a:cs typeface="+mj-ea"/>
                <a:sym typeface="+mn-ea"/>
              </a:rPr>
              <a:t>Go)</a:t>
            </a:r>
            <a:endParaRPr lang="en-US" altLang="zh-CN" dirty="0">
              <a:latin typeface="+mj-ea"/>
              <a:cs typeface="+mj-ea"/>
              <a:sym typeface="+mn-ea"/>
            </a:endParaRPr>
          </a:p>
        </p:txBody>
      </p:sp>
      <p:sp>
        <p:nvSpPr>
          <p:cNvPr id="4" name="内容占位符 3"/>
          <p:cNvSpPr>
            <a:spLocks noGrp="1"/>
          </p:cNvSpPr>
          <p:nvPr>
            <p:ph sz="half" idx="2"/>
            <p:custDataLst>
              <p:tags r:id="rId2"/>
            </p:custDataLst>
          </p:nvPr>
        </p:nvSpPr>
        <p:spPr>
          <a:xfrm>
            <a:off x="1061720" y="1893570"/>
            <a:ext cx="5181600" cy="4351338"/>
          </a:xfrm>
        </p:spPr>
        <p:txBody>
          <a:bodyPr vert="horz" lIns="91440" tIns="45720" rIns="91440" bIns="45720" rtlCol="0">
            <a:normAutofit/>
          </a:bodyPr>
          <a:lstStyle/>
          <a:p>
            <a:pPr>
              <a:lnSpc>
                <a:spcPct val="120000"/>
              </a:lnSpc>
            </a:pPr>
            <a:endParaRPr lang="zh-CN" altLang="en-US" sz="1800" dirty="0"/>
          </a:p>
          <a:p>
            <a:pPr>
              <a:lnSpc>
                <a:spcPct val="120000"/>
              </a:lnSpc>
            </a:pPr>
            <a:r>
              <a:rPr lang="en-US" sz="1800" dirty="0"/>
              <a:t>2007</a:t>
            </a:r>
            <a:r>
              <a:rPr lang="zh-CN" altLang="en-US" sz="1800" dirty="0"/>
              <a:t>年</a:t>
            </a:r>
            <a:r>
              <a:rPr lang="en-US" altLang="zh-CN" sz="1800" dirty="0"/>
              <a:t>Google</a:t>
            </a:r>
            <a:r>
              <a:rPr lang="zh-CN" altLang="en-US" sz="1800" dirty="0"/>
              <a:t>设计全新语言</a:t>
            </a:r>
            <a:endParaRPr lang="zh-CN" altLang="en-US" sz="1800" dirty="0"/>
          </a:p>
          <a:p>
            <a:pPr>
              <a:lnSpc>
                <a:spcPct val="120000"/>
              </a:lnSpc>
            </a:pPr>
            <a:r>
              <a:rPr lang="zh-CN" altLang="en-US" sz="1800" dirty="0"/>
              <a:t>静态语言</a:t>
            </a:r>
            <a:endParaRPr lang="zh-CN" altLang="en-US" sz="1800" dirty="0"/>
          </a:p>
          <a:p>
            <a:pPr>
              <a:lnSpc>
                <a:spcPct val="120000"/>
              </a:lnSpc>
            </a:pPr>
            <a:r>
              <a:rPr lang="zh-CN" altLang="en-US" sz="1800" dirty="0"/>
              <a:t>拥有接近</a:t>
            </a:r>
            <a:r>
              <a:rPr lang="en-US" altLang="zh-CN" sz="1800" dirty="0"/>
              <a:t>C</a:t>
            </a:r>
            <a:r>
              <a:rPr lang="zh-CN" altLang="en-US" sz="1800" dirty="0"/>
              <a:t>运行效率和脚本语言的开发效率</a:t>
            </a:r>
            <a:endParaRPr lang="zh-CN" altLang="en-US" sz="1800" dirty="0"/>
          </a:p>
          <a:p>
            <a:pPr>
              <a:lnSpc>
                <a:spcPct val="120000"/>
              </a:lnSpc>
            </a:pPr>
            <a:r>
              <a:rPr lang="zh-CN" altLang="en-US" sz="1800" dirty="0"/>
              <a:t>可靠稳定</a:t>
            </a:r>
            <a:endParaRPr lang="zh-CN" altLang="en-US" sz="1800" dirty="0"/>
          </a:p>
          <a:p>
            <a:pPr>
              <a:lnSpc>
                <a:spcPct val="120000"/>
              </a:lnSpc>
            </a:pPr>
            <a:r>
              <a:rPr lang="zh-CN" altLang="en-US" sz="1800" dirty="0"/>
              <a:t>适合高并发服务器开发，先进的协程调度技术</a:t>
            </a:r>
            <a:endParaRPr lang="zh-CN" altLang="en-US" sz="1800" dirty="0"/>
          </a:p>
          <a:p>
            <a:pPr>
              <a:lnSpc>
                <a:spcPct val="120000"/>
              </a:lnSpc>
            </a:pPr>
            <a:r>
              <a:rPr lang="zh-CN" altLang="en-US" sz="1800" dirty="0"/>
              <a:t>有大量优秀开源项目，微服务，</a:t>
            </a:r>
            <a:r>
              <a:rPr lang="en-US" altLang="zh-CN" sz="1800" dirty="0"/>
              <a:t>Docker,eth</a:t>
            </a:r>
            <a:r>
              <a:rPr lang="zh-CN" altLang="en-US" sz="1800" dirty="0"/>
              <a:t>结点服务，</a:t>
            </a:r>
            <a:endParaRPr lang="zh-CN" altLang="en-US" sz="1800" dirty="0"/>
          </a:p>
        </p:txBody>
      </p:sp>
      <p:pic>
        <p:nvPicPr>
          <p:cNvPr id="3" name="图片 2"/>
          <p:cNvPicPr>
            <a:picLocks noChangeAspect="1"/>
          </p:cNvPicPr>
          <p:nvPr/>
        </p:nvPicPr>
        <p:blipFill>
          <a:blip r:embed="rId3"/>
          <a:stretch>
            <a:fillRect/>
          </a:stretch>
        </p:blipFill>
        <p:spPr>
          <a:xfrm>
            <a:off x="6812280" y="1691005"/>
            <a:ext cx="4843780" cy="336359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9470" y="457200"/>
            <a:ext cx="7517130" cy="1600200"/>
          </a:xfrm>
        </p:spPr>
        <p:txBody>
          <a:bodyPr>
            <a:normAutofit/>
          </a:bodyPr>
          <a:lstStyle/>
          <a:p>
            <a:r>
              <a:rPr lang="zh-CN" altLang="en-US" sz="4000" dirty="0"/>
              <a:t>解决的问题</a:t>
            </a:r>
            <a:endParaRPr lang="zh-CN" altLang="en-US" sz="4000" dirty="0"/>
          </a:p>
        </p:txBody>
      </p:sp>
      <p:sp>
        <p:nvSpPr>
          <p:cNvPr id="7" name="内容占位符 3"/>
          <p:cNvSpPr>
            <a:spLocks noGrp="1"/>
          </p:cNvSpPr>
          <p:nvPr>
            <p:custDataLst>
              <p:tags r:id="rId2"/>
            </p:custDataLst>
          </p:nvPr>
        </p:nvSpPr>
        <p:spPr>
          <a:xfrm>
            <a:off x="839470" y="1866900"/>
            <a:ext cx="8054340" cy="43516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dirty="0">
                <a:sym typeface="+mn-ea"/>
              </a:rPr>
              <a:t>我们希望根据业务需求能快速灵活配置服务器的架构</a:t>
            </a:r>
            <a:endParaRPr lang="zh-CN" altLang="en-US" sz="1800" dirty="0">
              <a:sym typeface="+mn-ea"/>
            </a:endParaRPr>
          </a:p>
          <a:p>
            <a:pPr>
              <a:lnSpc>
                <a:spcPct val="120000"/>
              </a:lnSpc>
            </a:pPr>
            <a:r>
              <a:rPr lang="zh-CN" altLang="en-US" sz="1800" dirty="0"/>
              <a:t>可以根据业务变化或者负载情况把不同模块的功能动态配置到不同的结点上，并且不需要调整代码。</a:t>
            </a:r>
            <a:endParaRPr lang="zh-CN" altLang="en-US" sz="1800" dirty="0"/>
          </a:p>
          <a:p>
            <a:pPr>
              <a:lnSpc>
                <a:spcPct val="120000"/>
              </a:lnSpc>
            </a:pPr>
            <a:r>
              <a:rPr lang="zh-CN" altLang="en-US" sz="1800" dirty="0"/>
              <a:t>能够充分利用多核优势，将不同的模块配置到不同结点，高效并能协同工作。</a:t>
            </a:r>
            <a:endParaRPr lang="zh-CN" altLang="en-US" sz="1800" dirty="0"/>
          </a:p>
          <a:p>
            <a:pPr>
              <a:lnSpc>
                <a:spcPct val="120000"/>
              </a:lnSpc>
            </a:pPr>
            <a:r>
              <a:rPr lang="zh-CN" altLang="en-US" sz="1800" dirty="0"/>
              <a:t>管理好不同的模块间关系，减少耦合。</a:t>
            </a:r>
            <a:endParaRPr lang="zh-CN" altLang="en-US" sz="1800" dirty="0"/>
          </a:p>
          <a:p>
            <a:pPr>
              <a:lnSpc>
                <a:spcPct val="120000"/>
              </a:lnSpc>
            </a:pPr>
            <a:r>
              <a:rPr lang="zh-CN" altLang="en-US" sz="1800" dirty="0">
                <a:sym typeface="+mn-ea"/>
              </a:rPr>
              <a:t>有丰富并健壮的工具库，能快速的开发业务</a:t>
            </a:r>
            <a:endParaRPr lang="zh-CN" altLang="en-US" sz="1800" dirty="0"/>
          </a:p>
          <a:p>
            <a:pPr>
              <a:lnSpc>
                <a:spcPct val="120000"/>
              </a:lnSpc>
            </a:pPr>
            <a:endParaRPr lang="zh-CN" altLang="en-US" sz="18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392445"/>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zh-CN" altLang="en-US" dirty="0"/>
              <a:t>名词定义</a:t>
            </a:r>
            <a:endParaRPr lang="zh-CN" altLang="en-US" dirty="0"/>
          </a:p>
        </p:txBody>
      </p:sp>
      <p:sp>
        <p:nvSpPr>
          <p:cNvPr id="4" name="圆柱形 3"/>
          <p:cNvSpPr/>
          <p:nvPr/>
        </p:nvSpPr>
        <p:spPr>
          <a:xfrm>
            <a:off x="1216660" y="1955165"/>
            <a:ext cx="2714625" cy="355536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立方体 4"/>
          <p:cNvSpPr/>
          <p:nvPr/>
        </p:nvSpPr>
        <p:spPr>
          <a:xfrm>
            <a:off x="1791335" y="2834005"/>
            <a:ext cx="1525905" cy="666750"/>
          </a:xfrm>
          <a:prstGeom prst="cub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service</a:t>
            </a:r>
            <a:endParaRPr lang="en-US" altLang="zh-CN"/>
          </a:p>
        </p:txBody>
      </p:sp>
      <p:sp>
        <p:nvSpPr>
          <p:cNvPr id="6" name="立方体 5"/>
          <p:cNvSpPr/>
          <p:nvPr/>
        </p:nvSpPr>
        <p:spPr>
          <a:xfrm>
            <a:off x="1791970" y="3609340"/>
            <a:ext cx="1525905" cy="666750"/>
          </a:xfrm>
          <a:prstGeom prst="cub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service</a:t>
            </a:r>
            <a:endParaRPr lang="en-US" altLang="zh-CN"/>
          </a:p>
        </p:txBody>
      </p:sp>
      <p:sp>
        <p:nvSpPr>
          <p:cNvPr id="8" name="立方体 7"/>
          <p:cNvSpPr/>
          <p:nvPr/>
        </p:nvSpPr>
        <p:spPr>
          <a:xfrm>
            <a:off x="1791335" y="4431665"/>
            <a:ext cx="1525905" cy="666750"/>
          </a:xfrm>
          <a:prstGeom prst="cub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service</a:t>
            </a:r>
            <a:endParaRPr lang="en-US" altLang="zh-CN"/>
          </a:p>
        </p:txBody>
      </p:sp>
      <p:sp>
        <p:nvSpPr>
          <p:cNvPr id="9" name="文本框 8"/>
          <p:cNvSpPr txBox="1"/>
          <p:nvPr/>
        </p:nvSpPr>
        <p:spPr>
          <a:xfrm>
            <a:off x="2209800" y="5615940"/>
            <a:ext cx="728980" cy="368300"/>
          </a:xfrm>
          <a:prstGeom prst="rect">
            <a:avLst/>
          </a:prstGeom>
          <a:noFill/>
        </p:spPr>
        <p:txBody>
          <a:bodyPr wrap="none" rtlCol="0">
            <a:spAutoFit/>
          </a:bodyPr>
          <a:p>
            <a:r>
              <a:rPr lang="en-US" altLang="zh-CN"/>
              <a:t>Node</a:t>
            </a:r>
            <a:endParaRPr lang="en-US" altLang="zh-CN"/>
          </a:p>
        </p:txBody>
      </p:sp>
      <p:sp>
        <p:nvSpPr>
          <p:cNvPr id="10" name="立方体 9"/>
          <p:cNvSpPr/>
          <p:nvPr/>
        </p:nvSpPr>
        <p:spPr>
          <a:xfrm>
            <a:off x="5139055" y="2376805"/>
            <a:ext cx="2386330" cy="229552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526405" y="5510530"/>
            <a:ext cx="2548255" cy="368300"/>
          </a:xfrm>
          <a:prstGeom prst="rect">
            <a:avLst/>
          </a:prstGeom>
          <a:noFill/>
        </p:spPr>
        <p:txBody>
          <a:bodyPr wrap="square" rtlCol="0">
            <a:spAutoFit/>
          </a:bodyPr>
          <a:p>
            <a:r>
              <a:rPr lang="en-US" altLang="zh-CN"/>
              <a:t>service</a:t>
            </a:r>
            <a:endParaRPr lang="en-US" altLang="zh-CN"/>
          </a:p>
        </p:txBody>
      </p:sp>
      <p:sp>
        <p:nvSpPr>
          <p:cNvPr id="13" name="圆角矩形 12"/>
          <p:cNvSpPr/>
          <p:nvPr/>
        </p:nvSpPr>
        <p:spPr>
          <a:xfrm>
            <a:off x="5525770" y="3230880"/>
            <a:ext cx="1139825" cy="3962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Module</a:t>
            </a:r>
            <a:endParaRPr lang="en-US" altLang="zh-CN"/>
          </a:p>
        </p:txBody>
      </p:sp>
      <p:sp>
        <p:nvSpPr>
          <p:cNvPr id="14" name="圆角矩形 13"/>
          <p:cNvSpPr/>
          <p:nvPr/>
        </p:nvSpPr>
        <p:spPr>
          <a:xfrm>
            <a:off x="5526405" y="3957320"/>
            <a:ext cx="1139825" cy="3962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Module</a:t>
            </a:r>
            <a:endParaRPr lang="en-US" altLang="zh-CN"/>
          </a:p>
        </p:txBody>
      </p:sp>
      <p:sp>
        <p:nvSpPr>
          <p:cNvPr id="15" name="内容占位符 3"/>
          <p:cNvSpPr>
            <a:spLocks noGrp="1"/>
          </p:cNvSpPr>
          <p:nvPr>
            <p:custDataLst>
              <p:tags r:id="rId2"/>
            </p:custDataLst>
          </p:nvPr>
        </p:nvSpPr>
        <p:spPr>
          <a:xfrm>
            <a:off x="8279130" y="2184400"/>
            <a:ext cx="3001645" cy="268097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sym typeface="+mn-ea"/>
              </a:rPr>
              <a:t>Node </a:t>
            </a:r>
            <a:r>
              <a:rPr lang="zh-CN" altLang="en-US" sz="1800" dirty="0">
                <a:sym typeface="+mn-ea"/>
              </a:rPr>
              <a:t>可以认为是一个进程</a:t>
            </a:r>
            <a:endParaRPr lang="zh-CN" altLang="en-US" sz="1800" dirty="0">
              <a:sym typeface="+mn-ea"/>
            </a:endParaRPr>
          </a:p>
          <a:p>
            <a:pPr>
              <a:lnSpc>
                <a:spcPct val="120000"/>
              </a:lnSpc>
            </a:pPr>
            <a:r>
              <a:rPr lang="en-US" altLang="zh-CN" sz="1800" dirty="0"/>
              <a:t>service </a:t>
            </a:r>
            <a:r>
              <a:rPr lang="zh-CN" altLang="en-US" sz="1800" dirty="0"/>
              <a:t>一个独立的服务，一般可以是一个独立的功能模块。服务可以支持外部</a:t>
            </a:r>
            <a:r>
              <a:rPr lang="en-US" altLang="zh-CN" sz="1800" dirty="0"/>
              <a:t>RPC</a:t>
            </a:r>
            <a:r>
              <a:rPr lang="zh-CN" altLang="en-US" sz="1800" dirty="0"/>
              <a:t>或者</a:t>
            </a:r>
            <a:r>
              <a:rPr lang="en-US" altLang="zh-CN" sz="1800" dirty="0"/>
              <a:t>HTTP</a:t>
            </a:r>
            <a:r>
              <a:rPr lang="zh-CN" altLang="en-US" sz="1800" dirty="0"/>
              <a:t>等接口访问。</a:t>
            </a:r>
            <a:endParaRPr lang="zh-CN" altLang="en-US" sz="1800" dirty="0"/>
          </a:p>
          <a:p>
            <a:pPr>
              <a:lnSpc>
                <a:spcPct val="120000"/>
              </a:lnSpc>
            </a:pPr>
            <a:r>
              <a:rPr lang="en-US" altLang="zh-CN" sz="1800" dirty="0"/>
              <a:t>module </a:t>
            </a:r>
            <a:r>
              <a:rPr lang="zh-CN" altLang="en-US" sz="1800" dirty="0"/>
              <a:t>在一个服务实现中，需要有</a:t>
            </a:r>
            <a:r>
              <a:rPr lang="en-US" altLang="zh-CN" sz="1800" dirty="0"/>
              <a:t>N</a:t>
            </a:r>
            <a:r>
              <a:rPr lang="zh-CN" altLang="en-US" sz="1800" dirty="0"/>
              <a:t>个模块组合实现功能，每个</a:t>
            </a:r>
            <a:r>
              <a:rPr lang="en-US" altLang="zh-CN" sz="1800" dirty="0"/>
              <a:t>module</a:t>
            </a:r>
            <a:r>
              <a:rPr lang="zh-CN" altLang="en-US" sz="1800" dirty="0"/>
              <a:t>关系是平等的。内部支持协程</a:t>
            </a:r>
            <a:r>
              <a:rPr lang="en-US" altLang="zh-CN" sz="1800" dirty="0"/>
              <a:t>Run</a:t>
            </a:r>
            <a:endParaRPr lang="zh-CN" altLang="en-US" sz="1800" dirty="0"/>
          </a:p>
          <a:p>
            <a:pPr>
              <a:lnSpc>
                <a:spcPct val="120000"/>
              </a:lnSpc>
            </a:pPr>
            <a:endParaRPr lang="zh-CN" altLang="en-US" sz="18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altLang="zh-CN" dirty="0"/>
              <a:t>Service</a:t>
            </a:r>
            <a:r>
              <a:rPr lang="zh-CN" altLang="en-US" dirty="0"/>
              <a:t>的动态调整</a:t>
            </a:r>
            <a:endParaRPr lang="zh-CN" altLang="en-US" dirty="0"/>
          </a:p>
        </p:txBody>
      </p:sp>
      <p:sp>
        <p:nvSpPr>
          <p:cNvPr id="6" name="矩形 5"/>
          <p:cNvSpPr/>
          <p:nvPr/>
        </p:nvSpPr>
        <p:spPr>
          <a:xfrm>
            <a:off x="4972685" y="1416050"/>
            <a:ext cx="1702435" cy="2288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4972685" y="4064635"/>
            <a:ext cx="1702435" cy="2288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858520" y="2876550"/>
            <a:ext cx="1702435" cy="2288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矩形 11"/>
          <p:cNvSpPr/>
          <p:nvPr/>
        </p:nvSpPr>
        <p:spPr>
          <a:xfrm>
            <a:off x="5215255" y="2367280"/>
            <a:ext cx="1217295" cy="38671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mn-ea"/>
              </a:rPr>
              <a:t>service.RPC_Test</a:t>
            </a:r>
            <a:endParaRPr lang="en-US" altLang="zh-CN" sz="1000">
              <a:latin typeface="+mn-ea"/>
            </a:endParaRPr>
          </a:p>
        </p:txBody>
      </p:sp>
      <p:cxnSp>
        <p:nvCxnSpPr>
          <p:cNvPr id="13" name="直接连接符 12"/>
          <p:cNvCxnSpPr>
            <a:stCxn id="9" idx="3"/>
          </p:cNvCxnSpPr>
          <p:nvPr/>
        </p:nvCxnSpPr>
        <p:spPr>
          <a:xfrm flipV="1">
            <a:off x="2551430" y="4013200"/>
            <a:ext cx="1326515" cy="76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05100" y="4064635"/>
            <a:ext cx="1182370" cy="245110"/>
          </a:xfrm>
          <a:prstGeom prst="rect">
            <a:avLst/>
          </a:prstGeom>
          <a:noFill/>
        </p:spPr>
        <p:txBody>
          <a:bodyPr wrap="none" rtlCol="0">
            <a:spAutoFit/>
          </a:bodyPr>
          <a:p>
            <a:r>
              <a:rPr lang="en-US" altLang="zh-CN" sz="1000">
                <a:latin typeface="+mn-ea"/>
              </a:rPr>
              <a:t>service.RPC_Test</a:t>
            </a:r>
            <a:endParaRPr lang="en-US" altLang="zh-CN" sz="1000">
              <a:latin typeface="+mn-ea"/>
            </a:endParaRPr>
          </a:p>
        </p:txBody>
      </p:sp>
      <p:cxnSp>
        <p:nvCxnSpPr>
          <p:cNvPr id="15" name="曲线连接符 14"/>
          <p:cNvCxnSpPr>
            <a:endCxn id="6" idx="1"/>
          </p:cNvCxnSpPr>
          <p:nvPr/>
        </p:nvCxnSpPr>
        <p:spPr>
          <a:xfrm rot="16200000">
            <a:off x="3693160" y="2734310"/>
            <a:ext cx="1443990" cy="1095375"/>
          </a:xfrm>
          <a:prstGeom prst="curvedConnector2">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8" idx="1"/>
          </p:cNvCxnSpPr>
          <p:nvPr/>
        </p:nvCxnSpPr>
        <p:spPr>
          <a:xfrm rot="5400000" flipV="1">
            <a:off x="3817620" y="4063365"/>
            <a:ext cx="1205865" cy="108521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277485" y="5015230"/>
            <a:ext cx="1217295" cy="38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mn-ea"/>
              </a:rPr>
              <a:t>service.RPC_Test</a:t>
            </a:r>
            <a:endParaRPr lang="en-US" altLang="zh-CN" sz="1000">
              <a:latin typeface="+mn-ea"/>
            </a:endParaRPr>
          </a:p>
        </p:txBody>
      </p:sp>
      <p:sp>
        <p:nvSpPr>
          <p:cNvPr id="18" name="文本框 17"/>
          <p:cNvSpPr txBox="1"/>
          <p:nvPr/>
        </p:nvSpPr>
        <p:spPr>
          <a:xfrm>
            <a:off x="1182370" y="5249545"/>
            <a:ext cx="855980" cy="368300"/>
          </a:xfrm>
          <a:prstGeom prst="rect">
            <a:avLst/>
          </a:prstGeom>
          <a:noFill/>
        </p:spPr>
        <p:txBody>
          <a:bodyPr wrap="none" rtlCol="0">
            <a:spAutoFit/>
          </a:bodyPr>
          <a:p>
            <a:r>
              <a:rPr lang="en-US" altLang="zh-CN"/>
              <a:t>Node1</a:t>
            </a:r>
            <a:endParaRPr lang="en-US" altLang="zh-CN"/>
          </a:p>
        </p:txBody>
      </p:sp>
      <p:sp>
        <p:nvSpPr>
          <p:cNvPr id="19" name="文本框 18"/>
          <p:cNvSpPr txBox="1"/>
          <p:nvPr/>
        </p:nvSpPr>
        <p:spPr>
          <a:xfrm>
            <a:off x="6757670" y="3098800"/>
            <a:ext cx="855980" cy="368300"/>
          </a:xfrm>
          <a:prstGeom prst="rect">
            <a:avLst/>
          </a:prstGeom>
          <a:noFill/>
        </p:spPr>
        <p:txBody>
          <a:bodyPr wrap="none" rtlCol="0">
            <a:spAutoFit/>
          </a:bodyPr>
          <a:p>
            <a:r>
              <a:rPr lang="en-US" altLang="zh-CN"/>
              <a:t>Node2</a:t>
            </a:r>
            <a:endParaRPr lang="en-US" altLang="zh-CN"/>
          </a:p>
        </p:txBody>
      </p:sp>
      <p:sp>
        <p:nvSpPr>
          <p:cNvPr id="20" name="文本框 19"/>
          <p:cNvSpPr txBox="1"/>
          <p:nvPr/>
        </p:nvSpPr>
        <p:spPr>
          <a:xfrm>
            <a:off x="6757670" y="5762625"/>
            <a:ext cx="855980" cy="368300"/>
          </a:xfrm>
          <a:prstGeom prst="rect">
            <a:avLst/>
          </a:prstGeom>
          <a:noFill/>
        </p:spPr>
        <p:txBody>
          <a:bodyPr wrap="none" rtlCol="0">
            <a:spAutoFit/>
          </a:bodyPr>
          <a:p>
            <a:r>
              <a:rPr lang="en-US" altLang="zh-CN"/>
              <a:t>Node3</a:t>
            </a:r>
            <a:endParaRPr lang="en-US" altLang="zh-CN"/>
          </a:p>
        </p:txBody>
      </p:sp>
      <p:sp>
        <p:nvSpPr>
          <p:cNvPr id="21" name="内容占位符 3"/>
          <p:cNvSpPr>
            <a:spLocks noGrp="1"/>
          </p:cNvSpPr>
          <p:nvPr>
            <p:custDataLst>
              <p:tags r:id="rId2"/>
            </p:custDataLst>
          </p:nvPr>
        </p:nvSpPr>
        <p:spPr>
          <a:xfrm>
            <a:off x="8279130" y="2184400"/>
            <a:ext cx="3001645" cy="2680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t>Node2</a:t>
            </a:r>
            <a:r>
              <a:rPr lang="zh-CN" altLang="en-US" sz="1800" dirty="0"/>
              <a:t>中的</a:t>
            </a:r>
            <a:r>
              <a:rPr lang="en-US" altLang="zh-CN" sz="1800" dirty="0"/>
              <a:t>service</a:t>
            </a:r>
            <a:r>
              <a:rPr lang="zh-CN" altLang="en-US" sz="1800" dirty="0"/>
              <a:t>服务可以移动到</a:t>
            </a:r>
            <a:r>
              <a:rPr lang="en-US" altLang="zh-CN" sz="1800" dirty="0"/>
              <a:t>Node3</a:t>
            </a:r>
            <a:r>
              <a:rPr lang="zh-CN" altLang="en-US" sz="1800" dirty="0"/>
              <a:t>中，其他进程调用时，会自动查找到</a:t>
            </a:r>
            <a:r>
              <a:rPr lang="en-US" altLang="zh-CN" sz="1800" dirty="0"/>
              <a:t>Node3.service.RPC_Test</a:t>
            </a:r>
            <a:r>
              <a:rPr lang="zh-CN" altLang="en-US" sz="1800" dirty="0"/>
              <a:t>调用</a:t>
            </a:r>
            <a:endParaRPr lang="zh-CN" altLang="en-US" sz="18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dirty="0"/>
              <a:t>orgin</a:t>
            </a:r>
            <a:r>
              <a:rPr lang="zh-CN" altLang="en-US" dirty="0"/>
              <a:t>基于</a:t>
            </a:r>
            <a:r>
              <a:rPr lang="en-US" altLang="zh-CN" dirty="0"/>
              <a:t>RPC</a:t>
            </a:r>
            <a:r>
              <a:rPr lang="zh-CN" altLang="en-US" dirty="0"/>
              <a:t>服务间通讯</a:t>
            </a:r>
            <a:endParaRPr lang="zh-CN" altLang="en-US" dirty="0"/>
          </a:p>
        </p:txBody>
      </p:sp>
      <p:sp>
        <p:nvSpPr>
          <p:cNvPr id="15" name="内容占位符 3"/>
          <p:cNvSpPr>
            <a:spLocks noGrp="1"/>
          </p:cNvSpPr>
          <p:nvPr>
            <p:custDataLst>
              <p:tags r:id="rId2"/>
            </p:custDataLst>
          </p:nvPr>
        </p:nvSpPr>
        <p:spPr>
          <a:xfrm>
            <a:off x="1075690" y="1876425"/>
            <a:ext cx="7570470" cy="2680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800" dirty="0">
                <a:sym typeface="+mn-ea"/>
              </a:rPr>
              <a:t>RPC</a:t>
            </a:r>
            <a:r>
              <a:rPr lang="zh-CN" altLang="en-US" sz="1800" dirty="0">
                <a:sym typeface="+mn-ea"/>
              </a:rPr>
              <a:t>即远程过程调用，</a:t>
            </a:r>
            <a:r>
              <a:rPr lang="en-US" altLang="zh-CN" sz="1800" dirty="0">
                <a:sym typeface="+mn-ea"/>
              </a:rPr>
              <a:t>orgin</a:t>
            </a:r>
            <a:r>
              <a:rPr lang="zh-CN" altLang="en-US" sz="1800" dirty="0">
                <a:sym typeface="+mn-ea"/>
              </a:rPr>
              <a:t>框架中不需要了解网络底层，可以像调用本地函数一样调用跨</a:t>
            </a:r>
            <a:r>
              <a:rPr lang="en-US" altLang="zh-CN" sz="1800" dirty="0">
                <a:sym typeface="+mn-ea"/>
              </a:rPr>
              <a:t>Node</a:t>
            </a:r>
            <a:r>
              <a:rPr lang="zh-CN" altLang="en-US" sz="1800" dirty="0">
                <a:sym typeface="+mn-ea"/>
              </a:rPr>
              <a:t>中</a:t>
            </a:r>
            <a:r>
              <a:rPr lang="en-US" altLang="zh-CN" sz="1800" dirty="0">
                <a:sym typeface="+mn-ea"/>
              </a:rPr>
              <a:t>service</a:t>
            </a:r>
            <a:r>
              <a:rPr lang="zh-CN" altLang="en-US" sz="1800" dirty="0">
                <a:sym typeface="+mn-ea"/>
              </a:rPr>
              <a:t>的函数。</a:t>
            </a:r>
            <a:endParaRPr lang="en-US" sz="1800" dirty="0">
              <a:sym typeface="+mn-ea"/>
            </a:endParaRPr>
          </a:p>
          <a:p>
            <a:pPr>
              <a:lnSpc>
                <a:spcPct val="120000"/>
              </a:lnSpc>
            </a:pPr>
            <a:r>
              <a:rPr lang="en-US" sz="1800" dirty="0">
                <a:sym typeface="+mn-ea"/>
              </a:rPr>
              <a:t>Orgin</a:t>
            </a:r>
            <a:r>
              <a:rPr lang="zh-CN" altLang="en-US" sz="1800" dirty="0">
                <a:sym typeface="+mn-ea"/>
              </a:rPr>
              <a:t>集群本质上可以理解成是所有的</a:t>
            </a:r>
            <a:r>
              <a:rPr lang="en-US" altLang="zh-CN" sz="1800" dirty="0">
                <a:sym typeface="+mn-ea"/>
              </a:rPr>
              <a:t>service</a:t>
            </a:r>
            <a:r>
              <a:rPr lang="zh-CN" altLang="en-US" sz="1800" dirty="0">
                <a:sym typeface="+mn-ea"/>
              </a:rPr>
              <a:t>集合，</a:t>
            </a:r>
            <a:r>
              <a:rPr lang="en-US" altLang="zh-CN" sz="1800" dirty="0">
                <a:sym typeface="+mn-ea"/>
              </a:rPr>
              <a:t>service</a:t>
            </a:r>
            <a:r>
              <a:rPr lang="zh-CN" altLang="en-US" sz="1800" dirty="0">
                <a:sym typeface="+mn-ea"/>
              </a:rPr>
              <a:t>间通讯通过</a:t>
            </a:r>
            <a:r>
              <a:rPr lang="en-US" altLang="zh-CN" sz="1800" dirty="0">
                <a:sym typeface="+mn-ea"/>
              </a:rPr>
              <a:t>RPC</a:t>
            </a:r>
            <a:r>
              <a:rPr lang="zh-CN" altLang="en-US" sz="1800" dirty="0">
                <a:sym typeface="+mn-ea"/>
              </a:rPr>
              <a:t>，即使是同一个</a:t>
            </a:r>
            <a:r>
              <a:rPr lang="en-US" altLang="zh-CN" sz="1800" dirty="0">
                <a:sym typeface="+mn-ea"/>
              </a:rPr>
              <a:t>Node</a:t>
            </a:r>
            <a:r>
              <a:rPr lang="zh-CN" altLang="en-US" sz="1800" dirty="0">
                <a:sym typeface="+mn-ea"/>
              </a:rPr>
              <a:t>内</a:t>
            </a:r>
            <a:r>
              <a:rPr lang="en-US" altLang="zh-CN" sz="1800" dirty="0">
                <a:sym typeface="+mn-ea"/>
              </a:rPr>
              <a:t>service</a:t>
            </a:r>
            <a:r>
              <a:rPr lang="zh-CN" altLang="en-US" sz="1800" dirty="0">
                <a:sym typeface="+mn-ea"/>
              </a:rPr>
              <a:t>都采用同一模式通讯。</a:t>
            </a:r>
            <a:endParaRPr lang="zh-CN" altLang="en-US" sz="1800" dirty="0"/>
          </a:p>
          <a:p>
            <a:pPr marL="0" indent="0">
              <a:lnSpc>
                <a:spcPct val="120000"/>
              </a:lnSpc>
              <a:buNone/>
            </a:pPr>
            <a:endParaRPr lang="zh-CN" altLang="en-US" sz="1800" dirty="0"/>
          </a:p>
          <a:p>
            <a:pPr>
              <a:lnSpc>
                <a:spcPct val="120000"/>
              </a:lnSpc>
            </a:pPr>
            <a:endParaRPr lang="zh-CN" altLang="en-US" sz="18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altLang="zh-CN" dirty="0"/>
              <a:t>orgin</a:t>
            </a:r>
            <a:r>
              <a:rPr lang="zh-CN" altLang="en-US" dirty="0"/>
              <a:t>使用</a:t>
            </a:r>
            <a:r>
              <a:rPr lang="en-US" altLang="zh-CN" dirty="0"/>
              <a:t>-</a:t>
            </a:r>
            <a:r>
              <a:rPr lang="zh-CN" altLang="en-US" dirty="0"/>
              <a:t>目录结构</a:t>
            </a:r>
            <a:endParaRPr lang="zh-CN" altLang="en-US" dirty="0"/>
          </a:p>
        </p:txBody>
      </p:sp>
      <p:sp>
        <p:nvSpPr>
          <p:cNvPr id="5" name="文本框 4"/>
          <p:cNvSpPr txBox="1"/>
          <p:nvPr/>
        </p:nvSpPr>
        <p:spPr>
          <a:xfrm>
            <a:off x="1357630" y="1609725"/>
            <a:ext cx="3989070" cy="368300"/>
          </a:xfrm>
          <a:prstGeom prst="rect">
            <a:avLst/>
          </a:prstGeom>
          <a:noFill/>
        </p:spPr>
        <p:txBody>
          <a:bodyPr wrap="square" rtlCol="0" anchor="t">
            <a:spAutoFit/>
          </a:bodyPr>
          <a:p>
            <a:r>
              <a:rPr lang="zh-CN" altLang="en-US"/>
              <a:t>github.com\duanhf2012\origin</a:t>
            </a:r>
            <a:endParaRPr lang="zh-CN" altLang="en-US"/>
          </a:p>
        </p:txBody>
      </p:sp>
      <p:pic>
        <p:nvPicPr>
          <p:cNvPr id="6" name="图片 5"/>
          <p:cNvPicPr>
            <a:picLocks noChangeAspect="1"/>
          </p:cNvPicPr>
          <p:nvPr/>
        </p:nvPicPr>
        <p:blipFill>
          <a:blip r:embed="rId2"/>
          <a:stretch>
            <a:fillRect/>
          </a:stretch>
        </p:blipFill>
        <p:spPr>
          <a:xfrm>
            <a:off x="1075690" y="1848485"/>
            <a:ext cx="6076950" cy="2514600"/>
          </a:xfrm>
          <a:prstGeom prst="rect">
            <a:avLst/>
          </a:prstGeom>
        </p:spPr>
      </p:pic>
      <p:sp>
        <p:nvSpPr>
          <p:cNvPr id="15" name="内容占位符 3"/>
          <p:cNvSpPr>
            <a:spLocks noGrp="1"/>
          </p:cNvSpPr>
          <p:nvPr>
            <p:custDataLst>
              <p:tags r:id="rId3"/>
            </p:custDataLst>
          </p:nvPr>
        </p:nvSpPr>
        <p:spPr>
          <a:xfrm>
            <a:off x="7091680" y="1609725"/>
            <a:ext cx="4585970" cy="397573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800" dirty="0">
                <a:sym typeface="+mn-ea"/>
              </a:rPr>
              <a:t>cluster</a:t>
            </a:r>
            <a:r>
              <a:rPr lang="zh-CN" altLang="en-US" sz="1800" dirty="0">
                <a:sym typeface="+mn-ea"/>
              </a:rPr>
              <a:t>：</a:t>
            </a:r>
            <a:r>
              <a:rPr lang="zh-CN" altLang="en-US" sz="1800" dirty="0">
                <a:sym typeface="+mn-ea"/>
              </a:rPr>
              <a:t>用于集群实现</a:t>
            </a:r>
            <a:endParaRPr lang="zh-CN" altLang="en-US" sz="1800" dirty="0">
              <a:sym typeface="+mn-ea"/>
            </a:endParaRPr>
          </a:p>
          <a:p>
            <a:pPr>
              <a:lnSpc>
                <a:spcPct val="120000"/>
              </a:lnSpc>
            </a:pPr>
            <a:r>
              <a:rPr lang="en-US" sz="1800" dirty="0"/>
              <a:t>network</a:t>
            </a:r>
            <a:r>
              <a:rPr lang="zh-CN" altLang="en-US" sz="1800" dirty="0"/>
              <a:t>：</a:t>
            </a:r>
            <a:r>
              <a:rPr lang="zh-CN" altLang="en-US" sz="1800" dirty="0"/>
              <a:t>网络底层库</a:t>
            </a:r>
            <a:endParaRPr lang="zh-CN" altLang="en-US" sz="1800" dirty="0"/>
          </a:p>
          <a:p>
            <a:pPr>
              <a:lnSpc>
                <a:spcPct val="120000"/>
              </a:lnSpc>
            </a:pPr>
            <a:r>
              <a:rPr lang="en-US" altLang="zh-CN" sz="1800" dirty="0"/>
              <a:t>rpc</a:t>
            </a:r>
            <a:r>
              <a:rPr lang="zh-CN" altLang="en-US" sz="1800" dirty="0"/>
              <a:t>：</a:t>
            </a:r>
            <a:r>
              <a:rPr lang="en-US" altLang="zh-CN" sz="1800" dirty="0"/>
              <a:t>rpc</a:t>
            </a:r>
            <a:r>
              <a:rPr lang="zh-CN" altLang="en-US" sz="1800" dirty="0"/>
              <a:t>底层实现</a:t>
            </a:r>
            <a:endParaRPr lang="zh-CN" altLang="en-US" sz="1800" dirty="0"/>
          </a:p>
          <a:p>
            <a:pPr>
              <a:lnSpc>
                <a:spcPct val="120000"/>
              </a:lnSpc>
            </a:pPr>
            <a:r>
              <a:rPr lang="en-US" altLang="zh-CN" sz="1800" dirty="0"/>
              <a:t>server</a:t>
            </a:r>
            <a:r>
              <a:rPr lang="zh-CN" altLang="en-US" sz="1800" dirty="0"/>
              <a:t>：服务器大类</a:t>
            </a:r>
            <a:endParaRPr lang="zh-CN" altLang="en-US" sz="1800" dirty="0"/>
          </a:p>
          <a:p>
            <a:pPr>
              <a:lnSpc>
                <a:spcPct val="120000"/>
              </a:lnSpc>
            </a:pPr>
            <a:r>
              <a:rPr lang="en-US" altLang="zh-CN" sz="1800" dirty="0"/>
              <a:t>sysmodule</a:t>
            </a:r>
            <a:r>
              <a:rPr lang="zh-CN" altLang="en-US" sz="1800" dirty="0"/>
              <a:t>：系统内置模块</a:t>
            </a:r>
            <a:endParaRPr lang="zh-CN" altLang="en-US" sz="1800" dirty="0"/>
          </a:p>
          <a:p>
            <a:pPr>
              <a:lnSpc>
                <a:spcPct val="120000"/>
              </a:lnSpc>
            </a:pPr>
            <a:r>
              <a:rPr lang="en-US" altLang="zh-CN" sz="1800" dirty="0"/>
              <a:t>sysservice</a:t>
            </a:r>
            <a:r>
              <a:rPr lang="zh-CN" altLang="en-US" sz="1800" dirty="0"/>
              <a:t>：系统服务</a:t>
            </a:r>
            <a:endParaRPr lang="zh-CN" altLang="en-US" sz="1800" dirty="0"/>
          </a:p>
          <a:p>
            <a:pPr>
              <a:lnSpc>
                <a:spcPct val="120000"/>
              </a:lnSpc>
            </a:pPr>
            <a:r>
              <a:rPr lang="en-US" altLang="zh-CN" sz="1800" dirty="0"/>
              <a:t>Test</a:t>
            </a:r>
            <a:r>
              <a:rPr lang="zh-CN" altLang="en-US" sz="1800" dirty="0"/>
              <a:t>：测试实例</a:t>
            </a:r>
            <a:endParaRPr lang="zh-CN" altLang="en-US" sz="1800" dirty="0"/>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01970"/>
            <a:ext cx="10040273" cy="1014125"/>
          </a:xfrm>
          <a:prstGeom prst="rect">
            <a:avLst/>
          </a:prstGeom>
        </p:spPr>
        <p:txBody>
          <a:bodyPr vert="horz" lIns="91440" tIns="45720" rIns="91440" bIns="45720" rtlCol="0" anchor="ctr">
            <a:normAutofit/>
          </a:bodyPr>
          <a:lstStyle>
            <a:lvl1pPr>
              <a:lnSpc>
                <a:spcPct val="120000"/>
              </a:lnSpc>
              <a:spcBef>
                <a:spcPct val="0"/>
              </a:spcBef>
              <a:buNone/>
              <a:defRPr sz="4000">
                <a:solidFill>
                  <a:schemeClr val="tx1">
                    <a:lumMod val="65000"/>
                    <a:lumOff val="35000"/>
                  </a:schemeClr>
                </a:solidFill>
                <a:latin typeface="+mj-lt"/>
                <a:ea typeface="+mj-ea"/>
                <a:cs typeface="+mj-cs"/>
              </a:defRPr>
            </a:lvl1pPr>
          </a:lstStyle>
          <a:p>
            <a:r>
              <a:rPr lang="en-US" altLang="zh-CN" dirty="0"/>
              <a:t>orgin</a:t>
            </a:r>
            <a:r>
              <a:rPr lang="zh-CN" altLang="en-US" dirty="0"/>
              <a:t>使用</a:t>
            </a:r>
            <a:r>
              <a:rPr lang="en-US" altLang="zh-CN" dirty="0"/>
              <a:t>-</a:t>
            </a:r>
            <a:r>
              <a:rPr lang="zh-CN" altLang="en-US" dirty="0"/>
              <a:t>创建一个服务</a:t>
            </a:r>
            <a:endParaRPr lang="zh-CN" altLang="en-US" dirty="0"/>
          </a:p>
        </p:txBody>
      </p:sp>
      <p:sp>
        <p:nvSpPr>
          <p:cNvPr id="7" name="文本框 6"/>
          <p:cNvSpPr txBox="1"/>
          <p:nvPr/>
        </p:nvSpPr>
        <p:spPr>
          <a:xfrm>
            <a:off x="1362710" y="1713230"/>
            <a:ext cx="4551680" cy="645160"/>
          </a:xfrm>
          <a:prstGeom prst="rect">
            <a:avLst/>
          </a:prstGeom>
          <a:noFill/>
        </p:spPr>
        <p:txBody>
          <a:bodyPr wrap="none" rtlCol="0">
            <a:spAutoFit/>
          </a:bodyPr>
          <a:p>
            <a:pPr algn="l"/>
            <a:r>
              <a:rPr lang="zh-CN" altLang="en-US"/>
              <a:t>github.com\duanhf2012\origin\Test</a:t>
            </a:r>
            <a:r>
              <a:rPr lang="en-US" altLang="zh-CN"/>
              <a:t>\main.go</a:t>
            </a:r>
            <a:endParaRPr lang="en-US" altLang="zh-CN"/>
          </a:p>
          <a:p>
            <a:pPr algn="l"/>
            <a:r>
              <a:rPr lang="en-US" altLang="zh-CN"/>
              <a:t>github.com\duanhf2012\origin\Test\config</a:t>
            </a:r>
            <a:endParaRPr lang="en-US" altLang="zh-CN"/>
          </a:p>
        </p:txBody>
      </p:sp>
      <p:pic>
        <p:nvPicPr>
          <p:cNvPr id="8" name="图片 7"/>
          <p:cNvPicPr>
            <a:picLocks noChangeAspect="1"/>
          </p:cNvPicPr>
          <p:nvPr/>
        </p:nvPicPr>
        <p:blipFill>
          <a:blip r:embed="rId2"/>
          <a:stretch>
            <a:fillRect/>
          </a:stretch>
        </p:blipFill>
        <p:spPr>
          <a:xfrm>
            <a:off x="6194425" y="1503045"/>
            <a:ext cx="5581650" cy="4086225"/>
          </a:xfrm>
          <a:prstGeom prst="rect">
            <a:avLst/>
          </a:prstGeom>
        </p:spPr>
      </p:pic>
      <p:sp>
        <p:nvSpPr>
          <p:cNvPr id="15" name="内容占位符 3"/>
          <p:cNvSpPr>
            <a:spLocks noGrp="1"/>
          </p:cNvSpPr>
          <p:nvPr>
            <p:custDataLst>
              <p:tags r:id="rId3"/>
            </p:custDataLst>
          </p:nvPr>
        </p:nvSpPr>
        <p:spPr>
          <a:xfrm>
            <a:off x="1198880" y="2517775"/>
            <a:ext cx="4585970" cy="397573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t>ServiceList</a:t>
            </a:r>
            <a:r>
              <a:rPr lang="zh-CN" altLang="en-US" sz="1800" dirty="0"/>
              <a:t>：</a:t>
            </a:r>
            <a:r>
              <a:rPr lang="zh-CN" altLang="en-US" sz="1800" dirty="0"/>
              <a:t>配置该</a:t>
            </a:r>
            <a:r>
              <a:rPr lang="en-US" altLang="zh-CN" sz="1800" dirty="0"/>
              <a:t>Node</a:t>
            </a:r>
            <a:r>
              <a:rPr lang="zh-CN" altLang="en-US" sz="1800" dirty="0"/>
              <a:t>支持的服务列表。</a:t>
            </a:r>
            <a:endParaRPr lang="zh-CN" altLang="en-US" sz="1800" dirty="0"/>
          </a:p>
          <a:p>
            <a:pPr>
              <a:lnSpc>
                <a:spcPct val="120000"/>
              </a:lnSpc>
            </a:pPr>
            <a:r>
              <a:rPr lang="en-US" altLang="zh-CN" sz="1800" dirty="0"/>
              <a:t>ClusterNode</a:t>
            </a:r>
            <a:r>
              <a:rPr lang="zh-CN" altLang="en-US" sz="1800" dirty="0"/>
              <a:t>：允许调用的</a:t>
            </a:r>
            <a:r>
              <a:rPr lang="en-US" altLang="zh-CN" sz="1800" dirty="0"/>
              <a:t>Node</a:t>
            </a:r>
            <a:r>
              <a:rPr lang="zh-CN" altLang="en-US" sz="1800" dirty="0"/>
              <a:t>列表</a:t>
            </a:r>
            <a:endParaRPr lang="zh-CN" altLang="en-US" sz="1800" dirty="0"/>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51"/>
</p:tagLst>
</file>

<file path=ppt/tags/tag1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1.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12.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13.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14.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6"/>
  <p:tag name="KSO_WM_UNIT_LAYERLEVEL" val="1"/>
  <p:tag name="KSO_WM_UNIT_INDEX" val="1"/>
  <p:tag name="KSO_WM_UNIT_TYPE" val="a"/>
  <p:tag name="KSO_WM_UNIT_ID" val="custom20189051_4*a*1"/>
</p:tagLst>
</file>

<file path=ppt/tags/tag15.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16.xml><?xml version="1.0" encoding="utf-8"?>
<p:tagLst xmlns:p="http://schemas.openxmlformats.org/presentationml/2006/main">
  <p:tag name="KSO_WM_SLIDE_SIZE" val="827*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4"/>
  <p:tag name="KSO_WM_TEMPLATE_CATEGORY" val="custom"/>
  <p:tag name="KSO_WM_TEMPLATE_INDEX" val="20189051"/>
  <p:tag name="KSO_WM_SLIDE_ID" val="custom20189051_4"/>
  <p:tag name="KSO_WM_SLIDE_INDEX" val="4"/>
  <p:tag name="KSO_WM_TEMPLATE_SUBCATEGORY" val="combine"/>
</p:tagLst>
</file>

<file path=ppt/tags/tag1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1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19.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xml><?xml version="1.0" encoding="utf-8"?>
<p:tagLst xmlns:p="http://schemas.openxmlformats.org/presentationml/2006/main">
  <p:tag name="KSO_WM_TAG_VERSION" val="1.0"/>
  <p:tag name="KSO_WM_TEMPLATE_CATEGORY" val="custom"/>
  <p:tag name="KSO_WM_TEMPLATE_INDEX" val="20189051"/>
</p:tagLst>
</file>

<file path=ppt/tags/tag2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21.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22.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3.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24.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25.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6.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2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28.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2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3.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combine"/>
  <p:tag name="KSO_WM_TEMPLATE_THUMBS_INDEX" val="1、5、6、7、8、9、11、12"/>
</p:tagLst>
</file>

<file path=ppt/tags/tag3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31.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3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3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34.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4.xml><?xml version="1.0" encoding="utf-8"?>
<p:tagLst xmlns:p="http://schemas.openxmlformats.org/presentationml/2006/main">
  <p:tag name="KSO_WM_TEMPLATE_CATEGORY" val="custom"/>
  <p:tag name="KSO_WM_TEMPLATE_INDEX" val="20189051"/>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9051_1*a*1"/>
  <p:tag name="KSO_WM_UNIT_PRESET_TEXT" val="简约商务风格模板"/>
</p:tagLst>
</file>

<file path=ppt/tags/tag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b"/>
  <p:tag name="KSO_WM_UNIT_INDEX" val="1"/>
  <p:tag name="KSO_WM_UNIT_LAYERLEVEL" val="1"/>
  <p:tag name="KSO_WM_UNIT_VALUE" val="48"/>
  <p:tag name="KSO_WM_UNIT_ISCONTENTSTITLE" val="0"/>
  <p:tag name="KSO_WM_UNIT_HIGHLIGHT" val="0"/>
  <p:tag name="KSO_WM_UNIT_COMPATIBLE" val="0"/>
  <p:tag name="KSO_WM_UNIT_CLEAR" val="0"/>
  <p:tag name="KSO_WM_UNIT_PRESET_TEXT_INDEX" val="4"/>
  <p:tag name="KSO_WM_UNIT_PRESET_TEXT_LEN" val="26"/>
  <p:tag name="KSO_WM_UNIT_ID" val="custom20189051_1*b*1"/>
</p:tagLst>
</file>

<file path=ppt/tags/tag6.xml><?xml version="1.0" encoding="utf-8"?>
<p:tagLst xmlns:p="http://schemas.openxmlformats.org/presentationml/2006/main">
  <p:tag name="KSO_WM_UNIT_LAYERLEVEL" val="1"/>
  <p:tag name="KSO_WM_UNIT_VALUE" val="6"/>
  <p:tag name="KSO_WM_UNIT_HIGHLIGHT" val="0"/>
  <p:tag name="KSO_WM_UNIT_COMPATIBLE" val="1"/>
  <p:tag name="KSO_WM_UNIT_CLEAR" val="0"/>
  <p:tag name="KSO_WM_UNIT_PRESET_TEXT" val="2018"/>
  <p:tag name="KSO_WM_TAG_VERSION" val="1.0"/>
  <p:tag name="KSO_WM_BEAUTIFY_FLAG" val="#wm#"/>
  <p:tag name="KSO_WM_UNIT_TYPE" val="i"/>
  <p:tag name="KSO_WM_UNIT_ID" val="custom20189051_1*i*2"/>
  <p:tag name="KSO_WM_TEMPLATE_CATEGORY" val="custom"/>
  <p:tag name="KSO_WM_TEMPLATE_INDEX" val="20189051"/>
  <p:tag name="KSO_WM_UNIT_INDEX" val="2"/>
</p:tagLst>
</file>

<file path=ppt/tags/tag7.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SLIDE_POSITION" val="254*347"/>
  <p:tag name="KSO_WM_SLIDE_SIZE" val="452*61"/>
  <p:tag name="KSO_WM_TEMPLATE_TOPIC_ID" val="2869567"/>
  <p:tag name="KSO_WM_TEMPLATE_OUTLINE_ID" val="15"/>
  <p:tag name="KSO_WM_TEMPLATE_SCENE_ID" val="1"/>
  <p:tag name="KSO_WM_TEMPLATE_JOB_ID" val="2"/>
  <p:tag name="KSO_WM_TEMPLATE_TOPIC_DEFAULT" val="1"/>
  <p:tag name="KSO_WM_SLIDE_SUBTYPE" val="pureTxt"/>
  <p:tag name="KSO_WM_COMBINE_RELATE_SLIDE_ID" val="background20185112_1"/>
  <p:tag name="KSO_WM_TEMPLATE_CATEGORY" val="custom"/>
  <p:tag name="KSO_WM_TEMPLATE_INDEX" val="20189051"/>
  <p:tag name="KSO_WM_SLIDE_ID" val="custom20189051_1"/>
  <p:tag name="KSO_WM_SLIDE_INDEX" val="1"/>
  <p:tag name="KSO_WM_TEMPLATE_SUBCATEGORY" val="combine"/>
  <p:tag name="KSO_WM_TEMPLATE_THUMBS_INDEX" val="1、5、6、7、8、9、11、12、"/>
  <p:tag name="KSO_WM_SLIDE_MODEL_TYPE" val="cover"/>
</p:tagLst>
</file>

<file path=ppt/tags/tag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2*a*1"/>
</p:tagLst>
</file>

<file path=ppt/tags/tag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9051_2*f*1"/>
</p:tagLst>
</file>

<file path=ppt/theme/theme1.xml><?xml version="1.0" encoding="utf-8"?>
<a:theme xmlns:a="http://schemas.openxmlformats.org/drawingml/2006/main" name="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Words>
  <Application>WPS 演示</Application>
  <PresentationFormat>宽屏</PresentationFormat>
  <Paragraphs>98</Paragraphs>
  <Slides>10</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宋体</vt:lpstr>
      <vt:lpstr>Wingdings</vt:lpstr>
      <vt:lpstr>Calibri</vt:lpstr>
      <vt:lpstr>微软雅黑</vt:lpstr>
      <vt:lpstr>Arial</vt:lpstr>
      <vt:lpstr>黑体</vt:lpstr>
      <vt:lpstr>Arial Unicode MS</vt:lpstr>
      <vt:lpstr>华文中宋</vt:lpstr>
      <vt:lpstr>Office 主题​​</vt:lpstr>
      <vt:lpstr>orgin分布式框架</vt:lpstr>
      <vt:lpstr>内容提要</vt:lpstr>
      <vt:lpstr>orgin采用的编程语言（Go)</vt:lpstr>
      <vt:lpstr>解决的问题</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段哥</cp:lastModifiedBy>
  <cp:revision>169</cp:revision>
  <dcterms:created xsi:type="dcterms:W3CDTF">2018-03-08T08:55:00Z</dcterms:created>
  <dcterms:modified xsi:type="dcterms:W3CDTF">2019-01-30T07:37:34Z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