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47D52FE-0D7D-4F9F-9888-9035F042C15D}" type="datetimeFigureOut">
              <a:rPr lang="en-US" smtClean="0"/>
              <a:t>16/11/2022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5F463A2-3117-478D-90AD-F5394823F0B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7D52FE-0D7D-4F9F-9888-9035F042C15D}" type="datetimeFigureOut">
              <a:rPr lang="en-US" smtClean="0"/>
              <a:t>16/11/2022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F463A2-3117-478D-90AD-F5394823F0B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7D52FE-0D7D-4F9F-9888-9035F042C15D}" type="datetimeFigureOut">
              <a:rPr lang="en-US" smtClean="0"/>
              <a:t>16/11/2022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F463A2-3117-478D-90AD-F5394823F0B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7D52FE-0D7D-4F9F-9888-9035F042C15D}" type="datetimeFigureOut">
              <a:rPr lang="en-US" smtClean="0"/>
              <a:t>16/11/2022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F463A2-3117-478D-90AD-F5394823F0B4}"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47D52FE-0D7D-4F9F-9888-9035F042C15D}" type="datetimeFigureOut">
              <a:rPr lang="en-US" smtClean="0"/>
              <a:t>16/11/2022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F463A2-3117-478D-90AD-F5394823F0B4}"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47D52FE-0D7D-4F9F-9888-9035F042C15D}" type="datetimeFigureOut">
              <a:rPr lang="en-US" smtClean="0"/>
              <a:t>16/11/2022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F463A2-3117-478D-90AD-F5394823F0B4}"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47D52FE-0D7D-4F9F-9888-9035F042C15D}" type="datetimeFigureOut">
              <a:rPr lang="en-US" smtClean="0"/>
              <a:t>16/11/2022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5F463A2-3117-478D-90AD-F5394823F0B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47D52FE-0D7D-4F9F-9888-9035F042C15D}" type="datetimeFigureOut">
              <a:rPr lang="en-US" smtClean="0"/>
              <a:t>16/11/2022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5F463A2-3117-478D-90AD-F5394823F0B4}"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47D52FE-0D7D-4F9F-9888-9035F042C15D}" type="datetimeFigureOut">
              <a:rPr lang="en-US" smtClean="0"/>
              <a:t>16/11/2022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5F463A2-3117-478D-90AD-F5394823F0B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47D52FE-0D7D-4F9F-9888-9035F042C15D}" type="datetimeFigureOut">
              <a:rPr lang="en-US" smtClean="0"/>
              <a:t>16/11/2022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F463A2-3117-478D-90AD-F5394823F0B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47D52FE-0D7D-4F9F-9888-9035F042C15D}" type="datetimeFigureOut">
              <a:rPr lang="en-US" smtClean="0"/>
              <a:t>16/11/2022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5F463A2-3117-478D-90AD-F5394823F0B4}"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47D52FE-0D7D-4F9F-9888-9035F042C15D}" type="datetimeFigureOut">
              <a:rPr lang="en-US" smtClean="0"/>
              <a:t>16/11/2022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5F463A2-3117-478D-90AD-F5394823F0B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Presentation </a:t>
            </a:r>
            <a:endParaRPr lang="en-US" dirty="0"/>
          </a:p>
        </p:txBody>
      </p:sp>
      <p:sp>
        <p:nvSpPr>
          <p:cNvPr id="3" name="Subtitle 2"/>
          <p:cNvSpPr>
            <a:spLocks noGrp="1"/>
          </p:cNvSpPr>
          <p:nvPr>
            <p:ph type="subTitle" idx="1"/>
          </p:nvPr>
        </p:nvSpPr>
        <p:spPr/>
        <p:txBody>
          <a:bodyPr/>
          <a:lstStyle/>
          <a:p>
            <a:r>
              <a:rPr lang="en-US" dirty="0" smtClean="0"/>
              <a:t>Problem statement and understanding of project </a:t>
            </a:r>
            <a:r>
              <a:rPr lang="en-US" dirty="0" err="1" smtClean="0"/>
              <a:t>customer_retention</a:t>
            </a:r>
            <a:r>
              <a:rPr lang="en-US" dirty="0" smtClean="0"/>
              <a:t>.</a:t>
            </a:r>
          </a:p>
          <a:p>
            <a:endParaRPr lang="en-US" dirty="0"/>
          </a:p>
        </p:txBody>
      </p:sp>
    </p:spTree>
    <p:extLst>
      <p:ext uri="{BB962C8B-B14F-4D97-AF65-F5344CB8AC3E}">
        <p14:creationId xmlns:p14="http://schemas.microsoft.com/office/powerpoint/2010/main" val="1770407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8610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5800" y="4495800"/>
            <a:ext cx="8305800" cy="1200329"/>
          </a:xfrm>
          <a:prstGeom prst="rect">
            <a:avLst/>
          </a:prstGeom>
        </p:spPr>
        <p:txBody>
          <a:bodyPr wrap="square">
            <a:spAutoFit/>
          </a:bodyPr>
          <a:lstStyle/>
          <a:p>
            <a:r>
              <a:rPr lang="en-US" dirty="0"/>
              <a:t>People shopping from amazon and </a:t>
            </a:r>
            <a:r>
              <a:rPr lang="en-US" dirty="0" err="1"/>
              <a:t>paytm</a:t>
            </a:r>
            <a:r>
              <a:rPr lang="en-US" dirty="0"/>
              <a:t> are getting benefits from the loyalty points, </a:t>
            </a:r>
            <a:r>
              <a:rPr lang="en-US" dirty="0" err="1"/>
              <a:t>flipkart</a:t>
            </a:r>
            <a:r>
              <a:rPr lang="en-US" dirty="0"/>
              <a:t> and </a:t>
            </a:r>
            <a:r>
              <a:rPr lang="en-US" dirty="0" err="1" smtClean="0"/>
              <a:t>snapdeal</a:t>
            </a:r>
            <a:r>
              <a:rPr lang="en-US" dirty="0" smtClean="0"/>
              <a:t> </a:t>
            </a:r>
            <a:r>
              <a:rPr lang="en-US" dirty="0"/>
              <a:t>also seem to give such benefits but people who shop from almost everywhere disagree with this statement </a:t>
            </a:r>
            <a:r>
              <a:rPr lang="en-US" dirty="0" smtClean="0"/>
              <a:t>too.</a:t>
            </a:r>
            <a:endParaRPr lang="en-US" dirty="0"/>
          </a:p>
        </p:txBody>
      </p:sp>
    </p:spTree>
    <p:extLst>
      <p:ext uri="{BB962C8B-B14F-4D97-AF65-F5344CB8AC3E}">
        <p14:creationId xmlns:p14="http://schemas.microsoft.com/office/powerpoint/2010/main" val="2457011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effectLst/>
              </a:rPr>
              <a:t>Online Retailing:</a:t>
            </a:r>
            <a:br>
              <a:rPr lang="en-US" dirty="0">
                <a:effectLst/>
              </a:rPr>
            </a:b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8458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data:image/png;base64,iVBORw0KGgoAAAANSUhEUgAAAl4AAAHgCAYAAAB0CWMeAAAAOXRFWHRTb2Z0d2FyZQBNYXRwbG90bGliIHZlcnNpb24zLjUuMSwgaHR0cHM6Ly9tYXRwbG90bGliLm9yZy/YYfK9AAAACXBIWXMAAAsTAAALEwEAmpwYAABDzElEQVR4nO3de5xVZd3//9cHQTA0NUUDUdFUHGBkGEahUCERTElTuREVUUjFPGAH4/6a3ZkhppVWZt55yACTWxQVJbXwEErigeNwTkhBAfkpWqioEOD1+2MvpkEGGHRmDYfX8/GYx6y9Dte61lp7z7z3tQ5XpJSQJElS7atX1xWQJEnaURi8JEmScmLwkiRJyonBS5IkKScGL0mSpJwYvCRJknJSv64rUB177713atGiRV1XQ5IkabOmTJnydkqpSVXTtong1aJFCyZPnlzX1ZAkSdqsiHhtY9M81ShJkpQTg5ckSVJODF6SJEk52Sau8ZJUc1avXs3ixYtZuXJlXVdFW4lGjRrRvHlzGjRoUNdVkbZ7Bi9pB7N48WJ22203WrRoQUTUdXVUx1JKvPPOOyxevJiDDjqorqsjbfc81SjtYFauXMlee+1l6BIAEcFee+1lC6iUE4OXtAMydKky3w9Sfgxekmrcrrvuut7rYcOGcdlll9X6ep955hm+/vWvVzmtRYsWvP3227Veh5pw22230aZNGw477DCuueaauq6OpBpk8JKkzVi7dm2u6zvkkEOYOnUqM2fOZPjw4SxatCjX9UuqPQYvSbl67bXX6Nq1K0cccQRdu3bl9ddfZ+3atRx88MGklFi+fDn16tVj/PjxABxzzDH84x//WK+MlStX0r9/f4qLi2nXrh3jxo3bYD3vvPMO3bt3p127dlx00UWklKqsz8UXX0xZWRmtW7fmxz/+ccX4Fi1aMHjwYI4++mhGjRrFE088wZe//GVKS0vp1asXK1asWK+cV155hdLS0orX8+fPp3379gA8/fTTtGvXjuLiYr75zW+yatWqinWsa4WbPHkyXbp0AeD4449n5513JqXE6tWradiw4ZbsYklbMYOXpBr30UcfUVJSUvFz9dVXV0y77LLLOPfcc5kxYwZ9+vTh8ssvZ6edduKwww5jzpw5PPfcc7Rv356//e1vrFq1isWLF3PIIYesV/6tt94KwMyZM7n33ns577zzNrg4/Cc/+QlHH30006ZN45RTTuH111+vsq7XXXcdkydPZsaMGTz77LPMmDGjYlqjRo147rnnOP744xkyZAhPPfUUU6dOpaysjF/+8pfrlfOlL32J3XffnfLycgCGDh1Kv379WLlyJf369eO+++5j5syZrFmzht/97nfV2o8DBgzgrLPOYp999qnW/JK2fgYvSTVul112oby8vOJn8ODBFdNeeOEFzj77bAD69u3Lc889BxRatsaPH8/48eP5wQ9+wHPPPcekSZM48sgjNyj/ueeeo2/fvgAcfvjhHHjggcybN2+9ecaPH88555wDQI8ePdhzzz2rrOv9999PaWkp7dq1Y/bs2cyZM6diWu/evQF48cUXmTNnDp06daKkpIThw4fz2msbdsV2wQUXMHToUNauXct9993H2Wefzcsvv8xBBx3EYYcdBsB5551X0Zq3KWPGjGHp0qX87Gc/2+y8krYdBi9JdWrdHXXHHHMMf/vb35g4cSInnXQSy5cv55lnnuHYY4/dYJmNnTbcWNkbs2DBAm688UaefvppZsyYQY8ePdZrOWvcuHHF+rp161YRJOfMmcNdd921QXk9e/bkz3/+M48++ijt27dnr7322mRd69evz8cffwywQYvdjBkz6N69O/Xq+Wda2p74iZaUq6985SuMHDkSgBEjRnD00UcD0KFDB55//nnq1atHo0aNKCkp4fbbb+eYY47ZoIxjjz2WESNGADBv3jxef/11WrZsudF5/vznP/Ovf/1rg3Lee+89GjduzO67786bb77Jn//85yrr3LFjRyZMmFBxrdmHH364QQsbFE5NnnDCCVx88cX0798fKLTILVy4sGLZP/7xj3Tu3BkoXOM1ZcoUAB588MH1yjr11FM55ZRTqqyPpG2XwUtSrn7zm98wdOhQjjjiCP74xz9y8803A9CwYUP2339/OnbsCBRawN5//32Ki4s3KOOSSy5h7dq1FBcX07t3b4YNG7bBBeg//vGPGT9+PKWlpTzxxBMccMABG5TTtm1b2rVrR+vWrfnmN79Jp06dqqxzkyZNGDZsGGeddRZHHHEEHTt25O9//3uV8/bp04eIoHv37kAhjA0dOpRevXpRXFxMvXr1+Na3vlVRx29/+9scc8wx7LTTTuuV89xzz/HSSy9taldK2gZFdZvs61JZWVmaPHlyXVdD2i7MnTuXoqKiuq7GduvGG2/k3Xff5dprr63rqmwR3xdSzYmIKSmlsqqm2VejJNWQ0047jVdeeYW//vWvdV0VSVspg5ck1ZDRo0fXdRUkbeW8xkuSJCkn212LV/tBd9dIOVN+cW6NlCNJkrSOLV6SJEk5MXhJkiTlxOAlKVcrV67kqKOOom3btht0TD1q1Chat25NvXr1qM4jZG688UYioqKjaYDrr7+eQw45hJYtWzJ27Nha2QZJ+rS2u2u8JG2Zmroucp3NXR/ZsGFD/vrXv7LrrruyevVqjj76aE488UQ6duxImzZteOihh7jooos2u55Fixbx5JNPrvdg1Dlz5jBy5Ehmz57NG2+8wfHHH8+8efM2eDhpbVizZg316/snVdKm2eIlKVcRwa677grA6tWrWb16dUWfikVFRRt0/bMx3/3ud/n5z3++Xn+MjzzyCGeeeSYNGzbkoIMO4pBDDmHixInrLff0009z2mmnVbx+8sknOf300wF44okn+PKXv0xpaSm9evVixYoVAAwePJgjjzySNm3aMGDAgIr+F7t06cJVV11F586dufnmmxk1ahRt2rShbdu2VfYxKUkGL0m5W7t2LSUlJeyzzz5069aNDh06bNHyY8aMYb/99qNt27brjV+yZAn7779/xevmzZuzZMmS9eY57rjjmDt3LsuWLQNg6NCh9O/fn7fffpshQ4bw1FNPMXXqVMrKyvjlL38JwGWXXcakSZOYNWsWH330EY8++mhFecuXL+fZZ5/liiuuYPDgwYwdO5bp06czZsyYLdomSTuGWgteEdEoIiZGxPSImB0RP8nGXxMRSyKiPPs5qbbqIGnrtNNOO1FeXs7ixYuZOHEis2bNqvayH374Iddddx2DBw/eYFpVXaBVbhFb97pv377cc889LF++nBdeeIETTzyRF198kTlz5tCpUydKSkoYPnw4r732GgDjxo2jQ4cOFBcX89e//pXZs2dXlNe7d++K4U6dOtGvXz/uvPNO1q5dW+1tkrTjqM0LElYBx6WUVkREA+C5iPhzNu1XKaUba3HdkrYBe+yxB126dOEvf/kLbdq02eh8/fv3Z9q0aTRr1oyf/exnLFiwoKK1a/HixZSWljJx4kSaN2/OokWLKpZbvHgxzZo1q7K8k08+mUaNGtGrVy/q169PSolu3bpx7733rjfvypUrueSSS5g8eTL7778/11xzDStXrqyY3rhx44rh2267jZdeeonHHnuMkpISysvL2WuvvT71/pG0/am1Fq9UsCJ72SD72fp75JZUq5YtW8by5csB+Oijj3jqqac4/PDDN7nM0KFDKS8v5/HHH6e4uJi33nqLhQsXsnDhQpo3b87UqVP54he/yCmnnMLIkSNZtWoVCxYsYP78+Rx11FEblNesWTOaNWvGkCFD6NevHwAdO3ZkwoQJ/OMf/wAKLWvz5s2rCFl77703K1as4IEHHthoPV955RU6dOjA4MGD2XvvvdcLgZIEtXxXY0TsBEwBDgFuTSm9FBEnApdFxLnAZOCKlNK/arMekrYeS5cu5bzzzmPt2rV8/PHHnHHGGXz9618HCn0dDhw4kGXLltGjRw9KSkq26JEQrVu35owzzqBVq1bUr1+fW2+9daN3NPbp04dly5bRqlUrAJo0acKwYcM466yzWLVqFQBDhgzhsMMO48ILL6S4uJgWLVpw5JFHbnT9gwYNYv78+aSU6Nq16wbXoElSVHVNRI2vJGIPYDQwEFgGvE2h9etaoGlK6ZtVLDMAGABwwAEHtF93rcXm2GWQtGlz586lqKiorqtR5y677DLatWvH+eefX9dV2Sr4vpBqTkRMSSmVVTUtl7saU0rLgWeAr6WU3kwprU0pfQzcCWx4HqCwzB0ppbKUUlmTJk3yqKakHUT79u2ZMWMG55xzTl1XRdIOptZONUZEE2B1Sml5ROwCHA/8LCKappSWZrOdBlT/diZJqgFTpkyp6ypI2kHV5jVeTYHh2XVe9YD7U0qPRsQfI6KEwqnGhcDmH1EtSZK0Hai14JVSmgG0q2J839papyRJ0tbMJ9dLkiTlxOAlSZKUE4OXpFwtWrSIr371qxQVFdG6dWtuvvnmimmjRo2idevW1KtXj8mTJ2+0jB/96EccccQRlJSU0L17d954442Kaddffz2HHHIILVu23KJngElSHmr1AaqStn6vDy6u0fIOuHrmJqfXr1+fm266idLSUt5//33at29Pt27daNWqFW3atOGhhx7ioos2fc/NoEGDuPbaawH4zW9+w+DBg7ntttuYM2cOI0eOZPbs2bzxxhscf/zxzJs3b6MPUa1Ja9asoX59/6RK2jRbvCTlqmnTppSWlgKw2267UVRUxJIlSwAoKiqiZcuWmy3j85//fMXwBx98UNER9iOPPMKZZ55Jw4YNOeiggzjkkEOYOHHiess+/fTTnHbaaRWvn3zySU4//XQAnnjiCb785S9TWlpKr169WLGi0OvZ4MGDOfLII2nTpg0DBgyo6Iy7S5cuXHXVVXTu3Jmbb76ZUaNG0aZNG9q2bcuxxx77aXeRpO2YwUtSnVm4cCHTpk2jQ4cOW7zsD3/4Q/bff39GjBjB4MGDAViyZAn7779/xTzNmzevCHXrHHfcccydO5dly5YBhX4g+/fvz9tvv82QIUN46qmnmDp1KmVlZfzyl78ECk+5nzRpErNmzeKjjz7i0UcfrShv+fLlPPvss1xxxRUMHjyYsWPHMn36dMaMGbPF2yRp+2fwklQnVqxYQc+ePfn1r3+9XgtWdV133XUsWrSIPn368Nvf/haAqrpAW9caVvl13759ueeee1i+fDkvvPACJ554Ii+++CJz5syhU6dOlJSUMHz4cNZ1VTZu3Dg6dOhAcXExf/3rX5k9e3ZFeb17964Y7tSpE/369ePOO+9k7dq1W7xNkrZ/XpAgKXerV6+mZ8+e9OnTp+I036b079+fadOm0axZMx5//PH1pp199tn06NGDn/zkJzRv3pxFixZVTFu8eDHNmjWrsryTTz6ZRo0a0atXL+rXr09KiW7dunHvvfeuN+/KlSu55JJLmDx5Mvvvvz/XXHMNK1eurJjeuHHjiuHbbruNl156iccee4ySkhLKy8vZa6+9qr1fJG3/bPGSlKuUEueffz5FRUV873vfq9YyQ4cOpby8vCJ0zZ8/v2LamDFjOPzwwwE45ZRTGDlyJKtWrWLBggXMnz+fo47asDvYZs2a0axZM4YMGUK/fv0A6NixIxMmTOAf//gHAB9++CHz5s2rCFl77703K1as4IEHHthoPV955RU6dOjA4MGD2XvvvdcLgZIEtnhJytmECRP44x//SHFxMSUlJQD89Kc/5aSTTmL06NEMHDiQZcuW0aNHD0pKSqp8JMSVV17Jyy+/TL169TjwwAO57bbbAGjdujVnnHEGrVq1on79+tx6660bvaOxT58+LFu2jFatWgHQpEkThg0bxllnncWqVasAGDJkCIcddhgXXnghxcXFtGjRgiOPPHKj2zZo0CDmz59PSomuXbvStm3bz7KrJG2HoqprIrY2ZWVlaVPP9Kms/aC7a2SdU35xbo2UI21t5s6dS1FRUV1Xo85ddtlltGvXjvPPP7+uq7JV8H0h1ZyImJJSKqtqmi1eknY47du3p3Hjxtx00011XRVJOxiDl6QdzpQpU+q6CpJ2UF5cL0mSlBODlyRJUk4MXpIkSTkxeEmSJOXE4CWpTqxdu5Z27drx9a9/vWLcqFGjaN26NfXq1WNTj5C55ppr2G+//SgpKaGkpGS9p9lff/31HHLIIbRs2bLKZ4BJUl3yrkZpB9fplk41Wt6EgROqNd/NN99MUVER7733XsW4Nm3a8NBDD3HRRRdtdvnvfve7fP/7319v3Jw5cxg5ciSzZ8/mjTfe4Pjjj2fevHkbfYhqTVqzZg316/snVdKm2eIlKXeLFy/mscce44ILLlhvfFFRES1btvzU5T7yyCOceeaZNGzYkIMOOohDDjmEiRMnrjfP008/zWmnnVbx+sknn6zoL/Liiy+mrKyM1q1b8+Mf/7hinilTptC5c2fat2/PCSecwNKlSwHo0qULV111FZ07d+bmm29m1KhRtGnThrZt23Lsscd+6u2QtP3y65mk3H3nO9/h5z//Oe+///6nLuO3v/0td999N2VlZdx0003sueeeLFmyhI4dO1bM07x5c5YsWbLecscddxyXXnopy5Yto0mTJgwdOpT+/fsDcN111/GFL3yBtWvX0rVrV2bMmEFRUREDBw7kkUceoUmTJtx333388Ic/5A9/+AMAy5cv59lnnwWguLiYsWPHst9++7F8+fJPvW2Stl+2eEnK1aOPPso+++xD+/btP3UZF198Ma+88grl5eU0bdqUK664Aih0wP1JEbHB6759+3LPPfewfPlyXnjhBU488UQA7r//fkpLS2nXrh2zZ89mzpw5vPzyy8yaNYtu3bpRUlLCkCFDWLx4cUV5vXv3rhju1KkT/fr1484772Tt2rWfevskbb9s8ZKUqwkTJjBmzBgef/xxVq5cyXvvvcc555zDPffcs9Fl+vfvz7Rp02jWrBmPP/44++67b8W0Cy+8sOIC/ebNm7No0aKKaYsXL6ZZs2ZVlnfyySfTqFEjevXqRf369VmwYAE33ngjkyZNYs8996Rfv36sXLmSlBKtW7fmhRdeqLJujRs3rhi+7bbbeOmll3jssccoKSmhvLycvfbaa4v3kaTtly1eknJ1/fXXs3jxYhYuXMjIkSM57rjjNhm6AIYOHUp5eXnF3YvrrrECGD16NG3atAHglFNOYeTIkaxatYoFCxYwf/58jjrqqA3Ka9asGc2aNWPIkCH069cPgPfee4/GjRuz++678+abb/LnP/8ZgJYtW7Js2bKK4LV69Wpmz55dZT1feeUVOnTowODBg9l7773XC4GSBLZ4SdqKjB49moEDB7Js2TJ69OhBSUlJlY+E+O///m/Ky8uJCFq0aMHtt98OQOvWrTnjjDNo1aoV9evX59Zbb93oHY19+vRh2bJltGrVCoC2bdvSrl07WrduzcEHH0ynToW7PXfeeWceeOABLr/8ct59913WrFnDd77zHVq3br1BmYMGDWL+/PmklOjatStt27atqV0jaTsRVV0TsbUpKytLm3qmT2XtB91dI+uc8otza6QcaWszd+5cioqK6roade6yyy6jXbt2nH/++XVdla2C7wup5kTElJRSWVXTbPGStMNp3749jRs35qabbqrrqkjawRi8JO1wpkyZUtdVkLSD8uJ6SZKknBi8JEmScmLwkiRJyonBS5IkKScGL0m523XXXWt9HT/96U8rhhcuXFjxkNWatGjRIr761a9SVFRE69atufnmmyum/fOf/6Rbt24ceuihdOvWjX/96181vn5J2x7vapR2cM8e27lGy+s8/tkaLe/T+ulPf8pVV11Vq+uoX78+N910E6Wlpbz//vu0b9+ebt260apVK2644Qa6du3KlVdeyQ033MANN9zAz372s1qtDxT6q0wpUa+e36ulrZGfTElbhVdeeYWvfe1rtG/fnmOOOYa///3vAIwaNYo2bdrQtm1bjj32WABmz57NUUcdRUlJCUcccQTz589fr6wrr7ySjz76iJKSEvr06QPA2rVrufDCC2ndujXdu3fno48+AuDOO+/kyCOPpG3btvTs2ZMPP/wQgH79+nH55Zfzla98hYMPPpgHHnhggzo3bdqU0tJSAHbbbTeKiopYsmQJAI888gjnnXceAOeddx4PP/zwBsv37duXRx55pOJ1nz59GDNmDGvXrmXQoEEceeSRHHHEERVP5l+xYgVdu3altLSU4uLiimUXLlxIUVERl1xyCaWlpSxatIh+/frRpk0biouL+dWvfvUpjoik2mDwkrRVGDBgALfccgtTpkzhxhtv5JJLLgFg8ODBjB07lunTpzNmzBig0Bn1t7/9bcrLy5k8eTLNmzdfr6wbbriBXXbZhfLyckaMGAHA/PnzufTSS5k9ezZ77LEHDz74IACnn346kyZNYvr06RQVFXHXXXdVlLN06VKee+45Hn30Ua688spN1n/hwoVMmzaNDh06APDmm2/StGlToBDQ3nrrrQ2WueCCCxg6dCgA7777Ls8//zwnnXQSd911F7vvvjuTJk1i0qRJ3HnnnSxYsIBGjRoxevRopk6dyrhx47jiiitY1/vIyy+/zLnnnsu0adN4++23WbJkCbNmzWLmzJn0799/yw6GpFrjqUZJdW7FihU8//zz9OrVq2LcqlWrAOjUqRP9+vXjjDPO4PTTTwfgy1/+Mtdddx2LFy/m9NNP59BDD93sOg466CBKSkqAwpPrFy5cCMCsWbP4n//5H5YvX86KFSs44YQTKpY59dRTqVevHq1ateLNN9/cZP179uzJr3/9az7/+c9Xe7s7d+7MpZdeyltvvcVDDz1Ez549qV+/Pk888QQzZsyoaGV79913mT9/Ps2bN+eqq65i/Pjx1KtXjyVLllTU68ADD6Rjx44AHHzwwbz66qsMHDiQHj160L1792rXSVLtMnhJqnMff/wxe+yxB+Xl5RtMu+2223jppZd47LHHKCkpoby8nLPPPpsOHTrw2GOPccIJJ/D73/+e4447bpPraNiwYcXwTjvtVHGqsV+/fjz88MO0bduWYcOG8cwzz1S5zMb6tV29ejU9e/akT58+FcEQYN9992Xp0qU0bdqUpUuXss8++1S5fN++fRkxYgQjR47kD3/4Q8W6brnllvVCIMCwYcNYtmwZU6ZMoUGDBrRo0YKVK1cC0Lhx44r59txzT6ZPn87YsWO59dZbuf/++yvKllS3PNUoqc59/vOf56CDDmLUqFFAIXhMnz4dKFz71aFDBwYPHszee+/NokWLePXVVzn44IO5/PLLOeWUU5gxY8YGZTZo0IDVq1dvdt3vv/8+TZs2ZfXq1RWnJasrpcT5559PUVER3/ve99abdsoppzB8+HAAhg8fzje+8Y0qy+jXrx+//vWvAWjdujUAJ5xwAr/73e8q6j9v3jw++OAD3n33XfbZZx8aNGjAuHHjeO2116os8+233+bjjz+mZ8+eXHvttUydOnWLtktS7bHFS1LuPvzww/Wuy/re977HiBEjuPjiixkyZAirV6/mzDPPpG3btgwaNIj58+eTUqJr1660bduWG264gXvuuYcGDRrwxS9+kauvvnqDdQwYMIAjjjiC0tJSrrvuuo3W5dprr6VDhw4ceOCBFBcX8/7771d7OyZMmMAf//hHiouLK05j/vSnP+Wkk07iyiuv5IwzzuCuu+7igAMOqAiVn7TvvvtSVFTEqaeeWjHuggsuYOHChZSWlpJSokmTJjz88MP06dOHk08+mbKyMkpKSjj88MOrLHPJkiX079+fjz/+GIDrr7++2tskqXbFxprPtyZlZWVp8uTJ1Zq3/aC7a2SdU35xbo2UI21t5s6dS1FRUV1XQ5kPP/yQ4uJipk6dyu67715n9fB9IdWciJiSUiqrapqnGiWpjjz11FMcfvjhDBw4sE5Dl6T8eKpRkurI8ccfz+uvv17X1ZCUI1u8JEmScmLwkiRJyonBS5IkKScGL0mSpJwYvCTlrkWLFhXPvior+88d16NGjaJ169bUq1eP6j5CZltyzTXXcOONN9ba/JK2ft7VKO3gfnvFn2q0vMtuOrla840bN4699957vXFt2rThoYce4qKLLqrROm1OSomUEvXq+V1UUu2qtb8yEdEoIiZGxPSImB0RP8nGfyEinoyI+dnvPWurDpK2LUVFRbRs2XKT8/Tt25dHHnmk4nWfPn0YM2YMa9euZdCgQRx55JEcccQR3H777UChA+uuXbtSWlpKcXFxxbILFy6kqKiISy65hNLSUhYtWkS/fv1o06YNxcXF/OpXv9pg3X/605/o0KED7dq14/jjj6/ooPqaa67hm9/8Jl26dOHggw/mN7/5TcUy1113HS1btuT444/n5ZdfrnKbNlYuwPTp0znuuOM49NBDufPOO4FCUBw0aFBFXe+77z4AevfuzeOPP16xbL9+/XjwwQc3um8k5a82v96tAo5LKbUFSoCvRURH4Erg6ZTSocDT2WtJO5CIoHv37rRv35477rhji5a94IILGDp0KADvvvsuzz//PCeddBJ33XUXu+++O5MmTWLSpEnceeedLFiwgEaNGjF69GimTp3KuHHjuOKKKyo6vH755Zc599xzmTZtGm+//TZLlixh1qxZzJw5k/79+2+w7qOPPpoXX3yRadOmceaZZ/Lzn/+8Ytrf//53xo4dy8SJE/nJT37C6tWrmTJlCiNHjmTatGk89NBDTJo0qcpt2lS5M2bM4LHHHuOFF15g8ODBvPHGGzz00EOUl5czffp0nnrqKQYNGsTSpUs588wzK0LYv//9b55++ulN7htJ+au1U42p8JdtRfayQfaTgG8AXbLxw4FngP9XW/WQtPWZMGECzZo146233qJbt24cfvjhHHvssdVatnPnzlx66aW89dZbPPTQQ/Ts2ZP69evzxBNPMGPGDB544AGgEMrmz59P8+bNueqqqxg/fjz16tVjyZIlFS1KBx54IB07dgTg4IMP5tVXX2XgwIH06NGD7t27b7DuxYsX07t3b5YuXcq///1vDjrooIppPXr0oGHDhjRs2JB99tmHN998k7/97W+cdtppfO5znwMKHWdXZVPlfuMb32CXXXZhl1124atf/SoTJ07kueee46yzzmKnnXZi3333pXPnzkyaNIkTTzyRyy+/nFWrVvGXv/yFY489ll122WWj+6byeiTlo1YvaIiInSKiHHgLeDKl9BKwb0ppKUD2e5/arIOkrU+zZs0A2GeffTjttNOYOHHiFi3ft29fRowYwdChQytaplJK3HLLLZSXl1NeXs6CBQvo3r07I0aMYNmyZUyZMoXy8nL23XdfVq5cCUDjxo0rytxzzz2ZPn06Xbp04dZbb+WCCy7YYL0DBw7ksssuY+bMmdx+++0V5QA0bNiwYninnXZizZo1QKF1b3M2Ve4nl48INtbHbqNGjejSpQtjx47lvvvu48wzz9zkvpGUv1q9uD6ltBYoiYg9gNER0aa6y0bEAGAAwAEHHFA7FdyE1wcX10g5B1w9s0bKkbYXH3zwAR9//DG77bYbH3zwAU888QRXX331FpXRr18/jjrqKL74xS/SunVrAE444QR+97vfcdxxx9GgQQPmzZvHfvvtx7vvvss+++xDgwYNGDduHK+99lqVZb799tvsvPPO9OzZky996Uv069dvg3neffdd9ttvPwCGDx++2Xoee+yx9OvXjyuvvJI1a9bwpz/9qcobBzZV7iOPPMIPfvADPvjgA5555hluuOEG1q5dy+233855553HP//5T8aPH88vfvELAM4880x+//vfM3nyZIYNG7bJfVM5eErKRy53NaaUlkfEM8DXgDcjomlKaWlENKXQGlbVMncAdwCUlZVV/fVO0jbnzTff5LTTTgNgzZo1nH322Xzta18DYPTo0QwcOJBly5bRo0cPSkpKGDt27AZl7LvvvhQVFXHqqadWjLvgggtYuHAhpaWlpJRo0qQJDz/8MH369OHkk0+mrKyMkpISDj/88CrrtWTJEvr378/HH38MwPXXX7/BPNdccw29evViv/32o2PHjpu9Tqq0tJTevXtTUlLCgQceyDHHHFPlfJsq96ijjqJHjx68/vrr/OhHP6JZs2acdtppvPDCC7Rt25aI4Oc//zlf/OIXAejevTvnnnsup5xyCjvvvPMm942k/MXGmqw/c8ERTYDVWejaBXgC+BnQGXgnpXRDRFwJfCGl9N+bKqusrCxV95k+7Qfd/RlrXjB6t1/USDm2eGlrM3fuXIqKiuq6Gp/Jhx9+SHFxMVOnTmX33Xev6+psF7aH94W0tYiIKSmlsqqm1eY1Xk2BcRExA5hE4RqvR4EbgG4RMR/olr2WpGp56qmnOPzwwxk4cKChS9I2pzbvapwBtKti/DtA19par6Tt2/HHH8/rr79e19WQpE/FxzRLkiTlxOAl7YBq69pObZt8P0j5MXhJO5hGjRrxzjvv+M9WQCF0vfPOOzRq1KiuqyLtEOwkW9rBNG/enMWLF7Ns2bK6roq2Eo0aNaJ58+Z1XQ1ph2DwknYwDRo0sKsYSaojnmqUJEnKicFLkiQpJwYvSZKknBi8JEmScmLwkiRJyonBS5IkKScGL0mSpJwYvCRJknJi8JIkScqJwUuSJCknBi9JkqScGLwkSZJyYvCSJEnKicFLkiQpJwYvSZKknBi8JEmScmLwkiRJyonBS5IkKScGL0mSpJwYvCRJknJi8JIkScqJwUuSJCknBi9JkqScGLwkSZJyUr+uK7C963RLpxopZ8LACTVSjiRJqju2eEmSJOXE4CVJkpQTg5ckSVJODF6SJEk5MXhJkiTlxOAlSZKUE4OXJElSTgxekiRJOTF4SZIk5cTgJUmSlBODlyRJUk4MXpIkSTkxeEmSJOXE4CVJkpQTg5ckSVJODF6SJEk5MXhJkiTlxOAlSZKUk1oLXhGxf0SMi4i5ETE7Ir6djb8mIpZERHn2c1Jt1UGSJGlrUr8Wy14DXJFSmhoRuwFTIuLJbNqvUko31uK6JUmStjq1FrxSSkuBpdnw+xExF9ivttYnSZK0tcvlGq+IaAG0A17KRl0WETMi4g8RsWcedZAkSaprtR68ImJX4EHgOyml94DfAV8CSii0iN20keUGRMTkiJi8bNmy2q6mJElSravV4BURDSiErhEppYcAUkpvppTWppQ+Bu4Ejqpq2ZTSHSmlspRSWZMmTWqzmpIkSbmozbsaA7gLmJtS+mWl8U0rzXYaMKu26iBJkrQ1qc27GjsBfYGZEVGejbsKOCsiSoAELAQuqsU6SJIkbTVq867G54CoYtLjtbVOSZKkrZlPrpckScqJwUuSJCknBi9JkqScGLwkSZJyYvCSJEnKicFLkiQpJwYvSZKknBi8JEmScmLwkiRJyonBS5IkKScGL0mSpJwYvCRJknJi8JIkScqJwUuSJCknBi9JkqScGLwkSZJyYvCSJEnKicFLkiQpJwYvSZKknBi8JEmScmLwkiRJyonBS5IkKScGL0mSpJwYvCRJknJi8JIkScqJwUuSJCknBi9JkqScGLwkSZJyYvCSJEnKicFLkiQpJ/XrugKSVBs63dKpRsqZMHBCjZQjSWCLlyRJUm4MXpIkSTkxeEmSJOXE4CVJkpQTg5ckSVJODF6SJEk5MXhJkiTlxOAlSZKUE4OXJElSTgxekiRJOTF4SZIk5cTgJUmSlBODlyRJUk4MXpIkSTkxeEmSJOXE4CVJkpQTg5ckSVJODF6SJEk5qbXgFRH7R8S4iJgbEbMj4tvZ+C9ExJMRMT/7vWdt1UGSJGlrUpstXmuAK1JKRUBH4NKIaAVcCTydUjoUeDp7LUmStN2rteCVUlqaUpqaDb8PzAX2A74BDM9mGw6cWlt1kCRJ2prkco1XRLQA2gEvAfumlJZCIZwB++RRB0mSpLpW68ErInYFHgS+k1J6bwuWGxARkyNi8rJly2qvgpIkSTmpVvCKiKerM66KeRpQCF0jUkoPZaPfjIim2fSmwFtVLZtSuiOlVJZSKmvSpEl1qilJkrRV22TwiohGEfEFYO+I2DO7I/EL2anDZptZNoC7gLkppV9WmjQGOC8bPg945FPXXpIkaRtSfzPTLwK+QyFkTQEiG/8ecOtmlu0E9AVmRkR5Nu4q4Abg/og4H3gd6LXFtZYkSdoGbTJ4pZRuBm6OiIEppVu2pOCU0nP8J6h9UtctKUuSJGl7sLkWLwBSSrdExFeAFpWXSSndXUv1kiRJ2u5UK3hFxB+BLwHlwNpsdAIMXpIkSdVUreAFlAGtUkqpNisjSZK0Pavuc7xmAV+szYpIkiRt76rb4rU3MCciJgKr1o1MKZ1SK7WSJEnaDlU3eF1Tm5WQJEnaEVT3rsZna7sikiRJ27vq3tX4PoW7GAF2BhoAH6SUPl9bFZMkSdreVLfFa7fKryPiVOCo2qiQJEnS9qq6dzWuJ6X0MHBczVZFkiRp+1bdU42nV3pZj8JzvXymlyRJ0hao7l2NJ1caXgMsBL5R47WRJEnajlX3Gq/+tV0RSZKk7V21rvGKiOYRMToi3oqINyPiwYhoXtuVkyRJ2p5U9+L6ocAYoBmwH/CnbJwkSZKqqbrBq0lKaWhKaU32MwxoUov1kiRJ2u5UN3i9HRHnRMRO2c85wDu1WTFJkqTtTXWD1zeBM4D/D1gK/BfgBfeSJElboLqPk7gWOC+l9C+AiPgCcCOFQCZJkqRqqG6L1xHrQhdASumfQLvaqZIkSdL2qbrBq15E7LnuRdbiVd3WMkmSJFH98HQT8HxEPEChq6AzgOtqrVaSJEnboeo+uf7uiJhMoWPsAE5PKc2p1ZpJkiRtZ6p9ujALWoYtSZKkT6m613hJkiTpMzJ4SZIk5cTgJUmSlBODlyRJUk4MXpIkSTnxIaiSJNoPurtGypnyi3NrpBxpe2WLlyRJUk4MXpIkSTkxeEmSJOXE4CVJkpQTg5ckSVJODF6SJEk5MXhJkiTlxOAlSZKUE4OXJElSTgxekiRJOTF4SZIk5cS+GrVden1w8Wcu44CrZ9ZATbSlauLYAbDn52umHEmqQbZ4SZIk5cTgJUmSlBODlyRJUk4MXpIkSTkxeEmSJOXE4CVJkpQTg5ckSVJOai14RcQfIuKtiJhVadw1EbEkIsqzn5Nqa/2SJElbm9ps8RoGfK2K8b9KKZVkP4/X4volSZK2KrUWvFJK44F/1lb5kiRJ25q66DLosog4F5gMXJFS+ldVM0XEAGAAwAEHHJBj9VSX2g+6u0bKGb1bjRQjSVKNyvvi+t8BXwJKgKXATRubMaV0R0qpLKVU1qRJk5yqJ0mSVHtyDV4ppTdTSmtTSh8DdwJH5bl+SZKkupRr8IqIppVengbM2ti8kiRJ25tau8YrIu4FugB7R8Ri4MdAl4goARKwELiottYvSZK0tam14JVSOquK0XfV1vokSZK2dj65XpIkKScGL0mSpJwYvCRJknJi8JIkScqJwUuSJCknBi9JkqScGLwkSZJyYvCSJEnKicFLkiQpJwYvSZKknBi8JEmScmLwkiRJyonBS5IkKScGL0mSpJwYvCRJknJi8JIkScqJwUuSJCknBi9JkqScGLwkSZJyYvCSJEnKicFLkiQpJwYvSZKknBi8JEmScmLwkiRJyonBS5IkKScGL0mSpJwYvCRJknJi8JIkScqJwUuSJCkn9eu6AtLWqtMtnWqknAkDJ9RIOZKkbZ8tXpIkSTkxeEmSJOXE4CVJkpQTg5ckSVJODF6SJEk5MXhJkiTlxOAlSZKUE4OXJElSTgxekiRJOTF4SZIk5cQugyRpE549tnONlDPzyO/XSDmX3XRyjZQjqW7Y4iVJkpQTg5ckSVJODF6SJEk5MXhJkiTlxOAlSZKUE4OXJElSTgxekiRJOam14BURf4iItyJiVqVxX4iIJyNifvZ7z9pavyRJ0tamNlu8hgFf+8S4K4GnU0qHAk9nryVJknYItRa8UkrjgX9+YvQ3gOHZ8HDg1NpavyRJ0tYm72u89k0pLQXIfu+T8/olSZLqzFbbV2NEDAAGABxwwAF1XBtJUnW8Pri4Rso54OqZNVKOtLXJu8XrzYhoCpD9fmtjM6aU7kgplaWUypo0aZJbBSVJkmpL3sFrDHBeNnwe8EjO65ckSaoztfk4iXuBF4CWEbE4Is4HbgC6RcR8oFv2WpIkaYdQa9d4pZTO2sikrrW1TkmSpK2ZT66XJEnKicFLkiQpJwYvSZKknBi8JEmScmLwkiRJyonBS5IkKScGL0mSpJwYvCRJknJi8JIkScqJwUuSJCknBi9JkqScGLwkSZJyYvCSJEnKicFLkiQpJwYvSZKknBi8JEmScmLwkiRJyonBS5IkKSf167oCkiR9UqdbOn3mMiYMnFADNdk2tB9092cuY8ovzq2BmmhzbPGSJEnKicFLkiQpJwYvSZKknBi8JEmScmLwkiRJyonBS5IkKScGL0mSpJwYvCRJknJi8JIkScqJwUuSJCkndhkkSZJ4fXBxjZRzwNUza6Sc7ZUtXpIkSTkxeEmSJOXE4CVJkpQTg5ckSVJODF6SJEk5MXhJkiTlxOAlSZKUE4OXJElSTgxekiRJOTF4SZIk5cTgJUmSlBODlyRJUk4MXpIkSTkxeEmSJOXE4CVJkpQTg5ckSVJODF6SJEk5MXhJkiTlxOAlSZKUk/p1sdKIWAi8D6wF1qSUyuqiHpIkSXmqk+CV+WpK6e06XL8kSVKuPNUoSZKUk7pq8UrAExGRgNtTSnd8coaIGAAMADjggANyrp6kLdV+0N01Us7o3WqkGEnaKtVVi1enlFIpcCJwaUQc+8kZUkp3pJTKUkplTZo0yb+GkiRJNaxOgldK6Y3s91vAaOCouqiHJElSnnIPXhHROCJ2WzcMdAdm5V0PSZKkvNXFNV77AqMjYt36/y+l9Jc6qIckSVKucg9eKaVXgbZ5r1eSJKmu+TgJSZKknBi8JEmScmLwkiRJyonBS5IkKScGL0mSpJwYvCRJknJSV301SpJUq549tnONlDPzyO/XSDmX3XRyjZSjbZstXpIkSTkxeEmSJOXE4CVJkpQTg5ckSVJODF6SJEk5MXhJkiTlxOAlSZKUE4OXJElSTgxekiRJOTF4SZIk5cQug3Ywv73iT5+5DLu92DI11W1J5/HP1kg5kqS6Y4uXJElSTgxekiRJOTF4SZIk5cTgJUmSlBODlyRJUk4MXpIkSTkxeEmSJOXE4CVJkpQTg5ckSVJODF6SJEk5MXhJkiTlxL4atxE11d8fR36/ZsqRJElbzBYvSZKknBi8JEmScmLwkiRJyonBS5IkKScGL0mSpJwYvCRJknJi8JIkScqJwUuSJCknBi9JkqScGLwkSZJyYpdB0jbit1f8qUbKueymk2ukHEmqSqdbOtVIORMGTqiRcrY2tnhJkiTlxOAlSZKUE4OXJElSTgxekiRJOTF4SZIk5cTgJUmSlBODlyRJUk7qJHhFxNci4uWI+EdEXFkXdZAkScpb7sErInYCbgVOBFoBZ0VEq7zrIUmSlLe6aPE6CvhHSunVlNK/gZHAN+qgHpIkSbmqi+C1H7Co0uvF2ThJkqTtWqSU8l1hRC/ghJTSBdnrvsBRKaWBn5hvADAge9kSeDnXiuZrb+Dtuq6EPhWP3bbN47dt8/htu7b3Y3dgSqlJVRPqopPsxcD+lV43B9745EwppTuAO/KqVF2KiMkppbK6roe2nMdu2+bx27Z5/LZdO/Kxq4tTjZOAQyPioIjYGTgTGFMH9ZAkScpV7i1eKaU1EXEZMBbYCfhDSml23vWQJEnKW12caiSl9DjweF2seyu1Q5xS3U557LZtHr9tm8dv27XDHrvcL66XJEnaUdllkCRJUk526OAVEadFRIqIwyuN6xIRj9ZBXW6JiBV5r3dHEBGNImJiREyPiNkR8ZPNzL9TREyri/eB1hcR+0fEuIiYmx27b29kvi06xtq8PP4eRcRVlYZbRMSsWlrPHyLirdoqf3tWnX1X3c+pCnbo4AWcBTxH4c7KOhMRZcAeOa9zpzzXV8dWAcellNoCJcDXIqLjJub/NjA3j4qtExF1cr3lNmANcEVKqQjoCFy6kS7GtvQY1xiP3Wdy1eZnqRHDgK/ltK4K28l7Yxib33fV/ZzWuG1xH++wwSsidgU6AeezYfD6fESMjog5EXFbRNTLljkrImZGxKyI+Fk27uKI+HmlcvtFxC3Z8DnZt/DyiLi9qrCTjfsF8N+bqOvfIqKk0usJEXFERDTOvo1MylpovpFNb5EtMzX7+Uo2vkv2reT/gJnZ8o9lrQSzIqL3p9mXW7tUsO7be4Psp8qLGyOiOdAD+P1Gpu8WEQsiokH2+vMRsTAiGkTElyLiLxExJdv/h2fznBwRL2XH6KmI2Dcbf01E3BERTwB3R0TrSu+XGRFxaM3uiW1PSmlpSmlqNvw+hUC8QU8X1TnGHrvPbhP7qVf2N2R6RIzPxm1yn0TEDcAu2fQR2eidIuLOrNXkiYjYJZv3wuzv3PSIeDAiPpeNHxYRv4mI5yPi1Yj4r6rqnVIaD/xzE9tVa++NT7+3tw6b23fZPJv9nPr5qySltEP+AOcAd2XDzwOl2XAXYCVwMIXHXTwJ/BfQDHgdaELhbtC/Aqdmr/9Rqdw/A0cDRcCfgAbZ+P8Fzq2iHt8GvpsNr9hIXc8Dfp0NHwZMzoZ/CpyTDe8BzAMaA58DGmXjD600fxfgA+Cg7HVP4M5K69m9ro9LLR7vnYByYAXws03M9wDQPttXj25knqHAqdnwAOCmbPhp4NBsuAPw12x4T/5zI8sFlea/BpgC7JK9vgXokw3vvG68PxX7vUX2Gfz8pz3GHrst2t8b/D3axH6aCeyXDe9R3X1SeR3Z8V0DlGSv7+c/f9/2qjTfEGBgNjwMGEWhEaEVlf4Wb+T9M2sT02vlvbE9/Gxu31Uxb5WfUz9/hZ9tromuBp0F/DobHpm9npq9nphSehUgIu6lEKRWA8+klJZl40cAx6aUHs6+aXUE5lPo3mgCcCmFf+CTIgJgF+CtyhWIiGZALwr/5DdlFPCjiBgEfJPCHxuA7sApEfH97HUj4AAKPQH8NgqtZGsphLV1JqaUFmTDM4Ebo9B692hK6W+bqcc2K6W0FiiJiD2A0RHRJqW03jULEfF14K2U0pSI6LKJ4n5PoYXyYaA/cGEUWlC/AozKjjdAw+x3c+C+iGhK4Y/CgkpljUkpfZQNvwD8MAqtbg+llOZ/mm3dHmX790HgOyml96qapzrHGI/dp7aZ/TQBGBYR9wMPZeM+zT5ZkFIqz4anUPgnDtAmIoZQ+IK5K4XnQK7zcErpY2DOuhaRT6m23hs7jGp8Tv38sYOeaoyIvYDjgN9HxEJgENA7/nPUP3kaKgHBxt0HnEGhBWl0KsTuAIanlEqyn5YppWs+sVw74BDgH1k9PhcR//hk4SmlDym0vH0jW8//rdsUoGeldRyQUpoLfBd4E2gLlFF4w67zQaVy51EIhzOB6yPi6k1s43YhpbQceIbCNUD7Z03T5RHxLQqnnk/JjsVI4LiIuKeKMiYALSKiM7BT9s+9HrC80rEoSYXrHaDwbey3KaVi4CIKAXmdysfj/4BTgI+AsRFxXI1u/DYqOzXxIDAipfRQNu6Tx65C5WP8ybI8dp/JRvdTSulbwP9Q6A6uPCL2+pT7ZFWl4bX851mTw4DLsuPwE9Y/DpWX2dTf6U2qrffG9qiqz19Vn9NP8vNXsEMGLwqnDu9OKR2YUmqRUtqfQpI+Opt+VBS6NKoH9KZwAf5LQOeI2DsK12WdBTybzf8QhdOOZ1EIYVBoOv2viNgHICK+EBEHVq5ESumxlNIXszq0AD5MKR2ykTr/HvgNMCmltO58+1hg4LrAGBHtsvG7A0uzb4F9KZyC2UDW4vZhSuke4EagdBP7bJsVEU2yVhCicM3I8cDfU0qLKn3Qb0sp/SCl1Dw7FmdSaO4+ZyPF3g3cS6HpnOzb3YIodAJPFLTN5t0dWJINn7eJeh4MvJpS+g2FbrSO+PRbvX3I3tt3AXNTSr9cN/6Tx25jx3gjxXrsPoVN7aeI+FJK6aWU0tUUOj7ev5r7ZHX2D3tzdgOWZvP2qYnt2Ygaf29sj6r4/FX5Od2IHf7zt6MGr7OA0Z8Y9yBwdjb8AnADMItCIBudUloK/AAYB0wHpqaUHgFIKf0LmEOhN/KJ2bg5FL4BPhERMyi0WDX9tBVOKU0B3iN7s2aupXAR8Ywo3Op7bTb+f4HzIuJFCqcZN/btqxiYGBHlwA8pXDuxPWoKjMuOwyTgyZTSZ31UxAgK1x/cW2lcH+D8iJgOzKbQQgmF6xFGRcTfKPxT2pjewKzseBzOdnBhbg3oROHLw3GVvmGfVMV8W3KMPXbV87mIWFzp53tsfD/9IrIbj4DxFP5GVmef3EHh79eIKqZV9iMKX36fZOOBeqOicMnIC0DLbFvO38istfHe2KZVc99V93MKfv58cv22ImudegY4PGvJUh2Kwt1T30gp9a3rumjLeOy0Mb43ap/7uI76atSWiYhzgeuA7xm66l4UHhdyIrCxb3TaSnnstDG+N2qf+7jAFi9JkqSc7KjXeEmSJOXO4CVJkpQTg5ckSVJODF5SLYmIH0ahz7kZ2e3VHbLxv49a7EA2Ip6JQsfr6163yG7zr8l1rNj8XDWynp9G1i9q9vrAKPQUsUce69+ciNg3Ih6NQh+CcyLi8Wx8l4j4rI8s2dy6yyLiNzVY3oCI+Hv2MzEijq7GMv0i4rfZ8LeyG4E+az0Oj0LfizMj4tmI2PuzliltTbyrUaoFEfFl4OsU+gBdlf3z2BkgpXRBnVZu23ItMC0ihmW9MtwM/Ch7On2tiYj6KaU11Zh1MIVnht2cLZfbgxtTSpOByTVRVhS6y7oIODql9HZElAIPR8RRKaX/r5r1ua0m6pI5J6X0akRcD3yL7fcZg9oB2eIl1Y6mwNsppVUAKaW3U0pvwPotUhGxIiKuy1pMXoysr7msJWV0Nn56RHwlG39O1hpRHhG3R6EXhWqLiEYRMTRrTZgWEV/Nxj++LjRk46/Ohq+NiGoFxYgoybZhRlb3PStt78+yes+LiGOy8Z+LiPuz+e+LiJcqt9Rl++0j4HvA/0bEiRSeYP5/EfGLiJiVbUfvrLz1Wpki4rcR0a+Kel4YEZOy/fpgRHwuGz8sIn4ZEeOAn0XElyLiLxExJSL+FhGHV7HZTYHFleo7o9K0XSPigawFaURERQ8TXbN9PDMi/hARDbPxCyvtp4kRcUilet2W1WFeFpLW296IuCYr65kotAheXml7f5TV4cmIuDf+07drZf8PGJRSejvbjqnAcAp9zq6r208iYmpW7w32RVaH72fDGzvmO2XHblJ23C/6ZDkppb+nrK9cCl3ErKyivtI2y+Al1Y4nKHSbMi8i/jcKfZNVpTHwYkqpLYUnfl+Yjf8N8Gw2vhSYHRFFFJ7Q3CmlVEKhL7uNdZ8yIgtn5cDjlcZfCpD1fXYWMDwiGmXrPiYiPg+sofAkaih0o1XdztPvBv5fSukICv1//rjStPoppaOA71Qafwnwr2z+ayn0G7qBlNLjwD+z8i8BTgdKKPRFejyFp6ZvSa8QD6WUjsz27Vyg8pO4DwOOTyldQeGp6gNTSu2B71PoEeKTbgXuiohxUTi13KzStHbZ9rYCDgY6Zft6GNA7Owb1gYsrLfNetp9+C/y60vgWQGegB3BbVs4nHQ6cABwF/DgiGmRBtmdWl9Mp9N1aldYUOqWubHI2fp23U0qlwO8o7I/NqeqYnw+8m1I6EjiSQifJB1W1cEScQKG/zd9XY13SNsPgJdWClNIKCkFiALAMuK+q1hfg38C6VpopFP7BQqET999lZa1NKb0LdM3KnJQFqq4U/qFXpc+6vtRY/2GFRwN/zMr9O/AahbDxN+DYbPpjFFprPge0SCm9vLntjYjdgT1SSuv6Lx2elbfOuk5zK2/j0RQ6IyfrLLdya9En3Uqhn9KXs+XuzfbLmxT6TD1yc3WspE3WejSTQnCtHC5GpZTWRsSuwFcodFdSDtxOFV1+pZTGUjgGd1IIPtMiokk2eWJKaXH20OPybLtbAgtSoYN62HA/3Vvp95crjb8/pfRxSmk+8Gq2rk96LKW0Kmu1egvYl8K+eiSl9FFK6X3gT5vZN5UFUPlBj1Udw02pav7uwLnZPn0J2As4dIMVF/rJvQs4pbZPK0t58xovqZaklNZS6Obpmeyf/HkUWjsqW53+8xTjtWz6MxnA8JTSDz5DtWIj4ydRaA15lUJ/eHtTaH37ZCvIp7Uq+115GzdWl6p8nP1sark1rP9lsqpWISgcg1NTStOzMNyl0rR1/ZrWA5ZnwXWTsk7r/4/CKdBHKQSpd/jPNsN/tntz25yqMVzVaz7l+taZQyHU/7XSuNJs/CfL39z7dFPzB4VWxLGbWbYZhZax+dVYj7RNscVLqgUR0TIiKn+TL6HQulRdT5Odgsqui/l8Nu6/ImKfbPwXIuLALazaeLLTkxFxGHAA8HJK6d/AIuAM4EUKLWDfp5qnGbMWuX+tu5aHQoe5z25iEYDnsvURhbs8i7dgG3pn+6UJhaAzkcL+bRURDbMWuK4bWX43YGlENGAjp2pTSu8BCyKiV1a/iIi2n5wvIo6rdI3YbsCXgNc3Ufe/Ay3WXb/Fhvupd6XfL1Qa3ysi6kXElyi0sG22FTLzHHByFK7t25XCqcqq/JzCdW17ZdtSAvSj6tOrn8VY4OJs3xMRh0VE4yrm+xdwRQ2vW9oq2OIl1Y5dgVui8NiDNcA/KJx2rK5vA3dExPkUWgwuTim9EBH/AzyRnYpZTeGarS0JdP9L4RqhmVm9+q27AYBCyOqaUvowIv4GNGfjwetzEbG40utfUmjRuy0LIq8C/atRl+ERMQOYRuFU47vV2IbRFE7DTafQ8vPf6+68i4j7s3LmZ2VW5UcUTnO9RuFatN02Ml8f4HfZPm9A4bTo9E/M0x74bUSsa237fUppUkR0qarAlNLKiOhP4RRmfQotjZXvBmwYES9lZZ1VafzLFALavsC3snI2Uu311jcpIsZk9X6NwnVbG+zjlNKYiNgPeD4iEvA+hTsLl252JVvm9xROO06NwgYsA06tYr7dgQuAv9Tw+qU6Z1+NkupEFO7IbJCFiC9RaNE7LGt92+FExEKgbN2dhZXGDwMeTSk98CnL3TWltCILxOOBAdldi5LqgC1ekurK54Bx2WmnoNCqt0OGrlp2R3YqtxGFawQNXVIdssVLkiQpJ15cL0mSlBODlyRJUk4MXpIkSTkxeEmSJOXE4CVJkpQTg5ckSVJO/n+MB6EIBdUX9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png;base64,iVBORw0KGgoAAAANSUhEUgAAAl4AAAHgCAYAAAB0CWMeAAAAOXRFWHRTb2Z0d2FyZQBNYXRwbG90bGliIHZlcnNpb24zLjUuMSwgaHR0cHM6Ly9tYXRwbG90bGliLm9yZy/YYfK9AAAACXBIWXMAAAsTAAALEwEAmpwYAABDzElEQVR4nO3de5xVZd3//9cHQTA0NUUDUdFUHGBkGEahUCERTElTuREVUUjFPGAH4/6a3ZkhppVWZt55yACTWxQVJbXwEErigeNwTkhBAfkpWqioEOD1+2MvpkEGGHRmDYfX8/GYx6y9Dte61lp7z7z3tQ5XpJSQJElS7atX1xWQJEnaURi8JEmScmLwkiRJyonBS5IkKScGL0mSpJwYvCRJknJSv64rUB177713atGiRV1XQ5IkabOmTJnydkqpSVXTtong1aJFCyZPnlzX1ZAkSdqsiHhtY9M81ShJkpQTg5ckSVJODF6SJEk52Sau8ZJUc1avXs3ixYtZuXJlXVdFW4lGjRrRvHlzGjRoUNdVkbZ7Bi9pB7N48WJ22203WrRoQUTUdXVUx1JKvPPOOyxevJiDDjqorqsjbfc81SjtYFauXMlee+1l6BIAEcFee+1lC6iUE4OXtAMydKky3w9Sfgxekmrcrrvuut7rYcOGcdlll9X6ep955hm+/vWvVzmtRYsWvP3227Veh5pw22230aZNGw477DCuueaauq6OpBpk8JKkzVi7dm2u6zvkkEOYOnUqM2fOZPjw4SxatCjX9UuqPQYvSbl67bXX6Nq1K0cccQRdu3bl9ddfZ+3atRx88MGklFi+fDn16tVj/PjxABxzzDH84x//WK+MlStX0r9/f4qLi2nXrh3jxo3bYD3vvPMO3bt3p127dlx00UWklKqsz8UXX0xZWRmtW7fmxz/+ccX4Fi1aMHjwYI4++mhGjRrFE088wZe//GVKS0vp1asXK1asWK+cV155hdLS0orX8+fPp3379gA8/fTTtGvXjuLiYr75zW+yatWqinWsa4WbPHkyXbp0AeD4449n5513JqXE6tWradiw4ZbsYklbMYOXpBr30UcfUVJSUvFz9dVXV0y77LLLOPfcc5kxYwZ9+vTh8ssvZ6edduKwww5jzpw5PPfcc7Rv356//e1vrFq1isWLF3PIIYesV/6tt94KwMyZM7n33ns577zzNrg4/Cc/+QlHH30006ZN45RTTuH111+vsq7XXXcdkydPZsaMGTz77LPMmDGjYlqjRo147rnnOP744xkyZAhPPfUUU6dOpaysjF/+8pfrlfOlL32J3XffnfLycgCGDh1Kv379WLlyJf369eO+++5j5syZrFmzht/97nfV2o8DBgzgrLPOYp999qnW/JK2fgYvSTVul112oby8vOJn8ODBFdNeeOEFzj77bAD69u3Lc889BxRatsaPH8/48eP5wQ9+wHPPPcekSZM48sgjNyj/ueeeo2/fvgAcfvjhHHjggcybN2+9ecaPH88555wDQI8ePdhzzz2rrOv9999PaWkp7dq1Y/bs2cyZM6diWu/evQF48cUXmTNnDp06daKkpIThw4fz2msbdsV2wQUXMHToUNauXct9993H2Wefzcsvv8xBBx3EYYcdBsB5551X0Zq3KWPGjGHp0qX87Gc/2+y8krYdBi9JdWrdHXXHHHMMf/vb35g4cSInnXQSy5cv55lnnuHYY4/dYJmNnTbcWNkbs2DBAm688UaefvppZsyYQY8ePdZrOWvcuHHF+rp161YRJOfMmcNdd921QXk9e/bkz3/+M48++ijt27dnr7322mRd69evz8cffwywQYvdjBkz6N69O/Xq+Wda2p74iZaUq6985SuMHDkSgBEjRnD00UcD0KFDB55//nnq1atHo0aNKCkp4fbbb+eYY47ZoIxjjz2WESNGADBv3jxef/11WrZsudF5/vznP/Ovf/1rg3Lee+89GjduzO67786bb77Jn//85yrr3LFjRyZMmFBxrdmHH364QQsbFE5NnnDCCVx88cX0798fKLTILVy4sGLZP/7xj3Tu3BkoXOM1ZcoUAB588MH1yjr11FM55ZRTqqyPpG2XwUtSrn7zm98wdOhQjjjiCP74xz9y8803A9CwYUP2339/OnbsCBRawN5//32Ki4s3KOOSSy5h7dq1FBcX07t3b4YNG7bBBeg//vGPGT9+PKWlpTzxxBMccMABG5TTtm1b2rVrR+vWrfnmN79Jp06dqqxzkyZNGDZsGGeddRZHHHEEHTt25O9//3uV8/bp04eIoHv37kAhjA0dOpRevXpRXFxMvXr1+Na3vlVRx29/+9scc8wx7LTTTuuV89xzz/HSSy9taldK2gZFdZvs61JZWVmaPHlyXVdD2i7MnTuXoqKiuq7GduvGG2/k3Xff5dprr63rqmwR3xdSzYmIKSmlsqqm2VejJNWQ0047jVdeeYW//vWvdV0VSVspg5ck1ZDRo0fXdRUkbeW8xkuSJCkn212LV/tBd9dIOVN+cW6NlCNJkrSOLV6SJEk5MXhJkiTlxOAlKVcrV67kqKOOom3btht0TD1q1Chat25NvXr1qM4jZG688UYioqKjaYDrr7+eQw45hJYtWzJ27Nha2QZJ+rS2u2u8JG2Zmroucp3NXR/ZsGFD/vrXv7LrrruyevVqjj76aE488UQ6duxImzZteOihh7jooos2u55Fixbx5JNPrvdg1Dlz5jBy5Ehmz57NG2+8wfHHH8+8efM2eDhpbVizZg316/snVdKm2eIlKVcRwa677grA6tWrWb16dUWfikVFRRt0/bMx3/3ud/n5z3++Xn+MjzzyCGeeeSYNGzbkoIMO4pBDDmHixInrLff0009z2mmnVbx+8sknOf300wF44okn+PKXv0xpaSm9evVixYoVAAwePJgjjzySNm3aMGDAgIr+F7t06cJVV11F586dufnmmxk1ahRt2rShbdu2VfYxKUkGL0m5W7t2LSUlJeyzzz5069aNDh06bNHyY8aMYb/99qNt27brjV+yZAn7779/xevmzZuzZMmS9eY57rjjmDt3LsuWLQNg6NCh9O/fn7fffpshQ4bw1FNPMXXqVMrKyvjlL38JwGWXXcakSZOYNWsWH330EY8++mhFecuXL+fZZ5/liiuuYPDgwYwdO5bp06czZsyYLdomSTuGWgteEdEoIiZGxPSImB0RP8nGXxMRSyKiPPs5qbbqIGnrtNNOO1FeXs7ixYuZOHEis2bNqvayH374Iddddx2DBw/eYFpVXaBVbhFb97pv377cc889LF++nBdeeIETTzyRF198kTlz5tCpUydKSkoYPnw4r732GgDjxo2jQ4cOFBcX89e//pXZs2dXlNe7d++K4U6dOtGvXz/uvPNO1q5dW+1tkrTjqM0LElYBx6WUVkREA+C5iPhzNu1XKaUba3HdkrYBe+yxB126dOEvf/kLbdq02eh8/fv3Z9q0aTRr1oyf/exnLFiwoKK1a/HixZSWljJx4kSaN2/OokWLKpZbvHgxzZo1q7K8k08+mUaNGtGrVy/q169PSolu3bpx7733rjfvypUrueSSS5g8eTL7778/11xzDStXrqyY3rhx44rh2267jZdeeonHHnuMkpISysvL2WuvvT71/pG0/am1Fq9UsCJ72SD72fp75JZUq5YtW8by5csB+Oijj3jqqac4/PDDN7nM0KFDKS8v5/HHH6e4uJi33nqLhQsXsnDhQpo3b87UqVP54he/yCmnnMLIkSNZtWoVCxYsYP78+Rx11FEblNesWTOaNWvGkCFD6NevHwAdO3ZkwoQJ/OMf/wAKLWvz5s2rCFl77703K1as4IEHHthoPV955RU6dOjA4MGD2XvvvdcLgZIEtXxXY0TsBEwBDgFuTSm9FBEnApdFxLnAZOCKlNK/arMekrYeS5cu5bzzzmPt2rV8/PHHnHHGGXz9618HCn0dDhw4kGXLltGjRw9KSkq26JEQrVu35owzzqBVq1bUr1+fW2+9daN3NPbp04dly5bRqlUrAJo0acKwYcM466yzWLVqFQBDhgzhsMMO48ILL6S4uJgWLVpw5JFHbnT9gwYNYv78+aSU6Nq16wbXoElSVHVNRI2vJGIPYDQwEFgGvE2h9etaoGlK6ZtVLDMAGABwwAEHtF93rcXm2GWQtGlz586lqKiorqtR5y677DLatWvH+eefX9dV2Sr4vpBqTkRMSSmVVTUtl7saU0rLgWeAr6WU3kwprU0pfQzcCWx4HqCwzB0ppbKUUlmTJk3yqKakHUT79u2ZMWMG55xzTl1XRdIOptZONUZEE2B1Sml5ROwCHA/8LCKappSWZrOdBlT/diZJqgFTpkyp6ypI2kHV5jVeTYHh2XVe9YD7U0qPRsQfI6KEwqnGhcDmH1EtSZK0Hai14JVSmgG0q2J839papyRJ0tbMJ9dLkiTlxOAlSZKUE4OXpFwtWrSIr371qxQVFdG6dWtuvvnmimmjRo2idevW1KtXj8mTJ2+0jB/96EccccQRlJSU0L17d954442Kaddffz2HHHIILVu23KJngElSHmr1AaqStn6vDy6u0fIOuHrmJqfXr1+fm266idLSUt5//33at29Pt27daNWqFW3atOGhhx7ioos2fc/NoEGDuPbaawH4zW9+w+DBg7ntttuYM2cOI0eOZPbs2bzxxhscf/zxzJs3b6MPUa1Ja9asoX59/6RK2jRbvCTlqmnTppSWlgKw2267UVRUxJIlSwAoKiqiZcuWmy3j85//fMXwBx98UNER9iOPPMKZZ55Jw4YNOeiggzjkkEOYOHHiess+/fTTnHbaaRWvn3zySU4//XQAnnjiCb785S9TWlpKr169WLGi0OvZ4MGDOfLII2nTpg0DBgyo6Iy7S5cuXHXVVXTu3Jmbb76ZUaNG0aZNG9q2bcuxxx77aXeRpO2YwUtSnVm4cCHTpk2jQ4cOW7zsD3/4Q/bff39GjBjB4MGDAViyZAn7779/xTzNmzevCHXrHHfcccydO5dly5YBhX4g+/fvz9tvv82QIUN46qmnmDp1KmVlZfzyl78ECk+5nzRpErNmzeKjjz7i0UcfrShv+fLlPPvss1xxxRUMHjyYsWPHMn36dMaMGbPF2yRp+2fwklQnVqxYQc+ePfn1r3+9XgtWdV133XUsWrSIPn368Nvf/haAqrpAW9caVvl13759ueeee1i+fDkvvPACJ554Ii+++CJz5syhU6dOlJSUMHz4cNZ1VTZu3Dg6dOhAcXExf/3rX5k9e3ZFeb17964Y7tSpE/369ePOO+9k7dq1W7xNkrZ/XpAgKXerV6+mZ8+e9OnTp+I036b079+fadOm0axZMx5//PH1pp199tn06NGDn/zkJzRv3pxFixZVTFu8eDHNmjWrsryTTz6ZRo0a0atXL+rXr09KiW7dunHvvfeuN+/KlSu55JJLmDx5Mvvvvz/XXHMNK1eurJjeuHHjiuHbbruNl156iccee4ySkhLKy8vZa6+9qr1fJG3/bPGSlKuUEueffz5FRUV873vfq9YyQ4cOpby8vCJ0zZ8/v2LamDFjOPzwwwE45ZRTGDlyJKtWrWLBggXMnz+fo47asDvYZs2a0axZM4YMGUK/fv0A6NixIxMmTOAf//gHAB9++CHz5s2rCFl77703K1as4IEHHthoPV955RU6dOjA4MGD2XvvvdcLgZIEtnhJytmECRP44x//SHFxMSUlJQD89Kc/5aSTTmL06NEMHDiQZcuW0aNHD0pKSqp8JMSVV17Jyy+/TL169TjwwAO57bbbAGjdujVnnHEGrVq1on79+tx6660bvaOxT58+LFu2jFatWgHQpEkThg0bxllnncWqVasAGDJkCIcddhgXXnghxcXFtGjRgiOPPHKj2zZo0CDmz59PSomuXbvStm3bz7KrJG2HoqprIrY2ZWVlaVPP9Kms/aC7a2SdU35xbo2UI21t5s6dS1FRUV1Xo85ddtlltGvXjvPPP7+uq7JV8H0h1ZyImJJSKqtqmi1eknY47du3p3Hjxtx00011XRVJOxiDl6QdzpQpU+q6CpJ2UF5cL0mSlBODlyRJUk4MXpIkSTkxeEmSJOXE4CWpTqxdu5Z27drx9a9/vWLcqFGjaN26NfXq1WNTj5C55ppr2G+//SgpKaGkpGS9p9lff/31HHLIIbRs2bLKZ4BJUl3yrkZpB9fplk41Wt6EgROqNd/NN99MUVER7733XsW4Nm3a8NBDD3HRRRdtdvnvfve7fP/7319v3Jw5cxg5ciSzZ8/mjTfe4Pjjj2fevHkbfYhqTVqzZg316/snVdKm2eIlKXeLFy/mscce44ILLlhvfFFRES1btvzU5T7yyCOceeaZNGzYkIMOOohDDjmEiRMnrjfP008/zWmnnVbx+sknn6zoL/Liiy+mrKyM1q1b8+Mf/7hinilTptC5c2fat2/PCSecwNKlSwHo0qULV111FZ07d+bmm29m1KhRtGnThrZt23Lsscd+6u2QtP3y65mk3H3nO9/h5z//Oe+///6nLuO3v/0td999N2VlZdx0003sueeeLFmyhI4dO1bM07x5c5YsWbLecscddxyXXnopy5Yto0mTJgwdOpT+/fsDcN111/GFL3yBtWvX0rVrV2bMmEFRUREDBw7kkUceoUmTJtx333388Ic/5A9/+AMAy5cv59lnnwWguLiYsWPHst9++7F8+fJPvW2Stl+2eEnK1aOPPso+++xD+/btP3UZF198Ma+88grl5eU0bdqUK664Aih0wP1JEbHB6759+3LPPfewfPlyXnjhBU488UQA7r//fkpLS2nXrh2zZ89mzpw5vPzyy8yaNYtu3bpRUlLCkCFDWLx4cUV5vXv3rhju1KkT/fr1484772Tt2rWfevskbb9s8ZKUqwkTJjBmzBgef/xxVq5cyXvvvcc555zDPffcs9Fl+vfvz7Rp02jWrBmPP/44++67b8W0Cy+8sOIC/ebNm7No0aKKaYsXL6ZZs2ZVlnfyySfTqFEjevXqRf369VmwYAE33ngjkyZNYs8996Rfv36sXLmSlBKtW7fmhRdeqLJujRs3rhi+7bbbeOmll3jssccoKSmhvLycvfbaa4v3kaTtly1eknJ1/fXXs3jxYhYuXMjIkSM57rjjNhm6AIYOHUp5eXnF3YvrrrECGD16NG3atAHglFNOYeTIkaxatYoFCxYwf/58jjrqqA3Ka9asGc2aNWPIkCH069cPgPfee4/GjRuz++678+abb/LnP/8ZgJYtW7Js2bKK4LV69Wpmz55dZT1feeUVOnTowODBg9l7773XC4GSBLZ4SdqKjB49moEDB7Js2TJ69OhBSUlJlY+E+O///m/Ky8uJCFq0aMHtt98OQOvWrTnjjDNo1aoV9evX59Zbb93oHY19+vRh2bJltGrVCoC2bdvSrl07WrduzcEHH0ynToW7PXfeeWceeOABLr/8ct59913WrFnDd77zHVq3br1BmYMGDWL+/PmklOjatStt27atqV0jaTsRVV0TsbUpKytLm3qmT2XtB91dI+uc8otza6QcaWszd+5cioqK6roade6yyy6jXbt2nH/++XVdla2C7wup5kTElJRSWVXTbPGStMNp3749jRs35qabbqrrqkjawRi8JO1wpkyZUtdVkLSD8uJ6SZKknBi8JEmScmLwkiRJyonBS5IkKScGL0m523XXXWt9HT/96U8rhhcuXFjxkNWatGjRIr761a9SVFRE69atufnmmyum/fOf/6Rbt24ceuihdOvWjX/96181vn5J2x7vapR2cM8e27lGy+s8/tkaLe/T+ulPf8pVV11Vq+uoX78+N910E6Wlpbz//vu0b9+ebt260apVK2644Qa6du3KlVdeyQ033MANN9zAz372s1qtDxT6q0wpUa+e36ulrZGfTElbhVdeeYWvfe1rtG/fnmOOOYa///3vAIwaNYo2bdrQtm1bjj32WABmz57NUUcdRUlJCUcccQTz589fr6wrr7ySjz76iJKSEvr06QPA2rVrufDCC2ndujXdu3fno48+AuDOO+/kyCOPpG3btvTs2ZMPP/wQgH79+nH55Zfzla98hYMPPpgHHnhggzo3bdqU0tJSAHbbbTeKiopYsmQJAI888gjnnXceAOeddx4PP/zwBsv37duXRx55pOJ1nz59GDNmDGvXrmXQoEEceeSRHHHEERVP5l+xYgVdu3altLSU4uLiimUXLlxIUVERl1xyCaWlpSxatIh+/frRpk0biouL+dWvfvUpjoik2mDwkrRVGDBgALfccgtTpkzhxhtv5JJLLgFg8ODBjB07lunTpzNmzBig0Bn1t7/9bcrLy5k8eTLNmzdfr6wbbriBXXbZhfLyckaMGAHA/PnzufTSS5k9ezZ77LEHDz74IACnn346kyZNYvr06RQVFXHXXXdVlLN06VKee+45Hn30Ua688spN1n/hwoVMmzaNDh06APDmm2/StGlToBDQ3nrrrQ2WueCCCxg6dCgA7777Ls8//zwnnXQSd911F7vvvjuTJk1i0qRJ3HnnnSxYsIBGjRoxevRopk6dyrhx47jiiitY1/vIyy+/zLnnnsu0adN4++23WbJkCbNmzWLmzJn0799/yw6GpFrjqUZJdW7FihU8//zz9OrVq2LcqlWrAOjUqRP9+vXjjDPO4PTTTwfgy1/+Mtdddx2LFy/m9NNP59BDD93sOg466CBKSkqAwpPrFy5cCMCsWbP4n//5H5YvX86KFSs44YQTKpY59dRTqVevHq1ateLNN9/cZP179uzJr3/9az7/+c9Xe7s7d+7MpZdeyltvvcVDDz1Ez549qV+/Pk888QQzZsyoaGV79913mT9/Ps2bN+eqq65i/Pjx1KtXjyVLllTU68ADD6Rjx44AHHzwwbz66qsMHDiQHj160L1792rXSVLtMnhJqnMff/wxe+yxB+Xl5RtMu+2223jppZd47LHHKCkpoby8nLPPPpsOHTrw2GOPccIJJ/D73/+e4447bpPraNiwYcXwTjvtVHGqsV+/fjz88MO0bduWYcOG8cwzz1S5zMb6tV29ejU9e/akT58+FcEQYN9992Xp0qU0bdqUpUuXss8++1S5fN++fRkxYgQjR47kD3/4Q8W6brnllvVCIMCwYcNYtmwZU6ZMoUGDBrRo0YKVK1cC0Lhx44r59txzT6ZPn87YsWO59dZbuf/++yvKllS3PNUoqc59/vOf56CDDmLUqFFAIXhMnz4dKFz71aFDBwYPHszee+/NokWLePXVVzn44IO5/PLLOeWUU5gxY8YGZTZo0IDVq1dvdt3vv/8+TZs2ZfXq1RWnJasrpcT5559PUVER3/ve99abdsoppzB8+HAAhg8fzje+8Y0qy+jXrx+//vWvAWjdujUAJ5xwAr/73e8q6j9v3jw++OAD3n33XfbZZx8aNGjAuHHjeO2116os8+233+bjjz+mZ8+eXHvttUydOnWLtktS7bHFS1LuPvzww/Wuy/re977HiBEjuPjiixkyZAirV6/mzDPPpG3btgwaNIj58+eTUqJr1660bduWG264gXvuuYcGDRrwxS9+kauvvnqDdQwYMIAjjjiC0tJSrrvuuo3W5dprr6VDhw4ceOCBFBcX8/7771d7OyZMmMAf//hHiouLK05j/vSnP+Wkk07iyiuv5IwzzuCuu+7igAMOqAiVn7TvvvtSVFTEqaeeWjHuggsuYOHChZSWlpJSokmTJjz88MP06dOHk08+mbKyMkpKSjj88MOrLHPJkiX079+fjz/+GIDrr7++2tskqXbFxprPtyZlZWVp8uTJ1Zq3/aC7a2SdU35xbo2UI21t5s6dS1FRUV1XQ5kPP/yQ4uJipk6dyu67715n9fB9IdWciJiSUiqrapqnGiWpjjz11FMcfvjhDBw4sE5Dl6T8eKpRkurI8ccfz+uvv17X1ZCUI1u8JEmScmLwkiRJyonBS5IkKScGL0mSpJwYvCTlrkWLFhXPvior+88d16NGjaJ169bUq1eP6j5CZltyzTXXcOONN9ba/JK2ft7VKO3gfnvFn2q0vMtuOrla840bN4699957vXFt2rThoYce4qKLLqrROm1OSomUEvXq+V1UUu2qtb8yEdEoIiZGxPSImB0RP8nGfyEinoyI+dnvPWurDpK2LUVFRbRs2XKT8/Tt25dHHnmk4nWfPn0YM2YMa9euZdCgQRx55JEcccQR3H777UChA+uuXbtSWlpKcXFxxbILFy6kqKiISy65hNLSUhYtWkS/fv1o06YNxcXF/OpXv9pg3X/605/o0KED7dq14/jjj6/ooPqaa67hm9/8Jl26dOHggw/mN7/5TcUy1113HS1btuT444/n5ZdfrnKbNlYuwPTp0znuuOM49NBDufPOO4FCUBw0aFBFXe+77z4AevfuzeOPP16xbL9+/XjwwQc3um8k5a82v96tAo5LKbUFSoCvRURH4Erg6ZTSocDT2WtJO5CIoHv37rRv35477rhji5a94IILGDp0KADvvvsuzz//PCeddBJ33XUXu+++O5MmTWLSpEnceeedLFiwgEaNGjF69GimTp3KuHHjuOKKKyo6vH755Zc599xzmTZtGm+//TZLlixh1qxZzJw5k/79+2+w7qOPPpoXX3yRadOmceaZZ/Lzn/+8Ytrf//53xo4dy8SJE/nJT37C6tWrmTJlCiNHjmTatGk89NBDTJo0qcpt2lS5M2bM4LHHHuOFF15g8ODBvPHGGzz00EOUl5czffp0nnrqKQYNGsTSpUs588wzK0LYv//9b55++ulN7htJ+au1U42p8JdtRfayQfaTgG8AXbLxw4FngP9XW/WQtPWZMGECzZo146233qJbt24cfvjhHHvssdVatnPnzlx66aW89dZbPPTQQ/Ts2ZP69evzxBNPMGPGDB544AGgEMrmz59P8+bNueqqqxg/fjz16tVjyZIlFS1KBx54IB07dgTg4IMP5tVXX2XgwIH06NGD7t27b7DuxYsX07t3b5YuXcq///1vDjrooIppPXr0oGHDhjRs2JB99tmHN998k7/97W+cdtppfO5znwMKHWdXZVPlfuMb32CXXXZhl1124atf/SoTJ07kueee46yzzmKnnXZi3333pXPnzkyaNIkTTzyRyy+/nFWrVvGXv/yFY489ll122WWj+6byeiTlo1YvaIiInSKiHHgLeDKl9BKwb0ppKUD2e5/arIOkrU+zZs0A2GeffTjttNOYOHHiFi3ft29fRowYwdChQytaplJK3HLLLZSXl1NeXs6CBQvo3r07I0aMYNmyZUyZMoXy8nL23XdfVq5cCUDjxo0rytxzzz2ZPn06Xbp04dZbb+WCCy7YYL0DBw7ksssuY+bMmdx+++0V5QA0bNiwYninnXZizZo1QKF1b3M2Ve4nl48INtbHbqNGjejSpQtjx47lvvvu48wzz9zkvpGUv1q9uD6ltBYoiYg9gNER0aa6y0bEAGAAwAEHHFA7FdyE1wcX10g5B1w9s0bKkbYXH3zwAR9//DG77bYbH3zwAU888QRXX331FpXRr18/jjrqKL74xS/SunVrAE444QR+97vfcdxxx9GgQQPmzZvHfvvtx7vvvss+++xDgwYNGDduHK+99lqVZb799tvsvPPO9OzZky996Uv069dvg3neffdd9ttvPwCGDx++2Xoee+yx9OvXjyuvvJI1a9bwpz/9qcobBzZV7iOPPMIPfvADPvjgA5555hluuOEG1q5dy+233855553HP//5T8aPH88vfvELAM4880x+//vfM3nyZIYNG7bJfVM5eErKRy53NaaUlkfEM8DXgDcjomlKaWlENKXQGlbVMncAdwCUlZVV/fVO0jbnzTff5LTTTgNgzZo1nH322Xzta18DYPTo0QwcOJBly5bRo0cPSkpKGDt27AZl7LvvvhQVFXHqqadWjLvgggtYuHAhpaWlpJRo0qQJDz/8MH369OHkk0+mrKyMkpISDj/88CrrtWTJEvr378/HH38MwPXXX7/BPNdccw29evViv/32o2PHjpu9Tqq0tJTevXtTUlLCgQceyDHHHFPlfJsq96ijjqJHjx68/vrr/OhHP6JZs2acdtppvPDCC7Rt25aI4Oc//zlf/OIXAejevTvnnnsup5xyCjvvvPMm942k/MXGmqw/c8ERTYDVWejaBXgC+BnQGXgnpXRDRFwJfCGl9N+bKqusrCxV95k+7Qfd/RlrXjB6t1/USDm2eGlrM3fuXIqKiuq6Gp/Jhx9+SHFxMVOnTmX33Xev6+psF7aH94W0tYiIKSmlsqqm1eY1Xk2BcRExA5hE4RqvR4EbgG4RMR/olr2WpGp56qmnOPzwwxk4cKChS9I2pzbvapwBtKti/DtA19par6Tt2/HHH8/rr79e19WQpE/FxzRLkiTlxOAl7YBq69pObZt8P0j5MXhJO5hGjRrxzjvv+M9WQCF0vfPOOzRq1KiuqyLtEOwkW9rBNG/enMWLF7Ns2bK6roq2Eo0aNaJ58+Z1XQ1ph2DwknYwDRo0sKsYSaojnmqUJEnKicFLkiQpJwYvSZKknBi8JEmScmLwkiRJyonBS5IkKScGL0mSpJwYvCRJknJi8JIkScqJwUuSJCknBi9JkqScGLwkSZJyYvCSJEnKicFLkiQpJwYvSZKknBi8JEmScmLwkiRJyonBS5IkKScGL0mSpJwYvCRJknJi8JIkScqJwUuSJCknBi9JkqScGLwkSZJyUr+uK7C963RLpxopZ8LACTVSjiRJqju2eEmSJOXE4CVJkpQTg5ckSVJODF6SJEk5MXhJkiTlxOAlSZKUE4OXJElSTgxekiRJOTF4SZIk5cTgJUmSlBODlyRJUk4MXpIkSTkxeEmSJOXE4CVJkpQTg5ckSVJODF6SJEk5MXhJkiTlxOAlSZKUk1oLXhGxf0SMi4i5ETE7Ir6djb8mIpZERHn2c1Jt1UGSJGlrUr8Wy14DXJFSmhoRuwFTIuLJbNqvUko31uK6JUmStjq1FrxSSkuBpdnw+xExF9ivttYnSZK0tcvlGq+IaAG0A17KRl0WETMi4g8RsWcedZAkSaprtR68ImJX4EHgOyml94DfAV8CSii0iN20keUGRMTkiJi8bNmy2q6mJElSravV4BURDSiErhEppYcAUkpvppTWppQ+Bu4Ejqpq2ZTSHSmlspRSWZMmTWqzmpIkSbmozbsaA7gLmJtS+mWl8U0rzXYaMKu26iBJkrQ1qc27GjsBfYGZEVGejbsKOCsiSoAELAQuqsU6SJIkbTVq867G54CoYtLjtbVOSZKkrZlPrpckScqJwUuSJCknBi9JkqScGLwkSZJyYvCSJEnKicFLkiQpJwYvSZKknBi8JEmScmLwkiRJyonBS5IkKScGL0mSpJwYvCRJknJi8JIkScqJwUuSJCknBi9JkqScGLwkSZJyYvCSJEnKicFLkiQpJwYvSZKknBi8JEmScmLwkiRJyonBS5IkKScGL0mSpJwYvCRJknJi8JIkScqJwUuSJCknBi9JkqScGLwkSZJyYvCSJEnKicFLkiQpJ/XrugKSVBs63dKpRsqZMHBCjZQjSWCLlyRJUm4MXpIkSTkxeEmSJOXE4CVJkpQTg5ckSVJODF6SJEk5MXhJkiTlxOAlSZKUE4OXJElSTgxekiRJOTF4SZIk5cTgJUmSlBODlyRJUk4MXpIkSTkxeEmSJOXE4CVJkpQTg5ckSVJODF6SJEk5qbXgFRH7R8S4iJgbEbMj4tvZ+C9ExJMRMT/7vWdt1UGSJGlrUpstXmuAK1JKRUBH4NKIaAVcCTydUjoUeDp7LUmStN2rteCVUlqaUpqaDb8PzAX2A74BDM9mGw6cWlt1kCRJ2prkco1XRLQA2gEvAfumlJZCIZwB++RRB0mSpLpW68ErInYFHgS+k1J6bwuWGxARkyNi8rJly2qvgpIkSTmpVvCKiKerM66KeRpQCF0jUkoPZaPfjIim2fSmwFtVLZtSuiOlVJZSKmvSpEl1qilJkrRV22TwiohGEfEFYO+I2DO7I/EL2anDZptZNoC7gLkppV9WmjQGOC8bPg945FPXXpIkaRtSfzPTLwK+QyFkTQEiG/8ecOtmlu0E9AVmRkR5Nu4q4Abg/og4H3gd6LXFtZYkSdoGbTJ4pZRuBm6OiIEppVu2pOCU0nP8J6h9UtctKUuSJGl7sLkWLwBSSrdExFeAFpWXSSndXUv1kiRJ2u5UK3hFxB+BLwHlwNpsdAIMXpIkSdVUreAFlAGtUkqpNisjSZK0Pavuc7xmAV+szYpIkiRt76rb4rU3MCciJgKr1o1MKZ1SK7WSJEnaDlU3eF1Tm5WQJEnaEVT3rsZna7sikiRJ27vq3tX4PoW7GAF2BhoAH6SUPl9bFZMkSdreVLfFa7fKryPiVOCo2qiQJEnS9qq6dzWuJ6X0MHBczVZFkiRp+1bdU42nV3pZj8JzvXymlyRJ0hao7l2NJ1caXgMsBL5R47WRJEnajlX3Gq/+tV0RSZKk7V21rvGKiOYRMToi3oqINyPiwYhoXtuVkyRJ2p5U9+L6ocAYoBmwH/CnbJwkSZKqqbrBq0lKaWhKaU32MwxoUov1kiRJ2u5UN3i9HRHnRMRO2c85wDu1WTFJkqTtTXWD1zeBM4D/D1gK/BfgBfeSJElboLqPk7gWOC+l9C+AiPgCcCOFQCZJkqRqqG6L1xHrQhdASumfQLvaqZIkSdL2qbrBq15E7LnuRdbiVd3WMkmSJFH98HQT8HxEPEChq6AzgOtqrVaSJEnboeo+uf7uiJhMoWPsAE5PKc2p1ZpJkiRtZ6p9ujALWoYtSZKkT6m613hJkiTpMzJ4SZIk5cTgJUmSlBODlyRJUk4MXpIkSTnxIaiSJNoPurtGypnyi3NrpBxpe2WLlyRJUk4MXpIkSTkxeEmSJOXE4CVJkpQTg5ckSVJODF6SJEk5MXhJkiTlxOAlSZKUE4OXJElSTgxekiRJOTF4SZIk5cS+GrVden1w8Wcu44CrZ9ZATbSlauLYAbDn52umHEmqQbZ4SZIk5cTgJUmSlBODlyRJUk4MXpIkSTkxeEmSJOXE4CVJkpQTg5ckSVJOai14RcQfIuKtiJhVadw1EbEkIsqzn5Nqa/2SJElbm9ps8RoGfK2K8b9KKZVkP4/X4volSZK2KrUWvFJK44F/1lb5kiRJ25q66DLosog4F5gMXJFS+ldVM0XEAGAAwAEHHJBj9VSX2g+6u0bKGb1bjRQjSVKNyvvi+t8BXwJKgKXATRubMaV0R0qpLKVU1qRJk5yqJ0mSVHtyDV4ppTdTSmtTSh8DdwJH5bl+SZKkupRr8IqIppVengbM2ti8kiRJ25tau8YrIu4FugB7R8Ri4MdAl4goARKwELiottYvSZK0tam14JVSOquK0XfV1vokSZK2dj65XpIkKScGL0mSpJwYvCRJknJi8JIkScqJwUuSJCknBi9JkqScGLwkSZJyYvCSJEnKicFLkiQpJwYvSZKknBi8JEmScmLwkiRJyonBS5IkKScGL0mSpJwYvCRJknJi8JIkScqJwUuSJCknBi9JkqScGLwkSZJyYvCSJEnKicFLkiQpJwYvSZKknBi8JEmScmLwkiRJyonBS5IkKScGL0mSpJwYvCRJknJi8JIkScqJwUuSJCkn9eu6AtLWqtMtnWqknAkDJ9RIOZKkbZ8tXpIkSTkxeEmSJOXE4CVJkpQTg5ckSVJODF6SJEk5MXhJkiTlxOAlSZKUE4OXJElSTgxekiRJOTF4SZIk5cQugyRpE549tnONlDPzyO/XSDmX3XRyjZQjqW7Y4iVJkpQTg5ckSVJODF6SJEk5MXhJkiTlxOAlSZKUE4OXJElSTgxekiRJOam14BURf4iItyJiVqVxX4iIJyNifvZ7z9pavyRJ0tamNlu8hgFf+8S4K4GnU0qHAk9nryVJknYItRa8UkrjgX9+YvQ3gOHZ8HDg1NpavyRJ0tYm72u89k0pLQXIfu+T8/olSZLqzFbbV2NEDAAGABxwwAF1XBtJUnW8Pri4Rso54OqZNVKOtLXJu8XrzYhoCpD9fmtjM6aU7kgplaWUypo0aZJbBSVJkmpL3sFrDHBeNnwe8EjO65ckSaoztfk4iXuBF4CWEbE4Is4HbgC6RcR8oFv2WpIkaYdQa9d4pZTO2sikrrW1TkmSpK2ZT66XJEnKicFLkiQpJwYvSZKknBi8JEmScmLwkiRJyonBS5IkKScGL0mSpJwYvCRJknJi8JIkScqJwUuSJCknBi9JkqScGLwkSZJyYvCSJEnKicFLkiQpJwYvSZKknBi8JEmScmLwkiRJyonBS5IkKSf167oCkiR9UqdbOn3mMiYMnFADNdk2tB9092cuY8ovzq2BmmhzbPGSJEnKicFLkiQpJwYvSZKknBi8JEmScmLwkiRJyonBS5IkKScGL0mSpJwYvCRJknJi8JIkScqJwUuSJCkndhkkSZJ4fXBxjZRzwNUza6Sc7ZUtXpIkSTkxeEmSJOXE4CVJkpQTg5ckSVJODF6SJEk5MXhJkiTlxOAlSZKUE4OXJElSTgxekiRJOTF4SZIk5cTgJUmSlBODlyRJUk4MXpIkSTkxeEmSJOXE4CVJkpQTg5ckSVJODF6SJEk5MXhJkiTlxOAlSZKUk/p1sdKIWAi8D6wF1qSUyuqiHpIkSXmqk+CV+WpK6e06XL8kSVKuPNUoSZKUk7pq8UrAExGRgNtTSnd8coaIGAAMADjggANyrp6kLdV+0N01Us7o3WqkGEnaKtVVi1enlFIpcCJwaUQc+8kZUkp3pJTKUkplTZo0yb+GkiRJNaxOgldK6Y3s91vAaOCouqiHJElSnnIPXhHROCJ2WzcMdAdm5V0PSZKkvNXFNV77AqMjYt36/y+l9Jc6qIckSVKucg9eKaVXgbZ5r1eSJKmu+TgJSZKknBi8JEmScmLwkiRJyonBS5IkKScGL0mSpJwYvCRJknJSV301SpJUq549tnONlDPzyO/XSDmX3XRyjZSjbZstXpIkSTkxeEmSJOXE4CVJkpQTg5ckSVJODF6SJEk5MXhJkiTlxOAlSZKUE4OXJElSTgxekiRJOTF4SZIk5cQug3Ywv73iT5+5DLu92DI11W1J5/HP1kg5kqS6Y4uXJElSTgxekiRJOTF4SZIk5cTgJUmSlBODlyRJUk4MXpIkSTkxeEmSJOXE4CVJkpQTg5ckSVJODF6SJEk5MXhJkiTlxL4atxE11d8fR36/ZsqRJElbzBYvSZKknBi8JEmScmLwkiRJyonBS5IkKScGL0mSpJwYvCRJknJi8JIkScqJwUuSJCknBi9JkqScGLwkSZJyYpdB0jbit1f8qUbKueymk2ukHEmqSqdbOtVIORMGTqiRcrY2tnhJkiTlxOAlSZKUE4OXJElSTgxekiRJOTF4SZIk5cTgJUmSlBODlyRJUk7qJHhFxNci4uWI+EdEXFkXdZAkScpb7sErInYCbgVOBFoBZ0VEq7zrIUmSlLe6aPE6CvhHSunVlNK/gZHAN+qgHpIkSbmqi+C1H7Co0uvF2ThJkqTtWqSU8l1hRC/ghJTSBdnrvsBRKaWBn5hvADAge9kSeDnXiuZrb+Dtuq6EPhWP3bbN47dt8/htu7b3Y3dgSqlJVRPqopPsxcD+lV43B9745EwppTuAO/KqVF2KiMkppbK6roe2nMdu2+bx27Z5/LZdO/Kxq4tTjZOAQyPioIjYGTgTGFMH9ZAkScpV7i1eKaU1EXEZMBbYCfhDSml23vWQJEnKW12caiSl9DjweF2seyu1Q5xS3U557LZtHr9tm8dv27XDHrvcL66XJEnaUdllkCRJUk526OAVEadFRIqIwyuN6xIRj9ZBXW6JiBV5r3dHEBGNImJiREyPiNkR8ZPNzL9TREyri/eB1hcR+0fEuIiYmx27b29kvi06xtq8PP4eRcRVlYZbRMSsWlrPHyLirdoqf3tWnX1X3c+pCnbo4AWcBTxH4c7KOhMRZcAeOa9zpzzXV8dWAcellNoCJcDXIqLjJub/NjA3j4qtExF1cr3lNmANcEVKqQjoCFy6kS7GtvQY1xiP3Wdy1eZnqRHDgK/ltK4K28l7Yxib33fV/ZzWuG1xH++wwSsidgU6AeezYfD6fESMjog5EXFbRNTLljkrImZGxKyI+Fk27uKI+HmlcvtFxC3Z8DnZt/DyiLi9qrCTjfsF8N+bqOvfIqKk0usJEXFERDTOvo1MylpovpFNb5EtMzX7+Uo2vkv2reT/gJnZ8o9lrQSzIqL3p9mXW7tUsO7be4Psp8qLGyOiOdAD+P1Gpu8WEQsiokH2+vMRsTAiGkTElyLiLxExJdv/h2fznBwRL2XH6KmI2Dcbf01E3BERTwB3R0TrSu+XGRFxaM3uiW1PSmlpSmlqNvw+hUC8QU8X1TnGHrvPbhP7qVf2N2R6RIzPxm1yn0TEDcAu2fQR2eidIuLOrNXkiYjYJZv3wuzv3PSIeDAiPpeNHxYRv4mI5yPi1Yj4r6rqnVIaD/xzE9tVa++NT7+3tw6b23fZPJv9nPr5qySltEP+AOcAd2XDzwOl2XAXYCVwMIXHXTwJ/BfQDHgdaELhbtC/Aqdmr/9Rqdw/A0cDRcCfgAbZ+P8Fzq2iHt8GvpsNr9hIXc8Dfp0NHwZMzoZ/CpyTDe8BzAMaA58DGmXjD600fxfgA+Cg7HVP4M5K69m9ro9LLR7vnYByYAXws03M9wDQPttXj25knqHAqdnwAOCmbPhp4NBsuAPw12x4T/5zI8sFlea/BpgC7JK9vgXokw3vvG68PxX7vUX2Gfz8pz3GHrst2t8b/D3axH6aCeyXDe9R3X1SeR3Z8V0DlGSv7+c/f9/2qjTfEGBgNjwMGEWhEaEVlf4Wb+T9M2sT02vlvbE9/Gxu31Uxb5WfUz9/hZ9tromuBp0F/DobHpm9npq9nphSehUgIu6lEKRWA8+klJZl40cAx6aUHs6+aXUE5lPo3mgCcCmFf+CTIgJgF+CtyhWIiGZALwr/5DdlFPCjiBgEfJPCHxuA7sApEfH97HUj4AAKPQH8NgqtZGsphLV1JqaUFmTDM4Ebo9B692hK6W+bqcc2K6W0FiiJiD2A0RHRJqW03jULEfF14K2U0pSI6LKJ4n5PoYXyYaA/cGEUWlC/AozKjjdAw+x3c+C+iGhK4Y/CgkpljUkpfZQNvwD8MAqtbg+llOZ/mm3dHmX790HgOyml96qapzrHGI/dp7aZ/TQBGBYR9wMPZeM+zT5ZkFIqz4anUPgnDtAmIoZQ+IK5K4XnQK7zcErpY2DOuhaRT6m23hs7jGp8Tv38sYOeaoyIvYDjgN9HxEJgENA7/nPUP3kaKgHBxt0HnEGhBWl0KsTuAIanlEqyn5YppWs+sVw74BDgH1k9PhcR//hk4SmlDym0vH0jW8//rdsUoGeldRyQUpoLfBd4E2gLlFF4w67zQaVy51EIhzOB6yPi6k1s43YhpbQceIbCNUD7Z03T5RHxLQqnnk/JjsVI4LiIuKeKMiYALSKiM7BT9s+9HrC80rEoSYXrHaDwbey3KaVi4CIKAXmdysfj/4BTgI+AsRFxXI1u/DYqOzXxIDAipfRQNu6Tx65C5WP8ybI8dp/JRvdTSulbwP9Q6A6uPCL2+pT7ZFWl4bX851mTw4DLsuPwE9Y/DpWX2dTf6U2qrffG9qiqz19Vn9NP8vNXsEMGLwqnDu9OKR2YUmqRUtqfQpI+Opt+VBS6NKoH9KZwAf5LQOeI2DsK12WdBTybzf8QhdOOZ1EIYVBoOv2viNgHICK+EBEHVq5ESumxlNIXszq0AD5MKR2ykTr/HvgNMCmltO58+1hg4LrAGBHtsvG7A0uzb4F9KZyC2UDW4vZhSuke4EagdBP7bJsVEU2yVhCicM3I8cDfU0qLKn3Qb0sp/SCl1Dw7FmdSaO4+ZyPF3g3cS6HpnOzb3YIodAJPFLTN5t0dWJINn7eJeh4MvJpS+g2FbrSO+PRbvX3I3tt3AXNTSr9cN/6Tx25jx3gjxXrsPoVN7aeI+FJK6aWU0tUUOj7ev5r7ZHX2D3tzdgOWZvP2qYnt2Ygaf29sj6r4/FX5Od2IHf7zt6MGr7OA0Z8Y9yBwdjb8AnADMItCIBudUloK/AAYB0wHpqaUHgFIKf0LmEOhN/KJ2bg5FL4BPhERMyi0WDX9tBVOKU0B3iN7s2aupXAR8Ywo3Op7bTb+f4HzIuJFCqcZN/btqxiYGBHlwA8pXDuxPWoKjMuOwyTgyZTSZ31UxAgK1x/cW2lcH+D8iJgOzKbQQgmF6xFGRcTfKPxT2pjewKzseBzOdnBhbg3oROHLw3GVvmGfVMV8W3KMPXbV87mIWFzp53tsfD/9IrIbj4DxFP5GVmef3EHh79eIKqZV9iMKX36fZOOBeqOicMnIC0DLbFvO38istfHe2KZVc99V93MKfv58cv22ImudegY4PGvJUh2Kwt1T30gp9a3rumjLeOy0Mb43ap/7uI76atSWiYhzgeuA7xm66l4UHhdyIrCxb3TaSnnstDG+N2qf+7jAFi9JkqSc7KjXeEmSJOXO4CVJkpQTg5ckSVJODF5SLYmIH0ahz7kZ2e3VHbLxv49a7EA2Ip6JQsfr6163yG7zr8l1rNj8XDWynp9G1i9q9vrAKPQUsUce69+ciNg3Ih6NQh+CcyLi8Wx8l4j4rI8s2dy6yyLiNzVY3oCI+Hv2MzEijq7GMv0i4rfZ8LeyG4E+az0Oj0LfizMj4tmI2PuzliltTbyrUaoFEfFl4OsU+gBdlf3z2BkgpXRBnVZu23ItMC0ihmW9MtwM/Ch7On2tiYj6KaU11Zh1MIVnht2cLZfbgxtTSpOByTVRVhS6y7oIODql9HZElAIPR8RRKaX/r5r1ua0m6pI5J6X0akRcD3yL7fcZg9oB2eIl1Y6mwNsppVUAKaW3U0pvwPotUhGxIiKuy1pMXoysr7msJWV0Nn56RHwlG39O1hpRHhG3R6EXhWqLiEYRMTRrTZgWEV/Nxj++LjRk46/Ohq+NiGoFxYgoybZhRlb3PStt78+yes+LiGOy8Z+LiPuz+e+LiJcqt9Rl++0j4HvA/0bEiRSeYP5/EfGLiJiVbUfvrLz1Wpki4rcR0a+Kel4YEZOy/fpgRHwuGz8sIn4ZEeOAn0XElyLiLxExJSL+FhGHV7HZTYHFleo7o9K0XSPigawFaURERQ8TXbN9PDMi/hARDbPxCyvtp4kRcUilet2W1WFeFpLW296IuCYr65kotAheXml7f5TV4cmIuDf+07drZf8PGJRSejvbjqnAcAp9zq6r208iYmpW7w32RVaH72fDGzvmO2XHblJ23C/6ZDkppb+nrK9cCl3ErKyivtI2y+Al1Y4nKHSbMi8i/jcKfZNVpTHwYkqpLYUnfl+Yjf8N8Gw2vhSYHRFFFJ7Q3CmlVEKhL7uNdZ8yIgtn5cDjlcZfCpD1fXYWMDwiGmXrPiYiPg+sofAkaih0o1XdztPvBv5fSukICv1//rjStPoppaOA71Qafwnwr2z+ayn0G7qBlNLjwD+z8i8BTgdKKPRFejyFp6ZvSa8QD6WUjsz27Vyg8pO4DwOOTyldQeGp6gNTSu2B71PoEeKTbgXuiohxUTi13KzStHbZ9rYCDgY6Zft6GNA7Owb1gYsrLfNetp9+C/y60vgWQGegB3BbVs4nHQ6cABwF/DgiGmRBtmdWl9Mp9N1aldYUOqWubHI2fp23U0qlwO8o7I/NqeqYnw+8m1I6EjiSQifJB1W1cEScQKG/zd9XY13SNsPgJdWClNIKCkFiALAMuK+q1hfg38C6VpopFP7BQqET999lZa1NKb0LdM3KnJQFqq4U/qFXpc+6vtRY/2GFRwN/zMr9O/AahbDxN+DYbPpjFFprPge0SCm9vLntjYjdgT1SSuv6Lx2elbfOuk5zK2/j0RQ6IyfrLLdya9En3Uqhn9KXs+XuzfbLmxT6TD1yc3WspE3WejSTQnCtHC5GpZTWRsSuwFcodFdSDtxOFV1+pZTGUjgGd1IIPtMiokk2eWJKaXH20OPybLtbAgtSoYN62HA/3Vvp95crjb8/pfRxSmk+8Gq2rk96LKW0Kmu1egvYl8K+eiSl9FFK6X3gT5vZN5UFUPlBj1Udw02pav7uwLnZPn0J2As4dIMVF/rJvQs4pbZPK0t58xovqZaklNZS6Obpmeyf/HkUWjsqW53+8xTjtWz6MxnA8JTSDz5DtWIj4ydRaA15lUJ/eHtTaH37ZCvIp7Uq+115GzdWl6p8nP1sark1rP9lsqpWISgcg1NTStOzMNyl0rR1/ZrWA5ZnwXWTsk7r/4/CKdBHKQSpd/jPNsN/tntz25yqMVzVaz7l+taZQyHU/7XSuNJs/CfL39z7dFPzB4VWxLGbWbYZhZax+dVYj7RNscVLqgUR0TIiKn+TL6HQulRdT5Odgsqui/l8Nu6/ImKfbPwXIuLALazaeLLTkxFxGHAA8HJK6d/AIuAM4EUKLWDfp5qnGbMWuX+tu5aHQoe5z25iEYDnsvURhbs8i7dgG3pn+6UJhaAzkcL+bRURDbMWuK4bWX43YGlENGAjp2pTSu8BCyKiV1a/iIi2n5wvIo6rdI3YbsCXgNc3Ufe/Ay3WXb/Fhvupd6XfL1Qa3ysi6kXElyi0sG22FTLzHHByFK7t25XCqcqq/JzCdW17ZdtSAvSj6tOrn8VY4OJs3xMRh0VE4yrm+xdwRQ2vW9oq2OIl1Y5dgVui8NiDNcA/KJx2rK5vA3dExPkUWgwuTim9EBH/AzyRnYpZTeGarS0JdP9L4RqhmVm9+q27AYBCyOqaUvowIv4GNGfjwetzEbG40utfUmjRuy0LIq8C/atRl+ERMQOYRuFU47vV2IbRFE7DTafQ8vPf6+68i4j7s3LmZ2VW5UcUTnO9RuFatN02Ml8f4HfZPm9A4bTo9E/M0x74bUSsa237fUppUkR0qarAlNLKiOhP4RRmfQotjZXvBmwYES9lZZ1VafzLFALavsC3snI2Uu311jcpIsZk9X6NwnVbG+zjlNKYiNgPeD4iEvA+hTsLl252JVvm9xROO06NwgYsA06tYr7dgQuAv9Tw+qU6Z1+NkupEFO7IbJCFiC9RaNE7LGt92+FExEKgbN2dhZXGDwMeTSk98CnL3TWltCILxOOBAdldi5LqgC1ekurK54Bx2WmnoNCqt0OGrlp2R3YqtxGFawQNXVIdssVLkiQpJ15cL0mSlBODlyRJUk4MXpIkSTkxeEmSJOXE4CVJkpQTg5ckSVJO/n+MB6EIBdUX9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2965" y="4343400"/>
            <a:ext cx="8272433" cy="1200329"/>
          </a:xfrm>
          <a:prstGeom prst="rect">
            <a:avLst/>
          </a:prstGeom>
        </p:spPr>
        <p:txBody>
          <a:bodyPr wrap="square">
            <a:spAutoFit/>
          </a:bodyPr>
          <a:lstStyle/>
          <a:p>
            <a:r>
              <a:rPr lang="en-US" dirty="0"/>
              <a:t>Highest number of people have been shopping online for above 4 years except for the age group below 20 years and above 50 years. People who are shopping online for 1-2 years does not include teenagers and elder people.</a:t>
            </a:r>
          </a:p>
        </p:txBody>
      </p:sp>
    </p:spTree>
    <p:extLst>
      <p:ext uri="{BB962C8B-B14F-4D97-AF65-F5344CB8AC3E}">
        <p14:creationId xmlns:p14="http://schemas.microsoft.com/office/powerpoint/2010/main" val="78893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 y="4648200"/>
            <a:ext cx="8839200" cy="1477328"/>
          </a:xfrm>
          <a:prstGeom prst="rect">
            <a:avLst/>
          </a:prstGeom>
        </p:spPr>
        <p:txBody>
          <a:bodyPr wrap="square">
            <a:spAutoFit/>
          </a:bodyPr>
          <a:lstStyle/>
          <a:p>
            <a:r>
              <a:rPr lang="en-US" dirty="0"/>
              <a:t>In lines, we can see that density of female customers is more than male. Men living in </a:t>
            </a:r>
            <a:r>
              <a:rPr lang="en-US" dirty="0" smtClean="0"/>
              <a:t>Bangalore </a:t>
            </a:r>
            <a:r>
              <a:rPr lang="en-US" dirty="0"/>
              <a:t>and </a:t>
            </a:r>
            <a:r>
              <a:rPr lang="en-US" dirty="0" smtClean="0"/>
              <a:t>Ghaziabad </a:t>
            </a:r>
            <a:r>
              <a:rPr lang="en-US" dirty="0"/>
              <a:t>shop have shopped online for less than 1 year. Highest number of men shopping online belong from </a:t>
            </a:r>
            <a:r>
              <a:rPr lang="en-US" dirty="0" smtClean="0"/>
              <a:t>Delhi </a:t>
            </a:r>
            <a:r>
              <a:rPr lang="en-US" dirty="0"/>
              <a:t>and </a:t>
            </a:r>
            <a:r>
              <a:rPr lang="en-US" dirty="0" smtClean="0"/>
              <a:t>Noida</a:t>
            </a:r>
            <a:r>
              <a:rPr lang="en-US" dirty="0"/>
              <a:t>, while men from </a:t>
            </a:r>
            <a:r>
              <a:rPr lang="en-US" dirty="0" smtClean="0"/>
              <a:t>Moradabad </a:t>
            </a:r>
            <a:r>
              <a:rPr lang="en-US" dirty="0"/>
              <a:t>have been shopping online for the longest. Women from </a:t>
            </a:r>
            <a:r>
              <a:rPr lang="en-US" dirty="0" smtClean="0"/>
              <a:t>Meerut </a:t>
            </a:r>
            <a:r>
              <a:rPr lang="en-US" dirty="0"/>
              <a:t>and </a:t>
            </a:r>
            <a:r>
              <a:rPr lang="en-US" dirty="0" smtClean="0"/>
              <a:t>Noida </a:t>
            </a:r>
            <a:r>
              <a:rPr lang="en-US" dirty="0"/>
              <a:t>have shopped the longest.</a:t>
            </a:r>
          </a:p>
        </p:txBody>
      </p:sp>
    </p:spTree>
    <p:extLst>
      <p:ext uri="{BB962C8B-B14F-4D97-AF65-F5344CB8AC3E}">
        <p14:creationId xmlns:p14="http://schemas.microsoft.com/office/powerpoint/2010/main" val="2668988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39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4572000"/>
            <a:ext cx="8610600" cy="1200329"/>
          </a:xfrm>
          <a:prstGeom prst="rect">
            <a:avLst/>
          </a:prstGeom>
        </p:spPr>
        <p:txBody>
          <a:bodyPr wrap="square">
            <a:spAutoFit/>
          </a:bodyPr>
          <a:lstStyle/>
          <a:p>
            <a:r>
              <a:rPr lang="en-US" dirty="0"/>
              <a:t>Even though people who are shopping online for more than 3 years </a:t>
            </a:r>
            <a:r>
              <a:rPr lang="en-US" dirty="0" smtClean="0"/>
              <a:t>don’t </a:t>
            </a:r>
            <a:r>
              <a:rPr lang="en-US" dirty="0"/>
              <a:t>use the application rather use search engine and direct </a:t>
            </a:r>
            <a:r>
              <a:rPr lang="en-US" dirty="0" err="1" smtClean="0"/>
              <a:t>urls</a:t>
            </a:r>
            <a:r>
              <a:rPr lang="en-US" dirty="0" smtClean="0"/>
              <a:t> </a:t>
            </a:r>
            <a:r>
              <a:rPr lang="en-US" dirty="0"/>
              <a:t>in large number which indicates that online brands should update all their platforms rather than just application.</a:t>
            </a:r>
          </a:p>
        </p:txBody>
      </p:sp>
    </p:spTree>
    <p:extLst>
      <p:ext uri="{BB962C8B-B14F-4D97-AF65-F5344CB8AC3E}">
        <p14:creationId xmlns:p14="http://schemas.microsoft.com/office/powerpoint/2010/main" val="1905115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effectLst/>
              </a:rPr>
              <a:t>Brand image</a:t>
            </a:r>
            <a:br>
              <a:rPr lang="en-US" dirty="0">
                <a:effectLst/>
              </a:rPr>
            </a:b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1" y="838200"/>
            <a:ext cx="5029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00400"/>
            <a:ext cx="68961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6487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1" y="1219200"/>
            <a:ext cx="4380424"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733800"/>
            <a:ext cx="50577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324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5879"/>
            <a:ext cx="8991599" cy="3098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429000"/>
            <a:ext cx="8534399"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116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69342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390541"/>
            <a:ext cx="737235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16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958"/>
            <a:ext cx="587692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98808"/>
            <a:ext cx="797242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196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7150"/>
            <a:ext cx="713422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86150"/>
            <a:ext cx="717232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156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a:t>Customer satisfaction has emerged as one of the most important factors that guarantee the success of online store; </a:t>
            </a:r>
            <a:endParaRPr lang="en-IN" dirty="0" smtClean="0"/>
          </a:p>
          <a:p>
            <a:r>
              <a:rPr lang="en-IN" dirty="0"/>
              <a:t>; it has been posited as a key stimulant of purchase, repurchase intentions and customer loyalty</a:t>
            </a:r>
            <a:r>
              <a:rPr lang="en-IN" dirty="0" smtClean="0"/>
              <a:t>.</a:t>
            </a:r>
          </a:p>
          <a:p>
            <a:r>
              <a:rPr lang="en-IN" dirty="0"/>
              <a:t>Five major factors that contributed to the success of an e-commerce store have been identified as: service quality, system quality, information quality, trust and net </a:t>
            </a:r>
            <a:r>
              <a:rPr lang="en-IN" dirty="0" smtClean="0"/>
              <a:t>benefit</a:t>
            </a:r>
          </a:p>
          <a:p>
            <a:r>
              <a:rPr lang="en-IN" dirty="0"/>
              <a:t>The research furthermore investigated the factors that influence the online customers repeat purchase intention. </a:t>
            </a:r>
            <a:endParaRPr lang="en-IN" dirty="0" smtClean="0"/>
          </a:p>
          <a:p>
            <a:r>
              <a:rPr lang="en-IN" dirty="0"/>
              <a:t>The combination of both utilitarian value and hedonistic values are needed to affect the repeat purchase intention (loyalty) positively</a:t>
            </a:r>
            <a:endParaRPr lang="en-US" dirty="0"/>
          </a:p>
        </p:txBody>
      </p:sp>
      <p:sp>
        <p:nvSpPr>
          <p:cNvPr id="2" name="Title 1"/>
          <p:cNvSpPr>
            <a:spLocks noGrp="1"/>
          </p:cNvSpPr>
          <p:nvPr>
            <p:ph type="title"/>
          </p:nvPr>
        </p:nvSpPr>
        <p:spPr/>
        <p:txBody>
          <a:bodyPr>
            <a:normAutofit fontScale="90000"/>
          </a:bodyPr>
          <a:lstStyle/>
          <a:p>
            <a:r>
              <a:rPr lang="en-US" dirty="0" smtClean="0"/>
              <a:t>Problem statement</a:t>
            </a:r>
            <a:br>
              <a:rPr lang="en-US" dirty="0" smtClean="0"/>
            </a:br>
            <a:endParaRPr lang="en-US" dirty="0"/>
          </a:p>
        </p:txBody>
      </p:sp>
    </p:spTree>
    <p:extLst>
      <p:ext uri="{BB962C8B-B14F-4D97-AF65-F5344CB8AC3E}">
        <p14:creationId xmlns:p14="http://schemas.microsoft.com/office/powerpoint/2010/main" val="44707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59436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3400" y="3962400"/>
            <a:ext cx="8382000" cy="923330"/>
          </a:xfrm>
          <a:prstGeom prst="rect">
            <a:avLst/>
          </a:prstGeom>
        </p:spPr>
        <p:txBody>
          <a:bodyPr wrap="square">
            <a:spAutoFit/>
          </a:bodyPr>
          <a:lstStyle/>
          <a:p>
            <a:r>
              <a:rPr lang="en-US" dirty="0"/>
              <a:t>Amazon, </a:t>
            </a:r>
            <a:r>
              <a:rPr lang="en-US" dirty="0" err="1"/>
              <a:t>Flipkart</a:t>
            </a:r>
            <a:r>
              <a:rPr lang="en-US" dirty="0"/>
              <a:t> have been had the highest votes for having all the positive points and have maintained a very good brand image followed by </a:t>
            </a:r>
            <a:r>
              <a:rPr lang="en-US" dirty="0" err="1"/>
              <a:t>paytm</a:t>
            </a:r>
            <a:r>
              <a:rPr lang="en-US" dirty="0"/>
              <a:t> and the </a:t>
            </a:r>
            <a:r>
              <a:rPr lang="en-US" dirty="0" err="1"/>
              <a:t>myntra</a:t>
            </a:r>
            <a:r>
              <a:rPr lang="en-US" dirty="0"/>
              <a:t>.</a:t>
            </a:r>
          </a:p>
        </p:txBody>
      </p:sp>
    </p:spTree>
    <p:extLst>
      <p:ext uri="{BB962C8B-B14F-4D97-AF65-F5344CB8AC3E}">
        <p14:creationId xmlns:p14="http://schemas.microsoft.com/office/powerpoint/2010/main" val="14325703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58" y="-76199"/>
            <a:ext cx="86868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04158" y="4648201"/>
            <a:ext cx="8686800" cy="923330"/>
          </a:xfrm>
          <a:prstGeom prst="rect">
            <a:avLst/>
          </a:prstGeom>
        </p:spPr>
        <p:txBody>
          <a:bodyPr wrap="square">
            <a:spAutoFit/>
          </a:bodyPr>
          <a:lstStyle/>
          <a:p>
            <a:r>
              <a:rPr lang="en-US" dirty="0"/>
              <a:t>We can clearly see that most of the time people abandon the bag is </a:t>
            </a:r>
            <a:r>
              <a:rPr lang="en-US" dirty="0" smtClean="0"/>
              <a:t>because </a:t>
            </a:r>
            <a:r>
              <a:rPr lang="en-US" dirty="0"/>
              <a:t>they get a better alternative offer or promo code not applicable. There is also lack of trust seen in amazon, </a:t>
            </a:r>
            <a:r>
              <a:rPr lang="en-US" dirty="0" err="1"/>
              <a:t>flipkart</a:t>
            </a:r>
            <a:r>
              <a:rPr lang="en-US" dirty="0"/>
              <a:t> and </a:t>
            </a:r>
            <a:r>
              <a:rPr lang="en-US" dirty="0" err="1"/>
              <a:t>paytm</a:t>
            </a:r>
            <a:r>
              <a:rPr lang="en-US" dirty="0"/>
              <a:t> by some people.</a:t>
            </a:r>
          </a:p>
        </p:txBody>
      </p:sp>
    </p:spTree>
    <p:extLst>
      <p:ext uri="{BB962C8B-B14F-4D97-AF65-F5344CB8AC3E}">
        <p14:creationId xmlns:p14="http://schemas.microsoft.com/office/powerpoint/2010/main" val="18006898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0" y="228600"/>
            <a:ext cx="2286000" cy="369332"/>
          </a:xfrm>
          <a:prstGeom prst="rect">
            <a:avLst/>
          </a:prstGeom>
        </p:spPr>
        <p:txBody>
          <a:bodyPr wrap="square">
            <a:spAutoFit/>
          </a:bodyPr>
          <a:lstStyle/>
          <a:p>
            <a:r>
              <a:rPr lang="en-US" b="1" dirty="0"/>
              <a:t>Loyalty</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000125"/>
            <a:ext cx="842962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8135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8915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505201"/>
            <a:ext cx="8839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3597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6" y="24443"/>
            <a:ext cx="9172755" cy="3023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505200"/>
            <a:ext cx="8686800"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821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915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 y="3505200"/>
            <a:ext cx="8672513"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8663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763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1000" y="3505200"/>
            <a:ext cx="8610600" cy="923330"/>
          </a:xfrm>
          <a:prstGeom prst="rect">
            <a:avLst/>
          </a:prstGeom>
        </p:spPr>
        <p:txBody>
          <a:bodyPr wrap="square">
            <a:spAutoFit/>
          </a:bodyPr>
          <a:lstStyle/>
          <a:p>
            <a:r>
              <a:rPr lang="en-US" dirty="0"/>
              <a:t>Customers </a:t>
            </a:r>
            <a:r>
              <a:rPr lang="en-US" dirty="0" smtClean="0"/>
              <a:t>seems </a:t>
            </a:r>
            <a:r>
              <a:rPr lang="en-US" dirty="0"/>
              <a:t>to be more loyal to amazon, </a:t>
            </a:r>
            <a:r>
              <a:rPr lang="en-US" dirty="0" err="1"/>
              <a:t>flipkart</a:t>
            </a:r>
            <a:r>
              <a:rPr lang="en-US" dirty="0"/>
              <a:t> and </a:t>
            </a:r>
            <a:r>
              <a:rPr lang="en-US" dirty="0" err="1"/>
              <a:t>paytm</a:t>
            </a:r>
            <a:r>
              <a:rPr lang="en-US" dirty="0"/>
              <a:t> as even though many of them have given negative remarks about them still they would recommend these platforms to their </a:t>
            </a:r>
            <a:r>
              <a:rPr lang="en-US" dirty="0" smtClean="0"/>
              <a:t>friends.</a:t>
            </a:r>
            <a:endParaRPr lang="en-US" dirty="0"/>
          </a:p>
        </p:txBody>
      </p:sp>
    </p:spTree>
    <p:extLst>
      <p:ext uri="{BB962C8B-B14F-4D97-AF65-F5344CB8AC3E}">
        <p14:creationId xmlns:p14="http://schemas.microsoft.com/office/powerpoint/2010/main" val="1706194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US" dirty="0"/>
              <a:t>The results of this study suggest following outputs which might be useful for online websites to extend their </a:t>
            </a:r>
            <a:r>
              <a:rPr lang="en-US" dirty="0" smtClean="0"/>
              <a:t>business:</a:t>
            </a:r>
            <a:endParaRPr lang="en-US" dirty="0"/>
          </a:p>
          <a:p>
            <a:r>
              <a:rPr lang="en-US" dirty="0"/>
              <a:t>The cost of the product, the reliability of the online company and the return policies all play an equally important role in deciding the buying </a:t>
            </a:r>
            <a:r>
              <a:rPr lang="en-US" dirty="0" err="1"/>
              <a:t>behaviour</a:t>
            </a:r>
            <a:r>
              <a:rPr lang="en-US" dirty="0"/>
              <a:t> of online customers. </a:t>
            </a:r>
            <a:endParaRPr lang="en-US" dirty="0" smtClean="0"/>
          </a:p>
          <a:p>
            <a:r>
              <a:rPr lang="en-US" dirty="0" smtClean="0"/>
              <a:t>The </a:t>
            </a:r>
            <a:r>
              <a:rPr lang="en-US" dirty="0"/>
              <a:t>cost is an important factor as it was the basic criteria used by online retailers to attract customers. </a:t>
            </a:r>
            <a:endParaRPr lang="en-US" dirty="0" smtClean="0"/>
          </a:p>
          <a:p>
            <a:r>
              <a:rPr lang="en-US" dirty="0" smtClean="0"/>
              <a:t>The </a:t>
            </a:r>
            <a:r>
              <a:rPr lang="en-US" dirty="0"/>
              <a:t>reliability of the online company is also important, as it is even required in offline retail. It is important because customers are paying online, so they need to be sure of security of the online transaction. </a:t>
            </a:r>
            <a:endParaRPr lang="en-US" dirty="0" smtClean="0"/>
          </a:p>
          <a:p>
            <a:r>
              <a:rPr lang="en-US" dirty="0" smtClean="0"/>
              <a:t>The </a:t>
            </a:r>
            <a:r>
              <a:rPr lang="en-US" dirty="0"/>
              <a:t>return policies are important because in online retail customer does not get to feel the product. Thus, he wants to be sure that it will be possible to return the product if he does not like it in real</a:t>
            </a:r>
            <a:r>
              <a:rPr lang="en-US" dirty="0" smtClean="0"/>
              <a:t>.</a:t>
            </a:r>
          </a:p>
          <a:p>
            <a:r>
              <a:rPr lang="en-US" dirty="0" smtClean="0"/>
              <a:t> </a:t>
            </a:r>
            <a:r>
              <a:rPr lang="en-US" dirty="0"/>
              <a:t>Whereas, the logistics factor, which included Cash on delivery option, One day delivery and the quality of packaging plays a secondary role in this process though these are Must-be-quality. This is so because these all does not interfere with the real product and people believe that this is the basic value that online websites provide. </a:t>
            </a:r>
            <a:endParaRPr lang="en-US" dirty="0" smtClean="0"/>
          </a:p>
          <a:p>
            <a:r>
              <a:rPr lang="en-US" dirty="0" smtClean="0"/>
              <a:t>All </a:t>
            </a:r>
            <a:r>
              <a:rPr lang="en-US" dirty="0"/>
              <a:t>the websites were not equally preferred by online customers. Amazon was the most preferred followed by </a:t>
            </a:r>
            <a:r>
              <a:rPr lang="en-US" dirty="0" err="1"/>
              <a:t>Flipkart</a:t>
            </a:r>
            <a:r>
              <a:rPr lang="en-US" dirty="0" smtClean="0"/>
              <a:t>.</a:t>
            </a:r>
          </a:p>
          <a:p>
            <a:r>
              <a:rPr lang="en-US" dirty="0" smtClean="0"/>
              <a:t> </a:t>
            </a:r>
            <a:r>
              <a:rPr lang="en-US" dirty="0"/>
              <a:t>This can be explained easily by previous result that we got. These two companies are most trusted in the industry and hence, have a huge reliability. </a:t>
            </a:r>
            <a:endParaRPr lang="en-US" dirty="0" smtClean="0"/>
          </a:p>
          <a:p>
            <a:r>
              <a:rPr lang="en-US" dirty="0" smtClean="0"/>
              <a:t>Also</a:t>
            </a:r>
            <a:r>
              <a:rPr lang="en-US" dirty="0"/>
              <a:t>, the sellers listed on these websites are generally from Tier 1 cities as compared to </a:t>
            </a:r>
            <a:r>
              <a:rPr lang="en-US" dirty="0" err="1"/>
              <a:t>Snapdeal</a:t>
            </a:r>
            <a:r>
              <a:rPr lang="en-US" dirty="0"/>
              <a:t> and </a:t>
            </a:r>
            <a:r>
              <a:rPr lang="en-US" dirty="0" err="1"/>
              <a:t>PayTM</a:t>
            </a:r>
            <a:r>
              <a:rPr lang="en-US" dirty="0"/>
              <a:t> which have more sellers from tier 2 and 3 cities</a:t>
            </a:r>
            <a:r>
              <a:rPr lang="en-US" dirty="0" smtClean="0"/>
              <a:t>.</a:t>
            </a:r>
          </a:p>
          <a:p>
            <a:r>
              <a:rPr lang="en-US" dirty="0" smtClean="0"/>
              <a:t> </a:t>
            </a:r>
            <a:r>
              <a:rPr lang="en-US" dirty="0"/>
              <a:t>Also, these websites have the most lenient return policies as compared to others and also the time required to process a return is low for these.</a:t>
            </a:r>
          </a:p>
          <a:p>
            <a:endParaRPr lang="en-US" dirty="0"/>
          </a:p>
        </p:txBody>
      </p:sp>
      <p:sp>
        <p:nvSpPr>
          <p:cNvPr id="3" name="Title 2"/>
          <p:cNvSpPr>
            <a:spLocks noGrp="1"/>
          </p:cNvSpPr>
          <p:nvPr>
            <p:ph type="title"/>
          </p:nvPr>
        </p:nvSpPr>
        <p:spPr/>
        <p:txBody>
          <a:bodyPr>
            <a:normAutofit/>
          </a:bodyPr>
          <a:lstStyle/>
          <a:p>
            <a:r>
              <a:rPr lang="en-US" dirty="0" smtClean="0"/>
              <a:t>Result:</a:t>
            </a:r>
            <a:endParaRPr lang="en-US" dirty="0"/>
          </a:p>
        </p:txBody>
      </p:sp>
    </p:spTree>
    <p:extLst>
      <p:ext uri="{BB962C8B-B14F-4D97-AF65-F5344CB8AC3E}">
        <p14:creationId xmlns:p14="http://schemas.microsoft.com/office/powerpoint/2010/main" val="2208553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Firstly we have to upload the dataset to </a:t>
            </a:r>
            <a:r>
              <a:rPr lang="en-US" dirty="0" err="1" smtClean="0"/>
              <a:t>jupyter</a:t>
            </a:r>
            <a:r>
              <a:rPr lang="en-US" dirty="0" smtClean="0"/>
              <a:t> notebook. </a:t>
            </a:r>
          </a:p>
          <a:p>
            <a:r>
              <a:rPr lang="en-US" dirty="0" smtClean="0"/>
              <a:t>Then we have to check the nulls and unique values.</a:t>
            </a:r>
          </a:p>
          <a:p>
            <a:r>
              <a:rPr lang="en-US" dirty="0" smtClean="0"/>
              <a:t>As we can see in our data set we have string and </a:t>
            </a:r>
            <a:r>
              <a:rPr lang="en-US" dirty="0" err="1" smtClean="0"/>
              <a:t>int</a:t>
            </a:r>
            <a:r>
              <a:rPr lang="en-US" dirty="0" smtClean="0"/>
              <a:t> values in columns we have to set the columns before forwarding to analysis part that is also known as preprocessing of data.</a:t>
            </a:r>
          </a:p>
          <a:p>
            <a:r>
              <a:rPr lang="en-US" dirty="0" smtClean="0"/>
              <a:t>Now we will analysis data through visualization. </a:t>
            </a:r>
          </a:p>
          <a:p>
            <a:endParaRPr lang="en-US" dirty="0"/>
          </a:p>
        </p:txBody>
      </p:sp>
      <p:sp>
        <p:nvSpPr>
          <p:cNvPr id="2" name="Title 1"/>
          <p:cNvSpPr>
            <a:spLocks noGrp="1"/>
          </p:cNvSpPr>
          <p:nvPr>
            <p:ph type="title"/>
          </p:nvPr>
        </p:nvSpPr>
        <p:spPr/>
        <p:txBody>
          <a:bodyPr>
            <a:normAutofit fontScale="90000"/>
          </a:bodyPr>
          <a:lstStyle/>
          <a:p>
            <a:r>
              <a:rPr lang="en-US" dirty="0" smtClean="0"/>
              <a:t>Steps included for EDA</a:t>
            </a:r>
            <a:br>
              <a:rPr lang="en-US" dirty="0" smtClean="0"/>
            </a:br>
            <a:endParaRPr lang="en-US" dirty="0"/>
          </a:p>
        </p:txBody>
      </p:sp>
    </p:spTree>
    <p:extLst>
      <p:ext uri="{BB962C8B-B14F-4D97-AF65-F5344CB8AC3E}">
        <p14:creationId xmlns:p14="http://schemas.microsoft.com/office/powerpoint/2010/main" val="48445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information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914400"/>
            <a:ext cx="32385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990600"/>
            <a:ext cx="3713566"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276600"/>
            <a:ext cx="375285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7169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37338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199" y="1371600"/>
            <a:ext cx="433387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5611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There is double the number of women than men who have taken this survey. -Most of the people are in their 30's followed by 20's, teenagers and senior citizen are the least in number. </a:t>
            </a:r>
            <a:endParaRPr lang="en-US" dirty="0" smtClean="0"/>
          </a:p>
          <a:p>
            <a:r>
              <a:rPr lang="en-US" dirty="0"/>
              <a:t>Most of the people belong from </a:t>
            </a:r>
            <a:r>
              <a:rPr lang="en-US" dirty="0"/>
              <a:t>D</a:t>
            </a:r>
            <a:r>
              <a:rPr lang="en-US" dirty="0" smtClean="0"/>
              <a:t>elhi</a:t>
            </a:r>
            <a:r>
              <a:rPr lang="en-US" dirty="0"/>
              <a:t>, N</a:t>
            </a:r>
            <a:r>
              <a:rPr lang="en-US" dirty="0" smtClean="0"/>
              <a:t>oida </a:t>
            </a:r>
            <a:r>
              <a:rPr lang="en-US" dirty="0"/>
              <a:t>and </a:t>
            </a:r>
            <a:r>
              <a:rPr lang="en-US" dirty="0" smtClean="0"/>
              <a:t>Bangalore.</a:t>
            </a:r>
          </a:p>
          <a:p>
            <a:r>
              <a:rPr lang="en-US" dirty="0" smtClean="0"/>
              <a:t>Most </a:t>
            </a:r>
            <a:r>
              <a:rPr lang="en-US" dirty="0"/>
              <a:t>of the people shopping online have been shopping from a long </a:t>
            </a:r>
            <a:r>
              <a:rPr lang="en-US" dirty="0" smtClean="0"/>
              <a:t>time.</a:t>
            </a:r>
          </a:p>
          <a:p>
            <a:r>
              <a:rPr lang="en-US" dirty="0" smtClean="0"/>
              <a:t>Majority </a:t>
            </a:r>
            <a:r>
              <a:rPr lang="en-US" dirty="0"/>
              <a:t>of people shop online 10 times a </a:t>
            </a:r>
            <a:r>
              <a:rPr lang="en-US" dirty="0" smtClean="0"/>
              <a:t>year.</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70897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533400"/>
            <a:ext cx="8534400" cy="1600200"/>
          </a:xfrm>
        </p:spPr>
        <p:txBody>
          <a:bodyPr>
            <a:normAutofit fontScale="90000"/>
          </a:bodyPr>
          <a:lstStyle/>
          <a:p>
            <a:r>
              <a:rPr lang="en-US" dirty="0">
                <a:effectLst/>
              </a:rPr>
              <a:t>Analysis on the basis of Various following factors</a:t>
            </a:r>
            <a:br>
              <a:rPr lang="en-US" dirty="0">
                <a:effectLst/>
              </a:rPr>
            </a:br>
            <a:r>
              <a:rPr lang="en-US" dirty="0">
                <a:effectLst/>
              </a:rPr>
              <a:t>Intention of Repeat purchase:</a:t>
            </a:r>
            <a:br>
              <a:rPr lang="en-US" dirty="0">
                <a:effectLst/>
              </a:rPr>
            </a:b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094074"/>
            <a:ext cx="8458200" cy="3620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5595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Heavy shoppers who shop more than 41 times a year shop from all the online brands, some of the people who shop for 32-40 and less than 10 times a year seem to exclude </a:t>
            </a:r>
            <a:r>
              <a:rPr lang="en-US" dirty="0" err="1" smtClean="0"/>
              <a:t>Myntra</a:t>
            </a:r>
            <a:r>
              <a:rPr lang="en-US" dirty="0"/>
              <a:t>. People shop from Amazon and </a:t>
            </a:r>
            <a:r>
              <a:rPr lang="en-US" dirty="0" err="1"/>
              <a:t>F</a:t>
            </a:r>
            <a:r>
              <a:rPr lang="en-US" dirty="0" err="1" smtClean="0"/>
              <a:t>lipkart</a:t>
            </a:r>
            <a:r>
              <a:rPr lang="en-US" dirty="0" smtClean="0"/>
              <a:t> </a:t>
            </a:r>
            <a:r>
              <a:rPr lang="en-US" dirty="0"/>
              <a:t>whatever be the case.</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00253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 y="304800"/>
            <a:ext cx="8839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4267200"/>
            <a:ext cx="8610600" cy="923330"/>
          </a:xfrm>
          <a:prstGeom prst="rect">
            <a:avLst/>
          </a:prstGeom>
        </p:spPr>
        <p:txBody>
          <a:bodyPr wrap="square">
            <a:spAutoFit/>
          </a:bodyPr>
          <a:lstStyle/>
          <a:p>
            <a:r>
              <a:rPr lang="en-US" dirty="0"/>
              <a:t>Almost all the people who have shopped from amazon, </a:t>
            </a:r>
            <a:r>
              <a:rPr lang="en-US" dirty="0" err="1"/>
              <a:t>flipkart</a:t>
            </a:r>
            <a:r>
              <a:rPr lang="en-US" dirty="0"/>
              <a:t> and </a:t>
            </a:r>
            <a:r>
              <a:rPr lang="en-US" dirty="0" err="1"/>
              <a:t>paytm</a:t>
            </a:r>
            <a:r>
              <a:rPr lang="en-US" dirty="0"/>
              <a:t> are satisfied. People who shop from a more number of online brands </a:t>
            </a:r>
            <a:r>
              <a:rPr lang="en-US" dirty="0" err="1" smtClean="0"/>
              <a:t>dosen’t</a:t>
            </a:r>
            <a:r>
              <a:rPr lang="en-US" dirty="0" smtClean="0"/>
              <a:t> </a:t>
            </a:r>
            <a:r>
              <a:rPr lang="en-US" dirty="0"/>
              <a:t>seem to be satisfied.</a:t>
            </a:r>
          </a:p>
        </p:txBody>
      </p:sp>
    </p:spTree>
    <p:extLst>
      <p:ext uri="{BB962C8B-B14F-4D97-AF65-F5344CB8AC3E}">
        <p14:creationId xmlns:p14="http://schemas.microsoft.com/office/powerpoint/2010/main" val="1978328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140</TotalTime>
  <Words>938</Words>
  <Application>Microsoft Office PowerPoint</Application>
  <PresentationFormat>On-screen Show (4:3)</PresentationFormat>
  <Paragraphs>42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Concourse</vt:lpstr>
      <vt:lpstr>Presentation </vt:lpstr>
      <vt:lpstr>Problem statement </vt:lpstr>
      <vt:lpstr>Steps included for EDA </vt:lpstr>
      <vt:lpstr>Personal information</vt:lpstr>
      <vt:lpstr>PowerPoint Presentation</vt:lpstr>
      <vt:lpstr>PowerPoint Presentation</vt:lpstr>
      <vt:lpstr>Analysis on the basis of Various following factors Intention of Repeat purchase: </vt:lpstr>
      <vt:lpstr>PowerPoint Presentation</vt:lpstr>
      <vt:lpstr>PowerPoint Presentation</vt:lpstr>
      <vt:lpstr>PowerPoint Presentation</vt:lpstr>
      <vt:lpstr>Online Retailing: </vt:lpstr>
      <vt:lpstr>PowerPoint Presentation</vt:lpstr>
      <vt:lpstr>PowerPoint Presentation</vt:lpstr>
      <vt:lpstr>Brand image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ASUS</dc:creator>
  <cp:lastModifiedBy>ASUS</cp:lastModifiedBy>
  <cp:revision>9</cp:revision>
  <dcterms:created xsi:type="dcterms:W3CDTF">2022-11-16T04:00:40Z</dcterms:created>
  <dcterms:modified xsi:type="dcterms:W3CDTF">2022-11-16T06:21:06Z</dcterms:modified>
</cp:coreProperties>
</file>