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57"/>
  </p:notesMasterIdLst>
  <p:sldIdLst>
    <p:sldId id="256" r:id="rId2"/>
    <p:sldId id="257" r:id="rId3"/>
    <p:sldId id="258" r:id="rId4"/>
    <p:sldId id="259" r:id="rId5"/>
    <p:sldId id="260" r:id="rId6"/>
    <p:sldId id="262" r:id="rId7"/>
    <p:sldId id="263" r:id="rId8"/>
    <p:sldId id="267" r:id="rId9"/>
    <p:sldId id="264" r:id="rId10"/>
    <p:sldId id="265" r:id="rId11"/>
    <p:sldId id="261"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9"/>
    <p:restoredTop sz="93487"/>
  </p:normalViewPr>
  <p:slideViewPr>
    <p:cSldViewPr snapToGrid="0" snapToObjects="1">
      <p:cViewPr varScale="1">
        <p:scale>
          <a:sx n="58" d="100"/>
          <a:sy n="58" d="100"/>
        </p:scale>
        <p:origin x="110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4674769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a:t>
            </a:r>
            <a:r>
              <a:rPr lang="en-US" dirty="0" smtClean="0">
                <a:solidFill>
                  <a:schemeClr val="dk2"/>
                </a:solidFill>
              </a:rPr>
              <a:t>the acknowledgement page(s) at the end.</a:t>
            </a:r>
            <a:endParaRPr lang="en-US" dirty="0">
              <a:solidFill>
                <a:schemeClr val="dk2"/>
              </a:solidFill>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5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6528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8845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3639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5792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406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7079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9" name="Shape 3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805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036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7" name="Shape 4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2312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0" name="Shape 4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8031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461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8603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5405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2023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656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3592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5" name="Shape 4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0444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2" name="Shape 4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0932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88" name="Shape 4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442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4" name="Shape 4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09670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0" name="Shape 5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4683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6222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33937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4" name="Shape 5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7255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13429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096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79832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569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Shape 5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35045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Shape 5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2" name="Shape 5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63800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1" name="Shape 5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6243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8" name="Shape 5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5495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28579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3299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0" name="Shape 6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0618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Shape 6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07" name="Shape 6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97378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Shape 6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14" name="Shape 6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42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Shape 6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0" name="Shape 6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2659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Shape 6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25" name="Shape 6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7508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Shape 6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0" name="Shape 6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902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5" name="Shape 6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44811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Shape 6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0" name="Shape 6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10311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Shape 6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46" name="Shape 6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540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93476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2" name="Shape 6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23127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7" name="Shape 6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50645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Shape 6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4" name="Shape 6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0114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69" name="Shape 6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76856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Shape 67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6" name="Shape 6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68440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Shape 6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2" name="Shape 6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945189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559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8166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42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4531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762000"/>
            <a:ext cx="13932000" cy="17779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6" name="Shape 196"/>
          <p:cNvSpPr txBox="1">
            <a:spLocks noGrp="1"/>
          </p:cNvSpPr>
          <p:nvPr>
            <p:ph type="body" idx="1"/>
          </p:nvPr>
        </p:nvSpPr>
        <p:spPr>
          <a:xfrm>
            <a:off x="1155700" y="2603500"/>
            <a:ext cx="13932000" cy="5702399"/>
          </a:xfrm>
          <a:prstGeom prst="rect">
            <a:avLst/>
          </a:prstGeom>
          <a:noFill/>
          <a:ln>
            <a:noFill/>
          </a:ln>
        </p:spPr>
        <p:txBody>
          <a:bodyPr lIns="91425" tIns="91425" rIns="91425" bIns="91425" anchor="t" anchorCtr="0"/>
          <a:lstStyle>
            <a:lvl1pPr marL="711200" lvl="0" indent="-142494" algn="l" rtl="0">
              <a:spcBef>
                <a:spcPts val="3500"/>
              </a:spcBef>
              <a:spcAft>
                <a:spcPts val="0"/>
              </a:spcAft>
              <a:buClr>
                <a:schemeClr val="lt1"/>
              </a:buClr>
              <a:buFont typeface="Cabin"/>
              <a:buChar char="•"/>
              <a:defRPr sz="3200"/>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762000"/>
            <a:ext cx="13932000" cy="17779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07760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4010253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p>
        </p:txBody>
      </p:sp>
    </p:spTree>
  </p:cSld>
  <p:clrMap bg1="lt1" tx1="dk1" bg2="dk2" tx2="lt2" accent1="accent1" accent2="accent2" accent3="accent3" accent4="accent4" accent5="accent5" accent6="accent6" hlink="hlink" folHlink="folHlink"/>
  <p:sldLayoutIdLst>
    <p:sldLayoutId id="2147483657" r:id="rId1"/>
    <p:sldLayoutId id="2147483701" r:id="rId2"/>
    <p:sldLayoutId id="2147483704"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Xml_schema" TargetMode="External"/><Relationship Id="rId4" Type="http://schemas.openxmlformats.org/officeDocument/2006/relationships/hyperlink" Target="http://en.wikibooks.org/wiki/XML_Schema" TargetMode="External"/><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XML" TargetMode="External"/><Relationship Id="rId4" Type="http://schemas.openxmlformats.org/officeDocument/2006/relationships/hyperlink" Target="http://en.wikipedia.org/wiki/Xml_schema"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hyperlink" Target="http://en.wikipedia.org/wiki/Xml_schema"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hyperlink" Target="http://www.w3.org/XML/Schema" TargetMode="External"/><Relationship Id="rId4" Type="http://schemas.openxmlformats.org/officeDocument/2006/relationships/hyperlink" Target="http://en.wikipedia.org/wiki/XML_Schema_(W3C)" TargetMode="External"/><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www.w3schools.com/Schema/schema_complex_indicators.as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www.w3schools.com/Schema/schema_dtypes_numeric.asp"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en.wikipedia.org/wiki/ISO_8601" TargetMode="External"/><Relationship Id="rId4" Type="http://schemas.openxmlformats.org/officeDocument/2006/relationships/hyperlink" Target="http://en.wikipedia.org/wiki/Coordinated_Universal_Time" TargetMode="External"/><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5.jpg"/><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hyperlink" Target="http://www.w3schools.com/Schema/schema_example.asp" TargetMode="External"/><Relationship Id="rId4"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hyperlink" Target="http://www.youtube.com/watch?v=kc8BAR7SHJI"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hyperlink" Target="http://en.wikipedia.org/wiki/Service-oriented_architecture"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g"/><Relationship Id="rId4" Type="http://schemas.openxmlformats.org/officeDocument/2006/relationships/hyperlink" Target="http://www.youtube.com/watch?v=mj-kCFzF0ME" TargetMode="External"/><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hyperlink" Target="http://en.wikipedia.org/wiki/Web_service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en.wikipedia.org/wiki/AP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40.xml.rels><?xml version="1.0" encoding="UTF-8" standalone="yes"?>
<Relationships xmlns="http://schemas.openxmlformats.org/package/2006/relationships"><Relationship Id="rId3" Type="http://schemas.openxmlformats.org/officeDocument/2006/relationships/hyperlink" Target="https://developers.google.com/maps/documentation/geocoding/" TargetMode="External"/><Relationship Id="rId4"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hyperlink" Target="http://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en.wikipedia.org/wiki/X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en.wikipedia.org/wiki/X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en.wikipedia.org/wiki/Serializa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55700" y="1257300"/>
            <a:ext cx="13932000" cy="3551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Using Web Services</a:t>
            </a:r>
          </a:p>
        </p:txBody>
      </p:sp>
      <p:sp>
        <p:nvSpPr>
          <p:cNvPr id="205" name="Shape 205"/>
          <p:cNvSpPr txBox="1">
            <a:spLocks noGrp="1"/>
          </p:cNvSpPr>
          <p:nvPr>
            <p:ph type="body" idx="1"/>
          </p:nvPr>
        </p:nvSpPr>
        <p:spPr>
          <a:xfrm>
            <a:off x="1215825" y="5037000"/>
            <a:ext cx="13932000" cy="1562099"/>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u="none" strike="noStrike" cap="none">
                <a:solidFill>
                  <a:schemeClr val="lt1"/>
                </a:solidFill>
                <a:latin typeface="Arial" charset="0"/>
                <a:ea typeface="Arial" charset="0"/>
                <a:cs typeface="Arial" charset="0"/>
                <a:sym typeface="Cabin"/>
              </a:rPr>
              <a:t>Chapter 13</a:t>
            </a:r>
          </a:p>
        </p:txBody>
      </p:sp>
      <p:sp>
        <p:nvSpPr>
          <p:cNvPr id="7" name="Shape 206"/>
          <p:cNvSpPr txBox="1"/>
          <p:nvPr/>
        </p:nvSpPr>
        <p:spPr>
          <a:xfrm>
            <a:off x="2990025" y="6988169"/>
            <a:ext cx="9985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Regular" charset="0"/>
                <a:ea typeface="Arial Regular" charset="0"/>
                <a:cs typeface="Arial Regular" charset="0"/>
                <a:sym typeface="Cabin"/>
              </a:rPr>
              <a:t>Python for Everybody</a:t>
            </a:r>
          </a:p>
          <a:p>
            <a:pPr marL="0" marR="0" lvl="0" indent="0" algn="ctr" rtl="0">
              <a:lnSpc>
                <a:spcPct val="100000"/>
              </a:lnSpc>
              <a:spcBef>
                <a:spcPts val="0"/>
              </a:spcBef>
              <a:spcAft>
                <a:spcPts val="0"/>
              </a:spcAft>
              <a:buClr>
                <a:srgbClr val="FFFF00"/>
              </a:buClr>
              <a:buSzPct val="25000"/>
              <a:buFont typeface="Cabin"/>
              <a:buNone/>
            </a:pPr>
            <a:r>
              <a:rPr lang="en-US" sz="3200" dirty="0" smtClean="0">
                <a:solidFill>
                  <a:srgbClr val="FFFF00"/>
                </a:solidFill>
                <a:latin typeface="Arial Regular" charset="0"/>
                <a:ea typeface="Arial Regular" charset="0"/>
                <a:cs typeface="Arial Regular" charset="0"/>
                <a:sym typeface="Cabin"/>
              </a:rPr>
              <a:t>www.py4e.com</a:t>
            </a:r>
            <a:endParaRPr lang="en-US" sz="3200" u="none" strike="noStrike" cap="none" dirty="0">
              <a:solidFill>
                <a:srgbClr val="FFFF00"/>
              </a:solidFill>
              <a:latin typeface="Arial Regular" charset="0"/>
              <a:ea typeface="Arial Regular" charset="0"/>
              <a:cs typeface="Arial Regular" charset="0"/>
              <a:sym typeface="Cabin"/>
            </a:endParaRPr>
          </a:p>
        </p:txBody>
      </p:sp>
      <p:pic>
        <p:nvPicPr>
          <p:cNvPr id="8" name="Shape 207"/>
          <p:cNvPicPr preferRelativeResize="0"/>
          <p:nvPr/>
        </p:nvPicPr>
        <p:blipFill rotWithShape="1">
          <a:blip r:embed="rId3">
            <a:alphaModFix/>
          </a:blip>
          <a:srcRect/>
          <a:stretch/>
        </p:blipFill>
        <p:spPr>
          <a:xfrm>
            <a:off x="13130212" y="7346944"/>
            <a:ext cx="1968500" cy="668337"/>
          </a:xfrm>
          <a:prstGeom prst="rect">
            <a:avLst/>
          </a:prstGeom>
          <a:noFill/>
          <a:ln>
            <a:noFill/>
          </a:ln>
        </p:spPr>
      </p:pic>
      <p:pic>
        <p:nvPicPr>
          <p:cNvPr id="9" name="Shape 208"/>
          <p:cNvPicPr preferRelativeResize="0"/>
          <p:nvPr/>
        </p:nvPicPr>
        <p:blipFill rotWithShape="1">
          <a:blip r:embed="rId4">
            <a:alphaModFix/>
          </a:blip>
          <a:srcRect/>
          <a:stretch/>
        </p:blipFill>
        <p:spPr>
          <a:xfrm>
            <a:off x="526325" y="6669169"/>
            <a:ext cx="1346100" cy="13461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1C232"/>
                </a:solidFill>
                <a:latin typeface="Arial" charset="0"/>
                <a:ea typeface="Arial" charset="0"/>
                <a:cs typeface="Arial" charset="0"/>
                <a:sym typeface="Cabin"/>
              </a:rPr>
              <a:t>White Space</a:t>
            </a:r>
          </a:p>
        </p:txBody>
      </p:sp>
      <p:sp>
        <p:nvSpPr>
          <p:cNvPr id="285" name="Shape 285"/>
          <p:cNvSpPr txBox="1"/>
          <p:nvPr/>
        </p:nvSpPr>
        <p:spPr>
          <a:xfrm>
            <a:off x="769661" y="2133600"/>
            <a:ext cx="5915025" cy="397399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&lt;name&gt;Chuck&lt;/name&gt;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&lt;phone type=</a:t>
            </a:r>
            <a:r>
              <a:rPr lang="en-US" sz="3200" dirty="0">
                <a:solidFill>
                  <a:srgbClr val="00FF00"/>
                </a:solidFill>
              </a:rPr>
              <a:t>"</a:t>
            </a:r>
            <a:r>
              <a:rPr lang="en-US" sz="3200" u="none" strike="noStrike" cap="none" dirty="0" err="1">
                <a:solidFill>
                  <a:srgbClr val="00FF00"/>
                </a:solidFill>
                <a:latin typeface="Arial" charset="0"/>
                <a:ea typeface="Arial" charset="0"/>
                <a:cs typeface="Arial" charset="0"/>
                <a:sym typeface="Cabin"/>
              </a:rPr>
              <a:t>intl</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+1 734 303 4456</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   &lt;email hide=</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yes</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 /&gt;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dirty="0">
                <a:solidFill>
                  <a:srgbClr val="00FF00"/>
                </a:solidFill>
                <a:latin typeface="Arial" charset="0"/>
                <a:ea typeface="Arial" charset="0"/>
                <a:cs typeface="Arial" charset="0"/>
                <a:sym typeface="Cabin"/>
              </a:rPr>
              <a:t>&lt;/person&gt;</a:t>
            </a:r>
          </a:p>
        </p:txBody>
      </p:sp>
      <p:sp>
        <p:nvSpPr>
          <p:cNvPr id="286" name="Shape 286"/>
          <p:cNvSpPr txBox="1"/>
          <p:nvPr/>
        </p:nvSpPr>
        <p:spPr>
          <a:xfrm>
            <a:off x="7460974" y="5473700"/>
            <a:ext cx="9117495" cy="27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&lt;name&gt;Chuck&lt;/name&gt;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&lt;phone type=</a:t>
            </a:r>
            <a:r>
              <a:rPr lang="en-US" sz="3200" dirty="0">
                <a:solidFill>
                  <a:srgbClr val="FFFF00"/>
                </a:solidFill>
              </a:rPr>
              <a:t>"</a:t>
            </a:r>
            <a:r>
              <a:rPr lang="en-US" sz="3200" u="none" strike="noStrike" cap="none" dirty="0" err="1">
                <a:solidFill>
                  <a:srgbClr val="FFFF00"/>
                </a:solidFill>
                <a:latin typeface="Arial" charset="0"/>
                <a:ea typeface="Arial" charset="0"/>
                <a:cs typeface="Arial" charset="0"/>
                <a:sym typeface="Cabin"/>
              </a:rPr>
              <a:t>intl</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&gt;+1 734 303 4456&lt;/phone&gt;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  </a:t>
            </a:r>
            <a:r>
              <a:rPr lang="en-US" sz="3200" u="none" strike="noStrike" cap="none" dirty="0" smtClean="0">
                <a:solidFill>
                  <a:srgbClr val="FFFF00"/>
                </a:solidFill>
                <a:latin typeface="Arial" charset="0"/>
                <a:ea typeface="Arial" charset="0"/>
                <a:cs typeface="Arial" charset="0"/>
                <a:sym typeface="Cabin"/>
              </a:rPr>
              <a:t>&lt;</a:t>
            </a:r>
            <a:r>
              <a:rPr lang="en-US" sz="3200" u="none" strike="noStrike" cap="none" dirty="0">
                <a:solidFill>
                  <a:srgbClr val="FFFF00"/>
                </a:solidFill>
                <a:latin typeface="Arial" charset="0"/>
                <a:ea typeface="Arial" charset="0"/>
                <a:cs typeface="Arial" charset="0"/>
                <a:sym typeface="Cabin"/>
              </a:rPr>
              <a:t>email hide=</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yes</a:t>
            </a:r>
            <a:r>
              <a:rPr lang="en-US" sz="3200" dirty="0">
                <a:solidFill>
                  <a:srgbClr val="FFFF00"/>
                </a:solidFill>
              </a:rPr>
              <a:t>"</a:t>
            </a:r>
            <a:r>
              <a:rPr lang="en-US" sz="3200" u="none" strike="noStrike" cap="none" dirty="0">
                <a:solidFill>
                  <a:srgbClr val="FFFF00"/>
                </a:solidFill>
                <a:latin typeface="Arial" charset="0"/>
                <a:ea typeface="Arial" charset="0"/>
                <a:cs typeface="Arial" charset="0"/>
                <a:sym typeface="Cabin"/>
              </a:rPr>
              <a:t> /&gt;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&lt;/person&gt;</a:t>
            </a:r>
          </a:p>
        </p:txBody>
      </p:sp>
      <p:sp>
        <p:nvSpPr>
          <p:cNvPr id="287" name="Shape 287"/>
          <p:cNvSpPr txBox="1"/>
          <p:nvPr/>
        </p:nvSpPr>
        <p:spPr>
          <a:xfrm>
            <a:off x="9204325" y="2571750"/>
            <a:ext cx="6019799" cy="2184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Line ends do not matter.  White space is generally discarded on text elements.  We indent only to be readable.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1155700" y="762000"/>
            <a:ext cx="13932000"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6600" u="none" strike="noStrike" cap="none">
                <a:solidFill>
                  <a:srgbClr val="FFD966"/>
                </a:solidFill>
                <a:latin typeface="Arial" charset="0"/>
                <a:ea typeface="Arial" charset="0"/>
                <a:cs typeface="Arial" charset="0"/>
                <a:sym typeface="Cabin"/>
              </a:rPr>
              <a:t>XML </a:t>
            </a:r>
            <a:r>
              <a:rPr lang="en-US" sz="6600" b="1" i="0" u="none" strike="noStrike" cap="none">
                <a:solidFill>
                  <a:srgbClr val="FFD966"/>
                </a:solidFill>
                <a:sym typeface="Arial"/>
              </a:rPr>
              <a:t>“</a:t>
            </a:r>
            <a:r>
              <a:rPr lang="en-US" sz="6600" u="none" strike="noStrike" cap="none">
                <a:solidFill>
                  <a:srgbClr val="FFD966"/>
                </a:solidFill>
                <a:latin typeface="Arial" charset="0"/>
                <a:ea typeface="Arial" charset="0"/>
                <a:cs typeface="Arial" charset="0"/>
                <a:sym typeface="Cabin"/>
              </a:rPr>
              <a:t>Elements</a:t>
            </a:r>
            <a:r>
              <a:rPr lang="en-US" sz="6600" b="1" i="0" u="none" strike="noStrike" cap="none">
                <a:solidFill>
                  <a:srgbClr val="FFD966"/>
                </a:solidFill>
                <a:sym typeface="Arial"/>
              </a:rPr>
              <a:t>”</a:t>
            </a:r>
            <a:r>
              <a:rPr lang="en-US" sz="6600" u="none" strike="noStrike" cap="none">
                <a:solidFill>
                  <a:srgbClr val="FFD966"/>
                </a:solidFill>
                <a:latin typeface="Arial" charset="0"/>
                <a:ea typeface="Arial" charset="0"/>
                <a:cs typeface="Arial" charset="0"/>
                <a:sym typeface="Cabin"/>
              </a:rPr>
              <a:t> (or Nodes)</a:t>
            </a:r>
          </a:p>
        </p:txBody>
      </p:sp>
      <p:sp>
        <p:nvSpPr>
          <p:cNvPr id="257" name="Shape 257"/>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600" u="none" strike="noStrike" cap="none">
                <a:solidFill>
                  <a:srgbClr val="FFFF00"/>
                </a:solidFill>
                <a:latin typeface="Arial" charset="0"/>
                <a:ea typeface="Arial" charset="0"/>
                <a:cs typeface="Arial" charset="0"/>
                <a:sym typeface="Cabin"/>
              </a:rPr>
              <a:t>Simple Element</a:t>
            </a:r>
          </a:p>
          <a:p>
            <a:pPr marL="749300" marR="0" lvl="0" indent="-533400" algn="l" rtl="0">
              <a:lnSpc>
                <a:spcPct val="100000"/>
              </a:lnSpc>
              <a:spcBef>
                <a:spcPts val="3500"/>
              </a:spcBef>
              <a:spcAft>
                <a:spcPts val="0"/>
              </a:spcAft>
              <a:buClr>
                <a:srgbClr val="FF00FF"/>
              </a:buClr>
              <a:buSzPct val="171000"/>
              <a:buFont typeface="Cabin"/>
              <a:buChar char="•"/>
            </a:pPr>
            <a:r>
              <a:rPr lang="en-US" sz="3600" u="none" strike="noStrike" cap="none">
                <a:solidFill>
                  <a:srgbClr val="FF00FF"/>
                </a:solidFill>
                <a:latin typeface="Arial" charset="0"/>
                <a:ea typeface="Arial" charset="0"/>
                <a:cs typeface="Arial" charset="0"/>
                <a:sym typeface="Cabin"/>
              </a:rPr>
              <a:t>Complex Element</a:t>
            </a:r>
          </a:p>
        </p:txBody>
      </p:sp>
      <p:sp>
        <p:nvSpPr>
          <p:cNvPr id="258" name="Shape 258"/>
          <p:cNvSpPr txBox="1"/>
          <p:nvPr/>
        </p:nvSpPr>
        <p:spPr>
          <a:xfrm>
            <a:off x="7316786" y="2228851"/>
            <a:ext cx="7295999" cy="597424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&lt;people&gt;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&lt;name&gt;Chuck&lt;/name&gt;</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       &lt;phone&gt;303 4456&lt;/phone&gt;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&lt;name&gt;Noah&lt;/name&gt;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&lt;phone&gt;622 7421&lt;/phone&gt;</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    &lt;/person&gt;</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&lt;/people&gt;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as a Tree</a:t>
            </a:r>
          </a:p>
        </p:txBody>
      </p:sp>
      <p:sp>
        <p:nvSpPr>
          <p:cNvPr id="307" name="Shape 307"/>
          <p:cNvSpPr txBox="1"/>
          <p:nvPr/>
        </p:nvSpPr>
        <p:spPr>
          <a:xfrm>
            <a:off x="2578100" y="3160711"/>
            <a:ext cx="2727325"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a:t>
            </a:r>
            <a:r>
              <a:rPr lang="en-US" sz="3200" u="none" strike="noStrike" cap="none" dirty="0" smtClean="0">
                <a:solidFill>
                  <a:srgbClr val="FF7F00"/>
                </a:solidFill>
                <a:latin typeface="Arial" charset="0"/>
                <a:ea typeface="Arial" charset="0"/>
                <a:cs typeface="Arial" charset="0"/>
                <a:sym typeface="Cabin"/>
              </a:rPr>
              <a:t>  </a:t>
            </a:r>
            <a:r>
              <a:rPr lang="en-US" sz="3200" u="none" strike="noStrike" cap="none" dirty="0">
                <a:solidFill>
                  <a:srgbClr val="FF7F00"/>
                </a:solidFill>
                <a:latin typeface="Arial" charset="0"/>
                <a:ea typeface="Arial" charset="0"/>
                <a:cs typeface="Arial" charset="0"/>
                <a:sym typeface="Cabin"/>
              </a:rPr>
              <a:t>&lt;b&gt;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a:t>
            </a:r>
            <a:r>
              <a:rPr lang="en-US" sz="3200" u="none" strike="noStrike" cap="none" dirty="0" smtClean="0">
                <a:solidFill>
                  <a:srgbClr val="FF7F00"/>
                </a:solidFill>
                <a:latin typeface="Arial" charset="0"/>
                <a:ea typeface="Arial" charset="0"/>
                <a:cs typeface="Arial" charset="0"/>
                <a:sym typeface="Cabin"/>
              </a:rPr>
              <a:t>&lt;</a:t>
            </a:r>
            <a:r>
              <a:rPr lang="en-US" sz="3200" u="none" strike="noStrike" cap="none" dirty="0">
                <a:solidFill>
                  <a:srgbClr val="FF7F00"/>
                </a:solidFill>
                <a:latin typeface="Arial" charset="0"/>
                <a:ea typeface="Arial" charset="0"/>
                <a:cs typeface="Arial" charset="0"/>
                <a:sym typeface="Cabin"/>
              </a:rPr>
              <a: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a:t>
            </a:r>
            <a:r>
              <a:rPr lang="en-US" sz="3200" u="none" strike="noStrike" cap="none" dirty="0" smtClean="0">
                <a:solidFill>
                  <a:srgbClr val="FF7F00"/>
                </a:solidFill>
                <a:latin typeface="Arial" charset="0"/>
                <a:ea typeface="Arial" charset="0"/>
                <a:cs typeface="Arial" charset="0"/>
                <a:sym typeface="Cabin"/>
              </a:rPr>
              <a:t>&lt;/</a:t>
            </a:r>
            <a:r>
              <a:rPr lang="en-US" sz="3200" u="none" strike="noStrike" cap="none" dirty="0">
                <a:solidFill>
                  <a:srgbClr val="FF7F00"/>
                </a:solidFill>
                <a:latin typeface="Arial" charset="0"/>
                <a:ea typeface="Arial" charset="0"/>
                <a:cs typeface="Arial" charset="0"/>
                <a:sym typeface="Cabin"/>
              </a:rPr>
              <a: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p:txBody>
      </p:sp>
      <p:grpSp>
        <p:nvGrpSpPr>
          <p:cNvPr id="308" name="Shape 308"/>
          <p:cNvGrpSpPr/>
          <p:nvPr/>
        </p:nvGrpSpPr>
        <p:grpSpPr>
          <a:xfrm>
            <a:off x="10185400" y="2527300"/>
            <a:ext cx="5143499" cy="5524499"/>
            <a:chOff x="0" y="0"/>
            <a:chExt cx="5143499" cy="5524499"/>
          </a:xfrm>
        </p:grpSpPr>
        <p:cxnSp>
          <p:nvCxnSpPr>
            <p:cNvPr id="309" name="Shape 309"/>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0" name="Shape 310"/>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11" name="Shape 311"/>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13" name="Shape 313"/>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14" name="Shape 314"/>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15" name="Shape 315"/>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16" name="Shape 316"/>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17" name="Shape 317"/>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18" name="Shape 318"/>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19" name="Shape 319"/>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20" name="Shape 320"/>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21" name="Shape 321"/>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22" name="Shape 322"/>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23" name="Shape 323"/>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sp>
          <p:nvSpPr>
            <p:cNvPr id="312" name="Shape 312"/>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grpSp>
      <p:sp>
        <p:nvSpPr>
          <p:cNvPr id="324"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325"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Text and Attributes</a:t>
            </a:r>
          </a:p>
        </p:txBody>
      </p:sp>
      <p:sp>
        <p:nvSpPr>
          <p:cNvPr id="331" name="Shape 331"/>
          <p:cNvSpPr txBox="1"/>
          <p:nvPr/>
        </p:nvSpPr>
        <p:spPr>
          <a:xfrm>
            <a:off x="2578100" y="3160711"/>
            <a:ext cx="3675061"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 </a:t>
            </a:r>
            <a:r>
              <a:rPr lang="en-US" sz="3200" u="none" strike="noStrike" cap="none" dirty="0">
                <a:solidFill>
                  <a:srgbClr val="00FF00"/>
                </a:solidFill>
                <a:latin typeface="Arial" charset="0"/>
                <a:ea typeface="Arial" charset="0"/>
                <a:cs typeface="Arial" charset="0"/>
                <a:sym typeface="Cabin"/>
              </a:rPr>
              <a:t>w=</a:t>
            </a:r>
            <a:r>
              <a:rPr lang="en-US" sz="3200" dirty="0">
                <a:solidFill>
                  <a:srgbClr val="00FF00"/>
                </a:solidFill>
              </a:rPr>
              <a:t>"</a:t>
            </a:r>
            <a:r>
              <a:rPr lang="en-US" sz="3200" u="none" strike="noStrike" cap="none" dirty="0">
                <a:solidFill>
                  <a:srgbClr val="00FF00"/>
                </a:solidFill>
                <a:latin typeface="Arial" charset="0"/>
                <a:ea typeface="Arial" charset="0"/>
                <a:cs typeface="Arial" charset="0"/>
                <a:sym typeface="Cabin"/>
              </a:rPr>
              <a:t>5</a:t>
            </a:r>
            <a:r>
              <a:rPr lang="en-US" sz="3200" dirty="0">
                <a:solidFill>
                  <a:srgbClr val="00FF00"/>
                </a:solidFill>
              </a:rPr>
              <a:t>"</a:t>
            </a:r>
            <a:r>
              <a:rPr lang="en-US" sz="3200" u="none" strike="noStrike" cap="none" dirty="0">
                <a:solidFill>
                  <a:srgbClr val="FF7F00"/>
                </a:solidFill>
                <a:latin typeface="Arial" charset="0"/>
                <a:ea typeface="Arial" charset="0"/>
                <a:cs typeface="Arial" charset="0"/>
                <a:sym typeface="Cabin"/>
              </a:rPr>
              <a:t>&gt;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	</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a:t>
            </a:r>
          </a:p>
        </p:txBody>
      </p:sp>
      <p:cxnSp>
        <p:nvCxnSpPr>
          <p:cNvPr id="332" name="Shape 332"/>
          <p:cNvCxnSpPr/>
          <p:nvPr/>
        </p:nvCxnSpPr>
        <p:spPr>
          <a:xfrm>
            <a:off x="10615611" y="4581525"/>
            <a:ext cx="558799" cy="938212"/>
          </a:xfrm>
          <a:prstGeom prst="straightConnector1">
            <a:avLst/>
          </a:prstGeom>
          <a:noFill/>
          <a:ln w="76200" cap="rnd" cmpd="sng">
            <a:solidFill>
              <a:srgbClr val="FF00FF"/>
            </a:solidFill>
            <a:prstDash val="solid"/>
            <a:miter/>
            <a:headEnd type="none" w="med" len="med"/>
            <a:tailEnd type="none" w="med" len="med"/>
          </a:ln>
        </p:spPr>
      </p:cxnSp>
      <p:cxnSp>
        <p:nvCxnSpPr>
          <p:cNvPr id="333" name="Shape 333"/>
          <p:cNvCxnSpPr/>
          <p:nvPr/>
        </p:nvCxnSpPr>
        <p:spPr>
          <a:xfrm>
            <a:off x="13054011" y="61944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34" name="Shape 334"/>
          <p:cNvCxnSpPr/>
          <p:nvPr/>
        </p:nvCxnSpPr>
        <p:spPr>
          <a:xfrm>
            <a:off x="14895512" y="6194425"/>
            <a:ext cx="0" cy="1031875"/>
          </a:xfrm>
          <a:prstGeom prst="straightConnector1">
            <a:avLst/>
          </a:prstGeom>
          <a:noFill/>
          <a:ln w="76200" cap="rnd" cmpd="sng">
            <a:solidFill>
              <a:srgbClr val="FF00FF"/>
            </a:solidFill>
            <a:prstDash val="solid"/>
            <a:miter/>
            <a:headEnd type="none" w="med" len="med"/>
            <a:tailEnd type="none" w="med" len="med"/>
          </a:ln>
        </p:spPr>
      </p:cxnSp>
      <p:sp>
        <p:nvSpPr>
          <p:cNvPr id="335" name="Shape 335"/>
          <p:cNvSpPr/>
          <p:nvPr/>
        </p:nvSpPr>
        <p:spPr>
          <a:xfrm>
            <a:off x="11976100" y="25273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36" name="Shape 336"/>
          <p:cNvSpPr/>
          <p:nvPr/>
        </p:nvSpPr>
        <p:spPr>
          <a:xfrm>
            <a:off x="101854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37" name="Shape 337"/>
          <p:cNvSpPr/>
          <p:nvPr/>
        </p:nvSpPr>
        <p:spPr>
          <a:xfrm>
            <a:off x="13462000" y="38735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38" name="Shape 338"/>
          <p:cNvSpPr/>
          <p:nvPr/>
        </p:nvSpPr>
        <p:spPr>
          <a:xfrm>
            <a:off x="10922000" y="5410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39" name="Shape 339"/>
          <p:cNvSpPr/>
          <p:nvPr/>
        </p:nvSpPr>
        <p:spPr>
          <a:xfrm>
            <a:off x="126238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40" name="Shape 340"/>
          <p:cNvSpPr/>
          <p:nvPr/>
        </p:nvSpPr>
        <p:spPr>
          <a:xfrm>
            <a:off x="14465300" y="5410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41" name="Shape 341"/>
          <p:cNvSpPr/>
          <p:nvPr/>
        </p:nvSpPr>
        <p:spPr>
          <a:xfrm>
            <a:off x="126238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42" name="Shape 342"/>
          <p:cNvSpPr/>
          <p:nvPr/>
        </p:nvSpPr>
        <p:spPr>
          <a:xfrm>
            <a:off x="14465300" y="71882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43" name="Shape 343"/>
          <p:cNvCxnSpPr>
            <a:stCxn id="335" idx="3"/>
          </p:cNvCxnSpPr>
          <p:nvPr/>
        </p:nvCxnSpPr>
        <p:spPr>
          <a:xfrm flipH="1">
            <a:off x="10807699" y="3264428"/>
            <a:ext cx="1294872" cy="864659"/>
          </a:xfrm>
          <a:prstGeom prst="straightConnector1">
            <a:avLst/>
          </a:prstGeom>
          <a:noFill/>
          <a:ln w="76200" cap="rnd" cmpd="sng">
            <a:solidFill>
              <a:srgbClr val="FF7F00"/>
            </a:solidFill>
            <a:prstDash val="solid"/>
            <a:miter/>
            <a:headEnd type="none" w="med" len="med"/>
            <a:tailEnd type="none" w="med" len="med"/>
          </a:ln>
        </p:spPr>
      </p:cxnSp>
      <p:cxnSp>
        <p:nvCxnSpPr>
          <p:cNvPr id="344" name="Shape 344"/>
          <p:cNvCxnSpPr/>
          <p:nvPr/>
        </p:nvCxnSpPr>
        <p:spPr>
          <a:xfrm>
            <a:off x="12630150" y="31845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45" name="Shape 345"/>
          <p:cNvCxnSpPr/>
          <p:nvPr/>
        </p:nvCxnSpPr>
        <p:spPr>
          <a:xfrm flipH="1">
            <a:off x="13179424" y="4611687"/>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46" name="Shape 346"/>
          <p:cNvCxnSpPr/>
          <p:nvPr/>
        </p:nvCxnSpPr>
        <p:spPr>
          <a:xfrm>
            <a:off x="14058900" y="4591050"/>
            <a:ext cx="768349" cy="855661"/>
          </a:xfrm>
          <a:prstGeom prst="straightConnector1">
            <a:avLst/>
          </a:prstGeom>
          <a:noFill/>
          <a:ln w="76200" cap="rnd" cmpd="sng">
            <a:solidFill>
              <a:srgbClr val="FF7F00"/>
            </a:solidFill>
            <a:prstDash val="solid"/>
            <a:miter/>
            <a:headEnd type="none" w="med" len="med"/>
            <a:tailEnd type="none" w="med" len="med"/>
          </a:ln>
        </p:spPr>
      </p:cxnSp>
      <p:cxnSp>
        <p:nvCxnSpPr>
          <p:cNvPr id="347" name="Shape 347"/>
          <p:cNvCxnSpPr/>
          <p:nvPr/>
        </p:nvCxnSpPr>
        <p:spPr>
          <a:xfrm flipH="1">
            <a:off x="10029824" y="4706937"/>
            <a:ext cx="417511" cy="769937"/>
          </a:xfrm>
          <a:prstGeom prst="straightConnector1">
            <a:avLst/>
          </a:prstGeom>
          <a:noFill/>
          <a:ln w="76200" cap="rnd" cmpd="sng">
            <a:solidFill>
              <a:srgbClr val="00FF00"/>
            </a:solidFill>
            <a:prstDash val="solid"/>
            <a:miter/>
            <a:headEnd type="none" w="med" len="med"/>
            <a:tailEnd type="none" w="med" len="med"/>
          </a:ln>
        </p:spPr>
      </p:cxnSp>
      <p:sp>
        <p:nvSpPr>
          <p:cNvPr id="348" name="Shape 348"/>
          <p:cNvSpPr/>
          <p:nvPr/>
        </p:nvSpPr>
        <p:spPr>
          <a:xfrm>
            <a:off x="9436100" y="5410200"/>
            <a:ext cx="863599" cy="863599"/>
          </a:xfrm>
          <a:prstGeom prst="ellipse">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5</a:t>
            </a:r>
          </a:p>
        </p:txBody>
      </p:sp>
      <p:sp>
        <p:nvSpPr>
          <p:cNvPr id="349" name="Shape 349"/>
          <p:cNvSpPr txBox="1"/>
          <p:nvPr/>
        </p:nvSpPr>
        <p:spPr>
          <a:xfrm>
            <a:off x="8674100" y="4298950"/>
            <a:ext cx="11241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w</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attrib</a:t>
            </a:r>
          </a:p>
        </p:txBody>
      </p:sp>
      <p:sp>
        <p:nvSpPr>
          <p:cNvPr id="350" name="Shape 350"/>
          <p:cNvSpPr txBox="1"/>
          <p:nvPr/>
        </p:nvSpPr>
        <p:spPr>
          <a:xfrm>
            <a:off x="11277600" y="4305300"/>
            <a:ext cx="1046162"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node</a:t>
            </a:r>
          </a:p>
        </p:txBody>
      </p:sp>
      <p:sp>
        <p:nvSpPr>
          <p:cNvPr id="27"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28"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1155700" y="762000"/>
            <a:ext cx="8320084"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as Paths</a:t>
            </a:r>
          </a:p>
        </p:txBody>
      </p:sp>
      <p:sp>
        <p:nvSpPr>
          <p:cNvPr id="358" name="Shape 358"/>
          <p:cNvSpPr txBox="1"/>
          <p:nvPr/>
        </p:nvSpPr>
        <p:spPr>
          <a:xfrm>
            <a:off x="1121943" y="2790616"/>
            <a:ext cx="2470149"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&lt;a&gt;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&lt;b&gt;</a:t>
            </a:r>
            <a:r>
              <a:rPr lang="en-US" sz="3200" u="none" strike="noStrike" cap="none" dirty="0">
                <a:solidFill>
                  <a:srgbClr val="FF00FF"/>
                </a:solidFill>
                <a:latin typeface="Arial" charset="0"/>
                <a:ea typeface="Arial" charset="0"/>
                <a:cs typeface="Arial" charset="0"/>
                <a:sym typeface="Cabin"/>
              </a:rPr>
              <a:t>X</a:t>
            </a:r>
            <a:r>
              <a:rPr lang="en-US" sz="3200" u="none" strike="noStrike" cap="none" dirty="0">
                <a:solidFill>
                  <a:srgbClr val="FF7F00"/>
                </a:solidFill>
                <a:latin typeface="Arial" charset="0"/>
                <a:ea typeface="Arial" charset="0"/>
                <a:cs typeface="Arial" charset="0"/>
                <a:sym typeface="Cabin"/>
              </a:rPr>
              <a:t>&lt;/b&gt;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&lt;d&gt;</a:t>
            </a:r>
            <a:r>
              <a:rPr lang="en-US" sz="3200" u="none" strike="noStrike" cap="none" dirty="0">
                <a:solidFill>
                  <a:srgbClr val="FF00FF"/>
                </a:solidFill>
                <a:latin typeface="Arial" charset="0"/>
                <a:ea typeface="Arial" charset="0"/>
                <a:cs typeface="Arial" charset="0"/>
                <a:sym typeface="Cabin"/>
              </a:rPr>
              <a:t>Y</a:t>
            </a:r>
            <a:r>
              <a:rPr lang="en-US" sz="3200" u="none" strike="noStrike" cap="none" dirty="0">
                <a:solidFill>
                  <a:srgbClr val="FF7F00"/>
                </a:solidFill>
                <a:latin typeface="Arial" charset="0"/>
                <a:ea typeface="Arial" charset="0"/>
                <a:cs typeface="Arial" charset="0"/>
                <a:sym typeface="Cabin"/>
              </a:rPr>
              <a:t>&lt;/d&gt;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&lt;e&gt;</a:t>
            </a:r>
            <a:r>
              <a:rPr lang="en-US" sz="3200" u="none" strike="noStrike" cap="none" dirty="0">
                <a:solidFill>
                  <a:srgbClr val="FF00FF"/>
                </a:solidFill>
                <a:latin typeface="Arial" charset="0"/>
                <a:ea typeface="Arial" charset="0"/>
                <a:cs typeface="Arial" charset="0"/>
                <a:sym typeface="Cabin"/>
              </a:rPr>
              <a:t>Z</a:t>
            </a:r>
            <a:r>
              <a:rPr lang="en-US" sz="3200" u="none" strike="noStrike" cap="none" dirty="0">
                <a:solidFill>
                  <a:srgbClr val="FF7F00"/>
                </a:solidFill>
                <a:latin typeface="Arial" charset="0"/>
                <a:ea typeface="Arial" charset="0"/>
                <a:cs typeface="Arial" charset="0"/>
                <a:sym typeface="Cabin"/>
              </a:rPr>
              <a:t>&lt;/e&gt;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  &lt;/c&gt;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&lt;/a&gt;  </a:t>
            </a:r>
          </a:p>
        </p:txBody>
      </p:sp>
      <p:grpSp>
        <p:nvGrpSpPr>
          <p:cNvPr id="359" name="Shape 359"/>
          <p:cNvGrpSpPr/>
          <p:nvPr/>
        </p:nvGrpSpPr>
        <p:grpSpPr>
          <a:xfrm>
            <a:off x="10058400" y="1635200"/>
            <a:ext cx="5143499" cy="5524499"/>
            <a:chOff x="0" y="0"/>
            <a:chExt cx="5143499" cy="5524499"/>
          </a:xfrm>
        </p:grpSpPr>
        <p:cxnSp>
          <p:nvCxnSpPr>
            <p:cNvPr id="360" name="Shape 360"/>
            <p:cNvCxnSpPr/>
            <p:nvPr/>
          </p:nvCxnSpPr>
          <p:spPr>
            <a:xfrm>
              <a:off x="430212" y="20542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1" name="Shape 361"/>
            <p:cNvCxnSpPr/>
            <p:nvPr/>
          </p:nvCxnSpPr>
          <p:spPr>
            <a:xfrm>
              <a:off x="2868611" y="3667125"/>
              <a:ext cx="0" cy="1031875"/>
            </a:xfrm>
            <a:prstGeom prst="straightConnector1">
              <a:avLst/>
            </a:prstGeom>
            <a:noFill/>
            <a:ln w="76200" cap="rnd" cmpd="sng">
              <a:solidFill>
                <a:srgbClr val="FF00FF"/>
              </a:solidFill>
              <a:prstDash val="solid"/>
              <a:miter/>
              <a:headEnd type="none" w="med" len="med"/>
              <a:tailEnd type="none" w="med" len="med"/>
            </a:ln>
          </p:spPr>
        </p:cxnSp>
        <p:cxnSp>
          <p:nvCxnSpPr>
            <p:cNvPr id="362" name="Shape 362"/>
            <p:cNvCxnSpPr/>
            <p:nvPr/>
          </p:nvCxnSpPr>
          <p:spPr>
            <a:xfrm>
              <a:off x="4710112" y="3667125"/>
              <a:ext cx="0" cy="1031875"/>
            </a:xfrm>
            <a:prstGeom prst="straightConnector1">
              <a:avLst/>
            </a:prstGeom>
            <a:noFill/>
            <a:ln w="76200" cap="rnd" cmpd="sng">
              <a:solidFill>
                <a:srgbClr val="FF00FF"/>
              </a:solidFill>
              <a:prstDash val="solid"/>
              <a:miter/>
              <a:headEnd type="none" w="med" len="med"/>
              <a:tailEnd type="none" w="med" len="med"/>
            </a:ln>
          </p:spPr>
        </p:cxnSp>
        <p:sp>
          <p:nvSpPr>
            <p:cNvPr id="363" name="Shape 363"/>
            <p:cNvSpPr/>
            <p:nvPr/>
          </p:nvSpPr>
          <p:spPr>
            <a:xfrm>
              <a:off x="1790700" y="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900" u="none" strike="noStrike" cap="none">
                  <a:solidFill>
                    <a:schemeClr val="lt1"/>
                  </a:solidFill>
                  <a:latin typeface="Arial" charset="0"/>
                  <a:ea typeface="Arial" charset="0"/>
                  <a:cs typeface="Arial" charset="0"/>
                  <a:sym typeface="Cabin"/>
                </a:rPr>
                <a:t>a</a:t>
              </a:r>
            </a:p>
          </p:txBody>
        </p:sp>
        <p:sp>
          <p:nvSpPr>
            <p:cNvPr id="364" name="Shape 364"/>
            <p:cNvSpPr/>
            <p:nvPr/>
          </p:nvSpPr>
          <p:spPr>
            <a:xfrm>
              <a:off x="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b</a:t>
              </a:r>
            </a:p>
          </p:txBody>
        </p:sp>
        <p:sp>
          <p:nvSpPr>
            <p:cNvPr id="365" name="Shape 365"/>
            <p:cNvSpPr/>
            <p:nvPr/>
          </p:nvSpPr>
          <p:spPr>
            <a:xfrm>
              <a:off x="3276600" y="13462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c</a:t>
              </a:r>
            </a:p>
          </p:txBody>
        </p:sp>
        <p:sp>
          <p:nvSpPr>
            <p:cNvPr id="366" name="Shape 366"/>
            <p:cNvSpPr/>
            <p:nvPr/>
          </p:nvSpPr>
          <p:spPr>
            <a:xfrm>
              <a:off x="0" y="2882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X</a:t>
              </a:r>
            </a:p>
          </p:txBody>
        </p:sp>
        <p:sp>
          <p:nvSpPr>
            <p:cNvPr id="367" name="Shape 367"/>
            <p:cNvSpPr/>
            <p:nvPr/>
          </p:nvSpPr>
          <p:spPr>
            <a:xfrm>
              <a:off x="24384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d</a:t>
              </a:r>
            </a:p>
          </p:txBody>
        </p:sp>
        <p:sp>
          <p:nvSpPr>
            <p:cNvPr id="368" name="Shape 368"/>
            <p:cNvSpPr/>
            <p:nvPr/>
          </p:nvSpPr>
          <p:spPr>
            <a:xfrm>
              <a:off x="4279900" y="2882900"/>
              <a:ext cx="863599" cy="863599"/>
            </a:xfrm>
            <a:prstGeom prst="ellipse">
              <a:avLst/>
            </a:prstGeom>
            <a:solidFill>
              <a:srgbClr val="FF7F00"/>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600" u="none" strike="noStrike" cap="none">
                  <a:solidFill>
                    <a:schemeClr val="lt1"/>
                  </a:solidFill>
                  <a:latin typeface="Arial" charset="0"/>
                  <a:ea typeface="Arial" charset="0"/>
                  <a:cs typeface="Arial" charset="0"/>
                  <a:sym typeface="Cabin"/>
                </a:rPr>
                <a:t>e</a:t>
              </a:r>
            </a:p>
          </p:txBody>
        </p:sp>
        <p:sp>
          <p:nvSpPr>
            <p:cNvPr id="369" name="Shape 369"/>
            <p:cNvSpPr/>
            <p:nvPr/>
          </p:nvSpPr>
          <p:spPr>
            <a:xfrm>
              <a:off x="24384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Y</a:t>
              </a:r>
            </a:p>
          </p:txBody>
        </p:sp>
        <p:sp>
          <p:nvSpPr>
            <p:cNvPr id="370" name="Shape 370"/>
            <p:cNvSpPr/>
            <p:nvPr/>
          </p:nvSpPr>
          <p:spPr>
            <a:xfrm>
              <a:off x="4279900" y="4660900"/>
              <a:ext cx="863599" cy="863599"/>
            </a:xfrm>
            <a:prstGeom prst="ellipse">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400" u="none" strike="noStrike" cap="none">
                  <a:solidFill>
                    <a:schemeClr val="lt1"/>
                  </a:solidFill>
                  <a:latin typeface="Arial" charset="0"/>
                  <a:ea typeface="Arial" charset="0"/>
                  <a:cs typeface="Arial" charset="0"/>
                  <a:sym typeface="Cabin"/>
                </a:rPr>
                <a:t>Z</a:t>
              </a:r>
            </a:p>
          </p:txBody>
        </p:sp>
        <p:cxnSp>
          <p:nvCxnSpPr>
            <p:cNvPr id="371" name="Shape 371"/>
            <p:cNvCxnSpPr/>
            <p:nvPr/>
          </p:nvCxnSpPr>
          <p:spPr>
            <a:xfrm flipH="1">
              <a:off x="622299" y="612775"/>
              <a:ext cx="1449386" cy="989012"/>
            </a:xfrm>
            <a:prstGeom prst="straightConnector1">
              <a:avLst/>
            </a:prstGeom>
            <a:noFill/>
            <a:ln w="76200" cap="rnd" cmpd="sng">
              <a:solidFill>
                <a:srgbClr val="FF7F00"/>
              </a:solidFill>
              <a:prstDash val="solid"/>
              <a:miter/>
              <a:headEnd type="none" w="med" len="med"/>
              <a:tailEnd type="none" w="med" len="med"/>
            </a:ln>
          </p:spPr>
        </p:cxnSp>
        <p:cxnSp>
          <p:nvCxnSpPr>
            <p:cNvPr id="372" name="Shape 372"/>
            <p:cNvCxnSpPr/>
            <p:nvPr/>
          </p:nvCxnSpPr>
          <p:spPr>
            <a:xfrm>
              <a:off x="2444750" y="657225"/>
              <a:ext cx="1054100" cy="879474"/>
            </a:xfrm>
            <a:prstGeom prst="straightConnector1">
              <a:avLst/>
            </a:prstGeom>
            <a:noFill/>
            <a:ln w="76200" cap="rnd" cmpd="sng">
              <a:solidFill>
                <a:srgbClr val="FF7F00"/>
              </a:solidFill>
              <a:prstDash val="solid"/>
              <a:miter/>
              <a:headEnd type="none" w="med" len="med"/>
              <a:tailEnd type="none" w="med" len="med"/>
            </a:ln>
          </p:spPr>
        </p:cxnSp>
        <p:cxnSp>
          <p:nvCxnSpPr>
            <p:cNvPr id="373" name="Shape 373"/>
            <p:cNvCxnSpPr/>
            <p:nvPr/>
          </p:nvCxnSpPr>
          <p:spPr>
            <a:xfrm flipH="1">
              <a:off x="2994024" y="2084386"/>
              <a:ext cx="549275" cy="966787"/>
            </a:xfrm>
            <a:prstGeom prst="straightConnector1">
              <a:avLst/>
            </a:prstGeom>
            <a:noFill/>
            <a:ln w="76200" cap="rnd" cmpd="sng">
              <a:solidFill>
                <a:srgbClr val="FF7F00"/>
              </a:solidFill>
              <a:prstDash val="solid"/>
              <a:miter/>
              <a:headEnd type="none" w="med" len="med"/>
              <a:tailEnd type="none" w="med" len="med"/>
            </a:ln>
          </p:spPr>
        </p:cxnSp>
        <p:cxnSp>
          <p:nvCxnSpPr>
            <p:cNvPr id="374" name="Shape 374"/>
            <p:cNvCxnSpPr/>
            <p:nvPr/>
          </p:nvCxnSpPr>
          <p:spPr>
            <a:xfrm>
              <a:off x="3873500" y="2063750"/>
              <a:ext cx="768349" cy="855661"/>
            </a:xfrm>
            <a:prstGeom prst="straightConnector1">
              <a:avLst/>
            </a:prstGeom>
            <a:noFill/>
            <a:ln w="76200" cap="rnd" cmpd="sng">
              <a:solidFill>
                <a:srgbClr val="FF7F00"/>
              </a:solidFill>
              <a:prstDash val="solid"/>
              <a:miter/>
              <a:headEnd type="none" w="med" len="med"/>
              <a:tailEnd type="none" w="med" len="med"/>
            </a:ln>
          </p:spPr>
        </p:cxnSp>
      </p:grpSp>
      <p:sp>
        <p:nvSpPr>
          <p:cNvPr id="375" name="Shape 375"/>
          <p:cNvSpPr txBox="1"/>
          <p:nvPr/>
        </p:nvSpPr>
        <p:spPr>
          <a:xfrm>
            <a:off x="5953543" y="3740562"/>
            <a:ext cx="2693569" cy="168468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/a/b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X</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/a/c/d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Y</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7F00"/>
                </a:solidFill>
                <a:latin typeface="Arial" charset="0"/>
                <a:ea typeface="Arial" charset="0"/>
                <a:cs typeface="Arial" charset="0"/>
                <a:sym typeface="Cabin"/>
              </a:rPr>
              <a:t>/a/c/e </a:t>
            </a:r>
            <a:r>
              <a:rPr lang="en-US" sz="3200" u="none" strike="noStrike" cap="none" dirty="0">
                <a:solidFill>
                  <a:schemeClr val="lt1"/>
                </a:solidFill>
                <a:latin typeface="Arial" charset="0"/>
                <a:ea typeface="Arial" charset="0"/>
                <a:cs typeface="Arial" charset="0"/>
                <a:sym typeface="Cabin"/>
              </a:rPr>
              <a:t>   </a:t>
            </a:r>
            <a:r>
              <a:rPr lang="en-US" sz="3200" u="none" strike="noStrike" cap="none" dirty="0">
                <a:solidFill>
                  <a:srgbClr val="FF00FF"/>
                </a:solidFill>
                <a:latin typeface="Arial" charset="0"/>
                <a:ea typeface="Arial" charset="0"/>
                <a:cs typeface="Arial" charset="0"/>
                <a:sym typeface="Cabin"/>
              </a:rPr>
              <a:t> Z</a:t>
            </a:r>
          </a:p>
        </p:txBody>
      </p:sp>
      <p:sp>
        <p:nvSpPr>
          <p:cNvPr id="376" name="Shape 376"/>
          <p:cNvSpPr/>
          <p:nvPr/>
        </p:nvSpPr>
        <p:spPr>
          <a:xfrm>
            <a:off x="4022303" y="3947904"/>
            <a:ext cx="1270000" cy="1270000"/>
          </a:xfrm>
          <a:prstGeom prst="rightArrow">
            <a:avLst>
              <a:gd name="adj1" fmla="val 43456"/>
              <a:gd name="adj2" fmla="val 18960"/>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5" name="Shape 324"/>
          <p:cNvSpPr txBox="1"/>
          <p:nvPr/>
        </p:nvSpPr>
        <p:spPr>
          <a:xfrm>
            <a:off x="1941237" y="7226300"/>
            <a:ext cx="212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Elements</a:t>
            </a:r>
          </a:p>
        </p:txBody>
      </p:sp>
      <p:sp>
        <p:nvSpPr>
          <p:cNvPr id="26" name="Shape 325"/>
          <p:cNvSpPr txBox="1"/>
          <p:nvPr/>
        </p:nvSpPr>
        <p:spPr>
          <a:xfrm>
            <a:off x="4554450" y="7226300"/>
            <a:ext cx="92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Text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XML Schema</a:t>
            </a:r>
          </a:p>
        </p:txBody>
      </p:sp>
      <p:sp>
        <p:nvSpPr>
          <p:cNvPr id="384" name="Shape 38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Describing a </a:t>
            </a:r>
            <a:r>
              <a:rPr lang="en-US" sz="3200" b="0" i="0" u="none" strike="noStrike" cap="none">
                <a:solidFill>
                  <a:schemeClr val="lt1"/>
                </a:solidFill>
                <a:latin typeface="Arial"/>
                <a:ea typeface="Arial"/>
                <a:cs typeface="Arial"/>
                <a:sym typeface="Arial"/>
              </a:rPr>
              <a:t>“</a:t>
            </a:r>
            <a:r>
              <a:rPr lang="en-US" sz="3400" u="none" strike="noStrike" cap="none">
                <a:solidFill>
                  <a:srgbClr val="FFFF00"/>
                </a:solidFill>
                <a:latin typeface="Arial" charset="0"/>
                <a:ea typeface="Arial" charset="0"/>
                <a:cs typeface="Arial" charset="0"/>
                <a:sym typeface="Cabin"/>
              </a:rPr>
              <a:t>contract</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 as to what is acceptable XML.</a:t>
            </a:r>
          </a:p>
        </p:txBody>
      </p:sp>
      <p:sp>
        <p:nvSpPr>
          <p:cNvPr id="385" name="Shape 385"/>
          <p:cNvSpPr txBox="1"/>
          <p:nvPr/>
        </p:nvSpPr>
        <p:spPr>
          <a:xfrm>
            <a:off x="4056250" y="6499455"/>
            <a:ext cx="85706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http://en.wikipedia.org/wiki/Xml_schema</a:t>
            </a:r>
          </a:p>
        </p:txBody>
      </p:sp>
      <p:sp>
        <p:nvSpPr>
          <p:cNvPr id="386" name="Shape 386"/>
          <p:cNvSpPr txBox="1"/>
          <p:nvPr/>
        </p:nvSpPr>
        <p:spPr>
          <a:xfrm>
            <a:off x="3848100" y="7107030"/>
            <a:ext cx="8879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http://en.wikibooks.org/wiki/XML_Schema</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XML Schema</a:t>
            </a:r>
          </a:p>
        </p:txBody>
      </p:sp>
      <p:sp>
        <p:nvSpPr>
          <p:cNvPr id="392" name="Shape 392"/>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Description of the </a:t>
            </a:r>
            <a:r>
              <a:rPr lang="en-US" sz="3600" u="none" strike="noStrike" cap="none" dirty="0">
                <a:solidFill>
                  <a:srgbClr val="FFFF00"/>
                </a:solidFill>
                <a:latin typeface="Arial" charset="0"/>
                <a:ea typeface="Arial" charset="0"/>
                <a:cs typeface="Arial" charset="0"/>
                <a:sym typeface="Cabin"/>
              </a:rPr>
              <a:t>legal format </a:t>
            </a:r>
            <a:r>
              <a:rPr lang="en-US" sz="3600" u="none" strike="noStrike" cap="none" dirty="0">
                <a:solidFill>
                  <a:schemeClr val="lt1"/>
                </a:solidFill>
                <a:latin typeface="Arial" charset="0"/>
                <a:ea typeface="Arial" charset="0"/>
                <a:cs typeface="Arial" charset="0"/>
                <a:sym typeface="Cabin"/>
              </a:rPr>
              <a:t>of an </a:t>
            </a:r>
            <a:r>
              <a:rPr lang="en-US" sz="3600" u="sng" strike="noStrike" cap="none" dirty="0">
                <a:solidFill>
                  <a:srgbClr val="FFFF00"/>
                </a:solidFill>
                <a:latin typeface="Arial" charset="0"/>
                <a:ea typeface="Arial" charset="0"/>
                <a:cs typeface="Arial" charset="0"/>
                <a:sym typeface="Cabin"/>
                <a:hlinkClick r:id="rId3"/>
              </a:rPr>
              <a:t>XML</a:t>
            </a:r>
            <a:r>
              <a:rPr lang="en-US" sz="3600" u="none" strike="noStrike" cap="none" dirty="0">
                <a:solidFill>
                  <a:schemeClr val="lt1"/>
                </a:solidFill>
                <a:latin typeface="Arial" charset="0"/>
                <a:ea typeface="Arial" charset="0"/>
                <a:cs typeface="Arial" charset="0"/>
                <a:sym typeface="Cabin"/>
              </a:rPr>
              <a:t> document</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Expressed in terms of constraints on the structure and content of documents</a:t>
            </a:r>
          </a:p>
          <a:p>
            <a:pPr marL="457200" marR="0" lvl="0" indent="-457200" algn="l" rtl="0">
              <a:lnSpc>
                <a:spcPct val="100000"/>
              </a:lnSpc>
              <a:spcBef>
                <a:spcPts val="3500"/>
              </a:spcBef>
              <a:spcAft>
                <a:spcPts val="1000"/>
              </a:spcAft>
              <a:buSzPct val="100000"/>
            </a:pPr>
            <a:r>
              <a:rPr lang="en-US" sz="3600" u="none" strike="noStrike" cap="none" dirty="0">
                <a:solidFill>
                  <a:schemeClr val="lt1"/>
                </a:solidFill>
                <a:latin typeface="Arial" charset="0"/>
                <a:ea typeface="Arial" charset="0"/>
                <a:cs typeface="Arial" charset="0"/>
                <a:sym typeface="Cabin"/>
              </a:rPr>
              <a:t>Often used to specify a </a:t>
            </a:r>
            <a:r>
              <a:rPr lang="en-US" sz="3600" b="0" i="0" u="none" strike="noStrike" cap="none" dirty="0">
                <a:solidFill>
                  <a:schemeClr val="lt1"/>
                </a:solidFill>
                <a:latin typeface="Arial"/>
                <a:ea typeface="Arial"/>
                <a:cs typeface="Arial"/>
                <a:sym typeface="Arial"/>
              </a:rPr>
              <a:t>“</a:t>
            </a:r>
            <a:r>
              <a:rPr lang="en-US" sz="3600" u="none" strike="noStrike" cap="none" dirty="0">
                <a:solidFill>
                  <a:srgbClr val="FFFF00"/>
                </a:solidFill>
                <a:latin typeface="Arial" charset="0"/>
                <a:ea typeface="Arial" charset="0"/>
                <a:cs typeface="Arial" charset="0"/>
                <a:sym typeface="Cabin"/>
              </a:rPr>
              <a:t>contract</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between systems -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My system will only accept XML that conforms to this particular Schema.</a:t>
            </a:r>
            <a:r>
              <a:rPr lang="en-US" sz="3600" b="0" i="0" u="none" strike="noStrike" cap="none" dirty="0">
                <a:solidFill>
                  <a:schemeClr val="lt1"/>
                </a:solidFill>
                <a:latin typeface="Arial"/>
                <a:ea typeface="Arial"/>
                <a:cs typeface="Arial"/>
                <a:sym typeface="Arial"/>
              </a:rPr>
              <a:t>”</a:t>
            </a:r>
          </a:p>
          <a:p>
            <a:pPr marL="457200" marR="0" lvl="0" indent="-457200" algn="l" rtl="0">
              <a:lnSpc>
                <a:spcPct val="100000"/>
              </a:lnSpc>
              <a:spcBef>
                <a:spcPts val="3500"/>
              </a:spcBef>
              <a:spcAft>
                <a:spcPts val="1000"/>
              </a:spcAft>
              <a:buSzPct val="100000"/>
            </a:pPr>
            <a:r>
              <a:rPr lang="en-US" sz="3600" u="none" strike="noStrike" cap="none" dirty="0">
                <a:solidFill>
                  <a:schemeClr val="lt1"/>
                </a:solidFill>
                <a:latin typeface="Arial" charset="0"/>
                <a:ea typeface="Arial" charset="0"/>
                <a:cs typeface="Arial" charset="0"/>
                <a:sym typeface="Cabin"/>
              </a:rPr>
              <a:t>If a particular piece of XML meets the specification of the Schema - it is said to </a:t>
            </a:r>
            <a:r>
              <a:rPr lang="en-US" sz="3600" b="0" i="0" u="none" strike="noStrike" cap="none" dirty="0">
                <a:solidFill>
                  <a:schemeClr val="lt1"/>
                </a:solidFill>
                <a:latin typeface="Arial"/>
                <a:ea typeface="Arial"/>
                <a:cs typeface="Arial"/>
                <a:sym typeface="Arial"/>
              </a:rPr>
              <a:t>“</a:t>
            </a:r>
            <a:r>
              <a:rPr lang="en-US" sz="3600" u="none" strike="noStrike" cap="none" dirty="0">
                <a:solidFill>
                  <a:srgbClr val="FFFF00"/>
                </a:solidFill>
                <a:latin typeface="Arial" charset="0"/>
                <a:ea typeface="Arial" charset="0"/>
                <a:cs typeface="Arial" charset="0"/>
                <a:sym typeface="Cabin"/>
              </a:rPr>
              <a:t>validate</a:t>
            </a:r>
            <a:r>
              <a:rPr lang="en-US" sz="3600" b="0" i="0" u="none" strike="noStrike" cap="none" dirty="0">
                <a:solidFill>
                  <a:schemeClr val="lt1"/>
                </a:solidFill>
                <a:latin typeface="Arial"/>
                <a:ea typeface="Arial"/>
                <a:cs typeface="Arial"/>
                <a:sym typeface="Arial"/>
              </a:rPr>
              <a:t>”</a:t>
            </a:r>
          </a:p>
        </p:txBody>
      </p:sp>
      <p:sp>
        <p:nvSpPr>
          <p:cNvPr id="393" name="Shape 393"/>
          <p:cNvSpPr txBox="1"/>
          <p:nvPr/>
        </p:nvSpPr>
        <p:spPr>
          <a:xfrm>
            <a:off x="4203700" y="8445798"/>
            <a:ext cx="8780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a:t>
            </a:r>
            <a:r>
              <a:rPr lang="en-US" sz="3000" u="sng" strike="noStrike" cap="none" dirty="0">
                <a:solidFill>
                  <a:srgbClr val="FFFF00"/>
                </a:solidFill>
                <a:latin typeface="Arial" charset="0"/>
                <a:ea typeface="Arial" charset="0"/>
                <a:cs typeface="Arial" charset="0"/>
                <a:sym typeface="Cabin"/>
                <a:hlinkClick r:id="rId4"/>
              </a:rPr>
              <a:t>en.wikipedia.org/wiki/Xml_schema</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p:nvPr/>
        </p:nvSpPr>
        <p:spPr>
          <a:xfrm>
            <a:off x="11036300" y="2692400"/>
            <a:ext cx="3962399"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u="none" strike="noStrike" cap="none">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chemeClr val="lt1"/>
                </a:solidFill>
                <a:latin typeface="Arial" charset="0"/>
                <a:ea typeface="Arial" charset="0"/>
                <a:cs typeface="Arial" charset="0"/>
                <a:sym typeface="Cabin"/>
              </a:rPr>
              <a:t>Validator</a:t>
            </a:r>
          </a:p>
        </p:txBody>
      </p:sp>
      <p:sp>
        <p:nvSpPr>
          <p:cNvPr id="399" name="Shape 399"/>
          <p:cNvSpPr txBox="1"/>
          <p:nvPr/>
        </p:nvSpPr>
        <p:spPr>
          <a:xfrm>
            <a:off x="768350" y="5759450"/>
            <a:ext cx="6724499"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600" u="none" strike="noStrike" cap="none">
                <a:solidFill>
                  <a:srgbClr val="00FF00"/>
                </a:solidFill>
                <a:latin typeface="Arial" charset="0"/>
                <a:ea typeface="Arial" charset="0"/>
                <a:cs typeface="Arial" charset="0"/>
                <a:sym typeface="Cabin"/>
              </a:rPr>
              <a:t>XML Schema Contract</a:t>
            </a:r>
          </a:p>
        </p:txBody>
      </p:sp>
      <p:sp>
        <p:nvSpPr>
          <p:cNvPr id="400" name="Shape 400"/>
          <p:cNvSpPr txBox="1"/>
          <p:nvPr/>
        </p:nvSpPr>
        <p:spPr>
          <a:xfrm>
            <a:off x="2419350" y="2520950"/>
            <a:ext cx="4794250" cy="914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5600" u="none" strike="noStrike" cap="none">
                <a:solidFill>
                  <a:srgbClr val="FFFF00"/>
                </a:solidFill>
                <a:latin typeface="Arial" charset="0"/>
                <a:ea typeface="Arial" charset="0"/>
                <a:cs typeface="Arial" charset="0"/>
                <a:sym typeface="Cabin"/>
              </a:rPr>
              <a:t>XML Document</a:t>
            </a:r>
          </a:p>
        </p:txBody>
      </p:sp>
      <p:cxnSp>
        <p:nvCxnSpPr>
          <p:cNvPr id="401" name="Shape 401"/>
          <p:cNvCxnSpPr/>
          <p:nvPr/>
        </p:nvCxnSpPr>
        <p:spPr>
          <a:xfrm rot="10800000">
            <a:off x="7666037" y="3184524"/>
            <a:ext cx="3097211" cy="857250"/>
          </a:xfrm>
          <a:prstGeom prst="straightConnector1">
            <a:avLst/>
          </a:prstGeom>
          <a:noFill/>
          <a:ln w="76200" cap="rnd" cmpd="sng">
            <a:solidFill>
              <a:srgbClr val="FFFF00"/>
            </a:solidFill>
            <a:prstDash val="solid"/>
            <a:miter/>
            <a:headEnd type="stealth" w="med" len="med"/>
            <a:tailEnd type="none" w="med" len="med"/>
          </a:ln>
        </p:spPr>
      </p:cxnSp>
      <p:pic>
        <p:nvPicPr>
          <p:cNvPr id="402" name="Shape 402"/>
          <p:cNvPicPr preferRelativeResize="0"/>
          <p:nvPr/>
        </p:nvPicPr>
        <p:blipFill rotWithShape="1">
          <a:blip r:embed="rId3">
            <a:alphaModFix/>
          </a:blip>
          <a:srcRect/>
          <a:stretch/>
        </p:blipFill>
        <p:spPr>
          <a:xfrm>
            <a:off x="12199936" y="3022600"/>
            <a:ext cx="1617662" cy="1638300"/>
          </a:xfrm>
          <a:prstGeom prst="rect">
            <a:avLst/>
          </a:prstGeom>
          <a:noFill/>
          <a:ln>
            <a:noFill/>
          </a:ln>
        </p:spPr>
      </p:pic>
      <p:cxnSp>
        <p:nvCxnSpPr>
          <p:cNvPr id="403" name="Shape 403"/>
          <p:cNvCxnSpPr/>
          <p:nvPr/>
        </p:nvCxnSpPr>
        <p:spPr>
          <a:xfrm flipH="1">
            <a:off x="7862225" y="4986337"/>
            <a:ext cx="2878799" cy="1156500"/>
          </a:xfrm>
          <a:prstGeom prst="straightConnector1">
            <a:avLst/>
          </a:prstGeom>
          <a:noFill/>
          <a:ln w="76200" cap="rnd" cmpd="sng">
            <a:solidFill>
              <a:srgbClr val="00FF00"/>
            </a:solidFill>
            <a:prstDash val="solid"/>
            <a:miter/>
            <a:headEnd type="stealth" w="med" len="med"/>
            <a:tailEnd type="none" w="med" len="med"/>
          </a:ln>
        </p:spPr>
      </p:cxnSp>
      <p:sp>
        <p:nvSpPr>
          <p:cNvPr id="404" name="Shape 404"/>
          <p:cNvSpPr txBox="1"/>
          <p:nvPr/>
        </p:nvSpPr>
        <p:spPr>
          <a:xfrm>
            <a:off x="10566400" y="762000"/>
            <a:ext cx="4883149"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XML Validation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p:nvPr/>
        </p:nvSpPr>
        <p:spPr>
          <a:xfrm>
            <a:off x="11036300" y="2692400"/>
            <a:ext cx="3962399" cy="3962399"/>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None/>
            </a:pPr>
            <a:endParaRPr sz="7600" u="none" strike="noStrike" cap="none">
              <a:solidFill>
                <a:schemeClr val="lt1"/>
              </a:solidFill>
              <a:latin typeface="Arial" charset="0"/>
              <a:ea typeface="Arial" charset="0"/>
              <a:cs typeface="Arial" charset="0"/>
              <a:sym typeface="Cabin"/>
            </a:endParaRPr>
          </a:p>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chemeClr val="lt1"/>
                </a:solidFill>
                <a:latin typeface="Arial" charset="0"/>
                <a:ea typeface="Arial" charset="0"/>
                <a:cs typeface="Arial" charset="0"/>
                <a:sym typeface="Cabin"/>
              </a:rPr>
              <a:t>Validator</a:t>
            </a:r>
          </a:p>
        </p:txBody>
      </p:sp>
      <p:sp>
        <p:nvSpPr>
          <p:cNvPr id="410" name="Shape 410"/>
          <p:cNvSpPr txBox="1"/>
          <p:nvPr/>
        </p:nvSpPr>
        <p:spPr>
          <a:xfrm>
            <a:off x="1062024" y="1816100"/>
            <a:ext cx="6330900" cy="2324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&lt;lastname&gt;Severance&lt;/lastname&gt;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&lt;age&gt;17&lt;/age&gt;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   &lt;dateborn&gt;2001-04-17&lt;/dateborn&gt;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&lt;/person&gt;</a:t>
            </a:r>
          </a:p>
        </p:txBody>
      </p:sp>
      <p:sp>
        <p:nvSpPr>
          <p:cNvPr id="411" name="Shape 411"/>
          <p:cNvSpPr txBox="1"/>
          <p:nvPr/>
        </p:nvSpPr>
        <p:spPr>
          <a:xfrm>
            <a:off x="795325" y="5035550"/>
            <a:ext cx="8870399" cy="326031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&lt;xs:complexType name=</a:t>
            </a:r>
            <a:r>
              <a:rPr lang="en-US" sz="2900" b="0" i="0" u="none" strike="noStrike" cap="none">
                <a:solidFill>
                  <a:srgbClr val="00FF00"/>
                </a:solidFill>
                <a:latin typeface="Arial"/>
                <a:ea typeface="Arial"/>
                <a:cs typeface="Arial"/>
                <a:sym typeface="Arial"/>
              </a:rPr>
              <a:t>”</a:t>
            </a:r>
            <a:r>
              <a:rPr lang="en-US" sz="2900" u="none" strike="noStrike" cap="none">
                <a:solidFill>
                  <a:srgbClr val="00FF00"/>
                </a:solidFill>
                <a:latin typeface="Arial" charset="0"/>
                <a:ea typeface="Arial" charset="0"/>
                <a:cs typeface="Arial" charset="0"/>
                <a:sym typeface="Cabin"/>
              </a:rPr>
              <a:t>person</a:t>
            </a:r>
            <a:r>
              <a:rPr lang="en-US" sz="2900" b="0" i="0" u="none" strike="noStrike" cap="none">
                <a:solidFill>
                  <a:srgbClr val="00FF00"/>
                </a:solidFill>
                <a:latin typeface="Arial"/>
                <a:ea typeface="Arial"/>
                <a:cs typeface="Arial"/>
                <a:sym typeface="Arial"/>
              </a:rPr>
              <a:t>”</a:t>
            </a:r>
            <a:r>
              <a:rPr lang="en-US" sz="2900" u="none" strike="noStrike" cap="none">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name="lastname" type="xs:string"/&gt;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name="age" type="xs:integer"/&gt;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&lt;xs:element name="dateborn" type="xs:date"/&gt;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00FF00"/>
              </a:buClr>
              <a:buSzPct val="25000"/>
              <a:buFont typeface="Cabin"/>
              <a:buNone/>
            </a:pPr>
            <a:r>
              <a:rPr lang="en-US" sz="2900" u="none" strike="noStrike" cap="none">
                <a:solidFill>
                  <a:srgbClr val="00FF00"/>
                </a:solidFill>
                <a:latin typeface="Arial" charset="0"/>
                <a:ea typeface="Arial" charset="0"/>
                <a:cs typeface="Arial" charset="0"/>
                <a:sym typeface="Cabin"/>
              </a:rPr>
              <a:t>&lt;/xs:complexType&gt;</a:t>
            </a:r>
          </a:p>
        </p:txBody>
      </p:sp>
      <p:sp>
        <p:nvSpPr>
          <p:cNvPr id="412" name="Shape 412"/>
          <p:cNvSpPr txBox="1"/>
          <p:nvPr/>
        </p:nvSpPr>
        <p:spPr>
          <a:xfrm>
            <a:off x="2403475" y="4349800"/>
            <a:ext cx="4645096"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XML Schema Contract</a:t>
            </a:r>
          </a:p>
        </p:txBody>
      </p:sp>
      <p:sp>
        <p:nvSpPr>
          <p:cNvPr id="413" name="Shape 413"/>
          <p:cNvSpPr txBox="1"/>
          <p:nvPr/>
        </p:nvSpPr>
        <p:spPr>
          <a:xfrm>
            <a:off x="2403475" y="1117600"/>
            <a:ext cx="402382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XML Document</a:t>
            </a:r>
          </a:p>
        </p:txBody>
      </p:sp>
      <p:cxnSp>
        <p:nvCxnSpPr>
          <p:cNvPr id="414" name="Shape 414"/>
          <p:cNvCxnSpPr/>
          <p:nvPr/>
        </p:nvCxnSpPr>
        <p:spPr>
          <a:xfrm rot="10800000">
            <a:off x="7666037" y="3184524"/>
            <a:ext cx="3097211" cy="857250"/>
          </a:xfrm>
          <a:prstGeom prst="straightConnector1">
            <a:avLst/>
          </a:prstGeom>
          <a:noFill/>
          <a:ln w="76200" cap="rnd" cmpd="sng">
            <a:solidFill>
              <a:srgbClr val="FFFF00"/>
            </a:solidFill>
            <a:prstDash val="solid"/>
            <a:miter/>
            <a:headEnd type="stealth" w="med" len="med"/>
            <a:tailEnd type="none" w="med" len="med"/>
          </a:ln>
        </p:spPr>
      </p:cxnSp>
      <p:pic>
        <p:nvPicPr>
          <p:cNvPr id="415" name="Shape 415"/>
          <p:cNvPicPr preferRelativeResize="0"/>
          <p:nvPr/>
        </p:nvPicPr>
        <p:blipFill rotWithShape="1">
          <a:blip r:embed="rId3">
            <a:alphaModFix/>
          </a:blip>
          <a:srcRect/>
          <a:stretch/>
        </p:blipFill>
        <p:spPr>
          <a:xfrm>
            <a:off x="12199936" y="3022600"/>
            <a:ext cx="1617662" cy="1638300"/>
          </a:xfrm>
          <a:prstGeom prst="rect">
            <a:avLst/>
          </a:prstGeom>
          <a:noFill/>
          <a:ln>
            <a:noFill/>
          </a:ln>
        </p:spPr>
      </p:pic>
      <p:sp>
        <p:nvSpPr>
          <p:cNvPr id="416" name="Shape 416"/>
          <p:cNvSpPr txBox="1"/>
          <p:nvPr/>
        </p:nvSpPr>
        <p:spPr>
          <a:xfrm>
            <a:off x="10566400" y="762000"/>
            <a:ext cx="4883149" cy="1003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XML Validation</a:t>
            </a:r>
          </a:p>
        </p:txBody>
      </p:sp>
      <p:cxnSp>
        <p:nvCxnSpPr>
          <p:cNvPr id="417" name="Shape 417"/>
          <p:cNvCxnSpPr/>
          <p:nvPr/>
        </p:nvCxnSpPr>
        <p:spPr>
          <a:xfrm flipH="1">
            <a:off x="7392924" y="4986337"/>
            <a:ext cx="3348101" cy="765106"/>
          </a:xfrm>
          <a:prstGeom prst="straightConnector1">
            <a:avLst/>
          </a:prstGeom>
          <a:noFill/>
          <a:ln w="76200" cap="rnd" cmpd="sng">
            <a:solidFill>
              <a:srgbClr val="00FF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Many XML Schema Languages</a:t>
            </a:r>
          </a:p>
        </p:txBody>
      </p:sp>
      <p:sp>
        <p:nvSpPr>
          <p:cNvPr id="423" name="Shape 423"/>
          <p:cNvSpPr txBox="1">
            <a:spLocks noGrp="1"/>
          </p:cNvSpPr>
          <p:nvPr>
            <p:ph type="body" idx="1"/>
          </p:nvPr>
        </p:nvSpPr>
        <p:spPr>
          <a:prstGeom prst="rect">
            <a:avLst/>
          </a:prstGeom>
          <a:noFill/>
          <a:ln>
            <a:noFill/>
          </a:ln>
        </p:spPr>
        <p:txBody>
          <a:bodyPr lIns="38100" tIns="38100" rIns="38100" bIns="38100" anchor="ctr" anchorCtr="0">
            <a:normAutofit fontScale="92500" lnSpcReduction="10000"/>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Document Type Definition (DTD)</a:t>
            </a:r>
          </a:p>
          <a:p>
            <a:pPr marL="914400" marR="0" lvl="1"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http://</a:t>
            </a:r>
            <a:r>
              <a:rPr lang="en-US" sz="3600" u="none" strike="noStrike" cap="none" dirty="0" err="1">
                <a:solidFill>
                  <a:schemeClr val="lt1"/>
                </a:solidFill>
                <a:latin typeface="Arial" charset="0"/>
                <a:ea typeface="Arial" charset="0"/>
                <a:cs typeface="Arial" charset="0"/>
                <a:sym typeface="Cabin"/>
              </a:rPr>
              <a:t>en.wikipedia.org</a:t>
            </a:r>
            <a:r>
              <a:rPr lang="en-US" sz="3600" u="none" strike="noStrike" cap="none" dirty="0">
                <a:solidFill>
                  <a:schemeClr val="lt1"/>
                </a:solidFill>
                <a:latin typeface="Arial" charset="0"/>
                <a:ea typeface="Arial" charset="0"/>
                <a:cs typeface="Arial" charset="0"/>
                <a:sym typeface="Cabin"/>
              </a:rPr>
              <a:t>/wiki/</a:t>
            </a:r>
            <a:r>
              <a:rPr lang="en-US" sz="3600" u="none" strike="noStrike" cap="none" dirty="0" err="1">
                <a:solidFill>
                  <a:schemeClr val="lt1"/>
                </a:solidFill>
                <a:latin typeface="Arial" charset="0"/>
                <a:ea typeface="Arial" charset="0"/>
                <a:cs typeface="Arial" charset="0"/>
                <a:sym typeface="Cabin"/>
              </a:rPr>
              <a:t>Document_Type_Definition</a:t>
            </a:r>
            <a:endParaRPr lang="en-US" sz="3600" u="none" strike="noStrike" cap="none" dirty="0">
              <a:solidFill>
                <a:schemeClr val="lt1"/>
              </a:solidFill>
              <a:latin typeface="Arial" charset="0"/>
              <a:ea typeface="Arial" charset="0"/>
              <a:cs typeface="Arial" charset="0"/>
              <a:sym typeface="Cabin"/>
            </a:endParaRP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Standard Generalized Markup Language (ISO 8879:1986 SGML)</a:t>
            </a:r>
          </a:p>
          <a:p>
            <a:pPr marL="914400" marR="0" lvl="1"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http://</a:t>
            </a:r>
            <a:r>
              <a:rPr lang="en-US" sz="3600" u="none" strike="noStrike" cap="none" dirty="0" err="1">
                <a:solidFill>
                  <a:schemeClr val="lt1"/>
                </a:solidFill>
                <a:latin typeface="Arial" charset="0"/>
                <a:ea typeface="Arial" charset="0"/>
                <a:cs typeface="Arial" charset="0"/>
                <a:sym typeface="Cabin"/>
              </a:rPr>
              <a:t>en.wikipedia.org</a:t>
            </a:r>
            <a:r>
              <a:rPr lang="en-US" sz="3600" u="none" strike="noStrike" cap="none" dirty="0">
                <a:solidFill>
                  <a:schemeClr val="lt1"/>
                </a:solidFill>
                <a:latin typeface="Arial" charset="0"/>
                <a:ea typeface="Arial" charset="0"/>
                <a:cs typeface="Arial" charset="0"/>
                <a:sym typeface="Cabin"/>
              </a:rPr>
              <a:t>/wiki/SGML</a:t>
            </a:r>
          </a:p>
          <a:p>
            <a:pPr marL="457200" marR="0" lvl="0" indent="-457200" algn="l" rtl="0">
              <a:lnSpc>
                <a:spcPct val="100000"/>
              </a:lnSpc>
              <a:spcBef>
                <a:spcPts val="3500"/>
              </a:spcBef>
              <a:spcAft>
                <a:spcPts val="1000"/>
              </a:spcAft>
              <a:buSzPct val="100000"/>
              <a:buFont typeface="Cabin"/>
            </a:pPr>
            <a:r>
              <a:rPr lang="en-US" sz="3600" u="none" strike="noStrike" cap="none" dirty="0">
                <a:solidFill>
                  <a:srgbClr val="00FF00"/>
                </a:solidFill>
                <a:latin typeface="Arial" charset="0"/>
                <a:ea typeface="Arial" charset="0"/>
                <a:cs typeface="Arial" charset="0"/>
                <a:sym typeface="Cabin"/>
              </a:rPr>
              <a:t>XML Schema  from W3C - (XSD)</a:t>
            </a:r>
          </a:p>
          <a:p>
            <a:pPr marL="914400" marR="0" lvl="1" indent="-457200" algn="l" rtl="0">
              <a:lnSpc>
                <a:spcPct val="100000"/>
              </a:lnSpc>
              <a:spcBef>
                <a:spcPts val="3500"/>
              </a:spcBef>
              <a:spcAft>
                <a:spcPts val="1000"/>
              </a:spcAft>
              <a:buSzPct val="100000"/>
              <a:buFont typeface="Cabin"/>
            </a:pPr>
            <a:r>
              <a:rPr lang="en-US" sz="3600" u="none" strike="noStrike" cap="none" dirty="0">
                <a:solidFill>
                  <a:srgbClr val="00FF00"/>
                </a:solidFill>
                <a:latin typeface="Arial" charset="0"/>
                <a:ea typeface="Arial" charset="0"/>
                <a:cs typeface="Arial" charset="0"/>
                <a:sym typeface="Cabin"/>
              </a:rPr>
              <a:t>http://</a:t>
            </a:r>
            <a:r>
              <a:rPr lang="en-US" sz="3600" u="none" strike="noStrike" cap="none" dirty="0" err="1">
                <a:solidFill>
                  <a:srgbClr val="00FF00"/>
                </a:solidFill>
                <a:latin typeface="Arial" charset="0"/>
                <a:ea typeface="Arial" charset="0"/>
                <a:cs typeface="Arial" charset="0"/>
                <a:sym typeface="Cabin"/>
              </a:rPr>
              <a:t>en.wikipedia.org</a:t>
            </a:r>
            <a:r>
              <a:rPr lang="en-US" sz="3600" u="none" strike="noStrike" cap="none" dirty="0">
                <a:solidFill>
                  <a:srgbClr val="00FF00"/>
                </a:solidFill>
                <a:latin typeface="Arial" charset="0"/>
                <a:ea typeface="Arial" charset="0"/>
                <a:cs typeface="Arial" charset="0"/>
                <a:sym typeface="Cabin"/>
              </a:rPr>
              <a:t>/wiki/</a:t>
            </a:r>
            <a:r>
              <a:rPr lang="en-US" sz="3600" u="none" strike="noStrike" cap="none" dirty="0" err="1">
                <a:solidFill>
                  <a:srgbClr val="00FF00"/>
                </a:solidFill>
                <a:latin typeface="Arial" charset="0"/>
                <a:ea typeface="Arial" charset="0"/>
                <a:cs typeface="Arial" charset="0"/>
                <a:sym typeface="Cabin"/>
              </a:rPr>
              <a:t>XML_Schema</a:t>
            </a:r>
            <a:r>
              <a:rPr lang="en-US" sz="3600" u="none" strike="noStrike" cap="none" dirty="0">
                <a:solidFill>
                  <a:srgbClr val="00FF00"/>
                </a:solidFill>
                <a:latin typeface="Arial" charset="0"/>
                <a:ea typeface="Arial" charset="0"/>
                <a:cs typeface="Arial" charset="0"/>
                <a:sym typeface="Cabin"/>
              </a:rPr>
              <a:t>_(W3C)</a:t>
            </a:r>
          </a:p>
        </p:txBody>
      </p:sp>
      <p:sp>
        <p:nvSpPr>
          <p:cNvPr id="424" name="Shape 424"/>
          <p:cNvSpPr/>
          <p:nvPr/>
        </p:nvSpPr>
        <p:spPr>
          <a:xfrm flipH="1">
            <a:off x="13309700" y="6705600"/>
            <a:ext cx="1269899" cy="1269899"/>
          </a:xfrm>
          <a:prstGeom prst="rightArrow">
            <a:avLst>
              <a:gd name="adj1" fmla="val 45342"/>
              <a:gd name="adj2" fmla="val 23151"/>
            </a:avLst>
          </a:prstGeom>
          <a:blipFill rotWithShape="0">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425" name="Shape 425"/>
          <p:cNvSpPr txBox="1"/>
          <p:nvPr/>
        </p:nvSpPr>
        <p:spPr>
          <a:xfrm>
            <a:off x="4776762" y="8435759"/>
            <a:ext cx="7106100" cy="533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http://en.wikipedia.org/wiki/Xml_schema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Data on the Web</a:t>
            </a:r>
          </a:p>
        </p:txBody>
      </p:sp>
      <p:sp>
        <p:nvSpPr>
          <p:cNvPr id="214" name="Shape 214"/>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With the HTTP Request/Response well understood and well supported, there was a natural move toward exchanging data between programs using these protocols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We needed to come up with an agreed way to represent data going between applications and across networks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There are two commonly used formats: XML and JSON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XSD XML Schema (W3C spec)</a:t>
            </a:r>
          </a:p>
        </p:txBody>
      </p:sp>
      <p:sp>
        <p:nvSpPr>
          <p:cNvPr id="431" name="Shape 431"/>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We will focus on the World Wide Web Consortium (W3C) version</a:t>
            </a:r>
          </a:p>
          <a:p>
            <a:pPr marL="457200" marR="0" lvl="0" indent="-457200" algn="l" rtl="0">
              <a:lnSpc>
                <a:spcPct val="100000"/>
              </a:lnSpc>
              <a:spcBef>
                <a:spcPts val="3500"/>
              </a:spcBef>
              <a:spcAft>
                <a:spcPts val="1000"/>
              </a:spcAft>
              <a:buSzPct val="100000"/>
            </a:pPr>
            <a:r>
              <a:rPr lang="en-US" sz="3600" u="none" strike="noStrike" cap="none" dirty="0">
                <a:solidFill>
                  <a:schemeClr val="lt1"/>
                </a:solidFill>
                <a:latin typeface="Arial" charset="0"/>
                <a:ea typeface="Arial" charset="0"/>
                <a:cs typeface="Arial" charset="0"/>
                <a:sym typeface="Cabin"/>
              </a:rPr>
              <a:t>It is often called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W3C Schema</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because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Schema</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is considered generic</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More commonly it is called XSD because the file names end in .</a:t>
            </a:r>
            <a:r>
              <a:rPr lang="en-US" sz="3600" u="none" strike="noStrike" cap="none" dirty="0" err="1">
                <a:solidFill>
                  <a:schemeClr val="lt1"/>
                </a:solidFill>
                <a:latin typeface="Arial" charset="0"/>
                <a:ea typeface="Arial" charset="0"/>
                <a:cs typeface="Arial" charset="0"/>
                <a:sym typeface="Cabin"/>
              </a:rPr>
              <a:t>xsd</a:t>
            </a:r>
            <a:endParaRPr lang="en-US" sz="3600" u="none" strike="noStrike" cap="none" dirty="0">
              <a:solidFill>
                <a:schemeClr val="lt1"/>
              </a:solidFill>
              <a:latin typeface="Arial" charset="0"/>
              <a:ea typeface="Arial" charset="0"/>
              <a:cs typeface="Arial" charset="0"/>
              <a:sym typeface="Cabin"/>
            </a:endParaRPr>
          </a:p>
        </p:txBody>
      </p:sp>
      <p:sp>
        <p:nvSpPr>
          <p:cNvPr id="432" name="Shape 432"/>
          <p:cNvSpPr txBox="1"/>
          <p:nvPr/>
        </p:nvSpPr>
        <p:spPr>
          <a:xfrm>
            <a:off x="4375325" y="6813273"/>
            <a:ext cx="6822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http://www.w3.org/XML/Schema</a:t>
            </a:r>
          </a:p>
        </p:txBody>
      </p:sp>
      <p:sp>
        <p:nvSpPr>
          <p:cNvPr id="433" name="Shape 433"/>
          <p:cNvSpPr txBox="1"/>
          <p:nvPr/>
        </p:nvSpPr>
        <p:spPr>
          <a:xfrm>
            <a:off x="2836300" y="7422873"/>
            <a:ext cx="10736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http://en.wikipedia.org/wiki/XML_Schema_(W3C)</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1155700" y="761999"/>
            <a:ext cx="4542735" cy="221973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XSD Structure</a:t>
            </a:r>
          </a:p>
        </p:txBody>
      </p:sp>
      <p:sp>
        <p:nvSpPr>
          <p:cNvPr id="439" name="Shape 439"/>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50000"/>
              </a:lnSpc>
              <a:spcBef>
                <a:spcPts val="0"/>
              </a:spcBef>
              <a:spcAft>
                <a:spcPts val="0"/>
              </a:spcAft>
              <a:buClr>
                <a:srgbClr val="FF7F00"/>
              </a:buClr>
              <a:buSzPct val="100000"/>
              <a:buFont typeface="Cabin"/>
            </a:pPr>
            <a:r>
              <a:rPr lang="en-US" sz="3600" u="none" strike="noStrike" cap="none">
                <a:solidFill>
                  <a:srgbClr val="FF7F00"/>
                </a:solidFill>
                <a:latin typeface="Arial" charset="0"/>
                <a:ea typeface="Arial" charset="0"/>
                <a:cs typeface="Arial" charset="0"/>
                <a:sym typeface="Cabin"/>
              </a:rPr>
              <a:t>xs:element</a:t>
            </a:r>
          </a:p>
          <a:p>
            <a:pPr marL="457200" marR="0" lvl="0" indent="-457200" algn="l" rtl="0">
              <a:lnSpc>
                <a:spcPct val="150000"/>
              </a:lnSpc>
              <a:spcBef>
                <a:spcPts val="3500"/>
              </a:spcBef>
              <a:spcAft>
                <a:spcPts val="0"/>
              </a:spcAft>
              <a:buClr>
                <a:srgbClr val="00FF00"/>
              </a:buClr>
              <a:buSzPct val="100000"/>
              <a:buFont typeface="Cabin"/>
            </a:pPr>
            <a:r>
              <a:rPr lang="en-US" sz="3600" u="none" strike="noStrike" cap="none">
                <a:solidFill>
                  <a:srgbClr val="00FF00"/>
                </a:solidFill>
                <a:latin typeface="Arial" charset="0"/>
                <a:ea typeface="Arial" charset="0"/>
                <a:cs typeface="Arial" charset="0"/>
                <a:sym typeface="Cabin"/>
              </a:rPr>
              <a:t>xs:sequence</a:t>
            </a:r>
          </a:p>
          <a:p>
            <a:pPr marL="457200" marR="0" lvl="0" indent="-457200" algn="l" rtl="0">
              <a:lnSpc>
                <a:spcPct val="150000"/>
              </a:lnSpc>
              <a:spcBef>
                <a:spcPts val="3500"/>
              </a:spcBef>
              <a:spcAft>
                <a:spcPts val="0"/>
              </a:spcAft>
              <a:buClr>
                <a:srgbClr val="FFFF00"/>
              </a:buClr>
              <a:buSzPct val="100000"/>
              <a:buFont typeface="Cabin"/>
            </a:pPr>
            <a:r>
              <a:rPr lang="en-US" sz="3600" u="none" strike="noStrike" cap="none">
                <a:solidFill>
                  <a:srgbClr val="FFFF00"/>
                </a:solidFill>
                <a:latin typeface="Arial" charset="0"/>
                <a:ea typeface="Arial" charset="0"/>
                <a:cs typeface="Arial" charset="0"/>
                <a:sym typeface="Cabin"/>
              </a:rPr>
              <a:t>xs:complexType</a:t>
            </a:r>
          </a:p>
        </p:txBody>
      </p:sp>
      <p:sp>
        <p:nvSpPr>
          <p:cNvPr id="440" name="Shape 440"/>
          <p:cNvSpPr txBox="1"/>
          <p:nvPr/>
        </p:nvSpPr>
        <p:spPr>
          <a:xfrm>
            <a:off x="6449375" y="4628800"/>
            <a:ext cx="89756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&lt;xs:complexType name=</a:t>
            </a:r>
            <a:r>
              <a:rPr lang="en-US" sz="3000" b="0" i="0" u="none" strike="noStrike" cap="none">
                <a:solidFill>
                  <a:srgbClr val="FFFF00"/>
                </a:solidFill>
                <a:latin typeface="Arial"/>
                <a:ea typeface="Arial"/>
                <a:cs typeface="Arial"/>
                <a:sym typeface="Arial"/>
              </a:rPr>
              <a:t>”</a:t>
            </a:r>
            <a:r>
              <a:rPr lang="en-US" sz="3000" u="none" strike="noStrike" cap="none">
                <a:solidFill>
                  <a:srgbClr val="FFFF00"/>
                </a:solidFill>
                <a:latin typeface="Arial" charset="0"/>
                <a:ea typeface="Arial" charset="0"/>
                <a:cs typeface="Arial" charset="0"/>
                <a:sym typeface="Cabin"/>
              </a:rPr>
              <a:t>person</a:t>
            </a:r>
            <a:r>
              <a:rPr lang="en-US" sz="3000" b="0" i="0" u="none" strike="noStrike" cap="none">
                <a:solidFill>
                  <a:srgbClr val="FFFF00"/>
                </a:solidFill>
                <a:latin typeface="Arial"/>
                <a:ea typeface="Arial"/>
                <a:cs typeface="Arial"/>
                <a:sym typeface="Arial"/>
              </a:rPr>
              <a:t>”</a:t>
            </a:r>
            <a:r>
              <a:rPr lang="en-US" sz="3000" u="none" strike="noStrike" cap="none">
                <a:solidFill>
                  <a:srgbClr val="FF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name="lastname" type="xs:string"/&gt;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name="age" type="xs:integer"/&gt;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    &lt;xs:element name="dateborn" type="xs:date"/&gt;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  &lt;/xs:sequence&gt;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a:solidFill>
                  <a:srgbClr val="FFFF00"/>
                </a:solidFill>
                <a:latin typeface="Arial" charset="0"/>
                <a:ea typeface="Arial" charset="0"/>
                <a:cs typeface="Arial" charset="0"/>
                <a:sym typeface="Cabin"/>
              </a:rPr>
              <a:t>&lt;/xs:complexType&gt;</a:t>
            </a:r>
          </a:p>
        </p:txBody>
      </p:sp>
      <p:sp>
        <p:nvSpPr>
          <p:cNvPr id="441" name="Shape 441"/>
          <p:cNvSpPr txBox="1"/>
          <p:nvPr/>
        </p:nvSpPr>
        <p:spPr>
          <a:xfrm>
            <a:off x="6530261" y="1371325"/>
            <a:ext cx="7196099"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&lt;</a:t>
            </a:r>
            <a:r>
              <a:rPr lang="en-US" sz="3000" u="none" strike="noStrike" cap="none" dirty="0">
                <a:solidFill>
                  <a:srgbClr val="FFFF00"/>
                </a:solidFill>
                <a:latin typeface="Arial" charset="0"/>
                <a:ea typeface="Arial" charset="0"/>
                <a:cs typeface="Arial" charset="0"/>
                <a:sym typeface="Cabin"/>
              </a:rPr>
              <a:t>person&gt;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lastname</a:t>
            </a:r>
            <a:r>
              <a:rPr lang="en-US" sz="3000" u="none" strike="noStrike" cap="none" dirty="0">
                <a:solidFill>
                  <a:srgbClr val="FF7F00"/>
                </a:solidFill>
                <a:latin typeface="Arial" charset="0"/>
                <a:ea typeface="Arial" charset="0"/>
                <a:cs typeface="Arial" charset="0"/>
                <a:sym typeface="Cabin"/>
              </a:rPr>
              <a:t>&gt;Severance&lt;/</a:t>
            </a:r>
            <a:r>
              <a:rPr lang="en-US" sz="3000" u="none" strike="noStrike" cap="none" dirty="0" err="1">
                <a:solidFill>
                  <a:srgbClr val="FF7F00"/>
                </a:solidFill>
                <a:latin typeface="Arial" charset="0"/>
                <a:ea typeface="Arial" charset="0"/>
                <a:cs typeface="Arial" charset="0"/>
                <a:sym typeface="Cabin"/>
              </a:rPr>
              <a:t>lastname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&lt;age&gt;17&lt;/age&gt;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dateborn</a:t>
            </a:r>
            <a:r>
              <a:rPr lang="en-US" sz="3000" u="none" strike="noStrike" cap="none" dirty="0">
                <a:solidFill>
                  <a:srgbClr val="FF7F00"/>
                </a:solidFill>
                <a:latin typeface="Arial" charset="0"/>
                <a:ea typeface="Arial" charset="0"/>
                <a:cs typeface="Arial" charset="0"/>
                <a:sym typeface="Cabin"/>
              </a:rPr>
              <a:t>&gt;2001-04-17&lt;/</a:t>
            </a:r>
            <a:r>
              <a:rPr lang="en-US" sz="3000" u="none" strike="noStrike" cap="none" dirty="0" err="1">
                <a:solidFill>
                  <a:srgbClr val="FF7F00"/>
                </a:solidFill>
                <a:latin typeface="Arial" charset="0"/>
                <a:ea typeface="Arial" charset="0"/>
                <a:cs typeface="Arial" charset="0"/>
                <a:sym typeface="Cabin"/>
              </a:rPr>
              <a:t>dateborn</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3000" u="none" strike="noStrike" cap="none" dirty="0">
                <a:solidFill>
                  <a:srgbClr val="FFFF00"/>
                </a:solidFill>
                <a:latin typeface="Arial" charset="0"/>
                <a:ea typeface="Arial" charset="0"/>
                <a:cs typeface="Arial" charset="0"/>
                <a:sym typeface="Cabin"/>
              </a:rPr>
              <a:t>&lt;/person&gt;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a:spLocks noGrp="1"/>
          </p:cNvSpPr>
          <p:nvPr>
            <p:ph type="title"/>
          </p:nvPr>
        </p:nvSpPr>
        <p:spPr>
          <a:xfrm>
            <a:off x="9687338" y="761999"/>
            <a:ext cx="5400361" cy="2193235"/>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000" u="none" strike="noStrike" cap="none">
                <a:solidFill>
                  <a:srgbClr val="FFD966"/>
                </a:solidFill>
                <a:latin typeface="Arial" charset="0"/>
                <a:ea typeface="Arial" charset="0"/>
                <a:cs typeface="Arial" charset="0"/>
                <a:sym typeface="Cabin"/>
              </a:rPr>
              <a:t>XSD</a:t>
            </a:r>
            <a:br>
              <a:rPr lang="en-US" sz="6000" u="none" strike="noStrike" cap="none">
                <a:solidFill>
                  <a:srgbClr val="FFD966"/>
                </a:solidFill>
                <a:latin typeface="Arial" charset="0"/>
                <a:ea typeface="Arial" charset="0"/>
                <a:cs typeface="Arial" charset="0"/>
                <a:sym typeface="Cabin"/>
              </a:rPr>
            </a:br>
            <a:r>
              <a:rPr lang="en-US" sz="6000" u="none" strike="noStrike" cap="none">
                <a:solidFill>
                  <a:srgbClr val="FFD966"/>
                </a:solidFill>
                <a:latin typeface="Arial" charset="0"/>
                <a:ea typeface="Arial" charset="0"/>
                <a:cs typeface="Arial" charset="0"/>
                <a:sym typeface="Cabin"/>
              </a:rPr>
              <a:t>Constraints</a:t>
            </a:r>
          </a:p>
        </p:txBody>
      </p:sp>
      <p:sp>
        <p:nvSpPr>
          <p:cNvPr id="447" name="Shape 447"/>
          <p:cNvSpPr txBox="1"/>
          <p:nvPr/>
        </p:nvSpPr>
        <p:spPr>
          <a:xfrm>
            <a:off x="1164099" y="8414297"/>
            <a:ext cx="13923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http://www.w3schools.com/Schema/schema_complex_indicators.asp</a:t>
            </a:r>
          </a:p>
        </p:txBody>
      </p:sp>
      <p:sp>
        <p:nvSpPr>
          <p:cNvPr id="448" name="Shape 448"/>
          <p:cNvSpPr txBox="1"/>
          <p:nvPr/>
        </p:nvSpPr>
        <p:spPr>
          <a:xfrm>
            <a:off x="339725" y="1195819"/>
            <a:ext cx="10960099" cy="460863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a:t>
            </a:r>
            <a:r>
              <a:rPr lang="en-US" sz="3000" u="none" strike="noStrike" cap="none" dirty="0" err="1">
                <a:solidFill>
                  <a:srgbClr val="00FF00"/>
                </a:solidFill>
                <a:latin typeface="Arial" charset="0"/>
                <a:ea typeface="Arial" charset="0"/>
                <a:cs typeface="Arial" charset="0"/>
                <a:sym typeface="Cabin"/>
              </a:rPr>
              <a:t>xs:element</a:t>
            </a:r>
            <a:r>
              <a:rPr lang="en-US" sz="3000" u="none" strike="noStrike" cap="none" dirty="0">
                <a:solidFill>
                  <a:srgbClr val="00FF00"/>
                </a:solidFill>
                <a:latin typeface="Arial" charset="0"/>
                <a:ea typeface="Arial" charset="0"/>
                <a:cs typeface="Arial" charset="0"/>
                <a:sym typeface="Cabin"/>
              </a:rPr>
              <a:t> name="person"&gt;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xs:complexType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&lt;</a:t>
            </a:r>
            <a:r>
              <a:rPr lang="en-US" sz="3000" u="none" strike="noStrike" cap="none" dirty="0" err="1">
                <a:solidFill>
                  <a:srgbClr val="00FFFF"/>
                </a:solidFill>
                <a:latin typeface="Arial" charset="0"/>
                <a:ea typeface="Arial" charset="0"/>
                <a:cs typeface="Arial" charset="0"/>
                <a:sym typeface="Cabin"/>
              </a:rPr>
              <a:t>xs:element</a:t>
            </a:r>
            <a:r>
              <a:rPr lang="en-US" sz="3000" u="none" strike="noStrike" cap="none" dirty="0">
                <a:solidFill>
                  <a:srgbClr val="00FFFF"/>
                </a:solidFill>
                <a:latin typeface="Arial" charset="0"/>
                <a:ea typeface="Arial" charset="0"/>
                <a:cs typeface="Arial" charset="0"/>
                <a:sym typeface="Cabin"/>
              </a:rPr>
              <a:t> name="</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 type="</a:t>
            </a:r>
            <a:r>
              <a:rPr lang="en-US" sz="3000" u="none" strike="noStrike" cap="none" dirty="0" err="1">
                <a:solidFill>
                  <a:srgbClr val="00FFFF"/>
                </a:solidFill>
                <a:latin typeface="Arial" charset="0"/>
                <a:ea typeface="Arial" charset="0"/>
                <a:cs typeface="Arial" charset="0"/>
                <a:sym typeface="Cabin"/>
              </a:rPr>
              <a:t>xs:string</a:t>
            </a:r>
            <a:r>
              <a:rPr lang="en-US" sz="3000" u="none" strike="noStrike" cap="none" dirty="0">
                <a:solidFill>
                  <a:srgbClr val="00FFFF"/>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minOccurs="1" </a:t>
            </a:r>
            <a:r>
              <a:rPr lang="en-US" sz="3000" u="none" strike="noStrike" cap="none" dirty="0" err="1">
                <a:solidFill>
                  <a:srgbClr val="00FFFF"/>
                </a:solidFill>
                <a:latin typeface="Arial" charset="0"/>
                <a:ea typeface="Arial" charset="0"/>
                <a:cs typeface="Arial" charset="0"/>
                <a:sym typeface="Cabin"/>
              </a:rPr>
              <a:t>maxOccurs</a:t>
            </a:r>
            <a:r>
              <a:rPr lang="en-US" sz="3000" u="none" strike="noStrike" cap="none" dirty="0">
                <a:solidFill>
                  <a:srgbClr val="00FFFF"/>
                </a:solidFill>
                <a:latin typeface="Arial" charset="0"/>
                <a:ea typeface="Arial" charset="0"/>
                <a:cs typeface="Arial" charset="0"/>
                <a:sym typeface="Cabin"/>
              </a:rPr>
              <a:t>="1" /&gt;</a:t>
            </a:r>
          </a:p>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      </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xs:element</a:t>
            </a:r>
            <a:r>
              <a:rPr lang="en-US" sz="3000" u="none" strike="noStrike" cap="none" dirty="0">
                <a:solidFill>
                  <a:srgbClr val="FF7F00"/>
                </a:solidFill>
                <a:latin typeface="Arial" charset="0"/>
                <a:ea typeface="Arial" charset="0"/>
                <a:cs typeface="Arial" charset="0"/>
                <a:sym typeface="Cabin"/>
              </a:rPr>
              <a:t> name="</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 type="</a:t>
            </a:r>
            <a:r>
              <a:rPr lang="en-US" sz="3000" u="none" strike="noStrike" cap="none" dirty="0" err="1">
                <a:solidFill>
                  <a:srgbClr val="FF7F00"/>
                </a:solidFill>
                <a:latin typeface="Arial" charset="0"/>
                <a:ea typeface="Arial" charset="0"/>
                <a:cs typeface="Arial" charset="0"/>
                <a:sym typeface="Cabin"/>
              </a:rPr>
              <a:t>xs:string</a:t>
            </a:r>
            <a:r>
              <a:rPr lang="en-US" sz="3000" u="none" strike="noStrike" cap="none" dirty="0">
                <a:solidFill>
                  <a:srgbClr val="FF7F00"/>
                </a:solidFill>
                <a:latin typeface="Arial" charset="0"/>
                <a:ea typeface="Arial" charset="0"/>
                <a:cs typeface="Arial" charset="0"/>
                <a:sym typeface="Cabin"/>
              </a:rPr>
              <a:t>" </a:t>
            </a:r>
          </a:p>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rgbClr val="FF7F00"/>
                </a:solidFill>
                <a:latin typeface="Arial" charset="0"/>
                <a:ea typeface="Arial" charset="0"/>
                <a:cs typeface="Arial" charset="0"/>
                <a:sym typeface="Cabin"/>
              </a:rPr>
              <a:t>            minOccurs="0" </a:t>
            </a:r>
            <a:r>
              <a:rPr lang="en-US" sz="3000" u="none" strike="noStrike" cap="none" dirty="0" err="1">
                <a:solidFill>
                  <a:srgbClr val="FF7F00"/>
                </a:solidFill>
                <a:latin typeface="Arial" charset="0"/>
                <a:ea typeface="Arial" charset="0"/>
                <a:cs typeface="Arial" charset="0"/>
                <a:sym typeface="Cabin"/>
              </a:rPr>
              <a:t>maxOccurs</a:t>
            </a:r>
            <a:r>
              <a:rPr lang="en-US" sz="3000" u="none" strike="noStrike" cap="none" dirty="0">
                <a:solidFill>
                  <a:srgbClr val="FF7F00"/>
                </a:solidFill>
                <a:latin typeface="Arial" charset="0"/>
                <a:ea typeface="Arial" charset="0"/>
                <a:cs typeface="Arial" charset="0"/>
                <a:sym typeface="Cabin"/>
              </a:rPr>
              <a:t>="10" /&gt;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xs:sequence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  &lt;/</a:t>
            </a:r>
            <a:r>
              <a:rPr lang="en-US" sz="3000" u="none" strike="noStrike" cap="none" dirty="0" err="1">
                <a:solidFill>
                  <a:srgbClr val="00FF00"/>
                </a:solidFill>
                <a:latin typeface="Arial" charset="0"/>
                <a:ea typeface="Arial" charset="0"/>
                <a:cs typeface="Arial" charset="0"/>
                <a:sym typeface="Cabin"/>
              </a:rPr>
              <a:t>xs:complexType</a:t>
            </a:r>
            <a:r>
              <a:rPr lang="en-US" sz="3000" u="none" strike="noStrike" cap="none" dirty="0">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a:t>
            </a:r>
            <a:r>
              <a:rPr lang="en-US" sz="3000" u="none" strike="noStrike" cap="none" dirty="0" err="1">
                <a:solidFill>
                  <a:srgbClr val="00FF00"/>
                </a:solidFill>
                <a:latin typeface="Arial" charset="0"/>
                <a:ea typeface="Arial" charset="0"/>
                <a:cs typeface="Arial" charset="0"/>
                <a:sym typeface="Cabin"/>
              </a:rPr>
              <a:t>xs:element</a:t>
            </a:r>
            <a:r>
              <a:rPr lang="en-US" sz="3000" u="none" strike="noStrike" cap="none" dirty="0">
                <a:solidFill>
                  <a:srgbClr val="00FF00"/>
                </a:solidFill>
                <a:latin typeface="Arial" charset="0"/>
                <a:ea typeface="Arial" charset="0"/>
                <a:cs typeface="Arial" charset="0"/>
                <a:sym typeface="Cabin"/>
              </a:rPr>
              <a:t>&gt;</a:t>
            </a:r>
          </a:p>
        </p:txBody>
      </p:sp>
      <p:sp>
        <p:nvSpPr>
          <p:cNvPr id="449" name="Shape 449"/>
          <p:cNvSpPr txBox="1"/>
          <p:nvPr/>
        </p:nvSpPr>
        <p:spPr>
          <a:xfrm>
            <a:off x="8509502" y="4784035"/>
            <a:ext cx="7505699" cy="31144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  &lt;</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&gt;</a:t>
            </a:r>
            <a:r>
              <a:rPr lang="en-US" sz="3000" u="none" strike="noStrike" cap="none" dirty="0" err="1">
                <a:solidFill>
                  <a:srgbClr val="00FFFF"/>
                </a:solidFill>
                <a:latin typeface="Arial" charset="0"/>
                <a:ea typeface="Arial" charset="0"/>
                <a:cs typeface="Arial" charset="0"/>
                <a:sym typeface="Cabin"/>
              </a:rPr>
              <a:t>Tove</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err="1">
                <a:solidFill>
                  <a:srgbClr val="00FFFF"/>
                </a:solidFill>
                <a:latin typeface="Arial" charset="0"/>
                <a:ea typeface="Arial" charset="0"/>
                <a:cs typeface="Arial" charset="0"/>
                <a:sym typeface="Cabin"/>
              </a:rPr>
              <a:t>Refsnes</a:t>
            </a:r>
            <a:r>
              <a:rPr lang="en-US" sz="3000" u="none" strike="noStrike" cap="none" dirty="0">
                <a:solidFill>
                  <a:srgbClr val="00FFFF"/>
                </a:solidFill>
                <a:latin typeface="Arial" charset="0"/>
                <a:ea typeface="Arial" charset="0"/>
                <a:cs typeface="Arial" charset="0"/>
                <a:sym typeface="Cabin"/>
              </a:rPr>
              <a:t>&lt;/</a:t>
            </a:r>
            <a:r>
              <a:rPr lang="en-US" sz="3000" u="none" strike="noStrike" cap="none" dirty="0" err="1">
                <a:solidFill>
                  <a:srgbClr val="00FFFF"/>
                </a:solidFill>
                <a:latin typeface="Arial" charset="0"/>
                <a:ea typeface="Arial" charset="0"/>
                <a:cs typeface="Arial" charset="0"/>
                <a:sym typeface="Cabin"/>
              </a:rPr>
              <a:t>full_name</a:t>
            </a:r>
            <a:r>
              <a:rPr lang="en-US" sz="3000" u="none" strike="noStrike" cap="none" dirty="0">
                <a:solidFill>
                  <a:srgbClr val="00FF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r>
              <a:rPr lang="en-US" sz="3000" u="none" strike="noStrike" cap="none" dirty="0" err="1">
                <a:solidFill>
                  <a:srgbClr val="FF7F00"/>
                </a:solidFill>
                <a:latin typeface="Arial" charset="0"/>
                <a:ea typeface="Arial" charset="0"/>
                <a:cs typeface="Arial" charset="0"/>
                <a:sym typeface="Cabin"/>
              </a:rPr>
              <a:t>Hege</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&gt;Stale&lt;/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&gt;Jim&lt;/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  &lt;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r>
              <a:rPr lang="en-US" sz="3000" u="none" strike="noStrike" cap="none" dirty="0" err="1">
                <a:solidFill>
                  <a:srgbClr val="FF7F00"/>
                </a:solidFill>
                <a:latin typeface="Arial" charset="0"/>
                <a:ea typeface="Arial" charset="0"/>
                <a:cs typeface="Arial" charset="0"/>
                <a:sym typeface="Cabin"/>
              </a:rPr>
              <a:t>Borge</a:t>
            </a:r>
            <a:r>
              <a:rPr lang="en-US" sz="3000" u="none" strike="noStrike" cap="none" dirty="0">
                <a:solidFill>
                  <a:srgbClr val="FF7F00"/>
                </a:solidFill>
                <a:latin typeface="Arial" charset="0"/>
                <a:ea typeface="Arial" charset="0"/>
                <a:cs typeface="Arial" charset="0"/>
                <a:sym typeface="Cabin"/>
              </a:rPr>
              <a:t>&lt;/</a:t>
            </a:r>
            <a:r>
              <a:rPr lang="en-US" sz="3000" u="none" strike="noStrike" cap="none" dirty="0" err="1">
                <a:solidFill>
                  <a:srgbClr val="FF7F00"/>
                </a:solidFill>
                <a:latin typeface="Arial" charset="0"/>
                <a:ea typeface="Arial" charset="0"/>
                <a:cs typeface="Arial" charset="0"/>
                <a:sym typeface="Cabin"/>
              </a:rPr>
              <a:t>child_name</a:t>
            </a:r>
            <a:r>
              <a:rPr lang="en-US" sz="3000" u="none" strike="noStrike" cap="none" dirty="0">
                <a:solidFill>
                  <a:srgbClr val="FF7F00"/>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&lt;/person&gt;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11078816" y="762000"/>
            <a:ext cx="4008883" cy="17779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a:solidFill>
                  <a:srgbClr val="FFD966"/>
                </a:solidFill>
                <a:latin typeface="Arial" charset="0"/>
                <a:ea typeface="Arial" charset="0"/>
                <a:cs typeface="Arial" charset="0"/>
                <a:sym typeface="Cabin"/>
              </a:rPr>
              <a:t>XSD Data Types</a:t>
            </a:r>
          </a:p>
        </p:txBody>
      </p:sp>
      <p:sp>
        <p:nvSpPr>
          <p:cNvPr id="455" name="Shape 455"/>
          <p:cNvSpPr txBox="1"/>
          <p:nvPr/>
        </p:nvSpPr>
        <p:spPr>
          <a:xfrm>
            <a:off x="1488423" y="8426174"/>
            <a:ext cx="13382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a:t>
            </a:r>
            <a:r>
              <a:rPr lang="en-US" sz="3000" u="sng" strike="noStrike" cap="none" dirty="0">
                <a:solidFill>
                  <a:srgbClr val="FFFF00"/>
                </a:solidFill>
                <a:latin typeface="Arial" charset="0"/>
                <a:ea typeface="Arial" charset="0"/>
                <a:cs typeface="Arial" charset="0"/>
                <a:sym typeface="Cabin"/>
                <a:hlinkClick r:id="rId3"/>
              </a:rPr>
              <a:t>schema_dtypes_numeric.asp</a:t>
            </a:r>
          </a:p>
        </p:txBody>
      </p:sp>
      <p:sp>
        <p:nvSpPr>
          <p:cNvPr id="456" name="Shape 456"/>
          <p:cNvSpPr txBox="1"/>
          <p:nvPr/>
        </p:nvSpPr>
        <p:spPr>
          <a:xfrm>
            <a:off x="695325" y="1371600"/>
            <a:ext cx="10185300"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&lt;xs:element name="customer" type="xs:string"/&gt;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&lt;xs:element name="start" type="xs:date"/&gt;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&lt;xs:element name="startdate" type="xs:dateTime"/&gt;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&lt;xs:element name="prize" type="xs:decimal"/&gt;</a:t>
            </a:r>
          </a:p>
          <a:p>
            <a:pPr marL="0" marR="0" lvl="0" indent="0" algn="l" rtl="0">
              <a:lnSpc>
                <a:spcPct val="100000"/>
              </a:lnSpc>
              <a:spcBef>
                <a:spcPts val="0"/>
              </a:spcBef>
              <a:spcAft>
                <a:spcPts val="0"/>
              </a:spcAft>
              <a:buClr>
                <a:srgbClr val="00FFFF"/>
              </a:buClr>
              <a:buSzPct val="25000"/>
              <a:buFont typeface="Cabin"/>
              <a:buNone/>
            </a:pPr>
            <a:r>
              <a:rPr lang="en-US" sz="3200" u="none" strike="noStrike" cap="none">
                <a:solidFill>
                  <a:srgbClr val="00FFFF"/>
                </a:solidFill>
                <a:latin typeface="Arial" charset="0"/>
                <a:ea typeface="Arial" charset="0"/>
                <a:cs typeface="Arial" charset="0"/>
                <a:sym typeface="Cabin"/>
              </a:rPr>
              <a:t>&lt;xs:element name="weeks" type="xs:integer"/&gt;</a:t>
            </a:r>
          </a:p>
        </p:txBody>
      </p:sp>
      <p:sp>
        <p:nvSpPr>
          <p:cNvPr id="457" name="Shape 457"/>
          <p:cNvSpPr txBox="1"/>
          <p:nvPr/>
        </p:nvSpPr>
        <p:spPr>
          <a:xfrm>
            <a:off x="6432550" y="4808537"/>
            <a:ext cx="8880475" cy="3324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&lt;customer&gt;John Smith&lt;/customer&gt;</a:t>
            </a:r>
          </a:p>
          <a:p>
            <a:pPr marL="0" marR="0" lvl="0" indent="0" algn="l" rtl="0">
              <a:lnSpc>
                <a:spcPct val="100000"/>
              </a:lnSpc>
              <a:spcBef>
                <a:spcPts val="0"/>
              </a:spcBef>
              <a:spcAft>
                <a:spcPts val="0"/>
              </a:spcAft>
              <a:buClr>
                <a:srgbClr val="00FF00"/>
              </a:buClr>
              <a:buSzPct val="25000"/>
              <a:buFont typeface="Cabin"/>
              <a:buNone/>
            </a:pPr>
            <a:r>
              <a:rPr lang="en-US" sz="3200" u="none" strike="noStrike" cap="none">
                <a:solidFill>
                  <a:srgbClr val="00FF00"/>
                </a:solidFill>
                <a:latin typeface="Arial" charset="0"/>
                <a:ea typeface="Arial" charset="0"/>
                <a:cs typeface="Arial" charset="0"/>
                <a:sym typeface="Cabin"/>
              </a:rPr>
              <a:t>&lt;start&gt;2002-09-24&lt;/start&gt;</a:t>
            </a:r>
          </a:p>
          <a:p>
            <a:pPr marL="0" marR="0" lvl="0" indent="0" algn="l" rtl="0">
              <a:lnSpc>
                <a:spcPct val="100000"/>
              </a:lnSpc>
              <a:spcBef>
                <a:spcPts val="0"/>
              </a:spcBef>
              <a:spcAft>
                <a:spcPts val="0"/>
              </a:spcAft>
              <a:buClr>
                <a:srgbClr val="FF7F00"/>
              </a:buClr>
              <a:buSzPct val="25000"/>
              <a:buFont typeface="Cabin"/>
              <a:buNone/>
            </a:pPr>
            <a:r>
              <a:rPr lang="en-US" sz="3200" u="none" strike="noStrike" cap="none">
                <a:solidFill>
                  <a:srgbClr val="FF7F00"/>
                </a:solidFill>
                <a:latin typeface="Arial" charset="0"/>
                <a:ea typeface="Arial" charset="0"/>
                <a:cs typeface="Arial" charset="0"/>
                <a:sym typeface="Cabin"/>
              </a:rPr>
              <a:t>&lt;startdate&gt;2002-05-30T09:30:10</a:t>
            </a:r>
            <a:r>
              <a:rPr lang="en-US" sz="3200" u="none" strike="noStrike" cap="none">
                <a:solidFill>
                  <a:schemeClr val="lt1"/>
                </a:solidFill>
                <a:latin typeface="Arial" charset="0"/>
                <a:ea typeface="Arial" charset="0"/>
                <a:cs typeface="Arial" charset="0"/>
                <a:sym typeface="Cabin"/>
              </a:rPr>
              <a:t>Z</a:t>
            </a:r>
            <a:r>
              <a:rPr lang="en-US" sz="3200" u="none" strike="noStrike" cap="none">
                <a:solidFill>
                  <a:srgbClr val="FF7F00"/>
                </a:solidFill>
                <a:latin typeface="Arial" charset="0"/>
                <a:ea typeface="Arial" charset="0"/>
                <a:cs typeface="Arial" charset="0"/>
                <a:sym typeface="Cabin"/>
              </a:rPr>
              <a:t>&lt;/startdate&gt;</a:t>
            </a:r>
          </a:p>
          <a:p>
            <a:pPr marL="0" marR="0" lvl="0" indent="0" algn="l"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&lt;prize&gt;999.50&lt;/prize&gt;</a:t>
            </a:r>
          </a:p>
          <a:p>
            <a:pPr marL="0" marR="0" lvl="0" indent="0" algn="l" rtl="0">
              <a:lnSpc>
                <a:spcPct val="100000"/>
              </a:lnSpc>
              <a:spcBef>
                <a:spcPts val="0"/>
              </a:spcBef>
              <a:spcAft>
                <a:spcPts val="0"/>
              </a:spcAft>
              <a:buClr>
                <a:srgbClr val="00FFFF"/>
              </a:buClr>
              <a:buSzPct val="25000"/>
              <a:buFont typeface="Cabin"/>
              <a:buNone/>
            </a:pPr>
            <a:r>
              <a:rPr lang="en-US" sz="3200" u="none" strike="noStrike" cap="none">
                <a:solidFill>
                  <a:srgbClr val="00FFFF"/>
                </a:solidFill>
                <a:latin typeface="Arial" charset="0"/>
                <a:ea typeface="Arial" charset="0"/>
                <a:cs typeface="Arial" charset="0"/>
                <a:sym typeface="Cabin"/>
              </a:rPr>
              <a:t>&lt;weeks&gt;30&lt;/weeks&gt;</a:t>
            </a:r>
          </a:p>
          <a:p>
            <a:pPr marL="0" marR="0" lvl="0" indent="0" algn="ctr" rtl="0">
              <a:lnSpc>
                <a:spcPct val="100000"/>
              </a:lnSpc>
              <a:spcBef>
                <a:spcPts val="0"/>
              </a:spcBef>
              <a:spcAft>
                <a:spcPts val="0"/>
              </a:spcAft>
              <a:buNone/>
            </a:pPr>
            <a:endParaRPr/>
          </a:p>
        </p:txBody>
      </p:sp>
      <p:sp>
        <p:nvSpPr>
          <p:cNvPr id="458" name="Shape 458"/>
          <p:cNvSpPr txBox="1"/>
          <p:nvPr/>
        </p:nvSpPr>
        <p:spPr>
          <a:xfrm>
            <a:off x="1087500" y="5187275"/>
            <a:ext cx="4189499" cy="22986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700" u="none" strike="noStrike" cap="none">
                <a:solidFill>
                  <a:schemeClr val="lt1"/>
                </a:solidFill>
                <a:latin typeface="Arial" charset="0"/>
                <a:ea typeface="Arial" charset="0"/>
                <a:cs typeface="Arial" charset="0"/>
                <a:sym typeface="Cabin"/>
              </a:rPr>
              <a:t>It is common to represent time in UTC/GMT, given that servers are often scattered around the world.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ISO 8601 Date/Time Format</a:t>
            </a:r>
          </a:p>
        </p:txBody>
      </p:sp>
      <p:sp>
        <p:nvSpPr>
          <p:cNvPr id="464" name="Shape 464"/>
          <p:cNvSpPr txBox="1"/>
          <p:nvPr/>
        </p:nvSpPr>
        <p:spPr>
          <a:xfrm>
            <a:off x="1231900" y="2825750"/>
            <a:ext cx="11482500" cy="115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7200" u="none" strike="noStrike" cap="none">
                <a:solidFill>
                  <a:srgbClr val="FF00FF"/>
                </a:solidFill>
                <a:latin typeface="Arial" charset="0"/>
                <a:ea typeface="Arial" charset="0"/>
                <a:cs typeface="Arial" charset="0"/>
                <a:sym typeface="Cabin"/>
              </a:rPr>
              <a:t>2002-05-30</a:t>
            </a:r>
            <a:r>
              <a:rPr lang="en-US" sz="7200" u="none" strike="noStrike" cap="none">
                <a:solidFill>
                  <a:srgbClr val="FF7F00"/>
                </a:solidFill>
                <a:latin typeface="Arial" charset="0"/>
                <a:ea typeface="Arial" charset="0"/>
                <a:cs typeface="Arial" charset="0"/>
                <a:sym typeface="Cabin"/>
              </a:rPr>
              <a:t>T</a:t>
            </a:r>
            <a:r>
              <a:rPr lang="en-US" sz="7200" u="none" strike="noStrike" cap="none">
                <a:solidFill>
                  <a:srgbClr val="00FF00"/>
                </a:solidFill>
                <a:latin typeface="Arial" charset="0"/>
                <a:ea typeface="Arial" charset="0"/>
                <a:cs typeface="Arial" charset="0"/>
                <a:sym typeface="Cabin"/>
              </a:rPr>
              <a:t>09:30:10</a:t>
            </a:r>
            <a:r>
              <a:rPr lang="en-US" sz="7200" u="none" strike="noStrike" cap="none">
                <a:solidFill>
                  <a:srgbClr val="FF7F00"/>
                </a:solidFill>
                <a:latin typeface="Arial" charset="0"/>
                <a:ea typeface="Arial" charset="0"/>
                <a:cs typeface="Arial" charset="0"/>
                <a:sym typeface="Cabin"/>
              </a:rPr>
              <a:t>Z</a:t>
            </a:r>
          </a:p>
        </p:txBody>
      </p:sp>
      <p:sp>
        <p:nvSpPr>
          <p:cNvPr id="465" name="Shape 465"/>
          <p:cNvSpPr txBox="1"/>
          <p:nvPr/>
        </p:nvSpPr>
        <p:spPr>
          <a:xfrm>
            <a:off x="1228725" y="5143500"/>
            <a:ext cx="3807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Year-month-day</a:t>
            </a:r>
          </a:p>
        </p:txBody>
      </p:sp>
      <p:sp>
        <p:nvSpPr>
          <p:cNvPr id="466" name="Shape 466"/>
          <p:cNvSpPr txBox="1"/>
          <p:nvPr/>
        </p:nvSpPr>
        <p:spPr>
          <a:xfrm>
            <a:off x="6351587" y="5257800"/>
            <a:ext cx="2293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Time of day</a:t>
            </a:r>
          </a:p>
        </p:txBody>
      </p:sp>
      <p:sp>
        <p:nvSpPr>
          <p:cNvPr id="467" name="Shape 467"/>
          <p:cNvSpPr txBox="1"/>
          <p:nvPr/>
        </p:nvSpPr>
        <p:spPr>
          <a:xfrm>
            <a:off x="9793275" y="5092700"/>
            <a:ext cx="5294399"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Timezone - typically specified in UTC / GMT rather than local time zone.</a:t>
            </a:r>
          </a:p>
        </p:txBody>
      </p:sp>
      <p:sp>
        <p:nvSpPr>
          <p:cNvPr id="468" name="Shape 468"/>
          <p:cNvSpPr txBox="1"/>
          <p:nvPr/>
        </p:nvSpPr>
        <p:spPr>
          <a:xfrm>
            <a:off x="3695100" y="7193415"/>
            <a:ext cx="8387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http://en.wikipedia.org/wiki/ISO_8601</a:t>
            </a:r>
          </a:p>
        </p:txBody>
      </p:sp>
      <p:sp>
        <p:nvSpPr>
          <p:cNvPr id="469" name="Shape 469"/>
          <p:cNvSpPr txBox="1"/>
          <p:nvPr/>
        </p:nvSpPr>
        <p:spPr>
          <a:xfrm>
            <a:off x="2343325" y="7750865"/>
            <a:ext cx="11482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http://en.wikipedia.org/wiki/Coordinated_Universal_Time</a:t>
            </a:r>
          </a:p>
        </p:txBody>
      </p:sp>
      <p:cxnSp>
        <p:nvCxnSpPr>
          <p:cNvPr id="470" name="Shape 470"/>
          <p:cNvCxnSpPr/>
          <p:nvPr/>
        </p:nvCxnSpPr>
        <p:spPr>
          <a:xfrm flipH="1">
            <a:off x="2874961" y="4135437"/>
            <a:ext cx="314324" cy="952499"/>
          </a:xfrm>
          <a:prstGeom prst="straightConnector1">
            <a:avLst/>
          </a:prstGeom>
          <a:noFill/>
          <a:ln w="76200" cap="rnd" cmpd="sng">
            <a:solidFill>
              <a:srgbClr val="FF00FF"/>
            </a:solidFill>
            <a:prstDash val="solid"/>
            <a:miter/>
            <a:headEnd type="stealth" w="med" len="med"/>
            <a:tailEnd type="none" w="med" len="med"/>
          </a:ln>
        </p:spPr>
      </p:cxnSp>
      <p:cxnSp>
        <p:nvCxnSpPr>
          <p:cNvPr id="471" name="Shape 471"/>
          <p:cNvCxnSpPr/>
          <p:nvPr/>
        </p:nvCxnSpPr>
        <p:spPr>
          <a:xfrm flipH="1">
            <a:off x="7556461" y="4025900"/>
            <a:ext cx="4799" cy="1131899"/>
          </a:xfrm>
          <a:prstGeom prst="straightConnector1">
            <a:avLst/>
          </a:prstGeom>
          <a:noFill/>
          <a:ln w="76200" cap="rnd" cmpd="sng">
            <a:solidFill>
              <a:srgbClr val="00FF00"/>
            </a:solidFill>
            <a:prstDash val="solid"/>
            <a:miter/>
            <a:headEnd type="stealth" w="med" len="med"/>
            <a:tailEnd type="none" w="med" len="med"/>
          </a:ln>
        </p:spPr>
      </p:cxnSp>
      <p:cxnSp>
        <p:nvCxnSpPr>
          <p:cNvPr id="472" name="Shape 472"/>
          <p:cNvCxnSpPr/>
          <p:nvPr/>
        </p:nvCxnSpPr>
        <p:spPr>
          <a:xfrm>
            <a:off x="10995025" y="4002087"/>
            <a:ext cx="358799" cy="888899"/>
          </a:xfrm>
          <a:prstGeom prst="straightConnector1">
            <a:avLst/>
          </a:prstGeom>
          <a:noFill/>
          <a:ln w="76200" cap="rnd" cmpd="sng">
            <a:solidFill>
              <a:srgbClr val="FF7F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477" name="Shape 477"/>
          <p:cNvPicPr preferRelativeResize="0"/>
          <p:nvPr/>
        </p:nvPicPr>
        <p:blipFill rotWithShape="1">
          <a:blip r:embed="rId3">
            <a:alphaModFix/>
          </a:blip>
          <a:srcRect/>
          <a:stretch/>
        </p:blipFill>
        <p:spPr>
          <a:xfrm>
            <a:off x="0" y="728870"/>
            <a:ext cx="12555882" cy="7576377"/>
          </a:xfrm>
          <a:prstGeom prst="rect">
            <a:avLst/>
          </a:prstGeom>
          <a:noFill/>
          <a:ln>
            <a:noFill/>
          </a:ln>
        </p:spPr>
      </p:pic>
      <p:pic>
        <p:nvPicPr>
          <p:cNvPr id="478" name="Shape 478"/>
          <p:cNvPicPr preferRelativeResize="0"/>
          <p:nvPr/>
        </p:nvPicPr>
        <p:blipFill rotWithShape="1">
          <a:blip r:embed="rId4">
            <a:alphaModFix/>
          </a:blip>
          <a:srcRect/>
          <a:stretch/>
        </p:blipFill>
        <p:spPr>
          <a:xfrm>
            <a:off x="7513983" y="4956312"/>
            <a:ext cx="8615568" cy="3445565"/>
          </a:xfrm>
          <a:prstGeom prst="rect">
            <a:avLst/>
          </a:prstGeom>
          <a:noFill/>
          <a:ln>
            <a:noFill/>
          </a:ln>
        </p:spPr>
      </p:pic>
      <p:sp>
        <p:nvSpPr>
          <p:cNvPr id="479" name="Shape 479"/>
          <p:cNvSpPr/>
          <p:nvPr/>
        </p:nvSpPr>
        <p:spPr>
          <a:xfrm>
            <a:off x="635000" y="4826000"/>
            <a:ext cx="1270000" cy="1270000"/>
          </a:xfrm>
          <a:prstGeom prst="rightArrow">
            <a:avLst>
              <a:gd name="adj1" fmla="val 12096"/>
              <a:gd name="adj2" fmla="val 26041"/>
            </a:avLst>
          </a:prstGeom>
          <a:blipFill rotWithShape="1">
            <a:blip r:embed="rId5">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p:nvPr/>
        </p:nvSpPr>
        <p:spPr>
          <a:xfrm>
            <a:off x="2265502" y="8401019"/>
            <a:ext cx="12270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http://www.w3schools.com/Schema/schema_example.asp</a:t>
            </a:r>
          </a:p>
        </p:txBody>
      </p:sp>
      <p:pic>
        <p:nvPicPr>
          <p:cNvPr id="485" name="Shape 485"/>
          <p:cNvPicPr preferRelativeResize="0"/>
          <p:nvPr/>
        </p:nvPicPr>
        <p:blipFill rotWithShape="1">
          <a:blip r:embed="rId4">
            <a:alphaModFix/>
          </a:blip>
          <a:srcRect/>
          <a:stretch/>
        </p:blipFill>
        <p:spPr>
          <a:xfrm>
            <a:off x="4280452" y="808383"/>
            <a:ext cx="7977809" cy="7473368"/>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txBox="1"/>
          <p:nvPr/>
        </p:nvSpPr>
        <p:spPr>
          <a:xfrm>
            <a:off x="1549400" y="831850"/>
            <a:ext cx="10589591" cy="650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import </a:t>
            </a:r>
            <a:r>
              <a:rPr lang="en-US" sz="3000" b="1" i="0" u="none" strike="noStrike" cap="none" dirty="0" err="1">
                <a:solidFill>
                  <a:schemeClr val="lt1"/>
                </a:solidFill>
                <a:latin typeface="Courier New"/>
                <a:ea typeface="Courier New"/>
                <a:cs typeface="Courier New"/>
                <a:sym typeface="Courier New"/>
              </a:rPr>
              <a:t>xml.etree.ElementTree</a:t>
            </a:r>
            <a:r>
              <a:rPr lang="en-US" sz="3000" b="1" i="0" u="none" strike="noStrike" cap="none" dirty="0">
                <a:solidFill>
                  <a:schemeClr val="lt1"/>
                </a:solidFill>
                <a:latin typeface="Courier New"/>
                <a:ea typeface="Courier New"/>
                <a:cs typeface="Courier New"/>
                <a:sym typeface="Courier New"/>
              </a:rPr>
              <a:t> as ET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data = '''&lt;person&gt;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&lt;name&gt;Chuck&lt;/name&gt;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&lt;phone type="</a:t>
            </a:r>
            <a:r>
              <a:rPr lang="en-US" sz="3000" b="1" i="0" u="none" strike="noStrike" cap="none" dirty="0" err="1">
                <a:solidFill>
                  <a:schemeClr val="lt1"/>
                </a:solidFill>
                <a:latin typeface="Courier New"/>
                <a:ea typeface="Courier New"/>
                <a:cs typeface="Courier New"/>
                <a:sym typeface="Courier New"/>
              </a:rPr>
              <a:t>intl</a:t>
            </a:r>
            <a:r>
              <a:rPr lang="en-US" sz="3000" b="1" i="0" u="none" strike="noStrike" cap="none" dirty="0">
                <a:solidFill>
                  <a:schemeClr val="lt1"/>
                </a:solidFill>
                <a:latin typeface="Courier New"/>
                <a:ea typeface="Courier New"/>
                <a:cs typeface="Courier New"/>
                <a:sym typeface="Courier New"/>
              </a:rPr>
              <a:t>"&gt;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+1 734 303 4456</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&lt;/phone&gt;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&lt;email hide="yes"/&gt;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&lt;/person&gt;'''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tree = </a:t>
            </a:r>
            <a:r>
              <a:rPr lang="en-US" sz="3000" b="1" i="0" u="none" strike="noStrike" cap="none" dirty="0" err="1">
                <a:solidFill>
                  <a:schemeClr val="lt1"/>
                </a:solidFill>
                <a:latin typeface="Courier New"/>
                <a:ea typeface="Courier New"/>
                <a:cs typeface="Courier New"/>
                <a:sym typeface="Courier New"/>
              </a:rPr>
              <a:t>ET.fromstring</a:t>
            </a:r>
            <a:r>
              <a:rPr lang="en-US" sz="3000" b="1" i="0" u="none" strike="noStrike" cap="none" dirty="0">
                <a:solidFill>
                  <a:schemeClr val="lt1"/>
                </a:solidFill>
                <a:latin typeface="Courier New"/>
                <a:ea typeface="Courier New"/>
                <a:cs typeface="Courier New"/>
                <a:sym typeface="Courier New"/>
              </a:rPr>
              <a:t>(data)</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smtClean="0">
                <a:solidFill>
                  <a:schemeClr val="lt1"/>
                </a:solidFill>
                <a:latin typeface="Courier New"/>
                <a:ea typeface="Courier New"/>
                <a:cs typeface="Courier New"/>
                <a:sym typeface="Courier New"/>
              </a:rPr>
              <a:t>print('Name</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chemeClr val="lt1"/>
                </a:solidFill>
                <a:latin typeface="Courier New"/>
                <a:ea typeface="Courier New"/>
                <a:cs typeface="Courier New"/>
                <a:sym typeface="Courier New"/>
              </a:rPr>
              <a:t>tree.find</a:t>
            </a:r>
            <a:r>
              <a:rPr lang="en-US" sz="3000" b="1" i="0" u="none" strike="noStrike" cap="none" dirty="0">
                <a:solidFill>
                  <a:schemeClr val="lt1"/>
                </a:solidFill>
                <a:latin typeface="Courier New"/>
                <a:ea typeface="Courier New"/>
                <a:cs typeface="Courier New"/>
                <a:sym typeface="Courier New"/>
              </a:rPr>
              <a:t>('name').</a:t>
            </a:r>
            <a:r>
              <a:rPr lang="en-US" sz="3000" b="1" i="0" u="none" strike="noStrike" cap="none" dirty="0" smtClean="0">
                <a:solidFill>
                  <a:schemeClr val="lt1"/>
                </a:solidFill>
                <a:latin typeface="Courier New"/>
                <a:ea typeface="Courier New"/>
                <a:cs typeface="Courier New"/>
                <a:sym typeface="Courier New"/>
              </a:rPr>
              <a:t>text)</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smtClean="0">
                <a:solidFill>
                  <a:schemeClr val="lt1"/>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Attr</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chemeClr val="lt1"/>
                </a:solidFill>
                <a:latin typeface="Courier New"/>
                <a:ea typeface="Courier New"/>
                <a:cs typeface="Courier New"/>
                <a:sym typeface="Courier New"/>
              </a:rPr>
              <a:t>tree.find</a:t>
            </a:r>
            <a:r>
              <a:rPr lang="en-US" sz="3000" b="1" i="0" u="none" strike="noStrike" cap="none" dirty="0">
                <a:solidFill>
                  <a:schemeClr val="lt1"/>
                </a:solidFill>
                <a:latin typeface="Courier New"/>
                <a:ea typeface="Courier New"/>
                <a:cs typeface="Courier New"/>
                <a:sym typeface="Courier New"/>
              </a:rPr>
              <a:t>('email').get('hide</a:t>
            </a:r>
            <a:r>
              <a:rPr lang="en-US" sz="3000" b="1" i="0" u="none" strike="noStrike" cap="none" dirty="0" smtClean="0">
                <a:solidFill>
                  <a:schemeClr val="lt1"/>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p:txBody>
      </p:sp>
      <p:sp>
        <p:nvSpPr>
          <p:cNvPr id="491" name="Shape 491"/>
          <p:cNvSpPr txBox="1"/>
          <p:nvPr/>
        </p:nvSpPr>
        <p:spPr>
          <a:xfrm>
            <a:off x="13309738" y="927928"/>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xml1.py</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p:nvPr/>
        </p:nvSpPr>
        <p:spPr>
          <a:xfrm>
            <a:off x="1270000" y="781878"/>
            <a:ext cx="10972799" cy="755373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import </a:t>
            </a:r>
            <a:r>
              <a:rPr lang="en-US" sz="2200" b="1" i="0" u="none" strike="noStrike" cap="none" dirty="0" err="1">
                <a:solidFill>
                  <a:schemeClr val="lt1"/>
                </a:solidFill>
                <a:latin typeface="Courier New"/>
                <a:ea typeface="Courier New"/>
                <a:cs typeface="Courier New"/>
                <a:sym typeface="Courier New"/>
              </a:rPr>
              <a:t>xml.etree.ElementTree</a:t>
            </a:r>
            <a:r>
              <a:rPr lang="en-US" sz="2200" b="1" i="0" u="none" strike="noStrike" cap="none" dirty="0">
                <a:solidFill>
                  <a:schemeClr val="lt1"/>
                </a:solidFill>
                <a:latin typeface="Courier New"/>
                <a:ea typeface="Courier New"/>
                <a:cs typeface="Courier New"/>
                <a:sym typeface="Courier New"/>
              </a:rPr>
              <a:t> as ET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input = '''&lt;stuff&gt;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&lt;users&gt;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 x="2"&gt;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&lt;id&gt;001&lt;/id&gt;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&lt;name&gt;Chuck&lt;/name&gt;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 x="7"&gt;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&lt;id&gt;009&lt;/id&gt;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&lt;name&gt;Brent&lt;/name&gt;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&lt;/users&gt;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&lt;/stuff&gt;'''</a:t>
            </a:r>
          </a:p>
          <a:p>
            <a:pPr marL="0" marR="0" lvl="0" indent="0" algn="ctr" rtl="0">
              <a:lnSpc>
                <a:spcPct val="100000"/>
              </a:lnSpc>
              <a:spcBef>
                <a:spcPts val="0"/>
              </a:spcBef>
              <a:spcAft>
                <a:spcPts val="0"/>
              </a:spcAft>
              <a:buNone/>
            </a:pPr>
            <a:endParaRPr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stuff = </a:t>
            </a:r>
            <a:r>
              <a:rPr lang="en-US" sz="2200" b="1" i="0" u="none" strike="noStrike" cap="none" dirty="0" err="1">
                <a:solidFill>
                  <a:schemeClr val="lt1"/>
                </a:solidFill>
                <a:latin typeface="Courier New"/>
                <a:ea typeface="Courier New"/>
                <a:cs typeface="Courier New"/>
                <a:sym typeface="Courier New"/>
              </a:rPr>
              <a:t>ET.fromstring</a:t>
            </a:r>
            <a:r>
              <a:rPr lang="en-US" sz="2200" b="1" i="0" u="none" strike="noStrike" cap="none" dirty="0">
                <a:solidFill>
                  <a:schemeClr val="lt1"/>
                </a:solidFill>
                <a:latin typeface="Courier New"/>
                <a:ea typeface="Courier New"/>
                <a:cs typeface="Courier New"/>
                <a:sym typeface="Courier New"/>
              </a:rPr>
              <a:t>(input)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err="1">
                <a:solidFill>
                  <a:schemeClr val="lt1"/>
                </a:solidFill>
                <a:latin typeface="Courier New"/>
                <a:ea typeface="Courier New"/>
                <a:cs typeface="Courier New"/>
                <a:sym typeface="Courier New"/>
              </a:rPr>
              <a:t>lst</a:t>
            </a:r>
            <a:r>
              <a:rPr lang="en-US" sz="2200" b="1" i="0" u="none" strike="noStrike" cap="none" dirty="0">
                <a:solidFill>
                  <a:schemeClr val="lt1"/>
                </a:solidFill>
                <a:latin typeface="Courier New"/>
                <a:ea typeface="Courier New"/>
                <a:cs typeface="Courier New"/>
                <a:sym typeface="Courier New"/>
              </a:rPr>
              <a:t> = </a:t>
            </a:r>
            <a:r>
              <a:rPr lang="en-US" sz="2200" b="1" i="0" u="none" strike="noStrike" cap="none" dirty="0" err="1">
                <a:solidFill>
                  <a:schemeClr val="lt1"/>
                </a:solidFill>
                <a:latin typeface="Courier New"/>
                <a:ea typeface="Courier New"/>
                <a:cs typeface="Courier New"/>
                <a:sym typeface="Courier New"/>
              </a:rPr>
              <a:t>stuff.findall</a:t>
            </a:r>
            <a:r>
              <a:rPr lang="en-US" sz="2200" b="1" i="0" u="none" strike="noStrike" cap="none" dirty="0">
                <a:solidFill>
                  <a:schemeClr val="lt1"/>
                </a:solidFill>
                <a:latin typeface="Courier New"/>
                <a:ea typeface="Courier New"/>
                <a:cs typeface="Courier New"/>
                <a:sym typeface="Courier New"/>
              </a:rPr>
              <a:t>('users/user')</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smtClean="0">
                <a:solidFill>
                  <a:schemeClr val="lt1"/>
                </a:solidFill>
                <a:latin typeface="Courier New"/>
                <a:ea typeface="Courier New"/>
                <a:cs typeface="Courier New"/>
                <a:sym typeface="Courier New"/>
              </a:rPr>
              <a:t>print('User </a:t>
            </a:r>
            <a:r>
              <a:rPr lang="en-US" sz="2200" b="1" i="0" u="none" strike="noStrike" cap="none" dirty="0">
                <a:solidFill>
                  <a:schemeClr val="lt1"/>
                </a:solidFill>
                <a:latin typeface="Courier New"/>
                <a:ea typeface="Courier New"/>
                <a:cs typeface="Courier New"/>
                <a:sym typeface="Courier New"/>
              </a:rPr>
              <a:t>count:', </a:t>
            </a:r>
            <a:r>
              <a:rPr lang="en-US" sz="2200" b="1" i="0" u="none" strike="noStrike" cap="none" dirty="0" err="1">
                <a:solidFill>
                  <a:schemeClr val="lt1"/>
                </a:solidFill>
                <a:latin typeface="Courier New"/>
                <a:ea typeface="Courier New"/>
                <a:cs typeface="Courier New"/>
                <a:sym typeface="Courier New"/>
              </a:rPr>
              <a:t>len</a:t>
            </a:r>
            <a:r>
              <a:rPr lang="en-US" sz="2200" b="1" i="0" u="none" strike="noStrike" cap="none" dirty="0">
                <a:solidFill>
                  <a:schemeClr val="lt1"/>
                </a:solidFill>
                <a:latin typeface="Courier New"/>
                <a:ea typeface="Courier New"/>
                <a:cs typeface="Courier New"/>
                <a:sym typeface="Courier New"/>
              </a:rPr>
              <a:t>(</a:t>
            </a:r>
            <a:r>
              <a:rPr lang="en-US" sz="2200" b="1" i="0" u="none" strike="noStrike" cap="none" dirty="0" err="1">
                <a:solidFill>
                  <a:schemeClr val="lt1"/>
                </a:solidFill>
                <a:latin typeface="Courier New"/>
                <a:ea typeface="Courier New"/>
                <a:cs typeface="Courier New"/>
                <a:sym typeface="Courier New"/>
              </a:rPr>
              <a:t>lst</a:t>
            </a:r>
            <a:r>
              <a:rPr lang="en-US" sz="2200" b="1" i="0" u="none" strike="noStrike" cap="none" dirty="0" smtClean="0">
                <a:solidFill>
                  <a:schemeClr val="lt1"/>
                </a:solidFill>
                <a:latin typeface="Courier New"/>
                <a:ea typeface="Courier New"/>
                <a:cs typeface="Courier New"/>
                <a:sym typeface="Courier New"/>
              </a:rPr>
              <a:t>))</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for item in </a:t>
            </a:r>
            <a:r>
              <a:rPr lang="en-US" sz="2200" b="1" i="0" u="none" strike="noStrike" cap="none" dirty="0" err="1">
                <a:solidFill>
                  <a:schemeClr val="lt1"/>
                </a:solidFill>
                <a:latin typeface="Courier New"/>
                <a:ea typeface="Courier New"/>
                <a:cs typeface="Courier New"/>
                <a:sym typeface="Courier New"/>
              </a:rPr>
              <a:t>lst</a:t>
            </a:r>
            <a:r>
              <a:rPr lang="en-US" sz="22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smtClean="0">
                <a:solidFill>
                  <a:schemeClr val="lt1"/>
                </a:solidFill>
                <a:latin typeface="Courier New"/>
                <a:ea typeface="Courier New"/>
                <a:cs typeface="Courier New"/>
                <a:sym typeface="Courier New"/>
              </a:rPr>
              <a:t>print('Name</a:t>
            </a: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item.find</a:t>
            </a:r>
            <a:r>
              <a:rPr lang="en-US" sz="2200" b="1" i="0" u="none" strike="noStrike" cap="none" dirty="0">
                <a:solidFill>
                  <a:schemeClr val="lt1"/>
                </a:solidFill>
                <a:latin typeface="Courier New"/>
                <a:ea typeface="Courier New"/>
                <a:cs typeface="Courier New"/>
                <a:sym typeface="Courier New"/>
              </a:rPr>
              <a:t>('name').</a:t>
            </a:r>
            <a:r>
              <a:rPr lang="en-US" sz="2200" b="1" i="0" u="none" strike="noStrike" cap="none" dirty="0" smtClean="0">
                <a:solidFill>
                  <a:schemeClr val="lt1"/>
                </a:solidFill>
                <a:latin typeface="Courier New"/>
                <a:ea typeface="Courier New"/>
                <a:cs typeface="Courier New"/>
                <a:sym typeface="Courier New"/>
              </a:rPr>
              <a:t>text)</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smtClean="0">
                <a:solidFill>
                  <a:schemeClr val="lt1"/>
                </a:solidFill>
                <a:latin typeface="Courier New"/>
                <a:ea typeface="Courier New"/>
                <a:cs typeface="Courier New"/>
                <a:sym typeface="Courier New"/>
              </a:rPr>
              <a:t>print('Id</a:t>
            </a: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item.find</a:t>
            </a:r>
            <a:r>
              <a:rPr lang="en-US" sz="2200" b="1" i="0" u="none" strike="noStrike" cap="none" dirty="0">
                <a:solidFill>
                  <a:schemeClr val="lt1"/>
                </a:solidFill>
                <a:latin typeface="Courier New"/>
                <a:ea typeface="Courier New"/>
                <a:cs typeface="Courier New"/>
                <a:sym typeface="Courier New"/>
              </a:rPr>
              <a:t>('id').</a:t>
            </a:r>
            <a:r>
              <a:rPr lang="en-US" sz="2200" b="1" i="0" u="none" strike="noStrike" cap="none" dirty="0" smtClean="0">
                <a:solidFill>
                  <a:schemeClr val="lt1"/>
                </a:solidFill>
                <a:latin typeface="Courier New"/>
                <a:ea typeface="Courier New"/>
                <a:cs typeface="Courier New"/>
                <a:sym typeface="Courier New"/>
              </a:rPr>
              <a:t>text)</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smtClean="0">
                <a:solidFill>
                  <a:schemeClr val="lt1"/>
                </a:solidFill>
                <a:latin typeface="Courier New"/>
                <a:ea typeface="Courier New"/>
                <a:cs typeface="Courier New"/>
                <a:sym typeface="Courier New"/>
              </a:rPr>
              <a:t>print('Attribute</a:t>
            </a: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item.get</a:t>
            </a:r>
            <a:r>
              <a:rPr lang="en-US" sz="2200" b="1" i="0" u="none" strike="noStrike" cap="none" dirty="0">
                <a:solidFill>
                  <a:schemeClr val="lt1"/>
                </a:solidFill>
                <a:latin typeface="Courier New"/>
                <a:ea typeface="Courier New"/>
                <a:cs typeface="Courier New"/>
                <a:sym typeface="Courier New"/>
              </a:rPr>
              <a:t>("x</a:t>
            </a:r>
            <a:r>
              <a:rPr lang="en-US" sz="2200" b="1" i="0" u="none" strike="noStrike" cap="none" dirty="0" smtClean="0">
                <a:solidFill>
                  <a:schemeClr val="lt1"/>
                </a:solidFill>
                <a:latin typeface="Courier New"/>
                <a:ea typeface="Courier New"/>
                <a:cs typeface="Courier New"/>
                <a:sym typeface="Courier New"/>
              </a:rPr>
              <a:t>"))</a:t>
            </a:r>
            <a:endParaRPr lang="en-US" sz="2200" b="1" i="0" u="none" strike="noStrike" cap="none" dirty="0">
              <a:solidFill>
                <a:schemeClr val="lt1"/>
              </a:solidFill>
              <a:latin typeface="Courier New"/>
              <a:ea typeface="Courier New"/>
              <a:cs typeface="Courier New"/>
              <a:sym typeface="Courier New"/>
            </a:endParaRPr>
          </a:p>
        </p:txBody>
      </p:sp>
      <p:sp>
        <p:nvSpPr>
          <p:cNvPr id="497" name="Shape 497"/>
          <p:cNvSpPr txBox="1"/>
          <p:nvPr/>
        </p:nvSpPr>
        <p:spPr>
          <a:xfrm>
            <a:off x="13071199" y="1020693"/>
            <a:ext cx="17145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xml2.py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JavaScript Object Notation</a:t>
            </a:r>
          </a:p>
        </p:txBody>
      </p:sp>
      <p:sp>
        <p:nvSpPr>
          <p:cNvPr id="2" name="Text Placeholder 1"/>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Sending Data across the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Net</a:t>
            </a:r>
            <a:r>
              <a:rPr lang="en-US" sz="7600" b="1" i="0" u="none" strike="noStrike" cap="none">
                <a:solidFill>
                  <a:srgbClr val="FFD966"/>
                </a:solidFill>
                <a:latin typeface="Arial"/>
                <a:ea typeface="Arial"/>
                <a:cs typeface="Arial"/>
                <a:sym typeface="Arial"/>
              </a:rPr>
              <a:t>”</a:t>
            </a:r>
          </a:p>
        </p:txBody>
      </p:sp>
      <p:sp>
        <p:nvSpPr>
          <p:cNvPr id="9" name="Shape 244"/>
          <p:cNvSpPr txBox="1">
            <a:spLocks noChangeArrowheads="1"/>
          </p:cNvSpPr>
          <p:nvPr/>
        </p:nvSpPr>
        <p:spPr bwMode="auto">
          <a:xfrm>
            <a:off x="849491" y="3112912"/>
            <a:ext cx="3174999" cy="1817511"/>
          </a:xfrm>
          <a:prstGeom prst="rect">
            <a:avLst/>
          </a:prstGeom>
          <a:noFill/>
          <a:ln w="63500" cap="rnd">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buClr>
                <a:srgbClr val="FFFFFF"/>
              </a:buClr>
              <a:buSzPct val="25000"/>
            </a:pPr>
            <a:r>
              <a:rPr lang="en-US" altLang="x-none" sz="4267">
                <a:solidFill>
                  <a:srgbClr val="FFFFFF"/>
                </a:solidFill>
                <a:latin typeface="Arial" charset="0"/>
                <a:sym typeface="Cabin" charset="0"/>
              </a:rPr>
              <a:t>PHP</a:t>
            </a:r>
          </a:p>
          <a:p>
            <a:pPr algn="ctr">
              <a:buClr>
                <a:srgbClr val="FFFFFF"/>
              </a:buClr>
              <a:buSzPct val="25000"/>
            </a:pPr>
            <a:r>
              <a:rPr lang="en-US" altLang="x-none" sz="4267">
                <a:solidFill>
                  <a:srgbClr val="FFFFFF"/>
                </a:solidFill>
                <a:latin typeface="Arial" charset="0"/>
                <a:sym typeface="Cabin" charset="0"/>
              </a:rPr>
              <a:t>Array</a:t>
            </a:r>
          </a:p>
        </p:txBody>
      </p:sp>
      <p:pic>
        <p:nvPicPr>
          <p:cNvPr id="10" name="Shape 223"/>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5068" y="3327402"/>
            <a:ext cx="4476044" cy="3682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hape 224"/>
          <p:cNvSpPr txBox="1">
            <a:spLocks noChangeArrowheads="1"/>
          </p:cNvSpPr>
          <p:nvPr/>
        </p:nvSpPr>
        <p:spPr bwMode="auto">
          <a:xfrm>
            <a:off x="2438400" y="7368823"/>
            <a:ext cx="12860868" cy="1106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buClr>
                <a:srgbClr val="FFFFFF"/>
              </a:buClr>
              <a:buSzPct val="25000"/>
              <a:buFont typeface="Cabin" charset="0"/>
              <a:buNone/>
            </a:pPr>
            <a:r>
              <a:rPr lang="en-US" altLang="x-none" sz="3556">
                <a:solidFill>
                  <a:srgbClr val="FFFFFF"/>
                </a:solidFill>
                <a:latin typeface="Arial" charset="0"/>
                <a:sym typeface="Cabin" charset="0"/>
              </a:rPr>
              <a:t>a.k.a.  </a:t>
            </a:r>
            <a:r>
              <a:rPr lang="en-US" altLang="x-none" sz="3556">
                <a:solidFill>
                  <a:srgbClr val="FFFFFF"/>
                </a:solidFill>
                <a:latin typeface="Arial" charset="0"/>
                <a:sym typeface="Arial" charset="0"/>
              </a:rPr>
              <a:t>“</a:t>
            </a:r>
            <a:r>
              <a:rPr lang="en-US" altLang="x-none" sz="3556">
                <a:solidFill>
                  <a:srgbClr val="FFFFFF"/>
                </a:solidFill>
                <a:latin typeface="Arial" charset="0"/>
                <a:sym typeface="Cabin" charset="0"/>
              </a:rPr>
              <a:t>Wire Protocol</a:t>
            </a:r>
            <a:r>
              <a:rPr lang="en-US" altLang="x-none" sz="3556">
                <a:solidFill>
                  <a:srgbClr val="FFFFFF"/>
                </a:solidFill>
                <a:latin typeface="Arial" charset="0"/>
                <a:sym typeface="Arial" charset="0"/>
              </a:rPr>
              <a:t>”</a:t>
            </a:r>
            <a:r>
              <a:rPr lang="en-US" altLang="x-none" sz="3556">
                <a:solidFill>
                  <a:srgbClr val="FFFFFF"/>
                </a:solidFill>
                <a:latin typeface="Arial" charset="0"/>
                <a:sym typeface="Cabin" charset="0"/>
              </a:rPr>
              <a:t> - What we send on the </a:t>
            </a:r>
            <a:r>
              <a:rPr lang="en-US" altLang="x-none" sz="3556">
                <a:solidFill>
                  <a:srgbClr val="FFFFFF"/>
                </a:solidFill>
                <a:latin typeface="Arial" charset="0"/>
                <a:sym typeface="Arial" charset="0"/>
              </a:rPr>
              <a:t>“</a:t>
            </a:r>
            <a:r>
              <a:rPr lang="en-US" altLang="x-none" sz="3556">
                <a:solidFill>
                  <a:srgbClr val="FFFFFF"/>
                </a:solidFill>
                <a:latin typeface="Arial" charset="0"/>
                <a:sym typeface="Cabin" charset="0"/>
              </a:rPr>
              <a:t>wire</a:t>
            </a:r>
            <a:r>
              <a:rPr lang="en-US" altLang="x-none" sz="3556">
                <a:solidFill>
                  <a:srgbClr val="FFFFFF"/>
                </a:solidFill>
                <a:latin typeface="Arial" charset="0"/>
                <a:sym typeface="Arial" charset="0"/>
              </a:rPr>
              <a:t>”</a:t>
            </a:r>
          </a:p>
        </p:txBody>
      </p:sp>
      <p:sp>
        <p:nvSpPr>
          <p:cNvPr id="12" name="Shape 244"/>
          <p:cNvSpPr txBox="1">
            <a:spLocks noChangeArrowheads="1"/>
          </p:cNvSpPr>
          <p:nvPr/>
        </p:nvSpPr>
        <p:spPr bwMode="auto">
          <a:xfrm>
            <a:off x="11912602" y="3090334"/>
            <a:ext cx="3174999" cy="1817511"/>
          </a:xfrm>
          <a:prstGeom prst="rect">
            <a:avLst/>
          </a:prstGeom>
          <a:noFill/>
          <a:ln w="63500" cap="rnd">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buClr>
                <a:srgbClr val="FFFFFF"/>
              </a:buClr>
              <a:buSzPct val="25000"/>
            </a:pPr>
            <a:r>
              <a:rPr lang="en-US" altLang="x-none" sz="4267">
                <a:solidFill>
                  <a:srgbClr val="FFFFFF"/>
                </a:solidFill>
                <a:latin typeface="Arial" charset="0"/>
                <a:sym typeface="Cabin" charset="0"/>
              </a:rPr>
              <a:t>JavaScript</a:t>
            </a:r>
          </a:p>
          <a:p>
            <a:pPr algn="ctr">
              <a:buClr>
                <a:srgbClr val="FFFFFF"/>
              </a:buClr>
              <a:buSzPct val="25000"/>
            </a:pPr>
            <a:r>
              <a:rPr lang="en-US" altLang="x-none" sz="4267">
                <a:solidFill>
                  <a:srgbClr val="FFFFFF"/>
                </a:solidFill>
                <a:latin typeface="Arial" charset="0"/>
                <a:sym typeface="Cabin" charset="0"/>
              </a:rPr>
              <a:t>Object</a:t>
            </a:r>
          </a:p>
        </p:txBody>
      </p:sp>
      <p:sp>
        <p:nvSpPr>
          <p:cNvPr id="13" name="Shape 244"/>
          <p:cNvSpPr txBox="1">
            <a:spLocks noChangeArrowheads="1"/>
          </p:cNvSpPr>
          <p:nvPr/>
        </p:nvSpPr>
        <p:spPr bwMode="auto">
          <a:xfrm>
            <a:off x="11912602" y="5421490"/>
            <a:ext cx="3174999" cy="1817511"/>
          </a:xfrm>
          <a:prstGeom prst="rect">
            <a:avLst/>
          </a:prstGeom>
          <a:noFill/>
          <a:ln w="63500" cap="rnd">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buClr>
                <a:srgbClr val="FFFFFF"/>
              </a:buClr>
              <a:buSzPct val="25000"/>
            </a:pPr>
            <a:r>
              <a:rPr lang="en-US" altLang="x-none" sz="4267">
                <a:solidFill>
                  <a:srgbClr val="FFFFFF"/>
                </a:solidFill>
                <a:latin typeface="Arial" charset="0"/>
                <a:sym typeface="Cabin" charset="0"/>
              </a:rPr>
              <a:t>Java</a:t>
            </a:r>
          </a:p>
          <a:p>
            <a:pPr algn="ctr">
              <a:buClr>
                <a:srgbClr val="FFFFFF"/>
              </a:buClr>
              <a:buSzPct val="25000"/>
            </a:pPr>
            <a:r>
              <a:rPr lang="en-US" altLang="x-none" sz="4267">
                <a:solidFill>
                  <a:srgbClr val="FFFFFF"/>
                </a:solidFill>
                <a:latin typeface="Arial" charset="0"/>
                <a:sym typeface="Cabin" charset="0"/>
              </a:rPr>
              <a:t>HashMap</a:t>
            </a:r>
          </a:p>
        </p:txBody>
      </p:sp>
      <p:sp>
        <p:nvSpPr>
          <p:cNvPr id="14" name="Shape 244"/>
          <p:cNvSpPr txBox="1">
            <a:spLocks noChangeArrowheads="1"/>
          </p:cNvSpPr>
          <p:nvPr/>
        </p:nvSpPr>
        <p:spPr bwMode="auto">
          <a:xfrm>
            <a:off x="900291" y="5503334"/>
            <a:ext cx="3174999" cy="1814690"/>
          </a:xfrm>
          <a:prstGeom prst="rect">
            <a:avLst/>
          </a:prstGeom>
          <a:noFill/>
          <a:ln w="63500" cap="rnd">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buClr>
                <a:srgbClr val="FFFFFF"/>
              </a:buClr>
              <a:buSzPct val="25000"/>
            </a:pPr>
            <a:r>
              <a:rPr lang="en-US" altLang="x-none" sz="4267">
                <a:solidFill>
                  <a:srgbClr val="FFFFFF"/>
                </a:solidFill>
                <a:latin typeface="Arial" charset="0"/>
                <a:sym typeface="Cabin" charset="0"/>
              </a:rPr>
              <a:t>Python</a:t>
            </a:r>
          </a:p>
          <a:p>
            <a:pPr algn="ctr">
              <a:buClr>
                <a:srgbClr val="FFFFFF"/>
              </a:buClr>
              <a:buSzPct val="25000"/>
            </a:pPr>
            <a:r>
              <a:rPr lang="en-US" altLang="x-none" sz="4267">
                <a:solidFill>
                  <a:srgbClr val="FFFFFF"/>
                </a:solidFill>
                <a:latin typeface="Arial" charset="0"/>
                <a:sym typeface="Cabin" charset="0"/>
              </a:rPr>
              <a:t>Dictionary</a:t>
            </a:r>
          </a:p>
        </p:txBody>
      </p:sp>
      <p:sp>
        <p:nvSpPr>
          <p:cNvPr id="15" name="Left-Right Arrow 1"/>
          <p:cNvSpPr>
            <a:spLocks noChangeArrowheads="1"/>
          </p:cNvSpPr>
          <p:nvPr/>
        </p:nvSpPr>
        <p:spPr bwMode="auto">
          <a:xfrm rot="1366424">
            <a:off x="4354690" y="3970869"/>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6" name="Left-Right Arrow 16"/>
          <p:cNvSpPr>
            <a:spLocks noChangeArrowheads="1"/>
          </p:cNvSpPr>
          <p:nvPr/>
        </p:nvSpPr>
        <p:spPr bwMode="auto">
          <a:xfrm rot="-922861">
            <a:off x="4354690" y="6000045"/>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7" name="Left-Right Arrow 17"/>
          <p:cNvSpPr>
            <a:spLocks noChangeArrowheads="1"/>
          </p:cNvSpPr>
          <p:nvPr/>
        </p:nvSpPr>
        <p:spPr bwMode="auto">
          <a:xfrm rot="-1027410">
            <a:off x="10377312" y="3970869"/>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8" name="Left-Right Arrow 18"/>
          <p:cNvSpPr>
            <a:spLocks noChangeArrowheads="1"/>
          </p:cNvSpPr>
          <p:nvPr/>
        </p:nvSpPr>
        <p:spPr bwMode="auto">
          <a:xfrm rot="1462947">
            <a:off x="10377312" y="6000045"/>
            <a:ext cx="1230489" cy="649111"/>
          </a:xfrm>
          <a:prstGeom prst="leftRightArrow">
            <a:avLst>
              <a:gd name="adj1" fmla="val 50000"/>
              <a:gd name="adj2" fmla="val 49857"/>
            </a:avLst>
          </a:prstGeom>
          <a:blipFill dpi="0" rotWithShape="0">
            <a:blip r:embed="rId4"/>
            <a:srcRect/>
            <a:tile tx="0" ty="0" sx="100000" sy="100000" flip="none" algn="tl"/>
          </a:blipFill>
          <a:ln w="25400">
            <a:solidFill>
              <a:srgbClr val="FFFFFF"/>
            </a:solidFill>
            <a:miter lim="0"/>
            <a:headEnd/>
            <a:tailEnd/>
          </a:ln>
        </p:spPr>
        <p:txBody>
          <a:bodyPr lIns="90311" tIns="90311" rIns="90311" bIns="90311" anchor="ctr"/>
          <a:lstStyle>
            <a:lvl1pPr marL="228600" defTabSz="457200">
              <a:defRPr sz="600">
                <a:solidFill>
                  <a:srgbClr val="000000"/>
                </a:solidFill>
                <a:latin typeface="Helvetica" charset="0"/>
                <a:ea typeface="ＭＳ Ｐゴシック" charset="-128"/>
                <a:sym typeface="Helvetica" charset="0"/>
              </a:defRPr>
            </a:lvl1pPr>
            <a:lvl2pPr defTabSz="457200">
              <a:defRPr sz="600">
                <a:solidFill>
                  <a:srgbClr val="000000"/>
                </a:solidFill>
                <a:latin typeface="Helvetica" charset="0"/>
                <a:ea typeface="ＭＳ Ｐゴシック" charset="-128"/>
                <a:sym typeface="Helvetica" charset="0"/>
              </a:defRPr>
            </a:lvl2pPr>
            <a:lvl3pPr defTabSz="457200">
              <a:defRPr sz="600">
                <a:solidFill>
                  <a:srgbClr val="000000"/>
                </a:solidFill>
                <a:latin typeface="Helvetica" charset="0"/>
                <a:ea typeface="ＭＳ Ｐゴシック" charset="-128"/>
                <a:sym typeface="Helvetica" charset="0"/>
              </a:defRPr>
            </a:lvl3pPr>
            <a:lvl4pPr defTabSz="457200">
              <a:defRPr sz="600">
                <a:solidFill>
                  <a:srgbClr val="000000"/>
                </a:solidFill>
                <a:latin typeface="Helvetica" charset="0"/>
                <a:ea typeface="ＭＳ Ｐゴシック" charset="-128"/>
                <a:sym typeface="Helvetica" charset="0"/>
              </a:defRPr>
            </a:lvl4pPr>
            <a:lvl5pPr defTabSz="457200">
              <a:defRPr sz="600">
                <a:solidFill>
                  <a:srgbClr val="000000"/>
                </a:solidFill>
                <a:latin typeface="Helvetica" charset="0"/>
                <a:ea typeface="ＭＳ Ｐゴシック" charset="-128"/>
                <a:sym typeface="Helvetica" charset="0"/>
              </a:defRPr>
            </a:lvl5pPr>
            <a:lvl6pPr marL="9715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6pPr>
            <a:lvl7pPr marL="14287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7pPr>
            <a:lvl8pPr marL="18859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8pPr>
            <a:lvl9pPr marL="2343150" indent="514350" defTabSz="457200" eaLnBrk="0" fontAlgn="base" hangingPunct="0">
              <a:spcBef>
                <a:spcPct val="0"/>
              </a:spcBef>
              <a:spcAft>
                <a:spcPct val="0"/>
              </a:spcAft>
              <a:defRPr sz="600">
                <a:solidFill>
                  <a:srgbClr val="000000"/>
                </a:solidFill>
                <a:latin typeface="Helvetica" charset="0"/>
                <a:ea typeface="ＭＳ Ｐゴシック" charset="-128"/>
                <a:sym typeface="Helvetica" charset="0"/>
              </a:defRPr>
            </a:lvl9pPr>
          </a:lstStyle>
          <a:p>
            <a:pPr eaLnBrk="1"/>
            <a:endParaRPr lang="x-none" altLang="x-none" sz="2133">
              <a:ea typeface="Helvetica" charset="0"/>
              <a:cs typeface="Helvetica" charset="0"/>
            </a:endParaRPr>
          </a:p>
        </p:txBody>
      </p:sp>
      <p:sp>
        <p:nvSpPr>
          <p:cNvPr id="19" name="Shape 247"/>
          <p:cNvSpPr txBox="1">
            <a:spLocks noChangeArrowheads="1"/>
          </p:cNvSpPr>
          <p:nvPr/>
        </p:nvSpPr>
        <p:spPr bwMode="auto">
          <a:xfrm>
            <a:off x="6739467" y="4236156"/>
            <a:ext cx="3440290" cy="186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buClr>
                <a:srgbClr val="00FF00"/>
              </a:buClr>
              <a:buSzPct val="25000"/>
            </a:pPr>
            <a:r>
              <a:rPr lang="en-US" altLang="x-none" sz="2489" dirty="0">
                <a:solidFill>
                  <a:schemeClr val="bg2"/>
                </a:solidFill>
                <a:latin typeface="Arial" charset="0"/>
                <a:sym typeface="Cabin" charset="0"/>
              </a:rPr>
              <a:t>{</a:t>
            </a:r>
          </a:p>
          <a:p>
            <a:pPr>
              <a:buClr>
                <a:srgbClr val="00FF00"/>
              </a:buClr>
              <a:buSzPct val="25000"/>
            </a:pPr>
            <a:r>
              <a:rPr lang="en-US" altLang="x-none" sz="2489" dirty="0">
                <a:solidFill>
                  <a:schemeClr val="bg2"/>
                </a:solidFill>
                <a:latin typeface="Arial" charset="0"/>
                <a:sym typeface="Cabin" charset="0"/>
              </a:rPr>
              <a:t>  "name" :  "Chuck",</a:t>
            </a:r>
          </a:p>
          <a:p>
            <a:pPr>
              <a:buClr>
                <a:srgbClr val="00FF00"/>
              </a:buClr>
              <a:buSzPct val="25000"/>
            </a:pPr>
            <a:r>
              <a:rPr lang="en-US" altLang="x-none" sz="2489" dirty="0">
                <a:solidFill>
                  <a:schemeClr val="bg2"/>
                </a:solidFill>
                <a:latin typeface="Arial" charset="0"/>
                <a:sym typeface="Cabin" charset="0"/>
              </a:rPr>
              <a:t>  "phone" : "303-4456"</a:t>
            </a:r>
          </a:p>
          <a:p>
            <a:pPr>
              <a:buClr>
                <a:srgbClr val="00FF00"/>
              </a:buClr>
              <a:buSzPct val="25000"/>
            </a:pPr>
            <a:r>
              <a:rPr lang="en-US" altLang="x-none" sz="2489" dirty="0">
                <a:solidFill>
                  <a:schemeClr val="bg2"/>
                </a:solidFill>
                <a:latin typeface="Arial" charset="0"/>
                <a:sym typeface="Cabin" charset="0"/>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800" u="none" strike="noStrike" cap="none">
                <a:solidFill>
                  <a:srgbClr val="FFD966"/>
                </a:solidFill>
                <a:latin typeface="Arial" charset="0"/>
                <a:ea typeface="Arial" charset="0"/>
                <a:cs typeface="Arial" charset="0"/>
                <a:sym typeface="Cabin"/>
              </a:rPr>
              <a:t>JavaScript Object Notation</a:t>
            </a:r>
          </a:p>
        </p:txBody>
      </p:sp>
      <p:sp>
        <p:nvSpPr>
          <p:cNvPr id="509" name="Shape 509"/>
          <p:cNvSpPr txBox="1">
            <a:spLocks noGrp="1"/>
          </p:cNvSpPr>
          <p:nvPr>
            <p:ph type="body" idx="1"/>
          </p:nvPr>
        </p:nvSpPr>
        <p:spPr>
          <a:xfrm>
            <a:off x="1155700" y="2603500"/>
            <a:ext cx="8359361" cy="5702399"/>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u="none" strike="noStrike" cap="none" dirty="0">
                <a:solidFill>
                  <a:schemeClr val="lt1"/>
                </a:solidFill>
                <a:latin typeface="Arial" charset="0"/>
                <a:ea typeface="Arial" charset="0"/>
                <a:cs typeface="Arial" charset="0"/>
                <a:sym typeface="Cabin"/>
              </a:rPr>
              <a:t>Douglas </a:t>
            </a:r>
            <a:r>
              <a:rPr lang="en-US" sz="3800" u="none" strike="noStrike" cap="none" dirty="0" err="1">
                <a:solidFill>
                  <a:schemeClr val="lt1"/>
                </a:solidFill>
                <a:latin typeface="Arial" charset="0"/>
                <a:ea typeface="Arial" charset="0"/>
                <a:cs typeface="Arial" charset="0"/>
                <a:sym typeface="Cabin"/>
              </a:rPr>
              <a:t>Crockford</a:t>
            </a:r>
            <a:r>
              <a:rPr lang="en-US" sz="3800" u="none" strike="noStrike" cap="none" dirty="0">
                <a:solidFill>
                  <a:schemeClr val="lt1"/>
                </a:solidFill>
                <a:latin typeface="Arial" charset="0"/>
                <a:ea typeface="Arial" charset="0"/>
                <a:cs typeface="Arial" charset="0"/>
                <a:sym typeface="Cabin"/>
              </a:rPr>
              <a:t> - </a:t>
            </a:r>
            <a:r>
              <a:rPr lang="en-US" sz="3800" dirty="0">
                <a:solidFill>
                  <a:schemeClr val="lt1"/>
                </a:solidFill>
                <a:latin typeface="Arial" charset="0"/>
                <a:ea typeface="Arial" charset="0"/>
                <a:cs typeface="Arial" charset="0"/>
                <a:sym typeface="Cabin"/>
              </a:rPr>
              <a:t>“</a:t>
            </a:r>
            <a:r>
              <a:rPr lang="en-US" sz="3800" u="none" strike="noStrike" cap="none" dirty="0">
                <a:solidFill>
                  <a:schemeClr val="lt1"/>
                </a:solidFill>
                <a:latin typeface="Arial" charset="0"/>
                <a:ea typeface="Arial" charset="0"/>
                <a:cs typeface="Arial" charset="0"/>
                <a:sym typeface="Cabin"/>
              </a:rPr>
              <a:t>Discovered</a:t>
            </a:r>
            <a:r>
              <a:rPr lang="en-US" sz="3800" dirty="0">
                <a:solidFill>
                  <a:schemeClr val="lt1"/>
                </a:solidFill>
                <a:latin typeface="Arial" charset="0"/>
                <a:ea typeface="Arial" charset="0"/>
                <a:cs typeface="Arial" charset="0"/>
                <a:sym typeface="Cabin"/>
              </a:rPr>
              <a:t>”</a:t>
            </a:r>
            <a:r>
              <a:rPr lang="en-US" sz="3800" u="none" strike="noStrike" cap="none" dirty="0">
                <a:solidFill>
                  <a:schemeClr val="lt1"/>
                </a:solidFill>
                <a:latin typeface="Arial" charset="0"/>
                <a:ea typeface="Arial" charset="0"/>
                <a:cs typeface="Arial" charset="0"/>
                <a:sym typeface="Cabin"/>
              </a:rPr>
              <a:t> JSON</a:t>
            </a:r>
          </a:p>
          <a:p>
            <a:pPr marL="1104900" marR="0" lvl="0" indent="-787400" algn="l" rtl="0">
              <a:lnSpc>
                <a:spcPct val="100000"/>
              </a:lnSpc>
              <a:spcBef>
                <a:spcPts val="2300"/>
              </a:spcBef>
              <a:spcAft>
                <a:spcPts val="0"/>
              </a:spcAft>
              <a:buClr>
                <a:schemeClr val="lt1"/>
              </a:buClr>
              <a:buSzPct val="171000"/>
              <a:buFont typeface="Cabin"/>
              <a:buChar char="•"/>
            </a:pPr>
            <a:r>
              <a:rPr lang="en-US" sz="3800" u="none" strike="noStrike" cap="none" dirty="0">
                <a:solidFill>
                  <a:schemeClr val="lt1"/>
                </a:solidFill>
                <a:latin typeface="Arial" charset="0"/>
                <a:ea typeface="Arial" charset="0"/>
                <a:cs typeface="Arial" charset="0"/>
                <a:sym typeface="Cabin"/>
              </a:rPr>
              <a:t>Object literal notation in JavaScript</a:t>
            </a:r>
          </a:p>
        </p:txBody>
      </p:sp>
      <p:sp>
        <p:nvSpPr>
          <p:cNvPr id="510" name="Shape 510"/>
          <p:cNvSpPr txBox="1"/>
          <p:nvPr/>
        </p:nvSpPr>
        <p:spPr>
          <a:xfrm>
            <a:off x="2304796" y="7645599"/>
            <a:ext cx="113624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http://www.youtube.com/watch?v=kc8BAR7SHJI</a:t>
            </a:r>
          </a:p>
        </p:txBody>
      </p:sp>
      <p:pic>
        <p:nvPicPr>
          <p:cNvPr id="511" name="Shape 511"/>
          <p:cNvPicPr preferRelativeResize="0"/>
          <p:nvPr/>
        </p:nvPicPr>
        <p:blipFill rotWithShape="1">
          <a:blip r:embed="rId4">
            <a:alphaModFix/>
          </a:blip>
          <a:srcRect/>
          <a:stretch/>
        </p:blipFill>
        <p:spPr>
          <a:xfrm>
            <a:off x="9855200" y="2489200"/>
            <a:ext cx="5310186" cy="4762499"/>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pic>
        <p:nvPicPr>
          <p:cNvPr id="516" name="Shape 516"/>
          <p:cNvPicPr preferRelativeResize="0"/>
          <p:nvPr/>
        </p:nvPicPr>
        <p:blipFill rotWithShape="1">
          <a:blip r:embed="rId3">
            <a:alphaModFix/>
          </a:blip>
          <a:srcRect t="14288" b="12351"/>
          <a:stretch/>
        </p:blipFill>
        <p:spPr>
          <a:xfrm>
            <a:off x="2133550" y="1362975"/>
            <a:ext cx="12009600" cy="6607834"/>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pic>
        <p:nvPicPr>
          <p:cNvPr id="521" name="Shape 521"/>
          <p:cNvPicPr preferRelativeResize="0"/>
          <p:nvPr/>
        </p:nvPicPr>
        <p:blipFill rotWithShape="1">
          <a:blip r:embed="rId3">
            <a:alphaModFix/>
          </a:blip>
          <a:srcRect/>
          <a:stretch/>
        </p:blipFill>
        <p:spPr>
          <a:xfrm>
            <a:off x="3140015" y="958665"/>
            <a:ext cx="9937631" cy="7093843"/>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962026" y="838200"/>
            <a:ext cx="9907258" cy="742590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import </a:t>
            </a:r>
            <a:r>
              <a:rPr lang="en-US" sz="3000" b="1" i="0" u="none" strike="noStrike" cap="none" dirty="0" err="1">
                <a:solidFill>
                  <a:schemeClr val="lt1"/>
                </a:solidFill>
                <a:latin typeface="Courier New"/>
                <a:ea typeface="Courier New"/>
                <a:cs typeface="Courier New"/>
                <a:sym typeface="Courier New"/>
              </a:rPr>
              <a:t>json</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data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"phone"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"type" : "</a:t>
            </a:r>
            <a:r>
              <a:rPr lang="en-US" sz="3000" b="1" i="0" u="none" strike="noStrike" cap="none" dirty="0" err="1">
                <a:solidFill>
                  <a:schemeClr val="lt1"/>
                </a:solidFill>
                <a:latin typeface="Courier New"/>
                <a:ea typeface="Courier New"/>
                <a:cs typeface="Courier New"/>
                <a:sym typeface="Courier New"/>
              </a:rPr>
              <a:t>intl</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"number" : "+1 734 303 4456"</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"email" :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"hide" : "yes"</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info = </a:t>
            </a:r>
            <a:r>
              <a:rPr lang="en-US" sz="3000" b="1" i="0" u="none" strike="noStrike" cap="none" dirty="0" err="1">
                <a:solidFill>
                  <a:schemeClr val="lt1"/>
                </a:solidFill>
                <a:latin typeface="Courier New"/>
                <a:ea typeface="Courier New"/>
                <a:cs typeface="Courier New"/>
                <a:sym typeface="Courier New"/>
              </a:rPr>
              <a:t>json.loads</a:t>
            </a:r>
            <a:r>
              <a:rPr lang="en-US" sz="3000" b="1" i="0" u="none" strike="noStrike" cap="none" dirty="0">
                <a:solidFill>
                  <a:schemeClr val="lt1"/>
                </a:solidFill>
                <a:latin typeface="Courier New"/>
                <a:ea typeface="Courier New"/>
                <a:cs typeface="Courier New"/>
                <a:sym typeface="Courier New"/>
              </a:rPr>
              <a:t>(data)</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smtClean="0">
                <a:solidFill>
                  <a:schemeClr val="lt1"/>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Name</a:t>
            </a:r>
            <a:r>
              <a:rPr lang="en-US" sz="3000" b="1" i="0" u="none" strike="noStrike" cap="none" dirty="0" err="1">
                <a:solidFill>
                  <a:schemeClr val="lt1"/>
                </a:solidFill>
                <a:latin typeface="Courier New"/>
                <a:ea typeface="Courier New"/>
                <a:cs typeface="Courier New"/>
                <a:sym typeface="Courier New"/>
              </a:rPr>
              <a:t>:',info</a:t>
            </a:r>
            <a:r>
              <a:rPr lang="en-US" sz="3000" b="1" i="0" u="none" strike="noStrike" cap="none" dirty="0">
                <a:solidFill>
                  <a:schemeClr val="lt1"/>
                </a:solidFill>
                <a:latin typeface="Courier New"/>
                <a:ea typeface="Courier New"/>
                <a:cs typeface="Courier New"/>
                <a:sym typeface="Courier New"/>
              </a:rPr>
              <a:t>["name</a:t>
            </a:r>
            <a:r>
              <a:rPr lang="en-US" sz="3000" b="1" i="0" u="none" strike="noStrike" cap="none" dirty="0" smtClean="0">
                <a:solidFill>
                  <a:schemeClr val="lt1"/>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smtClean="0">
                <a:solidFill>
                  <a:schemeClr val="lt1"/>
                </a:solidFill>
                <a:latin typeface="Courier New"/>
                <a:ea typeface="Courier New"/>
                <a:cs typeface="Courier New"/>
                <a:sym typeface="Courier New"/>
              </a:rPr>
              <a:t>print('</a:t>
            </a:r>
            <a:r>
              <a:rPr lang="en-US" sz="3000" b="1" i="0" u="none" strike="noStrike" cap="none" dirty="0" err="1" smtClean="0">
                <a:solidFill>
                  <a:schemeClr val="lt1"/>
                </a:solidFill>
                <a:latin typeface="Courier New"/>
                <a:ea typeface="Courier New"/>
                <a:cs typeface="Courier New"/>
                <a:sym typeface="Courier New"/>
              </a:rPr>
              <a:t>Hide</a:t>
            </a:r>
            <a:r>
              <a:rPr lang="en-US" sz="3000" b="1" i="0" u="none" strike="noStrike" cap="none" dirty="0" err="1">
                <a:solidFill>
                  <a:schemeClr val="lt1"/>
                </a:solidFill>
                <a:latin typeface="Courier New"/>
                <a:ea typeface="Courier New"/>
                <a:cs typeface="Courier New"/>
                <a:sym typeface="Courier New"/>
              </a:rPr>
              <a:t>:',info</a:t>
            </a:r>
            <a:r>
              <a:rPr lang="en-US" sz="3000" b="1" i="0" u="none" strike="noStrike" cap="none" dirty="0">
                <a:solidFill>
                  <a:schemeClr val="lt1"/>
                </a:solidFill>
                <a:latin typeface="Courier New"/>
                <a:ea typeface="Courier New"/>
                <a:cs typeface="Courier New"/>
                <a:sym typeface="Courier New"/>
              </a:rPr>
              <a:t>["email"]["hide</a:t>
            </a:r>
            <a:r>
              <a:rPr lang="en-US" sz="3000" b="1" i="0" u="none" strike="noStrike" cap="none" dirty="0" smtClean="0">
                <a:solidFill>
                  <a:schemeClr val="lt1"/>
                </a:solidFill>
                <a:latin typeface="Courier New"/>
                <a:ea typeface="Courier New"/>
                <a:cs typeface="Courier New"/>
                <a:sym typeface="Courier New"/>
              </a:rPr>
              <a:t>"])</a:t>
            </a:r>
            <a:endParaRPr lang="en-US" sz="3000" b="1" i="0" u="none" strike="noStrike" cap="none" dirty="0">
              <a:solidFill>
                <a:schemeClr val="lt1"/>
              </a:solidFill>
              <a:latin typeface="Courier New"/>
              <a:ea typeface="Courier New"/>
              <a:cs typeface="Courier New"/>
              <a:sym typeface="Courier New"/>
            </a:endParaRPr>
          </a:p>
        </p:txBody>
      </p:sp>
      <p:sp>
        <p:nvSpPr>
          <p:cNvPr id="527" name="Shape 527"/>
          <p:cNvSpPr txBox="1"/>
          <p:nvPr/>
        </p:nvSpPr>
        <p:spPr>
          <a:xfrm>
            <a:off x="13530262" y="1085850"/>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dirty="0">
                <a:solidFill>
                  <a:srgbClr val="FFFF00"/>
                </a:solidFill>
                <a:latin typeface="Courier New"/>
                <a:ea typeface="Courier New"/>
                <a:cs typeface="Courier New"/>
                <a:sym typeface="Courier New"/>
              </a:rPr>
              <a:t>json1.py</a:t>
            </a:r>
          </a:p>
        </p:txBody>
      </p:sp>
      <p:sp>
        <p:nvSpPr>
          <p:cNvPr id="528" name="Shape 528"/>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JSON represents data as nested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lists</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 and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dictionaries</a:t>
            </a:r>
            <a:r>
              <a:rPr lang="en-US" sz="3600">
                <a:solidFill>
                  <a:srgbClr val="FF00FF"/>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txBox="1"/>
          <p:nvPr/>
        </p:nvSpPr>
        <p:spPr>
          <a:xfrm>
            <a:off x="962025" y="857250"/>
            <a:ext cx="8682307" cy="730333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import </a:t>
            </a:r>
            <a:r>
              <a:rPr lang="en-US" sz="2600" b="1" i="0" u="none" strike="noStrike" cap="none" dirty="0" err="1">
                <a:solidFill>
                  <a:schemeClr val="lt1"/>
                </a:solidFill>
                <a:latin typeface="Courier New"/>
                <a:ea typeface="Courier New"/>
                <a:cs typeface="Courier New"/>
                <a:sym typeface="Courier New"/>
              </a:rPr>
              <a:t>json</a:t>
            </a:r>
            <a:endParaRPr lang="en-US"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input =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 "id" : "001",</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"x" : "2",</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 "id" : "009",</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"x" : "7",</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"name" : "Chuck"</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info = </a:t>
            </a:r>
            <a:r>
              <a:rPr lang="en-US" sz="2600" b="1" i="0" u="none" strike="noStrike" cap="none" dirty="0" err="1">
                <a:solidFill>
                  <a:schemeClr val="lt1"/>
                </a:solidFill>
                <a:latin typeface="Courier New"/>
                <a:ea typeface="Courier New"/>
                <a:cs typeface="Courier New"/>
                <a:sym typeface="Courier New"/>
              </a:rPr>
              <a:t>json.loads</a:t>
            </a:r>
            <a:r>
              <a:rPr lang="en-US" sz="2600" b="1" i="0" u="none" strike="noStrike" cap="none" dirty="0">
                <a:solidFill>
                  <a:schemeClr val="lt1"/>
                </a:solidFill>
                <a:latin typeface="Courier New"/>
                <a:ea typeface="Courier New"/>
                <a:cs typeface="Courier New"/>
                <a:sym typeface="Courier New"/>
              </a:rPr>
              <a:t>(input)</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smtClean="0">
                <a:solidFill>
                  <a:schemeClr val="lt1"/>
                </a:solidFill>
                <a:latin typeface="Courier New"/>
                <a:ea typeface="Courier New"/>
                <a:cs typeface="Courier New"/>
                <a:sym typeface="Courier New"/>
              </a:rPr>
              <a:t>print('User </a:t>
            </a:r>
            <a:r>
              <a:rPr lang="en-US" sz="2600" b="1" i="0" u="none" strike="noStrike" cap="none" dirty="0">
                <a:solidFill>
                  <a:schemeClr val="lt1"/>
                </a:solidFill>
                <a:latin typeface="Courier New"/>
                <a:ea typeface="Courier New"/>
                <a:cs typeface="Courier New"/>
                <a:sym typeface="Courier New"/>
              </a:rPr>
              <a:t>count:', </a:t>
            </a:r>
            <a:r>
              <a:rPr lang="en-US" sz="2600" b="1" i="0" u="none" strike="noStrike" cap="none" dirty="0" err="1">
                <a:solidFill>
                  <a:schemeClr val="lt1"/>
                </a:solidFill>
                <a:latin typeface="Courier New"/>
                <a:ea typeface="Courier New"/>
                <a:cs typeface="Courier New"/>
                <a:sym typeface="Courier New"/>
              </a:rPr>
              <a:t>len</a:t>
            </a:r>
            <a:r>
              <a:rPr lang="en-US" sz="2600" b="1" i="0" u="none" strike="noStrike" cap="none">
                <a:solidFill>
                  <a:schemeClr val="lt1"/>
                </a:solidFill>
                <a:latin typeface="Courier New"/>
                <a:ea typeface="Courier New"/>
                <a:cs typeface="Courier New"/>
                <a:sym typeface="Courier New"/>
              </a:rPr>
              <a:t>(info</a:t>
            </a:r>
            <a:r>
              <a:rPr lang="en-US" sz="2600" b="1" i="0" u="none" strike="noStrike" cap="none" smtClean="0">
                <a:solidFill>
                  <a:schemeClr val="lt1"/>
                </a:solidFill>
                <a:latin typeface="Courier New"/>
                <a:ea typeface="Courier New"/>
                <a:cs typeface="Courier New"/>
                <a:sym typeface="Courier New"/>
              </a:rPr>
              <a:t>))</a:t>
            </a:r>
            <a:endParaRPr lang="en-US"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for item in info:</a:t>
            </a: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smtClean="0">
                <a:solidFill>
                  <a:schemeClr val="lt1"/>
                </a:solidFill>
                <a:latin typeface="Courier New"/>
                <a:ea typeface="Courier New"/>
                <a:cs typeface="Courier New"/>
                <a:sym typeface="Courier New"/>
              </a:rPr>
              <a:t>print('Name</a:t>
            </a:r>
            <a:r>
              <a:rPr lang="en-US" sz="2600" b="1" i="0" u="none" strike="noStrike" cap="none" dirty="0">
                <a:solidFill>
                  <a:schemeClr val="lt1"/>
                </a:solidFill>
                <a:latin typeface="Courier New"/>
                <a:ea typeface="Courier New"/>
                <a:cs typeface="Courier New"/>
                <a:sym typeface="Courier New"/>
              </a:rPr>
              <a:t>', item['name</a:t>
            </a:r>
            <a:r>
              <a:rPr lang="en-US" sz="2600" b="1" i="0" u="none" strike="noStrike" cap="none" dirty="0" smtClean="0">
                <a:solidFill>
                  <a:schemeClr val="lt1"/>
                </a:solidFill>
                <a:latin typeface="Courier New"/>
                <a:ea typeface="Courier New"/>
                <a:cs typeface="Courier New"/>
                <a:sym typeface="Courier New"/>
              </a:rPr>
              <a:t>'])</a:t>
            </a:r>
            <a:endParaRPr lang="en-US"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smtClean="0">
                <a:solidFill>
                  <a:schemeClr val="lt1"/>
                </a:solidFill>
                <a:latin typeface="Courier New"/>
                <a:ea typeface="Courier New"/>
                <a:cs typeface="Courier New"/>
                <a:sym typeface="Courier New"/>
              </a:rPr>
              <a:t>print('Id</a:t>
            </a:r>
            <a:r>
              <a:rPr lang="en-US" sz="2600" b="1" i="0" u="none" strike="noStrike" cap="none" dirty="0">
                <a:solidFill>
                  <a:schemeClr val="lt1"/>
                </a:solidFill>
                <a:latin typeface="Courier New"/>
                <a:ea typeface="Courier New"/>
                <a:cs typeface="Courier New"/>
                <a:sym typeface="Courier New"/>
              </a:rPr>
              <a:t>', item['id</a:t>
            </a:r>
            <a:r>
              <a:rPr lang="en-US" sz="2600" b="1" i="0" u="none" strike="noStrike" cap="none" dirty="0" smtClean="0">
                <a:solidFill>
                  <a:schemeClr val="lt1"/>
                </a:solidFill>
                <a:latin typeface="Courier New"/>
                <a:ea typeface="Courier New"/>
                <a:cs typeface="Courier New"/>
                <a:sym typeface="Courier New"/>
              </a:rPr>
              <a:t>'])</a:t>
            </a:r>
            <a:endParaRPr lang="en-US" sz="2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smtClean="0">
                <a:solidFill>
                  <a:schemeClr val="lt1"/>
                </a:solidFill>
                <a:latin typeface="Courier New"/>
                <a:ea typeface="Courier New"/>
                <a:cs typeface="Courier New"/>
                <a:sym typeface="Courier New"/>
              </a:rPr>
              <a:t>print('Attribute</a:t>
            </a:r>
            <a:r>
              <a:rPr lang="en-US" sz="2600" b="1" i="0" u="none" strike="noStrike" cap="none" dirty="0">
                <a:solidFill>
                  <a:schemeClr val="lt1"/>
                </a:solidFill>
                <a:latin typeface="Courier New"/>
                <a:ea typeface="Courier New"/>
                <a:cs typeface="Courier New"/>
                <a:sym typeface="Courier New"/>
              </a:rPr>
              <a:t>', item['x</a:t>
            </a:r>
            <a:r>
              <a:rPr lang="en-US" sz="2600" b="1" i="0" u="none" strike="noStrike" cap="none" dirty="0" smtClean="0">
                <a:solidFill>
                  <a:schemeClr val="lt1"/>
                </a:solidFill>
                <a:latin typeface="Courier New"/>
                <a:ea typeface="Courier New"/>
                <a:cs typeface="Courier New"/>
                <a:sym typeface="Courier New"/>
              </a:rPr>
              <a:t>'])</a:t>
            </a:r>
            <a:endParaRPr lang="en-US" sz="2600" b="1" i="0" u="none" strike="noStrike" cap="none" dirty="0">
              <a:solidFill>
                <a:schemeClr val="lt1"/>
              </a:solidFill>
              <a:latin typeface="Courier New"/>
              <a:ea typeface="Courier New"/>
              <a:cs typeface="Courier New"/>
              <a:sym typeface="Courier New"/>
            </a:endParaRPr>
          </a:p>
        </p:txBody>
      </p:sp>
      <p:sp>
        <p:nvSpPr>
          <p:cNvPr id="534" name="Shape 534"/>
          <p:cNvSpPr txBox="1"/>
          <p:nvPr/>
        </p:nvSpPr>
        <p:spPr>
          <a:xfrm>
            <a:off x="13530262" y="857250"/>
            <a:ext cx="2308200" cy="64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600" b="0" i="0" u="none" strike="noStrike" cap="none">
                <a:solidFill>
                  <a:srgbClr val="FFFF00"/>
                </a:solidFill>
                <a:latin typeface="Courier New"/>
                <a:ea typeface="Courier New"/>
                <a:cs typeface="Courier New"/>
                <a:sym typeface="Courier New"/>
              </a:rPr>
              <a:t>json2.py</a:t>
            </a:r>
          </a:p>
        </p:txBody>
      </p:sp>
      <p:sp>
        <p:nvSpPr>
          <p:cNvPr id="535" name="Shape 535"/>
          <p:cNvSpPr txBox="1"/>
          <p:nvPr/>
        </p:nvSpPr>
        <p:spPr>
          <a:xfrm>
            <a:off x="10682286" y="3276600"/>
            <a:ext cx="50165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JSON represents data as nested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lists</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 and </a:t>
            </a:r>
            <a:r>
              <a:rPr lang="en-US" sz="3600">
                <a:solidFill>
                  <a:srgbClr val="FF00FF"/>
                </a:solidFill>
                <a:latin typeface="Arial" charset="0"/>
                <a:ea typeface="Arial" charset="0"/>
                <a:cs typeface="Arial" charset="0"/>
                <a:sym typeface="Cabin"/>
              </a:rPr>
              <a:t>“</a:t>
            </a:r>
            <a:r>
              <a:rPr lang="en-US" sz="3600" u="none" strike="noStrike" cap="none">
                <a:solidFill>
                  <a:srgbClr val="FF00FF"/>
                </a:solidFill>
                <a:latin typeface="Arial" charset="0"/>
                <a:ea typeface="Arial" charset="0"/>
                <a:cs typeface="Arial" charset="0"/>
                <a:sym typeface="Cabin"/>
              </a:rPr>
              <a:t>dictionaries</a:t>
            </a:r>
            <a:r>
              <a:rPr lang="en-US" sz="3600">
                <a:solidFill>
                  <a:srgbClr val="FF00FF"/>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
            </a:r>
            <a:br>
              <a:rPr lang="en-US" sz="7600" u="none" strike="noStrike" cap="none">
                <a:solidFill>
                  <a:srgbClr val="FFFF00"/>
                </a:solidFill>
                <a:latin typeface="Arial" charset="0"/>
                <a:ea typeface="Arial" charset="0"/>
                <a:cs typeface="Arial" charset="0"/>
                <a:sym typeface="Cabin"/>
              </a:rPr>
            </a:br>
            <a:r>
              <a:rPr lang="en-US" sz="7600" u="none" strike="noStrike" cap="none">
                <a:solidFill>
                  <a:srgbClr val="FFD966"/>
                </a:solidFill>
                <a:latin typeface="Arial" charset="0"/>
                <a:ea typeface="Arial" charset="0"/>
                <a:cs typeface="Arial" charset="0"/>
                <a:sym typeface="Cabin"/>
              </a:rPr>
              <a:t>Service Oriented Approach</a:t>
            </a:r>
          </a:p>
        </p:txBody>
      </p:sp>
      <p:sp>
        <p:nvSpPr>
          <p:cNvPr id="2" name="Text Placeholder 1"/>
          <p:cNvSpPr>
            <a:spLocks noGrp="1"/>
          </p:cNvSpPr>
          <p:nvPr>
            <p:ph type="body" idx="1"/>
          </p:nvPr>
        </p:nvSpPr>
        <p:spPr/>
        <p:txBody>
          <a:bodyPr/>
          <a:lstStyle/>
          <a:p>
            <a:endParaRPr lang="en-US"/>
          </a:p>
        </p:txBody>
      </p:sp>
      <p:sp>
        <p:nvSpPr>
          <p:cNvPr id="542" name="Shape 542"/>
          <p:cNvSpPr txBox="1"/>
          <p:nvPr/>
        </p:nvSpPr>
        <p:spPr>
          <a:xfrm>
            <a:off x="2641600" y="7496355"/>
            <a:ext cx="11565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http://en.wikipedia.org/wiki/Service-oriented_architecture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Shape 54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Service Oriented Approach</a:t>
            </a:r>
          </a:p>
        </p:txBody>
      </p:sp>
      <p:sp>
        <p:nvSpPr>
          <p:cNvPr id="548" name="Shape 548"/>
          <p:cNvSpPr txBox="1">
            <a:spLocks noGrp="1"/>
          </p:cNvSpPr>
          <p:nvPr>
            <p:ph type="body" idx="1"/>
          </p:nvPr>
        </p:nvSpPr>
        <p:spPr>
          <a:xfrm>
            <a:off x="1155700" y="2603500"/>
            <a:ext cx="9863138" cy="57023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Most non-trivial web applications use services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They use services from other applications</a:t>
            </a:r>
          </a:p>
          <a:p>
            <a:pPr marL="914400" marR="0" lvl="1"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Credit Card Charge</a:t>
            </a:r>
          </a:p>
          <a:p>
            <a:pPr marL="914400" marR="0" lvl="1"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Hotel Reservation systems</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Services publish the </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rules</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 applications must follow to make use of the service (</a:t>
            </a:r>
            <a:r>
              <a:rPr lang="en-US" sz="3600" u="none" strike="noStrike" cap="none" dirty="0">
                <a:solidFill>
                  <a:srgbClr val="FF7F00"/>
                </a:solidFill>
                <a:latin typeface="Arial" charset="0"/>
                <a:ea typeface="Arial" charset="0"/>
                <a:cs typeface="Arial" charset="0"/>
                <a:sym typeface="Cabin"/>
              </a:rPr>
              <a:t>API</a:t>
            </a:r>
            <a:r>
              <a:rPr lang="en-US" sz="3600" u="none" strike="noStrike" cap="none" dirty="0">
                <a:solidFill>
                  <a:schemeClr val="lt1"/>
                </a:solidFill>
                <a:latin typeface="Arial" charset="0"/>
                <a:ea typeface="Arial" charset="0"/>
                <a:cs typeface="Arial" charset="0"/>
                <a:sym typeface="Cabin"/>
              </a:rPr>
              <a:t>)</a:t>
            </a:r>
          </a:p>
        </p:txBody>
      </p:sp>
      <p:pic>
        <p:nvPicPr>
          <p:cNvPr id="549" name="Shape 549"/>
          <p:cNvPicPr preferRelativeResize="0"/>
          <p:nvPr/>
        </p:nvPicPr>
        <p:blipFill rotWithShape="1">
          <a:blip r:embed="rId3">
            <a:alphaModFix/>
          </a:blip>
          <a:srcRect/>
          <a:stretch/>
        </p:blipFill>
        <p:spPr>
          <a:xfrm>
            <a:off x="11379200" y="5143500"/>
            <a:ext cx="4203699" cy="3179762"/>
          </a:xfrm>
          <a:prstGeom prst="rect">
            <a:avLst/>
          </a:prstGeom>
          <a:noFill/>
          <a:ln>
            <a:noFill/>
          </a:ln>
        </p:spPr>
      </p:pic>
      <p:pic>
        <p:nvPicPr>
          <p:cNvPr id="550" name="Shape 550"/>
          <p:cNvPicPr preferRelativeResize="0"/>
          <p:nvPr/>
        </p:nvPicPr>
        <p:blipFill rotWithShape="1">
          <a:blip r:embed="rId4">
            <a:alphaModFix/>
          </a:blip>
          <a:srcRect/>
          <a:stretch/>
        </p:blipFill>
        <p:spPr>
          <a:xfrm>
            <a:off x="13196887" y="5724525"/>
            <a:ext cx="838199" cy="828675"/>
          </a:xfrm>
          <a:prstGeom prst="rect">
            <a:avLst/>
          </a:prstGeom>
          <a:noFill/>
          <a:ln>
            <a:noFill/>
          </a:ln>
        </p:spPr>
      </p:pic>
      <p:pic>
        <p:nvPicPr>
          <p:cNvPr id="551" name="Shape 551"/>
          <p:cNvPicPr preferRelativeResize="0"/>
          <p:nvPr/>
        </p:nvPicPr>
        <p:blipFill rotWithShape="1">
          <a:blip r:embed="rId4">
            <a:alphaModFix/>
          </a:blip>
          <a:srcRect/>
          <a:stretch/>
        </p:blipFill>
        <p:spPr>
          <a:xfrm>
            <a:off x="14238287" y="6156325"/>
            <a:ext cx="838199" cy="828675"/>
          </a:xfrm>
          <a:prstGeom prst="rect">
            <a:avLst/>
          </a:prstGeom>
          <a:noFill/>
          <a:ln>
            <a:noFill/>
          </a:ln>
        </p:spPr>
      </p:pic>
      <p:pic>
        <p:nvPicPr>
          <p:cNvPr id="552" name="Shape 552"/>
          <p:cNvPicPr preferRelativeResize="0"/>
          <p:nvPr/>
        </p:nvPicPr>
        <p:blipFill rotWithShape="1">
          <a:blip r:embed="rId4">
            <a:alphaModFix/>
          </a:blip>
          <a:srcRect/>
          <a:stretch/>
        </p:blipFill>
        <p:spPr>
          <a:xfrm>
            <a:off x="12320586" y="6562725"/>
            <a:ext cx="838199" cy="828675"/>
          </a:xfrm>
          <a:prstGeom prst="rect">
            <a:avLst/>
          </a:prstGeom>
          <a:noFill/>
          <a:ln>
            <a:noFill/>
          </a:ln>
        </p:spPr>
      </p:pic>
      <p:sp>
        <p:nvSpPr>
          <p:cNvPr id="553" name="Shape 553"/>
          <p:cNvSpPr txBox="1"/>
          <p:nvPr/>
        </p:nvSpPr>
        <p:spPr>
          <a:xfrm>
            <a:off x="12369800" y="2552700"/>
            <a:ext cx="2235199" cy="1270000"/>
          </a:xfrm>
          <a:prstGeom prst="rect">
            <a:avLst/>
          </a:prstGeom>
          <a:solidFill>
            <a:srgbClr val="FF0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a:solidFill>
                  <a:schemeClr val="lt1"/>
                </a:solidFill>
                <a:latin typeface="Arial" charset="0"/>
                <a:ea typeface="Arial" charset="0"/>
                <a:cs typeface="Arial" charset="0"/>
                <a:sym typeface="Cabin"/>
              </a:rPr>
              <a:t>Application</a:t>
            </a:r>
          </a:p>
        </p:txBody>
      </p:sp>
      <p:cxnSp>
        <p:nvCxnSpPr>
          <p:cNvPr id="554" name="Shape 554"/>
          <p:cNvCxnSpPr/>
          <p:nvPr/>
        </p:nvCxnSpPr>
        <p:spPr>
          <a:xfrm flipH="1">
            <a:off x="12657136" y="3935412"/>
            <a:ext cx="247649" cy="2524124"/>
          </a:xfrm>
          <a:prstGeom prst="straightConnector1">
            <a:avLst/>
          </a:prstGeom>
          <a:noFill/>
          <a:ln w="63500" cap="rnd" cmpd="sng">
            <a:solidFill>
              <a:srgbClr val="FF7F00"/>
            </a:solidFill>
            <a:prstDash val="solid"/>
            <a:miter/>
            <a:headEnd type="stealth" w="med" len="med"/>
            <a:tailEnd type="none" w="med" len="med"/>
          </a:ln>
        </p:spPr>
      </p:cxnSp>
      <p:cxnSp>
        <p:nvCxnSpPr>
          <p:cNvPr id="555" name="Shape 555"/>
          <p:cNvCxnSpPr/>
          <p:nvPr/>
        </p:nvCxnSpPr>
        <p:spPr>
          <a:xfrm>
            <a:off x="13488987" y="3970337"/>
            <a:ext cx="106362" cy="1584325"/>
          </a:xfrm>
          <a:prstGeom prst="straightConnector1">
            <a:avLst/>
          </a:prstGeom>
          <a:noFill/>
          <a:ln w="63500" cap="rnd" cmpd="sng">
            <a:solidFill>
              <a:srgbClr val="FF7F00"/>
            </a:solidFill>
            <a:prstDash val="solid"/>
            <a:miter/>
            <a:headEnd type="stealth" w="med" len="med"/>
            <a:tailEnd type="none" w="med" len="med"/>
          </a:ln>
        </p:spPr>
      </p:cxnSp>
      <p:cxnSp>
        <p:nvCxnSpPr>
          <p:cNvPr id="556" name="Shape 556"/>
          <p:cNvCxnSpPr/>
          <p:nvPr/>
        </p:nvCxnSpPr>
        <p:spPr>
          <a:xfrm>
            <a:off x="14092237" y="4041775"/>
            <a:ext cx="390524" cy="2009774"/>
          </a:xfrm>
          <a:prstGeom prst="straightConnector1">
            <a:avLst/>
          </a:prstGeom>
          <a:noFill/>
          <a:ln w="63500" cap="rnd" cmpd="sng">
            <a:solidFill>
              <a:srgbClr val="FF7F00"/>
            </a:solidFill>
            <a:prstDash val="solid"/>
            <a:miter/>
            <a:headEnd type="stealth" w="med" len="med"/>
            <a:tailEnd type="none" w="med" len="med"/>
          </a:ln>
        </p:spPr>
      </p:cxnSp>
      <p:sp>
        <p:nvSpPr>
          <p:cNvPr id="557" name="Shape 557"/>
          <p:cNvSpPr txBox="1"/>
          <p:nvPr/>
        </p:nvSpPr>
        <p:spPr>
          <a:xfrm>
            <a:off x="11634786" y="4356100"/>
            <a:ext cx="102235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APIs</a:t>
            </a:r>
          </a:p>
        </p:txBody>
      </p:sp>
      <p:sp>
        <p:nvSpPr>
          <p:cNvPr id="558" name="Shape 558"/>
          <p:cNvSpPr txBox="1"/>
          <p:nvPr/>
        </p:nvSpPr>
        <p:spPr>
          <a:xfrm>
            <a:off x="11999911" y="7277100"/>
            <a:ext cx="1595438"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n-US" sz="3600" u="none" strike="noStrike" cap="none">
                <a:solidFill>
                  <a:srgbClr val="3397B7"/>
                </a:solidFill>
                <a:latin typeface="Arial" charset="0"/>
                <a:ea typeface="Arial" charset="0"/>
                <a:cs typeface="Arial" charset="0"/>
                <a:sym typeface="Cabin"/>
              </a:rPr>
              <a:t>Service</a:t>
            </a:r>
          </a:p>
        </p:txBody>
      </p:sp>
      <p:sp>
        <p:nvSpPr>
          <p:cNvPr id="559" name="Shape 559"/>
          <p:cNvSpPr txBox="1"/>
          <p:nvPr/>
        </p:nvSpPr>
        <p:spPr>
          <a:xfrm>
            <a:off x="13766800" y="6997700"/>
            <a:ext cx="15537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3397B7"/>
              </a:buClr>
              <a:buSzPct val="25000"/>
              <a:buFont typeface="Cabin"/>
              <a:buNone/>
            </a:pPr>
            <a:r>
              <a:rPr lang="en-US" sz="3600" u="none" strike="noStrike" cap="none">
                <a:solidFill>
                  <a:srgbClr val="3397B7"/>
                </a:solidFill>
                <a:latin typeface="Arial" charset="0"/>
                <a:ea typeface="Arial" charset="0"/>
                <a:cs typeface="Arial" charset="0"/>
                <a:sym typeface="Cabin"/>
              </a:rPr>
              <a:t>Service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Shape 56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Multiple Systems</a:t>
            </a:r>
          </a:p>
        </p:txBody>
      </p:sp>
      <p:sp>
        <p:nvSpPr>
          <p:cNvPr id="565" name="Shape 565"/>
          <p:cNvSpPr txBox="1">
            <a:spLocks noGrp="1"/>
          </p:cNvSpPr>
          <p:nvPr>
            <p:ph type="body" idx="1"/>
          </p:nvPr>
        </p:nvSpPr>
        <p:spPr>
          <a:xfrm>
            <a:off x="1155700" y="2603500"/>
            <a:ext cx="8445500" cy="5702399"/>
          </a:xfrm>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Initially - two systems cooperate and split the problem</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As the data/service becomes useful - multiple applications want to use the information / application</a:t>
            </a:r>
          </a:p>
        </p:txBody>
      </p:sp>
      <p:pic>
        <p:nvPicPr>
          <p:cNvPr id="566" name="Shape 566"/>
          <p:cNvPicPr preferRelativeResize="0"/>
          <p:nvPr/>
        </p:nvPicPr>
        <p:blipFill rotWithShape="1">
          <a:blip r:embed="rId3">
            <a:alphaModFix/>
          </a:blip>
          <a:srcRect/>
          <a:stretch/>
        </p:blipFill>
        <p:spPr>
          <a:xfrm>
            <a:off x="9601200" y="3187700"/>
            <a:ext cx="5411786" cy="4254499"/>
          </a:xfrm>
          <a:prstGeom prst="rect">
            <a:avLst/>
          </a:prstGeom>
          <a:noFill/>
          <a:ln>
            <a:noFill/>
          </a:ln>
        </p:spPr>
      </p:pic>
      <p:sp>
        <p:nvSpPr>
          <p:cNvPr id="567" name="Shape 567"/>
          <p:cNvSpPr txBox="1"/>
          <p:nvPr/>
        </p:nvSpPr>
        <p:spPr>
          <a:xfrm>
            <a:off x="3174424" y="7614688"/>
            <a:ext cx="101705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a:t>
            </a:r>
            <a:r>
              <a:rPr lang="en-US" sz="3000" u="sng" strike="noStrike" cap="none" dirty="0">
                <a:solidFill>
                  <a:srgbClr val="FFFF00"/>
                </a:solidFill>
                <a:latin typeface="Arial" charset="0"/>
                <a:ea typeface="Arial" charset="0"/>
                <a:cs typeface="Arial" charset="0"/>
                <a:sym typeface="Cabin"/>
                <a:hlinkClick r:id="rId4"/>
              </a:rPr>
              <a:t>www.youtube.com/watch?v=mj-kCFzF0ME</a:t>
            </a:r>
          </a:p>
        </p:txBody>
      </p:sp>
      <p:sp>
        <p:nvSpPr>
          <p:cNvPr id="568" name="Shape 568"/>
          <p:cNvSpPr txBox="1"/>
          <p:nvPr/>
        </p:nvSpPr>
        <p:spPr>
          <a:xfrm>
            <a:off x="14913747" y="7613110"/>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5:15</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Shape 57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00FF00"/>
                </a:solidFill>
                <a:latin typeface="Arial" charset="0"/>
                <a:ea typeface="Arial" charset="0"/>
                <a:cs typeface="Arial" charset="0"/>
                <a:sym typeface="Cabin"/>
              </a:rPr>
              <a:t/>
            </a:r>
            <a:br>
              <a:rPr lang="en-US" sz="7600" u="none" strike="noStrike" cap="none">
                <a:solidFill>
                  <a:srgbClr val="00FF00"/>
                </a:solidFill>
                <a:latin typeface="Arial" charset="0"/>
                <a:ea typeface="Arial" charset="0"/>
                <a:cs typeface="Arial" charset="0"/>
                <a:sym typeface="Cabin"/>
              </a:rPr>
            </a:br>
            <a:r>
              <a:rPr lang="en-US" sz="7600" u="none" strike="noStrike" cap="none">
                <a:solidFill>
                  <a:srgbClr val="FFD966"/>
                </a:solidFill>
                <a:latin typeface="Arial" charset="0"/>
                <a:ea typeface="Arial" charset="0"/>
                <a:cs typeface="Arial" charset="0"/>
                <a:sym typeface="Cabin"/>
              </a:rPr>
              <a:t>Web Services</a:t>
            </a:r>
          </a:p>
        </p:txBody>
      </p:sp>
      <p:sp>
        <p:nvSpPr>
          <p:cNvPr id="2" name="Text Placeholder 1"/>
          <p:cNvSpPr>
            <a:spLocks noGrp="1"/>
          </p:cNvSpPr>
          <p:nvPr>
            <p:ph type="body" idx="1"/>
          </p:nvPr>
        </p:nvSpPr>
        <p:spPr/>
        <p:txBody>
          <a:bodyPr/>
          <a:lstStyle/>
          <a:p>
            <a:endParaRPr lang="en-US"/>
          </a:p>
        </p:txBody>
      </p:sp>
      <p:sp>
        <p:nvSpPr>
          <p:cNvPr id="575" name="Shape 575"/>
          <p:cNvSpPr txBox="1"/>
          <p:nvPr/>
        </p:nvSpPr>
        <p:spPr>
          <a:xfrm>
            <a:off x="3421475" y="7145285"/>
            <a:ext cx="9418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http://en.wikipedia.org/wiki/Web_services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Application Program Interface</a:t>
            </a:r>
          </a:p>
        </p:txBody>
      </p:sp>
      <p:sp>
        <p:nvSpPr>
          <p:cNvPr id="581" name="Shape 581"/>
          <p:cNvSpPr txBox="1"/>
          <p:nvPr/>
        </p:nvSpPr>
        <p:spPr>
          <a:xfrm>
            <a:off x="5015275" y="7501387"/>
            <a:ext cx="6841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en.wikipedia.org/wiki/API</a:t>
            </a:r>
          </a:p>
        </p:txBody>
      </p:sp>
      <p:sp>
        <p:nvSpPr>
          <p:cNvPr id="582" name="Shape 582"/>
          <p:cNvSpPr txBox="1"/>
          <p:nvPr/>
        </p:nvSpPr>
        <p:spPr>
          <a:xfrm>
            <a:off x="32423100" y="4254500"/>
            <a:ext cx="92233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Text</a:t>
            </a:r>
          </a:p>
        </p:txBody>
      </p:sp>
      <p:sp>
        <p:nvSpPr>
          <p:cNvPr id="583" name="Shape 583"/>
          <p:cNvSpPr txBox="1"/>
          <p:nvPr/>
        </p:nvSpPr>
        <p:spPr>
          <a:xfrm>
            <a:off x="1819783" y="2539900"/>
            <a:ext cx="13232482" cy="425771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900" u="none" strike="noStrike" cap="none" dirty="0">
                <a:solidFill>
                  <a:srgbClr val="FFFFFF"/>
                </a:solidFill>
                <a:latin typeface="Arial" charset="0"/>
                <a:ea typeface="Arial" charset="0"/>
                <a:cs typeface="Arial" charset="0"/>
                <a:sym typeface="Cabin"/>
              </a:rPr>
              <a:t>The API itself is largely abstract in that it specifies an interface and controls the behavior of the objects specified in that interface. The software that provides the functionality described by an API is said to be an </a:t>
            </a:r>
            <a:r>
              <a:rPr lang="en-US" sz="3900" b="0" i="1" u="none" strike="noStrike" cap="none" dirty="0">
                <a:solidFill>
                  <a:srgbClr val="FFFFFF"/>
                </a:solidFill>
                <a:latin typeface="Arial"/>
                <a:ea typeface="Arial"/>
                <a:cs typeface="Arial"/>
                <a:sym typeface="Arial"/>
              </a:rPr>
              <a:t>“</a:t>
            </a:r>
            <a:r>
              <a:rPr lang="en-US" sz="3900" u="none" strike="noStrike" cap="none" dirty="0">
                <a:solidFill>
                  <a:srgbClr val="FFFFFF"/>
                </a:solidFill>
                <a:latin typeface="Arial" charset="0"/>
                <a:ea typeface="Arial" charset="0"/>
                <a:cs typeface="Arial" charset="0"/>
                <a:sym typeface="Cabin"/>
              </a:rPr>
              <a:t>implementation</a:t>
            </a:r>
            <a:r>
              <a:rPr lang="en-US" sz="3900" b="0" i="1" u="none" strike="noStrike" cap="none" dirty="0">
                <a:solidFill>
                  <a:srgbClr val="FFFFFF"/>
                </a:solidFill>
                <a:latin typeface="Arial"/>
                <a:ea typeface="Arial"/>
                <a:cs typeface="Arial"/>
                <a:sym typeface="Arial"/>
              </a:rPr>
              <a:t>”</a:t>
            </a:r>
            <a:r>
              <a:rPr lang="en-US" sz="3900" u="none" strike="noStrike" cap="none" dirty="0">
                <a:solidFill>
                  <a:srgbClr val="FFFFFF"/>
                </a:solidFill>
                <a:latin typeface="Arial" charset="0"/>
                <a:ea typeface="Arial" charset="0"/>
                <a:cs typeface="Arial" charset="0"/>
                <a:sym typeface="Cabin"/>
              </a:rPr>
              <a:t> of the API.   An API is typically defined in terms of the programming language used to build an application.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Agreeing on a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Wire Format</a:t>
            </a:r>
            <a:r>
              <a:rPr lang="en-US" sz="7600" b="1" i="0" u="none" strike="noStrike" cap="none">
                <a:solidFill>
                  <a:srgbClr val="FFD966"/>
                </a:solidFill>
                <a:latin typeface="Arial"/>
                <a:ea typeface="Arial"/>
                <a:cs typeface="Arial"/>
                <a:sym typeface="Arial"/>
              </a:rPr>
              <a:t>”</a:t>
            </a:r>
          </a:p>
        </p:txBody>
      </p:sp>
      <p:sp>
        <p:nvSpPr>
          <p:cNvPr id="231" name="Shape 231"/>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32" name="Shape 232"/>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33" name="Shape 233"/>
          <p:cNvSpPr txBox="1"/>
          <p:nvPr/>
        </p:nvSpPr>
        <p:spPr>
          <a:xfrm>
            <a:off x="4488661" y="6340000"/>
            <a:ext cx="1806121"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Serialize</a:t>
            </a:r>
          </a:p>
        </p:txBody>
      </p:sp>
      <p:sp>
        <p:nvSpPr>
          <p:cNvPr id="234" name="Shape 234"/>
          <p:cNvSpPr txBox="1"/>
          <p:nvPr/>
        </p:nvSpPr>
        <p:spPr>
          <a:xfrm>
            <a:off x="6580186" y="2952750"/>
            <a:ext cx="3067049" cy="5283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&lt;name&gt;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Chuck</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&lt;/name&gt;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303 4456</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   &lt;/phone&gt;</a:t>
            </a:r>
          </a:p>
          <a:p>
            <a:pPr marL="0" marR="0" lvl="0" indent="0" algn="l" rtl="0">
              <a:lnSpc>
                <a:spcPct val="100000"/>
              </a:lnSpc>
              <a:spcBef>
                <a:spcPts val="0"/>
              </a:spcBef>
              <a:spcAft>
                <a:spcPts val="0"/>
              </a:spcAft>
              <a:buClr>
                <a:srgbClr val="00FF00"/>
              </a:buClr>
              <a:buSzPct val="25000"/>
              <a:buFont typeface="Cabin"/>
              <a:buNone/>
            </a:pPr>
            <a:r>
              <a:rPr lang="en-US" sz="3800" u="none" strike="noStrike" cap="none">
                <a:solidFill>
                  <a:srgbClr val="00FF00"/>
                </a:solidFill>
                <a:latin typeface="Arial" charset="0"/>
                <a:ea typeface="Arial" charset="0"/>
                <a:cs typeface="Arial" charset="0"/>
                <a:sym typeface="Cabin"/>
              </a:rPr>
              <a:t>&lt;/person&gt;</a:t>
            </a:r>
          </a:p>
        </p:txBody>
      </p:sp>
      <p:sp>
        <p:nvSpPr>
          <p:cNvPr id="235" name="Shape 235"/>
          <p:cNvSpPr txBox="1"/>
          <p:nvPr/>
        </p:nvSpPr>
        <p:spPr>
          <a:xfrm>
            <a:off x="9507924" y="4168150"/>
            <a:ext cx="2576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De-Serialize</a:t>
            </a:r>
          </a:p>
        </p:txBody>
      </p:sp>
      <p:sp>
        <p:nvSpPr>
          <p:cNvPr id="236" name="Shape 236"/>
          <p:cNvSpPr txBox="1"/>
          <p:nvPr/>
        </p:nvSpPr>
        <p:spPr>
          <a:xfrm>
            <a:off x="14870112" y="7613651"/>
            <a:ext cx="101917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XML</a:t>
            </a:r>
          </a:p>
        </p:txBody>
      </p:sp>
      <p:sp>
        <p:nvSpPr>
          <p:cNvPr id="237" name="Shape 237"/>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8" name="Shape 238"/>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p:nvPr/>
        </p:nvSpPr>
        <p:spPr>
          <a:xfrm>
            <a:off x="1962274" y="8354683"/>
            <a:ext cx="13226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https://developers.google.com/maps/documentation/geocoding/</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2274" y="522156"/>
            <a:ext cx="12278659" cy="8076067"/>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p:nvPr/>
        </p:nvSpPr>
        <p:spPr>
          <a:xfrm>
            <a:off x="596900" y="793631"/>
            <a:ext cx="9202708" cy="74704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"status": "OK",</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"results":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"geometry":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location_type</a:t>
            </a:r>
            <a:r>
              <a:rPr lang="en-US" sz="1700" b="1" i="0" u="none" strike="noStrike" cap="none" dirty="0">
                <a:solidFill>
                  <a:schemeClr val="lt1"/>
                </a:solidFill>
                <a:latin typeface="Courier New"/>
                <a:ea typeface="Courier New"/>
                <a:cs typeface="Courier New"/>
                <a:sym typeface="Courier New"/>
              </a:rPr>
              <a:t>": "APPROXIMATE",</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"location":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lat</a:t>
            </a:r>
            <a:r>
              <a:rPr lang="en-US" sz="1700" b="1" i="0" u="none" strike="noStrike" cap="none" dirty="0">
                <a:solidFill>
                  <a:schemeClr val="lt1"/>
                </a:solidFill>
                <a:latin typeface="Courier New"/>
                <a:ea typeface="Courier New"/>
                <a:cs typeface="Courier New"/>
                <a:sym typeface="Courier New"/>
              </a:rPr>
              <a:t>": 42.2808256,</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lng</a:t>
            </a:r>
            <a:r>
              <a:rPr lang="en-US" sz="1700" b="1" i="0" u="none" strike="noStrike" cap="none" dirty="0">
                <a:solidFill>
                  <a:schemeClr val="lt1"/>
                </a:solidFill>
                <a:latin typeface="Courier New"/>
                <a:ea typeface="Courier New"/>
                <a:cs typeface="Courier New"/>
                <a:sym typeface="Courier New"/>
              </a:rPr>
              <a:t>": -83.7430378</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address_components</a:t>
            </a: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long_name</a:t>
            </a:r>
            <a:r>
              <a:rPr lang="en-US" sz="1700" b="1" i="0" u="none" strike="noStrike" cap="none" dirty="0">
                <a:solidFill>
                  <a:schemeClr val="lt1"/>
                </a:solidFill>
                <a:latin typeface="Courier New"/>
                <a:ea typeface="Courier New"/>
                <a:cs typeface="Courier New"/>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short_name</a:t>
            </a:r>
            <a:r>
              <a:rPr lang="en-US" sz="1700" b="1" i="0" u="none" strike="noStrike" cap="none" dirty="0">
                <a:solidFill>
                  <a:schemeClr val="lt1"/>
                </a:solidFill>
                <a:latin typeface="Courier New"/>
                <a:ea typeface="Courier New"/>
                <a:cs typeface="Courier New"/>
                <a:sym typeface="Courier New"/>
              </a:rPr>
              <a:t>": "Ann Arbor"</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r>
              <a:rPr lang="en-US" sz="1700" b="1" i="0" u="none" strike="noStrike" cap="none" dirty="0" err="1">
                <a:solidFill>
                  <a:schemeClr val="lt1"/>
                </a:solidFill>
                <a:latin typeface="Courier New"/>
                <a:ea typeface="Courier New"/>
                <a:cs typeface="Courier New"/>
                <a:sym typeface="Courier New"/>
              </a:rPr>
              <a:t>formatted_address</a:t>
            </a:r>
            <a:r>
              <a:rPr lang="en-US" sz="1700" b="1" i="0" u="none" strike="noStrike" cap="none" dirty="0">
                <a:solidFill>
                  <a:schemeClr val="lt1"/>
                </a:solidFill>
                <a:latin typeface="Courier New"/>
                <a:ea typeface="Courier New"/>
                <a:cs typeface="Courier New"/>
                <a:sym typeface="Courier New"/>
              </a:rPr>
              <a:t>": "Ann Arbor, MI, USA",</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"types":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"locality",</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"political"</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700" b="1" i="0" u="none" strike="noStrike" cap="none" dirty="0">
                <a:solidFill>
                  <a:schemeClr val="lt1"/>
                </a:solidFill>
                <a:latin typeface="Courier New"/>
                <a:ea typeface="Courier New"/>
                <a:cs typeface="Courier New"/>
                <a:sym typeface="Courier New"/>
              </a:rPr>
              <a:t>}</a:t>
            </a:r>
          </a:p>
        </p:txBody>
      </p:sp>
      <p:sp>
        <p:nvSpPr>
          <p:cNvPr id="603" name="Shape 603"/>
          <p:cNvSpPr txBox="1"/>
          <p:nvPr/>
        </p:nvSpPr>
        <p:spPr>
          <a:xfrm>
            <a:off x="13272825" y="7454181"/>
            <a:ext cx="2665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geojson.py</a:t>
            </a:r>
            <a:endParaRPr lang="en-US" sz="3600" u="none" strike="noStrike" cap="none" dirty="0">
              <a:solidFill>
                <a:srgbClr val="FFFF00"/>
              </a:solidFill>
              <a:latin typeface="Arial" charset="0"/>
              <a:ea typeface="Arial" charset="0"/>
              <a:cs typeface="Arial" charset="0"/>
              <a:sym typeface="Cabin"/>
            </a:endParaRPr>
          </a:p>
        </p:txBody>
      </p:sp>
      <p:sp>
        <p:nvSpPr>
          <p:cNvPr id="604" name="Shape 604"/>
          <p:cNvSpPr txBox="1"/>
          <p:nvPr/>
        </p:nvSpPr>
        <p:spPr>
          <a:xfrm>
            <a:off x="7574025" y="2308550"/>
            <a:ext cx="79473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dirty="0">
                <a:solidFill>
                  <a:srgbClr val="FF00FF"/>
                </a:solidFill>
                <a:latin typeface="Arial" charset="0"/>
                <a:ea typeface="Arial" charset="0"/>
                <a:cs typeface="Arial" charset="0"/>
                <a:sym typeface="Cabin"/>
              </a:rPr>
              <a:t>http://</a:t>
            </a:r>
            <a:r>
              <a:rPr lang="en-US" sz="2600" u="none" strike="noStrike" cap="none" dirty="0" err="1" smtClean="0">
                <a:solidFill>
                  <a:srgbClr val="FF00FF"/>
                </a:solidFill>
                <a:latin typeface="Arial" charset="0"/>
                <a:ea typeface="Arial" charset="0"/>
                <a:cs typeface="Arial" charset="0"/>
                <a:sym typeface="Cabin"/>
              </a:rPr>
              <a:t>maps.googleapis.com</a:t>
            </a:r>
            <a:r>
              <a:rPr lang="en-US" sz="2600" u="none" strike="noStrike" cap="none" dirty="0" smtClean="0">
                <a:solidFill>
                  <a:srgbClr val="FF00FF"/>
                </a:solidFill>
                <a:latin typeface="Arial" charset="0"/>
                <a:ea typeface="Arial" charset="0"/>
                <a:cs typeface="Arial" charset="0"/>
                <a:sym typeface="Cabin"/>
              </a:rPr>
              <a:t>/maps/</a:t>
            </a:r>
            <a:r>
              <a:rPr lang="en-US" sz="2600" u="none" strike="noStrike" cap="none" dirty="0" err="1" smtClean="0">
                <a:solidFill>
                  <a:srgbClr val="FF00FF"/>
                </a:solidFill>
                <a:latin typeface="Arial" charset="0"/>
                <a:ea typeface="Arial" charset="0"/>
                <a:cs typeface="Arial" charset="0"/>
                <a:sym typeface="Cabin"/>
              </a:rPr>
              <a:t>api</a:t>
            </a:r>
            <a:r>
              <a:rPr lang="en-US" sz="2600" u="none" strike="noStrike" cap="none" dirty="0" smtClean="0">
                <a:solidFill>
                  <a:srgbClr val="FF00FF"/>
                </a:solidFill>
                <a:latin typeface="Arial" charset="0"/>
                <a:ea typeface="Arial" charset="0"/>
                <a:cs typeface="Arial" charset="0"/>
                <a:sym typeface="Cabin"/>
              </a:rPr>
              <a:t>/geocode/</a:t>
            </a:r>
            <a:r>
              <a:rPr lang="en-US" sz="2600" u="none" strike="noStrike" cap="none" dirty="0" err="1" smtClean="0">
                <a:solidFill>
                  <a:srgbClr val="FF00FF"/>
                </a:solidFill>
                <a:latin typeface="Arial" charset="0"/>
                <a:ea typeface="Arial" charset="0"/>
                <a:cs typeface="Arial" charset="0"/>
                <a:sym typeface="Cabin"/>
              </a:rPr>
              <a:t>json?address</a:t>
            </a:r>
            <a:r>
              <a:rPr lang="en-US" sz="2600" u="none" strike="noStrike" cap="none" dirty="0" smtClean="0">
                <a:solidFill>
                  <a:srgbClr val="FF00FF"/>
                </a:solidFill>
                <a:latin typeface="Arial" charset="0"/>
                <a:ea typeface="Arial" charset="0"/>
                <a:cs typeface="Arial" charset="0"/>
                <a:sym typeface="Cabin"/>
              </a:rPr>
              <a:t>=Ann+Arbor%2C+MI</a:t>
            </a:r>
            <a:endParaRPr lang="en-US" sz="2600" u="none" strike="noStrike" cap="none" dirty="0">
              <a:solidFill>
                <a:srgbClr val="FF00FF"/>
              </a:solidFill>
              <a:latin typeface="Arial" charset="0"/>
              <a:ea typeface="Arial" charset="0"/>
              <a:cs typeface="Arial" charset="0"/>
              <a:sym typeface="Cabin"/>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Shape 609"/>
          <p:cNvSpPr txBox="1"/>
          <p:nvPr/>
        </p:nvSpPr>
        <p:spPr>
          <a:xfrm>
            <a:off x="596900" y="793629"/>
            <a:ext cx="15341724" cy="7522235"/>
          </a:xfrm>
          <a:prstGeom prst="rect">
            <a:avLst/>
          </a:prstGeom>
          <a:noFill/>
          <a:ln>
            <a:noFill/>
          </a:ln>
        </p:spPr>
        <p:txBody>
          <a:bodyPr lIns="0" tIns="0" rIns="0" bIns="0" anchor="ctr" anchorCtr="0">
            <a:noAutofit/>
          </a:bodyPr>
          <a:lstStyle/>
          <a:p>
            <a:r>
              <a:rPr lang="en-US" sz="1600" b="1" dirty="0">
                <a:solidFill>
                  <a:schemeClr val="bg1"/>
                </a:solidFill>
                <a:latin typeface="Courier" charset="0"/>
                <a:ea typeface="Courier" charset="0"/>
                <a:cs typeface="Courier" charset="0"/>
              </a:rPr>
              <a:t>import </a:t>
            </a:r>
            <a:r>
              <a:rPr lang="en-US" sz="1600" b="1" dirty="0" err="1">
                <a:solidFill>
                  <a:schemeClr val="bg1"/>
                </a:solidFill>
                <a:latin typeface="Courier" charset="0"/>
                <a:ea typeface="Courier" charset="0"/>
                <a:cs typeface="Courier" charset="0"/>
              </a:rPr>
              <a:t>urllib.request</a:t>
            </a:r>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urllib.parse</a:t>
            </a:r>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urllib.error</a:t>
            </a:r>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import </a:t>
            </a:r>
            <a:r>
              <a:rPr lang="en-US" sz="1600" b="1" dirty="0" err="1">
                <a:solidFill>
                  <a:schemeClr val="bg1"/>
                </a:solidFill>
                <a:latin typeface="Courier" charset="0"/>
                <a:ea typeface="Courier" charset="0"/>
                <a:cs typeface="Courier" charset="0"/>
              </a:rPr>
              <a:t>json</a:t>
            </a:r>
            <a:endParaRPr lang="en-US" sz="1600" b="1" dirty="0">
              <a:solidFill>
                <a:schemeClr val="bg1"/>
              </a:solidFill>
              <a:latin typeface="Courier" charset="0"/>
              <a:ea typeface="Courier" charset="0"/>
              <a:cs typeface="Courier" charset="0"/>
            </a:endParaRPr>
          </a:p>
          <a:p>
            <a:endParaRPr lang="en-US" sz="1600" b="1" dirty="0">
              <a:solidFill>
                <a:schemeClr val="bg1"/>
              </a:solidFill>
              <a:latin typeface="Courier" charset="0"/>
              <a:ea typeface="Courier" charset="0"/>
              <a:cs typeface="Courier" charset="0"/>
            </a:endParaRPr>
          </a:p>
          <a:p>
            <a:r>
              <a:rPr lang="en-US" sz="1600" b="1" dirty="0" err="1">
                <a:solidFill>
                  <a:schemeClr val="bg1"/>
                </a:solidFill>
                <a:latin typeface="Courier" charset="0"/>
                <a:ea typeface="Courier" charset="0"/>
                <a:cs typeface="Courier" charset="0"/>
              </a:rPr>
              <a:t>serviceurl</a:t>
            </a:r>
            <a:r>
              <a:rPr lang="en-US" sz="1600" b="1" dirty="0">
                <a:solidFill>
                  <a:schemeClr val="bg1"/>
                </a:solidFill>
                <a:latin typeface="Courier" charset="0"/>
                <a:ea typeface="Courier" charset="0"/>
                <a:cs typeface="Courier" charset="0"/>
              </a:rPr>
              <a:t> = 'http://</a:t>
            </a:r>
            <a:r>
              <a:rPr lang="en-US" sz="1600" b="1" dirty="0" err="1">
                <a:solidFill>
                  <a:schemeClr val="bg1"/>
                </a:solidFill>
                <a:latin typeface="Courier" charset="0"/>
                <a:ea typeface="Courier" charset="0"/>
                <a:cs typeface="Courier" charset="0"/>
              </a:rPr>
              <a:t>maps.googleapis.com</a:t>
            </a:r>
            <a:r>
              <a:rPr lang="en-US" sz="1600" b="1" dirty="0">
                <a:solidFill>
                  <a:schemeClr val="bg1"/>
                </a:solidFill>
                <a:latin typeface="Courier" charset="0"/>
                <a:ea typeface="Courier" charset="0"/>
                <a:cs typeface="Courier" charset="0"/>
              </a:rPr>
              <a:t>/maps/</a:t>
            </a:r>
            <a:r>
              <a:rPr lang="en-US" sz="1600" b="1" dirty="0" err="1">
                <a:solidFill>
                  <a:schemeClr val="bg1"/>
                </a:solidFill>
                <a:latin typeface="Courier" charset="0"/>
                <a:ea typeface="Courier" charset="0"/>
                <a:cs typeface="Courier" charset="0"/>
              </a:rPr>
              <a:t>api</a:t>
            </a:r>
            <a:r>
              <a:rPr lang="en-US" sz="1600" b="1" dirty="0">
                <a:solidFill>
                  <a:schemeClr val="bg1"/>
                </a:solidFill>
                <a:latin typeface="Courier" charset="0"/>
                <a:ea typeface="Courier" charset="0"/>
                <a:cs typeface="Courier" charset="0"/>
              </a:rPr>
              <a:t>/geocode/</a:t>
            </a:r>
            <a:r>
              <a:rPr lang="en-US" sz="1600" b="1" dirty="0" err="1">
                <a:solidFill>
                  <a:schemeClr val="bg1"/>
                </a:solidFill>
                <a:latin typeface="Courier" charset="0"/>
                <a:ea typeface="Courier" charset="0"/>
                <a:cs typeface="Courier" charset="0"/>
              </a:rPr>
              <a:t>json</a:t>
            </a:r>
            <a:r>
              <a:rPr lang="en-US" sz="1600" b="1" dirty="0">
                <a:solidFill>
                  <a:schemeClr val="bg1"/>
                </a:solidFill>
                <a:latin typeface="Courier" charset="0"/>
                <a:ea typeface="Courier" charset="0"/>
                <a:cs typeface="Courier" charset="0"/>
              </a:rPr>
              <a:t>?'</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while True:</a:t>
            </a:r>
          </a:p>
          <a:p>
            <a:r>
              <a:rPr lang="en-US" sz="1600" b="1" dirty="0">
                <a:solidFill>
                  <a:schemeClr val="bg1"/>
                </a:solidFill>
                <a:latin typeface="Courier" charset="0"/>
                <a:ea typeface="Courier" charset="0"/>
                <a:cs typeface="Courier" charset="0"/>
              </a:rPr>
              <a:t>    address = input('Enter location: ')</a:t>
            </a:r>
          </a:p>
          <a:p>
            <a:r>
              <a:rPr lang="en-US" sz="1600" b="1" dirty="0">
                <a:solidFill>
                  <a:schemeClr val="bg1"/>
                </a:solidFill>
                <a:latin typeface="Courier" charset="0"/>
                <a:ea typeface="Courier" charset="0"/>
                <a:cs typeface="Courier" charset="0"/>
              </a:rPr>
              <a:t>    if </a:t>
            </a:r>
            <a:r>
              <a:rPr lang="en-US" sz="1600" b="1" dirty="0" err="1">
                <a:solidFill>
                  <a:schemeClr val="bg1"/>
                </a:solidFill>
                <a:latin typeface="Courier" charset="0"/>
                <a:ea typeface="Courier" charset="0"/>
                <a:cs typeface="Courier" charset="0"/>
              </a:rPr>
              <a:t>len</a:t>
            </a:r>
            <a:r>
              <a:rPr lang="en-US" sz="1600" b="1" dirty="0">
                <a:solidFill>
                  <a:schemeClr val="bg1"/>
                </a:solidFill>
                <a:latin typeface="Courier" charset="0"/>
                <a:ea typeface="Courier" charset="0"/>
                <a:cs typeface="Courier" charset="0"/>
              </a:rPr>
              <a:t>(address) &lt; 1: break</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    </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 = </a:t>
            </a:r>
            <a:r>
              <a:rPr lang="en-US" sz="1600" b="1" dirty="0" err="1">
                <a:solidFill>
                  <a:schemeClr val="bg1"/>
                </a:solidFill>
                <a:latin typeface="Courier" charset="0"/>
                <a:ea typeface="Courier" charset="0"/>
                <a:cs typeface="Courier" charset="0"/>
              </a:rPr>
              <a:t>serviceurl</a:t>
            </a:r>
            <a:r>
              <a:rPr lang="en-US" sz="1600" b="1" dirty="0">
                <a:solidFill>
                  <a:schemeClr val="bg1"/>
                </a:solidFill>
                <a:latin typeface="Courier" charset="0"/>
                <a:ea typeface="Courier" charset="0"/>
                <a:cs typeface="Courier" charset="0"/>
              </a:rPr>
              <a:t> + </a:t>
            </a:r>
            <a:r>
              <a:rPr lang="en-US" sz="1600" b="1" dirty="0" err="1">
                <a:solidFill>
                  <a:schemeClr val="bg1"/>
                </a:solidFill>
                <a:latin typeface="Courier" charset="0"/>
                <a:ea typeface="Courier" charset="0"/>
                <a:cs typeface="Courier" charset="0"/>
              </a:rPr>
              <a:t>urllib.parse.urlencode</a:t>
            </a:r>
            <a:r>
              <a:rPr lang="en-US" sz="1600" b="1" dirty="0" smtClean="0">
                <a:solidFill>
                  <a:schemeClr val="bg1"/>
                </a:solidFill>
                <a:latin typeface="Courier" charset="0"/>
                <a:ea typeface="Courier" charset="0"/>
                <a:cs typeface="Courier" charset="0"/>
              </a:rPr>
              <a:t>({</a:t>
            </a:r>
            <a:r>
              <a:rPr lang="en-US" sz="1600" b="1" dirty="0">
                <a:solidFill>
                  <a:schemeClr val="bg1"/>
                </a:solidFill>
                <a:latin typeface="Courier" charset="0"/>
                <a:ea typeface="Courier" charset="0"/>
                <a:cs typeface="Courier" charset="0"/>
              </a:rPr>
              <a:t>'address': address})</a:t>
            </a:r>
          </a:p>
          <a:p>
            <a:endParaRPr lang="en-US" sz="1600" b="1" dirty="0">
              <a:solidFill>
                <a:schemeClr val="bg1"/>
              </a:solidFill>
              <a:latin typeface="Courier" charset="0"/>
              <a:ea typeface="Courier" charset="0"/>
              <a:cs typeface="Courier" charset="0"/>
            </a:endParaRPr>
          </a:p>
          <a:p>
            <a:r>
              <a:rPr lang="en-US" sz="1600" b="1" dirty="0">
                <a:solidFill>
                  <a:schemeClr val="bg1"/>
                </a:solidFill>
                <a:latin typeface="Courier" charset="0"/>
                <a:ea typeface="Courier" charset="0"/>
                <a:cs typeface="Courier" charset="0"/>
              </a:rPr>
              <a:t>    print('Retrieving', </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a:t>
            </a:r>
          </a:p>
          <a:p>
            <a:r>
              <a:rPr lang="en-US" sz="1600" b="1" dirty="0">
                <a:solidFill>
                  <a:schemeClr val="bg1"/>
                </a:solidFill>
                <a:latin typeface="Courier" charset="0"/>
                <a:ea typeface="Courier" charset="0"/>
                <a:cs typeface="Courier" charset="0"/>
              </a:rPr>
              <a:t>    uh = </a:t>
            </a:r>
            <a:r>
              <a:rPr lang="en-US" sz="1600" b="1" dirty="0" err="1">
                <a:solidFill>
                  <a:schemeClr val="bg1"/>
                </a:solidFill>
                <a:latin typeface="Courier" charset="0"/>
                <a:ea typeface="Courier" charset="0"/>
                <a:cs typeface="Courier" charset="0"/>
              </a:rPr>
              <a:t>urllib.request.urlopen</a:t>
            </a:r>
            <a:r>
              <a:rPr lang="en-US" sz="1600" b="1" dirty="0">
                <a:solidFill>
                  <a:schemeClr val="bg1"/>
                </a:solidFill>
                <a:latin typeface="Courier" charset="0"/>
                <a:ea typeface="Courier" charset="0"/>
                <a:cs typeface="Courier" charset="0"/>
              </a:rPr>
              <a:t>(</a:t>
            </a:r>
            <a:r>
              <a:rPr lang="en-US" sz="1600" b="1" dirty="0" err="1">
                <a:solidFill>
                  <a:schemeClr val="bg1"/>
                </a:solidFill>
                <a:latin typeface="Courier" charset="0"/>
                <a:ea typeface="Courier" charset="0"/>
                <a:cs typeface="Courier" charset="0"/>
              </a:rPr>
              <a:t>url</a:t>
            </a:r>
            <a:r>
              <a:rPr lang="en-US" sz="1600" b="1" dirty="0">
                <a:solidFill>
                  <a:schemeClr val="bg1"/>
                </a:solidFill>
                <a:latin typeface="Courier" charset="0"/>
                <a:ea typeface="Courier" charset="0"/>
                <a:cs typeface="Courier" charset="0"/>
              </a:rPr>
              <a:t>)</a:t>
            </a:r>
          </a:p>
          <a:p>
            <a:r>
              <a:rPr lang="en-US" sz="1600" b="1" dirty="0">
                <a:solidFill>
                  <a:schemeClr val="bg1"/>
                </a:solidFill>
                <a:latin typeface="Courier" charset="0"/>
                <a:ea typeface="Courier" charset="0"/>
                <a:cs typeface="Courier" charset="0"/>
              </a:rPr>
              <a:t>    data = </a:t>
            </a:r>
            <a:r>
              <a:rPr lang="en-US" sz="1600" b="1" dirty="0" err="1">
                <a:solidFill>
                  <a:schemeClr val="bg1"/>
                </a:solidFill>
                <a:latin typeface="Courier" charset="0"/>
                <a:ea typeface="Courier" charset="0"/>
                <a:cs typeface="Courier" charset="0"/>
              </a:rPr>
              <a:t>uh.read</a:t>
            </a:r>
            <a:r>
              <a:rPr lang="en-US" sz="1600" b="1" dirty="0">
                <a:solidFill>
                  <a:schemeClr val="bg1"/>
                </a:solidFill>
                <a:latin typeface="Courier" charset="0"/>
                <a:ea typeface="Courier" charset="0"/>
                <a:cs typeface="Courier" charset="0"/>
              </a:rPr>
              <a:t>().decode()</a:t>
            </a:r>
          </a:p>
          <a:p>
            <a:r>
              <a:rPr lang="en-US" sz="1600" b="1" dirty="0">
                <a:solidFill>
                  <a:schemeClr val="bg1"/>
                </a:solidFill>
                <a:latin typeface="Courier" charset="0"/>
                <a:ea typeface="Courier" charset="0"/>
                <a:cs typeface="Courier" charset="0"/>
              </a:rPr>
              <a:t>    print('Retrieved', </a:t>
            </a:r>
            <a:r>
              <a:rPr lang="en-US" sz="1600" b="1" dirty="0" err="1">
                <a:solidFill>
                  <a:schemeClr val="bg1"/>
                </a:solidFill>
                <a:latin typeface="Courier" charset="0"/>
                <a:ea typeface="Courier" charset="0"/>
                <a:cs typeface="Courier" charset="0"/>
              </a:rPr>
              <a:t>len</a:t>
            </a:r>
            <a:r>
              <a:rPr lang="en-US" sz="1600" b="1" dirty="0">
                <a:solidFill>
                  <a:schemeClr val="bg1"/>
                </a:solidFill>
                <a:latin typeface="Courier" charset="0"/>
                <a:ea typeface="Courier" charset="0"/>
                <a:cs typeface="Courier" charset="0"/>
              </a:rPr>
              <a:t>(data), 'characters')</a:t>
            </a:r>
          </a:p>
          <a:p>
            <a:endParaRPr lang="en-US" sz="1600" b="1" dirty="0">
              <a:solidFill>
                <a:schemeClr val="bg1"/>
              </a:solidFill>
              <a:latin typeface="Courier" charset="0"/>
              <a:ea typeface="Courier" charset="0"/>
              <a:cs typeface="Courier" charset="0"/>
            </a:endParaRPr>
          </a:p>
          <a:p>
            <a:r>
              <a:rPr lang="pl-PL" sz="1600" b="1" dirty="0">
                <a:solidFill>
                  <a:schemeClr val="bg1"/>
                </a:solidFill>
                <a:latin typeface="Courier" charset="0"/>
                <a:ea typeface="Courier" charset="0"/>
                <a:cs typeface="Courier" charset="0"/>
              </a:rPr>
              <a:t>    </a:t>
            </a:r>
            <a:r>
              <a:rPr lang="pl-PL" sz="1600" b="1" dirty="0" err="1">
                <a:solidFill>
                  <a:schemeClr val="bg1"/>
                </a:solidFill>
                <a:latin typeface="Courier" charset="0"/>
                <a:ea typeface="Courier" charset="0"/>
                <a:cs typeface="Courier" charset="0"/>
              </a:rPr>
              <a:t>try</a:t>
            </a:r>
            <a:r>
              <a:rPr lang="pl-PL" sz="1600" b="1" dirty="0">
                <a:solidFill>
                  <a:schemeClr val="bg1"/>
                </a:solidFill>
                <a:latin typeface="Courier" charset="0"/>
                <a:ea typeface="Courier" charset="0"/>
                <a:cs typeface="Courier" charset="0"/>
              </a:rPr>
              <a:t>:</a:t>
            </a:r>
          </a:p>
          <a:p>
            <a:r>
              <a:rPr lang="cs-CZ" sz="1600" b="1" dirty="0">
                <a:solidFill>
                  <a:schemeClr val="bg1"/>
                </a:solidFill>
                <a:latin typeface="Courier" charset="0"/>
                <a:ea typeface="Courier" charset="0"/>
                <a:cs typeface="Courier" charset="0"/>
              </a:rPr>
              <a:t>        </a:t>
            </a:r>
            <a:r>
              <a:rPr lang="cs-CZ" sz="1600" b="1" dirty="0" err="1">
                <a:solidFill>
                  <a:schemeClr val="bg1"/>
                </a:solidFill>
                <a:latin typeface="Courier" charset="0"/>
                <a:ea typeface="Courier" charset="0"/>
                <a:cs typeface="Courier" charset="0"/>
              </a:rPr>
              <a:t>js</a:t>
            </a:r>
            <a:r>
              <a:rPr lang="cs-CZ" sz="1600" b="1" dirty="0">
                <a:solidFill>
                  <a:schemeClr val="bg1"/>
                </a:solidFill>
                <a:latin typeface="Courier" charset="0"/>
                <a:ea typeface="Courier" charset="0"/>
                <a:cs typeface="Courier" charset="0"/>
              </a:rPr>
              <a:t> = </a:t>
            </a:r>
            <a:r>
              <a:rPr lang="cs-CZ" sz="1600" b="1" dirty="0" err="1">
                <a:solidFill>
                  <a:schemeClr val="bg1"/>
                </a:solidFill>
                <a:latin typeface="Courier" charset="0"/>
                <a:ea typeface="Courier" charset="0"/>
                <a:cs typeface="Courier" charset="0"/>
              </a:rPr>
              <a:t>json.loads</a:t>
            </a:r>
            <a:r>
              <a:rPr lang="cs-CZ" sz="1600" b="1" dirty="0">
                <a:solidFill>
                  <a:schemeClr val="bg1"/>
                </a:solidFill>
                <a:latin typeface="Courier" charset="0"/>
                <a:ea typeface="Courier" charset="0"/>
                <a:cs typeface="Courier" charset="0"/>
              </a:rPr>
              <a:t>(data)</a:t>
            </a:r>
          </a:p>
          <a:p>
            <a:r>
              <a:rPr lang="ro-RO" sz="1600" b="1" dirty="0">
                <a:solidFill>
                  <a:schemeClr val="bg1"/>
                </a:solidFill>
                <a:latin typeface="Courier" charset="0"/>
                <a:ea typeface="Courier" charset="0"/>
                <a:cs typeface="Courier" charset="0"/>
              </a:rPr>
              <a:t>    </a:t>
            </a:r>
            <a:r>
              <a:rPr lang="ro-RO" sz="1600" b="1" dirty="0" err="1">
                <a:solidFill>
                  <a:schemeClr val="bg1"/>
                </a:solidFill>
                <a:latin typeface="Courier" charset="0"/>
                <a:ea typeface="Courier" charset="0"/>
                <a:cs typeface="Courier" charset="0"/>
              </a:rPr>
              <a:t>except</a:t>
            </a:r>
            <a:r>
              <a:rPr lang="ro-RO" sz="1600" b="1" dirty="0">
                <a:solidFill>
                  <a:schemeClr val="bg1"/>
                </a:solidFill>
                <a:latin typeface="Courier" charset="0"/>
                <a:ea typeface="Courier" charset="0"/>
                <a:cs typeface="Courier" charset="0"/>
              </a:rPr>
              <a:t>:</a:t>
            </a:r>
          </a:p>
          <a:p>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 None</a:t>
            </a:r>
          </a:p>
          <a:p>
            <a:endParaRPr lang="de-DE" sz="1600" b="1" dirty="0">
              <a:solidFill>
                <a:schemeClr val="bg1"/>
              </a:solidFill>
              <a:latin typeface="Courier" charset="0"/>
              <a:ea typeface="Courier" charset="0"/>
              <a:cs typeface="Courier" charset="0"/>
            </a:endParaRPr>
          </a:p>
          <a:p>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if</a:t>
            </a:r>
            <a:r>
              <a:rPr lang="de-DE" sz="1600" b="1" dirty="0">
                <a:solidFill>
                  <a:schemeClr val="bg1"/>
                </a:solidFill>
                <a:latin typeface="Courier" charset="0"/>
                <a:ea typeface="Courier" charset="0"/>
                <a:cs typeface="Courier" charset="0"/>
              </a:rPr>
              <a:t> not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or</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status</a:t>
            </a:r>
            <a:r>
              <a:rPr lang="de-DE" sz="1600" b="1" dirty="0">
                <a:solidFill>
                  <a:schemeClr val="bg1"/>
                </a:solidFill>
                <a:latin typeface="Courier" charset="0"/>
                <a:ea typeface="Courier" charset="0"/>
                <a:cs typeface="Courier" charset="0"/>
              </a:rPr>
              <a:t>' not in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or</a:t>
            </a:r>
            <a:r>
              <a:rPr lang="de-DE" sz="1600" b="1" dirty="0">
                <a:solidFill>
                  <a:schemeClr val="bg1"/>
                </a:solidFill>
                <a:latin typeface="Courier" charset="0"/>
                <a:ea typeface="Courier" charset="0"/>
                <a:cs typeface="Courier" charset="0"/>
              </a:rPr>
              <a:t> </a:t>
            </a:r>
            <a:r>
              <a:rPr lang="de-DE" sz="1600" b="1" dirty="0" err="1">
                <a:solidFill>
                  <a:schemeClr val="bg1"/>
                </a:solidFill>
                <a:latin typeface="Courier" charset="0"/>
                <a:ea typeface="Courier" charset="0"/>
                <a:cs typeface="Courier" charset="0"/>
              </a:rPr>
              <a:t>js</a:t>
            </a:r>
            <a:r>
              <a:rPr lang="de-DE" sz="1600" b="1" dirty="0">
                <a:solidFill>
                  <a:schemeClr val="bg1"/>
                </a:solidFill>
                <a:latin typeface="Courier" charset="0"/>
                <a:ea typeface="Courier" charset="0"/>
                <a:cs typeface="Courier" charset="0"/>
              </a:rPr>
              <a:t>['</a:t>
            </a:r>
            <a:r>
              <a:rPr lang="de-DE" sz="1600" b="1" dirty="0" err="1">
                <a:solidFill>
                  <a:schemeClr val="bg1"/>
                </a:solidFill>
                <a:latin typeface="Courier" charset="0"/>
                <a:ea typeface="Courier" charset="0"/>
                <a:cs typeface="Courier" charset="0"/>
              </a:rPr>
              <a:t>status</a:t>
            </a:r>
            <a:r>
              <a:rPr lang="de-DE" sz="1600" b="1" dirty="0">
                <a:solidFill>
                  <a:schemeClr val="bg1"/>
                </a:solidFill>
                <a:latin typeface="Courier" charset="0"/>
                <a:ea typeface="Courier" charset="0"/>
                <a:cs typeface="Courier" charset="0"/>
              </a:rPr>
              <a:t>'] != 'OK':</a:t>
            </a:r>
          </a:p>
          <a:p>
            <a:r>
              <a:rPr lang="en-US" sz="1600" b="1" dirty="0">
                <a:solidFill>
                  <a:schemeClr val="bg1"/>
                </a:solidFill>
                <a:latin typeface="Courier" charset="0"/>
                <a:ea typeface="Courier" charset="0"/>
                <a:cs typeface="Courier" charset="0"/>
              </a:rPr>
              <a:t>        print('==== Failure To Retrieve ====')</a:t>
            </a:r>
          </a:p>
          <a:p>
            <a:r>
              <a:rPr lang="ro-RO" sz="1600" b="1" dirty="0">
                <a:solidFill>
                  <a:schemeClr val="bg1"/>
                </a:solidFill>
                <a:latin typeface="Courier" charset="0"/>
                <a:ea typeface="Courier" charset="0"/>
                <a:cs typeface="Courier" charset="0"/>
              </a:rPr>
              <a:t>        print(data)</a:t>
            </a:r>
          </a:p>
          <a:p>
            <a:r>
              <a:rPr lang="ro-RO" sz="1600" b="1" dirty="0">
                <a:solidFill>
                  <a:schemeClr val="bg1"/>
                </a:solidFill>
                <a:latin typeface="Courier" charset="0"/>
                <a:ea typeface="Courier" charset="0"/>
                <a:cs typeface="Courier" charset="0"/>
              </a:rPr>
              <a:t>        continue</a:t>
            </a:r>
          </a:p>
          <a:p>
            <a:endParaRPr lang="ro-RO" sz="1600" b="1" dirty="0">
              <a:solidFill>
                <a:schemeClr val="bg1"/>
              </a:solidFill>
              <a:latin typeface="Courier" charset="0"/>
              <a:ea typeface="Courier" charset="0"/>
              <a:cs typeface="Courier" charset="0"/>
            </a:endParaRPr>
          </a:p>
          <a:p>
            <a:r>
              <a:rPr lang="ro-RO" sz="1600" b="1" dirty="0">
                <a:solidFill>
                  <a:schemeClr val="bg1"/>
                </a:solidFill>
                <a:latin typeface="Courier" charset="0"/>
                <a:ea typeface="Courier" charset="0"/>
                <a:cs typeface="Courier" charset="0"/>
              </a:rPr>
              <a:t>    lat = </a:t>
            </a:r>
            <a:r>
              <a:rPr lang="ro-RO" sz="1600" b="1" dirty="0" err="1">
                <a:solidFill>
                  <a:schemeClr val="bg1"/>
                </a:solidFill>
                <a:latin typeface="Courier" charset="0"/>
                <a:ea typeface="Courier" charset="0"/>
                <a:cs typeface="Courier" charset="0"/>
              </a:rPr>
              <a:t>js</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results</a:t>
            </a:r>
            <a:r>
              <a:rPr lang="ro-RO" sz="1600" b="1" dirty="0">
                <a:solidFill>
                  <a:schemeClr val="bg1"/>
                </a:solidFill>
                <a:latin typeface="Courier" charset="0"/>
                <a:ea typeface="Courier" charset="0"/>
                <a:cs typeface="Courier" charset="0"/>
              </a:rPr>
              <a:t>"][0]["</a:t>
            </a:r>
            <a:r>
              <a:rPr lang="ro-RO" sz="1600" b="1" dirty="0" err="1">
                <a:solidFill>
                  <a:schemeClr val="bg1"/>
                </a:solidFill>
                <a:latin typeface="Courier" charset="0"/>
                <a:ea typeface="Courier" charset="0"/>
                <a:cs typeface="Courier" charset="0"/>
              </a:rPr>
              <a:t>geometry</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location</a:t>
            </a:r>
            <a:r>
              <a:rPr lang="ro-RO" sz="1600" b="1" dirty="0">
                <a:solidFill>
                  <a:schemeClr val="bg1"/>
                </a:solidFill>
                <a:latin typeface="Courier" charset="0"/>
                <a:ea typeface="Courier" charset="0"/>
                <a:cs typeface="Courier" charset="0"/>
              </a:rPr>
              <a:t>"]["lat"]</a:t>
            </a:r>
          </a:p>
          <a:p>
            <a:r>
              <a:rPr lang="ro-RO" sz="1600" b="1" dirty="0">
                <a:solidFill>
                  <a:schemeClr val="bg1"/>
                </a:solidFill>
                <a:latin typeface="Courier" charset="0"/>
                <a:ea typeface="Courier" charset="0"/>
                <a:cs typeface="Courier" charset="0"/>
              </a:rPr>
              <a:t>    </a:t>
            </a:r>
            <a:r>
              <a:rPr lang="ro-RO" sz="1600" b="1" dirty="0" err="1">
                <a:solidFill>
                  <a:schemeClr val="bg1"/>
                </a:solidFill>
                <a:latin typeface="Courier" charset="0"/>
                <a:ea typeface="Courier" charset="0"/>
                <a:cs typeface="Courier" charset="0"/>
              </a:rPr>
              <a:t>lng</a:t>
            </a:r>
            <a:r>
              <a:rPr lang="ro-RO" sz="1600" b="1" dirty="0">
                <a:solidFill>
                  <a:schemeClr val="bg1"/>
                </a:solidFill>
                <a:latin typeface="Courier" charset="0"/>
                <a:ea typeface="Courier" charset="0"/>
                <a:cs typeface="Courier" charset="0"/>
              </a:rPr>
              <a:t> = </a:t>
            </a:r>
            <a:r>
              <a:rPr lang="ro-RO" sz="1600" b="1" dirty="0" err="1">
                <a:solidFill>
                  <a:schemeClr val="bg1"/>
                </a:solidFill>
                <a:latin typeface="Courier" charset="0"/>
                <a:ea typeface="Courier" charset="0"/>
                <a:cs typeface="Courier" charset="0"/>
              </a:rPr>
              <a:t>js</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results</a:t>
            </a:r>
            <a:r>
              <a:rPr lang="ro-RO" sz="1600" b="1" dirty="0">
                <a:solidFill>
                  <a:schemeClr val="bg1"/>
                </a:solidFill>
                <a:latin typeface="Courier" charset="0"/>
                <a:ea typeface="Courier" charset="0"/>
                <a:cs typeface="Courier" charset="0"/>
              </a:rPr>
              <a:t>"][0]["</a:t>
            </a:r>
            <a:r>
              <a:rPr lang="ro-RO" sz="1600" b="1" dirty="0" err="1">
                <a:solidFill>
                  <a:schemeClr val="bg1"/>
                </a:solidFill>
                <a:latin typeface="Courier" charset="0"/>
                <a:ea typeface="Courier" charset="0"/>
                <a:cs typeface="Courier" charset="0"/>
              </a:rPr>
              <a:t>geometry</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location</a:t>
            </a:r>
            <a:r>
              <a:rPr lang="ro-RO" sz="1600" b="1" dirty="0">
                <a:solidFill>
                  <a:schemeClr val="bg1"/>
                </a:solidFill>
                <a:latin typeface="Courier" charset="0"/>
                <a:ea typeface="Courier" charset="0"/>
                <a:cs typeface="Courier" charset="0"/>
              </a:rPr>
              <a:t>"]["</a:t>
            </a:r>
            <a:r>
              <a:rPr lang="ro-RO" sz="1600" b="1" dirty="0" err="1">
                <a:solidFill>
                  <a:schemeClr val="bg1"/>
                </a:solidFill>
                <a:latin typeface="Courier" charset="0"/>
                <a:ea typeface="Courier" charset="0"/>
                <a:cs typeface="Courier" charset="0"/>
              </a:rPr>
              <a:t>lng</a:t>
            </a:r>
            <a:r>
              <a:rPr lang="ro-RO"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print('lat', lat, '</a:t>
            </a:r>
            <a:r>
              <a:rPr lang="nl-NL" sz="1600" b="1" dirty="0" err="1">
                <a:solidFill>
                  <a:schemeClr val="bg1"/>
                </a:solidFill>
                <a:latin typeface="Courier" charset="0"/>
                <a:ea typeface="Courier" charset="0"/>
                <a:cs typeface="Courier" charset="0"/>
              </a:rPr>
              <a:t>lng</a:t>
            </a:r>
            <a:r>
              <a:rPr lang="nl-NL" sz="1600" b="1" dirty="0">
                <a:solidFill>
                  <a:schemeClr val="bg1"/>
                </a:solidFill>
                <a:latin typeface="Courier" charset="0"/>
                <a:ea typeface="Courier" charset="0"/>
                <a:cs typeface="Courier" charset="0"/>
              </a:rPr>
              <a:t>', </a:t>
            </a:r>
            <a:r>
              <a:rPr lang="nl-NL" sz="1600" b="1" dirty="0" err="1">
                <a:solidFill>
                  <a:schemeClr val="bg1"/>
                </a:solidFill>
                <a:latin typeface="Courier" charset="0"/>
                <a:ea typeface="Courier" charset="0"/>
                <a:cs typeface="Courier" charset="0"/>
              </a:rPr>
              <a:t>lng</a:t>
            </a:r>
            <a:r>
              <a:rPr lang="nl-NL"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a:t>
            </a:r>
            <a:r>
              <a:rPr lang="nl-NL" sz="1600" b="1" dirty="0" err="1">
                <a:solidFill>
                  <a:schemeClr val="bg1"/>
                </a:solidFill>
                <a:latin typeface="Courier" charset="0"/>
                <a:ea typeface="Courier" charset="0"/>
                <a:cs typeface="Courier" charset="0"/>
              </a:rPr>
              <a:t>location</a:t>
            </a:r>
            <a:r>
              <a:rPr lang="nl-NL" sz="1600" b="1" dirty="0">
                <a:solidFill>
                  <a:schemeClr val="bg1"/>
                </a:solidFill>
                <a:latin typeface="Courier" charset="0"/>
                <a:ea typeface="Courier" charset="0"/>
                <a:cs typeface="Courier" charset="0"/>
              </a:rPr>
              <a:t> = </a:t>
            </a:r>
            <a:r>
              <a:rPr lang="nl-NL" sz="1600" b="1" dirty="0" err="1">
                <a:solidFill>
                  <a:schemeClr val="bg1"/>
                </a:solidFill>
                <a:latin typeface="Courier" charset="0"/>
                <a:ea typeface="Courier" charset="0"/>
                <a:cs typeface="Courier" charset="0"/>
              </a:rPr>
              <a:t>js</a:t>
            </a:r>
            <a:r>
              <a:rPr lang="nl-NL" sz="1600" b="1" dirty="0">
                <a:solidFill>
                  <a:schemeClr val="bg1"/>
                </a:solidFill>
                <a:latin typeface="Courier" charset="0"/>
                <a:ea typeface="Courier" charset="0"/>
                <a:cs typeface="Courier" charset="0"/>
              </a:rPr>
              <a:t>['</a:t>
            </a:r>
            <a:r>
              <a:rPr lang="nl-NL" sz="1600" b="1" dirty="0" err="1">
                <a:solidFill>
                  <a:schemeClr val="bg1"/>
                </a:solidFill>
                <a:latin typeface="Courier" charset="0"/>
                <a:ea typeface="Courier" charset="0"/>
                <a:cs typeface="Courier" charset="0"/>
              </a:rPr>
              <a:t>results</a:t>
            </a:r>
            <a:r>
              <a:rPr lang="nl-NL" sz="1600" b="1" dirty="0">
                <a:solidFill>
                  <a:schemeClr val="bg1"/>
                </a:solidFill>
                <a:latin typeface="Courier" charset="0"/>
                <a:ea typeface="Courier" charset="0"/>
                <a:cs typeface="Courier" charset="0"/>
              </a:rPr>
              <a:t>'][0]['</a:t>
            </a:r>
            <a:r>
              <a:rPr lang="nl-NL" sz="1600" b="1" dirty="0" err="1">
                <a:solidFill>
                  <a:schemeClr val="bg1"/>
                </a:solidFill>
                <a:latin typeface="Courier" charset="0"/>
                <a:ea typeface="Courier" charset="0"/>
                <a:cs typeface="Courier" charset="0"/>
              </a:rPr>
              <a:t>formatted_address</a:t>
            </a:r>
            <a:r>
              <a:rPr lang="nl-NL" sz="1600" b="1" dirty="0">
                <a:solidFill>
                  <a:schemeClr val="bg1"/>
                </a:solidFill>
                <a:latin typeface="Courier" charset="0"/>
                <a:ea typeface="Courier" charset="0"/>
                <a:cs typeface="Courier" charset="0"/>
              </a:rPr>
              <a:t>']</a:t>
            </a:r>
          </a:p>
          <a:p>
            <a:r>
              <a:rPr lang="nl-NL" sz="1600" b="1" dirty="0">
                <a:solidFill>
                  <a:schemeClr val="bg1"/>
                </a:solidFill>
                <a:latin typeface="Courier" charset="0"/>
                <a:ea typeface="Courier" charset="0"/>
                <a:cs typeface="Courier" charset="0"/>
              </a:rPr>
              <a:t>    print(</a:t>
            </a:r>
            <a:r>
              <a:rPr lang="nl-NL" sz="1600" b="1" dirty="0" err="1">
                <a:solidFill>
                  <a:schemeClr val="bg1"/>
                </a:solidFill>
                <a:latin typeface="Courier" charset="0"/>
                <a:ea typeface="Courier" charset="0"/>
                <a:cs typeface="Courier" charset="0"/>
              </a:rPr>
              <a:t>location</a:t>
            </a:r>
            <a:r>
              <a:rPr lang="nl-NL" sz="1600" b="1" dirty="0">
                <a:solidFill>
                  <a:schemeClr val="bg1"/>
                </a:solidFill>
                <a:latin typeface="Courier" charset="0"/>
                <a:ea typeface="Courier" charset="0"/>
                <a:cs typeface="Courier" charset="0"/>
              </a:rPr>
              <a:t>)</a:t>
            </a:r>
            <a:endParaRPr lang="en-US" sz="1600" b="1" u="none" strike="noStrike" cap="none" dirty="0">
              <a:solidFill>
                <a:schemeClr val="bg1"/>
              </a:solidFill>
              <a:latin typeface="Courier" charset="0"/>
              <a:ea typeface="Courier" charset="0"/>
              <a:cs typeface="Courier" charset="0"/>
              <a:sym typeface="Courier New"/>
            </a:endParaRPr>
          </a:p>
        </p:txBody>
      </p:sp>
      <p:sp>
        <p:nvSpPr>
          <p:cNvPr id="610" name="Shape 610"/>
          <p:cNvSpPr txBox="1"/>
          <p:nvPr/>
        </p:nvSpPr>
        <p:spPr>
          <a:xfrm>
            <a:off x="13043449" y="7160883"/>
            <a:ext cx="26657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err="1">
                <a:solidFill>
                  <a:srgbClr val="FFFF00"/>
                </a:solidFill>
                <a:latin typeface="Arial" charset="0"/>
                <a:ea typeface="Arial" charset="0"/>
                <a:cs typeface="Arial" charset="0"/>
                <a:sym typeface="Cabin"/>
              </a:rPr>
              <a:t>geojson.py</a:t>
            </a:r>
            <a:endParaRPr lang="en-US" sz="3600" u="none" strike="noStrike" cap="none" dirty="0">
              <a:solidFill>
                <a:srgbClr val="FFFF00"/>
              </a:solidFill>
              <a:latin typeface="Arial" charset="0"/>
              <a:ea typeface="Arial" charset="0"/>
              <a:cs typeface="Arial" charset="0"/>
              <a:sym typeface="Cabin"/>
            </a:endParaRPr>
          </a:p>
        </p:txBody>
      </p:sp>
      <p:sp>
        <p:nvSpPr>
          <p:cNvPr id="611" name="Shape 611"/>
          <p:cNvSpPr txBox="1"/>
          <p:nvPr/>
        </p:nvSpPr>
        <p:spPr>
          <a:xfrm>
            <a:off x="9962450" y="3378150"/>
            <a:ext cx="6161999"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Enter location: Ann Arbor, MI</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Retrieving http://maps.googleapis.com/...</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Retrieved 1669 characters</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lat 42.2808256 lng -83.7430378</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Ann Arbor, MI, USA</a:t>
            </a:r>
          </a:p>
          <a:p>
            <a:pPr marL="0" marR="0" lvl="0" indent="0" algn="l" rtl="0">
              <a:lnSpc>
                <a:spcPct val="100000"/>
              </a:lnSpc>
              <a:spcBef>
                <a:spcPts val="0"/>
              </a:spcBef>
              <a:spcAft>
                <a:spcPts val="0"/>
              </a:spcAft>
              <a:buClr>
                <a:srgbClr val="FF00FF"/>
              </a:buClr>
              <a:buSzPct val="25000"/>
              <a:buFont typeface="Cabin"/>
              <a:buNone/>
            </a:pPr>
            <a:r>
              <a:rPr lang="en-US" sz="2600" u="none" strike="noStrike" cap="none">
                <a:solidFill>
                  <a:srgbClr val="FF00FF"/>
                </a:solidFill>
                <a:latin typeface="Arial" charset="0"/>
                <a:ea typeface="Arial" charset="0"/>
                <a:cs typeface="Arial" charset="0"/>
                <a:sym typeface="Cabin"/>
              </a:rPr>
              <a:t>Enter location: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Shape 6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API Security and Rate Limiting</a:t>
            </a:r>
          </a:p>
        </p:txBody>
      </p:sp>
      <p:sp>
        <p:nvSpPr>
          <p:cNvPr id="617" name="Shape 617"/>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compute resources to run these APIs are not </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free</a:t>
            </a:r>
            <a:r>
              <a:rPr lang="en-US" sz="3600">
                <a:solidFill>
                  <a:schemeClr val="lt1"/>
                </a:solidFill>
                <a:latin typeface="Arial" charset="0"/>
                <a:ea typeface="Arial" charset="0"/>
                <a:cs typeface="Arial" charset="0"/>
                <a:sym typeface="Cabin"/>
              </a:rPr>
              <a:t>”</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data provided by these APIs is usually valuable</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 data providers might limit the number of requests per day, demand an API </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key</a:t>
            </a:r>
            <a:r>
              <a:rPr lang="en-US" sz="3600">
                <a:solidFill>
                  <a:schemeClr val="lt1"/>
                </a:solidFill>
                <a:latin typeface="Arial" charset="0"/>
                <a:ea typeface="Arial" charset="0"/>
                <a:cs typeface="Arial" charset="0"/>
                <a:sym typeface="Cabin"/>
              </a:rPr>
              <a:t>”,</a:t>
            </a:r>
            <a:r>
              <a:rPr lang="en-US" sz="3600" u="none" strike="noStrike" cap="none">
                <a:solidFill>
                  <a:schemeClr val="lt1"/>
                </a:solidFill>
                <a:latin typeface="Arial" charset="0"/>
                <a:ea typeface="Arial" charset="0"/>
                <a:cs typeface="Arial" charset="0"/>
                <a:sym typeface="Cabin"/>
              </a:rPr>
              <a:t> or even charge for usage</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They might change the rules as things progress...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pic>
        <p:nvPicPr>
          <p:cNvPr id="622" name="Shape 622"/>
          <p:cNvPicPr preferRelativeResize="0"/>
          <p:nvPr/>
        </p:nvPicPr>
        <p:blipFill rotWithShape="1">
          <a:blip r:embed="rId3">
            <a:alphaModFix/>
          </a:blip>
          <a:srcRect/>
          <a:stretch/>
        </p:blipFill>
        <p:spPr>
          <a:xfrm>
            <a:off x="800100" y="1231900"/>
            <a:ext cx="14643100" cy="6959599"/>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pic>
        <p:nvPicPr>
          <p:cNvPr id="627" name="Shape 627"/>
          <p:cNvPicPr preferRelativeResize="0"/>
          <p:nvPr/>
        </p:nvPicPr>
        <p:blipFill rotWithShape="1">
          <a:blip r:embed="rId3">
            <a:alphaModFix/>
          </a:blip>
          <a:srcRect/>
          <a:stretch/>
        </p:blipFill>
        <p:spPr>
          <a:xfrm>
            <a:off x="2639683" y="724618"/>
            <a:ext cx="10852030" cy="7660257"/>
          </a:xfrm>
          <a:prstGeom prst="rect">
            <a:avLst/>
          </a:prstGeom>
          <a:noFill/>
          <a:ln>
            <a:no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pic>
        <p:nvPicPr>
          <p:cNvPr id="632" name="Shape 632"/>
          <p:cNvPicPr preferRelativeResize="0"/>
          <p:nvPr/>
        </p:nvPicPr>
        <p:blipFill rotWithShape="1">
          <a:blip r:embed="rId3">
            <a:alphaModFix/>
          </a:blip>
          <a:srcRect/>
          <a:stretch/>
        </p:blipFill>
        <p:spPr>
          <a:xfrm>
            <a:off x="2656936" y="759125"/>
            <a:ext cx="10696756" cy="7625750"/>
          </a:xfrm>
          <a:prstGeom prst="rect">
            <a:avLst/>
          </a:prstGeom>
          <a:noFill/>
          <a:ln>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pic>
        <p:nvPicPr>
          <p:cNvPr id="637" name="Shape 637"/>
          <p:cNvPicPr preferRelativeResize="0"/>
          <p:nvPr/>
        </p:nvPicPr>
        <p:blipFill rotWithShape="1">
          <a:blip r:embed="rId3">
            <a:alphaModFix/>
          </a:blip>
          <a:srcRect/>
          <a:stretch/>
        </p:blipFill>
        <p:spPr>
          <a:xfrm>
            <a:off x="2743200" y="931652"/>
            <a:ext cx="11214340" cy="7401465"/>
          </a:xfrm>
          <a:prstGeom prst="rect">
            <a:avLst/>
          </a:prstGeom>
          <a:noFill/>
          <a:ln>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Shape 642"/>
          <p:cNvSpPr txBox="1"/>
          <p:nvPr/>
        </p:nvSpPr>
        <p:spPr>
          <a:xfrm>
            <a:off x="549275" y="724619"/>
            <a:ext cx="10716823" cy="7643004"/>
          </a:xfrm>
          <a:prstGeom prst="rect">
            <a:avLst/>
          </a:prstGeom>
          <a:noFill/>
          <a:ln>
            <a:noFill/>
          </a:ln>
        </p:spPr>
        <p:txBody>
          <a:bodyPr lIns="0" tIns="0" rIns="0" bIns="0" anchor="ctr" anchorCtr="0">
            <a:noAutofit/>
          </a:bodyPr>
          <a:lstStyle/>
          <a:p>
            <a:r>
              <a:rPr lang="en-US" sz="2000" b="1" dirty="0">
                <a:solidFill>
                  <a:schemeClr val="bg1"/>
                </a:solidFill>
                <a:latin typeface="Courier" charset="0"/>
                <a:ea typeface="Courier" charset="0"/>
                <a:cs typeface="Courier" charset="0"/>
              </a:rPr>
              <a:t>import </a:t>
            </a:r>
            <a:r>
              <a:rPr lang="en-US" sz="2000" b="1" dirty="0" err="1">
                <a:solidFill>
                  <a:schemeClr val="bg1"/>
                </a:solidFill>
                <a:latin typeface="Courier" charset="0"/>
                <a:ea typeface="Courier" charset="0"/>
                <a:cs typeface="Courier" charset="0"/>
              </a:rPr>
              <a:t>urllib.request</a:t>
            </a:r>
            <a:r>
              <a:rPr lang="en-US" sz="2000" b="1" dirty="0">
                <a:solidFill>
                  <a:schemeClr val="bg1"/>
                </a:solidFill>
                <a:latin typeface="Courier" charset="0"/>
                <a:ea typeface="Courier" charset="0"/>
                <a:cs typeface="Courier" charset="0"/>
              </a:rPr>
              <a:t>, </a:t>
            </a:r>
            <a:r>
              <a:rPr lang="en-US" sz="2000" b="1" dirty="0" err="1">
                <a:solidFill>
                  <a:schemeClr val="bg1"/>
                </a:solidFill>
                <a:latin typeface="Courier" charset="0"/>
                <a:ea typeface="Courier" charset="0"/>
                <a:cs typeface="Courier" charset="0"/>
              </a:rPr>
              <a:t>urllib.parse</a:t>
            </a:r>
            <a:r>
              <a:rPr lang="en-US" sz="2000" b="1" dirty="0">
                <a:solidFill>
                  <a:schemeClr val="bg1"/>
                </a:solidFill>
                <a:latin typeface="Courier" charset="0"/>
                <a:ea typeface="Courier" charset="0"/>
                <a:cs typeface="Courier" charset="0"/>
              </a:rPr>
              <a:t>, </a:t>
            </a:r>
            <a:r>
              <a:rPr lang="en-US" sz="2000" b="1" dirty="0" err="1">
                <a:solidFill>
                  <a:schemeClr val="bg1"/>
                </a:solidFill>
                <a:latin typeface="Courier" charset="0"/>
                <a:ea typeface="Courier" charset="0"/>
                <a:cs typeface="Courier" charset="0"/>
              </a:rPr>
              <a:t>urllib.error</a:t>
            </a:r>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import </a:t>
            </a:r>
            <a:r>
              <a:rPr lang="en-US" sz="2000" b="1" dirty="0" err="1">
                <a:solidFill>
                  <a:schemeClr val="bg1"/>
                </a:solidFill>
                <a:latin typeface="Courier" charset="0"/>
                <a:ea typeface="Courier" charset="0"/>
                <a:cs typeface="Courier" charset="0"/>
              </a:rPr>
              <a:t>twurl</a:t>
            </a:r>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import </a:t>
            </a:r>
            <a:r>
              <a:rPr lang="en-US" sz="2000" b="1" dirty="0" err="1">
                <a:solidFill>
                  <a:schemeClr val="bg1"/>
                </a:solidFill>
                <a:latin typeface="Courier" charset="0"/>
                <a:ea typeface="Courier" charset="0"/>
                <a:cs typeface="Courier" charset="0"/>
              </a:rPr>
              <a:t>json</a:t>
            </a:r>
            <a:endParaRPr lang="en-US" sz="2000" b="1" dirty="0">
              <a:solidFill>
                <a:schemeClr val="bg1"/>
              </a:solidFill>
              <a:latin typeface="Courier" charset="0"/>
              <a:ea typeface="Courier" charset="0"/>
              <a:cs typeface="Courier" charset="0"/>
            </a:endParaRPr>
          </a:p>
          <a:p>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TWITTER_URL = 'https://</a:t>
            </a:r>
            <a:r>
              <a:rPr lang="en-US" sz="2000" b="1" dirty="0" err="1">
                <a:solidFill>
                  <a:schemeClr val="bg1"/>
                </a:solidFill>
                <a:latin typeface="Courier" charset="0"/>
                <a:ea typeface="Courier" charset="0"/>
                <a:cs typeface="Courier" charset="0"/>
              </a:rPr>
              <a:t>api.twitter.com</a:t>
            </a:r>
            <a:r>
              <a:rPr lang="en-US" sz="2000" b="1" dirty="0">
                <a:solidFill>
                  <a:schemeClr val="bg1"/>
                </a:solidFill>
                <a:latin typeface="Courier" charset="0"/>
                <a:ea typeface="Courier" charset="0"/>
                <a:cs typeface="Courier" charset="0"/>
              </a:rPr>
              <a:t>/1.1/friends/</a:t>
            </a:r>
            <a:r>
              <a:rPr lang="en-US" sz="2000" b="1" dirty="0" err="1">
                <a:solidFill>
                  <a:schemeClr val="bg1"/>
                </a:solidFill>
                <a:latin typeface="Courier" charset="0"/>
                <a:ea typeface="Courier" charset="0"/>
                <a:cs typeface="Courier" charset="0"/>
              </a:rPr>
              <a:t>list.json</a:t>
            </a:r>
            <a:r>
              <a:rPr lang="en-US" sz="2000" b="1" dirty="0">
                <a:solidFill>
                  <a:schemeClr val="bg1"/>
                </a:solidFill>
                <a:latin typeface="Courier" charset="0"/>
                <a:ea typeface="Courier" charset="0"/>
                <a:cs typeface="Courier" charset="0"/>
              </a:rPr>
              <a:t>'</a:t>
            </a:r>
          </a:p>
          <a:p>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while True:</a:t>
            </a:r>
          </a:p>
          <a:p>
            <a:r>
              <a:rPr lang="ro-RO" sz="2000" b="1" dirty="0">
                <a:solidFill>
                  <a:schemeClr val="bg1"/>
                </a:solidFill>
                <a:latin typeface="Courier" charset="0"/>
                <a:ea typeface="Courier" charset="0"/>
                <a:cs typeface="Courier" charset="0"/>
              </a:rPr>
              <a:t>    print('')</a:t>
            </a:r>
          </a:p>
          <a:p>
            <a:r>
              <a:rPr lang="ro-RO" sz="2000" b="1" dirty="0">
                <a:solidFill>
                  <a:schemeClr val="bg1"/>
                </a:solidFill>
                <a:latin typeface="Courier" charset="0"/>
                <a:ea typeface="Courier" charset="0"/>
                <a:cs typeface="Courier" charset="0"/>
              </a:rPr>
              <a:t>    </a:t>
            </a:r>
            <a:r>
              <a:rPr lang="ro-RO" sz="2000" b="1" dirty="0" err="1">
                <a:solidFill>
                  <a:schemeClr val="bg1"/>
                </a:solidFill>
                <a:latin typeface="Courier" charset="0"/>
                <a:ea typeface="Courier" charset="0"/>
                <a:cs typeface="Courier" charset="0"/>
              </a:rPr>
              <a:t>acct</a:t>
            </a:r>
            <a:r>
              <a:rPr lang="ro-RO" sz="2000" b="1" dirty="0">
                <a:solidFill>
                  <a:schemeClr val="bg1"/>
                </a:solidFill>
                <a:latin typeface="Courier" charset="0"/>
                <a:ea typeface="Courier" charset="0"/>
                <a:cs typeface="Courier" charset="0"/>
              </a:rPr>
              <a:t> = input('</a:t>
            </a:r>
            <a:r>
              <a:rPr lang="ro-RO" sz="2000" b="1" dirty="0" err="1">
                <a:solidFill>
                  <a:schemeClr val="bg1"/>
                </a:solidFill>
                <a:latin typeface="Courier" charset="0"/>
                <a:ea typeface="Courier" charset="0"/>
                <a:cs typeface="Courier" charset="0"/>
              </a:rPr>
              <a:t>Enter</a:t>
            </a:r>
            <a:r>
              <a:rPr lang="ro-RO" sz="2000" b="1" dirty="0">
                <a:solidFill>
                  <a:schemeClr val="bg1"/>
                </a:solidFill>
                <a:latin typeface="Courier" charset="0"/>
                <a:ea typeface="Courier" charset="0"/>
                <a:cs typeface="Courier" charset="0"/>
              </a:rPr>
              <a:t> </a:t>
            </a:r>
            <a:r>
              <a:rPr lang="ro-RO" sz="2000" b="1" dirty="0" err="1">
                <a:solidFill>
                  <a:schemeClr val="bg1"/>
                </a:solidFill>
                <a:latin typeface="Courier" charset="0"/>
                <a:ea typeface="Courier" charset="0"/>
                <a:cs typeface="Courier" charset="0"/>
              </a:rPr>
              <a:t>Twitter</a:t>
            </a:r>
            <a:r>
              <a:rPr lang="ro-RO" sz="2000" b="1" dirty="0">
                <a:solidFill>
                  <a:schemeClr val="bg1"/>
                </a:solidFill>
                <a:latin typeface="Courier" charset="0"/>
                <a:ea typeface="Courier" charset="0"/>
                <a:cs typeface="Courier" charset="0"/>
              </a:rPr>
              <a:t> </a:t>
            </a:r>
            <a:r>
              <a:rPr lang="ro-RO" sz="2000" b="1" dirty="0" err="1">
                <a:solidFill>
                  <a:schemeClr val="bg1"/>
                </a:solidFill>
                <a:latin typeface="Courier" charset="0"/>
                <a:ea typeface="Courier" charset="0"/>
                <a:cs typeface="Courier" charset="0"/>
              </a:rPr>
              <a:t>Account</a:t>
            </a:r>
            <a:r>
              <a:rPr lang="ro-RO"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if (</a:t>
            </a:r>
            <a:r>
              <a:rPr lang="en-US" sz="2000" b="1" dirty="0" err="1">
                <a:solidFill>
                  <a:schemeClr val="bg1"/>
                </a:solidFill>
                <a:latin typeface="Courier" charset="0"/>
                <a:ea typeface="Courier" charset="0"/>
                <a:cs typeface="Courier" charset="0"/>
              </a:rPr>
              <a:t>len</a:t>
            </a:r>
            <a:r>
              <a:rPr lang="en-US" sz="2000" b="1" dirty="0">
                <a:solidFill>
                  <a:schemeClr val="bg1"/>
                </a:solidFill>
                <a:latin typeface="Courier" charset="0"/>
                <a:ea typeface="Courier" charset="0"/>
                <a:cs typeface="Courier" charset="0"/>
              </a:rPr>
              <a:t>(acct) &lt; 1): break</a:t>
            </a:r>
          </a:p>
          <a:p>
            <a:r>
              <a:rPr lang="en-US" sz="2000" b="1" dirty="0">
                <a:solidFill>
                  <a:srgbClr val="00FA00"/>
                </a:solidFill>
                <a:latin typeface="Courier" charset="0"/>
                <a:ea typeface="Courier" charset="0"/>
                <a:cs typeface="Courier" charset="0"/>
              </a:rPr>
              <a:t>    </a:t>
            </a:r>
            <a:r>
              <a:rPr lang="en-US" sz="2000" b="1" dirty="0" err="1">
                <a:solidFill>
                  <a:srgbClr val="00FA00"/>
                </a:solidFill>
                <a:latin typeface="Courier" charset="0"/>
                <a:ea typeface="Courier" charset="0"/>
                <a:cs typeface="Courier" charset="0"/>
              </a:rPr>
              <a:t>url</a:t>
            </a:r>
            <a:r>
              <a:rPr lang="en-US" sz="2000" b="1" dirty="0">
                <a:solidFill>
                  <a:srgbClr val="00FA00"/>
                </a:solidFill>
                <a:latin typeface="Courier" charset="0"/>
                <a:ea typeface="Courier" charset="0"/>
                <a:cs typeface="Courier" charset="0"/>
              </a:rPr>
              <a:t> = </a:t>
            </a:r>
            <a:r>
              <a:rPr lang="en-US" sz="2000" b="1" dirty="0" err="1">
                <a:solidFill>
                  <a:srgbClr val="00FA00"/>
                </a:solidFill>
                <a:latin typeface="Courier" charset="0"/>
                <a:ea typeface="Courier" charset="0"/>
                <a:cs typeface="Courier" charset="0"/>
              </a:rPr>
              <a:t>twurl.augment</a:t>
            </a:r>
            <a:r>
              <a:rPr lang="en-US" sz="2000" b="1" dirty="0">
                <a:solidFill>
                  <a:srgbClr val="00FA00"/>
                </a:solidFill>
                <a:latin typeface="Courier" charset="0"/>
                <a:ea typeface="Courier" charset="0"/>
                <a:cs typeface="Courier" charset="0"/>
              </a:rPr>
              <a:t>(TWITTER_URL,</a:t>
            </a:r>
          </a:p>
          <a:p>
            <a:r>
              <a:rPr lang="en-US" sz="2000" b="1" dirty="0">
                <a:solidFill>
                  <a:srgbClr val="00FA00"/>
                </a:solidFill>
                <a:latin typeface="Courier" charset="0"/>
                <a:ea typeface="Courier" charset="0"/>
                <a:cs typeface="Courier" charset="0"/>
              </a:rPr>
              <a:t>                        {'</a:t>
            </a:r>
            <a:r>
              <a:rPr lang="en-US" sz="2000" b="1" dirty="0" err="1">
                <a:solidFill>
                  <a:srgbClr val="00FA00"/>
                </a:solidFill>
                <a:latin typeface="Courier" charset="0"/>
                <a:ea typeface="Courier" charset="0"/>
                <a:cs typeface="Courier" charset="0"/>
              </a:rPr>
              <a:t>screen_name</a:t>
            </a:r>
            <a:r>
              <a:rPr lang="en-US" sz="2000" b="1" dirty="0">
                <a:solidFill>
                  <a:srgbClr val="00FA00"/>
                </a:solidFill>
                <a:latin typeface="Courier" charset="0"/>
                <a:ea typeface="Courier" charset="0"/>
                <a:cs typeface="Courier" charset="0"/>
              </a:rPr>
              <a:t>': acct, 'count': '5'})</a:t>
            </a:r>
          </a:p>
          <a:p>
            <a:r>
              <a:rPr lang="en-US" sz="2000" b="1" dirty="0">
                <a:solidFill>
                  <a:schemeClr val="bg1"/>
                </a:solidFill>
                <a:latin typeface="Courier" charset="0"/>
                <a:ea typeface="Courier" charset="0"/>
                <a:cs typeface="Courier" charset="0"/>
              </a:rPr>
              <a:t>    print('Retrieving', </a:t>
            </a:r>
            <a:r>
              <a:rPr lang="en-US" sz="2000" b="1" dirty="0" err="1">
                <a:solidFill>
                  <a:schemeClr val="bg1"/>
                </a:solidFill>
                <a:latin typeface="Courier" charset="0"/>
                <a:ea typeface="Courier" charset="0"/>
                <a:cs typeface="Courier" charset="0"/>
              </a:rPr>
              <a:t>url</a:t>
            </a:r>
            <a:r>
              <a:rPr lang="en-US"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connection = </a:t>
            </a:r>
            <a:r>
              <a:rPr lang="en-US" sz="2000" b="1" dirty="0" err="1">
                <a:solidFill>
                  <a:schemeClr val="bg1"/>
                </a:solidFill>
                <a:latin typeface="Courier" charset="0"/>
                <a:ea typeface="Courier" charset="0"/>
                <a:cs typeface="Courier" charset="0"/>
              </a:rPr>
              <a:t>urllib.request.urlopen</a:t>
            </a:r>
            <a:r>
              <a:rPr lang="en-US" sz="2000" b="1" dirty="0">
                <a:solidFill>
                  <a:schemeClr val="bg1"/>
                </a:solidFill>
                <a:latin typeface="Courier" charset="0"/>
                <a:ea typeface="Courier" charset="0"/>
                <a:cs typeface="Courier" charset="0"/>
              </a:rPr>
              <a:t>(</a:t>
            </a:r>
            <a:r>
              <a:rPr lang="en-US" sz="2000" b="1" dirty="0" err="1">
                <a:solidFill>
                  <a:schemeClr val="bg1"/>
                </a:solidFill>
                <a:latin typeface="Courier" charset="0"/>
                <a:ea typeface="Courier" charset="0"/>
                <a:cs typeface="Courier" charset="0"/>
              </a:rPr>
              <a:t>url</a:t>
            </a:r>
            <a:r>
              <a:rPr lang="en-US"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data = </a:t>
            </a:r>
            <a:r>
              <a:rPr lang="en-US" sz="2000" b="1" dirty="0" err="1">
                <a:solidFill>
                  <a:schemeClr val="bg1"/>
                </a:solidFill>
                <a:latin typeface="Courier" charset="0"/>
                <a:ea typeface="Courier" charset="0"/>
                <a:cs typeface="Courier" charset="0"/>
              </a:rPr>
              <a:t>connection.read</a:t>
            </a:r>
            <a:r>
              <a:rPr lang="en-US" sz="2000" b="1" dirty="0">
                <a:solidFill>
                  <a:schemeClr val="bg1"/>
                </a:solidFill>
                <a:latin typeface="Courier" charset="0"/>
                <a:ea typeface="Courier" charset="0"/>
                <a:cs typeface="Courier" charset="0"/>
              </a:rPr>
              <a:t>().decode()</a:t>
            </a:r>
          </a:p>
          <a:p>
            <a:r>
              <a:rPr lang="en-US" sz="2000" b="1" dirty="0">
                <a:solidFill>
                  <a:schemeClr val="bg1"/>
                </a:solidFill>
                <a:latin typeface="Courier" charset="0"/>
                <a:ea typeface="Courier" charset="0"/>
                <a:cs typeface="Courier" charset="0"/>
              </a:rPr>
              <a:t>    headers = </a:t>
            </a:r>
            <a:r>
              <a:rPr lang="en-US" sz="2000" b="1" dirty="0" err="1">
                <a:solidFill>
                  <a:schemeClr val="bg1"/>
                </a:solidFill>
                <a:latin typeface="Courier" charset="0"/>
                <a:ea typeface="Courier" charset="0"/>
                <a:cs typeface="Courier" charset="0"/>
              </a:rPr>
              <a:t>dict</a:t>
            </a:r>
            <a:r>
              <a:rPr lang="en-US" sz="2000" b="1" dirty="0">
                <a:solidFill>
                  <a:schemeClr val="bg1"/>
                </a:solidFill>
                <a:latin typeface="Courier" charset="0"/>
                <a:ea typeface="Courier" charset="0"/>
                <a:cs typeface="Courier" charset="0"/>
              </a:rPr>
              <a:t>(</a:t>
            </a:r>
            <a:r>
              <a:rPr lang="en-US" sz="2000" b="1" dirty="0" err="1">
                <a:solidFill>
                  <a:schemeClr val="bg1"/>
                </a:solidFill>
                <a:latin typeface="Courier" charset="0"/>
                <a:ea typeface="Courier" charset="0"/>
                <a:cs typeface="Courier" charset="0"/>
              </a:rPr>
              <a:t>connection.getheaders</a:t>
            </a:r>
            <a:r>
              <a:rPr lang="en-US"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print('Remaining', headers['x-rate-limit-remaining'])</a:t>
            </a:r>
          </a:p>
          <a:p>
            <a:r>
              <a:rPr lang="en-US" sz="2000" b="1" dirty="0">
                <a:solidFill>
                  <a:schemeClr val="bg1"/>
                </a:solidFill>
                <a:latin typeface="Courier" charset="0"/>
                <a:ea typeface="Courier" charset="0"/>
                <a:cs typeface="Courier" charset="0"/>
              </a:rPr>
              <a:t>    </a:t>
            </a:r>
            <a:r>
              <a:rPr lang="en-US" sz="2000" b="1" dirty="0" err="1">
                <a:solidFill>
                  <a:schemeClr val="bg1"/>
                </a:solidFill>
                <a:latin typeface="Courier" charset="0"/>
                <a:ea typeface="Courier" charset="0"/>
                <a:cs typeface="Courier" charset="0"/>
              </a:rPr>
              <a:t>js</a:t>
            </a:r>
            <a:r>
              <a:rPr lang="en-US" sz="2000" b="1" dirty="0">
                <a:solidFill>
                  <a:schemeClr val="bg1"/>
                </a:solidFill>
                <a:latin typeface="Courier" charset="0"/>
                <a:ea typeface="Courier" charset="0"/>
                <a:cs typeface="Courier" charset="0"/>
              </a:rPr>
              <a:t> = </a:t>
            </a:r>
            <a:r>
              <a:rPr lang="en-US" sz="2000" b="1" dirty="0" err="1">
                <a:solidFill>
                  <a:schemeClr val="bg1"/>
                </a:solidFill>
                <a:latin typeface="Courier" charset="0"/>
                <a:ea typeface="Courier" charset="0"/>
                <a:cs typeface="Courier" charset="0"/>
              </a:rPr>
              <a:t>json.loads</a:t>
            </a:r>
            <a:r>
              <a:rPr lang="en-US" sz="2000" b="1" dirty="0">
                <a:solidFill>
                  <a:schemeClr val="bg1"/>
                </a:solidFill>
                <a:latin typeface="Courier" charset="0"/>
                <a:ea typeface="Courier" charset="0"/>
                <a:cs typeface="Courier" charset="0"/>
              </a:rPr>
              <a:t>(data)</a:t>
            </a:r>
          </a:p>
          <a:p>
            <a:r>
              <a:rPr lang="en-US" sz="2000" b="1" dirty="0">
                <a:solidFill>
                  <a:schemeClr val="bg1"/>
                </a:solidFill>
                <a:latin typeface="Courier" charset="0"/>
                <a:ea typeface="Courier" charset="0"/>
                <a:cs typeface="Courier" charset="0"/>
              </a:rPr>
              <a:t>    print(</a:t>
            </a:r>
            <a:r>
              <a:rPr lang="en-US" sz="2000" b="1" dirty="0" err="1">
                <a:solidFill>
                  <a:schemeClr val="bg1"/>
                </a:solidFill>
                <a:latin typeface="Courier" charset="0"/>
                <a:ea typeface="Courier" charset="0"/>
                <a:cs typeface="Courier" charset="0"/>
              </a:rPr>
              <a:t>json.dumps</a:t>
            </a:r>
            <a:r>
              <a:rPr lang="en-US" sz="2000" b="1" dirty="0">
                <a:solidFill>
                  <a:schemeClr val="bg1"/>
                </a:solidFill>
                <a:latin typeface="Courier" charset="0"/>
                <a:ea typeface="Courier" charset="0"/>
                <a:cs typeface="Courier" charset="0"/>
              </a:rPr>
              <a:t>(</a:t>
            </a:r>
            <a:r>
              <a:rPr lang="en-US" sz="2000" b="1" dirty="0" err="1">
                <a:solidFill>
                  <a:schemeClr val="bg1"/>
                </a:solidFill>
                <a:latin typeface="Courier" charset="0"/>
                <a:ea typeface="Courier" charset="0"/>
                <a:cs typeface="Courier" charset="0"/>
              </a:rPr>
              <a:t>js</a:t>
            </a:r>
            <a:r>
              <a:rPr lang="en-US" sz="2000" b="1" dirty="0">
                <a:solidFill>
                  <a:schemeClr val="bg1"/>
                </a:solidFill>
                <a:latin typeface="Courier" charset="0"/>
                <a:ea typeface="Courier" charset="0"/>
                <a:cs typeface="Courier" charset="0"/>
              </a:rPr>
              <a:t>, indent=4))</a:t>
            </a:r>
          </a:p>
          <a:p>
            <a:endParaRPr lang="en-US" sz="2000" b="1" dirty="0">
              <a:solidFill>
                <a:schemeClr val="bg1"/>
              </a:solidFill>
              <a:latin typeface="Courier" charset="0"/>
              <a:ea typeface="Courier" charset="0"/>
              <a:cs typeface="Courier" charset="0"/>
            </a:endParaRPr>
          </a:p>
          <a:p>
            <a:r>
              <a:rPr lang="en-US" sz="2000" b="1" dirty="0">
                <a:solidFill>
                  <a:schemeClr val="bg1"/>
                </a:solidFill>
                <a:latin typeface="Courier" charset="0"/>
                <a:ea typeface="Courier" charset="0"/>
                <a:cs typeface="Courier" charset="0"/>
              </a:rPr>
              <a:t>    for u in </a:t>
            </a:r>
            <a:r>
              <a:rPr lang="en-US" sz="2000" b="1" dirty="0" err="1">
                <a:solidFill>
                  <a:schemeClr val="bg1"/>
                </a:solidFill>
                <a:latin typeface="Courier" charset="0"/>
                <a:ea typeface="Courier" charset="0"/>
                <a:cs typeface="Courier" charset="0"/>
              </a:rPr>
              <a:t>js</a:t>
            </a:r>
            <a:r>
              <a:rPr lang="en-US" sz="2000" b="1" dirty="0">
                <a:solidFill>
                  <a:schemeClr val="bg1"/>
                </a:solidFill>
                <a:latin typeface="Courier" charset="0"/>
                <a:ea typeface="Courier" charset="0"/>
                <a:cs typeface="Courier" charset="0"/>
              </a:rPr>
              <a:t>['users']:</a:t>
            </a:r>
          </a:p>
          <a:p>
            <a:r>
              <a:rPr lang="en-US" sz="2000" b="1" dirty="0">
                <a:solidFill>
                  <a:schemeClr val="bg1"/>
                </a:solidFill>
                <a:latin typeface="Courier" charset="0"/>
                <a:ea typeface="Courier" charset="0"/>
                <a:cs typeface="Courier" charset="0"/>
              </a:rPr>
              <a:t>        print(u['</a:t>
            </a:r>
            <a:r>
              <a:rPr lang="en-US" sz="2000" b="1" dirty="0" err="1">
                <a:solidFill>
                  <a:schemeClr val="bg1"/>
                </a:solidFill>
                <a:latin typeface="Courier" charset="0"/>
                <a:ea typeface="Courier" charset="0"/>
                <a:cs typeface="Courier" charset="0"/>
              </a:rPr>
              <a:t>screen_name</a:t>
            </a:r>
            <a:r>
              <a:rPr lang="en-US" sz="2000" b="1" dirty="0">
                <a:solidFill>
                  <a:schemeClr val="bg1"/>
                </a:solidFill>
                <a:latin typeface="Courier" charset="0"/>
                <a:ea typeface="Courier" charset="0"/>
                <a:cs typeface="Courier" charset="0"/>
              </a:rPr>
              <a:t>'])</a:t>
            </a:r>
          </a:p>
          <a:p>
            <a:r>
              <a:rPr lang="en-US" sz="2000" b="1" dirty="0">
                <a:solidFill>
                  <a:schemeClr val="bg1"/>
                </a:solidFill>
                <a:latin typeface="Courier" charset="0"/>
                <a:ea typeface="Courier" charset="0"/>
                <a:cs typeface="Courier" charset="0"/>
              </a:rPr>
              <a:t>        s = u['status']['text']</a:t>
            </a:r>
          </a:p>
          <a:p>
            <a:r>
              <a:rPr lang="ro-RO" sz="2000" b="1" dirty="0">
                <a:solidFill>
                  <a:schemeClr val="bg1"/>
                </a:solidFill>
                <a:latin typeface="Courier" charset="0"/>
                <a:ea typeface="Courier" charset="0"/>
                <a:cs typeface="Courier" charset="0"/>
              </a:rPr>
              <a:t>        print('  ', s[:50])</a:t>
            </a:r>
            <a:endParaRPr lang="en-US" sz="2000" b="1" u="none" strike="noStrike" cap="none" dirty="0">
              <a:solidFill>
                <a:schemeClr val="bg1"/>
              </a:solidFill>
              <a:latin typeface="Courier" charset="0"/>
              <a:ea typeface="Courier" charset="0"/>
              <a:cs typeface="Courier" charset="0"/>
              <a:sym typeface="Courier New"/>
            </a:endParaRPr>
          </a:p>
        </p:txBody>
      </p:sp>
      <p:sp>
        <p:nvSpPr>
          <p:cNvPr id="643" name="Shape 643"/>
          <p:cNvSpPr txBox="1"/>
          <p:nvPr/>
        </p:nvSpPr>
        <p:spPr>
          <a:xfrm>
            <a:off x="12247773" y="1206500"/>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New"/>
                <a:ea typeface="Courier New"/>
                <a:cs typeface="Courier New"/>
                <a:sym typeface="Courier New"/>
              </a:rPr>
              <a:t>twitter2.py</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Shape 648"/>
          <p:cNvSpPr txBox="1"/>
          <p:nvPr/>
        </p:nvSpPr>
        <p:spPr>
          <a:xfrm>
            <a:off x="549275" y="776377"/>
            <a:ext cx="11044627" cy="803981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Enter Twitter </a:t>
            </a:r>
            <a:r>
              <a:rPr lang="en-US" sz="1600" b="1" i="0" u="none" strike="noStrike" cap="none" dirty="0" err="1">
                <a:solidFill>
                  <a:schemeClr val="lt1"/>
                </a:solidFill>
                <a:latin typeface="Courier New"/>
                <a:ea typeface="Courier New"/>
                <a:cs typeface="Courier New"/>
                <a:sym typeface="Courier New"/>
              </a:rPr>
              <a:t>Account:drchuck</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Retrieving https://</a:t>
            </a:r>
            <a:r>
              <a:rPr lang="en-US" sz="1600" b="1" i="0" u="none" strike="noStrike" cap="none" dirty="0" err="1">
                <a:solidFill>
                  <a:schemeClr val="lt1"/>
                </a:solidFill>
                <a:latin typeface="Courier New"/>
                <a:ea typeface="Courier New"/>
                <a:cs typeface="Courier New"/>
                <a:sym typeface="Courier New"/>
              </a:rPr>
              <a:t>api.twitter.com</a:t>
            </a:r>
            <a:r>
              <a:rPr lang="en-US" sz="1600" b="1" i="0" u="none" strike="noStrike" cap="none" dirty="0">
                <a:solidFill>
                  <a:schemeClr val="lt1"/>
                </a:solidFill>
                <a:latin typeface="Courier New"/>
                <a:ea typeface="Courier New"/>
                <a:cs typeface="Courier New"/>
                <a:sym typeface="Courier New"/>
              </a:rPr>
              <a:t>/1.1/friends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Remaining 14</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"users":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"text": "@</a:t>
            </a:r>
            <a:r>
              <a:rPr lang="en-US" sz="1600" b="1" i="0" u="none" strike="noStrike" cap="none" dirty="0" err="1">
                <a:solidFill>
                  <a:schemeClr val="lt1"/>
                </a:solidFill>
                <a:latin typeface="Courier New"/>
                <a:ea typeface="Courier New"/>
                <a:cs typeface="Courier New"/>
                <a:sym typeface="Courier New"/>
              </a:rPr>
              <a:t>jazzychad</a:t>
            </a:r>
            <a:r>
              <a:rPr lang="en-US" sz="1600" b="1" i="0" u="none" strike="noStrike" cap="none" dirty="0">
                <a:solidFill>
                  <a:schemeClr val="lt1"/>
                </a:solidFill>
                <a:latin typeface="Courier New"/>
                <a:ea typeface="Courier New"/>
                <a:cs typeface="Courier New"/>
                <a:sym typeface="Courier New"/>
              </a:rPr>
              <a:t> I just bought one .__.",</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created_at</a:t>
            </a:r>
            <a:r>
              <a:rPr lang="en-US" sz="1600" b="1" i="0" u="none" strike="noStrike" cap="none" dirty="0">
                <a:solidFill>
                  <a:schemeClr val="lt1"/>
                </a:solidFill>
                <a:latin typeface="Courier New"/>
                <a:ea typeface="Courier New"/>
                <a:cs typeface="Courier New"/>
                <a:sym typeface="Courier New"/>
              </a:rPr>
              <a:t>": "Fri Sep 20 08:36:34 +0000 2013",</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"location": "San Francisco, California",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screen_name</a:t>
            </a: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leahculver</a:t>
            </a: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"name": "Leah Culver",</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"status":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"text": "RT @WSJ: Big employers like Google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created_at</a:t>
            </a:r>
            <a:r>
              <a:rPr lang="en-US" sz="1600" b="1" i="0" u="none" strike="noStrike" cap="none" dirty="0">
                <a:solidFill>
                  <a:schemeClr val="lt1"/>
                </a:solidFill>
                <a:latin typeface="Courier New"/>
                <a:ea typeface="Courier New"/>
                <a:cs typeface="Courier New"/>
                <a:sym typeface="Courier New"/>
              </a:rPr>
              <a:t>": "Sat Sep 28 19:36:37 +0000 2013",</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"location": "Victoria Canada",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screen_name</a:t>
            </a:r>
            <a:r>
              <a:rPr lang="en-US" sz="1600" b="1" i="0" u="none" strike="noStrike" cap="none" dirty="0">
                <a:solidFill>
                  <a:schemeClr val="lt1"/>
                </a:solidFill>
                <a:latin typeface="Courier New"/>
                <a:ea typeface="Courier New"/>
                <a:cs typeface="Courier New"/>
                <a:sym typeface="Courier New"/>
              </a:rPr>
              <a:t>": "_</a:t>
            </a:r>
            <a:r>
              <a:rPr lang="en-US" sz="1600" b="1" i="0" u="none" strike="noStrike" cap="none" dirty="0" err="1">
                <a:solidFill>
                  <a:schemeClr val="lt1"/>
                </a:solidFill>
                <a:latin typeface="Courier New"/>
                <a:ea typeface="Courier New"/>
                <a:cs typeface="Courier New"/>
                <a:sym typeface="Courier New"/>
              </a:rPr>
              <a:t>valeriei</a:t>
            </a: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"name": "Valerie Irvine",</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Leahculver</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a:t>
            </a:r>
            <a:r>
              <a:rPr lang="en-US" sz="1600" b="1" i="0" u="none" strike="noStrike" cap="none" dirty="0" err="1">
                <a:solidFill>
                  <a:schemeClr val="lt1"/>
                </a:solidFill>
                <a:latin typeface="Courier New"/>
                <a:ea typeface="Courier New"/>
                <a:cs typeface="Courier New"/>
                <a:sym typeface="Courier New"/>
              </a:rPr>
              <a:t>jazzychad</a:t>
            </a:r>
            <a:r>
              <a:rPr lang="en-US" sz="1600" b="1" i="0" u="none" strike="noStrike" cap="none" dirty="0">
                <a:solidFill>
                  <a:schemeClr val="lt1"/>
                </a:solidFill>
                <a:latin typeface="Courier New"/>
                <a:ea typeface="Courier New"/>
                <a:cs typeface="Courier New"/>
                <a:sym typeface="Courier New"/>
              </a:rPr>
              <a:t> I just bought one .__._</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Valeriei</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RT @WSJ: Big employers like Google, </a:t>
            </a:r>
            <a:r>
              <a:rPr lang="en-US" sz="1600" b="1" i="0" u="none" strike="noStrike" cap="none" dirty="0" err="1">
                <a:solidFill>
                  <a:schemeClr val="lt1"/>
                </a:solidFill>
                <a:latin typeface="Courier New"/>
                <a:ea typeface="Courier New"/>
                <a:cs typeface="Courier New"/>
                <a:sym typeface="Courier New"/>
              </a:rPr>
              <a:t>AT&amp;amp;T</a:t>
            </a:r>
            <a:r>
              <a:rPr lang="en-US" sz="1600" b="1" i="0" u="none" strike="noStrike" cap="none" dirty="0">
                <a:solidFill>
                  <a:schemeClr val="lt1"/>
                </a:solidFill>
                <a:latin typeface="Courier New"/>
                <a:ea typeface="Courier New"/>
                <a:cs typeface="Courier New"/>
                <a:sym typeface="Courier New"/>
              </a:rPr>
              <a:t> are h</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Ericbollens</a:t>
            </a:r>
            <a:endParaRPr lang="en-US" sz="16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RT @</a:t>
            </a:r>
            <a:r>
              <a:rPr lang="en-US" sz="1600" b="1" i="0" u="none" strike="noStrike" cap="none" dirty="0" err="1">
                <a:solidFill>
                  <a:schemeClr val="lt1"/>
                </a:solidFill>
                <a:latin typeface="Courier New"/>
                <a:ea typeface="Courier New"/>
                <a:cs typeface="Courier New"/>
                <a:sym typeface="Courier New"/>
              </a:rPr>
              <a:t>lukew</a:t>
            </a:r>
            <a:r>
              <a:rPr lang="en-US" sz="1600" b="1" i="0" u="none" strike="noStrike" cap="none" dirty="0">
                <a:solidFill>
                  <a:schemeClr val="lt1"/>
                </a:solidFill>
                <a:latin typeface="Courier New"/>
                <a:ea typeface="Courier New"/>
                <a:cs typeface="Courier New"/>
                <a:sym typeface="Courier New"/>
              </a:rPr>
              <a:t>: sneak peek: my LONG take on the good &amp;a</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err="1">
                <a:solidFill>
                  <a:schemeClr val="lt1"/>
                </a:solidFill>
                <a:latin typeface="Courier New"/>
                <a:ea typeface="Courier New"/>
                <a:cs typeface="Courier New"/>
                <a:sym typeface="Courier New"/>
              </a:rPr>
              <a:t>halherzog</a:t>
            </a:r>
            <a:r>
              <a:rPr lang="en-US" sz="1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ourier New"/>
              <a:buNone/>
            </a:pPr>
            <a:r>
              <a:rPr lang="en-US" sz="1600" b="1" i="0" u="none" strike="noStrike" cap="none" dirty="0">
                <a:solidFill>
                  <a:schemeClr val="lt1"/>
                </a:solidFill>
                <a:latin typeface="Courier New"/>
                <a:ea typeface="Courier New"/>
                <a:cs typeface="Courier New"/>
                <a:sym typeface="Courier New"/>
              </a:rPr>
              <a:t>  Learning Objects is 10. We had a cake with the LO,</a:t>
            </a:r>
          </a:p>
        </p:txBody>
      </p:sp>
      <p:sp>
        <p:nvSpPr>
          <p:cNvPr id="649" name="Shape 649"/>
          <p:cNvSpPr txBox="1"/>
          <p:nvPr/>
        </p:nvSpPr>
        <p:spPr>
          <a:xfrm>
            <a:off x="12213266" y="1154742"/>
            <a:ext cx="35305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400" b="0" i="0" u="none" strike="noStrike" cap="none">
                <a:solidFill>
                  <a:srgbClr val="FFFF00"/>
                </a:solidFill>
                <a:latin typeface="Courier New"/>
                <a:ea typeface="Courier New"/>
                <a:cs typeface="Courier New"/>
                <a:sym typeface="Courier New"/>
              </a:rPr>
              <a:t>twitter2.py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Agreeing on a </a:t>
            </a:r>
            <a:r>
              <a:rPr lang="en-US" sz="7600" b="1" i="0" u="none" strike="noStrike" cap="none">
                <a:solidFill>
                  <a:srgbClr val="FFD966"/>
                </a:solidFill>
                <a:latin typeface="Arial"/>
                <a:ea typeface="Arial"/>
                <a:cs typeface="Arial"/>
                <a:sym typeface="Arial"/>
              </a:rPr>
              <a:t>“</a:t>
            </a:r>
            <a:r>
              <a:rPr lang="en-US" sz="7600" u="none" strike="noStrike" cap="none">
                <a:solidFill>
                  <a:srgbClr val="FFD966"/>
                </a:solidFill>
                <a:latin typeface="Arial" charset="0"/>
                <a:ea typeface="Arial" charset="0"/>
                <a:cs typeface="Arial" charset="0"/>
                <a:sym typeface="Cabin"/>
              </a:rPr>
              <a:t>Wire Format</a:t>
            </a:r>
            <a:r>
              <a:rPr lang="en-US" sz="7600" b="1" i="0" u="none" strike="noStrike" cap="none">
                <a:solidFill>
                  <a:srgbClr val="FFD966"/>
                </a:solidFill>
                <a:latin typeface="Arial"/>
                <a:ea typeface="Arial"/>
                <a:cs typeface="Arial"/>
                <a:sym typeface="Arial"/>
              </a:rPr>
              <a:t>”</a:t>
            </a:r>
          </a:p>
        </p:txBody>
      </p:sp>
      <p:sp>
        <p:nvSpPr>
          <p:cNvPr id="244" name="Shape 244"/>
          <p:cNvSpPr txBox="1"/>
          <p:nvPr/>
        </p:nvSpPr>
        <p:spPr>
          <a:xfrm>
            <a:off x="8509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Python</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Dictionary</a:t>
            </a:r>
          </a:p>
        </p:txBody>
      </p:sp>
      <p:sp>
        <p:nvSpPr>
          <p:cNvPr id="245" name="Shape 245"/>
          <p:cNvSpPr txBox="1"/>
          <p:nvPr/>
        </p:nvSpPr>
        <p:spPr>
          <a:xfrm>
            <a:off x="12204700" y="4394200"/>
            <a:ext cx="3174999" cy="2400300"/>
          </a:xfrm>
          <a:prstGeom prst="rect">
            <a:avLst/>
          </a:prstGeom>
          <a:noFill/>
          <a:ln w="63500" cap="rnd" cmpd="sng">
            <a:solidFill>
              <a:srgbClr val="FF00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Java</a:t>
            </a:r>
          </a:p>
          <a:p>
            <a:pPr marL="0" marR="0" lvl="0" indent="0" algn="ctr" rtl="0">
              <a:lnSpc>
                <a:spcPct val="100000"/>
              </a:lnSpc>
              <a:spcBef>
                <a:spcPts val="0"/>
              </a:spcBef>
              <a:spcAft>
                <a:spcPts val="0"/>
              </a:spcAft>
              <a:buClr>
                <a:schemeClr val="lt1"/>
              </a:buClr>
              <a:buSzPct val="25000"/>
              <a:buFont typeface="Cabin"/>
              <a:buNone/>
            </a:pPr>
            <a:r>
              <a:rPr lang="en-US" sz="4700" u="none" strike="noStrike" cap="none">
                <a:solidFill>
                  <a:schemeClr val="lt1"/>
                </a:solidFill>
                <a:latin typeface="Arial" charset="0"/>
                <a:ea typeface="Arial" charset="0"/>
                <a:cs typeface="Arial" charset="0"/>
                <a:sym typeface="Cabin"/>
              </a:rPr>
              <a:t>HashMap</a:t>
            </a:r>
          </a:p>
        </p:txBody>
      </p:sp>
      <p:sp>
        <p:nvSpPr>
          <p:cNvPr id="247" name="Shape 247"/>
          <p:cNvSpPr txBox="1"/>
          <p:nvPr/>
        </p:nvSpPr>
        <p:spPr>
          <a:xfrm>
            <a:off x="6478587" y="3600450"/>
            <a:ext cx="4100563" cy="3987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a:t>
            </a: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  "name" :  </a:t>
            </a:r>
            <a:r>
              <a:rPr lang="en-US" sz="2800" u="none" strike="noStrike" cap="none" dirty="0" smtClean="0">
                <a:solidFill>
                  <a:srgbClr val="00FF00"/>
                </a:solidFill>
                <a:latin typeface="Arial" charset="0"/>
                <a:ea typeface="Arial" charset="0"/>
                <a:cs typeface="Arial" charset="0"/>
                <a:sym typeface="Cabin"/>
              </a:rPr>
              <a:t>"</a:t>
            </a:r>
            <a:r>
              <a:rPr lang="en-US" sz="2800" u="none" strike="noStrike" cap="none" dirty="0">
                <a:solidFill>
                  <a:srgbClr val="00FF00"/>
                </a:solidFill>
                <a:latin typeface="Arial" charset="0"/>
                <a:ea typeface="Arial" charset="0"/>
                <a:cs typeface="Arial" charset="0"/>
                <a:sym typeface="Cabin"/>
              </a:rPr>
              <a:t>Chuck",</a:t>
            </a: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  "phone" : </a:t>
            </a:r>
            <a:r>
              <a:rPr lang="en-US" sz="2800" u="none" strike="noStrike" cap="none" dirty="0" smtClean="0">
                <a:solidFill>
                  <a:srgbClr val="00FF00"/>
                </a:solidFill>
                <a:latin typeface="Arial" charset="0"/>
                <a:ea typeface="Arial" charset="0"/>
                <a:cs typeface="Arial" charset="0"/>
                <a:sym typeface="Cabin"/>
              </a:rPr>
              <a:t> "</a:t>
            </a:r>
            <a:r>
              <a:rPr lang="en-US" sz="2800" u="none" strike="noStrike" cap="none" dirty="0">
                <a:solidFill>
                  <a:srgbClr val="00FF00"/>
                </a:solidFill>
                <a:latin typeface="Arial" charset="0"/>
                <a:ea typeface="Arial" charset="0"/>
                <a:cs typeface="Arial" charset="0"/>
                <a:sym typeface="Cabin"/>
              </a:rPr>
              <a:t>303-4456"</a:t>
            </a: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Arial" charset="0"/>
                <a:ea typeface="Arial" charset="0"/>
                <a:cs typeface="Arial" charset="0"/>
                <a:sym typeface="Cabin"/>
              </a:rPr>
              <a:t>}</a:t>
            </a:r>
          </a:p>
        </p:txBody>
      </p:sp>
      <p:sp>
        <p:nvSpPr>
          <p:cNvPr id="249" name="Shape 249"/>
          <p:cNvSpPr txBox="1"/>
          <p:nvPr/>
        </p:nvSpPr>
        <p:spPr>
          <a:xfrm>
            <a:off x="14321524" y="7588250"/>
            <a:ext cx="153235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JSON</a:t>
            </a:r>
          </a:p>
        </p:txBody>
      </p:sp>
      <p:sp>
        <p:nvSpPr>
          <p:cNvPr id="250" name="Shape 250"/>
          <p:cNvSpPr/>
          <p:nvPr/>
        </p:nvSpPr>
        <p:spPr>
          <a:xfrm>
            <a:off x="4635500" y="4965700"/>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51" name="Shape 251"/>
          <p:cNvSpPr/>
          <p:nvPr/>
        </p:nvSpPr>
        <p:spPr>
          <a:xfrm>
            <a:off x="10579150" y="4968125"/>
            <a:ext cx="1269899" cy="1269899"/>
          </a:xfrm>
          <a:prstGeom prst="rightArrow">
            <a:avLst>
              <a:gd name="adj1" fmla="val 38114"/>
              <a:gd name="adj2" fmla="val 19928"/>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1" name="Shape 233"/>
          <p:cNvSpPr txBox="1"/>
          <p:nvPr/>
        </p:nvSpPr>
        <p:spPr>
          <a:xfrm>
            <a:off x="4488661" y="6340000"/>
            <a:ext cx="1806121"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Serialize</a:t>
            </a:r>
          </a:p>
        </p:txBody>
      </p:sp>
      <p:sp>
        <p:nvSpPr>
          <p:cNvPr id="12" name="Shape 235"/>
          <p:cNvSpPr txBox="1"/>
          <p:nvPr/>
        </p:nvSpPr>
        <p:spPr>
          <a:xfrm>
            <a:off x="9507924" y="4168150"/>
            <a:ext cx="2576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De-Serialize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pic>
        <p:nvPicPr>
          <p:cNvPr id="654" name="Shape 654"/>
          <p:cNvPicPr preferRelativeResize="0"/>
          <p:nvPr/>
        </p:nvPicPr>
        <p:blipFill rotWithShape="1">
          <a:blip r:embed="rId3">
            <a:alphaModFix/>
          </a:blip>
          <a:srcRect/>
          <a:stretch/>
        </p:blipFill>
        <p:spPr>
          <a:xfrm>
            <a:off x="2863969" y="793631"/>
            <a:ext cx="10817525" cy="7556740"/>
          </a:xfrm>
          <a:prstGeom prst="rect">
            <a:avLst/>
          </a:prstGeom>
          <a:noFill/>
          <a:ln>
            <a:noFill/>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pic>
        <p:nvPicPr>
          <p:cNvPr id="7" name="Shape 654"/>
          <p:cNvPicPr preferRelativeResize="0"/>
          <p:nvPr/>
        </p:nvPicPr>
        <p:blipFill rotWithShape="1">
          <a:blip r:embed="rId3">
            <a:alphaModFix/>
          </a:blip>
          <a:srcRect/>
          <a:stretch/>
        </p:blipFill>
        <p:spPr>
          <a:xfrm>
            <a:off x="2863969" y="793631"/>
            <a:ext cx="10817525" cy="7556740"/>
          </a:xfrm>
          <a:prstGeom prst="rect">
            <a:avLst/>
          </a:prstGeom>
          <a:noFill/>
          <a:ln>
            <a:noFill/>
          </a:ln>
        </p:spPr>
      </p:pic>
      <p:sp>
        <p:nvSpPr>
          <p:cNvPr id="660" name="Shape 660"/>
          <p:cNvSpPr txBox="1"/>
          <p:nvPr/>
        </p:nvSpPr>
        <p:spPr>
          <a:xfrm>
            <a:off x="1800225" y="4095750"/>
            <a:ext cx="14211300" cy="2832000"/>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def oauth() :</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return { "consumer_key" : "h7Lu...Ng",</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"consumer_secret" : "dNKenAC3New...mmn7Q",</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"token_key" : "10185562-ein2...P4GEQQOSGI",</a:t>
            </a:r>
          </a:p>
          <a:p>
            <a:pPr marL="0" marR="0" lvl="0" indent="0" algn="l" rtl="0">
              <a:lnSpc>
                <a:spcPct val="100000"/>
              </a:lnSpc>
              <a:spcBef>
                <a:spcPts val="0"/>
              </a:spcBef>
              <a:spcAft>
                <a:spcPts val="0"/>
              </a:spcAft>
              <a:buClr>
                <a:schemeClr val="lt1"/>
              </a:buClr>
              <a:buSzPct val="25000"/>
              <a:buFont typeface="Courier New"/>
              <a:buNone/>
            </a:pPr>
            <a:r>
              <a:rPr lang="en-US" sz="3600" b="0" i="0" u="none" strike="noStrike" cap="none">
                <a:solidFill>
                  <a:schemeClr val="lt1"/>
                </a:solidFill>
                <a:latin typeface="Courier New"/>
                <a:ea typeface="Courier New"/>
                <a:cs typeface="Courier New"/>
                <a:sym typeface="Courier New"/>
              </a:rPr>
              <a:t>        "token_secret" : "H0ycCFemmwyf1...qoIpBo" }</a:t>
            </a:r>
          </a:p>
        </p:txBody>
      </p:sp>
      <p:sp>
        <p:nvSpPr>
          <p:cNvPr id="661" name="Shape 661"/>
          <p:cNvSpPr txBox="1"/>
          <p:nvPr/>
        </p:nvSpPr>
        <p:spPr>
          <a:xfrm>
            <a:off x="13839825" y="4095750"/>
            <a:ext cx="2171700" cy="558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a:solidFill>
                  <a:srgbClr val="FFFF00"/>
                </a:solidFill>
                <a:latin typeface="Courier New"/>
                <a:ea typeface="Courier New"/>
                <a:cs typeface="Courier New"/>
                <a:sym typeface="Courier New"/>
              </a:rPr>
              <a:t>hidden.py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pic>
        <p:nvPicPr>
          <p:cNvPr id="666" name="Shape 666"/>
          <p:cNvPicPr preferRelativeResize="0"/>
          <p:nvPr/>
        </p:nvPicPr>
        <p:blipFill rotWithShape="1">
          <a:blip r:embed="rId3">
            <a:alphaModFix/>
          </a:blip>
          <a:srcRect/>
          <a:stretch/>
        </p:blipFill>
        <p:spPr>
          <a:xfrm>
            <a:off x="2898475" y="810883"/>
            <a:ext cx="10386204" cy="753948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p:nvPr/>
        </p:nvSpPr>
        <p:spPr>
          <a:xfrm>
            <a:off x="409575" y="882748"/>
            <a:ext cx="15135225" cy="405120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import </a:t>
            </a:r>
            <a:r>
              <a:rPr lang="en-US" sz="2200" b="1" i="0" u="none" strike="noStrike" cap="none" dirty="0" err="1">
                <a:solidFill>
                  <a:schemeClr val="lt1"/>
                </a:solidFill>
                <a:latin typeface="Courier New"/>
                <a:ea typeface="Courier New"/>
                <a:cs typeface="Courier New"/>
                <a:sym typeface="Courier New"/>
              </a:rPr>
              <a:t>urllib</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import </a:t>
            </a:r>
            <a:r>
              <a:rPr lang="en-US" sz="2200" b="1" i="0" u="none" strike="noStrike" cap="none" dirty="0" err="1">
                <a:solidFill>
                  <a:schemeClr val="lt1"/>
                </a:solidFill>
                <a:latin typeface="Courier New"/>
                <a:ea typeface="Courier New"/>
                <a:cs typeface="Courier New"/>
                <a:sym typeface="Courier New"/>
              </a:rPr>
              <a:t>oauth</a:t>
            </a:r>
            <a:endParaRPr lang="en-US"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import hidden</a:t>
            </a:r>
          </a:p>
          <a:p>
            <a:pPr marL="0" marR="0" lvl="0" indent="0" algn="ctr" rtl="0">
              <a:lnSpc>
                <a:spcPct val="100000"/>
              </a:lnSpc>
              <a:spcBef>
                <a:spcPts val="0"/>
              </a:spcBef>
              <a:spcAft>
                <a:spcPts val="0"/>
              </a:spcAft>
              <a:buNone/>
            </a:pPr>
            <a:endParaRPr sz="22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err="1">
                <a:solidFill>
                  <a:schemeClr val="lt1"/>
                </a:solidFill>
                <a:latin typeface="Courier New"/>
                <a:ea typeface="Courier New"/>
                <a:cs typeface="Courier New"/>
                <a:sym typeface="Courier New"/>
              </a:rPr>
              <a:t>def</a:t>
            </a:r>
            <a:r>
              <a:rPr lang="en-US" sz="2200" b="1" i="0" u="none" strike="noStrike" cap="none" dirty="0">
                <a:solidFill>
                  <a:schemeClr val="lt1"/>
                </a:solidFill>
                <a:latin typeface="Courier New"/>
                <a:ea typeface="Courier New"/>
                <a:cs typeface="Courier New"/>
                <a:sym typeface="Courier New"/>
              </a:rPr>
              <a:t> augment(</a:t>
            </a:r>
            <a:r>
              <a:rPr lang="en-US" sz="2200" b="1" i="0" u="none" strike="noStrike" cap="none" dirty="0" err="1">
                <a:solidFill>
                  <a:schemeClr val="lt1"/>
                </a:solidFill>
                <a:latin typeface="Courier New"/>
                <a:ea typeface="Courier New"/>
                <a:cs typeface="Courier New"/>
                <a:sym typeface="Courier New"/>
              </a:rPr>
              <a:t>url</a:t>
            </a:r>
            <a:r>
              <a:rPr lang="en-US" sz="2200" b="1" i="0" u="none" strike="noStrike" cap="none" dirty="0">
                <a:solidFill>
                  <a:schemeClr val="lt1"/>
                </a:solidFill>
                <a:latin typeface="Courier New"/>
                <a:ea typeface="Courier New"/>
                <a:cs typeface="Courier New"/>
                <a:sym typeface="Courier New"/>
              </a:rPr>
              <a:t>, parameters) :</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secrets = </a:t>
            </a:r>
            <a:r>
              <a:rPr lang="en-US" sz="2200" b="1" i="0" u="none" strike="noStrike" cap="none" dirty="0" err="1">
                <a:solidFill>
                  <a:schemeClr val="lt1"/>
                </a:solidFill>
                <a:latin typeface="Courier New"/>
                <a:ea typeface="Courier New"/>
                <a:cs typeface="Courier New"/>
                <a:sym typeface="Courier New"/>
              </a:rPr>
              <a:t>hidden.oauth</a:t>
            </a:r>
            <a:r>
              <a:rPr lang="en-US" sz="22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consumer = </a:t>
            </a:r>
            <a:r>
              <a:rPr lang="en-US" sz="2200" b="1" i="0" u="none" strike="noStrike" cap="none" dirty="0" err="1">
                <a:solidFill>
                  <a:schemeClr val="lt1"/>
                </a:solidFill>
                <a:latin typeface="Courier New"/>
                <a:ea typeface="Courier New"/>
                <a:cs typeface="Courier New"/>
                <a:sym typeface="Courier New"/>
              </a:rPr>
              <a:t>oauth.OAuthConsumer</a:t>
            </a:r>
            <a:r>
              <a:rPr lang="en-US" sz="2200" b="1" i="0" u="none" strike="noStrike" cap="none" dirty="0">
                <a:solidFill>
                  <a:schemeClr val="lt1"/>
                </a:solidFill>
                <a:latin typeface="Courier New"/>
                <a:ea typeface="Courier New"/>
                <a:cs typeface="Courier New"/>
                <a:sym typeface="Courier New"/>
              </a:rPr>
              <a:t>(secrets['</a:t>
            </a:r>
            <a:r>
              <a:rPr lang="en-US" sz="2200" b="1" i="0" u="none" strike="noStrike" cap="none" dirty="0" err="1">
                <a:solidFill>
                  <a:schemeClr val="lt1"/>
                </a:solidFill>
                <a:latin typeface="Courier New"/>
                <a:ea typeface="Courier New"/>
                <a:cs typeface="Courier New"/>
                <a:sym typeface="Courier New"/>
              </a:rPr>
              <a:t>consumer_key</a:t>
            </a:r>
            <a:r>
              <a:rPr lang="en-US" sz="2200" b="1" i="0" u="none" strike="noStrike" cap="none" dirty="0">
                <a:solidFill>
                  <a:schemeClr val="lt1"/>
                </a:solidFill>
                <a:latin typeface="Courier New"/>
                <a:ea typeface="Courier New"/>
                <a:cs typeface="Courier New"/>
                <a:sym typeface="Courier New"/>
              </a:rPr>
              <a:t>'], secrets['</a:t>
            </a:r>
            <a:r>
              <a:rPr lang="en-US" sz="2200" b="1" i="0" u="none" strike="noStrike" cap="none" dirty="0" err="1">
                <a:solidFill>
                  <a:schemeClr val="lt1"/>
                </a:solidFill>
                <a:latin typeface="Courier New"/>
                <a:ea typeface="Courier New"/>
                <a:cs typeface="Courier New"/>
                <a:sym typeface="Courier New"/>
              </a:rPr>
              <a:t>consumer_secret</a:t>
            </a:r>
            <a:r>
              <a:rPr lang="en-US" sz="22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token = </a:t>
            </a:r>
            <a:r>
              <a:rPr lang="en-US" sz="2200" b="1" i="0" u="none" strike="noStrike" cap="none" dirty="0" err="1">
                <a:solidFill>
                  <a:schemeClr val="lt1"/>
                </a:solidFill>
                <a:latin typeface="Courier New"/>
                <a:ea typeface="Courier New"/>
                <a:cs typeface="Courier New"/>
                <a:sym typeface="Courier New"/>
              </a:rPr>
              <a:t>oauth.OAuthToken</a:t>
            </a:r>
            <a:r>
              <a:rPr lang="en-US" sz="2200" b="1" i="0" u="none" strike="noStrike" cap="none" dirty="0">
                <a:solidFill>
                  <a:schemeClr val="lt1"/>
                </a:solidFill>
                <a:latin typeface="Courier New"/>
                <a:ea typeface="Courier New"/>
                <a:cs typeface="Courier New"/>
                <a:sym typeface="Courier New"/>
              </a:rPr>
              <a:t>(secrets['</a:t>
            </a:r>
            <a:r>
              <a:rPr lang="en-US" sz="2200" b="1" i="0" u="none" strike="noStrike" cap="none" dirty="0" err="1">
                <a:solidFill>
                  <a:schemeClr val="lt1"/>
                </a:solidFill>
                <a:latin typeface="Courier New"/>
                <a:ea typeface="Courier New"/>
                <a:cs typeface="Courier New"/>
                <a:sym typeface="Courier New"/>
              </a:rPr>
              <a:t>token_key</a:t>
            </a:r>
            <a:r>
              <a:rPr lang="en-US" sz="2200" b="1" i="0" u="none" strike="noStrike" cap="none" dirty="0">
                <a:solidFill>
                  <a:schemeClr val="lt1"/>
                </a:solidFill>
                <a:latin typeface="Courier New"/>
                <a:ea typeface="Courier New"/>
                <a:cs typeface="Courier New"/>
                <a:sym typeface="Courier New"/>
              </a:rPr>
              <a:t>'],secrets['</a:t>
            </a:r>
            <a:r>
              <a:rPr lang="en-US" sz="2200" b="1" i="0" u="none" strike="noStrike" cap="none" dirty="0" err="1">
                <a:solidFill>
                  <a:schemeClr val="lt1"/>
                </a:solidFill>
                <a:latin typeface="Courier New"/>
                <a:ea typeface="Courier New"/>
                <a:cs typeface="Courier New"/>
                <a:sym typeface="Courier New"/>
              </a:rPr>
              <a:t>token_secret</a:t>
            </a:r>
            <a:r>
              <a:rPr lang="en-US" sz="22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oauth_request</a:t>
            </a:r>
            <a:r>
              <a:rPr lang="en-US" sz="2200" b="1" i="0" u="none" strike="noStrike" cap="none" dirty="0">
                <a:solidFill>
                  <a:schemeClr val="lt1"/>
                </a:solidFill>
                <a:latin typeface="Courier New"/>
                <a:ea typeface="Courier New"/>
                <a:cs typeface="Courier New"/>
                <a:sym typeface="Courier New"/>
              </a:rPr>
              <a:t> = </a:t>
            </a:r>
            <a:r>
              <a:rPr lang="en-US" sz="2200" b="1" i="0" u="none" strike="noStrike" cap="none" dirty="0" err="1">
                <a:solidFill>
                  <a:schemeClr val="lt1"/>
                </a:solidFill>
                <a:latin typeface="Courier New"/>
                <a:ea typeface="Courier New"/>
                <a:cs typeface="Courier New"/>
                <a:sym typeface="Courier New"/>
              </a:rPr>
              <a:t>oauth.OAuthRequest.from_consumer_and_token</a:t>
            </a:r>
            <a:r>
              <a:rPr lang="en-US" sz="2200" b="1" i="0" u="none" strike="noStrike" cap="none" dirty="0">
                <a:solidFill>
                  <a:schemeClr val="lt1"/>
                </a:solidFill>
                <a:latin typeface="Courier New"/>
                <a:ea typeface="Courier New"/>
                <a:cs typeface="Courier New"/>
                <a:sym typeface="Courier New"/>
              </a:rPr>
              <a:t>(consumer,</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token=token, </a:t>
            </a:r>
            <a:r>
              <a:rPr lang="en-US" sz="2200" b="1" i="0" u="none" strike="noStrike" cap="none" dirty="0" err="1">
                <a:solidFill>
                  <a:schemeClr val="lt1"/>
                </a:solidFill>
                <a:latin typeface="Courier New"/>
                <a:ea typeface="Courier New"/>
                <a:cs typeface="Courier New"/>
                <a:sym typeface="Courier New"/>
              </a:rPr>
              <a:t>http_method</a:t>
            </a:r>
            <a:r>
              <a:rPr lang="en-US" sz="2200" b="1" i="0" u="none" strike="noStrike" cap="none" dirty="0">
                <a:solidFill>
                  <a:schemeClr val="lt1"/>
                </a:solidFill>
                <a:latin typeface="Courier New"/>
                <a:ea typeface="Courier New"/>
                <a:cs typeface="Courier New"/>
                <a:sym typeface="Courier New"/>
              </a:rPr>
              <a:t>='GET', </a:t>
            </a:r>
            <a:r>
              <a:rPr lang="en-US" sz="2200" b="1" i="0" u="none" strike="noStrike" cap="none" dirty="0" err="1">
                <a:solidFill>
                  <a:schemeClr val="lt1"/>
                </a:solidFill>
                <a:latin typeface="Courier New"/>
                <a:ea typeface="Courier New"/>
                <a:cs typeface="Courier New"/>
                <a:sym typeface="Courier New"/>
              </a:rPr>
              <a:t>http_url</a:t>
            </a:r>
            <a:r>
              <a:rPr lang="en-US" sz="2200" b="1" i="0" u="none" strike="noStrike" cap="none" dirty="0">
                <a:solidFill>
                  <a:schemeClr val="lt1"/>
                </a:solidFill>
                <a:latin typeface="Courier New"/>
                <a:ea typeface="Courier New"/>
                <a:cs typeface="Courier New"/>
                <a:sym typeface="Courier New"/>
              </a:rPr>
              <a:t>=</a:t>
            </a:r>
            <a:r>
              <a:rPr lang="en-US" sz="2200" b="1" i="0" u="none" strike="noStrike" cap="none" dirty="0" err="1">
                <a:solidFill>
                  <a:schemeClr val="lt1"/>
                </a:solidFill>
                <a:latin typeface="Courier New"/>
                <a:ea typeface="Courier New"/>
                <a:cs typeface="Courier New"/>
                <a:sym typeface="Courier New"/>
              </a:rPr>
              <a:t>url</a:t>
            </a:r>
            <a:r>
              <a:rPr lang="en-US" sz="2200" b="1" i="0" u="none" strike="noStrike" cap="none" dirty="0">
                <a:solidFill>
                  <a:schemeClr val="lt1"/>
                </a:solidFill>
                <a:latin typeface="Courier New"/>
                <a:ea typeface="Courier New"/>
                <a:cs typeface="Courier New"/>
                <a:sym typeface="Courier New"/>
              </a:rPr>
              <a:t>, parameters=parameters)</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a:t>
            </a:r>
            <a:r>
              <a:rPr lang="en-US" sz="2200" b="1" i="0" u="none" strike="noStrike" cap="none" dirty="0" err="1">
                <a:solidFill>
                  <a:schemeClr val="lt1"/>
                </a:solidFill>
                <a:latin typeface="Courier New"/>
                <a:ea typeface="Courier New"/>
                <a:cs typeface="Courier New"/>
                <a:sym typeface="Courier New"/>
              </a:rPr>
              <a:t>oauth_request.sign_request</a:t>
            </a:r>
            <a:r>
              <a:rPr lang="en-US" sz="2200" b="1" i="0" u="none" strike="noStrike" cap="none" dirty="0">
                <a:solidFill>
                  <a:schemeClr val="lt1"/>
                </a:solidFill>
                <a:latin typeface="Courier New"/>
                <a:ea typeface="Courier New"/>
                <a:cs typeface="Courier New"/>
                <a:sym typeface="Courier New"/>
              </a:rPr>
              <a:t>(oauth.OAuthSignatureMethod_HMAC_SHA1(), consumer, token)</a:t>
            </a:r>
          </a:p>
          <a:p>
            <a:pPr marL="0" marR="0" lvl="0" indent="0" algn="l" rtl="0">
              <a:lnSpc>
                <a:spcPct val="100000"/>
              </a:lnSpc>
              <a:spcBef>
                <a:spcPts val="0"/>
              </a:spcBef>
              <a:spcAft>
                <a:spcPts val="0"/>
              </a:spcAft>
              <a:buClr>
                <a:schemeClr val="lt1"/>
              </a:buClr>
              <a:buSzPct val="25000"/>
              <a:buFont typeface="Courier New"/>
              <a:buNone/>
            </a:pPr>
            <a:r>
              <a:rPr lang="en-US" sz="2200" b="1" i="0" u="none" strike="noStrike" cap="none" dirty="0">
                <a:solidFill>
                  <a:schemeClr val="lt1"/>
                </a:solidFill>
                <a:latin typeface="Courier New"/>
                <a:ea typeface="Courier New"/>
                <a:cs typeface="Courier New"/>
                <a:sym typeface="Courier New"/>
              </a:rPr>
              <a:t>    return </a:t>
            </a:r>
            <a:r>
              <a:rPr lang="en-US" sz="2200" b="1" i="0" u="none" strike="noStrike" cap="none" dirty="0" err="1">
                <a:solidFill>
                  <a:schemeClr val="lt1"/>
                </a:solidFill>
                <a:latin typeface="Courier New"/>
                <a:ea typeface="Courier New"/>
                <a:cs typeface="Courier New"/>
                <a:sym typeface="Courier New"/>
              </a:rPr>
              <a:t>oauth_request.to_url</a:t>
            </a:r>
            <a:r>
              <a:rPr lang="en-US" sz="2200" b="1" i="0" u="none" strike="noStrike" cap="none" dirty="0">
                <a:solidFill>
                  <a:schemeClr val="lt1"/>
                </a:solidFill>
                <a:latin typeface="Courier New"/>
                <a:ea typeface="Courier New"/>
                <a:cs typeface="Courier New"/>
                <a:sym typeface="Courier New"/>
              </a:rPr>
              <a:t>()</a:t>
            </a:r>
          </a:p>
        </p:txBody>
      </p:sp>
      <p:sp>
        <p:nvSpPr>
          <p:cNvPr id="672" name="Shape 672"/>
          <p:cNvSpPr txBox="1"/>
          <p:nvPr/>
        </p:nvSpPr>
        <p:spPr>
          <a:xfrm>
            <a:off x="13894220" y="1169239"/>
            <a:ext cx="1943100" cy="5588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ourier New"/>
              <a:buNone/>
            </a:pPr>
            <a:r>
              <a:rPr lang="en-US" sz="3000" b="0" i="0" u="none" strike="noStrike" cap="none" dirty="0" err="1">
                <a:solidFill>
                  <a:srgbClr val="FFFF00"/>
                </a:solidFill>
                <a:latin typeface="Courier New"/>
                <a:ea typeface="Courier New"/>
                <a:cs typeface="Courier New"/>
                <a:sym typeface="Courier New"/>
              </a:rPr>
              <a:t>twurl.py</a:t>
            </a:r>
            <a:endParaRPr lang="en-US" sz="3000" b="0" i="0" u="none" strike="noStrike" cap="none" dirty="0">
              <a:solidFill>
                <a:srgbClr val="FFFF00"/>
              </a:solidFill>
              <a:latin typeface="Courier New"/>
              <a:ea typeface="Courier New"/>
              <a:cs typeface="Courier New"/>
              <a:sym typeface="Courier New"/>
            </a:endParaRPr>
          </a:p>
        </p:txBody>
      </p:sp>
      <p:sp>
        <p:nvSpPr>
          <p:cNvPr id="673" name="Shape 673"/>
          <p:cNvSpPr txBox="1"/>
          <p:nvPr/>
        </p:nvSpPr>
        <p:spPr>
          <a:xfrm>
            <a:off x="863600" y="5698346"/>
            <a:ext cx="14517687" cy="2387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ourier New"/>
              <a:buNone/>
            </a:pPr>
            <a:r>
              <a:rPr lang="en-US" sz="3000" b="1" i="0" u="none" strike="noStrike" cap="none" dirty="0">
                <a:solidFill>
                  <a:srgbClr val="FF00FF"/>
                </a:solidFill>
                <a:latin typeface="Courier New"/>
                <a:ea typeface="Courier New"/>
                <a:cs typeface="Courier New"/>
                <a:sym typeface="Courier New"/>
              </a:rPr>
              <a:t>https://</a:t>
            </a:r>
            <a:r>
              <a:rPr lang="en-US" sz="3000" b="1" i="0" u="none" strike="noStrike" cap="none" dirty="0" err="1">
                <a:solidFill>
                  <a:srgbClr val="FF00FF"/>
                </a:solidFill>
                <a:latin typeface="Courier New"/>
                <a:ea typeface="Courier New"/>
                <a:cs typeface="Courier New"/>
                <a:sym typeface="Courier New"/>
              </a:rPr>
              <a:t>api.twitter.com</a:t>
            </a:r>
            <a:r>
              <a:rPr lang="en-US" sz="3000" b="1" i="0" u="none" strike="noStrike" cap="none" dirty="0">
                <a:solidFill>
                  <a:srgbClr val="FF00FF"/>
                </a:solidFill>
                <a:latin typeface="Courier New"/>
                <a:ea typeface="Courier New"/>
                <a:cs typeface="Courier New"/>
                <a:sym typeface="Courier New"/>
              </a:rPr>
              <a:t>/1.1/statuses/</a:t>
            </a:r>
            <a:r>
              <a:rPr lang="en-US" sz="3000" b="1" i="0" u="none" strike="noStrike" cap="none" dirty="0" err="1">
                <a:solidFill>
                  <a:srgbClr val="FF00FF"/>
                </a:solidFill>
                <a:latin typeface="Courier New"/>
                <a:ea typeface="Courier New"/>
                <a:cs typeface="Courier New"/>
                <a:sym typeface="Courier New"/>
              </a:rPr>
              <a:t>user_timeline.json?count</a:t>
            </a:r>
            <a:r>
              <a:rPr lang="en-US" sz="3000" b="1" i="0" u="none" strike="noStrike" cap="none" dirty="0">
                <a:solidFill>
                  <a:srgbClr val="FF00FF"/>
                </a:solidFill>
                <a:latin typeface="Courier New"/>
                <a:ea typeface="Courier New"/>
                <a:cs typeface="Courier New"/>
                <a:sym typeface="Courier New"/>
              </a:rPr>
              <a:t>=2</a:t>
            </a:r>
            <a:r>
              <a:rPr lang="en-US" sz="3000" b="1" i="0" u="none" strike="noStrike" cap="none" dirty="0">
                <a:solidFill>
                  <a:srgbClr val="00FF00"/>
                </a:solidFill>
                <a:latin typeface="Courier New"/>
                <a:ea typeface="Courier New"/>
                <a:cs typeface="Courier New"/>
                <a:sym typeface="Courier New"/>
              </a:rPr>
              <a:t>&amp;oauth_version=1.0&amp;oauth_token=101...</a:t>
            </a:r>
            <a:r>
              <a:rPr lang="en-US" sz="3000" b="1" i="0" u="none" strike="noStrike" cap="none" dirty="0" err="1">
                <a:solidFill>
                  <a:srgbClr val="00FF00"/>
                </a:solidFill>
                <a:latin typeface="Courier New"/>
                <a:ea typeface="Courier New"/>
                <a:cs typeface="Courier New"/>
                <a:sym typeface="Courier New"/>
              </a:rPr>
              <a:t>SGI</a:t>
            </a:r>
            <a:r>
              <a:rPr lang="en-US" sz="3000" b="1" i="0" u="none" strike="noStrike" cap="none" dirty="0" err="1">
                <a:solidFill>
                  <a:srgbClr val="FF00FF"/>
                </a:solidFill>
                <a:latin typeface="Courier New"/>
                <a:ea typeface="Courier New"/>
                <a:cs typeface="Courier New"/>
                <a:sym typeface="Courier New"/>
              </a:rPr>
              <a:t>&amp;screen_name</a:t>
            </a:r>
            <a:r>
              <a:rPr lang="en-US" sz="3000" b="1" i="0" u="none" strike="noStrike" cap="none" dirty="0">
                <a:solidFill>
                  <a:srgbClr val="FF00FF"/>
                </a:solidFill>
                <a:latin typeface="Courier New"/>
                <a:ea typeface="Courier New"/>
                <a:cs typeface="Courier New"/>
                <a:sym typeface="Courier New"/>
              </a:rPr>
              <a:t>=</a:t>
            </a:r>
            <a:r>
              <a:rPr lang="en-US" sz="3000" b="1" i="0" u="none" strike="noStrike" cap="none" dirty="0" err="1">
                <a:solidFill>
                  <a:srgbClr val="FF00FF"/>
                </a:solidFill>
                <a:latin typeface="Courier New"/>
                <a:ea typeface="Courier New"/>
                <a:cs typeface="Courier New"/>
                <a:sym typeface="Courier New"/>
              </a:rPr>
              <a:t>drchuck</a:t>
            </a:r>
            <a:r>
              <a:rPr lang="en-US" sz="3000" b="1" i="0" u="none" strike="noStrike" cap="none" dirty="0" err="1">
                <a:solidFill>
                  <a:srgbClr val="00FF00"/>
                </a:solidFill>
                <a:latin typeface="Courier New"/>
                <a:ea typeface="Courier New"/>
                <a:cs typeface="Courier New"/>
                <a:sym typeface="Courier New"/>
              </a:rPr>
              <a:t>&amp;oauth_nonce</a:t>
            </a:r>
            <a:r>
              <a:rPr lang="en-US" sz="3000" b="1" i="0" u="none" strike="noStrike" cap="none" dirty="0">
                <a:solidFill>
                  <a:srgbClr val="00FF00"/>
                </a:solidFill>
                <a:latin typeface="Courier New"/>
                <a:ea typeface="Courier New"/>
                <a:cs typeface="Courier New"/>
                <a:sym typeface="Courier New"/>
              </a:rPr>
              <a:t>=09239679&amp;oauth_timestamp=1380395644&amp;oauth_signature=</a:t>
            </a:r>
            <a:r>
              <a:rPr lang="en-US" sz="3000" b="1" i="0" u="none" strike="noStrike" cap="none" dirty="0" err="1">
                <a:solidFill>
                  <a:srgbClr val="00FF00"/>
                </a:solidFill>
                <a:latin typeface="Courier New"/>
                <a:ea typeface="Courier New"/>
                <a:cs typeface="Courier New"/>
                <a:sym typeface="Courier New"/>
              </a:rPr>
              <a:t>rLK</a:t>
            </a:r>
            <a:r>
              <a:rPr lang="en-US" sz="3000" b="1" i="0" u="none" strike="noStrike" cap="none" dirty="0">
                <a:solidFill>
                  <a:srgbClr val="00FF00"/>
                </a:solidFill>
                <a:latin typeface="Courier New"/>
                <a:ea typeface="Courier New"/>
                <a:cs typeface="Courier New"/>
                <a:sym typeface="Courier New"/>
              </a:rPr>
              <a:t>...</a:t>
            </a:r>
            <a:r>
              <a:rPr lang="en-US" sz="3000" b="1" i="0" u="none" strike="noStrike" cap="none" dirty="0" err="1">
                <a:solidFill>
                  <a:srgbClr val="00FF00"/>
                </a:solidFill>
                <a:latin typeface="Courier New"/>
                <a:ea typeface="Courier New"/>
                <a:cs typeface="Courier New"/>
                <a:sym typeface="Courier New"/>
              </a:rPr>
              <a:t>BoD&amp;oauth_consumer_key</a:t>
            </a:r>
            <a:r>
              <a:rPr lang="en-US" sz="3000" b="1" i="0" u="none" strike="noStrike" cap="none" dirty="0">
                <a:solidFill>
                  <a:srgbClr val="00FF00"/>
                </a:solidFill>
                <a:latin typeface="Courier New"/>
                <a:ea typeface="Courier New"/>
                <a:cs typeface="Courier New"/>
                <a:sym typeface="Courier New"/>
              </a:rPr>
              <a:t>=h7Lu...</a:t>
            </a:r>
            <a:r>
              <a:rPr lang="en-US" sz="3000" b="1" i="0" u="none" strike="noStrike" cap="none" dirty="0" err="1">
                <a:solidFill>
                  <a:srgbClr val="00FF00"/>
                </a:solidFill>
                <a:latin typeface="Courier New"/>
                <a:ea typeface="Courier New"/>
                <a:cs typeface="Courier New"/>
                <a:sym typeface="Courier New"/>
              </a:rPr>
              <a:t>GNg&amp;oauth_signature_method</a:t>
            </a:r>
            <a:r>
              <a:rPr lang="en-US" sz="3000" b="1" i="0" u="none" strike="noStrike" cap="none" dirty="0">
                <a:solidFill>
                  <a:srgbClr val="00FF00"/>
                </a:solidFill>
                <a:latin typeface="Courier New"/>
                <a:ea typeface="Courier New"/>
                <a:cs typeface="Courier New"/>
                <a:sym typeface="Courier New"/>
              </a:rPr>
              <a:t>=HMAC-SHA1</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Shape 67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sp>
        <p:nvSpPr>
          <p:cNvPr id="679" name="Shape 679"/>
          <p:cNvSpPr txBox="1">
            <a:spLocks noGrp="1"/>
          </p:cNvSpPr>
          <p:nvPr>
            <p:ph type="body" idx="1"/>
          </p:nvPr>
        </p:nvSpPr>
        <p:spPr>
          <a:prstGeom prst="rect">
            <a:avLst/>
          </a:prstGeom>
          <a:noFill/>
          <a:ln>
            <a:noFill/>
          </a:ln>
        </p:spPr>
        <p:txBody>
          <a:bodyPr lIns="38100" tIns="38100" rIns="38100" bIns="38100" anchor="ctr"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Service Oriented Architecture - allows an application to be broken into parts and distributed across a network </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An Application Program Interface (API) is a contract for interaction</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Web Services provide infrastructure for applications cooperating (an API) over a network - SOAP and REST are two styles of web services</a:t>
            </a:r>
          </a:p>
          <a:p>
            <a:pPr marL="457200" marR="0" lvl="0" indent="-457200" algn="l" rtl="0">
              <a:lnSpc>
                <a:spcPct val="100000"/>
              </a:lnSpc>
              <a:spcBef>
                <a:spcPts val="3500"/>
              </a:spcBef>
              <a:spcAft>
                <a:spcPts val="1000"/>
              </a:spcAft>
              <a:buSzPct val="100000"/>
              <a:buFont typeface="Cabin"/>
            </a:pPr>
            <a:r>
              <a:rPr lang="en-US" sz="3600" u="none" strike="noStrike" cap="none">
                <a:solidFill>
                  <a:schemeClr val="lt1"/>
                </a:solidFill>
                <a:latin typeface="Arial" charset="0"/>
                <a:ea typeface="Arial" charset="0"/>
                <a:cs typeface="Arial" charset="0"/>
                <a:sym typeface="Cabin"/>
              </a:rPr>
              <a:t>XML and JSON are serialization formats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Shape 684"/>
          <p:cNvSpPr txBox="1">
            <a:spLocks noGrp="1"/>
          </p:cNvSpPr>
          <p:nvPr>
            <p:ph type="title" idx="4294967295"/>
          </p:nvPr>
        </p:nvSpPr>
        <p:spPr>
          <a:xfrm>
            <a:off x="1725282" y="1121193"/>
            <a:ext cx="12206617" cy="811213"/>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686" name="Shape 686"/>
          <p:cNvSpPr txBox="1"/>
          <p:nvPr/>
        </p:nvSpPr>
        <p:spPr>
          <a:xfrm>
            <a:off x="1206100" y="2261619"/>
            <a:ext cx="6797699" cy="5778200"/>
          </a:xfrm>
          <a:prstGeom prst="rect">
            <a:avLst/>
          </a:prstGeom>
          <a:noFill/>
          <a:ln>
            <a:noFill/>
          </a:ln>
        </p:spPr>
        <p:txBody>
          <a:bodyPr lIns="91425" tIns="91425" rIns="91425" bIns="91425" anchor="t" anchorCtr="0">
            <a:noAutofit/>
          </a:bodyPr>
          <a:lstStyle/>
          <a:p>
            <a:pPr lvl="0" rtl="0">
              <a:spcBef>
                <a:spcPts val="0"/>
              </a:spcBef>
              <a:buNone/>
            </a:pPr>
            <a:r>
              <a:rPr lang="en-US" sz="1800" dirty="0" err="1">
                <a:solidFill>
                  <a:srgbClr val="FFFFFF"/>
                </a:solidFill>
              </a:rPr>
              <a:t>Thes</a:t>
            </a:r>
            <a:r>
              <a:rPr lang="en-US" sz="1800" dirty="0">
                <a:solidFill>
                  <a:srgbClr val="FFFFFF"/>
                </a:solidFill>
              </a:rPr>
              <a:t> slide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00"/>
                </a:solidFill>
              </a:rPr>
              <a:t> </a:t>
            </a:r>
            <a:r>
              <a:rPr lang="en-US" sz="1800" dirty="0">
                <a:solidFill>
                  <a:srgbClr val="FFFFFF"/>
                </a:solidFill>
              </a:rPr>
              <a:t>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here</a:t>
            </a:r>
          </a:p>
        </p:txBody>
      </p:sp>
      <p:pic>
        <p:nvPicPr>
          <p:cNvPr id="687" name="Shape 687"/>
          <p:cNvPicPr preferRelativeResize="0"/>
          <p:nvPr/>
        </p:nvPicPr>
        <p:blipFill rotWithShape="1">
          <a:blip r:embed="rId5">
            <a:alphaModFix/>
          </a:blip>
          <a:srcRect/>
          <a:stretch/>
        </p:blipFill>
        <p:spPr>
          <a:xfrm>
            <a:off x="437900" y="1014543"/>
            <a:ext cx="1024800" cy="1024800"/>
          </a:xfrm>
          <a:prstGeom prst="rect">
            <a:avLst/>
          </a:prstGeom>
          <a:noFill/>
          <a:ln>
            <a:noFill/>
          </a:ln>
        </p:spPr>
      </p:pic>
      <p:pic>
        <p:nvPicPr>
          <p:cNvPr id="688" name="Shape 688"/>
          <p:cNvPicPr preferRelativeResize="0"/>
          <p:nvPr/>
        </p:nvPicPr>
        <p:blipFill rotWithShape="1">
          <a:blip r:embed="rId6">
            <a:alphaModFix/>
          </a:blip>
          <a:srcRect/>
          <a:stretch/>
        </p:blipFill>
        <p:spPr>
          <a:xfrm>
            <a:off x="13897687" y="1192743"/>
            <a:ext cx="1968599" cy="668400"/>
          </a:xfrm>
          <a:prstGeom prst="rect">
            <a:avLst/>
          </a:prstGeom>
          <a:noFill/>
          <a:ln>
            <a:noFill/>
          </a:ln>
        </p:spPr>
      </p:pic>
      <p:sp>
        <p:nvSpPr>
          <p:cNvPr id="689" name="Shape 689"/>
          <p:cNvSpPr txBox="1"/>
          <p:nvPr/>
        </p:nvSpPr>
        <p:spPr>
          <a:xfrm>
            <a:off x="8704400" y="2392094"/>
            <a:ext cx="6797699" cy="5647726"/>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XML</a:t>
            </a:r>
          </a:p>
        </p:txBody>
      </p:sp>
      <p:sp>
        <p:nvSpPr>
          <p:cNvPr id="264" name="Shape 26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Marking up data to send across the network...</a:t>
            </a:r>
          </a:p>
        </p:txBody>
      </p:sp>
      <p:sp>
        <p:nvSpPr>
          <p:cNvPr id="265" name="Shape 265"/>
          <p:cNvSpPr txBox="1"/>
          <p:nvPr/>
        </p:nvSpPr>
        <p:spPr>
          <a:xfrm>
            <a:off x="4673900" y="7170530"/>
            <a:ext cx="6895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en.wikipedia.org/wiki/XML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eXtensible Markup Language</a:t>
            </a:r>
          </a:p>
        </p:txBody>
      </p:sp>
      <p:sp>
        <p:nvSpPr>
          <p:cNvPr id="271" name="Shape 271"/>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00000"/>
              </a:lnSpc>
              <a:spcBef>
                <a:spcPts val="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Primary purpose is to help information systems </a:t>
            </a:r>
            <a:r>
              <a:rPr lang="en-US" sz="3600" u="none" strike="noStrike" cap="none" dirty="0">
                <a:solidFill>
                  <a:srgbClr val="00FF00"/>
                </a:solidFill>
                <a:latin typeface="Arial" charset="0"/>
                <a:ea typeface="Arial" charset="0"/>
                <a:cs typeface="Arial" charset="0"/>
                <a:sym typeface="Cabin"/>
              </a:rPr>
              <a:t>share structured data</a:t>
            </a:r>
          </a:p>
          <a:p>
            <a:pPr marL="457200" marR="0" lvl="0" indent="-457200" algn="l" rtl="0">
              <a:lnSpc>
                <a:spcPct val="100000"/>
              </a:lnSpc>
              <a:spcBef>
                <a:spcPts val="3500"/>
              </a:spcBef>
              <a:spcAft>
                <a:spcPts val="1000"/>
              </a:spcAft>
              <a:buSzPct val="100000"/>
              <a:buFont typeface="Cabin"/>
            </a:pPr>
            <a:r>
              <a:rPr lang="en-US" sz="3600" u="none" strike="noStrike" cap="none" dirty="0">
                <a:solidFill>
                  <a:schemeClr val="lt1"/>
                </a:solidFill>
                <a:latin typeface="Arial" charset="0"/>
                <a:ea typeface="Arial" charset="0"/>
                <a:cs typeface="Arial" charset="0"/>
                <a:sym typeface="Cabin"/>
              </a:rPr>
              <a:t>It started as a simplified subset of the Standard Generalized Markup Language (SGML), and is designed to be relatively human-legible</a:t>
            </a:r>
          </a:p>
        </p:txBody>
      </p:sp>
      <p:sp>
        <p:nvSpPr>
          <p:cNvPr id="272" name="Shape 272"/>
          <p:cNvSpPr txBox="1"/>
          <p:nvPr/>
        </p:nvSpPr>
        <p:spPr>
          <a:xfrm>
            <a:off x="4948060" y="7170531"/>
            <a:ext cx="67451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en.wikipedia.org/wiki/XML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XML Terminology</a:t>
            </a:r>
          </a:p>
        </p:txBody>
      </p:sp>
      <p:sp>
        <p:nvSpPr>
          <p:cNvPr id="300" name="Shape 300"/>
          <p:cNvSpPr txBox="1">
            <a:spLocks noGrp="1"/>
          </p:cNvSpPr>
          <p:nvPr>
            <p:ph type="body" idx="1"/>
          </p:nvPr>
        </p:nvSpPr>
        <p:spPr>
          <a:prstGeom prst="rect">
            <a:avLst/>
          </a:prstGeom>
          <a:noFill/>
          <a:ln>
            <a:noFill/>
          </a:ln>
        </p:spPr>
        <p:txBody>
          <a:bodyPr lIns="38100" tIns="38100" rIns="38100" bIns="38100" anchor="t" anchorCtr="0">
            <a:noAutofit/>
          </a:bodyPr>
          <a:lstStyle/>
          <a:p>
            <a:pPr marL="457200" marR="0" lvl="0" indent="-457200" algn="l" rtl="0">
              <a:lnSpc>
                <a:spcPct val="115000"/>
              </a:lnSpc>
              <a:spcBef>
                <a:spcPts val="1000"/>
              </a:spcBef>
              <a:spcAft>
                <a:spcPts val="1000"/>
              </a:spcAft>
              <a:buSzPct val="100000"/>
              <a:buFont typeface="Cabin"/>
            </a:pPr>
            <a:r>
              <a:rPr lang="en-US" sz="3600" u="none" strike="noStrike" cap="none" dirty="0">
                <a:solidFill>
                  <a:srgbClr val="00FF00"/>
                </a:solidFill>
                <a:latin typeface="Arial" charset="0"/>
                <a:ea typeface="Arial" charset="0"/>
                <a:cs typeface="Arial" charset="0"/>
                <a:sym typeface="Cabin"/>
              </a:rPr>
              <a:t>Tags</a:t>
            </a:r>
            <a:r>
              <a:rPr lang="en-US" sz="3600" u="none" strike="noStrike" cap="none" dirty="0">
                <a:solidFill>
                  <a:schemeClr val="lt1"/>
                </a:solidFill>
                <a:latin typeface="Arial" charset="0"/>
                <a:ea typeface="Arial" charset="0"/>
                <a:cs typeface="Arial" charset="0"/>
                <a:sym typeface="Cabin"/>
              </a:rPr>
              <a:t> indicate the beginning and ending of elements</a:t>
            </a:r>
          </a:p>
          <a:p>
            <a:pPr marL="457200" marR="0" lvl="0" indent="-457200" algn="l" rtl="0">
              <a:lnSpc>
                <a:spcPct val="115000"/>
              </a:lnSpc>
              <a:spcBef>
                <a:spcPts val="1000"/>
              </a:spcBef>
              <a:spcAft>
                <a:spcPts val="1000"/>
              </a:spcAft>
              <a:buSzPct val="100000"/>
              <a:buFont typeface="Cabin"/>
            </a:pPr>
            <a:r>
              <a:rPr lang="en-US" sz="3600" u="none" strike="noStrike" cap="none" dirty="0">
                <a:solidFill>
                  <a:srgbClr val="FF00FF"/>
                </a:solidFill>
                <a:latin typeface="Arial" charset="0"/>
                <a:ea typeface="Arial" charset="0"/>
                <a:cs typeface="Arial" charset="0"/>
                <a:sym typeface="Cabin"/>
              </a:rPr>
              <a:t>Attributes</a:t>
            </a:r>
            <a:r>
              <a:rPr lang="en-US" sz="3600" u="none" strike="noStrike" cap="none" dirty="0">
                <a:solidFill>
                  <a:schemeClr val="lt1"/>
                </a:solidFill>
                <a:latin typeface="Arial" charset="0"/>
                <a:ea typeface="Arial" charset="0"/>
                <a:cs typeface="Arial" charset="0"/>
                <a:sym typeface="Cabin"/>
              </a:rPr>
              <a:t> - Keyword/value pairs on the opening tag of XML</a:t>
            </a:r>
          </a:p>
          <a:p>
            <a:pPr marL="457200" marR="0" lvl="0" indent="-457200" algn="l" rtl="0">
              <a:lnSpc>
                <a:spcPct val="115000"/>
              </a:lnSpc>
              <a:spcBef>
                <a:spcPts val="1000"/>
              </a:spcBef>
              <a:spcAft>
                <a:spcPts val="1000"/>
              </a:spcAft>
              <a:buSzPct val="100000"/>
              <a:buFont typeface="Cabin"/>
            </a:pPr>
            <a:r>
              <a:rPr lang="en-US" sz="3600" u="none" strike="noStrike" cap="none" dirty="0">
                <a:solidFill>
                  <a:srgbClr val="FF7F00"/>
                </a:solidFill>
                <a:latin typeface="Arial" charset="0"/>
                <a:ea typeface="Arial" charset="0"/>
                <a:cs typeface="Arial" charset="0"/>
                <a:sym typeface="Cabin"/>
              </a:rPr>
              <a:t>Serialize / De-Serialize</a:t>
            </a:r>
            <a:r>
              <a:rPr lang="en-US" sz="3600" u="none" strike="noStrike" cap="none" dirty="0">
                <a:solidFill>
                  <a:schemeClr val="lt1"/>
                </a:solidFill>
                <a:latin typeface="Arial" charset="0"/>
                <a:ea typeface="Arial" charset="0"/>
                <a:cs typeface="Arial" charset="0"/>
                <a:sym typeface="Cabin"/>
              </a:rPr>
              <a:t> - Convert data in one program into a common format that can be stored and/or transmitted between systems in a programming language</a:t>
            </a:r>
            <a:r>
              <a:rPr lang="en-US" sz="3600" dirty="0">
                <a:solidFill>
                  <a:schemeClr val="lt1"/>
                </a:solidFill>
                <a:latin typeface="Arial" charset="0"/>
                <a:ea typeface="Arial" charset="0"/>
                <a:cs typeface="Arial" charset="0"/>
                <a:sym typeface="Cabin"/>
              </a:rPr>
              <a:t>-</a:t>
            </a:r>
            <a:r>
              <a:rPr lang="en-US" sz="3600" u="none" strike="noStrike" cap="none" dirty="0">
                <a:solidFill>
                  <a:schemeClr val="lt1"/>
                </a:solidFill>
                <a:latin typeface="Arial" charset="0"/>
                <a:ea typeface="Arial" charset="0"/>
                <a:cs typeface="Arial" charset="0"/>
                <a:sym typeface="Cabin"/>
              </a:rPr>
              <a:t>independent manner</a:t>
            </a:r>
          </a:p>
        </p:txBody>
      </p:sp>
      <p:sp>
        <p:nvSpPr>
          <p:cNvPr id="301" name="Shape 301"/>
          <p:cNvSpPr txBox="1"/>
          <p:nvPr/>
        </p:nvSpPr>
        <p:spPr>
          <a:xfrm>
            <a:off x="4045750" y="7458765"/>
            <a:ext cx="81518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en.wikipedia.org/wiki/Serialization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XML Basics</a:t>
            </a:r>
          </a:p>
        </p:txBody>
      </p:sp>
      <p:sp>
        <p:nvSpPr>
          <p:cNvPr id="278" name="Shape 27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00FF00"/>
              </a:buClr>
              <a:buSzPct val="171000"/>
              <a:buFont typeface="Cabin"/>
              <a:buChar char="•"/>
            </a:pPr>
            <a:r>
              <a:rPr lang="en-US" sz="3600" u="none" strike="noStrike" cap="none">
                <a:solidFill>
                  <a:srgbClr val="00FF00"/>
                </a:solidFill>
                <a:latin typeface="Arial" charset="0"/>
                <a:ea typeface="Arial" charset="0"/>
                <a:cs typeface="Arial" charset="0"/>
                <a:sym typeface="Cabin"/>
              </a:rPr>
              <a:t>Start Tag</a:t>
            </a:r>
          </a:p>
          <a:p>
            <a:pPr marL="749300" marR="0" lvl="0" indent="-533400" algn="l" rtl="0">
              <a:lnSpc>
                <a:spcPct val="100000"/>
              </a:lnSpc>
              <a:spcBef>
                <a:spcPts val="3500"/>
              </a:spcBef>
              <a:spcAft>
                <a:spcPts val="0"/>
              </a:spcAft>
              <a:buClr>
                <a:srgbClr val="FFFF00"/>
              </a:buClr>
              <a:buSzPct val="171000"/>
              <a:buFont typeface="Cabin"/>
              <a:buChar char="•"/>
            </a:pPr>
            <a:r>
              <a:rPr lang="en-US" sz="3600" u="none" strike="noStrike" cap="none">
                <a:solidFill>
                  <a:srgbClr val="FFFF00"/>
                </a:solidFill>
                <a:latin typeface="Arial" charset="0"/>
                <a:ea typeface="Arial" charset="0"/>
                <a:cs typeface="Arial" charset="0"/>
                <a:sym typeface="Cabin"/>
              </a:rPr>
              <a:t>End Tag</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Text Content</a:t>
            </a:r>
          </a:p>
          <a:p>
            <a:pPr marL="749300" marR="0" lvl="0" indent="-533400" algn="l" rtl="0">
              <a:lnSpc>
                <a:spcPct val="100000"/>
              </a:lnSpc>
              <a:spcBef>
                <a:spcPts val="3500"/>
              </a:spcBef>
              <a:spcAft>
                <a:spcPts val="0"/>
              </a:spcAft>
              <a:buClr>
                <a:srgbClr val="FF7F00"/>
              </a:buClr>
              <a:buSzPct val="171000"/>
              <a:buFont typeface="Cabin"/>
              <a:buChar char="•"/>
            </a:pPr>
            <a:r>
              <a:rPr lang="en-US" sz="3600" u="none" strike="noStrike" cap="none">
                <a:solidFill>
                  <a:srgbClr val="FF7F00"/>
                </a:solidFill>
                <a:latin typeface="Arial" charset="0"/>
                <a:ea typeface="Arial" charset="0"/>
                <a:cs typeface="Arial" charset="0"/>
                <a:sym typeface="Cabin"/>
              </a:rPr>
              <a:t>Attribute</a:t>
            </a:r>
          </a:p>
          <a:p>
            <a:pPr marL="749300" marR="0" lvl="0" indent="-533400" algn="l" rtl="0">
              <a:lnSpc>
                <a:spcPct val="100000"/>
              </a:lnSpc>
              <a:spcBef>
                <a:spcPts val="3500"/>
              </a:spcBef>
              <a:spcAft>
                <a:spcPts val="0"/>
              </a:spcAft>
              <a:buClr>
                <a:srgbClr val="FF00FF"/>
              </a:buClr>
              <a:buSzPct val="171000"/>
              <a:buFont typeface="Cabin"/>
              <a:buChar char="•"/>
            </a:pPr>
            <a:r>
              <a:rPr lang="en-US" sz="3600" u="none" strike="noStrike" cap="none">
                <a:solidFill>
                  <a:srgbClr val="FF00FF"/>
                </a:solidFill>
                <a:latin typeface="Arial" charset="0"/>
                <a:ea typeface="Arial" charset="0"/>
                <a:cs typeface="Arial" charset="0"/>
                <a:sym typeface="Cabin"/>
              </a:rPr>
              <a:t>Self Closing Tag</a:t>
            </a:r>
          </a:p>
        </p:txBody>
      </p:sp>
      <p:sp>
        <p:nvSpPr>
          <p:cNvPr id="279" name="Shape 279"/>
          <p:cNvSpPr txBox="1"/>
          <p:nvPr/>
        </p:nvSpPr>
        <p:spPr>
          <a:xfrm>
            <a:off x="8332774" y="3136900"/>
            <a:ext cx="6394799" cy="4635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500" u="none" strike="noStrike" cap="none">
                <a:solidFill>
                  <a:srgbClr val="00FF00"/>
                </a:solidFill>
                <a:latin typeface="Arial" charset="0"/>
                <a:ea typeface="Arial" charset="0"/>
                <a:cs typeface="Arial" charset="0"/>
                <a:sym typeface="Cabin"/>
              </a:rPr>
              <a:t>&lt;person&gt;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00FF00"/>
                </a:solidFill>
                <a:latin typeface="Arial" charset="0"/>
                <a:ea typeface="Arial" charset="0"/>
                <a:cs typeface="Arial" charset="0"/>
                <a:sym typeface="Cabin"/>
              </a:rPr>
              <a:t>&lt;name&gt;</a:t>
            </a:r>
            <a:r>
              <a:rPr lang="en-US" sz="4500" u="none" strike="noStrike" cap="none">
                <a:solidFill>
                  <a:schemeClr val="lt1"/>
                </a:solidFill>
                <a:latin typeface="Arial" charset="0"/>
                <a:ea typeface="Arial" charset="0"/>
                <a:cs typeface="Arial" charset="0"/>
                <a:sym typeface="Cabin"/>
              </a:rPr>
              <a:t>Chuck</a:t>
            </a:r>
            <a:r>
              <a:rPr lang="en-US" sz="4500" u="none" strike="noStrike" cap="none">
                <a:solidFill>
                  <a:srgbClr val="FFFF00"/>
                </a:solidFill>
                <a:latin typeface="Arial" charset="0"/>
                <a:ea typeface="Arial" charset="0"/>
                <a:cs typeface="Arial" charset="0"/>
                <a:sym typeface="Cabin"/>
              </a:rPr>
              <a:t>&lt;/name&gt;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00FF00"/>
                </a:solidFill>
                <a:latin typeface="Arial" charset="0"/>
                <a:ea typeface="Arial" charset="0"/>
                <a:cs typeface="Arial" charset="0"/>
                <a:sym typeface="Cabin"/>
              </a:rPr>
              <a:t>&lt;phone </a:t>
            </a:r>
            <a:r>
              <a:rPr lang="en-US" sz="4500" u="none" strike="noStrike" cap="none">
                <a:solidFill>
                  <a:srgbClr val="FF7F00"/>
                </a:solidFill>
                <a:latin typeface="Arial" charset="0"/>
                <a:ea typeface="Arial" charset="0"/>
                <a:cs typeface="Arial" charset="0"/>
                <a:sym typeface="Cabin"/>
              </a:rPr>
              <a:t>type=</a:t>
            </a:r>
            <a:r>
              <a:rPr lang="en-US" sz="4500">
                <a:solidFill>
                  <a:srgbClr val="FF7F00"/>
                </a:solidFill>
              </a:rPr>
              <a:t>"</a:t>
            </a:r>
            <a:r>
              <a:rPr lang="en-US" sz="4500" u="none" strike="noStrike" cap="none">
                <a:solidFill>
                  <a:srgbClr val="FF7F00"/>
                </a:solidFill>
                <a:latin typeface="Arial" charset="0"/>
                <a:ea typeface="Arial" charset="0"/>
                <a:cs typeface="Arial" charset="0"/>
                <a:sym typeface="Cabin"/>
              </a:rPr>
              <a:t>intl</a:t>
            </a:r>
            <a:r>
              <a:rPr lang="en-US" sz="4500">
                <a:solidFill>
                  <a:srgbClr val="FF7F00"/>
                </a:solidFill>
              </a:rPr>
              <a:t>"</a:t>
            </a:r>
            <a:r>
              <a:rPr lang="en-US" sz="4500" u="none" strike="noStrike" cap="none">
                <a:solidFill>
                  <a:srgbClr val="00FF00"/>
                </a:solidFill>
                <a:latin typeface="Arial" charset="0"/>
                <a:ea typeface="Arial" charset="0"/>
                <a:cs typeface="Arial" charset="0"/>
                <a:sym typeface="Cabin"/>
              </a:rPr>
              <a:t>&gt;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+1 734 303 4456</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FF00"/>
                </a:solidFill>
                <a:latin typeface="Arial" charset="0"/>
                <a:ea typeface="Arial" charset="0"/>
                <a:cs typeface="Arial" charset="0"/>
                <a:sym typeface="Cabin"/>
              </a:rPr>
              <a:t>&lt;/phone&gt;</a:t>
            </a:r>
          </a:p>
          <a:p>
            <a:pPr marL="0" marR="0" lvl="0" indent="0" algn="l" rtl="0">
              <a:lnSpc>
                <a:spcPct val="100000"/>
              </a:lnSpc>
              <a:spcBef>
                <a:spcPts val="0"/>
              </a:spcBef>
              <a:spcAft>
                <a:spcPts val="0"/>
              </a:spcAft>
              <a:buClr>
                <a:schemeClr val="lt1"/>
              </a:buClr>
              <a:buSzPct val="25000"/>
              <a:buFont typeface="Cabin"/>
              <a:buNone/>
            </a:pP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00FF"/>
                </a:solidFill>
                <a:latin typeface="Arial" charset="0"/>
                <a:ea typeface="Arial" charset="0"/>
                <a:cs typeface="Arial" charset="0"/>
                <a:sym typeface="Cabin"/>
              </a:rPr>
              <a:t>&lt;email</a:t>
            </a: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7F00"/>
                </a:solidFill>
                <a:latin typeface="Arial" charset="0"/>
                <a:ea typeface="Arial" charset="0"/>
                <a:cs typeface="Arial" charset="0"/>
                <a:sym typeface="Cabin"/>
              </a:rPr>
              <a:t>hide=</a:t>
            </a:r>
            <a:r>
              <a:rPr lang="en-US" sz="4500">
                <a:solidFill>
                  <a:srgbClr val="FF7F00"/>
                </a:solidFill>
              </a:rPr>
              <a:t>"</a:t>
            </a:r>
            <a:r>
              <a:rPr lang="en-US" sz="4500" u="none" strike="noStrike" cap="none">
                <a:solidFill>
                  <a:srgbClr val="FF7F00"/>
                </a:solidFill>
                <a:latin typeface="Arial" charset="0"/>
                <a:ea typeface="Arial" charset="0"/>
                <a:cs typeface="Arial" charset="0"/>
                <a:sym typeface="Cabin"/>
              </a:rPr>
              <a:t>yes</a:t>
            </a:r>
            <a:r>
              <a:rPr lang="en-US" sz="4500">
                <a:solidFill>
                  <a:srgbClr val="FF7F00"/>
                </a:solidFill>
              </a:rPr>
              <a:t>"</a:t>
            </a:r>
            <a:r>
              <a:rPr lang="en-US" sz="4500" u="none" strike="noStrike" cap="none">
                <a:solidFill>
                  <a:schemeClr val="lt1"/>
                </a:solidFill>
                <a:latin typeface="Arial" charset="0"/>
                <a:ea typeface="Arial" charset="0"/>
                <a:cs typeface="Arial" charset="0"/>
                <a:sym typeface="Cabin"/>
              </a:rPr>
              <a:t> </a:t>
            </a:r>
            <a:r>
              <a:rPr lang="en-US" sz="4500" u="none" strike="noStrike" cap="none">
                <a:solidFill>
                  <a:srgbClr val="FF00FF"/>
                </a:solidFill>
                <a:latin typeface="Arial" charset="0"/>
                <a:ea typeface="Arial" charset="0"/>
                <a:cs typeface="Arial" charset="0"/>
                <a:sym typeface="Cabin"/>
              </a:rPr>
              <a:t>/&gt;</a:t>
            </a:r>
          </a:p>
          <a:p>
            <a:pPr marL="0" marR="0" lvl="0" indent="0" algn="l" rtl="0">
              <a:lnSpc>
                <a:spcPct val="100000"/>
              </a:lnSpc>
              <a:spcBef>
                <a:spcPts val="0"/>
              </a:spcBef>
              <a:spcAft>
                <a:spcPts val="0"/>
              </a:spcAft>
              <a:buClr>
                <a:srgbClr val="FFFF00"/>
              </a:buClr>
              <a:buSzPct val="25000"/>
              <a:buFont typeface="Cabin"/>
              <a:buNone/>
            </a:pPr>
            <a:r>
              <a:rPr lang="en-US" sz="4500" u="none" strike="noStrike" cap="none">
                <a:solidFill>
                  <a:srgbClr val="FFFF00"/>
                </a:solidFill>
                <a:latin typeface="Arial" charset="0"/>
                <a:ea typeface="Arial" charset="0"/>
                <a:cs typeface="Arial" charset="0"/>
                <a:sym typeface="Cabin"/>
              </a:rPr>
              <a:t>&lt;/person&gt;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1062</TotalTime>
  <Words>2826</Words>
  <Application>Microsoft Macintosh PowerPoint</Application>
  <PresentationFormat>Custom</PresentationFormat>
  <Paragraphs>532</Paragraphs>
  <Slides>55</Slides>
  <Notes>55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Arial Regular</vt:lpstr>
      <vt:lpstr>Cabin</vt:lpstr>
      <vt:lpstr>Courier</vt:lpstr>
      <vt:lpstr>Courier New</vt:lpstr>
      <vt:lpstr>Gill Sans</vt:lpstr>
      <vt:lpstr>Helvetica</vt:lpstr>
      <vt:lpstr>ヒラギノ角ゴ ProN W3</vt:lpstr>
      <vt:lpstr>Arial</vt:lpstr>
      <vt:lpstr>Title &amp; Subtitle</vt:lpstr>
      <vt:lpstr>Using Web Services</vt:lpstr>
      <vt:lpstr>Data on the Web</vt:lpstr>
      <vt:lpstr>Sending Data across the “Net”</vt:lpstr>
      <vt:lpstr>Agreeing on a “Wire Format”</vt:lpstr>
      <vt:lpstr>Agreeing on a “Wire Format”</vt:lpstr>
      <vt:lpstr>XML</vt:lpstr>
      <vt:lpstr>eXtensible Markup Language</vt:lpstr>
      <vt:lpstr>XML Terminology</vt:lpstr>
      <vt:lpstr>XML Basics</vt:lpstr>
      <vt:lpstr>White Space</vt:lpstr>
      <vt:lpstr>XML “Elements” (or Nodes)</vt:lpstr>
      <vt:lpstr>XML as a Tree</vt:lpstr>
      <vt:lpstr>XML Text and Attributes</vt:lpstr>
      <vt:lpstr>XML as Paths</vt:lpstr>
      <vt:lpstr>XML Schema</vt:lpstr>
      <vt:lpstr>XML Schema</vt:lpstr>
      <vt:lpstr>PowerPoint Presentation</vt:lpstr>
      <vt:lpstr>PowerPoint Presentation</vt:lpstr>
      <vt:lpstr>Many XML Schema Languages</vt:lpstr>
      <vt:lpstr>XSD XML Schema (W3C spec)</vt:lpstr>
      <vt:lpstr>XSD Structure</vt:lpstr>
      <vt:lpstr>XSD Constraints</vt:lpstr>
      <vt:lpstr>XSD Data Types</vt:lpstr>
      <vt:lpstr>ISO 8601 Date/Time Format</vt:lpstr>
      <vt:lpstr>PowerPoint Presentation</vt:lpstr>
      <vt:lpstr>PowerPoint Presentation</vt:lpstr>
      <vt:lpstr>PowerPoint Presentation</vt:lpstr>
      <vt:lpstr>PowerPoint Presentation</vt:lpstr>
      <vt:lpstr>JavaScript Object Notation</vt:lpstr>
      <vt:lpstr>JavaScript Object Notation</vt:lpstr>
      <vt:lpstr>PowerPoint Presentation</vt:lpstr>
      <vt:lpstr>PowerPoint Presentation</vt:lpstr>
      <vt:lpstr>PowerPoint Presentation</vt:lpstr>
      <vt:lpstr>PowerPoint Presentation</vt:lpstr>
      <vt:lpstr> Service Oriented Approach</vt:lpstr>
      <vt:lpstr>Service Oriented Approach</vt:lpstr>
      <vt:lpstr>Multiple Systems</vt:lpstr>
      <vt:lpstr> Web Services</vt:lpstr>
      <vt:lpstr>Application Program Interface</vt:lpstr>
      <vt:lpstr>PowerPoint Presentation</vt:lpstr>
      <vt:lpstr>PowerPoint Presentation</vt:lpstr>
      <vt:lpstr>PowerPoint Presentation</vt:lpstr>
      <vt:lpstr>API Security and Rate Limiting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Web Services</dc:title>
  <cp:lastModifiedBy>Charles Severance</cp:lastModifiedBy>
  <cp:revision>26</cp:revision>
  <dcterms:modified xsi:type="dcterms:W3CDTF">2016-12-19T21:27:41Z</dcterms:modified>
</cp:coreProperties>
</file>