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4"/>
  </p:notesMasterIdLst>
  <p:sldIdLst>
    <p:sldId id="256" r:id="rId2"/>
    <p:sldId id="28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9" r:id="rId11"/>
    <p:sldId id="266" r:id="rId12"/>
    <p:sldId id="267" r:id="rId13"/>
    <p:sldId id="290" r:id="rId14"/>
    <p:sldId id="291" r:id="rId15"/>
    <p:sldId id="270" r:id="rId16"/>
    <p:sldId id="292" r:id="rId17"/>
    <p:sldId id="293" r:id="rId18"/>
    <p:sldId id="294" r:id="rId19"/>
    <p:sldId id="274" r:id="rId20"/>
    <p:sldId id="275" r:id="rId21"/>
    <p:sldId id="276" r:id="rId22"/>
    <p:sldId id="277" r:id="rId23"/>
    <p:sldId id="295" r:id="rId24"/>
    <p:sldId id="279" r:id="rId25"/>
    <p:sldId id="296" r:id="rId26"/>
    <p:sldId id="280" r:id="rId27"/>
    <p:sldId id="281" r:id="rId28"/>
    <p:sldId id="282" r:id="rId29"/>
    <p:sldId id="283" r:id="rId30"/>
    <p:sldId id="284" r:id="rId31"/>
    <p:sldId id="285" r:id="rId32"/>
    <p:sldId id="297" r:id="rId33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27"/>
    <p:restoredTop sz="93632"/>
  </p:normalViewPr>
  <p:slideViewPr>
    <p:cSldViewPr snapToGrid="0" snapToObjects="1">
      <p:cViewPr varScale="1">
        <p:scale>
          <a:sx n="84" d="100"/>
          <a:sy n="84" d="100"/>
        </p:scale>
        <p:origin x="936" y="184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dirty="0" smtClean="0">
                <a:solidFill>
                  <a:schemeClr val="dk2"/>
                </a:solidFill>
              </a:rPr>
              <a:t>acknowledgement page(s).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1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571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735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18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85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156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8069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77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567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754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398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259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609257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1579086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45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7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47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890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5554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4119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138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383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711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66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5640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68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2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George_Boole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/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Execution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3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81449" y="7179647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</a:t>
            </a:r>
            <a:r>
              <a:rPr lang="en-US" sz="320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py4e</a:t>
            </a: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83947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30574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363"/>
          <p:cNvSpPr txBox="1"/>
          <p:nvPr/>
        </p:nvSpPr>
        <p:spPr>
          <a:xfrm>
            <a:off x="4598450" y="5392512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364"/>
          <p:cNvSpPr txBox="1"/>
          <p:nvPr/>
        </p:nvSpPr>
        <p:spPr>
          <a:xfrm>
            <a:off x="4576700" y="2941773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362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 txBox="1"/>
          <p:nvPr/>
        </p:nvSpPr>
        <p:spPr>
          <a:xfrm>
            <a:off x="4598449" y="2438400"/>
            <a:ext cx="7918337" cy="5854799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print('Still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bigger')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2’)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Done')</a:t>
            </a:r>
            <a:endParaRPr lang="en-US" sz="32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" name="Shape 361"/>
          <p:cNvSpPr txBox="1"/>
          <p:nvPr/>
        </p:nvSpPr>
        <p:spPr>
          <a:xfrm>
            <a:off x="2417350" y="524656"/>
            <a:ext cx="12405000" cy="1494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 about begin/end blocks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8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1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print('More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than one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100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print('Less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than 100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689548"/>
            <a:ext cx="4813299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451261" y="830128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253910" y="2433028"/>
            <a:ext cx="3488651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print('More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one’)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print('Less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  <a:r>
              <a:rPr lang="en-US" sz="2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018206" y="7095158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1386329" y="5066072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8896328" y="2544284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74687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do one thing if a logical expression is true and something else if the expression is 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fork in the road - we must choose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or the other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path but not both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258210" y="4590645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</a:t>
            </a:r>
            <a:r>
              <a:rPr lang="en-US" sz="6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Decisions with else:</a:t>
            </a:r>
            <a:endParaRPr lang="en-US" sz="6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258210" y="4590645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print('Smaller')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458"/>
          <p:cNvSpPr txBox="1"/>
          <p:nvPr/>
        </p:nvSpPr>
        <p:spPr>
          <a:xfrm>
            <a:off x="955900" y="4404944"/>
            <a:ext cx="4726519" cy="22986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Visualize Blocks</a:t>
            </a:r>
            <a:endParaRPr lang="en-US" sz="6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9526819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330587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2761041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3988416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184649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229305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106544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3981145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168652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9608257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351796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334346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6804489" y="4590645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329981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303805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196283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9561721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print('Smaller')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21" name="Shape 440"/>
          <p:cNvSpPr txBox="1"/>
          <p:nvPr/>
        </p:nvSpPr>
        <p:spPr>
          <a:xfrm>
            <a:off x="6574053" y="3076040"/>
            <a:ext cx="9189198" cy="33782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3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1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Medium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'LARGE'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6412" y="228671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2613" y="237641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6368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7836" y="689365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9312" y="220261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8374" y="350327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9225" y="295527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8748" y="171634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2986" y="674371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7624" y="7377204"/>
            <a:ext cx="3061023" cy="8520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85199" y="400222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41401" y="409192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5155" y="465535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3862" y="397419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2870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9232" y="46441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8212" y="357883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8837" y="561683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4387" y="529594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8974" y="507302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x = 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print('</a:t>
            </a:r>
            <a:r>
              <a:rPr lang="en-US" sz="3000" b="1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Medium'</a:t>
            </a:r>
            <a:r>
              <a:rPr lang="en-US" sz="30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'LARGE'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4315" y="2283417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0516" y="237311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4271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5739" y="6890358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7215" y="2199323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6277" y="3499978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7128" y="2951985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6651" y="1713055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0889" y="6740424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5527" y="7373911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83102" y="399893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9304" y="408863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3058" y="465206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1765" y="3970904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0773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7135" y="4640854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6115" y="3575540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6740" y="5613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2290" y="5292649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6877" y="5069734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602488" y="972862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65715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5 </a:t>
            </a:r>
            <a:endParaRPr lang="en-US" sz="3000" b="1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print('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Medium'</a:t>
            </a:r>
            <a:r>
              <a:rPr lang="en-US" sz="3000" b="1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'LARGE'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88036" y="2276842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44237" y="2366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77992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19460" y="6883783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0936" y="2192748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49998" y="349340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0849" y="2945410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0372" y="1706480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74610" y="6733849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99248" y="7367336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76823" y="3992361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3025" y="408206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66779" y="4645491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15486" y="3964329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44494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0856" y="463427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29836" y="3568965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0461" y="560696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76011" y="5286074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0598" y="5063159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96209" y="966287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8933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33161" y="2935664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lang="en-US" sz="3000" b="1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Medium'</a:t>
            </a:r>
            <a:r>
              <a:rPr lang="en-US" sz="30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print('LARGE'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76941" y="226709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33142" y="235679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66897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08365" y="6874037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69841" y="2183002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38903" y="348365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19754" y="2935664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59277" y="1696734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63515" y="6724103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88153" y="7357590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65728" y="3982615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21930" y="407231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55684" y="4635745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04391" y="3954583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33399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599761" y="4624533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18741" y="3559219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799366" y="559722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64916" y="5276328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59503" y="505341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85114" y="956541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06996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34648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43605" y="3121862"/>
            <a:ext cx="5311799" cy="4187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No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print('Small')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print('Medium')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8707420" y="1563873"/>
            <a:ext cx="6437700" cy="6177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print('Small')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print('Medium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20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print('Big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40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print('Large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100: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print('Huge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print('Ginormous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b="1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Smaller'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b="1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Bigger'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</a:t>
            </a:r>
            <a:r>
              <a:rPr lang="en-US" sz="2800" b="1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Finis</a:t>
            </a:r>
            <a:r>
              <a:rPr lang="en-US" sz="2800" b="1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438137" y="5987275"/>
            <a:ext cx="725399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Puzzles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8724425" y="3028950"/>
            <a:ext cx="6410699" cy="40464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2')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20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print('Something 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404925" y="3854450"/>
            <a:ext cx="6554852" cy="3220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&gt;= 2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print('Two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or more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print('Something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925250" y="2539901"/>
            <a:ext cx="6429707" cy="96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will never </a:t>
            </a:r>
            <a:r>
              <a:rPr lang="en-US" sz="3600" u="none" strike="noStrike" cap="none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regardless of the value for x?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try / except Structure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surround a dangerous section of code with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works -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skipped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fails - it jumps to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147704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notry.py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print('First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'123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print('Second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091999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cat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notry.py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print('First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'123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print('Second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  <p:cxnSp>
        <p:nvCxnSpPr>
          <p:cNvPr id="6" name="Shape 604"/>
          <p:cNvCxnSpPr/>
          <p:nvPr/>
        </p:nvCxnSpPr>
        <p:spPr>
          <a:xfrm rot="10800000">
            <a:off x="1127215" y="5574171"/>
            <a:ext cx="1217400" cy="13499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605"/>
          <p:cNvSpPr txBox="1"/>
          <p:nvPr/>
        </p:nvSpPr>
        <p:spPr>
          <a:xfrm>
            <a:off x="174715" y="3120844"/>
            <a:ext cx="1904999" cy="21843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program stops here</a:t>
            </a:r>
          </a:p>
        </p:txBody>
      </p:sp>
      <p:sp>
        <p:nvSpPr>
          <p:cNvPr id="8" name="Shape 609"/>
          <p:cNvSpPr txBox="1"/>
          <p:nvPr/>
        </p:nvSpPr>
        <p:spPr>
          <a:xfrm>
            <a:off x="2344618" y="5934684"/>
            <a:ext cx="4819500" cy="202813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18" name="Shape 609"/>
          <p:cNvSpPr txBox="1"/>
          <p:nvPr/>
        </p:nvSpPr>
        <p:spPr>
          <a:xfrm>
            <a:off x="8775215" y="4303110"/>
            <a:ext cx="687873" cy="88036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882900" y="1130300"/>
            <a:ext cx="5204399" cy="7189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print('First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print('Second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9926612" y="3460549"/>
            <a:ext cx="52043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python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tryexcept.py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First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Second 123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8836025" y="11303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first conversion fails </a:t>
            </a:r>
            <a:r>
              <a:rPr lang="en-US" sz="30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just drops into the except: clause and the program continues.</a:t>
            </a:r>
          </a:p>
        </p:txBody>
      </p:sp>
      <p:cxnSp>
        <p:nvCxnSpPr>
          <p:cNvPr id="637" name="Shape 637"/>
          <p:cNvCxnSpPr/>
          <p:nvPr/>
        </p:nvCxnSpPr>
        <p:spPr>
          <a:xfrm flipH="1">
            <a:off x="1552724" y="2565411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38" name="Shape 638"/>
          <p:cNvSpPr txBox="1"/>
          <p:nvPr/>
        </p:nvSpPr>
        <p:spPr>
          <a:xfrm>
            <a:off x="9582411" y="6787409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second conversion </a:t>
            </a:r>
            <a:r>
              <a:rPr lang="en-US" sz="30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succeeds -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just skips the except: clause and the program continues.</a:t>
            </a:r>
          </a:p>
        </p:txBody>
      </p:sp>
      <p:cxnSp>
        <p:nvCxnSpPr>
          <p:cNvPr id="639" name="Shape 639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0" name="Shape 640"/>
          <p:cNvCxnSpPr/>
          <p:nvPr/>
        </p:nvCxnSpPr>
        <p:spPr>
          <a:xfrm flipH="1">
            <a:off x="1356674" y="6179937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1" name="Shape 641"/>
          <p:cNvCxnSpPr/>
          <p:nvPr/>
        </p:nvCxnSpPr>
        <p:spPr>
          <a:xfrm rot="10800000" flipH="1">
            <a:off x="7866125" y="7987829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839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/ except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'Bob'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49" name="Shape 649"/>
          <p:cNvSpPr txBox="1"/>
          <p:nvPr/>
        </p:nvSpPr>
        <p:spPr>
          <a:xfrm>
            <a:off x="1328126" y="2840245"/>
            <a:ext cx="5171100" cy="47511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print('Hello') 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print('There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print('Hello')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1" name="Shape 651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print('There')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2" name="Shape 652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</a:t>
            </a: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5" name="Shape 655"/>
          <p:cNvCxnSpPr/>
          <p:nvPr/>
        </p:nvCxnSpPr>
        <p:spPr>
          <a:xfrm rot="10800000" flipH="1">
            <a:off x="9947275" y="4618036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-1</a:t>
            </a:r>
          </a:p>
        </p:txBody>
      </p:sp>
      <p:cxnSp>
        <p:nvCxnSpPr>
          <p:cNvPr id="657" name="Shape 657"/>
          <p:cNvCxnSpPr/>
          <p:nvPr/>
        </p:nvCxnSpPr>
        <p:spPr>
          <a:xfrm rot="10800000" flipH="1">
            <a:off x="9942675" y="5940375"/>
            <a:ext cx="4799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1" name="Shape 661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2" name="Shape 662"/>
          <p:cNvCxnSpPr/>
          <p:nvPr/>
        </p:nvCxnSpPr>
        <p:spPr>
          <a:xfrm rot="10800000" flipH="1">
            <a:off x="9927550" y="6737349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63" name="Shape 663"/>
          <p:cNvSpPr txBox="1"/>
          <p:nvPr/>
        </p:nvSpPr>
        <p:spPr>
          <a:xfrm>
            <a:off x="12920677" y="7340600"/>
            <a:ext cx="2351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Safety 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try / except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9999150" y="3585854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trynum.py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Nice 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trynum.py</a:t>
            </a:r>
            <a:endParaRPr lang="en-US"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number: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forty-two</a:t>
            </a:r>
            <a:endParaRPr lang="en-US"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Not a number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rawstr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input(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'Enter a number:')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rawstr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30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&gt; 0 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print('Nice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work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print('Not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number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/>
        </p:nvSpPr>
        <p:spPr>
          <a:xfrm>
            <a:off x="734310" y="986900"/>
            <a:ext cx="2068851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2476500" y="2182600"/>
            <a:ext cx="10706100" cy="47025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to give the employee 1.5 times the hourly rate for hours worked above 40 hours.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endParaRPr lang="en-US" sz="3800" u="none" strike="noStrike" cap="none" dirty="0" smtClean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475.0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9896474" y="6731000"/>
            <a:ext cx="5483433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444313" cy="515868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ask a question and produce a Yes or No result which we use to control program flow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</a:t>
            </a:r>
            <a:r>
              <a:rPr lang="en-US" sz="28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</a:t>
            </a:r>
            <a:r>
              <a:rPr lang="en-US" sz="28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2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evaluate to </a:t>
            </a:r>
            <a:r>
              <a:rPr lang="en-US" sz="2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 False </a:t>
            </a:r>
            <a:r>
              <a:rPr lang="en-US" sz="2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 / No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look at variables but do not change the variables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377856" y="7762186"/>
            <a:ext cx="9042900" cy="481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751728" y="6917437"/>
            <a:ext cx="6794231" cy="513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Remember: 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used for assignment.</a:t>
            </a:r>
          </a:p>
        </p:txBody>
      </p:sp>
      <p:graphicFrame>
        <p:nvGraphicFramePr>
          <p:cNvPr id="285" name="Shape 285"/>
          <p:cNvGraphicFramePr/>
          <p:nvPr>
            <p:extLst>
              <p:ext uri="{D42A27DB-BD31-4B8C-83A1-F6EECF244321}">
                <p14:modId xmlns:p14="http://schemas.microsoft.com/office/powerpoint/2010/main" val="1010415373"/>
              </p:ext>
            </p:extLst>
          </p:nvPr>
        </p:nvGraphicFramePr>
        <p:xfrm>
          <a:off x="8440443" y="2530257"/>
          <a:ext cx="7105516" cy="3873170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2276726"/>
                <a:gridCol w="4828790"/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Meaning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 or </a:t>
                      </a:r>
                      <a:r>
                        <a:rPr lang="en-US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 or </a:t>
                      </a:r>
                      <a:r>
                        <a:rPr lang="en-US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Not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509457" y="837575"/>
            <a:ext cx="2503566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136900" y="1916225"/>
            <a:ext cx="10706100" cy="5689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program using try and except so that your program handles non-numeric input gracefully.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nine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forty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  &lt;=   &gt;=   &gt;   &lt;   !   =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operators: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Two-way decisions: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if: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and  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else: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4294967295"/>
          </p:nvPr>
        </p:nvSpPr>
        <p:spPr>
          <a:xfrm>
            <a:off x="8469444" y="2554288"/>
            <a:ext cx="7000406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decisions using </a:t>
            </a: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elif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compensate for errors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Short circuit evaluations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</a:t>
            </a:r>
            <a:r>
              <a:rPr lang="en-US" sz="1800" smtClean="0">
                <a:solidFill>
                  <a:srgbClr val="FFFFFF"/>
                </a:solidFill>
              </a:rPr>
              <a:t>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1940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155700" y="2608285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5 :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print('Equals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 x &gt; 4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print('Greater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than 4</a:t>
            </a:r>
            <a:r>
              <a:rPr lang="en-US" sz="3000" b="1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 x &gt;= 5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print('Greater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than or Equals 5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3000" b="1" i="0" u="none" strike="noStrike" cap="none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if x &lt; 6 : </a:t>
            </a:r>
            <a:r>
              <a:rPr lang="en-US" sz="3000" b="1" i="0" u="none" strike="noStrike" cap="none" dirty="0" smtClean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print('Less </a:t>
            </a:r>
            <a:r>
              <a:rPr lang="en-US" sz="3000" b="1" i="0" u="none" strike="noStrike" cap="none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than 6</a:t>
            </a:r>
            <a:r>
              <a:rPr lang="en-US" sz="3000" b="1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lang="en-US" sz="3000" b="1" i="0" u="none" strike="noStrike" cap="none" dirty="0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&lt;= 5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print('Less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than or Equals 5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x != 6 :</a:t>
            </a:r>
          </a:p>
          <a:p>
            <a:pPr lvl="0">
              <a:buClr>
                <a:srgbClr val="00FFFF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print('Not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equal 6</a:t>
            </a:r>
            <a:r>
              <a:rPr lang="en-US" sz="30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2985796"/>
            <a:ext cx="5240762" cy="5202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equal 6</a:t>
            </a:r>
          </a:p>
        </p:txBody>
      </p:sp>
      <p:cxnSp>
        <p:nvCxnSpPr>
          <p:cNvPr id="293" name="Shape 293"/>
          <p:cNvCxnSpPr/>
          <p:nvPr/>
        </p:nvCxnSpPr>
        <p:spPr>
          <a:xfrm flipH="1">
            <a:off x="8409482" y="6023080"/>
            <a:ext cx="1804067" cy="17956"/>
          </a:xfrm>
          <a:prstGeom prst="straightConnector1">
            <a:avLst/>
          </a:prstGeom>
          <a:noFill/>
          <a:ln w="76200" cap="rnd" cmpd="sng">
            <a:solidFill>
              <a:srgbClr val="CCCCCC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0296785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One-Way Decisions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31900" y="1543987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print('Before </a:t>
            </a:r>
            <a:r>
              <a:rPr lang="en-U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2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 x == 5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2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Still 5</a:t>
            </a:r>
            <a:r>
              <a:rPr lang="en-US" sz="32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print('Third 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2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print('Afterwards 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5'</a:t>
            </a:r>
            <a:r>
              <a:rPr lang="en-US" sz="32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rint('Before 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6'</a:t>
            </a:r>
            <a:r>
              <a:rPr lang="en-US" sz="32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6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6'</a:t>
            </a:r>
            <a:r>
              <a:rPr lang="en-US" sz="32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Still </a:t>
            </a:r>
            <a:r>
              <a:rPr lang="en-U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6'</a:t>
            </a:r>
            <a:r>
              <a:rPr lang="en-US" sz="32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print('Third </a:t>
            </a:r>
            <a:r>
              <a:rPr lang="en-U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6'</a:t>
            </a:r>
            <a:r>
              <a:rPr lang="en-US" sz="32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rint('Afterwards </a:t>
            </a:r>
            <a:r>
              <a:rPr lang="en-U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2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321666" y="2405058"/>
            <a:ext cx="2826846" cy="5505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Still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Third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6</a:t>
            </a:r>
            <a:endParaRPr lang="en-US" sz="36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Still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Third 6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6</a:t>
            </a: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225704" y="3694263"/>
            <a:ext cx="952760" cy="22835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207416" y="5951098"/>
            <a:ext cx="2002850" cy="394638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315710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1876061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093698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504710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504835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345736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667311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817632" y="42128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print('Still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817632" y="53177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print('Third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988832" y="3171461"/>
            <a:ext cx="723900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817632" y="31079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print('Is 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5’)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4267981" y="3857360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4999998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066435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indent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 after 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(after : 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indicate the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scope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block (which lines are affected by the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Reduce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back to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level of the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to indicate the end of the block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Blank lines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ignored - they do not affect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a line by themselves are ignored w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ith regard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</a:t>
            </a:r>
            <a:r>
              <a:rPr lang="en-US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Warning: 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</a:t>
            </a:r>
            <a:r>
              <a:rPr lang="en-US" sz="7600" u="sng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Tabs!!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45694">
              <a:spcBef>
                <a:spcPts val="0"/>
              </a:spcBef>
              <a:buSzPct val="100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Atom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only used spaces for 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files with ".</a:t>
            </a:r>
            <a:r>
              <a:rPr lang="en-US" sz="32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extension (nice!)</a:t>
            </a:r>
          </a:p>
          <a:p>
            <a:pPr marL="749300" lvl="0" indent="-345694">
              <a:spcBef>
                <a:spcPts val="0"/>
              </a:spcBef>
              <a:buSzPct val="100000"/>
            </a:pPr>
            <a:endParaRPr lang="en-US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 editors can turn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into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make sure to enable this 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feature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NotePad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++:  Settings -&gt; Preferences -&gt; Language Menu/</a:t>
            </a:r>
            <a:r>
              <a:rPr lang="en-US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Settings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-&gt; Preferences -&gt; Editor Defaults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cares a *lot* about how far a line is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indented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If you mix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may get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 errors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if everything looks fine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7240" y="830184"/>
            <a:ext cx="7693547" cy="585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4436" y="3624290"/>
            <a:ext cx="7755120" cy="448359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1923738" y="1809750"/>
            <a:ext cx="1270000" cy="1270000"/>
          </a:xfrm>
          <a:prstGeom prst="rightArrow">
            <a:avLst>
              <a:gd name="adj1" fmla="val 41925"/>
              <a:gd name="adj2" fmla="val 231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11986930" y="6513643"/>
            <a:ext cx="1270000" cy="1270000"/>
          </a:xfrm>
          <a:prstGeom prst="rightArrow">
            <a:avLst>
              <a:gd name="adj1" fmla="val 28791"/>
              <a:gd name="adj2" fmla="val 26088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10556875" y="977900"/>
            <a:ext cx="42799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will save you much unnecessary pain.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5395988" y="2404977"/>
            <a:ext cx="7918337" cy="60065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if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print('Bigger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print('Still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bigger')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print('Done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for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if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print('Bigger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print('Done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print('All Done') </a:t>
            </a:r>
            <a:endParaRPr lang="en-US" sz="32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4144962" y="957300"/>
            <a:ext cx="7183437" cy="1257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/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if or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1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decrease </a:t>
            </a:r>
            <a:r>
              <a:rPr lang="en-US" sz="3600" u="none" strike="noStrike" cap="none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end of 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/>
          </a:p>
        </p:txBody>
      </p:sp>
      <p:cxnSp>
        <p:nvCxnSpPr>
          <p:cNvPr id="345" name="Shape 345"/>
          <p:cNvCxnSpPr/>
          <p:nvPr/>
        </p:nvCxnSpPr>
        <p:spPr>
          <a:xfrm>
            <a:off x="3261800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1886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4503199" y="71929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79495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261800" y="5718064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39554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39554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261800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2044</Words>
  <Application>Microsoft Macintosh PowerPoint</Application>
  <PresentationFormat>Custom</PresentationFormat>
  <Paragraphs>458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Cabin</vt:lpstr>
      <vt:lpstr>Courier</vt:lpstr>
      <vt:lpstr>Courier New</vt:lpstr>
      <vt:lpstr>Gill Sans</vt:lpstr>
      <vt:lpstr>Merriweather Sans</vt:lpstr>
      <vt:lpstr>ヒラギノ角ゴ ProN W3</vt:lpstr>
      <vt:lpstr>Title &amp; Subtitle</vt:lpstr>
      <vt:lpstr>Conditional Execution</vt:lpstr>
      <vt:lpstr>Conditional Steps</vt:lpstr>
      <vt:lpstr>Comparison Operators</vt:lpstr>
      <vt:lpstr>Comparison Operators</vt:lpstr>
      <vt:lpstr>One-Way Decisions</vt:lpstr>
      <vt:lpstr>Indentation</vt:lpstr>
      <vt:lpstr>Warning: Turn Off Tabs!!</vt:lpstr>
      <vt:lpstr>PowerPoint Presentation</vt:lpstr>
      <vt:lpstr>PowerPoint Presentation</vt:lpstr>
      <vt:lpstr>PowerPoint Presentation</vt:lpstr>
      <vt:lpstr>PowerPoint Presentation</vt:lpstr>
      <vt:lpstr>Two-way Decisions</vt:lpstr>
      <vt:lpstr>Two-way Decisions with else:</vt:lpstr>
      <vt:lpstr>Visualize Blocks</vt:lpstr>
      <vt:lpstr>Multi-way</vt:lpstr>
      <vt:lpstr>Multi-way</vt:lpstr>
      <vt:lpstr>Multi-way</vt:lpstr>
      <vt:lpstr>Multi-way</vt:lpstr>
      <vt:lpstr>Multi-way</vt:lpstr>
      <vt:lpstr>Multi-way Puzzles</vt:lpstr>
      <vt:lpstr>The try / except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try / except</vt:lpstr>
      <vt:lpstr>Sample try / except</vt:lpstr>
      <vt:lpstr>PowerPoint Presentation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cp:lastModifiedBy>Microsoft Office User</cp:lastModifiedBy>
  <cp:revision>50</cp:revision>
  <dcterms:modified xsi:type="dcterms:W3CDTF">2016-11-15T18:56:35Z</dcterms:modified>
</cp:coreProperties>
</file>