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7"/>
  </p:notesMasterIdLst>
  <p:sldIdLst>
    <p:sldId id="256" r:id="rId2"/>
    <p:sldId id="257" r:id="rId3"/>
    <p:sldId id="258" r:id="rId4"/>
    <p:sldId id="259" r:id="rId5"/>
    <p:sldId id="260" r:id="rId6"/>
    <p:sldId id="262" r:id="rId7"/>
    <p:sldId id="263" r:id="rId8"/>
    <p:sldId id="267" r:id="rId9"/>
    <p:sldId id="264" r:id="rId10"/>
    <p:sldId id="265" r:id="rId11"/>
    <p:sldId id="261"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9"/>
    <p:restoredTop sz="93585"/>
  </p:normalViewPr>
  <p:slideViewPr>
    <p:cSldViewPr snapToGrid="0" snapToObjects="1">
      <p:cViewPr varScale="1">
        <p:scale>
          <a:sx n="75" d="100"/>
          <a:sy n="75" d="100"/>
        </p:scale>
        <p:origin x="176" y="2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a:t>
            </a:r>
            <a:r>
              <a:rPr lang="en-US" dirty="0" smtClean="0">
                <a:solidFill>
                  <a:schemeClr val="dk2"/>
                </a:solidFill>
              </a:rPr>
              <a:t>the acknowledgement page(s)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w3schools.com/Schema/schema_complex_indicators.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Schema/schema_dtypes_numeric.asp"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en.wikipedia.org/wiki/Service-oriented_architectur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en.wikipedia.org/wiki/Web_servic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en.wikipedia.org/wiki/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Serializ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a:t>
            </a:r>
            <a:r>
              <a:rPr lang="en-US" sz="3200" u="none" strike="noStrike" cap="none" dirty="0" smtClean="0">
                <a:solidFill>
                  <a:srgbClr val="FFFF00"/>
                </a:solidFill>
                <a:latin typeface="Arial" charset="0"/>
                <a:ea typeface="Arial" charset="0"/>
                <a:cs typeface="Arial" charset="0"/>
                <a:sym typeface="Cabin"/>
              </a:rPr>
              <a:t>&lt;</a:t>
            </a:r>
            <a:r>
              <a:rPr lang="en-US" sz="3200" u="none" strike="noStrike" cap="none" dirty="0">
                <a:solidFill>
                  <a:srgbClr val="FFFF00"/>
                </a:solidFill>
                <a:latin typeface="Arial" charset="0"/>
                <a:ea typeface="Arial" charset="0"/>
                <a:cs typeface="Arial" charset="0"/>
                <a:sym typeface="Cabin"/>
              </a:rPr>
              <a: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1"/>
            <a:ext cx="7295999" cy="59742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  </a:t>
            </a:r>
            <a:r>
              <a:rPr lang="en-US" sz="3200" u="none" strike="noStrike" cap="none" dirty="0">
                <a:solidFill>
                  <a:srgbClr val="FF7F00"/>
                </a:solidFill>
                <a:latin typeface="Arial" charset="0"/>
                <a:ea typeface="Arial" charset="0"/>
                <a:cs typeface="Arial" charset="0"/>
                <a:sym typeface="Cabin"/>
              </a:rPr>
              <a:t>&lt;b&gt;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34980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392924" y="4986337"/>
            <a:ext cx="3348101"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1932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2000"/>
            <a:ext cx="400888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0"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513983" y="495631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xml.etree.ElementTree</a:t>
            </a:r>
            <a:r>
              <a:rPr lang="en-US" sz="30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 type="</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tree = </a:t>
            </a:r>
            <a:r>
              <a:rPr lang="en-US" sz="3000" b="1" i="0" u="none" strike="noStrike" cap="none" dirty="0" err="1">
                <a:solidFill>
                  <a:schemeClr val="lt1"/>
                </a:solidFill>
                <a:latin typeface="Courier New"/>
                <a:ea typeface="Courier New"/>
                <a:cs typeface="Courier New"/>
                <a:sym typeface="Courier New"/>
              </a:rPr>
              <a:t>ET.fromstring</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print('Name</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text)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Attr</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('email').get('hide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491" name="Shape 491"/>
          <p:cNvSpPr txBox="1"/>
          <p:nvPr/>
        </p:nvSpPr>
        <p:spPr>
          <a:xfrm>
            <a:off x="13309738"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5537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xml.etree.ElementTree</a:t>
            </a:r>
            <a:r>
              <a:rPr lang="en-US" sz="22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stuff = </a:t>
            </a:r>
            <a:r>
              <a:rPr lang="en-US" sz="2200" b="1" i="0" u="none" strike="noStrike" cap="none" dirty="0" err="1">
                <a:solidFill>
                  <a:schemeClr val="lt1"/>
                </a:solidFill>
                <a:latin typeface="Courier New"/>
                <a:ea typeface="Courier New"/>
                <a:cs typeface="Courier New"/>
                <a:sym typeface="Courier New"/>
              </a:rPr>
              <a:t>ET.fromstring</a:t>
            </a:r>
            <a:r>
              <a:rPr lang="en-US" sz="22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stuff.findall</a:t>
            </a:r>
            <a:r>
              <a:rPr lang="en-US" sz="2200" b="1" i="0" u="none" strike="noStrike" cap="none" dirty="0">
                <a:solidFill>
                  <a:schemeClr val="lt1"/>
                </a:solidFill>
                <a:latin typeface="Courier New"/>
                <a:ea typeface="Courier New"/>
                <a:cs typeface="Courier New"/>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smtClean="0">
                <a:solidFill>
                  <a:schemeClr val="lt1"/>
                </a:solidFill>
                <a:latin typeface="Courier New"/>
                <a:ea typeface="Courier New"/>
                <a:cs typeface="Courier New"/>
                <a:sym typeface="Courier New"/>
              </a:rPr>
              <a:t>print('User </a:t>
            </a:r>
            <a:r>
              <a:rPr lang="en-US" sz="2200" b="1" i="0" u="none" strike="noStrike" cap="none" dirty="0">
                <a:solidFill>
                  <a:schemeClr val="lt1"/>
                </a:solidFill>
                <a:latin typeface="Courier New"/>
                <a:ea typeface="Courier New"/>
                <a:cs typeface="Courier New"/>
                <a:sym typeface="Courier New"/>
              </a:rPr>
              <a:t>count:', </a:t>
            </a:r>
            <a:r>
              <a:rPr lang="en-US" sz="2200" b="1" i="0" u="none" strike="noStrike" cap="none" dirty="0" err="1">
                <a:solidFill>
                  <a:schemeClr val="lt1"/>
                </a:solidFill>
                <a:latin typeface="Courier New"/>
                <a:ea typeface="Courier New"/>
                <a:cs typeface="Courier New"/>
                <a:sym typeface="Courier New"/>
              </a:rPr>
              <a:t>len</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for item in </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print('Name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('name').</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print('Id</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('id').</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print('Attribute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item.get</a:t>
            </a:r>
            <a:r>
              <a:rPr lang="en-US" sz="2200" b="1" i="0" u="none" strike="noStrike" cap="none" dirty="0">
                <a:solidFill>
                  <a:schemeClr val="lt1"/>
                </a:solidFill>
                <a:latin typeface="Courier New"/>
                <a:ea typeface="Courier New"/>
                <a:cs typeface="Courier New"/>
                <a:sym typeface="Courier New"/>
              </a:rPr>
              <a:t>("x</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p:txBody>
      </p:sp>
      <p:sp>
        <p:nvSpPr>
          <p:cNvPr id="497" name="Shape 497"/>
          <p:cNvSpPr txBox="1"/>
          <p:nvPr/>
        </p:nvSpPr>
        <p:spPr>
          <a:xfrm>
            <a:off x="13071199" y="1020693"/>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
        <p:nvSpPr>
          <p:cNvPr id="2" name="Text Placeholder 1"/>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9" name="Shape 244"/>
          <p:cNvSpPr txBox="1">
            <a:spLocks noChangeArrowheads="1"/>
          </p:cNvSpPr>
          <p:nvPr/>
        </p:nvSpPr>
        <p:spPr bwMode="auto">
          <a:xfrm>
            <a:off x="849491" y="3112912"/>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PHP</a:t>
            </a:r>
          </a:p>
          <a:p>
            <a:pPr algn="ctr">
              <a:buClr>
                <a:srgbClr val="FFFFFF"/>
              </a:buClr>
              <a:buSzPct val="25000"/>
            </a:pPr>
            <a:r>
              <a:rPr lang="en-US" altLang="x-none" sz="4267">
                <a:solidFill>
                  <a:srgbClr val="FFFFFF"/>
                </a:solidFill>
                <a:latin typeface="Arial" charset="0"/>
                <a:sym typeface="Cabin" charset="0"/>
              </a:rPr>
              <a:t>Array</a:t>
            </a:r>
          </a:p>
        </p:txBody>
      </p:sp>
      <p:pic>
        <p:nvPicPr>
          <p:cNvPr id="10" name="Shape 22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068" y="3327402"/>
            <a:ext cx="4476044" cy="368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hape 224"/>
          <p:cNvSpPr txBox="1">
            <a:spLocks noChangeArrowheads="1"/>
          </p:cNvSpPr>
          <p:nvPr/>
        </p:nvSpPr>
        <p:spPr bwMode="auto">
          <a:xfrm>
            <a:off x="2438400" y="7368823"/>
            <a:ext cx="12860868" cy="11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buClr>
                <a:srgbClr val="FFFFFF"/>
              </a:buClr>
              <a:buSzPct val="25000"/>
              <a:buFont typeface="Cabin" charset="0"/>
              <a:buNone/>
            </a:pPr>
            <a:r>
              <a:rPr lang="en-US" altLang="x-none" sz="3556">
                <a:solidFill>
                  <a:srgbClr val="FFFFFF"/>
                </a:solidFill>
                <a:latin typeface="Arial" charset="0"/>
                <a:sym typeface="Cabin" charset="0"/>
              </a:rPr>
              <a:t>a.k.a.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 Protocol</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 - What we send on the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a:t>
            </a:r>
            <a:r>
              <a:rPr lang="en-US" altLang="x-none" sz="3556">
                <a:solidFill>
                  <a:srgbClr val="FFFFFF"/>
                </a:solidFill>
                <a:latin typeface="Arial" charset="0"/>
                <a:sym typeface="Arial" charset="0"/>
              </a:rPr>
              <a:t>”</a:t>
            </a:r>
          </a:p>
        </p:txBody>
      </p:sp>
      <p:sp>
        <p:nvSpPr>
          <p:cNvPr id="12" name="Shape 244"/>
          <p:cNvSpPr txBox="1">
            <a:spLocks noChangeArrowheads="1"/>
          </p:cNvSpPr>
          <p:nvPr/>
        </p:nvSpPr>
        <p:spPr bwMode="auto">
          <a:xfrm>
            <a:off x="11912602" y="3090334"/>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JavaScript</a:t>
            </a:r>
          </a:p>
          <a:p>
            <a:pPr algn="ctr">
              <a:buClr>
                <a:srgbClr val="FFFFFF"/>
              </a:buClr>
              <a:buSzPct val="25000"/>
            </a:pPr>
            <a:r>
              <a:rPr lang="en-US" altLang="x-none" sz="4267">
                <a:solidFill>
                  <a:srgbClr val="FFFFFF"/>
                </a:solidFill>
                <a:latin typeface="Arial" charset="0"/>
                <a:sym typeface="Cabin" charset="0"/>
              </a:rPr>
              <a:t>Object</a:t>
            </a:r>
          </a:p>
        </p:txBody>
      </p:sp>
      <p:sp>
        <p:nvSpPr>
          <p:cNvPr id="13" name="Shape 244"/>
          <p:cNvSpPr txBox="1">
            <a:spLocks noChangeArrowheads="1"/>
          </p:cNvSpPr>
          <p:nvPr/>
        </p:nvSpPr>
        <p:spPr bwMode="auto">
          <a:xfrm>
            <a:off x="11912602" y="5421490"/>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a:t>
            </a:r>
          </a:p>
          <a:p>
            <a:pPr algn="ctr">
              <a:buClr>
                <a:srgbClr val="FFFFFF"/>
              </a:buClr>
              <a:buSzPct val="25000"/>
            </a:pPr>
            <a:r>
              <a:rPr lang="en-US" altLang="x-none" sz="4267">
                <a:solidFill>
                  <a:srgbClr val="FFFFFF"/>
                </a:solidFill>
                <a:latin typeface="Arial" charset="0"/>
                <a:sym typeface="Cabin" charset="0"/>
              </a:rPr>
              <a:t>HashMap</a:t>
            </a:r>
          </a:p>
        </p:txBody>
      </p:sp>
      <p:sp>
        <p:nvSpPr>
          <p:cNvPr id="14" name="Shape 244"/>
          <p:cNvSpPr txBox="1">
            <a:spLocks noChangeArrowheads="1"/>
          </p:cNvSpPr>
          <p:nvPr/>
        </p:nvSpPr>
        <p:spPr bwMode="auto">
          <a:xfrm>
            <a:off x="900291" y="5503334"/>
            <a:ext cx="3174999" cy="1814690"/>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Python</a:t>
            </a:r>
          </a:p>
          <a:p>
            <a:pPr algn="ctr">
              <a:buClr>
                <a:srgbClr val="FFFFFF"/>
              </a:buClr>
              <a:buSzPct val="25000"/>
            </a:pPr>
            <a:r>
              <a:rPr lang="en-US" altLang="x-none" sz="4267">
                <a:solidFill>
                  <a:srgbClr val="FFFFFF"/>
                </a:solidFill>
                <a:latin typeface="Arial" charset="0"/>
                <a:sym typeface="Cabin" charset="0"/>
              </a:rPr>
              <a:t>Dictionary</a:t>
            </a:r>
          </a:p>
        </p:txBody>
      </p:sp>
      <p:sp>
        <p:nvSpPr>
          <p:cNvPr id="15" name="Left-Right Arrow 1"/>
          <p:cNvSpPr>
            <a:spLocks noChangeArrowheads="1"/>
          </p:cNvSpPr>
          <p:nvPr/>
        </p:nvSpPr>
        <p:spPr bwMode="auto">
          <a:xfrm rot="1366424">
            <a:off x="4354690"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6" name="Left-Right Arrow 16"/>
          <p:cNvSpPr>
            <a:spLocks noChangeArrowheads="1"/>
          </p:cNvSpPr>
          <p:nvPr/>
        </p:nvSpPr>
        <p:spPr bwMode="auto">
          <a:xfrm rot="-922861">
            <a:off x="4354690"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7" name="Left-Right Arrow 17"/>
          <p:cNvSpPr>
            <a:spLocks noChangeArrowheads="1"/>
          </p:cNvSpPr>
          <p:nvPr/>
        </p:nvSpPr>
        <p:spPr bwMode="auto">
          <a:xfrm rot="-1027410">
            <a:off x="10377312"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8" name="Left-Right Arrow 18"/>
          <p:cNvSpPr>
            <a:spLocks noChangeArrowheads="1"/>
          </p:cNvSpPr>
          <p:nvPr/>
        </p:nvSpPr>
        <p:spPr bwMode="auto">
          <a:xfrm rot="1462947">
            <a:off x="10377312"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9" name="Shape 247"/>
          <p:cNvSpPr txBox="1">
            <a:spLocks noChangeArrowheads="1"/>
          </p:cNvSpPr>
          <p:nvPr/>
        </p:nvSpPr>
        <p:spPr bwMode="auto">
          <a:xfrm>
            <a:off x="6739467" y="4236156"/>
            <a:ext cx="3440290" cy="186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Clr>
                <a:srgbClr val="00FF00"/>
              </a:buClr>
              <a:buSzPct val="25000"/>
            </a:pPr>
            <a:r>
              <a:rPr lang="en-US" altLang="x-none" sz="2489" dirty="0">
                <a:solidFill>
                  <a:schemeClr val="bg2"/>
                </a:solidFill>
                <a:latin typeface="Arial" charset="0"/>
                <a:sym typeface="Cabin" charset="0"/>
              </a:rPr>
              <a:t>{</a:t>
            </a:r>
          </a:p>
          <a:p>
            <a:pPr>
              <a:buClr>
                <a:srgbClr val="00FF00"/>
              </a:buClr>
              <a:buSzPct val="25000"/>
            </a:pPr>
            <a:r>
              <a:rPr lang="en-US" altLang="x-none" sz="2489" dirty="0">
                <a:solidFill>
                  <a:schemeClr val="bg2"/>
                </a:solidFill>
                <a:latin typeface="Arial" charset="0"/>
                <a:sym typeface="Cabin" charset="0"/>
              </a:rPr>
              <a:t>  "name" :  "Chuck",</a:t>
            </a:r>
          </a:p>
          <a:p>
            <a:pPr>
              <a:buClr>
                <a:srgbClr val="00FF00"/>
              </a:buClr>
              <a:buSzPct val="25000"/>
            </a:pPr>
            <a:r>
              <a:rPr lang="en-US" altLang="x-none" sz="2489" dirty="0">
                <a:solidFill>
                  <a:schemeClr val="bg2"/>
                </a:solidFill>
                <a:latin typeface="Arial" charset="0"/>
                <a:sym typeface="Cabin" charset="0"/>
              </a:rPr>
              <a:t>  "phone" : "303-4456"</a:t>
            </a:r>
          </a:p>
          <a:p>
            <a:pPr>
              <a:buClr>
                <a:srgbClr val="00FF00"/>
              </a:buClr>
              <a:buSzPct val="25000"/>
            </a:pPr>
            <a:r>
              <a:rPr lang="en-US" altLang="x-none" sz="2489" dirty="0">
                <a:solidFill>
                  <a:schemeClr val="bg2"/>
                </a:solidFill>
                <a:latin typeface="Arial" charset="0"/>
                <a:sym typeface="Cabin"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type="body" idx="1"/>
          </p:nvPr>
        </p:nvSpPr>
        <p:spPr>
          <a:xfrm>
            <a:off x="1155700" y="2603500"/>
            <a:ext cx="8359361" cy="57023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json</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"type" : "</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info = </a:t>
            </a:r>
            <a:r>
              <a:rPr lang="en-US" sz="3000" b="1" i="0" u="none" strike="noStrike" cap="none" dirty="0" err="1">
                <a:solidFill>
                  <a:schemeClr val="lt1"/>
                </a:solidFill>
                <a:latin typeface="Courier New"/>
                <a:ea typeface="Courier New"/>
                <a:cs typeface="Courier New"/>
                <a:sym typeface="Courier New"/>
              </a:rPr>
              <a:t>json.loads</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Name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Hide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["email"]["hide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527" name="Shape 527"/>
          <p:cNvSpPr txBox="1"/>
          <p:nvPr/>
        </p:nvSpPr>
        <p:spPr>
          <a:xfrm>
            <a:off x="13530262" y="10858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import </a:t>
            </a:r>
            <a:r>
              <a:rPr lang="en-US" sz="2600" b="1" i="0" u="none" strike="noStrike" cap="none" dirty="0" err="1">
                <a:solidFill>
                  <a:schemeClr val="lt1"/>
                </a:solidFill>
                <a:latin typeface="Courier New"/>
                <a:ea typeface="Courier New"/>
                <a:cs typeface="Courier New"/>
                <a:sym typeface="Courier New"/>
              </a:rPr>
              <a:t>json</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info = </a:t>
            </a:r>
            <a:r>
              <a:rPr lang="en-US" sz="2600" b="1" i="0" u="none" strike="noStrike" cap="none" dirty="0" err="1">
                <a:solidFill>
                  <a:schemeClr val="lt1"/>
                </a:solidFill>
                <a:latin typeface="Courier New"/>
                <a:ea typeface="Courier New"/>
                <a:cs typeface="Courier New"/>
                <a:sym typeface="Courier New"/>
              </a:rPr>
              <a:t>json.loads</a:t>
            </a:r>
            <a:r>
              <a:rPr lang="en-US" sz="26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smtClean="0">
                <a:solidFill>
                  <a:schemeClr val="lt1"/>
                </a:solidFill>
                <a:latin typeface="Courier New"/>
                <a:ea typeface="Courier New"/>
                <a:cs typeface="Courier New"/>
                <a:sym typeface="Courier New"/>
              </a:rPr>
              <a:t>print('User </a:t>
            </a:r>
            <a:r>
              <a:rPr lang="en-US" sz="2600" b="1" i="0" u="none" strike="noStrike" cap="none" dirty="0">
                <a:solidFill>
                  <a:schemeClr val="lt1"/>
                </a:solidFill>
                <a:latin typeface="Courier New"/>
                <a:ea typeface="Courier New"/>
                <a:cs typeface="Courier New"/>
                <a:sym typeface="Courier New"/>
              </a:rPr>
              <a:t>count:', </a:t>
            </a:r>
            <a:r>
              <a:rPr lang="en-US" sz="2600" b="1" i="0" u="none" strike="noStrike" cap="none" dirty="0" err="1">
                <a:solidFill>
                  <a:schemeClr val="lt1"/>
                </a:solidFill>
                <a:latin typeface="Courier New"/>
                <a:ea typeface="Courier New"/>
                <a:cs typeface="Courier New"/>
                <a:sym typeface="Courier New"/>
              </a:rPr>
              <a:t>len</a:t>
            </a:r>
            <a:r>
              <a:rPr lang="en-US" sz="2600" b="1" i="0" u="none" strike="noStrike" cap="none">
                <a:solidFill>
                  <a:schemeClr val="lt1"/>
                </a:solidFill>
                <a:latin typeface="Courier New"/>
                <a:ea typeface="Courier New"/>
                <a:cs typeface="Courier New"/>
                <a:sym typeface="Courier New"/>
              </a:rPr>
              <a:t>(info</a:t>
            </a:r>
            <a:r>
              <a:rPr lang="en-US" sz="2600" b="1" i="0" u="none" strike="noStrike" cap="none"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print('Name</a:t>
            </a:r>
            <a:r>
              <a:rPr lang="en-US" sz="2600" b="1" i="0" u="none" strike="noStrike" cap="none" dirty="0">
                <a:solidFill>
                  <a:schemeClr val="lt1"/>
                </a:solidFill>
                <a:latin typeface="Courier New"/>
                <a:ea typeface="Courier New"/>
                <a:cs typeface="Courier New"/>
                <a:sym typeface="Courier New"/>
              </a:rPr>
              <a:t>', item['name</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print('Id</a:t>
            </a:r>
            <a:r>
              <a:rPr lang="en-US" sz="2600" b="1" i="0" u="none" strike="noStrike" cap="none" dirty="0">
                <a:solidFill>
                  <a:schemeClr val="lt1"/>
                </a:solidFill>
                <a:latin typeface="Courier New"/>
                <a:ea typeface="Courier New"/>
                <a:cs typeface="Courier New"/>
                <a:sym typeface="Courier New"/>
              </a:rPr>
              <a:t>', item['id</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print('Attribute</a:t>
            </a:r>
            <a:r>
              <a:rPr lang="en-US" sz="2600" b="1" i="0" u="none" strike="noStrike" cap="none" dirty="0">
                <a:solidFill>
                  <a:schemeClr val="lt1"/>
                </a:solidFill>
                <a:latin typeface="Courier New"/>
                <a:ea typeface="Courier New"/>
                <a:cs typeface="Courier New"/>
                <a:sym typeface="Courier New"/>
              </a:rPr>
              <a:t>', item['x</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p:txBody>
      </p:sp>
      <p:sp>
        <p:nvSpPr>
          <p:cNvPr id="534" name="Shape 534"/>
          <p:cNvSpPr txBox="1"/>
          <p:nvPr/>
        </p:nvSpPr>
        <p:spPr>
          <a:xfrm>
            <a:off x="13530262" y="8572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2" name="Text Placeholder 1"/>
          <p:cNvSpPr>
            <a:spLocks noGrp="1"/>
          </p:cNvSpPr>
          <p:nvPr>
            <p:ph type="body" idx="1"/>
          </p:nvPr>
        </p:nvSpPr>
        <p:spPr/>
        <p:txBody>
          <a:bodyPr/>
          <a:lstStyle/>
          <a:p>
            <a:endParaRPr lang="en-US"/>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Credit Card Charge</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2" name="Text Placeholder 1"/>
          <p:cNvSpPr>
            <a:spLocks noGrp="1"/>
          </p:cNvSpPr>
          <p:nvPr>
            <p:ph type="body" idx="1"/>
          </p:nvPr>
        </p:nvSpPr>
        <p:spPr/>
        <p:txBody>
          <a:bodyPr/>
          <a:lstStyle/>
          <a:p>
            <a:endParaRPr lang="en-US"/>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597" name="Shape 597"/>
          <p:cNvPicPr preferRelativeResize="0"/>
          <p:nvPr/>
        </p:nvPicPr>
        <p:blipFill rotWithShape="1">
          <a:blip r:embed="rId4">
            <a:alphaModFix/>
          </a:blip>
          <a:srcRect/>
          <a:stretch/>
        </p:blipFill>
        <p:spPr>
          <a:xfrm>
            <a:off x="2846716" y="791625"/>
            <a:ext cx="10829566" cy="7552275"/>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724619"/>
            <a:ext cx="10716823" cy="7643004"/>
          </a:xfrm>
          <a:prstGeom prst="rect">
            <a:avLst/>
          </a:prstGeom>
          <a:noFill/>
          <a:ln>
            <a:noFill/>
          </a:ln>
        </p:spPr>
        <p:txBody>
          <a:bodyPr lIns="0" tIns="0" rIns="0" bIns="0" anchor="ctr" anchorCtr="0">
            <a:noAutofit/>
          </a:bodyPr>
          <a:lstStyle/>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urllib.request</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urllib.parse</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urllib.error</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twurl</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json</a:t>
            </a:r>
            <a:endParaRPr lang="en-US" sz="2000" b="1" dirty="0">
              <a:solidFill>
                <a:schemeClr val="bg1"/>
              </a:solidFill>
              <a:latin typeface="Courier" charset="0"/>
              <a:ea typeface="Courier" charset="0"/>
              <a:cs typeface="Courier" charset="0"/>
            </a:endParaRP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TWITTER_URL = 'https://</a:t>
            </a:r>
            <a:r>
              <a:rPr lang="en-US" sz="2000" b="1" dirty="0" err="1">
                <a:solidFill>
                  <a:schemeClr val="bg1"/>
                </a:solidFill>
                <a:latin typeface="Courier" charset="0"/>
                <a:ea typeface="Courier" charset="0"/>
                <a:cs typeface="Courier" charset="0"/>
              </a:rPr>
              <a:t>api.twitter.com</a:t>
            </a:r>
            <a:r>
              <a:rPr lang="en-US" sz="2000" b="1" dirty="0">
                <a:solidFill>
                  <a:schemeClr val="bg1"/>
                </a:solidFill>
                <a:latin typeface="Courier" charset="0"/>
                <a:ea typeface="Courier" charset="0"/>
                <a:cs typeface="Courier" charset="0"/>
              </a:rPr>
              <a:t>/1.1/friends/</a:t>
            </a:r>
            <a:r>
              <a:rPr lang="en-US" sz="2000" b="1" dirty="0" err="1">
                <a:solidFill>
                  <a:schemeClr val="bg1"/>
                </a:solidFill>
                <a:latin typeface="Courier" charset="0"/>
                <a:ea typeface="Courier" charset="0"/>
                <a:cs typeface="Courier" charset="0"/>
              </a:rPr>
              <a:t>list.json</a:t>
            </a:r>
            <a:r>
              <a:rPr lang="en-US" sz="2000" b="1" dirty="0">
                <a:solidFill>
                  <a:schemeClr val="bg1"/>
                </a:solidFill>
                <a:latin typeface="Courier" charset="0"/>
                <a:ea typeface="Courier" charset="0"/>
                <a:cs typeface="Courier" charset="0"/>
              </a:rPr>
              <a:t>'</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while True:</a:t>
            </a:r>
          </a:p>
          <a:p>
            <a:r>
              <a:rPr lang="ro-RO" sz="2000" b="1" dirty="0">
                <a:solidFill>
                  <a:schemeClr val="bg1"/>
                </a:solidFill>
                <a:latin typeface="Courier" charset="0"/>
                <a:ea typeface="Courier" charset="0"/>
                <a:cs typeface="Courier" charset="0"/>
              </a:rPr>
              <a:t>    print('')</a:t>
            </a:r>
          </a:p>
          <a:p>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acct</a:t>
            </a:r>
            <a:r>
              <a:rPr lang="ro-RO" sz="2000" b="1" dirty="0">
                <a:solidFill>
                  <a:schemeClr val="bg1"/>
                </a:solidFill>
                <a:latin typeface="Courier" charset="0"/>
                <a:ea typeface="Courier" charset="0"/>
                <a:cs typeface="Courier" charset="0"/>
              </a:rPr>
              <a:t> = input('</a:t>
            </a:r>
            <a:r>
              <a:rPr lang="ro-RO" sz="2000" b="1" dirty="0" err="1">
                <a:solidFill>
                  <a:schemeClr val="bg1"/>
                </a:solidFill>
                <a:latin typeface="Courier" charset="0"/>
                <a:ea typeface="Courier" charset="0"/>
                <a:cs typeface="Courier" charset="0"/>
              </a:rPr>
              <a:t>Enter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Twitter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Account</a:t>
            </a:r>
            <a:r>
              <a:rPr lang="ro-RO"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if (</a:t>
            </a:r>
            <a:r>
              <a:rPr lang="en-US" sz="2000" b="1" dirty="0" err="1">
                <a:solidFill>
                  <a:schemeClr val="bg1"/>
                </a:solidFill>
                <a:latin typeface="Courier" charset="0"/>
                <a:ea typeface="Courier" charset="0"/>
                <a:cs typeface="Courier" charset="0"/>
              </a:rPr>
              <a:t>len</a:t>
            </a:r>
            <a:r>
              <a:rPr lang="en-US" sz="2000" b="1" dirty="0">
                <a:solidFill>
                  <a:schemeClr val="bg1"/>
                </a:solidFill>
                <a:latin typeface="Courier" charset="0"/>
                <a:ea typeface="Courier" charset="0"/>
                <a:cs typeface="Courier" charset="0"/>
              </a:rPr>
              <a:t>(acct) &lt; 1): break</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url</a:t>
            </a:r>
            <a:r>
              <a:rPr lang="en-US" sz="2000" b="1" dirty="0">
                <a:solidFill>
                  <a:srgbClr val="00FA00"/>
                </a:solidFill>
                <a:latin typeface="Courier" charset="0"/>
                <a:ea typeface="Courier" charset="0"/>
                <a:cs typeface="Courier" charset="0"/>
              </a:rPr>
              <a:t> = </a:t>
            </a:r>
            <a:r>
              <a:rPr lang="en-US" sz="2000" b="1" dirty="0" err="1">
                <a:solidFill>
                  <a:srgbClr val="00FA00"/>
                </a:solidFill>
                <a:latin typeface="Courier" charset="0"/>
                <a:ea typeface="Courier" charset="0"/>
                <a:cs typeface="Courier" charset="0"/>
              </a:rPr>
              <a:t>twurl.augment</a:t>
            </a:r>
            <a:r>
              <a:rPr lang="en-US" sz="2000" b="1" dirty="0">
                <a:solidFill>
                  <a:srgbClr val="00FA00"/>
                </a:solidFill>
                <a:latin typeface="Courier" charset="0"/>
                <a:ea typeface="Courier" charset="0"/>
                <a:cs typeface="Courier" charset="0"/>
              </a:rPr>
              <a:t>(TWITTER_URL,</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screen_name</a:t>
            </a:r>
            <a:r>
              <a:rPr lang="en-US" sz="2000" b="1" dirty="0">
                <a:solidFill>
                  <a:srgbClr val="00FA00"/>
                </a:solidFill>
                <a:latin typeface="Courier" charset="0"/>
                <a:ea typeface="Courier" charset="0"/>
                <a:cs typeface="Courier" charset="0"/>
              </a:rPr>
              <a:t>': acct, 'count': '5'})</a:t>
            </a:r>
          </a:p>
          <a:p>
            <a:r>
              <a:rPr lang="en-US" sz="2000" b="1" dirty="0">
                <a:solidFill>
                  <a:schemeClr val="bg1"/>
                </a:solidFill>
                <a:latin typeface="Courier" charset="0"/>
                <a:ea typeface="Courier" charset="0"/>
                <a:cs typeface="Courier" charset="0"/>
              </a:rPr>
              <a:t>    print('Retrieving', </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connection = </a:t>
            </a:r>
            <a:r>
              <a:rPr lang="en-US" sz="2000" b="1" dirty="0" err="1">
                <a:solidFill>
                  <a:schemeClr val="bg1"/>
                </a:solidFill>
                <a:latin typeface="Courier" charset="0"/>
                <a:ea typeface="Courier" charset="0"/>
                <a:cs typeface="Courier" charset="0"/>
              </a:rPr>
              <a:t>urllib.request.urlopen</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data = </a:t>
            </a:r>
            <a:r>
              <a:rPr lang="en-US" sz="2000" b="1" dirty="0" err="1">
                <a:solidFill>
                  <a:schemeClr val="bg1"/>
                </a:solidFill>
                <a:latin typeface="Courier" charset="0"/>
                <a:ea typeface="Courier" charset="0"/>
                <a:cs typeface="Courier" charset="0"/>
              </a:rPr>
              <a:t>connection.read</a:t>
            </a:r>
            <a:r>
              <a:rPr lang="en-US" sz="2000" b="1" dirty="0">
                <a:solidFill>
                  <a:schemeClr val="bg1"/>
                </a:solidFill>
                <a:latin typeface="Courier" charset="0"/>
                <a:ea typeface="Courier" charset="0"/>
                <a:cs typeface="Courier" charset="0"/>
              </a:rPr>
              <a:t>().decode()</a:t>
            </a:r>
          </a:p>
          <a:p>
            <a:r>
              <a:rPr lang="en-US" sz="2000" b="1" dirty="0">
                <a:solidFill>
                  <a:schemeClr val="bg1"/>
                </a:solidFill>
                <a:latin typeface="Courier" charset="0"/>
                <a:ea typeface="Courier" charset="0"/>
                <a:cs typeface="Courier" charset="0"/>
              </a:rPr>
              <a:t>    headers = </a:t>
            </a:r>
            <a:r>
              <a:rPr lang="en-US" sz="2000" b="1" dirty="0" err="1">
                <a:solidFill>
                  <a:schemeClr val="bg1"/>
                </a:solidFill>
                <a:latin typeface="Courier" charset="0"/>
                <a:ea typeface="Courier" charset="0"/>
                <a:cs typeface="Courier" charset="0"/>
              </a:rPr>
              <a:t>dict</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connection.getheaders</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print('Remaining', headers['x-rate-limit-remaining'])</a:t>
            </a:r>
          </a:p>
          <a:p>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 </a:t>
            </a:r>
            <a:r>
              <a:rPr lang="en-US" sz="2000" b="1" dirty="0" err="1">
                <a:solidFill>
                  <a:schemeClr val="bg1"/>
                </a:solidFill>
                <a:latin typeface="Courier" charset="0"/>
                <a:ea typeface="Courier" charset="0"/>
                <a:cs typeface="Courier" charset="0"/>
              </a:rPr>
              <a:t>json.loads</a:t>
            </a:r>
            <a:r>
              <a:rPr lang="en-US" sz="2000" b="1" dirty="0">
                <a:solidFill>
                  <a:schemeClr val="bg1"/>
                </a:solidFill>
                <a:latin typeface="Courier" charset="0"/>
                <a:ea typeface="Courier" charset="0"/>
                <a:cs typeface="Courier" charset="0"/>
              </a:rPr>
              <a:t>(data)</a:t>
            </a:r>
          </a:p>
          <a:p>
            <a:r>
              <a:rPr lang="en-US" sz="2000" b="1" dirty="0">
                <a:solidFill>
                  <a:schemeClr val="bg1"/>
                </a:solidFill>
                <a:latin typeface="Courier" charset="0"/>
                <a:ea typeface="Courier" charset="0"/>
                <a:cs typeface="Courier" charset="0"/>
              </a:rPr>
              <a:t>    print(</a:t>
            </a:r>
            <a:r>
              <a:rPr lang="en-US" sz="2000" b="1" dirty="0" err="1">
                <a:solidFill>
                  <a:schemeClr val="bg1"/>
                </a:solidFill>
                <a:latin typeface="Courier" charset="0"/>
                <a:ea typeface="Courier" charset="0"/>
                <a:cs typeface="Courier" charset="0"/>
              </a:rPr>
              <a:t>json.dumps</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indent=4))</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    for u in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['users']:</a:t>
            </a:r>
          </a:p>
          <a:p>
            <a:r>
              <a:rPr lang="en-US" sz="2000" b="1" dirty="0">
                <a:solidFill>
                  <a:schemeClr val="bg1"/>
                </a:solidFill>
                <a:latin typeface="Courier" charset="0"/>
                <a:ea typeface="Courier" charset="0"/>
                <a:cs typeface="Courier" charset="0"/>
              </a:rPr>
              <a:t>        print(u['</a:t>
            </a:r>
            <a:r>
              <a:rPr lang="en-US" sz="2000" b="1" dirty="0" err="1">
                <a:solidFill>
                  <a:schemeClr val="bg1"/>
                </a:solidFill>
                <a:latin typeface="Courier" charset="0"/>
                <a:ea typeface="Courier" charset="0"/>
                <a:cs typeface="Courier" charset="0"/>
              </a:rPr>
              <a:t>screen_name</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s = u['status']['text']</a:t>
            </a:r>
          </a:p>
          <a:p>
            <a:r>
              <a:rPr lang="ro-RO" sz="2000" b="1" dirty="0">
                <a:solidFill>
                  <a:schemeClr val="bg1"/>
                </a:solidFill>
                <a:latin typeface="Courier" charset="0"/>
                <a:ea typeface="Courier" charset="0"/>
                <a:cs typeface="Courier" charset="0"/>
              </a:rPr>
              <a:t>        print('  ', s[:50])</a:t>
            </a:r>
            <a:endParaRPr lang="en-US" sz="2000" b="1"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12065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776377"/>
            <a:ext cx="11044627" cy="80398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13266" y="1154742"/>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7" name="Shape 247"/>
          <p:cNvSpPr txBox="1"/>
          <p:nvPr/>
        </p:nvSpPr>
        <p:spPr>
          <a:xfrm>
            <a:off x="6478587" y="3600450"/>
            <a:ext cx="4100563"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"name" :  </a:t>
            </a:r>
            <a:r>
              <a:rPr lang="en-US" sz="2800" u="none" strike="noStrike" cap="none" dirty="0" smtClean="0">
                <a:solidFill>
                  <a:srgbClr val="00FF00"/>
                </a:solidFill>
                <a:latin typeface="Arial" charset="0"/>
                <a:ea typeface="Arial" charset="0"/>
                <a:cs typeface="Arial" charset="0"/>
                <a:sym typeface="Cabin"/>
              </a:rPr>
              <a:t>"</a:t>
            </a:r>
            <a:r>
              <a:rPr lang="en-US" sz="2800" u="none" strike="noStrike" cap="none" dirty="0">
                <a:solidFill>
                  <a:srgbClr val="00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"phone" : </a:t>
            </a:r>
            <a:r>
              <a:rPr lang="en-US" sz="2800" u="none" strike="noStrike" cap="none" dirty="0" smtClean="0">
                <a:solidFill>
                  <a:srgbClr val="00FF00"/>
                </a:solidFill>
                <a:latin typeface="Arial" charset="0"/>
                <a:ea typeface="Arial" charset="0"/>
                <a:cs typeface="Arial" charset="0"/>
                <a:sym typeface="Cabin"/>
              </a:rPr>
              <a:t> "</a:t>
            </a:r>
            <a:r>
              <a:rPr lang="en-US" sz="2800" u="none" strike="noStrike" cap="none" dirty="0">
                <a:solidFill>
                  <a:srgbClr val="00FF00"/>
                </a:solidFill>
                <a:latin typeface="Arial" charset="0"/>
                <a:ea typeface="Arial" charset="0"/>
                <a:cs typeface="Arial" charset="0"/>
                <a:sym typeface="Cabin"/>
              </a:rPr>
              <a:t>303-4456"</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1"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12"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urllib</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oauth</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def</a:t>
            </a:r>
            <a:r>
              <a:rPr lang="en-US" sz="2200" b="1" i="0" u="none" strike="noStrike" cap="none" dirty="0">
                <a:solidFill>
                  <a:schemeClr val="lt1"/>
                </a:solidFill>
                <a:latin typeface="Courier New"/>
                <a:ea typeface="Courier New"/>
                <a:cs typeface="Courier New"/>
                <a:sym typeface="Courier New"/>
              </a:rPr>
              <a:t> augment(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secrets = </a:t>
            </a:r>
            <a:r>
              <a:rPr lang="en-US" sz="2200" b="1" i="0" u="none" strike="noStrike" cap="none" dirty="0" err="1">
                <a:solidFill>
                  <a:schemeClr val="lt1"/>
                </a:solidFill>
                <a:latin typeface="Courier New"/>
                <a:ea typeface="Courier New"/>
                <a:cs typeface="Courier New"/>
                <a:sym typeface="Courier New"/>
              </a:rPr>
              <a:t>hidden.oauth</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consumer = </a:t>
            </a:r>
            <a:r>
              <a:rPr lang="en-US" sz="2200" b="1" i="0" u="none" strike="noStrike" cap="none" dirty="0" err="1">
                <a:solidFill>
                  <a:schemeClr val="lt1"/>
                </a:solidFill>
                <a:latin typeface="Courier New"/>
                <a:ea typeface="Courier New"/>
                <a:cs typeface="Courier New"/>
                <a:sym typeface="Courier New"/>
              </a:rPr>
              <a:t>oauth.OAuthConsumer</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consumer_key</a:t>
            </a:r>
            <a:r>
              <a:rPr lang="en-US" sz="2200" b="1" i="0" u="none" strike="noStrike" cap="none" dirty="0">
                <a:solidFill>
                  <a:schemeClr val="lt1"/>
                </a:solidFill>
                <a:latin typeface="Courier New"/>
                <a:ea typeface="Courier New"/>
                <a:cs typeface="Courier New"/>
                <a:sym typeface="Courier New"/>
              </a:rPr>
              <a:t>'], secrets['</a:t>
            </a:r>
            <a:r>
              <a:rPr lang="en-US" sz="2200" b="1" i="0" u="none" strike="noStrike" cap="none" dirty="0" err="1">
                <a:solidFill>
                  <a:schemeClr val="lt1"/>
                </a:solidFill>
                <a:latin typeface="Courier New"/>
                <a:ea typeface="Courier New"/>
                <a:cs typeface="Courier New"/>
                <a:sym typeface="Courier New"/>
              </a:rPr>
              <a:t>consumer_secret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 = </a:t>
            </a:r>
            <a:r>
              <a:rPr lang="en-US" sz="2200" b="1" i="0" u="none" strike="noStrike" cap="none" dirty="0" err="1">
                <a:solidFill>
                  <a:schemeClr val="lt1"/>
                </a:solidFill>
                <a:latin typeface="Courier New"/>
                <a:ea typeface="Courier New"/>
                <a:cs typeface="Courier New"/>
                <a:sym typeface="Courier New"/>
              </a:rPr>
              <a:t>oauth.OAuthToken</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token_key</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oauth.OAuthRequest.from_consumer_and_token</a:t>
            </a:r>
            <a:r>
              <a:rPr lang="en-US" sz="2200" b="1" i="0" u="none" strike="noStrike" cap="none" dirty="0">
                <a:solidFill>
                  <a:schemeClr val="lt1"/>
                </a:solidFill>
                <a:latin typeface="Courier New"/>
                <a:ea typeface="Courier New"/>
                <a:cs typeface="Courier New"/>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token=token, </a:t>
            </a:r>
            <a:r>
              <a:rPr lang="en-US" sz="2200" b="1" i="0" u="none" strike="noStrike" cap="none" dirty="0" err="1">
                <a:solidFill>
                  <a:schemeClr val="lt1"/>
                </a:solidFill>
                <a:latin typeface="Courier New"/>
                <a:ea typeface="Courier New"/>
                <a:cs typeface="Courier New"/>
                <a:sym typeface="Courier New"/>
              </a:rPr>
              <a:t>http_method</a:t>
            </a:r>
            <a:r>
              <a:rPr lang="en-US" sz="2200" b="1" i="0" u="none" strike="noStrike" cap="none" dirty="0">
                <a:solidFill>
                  <a:schemeClr val="lt1"/>
                </a:solidFill>
                <a:latin typeface="Courier New"/>
                <a:ea typeface="Courier New"/>
                <a:cs typeface="Courier New"/>
                <a:sym typeface="Courier New"/>
              </a:rPr>
              <a:t>='GET', </a:t>
            </a:r>
            <a:r>
              <a:rPr lang="en-US" sz="2200" b="1" i="0" u="none" strike="noStrike" cap="none" dirty="0" err="1">
                <a:solidFill>
                  <a:schemeClr val="lt1"/>
                </a:solidFill>
                <a:latin typeface="Courier New"/>
                <a:ea typeface="Courier New"/>
                <a:cs typeface="Courier New"/>
                <a:sym typeface="Courier New"/>
              </a:rPr>
              <a:t>http_url</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oauth_request.sign_request</a:t>
            </a:r>
            <a:r>
              <a:rPr lang="en-US" sz="2200" b="1" i="0" u="none" strike="noStrike" cap="none" dirty="0">
                <a:solidFill>
                  <a:schemeClr val="lt1"/>
                </a:solidFill>
                <a:latin typeface="Courier New"/>
                <a:ea typeface="Courier New"/>
                <a:cs typeface="Courier New"/>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return </a:t>
            </a:r>
            <a:r>
              <a:rPr lang="en-US" sz="2200" b="1" i="0" u="none" strike="noStrike" cap="none" dirty="0" err="1">
                <a:solidFill>
                  <a:schemeClr val="lt1"/>
                </a:solidFill>
                <a:latin typeface="Courier New"/>
                <a:ea typeface="Courier New"/>
                <a:cs typeface="Courier New"/>
                <a:sym typeface="Courier New"/>
              </a:rPr>
              <a:t>oauth_request.to_url</a:t>
            </a:r>
            <a:r>
              <a:rPr lang="en-US" sz="2200" b="1" i="0" u="none" strike="noStrike" cap="none" dirty="0">
                <a:solidFill>
                  <a:schemeClr val="lt1"/>
                </a:solidFill>
                <a:latin typeface="Courier New"/>
                <a:ea typeface="Courier New"/>
                <a:cs typeface="Courier New"/>
                <a:sym typeface="Courier New"/>
              </a:rPr>
              <a:t>()</a:t>
            </a:r>
          </a:p>
        </p:txBody>
      </p:sp>
      <p:sp>
        <p:nvSpPr>
          <p:cNvPr id="672" name="Shape 672"/>
          <p:cNvSpPr txBox="1"/>
          <p:nvPr/>
        </p:nvSpPr>
        <p:spPr>
          <a:xfrm>
            <a:off x="13894220" y="1169239"/>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New"/>
                <a:ea typeface="Courier New"/>
                <a:cs typeface="Courier New"/>
                <a:sym typeface="Courier New"/>
              </a:rPr>
              <a:t>twurl.py</a:t>
            </a:r>
            <a:endParaRPr lang="en-US" sz="3000" b="0" i="0" u="none" strike="noStrike" cap="none" dirty="0">
              <a:solidFill>
                <a:srgbClr val="FFFF00"/>
              </a:solidFill>
              <a:latin typeface="Courier New"/>
              <a:ea typeface="Courier New"/>
              <a:cs typeface="Courier New"/>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dirty="0">
                <a:solidFill>
                  <a:srgbClr val="FF00FF"/>
                </a:solidFill>
                <a:latin typeface="Courier New"/>
                <a:ea typeface="Courier New"/>
                <a:cs typeface="Courier New"/>
                <a:sym typeface="Courier New"/>
              </a:rPr>
              <a:t>https://</a:t>
            </a:r>
            <a:r>
              <a:rPr lang="en-US" sz="3000" b="1" i="0" u="none" strike="noStrike" cap="none" dirty="0" err="1">
                <a:solidFill>
                  <a:srgbClr val="FF00FF"/>
                </a:solidFill>
                <a:latin typeface="Courier New"/>
                <a:ea typeface="Courier New"/>
                <a:cs typeface="Courier New"/>
                <a:sym typeface="Courier New"/>
              </a:rPr>
              <a:t>api.twitter.com</a:t>
            </a:r>
            <a:r>
              <a:rPr lang="en-US" sz="3000" b="1" i="0" u="none" strike="noStrike" cap="none" dirty="0">
                <a:solidFill>
                  <a:srgbClr val="FF00FF"/>
                </a:solidFill>
                <a:latin typeface="Courier New"/>
                <a:ea typeface="Courier New"/>
                <a:cs typeface="Courier New"/>
                <a:sym typeface="Courier New"/>
              </a:rPr>
              <a:t>/1.1/statuses/</a:t>
            </a:r>
            <a:r>
              <a:rPr lang="en-US" sz="3000" b="1" i="0" u="none" strike="noStrike" cap="none" dirty="0" err="1">
                <a:solidFill>
                  <a:srgbClr val="FF00FF"/>
                </a:solidFill>
                <a:latin typeface="Courier New"/>
                <a:ea typeface="Courier New"/>
                <a:cs typeface="Courier New"/>
                <a:sym typeface="Courier New"/>
              </a:rPr>
              <a:t>user_timeline.json?count</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rgbClr val="00FF00"/>
                </a:solidFill>
                <a:latin typeface="Courier New"/>
                <a:ea typeface="Courier New"/>
                <a:cs typeface="Courier New"/>
                <a:sym typeface="Courier New"/>
              </a:rPr>
              <a:t>&amp;oauth_version=1.0&amp;oauth_token=101...</a:t>
            </a:r>
            <a:r>
              <a:rPr lang="en-US" sz="3000" b="1" i="0" u="none" strike="noStrike" cap="none" dirty="0" err="1">
                <a:solidFill>
                  <a:srgbClr val="00FF00"/>
                </a:solidFill>
                <a:latin typeface="Courier New"/>
                <a:ea typeface="Courier New"/>
                <a:cs typeface="Courier New"/>
                <a:sym typeface="Courier New"/>
              </a:rPr>
              <a:t>SGI</a:t>
            </a:r>
            <a:r>
              <a:rPr lang="en-US" sz="3000" b="1" i="0" u="none" strike="noStrike" cap="none" dirty="0" err="1">
                <a:solidFill>
                  <a:srgbClr val="FF00FF"/>
                </a:solidFill>
                <a:latin typeface="Courier New"/>
                <a:ea typeface="Courier New"/>
                <a:cs typeface="Courier New"/>
                <a:sym typeface="Courier New"/>
              </a:rPr>
              <a:t>&amp;screen_name</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drchuck</a:t>
            </a:r>
            <a:r>
              <a:rPr lang="en-US" sz="3000" b="1" i="0" u="none" strike="noStrike" cap="none" dirty="0" err="1">
                <a:solidFill>
                  <a:srgbClr val="00FF00"/>
                </a:solidFill>
                <a:latin typeface="Courier New"/>
                <a:ea typeface="Courier New"/>
                <a:cs typeface="Courier New"/>
                <a:sym typeface="Courier New"/>
              </a:rPr>
              <a:t>&amp;oauth_nonce</a:t>
            </a:r>
            <a:r>
              <a:rPr lang="en-US" sz="3000" b="1" i="0" u="none" strike="noStrike" cap="none" dirty="0">
                <a:solidFill>
                  <a:srgbClr val="00FF00"/>
                </a:solidFill>
                <a:latin typeface="Courier New"/>
                <a:ea typeface="Courier New"/>
                <a:cs typeface="Courier New"/>
                <a:sym typeface="Courier New"/>
              </a:rPr>
              <a:t>=09239679&amp;oauth_timestamp=1380395644&amp;oauth_signature=</a:t>
            </a:r>
            <a:r>
              <a:rPr lang="en-US" sz="3000" b="1" i="0" u="none" strike="noStrike" cap="none" dirty="0" err="1">
                <a:solidFill>
                  <a:srgbClr val="00FF00"/>
                </a:solidFill>
                <a:latin typeface="Courier New"/>
                <a:ea typeface="Courier New"/>
                <a:cs typeface="Courier New"/>
                <a:sym typeface="Courier New"/>
              </a:rPr>
              <a:t>rLK</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BoD&amp;oauth_consumer_key</a:t>
            </a:r>
            <a:r>
              <a:rPr lang="en-US" sz="3000" b="1" i="0" u="none" strike="noStrike" cap="none" dirty="0">
                <a:solidFill>
                  <a:srgbClr val="00FF00"/>
                </a:solidFill>
                <a:latin typeface="Courier New"/>
                <a:ea typeface="Courier New"/>
                <a:cs typeface="Courier New"/>
                <a:sym typeface="Courier New"/>
              </a:rPr>
              <a:t>=h7Lu...</a:t>
            </a:r>
            <a:r>
              <a:rPr lang="en-US" sz="3000" b="1" i="0" u="none" strike="noStrike" cap="none" dirty="0" err="1">
                <a:solidFill>
                  <a:srgbClr val="00FF00"/>
                </a:solidFill>
                <a:latin typeface="Courier New"/>
                <a:ea typeface="Courier New"/>
                <a:cs typeface="Courier New"/>
                <a:sym typeface="Courier New"/>
              </a:rPr>
              <a:t>GNg&amp;oauth_signature_method</a:t>
            </a:r>
            <a:r>
              <a:rPr lang="en-US" sz="3000" b="1" i="0" u="none" strike="noStrike" cap="none" dirty="0">
                <a:solidFill>
                  <a:srgbClr val="00FF00"/>
                </a:solidFill>
                <a:latin typeface="Courier New"/>
                <a:ea typeface="Courier New"/>
                <a:cs typeface="Courier New"/>
                <a:sym typeface="Courier New"/>
              </a:rPr>
              <a:t>=HMAC-SHA1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948060" y="7170531"/>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TotalTime>
  <Words>2826</Words>
  <Application>Microsoft Macintosh PowerPoint</Application>
  <PresentationFormat>Custom</PresentationFormat>
  <Paragraphs>532</Paragraphs>
  <Slides>55</Slides>
  <Notes>55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 Regular</vt:lpstr>
      <vt:lpstr>Courier</vt:lpstr>
      <vt:lpstr>ヒラギノ角ゴ ProN W3</vt:lpstr>
      <vt:lpstr>Arial</vt:lpstr>
      <vt:lpstr>Cabin</vt:lpstr>
      <vt:lpstr>Courier New</vt:lpstr>
      <vt:lpstr>Gill Sans</vt:lpstr>
      <vt:lpstr>Helvetica</vt:lpstr>
      <vt:lpstr>Title &amp; Subtitle</vt:lpstr>
      <vt:lpstr>Using Web Services</vt:lpstr>
      <vt:lpstr>Data on the Web</vt:lpstr>
      <vt:lpstr>Sending Data across the “Net”</vt:lpstr>
      <vt:lpstr>Agreeing on a “Wire Format”</vt:lpstr>
      <vt:lpstr>Agreeing on a “Wire Format”</vt:lpstr>
      <vt:lpstr>XML</vt:lpstr>
      <vt:lpstr>eXtensible Markup Language</vt:lpstr>
      <vt:lpstr>XML Terminology</vt:lpstr>
      <vt:lpstr>XML Basics</vt:lpstr>
      <vt:lpstr>White Space</vt:lpstr>
      <vt:lpstr>XML “Elements” (or Nodes)</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Microsoft Office User</cp:lastModifiedBy>
  <cp:revision>22</cp:revision>
  <dcterms:modified xsi:type="dcterms:W3CDTF">2016-12-07T22:07:10Z</dcterms:modified>
</cp:coreProperties>
</file>