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3566"/>
  </p:normalViewPr>
  <p:slideViewPr>
    <p:cSldViewPr snapToGrid="0" snapToObjects="1">
      <p:cViewPr varScale="1">
        <p:scale>
          <a:sx n="65" d="100"/>
          <a:sy n="65" d="100"/>
        </p:scale>
        <p:origin x="1488"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hyperlink" Target="https://www.flickr.com/photos/allan_harris/4908070612/"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u="none" strike="noStrike" cap="none" dirty="0" smtClean="0">
                <a:solidFill>
                  <a:srgbClr val="FFFF00"/>
                </a:solidFill>
                <a:latin typeface="Arial" charset="0"/>
                <a:ea typeface="Arial" charset="0"/>
                <a:cs typeface="Arial" charset="0"/>
                <a:sym typeface="Cabin"/>
              </a:rPr>
              <a:t>What Happens When a CPU Cooler is Removed?</a:t>
            </a:r>
            <a:endParaRPr lang="en-US" u="none" strike="noStrike" cap="none" dirty="0">
              <a:solidFill>
                <a:srgbClr val="FFFF00"/>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dirty="0" smtClean="0">
                <a:solidFill>
                  <a:srgbClr val="FFFF00"/>
                </a:solidFill>
                <a:latin typeface="Arial" charset="0"/>
                <a:ea typeface="Arial" charset="0"/>
                <a:cs typeface="Arial" charset="0"/>
                <a:sym typeface="Cabin"/>
              </a:rPr>
              <a:t>Inside of a Hard Drive</a:t>
            </a:r>
            <a:endParaRPr lang="en-US" sz="7400" u="none" strike="noStrike" cap="none" dirty="0">
              <a:solidFill>
                <a:srgbClr val="FFFF00"/>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a:t>
            </a:r>
            <a:r>
              <a:rPr lang="en-US" sz="3600" u="none" strike="noStrike" cap="none" dirty="0" smtClean="0">
                <a:solidFill>
                  <a:srgbClr val="FFFF00"/>
                </a:solidFill>
                <a:latin typeface="Arial" charset="0"/>
                <a:ea typeface="Arial" charset="0"/>
                <a:cs typeface="Arial" charset="0"/>
                <a:sym typeface="Cabin"/>
              </a:rPr>
              <a: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00FF00"/>
                </a:solidFill>
                <a:latin typeface="Courier New"/>
                <a:ea typeface="Courier New"/>
                <a:cs typeface="Courier New"/>
                <a:sym typeface="Courier New"/>
              </a:rPr>
              <a:t>name = </a:t>
            </a:r>
            <a:r>
              <a:rPr lang="en-US" sz="2800" b="1" dirty="0" smtClean="0">
                <a:solidFill>
                  <a:srgbClr val="00FF00"/>
                </a:solidFill>
                <a:latin typeface="Courier New"/>
                <a:ea typeface="Courier New"/>
                <a:cs typeface="Courier New"/>
                <a:sym typeface="Courier New"/>
              </a:rPr>
              <a:t>input(</a:t>
            </a:r>
            <a:r>
              <a:rPr lang="en-US" sz="2800" b="1" dirty="0">
                <a:solidFill>
                  <a:srgbClr val="00FF00"/>
                </a:solidFill>
                <a:latin typeface="Courier New"/>
                <a:ea typeface="Courier New"/>
                <a:cs typeface="Courier New"/>
                <a:sym typeface="Courier New"/>
              </a:rPr>
              <a:t>'Enter file:')</a:t>
            </a:r>
          </a:p>
          <a:p>
            <a:pPr lvl="0">
              <a:buClr>
                <a:srgbClr val="00FF00"/>
              </a:buClr>
              <a:buSzPct val="25000"/>
            </a:pPr>
            <a:r>
              <a:rPr lang="en-US" sz="2800" b="1" dirty="0">
                <a:solidFill>
                  <a:srgbClr val="00FF00"/>
                </a:solidFill>
                <a:latin typeface="Courier New"/>
                <a:ea typeface="Courier New"/>
                <a:cs typeface="Courier New"/>
                <a:sym typeface="Courier New"/>
              </a:rPr>
              <a:t>handle = open(name)</a:t>
            </a: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00FF"/>
                </a:solidFill>
                <a:latin typeface="Courier New"/>
                <a:ea typeface="Courier New"/>
                <a:cs typeface="Courier New"/>
                <a:sym typeface="Courier New"/>
              </a:rPr>
              <a:t>counts = </a:t>
            </a:r>
            <a:r>
              <a:rPr lang="en-US" sz="2800" b="1" dirty="0" err="1">
                <a:solidFill>
                  <a:srgbClr val="FF00FF"/>
                </a:solidFill>
                <a:latin typeface="Courier New"/>
                <a:ea typeface="Courier New"/>
                <a:cs typeface="Courier New"/>
                <a:sym typeface="Courier New"/>
              </a:rPr>
              <a:t>dict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for line in handle:</a:t>
            </a:r>
          </a:p>
          <a:p>
            <a:pPr lvl="0">
              <a:buClr>
                <a:srgbClr val="00FF00"/>
              </a:buClr>
              <a:buSzPct val="25000"/>
            </a:pPr>
            <a:r>
              <a:rPr lang="en-US" sz="2800" b="1" dirty="0">
                <a:solidFill>
                  <a:srgbClr val="FF00FF"/>
                </a:solidFill>
                <a:latin typeface="Courier New"/>
                <a:ea typeface="Courier New"/>
                <a:cs typeface="Courier New"/>
                <a:sym typeface="Courier New"/>
              </a:rPr>
              <a:t>    words = </a:t>
            </a:r>
            <a:r>
              <a:rPr lang="en-US" sz="2800" b="1" dirty="0" err="1">
                <a:solidFill>
                  <a:srgbClr val="FF00FF"/>
                </a:solidFill>
                <a:latin typeface="Courier New"/>
                <a:ea typeface="Courier New"/>
                <a:cs typeface="Courier New"/>
                <a:sym typeface="Courier New"/>
              </a:rPr>
              <a:t>line.split</a:t>
            </a:r>
            <a:r>
              <a:rPr lang="en-US" sz="2800" b="1" dirty="0">
                <a:solidFill>
                  <a:srgbClr val="FF00FF"/>
                </a:solidFill>
                <a:latin typeface="Courier New"/>
                <a:ea typeface="Courier New"/>
                <a:cs typeface="Courier New"/>
                <a:sym typeface="Courier New"/>
              </a:rPr>
              <a:t>()</a:t>
            </a:r>
          </a:p>
          <a:p>
            <a:pPr lvl="0">
              <a:buClr>
                <a:srgbClr val="00FF00"/>
              </a:buClr>
              <a:buSzPct val="25000"/>
            </a:pPr>
            <a:r>
              <a:rPr lang="en-US" sz="2800" b="1" dirty="0">
                <a:solidFill>
                  <a:srgbClr val="FF00FF"/>
                </a:solidFill>
                <a:latin typeface="Courier New"/>
                <a:ea typeface="Courier New"/>
                <a:cs typeface="Courier New"/>
                <a:sym typeface="Courier New"/>
              </a:rPr>
              <a:t>    for word in words:</a:t>
            </a:r>
          </a:p>
          <a:p>
            <a:pPr lvl="0">
              <a:buClr>
                <a:srgbClr val="00FF00"/>
              </a:buClr>
              <a:buSzPct val="25000"/>
            </a:pPr>
            <a:r>
              <a:rPr lang="en-US" sz="2800" b="1" dirty="0">
                <a:solidFill>
                  <a:srgbClr val="FF00FF"/>
                </a:solidFill>
                <a:latin typeface="Courier New"/>
                <a:ea typeface="Courier New"/>
                <a:cs typeface="Courier New"/>
                <a:sym typeface="Courier New"/>
              </a:rPr>
              <a:t>        counts[word] = </a:t>
            </a:r>
            <a:r>
              <a:rPr lang="en-US" sz="2800" b="1" dirty="0" err="1">
                <a:solidFill>
                  <a:srgbClr val="FF00FF"/>
                </a:solidFill>
                <a:latin typeface="Courier New"/>
                <a:ea typeface="Courier New"/>
                <a:cs typeface="Courier New"/>
                <a:sym typeface="Courier New"/>
              </a:rPr>
              <a:t>counts.get</a:t>
            </a:r>
            <a:r>
              <a:rPr lang="en-US" sz="2800" b="1" dirty="0">
                <a:solidFill>
                  <a:srgbClr val="FF00FF"/>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None</a:t>
            </a:r>
          </a:p>
          <a:p>
            <a:pPr lvl="0">
              <a:buClr>
                <a:srgbClr val="00FF00"/>
              </a:buClr>
              <a:buSzPct val="25000"/>
            </a:pPr>
            <a:r>
              <a:rPr lang="en-US" sz="2800" b="1" dirty="0">
                <a:solidFill>
                  <a:srgbClr val="00FFFF"/>
                </a:solidFill>
                <a:latin typeface="Courier New"/>
                <a:ea typeface="Courier New"/>
                <a:cs typeface="Courier New"/>
                <a:sym typeface="Courier New"/>
              </a:rPr>
              <a:t>for </a:t>
            </a:r>
            <a:r>
              <a:rPr lang="en-US" sz="2800" b="1" dirty="0" err="1">
                <a:solidFill>
                  <a:srgbClr val="00FFFF"/>
                </a:solidFill>
                <a:latin typeface="Courier New"/>
                <a:ea typeface="Courier New"/>
                <a:cs typeface="Courier New"/>
                <a:sym typeface="Courier New"/>
              </a:rPr>
              <a:t>word,count</a:t>
            </a:r>
            <a:r>
              <a:rPr lang="en-US" sz="2800" b="1" dirty="0">
                <a:solidFill>
                  <a:srgbClr val="00FFFF"/>
                </a:solidFill>
                <a:latin typeface="Courier New"/>
                <a:ea typeface="Courier New"/>
                <a:cs typeface="Courier New"/>
                <a:sym typeface="Courier New"/>
              </a:rPr>
              <a:t> in </a:t>
            </a:r>
            <a:r>
              <a:rPr lang="en-US" sz="2800" b="1" dirty="0" err="1">
                <a:solidFill>
                  <a:srgbClr val="00FFFF"/>
                </a:solidFill>
                <a:latin typeface="Courier New"/>
                <a:ea typeface="Courier New"/>
                <a:cs typeface="Courier New"/>
                <a:sym typeface="Courier New"/>
              </a:rPr>
              <a:t>counts.items</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if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is None or count &gt;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bigword</a:t>
            </a:r>
            <a:r>
              <a:rPr lang="en-US" sz="2800" b="1" dirty="0">
                <a:solidFill>
                  <a:srgbClr val="00FFFF"/>
                </a:solidFill>
                <a:latin typeface="Courier New"/>
                <a:ea typeface="Courier New"/>
                <a:cs typeface="Courier New"/>
                <a:sym typeface="Courier New"/>
              </a:rPr>
              <a:t> = word</a:t>
            </a:r>
          </a:p>
          <a:p>
            <a:pPr lvl="0">
              <a:buClr>
                <a:srgbClr val="00FF00"/>
              </a:buClr>
              <a:buSzPct val="25000"/>
            </a:pPr>
            <a:r>
              <a:rPr lang="en-US" sz="2800" b="1" dirty="0">
                <a:solidFill>
                  <a:srgbClr val="00FFFF"/>
                </a:solidFill>
                <a:latin typeface="Courier New"/>
                <a:ea typeface="Courier New"/>
                <a:cs typeface="Courier New"/>
                <a:sym typeface="Courier New"/>
              </a:rPr>
              <a:t>        </a:t>
            </a:r>
            <a:r>
              <a:rPr lang="en-US" sz="2800" b="1" dirty="0" err="1">
                <a:solidFill>
                  <a:srgbClr val="00FFFF"/>
                </a:solidFill>
                <a:latin typeface="Courier New"/>
                <a:ea typeface="Courier New"/>
                <a:cs typeface="Courier New"/>
                <a:sym typeface="Courier New"/>
              </a:rPr>
              <a:t>bigcount</a:t>
            </a:r>
            <a:r>
              <a:rPr lang="en-US" sz="2800" b="1" dirty="0">
                <a:solidFill>
                  <a:srgbClr val="00FFFF"/>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7F00"/>
                </a:solidFill>
                <a:latin typeface="Courier New"/>
                <a:ea typeface="Courier New"/>
                <a:cs typeface="Courier New"/>
                <a:sym typeface="Courier New"/>
              </a:rPr>
              <a:t>print(</a:t>
            </a:r>
            <a:r>
              <a:rPr lang="en-US" sz="2800" b="1" dirty="0" err="1">
                <a:solidFill>
                  <a:srgbClr val="FF7F00"/>
                </a:solidFill>
                <a:latin typeface="Courier New"/>
                <a:ea typeface="Courier New"/>
                <a:cs typeface="Courier New"/>
                <a:sym typeface="Courier New"/>
              </a:rPr>
              <a:t>bigword</a:t>
            </a:r>
            <a:r>
              <a:rPr lang="en-US" sz="2800" b="1" dirty="0">
                <a:solidFill>
                  <a:srgbClr val="FF7F00"/>
                </a:solidFill>
                <a:latin typeface="Courier New"/>
                <a:ea typeface="Courier New"/>
                <a:cs typeface="Courier New"/>
                <a:sym typeface="Courier New"/>
              </a:rPr>
              <a:t>, </a:t>
            </a:r>
            <a:r>
              <a:rPr lang="en-US" sz="2800" b="1" dirty="0" err="1">
                <a:solidFill>
                  <a:srgbClr val="FF7F00"/>
                </a:solidFill>
                <a:latin typeface="Courier New"/>
                <a:ea typeface="Courier New"/>
                <a:cs typeface="Courier New"/>
                <a:sym typeface="Courier New"/>
              </a:rPr>
              <a:t>bigcount</a:t>
            </a:r>
            <a:r>
              <a:rPr lang="en-US" sz="2800" b="1" dirty="0">
                <a:solidFill>
                  <a:srgbClr val="FF7F00"/>
                </a:solidFill>
                <a:latin typeface="Courier New"/>
                <a:ea typeface="Courier New"/>
                <a:cs typeface="Courier New"/>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smtClean="0">
                <a:solidFill>
                  <a:srgbClr val="FFFF00"/>
                </a:solidFill>
                <a:latin typeface="Courier New"/>
                <a:ea typeface="Courier New"/>
                <a:cs typeface="Courier New"/>
                <a:sym typeface="Courier New"/>
              </a:rPr>
              <a:t>)</a:t>
            </a:r>
            <a:endParaRPr lang="en-US" sz="4800" b="1" dirty="0">
              <a:solidFill>
                <a:srgbClr val="FFFF00"/>
              </a:solidFill>
              <a:latin typeface="Courier New"/>
              <a:ea typeface="Courier New"/>
              <a:cs typeface="Courier New"/>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b="1" u="none" strike="noStrike" cap="none" dirty="0" smtClean="0">
                <a:solidFill>
                  <a:srgbClr val="FFFF00"/>
                </a:solidFill>
                <a:latin typeface="Courier" charset="0"/>
                <a:ea typeface="Courier" charset="0"/>
                <a:cs typeface="Courier" charset="0"/>
                <a:sym typeface="Cabin"/>
              </a:rPr>
              <a:t>print(</a:t>
            </a:r>
            <a:r>
              <a:rPr lang="en-US" sz="3600" b="1" u="none" strike="noStrike" cap="none" dirty="0" smtClean="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252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143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3920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096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b="1"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Smaller'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smtClean="0">
                <a:solidFill>
                  <a:srgbClr val="FFFF00"/>
                </a:solidFill>
                <a:latin typeface="Courier" charset="0"/>
                <a:ea typeface="Courier" charset="0"/>
                <a:cs typeface="Courier" charset="0"/>
                <a:sym typeface="Cabin"/>
              </a:rPr>
              <a:t>if</a:t>
            </a: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b="1" u="none" strike="noStrike" cap="none" dirty="0" smtClean="0">
                <a:solidFill>
                  <a:srgbClr val="FF7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a:t>
            </a:r>
            <a:r>
              <a:rPr lang="en-US" sz="2800" b="1" dirty="0" smtClean="0">
                <a:solidFill>
                  <a:srgbClr val="00FF00"/>
                </a:solidFill>
                <a:latin typeface="Courier" charset="0"/>
                <a:ea typeface="Courier" charset="0"/>
                <a:cs typeface="Courier" charset="0"/>
                <a:sym typeface="Cabin"/>
              </a:rPr>
              <a:t>Bigger'</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b="1"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'Finis'</a:t>
            </a:r>
            <a:r>
              <a:rPr lang="en-US" sz="2800" b="1" dirty="0" smtClean="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smtClean="0">
                <a:solidFill>
                  <a:srgbClr val="FFFF00"/>
                </a:solidFill>
                <a:latin typeface="Courier" charset="0"/>
                <a:ea typeface="Courier" charset="0"/>
                <a:cs typeface="Courier" charset="0"/>
                <a:sym typeface="Cabin"/>
              </a:rPr>
              <a:t>print(</a:t>
            </a:r>
            <a:r>
              <a:rPr lang="en-US" sz="2800" b="1" u="none" strike="noStrike" cap="none" dirty="0" smtClean="0">
                <a:solidFill>
                  <a:srgbClr val="00FF00"/>
                </a:solidFill>
                <a:latin typeface="Courier" charset="0"/>
                <a:ea typeface="Courier" charset="0"/>
                <a:cs typeface="Courier" charset="0"/>
                <a:sym typeface="Cabin"/>
              </a:rPr>
              <a:t>n</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b="1" dirty="0">
                <a:solidFill>
                  <a:srgbClr val="FFFF00"/>
                </a:solidFill>
                <a:latin typeface="Courier" charset="0"/>
                <a:ea typeface="Courier" charset="0"/>
                <a:cs typeface="Courier" charset="0"/>
                <a:sym typeface="Cabin"/>
              </a:rPr>
              <a:t>p</a:t>
            </a:r>
            <a:r>
              <a:rPr lang="en-US" sz="2800" b="1" u="none" strike="noStrike" cap="none" dirty="0" smtClean="0">
                <a:solidFill>
                  <a:srgbClr val="FFFF00"/>
                </a:solidFill>
                <a:latin typeface="Courier" charset="0"/>
                <a:ea typeface="Courier" charset="0"/>
                <a:cs typeface="Courier" charset="0"/>
                <a:sym typeface="Cabin"/>
              </a:rPr>
              <a:t>rint(</a:t>
            </a:r>
            <a:r>
              <a:rPr lang="en-US" sz="2800" b="1" u="none" strike="noStrike" cap="none" dirty="0" smtClean="0">
                <a:solidFill>
                  <a:srgbClr val="00FF00"/>
                </a:solidFill>
                <a:latin typeface="Courier" charset="0"/>
                <a:ea typeface="Courier" charset="0"/>
                <a:cs typeface="Courier" charset="0"/>
                <a:sym typeface="Cabin"/>
              </a:rPr>
              <a:t>'Blastoff</a:t>
            </a:r>
            <a:r>
              <a:rPr lang="en-US" sz="2800" b="1"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672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31435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4559666"/>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FFFF00"/>
                </a:solidFill>
                <a:latin typeface="Courier New"/>
                <a:ea typeface="Courier New"/>
                <a:cs typeface="Courier New"/>
                <a:sym typeface="Courier New"/>
              </a:rPr>
              <a:t>name = </a:t>
            </a:r>
            <a:r>
              <a:rPr lang="en-US" sz="2800" b="1" dirty="0">
                <a:solidFill>
                  <a:schemeClr val="bg1"/>
                </a:solidFill>
                <a:latin typeface="Courier New"/>
                <a:ea typeface="Courier New"/>
                <a:cs typeface="Courier New"/>
                <a:sym typeface="Courier New"/>
              </a:rPr>
              <a:t>input</a:t>
            </a:r>
            <a:r>
              <a:rPr lang="en-US" sz="2800" b="1" dirty="0" smtClean="0">
                <a:solidFill>
                  <a:srgbClr val="FFFF00"/>
                </a:solidFill>
                <a:latin typeface="Courier New"/>
                <a:ea typeface="Courier New"/>
                <a:cs typeface="Courier New"/>
                <a:sym typeface="Courier New"/>
              </a:rPr>
              <a:t>(</a:t>
            </a:r>
            <a:r>
              <a:rPr lang="en-US" sz="2800" b="1" dirty="0">
                <a:solidFill>
                  <a:srgbClr val="FFFF00"/>
                </a:solidFill>
                <a:latin typeface="Courier New"/>
                <a:ea typeface="Courier New"/>
                <a:cs typeface="Courier New"/>
                <a:sym typeface="Courier New"/>
              </a:rPr>
              <a:t>'Enter file:')</a:t>
            </a:r>
          </a:p>
          <a:p>
            <a:pPr lvl="0">
              <a:buClr>
                <a:srgbClr val="00FF00"/>
              </a:buClr>
              <a:buSzPct val="25000"/>
            </a:pPr>
            <a:r>
              <a:rPr lang="en-US" sz="2800" b="1" dirty="0">
                <a:solidFill>
                  <a:srgbClr val="FFFF00"/>
                </a:solidFill>
                <a:latin typeface="Courier New"/>
                <a:ea typeface="Courier New"/>
                <a:cs typeface="Courier New"/>
                <a:sym typeface="Courier New"/>
              </a:rPr>
              <a:t>handle = </a:t>
            </a:r>
            <a:r>
              <a:rPr lang="en-US" sz="2800" b="1" dirty="0" smtClean="0">
                <a:solidFill>
                  <a:srgbClr val="FFFF00"/>
                </a:solidFill>
                <a:latin typeface="Courier New"/>
                <a:ea typeface="Courier New"/>
                <a:cs typeface="Courier New"/>
                <a:sym typeface="Courier New"/>
              </a:rPr>
              <a:t>open(name, 'r')</a:t>
            </a:r>
            <a:endParaRPr lang="en-US" sz="2800" b="1" dirty="0">
              <a:solidFill>
                <a:srgbClr val="FFFF00"/>
              </a:solidFill>
              <a:latin typeface="Courier New"/>
              <a:ea typeface="Courier New"/>
              <a:cs typeface="Courier New"/>
              <a:sym typeface="Courier New"/>
            </a:endParaRPr>
          </a:p>
          <a:p>
            <a:pPr lvl="0" algn="ct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counts = </a:t>
            </a:r>
            <a:r>
              <a:rPr lang="en-US" sz="2800" b="1" dirty="0" err="1">
                <a:solidFill>
                  <a:srgbClr val="FFFF00"/>
                </a:solidFill>
                <a:latin typeface="Courier New"/>
                <a:ea typeface="Courier New"/>
                <a:cs typeface="Courier New"/>
                <a:sym typeface="Courier New"/>
              </a:rPr>
              <a:t>dict</a:t>
            </a:r>
            <a:r>
              <a:rPr lang="en-US" sz="2800" b="1"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for line in handle:</a:t>
            </a:r>
          </a:p>
          <a:p>
            <a:pPr lvl="0">
              <a:buClr>
                <a:srgbClr val="00FF00"/>
              </a:buClr>
              <a:buSzPct val="25000"/>
            </a:pPr>
            <a:r>
              <a:rPr lang="en-US" sz="2800" b="1" dirty="0">
                <a:solidFill>
                  <a:srgbClr val="00FA00"/>
                </a:solidFill>
                <a:latin typeface="Courier New"/>
                <a:ea typeface="Courier New"/>
                <a:cs typeface="Courier New"/>
                <a:sym typeface="Courier New"/>
              </a:rPr>
              <a:t>    words = </a:t>
            </a:r>
            <a:r>
              <a:rPr lang="en-US" sz="2800" b="1" dirty="0" err="1">
                <a:solidFill>
                  <a:srgbClr val="00FA00"/>
                </a:solidFill>
                <a:latin typeface="Courier New"/>
                <a:ea typeface="Courier New"/>
                <a:cs typeface="Courier New"/>
                <a:sym typeface="Courier New"/>
              </a:rPr>
              <a:t>line.split</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00FA00"/>
                </a:solidFill>
                <a:latin typeface="Courier New"/>
                <a:ea typeface="Courier New"/>
                <a:cs typeface="Courier New"/>
                <a:sym typeface="Courier New"/>
              </a:rPr>
              <a:t>    for word in words:</a:t>
            </a:r>
          </a:p>
          <a:p>
            <a:pPr lvl="0">
              <a:buClr>
                <a:srgbClr val="00FF00"/>
              </a:buClr>
              <a:buSzPct val="25000"/>
            </a:pPr>
            <a:r>
              <a:rPr lang="en-US" sz="2800" b="1" dirty="0">
                <a:solidFill>
                  <a:srgbClr val="00FA00"/>
                </a:solidFill>
                <a:latin typeface="Courier New"/>
                <a:ea typeface="Courier New"/>
                <a:cs typeface="Courier New"/>
                <a:sym typeface="Courier New"/>
              </a:rPr>
              <a:t>        counts[word] = </a:t>
            </a:r>
            <a:r>
              <a:rPr lang="en-US" sz="2800" b="1" dirty="0" err="1">
                <a:solidFill>
                  <a:srgbClr val="00FA00"/>
                </a:solidFill>
                <a:latin typeface="Courier New"/>
                <a:ea typeface="Courier New"/>
                <a:cs typeface="Courier New"/>
                <a:sym typeface="Courier New"/>
              </a:rPr>
              <a:t>counts.get</a:t>
            </a:r>
            <a:r>
              <a:rPr lang="en-US" sz="2800" b="1" dirty="0">
                <a:solidFill>
                  <a:srgbClr val="00FA00"/>
                </a:solidFill>
                <a:latin typeface="Courier New"/>
                <a:ea typeface="Courier New"/>
                <a:cs typeface="Courier New"/>
                <a:sym typeface="Courier New"/>
              </a:rPr>
              <a:t>(word,0) + 1</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 None</a:t>
            </a:r>
          </a:p>
          <a:p>
            <a:pPr lvl="0">
              <a:buClr>
                <a:srgbClr val="00FF00"/>
              </a:buClr>
              <a:buSzPct val="25000"/>
            </a:pPr>
            <a:r>
              <a:rPr lang="en-US" sz="2800" b="1" dirty="0">
                <a:solidFill>
                  <a:srgbClr val="00FA00"/>
                </a:solidFill>
                <a:latin typeface="Courier New"/>
                <a:ea typeface="Courier New"/>
                <a:cs typeface="Courier New"/>
                <a:sym typeface="Courier New"/>
              </a:rPr>
              <a:t>for </a:t>
            </a:r>
            <a:r>
              <a:rPr lang="en-US" sz="2800" b="1" dirty="0" err="1">
                <a:solidFill>
                  <a:srgbClr val="00FA00"/>
                </a:solidFill>
                <a:latin typeface="Courier New"/>
                <a:ea typeface="Courier New"/>
                <a:cs typeface="Courier New"/>
                <a:sym typeface="Courier New"/>
              </a:rPr>
              <a:t>word,count</a:t>
            </a:r>
            <a:r>
              <a:rPr lang="en-US" sz="2800" b="1" dirty="0">
                <a:solidFill>
                  <a:srgbClr val="00FA00"/>
                </a:solidFill>
                <a:latin typeface="Courier New"/>
                <a:ea typeface="Courier New"/>
                <a:cs typeface="Courier New"/>
                <a:sym typeface="Courier New"/>
              </a:rPr>
              <a:t> in </a:t>
            </a:r>
            <a:r>
              <a:rPr lang="en-US" sz="2800" b="1" dirty="0" err="1">
                <a:solidFill>
                  <a:srgbClr val="00FA00"/>
                </a:solidFill>
                <a:latin typeface="Courier New"/>
                <a:ea typeface="Courier New"/>
                <a:cs typeface="Courier New"/>
                <a:sym typeface="Courier New"/>
              </a:rPr>
              <a:t>counts.items</a:t>
            </a:r>
            <a:r>
              <a:rPr lang="en-US" sz="2800" b="1" dirty="0">
                <a:solidFill>
                  <a:srgbClr val="00FA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if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is None or count &gt;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bigword</a:t>
            </a:r>
            <a:r>
              <a:rPr lang="en-US" sz="2800" b="1" dirty="0">
                <a:solidFill>
                  <a:srgbClr val="FF9300"/>
                </a:solidFill>
                <a:latin typeface="Courier New"/>
                <a:ea typeface="Courier New"/>
                <a:cs typeface="Courier New"/>
                <a:sym typeface="Courier New"/>
              </a:rPr>
              <a:t> = word</a:t>
            </a:r>
          </a:p>
          <a:p>
            <a:pPr lvl="0">
              <a:buClr>
                <a:srgbClr val="00FF00"/>
              </a:buClr>
              <a:buSzPct val="25000"/>
            </a:pPr>
            <a:r>
              <a:rPr lang="en-US" sz="2800" b="1" dirty="0">
                <a:solidFill>
                  <a:srgbClr val="FF9300"/>
                </a:solidFill>
                <a:latin typeface="Courier New"/>
                <a:ea typeface="Courier New"/>
                <a:cs typeface="Courier New"/>
                <a:sym typeface="Courier New"/>
              </a:rPr>
              <a:t>        </a:t>
            </a:r>
            <a:r>
              <a:rPr lang="en-US" sz="2800" b="1" dirty="0" err="1">
                <a:solidFill>
                  <a:srgbClr val="FF9300"/>
                </a:solidFill>
                <a:latin typeface="Courier New"/>
                <a:ea typeface="Courier New"/>
                <a:cs typeface="Courier New"/>
                <a:sym typeface="Courier New"/>
              </a:rPr>
              <a:t>bigcount</a:t>
            </a:r>
            <a:r>
              <a:rPr lang="en-US" sz="2800" b="1" dirty="0">
                <a:solidFill>
                  <a:srgbClr val="FF9300"/>
                </a:solidFill>
                <a:latin typeface="Courier New"/>
                <a:ea typeface="Courier New"/>
                <a:cs typeface="Courier New"/>
                <a:sym typeface="Courier New"/>
              </a:rPr>
              <a:t> = count</a:t>
            </a:r>
          </a:p>
          <a:p>
            <a:pPr lvl="0">
              <a:buClr>
                <a:srgbClr val="00FF00"/>
              </a:buClr>
            </a:pPr>
            <a:endParaRPr lang="en-US" sz="2800" b="1" dirty="0">
              <a:solidFill>
                <a:srgbClr val="00FF00"/>
              </a:solidFill>
              <a:latin typeface="Courier New"/>
              <a:ea typeface="Courier New"/>
              <a:cs typeface="Courier New"/>
              <a:sym typeface="Courier New"/>
            </a:endParaRPr>
          </a:p>
          <a:p>
            <a:pPr lvl="0">
              <a:buClr>
                <a:srgbClr val="00FF00"/>
              </a:buClr>
              <a:buSzPct val="25000"/>
            </a:pPr>
            <a:r>
              <a:rPr lang="en-US" sz="2800" b="1" dirty="0">
                <a:solidFill>
                  <a:srgbClr val="FFFF00"/>
                </a:solidFill>
                <a:latin typeface="Courier New"/>
                <a:ea typeface="Courier New"/>
                <a:cs typeface="Courier New"/>
                <a:sym typeface="Courier New"/>
              </a:rPr>
              <a:t>print(</a:t>
            </a:r>
            <a:r>
              <a:rPr lang="en-US" sz="2800" b="1" dirty="0" err="1">
                <a:solidFill>
                  <a:srgbClr val="FFFF00"/>
                </a:solidFill>
                <a:latin typeface="Courier New"/>
                <a:ea typeface="Courier New"/>
                <a:cs typeface="Courier New"/>
                <a:sym typeface="Courier New"/>
              </a:rPr>
              <a:t>bigword</a:t>
            </a:r>
            <a:r>
              <a:rPr lang="en-US" sz="2800" b="1" dirty="0">
                <a:solidFill>
                  <a:srgbClr val="FFFF00"/>
                </a:solidFill>
                <a:latin typeface="Courier New"/>
                <a:ea typeface="Courier New"/>
                <a:cs typeface="Courier New"/>
                <a:sym typeface="Courier New"/>
              </a:rPr>
              <a:t>, </a:t>
            </a:r>
            <a:r>
              <a:rPr lang="en-US" sz="2800" b="1" dirty="0" err="1">
                <a:solidFill>
                  <a:srgbClr val="FFFF00"/>
                </a:solidFill>
                <a:latin typeface="Courier New"/>
                <a:ea typeface="Courier New"/>
                <a:cs typeface="Courier New"/>
                <a:sym typeface="Courier New"/>
              </a:rPr>
              <a:t>bigcount</a:t>
            </a:r>
            <a:r>
              <a:rPr lang="en-US" sz="2800" b="1" dirty="0">
                <a:solidFill>
                  <a:srgbClr val="FFFF00"/>
                </a:solidFill>
                <a:latin typeface="Courier New"/>
                <a:ea typeface="Courier New"/>
                <a:cs typeface="Courier New"/>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smtClean="0">
                <a:solidFill>
                  <a:schemeClr val="bg1"/>
                </a:solidFill>
                <a:latin typeface="Courier New"/>
                <a:ea typeface="Courier New"/>
                <a:cs typeface="Courier New"/>
                <a:sym typeface="Courier New"/>
              </a:rPr>
              <a:t>input</a:t>
            </a:r>
            <a:r>
              <a:rPr lang="en-US" sz="2800" b="1" i="0" u="none" strike="noStrike" cap="none" dirty="0">
                <a:solidFill>
                  <a:srgbClr val="FF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counts = </a:t>
            </a:r>
            <a:r>
              <a:rPr lang="en-US" sz="2800" b="1" i="0" u="none" strike="noStrike" cap="none" dirty="0" err="1">
                <a:solidFill>
                  <a:srgbClr val="FFFF00"/>
                </a:solidFill>
                <a:latin typeface="Courier New"/>
                <a:ea typeface="Courier New"/>
                <a:cs typeface="Courier New"/>
                <a:sym typeface="Courier New"/>
              </a:rPr>
              <a:t>dict</a:t>
            </a:r>
            <a:r>
              <a:rPr lang="en-US" sz="2800" b="1" i="0" u="none" strike="noStrike" cap="none" dirty="0">
                <a:solidFill>
                  <a:srgbClr val="FF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for line in handle:</a:t>
            </a:r>
          </a:p>
          <a:p>
            <a:pPr lvl="0">
              <a:buClr>
                <a:srgbClr val="00FF00"/>
              </a:buClr>
              <a:buSzPct val="25000"/>
            </a:pPr>
            <a:r>
              <a:rPr lang="en-US" sz="2800" b="1" dirty="0">
                <a:solidFill>
                  <a:srgbClr val="00FF00"/>
                </a:solidFill>
                <a:latin typeface="Courier New"/>
                <a:ea typeface="Courier New"/>
                <a:cs typeface="Courier New"/>
                <a:sym typeface="Courier New"/>
              </a:rPr>
              <a:t>    words = </a:t>
            </a:r>
            <a:r>
              <a:rPr lang="en-US" sz="2800" b="1" dirty="0" err="1">
                <a:solidFill>
                  <a:srgbClr val="00FF00"/>
                </a:solidFill>
                <a:latin typeface="Courier New"/>
                <a:ea typeface="Courier New"/>
                <a:cs typeface="Courier New"/>
                <a:sym typeface="Courier New"/>
              </a:rPr>
              <a:t>line.split</a:t>
            </a:r>
            <a:r>
              <a:rPr lang="en-US" sz="2800" b="1" dirty="0">
                <a:solidFill>
                  <a:srgbClr val="00FF00"/>
                </a:solidFill>
                <a:latin typeface="Courier New"/>
                <a:ea typeface="Courier New"/>
                <a:cs typeface="Courier New"/>
                <a:sym typeface="Courier New"/>
              </a:rPr>
              <a:t>()</a:t>
            </a:r>
          </a:p>
          <a:p>
            <a:pPr lvl="0">
              <a:buClr>
                <a:srgbClr val="00FF00"/>
              </a:buClr>
              <a:buSzPct val="25000"/>
            </a:pPr>
            <a:r>
              <a:rPr lang="en-US" sz="2800" b="1" dirty="0">
                <a:solidFill>
                  <a:srgbClr val="00FF00"/>
                </a:solidFill>
                <a:latin typeface="Courier New"/>
                <a:ea typeface="Courier New"/>
                <a:cs typeface="Courier New"/>
                <a:sym typeface="Courier New"/>
              </a:rPr>
              <a:t>    for word in words:</a:t>
            </a:r>
          </a:p>
          <a:p>
            <a:pPr lvl="0">
              <a:buClr>
                <a:srgbClr val="00FF00"/>
              </a:buClr>
              <a:buSzPct val="25000"/>
            </a:pPr>
            <a:r>
              <a:rPr lang="en-US" sz="2800" b="1" dirty="0">
                <a:solidFill>
                  <a:srgbClr val="00FF00"/>
                </a:solidFill>
                <a:latin typeface="Courier New"/>
                <a:ea typeface="Courier New"/>
                <a:cs typeface="Courier New"/>
                <a:sym typeface="Courier New"/>
              </a:rPr>
              <a:t>        counts[word] = </a:t>
            </a:r>
            <a:r>
              <a:rPr lang="en-US" sz="2800" b="1" dirty="0" err="1">
                <a:solidFill>
                  <a:srgbClr val="00FF00"/>
                </a:solidFill>
                <a:latin typeface="Courier New"/>
                <a:ea typeface="Courier New"/>
                <a:cs typeface="Courier New"/>
                <a:sym typeface="Courier New"/>
              </a:rPr>
              <a:t>counts.get</a:t>
            </a:r>
            <a:r>
              <a:rPr lang="en-US" sz="2800" b="1" dirty="0">
                <a:solidFill>
                  <a:srgbClr val="00FF00"/>
                </a:solidFill>
                <a:latin typeface="Courier New"/>
                <a:ea typeface="Courier New"/>
                <a:cs typeface="Courier New"/>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bigcount</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00FF00"/>
                </a:solidFill>
                <a:latin typeface="Courier New"/>
                <a:ea typeface="Courier New"/>
                <a:cs typeface="Courier New"/>
                <a:sym typeface="Courier New"/>
              </a:rPr>
              <a:t>for </a:t>
            </a:r>
            <a:r>
              <a:rPr lang="en-US" sz="2800" b="1" i="0" u="none" strike="noStrike" cap="none" dirty="0" err="1">
                <a:solidFill>
                  <a:srgbClr val="00FF00"/>
                </a:solidFill>
                <a:latin typeface="Courier New"/>
                <a:ea typeface="Courier New"/>
                <a:cs typeface="Courier New"/>
                <a:sym typeface="Courier New"/>
              </a:rPr>
              <a:t>word,count</a:t>
            </a:r>
            <a:r>
              <a:rPr lang="en-US" sz="2800" b="1" i="0" u="none" strike="noStrike" cap="none" dirty="0">
                <a:solidFill>
                  <a:srgbClr val="00FF00"/>
                </a:solidFill>
                <a:latin typeface="Courier New"/>
                <a:ea typeface="Courier New"/>
                <a:cs typeface="Courier New"/>
                <a:sym typeface="Courier New"/>
              </a:rPr>
              <a:t> in </a:t>
            </a:r>
            <a:r>
              <a:rPr lang="en-US" sz="2800" b="1" i="0" u="none" strike="noStrike" cap="none" dirty="0" err="1">
                <a:solidFill>
                  <a:srgbClr val="00FF00"/>
                </a:solidFill>
                <a:latin typeface="Courier New"/>
                <a:ea typeface="Courier New"/>
                <a:cs typeface="Courier New"/>
                <a:sym typeface="Courier New"/>
              </a:rPr>
              <a:t>counts.items</a:t>
            </a:r>
            <a:r>
              <a:rPr lang="en-US" sz="2800" b="1" i="0" u="none" strike="noStrike" cap="none" dirty="0">
                <a:solidFill>
                  <a:srgbClr val="00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None or count &gt;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bigword</a:t>
            </a:r>
            <a:r>
              <a:rPr lang="en-US" sz="2800" b="1" i="0" u="none" strike="noStrike" cap="none" dirty="0">
                <a:solidFill>
                  <a:srgbClr val="FF9900"/>
                </a:solidFill>
                <a:latin typeface="Courier New"/>
                <a:ea typeface="Courier New"/>
                <a:cs typeface="Courier New"/>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smtClean="0">
                <a:solidFill>
                  <a:srgbClr val="FFFF00"/>
                </a:solidFill>
                <a:latin typeface="Courier New"/>
                <a:ea typeface="Courier New"/>
                <a:cs typeface="Courier New"/>
                <a:sym typeface="Courier New"/>
              </a:rPr>
              <a:t>print(</a:t>
            </a:r>
            <a:r>
              <a:rPr lang="en-US" sz="2800" b="1" i="0" u="none" strike="noStrike" cap="none" dirty="0" err="1" smtClean="0">
                <a:solidFill>
                  <a:srgbClr val="FFFF00"/>
                </a:solidFill>
                <a:latin typeface="Courier New"/>
                <a:ea typeface="Courier New"/>
                <a:cs typeface="Courier New"/>
                <a:sym typeface="Courier New"/>
              </a:rPr>
              <a:t>bigword</a:t>
            </a:r>
            <a:r>
              <a:rPr lang="en-US" sz="2800" b="1" i="0" u="none" strike="noStrike" cap="none" dirty="0">
                <a:solidFill>
                  <a:srgbClr val="FFFF00"/>
                </a:solidFill>
                <a:latin typeface="Courier New"/>
                <a:ea typeface="Courier New"/>
                <a:cs typeface="Courier New"/>
                <a:sym typeface="Courier New"/>
              </a:rPr>
              <a:t>, </a:t>
            </a:r>
            <a:r>
              <a:rPr lang="en-US" sz="2800" b="1" i="0" u="none" strike="noStrike" cap="none" dirty="0" err="1" smtClean="0">
                <a:solidFill>
                  <a:srgbClr val="FFFF00"/>
                </a:solidFill>
                <a:latin typeface="Courier New"/>
                <a:ea typeface="Courier New"/>
                <a:cs typeface="Courier New"/>
                <a:sym typeface="Courier New"/>
              </a:rPr>
              <a:t>bigcount</a:t>
            </a:r>
            <a:r>
              <a:rPr lang="en-US" sz="2800" b="1" i="0" u="none" strike="noStrike" cap="none" dirty="0" smtClean="0">
                <a:solidFill>
                  <a:srgbClr val="FFFF00"/>
                </a:solidFill>
                <a:latin typeface="Courier New"/>
                <a:ea typeface="Courier New"/>
                <a:cs typeface="Courier New"/>
                <a:sym typeface="Courier New"/>
              </a:rPr>
              <a:t>)</a:t>
            </a:r>
            <a:endParaRPr lang="en-US" sz="2800" b="1" i="0" u="none" strike="noStrike" cap="none" dirty="0">
              <a:solidFill>
                <a:srgbClr val="FFFF00"/>
              </a:solidFill>
              <a:latin typeface="Courier New"/>
              <a:ea typeface="Courier New"/>
              <a:cs typeface="Courier New"/>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100138"/>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dirty="0">
                <a:solidFill>
                  <a:schemeClr val="lt1"/>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Add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FF00"/>
                </a:solidFill>
                <a:latin typeface="Arial" charset="0"/>
                <a:ea typeface="Arial" charset="0"/>
                <a:cs typeface="Arial" charset="0"/>
                <a:sym typeface="Cabin"/>
              </a:rPr>
              <a:t>What is Code?  Software? </a:t>
            </a:r>
            <a:r>
              <a:rPr lang="en-US" sz="6000" u="none" strike="noStrike" cap="none" dirty="0" smtClean="0">
                <a:solidFill>
                  <a:srgbClr val="FFFF00"/>
                </a:solidFill>
                <a:latin typeface="Arial" charset="0"/>
                <a:ea typeface="Arial" charset="0"/>
                <a:cs typeface="Arial" charset="0"/>
                <a:sym typeface="Cabin"/>
              </a:rPr>
              <a:t>A </a:t>
            </a:r>
            <a:r>
              <a:rPr lang="en-US" sz="6000" u="none" strike="noStrike" cap="none" dirty="0">
                <a:solidFill>
                  <a:srgbClr val="FFFF00"/>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dirty="0" smtClean="0">
                <a:solidFill>
                  <a:schemeClr val="lt1"/>
                </a:solidFill>
                <a:latin typeface="Arial" charset="0"/>
                <a:ea typeface="Arial" charset="0"/>
                <a:cs typeface="Arial" charset="0"/>
                <a:sym typeface="Cabin"/>
              </a:rPr>
              <a:t>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2197</Words>
  <Application>Microsoft Macintosh PowerPoint</Application>
  <PresentationFormat>Custom</PresentationFormat>
  <Paragraphs>417</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Cabin</vt:lpstr>
      <vt:lpstr>Courier</vt:lpstr>
      <vt:lpstr>Courier New</vt:lpstr>
      <vt:lpstr>Gill Sans</vt:lpstr>
      <vt:lpstr>Ovo</vt:lpstr>
      <vt:lpstr>ヒラギノ角ゴ ProN W3</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What Happens When a CPU Cooler is Removed?</vt:lpstr>
      <vt:lpstr>Inside of a Hard Drive</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51</cp:revision>
  <dcterms:modified xsi:type="dcterms:W3CDTF">2016-11-16T11:09:16Z</dcterms:modified>
</cp:coreProperties>
</file>